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257" r:id="rId6"/>
    <p:sldId id="279" r:id="rId7"/>
    <p:sldId id="258" r:id="rId8"/>
    <p:sldId id="266" r:id="rId9"/>
    <p:sldId id="259" r:id="rId10"/>
    <p:sldId id="280" r:id="rId11"/>
    <p:sldId id="267" r:id="rId12"/>
    <p:sldId id="286" r:id="rId13"/>
    <p:sldId id="265" r:id="rId14"/>
    <p:sldId id="268" r:id="rId15"/>
    <p:sldId id="260" r:id="rId16"/>
    <p:sldId id="281" r:id="rId17"/>
    <p:sldId id="288" r:id="rId18"/>
    <p:sldId id="290" r:id="rId19"/>
    <p:sldId id="295" r:id="rId20"/>
    <p:sldId id="291" r:id="rId21"/>
    <p:sldId id="282" r:id="rId22"/>
    <p:sldId id="289" r:id="rId23"/>
    <p:sldId id="270" r:id="rId24"/>
    <p:sldId id="271" r:id="rId25"/>
    <p:sldId id="283" r:id="rId26"/>
    <p:sldId id="272" r:id="rId27"/>
    <p:sldId id="292" r:id="rId28"/>
    <p:sldId id="284" r:id="rId29"/>
    <p:sldId id="293" r:id="rId30"/>
    <p:sldId id="274" r:id="rId31"/>
    <p:sldId id="275" r:id="rId32"/>
    <p:sldId id="277" r:id="rId33"/>
    <p:sldId id="278" r:id="rId34"/>
    <p:sldId id="29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2BAA81-662F-4A16-B71F-83F505CE29CC}" v="8" dt="2022-03-16T11:09:00.9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62" autoAdjust="0"/>
    <p:restoredTop sz="94728"/>
  </p:normalViewPr>
  <p:slideViewPr>
    <p:cSldViewPr snapToGrid="0" snapToObjects="1">
      <p:cViewPr varScale="1">
        <p:scale>
          <a:sx n="68" d="100"/>
          <a:sy n="68" d="100"/>
        </p:scale>
        <p:origin x="384"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3AB534-0749-9B40-91D5-86980A61E9C7}" type="datetimeFigureOut">
              <a:rPr lang="en-GB" smtClean="0"/>
              <a:t>19/03/2023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EF5079-2677-3E48-BFE5-CE7845972F68}" type="slidenum">
              <a:rPr lang="en-GB" smtClean="0"/>
              <a:t>‹#›</a:t>
            </a:fld>
            <a:endParaRPr lang="en-GB"/>
          </a:p>
        </p:txBody>
      </p:sp>
    </p:spTree>
    <p:extLst>
      <p:ext uri="{BB962C8B-B14F-4D97-AF65-F5344CB8AC3E}">
        <p14:creationId xmlns:p14="http://schemas.microsoft.com/office/powerpoint/2010/main" val="243604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2F9FEC-96C3-C545-B57D-5D6C66FBB9E1}" type="slidenum">
              <a:rPr lang="en-GB" smtClean="0"/>
              <a:t>13</a:t>
            </a:fld>
            <a:endParaRPr lang="en-GB"/>
          </a:p>
        </p:txBody>
      </p:sp>
    </p:spTree>
    <p:extLst>
      <p:ext uri="{BB962C8B-B14F-4D97-AF65-F5344CB8AC3E}">
        <p14:creationId xmlns:p14="http://schemas.microsoft.com/office/powerpoint/2010/main" val="323121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Analyse the quotation – which other words are linked? Does the image get stronger or weaker? What wider theme can this be linked to?</a:t>
            </a:r>
          </a:p>
        </p:txBody>
      </p:sp>
      <p:sp>
        <p:nvSpPr>
          <p:cNvPr id="4" name="Slide Number Placeholder 3"/>
          <p:cNvSpPr>
            <a:spLocks noGrp="1"/>
          </p:cNvSpPr>
          <p:nvPr>
            <p:ph type="sldNum" sz="quarter" idx="5"/>
          </p:nvPr>
        </p:nvSpPr>
        <p:spPr/>
        <p:txBody>
          <a:bodyPr/>
          <a:lstStyle/>
          <a:p>
            <a:fld id="{EFEF5079-2677-3E48-BFE5-CE7845972F68}" type="slidenum">
              <a:rPr lang="en-GB" smtClean="0"/>
              <a:t>14</a:t>
            </a:fld>
            <a:endParaRPr lang="en-GB"/>
          </a:p>
        </p:txBody>
      </p:sp>
    </p:spTree>
    <p:extLst>
      <p:ext uri="{BB962C8B-B14F-4D97-AF65-F5344CB8AC3E}">
        <p14:creationId xmlns:p14="http://schemas.microsoft.com/office/powerpoint/2010/main" val="874317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other quotations could we pick?</a:t>
            </a:r>
          </a:p>
        </p:txBody>
      </p:sp>
      <p:sp>
        <p:nvSpPr>
          <p:cNvPr id="4" name="Slide Number Placeholder 3"/>
          <p:cNvSpPr>
            <a:spLocks noGrp="1"/>
          </p:cNvSpPr>
          <p:nvPr>
            <p:ph type="sldNum" sz="quarter" idx="5"/>
          </p:nvPr>
        </p:nvSpPr>
        <p:spPr/>
        <p:txBody>
          <a:bodyPr/>
          <a:lstStyle/>
          <a:p>
            <a:fld id="{EFEF5079-2677-3E48-BFE5-CE7845972F68}" type="slidenum">
              <a:rPr lang="en-GB" smtClean="0"/>
              <a:t>15</a:t>
            </a:fld>
            <a:endParaRPr lang="en-GB"/>
          </a:p>
        </p:txBody>
      </p:sp>
    </p:spTree>
    <p:extLst>
      <p:ext uri="{BB962C8B-B14F-4D97-AF65-F5344CB8AC3E}">
        <p14:creationId xmlns:p14="http://schemas.microsoft.com/office/powerpoint/2010/main" val="1228247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other quotations could we pick?</a:t>
            </a:r>
          </a:p>
        </p:txBody>
      </p:sp>
      <p:sp>
        <p:nvSpPr>
          <p:cNvPr id="4" name="Slide Number Placeholder 3"/>
          <p:cNvSpPr>
            <a:spLocks noGrp="1"/>
          </p:cNvSpPr>
          <p:nvPr>
            <p:ph type="sldNum" sz="quarter" idx="5"/>
          </p:nvPr>
        </p:nvSpPr>
        <p:spPr/>
        <p:txBody>
          <a:bodyPr/>
          <a:lstStyle/>
          <a:p>
            <a:fld id="{EFEF5079-2677-3E48-BFE5-CE7845972F68}" type="slidenum">
              <a:rPr lang="en-GB" smtClean="0"/>
              <a:t>16</a:t>
            </a:fld>
            <a:endParaRPr lang="en-GB"/>
          </a:p>
        </p:txBody>
      </p:sp>
    </p:spTree>
    <p:extLst>
      <p:ext uri="{BB962C8B-B14F-4D97-AF65-F5344CB8AC3E}">
        <p14:creationId xmlns:p14="http://schemas.microsoft.com/office/powerpoint/2010/main" val="16612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worth reinforcing that although all evaluations and interpretations can be valid, they must be rooted in the text.</a:t>
            </a:r>
          </a:p>
        </p:txBody>
      </p:sp>
      <p:sp>
        <p:nvSpPr>
          <p:cNvPr id="4" name="Slide Number Placeholder 3"/>
          <p:cNvSpPr>
            <a:spLocks noGrp="1"/>
          </p:cNvSpPr>
          <p:nvPr>
            <p:ph type="sldNum" sz="quarter" idx="5"/>
          </p:nvPr>
        </p:nvSpPr>
        <p:spPr/>
        <p:txBody>
          <a:bodyPr/>
          <a:lstStyle/>
          <a:p>
            <a:fld id="{2A2F9FEC-96C3-C545-B57D-5D6C66FBB9E1}" type="slidenum">
              <a:rPr lang="en-GB" smtClean="0"/>
              <a:t>22</a:t>
            </a:fld>
            <a:endParaRPr lang="en-GB"/>
          </a:p>
        </p:txBody>
      </p:sp>
    </p:spTree>
    <p:extLst>
      <p:ext uri="{BB962C8B-B14F-4D97-AF65-F5344CB8AC3E}">
        <p14:creationId xmlns:p14="http://schemas.microsoft.com/office/powerpoint/2010/main" val="2356555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2F9FEC-96C3-C545-B57D-5D6C66FBB9E1}" type="slidenum">
              <a:rPr lang="en-GB" smtClean="0"/>
              <a:t>25</a:t>
            </a:fld>
            <a:endParaRPr lang="en-GB"/>
          </a:p>
        </p:txBody>
      </p:sp>
    </p:spTree>
    <p:extLst>
      <p:ext uri="{BB962C8B-B14F-4D97-AF65-F5344CB8AC3E}">
        <p14:creationId xmlns:p14="http://schemas.microsoft.com/office/powerpoint/2010/main" val="19197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are the key words of the question? How does this link to you, your local community, the country, the world? What examples/ anecdotes can you use for each?</a:t>
            </a:r>
          </a:p>
        </p:txBody>
      </p:sp>
      <p:sp>
        <p:nvSpPr>
          <p:cNvPr id="4" name="Slide Number Placeholder 3"/>
          <p:cNvSpPr>
            <a:spLocks noGrp="1"/>
          </p:cNvSpPr>
          <p:nvPr>
            <p:ph type="sldNum" sz="quarter" idx="5"/>
          </p:nvPr>
        </p:nvSpPr>
        <p:spPr/>
        <p:txBody>
          <a:bodyPr/>
          <a:lstStyle/>
          <a:p>
            <a:fld id="{EFEF5079-2677-3E48-BFE5-CE7845972F68}" type="slidenum">
              <a:rPr lang="en-GB" smtClean="0"/>
              <a:t>30</a:t>
            </a:fld>
            <a:endParaRPr lang="en-GB"/>
          </a:p>
        </p:txBody>
      </p:sp>
    </p:spTree>
    <p:extLst>
      <p:ext uri="{BB962C8B-B14F-4D97-AF65-F5344CB8AC3E}">
        <p14:creationId xmlns:p14="http://schemas.microsoft.com/office/powerpoint/2010/main" val="1523020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EF5079-2677-3E48-BFE5-CE7845972F68}" type="slidenum">
              <a:rPr lang="en-GB" smtClean="0"/>
              <a:t>31</a:t>
            </a:fld>
            <a:endParaRPr lang="en-GB"/>
          </a:p>
        </p:txBody>
      </p:sp>
    </p:spTree>
    <p:extLst>
      <p:ext uri="{BB962C8B-B14F-4D97-AF65-F5344CB8AC3E}">
        <p14:creationId xmlns:p14="http://schemas.microsoft.com/office/powerpoint/2010/main" val="819778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7D6F-926B-3942-B95A-4F4147ED1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E1B9B8-7E27-F743-9109-F08D9D035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0E7C8B-07BA-3245-A64A-792939938046}"/>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E9B2499E-C212-F446-A916-474E3B4C64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7AD4F6-9469-4C47-B347-B951573FEE80}"/>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17251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A3A6-DB0A-984A-84F9-5371A777CD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E5B8EF-6973-9D4E-B315-F8F0CE1510F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A7D6CF-EDC4-7E4F-A950-C964A511E89F}"/>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95101C96-0B36-9349-AB49-502EA7032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0BBF04-7131-524D-A0A2-759A78DCDD9B}"/>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68637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6374-6360-7441-8844-735F50F14B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C335A0-2926-D240-9992-03FB3998D4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04984B-A593-6640-96AF-16A7609D2E49}"/>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18419423-D1ED-2546-AB7B-AC10AE7941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AAF94-ED04-3441-9793-D99DACE931F0}"/>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917864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6F07-BDF3-5049-B86C-8031A10495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83413E-9961-5344-AF69-25A8988A02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A87479-252F-D849-96FD-6CFC9FBABC7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B861AD-E992-F042-B2D9-59EC33F0D87C}"/>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FB490BA2-769B-8949-8399-C1D2A0DF00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56E08B-4D51-644B-90A5-FC464B06E40F}"/>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899208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1458A-7868-0D48-8A95-B6A3B116EB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894CA8-C5E7-DD4B-95A2-A775FDC9E3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2ED0B1-8907-4241-B861-4A82B0BBAE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E4CA6B-5BFB-4E4C-ACBB-07F510381E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BBD7AF-E51A-4440-8DE5-1B9948DADD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1DB94-1C71-F14D-9ACF-52812D4643E8}"/>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8" name="Footer Placeholder 7">
            <a:extLst>
              <a:ext uri="{FF2B5EF4-FFF2-40B4-BE49-F238E27FC236}">
                <a16:creationId xmlns:a16="http://schemas.microsoft.com/office/drawing/2014/main" id="{9D180CDC-C2CA-2A4E-96F0-D0374049C0F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B862A0-249C-9A4B-ACC1-A8ECD476BDDB}"/>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592196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1D5E7-CFB6-8648-8305-8B0000E17A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05BF70-1A86-A248-98D3-F905242FC2FB}"/>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4" name="Footer Placeholder 3">
            <a:extLst>
              <a:ext uri="{FF2B5EF4-FFF2-40B4-BE49-F238E27FC236}">
                <a16:creationId xmlns:a16="http://schemas.microsoft.com/office/drawing/2014/main" id="{CBA15C3C-9B35-3B42-9FB1-A37471AEF3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920075-A700-E74F-9C9D-CFC7C38B55AD}"/>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481148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1BA7C9-7B86-1F4F-AA87-5C523EE7E05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3" name="Footer Placeholder 2">
            <a:extLst>
              <a:ext uri="{FF2B5EF4-FFF2-40B4-BE49-F238E27FC236}">
                <a16:creationId xmlns:a16="http://schemas.microsoft.com/office/drawing/2014/main" id="{B8AE5FCD-7D12-7345-9803-20D4906504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BB69C6-E731-2F47-9BD6-71F81BDDFBD3}"/>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657636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B93E-970D-3E4D-9AD8-4A19B88927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212FD9-AACE-8A4F-BB8B-0BD784CFE4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C833ED-CAE7-BA42-9514-DF364A7CB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55DD84-739C-384D-BB93-E617631D81B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988FCF3F-DFBD-DC42-8A7F-E24FF35BC6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F4D5A7-708B-3349-88CE-CB4078210544}"/>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598274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002F-D9AE-374C-A8DD-AF99C0FE81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8A7F2D3-876E-014A-9B19-FA9DF5271F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C89B0B-2171-1544-AAB5-AE77B3F3F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BF4D9D-BDF4-0547-8FAF-0F1CC827056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9D1FBC7E-C350-454E-91E5-A74F171B99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C946F8-E377-0D47-B579-8528EF9FBF53}"/>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167582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2592F-E7C4-C146-8D69-B527130CC19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DB498E-89FC-DE45-8E45-9625B5FD1C7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A6EC6E-2F55-5942-9289-C0ADF9D0050F}"/>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ED4FF678-B74C-0C49-BDD3-4D3A2B70EF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C76B41-0084-824B-87AA-00CB36CA443C}"/>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1651146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C22206-8F2A-A748-B255-B09CDEADE8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3D7592-D7DB-A047-810F-EE67442D842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47EE2A-0378-4741-89C3-717DE337F278}"/>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41684760-F094-404C-B3C2-F21B68DA98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73DBB8-C32A-DA48-8E7B-03C8635A2A86}"/>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7421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8B8EC7-6E55-CF45-AEA2-C55F68107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93E42A-9F4D-B04A-A35D-03D01B6B4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6DAB54-2888-564F-9E04-E049039925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A4764071-4377-C241-9062-C503C70351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2A7F09F-7570-6745-994E-327548595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C9E29-426F-0C4F-93B8-DC7A6EAC70BD}" type="slidenum">
              <a:rPr lang="en-GB" smtClean="0"/>
              <a:t>‹#›</a:t>
            </a:fld>
            <a:endParaRPr lang="en-GB"/>
          </a:p>
        </p:txBody>
      </p:sp>
    </p:spTree>
    <p:extLst>
      <p:ext uri="{BB962C8B-B14F-4D97-AF65-F5344CB8AC3E}">
        <p14:creationId xmlns:p14="http://schemas.microsoft.com/office/powerpoint/2010/main" val="3380188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 Id="rId5" Type="http://schemas.openxmlformats.org/officeDocument/2006/relationships/image" Target="../media/image6.tiff"/><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5.png"/><Relationship Id="rId4" Type="http://schemas.openxmlformats.org/officeDocument/2006/relationships/image" Target="../media/image6.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tiff"/><Relationship Id="rId5" Type="http://schemas.microsoft.com/office/2007/relationships/hdphoto" Target="../media/hdphoto6.wdp"/><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7.wdp"/></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tiff"/><Relationship Id="rId1" Type="http://schemas.openxmlformats.org/officeDocument/2006/relationships/slideLayout" Target="../slideLayouts/slideLayout7.xml"/><Relationship Id="rId5" Type="http://schemas.openxmlformats.org/officeDocument/2006/relationships/image" Target="../media/image4.tiff"/><Relationship Id="rId4" Type="http://schemas.microsoft.com/office/2007/relationships/hdphoto" Target="../media/hdphoto8.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AF12-19B9-1540-8E95-5794C9DD4969}"/>
              </a:ext>
            </a:extLst>
          </p:cNvPr>
          <p:cNvSpPr>
            <a:spLocks noGrp="1"/>
          </p:cNvSpPr>
          <p:nvPr>
            <p:ph type="ctrTitle"/>
          </p:nvPr>
        </p:nvSpPr>
        <p:spPr>
          <a:xfrm>
            <a:off x="1868557" y="2187742"/>
            <a:ext cx="5433392" cy="2482515"/>
          </a:xfrm>
        </p:spPr>
        <p:txBody>
          <a:bodyPr anchor="ctr">
            <a:normAutofit fontScale="90000"/>
          </a:bodyPr>
          <a:lstStyle/>
          <a:p>
            <a:pPr algn="l"/>
            <a:r>
              <a:rPr lang="en-GB" sz="8000" b="1" u="sng" dirty="0"/>
              <a:t>November Paper 2 Exam</a:t>
            </a:r>
          </a:p>
        </p:txBody>
      </p:sp>
      <p:pic>
        <p:nvPicPr>
          <p:cNvPr id="6" name="Graphic 5" descr="Pencil">
            <a:extLst>
              <a:ext uri="{FF2B5EF4-FFF2-40B4-BE49-F238E27FC236}">
                <a16:creationId xmlns:a16="http://schemas.microsoft.com/office/drawing/2014/main" id="{9ACA7AE7-9B9A-4E74-8D54-7FE12509E3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42" y="2743200"/>
            <a:ext cx="1371600" cy="1371600"/>
          </a:xfrm>
          <a:prstGeom prst="rect">
            <a:avLst/>
          </a:prstGeom>
        </p:spPr>
      </p:pic>
      <p:pic>
        <p:nvPicPr>
          <p:cNvPr id="8" name="Graphic 7">
            <a:extLst>
              <a:ext uri="{FF2B5EF4-FFF2-40B4-BE49-F238E27FC236}">
                <a16:creationId xmlns:a16="http://schemas.microsoft.com/office/drawing/2014/main" id="{19599DAC-88B5-4124-AA26-17BBEC8C60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68504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E49A-E38E-FB46-ABFE-4031300D28C0}"/>
              </a:ext>
            </a:extLst>
          </p:cNvPr>
          <p:cNvSpPr>
            <a:spLocks noGrp="1"/>
          </p:cNvSpPr>
          <p:nvPr>
            <p:ph type="title"/>
          </p:nvPr>
        </p:nvSpPr>
        <p:spPr>
          <a:xfrm>
            <a:off x="122583" y="166342"/>
            <a:ext cx="2806148" cy="1132371"/>
          </a:xfrm>
          <a:solidFill>
            <a:schemeClr val="accent5">
              <a:lumMod val="60000"/>
              <a:lumOff val="40000"/>
            </a:schemeClr>
          </a:solidFill>
        </p:spPr>
        <p:txBody>
          <a:bodyPr/>
          <a:lstStyle/>
          <a:p>
            <a:pPr algn="ctr"/>
            <a:r>
              <a:rPr lang="en-GB" b="1" u="sng" dirty="0"/>
              <a:t>Question 1</a:t>
            </a:r>
          </a:p>
        </p:txBody>
      </p:sp>
      <p:sp>
        <p:nvSpPr>
          <p:cNvPr id="6" name="Explosion 2 5">
            <a:extLst>
              <a:ext uri="{FF2B5EF4-FFF2-40B4-BE49-F238E27FC236}">
                <a16:creationId xmlns:a16="http://schemas.microsoft.com/office/drawing/2014/main" id="{4F8E4413-E1C5-C043-A7DA-715ECA9CC7ED}"/>
              </a:ext>
            </a:extLst>
          </p:cNvPr>
          <p:cNvSpPr/>
          <p:nvPr/>
        </p:nvSpPr>
        <p:spPr>
          <a:xfrm rot="620991">
            <a:off x="390319" y="2118320"/>
            <a:ext cx="4320781" cy="3371815"/>
          </a:xfrm>
          <a:prstGeom prst="irregularSeal2">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On average is got 3/4 marks on this question.</a:t>
            </a:r>
          </a:p>
        </p:txBody>
      </p:sp>
      <p:sp>
        <p:nvSpPr>
          <p:cNvPr id="4" name="Content Placeholder 3">
            <a:extLst>
              <a:ext uri="{FF2B5EF4-FFF2-40B4-BE49-F238E27FC236}">
                <a16:creationId xmlns:a16="http://schemas.microsoft.com/office/drawing/2014/main" id="{4D6B6105-2DFA-44E0-AEA1-20F5AC2D2F8F}"/>
              </a:ext>
            </a:extLst>
          </p:cNvPr>
          <p:cNvSpPr>
            <a:spLocks noGrp="1"/>
          </p:cNvSpPr>
          <p:nvPr>
            <p:ph idx="1"/>
          </p:nvPr>
        </p:nvSpPr>
        <p:spPr/>
        <p:txBody>
          <a:bodyPr/>
          <a:lstStyle/>
          <a:p>
            <a:endParaRPr lang="en-GB" dirty="0"/>
          </a:p>
        </p:txBody>
      </p:sp>
      <p:pic>
        <p:nvPicPr>
          <p:cNvPr id="8" name="Picture 7">
            <a:extLst>
              <a:ext uri="{FF2B5EF4-FFF2-40B4-BE49-F238E27FC236}">
                <a16:creationId xmlns:a16="http://schemas.microsoft.com/office/drawing/2014/main" id="{E76D95B6-46CC-4DD4-AC66-AF545D7DF35C}"/>
              </a:ext>
            </a:extLst>
          </p:cNvPr>
          <p:cNvPicPr>
            <a:picLocks noChangeAspect="1"/>
          </p:cNvPicPr>
          <p:nvPr/>
        </p:nvPicPr>
        <p:blipFill rotWithShape="1">
          <a:blip r:embed="rId2"/>
          <a:srcRect l="27304" t="31449" r="40837" b="17598"/>
          <a:stretch/>
        </p:blipFill>
        <p:spPr>
          <a:xfrm>
            <a:off x="5142068" y="414642"/>
            <a:ext cx="6927349" cy="6229046"/>
          </a:xfrm>
          <a:prstGeom prst="rect">
            <a:avLst/>
          </a:prstGeom>
        </p:spPr>
      </p:pic>
    </p:spTree>
    <p:extLst>
      <p:ext uri="{BB962C8B-B14F-4D97-AF65-F5344CB8AC3E}">
        <p14:creationId xmlns:p14="http://schemas.microsoft.com/office/powerpoint/2010/main" val="995181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01958-C623-9F4B-A14A-69960C26CD22}"/>
              </a:ext>
            </a:extLst>
          </p:cNvPr>
          <p:cNvSpPr>
            <a:spLocks noGrp="1"/>
          </p:cNvSpPr>
          <p:nvPr>
            <p:ph type="title"/>
          </p:nvPr>
        </p:nvSpPr>
        <p:spPr>
          <a:xfrm>
            <a:off x="0" y="1"/>
            <a:ext cx="12192000" cy="954107"/>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en-GB" b="1" u="sng" dirty="0"/>
              <a:t>Question 1</a:t>
            </a:r>
          </a:p>
        </p:txBody>
      </p:sp>
      <p:sp>
        <p:nvSpPr>
          <p:cNvPr id="4" name="Rectangle 3">
            <a:extLst>
              <a:ext uri="{FF2B5EF4-FFF2-40B4-BE49-F238E27FC236}">
                <a16:creationId xmlns:a16="http://schemas.microsoft.com/office/drawing/2014/main" id="{75411ED4-E70A-A847-86C0-5DEE50D81575}"/>
              </a:ext>
            </a:extLst>
          </p:cNvPr>
          <p:cNvSpPr/>
          <p:nvPr/>
        </p:nvSpPr>
        <p:spPr>
          <a:xfrm>
            <a:off x="302342" y="1195424"/>
            <a:ext cx="4101046" cy="1938992"/>
          </a:xfrm>
          <a:prstGeom prst="rect">
            <a:avLst/>
          </a:prstGeom>
          <a:solidFill>
            <a:srgbClr val="D6FFFC"/>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2400" b="1" u="sng" dirty="0">
                <a:solidFill>
                  <a:schemeClr val="tx1"/>
                </a:solidFill>
              </a:rPr>
              <a:t>Positives (WWW)</a:t>
            </a:r>
          </a:p>
          <a:p>
            <a:pPr marL="457200" indent="-457200">
              <a:buFont typeface="Arial" panose="020B0604020202020204" pitchFamily="34" charset="0"/>
              <a:buChar char="•"/>
            </a:pPr>
            <a:r>
              <a:rPr lang="en-GB" sz="2400" dirty="0"/>
              <a:t>Question 1 was attempted by all students… the majority scored 3 marks or more BUT </a:t>
            </a:r>
            <a:endParaRPr lang="en-GB" sz="2400" dirty="0">
              <a:solidFill>
                <a:schemeClr val="tx1"/>
              </a:solidFill>
            </a:endParaRPr>
          </a:p>
        </p:txBody>
      </p:sp>
      <p:sp>
        <p:nvSpPr>
          <p:cNvPr id="6" name="Rectangle 5">
            <a:extLst>
              <a:ext uri="{FF2B5EF4-FFF2-40B4-BE49-F238E27FC236}">
                <a16:creationId xmlns:a16="http://schemas.microsoft.com/office/drawing/2014/main" id="{59CF80EE-16F6-2B4D-A117-B3AFBAB0B9FE}"/>
              </a:ext>
            </a:extLst>
          </p:cNvPr>
          <p:cNvSpPr/>
          <p:nvPr/>
        </p:nvSpPr>
        <p:spPr>
          <a:xfrm>
            <a:off x="4668323" y="1257044"/>
            <a:ext cx="7295746" cy="5478423"/>
          </a:xfrm>
          <a:prstGeom prst="rect">
            <a:avLst/>
          </a:prstGeom>
          <a:solidFill>
            <a:schemeClr val="accent4">
              <a:lumMod val="40000"/>
              <a:lumOff val="60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500" b="1" u="sng" dirty="0"/>
              <a:t>Students who did less well (EBI)</a:t>
            </a:r>
          </a:p>
          <a:p>
            <a:pPr algn="ctr"/>
            <a:endParaRPr lang="en-GB" sz="2500" dirty="0"/>
          </a:p>
          <a:p>
            <a:pPr marL="457200" indent="-457200">
              <a:buFont typeface="Arial" panose="020B0604020202020204" pitchFamily="34" charset="0"/>
              <a:buChar char="•"/>
            </a:pPr>
            <a:r>
              <a:rPr lang="en-GB" sz="2400" dirty="0"/>
              <a:t>Less than half achieved the full 4 marks, as opposed to over three-quarters in June 2019. </a:t>
            </a:r>
          </a:p>
          <a:p>
            <a:pPr marL="457200" indent="-457200">
              <a:buFont typeface="Arial" panose="020B0604020202020204" pitchFamily="34" charset="0"/>
              <a:buChar char="•"/>
            </a:pPr>
            <a:r>
              <a:rPr lang="en-GB" sz="2400" dirty="0"/>
              <a:t>The reason for the reduction in students achieving full marks is one particular statement (D) which the majority of students who scored 3 selected in error. </a:t>
            </a:r>
          </a:p>
          <a:p>
            <a:pPr marL="457200" indent="-457200">
              <a:buFont typeface="Arial" panose="020B0604020202020204" pitchFamily="34" charset="0"/>
              <a:buChar char="•"/>
            </a:pPr>
            <a:r>
              <a:rPr lang="en-GB" sz="2400" dirty="0"/>
              <a:t>Students misread the opening line of Source A: ‘</a:t>
            </a:r>
            <a:r>
              <a:rPr lang="en-GB" sz="1800" b="0" i="0" u="none" strike="noStrike" baseline="0" dirty="0">
                <a:solidFill>
                  <a:srgbClr val="000000"/>
                </a:solidFill>
                <a:latin typeface="Arial" panose="020B0604020202020204" pitchFamily="34" charset="0"/>
              </a:rPr>
              <a:t>Directly beneath us </a:t>
            </a:r>
            <a:r>
              <a:rPr lang="en-GB" sz="1800" b="0" i="0" u="sng" strike="noStrike" baseline="0" dirty="0">
                <a:solidFill>
                  <a:srgbClr val="000000"/>
                </a:solidFill>
                <a:latin typeface="Arial" panose="020B0604020202020204" pitchFamily="34" charset="0"/>
              </a:rPr>
              <a:t>the glacier we had walked up five days ago curved away</a:t>
            </a:r>
            <a:r>
              <a:rPr lang="en-GB" sz="1800" b="0" i="0" u="none" strike="noStrike" baseline="0" dirty="0">
                <a:solidFill>
                  <a:srgbClr val="000000"/>
                </a:solidFill>
                <a:latin typeface="Arial" panose="020B0604020202020204" pitchFamily="34" charset="0"/>
              </a:rPr>
              <a:t> towards the crevasses which led to base camp, nearly 3 000 feet below us. </a:t>
            </a:r>
          </a:p>
          <a:p>
            <a:pPr marL="457200" indent="-457200">
              <a:buFont typeface="Arial" panose="020B0604020202020204" pitchFamily="34" charset="0"/>
              <a:buChar char="•"/>
            </a:pPr>
            <a:r>
              <a:rPr lang="en-GB" sz="2400" dirty="0">
                <a:solidFill>
                  <a:srgbClr val="000000"/>
                </a:solidFill>
              </a:rPr>
              <a:t>The base camp was 3 000 feet below them 5 days previously.</a:t>
            </a:r>
            <a:r>
              <a:rPr lang="en-GB" sz="2400" b="0" i="0" u="none" strike="noStrike" baseline="0" dirty="0">
                <a:solidFill>
                  <a:srgbClr val="000000"/>
                </a:solidFill>
              </a:rPr>
              <a:t>	 Selecting the wrong answer here, meant that students could not select the right 4.</a:t>
            </a:r>
          </a:p>
          <a:p>
            <a:pPr marL="457200" indent="-457200">
              <a:buFont typeface="Arial" panose="020B0604020202020204" pitchFamily="34" charset="0"/>
              <a:buChar char="•"/>
            </a:pPr>
            <a:endParaRPr lang="en-GB" sz="2400" dirty="0"/>
          </a:p>
        </p:txBody>
      </p:sp>
      <p:pic>
        <p:nvPicPr>
          <p:cNvPr id="9" name="Picture 8">
            <a:extLst>
              <a:ext uri="{FF2B5EF4-FFF2-40B4-BE49-F238E27FC236}">
                <a16:creationId xmlns:a16="http://schemas.microsoft.com/office/drawing/2014/main" id="{E7D5F7AD-22AC-394D-AC90-FAB81CBC101E}"/>
              </a:ext>
            </a:extLst>
          </p:cNvPr>
          <p:cNvPicPr>
            <a:picLocks noChangeAspect="1"/>
          </p:cNvPicPr>
          <p:nvPr/>
        </p:nvPicPr>
        <p:blipFill>
          <a:blip r:embed="rId2"/>
          <a:stretch>
            <a:fillRect/>
          </a:stretch>
        </p:blipFill>
        <p:spPr>
          <a:xfrm>
            <a:off x="10983338" y="525602"/>
            <a:ext cx="1208662" cy="1256061"/>
          </a:xfrm>
          <a:prstGeom prst="rect">
            <a:avLst/>
          </a:prstGeom>
        </p:spPr>
      </p:pic>
      <p:sp>
        <p:nvSpPr>
          <p:cNvPr id="7" name="TextBox 6">
            <a:extLst>
              <a:ext uri="{FF2B5EF4-FFF2-40B4-BE49-F238E27FC236}">
                <a16:creationId xmlns:a16="http://schemas.microsoft.com/office/drawing/2014/main" id="{38423728-6E05-D24B-8DFF-3A02A0FDF8AA}"/>
              </a:ext>
            </a:extLst>
          </p:cNvPr>
          <p:cNvSpPr txBox="1"/>
          <p:nvPr/>
        </p:nvSpPr>
        <p:spPr>
          <a:xfrm>
            <a:off x="201427" y="3589744"/>
            <a:ext cx="4331241" cy="3046988"/>
          </a:xfrm>
          <a:prstGeom prst="rect">
            <a:avLst/>
          </a:prstGeom>
          <a:solidFill>
            <a:srgbClr val="FFFF00"/>
          </a:solidFill>
          <a:ln>
            <a:solidFill>
              <a:schemeClr val="tx1"/>
            </a:solidFill>
          </a:ln>
        </p:spPr>
        <p:txBody>
          <a:bodyPr wrap="square" rtlCol="0">
            <a:spAutoFit/>
          </a:bodyPr>
          <a:lstStyle/>
          <a:p>
            <a:pPr algn="ctr"/>
            <a:r>
              <a:rPr lang="en-GB" sz="2400" b="1" u="sng" dirty="0"/>
              <a:t>Top Tips</a:t>
            </a:r>
          </a:p>
          <a:p>
            <a:pPr marL="342900" indent="-342900">
              <a:buFont typeface="Arial" panose="020B0604020202020204" pitchFamily="34" charset="0"/>
              <a:buChar char="•"/>
            </a:pPr>
            <a:r>
              <a:rPr lang="en-GB" sz="2400" dirty="0"/>
              <a:t>Students should read both the extract and the statements slowly and carefully before making a selection </a:t>
            </a:r>
          </a:p>
          <a:p>
            <a:pPr marL="342900" indent="-342900">
              <a:buFont typeface="Arial" panose="020B0604020202020204" pitchFamily="34" charset="0"/>
              <a:buChar char="•"/>
            </a:pPr>
            <a:r>
              <a:rPr lang="en-GB" sz="2400" dirty="0"/>
              <a:t>Students should be prepared to make a correction if necessary</a:t>
            </a:r>
          </a:p>
        </p:txBody>
      </p:sp>
      <p:pic>
        <p:nvPicPr>
          <p:cNvPr id="10" name="Picture 9">
            <a:extLst>
              <a:ext uri="{FF2B5EF4-FFF2-40B4-BE49-F238E27FC236}">
                <a16:creationId xmlns:a16="http://schemas.microsoft.com/office/drawing/2014/main" id="{747A17B5-3EEF-904B-A068-889B9E726D4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3331724" y="2730119"/>
            <a:ext cx="1237034" cy="1476194"/>
          </a:xfrm>
          <a:prstGeom prst="rect">
            <a:avLst/>
          </a:prstGeom>
        </p:spPr>
      </p:pic>
      <p:pic>
        <p:nvPicPr>
          <p:cNvPr id="8" name="Picture 7">
            <a:extLst>
              <a:ext uri="{FF2B5EF4-FFF2-40B4-BE49-F238E27FC236}">
                <a16:creationId xmlns:a16="http://schemas.microsoft.com/office/drawing/2014/main" id="{FD5675E1-DA18-CF4E-BC39-F526639140B8}"/>
              </a:ext>
            </a:extLst>
          </p:cNvPr>
          <p:cNvPicPr>
            <a:picLocks noChangeAspect="1"/>
          </p:cNvPicPr>
          <p:nvPr/>
        </p:nvPicPr>
        <p:blipFill>
          <a:blip r:embed="rId5"/>
          <a:stretch>
            <a:fillRect/>
          </a:stretch>
        </p:blipFill>
        <p:spPr>
          <a:xfrm>
            <a:off x="104739" y="444240"/>
            <a:ext cx="1137116" cy="1179563"/>
          </a:xfrm>
          <a:prstGeom prst="rect">
            <a:avLst/>
          </a:prstGeom>
        </p:spPr>
      </p:pic>
      <p:cxnSp>
        <p:nvCxnSpPr>
          <p:cNvPr id="5" name="Straight Arrow Connector 4">
            <a:extLst>
              <a:ext uri="{FF2B5EF4-FFF2-40B4-BE49-F238E27FC236}">
                <a16:creationId xmlns:a16="http://schemas.microsoft.com/office/drawing/2014/main" id="{5A4AD359-8692-F44E-9AE6-434106B79825}"/>
              </a:ext>
            </a:extLst>
          </p:cNvPr>
          <p:cNvCxnSpPr>
            <a:cxnSpLocks/>
          </p:cNvCxnSpPr>
          <p:nvPr/>
        </p:nvCxnSpPr>
        <p:spPr>
          <a:xfrm flipV="1">
            <a:off x="2133600" y="2653630"/>
            <a:ext cx="2835965" cy="25807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30364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931EA4-584C-3247-8133-34424A73DB67}"/>
              </a:ext>
            </a:extLst>
          </p:cNvPr>
          <p:cNvSpPr txBox="1"/>
          <p:nvPr/>
        </p:nvSpPr>
        <p:spPr>
          <a:xfrm>
            <a:off x="4929809" y="266700"/>
            <a:ext cx="2133600" cy="707886"/>
          </a:xfrm>
          <a:prstGeom prst="rect">
            <a:avLst/>
          </a:prstGeom>
          <a:noFill/>
        </p:spPr>
        <p:txBody>
          <a:bodyPr wrap="square" rtlCol="0">
            <a:spAutoFit/>
          </a:bodyPr>
          <a:lstStyle/>
          <a:p>
            <a:r>
              <a:rPr lang="en-GB" sz="4000" b="1" u="sng" dirty="0"/>
              <a:t>Answers </a:t>
            </a:r>
          </a:p>
        </p:txBody>
      </p:sp>
      <p:pic>
        <p:nvPicPr>
          <p:cNvPr id="4" name="Picture 3">
            <a:extLst>
              <a:ext uri="{FF2B5EF4-FFF2-40B4-BE49-F238E27FC236}">
                <a16:creationId xmlns:a16="http://schemas.microsoft.com/office/drawing/2014/main" id="{8246D67B-4C1A-4CA7-AF86-081284A49BD8}"/>
              </a:ext>
            </a:extLst>
          </p:cNvPr>
          <p:cNvPicPr>
            <a:picLocks noChangeAspect="1"/>
          </p:cNvPicPr>
          <p:nvPr/>
        </p:nvPicPr>
        <p:blipFill rotWithShape="1">
          <a:blip r:embed="rId2"/>
          <a:srcRect l="7265" t="18776" r="25235" b="4923"/>
          <a:stretch/>
        </p:blipFill>
        <p:spPr>
          <a:xfrm>
            <a:off x="1352550" y="876101"/>
            <a:ext cx="9486900" cy="5715199"/>
          </a:xfrm>
          <a:prstGeom prst="rect">
            <a:avLst/>
          </a:prstGeom>
        </p:spPr>
      </p:pic>
    </p:spTree>
    <p:extLst>
      <p:ext uri="{BB962C8B-B14F-4D97-AF65-F5344CB8AC3E}">
        <p14:creationId xmlns:p14="http://schemas.microsoft.com/office/powerpoint/2010/main" val="1558663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2 </a:t>
            </a:r>
          </a:p>
        </p:txBody>
      </p:sp>
    </p:spTree>
    <p:extLst>
      <p:ext uri="{BB962C8B-B14F-4D97-AF65-F5344CB8AC3E}">
        <p14:creationId xmlns:p14="http://schemas.microsoft.com/office/powerpoint/2010/main" val="47702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8708288-A637-CE46-98BA-2D29F6ADE572}"/>
              </a:ext>
            </a:extLst>
          </p:cNvPr>
          <p:cNvSpPr>
            <a:spLocks noGrp="1"/>
          </p:cNvSpPr>
          <p:nvPr>
            <p:ph type="title"/>
          </p:nvPr>
        </p:nvSpPr>
        <p:spPr>
          <a:solidFill>
            <a:schemeClr val="accent5">
              <a:lumMod val="60000"/>
              <a:lumOff val="40000"/>
            </a:schemeClr>
          </a:solidFill>
        </p:spPr>
        <p:txBody>
          <a:bodyPr/>
          <a:lstStyle/>
          <a:p>
            <a:pPr algn="ctr"/>
            <a:r>
              <a:rPr lang="en-GB" b="1" u="sng" dirty="0"/>
              <a:t>Question 2</a:t>
            </a:r>
          </a:p>
        </p:txBody>
      </p:sp>
      <p:sp>
        <p:nvSpPr>
          <p:cNvPr id="5" name="Rectangle 4">
            <a:extLst>
              <a:ext uri="{FF2B5EF4-FFF2-40B4-BE49-F238E27FC236}">
                <a16:creationId xmlns:a16="http://schemas.microsoft.com/office/drawing/2014/main" id="{1950C06F-CBAC-1044-BC11-8165F76EF3A3}"/>
              </a:ext>
            </a:extLst>
          </p:cNvPr>
          <p:cNvSpPr/>
          <p:nvPr/>
        </p:nvSpPr>
        <p:spPr>
          <a:xfrm>
            <a:off x="838200" y="2499070"/>
            <a:ext cx="10515600" cy="2677656"/>
          </a:xfrm>
          <a:prstGeom prst="rect">
            <a:avLst/>
          </a:prstGeom>
          <a:solidFill>
            <a:schemeClr val="tx2"/>
          </a:solidFill>
        </p:spPr>
        <p:txBody>
          <a:bodyPr wrap="square">
            <a:spAutoFit/>
          </a:bodyPr>
          <a:lstStyle/>
          <a:p>
            <a:pPr algn="ctr"/>
            <a:r>
              <a:rPr lang="en-GB" sz="2800" dirty="0">
                <a:solidFill>
                  <a:schemeClr val="bg1"/>
                </a:solidFill>
              </a:rPr>
              <a:t>You need to refer to Source A and Source B for this question. </a:t>
            </a:r>
          </a:p>
          <a:p>
            <a:pPr algn="ctr"/>
            <a:endParaRPr lang="en-GB" sz="2800" dirty="0">
              <a:solidFill>
                <a:schemeClr val="bg1"/>
              </a:solidFill>
            </a:endParaRPr>
          </a:p>
          <a:p>
            <a:pPr algn="ctr"/>
            <a:r>
              <a:rPr lang="en-GB" sz="2800" dirty="0">
                <a:solidFill>
                  <a:schemeClr val="bg1"/>
                </a:solidFill>
              </a:rPr>
              <a:t> Both sources describe the similar ways in which drivers behave. </a:t>
            </a:r>
          </a:p>
          <a:p>
            <a:pPr algn="ctr"/>
            <a:endParaRPr lang="en-GB" sz="2800" dirty="0">
              <a:solidFill>
                <a:schemeClr val="bg1"/>
              </a:solidFill>
            </a:endParaRPr>
          </a:p>
          <a:p>
            <a:pPr algn="ctr"/>
            <a:r>
              <a:rPr lang="en-GB" sz="2800" dirty="0">
                <a:solidFill>
                  <a:schemeClr val="bg1"/>
                </a:solidFill>
              </a:rPr>
              <a:t>Use details from both sources to write a summary of what you understand about the similar behaviour of the drivers. [8 marks]</a:t>
            </a:r>
            <a:endParaRPr lang="en-GB" sz="2800" b="0" i="0" dirty="0">
              <a:solidFill>
                <a:schemeClr val="bg1"/>
              </a:solidFill>
              <a:effectLst/>
              <a:latin typeface="Arial" panose="020B0604020202020204" pitchFamily="34" charset="0"/>
            </a:endParaRPr>
          </a:p>
        </p:txBody>
      </p:sp>
      <p:sp>
        <p:nvSpPr>
          <p:cNvPr id="6" name="TextBox 5">
            <a:extLst>
              <a:ext uri="{FF2B5EF4-FFF2-40B4-BE49-F238E27FC236}">
                <a16:creationId xmlns:a16="http://schemas.microsoft.com/office/drawing/2014/main" id="{AE17B9CE-CB39-C841-80BE-7745320B8599}"/>
              </a:ext>
            </a:extLst>
          </p:cNvPr>
          <p:cNvSpPr txBox="1"/>
          <p:nvPr/>
        </p:nvSpPr>
        <p:spPr>
          <a:xfrm>
            <a:off x="8756373" y="536526"/>
            <a:ext cx="2491409"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between 3/4 marks!</a:t>
            </a:r>
          </a:p>
        </p:txBody>
      </p:sp>
    </p:spTree>
    <p:extLst>
      <p:ext uri="{BB962C8B-B14F-4D97-AF65-F5344CB8AC3E}">
        <p14:creationId xmlns:p14="http://schemas.microsoft.com/office/powerpoint/2010/main" val="2516482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18371-3B54-CB49-B4D2-5F8982CE9BF3}"/>
              </a:ext>
            </a:extLst>
          </p:cNvPr>
          <p:cNvSpPr>
            <a:spLocks noGrp="1"/>
          </p:cNvSpPr>
          <p:nvPr>
            <p:ph type="title"/>
          </p:nvPr>
        </p:nvSpPr>
        <p:spPr>
          <a:xfrm>
            <a:off x="-84309" y="86552"/>
            <a:ext cx="12192000" cy="739302"/>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en-GB" b="1" u="sng" dirty="0"/>
              <a:t>Question 2</a:t>
            </a:r>
          </a:p>
        </p:txBody>
      </p:sp>
      <p:sp>
        <p:nvSpPr>
          <p:cNvPr id="5" name="TextBox 4">
            <a:extLst>
              <a:ext uri="{FF2B5EF4-FFF2-40B4-BE49-F238E27FC236}">
                <a16:creationId xmlns:a16="http://schemas.microsoft.com/office/drawing/2014/main" id="{6EE4592C-1FFB-B247-BF61-5A7E6972DEA0}"/>
              </a:ext>
            </a:extLst>
          </p:cNvPr>
          <p:cNvSpPr txBox="1"/>
          <p:nvPr/>
        </p:nvSpPr>
        <p:spPr>
          <a:xfrm>
            <a:off x="0" y="4919008"/>
            <a:ext cx="6096000" cy="1938992"/>
          </a:xfrm>
          <a:prstGeom prst="rect">
            <a:avLst/>
          </a:prstGeom>
          <a:solidFill>
            <a:srgbClr val="FFFF00"/>
          </a:solidFill>
          <a:ln>
            <a:solidFill>
              <a:schemeClr val="tx1"/>
            </a:solidFill>
          </a:ln>
        </p:spPr>
        <p:txBody>
          <a:bodyPr wrap="square" rtlCol="0">
            <a:spAutoFit/>
          </a:bodyPr>
          <a:lstStyle/>
          <a:p>
            <a:pPr algn="ctr"/>
            <a:r>
              <a:rPr lang="en-GB" sz="2400" b="1" u="sng" dirty="0"/>
              <a:t>Top Tips</a:t>
            </a:r>
          </a:p>
          <a:p>
            <a:pPr marL="342900" indent="-342900">
              <a:buFont typeface="Arial" panose="020B0604020202020204" pitchFamily="34" charset="0"/>
              <a:buChar char="•"/>
            </a:pPr>
            <a:r>
              <a:rPr lang="en-GB" sz="2400" dirty="0"/>
              <a:t>Interpretation of information and ideas is the key to accessing the higher levels</a:t>
            </a:r>
          </a:p>
          <a:p>
            <a:pPr marL="342900" indent="-342900">
              <a:buFont typeface="Arial" panose="020B0604020202020204" pitchFamily="34" charset="0"/>
              <a:buChar char="•"/>
            </a:pPr>
            <a:r>
              <a:rPr lang="en-GB" sz="2400" dirty="0"/>
              <a:t>This means phrases such as ‘which suggests’, ‘which implies’ and ‘and’ to develop.</a:t>
            </a:r>
          </a:p>
        </p:txBody>
      </p:sp>
      <p:pic>
        <p:nvPicPr>
          <p:cNvPr id="9" name="Picture 8">
            <a:extLst>
              <a:ext uri="{FF2B5EF4-FFF2-40B4-BE49-F238E27FC236}">
                <a16:creationId xmlns:a16="http://schemas.microsoft.com/office/drawing/2014/main" id="{BC9105BD-A652-E243-9414-F0A761FA5A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5078187" y="4537935"/>
            <a:ext cx="1237034" cy="1476194"/>
          </a:xfrm>
          <a:prstGeom prst="rect">
            <a:avLst/>
          </a:prstGeom>
        </p:spPr>
      </p:pic>
      <p:sp>
        <p:nvSpPr>
          <p:cNvPr id="10" name="TextBox 9">
            <a:extLst>
              <a:ext uri="{FF2B5EF4-FFF2-40B4-BE49-F238E27FC236}">
                <a16:creationId xmlns:a16="http://schemas.microsoft.com/office/drawing/2014/main" id="{AAD3F4CE-467B-4D41-8B0F-B20FAFD52422}"/>
              </a:ext>
            </a:extLst>
          </p:cNvPr>
          <p:cNvSpPr txBox="1"/>
          <p:nvPr/>
        </p:nvSpPr>
        <p:spPr>
          <a:xfrm>
            <a:off x="6138157" y="1227774"/>
            <a:ext cx="6018384" cy="5262979"/>
          </a:xfrm>
          <a:prstGeom prst="rect">
            <a:avLst/>
          </a:prstGeom>
          <a:solidFill>
            <a:schemeClr val="accent4">
              <a:lumMod val="40000"/>
              <a:lumOff val="60000"/>
            </a:schemeClr>
          </a:solidFill>
          <a:ln>
            <a:solidFill>
              <a:schemeClr val="tx1"/>
            </a:solidFill>
          </a:ln>
        </p:spPr>
        <p:txBody>
          <a:bodyPr wrap="square" rtlCol="0">
            <a:spAutoFit/>
          </a:bodyPr>
          <a:lstStyle/>
          <a:p>
            <a:pPr algn="ctr"/>
            <a:endParaRPr lang="en-GB" sz="2400" b="1" u="sng" dirty="0"/>
          </a:p>
          <a:p>
            <a:pPr algn="ctr"/>
            <a:r>
              <a:rPr lang="en-GB" sz="2400" b="1" u="sng" dirty="0"/>
              <a:t>Students who did less well</a:t>
            </a:r>
          </a:p>
          <a:p>
            <a:pPr algn="ctr"/>
            <a:endParaRPr lang="en-GB" sz="2400" b="1" u="sng" dirty="0"/>
          </a:p>
          <a:p>
            <a:pPr marL="342900" indent="-342900">
              <a:buFont typeface="Arial" panose="020B0604020202020204" pitchFamily="34" charset="0"/>
              <a:buChar char="•"/>
            </a:pPr>
            <a:r>
              <a:rPr lang="en-GB" sz="2400" dirty="0"/>
              <a:t>Students tended to mistake the focus of the task and wrote that the climbers were going up and not down.</a:t>
            </a:r>
          </a:p>
          <a:p>
            <a:pPr marL="342900" indent="-342900">
              <a:buFont typeface="Arial" panose="020B0604020202020204" pitchFamily="34" charset="0"/>
              <a:buChar char="•"/>
            </a:pPr>
            <a:r>
              <a:rPr lang="en-GB" sz="2400" dirty="0"/>
              <a:t>Some students focused on how ‘uncaring’ Joe’s climbing partner seemed, even though he had ‘carefully weighed up the risks’ and was ‘positive’ for his partner and friend.</a:t>
            </a:r>
          </a:p>
          <a:p>
            <a:pPr marL="342900" indent="-342900">
              <a:buFont typeface="Arial" panose="020B0604020202020204" pitchFamily="34" charset="0"/>
              <a:buChar char="•"/>
            </a:pPr>
            <a:r>
              <a:rPr lang="en-GB" sz="2400" dirty="0"/>
              <a:t>Other students struggled to understand the basic differences between friend/partner and experience v strangers and a business transaction.</a:t>
            </a:r>
          </a:p>
        </p:txBody>
      </p:sp>
      <p:sp>
        <p:nvSpPr>
          <p:cNvPr id="12" name="TextBox 11">
            <a:extLst>
              <a:ext uri="{FF2B5EF4-FFF2-40B4-BE49-F238E27FC236}">
                <a16:creationId xmlns:a16="http://schemas.microsoft.com/office/drawing/2014/main" id="{D9A8ECCD-A435-5243-91B7-6D02260E823F}"/>
              </a:ext>
            </a:extLst>
          </p:cNvPr>
          <p:cNvSpPr txBox="1"/>
          <p:nvPr/>
        </p:nvSpPr>
        <p:spPr>
          <a:xfrm>
            <a:off x="42154" y="902941"/>
            <a:ext cx="6011691" cy="3908762"/>
          </a:xfrm>
          <a:prstGeom prst="rect">
            <a:avLst/>
          </a:prstGeom>
          <a:solidFill>
            <a:srgbClr val="D6FFFC"/>
          </a:solidFill>
          <a:ln>
            <a:solidFill>
              <a:schemeClr val="tx1"/>
            </a:solidFill>
          </a:ln>
        </p:spPr>
        <p:txBody>
          <a:bodyPr wrap="square" rtlCol="0">
            <a:spAutoFit/>
          </a:bodyPr>
          <a:lstStyle/>
          <a:p>
            <a:pPr algn="ctr"/>
            <a:r>
              <a:rPr lang="en-GB" sz="2400" b="1" u="sng" dirty="0"/>
              <a:t>Positives</a:t>
            </a:r>
          </a:p>
          <a:p>
            <a:pPr algn="ctr"/>
            <a:endParaRPr lang="en-GB" sz="2400" b="1" u="sng" dirty="0"/>
          </a:p>
          <a:p>
            <a:pPr marL="342900" indent="-342900">
              <a:buFont typeface="Arial" panose="020B0604020202020204" pitchFamily="34" charset="0"/>
              <a:buChar char="•"/>
            </a:pPr>
            <a:r>
              <a:rPr lang="en-GB" sz="2000" b="1" dirty="0"/>
              <a:t>This was not the first series where students were asked to explore differences rather than similarities in the two texts. </a:t>
            </a:r>
            <a:r>
              <a:rPr lang="en-GB" sz="2000" dirty="0"/>
              <a:t>This does not appear to have presented significant issues… Students had been well-prepared by centres to address both possibilities. </a:t>
            </a:r>
          </a:p>
          <a:p>
            <a:pPr marL="342900" indent="-342900">
              <a:buFont typeface="Arial" panose="020B0604020202020204" pitchFamily="34" charset="0"/>
              <a:buChar char="•"/>
            </a:pPr>
            <a:r>
              <a:rPr lang="en-GB" sz="2000" dirty="0"/>
              <a:t>Although the focus of the question was on differences, comments on similarities were also rewarded by examiners where they were appropriate to the focus of the question.</a:t>
            </a:r>
            <a:endParaRPr lang="en-GB" sz="2000" b="1" dirty="0"/>
          </a:p>
        </p:txBody>
      </p:sp>
      <p:pic>
        <p:nvPicPr>
          <p:cNvPr id="13" name="Picture 12">
            <a:extLst>
              <a:ext uri="{FF2B5EF4-FFF2-40B4-BE49-F238E27FC236}">
                <a16:creationId xmlns:a16="http://schemas.microsoft.com/office/drawing/2014/main" id="{C4EFFA74-B9B4-4748-9CCA-02CBC00868FA}"/>
              </a:ext>
            </a:extLst>
          </p:cNvPr>
          <p:cNvPicPr>
            <a:picLocks noChangeAspect="1"/>
          </p:cNvPicPr>
          <p:nvPr/>
        </p:nvPicPr>
        <p:blipFill>
          <a:blip r:embed="rId4"/>
          <a:stretch>
            <a:fillRect/>
          </a:stretch>
        </p:blipFill>
        <p:spPr>
          <a:xfrm>
            <a:off x="524149" y="494499"/>
            <a:ext cx="1137116" cy="1179563"/>
          </a:xfrm>
          <a:prstGeom prst="rect">
            <a:avLst/>
          </a:prstGeom>
        </p:spPr>
      </p:pic>
      <p:pic>
        <p:nvPicPr>
          <p:cNvPr id="14" name="Picture 13">
            <a:extLst>
              <a:ext uri="{FF2B5EF4-FFF2-40B4-BE49-F238E27FC236}">
                <a16:creationId xmlns:a16="http://schemas.microsoft.com/office/drawing/2014/main" id="{9A849E65-8310-AD40-818A-3B3289FA3657}"/>
              </a:ext>
            </a:extLst>
          </p:cNvPr>
          <p:cNvPicPr>
            <a:picLocks noChangeAspect="1"/>
          </p:cNvPicPr>
          <p:nvPr/>
        </p:nvPicPr>
        <p:blipFill>
          <a:blip r:embed="rId5"/>
          <a:stretch>
            <a:fillRect/>
          </a:stretch>
        </p:blipFill>
        <p:spPr>
          <a:xfrm>
            <a:off x="10934583" y="1199080"/>
            <a:ext cx="1208662" cy="1256061"/>
          </a:xfrm>
          <a:prstGeom prst="rect">
            <a:avLst/>
          </a:prstGeom>
        </p:spPr>
      </p:pic>
    </p:spTree>
    <p:extLst>
      <p:ext uri="{BB962C8B-B14F-4D97-AF65-F5344CB8AC3E}">
        <p14:creationId xmlns:p14="http://schemas.microsoft.com/office/powerpoint/2010/main" val="321327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0" y="1864366"/>
            <a:ext cx="12192000" cy="1039516"/>
          </a:xfrm>
        </p:spPr>
        <p:txBody>
          <a:bodyPr/>
          <a:lstStyle/>
          <a:p>
            <a:pPr marL="0" indent="0">
              <a:buNone/>
            </a:pPr>
            <a:r>
              <a:rPr lang="en-GB" dirty="0"/>
              <a:t>How would we answer this differently the 2</a:t>
            </a:r>
            <a:r>
              <a:rPr lang="en-GB" baseline="30000" dirty="0"/>
              <a:t>nd</a:t>
            </a:r>
            <a:r>
              <a:rPr lang="en-GB" dirty="0"/>
              <a:t> time around? How can we get out of level 3 and into level 4? </a:t>
            </a:r>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838200" y="74860"/>
            <a:ext cx="10515600" cy="923331"/>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a:t>Question 2</a:t>
            </a:r>
            <a:endParaRPr lang="en-GB" b="1" u="sng" dirty="0"/>
          </a:p>
        </p:txBody>
      </p:sp>
      <p:sp>
        <p:nvSpPr>
          <p:cNvPr id="5" name="Rectangle 4">
            <a:extLst>
              <a:ext uri="{FF2B5EF4-FFF2-40B4-BE49-F238E27FC236}">
                <a16:creationId xmlns:a16="http://schemas.microsoft.com/office/drawing/2014/main" id="{55450441-B225-2942-AB00-863B85B16E36}"/>
              </a:ext>
            </a:extLst>
          </p:cNvPr>
          <p:cNvSpPr/>
          <p:nvPr/>
        </p:nvSpPr>
        <p:spPr>
          <a:xfrm>
            <a:off x="838200" y="1060832"/>
            <a:ext cx="10515600" cy="646331"/>
          </a:xfrm>
          <a:prstGeom prst="rect">
            <a:avLst/>
          </a:prstGeom>
          <a:solidFill>
            <a:schemeClr val="tx2"/>
          </a:solidFill>
        </p:spPr>
        <p:txBody>
          <a:bodyPr wrap="square">
            <a:spAutoFit/>
          </a:bodyPr>
          <a:lstStyle/>
          <a:p>
            <a:pPr algn="ctr"/>
            <a:r>
              <a:rPr lang="en-GB" sz="1800" b="0" i="0" u="none" strike="noStrike" baseline="0" dirty="0">
                <a:solidFill>
                  <a:schemeClr val="bg1"/>
                </a:solidFill>
                <a:latin typeface="Arial" panose="020B0604020202020204" pitchFamily="34" charset="0"/>
              </a:rPr>
              <a:t>Use details from both sources to write a summary of what you understand about the differences between the two companions, Simon and Marius. 	</a:t>
            </a:r>
          </a:p>
        </p:txBody>
      </p:sp>
      <p:sp>
        <p:nvSpPr>
          <p:cNvPr id="12" name="TextBox 11">
            <a:extLst>
              <a:ext uri="{FF2B5EF4-FFF2-40B4-BE49-F238E27FC236}">
                <a16:creationId xmlns:a16="http://schemas.microsoft.com/office/drawing/2014/main" id="{2886D94E-A7C8-6449-AC76-9A076A122778}"/>
              </a:ext>
            </a:extLst>
          </p:cNvPr>
          <p:cNvSpPr txBox="1"/>
          <p:nvPr/>
        </p:nvSpPr>
        <p:spPr>
          <a:xfrm>
            <a:off x="8825946" y="168959"/>
            <a:ext cx="328653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4.5 marks!</a:t>
            </a:r>
          </a:p>
        </p:txBody>
      </p:sp>
      <p:pic>
        <p:nvPicPr>
          <p:cNvPr id="8" name="Picture 7">
            <a:extLst>
              <a:ext uri="{FF2B5EF4-FFF2-40B4-BE49-F238E27FC236}">
                <a16:creationId xmlns:a16="http://schemas.microsoft.com/office/drawing/2014/main" id="{B01C8867-CC10-49BF-B640-E18C6B422B42}"/>
              </a:ext>
            </a:extLst>
          </p:cNvPr>
          <p:cNvPicPr>
            <a:picLocks noChangeAspect="1"/>
          </p:cNvPicPr>
          <p:nvPr/>
        </p:nvPicPr>
        <p:blipFill rotWithShape="1">
          <a:blip r:embed="rId2"/>
          <a:srcRect l="13567" t="66608" r="30506" b="6036"/>
          <a:stretch/>
        </p:blipFill>
        <p:spPr>
          <a:xfrm>
            <a:off x="1965998" y="3181353"/>
            <a:ext cx="8897925" cy="2319569"/>
          </a:xfrm>
          <a:prstGeom prst="rect">
            <a:avLst/>
          </a:prstGeom>
        </p:spPr>
      </p:pic>
    </p:spTree>
    <p:extLst>
      <p:ext uri="{BB962C8B-B14F-4D97-AF65-F5344CB8AC3E}">
        <p14:creationId xmlns:p14="http://schemas.microsoft.com/office/powerpoint/2010/main" val="774255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9681-4644-494E-9956-B08B875453D9}"/>
              </a:ext>
            </a:extLst>
          </p:cNvPr>
          <p:cNvSpPr>
            <a:spLocks noGrp="1"/>
          </p:cNvSpPr>
          <p:nvPr>
            <p:ph type="title"/>
          </p:nvPr>
        </p:nvSpPr>
        <p:spPr/>
        <p:txBody>
          <a:bodyPr/>
          <a:lstStyle/>
          <a:p>
            <a:r>
              <a:rPr lang="en-GB" dirty="0"/>
              <a:t>What’s the difference between Band 3 and 4?</a:t>
            </a:r>
          </a:p>
        </p:txBody>
      </p:sp>
      <p:pic>
        <p:nvPicPr>
          <p:cNvPr id="4" name="Content Placeholder 3">
            <a:extLst>
              <a:ext uri="{FF2B5EF4-FFF2-40B4-BE49-F238E27FC236}">
                <a16:creationId xmlns:a16="http://schemas.microsoft.com/office/drawing/2014/main" id="{C2B124C6-A7DB-46D7-9048-64BDEE3EEC2A}"/>
              </a:ext>
            </a:extLst>
          </p:cNvPr>
          <p:cNvPicPr>
            <a:picLocks noGrp="1" noChangeAspect="1"/>
          </p:cNvPicPr>
          <p:nvPr>
            <p:ph idx="1"/>
          </p:nvPr>
        </p:nvPicPr>
        <p:blipFill rotWithShape="1">
          <a:blip r:embed="rId2"/>
          <a:srcRect l="13567" t="25433" r="30506" b="6035"/>
          <a:stretch/>
        </p:blipFill>
        <p:spPr>
          <a:xfrm>
            <a:off x="2593047" y="1876426"/>
            <a:ext cx="6663006" cy="4351338"/>
          </a:xfrm>
          <a:prstGeom prst="rect">
            <a:avLst/>
          </a:prstGeom>
        </p:spPr>
      </p:pic>
    </p:spTree>
    <p:extLst>
      <p:ext uri="{BB962C8B-B14F-4D97-AF65-F5344CB8AC3E}">
        <p14:creationId xmlns:p14="http://schemas.microsoft.com/office/powerpoint/2010/main" val="1329376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E19979-4582-0C4B-AB49-E5EFBF659787}"/>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2</a:t>
            </a:r>
          </a:p>
        </p:txBody>
      </p:sp>
      <p:sp>
        <p:nvSpPr>
          <p:cNvPr id="5" name="TextBox 4">
            <a:extLst>
              <a:ext uri="{FF2B5EF4-FFF2-40B4-BE49-F238E27FC236}">
                <a16:creationId xmlns:a16="http://schemas.microsoft.com/office/drawing/2014/main" id="{4DA7B669-2F9D-C34C-9000-B96B2132C4C8}"/>
              </a:ext>
            </a:extLst>
          </p:cNvPr>
          <p:cNvSpPr txBox="1"/>
          <p:nvPr/>
        </p:nvSpPr>
        <p:spPr>
          <a:xfrm>
            <a:off x="284921" y="1107717"/>
            <a:ext cx="11622157" cy="5570756"/>
          </a:xfrm>
          <a:prstGeom prst="rect">
            <a:avLst/>
          </a:prstGeom>
          <a:solidFill>
            <a:schemeClr val="accent6">
              <a:lumMod val="40000"/>
              <a:lumOff val="60000"/>
            </a:schemeClr>
          </a:solidFill>
          <a:ln>
            <a:solidFill>
              <a:schemeClr val="tx1"/>
            </a:solidFill>
          </a:ln>
        </p:spPr>
        <p:txBody>
          <a:bodyPr wrap="square" rtlCol="0">
            <a:spAutoFit/>
          </a:bodyPr>
          <a:lstStyle/>
          <a:p>
            <a:r>
              <a:rPr lang="en-GB" sz="2400" b="1" dirty="0"/>
              <a:t>How marks were gained: </a:t>
            </a:r>
          </a:p>
          <a:p>
            <a:endParaRPr lang="en-GB" sz="2000" dirty="0"/>
          </a:p>
          <a:p>
            <a:pPr marL="285750" indent="-285750">
              <a:buFont typeface="Arial" panose="020B0604020202020204" pitchFamily="34" charset="0"/>
              <a:buChar char="•"/>
            </a:pPr>
            <a:r>
              <a:rPr lang="en-GB" sz="2400" dirty="0"/>
              <a:t>There was a comparison and understanding of a ‘local guide’ and a ‘partner’ with exploration of what was implied and how the behaviour of the two may be different respectively.</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Equality as a comparison between the two characters was bought up – one was a ‘stranger’ who had undergone a ‘business transaction’ and the other a ‘friend’, the way they spoke to each other was commented on.</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There was also successful comparison of the knowledge and skills base, with lots of comments about Marius being ‘as strong as a bear’ and always in total control which his companion liked, compared with Simon who was in control, perhaps masking his fear with ‘infectious optimism’ to keep Joe calm and rapid decision making to get Joe help as soon as possible and ensuring their survival by descending quickly.</a:t>
            </a:r>
          </a:p>
        </p:txBody>
      </p:sp>
      <p:pic>
        <p:nvPicPr>
          <p:cNvPr id="6" name="Picture 5">
            <a:extLst>
              <a:ext uri="{FF2B5EF4-FFF2-40B4-BE49-F238E27FC236}">
                <a16:creationId xmlns:a16="http://schemas.microsoft.com/office/drawing/2014/main" id="{C76599BB-A296-CA47-9ABD-979C22018DD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482470" y="381845"/>
            <a:ext cx="1424608" cy="1451743"/>
          </a:xfrm>
          <a:prstGeom prst="rect">
            <a:avLst/>
          </a:prstGeom>
        </p:spPr>
      </p:pic>
      <p:sp>
        <p:nvSpPr>
          <p:cNvPr id="7" name="TextBox 6">
            <a:extLst>
              <a:ext uri="{FF2B5EF4-FFF2-40B4-BE49-F238E27FC236}">
                <a16:creationId xmlns:a16="http://schemas.microsoft.com/office/drawing/2014/main" id="{296B4A90-4173-B04F-8B93-31D74878C8B7}"/>
              </a:ext>
            </a:extLst>
          </p:cNvPr>
          <p:cNvSpPr txBox="1"/>
          <p:nvPr/>
        </p:nvSpPr>
        <p:spPr>
          <a:xfrm>
            <a:off x="185531" y="86793"/>
            <a:ext cx="2796209" cy="523220"/>
          </a:xfrm>
          <a:prstGeom prst="rect">
            <a:avLst/>
          </a:prstGeom>
          <a:noFill/>
        </p:spPr>
        <p:txBody>
          <a:bodyPr wrap="square" rtlCol="0">
            <a:spAutoFit/>
          </a:bodyPr>
          <a:lstStyle/>
          <a:p>
            <a:r>
              <a:rPr lang="en-GB" sz="2800" b="1" dirty="0"/>
              <a:t>Examiner Report</a:t>
            </a:r>
          </a:p>
        </p:txBody>
      </p:sp>
    </p:spTree>
    <p:extLst>
      <p:ext uri="{BB962C8B-B14F-4D97-AF65-F5344CB8AC3E}">
        <p14:creationId xmlns:p14="http://schemas.microsoft.com/office/powerpoint/2010/main" val="374073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000" b="1" kern="1200" dirty="0">
                <a:solidFill>
                  <a:srgbClr val="FFFFFF"/>
                </a:solidFill>
                <a:latin typeface="+mj-lt"/>
                <a:ea typeface="+mj-ea"/>
                <a:cs typeface="+mj-cs"/>
              </a:rPr>
              <a:t>Question 3</a:t>
            </a:r>
          </a:p>
        </p:txBody>
      </p:sp>
    </p:spTree>
    <p:extLst>
      <p:ext uri="{BB962C8B-B14F-4D97-AF65-F5344CB8AC3E}">
        <p14:creationId xmlns:p14="http://schemas.microsoft.com/office/powerpoint/2010/main" val="139209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a:xfrm>
            <a:off x="838200" y="2345635"/>
            <a:ext cx="10515600" cy="3831328"/>
          </a:xfrm>
        </p:spPr>
        <p:txBody>
          <a:bodyPr>
            <a:normAutofit/>
          </a:bodyPr>
          <a:lstStyle/>
          <a:p>
            <a:pPr marL="0" indent="0" algn="ctr">
              <a:buNone/>
            </a:pPr>
            <a:endParaRPr lang="en-GB" b="0" i="0" u="none" strike="noStrike" baseline="0" dirty="0">
              <a:solidFill>
                <a:srgbClr val="000000"/>
              </a:solidFill>
              <a:latin typeface="Arial" panose="020B0604020202020204" pitchFamily="34" charset="0"/>
            </a:endParaRPr>
          </a:p>
          <a:p>
            <a:pPr marL="0" indent="0" algn="ctr">
              <a:buNone/>
            </a:pPr>
            <a:r>
              <a:rPr lang="en-GB" b="0" i="0" u="none" strike="noStrike" baseline="0" dirty="0">
                <a:solidFill>
                  <a:srgbClr val="000000"/>
                </a:solidFill>
                <a:latin typeface="Arial" panose="020B0604020202020204" pitchFamily="34" charset="0"/>
              </a:rPr>
              <a:t>You now need to refer only to </a:t>
            </a:r>
            <a:r>
              <a:rPr lang="en-GB" b="1" i="0" u="none" strike="noStrike" baseline="0" dirty="0">
                <a:solidFill>
                  <a:srgbClr val="000000"/>
                </a:solidFill>
                <a:latin typeface="Arial" panose="020B0604020202020204" pitchFamily="34" charset="0"/>
              </a:rPr>
              <a:t>Source A </a:t>
            </a:r>
            <a:r>
              <a:rPr lang="en-GB" b="0" i="0" u="none" strike="noStrike" baseline="0" dirty="0">
                <a:solidFill>
                  <a:srgbClr val="000000"/>
                </a:solidFill>
                <a:latin typeface="Arial" panose="020B0604020202020204" pitchFamily="34" charset="0"/>
              </a:rPr>
              <a:t>from </a:t>
            </a:r>
            <a:r>
              <a:rPr lang="en-GB" b="1" i="0" u="none" strike="noStrike" baseline="0" dirty="0">
                <a:solidFill>
                  <a:srgbClr val="000000"/>
                </a:solidFill>
                <a:latin typeface="Arial" panose="020B0604020202020204" pitchFamily="34" charset="0"/>
              </a:rPr>
              <a:t>lines 23 to 31</a:t>
            </a:r>
            <a:r>
              <a:rPr lang="en-GB" b="0" i="0" u="none" strike="noStrike" baseline="0" dirty="0">
                <a:solidFill>
                  <a:srgbClr val="000000"/>
                </a:solidFill>
                <a:latin typeface="Arial" panose="020B0604020202020204" pitchFamily="34" charset="0"/>
              </a:rPr>
              <a:t>. </a:t>
            </a:r>
          </a:p>
          <a:p>
            <a:pPr marL="0" indent="0" algn="ctr">
              <a:buNone/>
            </a:pPr>
            <a:endParaRPr lang="en-GB" b="0" i="0" u="none" strike="noStrike" baseline="0" dirty="0">
              <a:solidFill>
                <a:srgbClr val="000000"/>
              </a:solidFill>
              <a:latin typeface="Arial" panose="020B0604020202020204" pitchFamily="34" charset="0"/>
            </a:endParaRPr>
          </a:p>
          <a:p>
            <a:pPr marL="0" indent="0" algn="ctr">
              <a:buNone/>
            </a:pPr>
            <a:r>
              <a:rPr lang="en-GB" b="0" i="0" u="none" strike="noStrike" baseline="0" dirty="0">
                <a:solidFill>
                  <a:srgbClr val="000000"/>
                </a:solidFill>
                <a:latin typeface="Arial" panose="020B0604020202020204" pitchFamily="34" charset="0"/>
              </a:rPr>
              <a:t>How does the writer use language to describe how he feels? </a:t>
            </a:r>
            <a:r>
              <a:rPr lang="en-GB" sz="1800" b="0" i="0" u="none" strike="noStrike" baseline="0" dirty="0">
                <a:solidFill>
                  <a:srgbClr val="000000"/>
                </a:solidFill>
                <a:latin typeface="Arial" panose="020B0604020202020204" pitchFamily="34" charset="0"/>
              </a:rPr>
              <a:t>	</a:t>
            </a:r>
          </a:p>
          <a:p>
            <a:pPr marL="0" indent="0">
              <a:buNone/>
            </a:pPr>
            <a:endParaRPr lang="en-GB" sz="3200" dirty="0"/>
          </a:p>
          <a:p>
            <a:pPr marL="0" indent="0">
              <a:buNone/>
            </a:pPr>
            <a:r>
              <a:rPr lang="en-GB" sz="3200" dirty="0"/>
              <a:t>									[12 marks]</a:t>
            </a:r>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3</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681037"/>
            <a:ext cx="293867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was 8 marks. </a:t>
            </a:r>
          </a:p>
        </p:txBody>
      </p:sp>
    </p:spTree>
    <p:extLst>
      <p:ext uri="{BB962C8B-B14F-4D97-AF65-F5344CB8AC3E}">
        <p14:creationId xmlns:p14="http://schemas.microsoft.com/office/powerpoint/2010/main" val="458958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1B29A6-4891-0540-8F13-5F9089E90CE6}"/>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3</a:t>
            </a:r>
          </a:p>
        </p:txBody>
      </p:sp>
      <p:sp>
        <p:nvSpPr>
          <p:cNvPr id="5" name="TextBox 4">
            <a:extLst>
              <a:ext uri="{FF2B5EF4-FFF2-40B4-BE49-F238E27FC236}">
                <a16:creationId xmlns:a16="http://schemas.microsoft.com/office/drawing/2014/main" id="{9A53A411-28EE-C844-99D3-6FE4484ADB7F}"/>
              </a:ext>
            </a:extLst>
          </p:cNvPr>
          <p:cNvSpPr txBox="1"/>
          <p:nvPr/>
        </p:nvSpPr>
        <p:spPr>
          <a:xfrm>
            <a:off x="0" y="938014"/>
            <a:ext cx="6857279" cy="5970865"/>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200" b="1" u="sng" dirty="0"/>
              <a:t>Students who did less well </a:t>
            </a:r>
          </a:p>
          <a:p>
            <a:pPr marL="342900" indent="-342900">
              <a:buFont typeface="Arial" panose="020B0604020202020204" pitchFamily="34" charset="0"/>
              <a:buChar char="•"/>
            </a:pPr>
            <a:r>
              <a:rPr lang="en-GB" sz="2000" dirty="0"/>
              <a:t>Some students used little or inaccurate subject terminology and couldn’t get into a Band 2.</a:t>
            </a:r>
          </a:p>
          <a:p>
            <a:pPr marL="342900" indent="-342900">
              <a:buFont typeface="Arial" panose="020B0604020202020204" pitchFamily="34" charset="0"/>
              <a:buChar char="•"/>
            </a:pPr>
            <a:r>
              <a:rPr lang="en-GB" sz="2000" dirty="0"/>
              <a:t>Students struggled where they made poor choices, and commented on the weather as pathetic fallacy as an indicator ‘something bad was going to happen’ and were often left with little to comment on other than the meanings of the words.</a:t>
            </a:r>
          </a:p>
          <a:p>
            <a:pPr marL="342900" indent="-342900">
              <a:buFont typeface="Arial" panose="020B0604020202020204" pitchFamily="34" charset="0"/>
              <a:buChar char="•"/>
            </a:pPr>
            <a:r>
              <a:rPr lang="en-GB" sz="2000" dirty="0"/>
              <a:t>A few students commented on sentence lengths and how tension was reduced near the end of the extract as he was getting over his pain.</a:t>
            </a:r>
          </a:p>
          <a:p>
            <a:pPr marL="342900" indent="-342900">
              <a:buFont typeface="Arial" panose="020B0604020202020204" pitchFamily="34" charset="0"/>
              <a:buChar char="•"/>
            </a:pPr>
            <a:r>
              <a:rPr lang="en-GB" sz="2000" b="0" i="0" u="none" strike="noStrike" baseline="0" dirty="0">
                <a:solidFill>
                  <a:srgbClr val="000000"/>
                </a:solidFill>
              </a:rPr>
              <a:t>Some students selected the quotation ‘A wave of nausea and pain swept over me’ and commented once on the metaphor, without commenting that the metaphor was extended and linking ‘wave’ and ‘swept’ to the power of nature. 	</a:t>
            </a:r>
          </a:p>
          <a:p>
            <a:pPr marL="342900" indent="-342900">
              <a:buFont typeface="Arial" panose="020B0604020202020204" pitchFamily="34" charset="0"/>
              <a:buChar char="•"/>
            </a:pPr>
            <a:r>
              <a:rPr lang="en-GB" sz="2000" dirty="0"/>
              <a:t>Students often need to write in more depth about a particular image, returning to the central comparison in a metaphor or simile and explicitly linking it to what is happening in the text, in order to move into Level 3.</a:t>
            </a:r>
          </a:p>
        </p:txBody>
      </p:sp>
      <p:pic>
        <p:nvPicPr>
          <p:cNvPr id="6" name="Picture 5">
            <a:extLst>
              <a:ext uri="{FF2B5EF4-FFF2-40B4-BE49-F238E27FC236}">
                <a16:creationId xmlns:a16="http://schemas.microsoft.com/office/drawing/2014/main" id="{66E679B0-D1E6-BD44-A42E-74C332851BF8}"/>
              </a:ext>
            </a:extLst>
          </p:cNvPr>
          <p:cNvPicPr>
            <a:picLocks noChangeAspect="1"/>
          </p:cNvPicPr>
          <p:nvPr/>
        </p:nvPicPr>
        <p:blipFill>
          <a:blip r:embed="rId3"/>
          <a:stretch>
            <a:fillRect/>
          </a:stretch>
        </p:blipFill>
        <p:spPr>
          <a:xfrm>
            <a:off x="322591" y="256897"/>
            <a:ext cx="1106979" cy="1150390"/>
          </a:xfrm>
          <a:prstGeom prst="rect">
            <a:avLst/>
          </a:prstGeom>
        </p:spPr>
      </p:pic>
      <p:sp>
        <p:nvSpPr>
          <p:cNvPr id="7" name="TextBox 6">
            <a:extLst>
              <a:ext uri="{FF2B5EF4-FFF2-40B4-BE49-F238E27FC236}">
                <a16:creationId xmlns:a16="http://schemas.microsoft.com/office/drawing/2014/main" id="{289A04DF-6ACD-9A46-95CA-337ED37F614D}"/>
              </a:ext>
            </a:extLst>
          </p:cNvPr>
          <p:cNvSpPr txBox="1"/>
          <p:nvPr/>
        </p:nvSpPr>
        <p:spPr>
          <a:xfrm>
            <a:off x="6927678" y="739302"/>
            <a:ext cx="5162658" cy="1862048"/>
          </a:xfrm>
          <a:prstGeom prst="rect">
            <a:avLst/>
          </a:prstGeom>
          <a:solidFill>
            <a:srgbClr val="D6FFFC"/>
          </a:solidFill>
          <a:ln>
            <a:solidFill>
              <a:schemeClr val="tx1"/>
            </a:solidFill>
          </a:ln>
        </p:spPr>
        <p:txBody>
          <a:bodyPr wrap="square" rtlCol="0">
            <a:spAutoFit/>
          </a:bodyPr>
          <a:lstStyle/>
          <a:p>
            <a:pPr algn="ctr"/>
            <a:r>
              <a:rPr lang="en-GB" sz="2300" b="1" u="sng" dirty="0"/>
              <a:t>Positive </a:t>
            </a:r>
          </a:p>
          <a:p>
            <a:pPr algn="ctr"/>
            <a:endParaRPr lang="en-GB" sz="2300" b="1" u="sng" dirty="0"/>
          </a:p>
          <a:p>
            <a:pPr algn="ctr"/>
            <a:r>
              <a:rPr lang="en-GB" sz="2300" dirty="0"/>
              <a:t>Most students commented on the focus of the question (Joe’s feelings) with some success.</a:t>
            </a:r>
          </a:p>
        </p:txBody>
      </p:sp>
      <p:pic>
        <p:nvPicPr>
          <p:cNvPr id="8" name="Picture 7">
            <a:extLst>
              <a:ext uri="{FF2B5EF4-FFF2-40B4-BE49-F238E27FC236}">
                <a16:creationId xmlns:a16="http://schemas.microsoft.com/office/drawing/2014/main" id="{4389A128-6975-AD40-8CCF-476CF2BA467A}"/>
              </a:ext>
            </a:extLst>
          </p:cNvPr>
          <p:cNvPicPr>
            <a:picLocks noChangeAspect="1"/>
          </p:cNvPicPr>
          <p:nvPr/>
        </p:nvPicPr>
        <p:blipFill>
          <a:blip r:embed="rId4"/>
          <a:stretch>
            <a:fillRect/>
          </a:stretch>
        </p:blipFill>
        <p:spPr>
          <a:xfrm>
            <a:off x="10915303" y="348232"/>
            <a:ext cx="954106" cy="1179563"/>
          </a:xfrm>
          <a:prstGeom prst="rect">
            <a:avLst/>
          </a:prstGeom>
        </p:spPr>
      </p:pic>
      <p:sp>
        <p:nvSpPr>
          <p:cNvPr id="9" name="TextBox 8">
            <a:extLst>
              <a:ext uri="{FF2B5EF4-FFF2-40B4-BE49-F238E27FC236}">
                <a16:creationId xmlns:a16="http://schemas.microsoft.com/office/drawing/2014/main" id="{38EE8032-F646-9548-A6D3-85AC5DF5B201}"/>
              </a:ext>
            </a:extLst>
          </p:cNvPr>
          <p:cNvSpPr txBox="1"/>
          <p:nvPr/>
        </p:nvSpPr>
        <p:spPr>
          <a:xfrm>
            <a:off x="6907741" y="2676024"/>
            <a:ext cx="5182595" cy="4154984"/>
          </a:xfrm>
          <a:prstGeom prst="rect">
            <a:avLst/>
          </a:prstGeom>
          <a:solidFill>
            <a:srgbClr val="FFFF00"/>
          </a:solidFill>
          <a:ln>
            <a:solidFill>
              <a:schemeClr val="tx1"/>
            </a:solidFill>
          </a:ln>
        </p:spPr>
        <p:txBody>
          <a:bodyPr wrap="square" rtlCol="0">
            <a:spAutoFit/>
          </a:bodyPr>
          <a:lstStyle/>
          <a:p>
            <a:pPr algn="ctr"/>
            <a:endParaRPr lang="en-GB" sz="2400" b="1" u="sng" dirty="0"/>
          </a:p>
          <a:p>
            <a:pPr algn="ctr"/>
            <a:r>
              <a:rPr lang="en-GB" sz="2400" b="1" u="sng" dirty="0"/>
              <a:t>Top Tips</a:t>
            </a:r>
          </a:p>
          <a:p>
            <a:pPr algn="ctr"/>
            <a:endParaRPr lang="en-GB" sz="2400" b="1" u="sng" dirty="0"/>
          </a:p>
          <a:p>
            <a:pPr marL="342900" indent="-342900">
              <a:buFont typeface="Arial" panose="020B0604020202020204" pitchFamily="34" charset="0"/>
              <a:buChar char="•"/>
            </a:pPr>
            <a:r>
              <a:rPr lang="en-GB" sz="2400" dirty="0"/>
              <a:t>Students need to write more fully and in more detail about individual images </a:t>
            </a:r>
          </a:p>
          <a:p>
            <a:pPr marL="342900" indent="-342900">
              <a:buFont typeface="Arial" panose="020B0604020202020204" pitchFamily="34" charset="0"/>
              <a:buChar char="•"/>
            </a:pPr>
            <a:r>
              <a:rPr lang="en-GB" sz="2400" dirty="0"/>
              <a:t>Students need to recognise semantic fields and patterns in texts.</a:t>
            </a:r>
          </a:p>
          <a:p>
            <a:pPr marL="342900" indent="-342900">
              <a:buFont typeface="Arial" panose="020B0604020202020204" pitchFamily="34" charset="0"/>
              <a:buChar char="•"/>
            </a:pPr>
            <a:r>
              <a:rPr lang="en-GB" sz="2400" dirty="0"/>
              <a:t>It is important to contextualise comments on language effects to attain a mark in Level 3</a:t>
            </a:r>
          </a:p>
        </p:txBody>
      </p:sp>
      <p:pic>
        <p:nvPicPr>
          <p:cNvPr id="10" name="Picture 9">
            <a:extLst>
              <a:ext uri="{FF2B5EF4-FFF2-40B4-BE49-F238E27FC236}">
                <a16:creationId xmlns:a16="http://schemas.microsoft.com/office/drawing/2014/main" id="{53FCAD64-8E30-2A48-B407-09474FD8B3C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11047907" y="2733802"/>
            <a:ext cx="1237034" cy="1476194"/>
          </a:xfrm>
          <a:prstGeom prst="rect">
            <a:avLst/>
          </a:prstGeom>
        </p:spPr>
      </p:pic>
    </p:spTree>
    <p:extLst>
      <p:ext uri="{BB962C8B-B14F-4D97-AF65-F5344CB8AC3E}">
        <p14:creationId xmlns:p14="http://schemas.microsoft.com/office/powerpoint/2010/main" val="213083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4A19-AB25-4AF2-A165-8E4142A95A3D}"/>
              </a:ext>
            </a:extLst>
          </p:cNvPr>
          <p:cNvSpPr>
            <a:spLocks noGrp="1"/>
          </p:cNvSpPr>
          <p:nvPr>
            <p:ph type="title"/>
          </p:nvPr>
        </p:nvSpPr>
        <p:spPr/>
        <p:txBody>
          <a:bodyPr/>
          <a:lstStyle/>
          <a:p>
            <a:r>
              <a:rPr lang="en-GB" dirty="0"/>
              <a:t>Class Analysis</a:t>
            </a:r>
          </a:p>
        </p:txBody>
      </p:sp>
      <p:sp>
        <p:nvSpPr>
          <p:cNvPr id="3" name="Content Placeholder 2">
            <a:extLst>
              <a:ext uri="{FF2B5EF4-FFF2-40B4-BE49-F238E27FC236}">
                <a16:creationId xmlns:a16="http://schemas.microsoft.com/office/drawing/2014/main" id="{636FF9E8-1427-45FB-8C1B-F38F87E7D267}"/>
              </a:ext>
            </a:extLst>
          </p:cNvPr>
          <p:cNvSpPr>
            <a:spLocks noGrp="1"/>
          </p:cNvSpPr>
          <p:nvPr>
            <p:ph idx="1"/>
          </p:nvPr>
        </p:nvSpPr>
        <p:spPr/>
        <p:txBody>
          <a:bodyPr/>
          <a:lstStyle/>
          <a:p>
            <a:pPr marL="0" indent="0">
              <a:buNone/>
            </a:pPr>
            <a:endParaRPr lang="en-GB" dirty="0"/>
          </a:p>
          <a:p>
            <a:pPr marL="0" indent="0" algn="ctr">
              <a:buNone/>
            </a:pPr>
            <a:endParaRPr lang="en-GB" sz="3600" b="0" i="0" u="none" strike="noStrike" baseline="0" dirty="0">
              <a:solidFill>
                <a:srgbClr val="000000"/>
              </a:solidFill>
              <a:latin typeface="Arial" panose="020B0604020202020204" pitchFamily="34" charset="0"/>
            </a:endParaRPr>
          </a:p>
          <a:p>
            <a:pPr marL="0" indent="0" algn="ctr">
              <a:buNone/>
            </a:pPr>
            <a:r>
              <a:rPr lang="en-GB" sz="3600" b="0" i="0" u="none" strike="noStrike" baseline="0" dirty="0">
                <a:solidFill>
                  <a:srgbClr val="000000"/>
                </a:solidFill>
                <a:latin typeface="Arial" panose="020B0604020202020204" pitchFamily="34" charset="0"/>
              </a:rPr>
              <a:t>“A wave of nausea and pain swept over me.”</a:t>
            </a:r>
          </a:p>
          <a:p>
            <a:pPr marL="0" indent="0">
              <a:buNone/>
            </a:pPr>
            <a:endParaRPr lang="en-GB" dirty="0"/>
          </a:p>
        </p:txBody>
      </p:sp>
    </p:spTree>
    <p:extLst>
      <p:ext uri="{BB962C8B-B14F-4D97-AF65-F5344CB8AC3E}">
        <p14:creationId xmlns:p14="http://schemas.microsoft.com/office/powerpoint/2010/main" val="3932341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BF3F-0CDC-477A-9F68-7A9FB1480C50}"/>
              </a:ext>
            </a:extLst>
          </p:cNvPr>
          <p:cNvSpPr>
            <a:spLocks noGrp="1"/>
          </p:cNvSpPr>
          <p:nvPr>
            <p:ph type="title"/>
          </p:nvPr>
        </p:nvSpPr>
        <p:spPr/>
        <p:txBody>
          <a:bodyPr/>
          <a:lstStyle/>
          <a:p>
            <a:r>
              <a:rPr lang="en-GB" b="0" i="0" u="none" strike="noStrike" baseline="0" dirty="0">
                <a:solidFill>
                  <a:srgbClr val="000000"/>
                </a:solidFill>
                <a:latin typeface="Arial" panose="020B0604020202020204" pitchFamily="34" charset="0"/>
              </a:rPr>
              <a:t>How does the writer use language to describe how he feels?</a:t>
            </a:r>
            <a:endParaRPr lang="en-GB" dirty="0"/>
          </a:p>
        </p:txBody>
      </p:sp>
      <p:sp>
        <p:nvSpPr>
          <p:cNvPr id="3" name="Content Placeholder 2">
            <a:extLst>
              <a:ext uri="{FF2B5EF4-FFF2-40B4-BE49-F238E27FC236}">
                <a16:creationId xmlns:a16="http://schemas.microsoft.com/office/drawing/2014/main" id="{150AED57-423D-4162-82EE-2E0357F1E81D}"/>
              </a:ext>
            </a:extLst>
          </p:cNvPr>
          <p:cNvSpPr>
            <a:spLocks noGrp="1"/>
          </p:cNvSpPr>
          <p:nvPr>
            <p:ph idx="1"/>
          </p:nvPr>
        </p:nvSpPr>
        <p:spPr>
          <a:xfrm>
            <a:off x="1674055" y="2166497"/>
            <a:ext cx="9017392" cy="4351338"/>
          </a:xfrm>
        </p:spPr>
        <p:txBody>
          <a:bodyPr>
            <a:normAutofit lnSpcReduction="10000"/>
          </a:bodyPr>
          <a:lstStyle/>
          <a:p>
            <a:pPr marL="0" indent="0">
              <a:buNone/>
            </a:pPr>
            <a:r>
              <a:rPr lang="en-GB" sz="2400" b="0" i="0" u="none" strike="noStrike" baseline="0" dirty="0">
                <a:solidFill>
                  <a:srgbClr val="000000"/>
                </a:solidFill>
                <a:latin typeface="Arial" panose="020B0604020202020204" pitchFamily="34" charset="0"/>
              </a:rPr>
              <a:t>The terrible sliding stopped, and I hung silently against the slope. Three faint tugs trembled the taut rope, and I hopped up on to my leg. A wave of nausea and pain swept over me. I was glad of the freezing blasts of snow biting into my face. My head cleared as I waited for the burning to subside from my knee. Several times I had felt it twist sideways when my boot snagged. There would be a flare of agony as the knee kinked back, and parts within the joint seemed to shear past each other with a sickening gristly crunch. I had barely ceased sobbing before my boot snagged again. At the end my leg shook uncontrollably. I tried to stop it shaking, but the harder I tried, the more it shook. I pressed my face into the snow, gritted my teeth, and waited. At last it eased. 	</a:t>
            </a:r>
          </a:p>
          <a:p>
            <a:pPr marL="0" indent="0">
              <a:buNone/>
            </a:pPr>
            <a:endParaRPr lang="en-GB" dirty="0"/>
          </a:p>
        </p:txBody>
      </p:sp>
    </p:spTree>
    <p:extLst>
      <p:ext uri="{BB962C8B-B14F-4D97-AF65-F5344CB8AC3E}">
        <p14:creationId xmlns:p14="http://schemas.microsoft.com/office/powerpoint/2010/main" val="1314682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BF3F-0CDC-477A-9F68-7A9FB1480C50}"/>
              </a:ext>
            </a:extLst>
          </p:cNvPr>
          <p:cNvSpPr>
            <a:spLocks noGrp="1"/>
          </p:cNvSpPr>
          <p:nvPr>
            <p:ph type="title"/>
          </p:nvPr>
        </p:nvSpPr>
        <p:spPr/>
        <p:txBody>
          <a:bodyPr/>
          <a:lstStyle/>
          <a:p>
            <a:r>
              <a:rPr lang="en-GB" b="0" i="0" u="none" strike="noStrike" baseline="0" dirty="0">
                <a:solidFill>
                  <a:srgbClr val="000000"/>
                </a:solidFill>
                <a:latin typeface="Arial" panose="020B0604020202020204" pitchFamily="34" charset="0"/>
              </a:rPr>
              <a:t>How does the writer use language to describe how he feels?</a:t>
            </a:r>
            <a:endParaRPr lang="en-GB" dirty="0"/>
          </a:p>
        </p:txBody>
      </p:sp>
      <p:sp>
        <p:nvSpPr>
          <p:cNvPr id="3" name="Content Placeholder 2">
            <a:extLst>
              <a:ext uri="{FF2B5EF4-FFF2-40B4-BE49-F238E27FC236}">
                <a16:creationId xmlns:a16="http://schemas.microsoft.com/office/drawing/2014/main" id="{150AED57-423D-4162-82EE-2E0357F1E81D}"/>
              </a:ext>
            </a:extLst>
          </p:cNvPr>
          <p:cNvSpPr>
            <a:spLocks noGrp="1"/>
          </p:cNvSpPr>
          <p:nvPr>
            <p:ph idx="1"/>
          </p:nvPr>
        </p:nvSpPr>
        <p:spPr>
          <a:xfrm>
            <a:off x="1674055" y="2166497"/>
            <a:ext cx="9017392" cy="4351338"/>
          </a:xfrm>
        </p:spPr>
        <p:txBody>
          <a:bodyPr>
            <a:normAutofit lnSpcReduction="10000"/>
          </a:bodyPr>
          <a:lstStyle/>
          <a:p>
            <a:pPr marL="0" indent="0">
              <a:buNone/>
            </a:pPr>
            <a:r>
              <a:rPr lang="en-GB" sz="2400" b="0" i="0" u="none" strike="noStrike" baseline="0" dirty="0">
                <a:solidFill>
                  <a:srgbClr val="000000"/>
                </a:solidFill>
                <a:latin typeface="Arial" panose="020B0604020202020204" pitchFamily="34" charset="0"/>
              </a:rPr>
              <a:t>The terrible sliding stopped, and I hung silently against the slope. Three faint tugs trembled the taut rope, and I hopped up on to my leg. A wave of nausea and pain swept over me. I was glad of the freezing blasts of snow biting into my face. My head cleared as I waited for the burning to subside from my knee. Several times I had felt it twist sideways when my boot snagged. There would be a flare of agony as the knee kinked back, and parts within the joint seemed to shear past each other with a sickening gristly crunch. I had barely ceased sobbing before my boot snagged again. At the end my leg shook uncontrollably. I tried to stop it shaking, but the harder I tried, the more it shook. I pressed my face into the snow, gritted my teeth, and waited. At last it eased. 	</a:t>
            </a:r>
          </a:p>
          <a:p>
            <a:pPr marL="0" indent="0">
              <a:buNone/>
            </a:pPr>
            <a:endParaRPr lang="en-GB" dirty="0"/>
          </a:p>
        </p:txBody>
      </p:sp>
    </p:spTree>
    <p:extLst>
      <p:ext uri="{BB962C8B-B14F-4D97-AF65-F5344CB8AC3E}">
        <p14:creationId xmlns:p14="http://schemas.microsoft.com/office/powerpoint/2010/main" val="478235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0C46-40F2-4E4E-8C49-989E9FD05E7E}"/>
              </a:ext>
            </a:extLst>
          </p:cNvPr>
          <p:cNvSpPr>
            <a:spLocks noGrp="1"/>
          </p:cNvSpPr>
          <p:nvPr>
            <p:ph type="title"/>
          </p:nvPr>
        </p:nvSpPr>
        <p:spPr/>
        <p:txBody>
          <a:bodyPr/>
          <a:lstStyle/>
          <a:p>
            <a:r>
              <a:rPr lang="en-GB" dirty="0"/>
              <a:t>Which is your answer most like? How has it improved from your exam?</a:t>
            </a:r>
          </a:p>
        </p:txBody>
      </p:sp>
      <p:pic>
        <p:nvPicPr>
          <p:cNvPr id="5" name="Content Placeholder 4">
            <a:extLst>
              <a:ext uri="{FF2B5EF4-FFF2-40B4-BE49-F238E27FC236}">
                <a16:creationId xmlns:a16="http://schemas.microsoft.com/office/drawing/2014/main" id="{5E9D5794-8546-41D2-BAC6-5B2D4EF2897B}"/>
              </a:ext>
            </a:extLst>
          </p:cNvPr>
          <p:cNvPicPr>
            <a:picLocks noGrp="1" noChangeAspect="1"/>
          </p:cNvPicPr>
          <p:nvPr>
            <p:ph idx="1"/>
          </p:nvPr>
        </p:nvPicPr>
        <p:blipFill rotWithShape="1">
          <a:blip r:embed="rId2"/>
          <a:srcRect l="22060" t="34222" r="40317" b="9959"/>
          <a:stretch/>
        </p:blipFill>
        <p:spPr>
          <a:xfrm>
            <a:off x="838200" y="1690688"/>
            <a:ext cx="6468733" cy="5114815"/>
          </a:xfrm>
        </p:spPr>
      </p:pic>
      <p:sp>
        <p:nvSpPr>
          <p:cNvPr id="6" name="TextBox 5">
            <a:extLst>
              <a:ext uri="{FF2B5EF4-FFF2-40B4-BE49-F238E27FC236}">
                <a16:creationId xmlns:a16="http://schemas.microsoft.com/office/drawing/2014/main" id="{55498BA4-1B86-4804-88F5-186E37820FF7}"/>
              </a:ext>
            </a:extLst>
          </p:cNvPr>
          <p:cNvSpPr txBox="1"/>
          <p:nvPr/>
        </p:nvSpPr>
        <p:spPr>
          <a:xfrm>
            <a:off x="7574219" y="2714625"/>
            <a:ext cx="4186372" cy="1569660"/>
          </a:xfrm>
          <a:prstGeom prst="rect">
            <a:avLst/>
          </a:prstGeom>
          <a:noFill/>
        </p:spPr>
        <p:txBody>
          <a:bodyPr wrap="square" rtlCol="0">
            <a:spAutoFit/>
          </a:bodyPr>
          <a:lstStyle/>
          <a:p>
            <a:r>
              <a:rPr lang="en-GB" sz="2400" dirty="0">
                <a:solidFill>
                  <a:srgbClr val="7030A0"/>
                </a:solidFill>
              </a:rPr>
              <a:t>What do you still need to do?</a:t>
            </a:r>
          </a:p>
          <a:p>
            <a:endParaRPr lang="en-GB" sz="2400" dirty="0">
              <a:solidFill>
                <a:srgbClr val="7030A0"/>
              </a:solidFill>
            </a:endParaRPr>
          </a:p>
          <a:p>
            <a:r>
              <a:rPr lang="en-GB" sz="2400" dirty="0">
                <a:solidFill>
                  <a:srgbClr val="7030A0"/>
                </a:solidFill>
              </a:rPr>
              <a:t>Write one more paragraph at your target level.</a:t>
            </a:r>
          </a:p>
        </p:txBody>
      </p:sp>
    </p:spTree>
    <p:extLst>
      <p:ext uri="{BB962C8B-B14F-4D97-AF65-F5344CB8AC3E}">
        <p14:creationId xmlns:p14="http://schemas.microsoft.com/office/powerpoint/2010/main" val="3688585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E19979-4582-0C4B-AB49-E5EFBF659787}"/>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3</a:t>
            </a:r>
          </a:p>
        </p:txBody>
      </p:sp>
      <p:sp>
        <p:nvSpPr>
          <p:cNvPr id="5" name="TextBox 4">
            <a:extLst>
              <a:ext uri="{FF2B5EF4-FFF2-40B4-BE49-F238E27FC236}">
                <a16:creationId xmlns:a16="http://schemas.microsoft.com/office/drawing/2014/main" id="{4DA7B669-2F9D-C34C-9000-B96B2132C4C8}"/>
              </a:ext>
            </a:extLst>
          </p:cNvPr>
          <p:cNvSpPr txBox="1"/>
          <p:nvPr/>
        </p:nvSpPr>
        <p:spPr>
          <a:xfrm>
            <a:off x="662609" y="936940"/>
            <a:ext cx="11052313" cy="5601533"/>
          </a:xfrm>
          <a:prstGeom prst="rect">
            <a:avLst/>
          </a:prstGeom>
          <a:solidFill>
            <a:schemeClr val="accent6">
              <a:lumMod val="40000"/>
              <a:lumOff val="60000"/>
            </a:schemeClr>
          </a:solidFill>
          <a:ln>
            <a:solidFill>
              <a:schemeClr val="tx1"/>
            </a:solidFill>
          </a:ln>
        </p:spPr>
        <p:txBody>
          <a:bodyPr wrap="square" rtlCol="0">
            <a:spAutoFit/>
          </a:bodyPr>
          <a:lstStyle/>
          <a:p>
            <a:r>
              <a:rPr lang="en-GB" sz="2400" b="1" dirty="0"/>
              <a:t>How marks were gained: </a:t>
            </a:r>
          </a:p>
          <a:p>
            <a:endParaRPr lang="en-GB" sz="2200" dirty="0"/>
          </a:p>
          <a:p>
            <a:pPr marL="285750" indent="-285750">
              <a:buFont typeface="Arial" panose="020B0604020202020204" pitchFamily="34" charset="0"/>
              <a:buChar char="•"/>
            </a:pPr>
            <a:r>
              <a:rPr lang="en-GB" sz="2200" dirty="0"/>
              <a:t>There were metaphors, personification, violent verbs, onomatopoeia, repetition, rule of three, adverbs that students selected. Most students selected 3 quotations that were relevant.</a:t>
            </a:r>
            <a:r>
              <a:rPr lang="en-GB" sz="1800" b="0" i="0" u="none" strike="noStrike" baseline="0" dirty="0">
                <a:solidFill>
                  <a:srgbClr val="000000"/>
                </a:solidFill>
                <a:latin typeface="Arial" panose="020B0604020202020204" pitchFamily="34" charset="0"/>
              </a:rPr>
              <a:t>	</a:t>
            </a:r>
            <a:endParaRPr lang="en-GB" sz="2200" dirty="0"/>
          </a:p>
          <a:p>
            <a:pPr marL="285750" indent="-285750">
              <a:buFont typeface="Arial" panose="020B0604020202020204" pitchFamily="34" charset="0"/>
              <a:buChar char="•"/>
            </a:pPr>
            <a:r>
              <a:rPr lang="en-GB" sz="2200" dirty="0"/>
              <a:t>Only a few able to clearly identify the comparison between the writer’s feelings of being in hell as they linked ‘burning’ and ‘flare’ with others – they developed comments and were able to make more than one interpretation..</a:t>
            </a:r>
          </a:p>
          <a:p>
            <a:pPr marL="285750" indent="-285750">
              <a:buFont typeface="Arial" panose="020B0604020202020204" pitchFamily="34" charset="0"/>
              <a:buChar char="•"/>
            </a:pPr>
            <a:r>
              <a:rPr lang="en-GB" sz="2200" dirty="0"/>
              <a:t>The metaphor of the ‘wave of nausea’ was also a favourite… students were able to explore how this metaphor offered a comparison of the danger and power of nature and humans being helpless in relation to the unpredictability and mayhem of the sea, just as the men were at the mercy of the mountain and elements. </a:t>
            </a:r>
          </a:p>
          <a:p>
            <a:pPr marL="285750" indent="-285750">
              <a:buFont typeface="Arial" panose="020B0604020202020204" pitchFamily="34" charset="0"/>
              <a:buChar char="•"/>
            </a:pPr>
            <a:r>
              <a:rPr lang="en-GB" sz="2200" dirty="0"/>
              <a:t>It is the ability to contextualise the image and, crucially, to bring together both parts of the image and relate them back to the text which is rewarded by marks in Level 3 and above.</a:t>
            </a:r>
          </a:p>
          <a:p>
            <a:pPr marL="285750" indent="-285750">
              <a:buFont typeface="Arial" panose="020B0604020202020204" pitchFamily="34" charset="0"/>
              <a:buChar char="•"/>
            </a:pPr>
            <a:r>
              <a:rPr lang="en-GB" sz="2400" dirty="0"/>
              <a:t>The choice of language examples is the key to success in Question 3, and for the most part students made sensible and helpful choices.</a:t>
            </a:r>
            <a:endParaRPr lang="en-GB" sz="2200" dirty="0"/>
          </a:p>
        </p:txBody>
      </p:sp>
      <p:pic>
        <p:nvPicPr>
          <p:cNvPr id="6" name="Picture 5">
            <a:extLst>
              <a:ext uri="{FF2B5EF4-FFF2-40B4-BE49-F238E27FC236}">
                <a16:creationId xmlns:a16="http://schemas.microsoft.com/office/drawing/2014/main" id="{C76599BB-A296-CA47-9ABD-979C22018DD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482470" y="112250"/>
            <a:ext cx="1424608" cy="1451743"/>
          </a:xfrm>
          <a:prstGeom prst="rect">
            <a:avLst/>
          </a:prstGeom>
        </p:spPr>
      </p:pic>
    </p:spTree>
    <p:extLst>
      <p:ext uri="{BB962C8B-B14F-4D97-AF65-F5344CB8AC3E}">
        <p14:creationId xmlns:p14="http://schemas.microsoft.com/office/powerpoint/2010/main" val="625367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66AFB-A1DE-48A3-A454-3423FB607259}"/>
              </a:ext>
            </a:extLst>
          </p:cNvPr>
          <p:cNvSpPr>
            <a:spLocks noGrp="1"/>
          </p:cNvSpPr>
          <p:nvPr>
            <p:ph type="title"/>
          </p:nvPr>
        </p:nvSpPr>
        <p:spPr/>
        <p:txBody>
          <a:bodyPr/>
          <a:lstStyle/>
          <a:p>
            <a:r>
              <a:rPr lang="en-GB" dirty="0"/>
              <a:t>Now write up your response in a paragraph</a:t>
            </a:r>
          </a:p>
        </p:txBody>
      </p:sp>
      <p:pic>
        <p:nvPicPr>
          <p:cNvPr id="5" name="Picture 4">
            <a:extLst>
              <a:ext uri="{FF2B5EF4-FFF2-40B4-BE49-F238E27FC236}">
                <a16:creationId xmlns:a16="http://schemas.microsoft.com/office/drawing/2014/main" id="{7A27EEDA-A3AE-4098-833D-68D2645E9238}"/>
              </a:ext>
            </a:extLst>
          </p:cNvPr>
          <p:cNvPicPr>
            <a:picLocks noChangeAspect="1"/>
          </p:cNvPicPr>
          <p:nvPr/>
        </p:nvPicPr>
        <p:blipFill rotWithShape="1">
          <a:blip r:embed="rId2"/>
          <a:srcRect l="23906" t="25592" r="9648" b="5848"/>
          <a:stretch/>
        </p:blipFill>
        <p:spPr>
          <a:xfrm>
            <a:off x="1669997" y="1571625"/>
            <a:ext cx="8852005" cy="4921250"/>
          </a:xfrm>
          <a:prstGeom prst="rect">
            <a:avLst/>
          </a:prstGeom>
        </p:spPr>
      </p:pic>
    </p:spTree>
    <p:extLst>
      <p:ext uri="{BB962C8B-B14F-4D97-AF65-F5344CB8AC3E}">
        <p14:creationId xmlns:p14="http://schemas.microsoft.com/office/powerpoint/2010/main" val="1506907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4</a:t>
            </a:r>
          </a:p>
        </p:txBody>
      </p:sp>
    </p:spTree>
    <p:extLst>
      <p:ext uri="{BB962C8B-B14F-4D97-AF65-F5344CB8AC3E}">
        <p14:creationId xmlns:p14="http://schemas.microsoft.com/office/powerpoint/2010/main" val="3058950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xfrm>
            <a:off x="838200" y="190470"/>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4</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530087"/>
            <a:ext cx="293867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9 marks. </a:t>
            </a:r>
          </a:p>
        </p:txBody>
      </p:sp>
      <p:pic>
        <p:nvPicPr>
          <p:cNvPr id="7" name="Picture 6">
            <a:extLst>
              <a:ext uri="{FF2B5EF4-FFF2-40B4-BE49-F238E27FC236}">
                <a16:creationId xmlns:a16="http://schemas.microsoft.com/office/drawing/2014/main" id="{BA52B65D-3DCC-4D07-8EE5-C95E8A408CE0}"/>
              </a:ext>
            </a:extLst>
          </p:cNvPr>
          <p:cNvPicPr>
            <a:picLocks noChangeAspect="1"/>
          </p:cNvPicPr>
          <p:nvPr/>
        </p:nvPicPr>
        <p:blipFill rotWithShape="1">
          <a:blip r:embed="rId2"/>
          <a:srcRect l="21808" t="34682" r="37115" b="40853"/>
          <a:stretch/>
        </p:blipFill>
        <p:spPr>
          <a:xfrm>
            <a:off x="965677" y="2053883"/>
            <a:ext cx="10282106" cy="3263704"/>
          </a:xfrm>
          <a:prstGeom prst="rect">
            <a:avLst/>
          </a:prstGeom>
        </p:spPr>
      </p:pic>
    </p:spTree>
    <p:extLst>
      <p:ext uri="{BB962C8B-B14F-4D97-AF65-F5344CB8AC3E}">
        <p14:creationId xmlns:p14="http://schemas.microsoft.com/office/powerpoint/2010/main" val="1902553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E304D3-E000-1948-8727-FBB2BA19694A}"/>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4</a:t>
            </a:r>
          </a:p>
        </p:txBody>
      </p:sp>
      <p:sp>
        <p:nvSpPr>
          <p:cNvPr id="5" name="TextBox 4">
            <a:extLst>
              <a:ext uri="{FF2B5EF4-FFF2-40B4-BE49-F238E27FC236}">
                <a16:creationId xmlns:a16="http://schemas.microsoft.com/office/drawing/2014/main" id="{0ADE4D54-8500-2A49-A2BB-BAC479FC6332}"/>
              </a:ext>
            </a:extLst>
          </p:cNvPr>
          <p:cNvSpPr txBox="1"/>
          <p:nvPr/>
        </p:nvSpPr>
        <p:spPr>
          <a:xfrm>
            <a:off x="274148" y="768697"/>
            <a:ext cx="5331886" cy="5940088"/>
          </a:xfrm>
          <a:prstGeom prst="rect">
            <a:avLst/>
          </a:prstGeom>
          <a:solidFill>
            <a:schemeClr val="accent4">
              <a:lumMod val="40000"/>
              <a:lumOff val="60000"/>
            </a:schemeClr>
          </a:solidFill>
          <a:ln>
            <a:solidFill>
              <a:schemeClr val="tx1"/>
            </a:solidFill>
          </a:ln>
        </p:spPr>
        <p:txBody>
          <a:bodyPr wrap="square" rtlCol="0">
            <a:spAutoFit/>
          </a:bodyPr>
          <a:lstStyle/>
          <a:p>
            <a:pPr algn="ctr"/>
            <a:endParaRPr lang="en-GB" sz="2000" b="1" u="sng" dirty="0"/>
          </a:p>
          <a:p>
            <a:pPr algn="ctr"/>
            <a:r>
              <a:rPr lang="en-GB" sz="2000" b="1" u="sng" dirty="0"/>
              <a:t>Students who did less well </a:t>
            </a:r>
          </a:p>
          <a:p>
            <a:pPr algn="ctr"/>
            <a:endParaRPr lang="en-GB" sz="2000" b="1" u="sng" dirty="0"/>
          </a:p>
          <a:p>
            <a:pPr marL="342900" indent="-342900">
              <a:buFont typeface="Arial" panose="020B0604020202020204" pitchFamily="34" charset="0"/>
              <a:buChar char="•"/>
            </a:pPr>
            <a:r>
              <a:rPr lang="en-GB" sz="2000" dirty="0"/>
              <a:t>One of the most obvious observations about responses to Question 4 was how short they were (often less than what they wrote for Q2). </a:t>
            </a:r>
          </a:p>
          <a:p>
            <a:pPr marL="342900" indent="-342900">
              <a:buFont typeface="Arial" panose="020B0604020202020204" pitchFamily="34" charset="0"/>
              <a:buChar char="•"/>
            </a:pPr>
            <a:r>
              <a:rPr lang="en-GB" sz="2000" dirty="0"/>
              <a:t>However, a significant minority of students did not attempt Question 4 at all.</a:t>
            </a:r>
          </a:p>
          <a:p>
            <a:pPr marL="342900" indent="-342900">
              <a:buFont typeface="Arial" panose="020B0604020202020204" pitchFamily="34" charset="0"/>
              <a:buChar char="•"/>
            </a:pPr>
            <a:r>
              <a:rPr lang="en-GB" sz="2000" dirty="0"/>
              <a:t>Where students struggled, they often failed to focus on the writer’s feelings beyond was stated and didn’t comment at all on the effect on the reader. </a:t>
            </a:r>
          </a:p>
          <a:p>
            <a:pPr marL="342900" indent="-342900">
              <a:buFont typeface="Arial" panose="020B0604020202020204" pitchFamily="34" charset="0"/>
              <a:buChar char="•"/>
            </a:pPr>
            <a:r>
              <a:rPr lang="en-GB" sz="2000" dirty="0"/>
              <a:t>Some students repeated words from the quotation they had selected – this is not explaining.</a:t>
            </a:r>
          </a:p>
          <a:p>
            <a:pPr marL="342900" indent="-342900">
              <a:buFont typeface="Arial" panose="020B0604020202020204" pitchFamily="34" charset="0"/>
              <a:buChar char="•"/>
            </a:pPr>
            <a:r>
              <a:rPr lang="en-GB" sz="2000" dirty="0"/>
              <a:t>Some students made no references to methods or terminology throughout their response; this hindered them in moving up from Band 1 or 2.</a:t>
            </a:r>
          </a:p>
        </p:txBody>
      </p:sp>
      <p:pic>
        <p:nvPicPr>
          <p:cNvPr id="6" name="Picture 5">
            <a:extLst>
              <a:ext uri="{FF2B5EF4-FFF2-40B4-BE49-F238E27FC236}">
                <a16:creationId xmlns:a16="http://schemas.microsoft.com/office/drawing/2014/main" id="{946467EB-F37C-9047-B33D-D9B6B305F51A}"/>
              </a:ext>
            </a:extLst>
          </p:cNvPr>
          <p:cNvPicPr>
            <a:picLocks noChangeAspect="1"/>
          </p:cNvPicPr>
          <p:nvPr/>
        </p:nvPicPr>
        <p:blipFill>
          <a:blip r:embed="rId3"/>
          <a:stretch>
            <a:fillRect/>
          </a:stretch>
        </p:blipFill>
        <p:spPr>
          <a:xfrm>
            <a:off x="274148" y="739302"/>
            <a:ext cx="1028604" cy="1068942"/>
          </a:xfrm>
          <a:prstGeom prst="rect">
            <a:avLst/>
          </a:prstGeom>
        </p:spPr>
      </p:pic>
      <p:sp>
        <p:nvSpPr>
          <p:cNvPr id="7" name="TextBox 6">
            <a:extLst>
              <a:ext uri="{FF2B5EF4-FFF2-40B4-BE49-F238E27FC236}">
                <a16:creationId xmlns:a16="http://schemas.microsoft.com/office/drawing/2014/main" id="{388C5C2B-10E2-EA43-8C82-68BDB4B7F97C}"/>
              </a:ext>
            </a:extLst>
          </p:cNvPr>
          <p:cNvSpPr txBox="1"/>
          <p:nvPr/>
        </p:nvSpPr>
        <p:spPr>
          <a:xfrm>
            <a:off x="5857122" y="4208981"/>
            <a:ext cx="6209061" cy="2554545"/>
          </a:xfrm>
          <a:prstGeom prst="rect">
            <a:avLst/>
          </a:prstGeom>
          <a:solidFill>
            <a:srgbClr val="D6FFFC"/>
          </a:solidFill>
          <a:ln>
            <a:solidFill>
              <a:schemeClr val="tx1"/>
            </a:solidFill>
          </a:ln>
        </p:spPr>
        <p:txBody>
          <a:bodyPr wrap="square" rtlCol="0">
            <a:spAutoFit/>
          </a:bodyPr>
          <a:lstStyle/>
          <a:p>
            <a:pPr algn="ctr"/>
            <a:r>
              <a:rPr lang="en-GB" sz="2000" b="1" u="sng" dirty="0"/>
              <a:t>Positive (WWW) </a:t>
            </a:r>
          </a:p>
          <a:p>
            <a:pPr marL="342900" indent="-342900">
              <a:buFont typeface="Arial" panose="020B0604020202020204" pitchFamily="34" charset="0"/>
              <a:buChar char="•"/>
            </a:pPr>
            <a:r>
              <a:rPr lang="en-GB" sz="2000" dirty="0"/>
              <a:t>There were a reassuring number of students commenting on methods, a central expectation of this task and one of the key skills, and doing so with some confidence and success.</a:t>
            </a:r>
          </a:p>
          <a:p>
            <a:pPr marL="342900" indent="-342900">
              <a:buFont typeface="Arial" panose="020B0604020202020204" pitchFamily="34" charset="0"/>
              <a:buChar char="•"/>
            </a:pPr>
            <a:r>
              <a:rPr lang="en-GB" sz="2000" dirty="0"/>
              <a:t>The focus again was on similarities, for the first time on Question 4 in a live series, and again it did not appear to distract or confuse students in the slightest.</a:t>
            </a:r>
          </a:p>
        </p:txBody>
      </p:sp>
      <p:sp>
        <p:nvSpPr>
          <p:cNvPr id="9" name="TextBox 8">
            <a:extLst>
              <a:ext uri="{FF2B5EF4-FFF2-40B4-BE49-F238E27FC236}">
                <a16:creationId xmlns:a16="http://schemas.microsoft.com/office/drawing/2014/main" id="{8EDBC656-D026-FF47-A94F-3EDBF7F99C93}"/>
              </a:ext>
            </a:extLst>
          </p:cNvPr>
          <p:cNvSpPr txBox="1"/>
          <p:nvPr/>
        </p:nvSpPr>
        <p:spPr>
          <a:xfrm>
            <a:off x="5857121" y="631260"/>
            <a:ext cx="6209061" cy="3477875"/>
          </a:xfrm>
          <a:prstGeom prst="rect">
            <a:avLst/>
          </a:prstGeom>
          <a:solidFill>
            <a:srgbClr val="FFFF00"/>
          </a:solidFill>
          <a:ln>
            <a:solidFill>
              <a:schemeClr val="tx1"/>
            </a:solidFill>
          </a:ln>
        </p:spPr>
        <p:txBody>
          <a:bodyPr wrap="square" rtlCol="0">
            <a:spAutoFit/>
          </a:bodyPr>
          <a:lstStyle/>
          <a:p>
            <a:pPr algn="ctr"/>
            <a:r>
              <a:rPr lang="en-GB" sz="2200" b="1" u="sng" dirty="0"/>
              <a:t>Top Tips</a:t>
            </a:r>
          </a:p>
          <a:p>
            <a:pPr marL="342900" indent="-342900">
              <a:buFont typeface="Arial" panose="020B0604020202020204" pitchFamily="34" charset="0"/>
              <a:buChar char="•"/>
            </a:pPr>
            <a:r>
              <a:rPr lang="en-GB" sz="2200" dirty="0"/>
              <a:t>Even the simplest response to Question 4 is rewarded so it is better to try than leave it blank.</a:t>
            </a:r>
          </a:p>
          <a:p>
            <a:pPr marL="342900" indent="-342900">
              <a:buFont typeface="Arial" panose="020B0604020202020204" pitchFamily="34" charset="0"/>
              <a:buChar char="•"/>
            </a:pPr>
            <a:r>
              <a:rPr lang="en-GB" sz="2200" dirty="0"/>
              <a:t>Students need to respond directly to the focus of the task and evaluate writer’s purpose – in this question, it was prudent to consider form and audience. </a:t>
            </a:r>
          </a:p>
          <a:p>
            <a:pPr marL="342900" indent="-342900">
              <a:buFont typeface="Arial" panose="020B0604020202020204" pitchFamily="34" charset="0"/>
              <a:buChar char="•"/>
            </a:pPr>
            <a:r>
              <a:rPr lang="en-GB" sz="2200" dirty="0"/>
              <a:t>The focus on different perspectives appeared to encourage more widespread comparison of methods</a:t>
            </a:r>
          </a:p>
        </p:txBody>
      </p:sp>
      <p:pic>
        <p:nvPicPr>
          <p:cNvPr id="10" name="Picture 9">
            <a:extLst>
              <a:ext uri="{FF2B5EF4-FFF2-40B4-BE49-F238E27FC236}">
                <a16:creationId xmlns:a16="http://schemas.microsoft.com/office/drawing/2014/main" id="{2B272E08-B40A-824B-B1E0-EF55B7910BC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11146220" y="164655"/>
            <a:ext cx="989143" cy="1208085"/>
          </a:xfrm>
          <a:prstGeom prst="rect">
            <a:avLst/>
          </a:prstGeom>
        </p:spPr>
      </p:pic>
      <p:pic>
        <p:nvPicPr>
          <p:cNvPr id="8" name="Picture 7">
            <a:extLst>
              <a:ext uri="{FF2B5EF4-FFF2-40B4-BE49-F238E27FC236}">
                <a16:creationId xmlns:a16="http://schemas.microsoft.com/office/drawing/2014/main" id="{60C1B5A7-92A3-6B45-B93A-511AE000E2C3}"/>
              </a:ext>
            </a:extLst>
          </p:cNvPr>
          <p:cNvPicPr>
            <a:picLocks noChangeAspect="1"/>
          </p:cNvPicPr>
          <p:nvPr/>
        </p:nvPicPr>
        <p:blipFill>
          <a:blip r:embed="rId6"/>
          <a:stretch>
            <a:fillRect/>
          </a:stretch>
        </p:blipFill>
        <p:spPr>
          <a:xfrm>
            <a:off x="11112077" y="3560832"/>
            <a:ext cx="954106" cy="1179563"/>
          </a:xfrm>
          <a:prstGeom prst="rect">
            <a:avLst/>
          </a:prstGeom>
        </p:spPr>
      </p:pic>
    </p:spTree>
    <p:extLst>
      <p:ext uri="{BB962C8B-B14F-4D97-AF65-F5344CB8AC3E}">
        <p14:creationId xmlns:p14="http://schemas.microsoft.com/office/powerpoint/2010/main" val="52290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262980" y="4064168"/>
            <a:ext cx="2877785" cy="1835683"/>
          </a:xfrm>
        </p:spPr>
        <p:txBody>
          <a:bodyPr>
            <a:normAutofit fontScale="92500" lnSpcReduction="20000"/>
          </a:bodyPr>
          <a:lstStyle/>
          <a:p>
            <a:pPr marL="0" indent="0">
              <a:buNone/>
            </a:pPr>
            <a:r>
              <a:rPr lang="en-GB" dirty="0"/>
              <a:t>How would we answer this differently the 2</a:t>
            </a:r>
            <a:r>
              <a:rPr lang="en-GB" baseline="30000" dirty="0"/>
              <a:t>nd</a:t>
            </a:r>
            <a:r>
              <a:rPr lang="en-GB" dirty="0"/>
              <a:t> time around? How can we top of level 2 or level 3? </a:t>
            </a:r>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137809" y="153091"/>
            <a:ext cx="3188488"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3</a:t>
            </a:r>
          </a:p>
        </p:txBody>
      </p:sp>
      <p:sp>
        <p:nvSpPr>
          <p:cNvPr id="5" name="Rectangle 4">
            <a:extLst>
              <a:ext uri="{FF2B5EF4-FFF2-40B4-BE49-F238E27FC236}">
                <a16:creationId xmlns:a16="http://schemas.microsoft.com/office/drawing/2014/main" id="{55450441-B225-2942-AB00-863B85B16E36}"/>
              </a:ext>
            </a:extLst>
          </p:cNvPr>
          <p:cNvSpPr/>
          <p:nvPr/>
        </p:nvSpPr>
        <p:spPr>
          <a:xfrm>
            <a:off x="137808" y="1478654"/>
            <a:ext cx="3188489" cy="2308324"/>
          </a:xfrm>
          <a:prstGeom prst="rect">
            <a:avLst/>
          </a:prstGeom>
          <a:solidFill>
            <a:schemeClr val="tx2"/>
          </a:solidFill>
        </p:spPr>
        <p:txBody>
          <a:bodyPr wrap="square">
            <a:spAutoFit/>
          </a:bodyPr>
          <a:lstStyle/>
          <a:p>
            <a:pPr algn="ctr"/>
            <a:r>
              <a:rPr lang="en-GB" sz="2400" dirty="0">
                <a:solidFill>
                  <a:schemeClr val="bg1"/>
                </a:solidFill>
              </a:rPr>
              <a:t>Compare how the writers convey their different perspectives and feelings on their adventures in the mountains.</a:t>
            </a:r>
            <a:endParaRPr lang="en-GB" sz="2400" b="0" i="0" dirty="0">
              <a:solidFill>
                <a:schemeClr val="bg1"/>
              </a:solidFill>
              <a:effectLst/>
              <a:latin typeface="Arial" panose="020B0604020202020204" pitchFamily="34" charset="0"/>
            </a:endParaRPr>
          </a:p>
        </p:txBody>
      </p:sp>
      <p:sp>
        <p:nvSpPr>
          <p:cNvPr id="11" name="TextBox 10">
            <a:extLst>
              <a:ext uri="{FF2B5EF4-FFF2-40B4-BE49-F238E27FC236}">
                <a16:creationId xmlns:a16="http://schemas.microsoft.com/office/drawing/2014/main" id="{439B4116-3E6F-9B4E-AAC0-AF29479DB142}"/>
              </a:ext>
            </a:extLst>
          </p:cNvPr>
          <p:cNvSpPr txBox="1"/>
          <p:nvPr/>
        </p:nvSpPr>
        <p:spPr>
          <a:xfrm>
            <a:off x="4766554" y="82394"/>
            <a:ext cx="9631016" cy="400110"/>
          </a:xfrm>
          <a:prstGeom prst="rect">
            <a:avLst/>
          </a:prstGeom>
          <a:noFill/>
        </p:spPr>
        <p:txBody>
          <a:bodyPr wrap="square" rtlCol="0">
            <a:spAutoFit/>
          </a:bodyPr>
          <a:lstStyle/>
          <a:p>
            <a:r>
              <a:rPr lang="en-GB" sz="2000" b="1" dirty="0"/>
              <a:t>Level	             Marked on		Model Answer  </a:t>
            </a:r>
          </a:p>
        </p:txBody>
      </p:sp>
      <p:pic>
        <p:nvPicPr>
          <p:cNvPr id="8" name="Picture 7">
            <a:extLst>
              <a:ext uri="{FF2B5EF4-FFF2-40B4-BE49-F238E27FC236}">
                <a16:creationId xmlns:a16="http://schemas.microsoft.com/office/drawing/2014/main" id="{D2149D77-B289-439F-A5E5-B6135CB8DE0B}"/>
              </a:ext>
            </a:extLst>
          </p:cNvPr>
          <p:cNvPicPr>
            <a:picLocks noChangeAspect="1"/>
          </p:cNvPicPr>
          <p:nvPr/>
        </p:nvPicPr>
        <p:blipFill rotWithShape="1">
          <a:blip r:embed="rId2"/>
          <a:srcRect l="22500" t="61060" r="40231" b="13790"/>
          <a:stretch/>
        </p:blipFill>
        <p:spPr>
          <a:xfrm>
            <a:off x="4766554" y="663676"/>
            <a:ext cx="6763486" cy="2432397"/>
          </a:xfrm>
          <a:prstGeom prst="rect">
            <a:avLst/>
          </a:prstGeom>
        </p:spPr>
      </p:pic>
      <p:pic>
        <p:nvPicPr>
          <p:cNvPr id="10" name="Picture 9">
            <a:extLst>
              <a:ext uri="{FF2B5EF4-FFF2-40B4-BE49-F238E27FC236}">
                <a16:creationId xmlns:a16="http://schemas.microsoft.com/office/drawing/2014/main" id="{C77900BB-A869-4CB0-B7F1-87E879F97773}"/>
              </a:ext>
            </a:extLst>
          </p:cNvPr>
          <p:cNvPicPr>
            <a:picLocks noChangeAspect="1"/>
          </p:cNvPicPr>
          <p:nvPr/>
        </p:nvPicPr>
        <p:blipFill rotWithShape="1">
          <a:blip r:embed="rId3"/>
          <a:srcRect l="22137" t="28777" r="40242" b="50000"/>
          <a:stretch/>
        </p:blipFill>
        <p:spPr>
          <a:xfrm>
            <a:off x="4634374" y="3096073"/>
            <a:ext cx="7027846" cy="2137923"/>
          </a:xfrm>
          <a:prstGeom prst="rect">
            <a:avLst/>
          </a:prstGeom>
        </p:spPr>
      </p:pic>
    </p:spTree>
    <p:extLst>
      <p:ext uri="{BB962C8B-B14F-4D97-AF65-F5344CB8AC3E}">
        <p14:creationId xmlns:p14="http://schemas.microsoft.com/office/powerpoint/2010/main" val="586891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D19C-F6E0-41C0-A76B-CB56C0852F94}"/>
              </a:ext>
            </a:extLst>
          </p:cNvPr>
          <p:cNvSpPr>
            <a:spLocks noGrp="1"/>
          </p:cNvSpPr>
          <p:nvPr>
            <p:ph type="title"/>
          </p:nvPr>
        </p:nvSpPr>
        <p:spPr/>
        <p:txBody>
          <a:bodyPr/>
          <a:lstStyle/>
          <a:p>
            <a:r>
              <a:rPr lang="en-GB" dirty="0"/>
              <a:t>What’s the difference between Band 3 and 4?</a:t>
            </a:r>
          </a:p>
        </p:txBody>
      </p:sp>
      <p:pic>
        <p:nvPicPr>
          <p:cNvPr id="4" name="Picture 3">
            <a:extLst>
              <a:ext uri="{FF2B5EF4-FFF2-40B4-BE49-F238E27FC236}">
                <a16:creationId xmlns:a16="http://schemas.microsoft.com/office/drawing/2014/main" id="{04C6C3B6-4582-421E-8803-8572742D1DC8}"/>
              </a:ext>
            </a:extLst>
          </p:cNvPr>
          <p:cNvPicPr>
            <a:picLocks noChangeAspect="1"/>
          </p:cNvPicPr>
          <p:nvPr/>
        </p:nvPicPr>
        <p:blipFill rotWithShape="1">
          <a:blip r:embed="rId2"/>
          <a:srcRect l="22500" t="28837" r="40231" b="13790"/>
          <a:stretch/>
        </p:blipFill>
        <p:spPr>
          <a:xfrm>
            <a:off x="1223888" y="1870853"/>
            <a:ext cx="8462055" cy="6942556"/>
          </a:xfrm>
          <a:prstGeom prst="rect">
            <a:avLst/>
          </a:prstGeom>
        </p:spPr>
      </p:pic>
    </p:spTree>
    <p:extLst>
      <p:ext uri="{BB962C8B-B14F-4D97-AF65-F5344CB8AC3E}">
        <p14:creationId xmlns:p14="http://schemas.microsoft.com/office/powerpoint/2010/main" val="2503311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F315ABE-5008-024F-B7AC-C4CF231CB7BD}"/>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4</a:t>
            </a:r>
          </a:p>
        </p:txBody>
      </p:sp>
      <p:sp>
        <p:nvSpPr>
          <p:cNvPr id="4" name="TextBox 3">
            <a:extLst>
              <a:ext uri="{FF2B5EF4-FFF2-40B4-BE49-F238E27FC236}">
                <a16:creationId xmlns:a16="http://schemas.microsoft.com/office/drawing/2014/main" id="{B3940598-9553-4B41-9141-3A6A98F6A153}"/>
              </a:ext>
            </a:extLst>
          </p:cNvPr>
          <p:cNvSpPr txBox="1"/>
          <p:nvPr/>
        </p:nvSpPr>
        <p:spPr>
          <a:xfrm>
            <a:off x="0" y="739302"/>
            <a:ext cx="12192000" cy="8494633"/>
          </a:xfrm>
          <a:prstGeom prst="rect">
            <a:avLst/>
          </a:prstGeom>
          <a:solidFill>
            <a:schemeClr val="accent6">
              <a:lumMod val="40000"/>
              <a:lumOff val="60000"/>
            </a:schemeClr>
          </a:solidFill>
          <a:ln>
            <a:solidFill>
              <a:schemeClr val="tx1"/>
            </a:solidFill>
          </a:ln>
        </p:spPr>
        <p:txBody>
          <a:bodyPr wrap="square" numCol="2" rtlCol="0">
            <a:spAutoFit/>
          </a:bodyPr>
          <a:lstStyle/>
          <a:p>
            <a:r>
              <a:rPr lang="en-GB" sz="2400" b="1" dirty="0"/>
              <a:t>How marks were gained: </a:t>
            </a:r>
            <a:endParaRPr lang="en-GB" sz="2000" dirty="0"/>
          </a:p>
          <a:p>
            <a:pPr marL="285750" indent="-285750">
              <a:buFont typeface="Arial" panose="020B0604020202020204" pitchFamily="34" charset="0"/>
              <a:buChar char="•"/>
            </a:pPr>
            <a:r>
              <a:rPr lang="en-GB" sz="2000" dirty="0"/>
              <a:t>Students who did attempt the question were often able to comment on the differences between the two writers’ perspectives on their adventures in the mountains.</a:t>
            </a:r>
          </a:p>
          <a:p>
            <a:pPr marL="285750" indent="-285750">
              <a:buFont typeface="Arial" panose="020B0604020202020204" pitchFamily="34" charset="0"/>
              <a:buChar char="•"/>
            </a:pPr>
            <a:r>
              <a:rPr lang="en-GB" sz="2000" dirty="0"/>
              <a:t>Some students developed their response by exploring differences in their attitudes too, in that the writer of Source A took it very seriously, whilst the writer in Source B seemed to make light of her experiences.</a:t>
            </a:r>
          </a:p>
          <a:p>
            <a:pPr marL="285750" indent="-285750">
              <a:buFont typeface="Arial" panose="020B0604020202020204" pitchFamily="34" charset="0"/>
              <a:buChar char="•"/>
            </a:pPr>
            <a:r>
              <a:rPr lang="en-GB" sz="2000" dirty="0"/>
              <a:t>Students progressed naturally from an identification of the writers’ similar perspectives to explore the different purposes and audiences the writers used and what their intended effect of their form was.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r>
              <a:rPr lang="en-GB" sz="1800" b="0" i="0" u="none" strike="noStrike" baseline="0" dirty="0">
                <a:latin typeface="Arial" panose="020B0604020202020204" pitchFamily="34" charset="0"/>
              </a:rPr>
              <a:t>You could have compared: </a:t>
            </a:r>
          </a:p>
          <a:p>
            <a:r>
              <a:rPr lang="en-GB" sz="1800" b="0" i="0" u="none" strike="noStrike" baseline="0" dirty="0">
                <a:solidFill>
                  <a:srgbClr val="000000"/>
                </a:solidFill>
                <a:latin typeface="Arial" panose="020B0604020202020204" pitchFamily="34" charset="0"/>
              </a:rPr>
              <a:t>• Their previous experience </a:t>
            </a:r>
          </a:p>
          <a:p>
            <a:r>
              <a:rPr lang="en-GB" sz="1800" b="0" i="0" u="none" strike="noStrike" baseline="0" dirty="0">
                <a:solidFill>
                  <a:srgbClr val="000000"/>
                </a:solidFill>
                <a:latin typeface="Arial" panose="020B0604020202020204" pitchFamily="34" charset="0"/>
              </a:rPr>
              <a:t>• Their enjoyment </a:t>
            </a:r>
          </a:p>
          <a:p>
            <a:r>
              <a:rPr lang="en-GB" sz="1800" b="0" i="0" u="none" strike="noStrike" baseline="0" dirty="0">
                <a:solidFill>
                  <a:srgbClr val="000000"/>
                </a:solidFill>
                <a:latin typeface="Arial" panose="020B0604020202020204" pitchFamily="34" charset="0"/>
              </a:rPr>
              <a:t>• Their suffering </a:t>
            </a:r>
          </a:p>
          <a:p>
            <a:r>
              <a:rPr lang="en-GB" sz="1800" b="0" i="0" u="none" strike="noStrike" baseline="0" dirty="0">
                <a:solidFill>
                  <a:srgbClr val="000000"/>
                </a:solidFill>
                <a:latin typeface="Arial" panose="020B0604020202020204" pitchFamily="34" charset="0"/>
              </a:rPr>
              <a:t>• Their success </a:t>
            </a:r>
          </a:p>
          <a:p>
            <a:r>
              <a:rPr lang="en-GB" sz="1800" b="0" i="0" u="none" strike="noStrike" baseline="0" dirty="0">
                <a:solidFill>
                  <a:srgbClr val="000000"/>
                </a:solidFill>
                <a:latin typeface="Arial" panose="020B0604020202020204" pitchFamily="34" charset="0"/>
              </a:rPr>
              <a:t>• Their gender </a:t>
            </a:r>
          </a:p>
          <a:p>
            <a:r>
              <a:rPr lang="en-GB" sz="1800" b="0" i="0" u="none" strike="noStrike" baseline="0" dirty="0">
                <a:solidFill>
                  <a:srgbClr val="000000"/>
                </a:solidFill>
                <a:latin typeface="Arial" panose="020B0604020202020204" pitchFamily="34" charset="0"/>
              </a:rPr>
              <a:t>• Their expectations </a:t>
            </a:r>
          </a:p>
          <a:p>
            <a:r>
              <a:rPr lang="en-GB" sz="1800" b="0" i="0" u="none" strike="noStrike" baseline="0" dirty="0">
                <a:solidFill>
                  <a:srgbClr val="000000"/>
                </a:solidFill>
                <a:latin typeface="Arial" panose="020B0604020202020204" pitchFamily="34" charset="0"/>
              </a:rPr>
              <a:t>• Their purpose in writing </a:t>
            </a:r>
          </a:p>
          <a:p>
            <a:r>
              <a:rPr lang="en-GB" sz="1800" b="0" i="0" u="none" strike="noStrike" baseline="0" dirty="0">
                <a:solidFill>
                  <a:srgbClr val="000000"/>
                </a:solidFill>
                <a:latin typeface="Arial" panose="020B0604020202020204" pitchFamily="34" charset="0"/>
              </a:rPr>
              <a:t>	</a:t>
            </a:r>
          </a:p>
          <a:p>
            <a:r>
              <a:rPr lang="en-GB" sz="1800" b="0" i="0" u="none" strike="noStrike" baseline="0" dirty="0">
                <a:solidFill>
                  <a:srgbClr val="000000"/>
                </a:solidFill>
                <a:latin typeface="Arial" panose="020B0604020202020204" pitchFamily="34" charset="0"/>
              </a:rPr>
              <a:t>methods such as: </a:t>
            </a:r>
          </a:p>
          <a:p>
            <a:r>
              <a:rPr lang="en-GB" sz="1800" b="0" i="0" u="none" strike="noStrike" baseline="0" dirty="0">
                <a:solidFill>
                  <a:srgbClr val="000000"/>
                </a:solidFill>
                <a:latin typeface="Arial" panose="020B0604020202020204" pitchFamily="34" charset="0"/>
              </a:rPr>
              <a:t>• Structural shifts – highly detailed focus in Source A; episodic shifts in Source B </a:t>
            </a:r>
          </a:p>
          <a:p>
            <a:r>
              <a:rPr lang="en-GB" sz="1800" b="0" i="0" u="none" strike="noStrike" baseline="0" dirty="0">
                <a:solidFill>
                  <a:srgbClr val="000000"/>
                </a:solidFill>
                <a:latin typeface="Arial" panose="020B0604020202020204" pitchFamily="34" charset="0"/>
              </a:rPr>
              <a:t>• Structural viewpoint – first person narratives; descriptive in Source A, reflective in Source B </a:t>
            </a:r>
          </a:p>
          <a:p>
            <a:r>
              <a:rPr lang="en-GB" sz="1800" b="0" i="0" u="none" strike="noStrike" baseline="0" dirty="0">
                <a:solidFill>
                  <a:srgbClr val="000000"/>
                </a:solidFill>
                <a:latin typeface="Arial" panose="020B0604020202020204" pitchFamily="34" charset="0"/>
              </a:rPr>
              <a:t>• Whole text structure – mostly chronological in both sources but openings very different </a:t>
            </a:r>
          </a:p>
          <a:p>
            <a:r>
              <a:rPr lang="en-GB" sz="1800" b="0" i="0" u="none" strike="noStrike" baseline="0" dirty="0">
                <a:solidFill>
                  <a:srgbClr val="000000"/>
                </a:solidFill>
                <a:latin typeface="Arial" panose="020B0604020202020204" pitchFamily="34" charset="0"/>
              </a:rPr>
              <a:t>• Tone – dramatic and distressed in Source A; cheerful and ironic in Source B </a:t>
            </a:r>
          </a:p>
          <a:p>
            <a:r>
              <a:rPr lang="en-GB" sz="1800" b="0" i="0" u="none" strike="noStrike" baseline="0" dirty="0">
                <a:solidFill>
                  <a:srgbClr val="000000"/>
                </a:solidFill>
                <a:latin typeface="Arial" panose="020B0604020202020204" pitchFamily="34" charset="0"/>
              </a:rPr>
              <a:t>• Language features – figurative language in Source A; understatement and hyperbole in Source B </a:t>
            </a:r>
          </a:p>
          <a:p>
            <a:r>
              <a:rPr lang="en-GB" sz="1800" b="0" i="0" u="none" strike="noStrike" baseline="0" dirty="0">
                <a:solidFill>
                  <a:srgbClr val="000000"/>
                </a:solidFill>
                <a:latin typeface="Arial" panose="020B0604020202020204" pitchFamily="34" charset="0"/>
              </a:rPr>
              <a:t>• Word choice.</a:t>
            </a:r>
          </a:p>
        </p:txBody>
      </p:sp>
      <p:pic>
        <p:nvPicPr>
          <p:cNvPr id="5" name="Picture 4">
            <a:extLst>
              <a:ext uri="{FF2B5EF4-FFF2-40B4-BE49-F238E27FC236}">
                <a16:creationId xmlns:a16="http://schemas.microsoft.com/office/drawing/2014/main" id="{6EB31666-3D64-224B-B658-C368E45CD2D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548527" y="752732"/>
            <a:ext cx="1424608" cy="1451743"/>
          </a:xfrm>
          <a:prstGeom prst="rect">
            <a:avLst/>
          </a:prstGeom>
        </p:spPr>
      </p:pic>
    </p:spTree>
    <p:extLst>
      <p:ext uri="{BB962C8B-B14F-4D97-AF65-F5344CB8AC3E}">
        <p14:creationId xmlns:p14="http://schemas.microsoft.com/office/powerpoint/2010/main" val="1804638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073FD-1CDB-4380-9D89-E4DAE65B0CCB}"/>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Your turn!</a:t>
            </a:r>
          </a:p>
        </p:txBody>
      </p:sp>
      <p:pic>
        <p:nvPicPr>
          <p:cNvPr id="4" name="Picture 3">
            <a:extLst>
              <a:ext uri="{FF2B5EF4-FFF2-40B4-BE49-F238E27FC236}">
                <a16:creationId xmlns:a16="http://schemas.microsoft.com/office/drawing/2014/main" id="{F07A2A9C-355F-4907-A341-AFCB1CFFA198}"/>
              </a:ext>
            </a:extLst>
          </p:cNvPr>
          <p:cNvPicPr>
            <a:picLocks noChangeAspect="1"/>
          </p:cNvPicPr>
          <p:nvPr/>
        </p:nvPicPr>
        <p:blipFill rotWithShape="1">
          <a:blip r:embed="rId2"/>
          <a:srcRect l="24375" t="23248" r="9179" b="7371"/>
          <a:stretch/>
        </p:blipFill>
        <p:spPr>
          <a:xfrm>
            <a:off x="668655" y="739302"/>
            <a:ext cx="10472957" cy="5892193"/>
          </a:xfrm>
          <a:prstGeom prst="rect">
            <a:avLst/>
          </a:prstGeom>
        </p:spPr>
      </p:pic>
    </p:spTree>
    <p:extLst>
      <p:ext uri="{BB962C8B-B14F-4D97-AF65-F5344CB8AC3E}">
        <p14:creationId xmlns:p14="http://schemas.microsoft.com/office/powerpoint/2010/main" val="2343508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5</a:t>
            </a:r>
          </a:p>
        </p:txBody>
      </p:sp>
    </p:spTree>
    <p:extLst>
      <p:ext uri="{BB962C8B-B14F-4D97-AF65-F5344CB8AC3E}">
        <p14:creationId xmlns:p14="http://schemas.microsoft.com/office/powerpoint/2010/main" val="2701051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xfrm>
            <a:off x="838200" y="190470"/>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5</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253086"/>
            <a:ext cx="293867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On average people in this class got:</a:t>
            </a:r>
          </a:p>
          <a:p>
            <a:r>
              <a:rPr lang="en-GB" dirty="0"/>
              <a:t>AO5: 17</a:t>
            </a:r>
          </a:p>
          <a:p>
            <a:r>
              <a:rPr lang="en-GB" dirty="0"/>
              <a:t>AO6: 9</a:t>
            </a:r>
          </a:p>
        </p:txBody>
      </p:sp>
      <p:sp>
        <p:nvSpPr>
          <p:cNvPr id="7" name="TextBox 6">
            <a:extLst>
              <a:ext uri="{FF2B5EF4-FFF2-40B4-BE49-F238E27FC236}">
                <a16:creationId xmlns:a16="http://schemas.microsoft.com/office/drawing/2014/main" id="{CED11C28-9FD2-490D-82E0-A47DFF4D4617}"/>
              </a:ext>
            </a:extLst>
          </p:cNvPr>
          <p:cNvSpPr txBox="1"/>
          <p:nvPr/>
        </p:nvSpPr>
        <p:spPr>
          <a:xfrm>
            <a:off x="838200" y="2274838"/>
            <a:ext cx="10683240" cy="4154984"/>
          </a:xfrm>
          <a:prstGeom prst="rect">
            <a:avLst/>
          </a:prstGeom>
          <a:noFill/>
        </p:spPr>
        <p:txBody>
          <a:bodyPr wrap="square">
            <a:spAutoFit/>
          </a:bodyPr>
          <a:lstStyle/>
          <a:p>
            <a:r>
              <a:rPr lang="en-GB" sz="2400" b="0" i="0" u="none" strike="noStrike" baseline="0" dirty="0">
                <a:solidFill>
                  <a:srgbClr val="000000"/>
                </a:solidFill>
                <a:latin typeface="Arial" panose="020B0604020202020204" pitchFamily="34" charset="0"/>
              </a:rPr>
              <a:t>‘People have become obsessed with travelling ever further and faster. However, travel is expensive, dangerous, damaging and a foolish waste of time!’ </a:t>
            </a:r>
          </a:p>
          <a:p>
            <a:endParaRPr lang="en-GB" sz="2400" b="0" i="0" u="none" strike="noStrike" baseline="0" dirty="0">
              <a:solidFill>
                <a:srgbClr val="000000"/>
              </a:solidFill>
              <a:latin typeface="Arial" panose="020B0604020202020204" pitchFamily="34" charset="0"/>
            </a:endParaRPr>
          </a:p>
          <a:p>
            <a:r>
              <a:rPr lang="en-GB" sz="2400" b="0" i="0" u="none" strike="noStrike" baseline="0" dirty="0">
                <a:solidFill>
                  <a:srgbClr val="000000"/>
                </a:solidFill>
                <a:latin typeface="Arial" panose="020B0604020202020204" pitchFamily="34" charset="0"/>
              </a:rPr>
              <a:t>Write an article for a news website in which you argue your point of view on this statement. </a:t>
            </a:r>
          </a:p>
          <a:p>
            <a:endParaRPr lang="en-GB" sz="2400" b="0" i="0" u="none" strike="noStrike" baseline="0" dirty="0">
              <a:solidFill>
                <a:srgbClr val="000000"/>
              </a:solidFill>
              <a:latin typeface="Arial" panose="020B0604020202020204" pitchFamily="34" charset="0"/>
            </a:endParaRPr>
          </a:p>
          <a:p>
            <a:pPr algn="r"/>
            <a:r>
              <a:rPr lang="en-GB" sz="2400" b="0" i="0" u="none" strike="noStrike" baseline="0" dirty="0">
                <a:solidFill>
                  <a:srgbClr val="000000"/>
                </a:solidFill>
                <a:latin typeface="Arial" panose="020B0604020202020204" pitchFamily="34" charset="0"/>
              </a:rPr>
              <a:t>(24 marks for content and organisation and </a:t>
            </a:r>
          </a:p>
          <a:p>
            <a:pPr algn="r"/>
            <a:r>
              <a:rPr lang="en-GB" sz="2400" b="0" i="0" u="none" strike="noStrike" baseline="0" dirty="0">
                <a:solidFill>
                  <a:srgbClr val="000000"/>
                </a:solidFill>
                <a:latin typeface="Arial" panose="020B0604020202020204" pitchFamily="34" charset="0"/>
              </a:rPr>
              <a:t>16 marks for technical accuracy) 	</a:t>
            </a:r>
          </a:p>
          <a:p>
            <a:pPr algn="r"/>
            <a:endParaRPr lang="en-GB" sz="2400" b="1" i="0" u="none" strike="noStrike" baseline="0" dirty="0">
              <a:solidFill>
                <a:srgbClr val="000000"/>
              </a:solidFill>
              <a:latin typeface="Arial" panose="020B0604020202020204" pitchFamily="34" charset="0"/>
            </a:endParaRPr>
          </a:p>
          <a:p>
            <a:pPr algn="r"/>
            <a:r>
              <a:rPr lang="en-GB" sz="2400" b="1" i="0" u="none" strike="noStrike" baseline="0" dirty="0">
                <a:solidFill>
                  <a:srgbClr val="000000"/>
                </a:solidFill>
                <a:latin typeface="Arial" panose="020B0604020202020204" pitchFamily="34" charset="0"/>
              </a:rPr>
              <a:t>[40 marks] </a:t>
            </a:r>
            <a:r>
              <a:rPr lang="en-GB"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3072572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C74D-5EC5-3944-BE92-D67B0498F55E}"/>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5</a:t>
            </a:r>
          </a:p>
        </p:txBody>
      </p:sp>
      <p:sp>
        <p:nvSpPr>
          <p:cNvPr id="3" name="TextBox 2">
            <a:extLst>
              <a:ext uri="{FF2B5EF4-FFF2-40B4-BE49-F238E27FC236}">
                <a16:creationId xmlns:a16="http://schemas.microsoft.com/office/drawing/2014/main" id="{7403C8F4-1FF2-3B4C-AFCA-70609890D051}"/>
              </a:ext>
            </a:extLst>
          </p:cNvPr>
          <p:cNvSpPr txBox="1"/>
          <p:nvPr/>
        </p:nvSpPr>
        <p:spPr>
          <a:xfrm>
            <a:off x="6045006" y="1057303"/>
            <a:ext cx="5947122" cy="5355312"/>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b="1" u="sng" dirty="0"/>
              <a:t>Students who did less well (EBI)</a:t>
            </a:r>
          </a:p>
          <a:p>
            <a:pPr marL="342900" indent="-342900">
              <a:buFont typeface="Arial" panose="020B0604020202020204" pitchFamily="34" charset="0"/>
              <a:buChar char="•"/>
            </a:pPr>
            <a:r>
              <a:rPr lang="en-GB" dirty="0"/>
              <a:t>A few students limited their responses by limiting ‘travelling’ to cars as a mode of transport rather than commenting on the reach of travel – e.g. a recreational trip to space is now possible. </a:t>
            </a:r>
          </a:p>
          <a:p>
            <a:pPr marL="342900" indent="-342900">
              <a:buFont typeface="Arial" panose="020B0604020202020204" pitchFamily="34" charset="0"/>
              <a:buChar char="•"/>
            </a:pPr>
            <a:r>
              <a:rPr lang="en-GB" dirty="0"/>
              <a:t>Students whose central argument was unclear or muddled often gave level 2 or below as students who mishandled the inclusion of a counter-argument often sabotaged the clarity of their own argument by flipping between sides and thus risked leaving the reader confused. </a:t>
            </a:r>
          </a:p>
          <a:p>
            <a:pPr marL="342900" indent="-342900">
              <a:buFont typeface="Arial" panose="020B0604020202020204" pitchFamily="34" charset="0"/>
              <a:buChar char="•"/>
            </a:pPr>
            <a:r>
              <a:rPr lang="en-GB" dirty="0"/>
              <a:t>Students were often unable to vary their vocabulary and raise it to a more sophisticated level; they frequently used ‘also’ and listed reasons without using any anecdotes or examples.</a:t>
            </a:r>
          </a:p>
          <a:p>
            <a:pPr marL="342900" indent="-342900">
              <a:buFont typeface="Arial" panose="020B0604020202020204" pitchFamily="34" charset="0"/>
              <a:buChar char="•"/>
            </a:pPr>
            <a:r>
              <a:rPr lang="en-GB" dirty="0"/>
              <a:t>A few students did not understand that the purpose of the text is to inform and entertain rather than just inform.</a:t>
            </a:r>
          </a:p>
          <a:p>
            <a:pPr marL="342900" indent="-342900">
              <a:buFont typeface="Arial" panose="020B0604020202020204" pitchFamily="34" charset="0"/>
              <a:buChar char="•"/>
            </a:pPr>
            <a:r>
              <a:rPr lang="en-GB" dirty="0"/>
              <a:t>Unfortunately, inaccurate use of commas and punctuation marks really hindered the marks available for SPAG.</a:t>
            </a:r>
          </a:p>
        </p:txBody>
      </p:sp>
      <p:sp>
        <p:nvSpPr>
          <p:cNvPr id="5" name="TextBox 4">
            <a:extLst>
              <a:ext uri="{FF2B5EF4-FFF2-40B4-BE49-F238E27FC236}">
                <a16:creationId xmlns:a16="http://schemas.microsoft.com/office/drawing/2014/main" id="{3CE63FA9-01BF-3341-B81E-705164868ACF}"/>
              </a:ext>
            </a:extLst>
          </p:cNvPr>
          <p:cNvSpPr txBox="1"/>
          <p:nvPr/>
        </p:nvSpPr>
        <p:spPr>
          <a:xfrm>
            <a:off x="280668" y="980360"/>
            <a:ext cx="5617766" cy="4401205"/>
          </a:xfrm>
          <a:prstGeom prst="rect">
            <a:avLst/>
          </a:prstGeom>
          <a:solidFill>
            <a:srgbClr val="D6FFFC"/>
          </a:solidFill>
          <a:ln>
            <a:solidFill>
              <a:schemeClr val="tx1"/>
            </a:solidFill>
          </a:ln>
        </p:spPr>
        <p:txBody>
          <a:bodyPr wrap="square" rtlCol="0">
            <a:spAutoFit/>
          </a:bodyPr>
          <a:lstStyle/>
          <a:p>
            <a:pPr algn="ctr"/>
            <a:r>
              <a:rPr lang="en-GB" sz="2000" b="1" u="sng" dirty="0"/>
              <a:t>Positive</a:t>
            </a:r>
          </a:p>
          <a:p>
            <a:pPr marL="342900" indent="-342900">
              <a:buFont typeface="Arial" panose="020B0604020202020204" pitchFamily="34" charset="0"/>
              <a:buChar char="•"/>
            </a:pPr>
            <a:r>
              <a:rPr lang="en-GB" sz="2000" dirty="0"/>
              <a:t>The article form was picked up by almost all students, and there were varying degrees of formality in the layout of the addresses, dates and salutations. *An article will be on the exam in summer.* </a:t>
            </a:r>
          </a:p>
          <a:p>
            <a:pPr marL="342900" indent="-342900">
              <a:buFont typeface="Arial" panose="020B0604020202020204" pitchFamily="34" charset="0"/>
              <a:buChar char="•"/>
            </a:pPr>
            <a:r>
              <a:rPr lang="en-GB" sz="2000" dirty="0"/>
              <a:t>The vast majority of students appeared to find this an accessible and engaging task.</a:t>
            </a:r>
          </a:p>
          <a:p>
            <a:pPr marL="342900" indent="-342900">
              <a:buFont typeface="Arial" panose="020B0604020202020204" pitchFamily="34" charset="0"/>
              <a:buChar char="•"/>
            </a:pPr>
            <a:r>
              <a:rPr lang="en-GB" sz="2000" dirty="0"/>
              <a:t>Where students performed well on Content and Organisation, they produced coherent arguments either for or against the statement.</a:t>
            </a:r>
          </a:p>
          <a:p>
            <a:pPr marL="342900" indent="-342900">
              <a:buFont typeface="Arial" panose="020B0604020202020204" pitchFamily="34" charset="0"/>
              <a:buChar char="•"/>
            </a:pPr>
            <a:r>
              <a:rPr lang="en-GB" sz="2000" dirty="0"/>
              <a:t>There was some pleasing evidence of sentence forms being more varied and being used to create effects.</a:t>
            </a:r>
          </a:p>
        </p:txBody>
      </p:sp>
      <p:pic>
        <p:nvPicPr>
          <p:cNvPr id="6" name="Picture 5">
            <a:extLst>
              <a:ext uri="{FF2B5EF4-FFF2-40B4-BE49-F238E27FC236}">
                <a16:creationId xmlns:a16="http://schemas.microsoft.com/office/drawing/2014/main" id="{A8F71FDB-EAB6-5045-BF98-D2539DC26964}"/>
              </a:ext>
            </a:extLst>
          </p:cNvPr>
          <p:cNvPicPr>
            <a:picLocks noChangeAspect="1"/>
          </p:cNvPicPr>
          <p:nvPr/>
        </p:nvPicPr>
        <p:blipFill>
          <a:blip r:embed="rId2"/>
          <a:stretch>
            <a:fillRect/>
          </a:stretch>
        </p:blipFill>
        <p:spPr>
          <a:xfrm>
            <a:off x="427240" y="343631"/>
            <a:ext cx="831716" cy="1028252"/>
          </a:xfrm>
          <a:prstGeom prst="rect">
            <a:avLst/>
          </a:prstGeom>
        </p:spPr>
      </p:pic>
      <p:sp>
        <p:nvSpPr>
          <p:cNvPr id="7" name="TextBox 6">
            <a:extLst>
              <a:ext uri="{FF2B5EF4-FFF2-40B4-BE49-F238E27FC236}">
                <a16:creationId xmlns:a16="http://schemas.microsoft.com/office/drawing/2014/main" id="{09701E25-9E15-5E41-92A2-9E00D46E91C4}"/>
              </a:ext>
            </a:extLst>
          </p:cNvPr>
          <p:cNvSpPr txBox="1"/>
          <p:nvPr/>
        </p:nvSpPr>
        <p:spPr>
          <a:xfrm>
            <a:off x="72387" y="5191629"/>
            <a:ext cx="5998116" cy="1661993"/>
          </a:xfrm>
          <a:prstGeom prst="rect">
            <a:avLst/>
          </a:prstGeom>
          <a:solidFill>
            <a:srgbClr val="FFFF00"/>
          </a:solidFill>
          <a:ln>
            <a:solidFill>
              <a:schemeClr val="tx1"/>
            </a:solidFill>
          </a:ln>
        </p:spPr>
        <p:txBody>
          <a:bodyPr wrap="square" rtlCol="0">
            <a:spAutoFit/>
          </a:bodyPr>
          <a:lstStyle/>
          <a:p>
            <a:pPr algn="ctr"/>
            <a:r>
              <a:rPr lang="en-GB" sz="2200" b="1" u="sng" dirty="0"/>
              <a:t>Top Tips</a:t>
            </a:r>
          </a:p>
          <a:p>
            <a:pPr marL="342900" indent="-342900">
              <a:buFont typeface="Arial" panose="020B0604020202020204" pitchFamily="34" charset="0"/>
              <a:buChar char="•"/>
            </a:pPr>
            <a:r>
              <a:rPr lang="en-GB" sz="2000" dirty="0"/>
              <a:t>A counter-argument can be counter-productive when mishandled as it jeopardises the overall clarity of communication.</a:t>
            </a:r>
          </a:p>
          <a:p>
            <a:pPr marL="342900" indent="-342900">
              <a:buFont typeface="Arial" panose="020B0604020202020204" pitchFamily="34" charset="0"/>
              <a:buChar char="•"/>
            </a:pPr>
            <a:r>
              <a:rPr lang="en-GB" sz="2000" dirty="0"/>
              <a:t>What can be linked to world wide media here?</a:t>
            </a:r>
          </a:p>
        </p:txBody>
      </p:sp>
      <p:pic>
        <p:nvPicPr>
          <p:cNvPr id="8" name="Picture 7">
            <a:extLst>
              <a:ext uri="{FF2B5EF4-FFF2-40B4-BE49-F238E27FC236}">
                <a16:creationId xmlns:a16="http://schemas.microsoft.com/office/drawing/2014/main" id="{22D93EAF-B1F5-5C4B-8626-DB118390FCF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11024847" y="624792"/>
            <a:ext cx="981623" cy="1198900"/>
          </a:xfrm>
          <a:prstGeom prst="rect">
            <a:avLst/>
          </a:prstGeom>
        </p:spPr>
      </p:pic>
      <p:pic>
        <p:nvPicPr>
          <p:cNvPr id="4" name="Picture 3">
            <a:extLst>
              <a:ext uri="{FF2B5EF4-FFF2-40B4-BE49-F238E27FC236}">
                <a16:creationId xmlns:a16="http://schemas.microsoft.com/office/drawing/2014/main" id="{9736C258-1B2E-634B-88EB-BE2E2BE81A84}"/>
              </a:ext>
            </a:extLst>
          </p:cNvPr>
          <p:cNvPicPr>
            <a:picLocks noChangeAspect="1"/>
          </p:cNvPicPr>
          <p:nvPr/>
        </p:nvPicPr>
        <p:blipFill>
          <a:blip r:embed="rId5"/>
          <a:stretch>
            <a:fillRect/>
          </a:stretch>
        </p:blipFill>
        <p:spPr>
          <a:xfrm>
            <a:off x="11189486" y="2579977"/>
            <a:ext cx="816984" cy="849023"/>
          </a:xfrm>
          <a:prstGeom prst="rect">
            <a:avLst/>
          </a:prstGeom>
        </p:spPr>
      </p:pic>
    </p:spTree>
    <p:extLst>
      <p:ext uri="{BB962C8B-B14F-4D97-AF65-F5344CB8AC3E}">
        <p14:creationId xmlns:p14="http://schemas.microsoft.com/office/powerpoint/2010/main" val="3754810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45945A-FA71-004D-A66D-951E1694271D}"/>
              </a:ext>
            </a:extLst>
          </p:cNvPr>
          <p:cNvSpPr txBox="1">
            <a:spLocks/>
          </p:cNvSpPr>
          <p:nvPr/>
        </p:nvSpPr>
        <p:spPr>
          <a:xfrm>
            <a:off x="137808" y="153092"/>
            <a:ext cx="11630122" cy="973344"/>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5</a:t>
            </a:r>
          </a:p>
        </p:txBody>
      </p:sp>
      <p:sp>
        <p:nvSpPr>
          <p:cNvPr id="6" name="Content Placeholder 5">
            <a:extLst>
              <a:ext uri="{FF2B5EF4-FFF2-40B4-BE49-F238E27FC236}">
                <a16:creationId xmlns:a16="http://schemas.microsoft.com/office/drawing/2014/main" id="{EE61072B-81C6-414A-AC4E-4717CAA81889}"/>
              </a:ext>
            </a:extLst>
          </p:cNvPr>
          <p:cNvSpPr>
            <a:spLocks noGrp="1"/>
          </p:cNvSpPr>
          <p:nvPr>
            <p:ph idx="1"/>
          </p:nvPr>
        </p:nvSpPr>
        <p:spPr/>
        <p:txBody>
          <a:bodyPr/>
          <a:lstStyle/>
          <a:p>
            <a:pPr marL="0" indent="0">
              <a:buNone/>
            </a:pPr>
            <a:r>
              <a:rPr lang="en-GB" dirty="0"/>
              <a:t>Replanning the question – to inform and entertain:</a:t>
            </a:r>
          </a:p>
          <a:p>
            <a:pPr marL="0" indent="0">
              <a:buNone/>
            </a:pPr>
            <a:endParaRPr lang="en-GB" dirty="0"/>
          </a:p>
          <a:p>
            <a:pPr marL="0" indent="0">
              <a:buNone/>
            </a:pPr>
            <a:endParaRPr lang="en-GB" dirty="0"/>
          </a:p>
        </p:txBody>
      </p:sp>
      <p:sp>
        <p:nvSpPr>
          <p:cNvPr id="8" name="TextBox 7">
            <a:extLst>
              <a:ext uri="{FF2B5EF4-FFF2-40B4-BE49-F238E27FC236}">
                <a16:creationId xmlns:a16="http://schemas.microsoft.com/office/drawing/2014/main" id="{F62309C6-88D7-4585-9777-BE14F9925C91}"/>
              </a:ext>
            </a:extLst>
          </p:cNvPr>
          <p:cNvSpPr txBox="1"/>
          <p:nvPr/>
        </p:nvSpPr>
        <p:spPr>
          <a:xfrm>
            <a:off x="838200" y="2963818"/>
            <a:ext cx="10725443" cy="1200329"/>
          </a:xfrm>
          <a:prstGeom prst="rect">
            <a:avLst/>
          </a:prstGeom>
          <a:noFill/>
        </p:spPr>
        <p:txBody>
          <a:bodyPr wrap="square">
            <a:spAutoFit/>
          </a:bodyPr>
          <a:lstStyle/>
          <a:p>
            <a:r>
              <a:rPr lang="en-GB" sz="2400" b="0" i="0" u="none" strike="noStrike" baseline="0" dirty="0">
                <a:solidFill>
                  <a:srgbClr val="000000"/>
                </a:solidFill>
                <a:latin typeface="Arial" panose="020B0604020202020204" pitchFamily="34" charset="0"/>
              </a:rPr>
              <a:t>‘People have become obsessed with travelling ever further and faster. However, travel is expensive, dangerous, damaging and a foolish waste of time!’ </a:t>
            </a:r>
          </a:p>
        </p:txBody>
      </p:sp>
    </p:spTree>
    <p:extLst>
      <p:ext uri="{BB962C8B-B14F-4D97-AF65-F5344CB8AC3E}">
        <p14:creationId xmlns:p14="http://schemas.microsoft.com/office/powerpoint/2010/main" val="2460808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45945A-FA71-004D-A66D-951E1694271D}"/>
              </a:ext>
            </a:extLst>
          </p:cNvPr>
          <p:cNvSpPr txBox="1">
            <a:spLocks/>
          </p:cNvSpPr>
          <p:nvPr/>
        </p:nvSpPr>
        <p:spPr>
          <a:xfrm>
            <a:off x="137808" y="153092"/>
            <a:ext cx="11630122" cy="973344"/>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DIRT</a:t>
            </a:r>
          </a:p>
        </p:txBody>
      </p:sp>
      <p:sp>
        <p:nvSpPr>
          <p:cNvPr id="6" name="Content Placeholder 5">
            <a:extLst>
              <a:ext uri="{FF2B5EF4-FFF2-40B4-BE49-F238E27FC236}">
                <a16:creationId xmlns:a16="http://schemas.microsoft.com/office/drawing/2014/main" id="{EE61072B-81C6-414A-AC4E-4717CAA81889}"/>
              </a:ext>
            </a:extLst>
          </p:cNvPr>
          <p:cNvSpPr>
            <a:spLocks noGrp="1"/>
          </p:cNvSpPr>
          <p:nvPr>
            <p:ph idx="1"/>
          </p:nvPr>
        </p:nvSpPr>
        <p:spPr/>
        <p:txBody>
          <a:bodyPr/>
          <a:lstStyle/>
          <a:p>
            <a:pPr marL="0" indent="0">
              <a:buNone/>
            </a:pPr>
            <a:endParaRPr lang="en-GB" dirty="0"/>
          </a:p>
          <a:p>
            <a:pPr marL="0" indent="0">
              <a:buNone/>
            </a:pPr>
            <a:r>
              <a:rPr lang="en-GB" dirty="0"/>
              <a:t>Task:</a:t>
            </a:r>
          </a:p>
          <a:p>
            <a:pPr marL="0" indent="0">
              <a:buNone/>
            </a:pPr>
            <a:r>
              <a:rPr lang="en-GB" dirty="0"/>
              <a:t>Now, working on your targets, write your introduction, paragraph 1 and 2.</a:t>
            </a:r>
          </a:p>
          <a:p>
            <a:pPr marL="0" indent="0">
              <a:buNone/>
            </a:pPr>
            <a:endParaRPr lang="en-GB" dirty="0"/>
          </a:p>
          <a:p>
            <a:pPr marL="0" indent="0">
              <a:buNone/>
            </a:pPr>
            <a:endParaRPr lang="en-GB" dirty="0"/>
          </a:p>
          <a:p>
            <a:pPr marL="0" indent="0">
              <a:buNone/>
            </a:pPr>
            <a:r>
              <a:rPr lang="en-GB" dirty="0"/>
              <a:t>Underline where you have worked on your targets.</a:t>
            </a:r>
          </a:p>
          <a:p>
            <a:pPr marL="0" indent="0">
              <a:buNone/>
            </a:pPr>
            <a:endParaRPr lang="en-GB" dirty="0"/>
          </a:p>
        </p:txBody>
      </p:sp>
    </p:spTree>
    <p:extLst>
      <p:ext uri="{BB962C8B-B14F-4D97-AF65-F5344CB8AC3E}">
        <p14:creationId xmlns:p14="http://schemas.microsoft.com/office/powerpoint/2010/main" val="339943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162406-4143-4985-a254-2bbcee9e5be2" xsi:nil="true"/>
    <lcf76f155ced4ddcb4097134ff3c332f xmlns="6c71d7e0-0dad-46cd-b7a7-8d4de93558a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8C3D8F3EF15824080DA2128655EE3DA" ma:contentTypeVersion="16" ma:contentTypeDescription="Create a new document." ma:contentTypeScope="" ma:versionID="e85e30e843c926b8eb1a9c71c6a2d48c">
  <xsd:schema xmlns:xsd="http://www.w3.org/2001/XMLSchema" xmlns:xs="http://www.w3.org/2001/XMLSchema" xmlns:p="http://schemas.microsoft.com/office/2006/metadata/properties" xmlns:ns2="6c71d7e0-0dad-46cd-b7a7-8d4de93558a0" xmlns:ns3="88162406-4143-4985-a254-2bbcee9e5be2" targetNamespace="http://schemas.microsoft.com/office/2006/metadata/properties" ma:root="true" ma:fieldsID="ecba0af1246c4c9542a27fcb58202fa1" ns2:_="" ns3:_="">
    <xsd:import namespace="6c71d7e0-0dad-46cd-b7a7-8d4de93558a0"/>
    <xsd:import namespace="88162406-4143-4985-a254-2bbcee9e5be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71d7e0-0dad-46cd-b7a7-8d4de9355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f736955-f8f2-4476-9c5e-786733774d6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8162406-4143-4985-a254-2bbcee9e5be2"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453fdde-4a29-46b9-8f7f-3e8ddc19b55a}" ma:internalName="TaxCatchAll" ma:showField="CatchAllData" ma:web="88162406-4143-4985-a254-2bbcee9e5b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B77B0A-D0B7-4EF1-8CC5-1A61A85DB40D}">
  <ds:schemaRefs>
    <ds:schemaRef ds:uri="http://schemas.microsoft.com/office/2006/metadata/properties"/>
    <ds:schemaRef ds:uri="http://schemas.microsoft.com/office/infopath/2007/PartnerControls"/>
    <ds:schemaRef ds:uri="88162406-4143-4985-a254-2bbcee9e5be2"/>
    <ds:schemaRef ds:uri="6c71d7e0-0dad-46cd-b7a7-8d4de93558a0"/>
  </ds:schemaRefs>
</ds:datastoreItem>
</file>

<file path=customXml/itemProps2.xml><?xml version="1.0" encoding="utf-8"?>
<ds:datastoreItem xmlns:ds="http://schemas.openxmlformats.org/officeDocument/2006/customXml" ds:itemID="{7B4B3901-EB32-488F-8B4F-137A94A461C8}">
  <ds:schemaRefs>
    <ds:schemaRef ds:uri="http://schemas.microsoft.com/sharepoint/v3/contenttype/forms"/>
  </ds:schemaRefs>
</ds:datastoreItem>
</file>

<file path=customXml/itemProps3.xml><?xml version="1.0" encoding="utf-8"?>
<ds:datastoreItem xmlns:ds="http://schemas.openxmlformats.org/officeDocument/2006/customXml" ds:itemID="{65ABE216-2A2C-4C3C-800C-A9F949A24C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71d7e0-0dad-46cd-b7a7-8d4de93558a0"/>
    <ds:schemaRef ds:uri="88162406-4143-4985-a254-2bbcee9e5b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338</TotalTime>
  <Words>2703</Words>
  <Application>Microsoft Office PowerPoint</Application>
  <PresentationFormat>Widescreen</PresentationFormat>
  <Paragraphs>211</Paragraphs>
  <Slides>31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November Paper 2 Exam</vt:lpstr>
      <vt:lpstr>Question 1</vt:lpstr>
      <vt:lpstr>Question 1</vt:lpstr>
      <vt:lpstr>PowerPoint Presentation</vt:lpstr>
      <vt:lpstr>Question 2 </vt:lpstr>
      <vt:lpstr>Question 2</vt:lpstr>
      <vt:lpstr>Question 2</vt:lpstr>
      <vt:lpstr>PowerPoint Presentation</vt:lpstr>
      <vt:lpstr>What’s the difference between Band 3 and 4?</vt:lpstr>
      <vt:lpstr>PowerPoint Presentation</vt:lpstr>
      <vt:lpstr>Question 3</vt:lpstr>
      <vt:lpstr>Question 3</vt:lpstr>
      <vt:lpstr>PowerPoint Presentation</vt:lpstr>
      <vt:lpstr>Class Analysis</vt:lpstr>
      <vt:lpstr>How does the writer use language to describe how he feels?</vt:lpstr>
      <vt:lpstr>How does the writer use language to describe how he feels?</vt:lpstr>
      <vt:lpstr>Which is your answer most like? How has it improved from your exam?</vt:lpstr>
      <vt:lpstr>PowerPoint Presentation</vt:lpstr>
      <vt:lpstr>Now write up your response in a paragraph</vt:lpstr>
      <vt:lpstr>Question 4</vt:lpstr>
      <vt:lpstr>Question 4</vt:lpstr>
      <vt:lpstr>PowerPoint Presentation</vt:lpstr>
      <vt:lpstr>PowerPoint Presentation</vt:lpstr>
      <vt:lpstr>What’s the difference between Band 3 and 4?</vt:lpstr>
      <vt:lpstr>PowerPoint Presentation</vt:lpstr>
      <vt:lpstr>PowerPoint Presentation</vt:lpstr>
      <vt:lpstr>Question 5</vt:lpstr>
      <vt:lpstr>Question 5</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November Paper 1 Exam</dc:title>
  <dc:creator>Lauren Fiddes</dc:creator>
  <cp:lastModifiedBy>S Evans (BIL)</cp:lastModifiedBy>
  <cp:revision>5</cp:revision>
  <dcterms:created xsi:type="dcterms:W3CDTF">2019-01-19T21:47:54Z</dcterms:created>
  <dcterms:modified xsi:type="dcterms:W3CDTF">2023-03-19T19:37:59Z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0x01010028C3D8F3EF15824080DA2128655EE3DA</vt:lpwstr>
  </property>
  <property fmtid="{D5CDD505-2E9C-101B-9397-08002B2CF9AE}" pid="3" name="MediaServiceImageTags">
    <vt:lpwstr/>
  </property>
</Properties>
</file>