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3"/>
  </p:notesMasterIdLst>
  <p:sldIdLst>
    <p:sldId id="283" r:id="rId5"/>
    <p:sldId id="256" r:id="rId6"/>
    <p:sldId id="257" r:id="rId7"/>
    <p:sldId id="258" r:id="rId8"/>
    <p:sldId id="266" r:id="rId9"/>
    <p:sldId id="261" r:id="rId10"/>
    <p:sldId id="267" r:id="rId11"/>
    <p:sldId id="279" r:id="rId12"/>
    <p:sldId id="259" r:id="rId13"/>
    <p:sldId id="280" r:id="rId14"/>
    <p:sldId id="265" r:id="rId15"/>
    <p:sldId id="268" r:id="rId16"/>
    <p:sldId id="260" r:id="rId17"/>
    <p:sldId id="262" r:id="rId18"/>
    <p:sldId id="269" r:id="rId19"/>
    <p:sldId id="282" r:id="rId20"/>
    <p:sldId id="281" r:id="rId21"/>
    <p:sldId id="264" r:id="rId22"/>
    <p:sldId id="270" r:id="rId23"/>
    <p:sldId id="271" r:id="rId24"/>
    <p:sldId id="273" r:id="rId25"/>
    <p:sldId id="272" r:id="rId26"/>
    <p:sldId id="263" r:id="rId27"/>
    <p:sldId id="274" r:id="rId28"/>
    <p:sldId id="275" r:id="rId29"/>
    <p:sldId id="276" r:id="rId30"/>
    <p:sldId id="278" r:id="rId31"/>
    <p:sldId id="27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FC56DA-F3F2-4A22-B931-FB1F0931584C}" v="5" dt="2022-03-07T11:13:45.0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94728"/>
  </p:normalViewPr>
  <p:slideViewPr>
    <p:cSldViewPr snapToGrid="0" snapToObjects="1">
      <p:cViewPr varScale="1">
        <p:scale>
          <a:sx n="72" d="100"/>
          <a:sy n="72" d="100"/>
        </p:scale>
        <p:origin x="53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3AB534-0749-9B40-91D5-86980A61E9C7}" type="datetimeFigureOut">
              <a:rPr lang="en-GB" smtClean="0"/>
              <a:t>19/03/2023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EF5079-2677-3E48-BFE5-CE7845972F68}" type="slidenum">
              <a:rPr lang="en-GB" smtClean="0"/>
              <a:t>‹#›</a:t>
            </a:fld>
            <a:endParaRPr lang="en-GB"/>
          </a:p>
        </p:txBody>
      </p:sp>
    </p:spTree>
    <p:extLst>
      <p:ext uri="{BB962C8B-B14F-4D97-AF65-F5344CB8AC3E}">
        <p14:creationId xmlns:p14="http://schemas.microsoft.com/office/powerpoint/2010/main" val="2436044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discuss and select quotation</a:t>
            </a:r>
          </a:p>
        </p:txBody>
      </p:sp>
      <p:sp>
        <p:nvSpPr>
          <p:cNvPr id="4" name="Slide Number Placeholder 3"/>
          <p:cNvSpPr>
            <a:spLocks noGrp="1"/>
          </p:cNvSpPr>
          <p:nvPr>
            <p:ph type="sldNum" sz="quarter" idx="5"/>
          </p:nvPr>
        </p:nvSpPr>
        <p:spPr/>
        <p:txBody>
          <a:bodyPr/>
          <a:lstStyle/>
          <a:p>
            <a:fld id="{EFEF5079-2677-3E48-BFE5-CE7845972F68}" type="slidenum">
              <a:rPr lang="en-GB" smtClean="0"/>
              <a:t>7</a:t>
            </a:fld>
            <a:endParaRPr lang="en-GB"/>
          </a:p>
        </p:txBody>
      </p:sp>
    </p:spTree>
    <p:extLst>
      <p:ext uri="{BB962C8B-B14F-4D97-AF65-F5344CB8AC3E}">
        <p14:creationId xmlns:p14="http://schemas.microsoft.com/office/powerpoint/2010/main" val="3212490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Which three quotations would be good to select? (please adapt for your group – for 11A1 we’ll look at patterns/ semantic fields)</a:t>
            </a:r>
          </a:p>
        </p:txBody>
      </p:sp>
      <p:sp>
        <p:nvSpPr>
          <p:cNvPr id="4" name="Slide Number Placeholder 3"/>
          <p:cNvSpPr>
            <a:spLocks noGrp="1"/>
          </p:cNvSpPr>
          <p:nvPr>
            <p:ph type="sldNum" sz="quarter" idx="5"/>
          </p:nvPr>
        </p:nvSpPr>
        <p:spPr/>
        <p:txBody>
          <a:bodyPr/>
          <a:lstStyle/>
          <a:p>
            <a:fld id="{EFEF5079-2677-3E48-BFE5-CE7845972F68}" type="slidenum">
              <a:rPr lang="en-GB" smtClean="0"/>
              <a:t>8</a:t>
            </a:fld>
            <a:endParaRPr lang="en-GB"/>
          </a:p>
        </p:txBody>
      </p:sp>
    </p:spTree>
    <p:extLst>
      <p:ext uri="{BB962C8B-B14F-4D97-AF65-F5344CB8AC3E}">
        <p14:creationId xmlns:p14="http://schemas.microsoft.com/office/powerpoint/2010/main" val="2973788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Which is better? What’s the difference? (Spot the difference?)</a:t>
            </a:r>
          </a:p>
        </p:txBody>
      </p:sp>
      <p:sp>
        <p:nvSpPr>
          <p:cNvPr id="4" name="Slide Number Placeholder 3"/>
          <p:cNvSpPr>
            <a:spLocks noGrp="1"/>
          </p:cNvSpPr>
          <p:nvPr>
            <p:ph type="sldNum" sz="quarter" idx="5"/>
          </p:nvPr>
        </p:nvSpPr>
        <p:spPr/>
        <p:txBody>
          <a:bodyPr/>
          <a:lstStyle/>
          <a:p>
            <a:fld id="{EFEF5079-2677-3E48-BFE5-CE7845972F68}" type="slidenum">
              <a:rPr lang="en-GB" smtClean="0"/>
              <a:t>9</a:t>
            </a:fld>
            <a:endParaRPr lang="en-GB"/>
          </a:p>
        </p:txBody>
      </p:sp>
    </p:spTree>
    <p:extLst>
      <p:ext uri="{BB962C8B-B14F-4D97-AF65-F5344CB8AC3E}">
        <p14:creationId xmlns:p14="http://schemas.microsoft.com/office/powerpoint/2010/main" val="718513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Which is a Band 3 and which a Band 4?</a:t>
            </a:r>
          </a:p>
        </p:txBody>
      </p:sp>
      <p:sp>
        <p:nvSpPr>
          <p:cNvPr id="4" name="Slide Number Placeholder 3"/>
          <p:cNvSpPr>
            <a:spLocks noGrp="1"/>
          </p:cNvSpPr>
          <p:nvPr>
            <p:ph type="sldNum" sz="quarter" idx="5"/>
          </p:nvPr>
        </p:nvSpPr>
        <p:spPr/>
        <p:txBody>
          <a:bodyPr/>
          <a:lstStyle/>
          <a:p>
            <a:fld id="{EFEF5079-2677-3E48-BFE5-CE7845972F68}" type="slidenum">
              <a:rPr lang="en-GB" smtClean="0"/>
              <a:t>15</a:t>
            </a:fld>
            <a:endParaRPr lang="en-GB"/>
          </a:p>
        </p:txBody>
      </p:sp>
    </p:spTree>
    <p:extLst>
      <p:ext uri="{BB962C8B-B14F-4D97-AF65-F5344CB8AC3E}">
        <p14:creationId xmlns:p14="http://schemas.microsoft.com/office/powerpoint/2010/main" val="1183508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do you notice about the ‘why’?</a:t>
            </a:r>
          </a:p>
        </p:txBody>
      </p:sp>
      <p:sp>
        <p:nvSpPr>
          <p:cNvPr id="4" name="Slide Number Placeholder 3"/>
          <p:cNvSpPr>
            <a:spLocks noGrp="1"/>
          </p:cNvSpPr>
          <p:nvPr>
            <p:ph type="sldNum" sz="quarter" idx="5"/>
          </p:nvPr>
        </p:nvSpPr>
        <p:spPr/>
        <p:txBody>
          <a:bodyPr/>
          <a:lstStyle/>
          <a:p>
            <a:fld id="{EFEF5079-2677-3E48-BFE5-CE7845972F68}" type="slidenum">
              <a:rPr lang="en-GB" smtClean="0"/>
              <a:t>16</a:t>
            </a:fld>
            <a:endParaRPr lang="en-GB"/>
          </a:p>
        </p:txBody>
      </p:sp>
    </p:spTree>
    <p:extLst>
      <p:ext uri="{BB962C8B-B14F-4D97-AF65-F5344CB8AC3E}">
        <p14:creationId xmlns:p14="http://schemas.microsoft.com/office/powerpoint/2010/main" val="2708301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are the two parts of the question here?</a:t>
            </a:r>
          </a:p>
        </p:txBody>
      </p:sp>
      <p:sp>
        <p:nvSpPr>
          <p:cNvPr id="4" name="Slide Number Placeholder 3"/>
          <p:cNvSpPr>
            <a:spLocks noGrp="1"/>
          </p:cNvSpPr>
          <p:nvPr>
            <p:ph type="sldNum" sz="quarter" idx="5"/>
          </p:nvPr>
        </p:nvSpPr>
        <p:spPr/>
        <p:txBody>
          <a:bodyPr/>
          <a:lstStyle/>
          <a:p>
            <a:fld id="{EFEF5079-2677-3E48-BFE5-CE7845972F68}" type="slidenum">
              <a:rPr lang="en-GB" smtClean="0"/>
              <a:t>20</a:t>
            </a:fld>
            <a:endParaRPr lang="en-GB"/>
          </a:p>
        </p:txBody>
      </p:sp>
    </p:spTree>
    <p:extLst>
      <p:ext uri="{BB962C8B-B14F-4D97-AF65-F5344CB8AC3E}">
        <p14:creationId xmlns:p14="http://schemas.microsoft.com/office/powerpoint/2010/main" val="3470872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is worth reinforcing that although all evaluations and interpretations can be valid, they must be rooted in the text.</a:t>
            </a:r>
          </a:p>
        </p:txBody>
      </p:sp>
      <p:sp>
        <p:nvSpPr>
          <p:cNvPr id="4" name="Slide Number Placeholder 3"/>
          <p:cNvSpPr>
            <a:spLocks noGrp="1"/>
          </p:cNvSpPr>
          <p:nvPr>
            <p:ph type="sldNum" sz="quarter" idx="5"/>
          </p:nvPr>
        </p:nvSpPr>
        <p:spPr/>
        <p:txBody>
          <a:bodyPr/>
          <a:lstStyle/>
          <a:p>
            <a:fld id="{2A2F9FEC-96C3-C545-B57D-5D6C66FBB9E1}" type="slidenum">
              <a:rPr lang="en-GB" smtClean="0"/>
              <a:t>21</a:t>
            </a:fld>
            <a:endParaRPr lang="en-GB"/>
          </a:p>
        </p:txBody>
      </p:sp>
    </p:spTree>
    <p:extLst>
      <p:ext uri="{BB962C8B-B14F-4D97-AF65-F5344CB8AC3E}">
        <p14:creationId xmlns:p14="http://schemas.microsoft.com/office/powerpoint/2010/main" val="1985087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A2F9FEC-96C3-C545-B57D-5D6C66FBB9E1}" type="slidenum">
              <a:rPr lang="en-GB" smtClean="0"/>
              <a:t>23</a:t>
            </a:fld>
            <a:endParaRPr lang="en-GB"/>
          </a:p>
        </p:txBody>
      </p:sp>
    </p:spTree>
    <p:extLst>
      <p:ext uri="{BB962C8B-B14F-4D97-AF65-F5344CB8AC3E}">
        <p14:creationId xmlns:p14="http://schemas.microsoft.com/office/powerpoint/2010/main" val="3421125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A2F9FEC-96C3-C545-B57D-5D6C66FBB9E1}" type="slidenum">
              <a:rPr lang="en-GB" smtClean="0"/>
              <a:t>28</a:t>
            </a:fld>
            <a:endParaRPr lang="en-GB"/>
          </a:p>
        </p:txBody>
      </p:sp>
    </p:spTree>
    <p:extLst>
      <p:ext uri="{BB962C8B-B14F-4D97-AF65-F5344CB8AC3E}">
        <p14:creationId xmlns:p14="http://schemas.microsoft.com/office/powerpoint/2010/main" val="2173513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D7D6F-926B-3942-B95A-4F4147ED15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5E1B9B8-7E27-F743-9109-F08D9D035C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C0E7C8B-07BA-3245-A64A-792939938046}"/>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5" name="Footer Placeholder 4">
            <a:extLst>
              <a:ext uri="{FF2B5EF4-FFF2-40B4-BE49-F238E27FC236}">
                <a16:creationId xmlns:a16="http://schemas.microsoft.com/office/drawing/2014/main" id="{E9B2499E-C212-F446-A916-474E3B4C64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7AD4F6-9469-4C47-B347-B951573FEE80}"/>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2172518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1A3A6-DB0A-984A-84F9-5371A777CD6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E5B8EF-6973-9D4E-B315-F8F0CE1510F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A7D6CF-EDC4-7E4F-A950-C964A511E89F}"/>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5" name="Footer Placeholder 4">
            <a:extLst>
              <a:ext uri="{FF2B5EF4-FFF2-40B4-BE49-F238E27FC236}">
                <a16:creationId xmlns:a16="http://schemas.microsoft.com/office/drawing/2014/main" id="{95101C96-0B36-9349-AB49-502EA70328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0BBF04-7131-524D-A0A2-759A78DCDD9B}"/>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3686372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C6374-6360-7441-8844-735F50F14B9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CC335A0-2926-D240-9992-03FB3998D4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E04984B-A593-6640-96AF-16A7609D2E49}"/>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5" name="Footer Placeholder 4">
            <a:extLst>
              <a:ext uri="{FF2B5EF4-FFF2-40B4-BE49-F238E27FC236}">
                <a16:creationId xmlns:a16="http://schemas.microsoft.com/office/drawing/2014/main" id="{18419423-D1ED-2546-AB7B-AC10AE7941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DAAF94-ED04-3441-9793-D99DACE931F0}"/>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917864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56F07-BDF3-5049-B86C-8031A10495F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E83413E-9961-5344-AF69-25A8988A029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EA87479-252F-D849-96FD-6CFC9FBABC7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AB861AD-E992-F042-B2D9-59EC33F0D87C}"/>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6" name="Footer Placeholder 5">
            <a:extLst>
              <a:ext uri="{FF2B5EF4-FFF2-40B4-BE49-F238E27FC236}">
                <a16:creationId xmlns:a16="http://schemas.microsoft.com/office/drawing/2014/main" id="{FB490BA2-769B-8949-8399-C1D2A0DF00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656E08B-4D51-644B-90A5-FC464B06E40F}"/>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2899208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1458A-7868-0D48-8A95-B6A3B116EBE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2894CA8-C5E7-DD4B-95A2-A775FDC9E3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82ED0B1-8907-4241-B861-4A82B0BBAE7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AE4CA6B-5BFB-4E4C-ACBB-07F510381E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5BBD7AF-E51A-4440-8DE5-1B9948DADD8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1E1DB94-1C71-F14D-9ACF-52812D4643E8}"/>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8" name="Footer Placeholder 7">
            <a:extLst>
              <a:ext uri="{FF2B5EF4-FFF2-40B4-BE49-F238E27FC236}">
                <a16:creationId xmlns:a16="http://schemas.microsoft.com/office/drawing/2014/main" id="{9D180CDC-C2CA-2A4E-96F0-D0374049C0F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4B862A0-249C-9A4B-ACC1-A8ECD476BDDB}"/>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3592196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1D5E7-CFB6-8648-8305-8B0000E17A9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205BF70-1A86-A248-98D3-F905242FC2FB}"/>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4" name="Footer Placeholder 3">
            <a:extLst>
              <a:ext uri="{FF2B5EF4-FFF2-40B4-BE49-F238E27FC236}">
                <a16:creationId xmlns:a16="http://schemas.microsoft.com/office/drawing/2014/main" id="{CBA15C3C-9B35-3B42-9FB1-A37471AEF36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E920075-A700-E74F-9C9D-CFC7C38B55AD}"/>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3481148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1BA7C9-7B86-1F4F-AA87-5C523EE7E05E}"/>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3" name="Footer Placeholder 2">
            <a:extLst>
              <a:ext uri="{FF2B5EF4-FFF2-40B4-BE49-F238E27FC236}">
                <a16:creationId xmlns:a16="http://schemas.microsoft.com/office/drawing/2014/main" id="{B8AE5FCD-7D12-7345-9803-20D4906504F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ABB69C6-E731-2F47-9BD6-71F81BDDFBD3}"/>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2657636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7B93E-970D-3E4D-9AD8-4A19B88927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3212FD9-AACE-8A4F-BB8B-0BD784CFE4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3C833ED-CAE7-BA42-9514-DF364A7CB3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555DD84-739C-384D-BB93-E617631D81BE}"/>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6" name="Footer Placeholder 5">
            <a:extLst>
              <a:ext uri="{FF2B5EF4-FFF2-40B4-BE49-F238E27FC236}">
                <a16:creationId xmlns:a16="http://schemas.microsoft.com/office/drawing/2014/main" id="{988FCF3F-DFBD-DC42-8A7F-E24FF35BC6C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5F4D5A7-708B-3349-88CE-CB4078210544}"/>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2598274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F002F-D9AE-374C-A8DD-AF99C0FE81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8A7F2D3-876E-014A-9B19-FA9DF5271F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AC89B0B-2171-1544-AAB5-AE77B3F3FA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CBF4D9D-BDF4-0547-8FAF-0F1CC827056E}"/>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6" name="Footer Placeholder 5">
            <a:extLst>
              <a:ext uri="{FF2B5EF4-FFF2-40B4-BE49-F238E27FC236}">
                <a16:creationId xmlns:a16="http://schemas.microsoft.com/office/drawing/2014/main" id="{9D1FBC7E-C350-454E-91E5-A74F171B99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1C946F8-E377-0D47-B579-8528EF9FBF53}"/>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3167582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2592F-E7C4-C146-8D69-B527130CC19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ADB498E-89FC-DE45-8E45-9625B5FD1C7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A6EC6E-2F55-5942-9289-C0ADF9D0050F}"/>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5" name="Footer Placeholder 4">
            <a:extLst>
              <a:ext uri="{FF2B5EF4-FFF2-40B4-BE49-F238E27FC236}">
                <a16:creationId xmlns:a16="http://schemas.microsoft.com/office/drawing/2014/main" id="{ED4FF678-B74C-0C49-BDD3-4D3A2B70EF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C76B41-0084-824B-87AA-00CB36CA443C}"/>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1651146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C22206-8F2A-A748-B255-B09CDEADE80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83D7592-D7DB-A047-810F-EE67442D842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47EE2A-0378-4741-89C3-717DE337F278}"/>
              </a:ext>
            </a:extLst>
          </p:cNvPr>
          <p:cNvSpPr>
            <a:spLocks noGrp="1"/>
          </p:cNvSpPr>
          <p:nvPr>
            <p:ph type="dt" sz="half" idx="10"/>
          </p:nvPr>
        </p:nvSpPr>
        <p:spPr/>
        <p:txBody>
          <a:bodyPr/>
          <a:lstStyle/>
          <a:p>
            <a:fld id="{029C7474-2B80-DA4E-9B0A-E8B7D3B9EAE5}" type="datetimeFigureOut">
              <a:rPr lang="en-GB" smtClean="0"/>
              <a:t>19/03/2023</a:t>
            </a:fld>
            <a:endParaRPr lang="en-GB"/>
          </a:p>
        </p:txBody>
      </p:sp>
      <p:sp>
        <p:nvSpPr>
          <p:cNvPr id="5" name="Footer Placeholder 4">
            <a:extLst>
              <a:ext uri="{FF2B5EF4-FFF2-40B4-BE49-F238E27FC236}">
                <a16:creationId xmlns:a16="http://schemas.microsoft.com/office/drawing/2014/main" id="{41684760-F094-404C-B3C2-F21B68DA98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73DBB8-C32A-DA48-8E7B-03C8635A2A86}"/>
              </a:ext>
            </a:extLst>
          </p:cNvPr>
          <p:cNvSpPr>
            <a:spLocks noGrp="1"/>
          </p:cNvSpPr>
          <p:nvPr>
            <p:ph type="sldNum" sz="quarter" idx="12"/>
          </p:nvPr>
        </p:nvSpPr>
        <p:spPr/>
        <p:txBody>
          <a:bodyPr/>
          <a:lstStyle/>
          <a:p>
            <a:fld id="{D13C9E29-426F-0C4F-93B8-DC7A6EAC70BD}" type="slidenum">
              <a:rPr lang="en-GB" smtClean="0"/>
              <a:t>‹#›</a:t>
            </a:fld>
            <a:endParaRPr lang="en-GB"/>
          </a:p>
        </p:txBody>
      </p:sp>
    </p:spTree>
    <p:extLst>
      <p:ext uri="{BB962C8B-B14F-4D97-AF65-F5344CB8AC3E}">
        <p14:creationId xmlns:p14="http://schemas.microsoft.com/office/powerpoint/2010/main" val="274215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8B8EC7-6E55-CF45-AEA2-C55F68107A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793E42A-9F4D-B04A-A35D-03D01B6B4B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6DAB54-2888-564F-9E04-E049039925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9C7474-2B80-DA4E-9B0A-E8B7D3B9EAE5}" type="datetimeFigureOut">
              <a:rPr lang="en-GB" smtClean="0"/>
              <a:t>19/03/2023</a:t>
            </a:fld>
            <a:endParaRPr lang="en-GB"/>
          </a:p>
        </p:txBody>
      </p:sp>
      <p:sp>
        <p:nvSpPr>
          <p:cNvPr id="5" name="Footer Placeholder 4">
            <a:extLst>
              <a:ext uri="{FF2B5EF4-FFF2-40B4-BE49-F238E27FC236}">
                <a16:creationId xmlns:a16="http://schemas.microsoft.com/office/drawing/2014/main" id="{A4764071-4377-C241-9062-C503C70351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2A7F09F-7570-6745-994E-3275485957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3C9E29-426F-0C4F-93B8-DC7A6EAC70BD}" type="slidenum">
              <a:rPr lang="en-GB" smtClean="0"/>
              <a:t>‹#›</a:t>
            </a:fld>
            <a:endParaRPr lang="en-GB"/>
          </a:p>
        </p:txBody>
      </p:sp>
    </p:spTree>
    <p:extLst>
      <p:ext uri="{BB962C8B-B14F-4D97-AF65-F5344CB8AC3E}">
        <p14:creationId xmlns:p14="http://schemas.microsoft.com/office/powerpoint/2010/main" val="33801888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tiff"/><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7.tif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6.tiff"/><Relationship Id="rId5" Type="http://schemas.microsoft.com/office/2007/relationships/hdphoto" Target="../media/hdphoto4.wdp"/><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microsoft.com/office/2007/relationships/hdphoto" Target="../media/hdphoto5.wdp"/></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662795" y="-3745097"/>
            <a:ext cx="1354979" cy="10750169"/>
          </a:xfrm>
          <a:prstGeom prst="downArrow">
            <a:avLst>
              <a:gd name="adj1" fmla="val 100000"/>
              <a:gd name="adj2" fmla="val 22582"/>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Title 1">
            <a:extLst>
              <a:ext uri="{FF2B5EF4-FFF2-40B4-BE49-F238E27FC236}">
                <a16:creationId xmlns:a16="http://schemas.microsoft.com/office/drawing/2014/main" id="{CE7239DA-450B-4428-9555-936F4E2E6CB2}"/>
              </a:ext>
            </a:extLst>
          </p:cNvPr>
          <p:cNvSpPr>
            <a:spLocks noGrp="1"/>
          </p:cNvSpPr>
          <p:nvPr>
            <p:ph type="title"/>
          </p:nvPr>
        </p:nvSpPr>
        <p:spPr>
          <a:xfrm>
            <a:off x="1286932" y="1204109"/>
            <a:ext cx="10023398" cy="857894"/>
          </a:xfrm>
        </p:spPr>
        <p:txBody>
          <a:bodyPr>
            <a:normAutofit/>
          </a:bodyPr>
          <a:lstStyle/>
          <a:p>
            <a:r>
              <a:rPr lang="en-GB" sz="4000">
                <a:solidFill>
                  <a:srgbClr val="FFFFFF"/>
                </a:solidFill>
              </a:rPr>
              <a:t>Grade boundaries Nov 2020</a:t>
            </a:r>
          </a:p>
        </p:txBody>
      </p:sp>
      <p:graphicFrame>
        <p:nvGraphicFramePr>
          <p:cNvPr id="4" name="Content Placeholder 3">
            <a:extLst>
              <a:ext uri="{FF2B5EF4-FFF2-40B4-BE49-F238E27FC236}">
                <a16:creationId xmlns:a16="http://schemas.microsoft.com/office/drawing/2014/main" id="{EFFDDA9E-948D-49B8-BE76-7932D1E81935}"/>
              </a:ext>
            </a:extLst>
          </p:cNvPr>
          <p:cNvGraphicFramePr>
            <a:graphicFrameLocks noGrp="1"/>
          </p:cNvGraphicFramePr>
          <p:nvPr>
            <p:ph idx="1"/>
            <p:extLst>
              <p:ext uri="{D42A27DB-BD31-4B8C-83A1-F6EECF244321}">
                <p14:modId xmlns:p14="http://schemas.microsoft.com/office/powerpoint/2010/main" val="1348485938"/>
              </p:ext>
            </p:extLst>
          </p:nvPr>
        </p:nvGraphicFramePr>
        <p:xfrm>
          <a:off x="1287463" y="3381236"/>
          <a:ext cx="10066340" cy="1981480"/>
        </p:xfrm>
        <a:graphic>
          <a:graphicData uri="http://schemas.openxmlformats.org/drawingml/2006/table">
            <a:tbl>
              <a:tblPr firstRow="1" firstCol="1" bandRow="1"/>
              <a:tblGrid>
                <a:gridCol w="1503329">
                  <a:extLst>
                    <a:ext uri="{9D8B030D-6E8A-4147-A177-3AD203B41FA5}">
                      <a16:colId xmlns:a16="http://schemas.microsoft.com/office/drawing/2014/main" val="3005428279"/>
                    </a:ext>
                  </a:extLst>
                </a:gridCol>
                <a:gridCol w="1061823">
                  <a:extLst>
                    <a:ext uri="{9D8B030D-6E8A-4147-A177-3AD203B41FA5}">
                      <a16:colId xmlns:a16="http://schemas.microsoft.com/office/drawing/2014/main" val="3714284912"/>
                    </a:ext>
                  </a:extLst>
                </a:gridCol>
                <a:gridCol w="1061823">
                  <a:extLst>
                    <a:ext uri="{9D8B030D-6E8A-4147-A177-3AD203B41FA5}">
                      <a16:colId xmlns:a16="http://schemas.microsoft.com/office/drawing/2014/main" val="244814047"/>
                    </a:ext>
                  </a:extLst>
                </a:gridCol>
                <a:gridCol w="1061823">
                  <a:extLst>
                    <a:ext uri="{9D8B030D-6E8A-4147-A177-3AD203B41FA5}">
                      <a16:colId xmlns:a16="http://schemas.microsoft.com/office/drawing/2014/main" val="877114575"/>
                    </a:ext>
                  </a:extLst>
                </a:gridCol>
                <a:gridCol w="896257">
                  <a:extLst>
                    <a:ext uri="{9D8B030D-6E8A-4147-A177-3AD203B41FA5}">
                      <a16:colId xmlns:a16="http://schemas.microsoft.com/office/drawing/2014/main" val="744651872"/>
                    </a:ext>
                  </a:extLst>
                </a:gridCol>
                <a:gridCol w="896257">
                  <a:extLst>
                    <a:ext uri="{9D8B030D-6E8A-4147-A177-3AD203B41FA5}">
                      <a16:colId xmlns:a16="http://schemas.microsoft.com/office/drawing/2014/main" val="299211917"/>
                    </a:ext>
                  </a:extLst>
                </a:gridCol>
                <a:gridCol w="896257">
                  <a:extLst>
                    <a:ext uri="{9D8B030D-6E8A-4147-A177-3AD203B41FA5}">
                      <a16:colId xmlns:a16="http://schemas.microsoft.com/office/drawing/2014/main" val="377010723"/>
                    </a:ext>
                  </a:extLst>
                </a:gridCol>
                <a:gridCol w="896257">
                  <a:extLst>
                    <a:ext uri="{9D8B030D-6E8A-4147-A177-3AD203B41FA5}">
                      <a16:colId xmlns:a16="http://schemas.microsoft.com/office/drawing/2014/main" val="39869340"/>
                    </a:ext>
                  </a:extLst>
                </a:gridCol>
                <a:gridCol w="896257">
                  <a:extLst>
                    <a:ext uri="{9D8B030D-6E8A-4147-A177-3AD203B41FA5}">
                      <a16:colId xmlns:a16="http://schemas.microsoft.com/office/drawing/2014/main" val="1217254089"/>
                    </a:ext>
                  </a:extLst>
                </a:gridCol>
                <a:gridCol w="896257">
                  <a:extLst>
                    <a:ext uri="{9D8B030D-6E8A-4147-A177-3AD203B41FA5}">
                      <a16:colId xmlns:a16="http://schemas.microsoft.com/office/drawing/2014/main" val="3309201439"/>
                    </a:ext>
                  </a:extLst>
                </a:gridCol>
              </a:tblGrid>
              <a:tr h="495370">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 </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9</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8</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7</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6</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5</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4</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3</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2</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1</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656761"/>
                  </a:ext>
                </a:extLst>
              </a:tr>
              <a:tr h="495370">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Paper 1</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66</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61</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55</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48</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44</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40</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25</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16</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7</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8453050"/>
                  </a:ext>
                </a:extLst>
              </a:tr>
              <a:tr h="495370">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Paper 2</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66</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60</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54</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48</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44</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40</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24</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16</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7</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8480989"/>
                  </a:ext>
                </a:extLst>
              </a:tr>
              <a:tr h="495370">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Overall</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132</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121</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109</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96</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88</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80</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49</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32</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spcBef>
                          <a:spcPts val="0"/>
                        </a:spcBef>
                        <a:spcAft>
                          <a:spcPts val="0"/>
                        </a:spcAft>
                      </a:pPr>
                      <a:r>
                        <a:rPr lang="en-GB" sz="2500" b="0" i="0" u="none" strike="noStrike">
                          <a:effectLst/>
                          <a:latin typeface="Calibri" panose="020F0502020204030204" pitchFamily="34" charset="0"/>
                          <a:ea typeface="Calibri" panose="020F0502020204030204" pitchFamily="34" charset="0"/>
                        </a:rPr>
                        <a:t>14</a:t>
                      </a:r>
                      <a:endParaRPr lang="en-GB" sz="4200" b="0" i="0" u="none" strike="noStrike">
                        <a:effectLst/>
                        <a:latin typeface="Arial" panose="020B0604020202020204" pitchFamily="34" charset="0"/>
                      </a:endParaRPr>
                    </a:p>
                  </a:txBody>
                  <a:tcPr marL="158942" marR="158942" marT="2207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9180137"/>
                  </a:ext>
                </a:extLst>
              </a:tr>
            </a:tbl>
          </a:graphicData>
        </a:graphic>
      </p:graphicFrame>
    </p:spTree>
    <p:extLst>
      <p:ext uri="{BB962C8B-B14F-4D97-AF65-F5344CB8AC3E}">
        <p14:creationId xmlns:p14="http://schemas.microsoft.com/office/powerpoint/2010/main" val="3844624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8AF12-19B9-1540-8E95-5794C9DD4969}"/>
              </a:ext>
            </a:extLst>
          </p:cNvPr>
          <p:cNvSpPr>
            <a:spLocks noGrp="1"/>
          </p:cNvSpPr>
          <p:nvPr>
            <p:ph type="ctrTitle"/>
          </p:nvPr>
        </p:nvSpPr>
        <p:spPr>
          <a:xfrm>
            <a:off x="1868557" y="2187742"/>
            <a:ext cx="5433392" cy="2482515"/>
          </a:xfrm>
        </p:spPr>
        <p:txBody>
          <a:bodyPr anchor="ctr">
            <a:normAutofit fontScale="90000"/>
          </a:bodyPr>
          <a:lstStyle/>
          <a:p>
            <a:pPr algn="l"/>
            <a:r>
              <a:rPr lang="en-GB" sz="8000" b="1" u="sng" dirty="0"/>
              <a:t>November 2020 Paper 1 Exam</a:t>
            </a:r>
          </a:p>
        </p:txBody>
      </p:sp>
      <p:pic>
        <p:nvPicPr>
          <p:cNvPr id="6" name="Graphic 5" descr="Pencil">
            <a:extLst>
              <a:ext uri="{FF2B5EF4-FFF2-40B4-BE49-F238E27FC236}">
                <a16:creationId xmlns:a16="http://schemas.microsoft.com/office/drawing/2014/main" id="{9ACA7AE7-9B9A-4E74-8D54-7FE12509E3D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5242" y="2743200"/>
            <a:ext cx="1371600" cy="1371600"/>
          </a:xfrm>
          <a:prstGeom prst="rect">
            <a:avLst/>
          </a:prstGeom>
        </p:spPr>
      </p:pic>
      <p:pic>
        <p:nvPicPr>
          <p:cNvPr id="8" name="Graphic 7">
            <a:extLst>
              <a:ext uri="{FF2B5EF4-FFF2-40B4-BE49-F238E27FC236}">
                <a16:creationId xmlns:a16="http://schemas.microsoft.com/office/drawing/2014/main" id="{19599DAC-88B5-4124-AA26-17BBEC8C60C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2685040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0E49A-E38E-FB46-ABFE-4031300D28C0}"/>
              </a:ext>
            </a:extLst>
          </p:cNvPr>
          <p:cNvSpPr>
            <a:spLocks noGrp="1"/>
          </p:cNvSpPr>
          <p:nvPr>
            <p:ph type="title"/>
          </p:nvPr>
        </p:nvSpPr>
        <p:spPr>
          <a:xfrm>
            <a:off x="838200" y="365125"/>
            <a:ext cx="10515600" cy="1132371"/>
          </a:xfrm>
          <a:solidFill>
            <a:schemeClr val="accent5">
              <a:lumMod val="60000"/>
              <a:lumOff val="40000"/>
            </a:schemeClr>
          </a:solidFill>
        </p:spPr>
        <p:txBody>
          <a:bodyPr/>
          <a:lstStyle/>
          <a:p>
            <a:pPr algn="ctr"/>
            <a:r>
              <a:rPr lang="en-GB" b="1" u="sng" dirty="0"/>
              <a:t>Question 1</a:t>
            </a:r>
          </a:p>
        </p:txBody>
      </p:sp>
      <p:sp>
        <p:nvSpPr>
          <p:cNvPr id="3" name="Content Placeholder 2">
            <a:extLst>
              <a:ext uri="{FF2B5EF4-FFF2-40B4-BE49-F238E27FC236}">
                <a16:creationId xmlns:a16="http://schemas.microsoft.com/office/drawing/2014/main" id="{9F074194-A4AD-5240-B62E-603D91175ECD}"/>
              </a:ext>
            </a:extLst>
          </p:cNvPr>
          <p:cNvSpPr>
            <a:spLocks noGrp="1"/>
          </p:cNvSpPr>
          <p:nvPr>
            <p:ph idx="1"/>
          </p:nvPr>
        </p:nvSpPr>
        <p:spPr/>
        <p:txBody>
          <a:bodyPr>
            <a:normAutofit fontScale="92500" lnSpcReduction="20000"/>
          </a:bodyPr>
          <a:lstStyle/>
          <a:p>
            <a:pPr marL="0" indent="0">
              <a:buNone/>
            </a:pPr>
            <a:r>
              <a:rPr lang="en-GB" dirty="0"/>
              <a:t>Read again the first part of the  source from lines  1 to  4.</a:t>
            </a:r>
          </a:p>
          <a:p>
            <a:pPr marL="0" indent="0">
              <a:buNone/>
            </a:pPr>
            <a:endParaRPr lang="en-GB" dirty="0"/>
          </a:p>
          <a:p>
            <a:pPr marL="0" indent="0">
              <a:buNone/>
            </a:pPr>
            <a:r>
              <a:rPr lang="en-GB" dirty="0"/>
              <a:t>List  four things about Rosie from this part of the source.        [4 marks]</a:t>
            </a:r>
          </a:p>
          <a:p>
            <a:pPr marL="0" indent="0">
              <a:buNone/>
            </a:pPr>
            <a:endParaRPr lang="en-GB" dirty="0"/>
          </a:p>
          <a:p>
            <a:pPr marL="0" indent="0">
              <a:buNone/>
            </a:pPr>
            <a:r>
              <a:rPr lang="en-GB" dirty="0"/>
              <a:t>1.</a:t>
            </a:r>
          </a:p>
          <a:p>
            <a:pPr marL="0" indent="0">
              <a:buNone/>
            </a:pPr>
            <a:r>
              <a:rPr lang="en-GB" dirty="0"/>
              <a:t>2.</a:t>
            </a:r>
          </a:p>
          <a:p>
            <a:pPr marL="0" indent="0">
              <a:buNone/>
            </a:pPr>
            <a:r>
              <a:rPr lang="en-GB" dirty="0"/>
              <a:t>3.</a:t>
            </a:r>
          </a:p>
          <a:p>
            <a:pPr marL="0" indent="0">
              <a:buNone/>
            </a:pPr>
            <a:r>
              <a:rPr lang="en-GB" dirty="0"/>
              <a:t>4.</a:t>
            </a:r>
          </a:p>
          <a:p>
            <a:pPr marL="0" indent="0">
              <a:buNone/>
            </a:pPr>
            <a:endParaRPr lang="en-GB" dirty="0"/>
          </a:p>
          <a:p>
            <a:pPr marL="0" indent="0">
              <a:buNone/>
            </a:pPr>
            <a:br>
              <a:rPr lang="en-GB" dirty="0"/>
            </a:br>
            <a:endParaRPr lang="en-GB" dirty="0"/>
          </a:p>
          <a:p>
            <a:pPr marL="0" indent="0">
              <a:buNone/>
            </a:pPr>
            <a:endParaRPr lang="en-GB" dirty="0"/>
          </a:p>
        </p:txBody>
      </p:sp>
      <p:sp>
        <p:nvSpPr>
          <p:cNvPr id="6" name="Explosion 2 5">
            <a:extLst>
              <a:ext uri="{FF2B5EF4-FFF2-40B4-BE49-F238E27FC236}">
                <a16:creationId xmlns:a16="http://schemas.microsoft.com/office/drawing/2014/main" id="{4F8E4413-E1C5-C043-A7DA-715ECA9CC7ED}"/>
              </a:ext>
            </a:extLst>
          </p:cNvPr>
          <p:cNvSpPr/>
          <p:nvPr/>
        </p:nvSpPr>
        <p:spPr>
          <a:xfrm rot="620991">
            <a:off x="7268351" y="3125485"/>
            <a:ext cx="4320781" cy="3371815"/>
          </a:xfrm>
          <a:prstGeom prst="irregularSeal2">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Everyone but 2 of us got full marks for this question!!!</a:t>
            </a:r>
          </a:p>
        </p:txBody>
      </p:sp>
    </p:spTree>
    <p:extLst>
      <p:ext uri="{BB962C8B-B14F-4D97-AF65-F5344CB8AC3E}">
        <p14:creationId xmlns:p14="http://schemas.microsoft.com/office/powerpoint/2010/main" val="995181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7931EA4-584C-3247-8133-34424A73DB67}"/>
              </a:ext>
            </a:extLst>
          </p:cNvPr>
          <p:cNvSpPr txBox="1"/>
          <p:nvPr/>
        </p:nvSpPr>
        <p:spPr>
          <a:xfrm>
            <a:off x="490330" y="2822431"/>
            <a:ext cx="2133600" cy="707886"/>
          </a:xfrm>
          <a:prstGeom prst="rect">
            <a:avLst/>
          </a:prstGeom>
          <a:noFill/>
        </p:spPr>
        <p:txBody>
          <a:bodyPr wrap="square" rtlCol="0">
            <a:spAutoFit/>
          </a:bodyPr>
          <a:lstStyle/>
          <a:p>
            <a:r>
              <a:rPr lang="en-GB" sz="4000" b="1" u="sng" dirty="0"/>
              <a:t>Answers </a:t>
            </a:r>
          </a:p>
        </p:txBody>
      </p:sp>
      <p:sp>
        <p:nvSpPr>
          <p:cNvPr id="3" name="Content Placeholder 2">
            <a:extLst>
              <a:ext uri="{FF2B5EF4-FFF2-40B4-BE49-F238E27FC236}">
                <a16:creationId xmlns:a16="http://schemas.microsoft.com/office/drawing/2014/main" id="{F4E49C7C-CCCE-4196-8FF9-7E060588EA3E}"/>
              </a:ext>
            </a:extLst>
          </p:cNvPr>
          <p:cNvSpPr>
            <a:spLocks noGrp="1"/>
          </p:cNvSpPr>
          <p:nvPr>
            <p:ph idx="1"/>
          </p:nvPr>
        </p:nvSpPr>
        <p:spPr/>
        <p:txBody>
          <a:bodyPr/>
          <a:lstStyle/>
          <a:p>
            <a:endParaRPr lang="en-GB" dirty="0"/>
          </a:p>
        </p:txBody>
      </p:sp>
      <p:pic>
        <p:nvPicPr>
          <p:cNvPr id="7" name="Picture 6">
            <a:extLst>
              <a:ext uri="{FF2B5EF4-FFF2-40B4-BE49-F238E27FC236}">
                <a16:creationId xmlns:a16="http://schemas.microsoft.com/office/drawing/2014/main" id="{83EDFFEE-53A6-4B7F-A62E-75F447454696}"/>
              </a:ext>
            </a:extLst>
          </p:cNvPr>
          <p:cNvPicPr>
            <a:picLocks noChangeAspect="1"/>
          </p:cNvPicPr>
          <p:nvPr/>
        </p:nvPicPr>
        <p:blipFill rotWithShape="1">
          <a:blip r:embed="rId2"/>
          <a:srcRect t="66012" r="60849"/>
          <a:stretch/>
        </p:blipFill>
        <p:spPr>
          <a:xfrm>
            <a:off x="3550023" y="778232"/>
            <a:ext cx="7028397" cy="5504170"/>
          </a:xfrm>
          <a:prstGeom prst="rect">
            <a:avLst/>
          </a:prstGeom>
        </p:spPr>
      </p:pic>
    </p:spTree>
    <p:extLst>
      <p:ext uri="{BB962C8B-B14F-4D97-AF65-F5344CB8AC3E}">
        <p14:creationId xmlns:p14="http://schemas.microsoft.com/office/powerpoint/2010/main" val="1558663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C3198CBD-716D-8A45-9287-37E940070B88}"/>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8800" b="1" kern="1200" dirty="0">
                <a:solidFill>
                  <a:srgbClr val="FFFFFF"/>
                </a:solidFill>
                <a:latin typeface="+mj-lt"/>
                <a:ea typeface="+mj-ea"/>
                <a:cs typeface="+mj-cs"/>
              </a:rPr>
              <a:t>Question 2 </a:t>
            </a:r>
          </a:p>
        </p:txBody>
      </p:sp>
    </p:spTree>
    <p:extLst>
      <p:ext uri="{BB962C8B-B14F-4D97-AF65-F5344CB8AC3E}">
        <p14:creationId xmlns:p14="http://schemas.microsoft.com/office/powerpoint/2010/main" val="477028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18371-3B54-CB49-B4D2-5F8982CE9BF3}"/>
              </a:ext>
            </a:extLst>
          </p:cNvPr>
          <p:cNvSpPr>
            <a:spLocks noGrp="1"/>
          </p:cNvSpPr>
          <p:nvPr>
            <p:ph type="title"/>
          </p:nvPr>
        </p:nvSpPr>
        <p:spPr>
          <a:xfrm>
            <a:off x="0" y="0"/>
            <a:ext cx="12192000" cy="739302"/>
          </a:xfrm>
        </p:spPr>
        <p:style>
          <a:lnRef idx="2">
            <a:schemeClr val="accent5">
              <a:shade val="50000"/>
            </a:schemeClr>
          </a:lnRef>
          <a:fillRef idx="1">
            <a:schemeClr val="accent5"/>
          </a:fillRef>
          <a:effectRef idx="0">
            <a:schemeClr val="accent5"/>
          </a:effectRef>
          <a:fontRef idx="minor">
            <a:schemeClr val="lt1"/>
          </a:fontRef>
        </p:style>
        <p:txBody>
          <a:bodyPr/>
          <a:lstStyle/>
          <a:p>
            <a:pPr algn="ctr"/>
            <a:r>
              <a:rPr lang="en-GB" b="1" u="sng" dirty="0"/>
              <a:t>Question 2</a:t>
            </a:r>
          </a:p>
        </p:txBody>
      </p:sp>
      <p:sp>
        <p:nvSpPr>
          <p:cNvPr id="5" name="TextBox 4">
            <a:extLst>
              <a:ext uri="{FF2B5EF4-FFF2-40B4-BE49-F238E27FC236}">
                <a16:creationId xmlns:a16="http://schemas.microsoft.com/office/drawing/2014/main" id="{6EE4592C-1FFB-B247-BF61-5A7E6972DEA0}"/>
              </a:ext>
            </a:extLst>
          </p:cNvPr>
          <p:cNvSpPr txBox="1"/>
          <p:nvPr/>
        </p:nvSpPr>
        <p:spPr>
          <a:xfrm>
            <a:off x="6333516" y="832681"/>
            <a:ext cx="5402094" cy="2308324"/>
          </a:xfrm>
          <a:prstGeom prst="rect">
            <a:avLst/>
          </a:prstGeom>
          <a:solidFill>
            <a:srgbClr val="FFFF00"/>
          </a:solidFill>
          <a:ln>
            <a:solidFill>
              <a:schemeClr val="tx1"/>
            </a:solidFill>
          </a:ln>
        </p:spPr>
        <p:txBody>
          <a:bodyPr wrap="square" rtlCol="0">
            <a:spAutoFit/>
          </a:bodyPr>
          <a:lstStyle/>
          <a:p>
            <a:pPr algn="ctr"/>
            <a:r>
              <a:rPr lang="en-GB" sz="2400" b="1" u="sng" dirty="0"/>
              <a:t>Top Tips</a:t>
            </a:r>
          </a:p>
          <a:p>
            <a:pPr marL="342900" indent="-342900">
              <a:buFont typeface="Arial" panose="020B0604020202020204" pitchFamily="34" charset="0"/>
              <a:buChar char="•"/>
            </a:pPr>
            <a:r>
              <a:rPr lang="en-GB" sz="2400" dirty="0"/>
              <a:t>Make sure students are aware they don’t have to talk about every bullet point (sentence forms was not a particular feature in this extract).  </a:t>
            </a:r>
          </a:p>
          <a:p>
            <a:pPr marL="342900" indent="-342900">
              <a:buFont typeface="Arial" panose="020B0604020202020204" pitchFamily="34" charset="0"/>
              <a:buChar char="•"/>
            </a:pPr>
            <a:r>
              <a:rPr lang="en-GB" sz="2400" dirty="0"/>
              <a:t>Don’t leave hanging quotations. </a:t>
            </a:r>
          </a:p>
        </p:txBody>
      </p:sp>
      <p:pic>
        <p:nvPicPr>
          <p:cNvPr id="9" name="Picture 8">
            <a:extLst>
              <a:ext uri="{FF2B5EF4-FFF2-40B4-BE49-F238E27FC236}">
                <a16:creationId xmlns:a16="http://schemas.microsoft.com/office/drawing/2014/main" id="{BC9105BD-A652-E243-9414-F0A761FA5AC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5028" b="92737" l="6000" r="90000">
                        <a14:foregroundMark x1="44333" y1="9218" x2="44333" y2="9218"/>
                        <a14:foregroundMark x1="72667" y1="11453" x2="72667" y2="11453"/>
                        <a14:foregroundMark x1="87667" y1="25978" x2="87667" y2="25978"/>
                        <a14:foregroundMark x1="88667" y1="46927" x2="88667" y2="46927"/>
                        <a14:foregroundMark x1="6333" y1="32402" x2="6333" y2="32402"/>
                        <a14:foregroundMark x1="19333" y1="15642" x2="19333" y2="15642"/>
                        <a14:foregroundMark x1="42333" y1="5028" x2="42333" y2="5028"/>
                        <a14:foregroundMark x1="7333" y1="51117" x2="7333" y2="51117"/>
                        <a14:foregroundMark x1="57333" y1="79888" x2="57333" y2="79888"/>
                        <a14:foregroundMark x1="57333" y1="86313" x2="57333" y2="86313"/>
                        <a14:foregroundMark x1="55333" y1="92737" x2="55333" y2="92737"/>
                        <a14:foregroundMark x1="69333" y1="60056" x2="69333" y2="60056"/>
                        <a14:foregroundMark x1="35000" y1="66201" x2="35000" y2="66201"/>
                      </a14:backgroundRemoval>
                    </a14:imgEffect>
                  </a14:imgLayer>
                </a14:imgProps>
              </a:ext>
            </a:extLst>
          </a:blip>
          <a:stretch>
            <a:fillRect/>
          </a:stretch>
        </p:blipFill>
        <p:spPr>
          <a:xfrm>
            <a:off x="11117093" y="278474"/>
            <a:ext cx="1237034" cy="1476194"/>
          </a:xfrm>
          <a:prstGeom prst="rect">
            <a:avLst/>
          </a:prstGeom>
        </p:spPr>
      </p:pic>
      <p:sp>
        <p:nvSpPr>
          <p:cNvPr id="10" name="TextBox 9">
            <a:extLst>
              <a:ext uri="{FF2B5EF4-FFF2-40B4-BE49-F238E27FC236}">
                <a16:creationId xmlns:a16="http://schemas.microsoft.com/office/drawing/2014/main" id="{AAD3F4CE-467B-4D41-8B0F-B20FAFD52422}"/>
              </a:ext>
            </a:extLst>
          </p:cNvPr>
          <p:cNvSpPr txBox="1"/>
          <p:nvPr/>
        </p:nvSpPr>
        <p:spPr>
          <a:xfrm>
            <a:off x="213198" y="981203"/>
            <a:ext cx="5877126" cy="5632311"/>
          </a:xfrm>
          <a:prstGeom prst="rect">
            <a:avLst/>
          </a:prstGeom>
          <a:solidFill>
            <a:schemeClr val="accent4">
              <a:lumMod val="40000"/>
              <a:lumOff val="60000"/>
            </a:schemeClr>
          </a:solidFill>
          <a:ln>
            <a:solidFill>
              <a:schemeClr val="tx1"/>
            </a:solidFill>
          </a:ln>
        </p:spPr>
        <p:txBody>
          <a:bodyPr wrap="square" rtlCol="0">
            <a:spAutoFit/>
          </a:bodyPr>
          <a:lstStyle/>
          <a:p>
            <a:pPr algn="ctr"/>
            <a:r>
              <a:rPr lang="en-GB" sz="2400" b="1" u="sng" dirty="0"/>
              <a:t>Students who did less well</a:t>
            </a:r>
          </a:p>
          <a:p>
            <a:pPr algn="ctr"/>
            <a:endParaRPr lang="en-GB" sz="2400" b="1" u="sng" dirty="0"/>
          </a:p>
          <a:p>
            <a:pPr marL="342900" indent="-342900">
              <a:buFont typeface="Arial" panose="020B0604020202020204" pitchFamily="34" charset="0"/>
              <a:buChar char="•"/>
            </a:pPr>
            <a:r>
              <a:rPr lang="en-GB" sz="2400" dirty="0"/>
              <a:t>Identified and labelled language techniques but these were inaccurate. E.g. this is a verb for an adjective.</a:t>
            </a:r>
          </a:p>
          <a:p>
            <a:pPr marL="342900" indent="-342900">
              <a:buFont typeface="Arial" panose="020B0604020202020204" pitchFamily="34" charset="0"/>
              <a:buChar char="•"/>
            </a:pPr>
            <a:r>
              <a:rPr lang="en-GB" sz="2400" dirty="0"/>
              <a:t>Some identified techniques but failed to comment on effect/explain reason. Some also offered a basic, generic comment e.g. ‘creates a picture in our heads’. </a:t>
            </a:r>
            <a:r>
              <a:rPr lang="en-GB" sz="2400" b="1" u="sng" dirty="0"/>
              <a:t> </a:t>
            </a:r>
          </a:p>
          <a:p>
            <a:pPr marL="342900" indent="-342900">
              <a:buFont typeface="Arial" panose="020B0604020202020204" pitchFamily="34" charset="0"/>
              <a:buChar char="•"/>
            </a:pPr>
            <a:r>
              <a:rPr lang="en-GB" sz="2400" dirty="0"/>
              <a:t>Others tried to look at connotations of words without consideration of context e.g. ‘ancient’ suggests ‘old’. Old is what ancient means, so it is not a connotation.</a:t>
            </a:r>
          </a:p>
          <a:p>
            <a:pPr marL="342900" indent="-342900">
              <a:buFont typeface="Arial" panose="020B0604020202020204" pitchFamily="34" charset="0"/>
              <a:buChar char="•"/>
            </a:pPr>
            <a:r>
              <a:rPr lang="en-GB" sz="2400" dirty="0"/>
              <a:t>Selected quotations that were very limiting.</a:t>
            </a:r>
          </a:p>
        </p:txBody>
      </p:sp>
      <p:sp>
        <p:nvSpPr>
          <p:cNvPr id="12" name="TextBox 11">
            <a:extLst>
              <a:ext uri="{FF2B5EF4-FFF2-40B4-BE49-F238E27FC236}">
                <a16:creationId xmlns:a16="http://schemas.microsoft.com/office/drawing/2014/main" id="{D9A8ECCD-A435-5243-91B7-6D02260E823F}"/>
              </a:ext>
            </a:extLst>
          </p:cNvPr>
          <p:cNvSpPr txBox="1"/>
          <p:nvPr/>
        </p:nvSpPr>
        <p:spPr>
          <a:xfrm>
            <a:off x="6333517" y="3234384"/>
            <a:ext cx="5402093" cy="3416320"/>
          </a:xfrm>
          <a:prstGeom prst="rect">
            <a:avLst/>
          </a:prstGeom>
          <a:solidFill>
            <a:srgbClr val="D6FFFC"/>
          </a:solidFill>
          <a:ln>
            <a:solidFill>
              <a:schemeClr val="tx1"/>
            </a:solidFill>
          </a:ln>
        </p:spPr>
        <p:txBody>
          <a:bodyPr wrap="square" rtlCol="0">
            <a:spAutoFit/>
          </a:bodyPr>
          <a:lstStyle/>
          <a:p>
            <a:pPr algn="ctr"/>
            <a:r>
              <a:rPr lang="en-GB" sz="2400" b="1" u="sng" dirty="0"/>
              <a:t>Positives</a:t>
            </a:r>
          </a:p>
          <a:p>
            <a:pPr algn="ctr"/>
            <a:r>
              <a:rPr lang="en-GB" sz="2400" dirty="0"/>
              <a:t>On a whole, students made appropriate selections of language to analyse; they employed subject terminology to enhance; they did not write at unnecessary length; and they focused on the effects of the writer’s choice of specific words and phrases and analysed to the best of their ability. </a:t>
            </a:r>
          </a:p>
        </p:txBody>
      </p:sp>
      <p:pic>
        <p:nvPicPr>
          <p:cNvPr id="13" name="Picture 12">
            <a:extLst>
              <a:ext uri="{FF2B5EF4-FFF2-40B4-BE49-F238E27FC236}">
                <a16:creationId xmlns:a16="http://schemas.microsoft.com/office/drawing/2014/main" id="{C4EFFA74-B9B4-4748-9CCA-02CBC00868FA}"/>
              </a:ext>
            </a:extLst>
          </p:cNvPr>
          <p:cNvPicPr>
            <a:picLocks noChangeAspect="1"/>
          </p:cNvPicPr>
          <p:nvPr/>
        </p:nvPicPr>
        <p:blipFill>
          <a:blip r:embed="rId4"/>
          <a:stretch>
            <a:fillRect/>
          </a:stretch>
        </p:blipFill>
        <p:spPr>
          <a:xfrm>
            <a:off x="10973820" y="2617796"/>
            <a:ext cx="1137116" cy="1179563"/>
          </a:xfrm>
          <a:prstGeom prst="rect">
            <a:avLst/>
          </a:prstGeom>
        </p:spPr>
      </p:pic>
      <p:pic>
        <p:nvPicPr>
          <p:cNvPr id="14" name="Picture 13">
            <a:extLst>
              <a:ext uri="{FF2B5EF4-FFF2-40B4-BE49-F238E27FC236}">
                <a16:creationId xmlns:a16="http://schemas.microsoft.com/office/drawing/2014/main" id="{9A849E65-8310-AD40-818A-3B3289FA3657}"/>
              </a:ext>
            </a:extLst>
          </p:cNvPr>
          <p:cNvPicPr>
            <a:picLocks noChangeAspect="1"/>
          </p:cNvPicPr>
          <p:nvPr/>
        </p:nvPicPr>
        <p:blipFill>
          <a:blip r:embed="rId5"/>
          <a:stretch>
            <a:fillRect/>
          </a:stretch>
        </p:blipFill>
        <p:spPr>
          <a:xfrm>
            <a:off x="4954216" y="986134"/>
            <a:ext cx="1208662" cy="1256061"/>
          </a:xfrm>
          <a:prstGeom prst="rect">
            <a:avLst/>
          </a:prstGeom>
        </p:spPr>
      </p:pic>
      <p:sp>
        <p:nvSpPr>
          <p:cNvPr id="3" name="TextBox 2">
            <a:extLst>
              <a:ext uri="{FF2B5EF4-FFF2-40B4-BE49-F238E27FC236}">
                <a16:creationId xmlns:a16="http://schemas.microsoft.com/office/drawing/2014/main" id="{8B19AB83-F0D6-6B45-9764-4D6C6BC7C095}"/>
              </a:ext>
            </a:extLst>
          </p:cNvPr>
          <p:cNvSpPr txBox="1"/>
          <p:nvPr/>
        </p:nvSpPr>
        <p:spPr>
          <a:xfrm>
            <a:off x="185531" y="86793"/>
            <a:ext cx="2796209" cy="523220"/>
          </a:xfrm>
          <a:prstGeom prst="rect">
            <a:avLst/>
          </a:prstGeom>
          <a:noFill/>
        </p:spPr>
        <p:txBody>
          <a:bodyPr wrap="square" rtlCol="0">
            <a:spAutoFit/>
          </a:bodyPr>
          <a:lstStyle/>
          <a:p>
            <a:r>
              <a:rPr lang="en-GB" sz="2800" b="1" dirty="0"/>
              <a:t>Examiner Report</a:t>
            </a:r>
          </a:p>
        </p:txBody>
      </p:sp>
    </p:spTree>
    <p:extLst>
      <p:ext uri="{BB962C8B-B14F-4D97-AF65-F5344CB8AC3E}">
        <p14:creationId xmlns:p14="http://schemas.microsoft.com/office/powerpoint/2010/main" val="3818132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3F507-0FD8-914A-B47B-AB630CD83128}"/>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00A92473-A84C-504C-A508-08C82128E293}"/>
              </a:ext>
            </a:extLst>
          </p:cNvPr>
          <p:cNvSpPr>
            <a:spLocks noGrp="1"/>
          </p:cNvSpPr>
          <p:nvPr>
            <p:ph idx="1"/>
          </p:nvPr>
        </p:nvSpPr>
        <p:spPr>
          <a:xfrm>
            <a:off x="838200" y="2374156"/>
            <a:ext cx="10515600" cy="1039516"/>
          </a:xfrm>
        </p:spPr>
        <p:txBody>
          <a:bodyPr/>
          <a:lstStyle/>
          <a:p>
            <a:pPr marL="0" indent="0">
              <a:buNone/>
            </a:pPr>
            <a:r>
              <a:rPr lang="en-GB" dirty="0">
                <a:solidFill>
                  <a:srgbClr val="7030A0"/>
                </a:solidFill>
              </a:rPr>
              <a:t>Getting the quotations right – which quotation could you say the most about out of these 3?</a:t>
            </a:r>
          </a:p>
        </p:txBody>
      </p:sp>
      <p:sp>
        <p:nvSpPr>
          <p:cNvPr id="4" name="Title 1">
            <a:extLst>
              <a:ext uri="{FF2B5EF4-FFF2-40B4-BE49-F238E27FC236}">
                <a16:creationId xmlns:a16="http://schemas.microsoft.com/office/drawing/2014/main" id="{8345945A-FA71-004D-A66D-951E1694271D}"/>
              </a:ext>
            </a:extLst>
          </p:cNvPr>
          <p:cNvSpPr txBox="1">
            <a:spLocks/>
          </p:cNvSpPr>
          <p:nvPr/>
        </p:nvSpPr>
        <p:spPr>
          <a:xfrm>
            <a:off x="838200" y="365125"/>
            <a:ext cx="10515600" cy="1325563"/>
          </a:xfrm>
          <a:prstGeom prst="rect">
            <a:avLst/>
          </a:prstGeom>
          <a:solidFill>
            <a:schemeClr val="accent5">
              <a:lumMod val="60000"/>
              <a:lumOff val="4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u="sng"/>
              <a:t>Question 2</a:t>
            </a:r>
            <a:endParaRPr lang="en-GB" b="1" u="sng" dirty="0"/>
          </a:p>
        </p:txBody>
      </p:sp>
      <p:sp>
        <p:nvSpPr>
          <p:cNvPr id="5" name="Rectangle 4">
            <a:extLst>
              <a:ext uri="{FF2B5EF4-FFF2-40B4-BE49-F238E27FC236}">
                <a16:creationId xmlns:a16="http://schemas.microsoft.com/office/drawing/2014/main" id="{55450441-B225-2942-AB00-863B85B16E36}"/>
              </a:ext>
            </a:extLst>
          </p:cNvPr>
          <p:cNvSpPr/>
          <p:nvPr/>
        </p:nvSpPr>
        <p:spPr>
          <a:xfrm>
            <a:off x="838200" y="1690688"/>
            <a:ext cx="10515600" cy="461665"/>
          </a:xfrm>
          <a:prstGeom prst="rect">
            <a:avLst/>
          </a:prstGeom>
          <a:solidFill>
            <a:schemeClr val="tx2"/>
          </a:solidFill>
        </p:spPr>
        <p:txBody>
          <a:bodyPr wrap="square">
            <a:spAutoFit/>
          </a:bodyPr>
          <a:lstStyle/>
          <a:p>
            <a:pPr algn="ctr"/>
            <a:r>
              <a:rPr lang="en-GB" sz="2400" b="0" i="0" dirty="0">
                <a:solidFill>
                  <a:schemeClr val="bg1"/>
                </a:solidFill>
                <a:effectLst/>
                <a:latin typeface="Arial" panose="020B0604020202020204" pitchFamily="34" charset="0"/>
              </a:rPr>
              <a:t>How does the writer use language here to describe the garden?</a:t>
            </a:r>
          </a:p>
        </p:txBody>
      </p:sp>
      <p:sp>
        <p:nvSpPr>
          <p:cNvPr id="11" name="TextBox 10">
            <a:extLst>
              <a:ext uri="{FF2B5EF4-FFF2-40B4-BE49-F238E27FC236}">
                <a16:creationId xmlns:a16="http://schemas.microsoft.com/office/drawing/2014/main" id="{439B4116-3E6F-9B4E-AAC0-AF29479DB142}"/>
              </a:ext>
            </a:extLst>
          </p:cNvPr>
          <p:cNvSpPr txBox="1"/>
          <p:nvPr/>
        </p:nvSpPr>
        <p:spPr>
          <a:xfrm>
            <a:off x="838200" y="3444328"/>
            <a:ext cx="9631016" cy="2246769"/>
          </a:xfrm>
          <a:prstGeom prst="rect">
            <a:avLst/>
          </a:prstGeom>
          <a:noFill/>
        </p:spPr>
        <p:txBody>
          <a:bodyPr wrap="square" rtlCol="0">
            <a:spAutoFit/>
          </a:bodyPr>
          <a:lstStyle/>
          <a:p>
            <a:r>
              <a:rPr lang="en-GB" sz="2800" b="1" dirty="0">
                <a:solidFill>
                  <a:srgbClr val="7030A0"/>
                </a:solidFill>
              </a:rPr>
              <a:t>“Ancient”</a:t>
            </a:r>
          </a:p>
          <a:p>
            <a:endParaRPr lang="en-GB" sz="2800" b="1" dirty="0">
              <a:solidFill>
                <a:srgbClr val="7030A0"/>
              </a:solidFill>
            </a:endParaRPr>
          </a:p>
          <a:p>
            <a:r>
              <a:rPr lang="en-GB" sz="2800" b="1" dirty="0">
                <a:solidFill>
                  <a:srgbClr val="7030A0"/>
                </a:solidFill>
              </a:rPr>
              <a:t>“Overgrown mess”</a:t>
            </a:r>
          </a:p>
          <a:p>
            <a:endParaRPr lang="en-GB" sz="2800" b="1" dirty="0">
              <a:solidFill>
                <a:srgbClr val="7030A0"/>
              </a:solidFill>
            </a:endParaRPr>
          </a:p>
          <a:p>
            <a:r>
              <a:rPr lang="en-GB" sz="2800" b="1" dirty="0">
                <a:solidFill>
                  <a:srgbClr val="7030A0"/>
                </a:solidFill>
              </a:rPr>
              <a:t>“Its knuckles in the earth like a gigantic malformed hand”</a:t>
            </a:r>
          </a:p>
        </p:txBody>
      </p:sp>
      <p:sp>
        <p:nvSpPr>
          <p:cNvPr id="12" name="TextBox 11">
            <a:extLst>
              <a:ext uri="{FF2B5EF4-FFF2-40B4-BE49-F238E27FC236}">
                <a16:creationId xmlns:a16="http://schemas.microsoft.com/office/drawing/2014/main" id="{2886D94E-A7C8-6449-AC76-9A076A122778}"/>
              </a:ext>
            </a:extLst>
          </p:cNvPr>
          <p:cNvSpPr txBox="1"/>
          <p:nvPr/>
        </p:nvSpPr>
        <p:spPr>
          <a:xfrm>
            <a:off x="8756373" y="536526"/>
            <a:ext cx="2491409"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dirty="0"/>
              <a:t>On average people in this class got between ….. marks!</a:t>
            </a:r>
          </a:p>
        </p:txBody>
      </p:sp>
    </p:spTree>
    <p:extLst>
      <p:ext uri="{BB962C8B-B14F-4D97-AF65-F5344CB8AC3E}">
        <p14:creationId xmlns:p14="http://schemas.microsoft.com/office/powerpoint/2010/main" val="774255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58584-B095-4A8B-9F7B-97CB934B4C38}"/>
              </a:ext>
            </a:extLst>
          </p:cNvPr>
          <p:cNvSpPr>
            <a:spLocks noGrp="1"/>
          </p:cNvSpPr>
          <p:nvPr>
            <p:ph type="title"/>
          </p:nvPr>
        </p:nvSpPr>
        <p:spPr/>
        <p:txBody>
          <a:bodyPr>
            <a:normAutofit fontScale="90000"/>
          </a:bodyPr>
          <a:lstStyle/>
          <a:p>
            <a:r>
              <a:rPr lang="en-GB" sz="4400" b="0" i="0" dirty="0">
                <a:effectLst/>
                <a:latin typeface="Arial" panose="020B0604020202020204" pitchFamily="34" charset="0"/>
              </a:rPr>
              <a:t>How does the writer use language here to describe the garden?</a:t>
            </a:r>
            <a:br>
              <a:rPr lang="en-GB" sz="4400" b="0" i="0" dirty="0">
                <a:solidFill>
                  <a:schemeClr val="bg1"/>
                </a:solidFill>
                <a:effectLst/>
                <a:latin typeface="Arial" panose="020B0604020202020204" pitchFamily="34" charset="0"/>
              </a:rPr>
            </a:br>
            <a:endParaRPr lang="en-GB" dirty="0"/>
          </a:p>
        </p:txBody>
      </p:sp>
      <p:sp>
        <p:nvSpPr>
          <p:cNvPr id="3" name="Content Placeholder 2">
            <a:extLst>
              <a:ext uri="{FF2B5EF4-FFF2-40B4-BE49-F238E27FC236}">
                <a16:creationId xmlns:a16="http://schemas.microsoft.com/office/drawing/2014/main" id="{B7F31B1F-23ED-49D6-89B7-849A4DA1E2F3}"/>
              </a:ext>
            </a:extLst>
          </p:cNvPr>
          <p:cNvSpPr>
            <a:spLocks noGrp="1"/>
          </p:cNvSpPr>
          <p:nvPr>
            <p:ph idx="1"/>
          </p:nvPr>
        </p:nvSpPr>
        <p:spPr/>
        <p:txBody>
          <a:bodyPr>
            <a:normAutofit fontScale="92500" lnSpcReduction="10000"/>
          </a:bodyPr>
          <a:lstStyle/>
          <a:p>
            <a:pPr marL="0" indent="0">
              <a:buNone/>
            </a:pPr>
            <a:r>
              <a:rPr lang="en-GB" sz="2800" b="0" i="0" u="none" strike="noStrike" baseline="0" dirty="0">
                <a:solidFill>
                  <a:srgbClr val="000000"/>
                </a:solidFill>
                <a:latin typeface="Arial" panose="020B0604020202020204" pitchFamily="34" charset="0"/>
              </a:rPr>
              <a:t>Rosie had made a quick check of the unfamiliar garden before letting the children go out to play. The bottom half of the garden was an overgrown mess, a muddle of trees and shrubs. An ancient mulberry tree stood at the centre. Its massive twisted branches drooped to the ground in places, its knuckles in the earth like a gigantic malformed hand. The wintry sun hung low in the sky and the gnarled growth threw long twisted shadows across the undergrowth within its cage. The trunk of the tree was snarled with the tangled ivy that grew up through the broken bricks and chunks of cement, choking it. The path that led down towards the fence at the bottom, which marked the garden off from an orchard beyond, disappeared into a mass of nettles and brambles before it reached the padlocked door.</a:t>
            </a:r>
            <a:endParaRPr lang="en-GB" dirty="0"/>
          </a:p>
        </p:txBody>
      </p:sp>
    </p:spTree>
    <p:extLst>
      <p:ext uri="{BB962C8B-B14F-4D97-AF65-F5344CB8AC3E}">
        <p14:creationId xmlns:p14="http://schemas.microsoft.com/office/powerpoint/2010/main" val="216162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26B7EC-3E4E-4B49-AB6A-135EA290A671}"/>
              </a:ext>
            </a:extLst>
          </p:cNvPr>
          <p:cNvSpPr>
            <a:spLocks noGrp="1"/>
          </p:cNvSpPr>
          <p:nvPr>
            <p:ph idx="1"/>
          </p:nvPr>
        </p:nvSpPr>
        <p:spPr>
          <a:xfrm>
            <a:off x="838199" y="2437709"/>
            <a:ext cx="5151782" cy="4420291"/>
          </a:xfrm>
        </p:spPr>
        <p:txBody>
          <a:bodyPr>
            <a:normAutofit fontScale="55000" lnSpcReduction="20000"/>
          </a:bodyPr>
          <a:lstStyle/>
          <a:p>
            <a:pPr marL="0" indent="0">
              <a:lnSpc>
                <a:spcPct val="120000"/>
              </a:lnSpc>
              <a:buNone/>
            </a:pPr>
            <a:r>
              <a:rPr lang="en-GB" sz="4400" b="0" i="0" u="none" strike="noStrike" baseline="0" dirty="0">
                <a:solidFill>
                  <a:srgbClr val="000000"/>
                </a:solidFill>
                <a:latin typeface="Arial" panose="020B0604020202020204" pitchFamily="34" charset="0"/>
              </a:rPr>
              <a:t>The writer emphasises the way in which the mulberry tree commands the rest of the garden. The adjectives ‘massive’ and ‘twisted’ create the idea that this is a huge and misshapen tree. By comparing its branches to stretched out fingers in using the simile ‘like a gigantic malformed hand’ it gives the impression of a mysterious presence that takes over parts of the garden. </a:t>
            </a:r>
            <a:r>
              <a:rPr lang="en-GB" sz="1800" b="0" i="0" u="none" strike="noStrike" baseline="0" dirty="0">
                <a:solidFill>
                  <a:srgbClr val="000000"/>
                </a:solidFill>
                <a:latin typeface="Arial" panose="020B0604020202020204" pitchFamily="34" charset="0"/>
              </a:rPr>
              <a:t>	</a:t>
            </a:r>
          </a:p>
          <a:p>
            <a:pPr marL="0" indent="0">
              <a:buNone/>
            </a:pPr>
            <a:endParaRPr lang="en-GB" dirty="0"/>
          </a:p>
        </p:txBody>
      </p:sp>
      <p:sp>
        <p:nvSpPr>
          <p:cNvPr id="4" name="Title 1">
            <a:extLst>
              <a:ext uri="{FF2B5EF4-FFF2-40B4-BE49-F238E27FC236}">
                <a16:creationId xmlns:a16="http://schemas.microsoft.com/office/drawing/2014/main" id="{B8708288-A637-CE46-98BA-2D29F6ADE572}"/>
              </a:ext>
            </a:extLst>
          </p:cNvPr>
          <p:cNvSpPr>
            <a:spLocks noGrp="1"/>
          </p:cNvSpPr>
          <p:nvPr>
            <p:ph type="title"/>
          </p:nvPr>
        </p:nvSpPr>
        <p:spPr>
          <a:solidFill>
            <a:schemeClr val="accent5">
              <a:lumMod val="60000"/>
              <a:lumOff val="40000"/>
            </a:schemeClr>
          </a:solidFill>
        </p:spPr>
        <p:txBody>
          <a:bodyPr/>
          <a:lstStyle/>
          <a:p>
            <a:pPr algn="ctr"/>
            <a:r>
              <a:rPr lang="en-GB" b="1" u="sng" dirty="0"/>
              <a:t>Question 2</a:t>
            </a:r>
          </a:p>
        </p:txBody>
      </p:sp>
      <p:sp>
        <p:nvSpPr>
          <p:cNvPr id="5" name="Rectangle 4">
            <a:extLst>
              <a:ext uri="{FF2B5EF4-FFF2-40B4-BE49-F238E27FC236}">
                <a16:creationId xmlns:a16="http://schemas.microsoft.com/office/drawing/2014/main" id="{1950C06F-CBAC-1044-BC11-8165F76EF3A3}"/>
              </a:ext>
            </a:extLst>
          </p:cNvPr>
          <p:cNvSpPr/>
          <p:nvPr/>
        </p:nvSpPr>
        <p:spPr>
          <a:xfrm>
            <a:off x="838200" y="1690688"/>
            <a:ext cx="10515600" cy="461665"/>
          </a:xfrm>
          <a:prstGeom prst="rect">
            <a:avLst/>
          </a:prstGeom>
          <a:solidFill>
            <a:schemeClr val="tx2"/>
          </a:solidFill>
        </p:spPr>
        <p:txBody>
          <a:bodyPr wrap="square">
            <a:spAutoFit/>
          </a:bodyPr>
          <a:lstStyle/>
          <a:p>
            <a:pPr algn="ctr"/>
            <a:r>
              <a:rPr lang="en-GB" sz="2400" b="0" i="0" dirty="0">
                <a:solidFill>
                  <a:schemeClr val="bg1"/>
                </a:solidFill>
                <a:effectLst/>
                <a:latin typeface="Arial" panose="020B0604020202020204" pitchFamily="34" charset="0"/>
              </a:rPr>
              <a:t>How does the writer use language here to describe the </a:t>
            </a:r>
            <a:r>
              <a:rPr lang="en-GB" sz="2400" dirty="0">
                <a:solidFill>
                  <a:schemeClr val="bg1"/>
                </a:solidFill>
                <a:latin typeface="Arial" panose="020B0604020202020204" pitchFamily="34" charset="0"/>
              </a:rPr>
              <a:t>garden</a:t>
            </a:r>
            <a:r>
              <a:rPr lang="en-GB" sz="2400" b="0" i="0" dirty="0">
                <a:solidFill>
                  <a:schemeClr val="bg1"/>
                </a:solidFill>
                <a:effectLst/>
                <a:latin typeface="Arial" panose="020B0604020202020204" pitchFamily="34" charset="0"/>
              </a:rPr>
              <a:t>?</a:t>
            </a:r>
          </a:p>
        </p:txBody>
      </p:sp>
      <p:sp>
        <p:nvSpPr>
          <p:cNvPr id="6" name="TextBox 5">
            <a:extLst>
              <a:ext uri="{FF2B5EF4-FFF2-40B4-BE49-F238E27FC236}">
                <a16:creationId xmlns:a16="http://schemas.microsoft.com/office/drawing/2014/main" id="{AE17B9CE-CB39-C841-80BE-7745320B8599}"/>
              </a:ext>
            </a:extLst>
          </p:cNvPr>
          <p:cNvSpPr txBox="1"/>
          <p:nvPr/>
        </p:nvSpPr>
        <p:spPr>
          <a:xfrm>
            <a:off x="8756373" y="536526"/>
            <a:ext cx="2491409"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dirty="0"/>
              <a:t>On average people in this class got 5 marks!</a:t>
            </a:r>
          </a:p>
        </p:txBody>
      </p:sp>
      <p:sp>
        <p:nvSpPr>
          <p:cNvPr id="2" name="TextBox 1">
            <a:extLst>
              <a:ext uri="{FF2B5EF4-FFF2-40B4-BE49-F238E27FC236}">
                <a16:creationId xmlns:a16="http://schemas.microsoft.com/office/drawing/2014/main" id="{F0FD1546-4638-44D4-921B-1207A279282E}"/>
              </a:ext>
            </a:extLst>
          </p:cNvPr>
          <p:cNvSpPr txBox="1"/>
          <p:nvPr/>
        </p:nvSpPr>
        <p:spPr>
          <a:xfrm>
            <a:off x="5989981" y="2152353"/>
            <a:ext cx="6202017" cy="4524315"/>
          </a:xfrm>
          <a:prstGeom prst="rect">
            <a:avLst/>
          </a:prstGeom>
          <a:noFill/>
        </p:spPr>
        <p:txBody>
          <a:bodyPr wrap="square" rtlCol="0">
            <a:spAutoFit/>
          </a:bodyPr>
          <a:lstStyle/>
          <a:p>
            <a:r>
              <a:rPr lang="en-GB" sz="2400" b="0" i="0" u="none" strike="noStrike" baseline="0" dirty="0">
                <a:solidFill>
                  <a:srgbClr val="000000"/>
                </a:solidFill>
                <a:latin typeface="Arial" panose="020B0604020202020204" pitchFamily="34" charset="0"/>
              </a:rPr>
              <a:t>The writer develops the image of the mulberry tree as a dominating and supernatural force in the garden. Adjectives like ‘massive’ and ‘twisted’ establish the authoritative size and complexity of the tree and this is further developed with the simile ‘like a gigantic malformed hand’. This personifies the tree and gives it a sense of deliberate intent, as if it rules over the elements of the garden around it. The ‘hand’ could imply a supernatural power that has a sinister influence over the rest of the garden.</a:t>
            </a:r>
            <a:endParaRPr lang="en-GB" dirty="0"/>
          </a:p>
        </p:txBody>
      </p:sp>
    </p:spTree>
    <p:extLst>
      <p:ext uri="{BB962C8B-B14F-4D97-AF65-F5344CB8AC3E}">
        <p14:creationId xmlns:p14="http://schemas.microsoft.com/office/powerpoint/2010/main" val="2516482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DC7B8-AEFE-4A30-9B93-F2F522DCCDAC}"/>
              </a:ext>
            </a:extLst>
          </p:cNvPr>
          <p:cNvSpPr>
            <a:spLocks noGrp="1"/>
          </p:cNvSpPr>
          <p:nvPr>
            <p:ph type="title"/>
          </p:nvPr>
        </p:nvSpPr>
        <p:spPr/>
        <p:txBody>
          <a:bodyPr/>
          <a:lstStyle/>
          <a:p>
            <a:r>
              <a:rPr lang="en-GB" u="sng" dirty="0">
                <a:solidFill>
                  <a:srgbClr val="7030A0"/>
                </a:solidFill>
              </a:rPr>
              <a:t>Success criteria for Question 2:</a:t>
            </a:r>
          </a:p>
        </p:txBody>
      </p:sp>
      <p:sp>
        <p:nvSpPr>
          <p:cNvPr id="3" name="Content Placeholder 2">
            <a:extLst>
              <a:ext uri="{FF2B5EF4-FFF2-40B4-BE49-F238E27FC236}">
                <a16:creationId xmlns:a16="http://schemas.microsoft.com/office/drawing/2014/main" id="{8A91D843-6842-4E8E-ADD6-0F93279CBC82}"/>
              </a:ext>
            </a:extLst>
          </p:cNvPr>
          <p:cNvSpPr>
            <a:spLocks noGrp="1"/>
          </p:cNvSpPr>
          <p:nvPr>
            <p:ph idx="1"/>
          </p:nvPr>
        </p:nvSpPr>
        <p:spPr/>
        <p:txBody>
          <a:bodyPr/>
          <a:lstStyle/>
          <a:p>
            <a:pPr marL="0" indent="0">
              <a:buNone/>
            </a:pPr>
            <a:r>
              <a:rPr lang="en-GB" dirty="0"/>
              <a:t>1)</a:t>
            </a:r>
          </a:p>
          <a:p>
            <a:pPr marL="0" indent="0">
              <a:buNone/>
            </a:pPr>
            <a:r>
              <a:rPr lang="en-GB" dirty="0"/>
              <a:t>2)</a:t>
            </a:r>
          </a:p>
          <a:p>
            <a:pPr marL="0" indent="0">
              <a:buNone/>
            </a:pPr>
            <a:r>
              <a:rPr lang="en-GB" dirty="0"/>
              <a:t>3)</a:t>
            </a:r>
          </a:p>
          <a:p>
            <a:pPr marL="0" indent="0">
              <a:buNone/>
            </a:pPr>
            <a:r>
              <a:rPr lang="en-GB" dirty="0"/>
              <a:t>4)</a:t>
            </a:r>
          </a:p>
          <a:p>
            <a:pPr marL="0" indent="0">
              <a:buNone/>
            </a:pPr>
            <a:r>
              <a:rPr lang="en-GB" dirty="0"/>
              <a:t>5)</a:t>
            </a:r>
          </a:p>
        </p:txBody>
      </p:sp>
      <p:sp>
        <p:nvSpPr>
          <p:cNvPr id="4" name="TextBox 3">
            <a:extLst>
              <a:ext uri="{FF2B5EF4-FFF2-40B4-BE49-F238E27FC236}">
                <a16:creationId xmlns:a16="http://schemas.microsoft.com/office/drawing/2014/main" id="{A700A357-757E-412A-86D2-833CD68DBBBB}"/>
              </a:ext>
            </a:extLst>
          </p:cNvPr>
          <p:cNvSpPr txBox="1"/>
          <p:nvPr/>
        </p:nvSpPr>
        <p:spPr>
          <a:xfrm>
            <a:off x="7498081" y="3811012"/>
            <a:ext cx="4693920" cy="3046988"/>
          </a:xfrm>
          <a:prstGeom prst="rect">
            <a:avLst/>
          </a:prstGeom>
          <a:noFill/>
        </p:spPr>
        <p:txBody>
          <a:bodyPr wrap="square" rtlCol="0">
            <a:spAutoFit/>
          </a:bodyPr>
          <a:lstStyle/>
          <a:p>
            <a:r>
              <a:rPr lang="en-GB" sz="2400" b="1" u="sng" dirty="0">
                <a:solidFill>
                  <a:srgbClr val="7030A0"/>
                </a:solidFill>
              </a:rPr>
              <a:t>Phrases to avoid in your answer:</a:t>
            </a:r>
          </a:p>
          <a:p>
            <a:r>
              <a:rPr lang="en-GB" sz="2400" b="1" dirty="0">
                <a:solidFill>
                  <a:srgbClr val="7030A0"/>
                </a:solidFill>
              </a:rPr>
              <a:t>This creates an image in the reader’s mind.</a:t>
            </a:r>
          </a:p>
          <a:p>
            <a:r>
              <a:rPr lang="en-GB" sz="2400" b="1" dirty="0">
                <a:solidFill>
                  <a:srgbClr val="7030A0"/>
                </a:solidFill>
              </a:rPr>
              <a:t>The writer does this to engage us.</a:t>
            </a:r>
          </a:p>
          <a:p>
            <a:r>
              <a:rPr lang="en-GB" sz="2400" b="1" dirty="0">
                <a:solidFill>
                  <a:srgbClr val="7030A0"/>
                </a:solidFill>
              </a:rPr>
              <a:t>It is what the writer wants to achieve.</a:t>
            </a:r>
          </a:p>
          <a:p>
            <a:r>
              <a:rPr lang="en-GB" sz="2400" b="1" dirty="0">
                <a:solidFill>
                  <a:srgbClr val="7030A0"/>
                </a:solidFill>
              </a:rPr>
              <a:t>This makes us want to read on.</a:t>
            </a:r>
          </a:p>
          <a:p>
            <a:r>
              <a:rPr lang="en-GB" sz="2400" b="1" dirty="0">
                <a:solidFill>
                  <a:srgbClr val="7030A0"/>
                </a:solidFill>
              </a:rPr>
              <a:t>This floods our imagination.</a:t>
            </a:r>
          </a:p>
        </p:txBody>
      </p:sp>
    </p:spTree>
    <p:extLst>
      <p:ext uri="{BB962C8B-B14F-4D97-AF65-F5344CB8AC3E}">
        <p14:creationId xmlns:p14="http://schemas.microsoft.com/office/powerpoint/2010/main" val="3812820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2E19979-4582-0C4B-AB49-E5EFBF659787}"/>
              </a:ext>
            </a:extLst>
          </p:cNvPr>
          <p:cNvSpPr txBox="1">
            <a:spLocks/>
          </p:cNvSpPr>
          <p:nvPr/>
        </p:nvSpPr>
        <p:spPr>
          <a:xfrm>
            <a:off x="0" y="0"/>
            <a:ext cx="12192000" cy="73930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GB" b="1" u="sng" dirty="0"/>
              <a:t>Question 2</a:t>
            </a:r>
          </a:p>
        </p:txBody>
      </p:sp>
      <p:sp>
        <p:nvSpPr>
          <p:cNvPr id="5" name="TextBox 4">
            <a:extLst>
              <a:ext uri="{FF2B5EF4-FFF2-40B4-BE49-F238E27FC236}">
                <a16:creationId xmlns:a16="http://schemas.microsoft.com/office/drawing/2014/main" id="{4DA7B669-2F9D-C34C-9000-B96B2132C4C8}"/>
              </a:ext>
            </a:extLst>
          </p:cNvPr>
          <p:cNvSpPr txBox="1"/>
          <p:nvPr/>
        </p:nvSpPr>
        <p:spPr>
          <a:xfrm>
            <a:off x="284921" y="1107717"/>
            <a:ext cx="11622157" cy="5262979"/>
          </a:xfrm>
          <a:prstGeom prst="rect">
            <a:avLst/>
          </a:prstGeom>
          <a:solidFill>
            <a:schemeClr val="accent6">
              <a:lumMod val="40000"/>
              <a:lumOff val="60000"/>
            </a:schemeClr>
          </a:solidFill>
          <a:ln>
            <a:solidFill>
              <a:schemeClr val="tx1"/>
            </a:solidFill>
          </a:ln>
        </p:spPr>
        <p:txBody>
          <a:bodyPr wrap="square" rtlCol="0">
            <a:spAutoFit/>
          </a:bodyPr>
          <a:lstStyle/>
          <a:p>
            <a:r>
              <a:rPr lang="en-GB" sz="2400" b="1" dirty="0"/>
              <a:t>How marks were gained: </a:t>
            </a:r>
          </a:p>
          <a:p>
            <a:endParaRPr lang="en-GB" sz="2000" dirty="0"/>
          </a:p>
          <a:p>
            <a:pPr marL="285750" indent="-285750">
              <a:buFont typeface="Arial" panose="020B0604020202020204" pitchFamily="34" charset="0"/>
              <a:buChar char="•"/>
            </a:pPr>
            <a:r>
              <a:rPr lang="en-GB" sz="2400" dirty="0"/>
              <a:t>One of the most popular comments was about how the mulberry tree seemed to dominate the garden, taking ‘centre’ stage and this was enhanced by comments on the simile, personification and adjectives.</a:t>
            </a:r>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2400" dirty="0"/>
              <a:t>The simile ‘like a gigantic malformed hand’ was frequently selected, with the effect of conveying how this mighty tree was like a king with a hold over the garden implying it was completely powerful, its size indicating it was inescapable and ‘malformed’ suggesting it was unnatural; its hold was sinister. </a:t>
            </a:r>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2400" dirty="0"/>
              <a:t>There was also successful analysis of ‘gnarled’ and ‘snarled’’ from the most able students, who were able to examine the paradox of an evil internal rhyme mimicking a children’s innocent nursery song with a paranormal being who seemed malevolent, perhaps foreshadowing a sinister ending and creating a foreboding atmosphere.</a:t>
            </a:r>
          </a:p>
        </p:txBody>
      </p:sp>
      <p:pic>
        <p:nvPicPr>
          <p:cNvPr id="6" name="Picture 5">
            <a:extLst>
              <a:ext uri="{FF2B5EF4-FFF2-40B4-BE49-F238E27FC236}">
                <a16:creationId xmlns:a16="http://schemas.microsoft.com/office/drawing/2014/main" id="{C76599BB-A296-CA47-9ABD-979C22018DD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192" b="94393" l="5714" r="93690">
                        <a14:foregroundMark x1="89048" y1="6192" x2="87619" y2="9696"/>
                        <a14:foregroundMark x1="22262" y1="94509" x2="22262" y2="87150"/>
                        <a14:foregroundMark x1="5833" y1="64953" x2="9643" y2="69743"/>
                        <a14:foregroundMark x1="92976" y1="8061" x2="93690" y2="7360"/>
                      </a14:backgroundRemoval>
                    </a14:imgEffect>
                  </a14:imgLayer>
                </a14:imgProps>
              </a:ext>
            </a:extLst>
          </a:blip>
          <a:stretch>
            <a:fillRect/>
          </a:stretch>
        </p:blipFill>
        <p:spPr>
          <a:xfrm>
            <a:off x="10482470" y="381845"/>
            <a:ext cx="1424608" cy="1451743"/>
          </a:xfrm>
          <a:prstGeom prst="rect">
            <a:avLst/>
          </a:prstGeom>
        </p:spPr>
      </p:pic>
      <p:sp>
        <p:nvSpPr>
          <p:cNvPr id="7" name="TextBox 6">
            <a:extLst>
              <a:ext uri="{FF2B5EF4-FFF2-40B4-BE49-F238E27FC236}">
                <a16:creationId xmlns:a16="http://schemas.microsoft.com/office/drawing/2014/main" id="{296B4A90-4173-B04F-8B93-31D74878C8B7}"/>
              </a:ext>
            </a:extLst>
          </p:cNvPr>
          <p:cNvSpPr txBox="1"/>
          <p:nvPr/>
        </p:nvSpPr>
        <p:spPr>
          <a:xfrm>
            <a:off x="185531" y="86793"/>
            <a:ext cx="2796209" cy="523220"/>
          </a:xfrm>
          <a:prstGeom prst="rect">
            <a:avLst/>
          </a:prstGeom>
          <a:noFill/>
        </p:spPr>
        <p:txBody>
          <a:bodyPr wrap="square" rtlCol="0">
            <a:spAutoFit/>
          </a:bodyPr>
          <a:lstStyle/>
          <a:p>
            <a:r>
              <a:rPr lang="en-GB" sz="2800" b="1" dirty="0"/>
              <a:t>Examiner Report</a:t>
            </a:r>
          </a:p>
        </p:txBody>
      </p:sp>
    </p:spTree>
    <p:extLst>
      <p:ext uri="{BB962C8B-B14F-4D97-AF65-F5344CB8AC3E}">
        <p14:creationId xmlns:p14="http://schemas.microsoft.com/office/powerpoint/2010/main" val="1484898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C3198CBD-716D-8A45-9287-37E940070B88}"/>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8000" b="1" kern="1200" dirty="0">
                <a:solidFill>
                  <a:srgbClr val="FFFFFF"/>
                </a:solidFill>
                <a:latin typeface="+mj-lt"/>
                <a:ea typeface="+mj-ea"/>
                <a:cs typeface="+mj-cs"/>
              </a:rPr>
              <a:t>Question 3</a:t>
            </a:r>
          </a:p>
        </p:txBody>
      </p:sp>
    </p:spTree>
    <p:extLst>
      <p:ext uri="{BB962C8B-B14F-4D97-AF65-F5344CB8AC3E}">
        <p14:creationId xmlns:p14="http://schemas.microsoft.com/office/powerpoint/2010/main" val="1392098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8629AF-2C5A-644B-B5A5-FF8B4FF23159}"/>
              </a:ext>
            </a:extLst>
          </p:cNvPr>
          <p:cNvSpPr>
            <a:spLocks noGrp="1"/>
          </p:cNvSpPr>
          <p:nvPr>
            <p:ph idx="1"/>
          </p:nvPr>
        </p:nvSpPr>
        <p:spPr/>
        <p:txBody>
          <a:bodyPr>
            <a:normAutofit fontScale="92500" lnSpcReduction="10000"/>
          </a:bodyPr>
          <a:lstStyle/>
          <a:p>
            <a:pPr marL="0" indent="0">
              <a:buNone/>
            </a:pPr>
            <a:r>
              <a:rPr lang="en-GB" dirty="0"/>
              <a:t>You now need to think about the whole of  the source.</a:t>
            </a:r>
          </a:p>
          <a:p>
            <a:pPr marL="0" indent="0">
              <a:buNone/>
            </a:pPr>
            <a:endParaRPr lang="en-GB" sz="1300" dirty="0"/>
          </a:p>
          <a:p>
            <a:pPr marL="0" indent="0">
              <a:buNone/>
            </a:pPr>
            <a:r>
              <a:rPr lang="en-GB" dirty="0"/>
              <a:t>This text is from the beginning of a novel.</a:t>
            </a:r>
          </a:p>
          <a:p>
            <a:pPr marL="0" indent="0">
              <a:buNone/>
            </a:pPr>
            <a:endParaRPr lang="en-GB" sz="1300" dirty="0"/>
          </a:p>
          <a:p>
            <a:pPr marL="0" indent="0">
              <a:buNone/>
            </a:pPr>
            <a:r>
              <a:rPr lang="en-GB" dirty="0"/>
              <a:t>How has the  writer  structured  the text  to interest you as a reader?</a:t>
            </a:r>
          </a:p>
          <a:p>
            <a:pPr marL="0" indent="0">
              <a:buNone/>
            </a:pPr>
            <a:endParaRPr lang="en-GB" sz="1400" dirty="0"/>
          </a:p>
          <a:p>
            <a:pPr marL="0" indent="0">
              <a:buNone/>
            </a:pPr>
            <a:r>
              <a:rPr lang="en-GB" dirty="0"/>
              <a:t>You could write about:</a:t>
            </a:r>
          </a:p>
          <a:p>
            <a:pPr marL="0" indent="0">
              <a:buNone/>
            </a:pPr>
            <a:r>
              <a:rPr lang="en-GB" dirty="0"/>
              <a:t>• what the writer focuses your attention on at the beginning  of the source </a:t>
            </a:r>
          </a:p>
          <a:p>
            <a:pPr marL="0" indent="0">
              <a:buNone/>
            </a:pPr>
            <a:r>
              <a:rPr lang="en-GB" dirty="0"/>
              <a:t>• how and why the writer changes this focus as the source develops</a:t>
            </a:r>
          </a:p>
          <a:p>
            <a:pPr marL="0" indent="0">
              <a:buNone/>
            </a:pPr>
            <a:r>
              <a:rPr lang="en-GB" dirty="0"/>
              <a:t>• any other structural features that interest you. </a:t>
            </a:r>
          </a:p>
          <a:p>
            <a:pPr marL="0" indent="0">
              <a:buNone/>
            </a:pPr>
            <a:r>
              <a:rPr lang="en-GB" dirty="0"/>
              <a:t>									[8 marks]</a:t>
            </a:r>
          </a:p>
          <a:p>
            <a:pPr marL="0" indent="0">
              <a:buNone/>
            </a:pPr>
            <a:endParaRPr lang="en-GB" dirty="0"/>
          </a:p>
          <a:p>
            <a:pPr marL="0" indent="0">
              <a:buNone/>
            </a:pPr>
            <a:endParaRPr lang="en-GB" dirty="0"/>
          </a:p>
        </p:txBody>
      </p:sp>
      <p:sp>
        <p:nvSpPr>
          <p:cNvPr id="4" name="Title 1">
            <a:extLst>
              <a:ext uri="{FF2B5EF4-FFF2-40B4-BE49-F238E27FC236}">
                <a16:creationId xmlns:a16="http://schemas.microsoft.com/office/drawing/2014/main" id="{83AFB6D9-00DD-784D-93B0-0DDA34A6D912}"/>
              </a:ext>
            </a:extLst>
          </p:cNvPr>
          <p:cNvSpPr txBox="1">
            <a:spLocks noGrp="1"/>
          </p:cNvSpPr>
          <p:nvPr>
            <p:ph type="title"/>
          </p:nvPr>
        </p:nvSpPr>
        <p:spPr>
          <a:prstGeom prst="rect">
            <a:avLst/>
          </a:prstGeom>
          <a:solidFill>
            <a:schemeClr val="accent5">
              <a:lumMod val="60000"/>
              <a:lumOff val="4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u="sng" dirty="0"/>
              <a:t>Question 3</a:t>
            </a:r>
          </a:p>
        </p:txBody>
      </p:sp>
      <p:sp>
        <p:nvSpPr>
          <p:cNvPr id="5" name="TextBox 4">
            <a:extLst>
              <a:ext uri="{FF2B5EF4-FFF2-40B4-BE49-F238E27FC236}">
                <a16:creationId xmlns:a16="http://schemas.microsoft.com/office/drawing/2014/main" id="{315ACFBD-DE54-FB4B-95D3-23BB4B670D07}"/>
              </a:ext>
            </a:extLst>
          </p:cNvPr>
          <p:cNvSpPr txBox="1"/>
          <p:nvPr/>
        </p:nvSpPr>
        <p:spPr>
          <a:xfrm>
            <a:off x="8309113" y="530087"/>
            <a:ext cx="2938670"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dirty="0"/>
              <a:t>On average people in this class got between 0 and 8 marks. </a:t>
            </a:r>
          </a:p>
        </p:txBody>
      </p:sp>
    </p:spTree>
    <p:extLst>
      <p:ext uri="{BB962C8B-B14F-4D97-AF65-F5344CB8AC3E}">
        <p14:creationId xmlns:p14="http://schemas.microsoft.com/office/powerpoint/2010/main" val="458958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41B29A6-4891-0540-8F13-5F9089E90CE6}"/>
              </a:ext>
            </a:extLst>
          </p:cNvPr>
          <p:cNvSpPr txBox="1">
            <a:spLocks/>
          </p:cNvSpPr>
          <p:nvPr/>
        </p:nvSpPr>
        <p:spPr>
          <a:xfrm>
            <a:off x="0" y="0"/>
            <a:ext cx="12192000" cy="73930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GB" b="1" u="sng" dirty="0"/>
              <a:t>Question 3</a:t>
            </a:r>
          </a:p>
        </p:txBody>
      </p:sp>
      <p:sp>
        <p:nvSpPr>
          <p:cNvPr id="5" name="TextBox 4">
            <a:extLst>
              <a:ext uri="{FF2B5EF4-FFF2-40B4-BE49-F238E27FC236}">
                <a16:creationId xmlns:a16="http://schemas.microsoft.com/office/drawing/2014/main" id="{9A53A411-28EE-C844-99D3-6FE4484ADB7F}"/>
              </a:ext>
            </a:extLst>
          </p:cNvPr>
          <p:cNvSpPr txBox="1"/>
          <p:nvPr/>
        </p:nvSpPr>
        <p:spPr>
          <a:xfrm>
            <a:off x="204986" y="1071976"/>
            <a:ext cx="6421101" cy="5417824"/>
          </a:xfrm>
          <a:prstGeom prst="rect">
            <a:avLst/>
          </a:prstGeom>
          <a:solidFill>
            <a:schemeClr val="accent4">
              <a:lumMod val="40000"/>
              <a:lumOff val="60000"/>
            </a:schemeClr>
          </a:solidFill>
          <a:ln>
            <a:solidFill>
              <a:schemeClr val="tx1"/>
            </a:solidFill>
          </a:ln>
        </p:spPr>
        <p:txBody>
          <a:bodyPr wrap="square" rtlCol="0">
            <a:spAutoFit/>
          </a:bodyPr>
          <a:lstStyle/>
          <a:p>
            <a:pPr algn="ctr"/>
            <a:r>
              <a:rPr lang="en-GB" sz="2300" b="1" u="sng" dirty="0"/>
              <a:t>Students who did less well </a:t>
            </a:r>
          </a:p>
          <a:p>
            <a:pPr marL="342900" indent="-342900">
              <a:buFont typeface="Arial" panose="020B0604020202020204" pitchFamily="34" charset="0"/>
              <a:buChar char="•"/>
            </a:pPr>
            <a:r>
              <a:rPr lang="en-GB" sz="2300" dirty="0"/>
              <a:t>Used phrases such as 'at the beginning', 'in the middle' and 'at the end' but then narrated too much of the story, rather than considering not only what is happening where but the reasons why, and how reading about this at this point added to their understanding of the text as a whole.</a:t>
            </a:r>
          </a:p>
          <a:p>
            <a:pPr marL="342900" indent="-342900">
              <a:buFont typeface="Arial" panose="020B0604020202020204" pitchFamily="34" charset="0"/>
              <a:buChar char="•"/>
            </a:pPr>
            <a:r>
              <a:rPr lang="en-GB" sz="2300" dirty="0"/>
              <a:t>Some of the less able students dealt only with the opening few lines, even though the question instructs them to ‘think about the whole of the source’. Students need to focus on the whole text in order to explore the development of character or events or themes and achieve Level 3 and above.</a:t>
            </a:r>
          </a:p>
        </p:txBody>
      </p:sp>
      <p:pic>
        <p:nvPicPr>
          <p:cNvPr id="6" name="Picture 5">
            <a:extLst>
              <a:ext uri="{FF2B5EF4-FFF2-40B4-BE49-F238E27FC236}">
                <a16:creationId xmlns:a16="http://schemas.microsoft.com/office/drawing/2014/main" id="{66E679B0-D1E6-BD44-A42E-74C332851BF8}"/>
              </a:ext>
            </a:extLst>
          </p:cNvPr>
          <p:cNvPicPr>
            <a:picLocks noChangeAspect="1"/>
          </p:cNvPicPr>
          <p:nvPr/>
        </p:nvPicPr>
        <p:blipFill>
          <a:blip r:embed="rId2"/>
          <a:stretch>
            <a:fillRect/>
          </a:stretch>
        </p:blipFill>
        <p:spPr>
          <a:xfrm>
            <a:off x="233218" y="377503"/>
            <a:ext cx="1106979" cy="1150390"/>
          </a:xfrm>
          <a:prstGeom prst="rect">
            <a:avLst/>
          </a:prstGeom>
        </p:spPr>
      </p:pic>
      <p:sp>
        <p:nvSpPr>
          <p:cNvPr id="7" name="TextBox 6">
            <a:extLst>
              <a:ext uri="{FF2B5EF4-FFF2-40B4-BE49-F238E27FC236}">
                <a16:creationId xmlns:a16="http://schemas.microsoft.com/office/drawing/2014/main" id="{289A04DF-6ACD-9A46-95CA-337ED37F614D}"/>
              </a:ext>
            </a:extLst>
          </p:cNvPr>
          <p:cNvSpPr txBox="1"/>
          <p:nvPr/>
        </p:nvSpPr>
        <p:spPr>
          <a:xfrm>
            <a:off x="6908312" y="1071976"/>
            <a:ext cx="5182024" cy="5755422"/>
          </a:xfrm>
          <a:prstGeom prst="rect">
            <a:avLst/>
          </a:prstGeom>
          <a:solidFill>
            <a:srgbClr val="D6FFFC"/>
          </a:solidFill>
          <a:ln>
            <a:solidFill>
              <a:schemeClr val="tx1"/>
            </a:solidFill>
          </a:ln>
        </p:spPr>
        <p:txBody>
          <a:bodyPr wrap="square" rtlCol="0">
            <a:spAutoFit/>
          </a:bodyPr>
          <a:lstStyle/>
          <a:p>
            <a:pPr algn="ctr"/>
            <a:r>
              <a:rPr lang="en-GB" sz="2300" b="1" u="sng" dirty="0"/>
              <a:t>Positive </a:t>
            </a:r>
          </a:p>
          <a:p>
            <a:pPr marL="342900" indent="-342900">
              <a:buFont typeface="Arial" panose="020B0604020202020204" pitchFamily="34" charset="0"/>
              <a:buChar char="•"/>
            </a:pPr>
            <a:r>
              <a:rPr lang="en-GB" sz="2300" dirty="0"/>
              <a:t>Most students now understand that the key skill, the analysis of structure, is a matter of looking at what happens where and </a:t>
            </a:r>
            <a:r>
              <a:rPr lang="en-GB" sz="2300" u="sng" dirty="0"/>
              <a:t>why</a:t>
            </a:r>
            <a:r>
              <a:rPr lang="en-GB" sz="2300" dirty="0"/>
              <a:t>, and what impact this has on the reader’s understanding of the text as a whole. </a:t>
            </a:r>
          </a:p>
          <a:p>
            <a:pPr marL="342900" indent="-342900">
              <a:buFont typeface="Arial" panose="020B0604020202020204" pitchFamily="34" charset="0"/>
              <a:buChar char="•"/>
            </a:pPr>
            <a:r>
              <a:rPr lang="en-GB" sz="2300" dirty="0"/>
              <a:t>There was evidence from this series that students are beginning to recognise structural patterns that are significant to the development of the plot and link them together effectively.</a:t>
            </a:r>
          </a:p>
          <a:p>
            <a:pPr marL="342900" indent="-342900">
              <a:buFont typeface="Arial" panose="020B0604020202020204" pitchFamily="34" charset="0"/>
              <a:buChar char="•"/>
            </a:pPr>
            <a:r>
              <a:rPr lang="en-GB" sz="2300" dirty="0"/>
              <a:t>Some students are beginning to write about conventions of genre and cyclical structures explaining what effect is created.</a:t>
            </a:r>
          </a:p>
        </p:txBody>
      </p:sp>
      <p:pic>
        <p:nvPicPr>
          <p:cNvPr id="8" name="Picture 7">
            <a:extLst>
              <a:ext uri="{FF2B5EF4-FFF2-40B4-BE49-F238E27FC236}">
                <a16:creationId xmlns:a16="http://schemas.microsoft.com/office/drawing/2014/main" id="{4389A128-6975-AD40-8CCF-476CF2BA467A}"/>
              </a:ext>
            </a:extLst>
          </p:cNvPr>
          <p:cNvPicPr>
            <a:picLocks noChangeAspect="1"/>
          </p:cNvPicPr>
          <p:nvPr/>
        </p:nvPicPr>
        <p:blipFill>
          <a:blip r:embed="rId3"/>
          <a:stretch>
            <a:fillRect/>
          </a:stretch>
        </p:blipFill>
        <p:spPr>
          <a:xfrm>
            <a:off x="10901954" y="369651"/>
            <a:ext cx="954106" cy="1179563"/>
          </a:xfrm>
          <a:prstGeom prst="rect">
            <a:avLst/>
          </a:prstGeom>
        </p:spPr>
      </p:pic>
    </p:spTree>
    <p:extLst>
      <p:ext uri="{BB962C8B-B14F-4D97-AF65-F5344CB8AC3E}">
        <p14:creationId xmlns:p14="http://schemas.microsoft.com/office/powerpoint/2010/main" val="2525521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3F507-0FD8-914A-B47B-AB630CD83128}"/>
              </a:ext>
            </a:extLst>
          </p:cNvPr>
          <p:cNvSpPr>
            <a:spLocks noGrp="1"/>
          </p:cNvSpPr>
          <p:nvPr>
            <p:ph type="title"/>
          </p:nvPr>
        </p:nvSpPr>
        <p:spPr>
          <a:xfrm>
            <a:off x="838200" y="153091"/>
            <a:ext cx="10515600" cy="1325563"/>
          </a:xfrm>
        </p:spPr>
        <p:txBody>
          <a:bodyPr/>
          <a:lstStyle/>
          <a:p>
            <a:endParaRPr lang="en-GB" dirty="0"/>
          </a:p>
        </p:txBody>
      </p:sp>
      <p:sp>
        <p:nvSpPr>
          <p:cNvPr id="3" name="Content Placeholder 2">
            <a:extLst>
              <a:ext uri="{FF2B5EF4-FFF2-40B4-BE49-F238E27FC236}">
                <a16:creationId xmlns:a16="http://schemas.microsoft.com/office/drawing/2014/main" id="{00A92473-A84C-504C-A508-08C82128E293}"/>
              </a:ext>
            </a:extLst>
          </p:cNvPr>
          <p:cNvSpPr>
            <a:spLocks noGrp="1"/>
          </p:cNvSpPr>
          <p:nvPr>
            <p:ph idx="1"/>
          </p:nvPr>
        </p:nvSpPr>
        <p:spPr>
          <a:xfrm>
            <a:off x="290731" y="2053627"/>
            <a:ext cx="5378549" cy="4651282"/>
          </a:xfrm>
        </p:spPr>
        <p:txBody>
          <a:bodyPr>
            <a:normAutofit lnSpcReduction="10000"/>
          </a:bodyPr>
          <a:lstStyle/>
          <a:p>
            <a:pPr marL="0" indent="0">
              <a:buNone/>
            </a:pPr>
            <a:r>
              <a:rPr lang="en-GB" sz="2400" b="0" i="0" u="none" strike="noStrike" baseline="0" dirty="0">
                <a:solidFill>
                  <a:srgbClr val="000000"/>
                </a:solidFill>
                <a:latin typeface="Arial" panose="020B0604020202020204" pitchFamily="34" charset="0"/>
              </a:rPr>
              <a:t>At the very beginning of the extract the writer creates an intriguing hook by immediately introducing the ‘stranger child’. Straight away this makes us wonder who this child is and where they have come from. The reference to it being the ‘first day at the house’ in the same sentence provides a further mysterious element to the story as we start to question whether the unfamiliar house and the unknown child are linked. By the end when the child disappears the mystery only deepens. </a:t>
            </a:r>
            <a:r>
              <a:rPr lang="en-GB" sz="1800" b="0" i="0" u="none" strike="noStrike" baseline="0" dirty="0">
                <a:solidFill>
                  <a:srgbClr val="000000"/>
                </a:solidFill>
                <a:latin typeface="Arial" panose="020B0604020202020204" pitchFamily="34" charset="0"/>
              </a:rPr>
              <a:t>	</a:t>
            </a:r>
          </a:p>
          <a:p>
            <a:pPr marL="0" indent="0">
              <a:buNone/>
            </a:pPr>
            <a:endParaRPr lang="en-GB" dirty="0"/>
          </a:p>
        </p:txBody>
      </p:sp>
      <p:sp>
        <p:nvSpPr>
          <p:cNvPr id="4" name="Title 1">
            <a:extLst>
              <a:ext uri="{FF2B5EF4-FFF2-40B4-BE49-F238E27FC236}">
                <a16:creationId xmlns:a16="http://schemas.microsoft.com/office/drawing/2014/main" id="{8345945A-FA71-004D-A66D-951E1694271D}"/>
              </a:ext>
            </a:extLst>
          </p:cNvPr>
          <p:cNvSpPr txBox="1">
            <a:spLocks/>
          </p:cNvSpPr>
          <p:nvPr/>
        </p:nvSpPr>
        <p:spPr>
          <a:xfrm>
            <a:off x="838200" y="153091"/>
            <a:ext cx="10515600" cy="1325563"/>
          </a:xfrm>
          <a:prstGeom prst="rect">
            <a:avLst/>
          </a:prstGeom>
          <a:solidFill>
            <a:schemeClr val="accent5">
              <a:lumMod val="60000"/>
              <a:lumOff val="4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u="sng" dirty="0"/>
              <a:t>Question 3</a:t>
            </a:r>
          </a:p>
        </p:txBody>
      </p:sp>
      <p:sp>
        <p:nvSpPr>
          <p:cNvPr id="5" name="Rectangle 4">
            <a:extLst>
              <a:ext uri="{FF2B5EF4-FFF2-40B4-BE49-F238E27FC236}">
                <a16:creationId xmlns:a16="http://schemas.microsoft.com/office/drawing/2014/main" id="{55450441-B225-2942-AB00-863B85B16E36}"/>
              </a:ext>
            </a:extLst>
          </p:cNvPr>
          <p:cNvSpPr/>
          <p:nvPr/>
        </p:nvSpPr>
        <p:spPr>
          <a:xfrm>
            <a:off x="838200" y="1478654"/>
            <a:ext cx="10515600" cy="461665"/>
          </a:xfrm>
          <a:prstGeom prst="rect">
            <a:avLst/>
          </a:prstGeom>
          <a:solidFill>
            <a:schemeClr val="tx2"/>
          </a:solidFill>
        </p:spPr>
        <p:txBody>
          <a:bodyPr wrap="square">
            <a:spAutoFit/>
          </a:bodyPr>
          <a:lstStyle/>
          <a:p>
            <a:pPr algn="ctr"/>
            <a:r>
              <a:rPr lang="en-GB" sz="2400" b="0" i="0" dirty="0">
                <a:solidFill>
                  <a:schemeClr val="bg1"/>
                </a:solidFill>
                <a:effectLst/>
                <a:latin typeface="Arial" panose="020B0604020202020204" pitchFamily="34" charset="0"/>
              </a:rPr>
              <a:t>How has the  writer  structured  the text  to interest you as a reader?</a:t>
            </a:r>
          </a:p>
        </p:txBody>
      </p:sp>
      <p:sp>
        <p:nvSpPr>
          <p:cNvPr id="12" name="TextBox 11">
            <a:extLst>
              <a:ext uri="{FF2B5EF4-FFF2-40B4-BE49-F238E27FC236}">
                <a16:creationId xmlns:a16="http://schemas.microsoft.com/office/drawing/2014/main" id="{2886D94E-A7C8-6449-AC76-9A076A122778}"/>
              </a:ext>
            </a:extLst>
          </p:cNvPr>
          <p:cNvSpPr txBox="1"/>
          <p:nvPr/>
        </p:nvSpPr>
        <p:spPr>
          <a:xfrm>
            <a:off x="8756373" y="324492"/>
            <a:ext cx="2491409"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dirty="0"/>
              <a:t>On average people in this class got between 0 and 8 marks.</a:t>
            </a:r>
          </a:p>
        </p:txBody>
      </p:sp>
      <p:sp>
        <p:nvSpPr>
          <p:cNvPr id="9" name="Content Placeholder 2">
            <a:extLst>
              <a:ext uri="{FF2B5EF4-FFF2-40B4-BE49-F238E27FC236}">
                <a16:creationId xmlns:a16="http://schemas.microsoft.com/office/drawing/2014/main" id="{9A3A6DD1-9ACA-4392-8403-08D8E1A3AA8B}"/>
              </a:ext>
            </a:extLst>
          </p:cNvPr>
          <p:cNvSpPr txBox="1">
            <a:spLocks/>
          </p:cNvSpPr>
          <p:nvPr/>
        </p:nvSpPr>
        <p:spPr>
          <a:xfrm>
            <a:off x="5669281" y="2053627"/>
            <a:ext cx="6231988" cy="476459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600" b="0" i="0" u="none" strike="noStrike" baseline="0" dirty="0">
                <a:solidFill>
                  <a:srgbClr val="000000"/>
                </a:solidFill>
                <a:latin typeface="Arial" panose="020B0604020202020204" pitchFamily="34" charset="0"/>
              </a:rPr>
              <a:t>From the very first sentence, the writer carefully builds up the references to the ‘stranger child’ that run throughout the text. By introducing this unexplained element straight away, it immediately establishes the mysterious atmosphere of the extract. When we learn at the same time that this is the ‘first day at the house’, the combination of these structural features is a narrative convention for creating a sense of the unfamiliar within the supernatural genre. When at the end it is suddenly revealed that she has ‘gone’, it completes a circular structure that deepens our understanding that this is a mystery narrative. </a:t>
            </a:r>
            <a:r>
              <a:rPr lang="en-GB" sz="1800" b="0" i="0" u="none" strike="noStrike" baseline="0" dirty="0">
                <a:solidFill>
                  <a:srgbClr val="000000"/>
                </a:solidFill>
                <a:latin typeface="Arial" panose="020B0604020202020204" pitchFamily="34" charset="0"/>
              </a:rPr>
              <a:t>	</a:t>
            </a:r>
          </a:p>
        </p:txBody>
      </p:sp>
    </p:spTree>
    <p:extLst>
      <p:ext uri="{BB962C8B-B14F-4D97-AF65-F5344CB8AC3E}">
        <p14:creationId xmlns:p14="http://schemas.microsoft.com/office/powerpoint/2010/main" val="4186290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3F507-0FD8-914A-B47B-AB630CD83128}"/>
              </a:ext>
            </a:extLst>
          </p:cNvPr>
          <p:cNvSpPr>
            <a:spLocks noGrp="1"/>
          </p:cNvSpPr>
          <p:nvPr>
            <p:ph type="title"/>
          </p:nvPr>
        </p:nvSpPr>
        <p:spPr>
          <a:xfrm>
            <a:off x="838200" y="153091"/>
            <a:ext cx="10515600" cy="1325563"/>
          </a:xfrm>
        </p:spPr>
        <p:txBody>
          <a:bodyPr/>
          <a:lstStyle/>
          <a:p>
            <a:endParaRPr lang="en-GB" dirty="0"/>
          </a:p>
        </p:txBody>
      </p:sp>
      <p:sp>
        <p:nvSpPr>
          <p:cNvPr id="3" name="Content Placeholder 2">
            <a:extLst>
              <a:ext uri="{FF2B5EF4-FFF2-40B4-BE49-F238E27FC236}">
                <a16:creationId xmlns:a16="http://schemas.microsoft.com/office/drawing/2014/main" id="{00A92473-A84C-504C-A508-08C82128E293}"/>
              </a:ext>
            </a:extLst>
          </p:cNvPr>
          <p:cNvSpPr>
            <a:spLocks noGrp="1"/>
          </p:cNvSpPr>
          <p:nvPr>
            <p:ph idx="1"/>
          </p:nvPr>
        </p:nvSpPr>
        <p:spPr>
          <a:xfrm>
            <a:off x="290731" y="2053627"/>
            <a:ext cx="5378549" cy="4651282"/>
          </a:xfrm>
        </p:spPr>
        <p:txBody>
          <a:bodyPr>
            <a:normAutofit lnSpcReduction="10000"/>
          </a:bodyPr>
          <a:lstStyle/>
          <a:p>
            <a:pPr marL="0" indent="0">
              <a:buNone/>
            </a:pPr>
            <a:r>
              <a:rPr lang="en-GB" sz="2400" b="0" i="0" u="none" strike="noStrike" baseline="0" dirty="0">
                <a:solidFill>
                  <a:srgbClr val="000000"/>
                </a:solidFill>
                <a:latin typeface="Arial" panose="020B0604020202020204" pitchFamily="34" charset="0"/>
              </a:rPr>
              <a:t>At the very beginning of the extract the writer creates an intriguing hook by immediately introducing the ‘stranger child’. </a:t>
            </a:r>
            <a:r>
              <a:rPr lang="en-GB" sz="2400" b="0" i="0" u="none" strike="noStrike" baseline="0" dirty="0">
                <a:solidFill>
                  <a:srgbClr val="000000"/>
                </a:solidFill>
                <a:highlight>
                  <a:srgbClr val="FFFF00"/>
                </a:highlight>
                <a:latin typeface="Arial" panose="020B0604020202020204" pitchFamily="34" charset="0"/>
              </a:rPr>
              <a:t>Straight away this makes us wonder who this child is and where they have come from. </a:t>
            </a:r>
            <a:r>
              <a:rPr lang="en-GB" sz="2400" b="0" i="0" u="none" strike="noStrike" baseline="0" dirty="0">
                <a:solidFill>
                  <a:srgbClr val="000000"/>
                </a:solidFill>
                <a:latin typeface="Arial" panose="020B0604020202020204" pitchFamily="34" charset="0"/>
              </a:rPr>
              <a:t>The reference to it being the ‘first day at the house’ in the same sentence </a:t>
            </a:r>
            <a:r>
              <a:rPr lang="en-GB" sz="2400" b="0" i="0" u="none" strike="noStrike" baseline="0" dirty="0">
                <a:solidFill>
                  <a:srgbClr val="000000"/>
                </a:solidFill>
                <a:highlight>
                  <a:srgbClr val="FFFF00"/>
                </a:highlight>
                <a:latin typeface="Arial" panose="020B0604020202020204" pitchFamily="34" charset="0"/>
              </a:rPr>
              <a:t>provides a further mysterious element to the story as we start to question whether the unfamiliar house and the unknown child are linked</a:t>
            </a:r>
            <a:r>
              <a:rPr lang="en-GB" sz="2400" b="0" i="0" u="none" strike="noStrike" baseline="0" dirty="0">
                <a:solidFill>
                  <a:srgbClr val="000000"/>
                </a:solidFill>
                <a:latin typeface="Arial" panose="020B0604020202020204" pitchFamily="34" charset="0"/>
              </a:rPr>
              <a:t>. By the end when the child disappears </a:t>
            </a:r>
            <a:r>
              <a:rPr lang="en-GB" sz="2400" b="0" i="0" u="none" strike="noStrike" baseline="0" dirty="0">
                <a:solidFill>
                  <a:srgbClr val="000000"/>
                </a:solidFill>
                <a:highlight>
                  <a:srgbClr val="FFFF00"/>
                </a:highlight>
                <a:latin typeface="Arial" panose="020B0604020202020204" pitchFamily="34" charset="0"/>
              </a:rPr>
              <a:t>the mystery only deepens. </a:t>
            </a:r>
            <a:r>
              <a:rPr lang="en-GB" sz="1800" b="0" i="0" u="none" strike="noStrike" baseline="0" dirty="0">
                <a:solidFill>
                  <a:srgbClr val="000000"/>
                </a:solidFill>
                <a:highlight>
                  <a:srgbClr val="FFFF00"/>
                </a:highlight>
                <a:latin typeface="Arial" panose="020B0604020202020204" pitchFamily="34" charset="0"/>
              </a:rPr>
              <a:t>	</a:t>
            </a:r>
          </a:p>
          <a:p>
            <a:pPr marL="0" indent="0">
              <a:buNone/>
            </a:pPr>
            <a:endParaRPr lang="en-GB" dirty="0"/>
          </a:p>
        </p:txBody>
      </p:sp>
      <p:sp>
        <p:nvSpPr>
          <p:cNvPr id="4" name="Title 1">
            <a:extLst>
              <a:ext uri="{FF2B5EF4-FFF2-40B4-BE49-F238E27FC236}">
                <a16:creationId xmlns:a16="http://schemas.microsoft.com/office/drawing/2014/main" id="{8345945A-FA71-004D-A66D-951E1694271D}"/>
              </a:ext>
            </a:extLst>
          </p:cNvPr>
          <p:cNvSpPr txBox="1">
            <a:spLocks/>
          </p:cNvSpPr>
          <p:nvPr/>
        </p:nvSpPr>
        <p:spPr>
          <a:xfrm>
            <a:off x="838200" y="153091"/>
            <a:ext cx="10515600" cy="1325563"/>
          </a:xfrm>
          <a:prstGeom prst="rect">
            <a:avLst/>
          </a:prstGeom>
          <a:solidFill>
            <a:schemeClr val="accent5">
              <a:lumMod val="60000"/>
              <a:lumOff val="4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u="sng" dirty="0"/>
              <a:t>Question 3</a:t>
            </a:r>
          </a:p>
        </p:txBody>
      </p:sp>
      <p:sp>
        <p:nvSpPr>
          <p:cNvPr id="5" name="Rectangle 4">
            <a:extLst>
              <a:ext uri="{FF2B5EF4-FFF2-40B4-BE49-F238E27FC236}">
                <a16:creationId xmlns:a16="http://schemas.microsoft.com/office/drawing/2014/main" id="{55450441-B225-2942-AB00-863B85B16E36}"/>
              </a:ext>
            </a:extLst>
          </p:cNvPr>
          <p:cNvSpPr/>
          <p:nvPr/>
        </p:nvSpPr>
        <p:spPr>
          <a:xfrm>
            <a:off x="838200" y="1478654"/>
            <a:ext cx="10515600" cy="461665"/>
          </a:xfrm>
          <a:prstGeom prst="rect">
            <a:avLst/>
          </a:prstGeom>
          <a:solidFill>
            <a:schemeClr val="tx2"/>
          </a:solidFill>
        </p:spPr>
        <p:txBody>
          <a:bodyPr wrap="square">
            <a:spAutoFit/>
          </a:bodyPr>
          <a:lstStyle/>
          <a:p>
            <a:pPr algn="ctr"/>
            <a:r>
              <a:rPr lang="en-GB" sz="2400" b="0" i="0" dirty="0">
                <a:solidFill>
                  <a:schemeClr val="bg1"/>
                </a:solidFill>
                <a:effectLst/>
                <a:latin typeface="Arial" panose="020B0604020202020204" pitchFamily="34" charset="0"/>
              </a:rPr>
              <a:t>How has the  writer  structured  the text  to interest you as a reader?</a:t>
            </a:r>
          </a:p>
        </p:txBody>
      </p:sp>
      <p:sp>
        <p:nvSpPr>
          <p:cNvPr id="12" name="TextBox 11">
            <a:extLst>
              <a:ext uri="{FF2B5EF4-FFF2-40B4-BE49-F238E27FC236}">
                <a16:creationId xmlns:a16="http://schemas.microsoft.com/office/drawing/2014/main" id="{2886D94E-A7C8-6449-AC76-9A076A122778}"/>
              </a:ext>
            </a:extLst>
          </p:cNvPr>
          <p:cNvSpPr txBox="1"/>
          <p:nvPr/>
        </p:nvSpPr>
        <p:spPr>
          <a:xfrm>
            <a:off x="8756373" y="324492"/>
            <a:ext cx="2491409"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dirty="0"/>
              <a:t>On average people in this class got between 0 and 8 marks.</a:t>
            </a:r>
          </a:p>
        </p:txBody>
      </p:sp>
      <p:sp>
        <p:nvSpPr>
          <p:cNvPr id="9" name="Content Placeholder 2">
            <a:extLst>
              <a:ext uri="{FF2B5EF4-FFF2-40B4-BE49-F238E27FC236}">
                <a16:creationId xmlns:a16="http://schemas.microsoft.com/office/drawing/2014/main" id="{9A3A6DD1-9ACA-4392-8403-08D8E1A3AA8B}"/>
              </a:ext>
            </a:extLst>
          </p:cNvPr>
          <p:cNvSpPr txBox="1">
            <a:spLocks/>
          </p:cNvSpPr>
          <p:nvPr/>
        </p:nvSpPr>
        <p:spPr>
          <a:xfrm>
            <a:off x="5669281" y="2053627"/>
            <a:ext cx="6231988" cy="476459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600" b="0" i="0" u="none" strike="noStrike" baseline="0" dirty="0">
                <a:solidFill>
                  <a:srgbClr val="000000"/>
                </a:solidFill>
                <a:latin typeface="Arial" panose="020B0604020202020204" pitchFamily="34" charset="0"/>
              </a:rPr>
              <a:t>From the very first sentence, the writer carefully builds up the references to the ‘stranger child’ that run throughout the text. </a:t>
            </a:r>
            <a:r>
              <a:rPr lang="en-GB" sz="2600" b="0" i="0" u="none" strike="noStrike" baseline="0" dirty="0">
                <a:solidFill>
                  <a:srgbClr val="000000"/>
                </a:solidFill>
                <a:highlight>
                  <a:srgbClr val="FFFF00"/>
                </a:highlight>
                <a:latin typeface="Arial" panose="020B0604020202020204" pitchFamily="34" charset="0"/>
              </a:rPr>
              <a:t>By introducing this unexplained element straight away, it immediately establishes the mysterious atmosphere of the extract. When we learn at the same time </a:t>
            </a:r>
            <a:r>
              <a:rPr lang="en-GB" sz="2600" b="0" i="0" u="none" strike="noStrike" baseline="0" dirty="0">
                <a:solidFill>
                  <a:srgbClr val="000000"/>
                </a:solidFill>
                <a:latin typeface="Arial" panose="020B0604020202020204" pitchFamily="34" charset="0"/>
              </a:rPr>
              <a:t>that this is the ‘first day at the house’, </a:t>
            </a:r>
            <a:r>
              <a:rPr lang="en-GB" sz="2600" b="0" i="0" u="none" strike="noStrike" baseline="0" dirty="0">
                <a:solidFill>
                  <a:srgbClr val="000000"/>
                </a:solidFill>
                <a:highlight>
                  <a:srgbClr val="FFFF00"/>
                </a:highlight>
                <a:latin typeface="Arial" panose="020B0604020202020204" pitchFamily="34" charset="0"/>
              </a:rPr>
              <a:t>the combination of these structural features is a narrative convention for creating a sense of the unfamiliar within the supernatural genre. </a:t>
            </a:r>
            <a:r>
              <a:rPr lang="en-GB" sz="2600" b="0" i="0" u="none" strike="noStrike" baseline="0" dirty="0">
                <a:solidFill>
                  <a:srgbClr val="000000"/>
                </a:solidFill>
                <a:latin typeface="Arial" panose="020B0604020202020204" pitchFamily="34" charset="0"/>
              </a:rPr>
              <a:t>When at the end it is suddenly revealed that she has ‘gone’, </a:t>
            </a:r>
            <a:r>
              <a:rPr lang="en-GB" sz="2600" b="0" i="0" u="none" strike="noStrike" baseline="0" dirty="0">
                <a:solidFill>
                  <a:srgbClr val="000000"/>
                </a:solidFill>
                <a:highlight>
                  <a:srgbClr val="FFFF00"/>
                </a:highlight>
                <a:latin typeface="Arial" panose="020B0604020202020204" pitchFamily="34" charset="0"/>
              </a:rPr>
              <a:t>it completes a circular structure that deepens our understanding that this is a mystery narrative</a:t>
            </a:r>
            <a:r>
              <a:rPr lang="en-GB" sz="2600" b="0" i="0" u="none" strike="noStrike" baseline="0" dirty="0">
                <a:solidFill>
                  <a:srgbClr val="000000"/>
                </a:solidFill>
                <a:latin typeface="Arial" panose="020B0604020202020204" pitchFamily="34" charset="0"/>
              </a:rPr>
              <a:t>. </a:t>
            </a:r>
            <a:r>
              <a:rPr lang="en-GB" sz="1800" b="0" i="0" u="none" strike="noStrike" baseline="0" dirty="0">
                <a:solidFill>
                  <a:srgbClr val="000000"/>
                </a:solidFill>
                <a:latin typeface="Arial" panose="020B0604020202020204" pitchFamily="34" charset="0"/>
              </a:rPr>
              <a:t>	</a:t>
            </a:r>
          </a:p>
        </p:txBody>
      </p:sp>
    </p:spTree>
    <p:extLst>
      <p:ext uri="{BB962C8B-B14F-4D97-AF65-F5344CB8AC3E}">
        <p14:creationId xmlns:p14="http://schemas.microsoft.com/office/powerpoint/2010/main" val="1806317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DC7B8-AEFE-4A30-9B93-F2F522DCCDAC}"/>
              </a:ext>
            </a:extLst>
          </p:cNvPr>
          <p:cNvSpPr>
            <a:spLocks noGrp="1"/>
          </p:cNvSpPr>
          <p:nvPr>
            <p:ph type="title"/>
          </p:nvPr>
        </p:nvSpPr>
        <p:spPr/>
        <p:txBody>
          <a:bodyPr/>
          <a:lstStyle/>
          <a:p>
            <a:r>
              <a:rPr lang="en-GB" u="sng" dirty="0">
                <a:solidFill>
                  <a:srgbClr val="7030A0"/>
                </a:solidFill>
              </a:rPr>
              <a:t>Success criteria for Question 3:</a:t>
            </a:r>
          </a:p>
        </p:txBody>
      </p:sp>
      <p:sp>
        <p:nvSpPr>
          <p:cNvPr id="3" name="Content Placeholder 2">
            <a:extLst>
              <a:ext uri="{FF2B5EF4-FFF2-40B4-BE49-F238E27FC236}">
                <a16:creationId xmlns:a16="http://schemas.microsoft.com/office/drawing/2014/main" id="{8A91D843-6842-4E8E-ADD6-0F93279CBC82}"/>
              </a:ext>
            </a:extLst>
          </p:cNvPr>
          <p:cNvSpPr>
            <a:spLocks noGrp="1"/>
          </p:cNvSpPr>
          <p:nvPr>
            <p:ph idx="1"/>
          </p:nvPr>
        </p:nvSpPr>
        <p:spPr/>
        <p:txBody>
          <a:bodyPr/>
          <a:lstStyle/>
          <a:p>
            <a:pPr marL="0" indent="0">
              <a:buNone/>
            </a:pPr>
            <a:r>
              <a:rPr lang="en-GB" dirty="0"/>
              <a:t>1)</a:t>
            </a:r>
          </a:p>
          <a:p>
            <a:pPr marL="0" indent="0">
              <a:buNone/>
            </a:pPr>
            <a:r>
              <a:rPr lang="en-GB" dirty="0"/>
              <a:t>2)</a:t>
            </a:r>
          </a:p>
          <a:p>
            <a:pPr marL="0" indent="0">
              <a:buNone/>
            </a:pPr>
            <a:r>
              <a:rPr lang="en-GB" dirty="0"/>
              <a:t>3)</a:t>
            </a:r>
          </a:p>
          <a:p>
            <a:pPr marL="0" indent="0">
              <a:buNone/>
            </a:pPr>
            <a:r>
              <a:rPr lang="en-GB" dirty="0"/>
              <a:t>4)</a:t>
            </a:r>
          </a:p>
          <a:p>
            <a:pPr marL="0" indent="0">
              <a:buNone/>
            </a:pPr>
            <a:r>
              <a:rPr lang="en-GB" dirty="0"/>
              <a:t>5)</a:t>
            </a:r>
          </a:p>
        </p:txBody>
      </p:sp>
      <p:sp>
        <p:nvSpPr>
          <p:cNvPr id="4" name="TextBox 3">
            <a:extLst>
              <a:ext uri="{FF2B5EF4-FFF2-40B4-BE49-F238E27FC236}">
                <a16:creationId xmlns:a16="http://schemas.microsoft.com/office/drawing/2014/main" id="{A700A357-757E-412A-86D2-833CD68DBBBB}"/>
              </a:ext>
            </a:extLst>
          </p:cNvPr>
          <p:cNvSpPr txBox="1"/>
          <p:nvPr/>
        </p:nvSpPr>
        <p:spPr>
          <a:xfrm>
            <a:off x="7498081" y="3811012"/>
            <a:ext cx="4693920" cy="830997"/>
          </a:xfrm>
          <a:prstGeom prst="rect">
            <a:avLst/>
          </a:prstGeom>
          <a:noFill/>
        </p:spPr>
        <p:txBody>
          <a:bodyPr wrap="square" rtlCol="0">
            <a:spAutoFit/>
          </a:bodyPr>
          <a:lstStyle/>
          <a:p>
            <a:r>
              <a:rPr lang="en-GB" sz="2400" b="1" u="sng" dirty="0">
                <a:solidFill>
                  <a:srgbClr val="7030A0"/>
                </a:solidFill>
              </a:rPr>
              <a:t>Phrases to avoid in your answer:</a:t>
            </a:r>
          </a:p>
          <a:p>
            <a:r>
              <a:rPr lang="en-GB" sz="2400" b="1" dirty="0">
                <a:solidFill>
                  <a:srgbClr val="7030A0"/>
                </a:solidFill>
              </a:rPr>
              <a:t>This interests the reader.</a:t>
            </a:r>
          </a:p>
        </p:txBody>
      </p:sp>
      <p:sp>
        <p:nvSpPr>
          <p:cNvPr id="5" name="TextBox 4">
            <a:extLst>
              <a:ext uri="{FF2B5EF4-FFF2-40B4-BE49-F238E27FC236}">
                <a16:creationId xmlns:a16="http://schemas.microsoft.com/office/drawing/2014/main" id="{99900449-596E-4669-BF76-91ECE838C757}"/>
              </a:ext>
            </a:extLst>
          </p:cNvPr>
          <p:cNvSpPr txBox="1"/>
          <p:nvPr/>
        </p:nvSpPr>
        <p:spPr>
          <a:xfrm>
            <a:off x="7498081" y="2053883"/>
            <a:ext cx="4318781" cy="1200329"/>
          </a:xfrm>
          <a:prstGeom prst="rect">
            <a:avLst/>
          </a:prstGeom>
          <a:noFill/>
        </p:spPr>
        <p:txBody>
          <a:bodyPr wrap="square" rtlCol="0">
            <a:spAutoFit/>
          </a:bodyPr>
          <a:lstStyle/>
          <a:p>
            <a:r>
              <a:rPr lang="en-GB" sz="2400" b="1" u="sng" dirty="0">
                <a:solidFill>
                  <a:srgbClr val="7030A0"/>
                </a:solidFill>
              </a:rPr>
              <a:t>Top tips:</a:t>
            </a:r>
          </a:p>
          <a:p>
            <a:r>
              <a:rPr lang="en-GB" sz="2400" b="1" dirty="0">
                <a:solidFill>
                  <a:srgbClr val="7030A0"/>
                </a:solidFill>
              </a:rPr>
              <a:t>Use ‘to’ and ‘because’ to comment on the effect.</a:t>
            </a:r>
          </a:p>
        </p:txBody>
      </p:sp>
    </p:spTree>
    <p:extLst>
      <p:ext uri="{BB962C8B-B14F-4D97-AF65-F5344CB8AC3E}">
        <p14:creationId xmlns:p14="http://schemas.microsoft.com/office/powerpoint/2010/main" val="2548641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2E19979-4582-0C4B-AB49-E5EFBF659787}"/>
              </a:ext>
            </a:extLst>
          </p:cNvPr>
          <p:cNvSpPr txBox="1">
            <a:spLocks/>
          </p:cNvSpPr>
          <p:nvPr/>
        </p:nvSpPr>
        <p:spPr>
          <a:xfrm>
            <a:off x="0" y="0"/>
            <a:ext cx="12192000" cy="73930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GB" b="1" u="sng" dirty="0"/>
              <a:t>Question 3</a:t>
            </a:r>
          </a:p>
        </p:txBody>
      </p:sp>
      <p:sp>
        <p:nvSpPr>
          <p:cNvPr id="5" name="TextBox 4">
            <a:extLst>
              <a:ext uri="{FF2B5EF4-FFF2-40B4-BE49-F238E27FC236}">
                <a16:creationId xmlns:a16="http://schemas.microsoft.com/office/drawing/2014/main" id="{4DA7B669-2F9D-C34C-9000-B96B2132C4C8}"/>
              </a:ext>
            </a:extLst>
          </p:cNvPr>
          <p:cNvSpPr txBox="1"/>
          <p:nvPr/>
        </p:nvSpPr>
        <p:spPr>
          <a:xfrm>
            <a:off x="284921" y="1107717"/>
            <a:ext cx="11622157" cy="4093428"/>
          </a:xfrm>
          <a:prstGeom prst="rect">
            <a:avLst/>
          </a:prstGeom>
          <a:solidFill>
            <a:schemeClr val="accent6">
              <a:lumMod val="40000"/>
              <a:lumOff val="60000"/>
            </a:schemeClr>
          </a:solidFill>
          <a:ln>
            <a:solidFill>
              <a:schemeClr val="tx1"/>
            </a:solidFill>
          </a:ln>
        </p:spPr>
        <p:txBody>
          <a:bodyPr wrap="square" rtlCol="0">
            <a:spAutoFit/>
          </a:bodyPr>
          <a:lstStyle/>
          <a:p>
            <a:r>
              <a:rPr lang="en-GB" sz="2400" b="1" dirty="0"/>
              <a:t>How marks were gained: </a:t>
            </a:r>
          </a:p>
          <a:p>
            <a:endParaRPr lang="en-GB" sz="2000" dirty="0"/>
          </a:p>
          <a:p>
            <a:pPr marL="285750" indent="-285750">
              <a:buFont typeface="Arial" panose="020B0604020202020204" pitchFamily="34" charset="0"/>
              <a:buChar char="•"/>
            </a:pPr>
            <a:r>
              <a:rPr lang="en-GB" sz="2400" dirty="0"/>
              <a:t>Some recognised that the effect of describing ‘it was their first day at the house’ at the beginning, was a deliberate ploy to create the feeling of mystery which develops as we read. </a:t>
            </a:r>
          </a:p>
          <a:p>
            <a:pPr marL="285750" indent="-285750">
              <a:buFont typeface="Arial" panose="020B0604020202020204" pitchFamily="34" charset="0"/>
              <a:buChar char="•"/>
            </a:pPr>
            <a:r>
              <a:rPr lang="en-GB" sz="2400" dirty="0"/>
              <a:t>Others examined </a:t>
            </a:r>
            <a:r>
              <a:rPr lang="en-GB" sz="2400" i="0" u="none" strike="noStrike" baseline="0" dirty="0">
                <a:solidFill>
                  <a:srgbClr val="000000"/>
                </a:solidFill>
              </a:rPr>
              <a:t>the ending suddenly reveals that she has ‘gone’, completing a circular structure that deepens our understanding that this is a mystery narrative. </a:t>
            </a:r>
            <a:r>
              <a:rPr lang="en-GB" sz="1800" b="0" i="0" u="none" strike="noStrike" baseline="0" dirty="0">
                <a:solidFill>
                  <a:srgbClr val="000000"/>
                </a:solidFill>
                <a:latin typeface="Arial" panose="020B0604020202020204" pitchFamily="34" charset="0"/>
              </a:rPr>
              <a:t>	</a:t>
            </a:r>
          </a:p>
          <a:p>
            <a:pPr marL="285750" indent="-285750">
              <a:buFont typeface="Arial" panose="020B0604020202020204" pitchFamily="34" charset="0"/>
              <a:buChar char="•"/>
            </a:pPr>
            <a:r>
              <a:rPr lang="en-GB" sz="2400" dirty="0"/>
              <a:t>Better students were able to explain how the writer used a narrative convention for developing the mystery and supernatural elements of the tree coupled with the cyclical narrative of the girl ‘disappearing’ to deepen our understanding that the two elements are linked. </a:t>
            </a:r>
          </a:p>
        </p:txBody>
      </p:sp>
      <p:pic>
        <p:nvPicPr>
          <p:cNvPr id="6" name="Picture 5">
            <a:extLst>
              <a:ext uri="{FF2B5EF4-FFF2-40B4-BE49-F238E27FC236}">
                <a16:creationId xmlns:a16="http://schemas.microsoft.com/office/drawing/2014/main" id="{C76599BB-A296-CA47-9ABD-979C22018DD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192" b="94393" l="5714" r="93690">
                        <a14:foregroundMark x1="89048" y1="6192" x2="87619" y2="9696"/>
                        <a14:foregroundMark x1="22262" y1="94509" x2="22262" y2="87150"/>
                        <a14:foregroundMark x1="5833" y1="64953" x2="9643" y2="69743"/>
                        <a14:foregroundMark x1="92976" y1="8061" x2="93690" y2="7360"/>
                      </a14:backgroundRemoval>
                    </a14:imgEffect>
                  </a14:imgLayer>
                </a14:imgProps>
              </a:ext>
            </a:extLst>
          </a:blip>
          <a:stretch>
            <a:fillRect/>
          </a:stretch>
        </p:blipFill>
        <p:spPr>
          <a:xfrm>
            <a:off x="10482470" y="381845"/>
            <a:ext cx="1424608" cy="1451743"/>
          </a:xfrm>
          <a:prstGeom prst="rect">
            <a:avLst/>
          </a:prstGeom>
        </p:spPr>
      </p:pic>
    </p:spTree>
    <p:extLst>
      <p:ext uri="{BB962C8B-B14F-4D97-AF65-F5344CB8AC3E}">
        <p14:creationId xmlns:p14="http://schemas.microsoft.com/office/powerpoint/2010/main" val="3152694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C3198CBD-716D-8A45-9287-37E940070B88}"/>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8800" b="1" kern="1200" dirty="0">
                <a:solidFill>
                  <a:srgbClr val="FFFFFF"/>
                </a:solidFill>
                <a:latin typeface="+mj-lt"/>
                <a:ea typeface="+mj-ea"/>
                <a:cs typeface="+mj-cs"/>
              </a:rPr>
              <a:t>Question 4</a:t>
            </a:r>
          </a:p>
        </p:txBody>
      </p:sp>
    </p:spTree>
    <p:extLst>
      <p:ext uri="{BB962C8B-B14F-4D97-AF65-F5344CB8AC3E}">
        <p14:creationId xmlns:p14="http://schemas.microsoft.com/office/powerpoint/2010/main" val="3058950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8629AF-2C5A-644B-B5A5-FF8B4FF23159}"/>
              </a:ext>
            </a:extLst>
          </p:cNvPr>
          <p:cNvSpPr>
            <a:spLocks noGrp="1"/>
          </p:cNvSpPr>
          <p:nvPr>
            <p:ph idx="1"/>
          </p:nvPr>
        </p:nvSpPr>
        <p:spPr/>
        <p:txBody>
          <a:bodyPr>
            <a:normAutofit/>
          </a:bodyPr>
          <a:lstStyle/>
          <a:p>
            <a:pPr marL="0" indent="0">
              <a:buNone/>
            </a:pPr>
            <a:endParaRPr lang="en-GB" dirty="0"/>
          </a:p>
          <a:p>
            <a:pPr marL="0" indent="0">
              <a:buNone/>
            </a:pPr>
            <a:endParaRPr lang="en-GB" dirty="0"/>
          </a:p>
          <a:p>
            <a:pPr marL="0" indent="0">
              <a:buNone/>
            </a:pPr>
            <a:endParaRPr lang="en-GB" dirty="0"/>
          </a:p>
        </p:txBody>
      </p:sp>
      <p:sp>
        <p:nvSpPr>
          <p:cNvPr id="4" name="Title 1">
            <a:extLst>
              <a:ext uri="{FF2B5EF4-FFF2-40B4-BE49-F238E27FC236}">
                <a16:creationId xmlns:a16="http://schemas.microsoft.com/office/drawing/2014/main" id="{83AFB6D9-00DD-784D-93B0-0DDA34A6D912}"/>
              </a:ext>
            </a:extLst>
          </p:cNvPr>
          <p:cNvSpPr txBox="1">
            <a:spLocks noGrp="1"/>
          </p:cNvSpPr>
          <p:nvPr>
            <p:ph type="title"/>
          </p:nvPr>
        </p:nvSpPr>
        <p:spPr>
          <a:xfrm>
            <a:off x="838200" y="190470"/>
            <a:ext cx="10515600" cy="1325563"/>
          </a:xfrm>
          <a:prstGeom prst="rect">
            <a:avLst/>
          </a:prstGeom>
          <a:solidFill>
            <a:schemeClr val="accent5">
              <a:lumMod val="60000"/>
              <a:lumOff val="4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u="sng" dirty="0"/>
              <a:t>Question 4</a:t>
            </a:r>
          </a:p>
        </p:txBody>
      </p:sp>
      <p:sp>
        <p:nvSpPr>
          <p:cNvPr id="5" name="TextBox 4">
            <a:extLst>
              <a:ext uri="{FF2B5EF4-FFF2-40B4-BE49-F238E27FC236}">
                <a16:creationId xmlns:a16="http://schemas.microsoft.com/office/drawing/2014/main" id="{315ACFBD-DE54-FB4B-95D3-23BB4B670D07}"/>
              </a:ext>
            </a:extLst>
          </p:cNvPr>
          <p:cNvSpPr txBox="1"/>
          <p:nvPr/>
        </p:nvSpPr>
        <p:spPr>
          <a:xfrm>
            <a:off x="8309113" y="530087"/>
            <a:ext cx="293867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dirty="0"/>
              <a:t>On average people in this class got …… marks. </a:t>
            </a:r>
          </a:p>
        </p:txBody>
      </p:sp>
      <p:sp>
        <p:nvSpPr>
          <p:cNvPr id="7" name="TextBox 6">
            <a:extLst>
              <a:ext uri="{FF2B5EF4-FFF2-40B4-BE49-F238E27FC236}">
                <a16:creationId xmlns:a16="http://schemas.microsoft.com/office/drawing/2014/main" id="{0C7B02DA-8F6A-4C55-8FCA-8501C4F4B36B}"/>
              </a:ext>
            </a:extLst>
          </p:cNvPr>
          <p:cNvSpPr txBox="1"/>
          <p:nvPr/>
        </p:nvSpPr>
        <p:spPr>
          <a:xfrm>
            <a:off x="548640" y="2141531"/>
            <a:ext cx="11155680" cy="4093428"/>
          </a:xfrm>
          <a:prstGeom prst="rect">
            <a:avLst/>
          </a:prstGeom>
          <a:noFill/>
        </p:spPr>
        <p:txBody>
          <a:bodyPr wrap="square">
            <a:spAutoFit/>
          </a:bodyPr>
          <a:lstStyle/>
          <a:p>
            <a:r>
              <a:rPr lang="en-GB" sz="2000" b="0" i="0" u="none" strike="noStrike" baseline="0" dirty="0">
                <a:solidFill>
                  <a:srgbClr val="000000"/>
                </a:solidFill>
                <a:latin typeface="Arial" panose="020B0604020202020204" pitchFamily="34" charset="0"/>
              </a:rPr>
              <a:t>Focus this part of your answer on the second part of the source, from </a:t>
            </a:r>
            <a:r>
              <a:rPr lang="en-GB" sz="2000" b="1" i="0" u="none" strike="noStrike" baseline="0" dirty="0">
                <a:solidFill>
                  <a:srgbClr val="000000"/>
                </a:solidFill>
                <a:latin typeface="Arial" panose="020B0604020202020204" pitchFamily="34" charset="0"/>
              </a:rPr>
              <a:t>line 24 to the end</a:t>
            </a:r>
            <a:r>
              <a:rPr lang="en-GB" sz="2000" b="0" i="0" u="none" strike="noStrike" baseline="0" dirty="0">
                <a:solidFill>
                  <a:srgbClr val="000000"/>
                </a:solidFill>
                <a:latin typeface="Arial" panose="020B0604020202020204" pitchFamily="34" charset="0"/>
              </a:rPr>
              <a:t>. </a:t>
            </a:r>
          </a:p>
          <a:p>
            <a:endParaRPr lang="en-GB" sz="2000" b="0" i="0" u="none" strike="noStrike" baseline="0" dirty="0">
              <a:solidFill>
                <a:srgbClr val="000000"/>
              </a:solidFill>
              <a:latin typeface="Arial" panose="020B0604020202020204" pitchFamily="34" charset="0"/>
            </a:endParaRPr>
          </a:p>
          <a:p>
            <a:r>
              <a:rPr lang="en-GB" sz="2000" b="0" i="0" u="none" strike="noStrike" baseline="0" dirty="0">
                <a:solidFill>
                  <a:srgbClr val="000000"/>
                </a:solidFill>
                <a:latin typeface="Arial" panose="020B0604020202020204" pitchFamily="34" charset="0"/>
              </a:rPr>
              <a:t>A student said, ‘I </a:t>
            </a:r>
            <a:r>
              <a:rPr lang="en-GB" sz="2000" b="0" i="0" u="none" strike="noStrike" baseline="0" dirty="0">
                <a:solidFill>
                  <a:srgbClr val="000000"/>
                </a:solidFill>
                <a:highlight>
                  <a:srgbClr val="00FF00"/>
                </a:highlight>
                <a:latin typeface="Arial" panose="020B0604020202020204" pitchFamily="34" charset="0"/>
              </a:rPr>
              <a:t>wasn’t at all surprised by the disappearance of the stranger child </a:t>
            </a:r>
            <a:r>
              <a:rPr lang="en-GB" sz="2000" b="0" i="0" u="none" strike="noStrike" baseline="0" dirty="0">
                <a:solidFill>
                  <a:srgbClr val="000000"/>
                </a:solidFill>
                <a:latin typeface="Arial" panose="020B0604020202020204" pitchFamily="34" charset="0"/>
              </a:rPr>
              <a:t>at the end of the extract. The writer has left us in no doubt that she is just </a:t>
            </a:r>
            <a:r>
              <a:rPr lang="en-GB" sz="2000" b="0" i="0" u="none" strike="noStrike" baseline="0" dirty="0">
                <a:solidFill>
                  <a:srgbClr val="000000"/>
                </a:solidFill>
                <a:highlight>
                  <a:srgbClr val="00FF00"/>
                </a:highlight>
                <a:latin typeface="Arial" panose="020B0604020202020204" pitchFamily="34" charset="0"/>
              </a:rPr>
              <a:t>part of Rosie’s imagination</a:t>
            </a:r>
            <a:r>
              <a:rPr lang="en-GB" sz="2000" b="0" i="0" u="none" strike="noStrike" baseline="0" dirty="0">
                <a:solidFill>
                  <a:srgbClr val="000000"/>
                </a:solidFill>
                <a:latin typeface="Arial" panose="020B0604020202020204" pitchFamily="34" charset="0"/>
              </a:rPr>
              <a:t>.’ </a:t>
            </a:r>
          </a:p>
          <a:p>
            <a:endParaRPr lang="en-GB" sz="2000" b="0" i="0" u="none" strike="noStrike" baseline="0" dirty="0">
              <a:solidFill>
                <a:srgbClr val="000000"/>
              </a:solidFill>
              <a:latin typeface="Arial" panose="020B0604020202020204" pitchFamily="34" charset="0"/>
            </a:endParaRPr>
          </a:p>
          <a:p>
            <a:r>
              <a:rPr lang="en-GB" sz="2000" b="0" i="0" u="none" strike="noStrike" baseline="0" dirty="0">
                <a:solidFill>
                  <a:srgbClr val="000000"/>
                </a:solidFill>
                <a:latin typeface="Arial" panose="020B0604020202020204" pitchFamily="34" charset="0"/>
              </a:rPr>
              <a:t>To what extent do you agree? </a:t>
            </a:r>
          </a:p>
          <a:p>
            <a:endParaRPr lang="en-GB" sz="2000" b="0" i="0" u="none" strike="noStrike" baseline="0" dirty="0">
              <a:solidFill>
                <a:srgbClr val="000000"/>
              </a:solidFill>
              <a:latin typeface="Arial" panose="020B0604020202020204" pitchFamily="34" charset="0"/>
            </a:endParaRPr>
          </a:p>
          <a:p>
            <a:r>
              <a:rPr lang="en-GB" sz="2000" b="0" i="0" u="none" strike="noStrike" baseline="0" dirty="0">
                <a:solidFill>
                  <a:srgbClr val="000000"/>
                </a:solidFill>
                <a:latin typeface="Arial" panose="020B0604020202020204" pitchFamily="34" charset="0"/>
              </a:rPr>
              <a:t>In your response, you could: </a:t>
            </a:r>
          </a:p>
          <a:p>
            <a:r>
              <a:rPr lang="en-GB" sz="2000" b="0" i="0" u="none" strike="noStrike" baseline="0" dirty="0">
                <a:solidFill>
                  <a:srgbClr val="000000"/>
                </a:solidFill>
                <a:latin typeface="Arial" panose="020B0604020202020204" pitchFamily="34" charset="0"/>
              </a:rPr>
              <a:t>• consider the disappearance of the stranger child </a:t>
            </a:r>
          </a:p>
          <a:p>
            <a:r>
              <a:rPr lang="en-GB" sz="2000" b="0" i="0" u="none" strike="noStrike" baseline="0" dirty="0">
                <a:solidFill>
                  <a:srgbClr val="000000"/>
                </a:solidFill>
                <a:latin typeface="Arial" panose="020B0604020202020204" pitchFamily="34" charset="0"/>
              </a:rPr>
              <a:t>• evaluate how the writer presents the stranger child </a:t>
            </a:r>
          </a:p>
          <a:p>
            <a:r>
              <a:rPr lang="en-GB" sz="2000" b="0" i="0" u="none" strike="noStrike" baseline="0" dirty="0">
                <a:solidFill>
                  <a:srgbClr val="000000"/>
                </a:solidFill>
                <a:latin typeface="Arial" panose="020B0604020202020204" pitchFamily="34" charset="0"/>
              </a:rPr>
              <a:t>• support your response with references to the text. </a:t>
            </a:r>
          </a:p>
          <a:p>
            <a:r>
              <a:rPr lang="en-GB" sz="2000" b="0" i="0" u="none" strike="noStrike" baseline="0" dirty="0">
                <a:solidFill>
                  <a:srgbClr val="000000"/>
                </a:solidFill>
                <a:latin typeface="Arial" panose="020B0604020202020204" pitchFamily="34" charset="0"/>
              </a:rPr>
              <a:t>	</a:t>
            </a:r>
          </a:p>
          <a:p>
            <a:pPr algn="r"/>
            <a:r>
              <a:rPr lang="en-GB" sz="2000" b="1" i="0" u="none" strike="noStrike" baseline="0" dirty="0">
                <a:solidFill>
                  <a:srgbClr val="000000"/>
                </a:solidFill>
                <a:latin typeface="Arial" panose="020B0604020202020204" pitchFamily="34" charset="0"/>
              </a:rPr>
              <a:t>[20 marks] </a:t>
            </a:r>
            <a:r>
              <a:rPr lang="en-GB" sz="1800" b="0" i="0" u="none" strike="noStrike" baseline="0" dirty="0">
                <a:solidFill>
                  <a:srgbClr val="000000"/>
                </a:solidFill>
                <a:latin typeface="Arial" panose="020B0604020202020204" pitchFamily="34" charset="0"/>
              </a:rPr>
              <a:t>	</a:t>
            </a:r>
          </a:p>
        </p:txBody>
      </p:sp>
    </p:spTree>
    <p:extLst>
      <p:ext uri="{BB962C8B-B14F-4D97-AF65-F5344CB8AC3E}">
        <p14:creationId xmlns:p14="http://schemas.microsoft.com/office/powerpoint/2010/main" val="19025531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FE304D3-E000-1948-8727-FBB2BA19694A}"/>
              </a:ext>
            </a:extLst>
          </p:cNvPr>
          <p:cNvSpPr txBox="1">
            <a:spLocks/>
          </p:cNvSpPr>
          <p:nvPr/>
        </p:nvSpPr>
        <p:spPr>
          <a:xfrm>
            <a:off x="0" y="0"/>
            <a:ext cx="12192000" cy="73930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GB" b="1" u="sng" dirty="0"/>
              <a:t>Question 4</a:t>
            </a:r>
          </a:p>
        </p:txBody>
      </p:sp>
      <p:sp>
        <p:nvSpPr>
          <p:cNvPr id="5" name="TextBox 4">
            <a:extLst>
              <a:ext uri="{FF2B5EF4-FFF2-40B4-BE49-F238E27FC236}">
                <a16:creationId xmlns:a16="http://schemas.microsoft.com/office/drawing/2014/main" id="{0ADE4D54-8500-2A49-A2BB-BAC479FC6332}"/>
              </a:ext>
            </a:extLst>
          </p:cNvPr>
          <p:cNvSpPr txBox="1"/>
          <p:nvPr/>
        </p:nvSpPr>
        <p:spPr>
          <a:xfrm>
            <a:off x="204986" y="1071976"/>
            <a:ext cx="6812041" cy="4401205"/>
          </a:xfrm>
          <a:prstGeom prst="rect">
            <a:avLst/>
          </a:prstGeom>
          <a:solidFill>
            <a:schemeClr val="accent4">
              <a:lumMod val="40000"/>
              <a:lumOff val="60000"/>
            </a:schemeClr>
          </a:solidFill>
          <a:ln>
            <a:solidFill>
              <a:schemeClr val="tx1"/>
            </a:solidFill>
          </a:ln>
        </p:spPr>
        <p:txBody>
          <a:bodyPr wrap="square" rtlCol="0">
            <a:spAutoFit/>
          </a:bodyPr>
          <a:lstStyle/>
          <a:p>
            <a:pPr algn="ctr"/>
            <a:r>
              <a:rPr lang="en-GB" sz="2000" b="1" u="sng" dirty="0"/>
              <a:t>Students who did less well</a:t>
            </a:r>
          </a:p>
          <a:p>
            <a:pPr marL="342900" indent="-342900">
              <a:buFont typeface="Arial" panose="020B0604020202020204" pitchFamily="34" charset="0"/>
              <a:buChar char="•"/>
            </a:pPr>
            <a:r>
              <a:rPr lang="en-GB" sz="2000" dirty="0"/>
              <a:t>Some students did not answer the question.</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Some students wrote about what they would have done if they were Rosie – this is unhelpful as it does not answer the question.</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Some students relied on only one piece of evidence – this question does require a range – between 3 and 5 pieces is appropriate.</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Some students did not use any terminology – this questions ask about methods used and so terminology, structural or language is needed.</a:t>
            </a:r>
          </a:p>
        </p:txBody>
      </p:sp>
      <p:pic>
        <p:nvPicPr>
          <p:cNvPr id="6" name="Picture 5">
            <a:extLst>
              <a:ext uri="{FF2B5EF4-FFF2-40B4-BE49-F238E27FC236}">
                <a16:creationId xmlns:a16="http://schemas.microsoft.com/office/drawing/2014/main" id="{946467EB-F37C-9047-B33D-D9B6B305F51A}"/>
              </a:ext>
            </a:extLst>
          </p:cNvPr>
          <p:cNvPicPr>
            <a:picLocks noChangeAspect="1"/>
          </p:cNvPicPr>
          <p:nvPr/>
        </p:nvPicPr>
        <p:blipFill>
          <a:blip r:embed="rId3"/>
          <a:stretch>
            <a:fillRect/>
          </a:stretch>
        </p:blipFill>
        <p:spPr>
          <a:xfrm>
            <a:off x="226057" y="374706"/>
            <a:ext cx="1028604" cy="1068942"/>
          </a:xfrm>
          <a:prstGeom prst="rect">
            <a:avLst/>
          </a:prstGeom>
        </p:spPr>
      </p:pic>
      <p:sp>
        <p:nvSpPr>
          <p:cNvPr id="7" name="TextBox 6">
            <a:extLst>
              <a:ext uri="{FF2B5EF4-FFF2-40B4-BE49-F238E27FC236}">
                <a16:creationId xmlns:a16="http://schemas.microsoft.com/office/drawing/2014/main" id="{388C5C2B-10E2-EA43-8C82-68BDB4B7F97C}"/>
              </a:ext>
            </a:extLst>
          </p:cNvPr>
          <p:cNvSpPr txBox="1"/>
          <p:nvPr/>
        </p:nvSpPr>
        <p:spPr>
          <a:xfrm>
            <a:off x="7299252" y="3287967"/>
            <a:ext cx="4791084" cy="3416320"/>
          </a:xfrm>
          <a:prstGeom prst="rect">
            <a:avLst/>
          </a:prstGeom>
          <a:solidFill>
            <a:srgbClr val="D6FFFC"/>
          </a:solidFill>
          <a:ln>
            <a:solidFill>
              <a:schemeClr val="tx1"/>
            </a:solidFill>
          </a:ln>
        </p:spPr>
        <p:txBody>
          <a:bodyPr wrap="square" rtlCol="0">
            <a:spAutoFit/>
          </a:bodyPr>
          <a:lstStyle/>
          <a:p>
            <a:pPr algn="ctr"/>
            <a:r>
              <a:rPr lang="en-GB" sz="2400" b="1" u="sng" dirty="0"/>
              <a:t>Positive  </a:t>
            </a:r>
          </a:p>
          <a:p>
            <a:r>
              <a:rPr lang="en-GB" sz="2400" dirty="0"/>
              <a:t>The key skill for Question 4 is evaluation, both of the ideas in the source in relation to the given statement, and also of the methods used by the writer to convey these ideas. The question was generally answered well across the ability range. </a:t>
            </a:r>
          </a:p>
        </p:txBody>
      </p:sp>
      <p:sp>
        <p:nvSpPr>
          <p:cNvPr id="9" name="TextBox 8">
            <a:extLst>
              <a:ext uri="{FF2B5EF4-FFF2-40B4-BE49-F238E27FC236}">
                <a16:creationId xmlns:a16="http://schemas.microsoft.com/office/drawing/2014/main" id="{8EDBC656-D026-FF47-A94F-3EDBF7F99C93}"/>
              </a:ext>
            </a:extLst>
          </p:cNvPr>
          <p:cNvSpPr txBox="1"/>
          <p:nvPr/>
        </p:nvSpPr>
        <p:spPr>
          <a:xfrm>
            <a:off x="7299251" y="1003944"/>
            <a:ext cx="4687763" cy="1938992"/>
          </a:xfrm>
          <a:prstGeom prst="rect">
            <a:avLst/>
          </a:prstGeom>
          <a:solidFill>
            <a:srgbClr val="FFFF00"/>
          </a:solidFill>
          <a:ln>
            <a:solidFill>
              <a:schemeClr val="tx1"/>
            </a:solidFill>
          </a:ln>
        </p:spPr>
        <p:txBody>
          <a:bodyPr wrap="square" rtlCol="0">
            <a:spAutoFit/>
          </a:bodyPr>
          <a:lstStyle/>
          <a:p>
            <a:pPr algn="ctr"/>
            <a:r>
              <a:rPr lang="en-GB" sz="2400" b="1" u="sng" dirty="0"/>
              <a:t>Top Tips</a:t>
            </a:r>
          </a:p>
          <a:p>
            <a:pPr marL="342900" indent="-342900">
              <a:buFont typeface="Arial" panose="020B0604020202020204" pitchFamily="34" charset="0"/>
              <a:buChar char="•"/>
            </a:pPr>
            <a:r>
              <a:rPr lang="en-GB" sz="2400" dirty="0"/>
              <a:t>It is worth reinforcing that although all evaluations and interpretations can be valid, they must be rooted in the text.</a:t>
            </a:r>
          </a:p>
        </p:txBody>
      </p:sp>
      <p:pic>
        <p:nvPicPr>
          <p:cNvPr id="10" name="Picture 9">
            <a:extLst>
              <a:ext uri="{FF2B5EF4-FFF2-40B4-BE49-F238E27FC236}">
                <a16:creationId xmlns:a16="http://schemas.microsoft.com/office/drawing/2014/main" id="{2B272E08-B40A-824B-B1E0-EF55B7910BC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028" b="92737" l="6000" r="90000">
                        <a14:foregroundMark x1="44333" y1="9218" x2="44333" y2="9218"/>
                        <a14:foregroundMark x1="72667" y1="11453" x2="72667" y2="11453"/>
                        <a14:foregroundMark x1="87667" y1="25978" x2="87667" y2="25978"/>
                        <a14:foregroundMark x1="88667" y1="46927" x2="88667" y2="46927"/>
                        <a14:foregroundMark x1="6333" y1="32402" x2="6333" y2="32402"/>
                        <a14:foregroundMark x1="19333" y1="15642" x2="19333" y2="15642"/>
                        <a14:foregroundMark x1="42333" y1="5028" x2="42333" y2="5028"/>
                        <a14:foregroundMark x1="7333" y1="51117" x2="7333" y2="51117"/>
                        <a14:foregroundMark x1="57333" y1="79888" x2="57333" y2="79888"/>
                        <a14:foregroundMark x1="57333" y1="86313" x2="57333" y2="86313"/>
                        <a14:foregroundMark x1="55333" y1="92737" x2="55333" y2="92737"/>
                        <a14:foregroundMark x1="69333" y1="60056" x2="69333" y2="60056"/>
                        <a14:foregroundMark x1="35000" y1="66201" x2="35000" y2="66201"/>
                      </a14:backgroundRemoval>
                    </a14:imgEffect>
                  </a14:imgLayer>
                </a14:imgProps>
              </a:ext>
            </a:extLst>
          </a:blip>
          <a:stretch>
            <a:fillRect/>
          </a:stretch>
        </p:blipFill>
        <p:spPr>
          <a:xfrm>
            <a:off x="11060576" y="265847"/>
            <a:ext cx="1208662" cy="1476194"/>
          </a:xfrm>
          <a:prstGeom prst="rect">
            <a:avLst/>
          </a:prstGeom>
        </p:spPr>
      </p:pic>
      <p:pic>
        <p:nvPicPr>
          <p:cNvPr id="8" name="Picture 7">
            <a:extLst>
              <a:ext uri="{FF2B5EF4-FFF2-40B4-BE49-F238E27FC236}">
                <a16:creationId xmlns:a16="http://schemas.microsoft.com/office/drawing/2014/main" id="{60C1B5A7-92A3-6B45-B93A-511AE000E2C3}"/>
              </a:ext>
            </a:extLst>
          </p:cNvPr>
          <p:cNvPicPr>
            <a:picLocks noChangeAspect="1"/>
          </p:cNvPicPr>
          <p:nvPr/>
        </p:nvPicPr>
        <p:blipFill>
          <a:blip r:embed="rId6"/>
          <a:stretch>
            <a:fillRect/>
          </a:stretch>
        </p:blipFill>
        <p:spPr>
          <a:xfrm>
            <a:off x="11136230" y="2698185"/>
            <a:ext cx="954106" cy="1179563"/>
          </a:xfrm>
          <a:prstGeom prst="rect">
            <a:avLst/>
          </a:prstGeom>
        </p:spPr>
      </p:pic>
    </p:spTree>
    <p:extLst>
      <p:ext uri="{BB962C8B-B14F-4D97-AF65-F5344CB8AC3E}">
        <p14:creationId xmlns:p14="http://schemas.microsoft.com/office/powerpoint/2010/main" val="28675420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A92473-A84C-504C-A508-08C82128E293}"/>
              </a:ext>
            </a:extLst>
          </p:cNvPr>
          <p:cNvSpPr>
            <a:spLocks noGrp="1"/>
          </p:cNvSpPr>
          <p:nvPr>
            <p:ph idx="1"/>
          </p:nvPr>
        </p:nvSpPr>
        <p:spPr>
          <a:xfrm>
            <a:off x="262980" y="4312635"/>
            <a:ext cx="4325901" cy="1835683"/>
          </a:xfrm>
        </p:spPr>
        <p:txBody>
          <a:bodyPr>
            <a:normAutofit/>
          </a:bodyPr>
          <a:lstStyle/>
          <a:p>
            <a:pPr marL="0" indent="0">
              <a:buNone/>
            </a:pPr>
            <a:r>
              <a:rPr lang="en-GB" dirty="0"/>
              <a:t>How might we answer this the second time around? </a:t>
            </a:r>
          </a:p>
        </p:txBody>
      </p:sp>
      <p:sp>
        <p:nvSpPr>
          <p:cNvPr id="4" name="Title 1">
            <a:extLst>
              <a:ext uri="{FF2B5EF4-FFF2-40B4-BE49-F238E27FC236}">
                <a16:creationId xmlns:a16="http://schemas.microsoft.com/office/drawing/2014/main" id="{8345945A-FA71-004D-A66D-951E1694271D}"/>
              </a:ext>
            </a:extLst>
          </p:cNvPr>
          <p:cNvSpPr txBox="1">
            <a:spLocks/>
          </p:cNvSpPr>
          <p:nvPr/>
        </p:nvSpPr>
        <p:spPr>
          <a:xfrm>
            <a:off x="137808" y="153091"/>
            <a:ext cx="4451073" cy="1325563"/>
          </a:xfrm>
          <a:prstGeom prst="rect">
            <a:avLst/>
          </a:prstGeom>
          <a:solidFill>
            <a:schemeClr val="accent5">
              <a:lumMod val="60000"/>
              <a:lumOff val="4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u="sng" dirty="0"/>
              <a:t>Question 4</a:t>
            </a:r>
          </a:p>
        </p:txBody>
      </p:sp>
      <p:sp>
        <p:nvSpPr>
          <p:cNvPr id="5" name="Rectangle 4">
            <a:extLst>
              <a:ext uri="{FF2B5EF4-FFF2-40B4-BE49-F238E27FC236}">
                <a16:creationId xmlns:a16="http://schemas.microsoft.com/office/drawing/2014/main" id="{55450441-B225-2942-AB00-863B85B16E36}"/>
              </a:ext>
            </a:extLst>
          </p:cNvPr>
          <p:cNvSpPr/>
          <p:nvPr/>
        </p:nvSpPr>
        <p:spPr>
          <a:xfrm>
            <a:off x="137808" y="1478654"/>
            <a:ext cx="4451073" cy="2554545"/>
          </a:xfrm>
          <a:prstGeom prst="rect">
            <a:avLst/>
          </a:prstGeom>
          <a:solidFill>
            <a:schemeClr val="tx2"/>
          </a:solidFill>
        </p:spPr>
        <p:txBody>
          <a:bodyPr wrap="square">
            <a:spAutoFit/>
          </a:bodyPr>
          <a:lstStyle/>
          <a:p>
            <a:pPr algn="ctr"/>
            <a:r>
              <a:rPr lang="en-GB" sz="2000" b="0" i="0" u="none" strike="noStrike" baseline="0" dirty="0">
                <a:solidFill>
                  <a:schemeClr val="bg1"/>
                </a:solidFill>
                <a:latin typeface="Arial" panose="020B0604020202020204" pitchFamily="34" charset="0"/>
              </a:rPr>
              <a:t>A student said, ‘I wasn’t at all surprised by the disappearance of the stranger child at the end of the extract. The writer has left us in no doubt that she is just part of Rosie’s imagination.’ </a:t>
            </a:r>
          </a:p>
          <a:p>
            <a:endParaRPr lang="en-GB" sz="2000" b="0" i="0" u="none" strike="noStrike" baseline="0" dirty="0">
              <a:solidFill>
                <a:schemeClr val="bg1"/>
              </a:solidFill>
              <a:latin typeface="Arial" panose="020B0604020202020204" pitchFamily="34" charset="0"/>
            </a:endParaRPr>
          </a:p>
          <a:p>
            <a:pPr algn="ctr"/>
            <a:r>
              <a:rPr lang="en-GB" sz="2000" b="0" i="0" u="none" strike="noStrike" baseline="0" dirty="0">
                <a:solidFill>
                  <a:schemeClr val="bg1"/>
                </a:solidFill>
                <a:latin typeface="Arial" panose="020B0604020202020204" pitchFamily="34" charset="0"/>
              </a:rPr>
              <a:t>To what extent do you agree? </a:t>
            </a:r>
          </a:p>
        </p:txBody>
      </p:sp>
      <p:pic>
        <p:nvPicPr>
          <p:cNvPr id="6" name="Picture 5">
            <a:extLst>
              <a:ext uri="{FF2B5EF4-FFF2-40B4-BE49-F238E27FC236}">
                <a16:creationId xmlns:a16="http://schemas.microsoft.com/office/drawing/2014/main" id="{AE3EBE6C-02B0-4800-92D2-691FE757FBA4}"/>
              </a:ext>
            </a:extLst>
          </p:cNvPr>
          <p:cNvPicPr>
            <a:picLocks noChangeAspect="1"/>
          </p:cNvPicPr>
          <p:nvPr/>
        </p:nvPicPr>
        <p:blipFill rotWithShape="1">
          <a:blip r:embed="rId2"/>
          <a:srcRect l="7377" t="26667" r="38404" b="15077"/>
          <a:stretch/>
        </p:blipFill>
        <p:spPr>
          <a:xfrm>
            <a:off x="4916659" y="153091"/>
            <a:ext cx="6646984" cy="6442811"/>
          </a:xfrm>
          <a:prstGeom prst="rect">
            <a:avLst/>
          </a:prstGeom>
        </p:spPr>
      </p:pic>
    </p:spTree>
    <p:extLst>
      <p:ext uri="{BB962C8B-B14F-4D97-AF65-F5344CB8AC3E}">
        <p14:creationId xmlns:p14="http://schemas.microsoft.com/office/powerpoint/2010/main" val="586891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F315ABE-5008-024F-B7AC-C4CF231CB7BD}"/>
              </a:ext>
            </a:extLst>
          </p:cNvPr>
          <p:cNvSpPr txBox="1">
            <a:spLocks/>
          </p:cNvSpPr>
          <p:nvPr/>
        </p:nvSpPr>
        <p:spPr>
          <a:xfrm>
            <a:off x="0" y="0"/>
            <a:ext cx="12192000" cy="73930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GB" b="1" u="sng" dirty="0"/>
              <a:t>Question 4</a:t>
            </a:r>
          </a:p>
        </p:txBody>
      </p:sp>
      <p:sp>
        <p:nvSpPr>
          <p:cNvPr id="4" name="TextBox 3">
            <a:extLst>
              <a:ext uri="{FF2B5EF4-FFF2-40B4-BE49-F238E27FC236}">
                <a16:creationId xmlns:a16="http://schemas.microsoft.com/office/drawing/2014/main" id="{B3940598-9553-4B41-9141-3A6A98F6A153}"/>
              </a:ext>
            </a:extLst>
          </p:cNvPr>
          <p:cNvSpPr txBox="1"/>
          <p:nvPr/>
        </p:nvSpPr>
        <p:spPr>
          <a:xfrm>
            <a:off x="284921" y="869356"/>
            <a:ext cx="11622157" cy="6032421"/>
          </a:xfrm>
          <a:prstGeom prst="rect">
            <a:avLst/>
          </a:prstGeom>
          <a:solidFill>
            <a:schemeClr val="accent6">
              <a:lumMod val="40000"/>
              <a:lumOff val="60000"/>
            </a:schemeClr>
          </a:solidFill>
          <a:ln>
            <a:solidFill>
              <a:schemeClr val="tx1"/>
            </a:solidFill>
          </a:ln>
        </p:spPr>
        <p:txBody>
          <a:bodyPr wrap="square" rtlCol="0">
            <a:spAutoFit/>
          </a:bodyPr>
          <a:lstStyle/>
          <a:p>
            <a:r>
              <a:rPr lang="en-GB" sz="2000" b="1" dirty="0"/>
              <a:t>How each level gained marks: </a:t>
            </a:r>
          </a:p>
          <a:p>
            <a:endParaRPr lang="en-GB" dirty="0"/>
          </a:p>
          <a:p>
            <a:r>
              <a:rPr lang="en-GB" b="1" u="sng" dirty="0"/>
              <a:t>Level 1 </a:t>
            </a:r>
          </a:p>
          <a:p>
            <a:pPr marL="285750" indent="-285750">
              <a:buFont typeface="Arial" panose="020B0604020202020204" pitchFamily="34" charset="0"/>
              <a:buChar char="•"/>
            </a:pPr>
            <a:r>
              <a:rPr lang="en-GB" dirty="0"/>
              <a:t>students were able to comment on the simile of the ‘Cinderella costume’ and deuce she was imaginary from </a:t>
            </a:r>
            <a:r>
              <a:rPr lang="en-GB" dirty="0" err="1"/>
              <a:t>tge</a:t>
            </a:r>
            <a:r>
              <a:rPr lang="en-GB" dirty="0"/>
              <a:t> beginning.</a:t>
            </a:r>
          </a:p>
          <a:p>
            <a:pPr marL="285750" indent="-285750">
              <a:buFont typeface="Arial" panose="020B0604020202020204" pitchFamily="34" charset="0"/>
              <a:buChar char="•"/>
            </a:pPr>
            <a:endParaRPr lang="en-GB" sz="1200" dirty="0"/>
          </a:p>
          <a:p>
            <a:r>
              <a:rPr lang="en-GB" b="1" u="sng" dirty="0"/>
              <a:t>Level 2 </a:t>
            </a:r>
          </a:p>
          <a:p>
            <a:pPr marL="285750" indent="-285750">
              <a:buFont typeface="Arial" panose="020B0604020202020204" pitchFamily="34" charset="0"/>
              <a:buChar char="•"/>
            </a:pPr>
            <a:r>
              <a:rPr lang="en-GB" dirty="0"/>
              <a:t>attempted to evaluate by recognising that the simile was a link to the world of imagination and responded to both parts of the question. </a:t>
            </a:r>
          </a:p>
          <a:p>
            <a:pPr marL="285750" indent="-285750">
              <a:buFont typeface="Arial" panose="020B0604020202020204" pitchFamily="34" charset="0"/>
              <a:buChar char="•"/>
            </a:pPr>
            <a:endParaRPr lang="en-GB" sz="1200" dirty="0"/>
          </a:p>
          <a:p>
            <a:r>
              <a:rPr lang="en-GB" b="1" u="sng" dirty="0"/>
              <a:t>Level 3 </a:t>
            </a:r>
          </a:p>
          <a:p>
            <a:pPr marL="285750" indent="-285750">
              <a:buFont typeface="Arial" panose="020B0604020202020204" pitchFamily="34" charset="0"/>
              <a:buChar char="•"/>
            </a:pPr>
            <a:r>
              <a:rPr lang="en-GB" dirty="0"/>
              <a:t>Some students achieved Level 3 by linking together Rosie’s rational clues and commenting on the writer’s emphasis of the simile ‘like a home made Cinderella costume’ like a symbol for imagination and supernatural elements in the extract.</a:t>
            </a:r>
          </a:p>
          <a:p>
            <a:pPr marL="285750" indent="-285750">
              <a:buFont typeface="Arial" panose="020B0604020202020204" pitchFamily="34" charset="0"/>
              <a:buChar char="•"/>
            </a:pPr>
            <a:r>
              <a:rPr lang="en-GB" dirty="0"/>
              <a:t>Another typical Level 3 evaluation was in relation to f</a:t>
            </a:r>
            <a:r>
              <a:rPr lang="en-GB" sz="1800" b="0" i="0" u="none" strike="noStrike" baseline="0" dirty="0">
                <a:solidFill>
                  <a:srgbClr val="000000"/>
                </a:solidFill>
              </a:rPr>
              <a:t>airy tales characters who can magically appear and then disappear like this girl does. So it is clear that she was a figment of Rosie’s imagination all along. 	</a:t>
            </a:r>
          </a:p>
          <a:p>
            <a:pPr marL="285750" indent="-285750">
              <a:buFont typeface="Arial" panose="020B0604020202020204" pitchFamily="34" charset="0"/>
              <a:buChar char="•"/>
            </a:pPr>
            <a:endParaRPr lang="en-GB" dirty="0">
              <a:solidFill>
                <a:srgbClr val="000000"/>
              </a:solidFill>
            </a:endParaRPr>
          </a:p>
          <a:p>
            <a:r>
              <a:rPr lang="en-GB" sz="1800" b="1" i="0" u="sng" strike="noStrike" baseline="0" dirty="0">
                <a:solidFill>
                  <a:srgbClr val="000000"/>
                </a:solidFill>
              </a:rPr>
              <a:t>Level 4</a:t>
            </a:r>
          </a:p>
          <a:p>
            <a:pPr marL="285750" indent="-285750">
              <a:buFont typeface="Arial" panose="020B0604020202020204" pitchFamily="34" charset="0"/>
              <a:buChar char="•"/>
            </a:pPr>
            <a:r>
              <a:rPr lang="en-GB" dirty="0"/>
              <a:t>Evaluated the concept and genre of fairy tales.</a:t>
            </a:r>
          </a:p>
          <a:p>
            <a:pPr marL="285750" indent="-285750">
              <a:buFont typeface="Arial" panose="020B0604020202020204" pitchFamily="34" charset="0"/>
              <a:buChar char="•"/>
            </a:pPr>
            <a:r>
              <a:rPr lang="en-GB" dirty="0"/>
              <a:t>Others evaluated that although the idea the writer’s use of foreshadowing deliberately leads readers the conclusion that she is a figment of Rosie’s imagination, </a:t>
            </a:r>
            <a:r>
              <a:rPr lang="en-GB" sz="1800" b="0" i="0" u="none" strike="noStrike" baseline="0" dirty="0">
                <a:solidFill>
                  <a:srgbClr val="000000"/>
                </a:solidFill>
              </a:rPr>
              <a:t>there is something more supernatural occurring in the garden than Rosie ever realised, even if the reader suspected it from the very start. </a:t>
            </a:r>
            <a:r>
              <a:rPr lang="en-GB" sz="1800" b="0" i="0" u="none" strike="noStrike" baseline="0" dirty="0">
                <a:solidFill>
                  <a:srgbClr val="000000"/>
                </a:solidFill>
                <a:latin typeface="Arial" panose="020B0604020202020204" pitchFamily="34" charset="0"/>
              </a:rPr>
              <a:t>	</a:t>
            </a:r>
          </a:p>
        </p:txBody>
      </p:sp>
      <p:pic>
        <p:nvPicPr>
          <p:cNvPr id="5" name="Picture 4">
            <a:extLst>
              <a:ext uri="{FF2B5EF4-FFF2-40B4-BE49-F238E27FC236}">
                <a16:creationId xmlns:a16="http://schemas.microsoft.com/office/drawing/2014/main" id="{6EB31666-3D64-224B-B658-C368E45CD2D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192" b="94393" l="5714" r="93690">
                        <a14:foregroundMark x1="89048" y1="6192" x2="87619" y2="9696"/>
                        <a14:foregroundMark x1="22262" y1="94509" x2="22262" y2="87150"/>
                        <a14:foregroundMark x1="5833" y1="64953" x2="9643" y2="69743"/>
                        <a14:foregroundMark x1="92976" y1="8061" x2="93690" y2="7360"/>
                      </a14:backgroundRemoval>
                    </a14:imgEffect>
                  </a14:imgLayer>
                </a14:imgProps>
              </a:ext>
            </a:extLst>
          </a:blip>
          <a:stretch>
            <a:fillRect/>
          </a:stretch>
        </p:blipFill>
        <p:spPr>
          <a:xfrm>
            <a:off x="10482470" y="130054"/>
            <a:ext cx="1424608" cy="1451743"/>
          </a:xfrm>
          <a:prstGeom prst="rect">
            <a:avLst/>
          </a:prstGeom>
        </p:spPr>
      </p:pic>
    </p:spTree>
    <p:extLst>
      <p:ext uri="{BB962C8B-B14F-4D97-AF65-F5344CB8AC3E}">
        <p14:creationId xmlns:p14="http://schemas.microsoft.com/office/powerpoint/2010/main" val="142196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C3198CBD-716D-8A45-9287-37E940070B88}"/>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8800" b="1" kern="1200" dirty="0">
                <a:solidFill>
                  <a:srgbClr val="FFFFFF"/>
                </a:solidFill>
                <a:latin typeface="+mj-lt"/>
                <a:ea typeface="+mj-ea"/>
                <a:cs typeface="+mj-cs"/>
              </a:rPr>
              <a:t>Question 5</a:t>
            </a:r>
          </a:p>
        </p:txBody>
      </p:sp>
    </p:spTree>
    <p:extLst>
      <p:ext uri="{BB962C8B-B14F-4D97-AF65-F5344CB8AC3E}">
        <p14:creationId xmlns:p14="http://schemas.microsoft.com/office/powerpoint/2010/main" val="27010518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8629AF-2C5A-644B-B5A5-FF8B4FF23159}"/>
              </a:ext>
            </a:extLst>
          </p:cNvPr>
          <p:cNvSpPr>
            <a:spLocks noGrp="1"/>
          </p:cNvSpPr>
          <p:nvPr>
            <p:ph idx="1"/>
          </p:nvPr>
        </p:nvSpPr>
        <p:spPr>
          <a:xfrm>
            <a:off x="5515896" y="2474444"/>
            <a:ext cx="5837903" cy="4351338"/>
          </a:xfrm>
        </p:spPr>
        <p:txBody>
          <a:bodyPr>
            <a:normAutofit/>
          </a:bodyPr>
          <a:lstStyle/>
          <a:p>
            <a:r>
              <a:rPr lang="en-GB" sz="1800" b="0" i="0" u="none" strike="noStrike" baseline="0" dirty="0">
                <a:solidFill>
                  <a:srgbClr val="000000"/>
                </a:solidFill>
                <a:latin typeface="Arial" panose="020B0604020202020204" pitchFamily="34" charset="0"/>
              </a:rPr>
              <a:t>Write a description of a mysterious place, as suggested by this picture: 	</a:t>
            </a:r>
          </a:p>
          <a:p>
            <a:endParaRPr lang="en-GB" sz="1800" b="0" i="0" u="none" strike="noStrike" baseline="0" dirty="0">
              <a:solidFill>
                <a:srgbClr val="000000"/>
              </a:solidFill>
              <a:latin typeface="Arial" panose="020B0604020202020204" pitchFamily="34" charset="0"/>
            </a:endParaRPr>
          </a:p>
          <a:p>
            <a:pPr marL="0" indent="0">
              <a:buNone/>
            </a:pPr>
            <a:r>
              <a:rPr lang="en-GB" sz="1800" dirty="0">
                <a:solidFill>
                  <a:srgbClr val="000000"/>
                </a:solidFill>
                <a:latin typeface="Arial" panose="020B0604020202020204" pitchFamily="34" charset="0"/>
              </a:rPr>
              <a:t>Or</a:t>
            </a:r>
            <a:endParaRPr lang="en-GB" sz="1800" b="0" i="0" u="none" strike="noStrike" baseline="0" dirty="0">
              <a:solidFill>
                <a:srgbClr val="000000"/>
              </a:solidFill>
              <a:latin typeface="Arial" panose="020B0604020202020204" pitchFamily="34" charset="0"/>
            </a:endParaRPr>
          </a:p>
          <a:p>
            <a:endParaRPr lang="en-GB" sz="1800" dirty="0">
              <a:solidFill>
                <a:srgbClr val="000000"/>
              </a:solidFill>
              <a:latin typeface="Arial" panose="020B0604020202020204" pitchFamily="34" charset="0"/>
            </a:endParaRPr>
          </a:p>
          <a:p>
            <a:endParaRPr lang="en-GB" sz="1800" b="0" i="0" u="none" strike="noStrike" baseline="0" dirty="0">
              <a:solidFill>
                <a:srgbClr val="000000"/>
              </a:solidFill>
              <a:latin typeface="Arial" panose="020B0604020202020204" pitchFamily="34" charset="0"/>
            </a:endParaRPr>
          </a:p>
          <a:p>
            <a:r>
              <a:rPr lang="en-GB" sz="1800" b="0" i="0" u="none" strike="noStrike" baseline="0" dirty="0">
                <a:solidFill>
                  <a:srgbClr val="000000"/>
                </a:solidFill>
                <a:latin typeface="Arial" panose="020B0604020202020204" pitchFamily="34" charset="0"/>
              </a:rPr>
              <a:t>Write a story about an event that cannot be explained. 	</a:t>
            </a:r>
          </a:p>
        </p:txBody>
      </p:sp>
      <p:sp>
        <p:nvSpPr>
          <p:cNvPr id="4" name="Title 1">
            <a:extLst>
              <a:ext uri="{FF2B5EF4-FFF2-40B4-BE49-F238E27FC236}">
                <a16:creationId xmlns:a16="http://schemas.microsoft.com/office/drawing/2014/main" id="{83AFB6D9-00DD-784D-93B0-0DDA34A6D912}"/>
              </a:ext>
            </a:extLst>
          </p:cNvPr>
          <p:cNvSpPr txBox="1">
            <a:spLocks noGrp="1"/>
          </p:cNvSpPr>
          <p:nvPr>
            <p:ph type="title"/>
          </p:nvPr>
        </p:nvSpPr>
        <p:spPr>
          <a:xfrm>
            <a:off x="838200" y="190470"/>
            <a:ext cx="10515600" cy="1325563"/>
          </a:xfrm>
          <a:prstGeom prst="rect">
            <a:avLst/>
          </a:prstGeom>
          <a:solidFill>
            <a:schemeClr val="accent5">
              <a:lumMod val="60000"/>
              <a:lumOff val="4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u="sng" dirty="0"/>
              <a:t> </a:t>
            </a:r>
            <a:r>
              <a:rPr lang="en-GB" b="1" dirty="0"/>
              <a:t>      </a:t>
            </a:r>
            <a:r>
              <a:rPr lang="en-GB" b="1" u="sng" dirty="0"/>
              <a:t>Question 5</a:t>
            </a:r>
          </a:p>
        </p:txBody>
      </p:sp>
      <p:sp>
        <p:nvSpPr>
          <p:cNvPr id="5" name="TextBox 4">
            <a:extLst>
              <a:ext uri="{FF2B5EF4-FFF2-40B4-BE49-F238E27FC236}">
                <a16:creationId xmlns:a16="http://schemas.microsoft.com/office/drawing/2014/main" id="{315ACFBD-DE54-FB4B-95D3-23BB4B670D07}"/>
              </a:ext>
            </a:extLst>
          </p:cNvPr>
          <p:cNvSpPr txBox="1"/>
          <p:nvPr/>
        </p:nvSpPr>
        <p:spPr>
          <a:xfrm>
            <a:off x="8309113" y="253086"/>
            <a:ext cx="2938670"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On average people in this class got:</a:t>
            </a:r>
          </a:p>
          <a:p>
            <a:r>
              <a:rPr lang="en-GB" dirty="0"/>
              <a:t>AO5: ….</a:t>
            </a:r>
          </a:p>
          <a:p>
            <a:r>
              <a:rPr lang="en-GB" dirty="0"/>
              <a:t>AO6: …</a:t>
            </a:r>
          </a:p>
        </p:txBody>
      </p:sp>
      <p:sp>
        <p:nvSpPr>
          <p:cNvPr id="2" name="Explosion 2 1">
            <a:extLst>
              <a:ext uri="{FF2B5EF4-FFF2-40B4-BE49-F238E27FC236}">
                <a16:creationId xmlns:a16="http://schemas.microsoft.com/office/drawing/2014/main" id="{1E640CE3-F199-E040-8A54-FA378FA66D68}"/>
              </a:ext>
            </a:extLst>
          </p:cNvPr>
          <p:cNvSpPr/>
          <p:nvPr/>
        </p:nvSpPr>
        <p:spPr>
          <a:xfrm>
            <a:off x="9395791" y="465889"/>
            <a:ext cx="3114261" cy="1577009"/>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t>
            </a:r>
          </a:p>
        </p:txBody>
      </p:sp>
      <p:pic>
        <p:nvPicPr>
          <p:cNvPr id="10" name="Picture 9">
            <a:extLst>
              <a:ext uri="{FF2B5EF4-FFF2-40B4-BE49-F238E27FC236}">
                <a16:creationId xmlns:a16="http://schemas.microsoft.com/office/drawing/2014/main" id="{B5840E83-B916-47DF-B088-2ACEB74B0A69}"/>
              </a:ext>
            </a:extLst>
          </p:cNvPr>
          <p:cNvPicPr>
            <a:picLocks noChangeAspect="1"/>
          </p:cNvPicPr>
          <p:nvPr/>
        </p:nvPicPr>
        <p:blipFill>
          <a:blip r:embed="rId2"/>
          <a:stretch>
            <a:fillRect/>
          </a:stretch>
        </p:blipFill>
        <p:spPr>
          <a:xfrm>
            <a:off x="0" y="926427"/>
            <a:ext cx="5039716" cy="5899355"/>
          </a:xfrm>
          <a:prstGeom prst="rect">
            <a:avLst/>
          </a:prstGeom>
        </p:spPr>
      </p:pic>
    </p:spTree>
    <p:extLst>
      <p:ext uri="{BB962C8B-B14F-4D97-AF65-F5344CB8AC3E}">
        <p14:creationId xmlns:p14="http://schemas.microsoft.com/office/powerpoint/2010/main" val="30725728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0C74D-5EC5-3944-BE92-D67B0498F55E}"/>
              </a:ext>
            </a:extLst>
          </p:cNvPr>
          <p:cNvSpPr txBox="1">
            <a:spLocks/>
          </p:cNvSpPr>
          <p:nvPr/>
        </p:nvSpPr>
        <p:spPr>
          <a:xfrm>
            <a:off x="0" y="0"/>
            <a:ext cx="12192000" cy="73930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GB" b="1" u="sng" dirty="0"/>
              <a:t>Question 5</a:t>
            </a:r>
          </a:p>
        </p:txBody>
      </p:sp>
      <p:sp>
        <p:nvSpPr>
          <p:cNvPr id="3" name="TextBox 2">
            <a:extLst>
              <a:ext uri="{FF2B5EF4-FFF2-40B4-BE49-F238E27FC236}">
                <a16:creationId xmlns:a16="http://schemas.microsoft.com/office/drawing/2014/main" id="{7403C8F4-1FF2-3B4C-AFCA-70609890D051}"/>
              </a:ext>
            </a:extLst>
          </p:cNvPr>
          <p:cNvSpPr txBox="1"/>
          <p:nvPr/>
        </p:nvSpPr>
        <p:spPr>
          <a:xfrm>
            <a:off x="298945" y="3947391"/>
            <a:ext cx="11707525" cy="2831544"/>
          </a:xfrm>
          <a:prstGeom prst="rect">
            <a:avLst/>
          </a:prstGeom>
          <a:solidFill>
            <a:schemeClr val="accent4">
              <a:lumMod val="40000"/>
              <a:lumOff val="60000"/>
            </a:schemeClr>
          </a:solidFill>
          <a:ln>
            <a:solidFill>
              <a:schemeClr val="tx1"/>
            </a:solidFill>
          </a:ln>
        </p:spPr>
        <p:txBody>
          <a:bodyPr wrap="square" rtlCol="0">
            <a:spAutoFit/>
          </a:bodyPr>
          <a:lstStyle/>
          <a:p>
            <a:pPr algn="ctr"/>
            <a:r>
              <a:rPr lang="en-GB" sz="2400" b="1" u="sng" dirty="0"/>
              <a:t>Students who did less well </a:t>
            </a:r>
          </a:p>
          <a:p>
            <a:pPr marL="342900" indent="-342900">
              <a:buFont typeface="Arial" panose="020B0604020202020204" pitchFamily="34" charset="0"/>
              <a:buChar char="•"/>
            </a:pPr>
            <a:r>
              <a:rPr lang="en-GB" sz="2200" dirty="0"/>
              <a:t>Some of the less able students forgot to describe and listed events characterised by ‘then’ and repetition of clauses joined with ‘and’, ‘but’ and ‘so’.</a:t>
            </a:r>
          </a:p>
          <a:p>
            <a:pPr marL="342900" indent="-342900">
              <a:buFont typeface="Arial" panose="020B0604020202020204" pitchFamily="34" charset="0"/>
              <a:buChar char="•"/>
            </a:pPr>
            <a:r>
              <a:rPr lang="en-GB" sz="2200" dirty="0"/>
              <a:t>There were also fewer formulaic descriptions this series, possibly due to the nature of the descriptive option, although some students still managed to include a contrived use of senses, describing what they could see, hear and smell the minute in a mysterious setting..</a:t>
            </a:r>
          </a:p>
          <a:p>
            <a:pPr marL="342900" indent="-342900">
              <a:buFont typeface="Arial" panose="020B0604020202020204" pitchFamily="34" charset="0"/>
              <a:buChar char="•"/>
            </a:pPr>
            <a:r>
              <a:rPr lang="en-GB" sz="2200" dirty="0"/>
              <a:t>Lack of capital letters, comma splicing, punctuation of dialogue and the use of apostrophes continue to be matters of concern.</a:t>
            </a:r>
          </a:p>
        </p:txBody>
      </p:sp>
      <p:sp>
        <p:nvSpPr>
          <p:cNvPr id="5" name="TextBox 4">
            <a:extLst>
              <a:ext uri="{FF2B5EF4-FFF2-40B4-BE49-F238E27FC236}">
                <a16:creationId xmlns:a16="http://schemas.microsoft.com/office/drawing/2014/main" id="{3CE63FA9-01BF-3341-B81E-705164868ACF}"/>
              </a:ext>
            </a:extLst>
          </p:cNvPr>
          <p:cNvSpPr txBox="1"/>
          <p:nvPr/>
        </p:nvSpPr>
        <p:spPr>
          <a:xfrm>
            <a:off x="298946" y="1103690"/>
            <a:ext cx="11666998" cy="2308324"/>
          </a:xfrm>
          <a:prstGeom prst="rect">
            <a:avLst/>
          </a:prstGeom>
          <a:solidFill>
            <a:srgbClr val="D6FFFC"/>
          </a:solidFill>
          <a:ln>
            <a:solidFill>
              <a:schemeClr val="tx1"/>
            </a:solidFill>
          </a:ln>
        </p:spPr>
        <p:txBody>
          <a:bodyPr wrap="square" rtlCol="0">
            <a:spAutoFit/>
          </a:bodyPr>
          <a:lstStyle/>
          <a:p>
            <a:pPr algn="ctr"/>
            <a:r>
              <a:rPr lang="en-GB" sz="2400" b="1" u="sng" dirty="0"/>
              <a:t>Positive </a:t>
            </a:r>
          </a:p>
          <a:p>
            <a:pPr marL="342900" indent="-342900">
              <a:buFont typeface="Arial" panose="020B0604020202020204" pitchFamily="34" charset="0"/>
              <a:buChar char="•"/>
            </a:pPr>
            <a:r>
              <a:rPr lang="en-GB" sz="2400" dirty="0"/>
              <a:t>The quality of responses ranged mostly across Level 3 and 4. </a:t>
            </a:r>
          </a:p>
          <a:p>
            <a:pPr marL="342900" indent="-342900">
              <a:buFont typeface="Arial" panose="020B0604020202020204" pitchFamily="34" charset="0"/>
              <a:buChar char="•"/>
            </a:pPr>
            <a:r>
              <a:rPr lang="en-GB" sz="2400" dirty="0"/>
              <a:t>Students are beginning to understand the need to plan their writing, meaning fewer responses were unnecessarily lengthy.</a:t>
            </a:r>
          </a:p>
          <a:p>
            <a:pPr marL="342900" indent="-342900">
              <a:buFont typeface="Arial" panose="020B0604020202020204" pitchFamily="34" charset="0"/>
              <a:buChar char="•"/>
            </a:pPr>
            <a:r>
              <a:rPr lang="en-GB" sz="2400" dirty="0"/>
              <a:t>In terms of AO6, schools and colleges continue to emphasise the importance of varying sentence forms and encourage students to use a variety of punctuation.</a:t>
            </a:r>
          </a:p>
        </p:txBody>
      </p:sp>
      <p:pic>
        <p:nvPicPr>
          <p:cNvPr id="6" name="Picture 5">
            <a:extLst>
              <a:ext uri="{FF2B5EF4-FFF2-40B4-BE49-F238E27FC236}">
                <a16:creationId xmlns:a16="http://schemas.microsoft.com/office/drawing/2014/main" id="{A8F71FDB-EAB6-5045-BF98-D2539DC26964}"/>
              </a:ext>
            </a:extLst>
          </p:cNvPr>
          <p:cNvPicPr>
            <a:picLocks noChangeAspect="1"/>
          </p:cNvPicPr>
          <p:nvPr/>
        </p:nvPicPr>
        <p:blipFill>
          <a:blip r:embed="rId2"/>
          <a:stretch>
            <a:fillRect/>
          </a:stretch>
        </p:blipFill>
        <p:spPr>
          <a:xfrm>
            <a:off x="11071496" y="438723"/>
            <a:ext cx="954106" cy="1179563"/>
          </a:xfrm>
          <a:prstGeom prst="rect">
            <a:avLst/>
          </a:prstGeom>
        </p:spPr>
      </p:pic>
      <p:pic>
        <p:nvPicPr>
          <p:cNvPr id="4" name="Picture 3">
            <a:extLst>
              <a:ext uri="{FF2B5EF4-FFF2-40B4-BE49-F238E27FC236}">
                <a16:creationId xmlns:a16="http://schemas.microsoft.com/office/drawing/2014/main" id="{9736C258-1B2E-634B-88EB-BE2E2BE81A84}"/>
              </a:ext>
            </a:extLst>
          </p:cNvPr>
          <p:cNvPicPr>
            <a:picLocks noChangeAspect="1"/>
          </p:cNvPicPr>
          <p:nvPr/>
        </p:nvPicPr>
        <p:blipFill>
          <a:blip r:embed="rId3"/>
          <a:stretch>
            <a:fillRect/>
          </a:stretch>
        </p:blipFill>
        <p:spPr>
          <a:xfrm>
            <a:off x="11163396" y="3459981"/>
            <a:ext cx="1028604" cy="1068942"/>
          </a:xfrm>
          <a:prstGeom prst="rect">
            <a:avLst/>
          </a:prstGeom>
        </p:spPr>
      </p:pic>
    </p:spTree>
    <p:extLst>
      <p:ext uri="{BB962C8B-B14F-4D97-AF65-F5344CB8AC3E}">
        <p14:creationId xmlns:p14="http://schemas.microsoft.com/office/powerpoint/2010/main" val="31615194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A92473-A84C-504C-A508-08C82128E293}"/>
              </a:ext>
            </a:extLst>
          </p:cNvPr>
          <p:cNvSpPr>
            <a:spLocks noGrp="1"/>
          </p:cNvSpPr>
          <p:nvPr>
            <p:ph idx="1"/>
          </p:nvPr>
        </p:nvSpPr>
        <p:spPr>
          <a:xfrm>
            <a:off x="200393" y="2179035"/>
            <a:ext cx="2648824" cy="3373626"/>
          </a:xfrm>
        </p:spPr>
        <p:txBody>
          <a:bodyPr>
            <a:normAutofit/>
          </a:bodyPr>
          <a:lstStyle/>
          <a:p>
            <a:pPr marL="0" indent="0">
              <a:buNone/>
            </a:pPr>
            <a:r>
              <a:rPr lang="en-GB"/>
              <a:t>How would we answer this differently the 2</a:t>
            </a:r>
            <a:r>
              <a:rPr lang="en-GB" baseline="30000"/>
              <a:t>nd</a:t>
            </a:r>
            <a:r>
              <a:rPr lang="en-GB"/>
              <a:t> time around?</a:t>
            </a:r>
          </a:p>
          <a:p>
            <a:pPr marL="0" indent="0">
              <a:buNone/>
            </a:pPr>
            <a:r>
              <a:rPr lang="en-GB"/>
              <a:t>How can we get into upper level 4? </a:t>
            </a:r>
            <a:endParaRPr lang="en-GB" dirty="0"/>
          </a:p>
        </p:txBody>
      </p:sp>
      <p:sp>
        <p:nvSpPr>
          <p:cNvPr id="4" name="Title 1">
            <a:extLst>
              <a:ext uri="{FF2B5EF4-FFF2-40B4-BE49-F238E27FC236}">
                <a16:creationId xmlns:a16="http://schemas.microsoft.com/office/drawing/2014/main" id="{8345945A-FA71-004D-A66D-951E1694271D}"/>
              </a:ext>
            </a:extLst>
          </p:cNvPr>
          <p:cNvSpPr txBox="1">
            <a:spLocks/>
          </p:cNvSpPr>
          <p:nvPr/>
        </p:nvSpPr>
        <p:spPr>
          <a:xfrm>
            <a:off x="137808" y="153092"/>
            <a:ext cx="11630122" cy="973344"/>
          </a:xfrm>
          <a:prstGeom prst="rect">
            <a:avLst/>
          </a:prstGeom>
          <a:solidFill>
            <a:schemeClr val="accent5">
              <a:lumMod val="60000"/>
              <a:lumOff val="4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u="sng"/>
              <a:t>Question 5</a:t>
            </a:r>
            <a:endParaRPr lang="en-GB" b="1" u="sng" dirty="0"/>
          </a:p>
        </p:txBody>
      </p:sp>
      <p:pic>
        <p:nvPicPr>
          <p:cNvPr id="7" name="Picture 6">
            <a:extLst>
              <a:ext uri="{FF2B5EF4-FFF2-40B4-BE49-F238E27FC236}">
                <a16:creationId xmlns:a16="http://schemas.microsoft.com/office/drawing/2014/main" id="{AA7ABB0D-1DB9-4FE7-8BA9-0B3346302707}"/>
              </a:ext>
            </a:extLst>
          </p:cNvPr>
          <p:cNvPicPr>
            <a:picLocks noChangeAspect="1"/>
          </p:cNvPicPr>
          <p:nvPr/>
        </p:nvPicPr>
        <p:blipFill rotWithShape="1">
          <a:blip r:embed="rId2"/>
          <a:srcRect l="7292" t="31773" r="39514"/>
          <a:stretch/>
        </p:blipFill>
        <p:spPr>
          <a:xfrm>
            <a:off x="5426031" y="879241"/>
            <a:ext cx="5349821" cy="5978759"/>
          </a:xfrm>
          <a:prstGeom prst="rect">
            <a:avLst/>
          </a:prstGeom>
        </p:spPr>
      </p:pic>
    </p:spTree>
    <p:extLst>
      <p:ext uri="{BB962C8B-B14F-4D97-AF65-F5344CB8AC3E}">
        <p14:creationId xmlns:p14="http://schemas.microsoft.com/office/powerpoint/2010/main" val="24608084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F315ABE-5008-024F-B7AC-C4CF231CB7BD}"/>
              </a:ext>
            </a:extLst>
          </p:cNvPr>
          <p:cNvSpPr txBox="1">
            <a:spLocks/>
          </p:cNvSpPr>
          <p:nvPr/>
        </p:nvSpPr>
        <p:spPr>
          <a:xfrm>
            <a:off x="0" y="0"/>
            <a:ext cx="12192000" cy="73930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GB" b="1" u="sng" dirty="0"/>
              <a:t>Question 5</a:t>
            </a:r>
          </a:p>
        </p:txBody>
      </p:sp>
      <p:sp>
        <p:nvSpPr>
          <p:cNvPr id="4" name="TextBox 3">
            <a:extLst>
              <a:ext uri="{FF2B5EF4-FFF2-40B4-BE49-F238E27FC236}">
                <a16:creationId xmlns:a16="http://schemas.microsoft.com/office/drawing/2014/main" id="{B3940598-9553-4B41-9141-3A6A98F6A153}"/>
              </a:ext>
            </a:extLst>
          </p:cNvPr>
          <p:cNvSpPr txBox="1"/>
          <p:nvPr/>
        </p:nvSpPr>
        <p:spPr>
          <a:xfrm>
            <a:off x="106017" y="855924"/>
            <a:ext cx="11921860" cy="5509200"/>
          </a:xfrm>
          <a:prstGeom prst="rect">
            <a:avLst/>
          </a:prstGeom>
          <a:solidFill>
            <a:schemeClr val="accent6">
              <a:lumMod val="40000"/>
              <a:lumOff val="60000"/>
            </a:schemeClr>
          </a:solidFill>
          <a:ln>
            <a:solidFill>
              <a:schemeClr val="tx1"/>
            </a:solidFill>
          </a:ln>
        </p:spPr>
        <p:txBody>
          <a:bodyPr wrap="square" rtlCol="0">
            <a:spAutoFit/>
          </a:bodyPr>
          <a:lstStyle/>
          <a:p>
            <a:r>
              <a:rPr lang="en-GB" sz="3200" dirty="0"/>
              <a:t>Success criteria:</a:t>
            </a:r>
          </a:p>
          <a:p>
            <a:endParaRPr lang="en-GB" sz="3200" dirty="0"/>
          </a:p>
          <a:p>
            <a:r>
              <a:rPr lang="en-GB" sz="3200" dirty="0"/>
              <a:t>1)</a:t>
            </a:r>
          </a:p>
          <a:p>
            <a:endParaRPr lang="en-GB" sz="3200" dirty="0"/>
          </a:p>
          <a:p>
            <a:r>
              <a:rPr lang="en-GB" sz="3200" dirty="0"/>
              <a:t>2)</a:t>
            </a:r>
          </a:p>
          <a:p>
            <a:endParaRPr lang="en-GB" sz="3200" dirty="0"/>
          </a:p>
          <a:p>
            <a:r>
              <a:rPr lang="en-GB" sz="3200" dirty="0"/>
              <a:t>3)</a:t>
            </a:r>
          </a:p>
          <a:p>
            <a:endParaRPr lang="en-GB" sz="3200" dirty="0"/>
          </a:p>
          <a:p>
            <a:r>
              <a:rPr lang="en-GB" sz="3200" dirty="0"/>
              <a:t>4)</a:t>
            </a:r>
          </a:p>
          <a:p>
            <a:endParaRPr lang="en-GB" sz="3200" dirty="0"/>
          </a:p>
          <a:p>
            <a:r>
              <a:rPr lang="en-GB" sz="3200" dirty="0"/>
              <a:t>5)</a:t>
            </a:r>
          </a:p>
        </p:txBody>
      </p:sp>
    </p:spTree>
    <p:extLst>
      <p:ext uri="{BB962C8B-B14F-4D97-AF65-F5344CB8AC3E}">
        <p14:creationId xmlns:p14="http://schemas.microsoft.com/office/powerpoint/2010/main" val="20326448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8C3D8F3EF15824080DA2128655EE3DA" ma:contentTypeVersion="16" ma:contentTypeDescription="Create a new document." ma:contentTypeScope="" ma:versionID="e85e30e843c926b8eb1a9c71c6a2d48c">
  <xsd:schema xmlns:xsd="http://www.w3.org/2001/XMLSchema" xmlns:xs="http://www.w3.org/2001/XMLSchema" xmlns:p="http://schemas.microsoft.com/office/2006/metadata/properties" xmlns:ns2="6c71d7e0-0dad-46cd-b7a7-8d4de93558a0" xmlns:ns3="88162406-4143-4985-a254-2bbcee9e5be2" targetNamespace="http://schemas.microsoft.com/office/2006/metadata/properties" ma:root="true" ma:fieldsID="ecba0af1246c4c9542a27fcb58202fa1" ns2:_="" ns3:_="">
    <xsd:import namespace="6c71d7e0-0dad-46cd-b7a7-8d4de93558a0"/>
    <xsd:import namespace="88162406-4143-4985-a254-2bbcee9e5be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71d7e0-0dad-46cd-b7a7-8d4de93558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f736955-f8f2-4476-9c5e-786733774d6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8162406-4143-4985-a254-2bbcee9e5be2"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453fdde-4a29-46b9-8f7f-3e8ddc19b55a}" ma:internalName="TaxCatchAll" ma:showField="CatchAllData" ma:web="88162406-4143-4985-a254-2bbcee9e5b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8162406-4143-4985-a254-2bbcee9e5be2" xsi:nil="true"/>
    <lcf76f155ced4ddcb4097134ff3c332f xmlns="6c71d7e0-0dad-46cd-b7a7-8d4de93558a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74232EB-7976-458F-BB82-736CDB6C94C0}">
  <ds:schemaRefs>
    <ds:schemaRef ds:uri="http://schemas.microsoft.com/sharepoint/v3/contenttype/forms"/>
  </ds:schemaRefs>
</ds:datastoreItem>
</file>

<file path=customXml/itemProps2.xml><?xml version="1.0" encoding="utf-8"?>
<ds:datastoreItem xmlns:ds="http://schemas.openxmlformats.org/officeDocument/2006/customXml" ds:itemID="{C40EBCB8-B3FB-460D-BE5B-939B1140AA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71d7e0-0dad-46cd-b7a7-8d4de93558a0"/>
    <ds:schemaRef ds:uri="88162406-4143-4985-a254-2bbcee9e5b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CAF1D0A-9A11-4624-8DD2-9E5360E2BB4F}">
  <ds:schemaRefs>
    <ds:schemaRef ds:uri="http://schemas.microsoft.com/office/2006/metadata/properties"/>
    <ds:schemaRef ds:uri="http://schemas.microsoft.com/office/infopath/2007/PartnerControls"/>
    <ds:schemaRef ds:uri="88162406-4143-4985-a254-2bbcee9e5be2"/>
    <ds:schemaRef ds:uri="6c71d7e0-0dad-46cd-b7a7-8d4de93558a0"/>
  </ds:schemaRefs>
</ds:datastoreItem>
</file>

<file path=docProps/app.xml><?xml version="1.0" encoding="utf-8"?>
<Properties xmlns="http://schemas.openxmlformats.org/officeDocument/2006/extended-properties" xmlns:vt="http://schemas.openxmlformats.org/officeDocument/2006/docPropsVTypes">
  <TotalTime>283</TotalTime>
  <Words>2810</Words>
  <Application>Microsoft Office PowerPoint</Application>
  <PresentationFormat>Widescreen</PresentationFormat>
  <Paragraphs>256</Paragraphs>
  <Slides>28</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Grade boundaries Nov 2020</vt:lpstr>
      <vt:lpstr>November 2020 Paper 1 Exam</vt:lpstr>
      <vt:lpstr>Question 1</vt:lpstr>
      <vt:lpstr>PowerPoint Presentation</vt:lpstr>
      <vt:lpstr>Question 2 </vt:lpstr>
      <vt:lpstr>Question 2</vt:lpstr>
      <vt:lpstr>PowerPoint Presentation</vt:lpstr>
      <vt:lpstr>How does the writer use language here to describe the garden? </vt:lpstr>
      <vt:lpstr>Question 2</vt:lpstr>
      <vt:lpstr>Success criteria for Question 2:</vt:lpstr>
      <vt:lpstr>PowerPoint Presentation</vt:lpstr>
      <vt:lpstr>Question 3</vt:lpstr>
      <vt:lpstr>Question 3</vt:lpstr>
      <vt:lpstr>PowerPoint Presentation</vt:lpstr>
      <vt:lpstr>PowerPoint Presentation</vt:lpstr>
      <vt:lpstr>PowerPoint Presentation</vt:lpstr>
      <vt:lpstr>Success criteria for Question 3:</vt:lpstr>
      <vt:lpstr>PowerPoint Presentation</vt:lpstr>
      <vt:lpstr>Question 4</vt:lpstr>
      <vt:lpstr>Question 4</vt:lpstr>
      <vt:lpstr>PowerPoint Presentation</vt:lpstr>
      <vt:lpstr>PowerPoint Presentation</vt:lpstr>
      <vt:lpstr>PowerPoint Presentation</vt:lpstr>
      <vt:lpstr>Question 5</vt:lpstr>
      <vt:lpstr>       Question 5</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November Paper 1 Exam</dc:title>
  <dc:creator>Lauren Fiddes</dc:creator>
  <cp:lastModifiedBy>S Evans (BIL)</cp:lastModifiedBy>
  <cp:revision>11</cp:revision>
  <dcterms:created xsi:type="dcterms:W3CDTF">2019-01-19T21:47:54Z</dcterms:created>
  <dcterms:modified xsi:type="dcterms:W3CDTF">2023-03-19T19:27:05Z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0x01010028C3D8F3EF15824080DA2128655EE3DA</vt:lpwstr>
  </property>
</Properties>
</file>