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  <p:sldId id="257" r:id="rId3"/>
  </p:sldIdLst>
  <p:sldSz cx="7588250" cy="98742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4FD"/>
    <a:srgbClr val="FFF9C1"/>
    <a:srgbClr val="9EA75E"/>
    <a:srgbClr val="006F82"/>
    <a:srgbClr val="7D8B30"/>
    <a:srgbClr val="DEECF9"/>
    <a:srgbClr val="A8B16C"/>
    <a:srgbClr val="FFED48"/>
    <a:srgbClr val="8E994F"/>
    <a:srgbClr val="3A30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10"/>
    <p:restoredTop sz="94663"/>
  </p:normalViewPr>
  <p:slideViewPr>
    <p:cSldViewPr snapToGrid="0" snapToObjects="1">
      <p:cViewPr>
        <p:scale>
          <a:sx n="112" d="100"/>
          <a:sy n="112" d="100"/>
        </p:scale>
        <p:origin x="1398" y="-2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119" y="1615995"/>
            <a:ext cx="6450013" cy="3437702"/>
          </a:xfrm>
        </p:spPr>
        <p:txBody>
          <a:bodyPr anchor="b"/>
          <a:lstStyle>
            <a:lvl1pPr algn="ctr">
              <a:defRPr sz="49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531" y="5186268"/>
            <a:ext cx="5691188" cy="2383991"/>
          </a:xfrm>
        </p:spPr>
        <p:txBody>
          <a:bodyPr/>
          <a:lstStyle>
            <a:lvl1pPr marL="0" indent="0" algn="ctr">
              <a:buNone/>
              <a:defRPr sz="1992"/>
            </a:lvl1pPr>
            <a:lvl2pPr marL="379430" indent="0" algn="ctr">
              <a:buNone/>
              <a:defRPr sz="1660"/>
            </a:lvl2pPr>
            <a:lvl3pPr marL="758861" indent="0" algn="ctr">
              <a:buNone/>
              <a:defRPr sz="1494"/>
            </a:lvl3pPr>
            <a:lvl4pPr marL="1138291" indent="0" algn="ctr">
              <a:buNone/>
              <a:defRPr sz="1328"/>
            </a:lvl4pPr>
            <a:lvl5pPr marL="1517721" indent="0" algn="ctr">
              <a:buNone/>
              <a:defRPr sz="1328"/>
            </a:lvl5pPr>
            <a:lvl6pPr marL="1897151" indent="0" algn="ctr">
              <a:buNone/>
              <a:defRPr sz="1328"/>
            </a:lvl6pPr>
            <a:lvl7pPr marL="2276582" indent="0" algn="ctr">
              <a:buNone/>
              <a:defRPr sz="1328"/>
            </a:lvl7pPr>
            <a:lvl8pPr marL="2656012" indent="0" algn="ctr">
              <a:buNone/>
              <a:defRPr sz="1328"/>
            </a:lvl8pPr>
            <a:lvl9pPr marL="3035442" indent="0" algn="ctr">
              <a:buNone/>
              <a:defRPr sz="132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6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3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40" y="2461708"/>
            <a:ext cx="6544866" cy="4107413"/>
          </a:xfrm>
        </p:spPr>
        <p:txBody>
          <a:bodyPr anchor="b"/>
          <a:lstStyle>
            <a:lvl1pPr>
              <a:defRPr sz="49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40" y="6607979"/>
            <a:ext cx="6544866" cy="2159991"/>
          </a:xfrm>
        </p:spPr>
        <p:txBody>
          <a:bodyPr/>
          <a:lstStyle>
            <a:lvl1pPr marL="0" indent="0">
              <a:buNone/>
              <a:defRPr sz="1992">
                <a:solidFill>
                  <a:schemeClr val="tx1"/>
                </a:solidFill>
              </a:defRPr>
            </a:lvl1pPr>
            <a:lvl2pPr marL="379430" indent="0">
              <a:buNone/>
              <a:defRPr sz="1660">
                <a:solidFill>
                  <a:schemeClr val="tx1">
                    <a:tint val="75000"/>
                  </a:schemeClr>
                </a:solidFill>
              </a:defRPr>
            </a:lvl2pPr>
            <a:lvl3pPr marL="758861" indent="0">
              <a:buNone/>
              <a:defRPr sz="1494">
                <a:solidFill>
                  <a:schemeClr val="tx1">
                    <a:tint val="75000"/>
                  </a:schemeClr>
                </a:solidFill>
              </a:defRPr>
            </a:lvl3pPr>
            <a:lvl4pPr marL="1138291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4pPr>
            <a:lvl5pPr marL="1517721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5pPr>
            <a:lvl6pPr marL="1897151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6pPr>
            <a:lvl7pPr marL="2276582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7pPr>
            <a:lvl8pPr marL="2656012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8pPr>
            <a:lvl9pPr marL="3035442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4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692" y="2628562"/>
            <a:ext cx="3225006" cy="62651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1552" y="2628562"/>
            <a:ext cx="3225006" cy="62651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4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80" y="525715"/>
            <a:ext cx="6544866" cy="19085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681" y="2420563"/>
            <a:ext cx="3210185" cy="1186281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30" indent="0">
              <a:buNone/>
              <a:defRPr sz="1660" b="1"/>
            </a:lvl2pPr>
            <a:lvl3pPr marL="758861" indent="0">
              <a:buNone/>
              <a:defRPr sz="1494" b="1"/>
            </a:lvl3pPr>
            <a:lvl4pPr marL="1138291" indent="0">
              <a:buNone/>
              <a:defRPr sz="1328" b="1"/>
            </a:lvl4pPr>
            <a:lvl5pPr marL="1517721" indent="0">
              <a:buNone/>
              <a:defRPr sz="1328" b="1"/>
            </a:lvl5pPr>
            <a:lvl6pPr marL="1897151" indent="0">
              <a:buNone/>
              <a:defRPr sz="1328" b="1"/>
            </a:lvl6pPr>
            <a:lvl7pPr marL="2276582" indent="0">
              <a:buNone/>
              <a:defRPr sz="1328" b="1"/>
            </a:lvl7pPr>
            <a:lvl8pPr marL="2656012" indent="0">
              <a:buNone/>
              <a:defRPr sz="1328" b="1"/>
            </a:lvl8pPr>
            <a:lvl9pPr marL="3035442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681" y="3606844"/>
            <a:ext cx="3210185" cy="53051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1552" y="2420563"/>
            <a:ext cx="3225995" cy="1186281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30" indent="0">
              <a:buNone/>
              <a:defRPr sz="1660" b="1"/>
            </a:lvl2pPr>
            <a:lvl3pPr marL="758861" indent="0">
              <a:buNone/>
              <a:defRPr sz="1494" b="1"/>
            </a:lvl3pPr>
            <a:lvl4pPr marL="1138291" indent="0">
              <a:buNone/>
              <a:defRPr sz="1328" b="1"/>
            </a:lvl4pPr>
            <a:lvl5pPr marL="1517721" indent="0">
              <a:buNone/>
              <a:defRPr sz="1328" b="1"/>
            </a:lvl5pPr>
            <a:lvl6pPr marL="1897151" indent="0">
              <a:buNone/>
              <a:defRPr sz="1328" b="1"/>
            </a:lvl6pPr>
            <a:lvl7pPr marL="2276582" indent="0">
              <a:buNone/>
              <a:defRPr sz="1328" b="1"/>
            </a:lvl7pPr>
            <a:lvl8pPr marL="2656012" indent="0">
              <a:buNone/>
              <a:defRPr sz="1328" b="1"/>
            </a:lvl8pPr>
            <a:lvl9pPr marL="3035442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1552" y="3606844"/>
            <a:ext cx="3225995" cy="53051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6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1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1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81" y="658283"/>
            <a:ext cx="2447408" cy="2303992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5994" y="1421712"/>
            <a:ext cx="3841552" cy="7017117"/>
          </a:xfrm>
        </p:spPr>
        <p:txBody>
          <a:bodyPr/>
          <a:lstStyle>
            <a:lvl1pPr>
              <a:defRPr sz="2656"/>
            </a:lvl1pPr>
            <a:lvl2pPr>
              <a:defRPr sz="2324"/>
            </a:lvl2pPr>
            <a:lvl3pPr>
              <a:defRPr sz="1992"/>
            </a:lvl3pPr>
            <a:lvl4pPr>
              <a:defRPr sz="1660"/>
            </a:lvl4pPr>
            <a:lvl5pPr>
              <a:defRPr sz="1660"/>
            </a:lvl5pPr>
            <a:lvl6pPr>
              <a:defRPr sz="1660"/>
            </a:lvl6pPr>
            <a:lvl7pPr>
              <a:defRPr sz="1660"/>
            </a:lvl7pPr>
            <a:lvl8pPr>
              <a:defRPr sz="1660"/>
            </a:lvl8pPr>
            <a:lvl9pPr>
              <a:defRPr sz="16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681" y="2962275"/>
            <a:ext cx="2447408" cy="5487981"/>
          </a:xfrm>
        </p:spPr>
        <p:txBody>
          <a:bodyPr/>
          <a:lstStyle>
            <a:lvl1pPr marL="0" indent="0">
              <a:buNone/>
              <a:defRPr sz="1328"/>
            </a:lvl1pPr>
            <a:lvl2pPr marL="379430" indent="0">
              <a:buNone/>
              <a:defRPr sz="1162"/>
            </a:lvl2pPr>
            <a:lvl3pPr marL="758861" indent="0">
              <a:buNone/>
              <a:defRPr sz="996"/>
            </a:lvl3pPr>
            <a:lvl4pPr marL="1138291" indent="0">
              <a:buNone/>
              <a:defRPr sz="830"/>
            </a:lvl4pPr>
            <a:lvl5pPr marL="1517721" indent="0">
              <a:buNone/>
              <a:defRPr sz="830"/>
            </a:lvl5pPr>
            <a:lvl6pPr marL="1897151" indent="0">
              <a:buNone/>
              <a:defRPr sz="830"/>
            </a:lvl6pPr>
            <a:lvl7pPr marL="2276582" indent="0">
              <a:buNone/>
              <a:defRPr sz="830"/>
            </a:lvl7pPr>
            <a:lvl8pPr marL="2656012" indent="0">
              <a:buNone/>
              <a:defRPr sz="830"/>
            </a:lvl8pPr>
            <a:lvl9pPr marL="3035442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81" y="658283"/>
            <a:ext cx="2447408" cy="2303992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5994" y="1421712"/>
            <a:ext cx="3841552" cy="7017117"/>
          </a:xfrm>
        </p:spPr>
        <p:txBody>
          <a:bodyPr anchor="t"/>
          <a:lstStyle>
            <a:lvl1pPr marL="0" indent="0">
              <a:buNone/>
              <a:defRPr sz="2656"/>
            </a:lvl1pPr>
            <a:lvl2pPr marL="379430" indent="0">
              <a:buNone/>
              <a:defRPr sz="2324"/>
            </a:lvl2pPr>
            <a:lvl3pPr marL="758861" indent="0">
              <a:buNone/>
              <a:defRPr sz="1992"/>
            </a:lvl3pPr>
            <a:lvl4pPr marL="1138291" indent="0">
              <a:buNone/>
              <a:defRPr sz="1660"/>
            </a:lvl4pPr>
            <a:lvl5pPr marL="1517721" indent="0">
              <a:buNone/>
              <a:defRPr sz="1660"/>
            </a:lvl5pPr>
            <a:lvl6pPr marL="1897151" indent="0">
              <a:buNone/>
              <a:defRPr sz="1660"/>
            </a:lvl6pPr>
            <a:lvl7pPr marL="2276582" indent="0">
              <a:buNone/>
              <a:defRPr sz="1660"/>
            </a:lvl7pPr>
            <a:lvl8pPr marL="2656012" indent="0">
              <a:buNone/>
              <a:defRPr sz="1660"/>
            </a:lvl8pPr>
            <a:lvl9pPr marL="3035442" indent="0">
              <a:buNone/>
              <a:defRPr sz="16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681" y="2962275"/>
            <a:ext cx="2447408" cy="5487981"/>
          </a:xfrm>
        </p:spPr>
        <p:txBody>
          <a:bodyPr/>
          <a:lstStyle>
            <a:lvl1pPr marL="0" indent="0">
              <a:buNone/>
              <a:defRPr sz="1328"/>
            </a:lvl1pPr>
            <a:lvl2pPr marL="379430" indent="0">
              <a:buNone/>
              <a:defRPr sz="1162"/>
            </a:lvl2pPr>
            <a:lvl3pPr marL="758861" indent="0">
              <a:buNone/>
              <a:defRPr sz="996"/>
            </a:lvl3pPr>
            <a:lvl4pPr marL="1138291" indent="0">
              <a:buNone/>
              <a:defRPr sz="830"/>
            </a:lvl4pPr>
            <a:lvl5pPr marL="1517721" indent="0">
              <a:buNone/>
              <a:defRPr sz="830"/>
            </a:lvl5pPr>
            <a:lvl6pPr marL="1897151" indent="0">
              <a:buNone/>
              <a:defRPr sz="830"/>
            </a:lvl6pPr>
            <a:lvl7pPr marL="2276582" indent="0">
              <a:buNone/>
              <a:defRPr sz="830"/>
            </a:lvl7pPr>
            <a:lvl8pPr marL="2656012" indent="0">
              <a:buNone/>
              <a:defRPr sz="830"/>
            </a:lvl8pPr>
            <a:lvl9pPr marL="3035442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0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5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0342" y="525713"/>
            <a:ext cx="1636216" cy="8367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693" y="525713"/>
            <a:ext cx="4813796" cy="8367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9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692" y="525715"/>
            <a:ext cx="6544866" cy="1908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692" y="2628562"/>
            <a:ext cx="6544866" cy="6265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692" y="9151969"/>
            <a:ext cx="1707356" cy="525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AC91-829E-EF47-94AC-13733D4E9ADD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3608" y="9151969"/>
            <a:ext cx="2561034" cy="525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59202" y="9151969"/>
            <a:ext cx="1707356" cy="525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D45B5-8E16-5A41-9499-E0B3D7360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1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8861" rtl="0" eaLnBrk="1" latinLnBrk="0" hangingPunct="1">
        <a:lnSpc>
          <a:spcPct val="90000"/>
        </a:lnSpc>
        <a:spcBef>
          <a:spcPct val="0"/>
        </a:spcBef>
        <a:buNone/>
        <a:defRPr sz="36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715" indent="-189715" algn="l" defTabSz="758861" rtl="0" eaLnBrk="1" latinLnBrk="0" hangingPunct="1">
        <a:lnSpc>
          <a:spcPct val="90000"/>
        </a:lnSpc>
        <a:spcBef>
          <a:spcPts val="830"/>
        </a:spcBef>
        <a:buFont typeface="Arial" panose="020B0604020202020204" pitchFamily="34" charset="0"/>
        <a:buChar char="•"/>
        <a:defRPr sz="2324" kern="1200">
          <a:solidFill>
            <a:schemeClr val="tx1"/>
          </a:solidFill>
          <a:latin typeface="+mn-lt"/>
          <a:ea typeface="+mn-ea"/>
          <a:cs typeface="+mn-cs"/>
        </a:defRPr>
      </a:lvl1pPr>
      <a:lvl2pPr marL="569145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2pPr>
      <a:lvl3pPr marL="948576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0" kern="1200">
          <a:solidFill>
            <a:schemeClr val="tx1"/>
          </a:solidFill>
          <a:latin typeface="+mn-lt"/>
          <a:ea typeface="+mn-ea"/>
          <a:cs typeface="+mn-cs"/>
        </a:defRPr>
      </a:lvl3pPr>
      <a:lvl4pPr marL="1328006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707436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2086867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466297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845727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225157" indent="-189715" algn="l" defTabSz="758861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1pPr>
      <a:lvl2pPr marL="379430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2pPr>
      <a:lvl3pPr marL="758861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3pPr>
      <a:lvl4pPr marL="1138291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517721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1897151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276582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656012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035442" algn="l" defTabSz="758861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B9964EE6-6984-334B-A9FB-B3D7E05768AF}"/>
              </a:ext>
            </a:extLst>
          </p:cNvPr>
          <p:cNvSpPr/>
          <p:nvPr/>
        </p:nvSpPr>
        <p:spPr>
          <a:xfrm>
            <a:off x="204585" y="996089"/>
            <a:ext cx="7179080" cy="469289"/>
          </a:xfrm>
          <a:prstGeom prst="rect">
            <a:avLst/>
          </a:prstGeom>
          <a:solidFill>
            <a:srgbClr val="9EA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45CE4F-D778-4D49-B51B-C53AB39FC6DF}"/>
              </a:ext>
            </a:extLst>
          </p:cNvPr>
          <p:cNvSpPr/>
          <p:nvPr/>
        </p:nvSpPr>
        <p:spPr>
          <a:xfrm>
            <a:off x="230384" y="1594239"/>
            <a:ext cx="7141882" cy="1872849"/>
          </a:xfrm>
          <a:prstGeom prst="rect">
            <a:avLst/>
          </a:prstGeom>
          <a:solidFill>
            <a:srgbClr val="DEECF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8262CE-5028-104D-AB25-087155768D8E}"/>
              </a:ext>
            </a:extLst>
          </p:cNvPr>
          <p:cNvSpPr/>
          <p:nvPr/>
        </p:nvSpPr>
        <p:spPr>
          <a:xfrm>
            <a:off x="193422" y="4120940"/>
            <a:ext cx="3504814" cy="2318747"/>
          </a:xfrm>
          <a:prstGeom prst="rect">
            <a:avLst/>
          </a:prstGeom>
          <a:solidFill>
            <a:srgbClr val="DEECF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C3A592-002A-F741-AACC-CAD8B30BCC1C}"/>
              </a:ext>
            </a:extLst>
          </p:cNvPr>
          <p:cNvSpPr txBox="1"/>
          <p:nvPr/>
        </p:nvSpPr>
        <p:spPr>
          <a:xfrm>
            <a:off x="238901" y="1893222"/>
            <a:ext cx="7324202" cy="149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8989" indent="-278989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Uses the toilet, washes hands, and blows nose independently</a:t>
            </a:r>
          </a:p>
          <a:p>
            <a:pPr marL="278989" indent="-278989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Packs backpack and puts on coat and shoes independently</a:t>
            </a:r>
          </a:p>
          <a:p>
            <a:pPr marL="278989" indent="-278989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Opens snack and food containers and eats independently</a:t>
            </a:r>
          </a:p>
          <a:p>
            <a:pPr marL="278989" indent="-278989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Start a consistent bedtime and morning routine before school starts</a:t>
            </a:r>
          </a:p>
        </p:txBody>
      </p: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46416001-9783-CF4E-8004-2A524CD6A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12" y="148637"/>
            <a:ext cx="2836402" cy="7977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0ED6D9B-FE1E-F645-9B02-60874BFE8E43}"/>
              </a:ext>
            </a:extLst>
          </p:cNvPr>
          <p:cNvSpPr txBox="1"/>
          <p:nvPr/>
        </p:nvSpPr>
        <p:spPr>
          <a:xfrm>
            <a:off x="405707" y="4501949"/>
            <a:ext cx="3292744" cy="1852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Shares ideas and takes turns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Names or identifies feelings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Keeps trying when things feel hard and asks for help, if needed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Suggests solutions to problems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5C0A7B-A7C6-FF46-AB79-5E2E329DD530}"/>
              </a:ext>
            </a:extLst>
          </p:cNvPr>
          <p:cNvSpPr/>
          <p:nvPr/>
        </p:nvSpPr>
        <p:spPr>
          <a:xfrm>
            <a:off x="3888069" y="4120940"/>
            <a:ext cx="3505897" cy="3049621"/>
          </a:xfrm>
          <a:prstGeom prst="rect">
            <a:avLst/>
          </a:prstGeom>
          <a:solidFill>
            <a:srgbClr val="DEECF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CABB34-0AD3-484C-9989-5129B29E8937}"/>
              </a:ext>
            </a:extLst>
          </p:cNvPr>
          <p:cNvSpPr/>
          <p:nvPr/>
        </p:nvSpPr>
        <p:spPr>
          <a:xfrm>
            <a:off x="184806" y="6525542"/>
            <a:ext cx="3497879" cy="2391171"/>
          </a:xfrm>
          <a:prstGeom prst="rect">
            <a:avLst/>
          </a:prstGeom>
          <a:solidFill>
            <a:srgbClr val="DEECF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54DF5A-24A5-1E4F-BD88-7A5B22B0BE3E}"/>
              </a:ext>
            </a:extLst>
          </p:cNvPr>
          <p:cNvSpPr txBox="1"/>
          <p:nvPr/>
        </p:nvSpPr>
        <p:spPr>
          <a:xfrm>
            <a:off x="396376" y="7009470"/>
            <a:ext cx="3292744" cy="1852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Uses words to express wants, needs, thoughts, and feelings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Remembers and retells an experience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Takes turns in conversations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Follows one and two-step directions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448D34-3E2C-6F4E-A732-7D44B5E47228}"/>
              </a:ext>
            </a:extLst>
          </p:cNvPr>
          <p:cNvSpPr/>
          <p:nvPr/>
        </p:nvSpPr>
        <p:spPr>
          <a:xfrm>
            <a:off x="3904601" y="7319534"/>
            <a:ext cx="3503765" cy="2264719"/>
          </a:xfrm>
          <a:prstGeom prst="rect">
            <a:avLst/>
          </a:prstGeom>
          <a:solidFill>
            <a:srgbClr val="DEECF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pic>
        <p:nvPicPr>
          <p:cNvPr id="26" name="Graphic 25" descr="Children with solid fill">
            <a:extLst>
              <a:ext uri="{FF2B5EF4-FFF2-40B4-BE49-F238E27FC236}">
                <a16:creationId xmlns:a16="http://schemas.microsoft.com/office/drawing/2014/main" id="{75CA1122-A44A-7A46-8961-899D70ED5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9681" y="5544305"/>
            <a:ext cx="647824" cy="64782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723AA81-3988-F447-867D-225C7C654FF2}"/>
              </a:ext>
            </a:extLst>
          </p:cNvPr>
          <p:cNvSpPr/>
          <p:nvPr/>
        </p:nvSpPr>
        <p:spPr>
          <a:xfrm>
            <a:off x="193421" y="4116950"/>
            <a:ext cx="3504813" cy="387165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500A06-AC40-1841-BBBF-4A512245F34C}"/>
              </a:ext>
            </a:extLst>
          </p:cNvPr>
          <p:cNvSpPr/>
          <p:nvPr/>
        </p:nvSpPr>
        <p:spPr>
          <a:xfrm>
            <a:off x="244784" y="1581130"/>
            <a:ext cx="7127483" cy="294907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BC56D8-EA31-814C-9FA0-5F7547A826F6}"/>
              </a:ext>
            </a:extLst>
          </p:cNvPr>
          <p:cNvSpPr txBox="1"/>
          <p:nvPr/>
        </p:nvSpPr>
        <p:spPr>
          <a:xfrm>
            <a:off x="585238" y="1543556"/>
            <a:ext cx="6717267" cy="37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5" b="1" dirty="0">
                <a:solidFill>
                  <a:schemeClr val="bg1">
                    <a:lumMod val="95000"/>
                  </a:schemeClr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Independence and Health Skills to Develop Before Starting School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6B2EDE-0D32-4645-B958-86715961F173}"/>
              </a:ext>
            </a:extLst>
          </p:cNvPr>
          <p:cNvSpPr txBox="1"/>
          <p:nvPr/>
        </p:nvSpPr>
        <p:spPr>
          <a:xfrm>
            <a:off x="215869" y="4141627"/>
            <a:ext cx="3509157" cy="37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5" b="1" dirty="0">
                <a:solidFill>
                  <a:schemeClr val="bg1">
                    <a:lumMod val="95000"/>
                  </a:schemeClr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Social and Emotional Development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295012-E0B9-834D-9F22-840453C90462}"/>
              </a:ext>
            </a:extLst>
          </p:cNvPr>
          <p:cNvSpPr/>
          <p:nvPr/>
        </p:nvSpPr>
        <p:spPr>
          <a:xfrm>
            <a:off x="3880087" y="4116949"/>
            <a:ext cx="3513878" cy="373638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6CA892-487D-D24D-98C7-C13AA189DE1F}"/>
              </a:ext>
            </a:extLst>
          </p:cNvPr>
          <p:cNvSpPr/>
          <p:nvPr/>
        </p:nvSpPr>
        <p:spPr>
          <a:xfrm>
            <a:off x="163460" y="6546693"/>
            <a:ext cx="3522201" cy="409711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0087206-31D6-C446-88D7-99FEC694881F}"/>
              </a:ext>
            </a:extLst>
          </p:cNvPr>
          <p:cNvSpPr/>
          <p:nvPr/>
        </p:nvSpPr>
        <p:spPr>
          <a:xfrm>
            <a:off x="3905195" y="7324331"/>
            <a:ext cx="3503169" cy="387021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BA202B-8C07-5444-B311-469078C90F3C}"/>
              </a:ext>
            </a:extLst>
          </p:cNvPr>
          <p:cNvSpPr txBox="1"/>
          <p:nvPr/>
        </p:nvSpPr>
        <p:spPr>
          <a:xfrm>
            <a:off x="4822418" y="4119954"/>
            <a:ext cx="1521141" cy="37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5" b="1" dirty="0">
                <a:solidFill>
                  <a:schemeClr val="bg1">
                    <a:lumMod val="95000"/>
                  </a:schemeClr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Early Literacy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A762CA-9BD7-6345-AF0C-8F0A30B87938}"/>
              </a:ext>
            </a:extLst>
          </p:cNvPr>
          <p:cNvSpPr txBox="1"/>
          <p:nvPr/>
        </p:nvSpPr>
        <p:spPr>
          <a:xfrm>
            <a:off x="422267" y="6544092"/>
            <a:ext cx="3128168" cy="37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5" b="1" dirty="0">
                <a:solidFill>
                  <a:schemeClr val="bg1">
                    <a:lumMod val="95000"/>
                  </a:schemeClr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Language and Communication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AC6D31-E3C5-0E45-9758-EBAD5906C22E}"/>
              </a:ext>
            </a:extLst>
          </p:cNvPr>
          <p:cNvSpPr txBox="1"/>
          <p:nvPr/>
        </p:nvSpPr>
        <p:spPr>
          <a:xfrm>
            <a:off x="4442180" y="7334224"/>
            <a:ext cx="2362185" cy="37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55" b="1" dirty="0">
                <a:solidFill>
                  <a:schemeClr val="bg1">
                    <a:lumMod val="95000"/>
                  </a:schemeClr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Mathematical Thinking</a:t>
            </a:r>
          </a:p>
        </p:txBody>
      </p:sp>
      <p:pic>
        <p:nvPicPr>
          <p:cNvPr id="44" name="Graphic 43" descr="Chat with solid fill">
            <a:extLst>
              <a:ext uri="{FF2B5EF4-FFF2-40B4-BE49-F238E27FC236}">
                <a16:creationId xmlns:a16="http://schemas.microsoft.com/office/drawing/2014/main" id="{992E118F-D8C4-1A46-9375-7C55521F3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533" y="8054395"/>
            <a:ext cx="652655" cy="6526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95F2648-77CB-3F49-910D-B47A33594AB7}"/>
              </a:ext>
            </a:extLst>
          </p:cNvPr>
          <p:cNvSpPr txBox="1"/>
          <p:nvPr/>
        </p:nvSpPr>
        <p:spPr>
          <a:xfrm>
            <a:off x="4185790" y="7709470"/>
            <a:ext cx="3194993" cy="1852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Counts 10 items accurately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Knows basic colors and shapes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Sorts objects in different ways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Compares quantities and uses words such as “more” and ”less”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A584481-2D6C-4F44-B355-83B9F1BF7EB2}"/>
              </a:ext>
            </a:extLst>
          </p:cNvPr>
          <p:cNvSpPr txBox="1"/>
          <p:nvPr/>
        </p:nvSpPr>
        <p:spPr>
          <a:xfrm>
            <a:off x="4090024" y="4507874"/>
            <a:ext cx="3447931" cy="2573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Enjoys stories and knows how to turn pages in a book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Knows some letters and letter sounds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Writes the letters in their first name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Claps syllables in words and engages   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in rhyming activities</a:t>
            </a:r>
          </a:p>
          <a:p>
            <a:pPr>
              <a:lnSpc>
                <a:spcPct val="150000"/>
              </a:lnSpc>
            </a:pPr>
            <a:r>
              <a:rPr lang="en-US" sz="1562" dirty="0">
                <a:latin typeface="APLKINDERPEEPS" panose="02000603000000000000" pitchFamily="2" charset="0"/>
                <a:ea typeface="APLKINDERPEEPS" panose="02000603000000000000" pitchFamily="2" charset="0"/>
              </a:rPr>
              <a:t>Holds a pencil with 3-point finger grip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534C2EF-4262-DF43-8FB3-D620FA5713E9}"/>
              </a:ext>
            </a:extLst>
          </p:cNvPr>
          <p:cNvSpPr txBox="1"/>
          <p:nvPr/>
        </p:nvSpPr>
        <p:spPr>
          <a:xfrm>
            <a:off x="1239912" y="912666"/>
            <a:ext cx="5339879" cy="60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20" b="1" dirty="0">
                <a:solidFill>
                  <a:schemeClr val="bg1"/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Kindergarten Readiness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81315615-7EDF-7A4C-B6F0-5A9401847776}"/>
              </a:ext>
            </a:extLst>
          </p:cNvPr>
          <p:cNvSpPr/>
          <p:nvPr/>
        </p:nvSpPr>
        <p:spPr>
          <a:xfrm>
            <a:off x="3970403" y="4686328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433F2D5B-7B05-0B46-99EA-5FF7AB46915C}"/>
              </a:ext>
            </a:extLst>
          </p:cNvPr>
          <p:cNvSpPr/>
          <p:nvPr/>
        </p:nvSpPr>
        <p:spPr>
          <a:xfrm>
            <a:off x="3978234" y="539223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80E31EC-70A1-4441-958E-EEB65FEFD527}"/>
              </a:ext>
            </a:extLst>
          </p:cNvPr>
          <p:cNvSpPr/>
          <p:nvPr/>
        </p:nvSpPr>
        <p:spPr>
          <a:xfrm>
            <a:off x="3978235" y="5754702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79D88E55-7F89-5943-AFC5-124E6238D669}"/>
              </a:ext>
            </a:extLst>
          </p:cNvPr>
          <p:cNvSpPr/>
          <p:nvPr/>
        </p:nvSpPr>
        <p:spPr>
          <a:xfrm>
            <a:off x="3979594" y="611634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B0122D7-4564-DC42-9969-F5360C620C08}"/>
              </a:ext>
            </a:extLst>
          </p:cNvPr>
          <p:cNvSpPr/>
          <p:nvPr/>
        </p:nvSpPr>
        <p:spPr>
          <a:xfrm>
            <a:off x="280969" y="4667618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CBC28C67-DB42-5E4C-839E-55FCDF24CB63}"/>
              </a:ext>
            </a:extLst>
          </p:cNvPr>
          <p:cNvSpPr/>
          <p:nvPr/>
        </p:nvSpPr>
        <p:spPr>
          <a:xfrm>
            <a:off x="282087" y="5017776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2DFF53A8-4E1A-D24E-A09E-2C767A9AA60E}"/>
              </a:ext>
            </a:extLst>
          </p:cNvPr>
          <p:cNvSpPr/>
          <p:nvPr/>
        </p:nvSpPr>
        <p:spPr>
          <a:xfrm>
            <a:off x="295629" y="538803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FE10BC-C702-D640-A2FB-38D115BA4651}"/>
              </a:ext>
            </a:extLst>
          </p:cNvPr>
          <p:cNvSpPr/>
          <p:nvPr/>
        </p:nvSpPr>
        <p:spPr>
          <a:xfrm>
            <a:off x="270274" y="717681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4E7AB6B-EA08-064F-A4C6-1CBA84D2568C}"/>
              </a:ext>
            </a:extLst>
          </p:cNvPr>
          <p:cNvSpPr/>
          <p:nvPr/>
        </p:nvSpPr>
        <p:spPr>
          <a:xfrm>
            <a:off x="271392" y="7889442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E6BD7E3-AEF8-F047-9554-F4F9C9591C4A}"/>
              </a:ext>
            </a:extLst>
          </p:cNvPr>
          <p:cNvSpPr/>
          <p:nvPr/>
        </p:nvSpPr>
        <p:spPr>
          <a:xfrm>
            <a:off x="245042" y="823412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3928F66A-FE6E-0A4E-B838-6F8A916DE51C}"/>
              </a:ext>
            </a:extLst>
          </p:cNvPr>
          <p:cNvSpPr/>
          <p:nvPr/>
        </p:nvSpPr>
        <p:spPr>
          <a:xfrm>
            <a:off x="265175" y="8626053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7E69F7C6-E895-9342-9A7D-B2D46EC2257D}"/>
              </a:ext>
            </a:extLst>
          </p:cNvPr>
          <p:cNvSpPr/>
          <p:nvPr/>
        </p:nvSpPr>
        <p:spPr>
          <a:xfrm>
            <a:off x="4022236" y="7864517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pic>
        <p:nvPicPr>
          <p:cNvPr id="67" name="Graphic 66" descr="Pencil with solid fill">
            <a:extLst>
              <a:ext uri="{FF2B5EF4-FFF2-40B4-BE49-F238E27FC236}">
                <a16:creationId xmlns:a16="http://schemas.microsoft.com/office/drawing/2014/main" id="{C235EE7E-E8D5-A443-978F-E96A242B4F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114641">
            <a:off x="6731745" y="6325582"/>
            <a:ext cx="522379" cy="52237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A5C2B9B9-3D4B-F744-BB2D-EE5DA1203E63}"/>
              </a:ext>
            </a:extLst>
          </p:cNvPr>
          <p:cNvSpPr txBox="1"/>
          <p:nvPr/>
        </p:nvSpPr>
        <p:spPr>
          <a:xfrm>
            <a:off x="1" y="3577132"/>
            <a:ext cx="7408365" cy="473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66" b="1" dirty="0">
                <a:solidFill>
                  <a:schemeClr val="accent2">
                    <a:lumMod val="75000"/>
                  </a:schemeClr>
                </a:solidFill>
                <a:latin typeface="APLKINDERPEEPS" panose="02000603000000000000" pitchFamily="2" charset="0"/>
                <a:ea typeface="APLKINDERPEEPS" panose="02000603000000000000" pitchFamily="2" charset="0"/>
              </a:rPr>
              <a:t>All children grow at their own pace. They all have unique strengths and skills to work on! </a:t>
            </a:r>
          </a:p>
          <a:p>
            <a:pPr algn="ctr"/>
            <a:r>
              <a:rPr lang="en-US" sz="1122" dirty="0">
                <a:latin typeface="APLKINDERPEEPS" panose="02000603000000000000" pitchFamily="2" charset="0"/>
                <a:ea typeface="APLKINDERPEEPS" panose="02000603000000000000" pitchFamily="2" charset="0"/>
              </a:rPr>
              <a:t>Use this as a guide to identify opportunities to learn and grow. Students will continue to work on these skills in kindergarten!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E310B037-47C4-AA44-84B3-F32B793AD1FE}"/>
              </a:ext>
            </a:extLst>
          </p:cNvPr>
          <p:cNvSpPr/>
          <p:nvPr/>
        </p:nvSpPr>
        <p:spPr>
          <a:xfrm>
            <a:off x="4039858" y="860369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6660695D-444C-9545-8491-09E8AF83A1DA}"/>
              </a:ext>
            </a:extLst>
          </p:cNvPr>
          <p:cNvSpPr/>
          <p:nvPr/>
        </p:nvSpPr>
        <p:spPr>
          <a:xfrm>
            <a:off x="4030259" y="821332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44E77A11-0847-DD48-BBEF-E4ED6E71D9EF}"/>
              </a:ext>
            </a:extLst>
          </p:cNvPr>
          <p:cNvSpPr/>
          <p:nvPr/>
        </p:nvSpPr>
        <p:spPr>
          <a:xfrm>
            <a:off x="3983829" y="6822199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BCA3E0-03E5-1C41-958F-B81232D631B4}"/>
              </a:ext>
            </a:extLst>
          </p:cNvPr>
          <p:cNvSpPr txBox="1"/>
          <p:nvPr/>
        </p:nvSpPr>
        <p:spPr>
          <a:xfrm>
            <a:off x="163458" y="8970221"/>
            <a:ext cx="3545794" cy="588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74" dirty="0">
                <a:latin typeface="APLKINDERPEEPS" panose="02000603000000000000" pitchFamily="2" charset="0"/>
                <a:ea typeface="APLKINDERPEEPS" panose="02000603000000000000" pitchFamily="2" charset="0"/>
              </a:rPr>
              <a:t>If you have concerns about your child, talk to your preschool teacher, pediatrician, or contact Issaquah </a:t>
            </a:r>
            <a:r>
              <a:rPr lang="en-US" sz="1074" dirty="0" err="1">
                <a:latin typeface="APLKINDERPEEPS" panose="02000603000000000000" pitchFamily="2" charset="0"/>
                <a:ea typeface="APLKINDERPEEPS" panose="02000603000000000000" pitchFamily="2" charset="0"/>
              </a:rPr>
              <a:t>ChildFind</a:t>
            </a:r>
            <a:r>
              <a:rPr lang="en-US" sz="1074" dirty="0">
                <a:latin typeface="APLKINDERPEEPS" panose="02000603000000000000" pitchFamily="2" charset="0"/>
                <a:ea typeface="APLKINDERPEEPS" panose="02000603000000000000" pitchFamily="2" charset="0"/>
              </a:rPr>
              <a:t> at </a:t>
            </a:r>
          </a:p>
          <a:p>
            <a:pPr algn="ctr"/>
            <a:r>
              <a:rPr lang="en-US" sz="1074" dirty="0">
                <a:latin typeface="APLKINDERPEEPS" panose="02000603000000000000" pitchFamily="2" charset="0"/>
                <a:ea typeface="APLKINDERPEEPS" panose="02000603000000000000" pitchFamily="2" charset="0"/>
              </a:rPr>
              <a:t>425-837-7197. </a:t>
            </a:r>
            <a:r>
              <a:rPr lang="en-US" sz="1074">
                <a:latin typeface="APLKINDERPEEPS" panose="02000603000000000000" pitchFamily="2" charset="0"/>
                <a:ea typeface="APLKINDERPEEPS" panose="02000603000000000000" pitchFamily="2" charset="0"/>
              </a:rPr>
              <a:t>childfind@Issaquah.wednet.edu</a:t>
            </a:r>
            <a:endParaRPr lang="en-US" sz="1074" dirty="0"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40775483-5547-AD47-AC7C-BAEF8269573E}"/>
              </a:ext>
            </a:extLst>
          </p:cNvPr>
          <p:cNvSpPr/>
          <p:nvPr/>
        </p:nvSpPr>
        <p:spPr>
          <a:xfrm>
            <a:off x="4056392" y="8950873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82DB3D1C-9AE8-5646-8039-10D914E028A2}"/>
              </a:ext>
            </a:extLst>
          </p:cNvPr>
          <p:cNvSpPr/>
          <p:nvPr/>
        </p:nvSpPr>
        <p:spPr>
          <a:xfrm>
            <a:off x="298622" y="6090346"/>
            <a:ext cx="145373" cy="1556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pic>
        <p:nvPicPr>
          <p:cNvPr id="83" name="Graphic 82" descr="Architecture with solid fill">
            <a:extLst>
              <a:ext uri="{FF2B5EF4-FFF2-40B4-BE49-F238E27FC236}">
                <a16:creationId xmlns:a16="http://schemas.microsoft.com/office/drawing/2014/main" id="{AB6BDA80-A503-FA43-9573-77C0F0152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3176" y="2126895"/>
            <a:ext cx="804720" cy="804720"/>
          </a:xfrm>
          <a:prstGeom prst="rect">
            <a:avLst/>
          </a:prstGeom>
        </p:spPr>
      </p:pic>
      <p:pic>
        <p:nvPicPr>
          <p:cNvPr id="49" name="Graphic 48" descr="Basic Shapes with solid fill">
            <a:extLst>
              <a:ext uri="{FF2B5EF4-FFF2-40B4-BE49-F238E27FC236}">
                <a16:creationId xmlns:a16="http://schemas.microsoft.com/office/drawing/2014/main" id="{6B2F25CD-080D-7B4B-ACF2-B528999000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03883" y="7759687"/>
            <a:ext cx="592186" cy="59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5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8CC4F9C4-16B6-C543-BDA9-5E9F3DC94E12}"/>
              </a:ext>
            </a:extLst>
          </p:cNvPr>
          <p:cNvSpPr/>
          <p:nvPr/>
        </p:nvSpPr>
        <p:spPr>
          <a:xfrm>
            <a:off x="0" y="160993"/>
            <a:ext cx="7588250" cy="348961"/>
          </a:xfrm>
          <a:prstGeom prst="rect">
            <a:avLst/>
          </a:prstGeom>
          <a:solidFill>
            <a:srgbClr val="9EA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FF4561D-B021-A749-BF03-63A42D55A9F7}"/>
              </a:ext>
            </a:extLst>
          </p:cNvPr>
          <p:cNvSpPr/>
          <p:nvPr/>
        </p:nvSpPr>
        <p:spPr>
          <a:xfrm>
            <a:off x="1" y="7927563"/>
            <a:ext cx="2610575" cy="404663"/>
          </a:xfrm>
          <a:prstGeom prst="rect">
            <a:avLst/>
          </a:prstGeom>
          <a:solidFill>
            <a:srgbClr val="9EA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9E8F6D8-1A17-784C-96D5-4F6AAECA90D3}"/>
              </a:ext>
            </a:extLst>
          </p:cNvPr>
          <p:cNvSpPr/>
          <p:nvPr/>
        </p:nvSpPr>
        <p:spPr>
          <a:xfrm>
            <a:off x="357719" y="5533821"/>
            <a:ext cx="1657693" cy="237744"/>
          </a:xfrm>
          <a:prstGeom prst="rect">
            <a:avLst/>
          </a:prstGeom>
          <a:solidFill>
            <a:srgbClr val="FFF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1D23B6C-D3EB-5243-AD53-2D58F9A54C8C}"/>
              </a:ext>
            </a:extLst>
          </p:cNvPr>
          <p:cNvSpPr/>
          <p:nvPr/>
        </p:nvSpPr>
        <p:spPr>
          <a:xfrm>
            <a:off x="363474" y="4369114"/>
            <a:ext cx="1213399" cy="237744"/>
          </a:xfrm>
          <a:prstGeom prst="rect">
            <a:avLst/>
          </a:prstGeom>
          <a:solidFill>
            <a:srgbClr val="FFF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BA17F35-810F-6A4B-9A82-646BDE626F68}"/>
              </a:ext>
            </a:extLst>
          </p:cNvPr>
          <p:cNvSpPr/>
          <p:nvPr/>
        </p:nvSpPr>
        <p:spPr>
          <a:xfrm>
            <a:off x="345685" y="2239346"/>
            <a:ext cx="1977638" cy="237744"/>
          </a:xfrm>
          <a:prstGeom prst="rect">
            <a:avLst/>
          </a:prstGeom>
          <a:solidFill>
            <a:srgbClr val="FFF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471C01B-2383-F049-A464-7AC2F0E956E6}"/>
              </a:ext>
            </a:extLst>
          </p:cNvPr>
          <p:cNvSpPr/>
          <p:nvPr/>
        </p:nvSpPr>
        <p:spPr>
          <a:xfrm>
            <a:off x="365915" y="690158"/>
            <a:ext cx="1733472" cy="233571"/>
          </a:xfrm>
          <a:prstGeom prst="rect">
            <a:avLst/>
          </a:prstGeom>
          <a:solidFill>
            <a:srgbClr val="FFF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9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B55555-1E65-9241-8E1A-A6D68C40801C}"/>
              </a:ext>
            </a:extLst>
          </p:cNvPr>
          <p:cNvSpPr/>
          <p:nvPr/>
        </p:nvSpPr>
        <p:spPr>
          <a:xfrm>
            <a:off x="0" y="8318699"/>
            <a:ext cx="7588250" cy="1528473"/>
          </a:xfrm>
          <a:prstGeom prst="rect">
            <a:avLst/>
          </a:prstGeom>
          <a:solidFill>
            <a:srgbClr val="DEEC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CFDBE4-E468-B441-8022-CD450E41A7D0}"/>
              </a:ext>
            </a:extLst>
          </p:cNvPr>
          <p:cNvSpPr txBox="1"/>
          <p:nvPr/>
        </p:nvSpPr>
        <p:spPr>
          <a:xfrm>
            <a:off x="322554" y="680555"/>
            <a:ext cx="6931686" cy="712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Get to Know Your School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Check your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school website and sign up for e-news! 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Take your child to welcome events or to play on the playground.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Walk to the bus stop before the first day so your child gets familiar with the routine. Attend the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Bus Ride-along 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event in August!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In August, attend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Meet the Teacher 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and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Family Connection Meeting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. We can’t wait to meet everyone!</a:t>
            </a:r>
          </a:p>
          <a:p>
            <a:endParaRPr lang="en-US" sz="1270" b="1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Be Ready for the School Day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Help your child build independence and master these skills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before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 school.</a:t>
            </a:r>
          </a:p>
          <a:p>
            <a:pPr marL="725373" lvl="1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Using the bathroom independently</a:t>
            </a:r>
          </a:p>
          <a:p>
            <a:pPr marL="725373" lvl="1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Washing hands –make sure to scrub for about 20 seconds!</a:t>
            </a:r>
          </a:p>
          <a:p>
            <a:pPr marL="725373" lvl="1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Opening food containers and eating lunch within 20 minutes, without prompting</a:t>
            </a:r>
          </a:p>
          <a:p>
            <a:pPr marL="725373" lvl="1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Putting on footwear – if they are unable to tie laces, slip-ons or Velcro are great!</a:t>
            </a:r>
          </a:p>
          <a:p>
            <a:pPr marL="725373" lvl="1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Putting on a coat – practice buttoning or zippering up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Kids need energy to learn, play, and manage emotions. Ensure they are getting enough sleep </a:t>
            </a:r>
          </a:p>
          <a:p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     (9-12 hours) and start their day with a nutritious breakfast. 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Consistent bedtime and morning routine – get this started </a:t>
            </a:r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before</a:t>
            </a: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 school starts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endParaRPr lang="en-US" sz="1270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Set Expectations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Be a role model by showing your child a positive attitude about school and learning. 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Talk with your child about going to kindergarten and answer any questions they might have.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Talk about how you expect them to behave at school and the importance of respecting teachers, students, and other staff.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endParaRPr lang="en-US" sz="1270" dirty="0">
              <a:latin typeface="APLKINDERPEEPS" panose="02000603000000000000" pitchFamily="2" charset="0"/>
              <a:ea typeface="APLKINDERPEEPS" panose="02000603000000000000" pitchFamily="2" charset="0"/>
            </a:endParaRPr>
          </a:p>
          <a:p>
            <a:r>
              <a:rPr lang="en-US" sz="1270" b="1" dirty="0">
                <a:latin typeface="APLKINDERPEEPS" panose="02000603000000000000" pitchFamily="2" charset="0"/>
                <a:ea typeface="APLKINDERPEEPS" panose="02000603000000000000" pitchFamily="2" charset="0"/>
              </a:rPr>
              <a:t>Practice Skills at Home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Read to your child and tell stories daily – in English and/or your home language!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Find the math in daily experiences (count, sort, name shapes, compare object, etc.)! Count or sort toys, laundry, food items...anything and everywhere! 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Teach your child their full name and practice writing their first name.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Use everyday situations to practice taking turns, sharing, and following routines.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Get plenty of exercise and spend time outdoors every day!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Talk about feelings and help with calm-down strategies (such as taking deep breaths or counting). Help them use words to name feelings and solve problems.</a:t>
            </a:r>
          </a:p>
          <a:p>
            <a:pPr marL="278989" indent="-278989">
              <a:buFont typeface="Arial" panose="020B0604020202020204" pitchFamily="34" charset="0"/>
              <a:buChar char="•"/>
            </a:pPr>
            <a:r>
              <a:rPr lang="en-US" sz="1270" dirty="0">
                <a:latin typeface="APLKINDERPEEPS" panose="02000603000000000000" pitchFamily="2" charset="0"/>
                <a:ea typeface="APLKINDERPEEPS" panose="02000603000000000000" pitchFamily="2" charset="0"/>
              </a:rPr>
              <a:t>Encourage them to solve problems independently (try different ways). If needed, help them come up with solutions. Celebrate their efforts when they keep trying when things feel hard!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B3CD605-613C-8941-92D3-7999BD7283F3}"/>
              </a:ext>
            </a:extLst>
          </p:cNvPr>
          <p:cNvSpPr/>
          <p:nvPr/>
        </p:nvSpPr>
        <p:spPr>
          <a:xfrm>
            <a:off x="0" y="9147459"/>
            <a:ext cx="7588250" cy="50449"/>
          </a:xfrm>
          <a:prstGeom prst="rect">
            <a:avLst/>
          </a:prstGeom>
          <a:solidFill>
            <a:srgbClr val="006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6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EC6075-8B86-524E-A7FA-8F72121115AB}"/>
              </a:ext>
            </a:extLst>
          </p:cNvPr>
          <p:cNvSpPr txBox="1"/>
          <p:nvPr/>
        </p:nvSpPr>
        <p:spPr>
          <a:xfrm>
            <a:off x="-124177" y="8353276"/>
            <a:ext cx="1832456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Kindergarten Parent Night</a:t>
            </a:r>
          </a:p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(Jan/Feb)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921B1F-FFF0-584D-AC7C-5221B78F7C3D}"/>
              </a:ext>
            </a:extLst>
          </p:cNvPr>
          <p:cNvSpPr txBox="1"/>
          <p:nvPr/>
        </p:nvSpPr>
        <p:spPr>
          <a:xfrm>
            <a:off x="414291" y="9317610"/>
            <a:ext cx="1918597" cy="45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District </a:t>
            </a:r>
          </a:p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Kindergarten Night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0C21968-4339-5D40-9861-CB5962F5F029}"/>
              </a:ext>
            </a:extLst>
          </p:cNvPr>
          <p:cNvCxnSpPr/>
          <p:nvPr/>
        </p:nvCxnSpPr>
        <p:spPr>
          <a:xfrm flipV="1">
            <a:off x="748320" y="9009592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D31E08B-5C60-0843-8572-C250B67D9219}"/>
              </a:ext>
            </a:extLst>
          </p:cNvPr>
          <p:cNvCxnSpPr/>
          <p:nvPr/>
        </p:nvCxnSpPr>
        <p:spPr>
          <a:xfrm flipV="1">
            <a:off x="1356598" y="9170171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B7F0B6-B5CF-BA4D-9C80-4C1C986FA51D}"/>
              </a:ext>
            </a:extLst>
          </p:cNvPr>
          <p:cNvCxnSpPr/>
          <p:nvPr/>
        </p:nvCxnSpPr>
        <p:spPr>
          <a:xfrm flipV="1">
            <a:off x="2321607" y="9003378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2C1196E-CD32-324F-8513-6EA7FA545987}"/>
              </a:ext>
            </a:extLst>
          </p:cNvPr>
          <p:cNvSpPr txBox="1"/>
          <p:nvPr/>
        </p:nvSpPr>
        <p:spPr>
          <a:xfrm>
            <a:off x="1198774" y="8496982"/>
            <a:ext cx="2236355" cy="45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Kindergarten Screening</a:t>
            </a:r>
          </a:p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(March/April)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6DDC9B-6BFF-3E43-9FA5-A94AA026A9FF}"/>
              </a:ext>
            </a:extLst>
          </p:cNvPr>
          <p:cNvSpPr txBox="1"/>
          <p:nvPr/>
        </p:nvSpPr>
        <p:spPr>
          <a:xfrm>
            <a:off x="2271255" y="9290470"/>
            <a:ext cx="1918597" cy="45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Bus Ride-a-long Event</a:t>
            </a:r>
          </a:p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(August)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3B3C151-A8B8-FC42-8690-DB2AC4FB1C6E}"/>
              </a:ext>
            </a:extLst>
          </p:cNvPr>
          <p:cNvCxnSpPr/>
          <p:nvPr/>
        </p:nvCxnSpPr>
        <p:spPr>
          <a:xfrm flipV="1">
            <a:off x="3170649" y="9168707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F7E1272-C256-974E-92FB-7587E4E525AC}"/>
              </a:ext>
            </a:extLst>
          </p:cNvPr>
          <p:cNvCxnSpPr/>
          <p:nvPr/>
        </p:nvCxnSpPr>
        <p:spPr>
          <a:xfrm flipV="1">
            <a:off x="4137427" y="8992081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234210AB-AD28-7D4E-85F6-E8BC82E8CE5B}"/>
              </a:ext>
            </a:extLst>
          </p:cNvPr>
          <p:cNvSpPr txBox="1"/>
          <p:nvPr/>
        </p:nvSpPr>
        <p:spPr>
          <a:xfrm>
            <a:off x="3053033" y="8521797"/>
            <a:ext cx="2236355" cy="45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Meet the Teacher </a:t>
            </a:r>
          </a:p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Schoolwide Event (August)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C34EE3D-DE2C-CA45-B809-349750EA06D5}"/>
              </a:ext>
            </a:extLst>
          </p:cNvPr>
          <p:cNvCxnSpPr/>
          <p:nvPr/>
        </p:nvCxnSpPr>
        <p:spPr>
          <a:xfrm flipV="1">
            <a:off x="5126778" y="9188266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411418E-948D-194D-AF15-9C93B37710DC}"/>
              </a:ext>
            </a:extLst>
          </p:cNvPr>
          <p:cNvSpPr txBox="1"/>
          <p:nvPr/>
        </p:nvSpPr>
        <p:spPr>
          <a:xfrm>
            <a:off x="3737894" y="9303411"/>
            <a:ext cx="2820951" cy="730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Family Connection Meeting</a:t>
            </a:r>
          </a:p>
          <a:p>
            <a:pPr algn="ctr"/>
            <a:r>
              <a:rPr lang="en-US" sz="900" dirty="0">
                <a:latin typeface="APLPAPATROLL" panose="02000603000000000000" pitchFamily="2" charset="0"/>
                <a:ea typeface="APLPAPATROLL" panose="02000603000000000000" pitchFamily="2" charset="0"/>
              </a:rPr>
              <a:t>(Scheduled during first days of school, no school </a:t>
            </a:r>
          </a:p>
          <a:p>
            <a:pPr algn="ctr"/>
            <a:r>
              <a:rPr lang="en-US" sz="900" dirty="0">
                <a:latin typeface="APLPAPATROLL" panose="02000603000000000000" pitchFamily="2" charset="0"/>
                <a:ea typeface="APLPAPATROLL" panose="02000603000000000000" pitchFamily="2" charset="0"/>
              </a:rPr>
              <a:t>for K on the first three school calendar days)</a:t>
            </a:r>
          </a:p>
          <a:p>
            <a:pPr algn="ctr"/>
            <a:endParaRPr lang="en-US" sz="117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5F3C42-88FA-6348-9B4D-1DE293612E40}"/>
              </a:ext>
            </a:extLst>
          </p:cNvPr>
          <p:cNvSpPr txBox="1"/>
          <p:nvPr/>
        </p:nvSpPr>
        <p:spPr>
          <a:xfrm>
            <a:off x="-78450" y="105510"/>
            <a:ext cx="7737040" cy="480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8" b="1" dirty="0">
                <a:solidFill>
                  <a:schemeClr val="bg1"/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How can I help my child prepare for kindergarten?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A9A9213-1A04-E94D-BDB3-5016A29949CA}"/>
              </a:ext>
            </a:extLst>
          </p:cNvPr>
          <p:cNvSpPr txBox="1"/>
          <p:nvPr/>
        </p:nvSpPr>
        <p:spPr>
          <a:xfrm>
            <a:off x="135263" y="7899387"/>
            <a:ext cx="2718786" cy="4507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344" b="1" dirty="0">
                <a:solidFill>
                  <a:schemeClr val="bg1"/>
                </a:solidFill>
                <a:latin typeface="APLPAPATROLL" panose="02000603000000000000" pitchFamily="2" charset="0"/>
                <a:ea typeface="APLPAPATROLL" panose="02000603000000000000" pitchFamily="2" charset="0"/>
              </a:rPr>
              <a:t>Timeline of Events</a:t>
            </a:r>
            <a:endParaRPr lang="en-US" sz="2344" dirty="0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7598E0-58FC-604C-89D9-A42A30EC85AC}"/>
              </a:ext>
            </a:extLst>
          </p:cNvPr>
          <p:cNvSpPr txBox="1"/>
          <p:nvPr/>
        </p:nvSpPr>
        <p:spPr>
          <a:xfrm>
            <a:off x="3077906" y="8093695"/>
            <a:ext cx="3865825" cy="272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b="1" dirty="0">
                <a:solidFill>
                  <a:schemeClr val="bg2">
                    <a:lumMod val="25000"/>
                  </a:schemeClr>
                </a:solidFill>
                <a:latin typeface="APLKINDERPEEPS" panose="02000603000000000000" pitchFamily="2" charset="0"/>
                <a:ea typeface="APLKINDERPEEPS" panose="02000603000000000000" pitchFamily="2" charset="0"/>
              </a:rPr>
              <a:t>Check your school website and emails for specific dates! 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FB75AB2-BB9F-6145-8ABA-90F64EA77028}"/>
              </a:ext>
            </a:extLst>
          </p:cNvPr>
          <p:cNvCxnSpPr/>
          <p:nvPr/>
        </p:nvCxnSpPr>
        <p:spPr>
          <a:xfrm flipV="1">
            <a:off x="5979092" y="9009584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A32F15FD-B4B3-114F-A580-ECAC14E45251}"/>
              </a:ext>
            </a:extLst>
          </p:cNvPr>
          <p:cNvSpPr txBox="1"/>
          <p:nvPr/>
        </p:nvSpPr>
        <p:spPr>
          <a:xfrm>
            <a:off x="4876189" y="8538730"/>
            <a:ext cx="2236355" cy="45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b="1" dirty="0">
                <a:latin typeface="APLPAPATROLL" panose="02000603000000000000" pitchFamily="2" charset="0"/>
                <a:ea typeface="APLPAPATROLL" panose="02000603000000000000" pitchFamily="2" charset="0"/>
              </a:rPr>
              <a:t>First Day of </a:t>
            </a:r>
          </a:p>
          <a:p>
            <a:pPr algn="ctr"/>
            <a:r>
              <a:rPr lang="en-US" sz="1172" b="1" dirty="0">
                <a:latin typeface="APLPAPATROLL" panose="02000603000000000000" pitchFamily="2" charset="0"/>
                <a:ea typeface="APLPAPATROLL" panose="02000603000000000000" pitchFamily="2" charset="0"/>
              </a:rPr>
              <a:t>Kindergarten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EF29FF2-0BC3-AE41-AC2A-2B64806DC584}"/>
              </a:ext>
            </a:extLst>
          </p:cNvPr>
          <p:cNvCxnSpPr/>
          <p:nvPr/>
        </p:nvCxnSpPr>
        <p:spPr>
          <a:xfrm flipV="1">
            <a:off x="6887847" y="9158190"/>
            <a:ext cx="0" cy="162314"/>
          </a:xfrm>
          <a:prstGeom prst="line">
            <a:avLst/>
          </a:prstGeom>
          <a:ln w="57150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6E5AAB3-532D-2241-A965-502E11D593BE}"/>
              </a:ext>
            </a:extLst>
          </p:cNvPr>
          <p:cNvSpPr txBox="1"/>
          <p:nvPr/>
        </p:nvSpPr>
        <p:spPr>
          <a:xfrm>
            <a:off x="6080338" y="9320344"/>
            <a:ext cx="1699823" cy="45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72" dirty="0">
                <a:latin typeface="APLPAPATROLL" panose="02000603000000000000" pitchFamily="2" charset="0"/>
                <a:ea typeface="APLPAPATROLL" panose="02000603000000000000" pitchFamily="2" charset="0"/>
              </a:rPr>
              <a:t>Curriculum Night</a:t>
            </a:r>
            <a:endParaRPr lang="en-US" sz="900" dirty="0">
              <a:latin typeface="APLPAPATROLL" panose="02000603000000000000" pitchFamily="2" charset="0"/>
              <a:ea typeface="APLPAPATROLL" panose="02000603000000000000" pitchFamily="2" charset="0"/>
            </a:endParaRPr>
          </a:p>
          <a:p>
            <a:pPr algn="ctr"/>
            <a:endParaRPr lang="en-US" sz="1172" dirty="0">
              <a:latin typeface="APLPAPATROLL" panose="02000603000000000000" pitchFamily="2" charset="0"/>
              <a:ea typeface="APLPAPATROLL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455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63467</TotalTime>
  <Words>739</Words>
  <Application>Microsoft Office PowerPoint</Application>
  <PresentationFormat>Custom</PresentationFormat>
  <Paragraphs>80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APLKINDERPEEPS</vt:lpstr>
      <vt:lpstr>APLPAPATROLL</vt:lpstr>
      <vt:lpstr>APLPAPATROLL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Shimizu, Lori</dc:creator>
  <cp:lastModifiedBy>Yamane, Susan    AD - Staff</cp:lastModifiedBy>
  <cp:revision>7</cp:revision>
  <dcterms:created xsi:type="dcterms:W3CDTF">2021-11-01T20:47:03Z</dcterms:created>
  <dcterms:modified xsi:type="dcterms:W3CDTF">2023-03-16T20:25:15Z</dcterms:modified>
</cp:coreProperties>
</file>