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1" r:id="rId3"/>
    <p:sldId id="258" r:id="rId4"/>
    <p:sldId id="257" r:id="rId5"/>
    <p:sldId id="264" r:id="rId6"/>
    <p:sldId id="263" r:id="rId7"/>
    <p:sldId id="262" r:id="rId8"/>
    <p:sldId id="259" r:id="rId9"/>
    <p:sldId id="265" r:id="rId10"/>
    <p:sldId id="26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6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34D0196-54EB-492C-B476-15D1251C0B5C}" type="datetimeFigureOut">
              <a:rPr lang="en-US" smtClean="0"/>
              <a:t>2/12/2014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4D0196-54EB-492C-B476-15D1251C0B5C}" type="datetimeFigureOut">
              <a:rPr lang="en-US" smtClean="0"/>
              <a:t>2/12/2014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F524F-F8E9-449A-8718-7DD9F247A4D0}"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4D0196-54EB-492C-B476-15D1251C0B5C}" type="datetimeFigureOut">
              <a:rPr lang="en-US" smtClean="0"/>
              <a:t>2/12/2014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34D0196-54EB-492C-B476-15D1251C0B5C}" type="datetimeFigureOut">
              <a:rPr lang="en-US" smtClean="0"/>
              <a:t>2/12/2014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F524F-F8E9-449A-8718-7DD9F247A4D0}"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4D0196-54EB-492C-B476-15D1251C0B5C}" type="datetimeFigureOut">
              <a:rPr lang="en-US" smtClean="0"/>
              <a:t>2/12/2014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4D0196-54EB-492C-B476-15D1251C0B5C}" type="datetimeFigureOut">
              <a:rPr lang="en-US" smtClean="0"/>
              <a:t>2/12/2014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34D0196-54EB-492C-B476-15D1251C0B5C}" type="datetimeFigureOut">
              <a:rPr lang="en-US" smtClean="0"/>
              <a:t>2/12/2014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34D0196-54EB-492C-B476-15D1251C0B5C}" type="datetimeFigureOut">
              <a:rPr lang="en-US" smtClean="0"/>
              <a:t>2/12/2014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F524F-F8E9-449A-8718-7DD9F247A4D0}"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4D0196-54EB-492C-B476-15D1251C0B5C}" type="datetimeFigureOut">
              <a:rPr lang="en-US" smtClean="0"/>
              <a:t>2/12/2014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EF524F-F8E9-449A-8718-7DD9F247A4D0}"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4D0196-54EB-492C-B476-15D1251C0B5C}" type="datetimeFigureOut">
              <a:rPr lang="en-US" smtClean="0"/>
              <a:t>2/12/2014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F524F-F8E9-449A-8718-7DD9F247A4D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34D0196-54EB-492C-B476-15D1251C0B5C}" type="datetimeFigureOut">
              <a:rPr lang="en-US" smtClean="0"/>
              <a:t>2/12/2014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EF524F-F8E9-449A-8718-7DD9F247A4D0}"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34D0196-54EB-492C-B476-15D1251C0B5C}" type="datetimeFigureOut">
              <a:rPr lang="en-US" smtClean="0"/>
              <a:t>2/12/2014</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75EF524F-F8E9-449A-8718-7DD9F247A4D0}"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000" b="94667" l="6803" r="92177">
                        <a14:foregroundMark x1="51361" y1="20000" x2="51361" y2="20000"/>
                        <a14:foregroundMark x1="53061" y1="19000" x2="59184" y2="30667"/>
                        <a14:foregroundMark x1="52381" y1="20000" x2="32653" y2="9667"/>
                        <a14:foregroundMark x1="52041" y1="19000" x2="50680" y2="4000"/>
                        <a14:foregroundMark x1="26190" y1="31333" x2="26190" y2="31333"/>
                        <a14:foregroundMark x1="26531" y1="31000" x2="33333" y2="37667"/>
                        <a14:foregroundMark x1="20748" y1="27667" x2="20748" y2="27667"/>
                        <a14:foregroundMark x1="24150" y1="35000" x2="24150" y2="35000"/>
                        <a14:foregroundMark x1="21429" y1="33333" x2="21429" y2="33333"/>
                        <a14:foregroundMark x1="37415" y1="37667" x2="37415" y2="37667"/>
                        <a14:foregroundMark x1="39796" y1="40000" x2="39796" y2="40000"/>
                        <a14:foregroundMark x1="49320" y1="33667" x2="49320" y2="33667"/>
                        <a14:foregroundMark x1="47619" y1="38000" x2="47619" y2="38000"/>
                        <a14:foregroundMark x1="72109" y1="31000" x2="72109" y2="31000"/>
                        <a14:foregroundMark x1="56803" y1="42333" x2="56803" y2="42333"/>
                        <a14:foregroundMark x1="54762" y1="44667" x2="54762" y2="44667"/>
                        <a14:foregroundMark x1="85034" y1="62000" x2="85034" y2="62000"/>
                        <a14:foregroundMark x1="87075" y1="68000" x2="87075" y2="68000"/>
                        <a14:foregroundMark x1="93197" y1="61000" x2="93197" y2="61000"/>
                        <a14:foregroundMark x1="65986" y1="53000" x2="65986" y2="53000"/>
                        <a14:foregroundMark x1="61905" y1="50000" x2="61905" y2="50000"/>
                        <a14:foregroundMark x1="56803" y1="50000" x2="56803" y2="50000"/>
                        <a14:foregroundMark x1="49320" y1="50000" x2="49320" y2="50000"/>
                        <a14:foregroundMark x1="58844" y1="70000" x2="58844" y2="70000"/>
                        <a14:foregroundMark x1="54082" y1="70333" x2="54082" y2="70333"/>
                        <a14:foregroundMark x1="48980" y1="79000" x2="48980" y2="79000"/>
                        <a14:foregroundMark x1="44218" y1="68000" x2="44218" y2="68000"/>
                        <a14:foregroundMark x1="42857" y1="74667" x2="42857" y2="74667"/>
                        <a14:foregroundMark x1="46939" y1="84000" x2="46939" y2="84000"/>
                        <a14:foregroundMark x1="60544" y1="92333" x2="60544" y2="92333"/>
                        <a14:foregroundMark x1="54082" y1="84000" x2="54082" y2="84000"/>
                        <a14:foregroundMark x1="55782" y1="95000" x2="55782" y2="95000"/>
                        <a14:foregroundMark x1="56122" y1="86333" x2="56122" y2="86333"/>
                        <a14:foregroundMark x1="57143" y1="92333" x2="57143" y2="92333"/>
                        <a14:foregroundMark x1="30612" y1="64667" x2="30612" y2="64667"/>
                        <a14:foregroundMark x1="20748" y1="55667" x2="20748" y2="55667"/>
                        <a14:foregroundMark x1="6803" y1="62667" x2="6803" y2="62667"/>
                        <a14:foregroundMark x1="26871" y1="48667" x2="26871" y2="48667"/>
                        <a14:foregroundMark x1="30952" y1="46333" x2="30952" y2="46333"/>
                      </a14:backgroundRemoval>
                    </a14:imgEffect>
                  </a14:imgLayer>
                </a14:imgProps>
              </a:ext>
              <a:ext uri="{28A0092B-C50C-407E-A947-70E740481C1C}">
                <a14:useLocalDpi xmlns:a14="http://schemas.microsoft.com/office/drawing/2010/main" val="0"/>
              </a:ext>
            </a:extLst>
          </a:blip>
          <a:srcRect/>
          <a:stretch>
            <a:fillRect/>
          </a:stretch>
        </p:blipFill>
        <p:spPr bwMode="auto">
          <a:xfrm>
            <a:off x="4800600" y="2297675"/>
            <a:ext cx="3429000" cy="3498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685800" y="914400"/>
            <a:ext cx="7772400" cy="1470025"/>
          </a:xfrm>
        </p:spPr>
        <p:txBody>
          <a:bodyPr>
            <a:normAutofit fontScale="90000"/>
          </a:bodyPr>
          <a:lstStyle/>
          <a:p>
            <a:r>
              <a:rPr lang="en-US" dirty="0" smtClean="0"/>
              <a:t>Worried Kids:</a:t>
            </a:r>
            <a:br>
              <a:rPr lang="en-US" dirty="0" smtClean="0"/>
            </a:br>
            <a:r>
              <a:rPr lang="en-US" dirty="0" smtClean="0"/>
              <a:t>What can we do to support anxious children?</a:t>
            </a:r>
            <a:endParaRPr lang="en-US" dirty="0"/>
          </a:p>
        </p:txBody>
      </p:sp>
    </p:spTree>
    <p:extLst>
      <p:ext uri="{BB962C8B-B14F-4D97-AF65-F5344CB8AC3E}">
        <p14:creationId xmlns:p14="http://schemas.microsoft.com/office/powerpoint/2010/main" val="441363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General anxiety -  Usually something that has been learned in childhood and becomes part of one’s lifestyle </a:t>
            </a:r>
          </a:p>
          <a:p>
            <a:r>
              <a:rPr lang="en-US" dirty="0" smtClean="0"/>
              <a:t>Situational anxiety - Related to a specific event or activity</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729349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2209800"/>
            <a:ext cx="5638800" cy="4419600"/>
          </a:xfrm>
        </p:spPr>
        <p:txBody>
          <a:bodyPr>
            <a:normAutofit lnSpcReduction="10000"/>
          </a:bodyPr>
          <a:lstStyle/>
          <a:p>
            <a:pPr marL="514350" indent="-514350">
              <a:buAutoNum type="arabicPeriod"/>
            </a:pPr>
            <a:r>
              <a:rPr lang="en-US" dirty="0" smtClean="0"/>
              <a:t>Traumatic experience</a:t>
            </a:r>
          </a:p>
          <a:p>
            <a:pPr marL="514350" indent="-514350">
              <a:buAutoNum type="arabicPeriod"/>
            </a:pPr>
            <a:r>
              <a:rPr lang="en-US" dirty="0" smtClean="0"/>
              <a:t>Physiological </a:t>
            </a:r>
            <a:r>
              <a:rPr lang="en-US" dirty="0"/>
              <a:t>– central nervous system highly </a:t>
            </a:r>
            <a:r>
              <a:rPr lang="en-US" dirty="0" smtClean="0"/>
              <a:t>reactive</a:t>
            </a:r>
          </a:p>
          <a:p>
            <a:pPr marL="514350" indent="-514350">
              <a:buAutoNum type="arabicPeriod"/>
            </a:pPr>
            <a:r>
              <a:rPr lang="en-US" dirty="0" smtClean="0"/>
              <a:t>Inconsistent or </a:t>
            </a:r>
            <a:r>
              <a:rPr lang="en-US" dirty="0"/>
              <a:t>confusing </a:t>
            </a:r>
            <a:r>
              <a:rPr lang="en-US" dirty="0" smtClean="0"/>
              <a:t>environment</a:t>
            </a:r>
          </a:p>
          <a:p>
            <a:pPr marL="514350" indent="-514350">
              <a:buAutoNum type="arabicPeriod"/>
            </a:pPr>
            <a:r>
              <a:rPr lang="en-US" dirty="0" smtClean="0"/>
              <a:t>Personality– Introverted or perfectionistic children</a:t>
            </a:r>
          </a:p>
          <a:p>
            <a:pPr marL="514350" indent="-514350">
              <a:buAutoNum type="arabicPeriod"/>
            </a:pPr>
            <a:r>
              <a:rPr lang="en-US" dirty="0"/>
              <a:t>F</a:t>
            </a:r>
            <a:r>
              <a:rPr lang="en-US" dirty="0" smtClean="0"/>
              <a:t>amily issues- financial, divorce, stepparents, separation, illness, homelessness, etc.</a:t>
            </a:r>
          </a:p>
          <a:p>
            <a:pPr marL="514350" indent="-514350">
              <a:buAutoNum type="arabicPeriod"/>
            </a:pPr>
            <a:r>
              <a:rPr lang="en-US" dirty="0" smtClean="0"/>
              <a:t> School issues- grades, expectations, peer interactions, bullying, etc.</a:t>
            </a:r>
          </a:p>
          <a:p>
            <a:pPr marL="514350" indent="-514350">
              <a:buAutoNum type="arabicPeriod"/>
            </a:pPr>
            <a:endParaRPr lang="en-US" dirty="0"/>
          </a:p>
          <a:p>
            <a:endParaRPr lang="en-US" dirty="0"/>
          </a:p>
        </p:txBody>
      </p:sp>
      <p:sp>
        <p:nvSpPr>
          <p:cNvPr id="2" name="Title 1"/>
          <p:cNvSpPr>
            <a:spLocks noGrp="1"/>
          </p:cNvSpPr>
          <p:nvPr>
            <p:ph type="title"/>
          </p:nvPr>
        </p:nvSpPr>
        <p:spPr/>
        <p:txBody>
          <a:bodyPr/>
          <a:lstStyle/>
          <a:p>
            <a:r>
              <a:rPr lang="en-US" dirty="0" smtClean="0"/>
              <a:t>Possible Sources of Anxiety</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0942" y="3048000"/>
            <a:ext cx="3153413"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379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57400"/>
            <a:ext cx="8686800" cy="4495800"/>
          </a:xfrm>
        </p:spPr>
        <p:txBody>
          <a:bodyPr>
            <a:noAutofit/>
          </a:bodyPr>
          <a:lstStyle/>
          <a:p>
            <a:pPr>
              <a:buFontTx/>
              <a:buChar char="-"/>
            </a:pPr>
            <a:r>
              <a:rPr lang="en-US" sz="1400" b="1" dirty="0" smtClean="0"/>
              <a:t>Excessive </a:t>
            </a:r>
            <a:r>
              <a:rPr lang="en-US" sz="1400" b="1" dirty="0"/>
              <a:t>anxiety, worry or </a:t>
            </a:r>
            <a:r>
              <a:rPr lang="en-US" sz="1400" b="1" dirty="0" smtClean="0"/>
              <a:t>fear</a:t>
            </a:r>
          </a:p>
          <a:p>
            <a:pPr>
              <a:buFontTx/>
              <a:buChar char="-"/>
            </a:pPr>
            <a:r>
              <a:rPr lang="en-US" sz="1400" b="1" dirty="0"/>
              <a:t>P</a:t>
            </a:r>
            <a:r>
              <a:rPr lang="en-US" sz="1400" b="1" dirty="0" smtClean="0"/>
              <a:t>hysical Symptoms</a:t>
            </a:r>
          </a:p>
          <a:p>
            <a:pPr lvl="1">
              <a:buFontTx/>
              <a:buChar char="-"/>
            </a:pPr>
            <a:r>
              <a:rPr lang="en-US" sz="1400" dirty="0" smtClean="0"/>
              <a:t>Rapid </a:t>
            </a:r>
            <a:r>
              <a:rPr lang="en-US" sz="1400" dirty="0"/>
              <a:t>heartbeat, shortness of breath, dizziness, </a:t>
            </a:r>
            <a:r>
              <a:rPr lang="en-US" sz="1400" dirty="0" smtClean="0"/>
              <a:t>blurred </a:t>
            </a:r>
            <a:r>
              <a:rPr lang="en-US" sz="1400" dirty="0"/>
              <a:t>vision, headaches, tense muscles, back pain, cold hands and feet, </a:t>
            </a:r>
            <a:r>
              <a:rPr lang="en-US" sz="1400" dirty="0" smtClean="0"/>
              <a:t>chest </a:t>
            </a:r>
            <a:r>
              <a:rPr lang="en-US" sz="1400" dirty="0"/>
              <a:t>pain, </a:t>
            </a:r>
            <a:r>
              <a:rPr lang="en-US" sz="1400" dirty="0" smtClean="0"/>
              <a:t>dry </a:t>
            </a:r>
            <a:r>
              <a:rPr lang="en-US" sz="1400" dirty="0"/>
              <a:t>mouth, stomach aches, digestive </a:t>
            </a:r>
            <a:r>
              <a:rPr lang="en-US" sz="1400" dirty="0" smtClean="0"/>
              <a:t>problems</a:t>
            </a:r>
          </a:p>
          <a:p>
            <a:pPr>
              <a:buFontTx/>
              <a:buChar char="-"/>
            </a:pPr>
            <a:r>
              <a:rPr lang="en-US" sz="1400" b="1" dirty="0" smtClean="0"/>
              <a:t>Emotional and behavioral changes</a:t>
            </a:r>
          </a:p>
          <a:p>
            <a:pPr lvl="1">
              <a:buFontTx/>
              <a:buChar char="-"/>
            </a:pPr>
            <a:r>
              <a:rPr lang="en-US" sz="1400" dirty="0"/>
              <a:t>C</a:t>
            </a:r>
            <a:r>
              <a:rPr lang="en-US" sz="1400" dirty="0" smtClean="0"/>
              <a:t>hanges in sleeping and eating patterns, nightmares and fatigue</a:t>
            </a:r>
          </a:p>
          <a:p>
            <a:pPr lvl="1">
              <a:buFontTx/>
              <a:buChar char="-"/>
            </a:pPr>
            <a:r>
              <a:rPr lang="en-US" sz="1400" dirty="0" smtClean="0"/>
              <a:t>Loss of interest in normal activities</a:t>
            </a:r>
          </a:p>
          <a:p>
            <a:pPr lvl="1">
              <a:buFontTx/>
              <a:buChar char="-"/>
            </a:pPr>
            <a:r>
              <a:rPr lang="en-US" sz="1400" dirty="0"/>
              <a:t>P</a:t>
            </a:r>
            <a:r>
              <a:rPr lang="en-US" sz="1400" dirty="0" smtClean="0"/>
              <a:t>oor self-esteem, poor self-efficacy</a:t>
            </a:r>
          </a:p>
          <a:p>
            <a:pPr lvl="1">
              <a:buFontTx/>
              <a:buChar char="-"/>
            </a:pPr>
            <a:r>
              <a:rPr lang="en-US" sz="1400" dirty="0"/>
              <a:t>D</a:t>
            </a:r>
            <a:r>
              <a:rPr lang="en-US" sz="1400" dirty="0" smtClean="0"/>
              <a:t>ifficulty concentrating, feeling of irritability, withdrawn, self-medicating (drug or alcohol abuse), poor school performance, hyperactivity</a:t>
            </a:r>
          </a:p>
          <a:p>
            <a:pPr lvl="1">
              <a:buFontTx/>
              <a:buChar char="-"/>
            </a:pPr>
            <a:r>
              <a:rPr lang="en-US" sz="1400" dirty="0" smtClean="0"/>
              <a:t>Repetitive </a:t>
            </a:r>
            <a:r>
              <a:rPr lang="en-US" sz="1400" dirty="0"/>
              <a:t>reassurance questions, "what if" concerns, inconsolable, won't respond to logical </a:t>
            </a:r>
            <a:r>
              <a:rPr lang="en-US" sz="1400" dirty="0" smtClean="0"/>
              <a:t>arguments</a:t>
            </a:r>
          </a:p>
          <a:p>
            <a:pPr lvl="1">
              <a:buFontTx/>
              <a:buChar char="-"/>
            </a:pPr>
            <a:r>
              <a:rPr lang="en-US" sz="1400" dirty="0" smtClean="0"/>
              <a:t>Perfectionism</a:t>
            </a:r>
            <a:r>
              <a:rPr lang="en-US" sz="1400" dirty="0"/>
              <a:t>, self-critical, very high standards that make nothing good </a:t>
            </a:r>
            <a:r>
              <a:rPr lang="en-US" sz="1400" dirty="0" smtClean="0"/>
              <a:t>enough</a:t>
            </a:r>
          </a:p>
          <a:p>
            <a:pPr lvl="1">
              <a:buFontTx/>
              <a:buChar char="-"/>
            </a:pPr>
            <a:r>
              <a:rPr lang="en-US" sz="1400" dirty="0" smtClean="0"/>
              <a:t>Overly-responsible</a:t>
            </a:r>
            <a:r>
              <a:rPr lang="en-US" sz="1400" dirty="0"/>
              <a:t>, people pleasing, excessive concern that others are upset with him or her, unnecessary </a:t>
            </a:r>
            <a:r>
              <a:rPr lang="en-US" sz="1400" dirty="0" smtClean="0"/>
              <a:t>apologizing</a:t>
            </a:r>
          </a:p>
          <a:p>
            <a:pPr lvl="1">
              <a:buFontTx/>
              <a:buChar char="-"/>
            </a:pPr>
            <a:r>
              <a:rPr lang="en-US" sz="1400" dirty="0" smtClean="0"/>
              <a:t>Demonstrating </a:t>
            </a:r>
            <a:r>
              <a:rPr lang="en-US" sz="1400" dirty="0"/>
              <a:t>excessive avoidance, refuses to participate in expected activities, refusal to attend </a:t>
            </a:r>
            <a:r>
              <a:rPr lang="en-US" sz="1400" dirty="0" smtClean="0"/>
              <a:t>school</a:t>
            </a:r>
          </a:p>
          <a:p>
            <a:pPr>
              <a:buFontTx/>
              <a:buChar char="-"/>
            </a:pPr>
            <a:r>
              <a:rPr lang="en-US" sz="1400" b="1" dirty="0" smtClean="0"/>
              <a:t>Disruption </a:t>
            </a:r>
            <a:r>
              <a:rPr lang="en-US" sz="1400" b="1" dirty="0"/>
              <a:t>of child or family functioning, difficulty with going to school, friend's houses, religious activities, family gatherings, errands, vacations</a:t>
            </a:r>
          </a:p>
          <a:p>
            <a:pPr marL="0" indent="0">
              <a:buNone/>
            </a:pPr>
            <a:endParaRPr lang="en-US" sz="1100" dirty="0"/>
          </a:p>
        </p:txBody>
      </p:sp>
      <p:sp>
        <p:nvSpPr>
          <p:cNvPr id="2" name="Title 1"/>
          <p:cNvSpPr>
            <a:spLocks noGrp="1"/>
          </p:cNvSpPr>
          <p:nvPr>
            <p:ph type="title"/>
          </p:nvPr>
        </p:nvSpPr>
        <p:spPr/>
        <p:txBody>
          <a:bodyPr/>
          <a:lstStyle/>
          <a:p>
            <a:r>
              <a:rPr lang="en-US" dirty="0" smtClean="0"/>
              <a:t>Symptoms</a:t>
            </a:r>
            <a:endParaRPr lang="en-US" dirty="0"/>
          </a:p>
        </p:txBody>
      </p:sp>
    </p:spTree>
    <p:extLst>
      <p:ext uri="{BB962C8B-B14F-4D97-AF65-F5344CB8AC3E}">
        <p14:creationId xmlns:p14="http://schemas.microsoft.com/office/powerpoint/2010/main" val="883812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estclipartblog.com/clipart-pics/brain-clipart-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85450">
            <a:off x="6208650" y="3065190"/>
            <a:ext cx="2595149" cy="19463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76200"/>
            <a:ext cx="8229600" cy="1143000"/>
          </a:xfrm>
        </p:spPr>
        <p:txBody>
          <a:bodyPr/>
          <a:lstStyle/>
          <a:p>
            <a:r>
              <a:rPr lang="en-US" dirty="0" smtClean="0"/>
              <a:t>The Cycle of Anxiety</a:t>
            </a:r>
            <a:endParaRPr lang="en-US" dirty="0"/>
          </a:p>
        </p:txBody>
      </p:sp>
      <p:sp>
        <p:nvSpPr>
          <p:cNvPr id="4" name="Explosion 1 3"/>
          <p:cNvSpPr/>
          <p:nvPr/>
        </p:nvSpPr>
        <p:spPr>
          <a:xfrm>
            <a:off x="224051" y="2183991"/>
            <a:ext cx="2209800" cy="129540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78840" y="2660032"/>
            <a:ext cx="1295400" cy="369332"/>
          </a:xfrm>
          <a:prstGeom prst="rect">
            <a:avLst/>
          </a:prstGeom>
          <a:noFill/>
        </p:spPr>
        <p:txBody>
          <a:bodyPr wrap="square" rtlCol="0">
            <a:spAutoFit/>
          </a:bodyPr>
          <a:lstStyle/>
          <a:p>
            <a:r>
              <a:rPr lang="en-US" dirty="0" smtClean="0"/>
              <a:t>Trigger</a:t>
            </a:r>
            <a:endParaRPr lang="en-US" dirty="0"/>
          </a:p>
        </p:txBody>
      </p:sp>
      <p:sp>
        <p:nvSpPr>
          <p:cNvPr id="7" name="Cloud Callout 6"/>
          <p:cNvSpPr/>
          <p:nvPr/>
        </p:nvSpPr>
        <p:spPr>
          <a:xfrm>
            <a:off x="4571999" y="1518591"/>
            <a:ext cx="1938903" cy="1146135"/>
          </a:xfrm>
          <a:prstGeom prst="cloudCallout">
            <a:avLst/>
          </a:prstGeom>
          <a:solidFill>
            <a:srgbClr val="CC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546978" y="1906992"/>
            <a:ext cx="1943100" cy="369332"/>
          </a:xfrm>
          <a:prstGeom prst="rect">
            <a:avLst/>
          </a:prstGeom>
          <a:noFill/>
        </p:spPr>
        <p:txBody>
          <a:bodyPr wrap="square" rtlCol="0">
            <a:spAutoFit/>
          </a:bodyPr>
          <a:lstStyle/>
          <a:p>
            <a:r>
              <a:rPr lang="en-US" dirty="0" smtClean="0"/>
              <a:t>Worried Thoughts</a:t>
            </a:r>
            <a:endParaRPr lang="en-US" dirty="0"/>
          </a:p>
        </p:txBody>
      </p:sp>
      <p:sp>
        <p:nvSpPr>
          <p:cNvPr id="16" name="Curved Down Arrow 15"/>
          <p:cNvSpPr/>
          <p:nvPr/>
        </p:nvSpPr>
        <p:spPr>
          <a:xfrm rot="21202682">
            <a:off x="1207540" y="1177605"/>
            <a:ext cx="3610230" cy="74024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Down Arrow 16"/>
          <p:cNvSpPr/>
          <p:nvPr/>
        </p:nvSpPr>
        <p:spPr>
          <a:xfrm rot="2894699">
            <a:off x="6433791" y="2097829"/>
            <a:ext cx="1981200" cy="45606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p:cNvSpPr txBox="1"/>
          <p:nvPr/>
        </p:nvSpPr>
        <p:spPr>
          <a:xfrm>
            <a:off x="6971515" y="4935519"/>
            <a:ext cx="2175897" cy="369332"/>
          </a:xfrm>
          <a:prstGeom prst="rect">
            <a:avLst/>
          </a:prstGeom>
          <a:noFill/>
        </p:spPr>
        <p:txBody>
          <a:bodyPr wrap="square" rtlCol="0">
            <a:spAutoFit/>
          </a:bodyPr>
          <a:lstStyle/>
          <a:p>
            <a:r>
              <a:rPr lang="en-US" dirty="0" smtClean="0"/>
              <a:t>Brain Response</a:t>
            </a:r>
            <a:endParaRPr lang="en-US" dirty="0"/>
          </a:p>
        </p:txBody>
      </p:sp>
      <p:sp>
        <p:nvSpPr>
          <p:cNvPr id="19" name="Curved Down Arrow 18"/>
          <p:cNvSpPr/>
          <p:nvPr/>
        </p:nvSpPr>
        <p:spPr>
          <a:xfrm rot="8539281">
            <a:off x="6583588" y="5762767"/>
            <a:ext cx="1845271" cy="533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utoShape 4" descr="https://encrypted-tbn0.gstatic.com/images?q=tbn:ANd9GcSglKZWS6rw7m7Zxc_BF81LWP2odJEFKLl7WghPtzkj49mPE5i2E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578" y="4272607"/>
            <a:ext cx="1329892" cy="221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4985019" y="6428583"/>
            <a:ext cx="2002913" cy="369332"/>
          </a:xfrm>
          <a:prstGeom prst="rect">
            <a:avLst/>
          </a:prstGeom>
          <a:noFill/>
        </p:spPr>
        <p:txBody>
          <a:bodyPr wrap="square" rtlCol="0">
            <a:spAutoFit/>
          </a:bodyPr>
          <a:lstStyle/>
          <a:p>
            <a:r>
              <a:rPr lang="en-US" dirty="0" smtClean="0"/>
              <a:t>Body Response</a:t>
            </a:r>
            <a:endParaRPr lang="en-US" dirty="0"/>
          </a:p>
        </p:txBody>
      </p:sp>
      <p:sp>
        <p:nvSpPr>
          <p:cNvPr id="24" name="Curved Down Arrow 23"/>
          <p:cNvSpPr/>
          <p:nvPr/>
        </p:nvSpPr>
        <p:spPr>
          <a:xfrm rot="13116735">
            <a:off x="3116004" y="5637648"/>
            <a:ext cx="1845271" cy="533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4"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b="25696"/>
          <a:stretch/>
        </p:blipFill>
        <p:spPr bwMode="auto">
          <a:xfrm>
            <a:off x="2557926" y="3255523"/>
            <a:ext cx="1480713" cy="1481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597673" y="4750853"/>
            <a:ext cx="1865355" cy="369332"/>
          </a:xfrm>
          <a:prstGeom prst="rect">
            <a:avLst/>
          </a:prstGeom>
          <a:noFill/>
        </p:spPr>
        <p:txBody>
          <a:bodyPr wrap="square" rtlCol="0">
            <a:spAutoFit/>
          </a:bodyPr>
          <a:lstStyle/>
          <a:p>
            <a:r>
              <a:rPr lang="en-US" dirty="0" smtClean="0"/>
              <a:t>Anxious Feelings</a:t>
            </a:r>
            <a:endParaRPr lang="en-US" dirty="0"/>
          </a:p>
        </p:txBody>
      </p:sp>
      <p:sp>
        <p:nvSpPr>
          <p:cNvPr id="28" name="Curved Down Arrow 27"/>
          <p:cNvSpPr/>
          <p:nvPr/>
        </p:nvSpPr>
        <p:spPr>
          <a:xfrm rot="19335128">
            <a:off x="2765782" y="2174297"/>
            <a:ext cx="1845271" cy="5334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1392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ddenlysomethingreallyinteresting.files.wordpress.com/2012/08/23-vicious-cycl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892"/>
          <a:stretch/>
        </p:blipFill>
        <p:spPr bwMode="auto">
          <a:xfrm>
            <a:off x="2057400" y="228600"/>
            <a:ext cx="5029200" cy="6412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028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895600"/>
            <a:ext cx="256662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76200" y="2286000"/>
            <a:ext cx="6477000" cy="3581400"/>
          </a:xfrm>
        </p:spPr>
        <p:txBody>
          <a:bodyPr>
            <a:noAutofit/>
          </a:bodyPr>
          <a:lstStyle/>
          <a:p>
            <a:r>
              <a:rPr lang="en-US" sz="1800" dirty="0" smtClean="0"/>
              <a:t>Anxiety can be seen as a cause and effect of poor school performance. Students can be overwhelmed which causes anxiety, and then in turn their poor performance can produce more anxiety . </a:t>
            </a:r>
          </a:p>
          <a:p>
            <a:pPr lvl="1"/>
            <a:r>
              <a:rPr lang="en-US" sz="1600" dirty="0" smtClean="0"/>
              <a:t>Anxiety can interfere with focusing attention, learning and test taking </a:t>
            </a:r>
            <a:endParaRPr lang="en-US" sz="1600" dirty="0"/>
          </a:p>
          <a:p>
            <a:pPr lvl="1"/>
            <a:r>
              <a:rPr lang="en-US" sz="1600" dirty="0"/>
              <a:t>H</a:t>
            </a:r>
            <a:r>
              <a:rPr lang="en-US" sz="1600" dirty="0" smtClean="0"/>
              <a:t>ighly anxious students feel the need to divide their attention between learning the new information being presented while worrying about the evaluation of the information being taught. </a:t>
            </a:r>
          </a:p>
          <a:p>
            <a:pPr lvl="1"/>
            <a:r>
              <a:rPr lang="en-US" sz="1600" dirty="0" smtClean="0"/>
              <a:t>Poor study skills -  </a:t>
            </a:r>
            <a:r>
              <a:rPr lang="en-US" sz="1600" dirty="0"/>
              <a:t>I</a:t>
            </a:r>
            <a:r>
              <a:rPr lang="en-US" sz="1600" dirty="0" smtClean="0"/>
              <a:t>f the information being presented is not done so in a well-organized manner the anxiety levels in these students may increase </a:t>
            </a:r>
          </a:p>
          <a:p>
            <a:pPr marL="0" indent="0">
              <a:buNone/>
            </a:pPr>
            <a:endParaRPr lang="en-US" sz="1800" b="1" dirty="0" smtClean="0"/>
          </a:p>
          <a:p>
            <a:r>
              <a:rPr lang="en-US" sz="1800" b="1" dirty="0" smtClean="0"/>
              <a:t>When it comes to testing, many students find it hard to demonstrate the  knowledge, due to “freezing-up” or lacking the skills necessary for effective test-taking</a:t>
            </a:r>
            <a:endParaRPr lang="en-US" sz="1800" b="1" dirty="0"/>
          </a:p>
        </p:txBody>
      </p:sp>
      <p:sp>
        <p:nvSpPr>
          <p:cNvPr id="2" name="Title 1"/>
          <p:cNvSpPr>
            <a:spLocks noGrp="1"/>
          </p:cNvSpPr>
          <p:nvPr>
            <p:ph type="title"/>
          </p:nvPr>
        </p:nvSpPr>
        <p:spPr/>
        <p:txBody>
          <a:bodyPr/>
          <a:lstStyle/>
          <a:p>
            <a:r>
              <a:rPr lang="en-US" dirty="0" smtClean="0"/>
              <a:t>Anxiety at School</a:t>
            </a:r>
            <a:endParaRPr lang="en-US" dirty="0"/>
          </a:p>
        </p:txBody>
      </p:sp>
    </p:spTree>
    <p:extLst>
      <p:ext uri="{BB962C8B-B14F-4D97-AF65-F5344CB8AC3E}">
        <p14:creationId xmlns:p14="http://schemas.microsoft.com/office/powerpoint/2010/main" val="241118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0" y="2819400"/>
            <a:ext cx="5274733" cy="3450696"/>
          </a:xfrm>
        </p:spPr>
        <p:txBody>
          <a:bodyPr>
            <a:normAutofit fontScale="85000" lnSpcReduction="20000"/>
          </a:bodyPr>
          <a:lstStyle/>
          <a:p>
            <a:pPr marL="0" indent="0">
              <a:lnSpc>
                <a:spcPct val="150000"/>
              </a:lnSpc>
              <a:buNone/>
            </a:pPr>
            <a:r>
              <a:rPr lang="en-US" dirty="0" smtClean="0"/>
              <a:t>1</a:t>
            </a:r>
            <a:r>
              <a:rPr lang="en-US" dirty="0"/>
              <a:t>. Verbally identify specific worries, fears and anxieties</a:t>
            </a:r>
            <a:br>
              <a:rPr lang="en-US" dirty="0"/>
            </a:br>
            <a:r>
              <a:rPr lang="en-US" dirty="0" smtClean="0"/>
              <a:t>2. </a:t>
            </a:r>
            <a:r>
              <a:rPr lang="en-US" dirty="0"/>
              <a:t>Develop coping skills - Implement relaxation and defensive thinking strategies to decrease the level of anxiety.</a:t>
            </a:r>
          </a:p>
          <a:p>
            <a:pPr marL="0" indent="0">
              <a:lnSpc>
                <a:spcPct val="150000"/>
              </a:lnSpc>
              <a:buNone/>
            </a:pPr>
            <a:r>
              <a:rPr lang="en-US" dirty="0"/>
              <a:t>3</a:t>
            </a:r>
            <a:r>
              <a:rPr lang="en-US" dirty="0" smtClean="0"/>
              <a:t>. </a:t>
            </a:r>
            <a:r>
              <a:rPr lang="en-US" dirty="0"/>
              <a:t>Reduce anxiety so that daily functioning is not impaired</a:t>
            </a:r>
            <a:r>
              <a:rPr lang="en-US" dirty="0" smtClean="0"/>
              <a:t>.</a:t>
            </a:r>
            <a:r>
              <a:rPr lang="en-US" dirty="0"/>
              <a:t/>
            </a:r>
            <a:br>
              <a:rPr lang="en-US" dirty="0"/>
            </a:br>
            <a:endParaRPr lang="en-US" dirty="0"/>
          </a:p>
        </p:txBody>
      </p:sp>
      <p:sp>
        <p:nvSpPr>
          <p:cNvPr id="2" name="Title 1"/>
          <p:cNvSpPr>
            <a:spLocks noGrp="1"/>
          </p:cNvSpPr>
          <p:nvPr>
            <p:ph type="title"/>
          </p:nvPr>
        </p:nvSpPr>
        <p:spPr/>
        <p:txBody>
          <a:bodyPr/>
          <a:lstStyle/>
          <a:p>
            <a:r>
              <a:rPr lang="en-US" dirty="0" smtClean="0"/>
              <a:t>Goals</a:t>
            </a:r>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86000"/>
            <a:ext cx="2726565"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782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4233333" cy="3450696"/>
          </a:xfrm>
        </p:spPr>
        <p:txBody>
          <a:bodyPr/>
          <a:lstStyle/>
          <a:p>
            <a:r>
              <a:rPr lang="en-US" dirty="0" smtClean="0"/>
              <a:t>Small group counseling</a:t>
            </a:r>
          </a:p>
          <a:p>
            <a:r>
              <a:rPr lang="en-US" dirty="0" smtClean="0"/>
              <a:t>Crisis support</a:t>
            </a:r>
          </a:p>
          <a:p>
            <a:r>
              <a:rPr lang="en-US" dirty="0" smtClean="0"/>
              <a:t>Classroom lessons</a:t>
            </a:r>
          </a:p>
          <a:p>
            <a:pPr lvl="1"/>
            <a:r>
              <a:rPr lang="en-US" dirty="0" smtClean="0"/>
              <a:t>Test Anxiety, specifically</a:t>
            </a:r>
          </a:p>
          <a:p>
            <a:r>
              <a:rPr lang="en-US" dirty="0" smtClean="0"/>
              <a:t>Consultation with classroom teachers</a:t>
            </a:r>
            <a:endParaRPr lang="en-US" dirty="0"/>
          </a:p>
        </p:txBody>
      </p:sp>
      <p:sp>
        <p:nvSpPr>
          <p:cNvPr id="3" name="Title 2"/>
          <p:cNvSpPr>
            <a:spLocks noGrp="1"/>
          </p:cNvSpPr>
          <p:nvPr>
            <p:ph type="title"/>
          </p:nvPr>
        </p:nvSpPr>
        <p:spPr/>
        <p:txBody>
          <a:bodyPr/>
          <a:lstStyle/>
          <a:p>
            <a:r>
              <a:rPr lang="en-US" dirty="0" smtClean="0"/>
              <a:t>How We Can Help</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094630"/>
            <a:ext cx="32004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396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81200"/>
            <a:ext cx="6096000" cy="3450696"/>
          </a:xfrm>
        </p:spPr>
        <p:txBody>
          <a:bodyPr>
            <a:noAutofit/>
          </a:bodyPr>
          <a:lstStyle/>
          <a:p>
            <a:r>
              <a:rPr lang="en-US" sz="1600" dirty="0" smtClean="0"/>
              <a:t>Identify </a:t>
            </a:r>
            <a:r>
              <a:rPr lang="en-US" sz="1600" dirty="0"/>
              <a:t>specific worries, fears and </a:t>
            </a:r>
            <a:r>
              <a:rPr lang="en-US" sz="1600" dirty="0" smtClean="0"/>
              <a:t>anxieties</a:t>
            </a:r>
          </a:p>
          <a:p>
            <a:pPr lvl="1"/>
            <a:r>
              <a:rPr lang="en-US" sz="1400" dirty="0" smtClean="0"/>
              <a:t>Worry Monster</a:t>
            </a:r>
          </a:p>
          <a:p>
            <a:r>
              <a:rPr lang="en-US" sz="1600" dirty="0" smtClean="0"/>
              <a:t>Be </a:t>
            </a:r>
            <a:r>
              <a:rPr lang="en-US" sz="1600" dirty="0"/>
              <a:t>firm, encouraging and </a:t>
            </a:r>
            <a:r>
              <a:rPr lang="en-US" sz="1600" dirty="0" smtClean="0"/>
              <a:t>compassionate.</a:t>
            </a:r>
          </a:p>
          <a:p>
            <a:r>
              <a:rPr lang="en-US" sz="1600" dirty="0" smtClean="0"/>
              <a:t>Promote </a:t>
            </a:r>
            <a:r>
              <a:rPr lang="en-US" sz="1600" dirty="0"/>
              <a:t>security – provide a consistent and caring </a:t>
            </a:r>
            <a:r>
              <a:rPr lang="en-US" sz="1600" dirty="0" smtClean="0"/>
              <a:t>environment</a:t>
            </a:r>
          </a:p>
          <a:p>
            <a:r>
              <a:rPr lang="en-US" sz="1600" dirty="0" smtClean="0"/>
              <a:t>Encourage </a:t>
            </a:r>
            <a:r>
              <a:rPr lang="en-US" sz="1600" dirty="0"/>
              <a:t>the expression of </a:t>
            </a:r>
            <a:r>
              <a:rPr lang="en-US" sz="1600" dirty="0" smtClean="0"/>
              <a:t>feelings</a:t>
            </a:r>
          </a:p>
          <a:p>
            <a:pPr lvl="1"/>
            <a:r>
              <a:rPr lang="en-US" sz="1400" dirty="0" smtClean="0"/>
              <a:t>Journaling can help stressed and anxious children express themselves without being put in an even more stressful position. Place the </a:t>
            </a:r>
            <a:r>
              <a:rPr lang="en-US" sz="1400" dirty="0"/>
              <a:t>students in extracurricular activities that involve exercise and foster </a:t>
            </a:r>
            <a:r>
              <a:rPr lang="en-US" sz="1400" dirty="0" smtClean="0"/>
              <a:t>friendships</a:t>
            </a:r>
          </a:p>
          <a:p>
            <a:r>
              <a:rPr lang="en-US" sz="1600" dirty="0" smtClean="0"/>
              <a:t>Develop a list of relaxation strategies to use in moments of anxiousness</a:t>
            </a:r>
          </a:p>
          <a:p>
            <a:pPr lvl="1"/>
            <a:r>
              <a:rPr lang="en-US" sz="1400" dirty="0" smtClean="0"/>
              <a:t>Breathing Buddies</a:t>
            </a:r>
          </a:p>
          <a:p>
            <a:pPr lvl="1"/>
            <a:r>
              <a:rPr lang="en-US" sz="1400" dirty="0" smtClean="0"/>
              <a:t>Muscle Relaxation</a:t>
            </a:r>
          </a:p>
          <a:p>
            <a:pPr lvl="1"/>
            <a:r>
              <a:rPr lang="en-US" sz="1400" dirty="0" smtClean="0"/>
              <a:t>Music, play dough, watching a movie, etc.</a:t>
            </a:r>
          </a:p>
          <a:p>
            <a:r>
              <a:rPr lang="en-US" sz="1600" dirty="0" smtClean="0"/>
              <a:t>Coach your child in positive thinking!</a:t>
            </a:r>
          </a:p>
          <a:p>
            <a:pPr lvl="1"/>
            <a:r>
              <a:rPr lang="en-US" sz="1400" dirty="0" smtClean="0"/>
              <a:t>When they are facing something that makes them feel anxious, ask them to imagine themselves being successful performing that task (i.e. What is it going to feel like when you rock that test?!)</a:t>
            </a:r>
          </a:p>
          <a:p>
            <a:pPr marL="0" indent="0">
              <a:buNone/>
            </a:pPr>
            <a:r>
              <a:rPr lang="en-US" sz="1400" dirty="0"/>
              <a:t>	</a:t>
            </a:r>
            <a:br>
              <a:rPr lang="en-US" sz="1400" dirty="0"/>
            </a:br>
            <a:endParaRPr lang="en-US" sz="800" dirty="0"/>
          </a:p>
        </p:txBody>
      </p:sp>
      <p:sp>
        <p:nvSpPr>
          <p:cNvPr id="2" name="Title 1"/>
          <p:cNvSpPr>
            <a:spLocks noGrp="1"/>
          </p:cNvSpPr>
          <p:nvPr>
            <p:ph type="title"/>
          </p:nvPr>
        </p:nvSpPr>
        <p:spPr/>
        <p:txBody>
          <a:bodyPr/>
          <a:lstStyle/>
          <a:p>
            <a:r>
              <a:rPr lang="en-US" dirty="0" smtClean="0"/>
              <a:t>How You can Help!</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265"/>
          <a:stretch/>
        </p:blipFill>
        <p:spPr bwMode="auto">
          <a:xfrm>
            <a:off x="6926239" y="2598761"/>
            <a:ext cx="1924050" cy="4241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311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1592</TotalTime>
  <Words>571</Words>
  <Application>Microsoft Office PowerPoint</Application>
  <PresentationFormat>On-screen Show (4:3)</PresentationFormat>
  <Paragraphs>60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Waveform</vt:lpstr>
      <vt:lpstr>Worried Kids: What can we do to support anxious children?</vt:lpstr>
      <vt:lpstr>PowerPoint Presentation</vt:lpstr>
      <vt:lpstr>Possible Sources of Anxiety</vt:lpstr>
      <vt:lpstr>Symptoms</vt:lpstr>
      <vt:lpstr>The Cycle of Anxiety</vt:lpstr>
      <vt:lpstr>PowerPoint Presentation</vt:lpstr>
      <vt:lpstr>Anxiety at School</vt:lpstr>
      <vt:lpstr>Goals</vt:lpstr>
      <vt:lpstr>How We Can Help</vt:lpstr>
      <vt:lpstr>How You can Help!</vt:lpstr>
    </vt:vector>
  </TitlesOfParts>
  <Company>Churchville Chili CSD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Worried Kids: What can we do to support anxious children?</dc:title>
  <dc:creator>Sarah Mix</dc:creator>
  <cp:lastModifiedBy>Sarah Mix</cp:lastModifiedBy>
  <cp:revision>16</cp:revision>
  <dcterms:created xsi:type="dcterms:W3CDTF">2014-02-12T16:00:19Z</dcterms:created>
  <dcterms:modified xsi:type="dcterms:W3CDTF">2014-02-13T18:33:01Z</dcterms:modified>
</cp:coreProperties>
</file>