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8" autoAdjust="0"/>
    <p:restoredTop sz="94624" autoAdjust="0"/>
  </p:normalViewPr>
  <p:slideViewPr>
    <p:cSldViewPr>
      <p:cViewPr varScale="1">
        <p:scale>
          <a:sx n="65" d="100"/>
          <a:sy n="65" d="100"/>
        </p:scale>
        <p:origin x="1316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 New Roman" panose="02020603050405020304" pitchFamily="18" charset="0"/>
              </a:defRPr>
            </a:lvl1pPr>
          </a:lstStyle>
          <a:p>
            <a:fld id="{9A08E74C-493D-4957-A7F4-9FB1C0722FB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F68FE79-6888-479C-89E3-AF0156F9AEAD}" type="slidenum">
              <a:rPr lang="en-US" altLang="en-US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Times New Roman" panose="02020603050405020304" pitchFamily="18" charset="0"/>
              </a:rPr>
              <a:t>Appreciate the opportunity, Thanks for help and goodies, treats and workroom helperswonderful the coming together – blue ribbon school Compliment kids and past schools, goals to build relationships and provide a safe school.  Me my experiences, and family, I’m here to serve all the kids  Good communication between everyone is great  teachers are so supportive and helpful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98312D6-E5FC-4A9B-A998-B88041C93F07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Times New Roman" panose="02020603050405020304" pitchFamily="18" charset="0"/>
              </a:rPr>
              <a:t>The best job in the world.  Get to stay with kids through fifth grade, to help them have the best year academically and emotionally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46F7597-DC94-4E29-BEF2-CA54363BF31A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Times New Roman" panose="02020603050405020304" pitchFamily="18" charset="0"/>
              </a:rPr>
              <a:t>Try to fit into the curriculum, teachers may request lessons friedship teasing tattling gossiping peer pressure sportsmanship, bragging, compliments self esteem strengths, self awareness, viersity accepting differences,strengths, communication skills I messages , point of view body language cooperation listening, Feelings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7D9B20D-FD9B-48F4-9292-395F9FD55137}" type="slidenum">
              <a:rPr lang="en-US" altLang="en-US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Times New Roman" panose="02020603050405020304" pitchFamily="18" charset="0"/>
              </a:rPr>
              <a:t>Permission will be sent home, group times are arranged by teachers. Coomon goal talk more, lets me get to know them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843726A-1B4E-48F3-A9C8-0ACCB69102ED}" type="slidenum">
              <a:rPr lang="en-US" altLang="en-US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Times New Roman" panose="02020603050405020304" pitchFamily="18" charset="0"/>
              </a:rPr>
              <a:t>I do keep things confidential, but most kids let me call their parents 6 weeks 20-30 minutes sometimes kids feel safer with someone they know</a:t>
            </a:r>
          </a:p>
          <a:p>
            <a:r>
              <a:rPr lang="en-US" altLang="en-US" smtClean="0">
                <a:latin typeface="Times New Roman" panose="02020603050405020304" pitchFamily="18" charset="0"/>
              </a:rPr>
              <a:t>Friendship, loss, bad day, hurt feelings, being picked on, family issues or changes moving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DB81849-8748-491F-BFCF-4E44C19430A8}" type="slidenum">
              <a:rPr lang="en-US" altLang="en-US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Times New Roman" panose="02020603050405020304" pitchFamily="18" charset="0"/>
              </a:rPr>
              <a:t>My door is always open for parents with questions.  Please let me know of any changes  Parent book club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189F602-50F3-4715-AA70-63A908F03D45}" type="slidenum">
              <a:rPr lang="en-US" altLang="en-US">
                <a:latin typeface="Times New Roman" panose="02020603050405020304" pitchFamily="18" charset="0"/>
              </a:rPr>
              <a:pPr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1">
          <a:gsLst>
            <a:gs pos="0">
              <a:srgbClr val="012C61"/>
            </a:gs>
            <a:gs pos="30000">
              <a:srgbClr val="033675"/>
            </a:gs>
            <a:gs pos="100000">
              <a:srgbClr val="627BB1"/>
            </a:gs>
          </a:gsLst>
          <a:lin ang="1296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78F36E-5CA2-44D9-87B2-88C649D625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04150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9A904-1EBF-47BB-B805-E59A987C90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7913366"/>
      </p:ext>
    </p:extLst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rotWithShape="1">
          <a:gsLst>
            <a:gs pos="0">
              <a:srgbClr val="012C61"/>
            </a:gs>
            <a:gs pos="30000">
              <a:srgbClr val="033675"/>
            </a:gs>
            <a:gs pos="100000">
              <a:srgbClr val="627BB1"/>
            </a:gs>
          </a:gsLst>
          <a:lin ang="1296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5296AC-88E2-484B-8542-53BD1BC02A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21696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D2D378-1A98-46FB-AD02-759B060368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926289"/>
      </p:ext>
    </p:extLst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9CBD47-438A-4B83-ACCF-741BDD1E9D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451641"/>
      </p:ext>
    </p:extLst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FCDE26-1DB2-48FA-8CB6-93E7B40EE3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0933417"/>
      </p:ext>
    </p:extLst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9DC41E-669D-46EE-8D79-7C827034D8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2166791"/>
      </p:ext>
    </p:extLst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fld id="{E745520A-08D5-4C5B-AC76-60DAB1FB86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1128189"/>
      </p:ext>
    </p:extLst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DC3158-4A84-4185-B1A3-F999DA34A4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5684935"/>
      </p:ext>
    </p:extLst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B4982-FD2D-45F4-98EC-2597D7A21D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1409711"/>
      </p:ext>
    </p:extLst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F16D76-0D0B-43A7-893E-EF073CBA25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7952670"/>
      </p:ext>
    </p:extLst>
  </p:cSld>
  <p:clrMapOvr>
    <a:masterClrMapping/>
  </p:clrMapOvr>
  <p:transition spd="med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4CF8C-25DD-4B78-B692-2932616774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4673965"/>
      </p:ext>
    </p:extLst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AFADA5"/>
                </a:solidFill>
              </a:defRPr>
            </a:lvl1pPr>
          </a:lstStyle>
          <a:p>
            <a:fld id="{BAE0F201-5438-493F-92CE-61ABF3730A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1" r:id="rId1"/>
    <p:sldLayoutId id="2147483854" r:id="rId2"/>
    <p:sldLayoutId id="2147483862" r:id="rId3"/>
    <p:sldLayoutId id="2147483855" r:id="rId4"/>
    <p:sldLayoutId id="2147483863" r:id="rId5"/>
    <p:sldLayoutId id="2147483856" r:id="rId6"/>
    <p:sldLayoutId id="2147483857" r:id="rId7"/>
    <p:sldLayoutId id="2147483864" r:id="rId8"/>
    <p:sldLayoutId id="2147483865" r:id="rId9"/>
    <p:sldLayoutId id="2147483858" r:id="rId10"/>
    <p:sldLayoutId id="2147483859" r:id="rId11"/>
    <p:sldLayoutId id="2147483860" r:id="rId12"/>
  </p:sldLayoutIdLst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Lucida San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Lucida San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Lucida San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Lucida San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Lucida San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Lucida San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Lucida San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Lucida Sans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panose="020B0604020202020204" pitchFamily="34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9BBB59"/>
        </a:buClr>
        <a:buSzPct val="90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8064A2"/>
        </a:buClr>
        <a:buSzPct val="100000"/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>
                <a:latin typeface="Comic Sans MS" pitchFamily="66" charset="0"/>
              </a:rPr>
              <a:t>Introducing the Elementary Counselor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3388" y="1544638"/>
            <a:ext cx="6480175" cy="17526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Comic Sans MS" panose="030F0702030302020204" pitchFamily="66" charset="0"/>
              </a:rPr>
              <a:t>Mrs. Faust</a:t>
            </a:r>
          </a:p>
        </p:txBody>
      </p:sp>
      <p:pic>
        <p:nvPicPr>
          <p:cNvPr id="7172" name="Picture 4" descr="j0158471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0"/>
            <a:ext cx="1831975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Comic Sans MS" panose="030F0702030302020204" pitchFamily="66" charset="0"/>
              </a:rPr>
              <a:t>School Counselor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3838" cy="4114800"/>
          </a:xfrm>
        </p:spPr>
        <p:txBody>
          <a:bodyPr>
            <a:normAutofit fontScale="92500" lnSpcReduction="10000"/>
          </a:bodyPr>
          <a:lstStyle/>
          <a:p>
            <a:pPr marL="420624" indent="-38404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 smtClean="0">
                <a:latin typeface="Comic Sans MS" pitchFamily="66" charset="0"/>
              </a:rPr>
              <a:t>Classroom Guidance</a:t>
            </a:r>
          </a:p>
          <a:p>
            <a:pPr marL="420624" indent="-38404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 smtClean="0">
                <a:latin typeface="Comic Sans MS" pitchFamily="66" charset="0"/>
              </a:rPr>
              <a:t>Small Groups</a:t>
            </a:r>
          </a:p>
          <a:p>
            <a:pPr marL="420624" indent="-38404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 smtClean="0">
                <a:latin typeface="Comic Sans MS" pitchFamily="66" charset="0"/>
              </a:rPr>
              <a:t>Individual Counseling</a:t>
            </a:r>
          </a:p>
          <a:p>
            <a:pPr marL="420624" indent="-38404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 smtClean="0">
                <a:latin typeface="Comic Sans MS" pitchFamily="66" charset="0"/>
              </a:rPr>
              <a:t>Organization Skills</a:t>
            </a:r>
          </a:p>
          <a:p>
            <a:pPr marL="420624" indent="-38404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 smtClean="0">
                <a:latin typeface="Comic Sans MS" pitchFamily="66" charset="0"/>
              </a:rPr>
              <a:t>Student Based Support Team</a:t>
            </a:r>
          </a:p>
          <a:p>
            <a:pPr marL="420624" indent="-38404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 smtClean="0">
                <a:latin typeface="Comic Sans MS" pitchFamily="66" charset="0"/>
              </a:rPr>
              <a:t>Collaborate with teachers, staff, parents and community</a:t>
            </a:r>
          </a:p>
          <a:p>
            <a:pPr marL="420624" indent="-38404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 smtClean="0">
                <a:latin typeface="Comic Sans MS" pitchFamily="66" charset="0"/>
              </a:rPr>
              <a:t>Character Education</a:t>
            </a:r>
          </a:p>
        </p:txBody>
      </p:sp>
      <p:pic>
        <p:nvPicPr>
          <p:cNvPr id="8196" name="Content Placeholder 6" descr="children-holding-hands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8750" y="2609850"/>
            <a:ext cx="2857500" cy="2857500"/>
          </a:xfr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Counseling Curriculum</a:t>
            </a:r>
          </a:p>
        </p:txBody>
      </p:sp>
      <p:sp>
        <p:nvSpPr>
          <p:cNvPr id="9219" name="Rectangle 5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smtClean="0"/>
              <a:t>Friendship Skills</a:t>
            </a:r>
          </a:p>
          <a:p>
            <a:r>
              <a:rPr lang="en-US" altLang="en-US" smtClean="0"/>
              <a:t>Social Skills</a:t>
            </a:r>
          </a:p>
          <a:p>
            <a:r>
              <a:rPr lang="en-US" altLang="en-US" smtClean="0"/>
              <a:t>Decision Making</a:t>
            </a:r>
          </a:p>
          <a:p>
            <a:r>
              <a:rPr lang="en-US" altLang="en-US" smtClean="0"/>
              <a:t>Coping Skills</a:t>
            </a:r>
          </a:p>
          <a:p>
            <a:r>
              <a:rPr lang="en-US" altLang="en-US" smtClean="0"/>
              <a:t>Drug Prevention</a:t>
            </a:r>
          </a:p>
          <a:p>
            <a:r>
              <a:rPr lang="en-US" altLang="en-US" smtClean="0"/>
              <a:t>Stranger Danger</a:t>
            </a:r>
          </a:p>
          <a:p>
            <a:r>
              <a:rPr lang="en-US" altLang="en-US" smtClean="0"/>
              <a:t>Internet Safety</a:t>
            </a:r>
          </a:p>
          <a:p>
            <a:r>
              <a:rPr lang="en-US" altLang="en-US" smtClean="0"/>
              <a:t>Personal Safety</a:t>
            </a:r>
          </a:p>
          <a:p>
            <a:r>
              <a:rPr lang="en-US" altLang="en-US" smtClean="0"/>
              <a:t>Manners Matter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9220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dirty="0" smtClean="0"/>
              <a:t>Anger Management</a:t>
            </a:r>
          </a:p>
          <a:p>
            <a:r>
              <a:rPr lang="en-US" altLang="en-US" dirty="0" smtClean="0"/>
              <a:t>Communication Skills</a:t>
            </a:r>
          </a:p>
          <a:p>
            <a:r>
              <a:rPr lang="en-US" altLang="en-US" dirty="0" smtClean="0"/>
              <a:t>Conflict Resolution skills</a:t>
            </a:r>
          </a:p>
          <a:p>
            <a:r>
              <a:rPr lang="en-US" altLang="en-US" dirty="0" smtClean="0"/>
              <a:t>Bully Prevention </a:t>
            </a:r>
          </a:p>
          <a:p>
            <a:r>
              <a:rPr lang="en-US" altLang="en-US" dirty="0" smtClean="0"/>
              <a:t>Feelings</a:t>
            </a:r>
          </a:p>
          <a:p>
            <a:r>
              <a:rPr lang="en-US" altLang="en-US" dirty="0" smtClean="0"/>
              <a:t>Self-esteem</a:t>
            </a:r>
          </a:p>
          <a:p>
            <a:r>
              <a:rPr lang="en-US" altLang="en-US" dirty="0" smtClean="0"/>
              <a:t>Self-Awareness</a:t>
            </a:r>
          </a:p>
          <a:p>
            <a:r>
              <a:rPr lang="en-US" altLang="en-US" dirty="0" smtClean="0"/>
              <a:t>Character Virtues</a:t>
            </a:r>
          </a:p>
          <a:p>
            <a:r>
              <a:rPr lang="en-US" altLang="en-US" dirty="0" smtClean="0"/>
              <a:t>Career Awareness</a:t>
            </a:r>
          </a:p>
          <a:p>
            <a:endParaRPr lang="en-US" altLang="en-US" dirty="0" smtClean="0"/>
          </a:p>
        </p:txBody>
      </p:sp>
      <p:pic>
        <p:nvPicPr>
          <p:cNvPr id="9221" name="Picture 7" descr="C:\Users\clarksot\AppData\Local\Microsoft\Windows\Temporary Internet Files\Content.IE5\YZJIULZ3\MM900303377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5638800"/>
            <a:ext cx="1219200" cy="1155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Comic Sans MS" panose="030F0702030302020204" pitchFamily="66" charset="0"/>
              </a:rPr>
              <a:t>Groups</a:t>
            </a:r>
          </a:p>
        </p:txBody>
      </p:sp>
      <p:sp>
        <p:nvSpPr>
          <p:cNvPr id="10243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457200" y="1981200"/>
            <a:ext cx="4033838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>
                <a:latin typeface="Comic Sans MS" panose="030F0702030302020204" pitchFamily="66" charset="0"/>
              </a:rPr>
              <a:t>Friendship</a:t>
            </a:r>
          </a:p>
          <a:p>
            <a:pPr eaLnBrk="1" hangingPunct="1">
              <a:lnSpc>
                <a:spcPct val="90000"/>
              </a:lnSpc>
            </a:pPr>
            <a:endParaRPr lang="en-US" altLang="en-US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mtClean="0">
                <a:latin typeface="Comic Sans MS" panose="030F0702030302020204" pitchFamily="66" charset="0"/>
              </a:rPr>
              <a:t>Anger Management</a:t>
            </a:r>
          </a:p>
          <a:p>
            <a:pPr eaLnBrk="1" hangingPunct="1">
              <a:lnSpc>
                <a:spcPct val="90000"/>
              </a:lnSpc>
            </a:pPr>
            <a:endParaRPr lang="en-US" altLang="en-US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mtClean="0">
                <a:latin typeface="Comic Sans MS" panose="030F0702030302020204" pitchFamily="66" charset="0"/>
              </a:rPr>
              <a:t>Social Skills</a:t>
            </a:r>
          </a:p>
          <a:p>
            <a:pPr eaLnBrk="1" hangingPunct="1">
              <a:lnSpc>
                <a:spcPct val="90000"/>
              </a:lnSpc>
            </a:pPr>
            <a:endParaRPr lang="en-US" altLang="en-US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mtClean="0">
                <a:latin typeface="Comic Sans MS" panose="030F0702030302020204" pitchFamily="66" charset="0"/>
              </a:rPr>
              <a:t>Study Skills</a:t>
            </a:r>
          </a:p>
        </p:txBody>
      </p:sp>
      <p:sp>
        <p:nvSpPr>
          <p:cNvPr id="10244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652963" y="1981200"/>
            <a:ext cx="4033837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>
                <a:latin typeface="Comic Sans MS" panose="030F0702030302020204" pitchFamily="66" charset="0"/>
              </a:rPr>
              <a:t>Banana Splits</a:t>
            </a:r>
          </a:p>
          <a:p>
            <a:pPr eaLnBrk="1" hangingPunct="1">
              <a:lnSpc>
                <a:spcPct val="90000"/>
              </a:lnSpc>
            </a:pPr>
            <a:endParaRPr lang="en-US" altLang="en-US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mtClean="0">
                <a:latin typeface="Comic Sans MS" panose="030F0702030302020204" pitchFamily="66" charset="0"/>
              </a:rPr>
              <a:t>Grief and Loss</a:t>
            </a:r>
          </a:p>
          <a:p>
            <a:pPr eaLnBrk="1" hangingPunct="1">
              <a:lnSpc>
                <a:spcPct val="90000"/>
              </a:lnSpc>
            </a:pPr>
            <a:endParaRPr lang="en-US" altLang="en-US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mtClean="0">
                <a:latin typeface="Comic Sans MS" panose="030F0702030302020204" pitchFamily="66" charset="0"/>
              </a:rPr>
              <a:t>Military</a:t>
            </a:r>
          </a:p>
          <a:p>
            <a:pPr eaLnBrk="1" hangingPunct="1">
              <a:lnSpc>
                <a:spcPct val="90000"/>
              </a:lnSpc>
            </a:pPr>
            <a:endParaRPr lang="en-US" altLang="en-US" smtClean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mtClean="0">
                <a:latin typeface="Comic Sans MS" panose="030F0702030302020204" pitchFamily="66" charset="0"/>
              </a:rPr>
              <a:t>Other groups by request or as needed</a:t>
            </a:r>
          </a:p>
        </p:txBody>
      </p:sp>
      <p:pic>
        <p:nvPicPr>
          <p:cNvPr id="10245" name="Picture 6" descr="C:\Users\clarksot\AppData\Local\Microsoft\Windows\Temporary Internet Files\Content.IE5\051D9N28\MP900442227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81000"/>
            <a:ext cx="1295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Comic Sans MS" panose="030F0702030302020204" pitchFamily="66" charset="0"/>
              </a:rPr>
              <a:t>Individual Counseling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3838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smtClean="0">
                <a:latin typeface="Comic Sans MS" panose="030F0702030302020204" pitchFamily="66" charset="0"/>
              </a:rPr>
              <a:t>Self-referral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>
                <a:latin typeface="Comic Sans MS" panose="030F0702030302020204" pitchFamily="66" charset="0"/>
              </a:rPr>
              <a:t>Parent referral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>
                <a:latin typeface="Comic Sans MS" panose="030F0702030302020204" pitchFamily="66" charset="0"/>
              </a:rPr>
              <a:t>Teacher and other staff referral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>
                <a:latin typeface="Comic Sans MS" panose="030F0702030302020204" pitchFamily="66" charset="0"/>
              </a:rPr>
              <a:t>Drop 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>
                <a:latin typeface="Comic Sans MS" panose="030F0702030302020204" pitchFamily="66" charset="0"/>
              </a:rPr>
              <a:t>If a student comes in to see me more than two times or the nature of the visit is serious, parents are called immediately.</a:t>
            </a:r>
          </a:p>
        </p:txBody>
      </p:sp>
      <p:pic>
        <p:nvPicPr>
          <p:cNvPr id="11268" name="Picture 7" descr="C:\Users\clarksot\AppData\Local\Microsoft\Windows\Temporary Internet Files\Content.IE5\051D9N28\MP900182834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81200"/>
            <a:ext cx="257492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Comic Sans MS" panose="030F0702030302020204" pitchFamily="66" charset="0"/>
              </a:rPr>
              <a:t>Parent Resources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3838" cy="4114800"/>
          </a:xfrm>
        </p:spPr>
        <p:txBody>
          <a:bodyPr/>
          <a:lstStyle/>
          <a:p>
            <a:pPr eaLnBrk="1" hangingPunct="1"/>
            <a:r>
              <a:rPr lang="en-US" altLang="en-US" sz="2400" smtClean="0">
                <a:latin typeface="Comic Sans MS" panose="030F0702030302020204" pitchFamily="66" charset="0"/>
              </a:rPr>
              <a:t>Call and Chat</a:t>
            </a:r>
          </a:p>
          <a:p>
            <a:pPr eaLnBrk="1" hangingPunct="1"/>
            <a:r>
              <a:rPr lang="en-US" altLang="en-US" sz="2400" smtClean="0">
                <a:latin typeface="Comic Sans MS" panose="030F0702030302020204" pitchFamily="66" charset="0"/>
              </a:rPr>
              <a:t>Outside Referrals</a:t>
            </a:r>
          </a:p>
          <a:p>
            <a:pPr eaLnBrk="1" hangingPunct="1"/>
            <a:r>
              <a:rPr lang="en-US" altLang="en-US" sz="2400" smtClean="0">
                <a:latin typeface="Comic Sans MS" panose="030F0702030302020204" pitchFamily="66" charset="0"/>
              </a:rPr>
              <a:t>Meet with teachers and parents to support academic, emotional or social issues.</a:t>
            </a:r>
          </a:p>
          <a:p>
            <a:pPr eaLnBrk="1" hangingPunct="1"/>
            <a:r>
              <a:rPr lang="en-US" altLang="en-US" sz="2400" smtClean="0">
                <a:latin typeface="Comic Sans MS" panose="030F0702030302020204" pitchFamily="66" charset="0"/>
              </a:rPr>
              <a:t>Tutor Referrals</a:t>
            </a:r>
          </a:p>
          <a:p>
            <a:pPr eaLnBrk="1" hangingPunct="1"/>
            <a:r>
              <a:rPr lang="en-US" altLang="en-US" sz="2400" smtClean="0">
                <a:latin typeface="Comic Sans MS" panose="030F0702030302020204" pitchFamily="66" charset="0"/>
              </a:rPr>
              <a:t>Online Resources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2400" smtClean="0">
              <a:latin typeface="Comic Sans MS" panose="030F0702030302020204" pitchFamily="66" charset="0"/>
            </a:endParaRPr>
          </a:p>
          <a:p>
            <a:pPr eaLnBrk="1" hangingPunct="1"/>
            <a:endParaRPr lang="en-US" altLang="en-US" sz="2400" smtClean="0">
              <a:latin typeface="Comic Sans MS" panose="030F0702030302020204" pitchFamily="66" charset="0"/>
            </a:endParaRPr>
          </a:p>
          <a:p>
            <a:pPr eaLnBrk="1" hangingPunct="1"/>
            <a:endParaRPr lang="en-US" altLang="en-US" sz="2400" smtClean="0">
              <a:latin typeface="Comic Sans MS" panose="030F0702030302020204" pitchFamily="66" charset="0"/>
            </a:endParaRPr>
          </a:p>
          <a:p>
            <a:pPr eaLnBrk="1" hangingPunct="1"/>
            <a:endParaRPr lang="en-US" altLang="en-US" sz="2400" smtClean="0">
              <a:latin typeface="Comic Sans MS" panose="030F0702030302020204" pitchFamily="66" charset="0"/>
            </a:endParaRPr>
          </a:p>
          <a:p>
            <a:pPr eaLnBrk="1" hangingPunct="1"/>
            <a:endParaRPr lang="en-US" altLang="en-US" sz="2400" smtClean="0">
              <a:latin typeface="Comic Sans MS" panose="030F0702030302020204" pitchFamily="66" charset="0"/>
            </a:endParaRPr>
          </a:p>
        </p:txBody>
      </p:sp>
      <p:pic>
        <p:nvPicPr>
          <p:cNvPr id="12292" name="Picture 5" descr="C:\Users\clarksot\AppData\Local\Microsoft\Windows\Temporary Internet Files\Content.IE5\051D9N28\MC900048057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209800"/>
            <a:ext cx="21971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Comic Sans MS" panose="030F0702030302020204" pitchFamily="66" charset="0"/>
              </a:rPr>
              <a:t>Special Projects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77724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 dirty="0" smtClean="0">
                <a:latin typeface="Comic Sans MS" panose="030F0702030302020204" pitchFamily="66" charset="0"/>
              </a:rPr>
              <a:t>Red Ribbon Week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>
                <a:latin typeface="Comic Sans MS" panose="030F0702030302020204" pitchFamily="66" charset="0"/>
              </a:rPr>
              <a:t>New Students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>
                <a:latin typeface="Comic Sans MS" panose="030F0702030302020204" pitchFamily="66" charset="0"/>
              </a:rPr>
              <a:t>Character Program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>
                <a:latin typeface="Comic Sans MS" panose="030F0702030302020204" pitchFamily="66" charset="0"/>
              </a:rPr>
              <a:t>Community Service Projects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>
                <a:latin typeface="Comic Sans MS" panose="030F0702030302020204" pitchFamily="66" charset="0"/>
              </a:rPr>
              <a:t>School-wide Discipline Plan Support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>
                <a:latin typeface="Comic Sans MS" panose="030F0702030302020204" pitchFamily="66" charset="0"/>
              </a:rPr>
              <a:t>Testing Support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>
                <a:latin typeface="Comic Sans MS" panose="030F0702030302020204" pitchFamily="66" charset="0"/>
              </a:rPr>
              <a:t>Community Volunteers/Mentors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>
                <a:latin typeface="Comic Sans MS" panose="030F0702030302020204" pitchFamily="66" charset="0"/>
              </a:rPr>
              <a:t>Student Based Support Team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>
                <a:latin typeface="Comic Sans MS" panose="030F0702030302020204" pitchFamily="66" charset="0"/>
              </a:rPr>
              <a:t>STUCCO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dirty="0" smtClean="0">
              <a:latin typeface="Comic Sans MS" panose="030F0702030302020204" pitchFamily="66" charset="0"/>
            </a:endParaRPr>
          </a:p>
        </p:txBody>
      </p:sp>
      <p:pic>
        <p:nvPicPr>
          <p:cNvPr id="13316" name="Picture 5" descr="C:\Users\clarksot\AppData\Local\Microsoft\Windows\Temporary Internet Files\Content.IE5\ETFIKNOL\MC900199398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438400"/>
            <a:ext cx="2674938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6292850" cy="3884613"/>
          </a:xfrm>
        </p:spPr>
        <p:txBody>
          <a:bodyPr/>
          <a:lstStyle/>
          <a:p>
            <a:pPr eaLnBrk="1" hangingPunct="1"/>
            <a:r>
              <a:rPr lang="en-US" altLang="en-US" sz="2800" dirty="0" smtClean="0">
                <a:latin typeface="Comic Sans MS" panose="030F0702030302020204" pitchFamily="66" charset="0"/>
              </a:rPr>
              <a:t>Please call me any time concerning your child.</a:t>
            </a:r>
          </a:p>
          <a:p>
            <a:pPr eaLnBrk="1" hangingPunct="1"/>
            <a:r>
              <a:rPr lang="en-US" altLang="en-US" sz="2800" dirty="0" smtClean="0">
                <a:latin typeface="Comic Sans MS" panose="030F0702030302020204" pitchFamily="66" charset="0"/>
              </a:rPr>
              <a:t>Information is kept confidential.</a:t>
            </a:r>
          </a:p>
          <a:p>
            <a:pPr eaLnBrk="1" hangingPunct="1"/>
            <a:r>
              <a:rPr lang="en-US" altLang="en-US" sz="2800" dirty="0" smtClean="0">
                <a:latin typeface="Comic Sans MS" panose="030F0702030302020204" pitchFamily="66" charset="0"/>
              </a:rPr>
              <a:t>Phone number: 218-4620 ext. 2</a:t>
            </a:r>
          </a:p>
          <a:p>
            <a:pPr eaLnBrk="1" hangingPunct="1"/>
            <a:r>
              <a:rPr lang="en-US" altLang="en-US" sz="2800" dirty="0" smtClean="0">
                <a:latin typeface="Comic Sans MS" panose="030F0702030302020204" pitchFamily="66" charset="0"/>
              </a:rPr>
              <a:t>E-mail:  faustm@usd385.org</a:t>
            </a:r>
          </a:p>
        </p:txBody>
      </p:sp>
      <p:pic>
        <p:nvPicPr>
          <p:cNvPr id="14339" name="Picture 8" descr="C:\Users\clarksot\AppData\Local\Microsoft\Windows\Temporary Internet Files\Content.IE5\YZJIULZ3\MC900410655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676400"/>
            <a:ext cx="190500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Marcie Faust-Counselor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321</TotalTime>
  <Words>435</Words>
  <Application>Microsoft Office PowerPoint</Application>
  <PresentationFormat>On-screen Show (4:3)</PresentationFormat>
  <Paragraphs>89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Book Antiqua</vt:lpstr>
      <vt:lpstr>Comic Sans MS</vt:lpstr>
      <vt:lpstr>Lucida Sans</vt:lpstr>
      <vt:lpstr>Tahoma</vt:lpstr>
      <vt:lpstr>Times New Roman</vt:lpstr>
      <vt:lpstr>Wingdings</vt:lpstr>
      <vt:lpstr>Wingdings 2</vt:lpstr>
      <vt:lpstr>Technic</vt:lpstr>
      <vt:lpstr>Introducing the Elementary Counselor</vt:lpstr>
      <vt:lpstr>School Counselor</vt:lpstr>
      <vt:lpstr>Counseling Curriculum</vt:lpstr>
      <vt:lpstr>Groups</vt:lpstr>
      <vt:lpstr>Individual Counseling</vt:lpstr>
      <vt:lpstr>Parent Resources</vt:lpstr>
      <vt:lpstr>Special Projects</vt:lpstr>
      <vt:lpstr>Marcie Faust-Counselor</vt:lpstr>
    </vt:vector>
  </TitlesOfParts>
  <Company>BVUSD 229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Introducing the Elementary Counselor</dc:title>
  <dc:creator>Employee</dc:creator>
  <cp:lastModifiedBy>Tasker, Shari</cp:lastModifiedBy>
  <cp:revision>29</cp:revision>
  <dcterms:created xsi:type="dcterms:W3CDTF">2002-10-07T21:58:20Z</dcterms:created>
  <dcterms:modified xsi:type="dcterms:W3CDTF">2019-09-04T12:52:15Z</dcterms:modified>
</cp:coreProperties>
</file>