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18"/>
  </p:notesMasterIdLst>
  <p:sldIdLst>
    <p:sldId id="256" r:id="rId5"/>
    <p:sldId id="257" r:id="rId6"/>
    <p:sldId id="259" r:id="rId7"/>
    <p:sldId id="267" r:id="rId8"/>
    <p:sldId id="268" r:id="rId9"/>
    <p:sldId id="261" r:id="rId10"/>
    <p:sldId id="275" r:id="rId11"/>
    <p:sldId id="258" r:id="rId12"/>
    <p:sldId id="269" r:id="rId13"/>
    <p:sldId id="271" r:id="rId14"/>
    <p:sldId id="270" r:id="rId15"/>
    <p:sldId id="273" r:id="rId16"/>
    <p:sldId id="274" r:id="rId1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D05B99-7C6C-4E54-B081-62C3A2A61B0C}" type="doc">
      <dgm:prSet loTypeId="urn:microsoft.com/office/officeart/2005/8/layout/target1" loCatId="relationship" qsTypeId="urn:microsoft.com/office/officeart/2005/8/quickstyle/simple1" qsCatId="simple" csTypeId="urn:microsoft.com/office/officeart/2005/8/colors/accent1_3" csCatId="accent1" phldr="1"/>
      <dgm:spPr/>
    </dgm:pt>
    <dgm:pt modelId="{931D7201-53B1-43FE-9FE2-A8035DC65C18}">
      <dgm:prSet phldrT="[Text]"/>
      <dgm:spPr/>
      <dgm:t>
        <a:bodyPr/>
        <a:lstStyle/>
        <a:p>
          <a:r>
            <a:rPr lang="en-US" dirty="0">
              <a:solidFill>
                <a:schemeClr val="accent1"/>
              </a:solidFill>
            </a:rPr>
            <a:t>A deductible greater than or equal to: </a:t>
          </a:r>
          <a:r>
            <a:rPr lang="en-US" b="1" dirty="0">
              <a:solidFill>
                <a:schemeClr val="accent1"/>
              </a:solidFill>
            </a:rPr>
            <a:t>$1,350</a:t>
          </a:r>
          <a:endParaRPr lang="en-US" dirty="0">
            <a:solidFill>
              <a:schemeClr val="accent1"/>
            </a:solidFill>
          </a:endParaRPr>
        </a:p>
      </dgm:t>
    </dgm:pt>
    <dgm:pt modelId="{C3173F1F-EBE4-4627-A9A4-1AA7520C3906}" type="parTrans" cxnId="{28E1945F-C381-4D3B-B224-E4746D5631DB}">
      <dgm:prSet/>
      <dgm:spPr/>
      <dgm:t>
        <a:bodyPr/>
        <a:lstStyle/>
        <a:p>
          <a:endParaRPr lang="en-US"/>
        </a:p>
      </dgm:t>
    </dgm:pt>
    <dgm:pt modelId="{F316DF2C-A202-4CB8-A4CD-8DCBAF0E62E6}" type="sibTrans" cxnId="{28E1945F-C381-4D3B-B224-E4746D5631DB}">
      <dgm:prSet/>
      <dgm:spPr/>
      <dgm:t>
        <a:bodyPr/>
        <a:lstStyle/>
        <a:p>
          <a:endParaRPr lang="en-US"/>
        </a:p>
      </dgm:t>
    </dgm:pt>
    <dgm:pt modelId="{E11128CA-BED5-4F1A-8A4E-2B0229723C4C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A health plan design within this range is considered HSA-qualified</a:t>
          </a:r>
        </a:p>
      </dgm:t>
    </dgm:pt>
    <dgm:pt modelId="{FBEB44EF-D959-4E4A-91EF-F11D04C72882}" type="parTrans" cxnId="{2A256B57-53C0-4DB7-A3B2-10C593A63157}">
      <dgm:prSet/>
      <dgm:spPr/>
      <dgm:t>
        <a:bodyPr/>
        <a:lstStyle/>
        <a:p>
          <a:endParaRPr lang="en-US"/>
        </a:p>
      </dgm:t>
    </dgm:pt>
    <dgm:pt modelId="{CB2977DD-791C-483A-888A-BBF7A0CE92AF}" type="sibTrans" cxnId="{2A256B57-53C0-4DB7-A3B2-10C593A63157}">
      <dgm:prSet/>
      <dgm:spPr/>
      <dgm:t>
        <a:bodyPr/>
        <a:lstStyle/>
        <a:p>
          <a:endParaRPr lang="en-US"/>
        </a:p>
      </dgm:t>
    </dgm:pt>
    <dgm:pt modelId="{16A4C33E-88CF-4D63-B388-1636841A64AA}">
      <dgm:prSet phldrT="[Text]"/>
      <dgm:spPr/>
      <dgm:t>
        <a:bodyPr/>
        <a:lstStyle/>
        <a:p>
          <a:r>
            <a:rPr lang="en-US" dirty="0">
              <a:solidFill>
                <a:schemeClr val="accent1"/>
              </a:solidFill>
            </a:rPr>
            <a:t>A maximum out-of-pocket less than or equal to: </a:t>
          </a:r>
          <a:r>
            <a:rPr lang="en-US" b="1" dirty="0">
              <a:solidFill>
                <a:schemeClr val="accent1"/>
              </a:solidFill>
            </a:rPr>
            <a:t>$6,750</a:t>
          </a:r>
        </a:p>
      </dgm:t>
    </dgm:pt>
    <dgm:pt modelId="{CD647840-064C-4C06-8712-42C890A690CF}" type="parTrans" cxnId="{0635E275-5689-45AC-AD1F-F460ABE5D49B}">
      <dgm:prSet/>
      <dgm:spPr/>
      <dgm:t>
        <a:bodyPr/>
        <a:lstStyle/>
        <a:p>
          <a:endParaRPr lang="en-US"/>
        </a:p>
      </dgm:t>
    </dgm:pt>
    <dgm:pt modelId="{D73CE706-EBBB-43FA-800A-638205E1F822}" type="sibTrans" cxnId="{0635E275-5689-45AC-AD1F-F460ABE5D49B}">
      <dgm:prSet/>
      <dgm:spPr/>
      <dgm:t>
        <a:bodyPr/>
        <a:lstStyle/>
        <a:p>
          <a:endParaRPr lang="en-US"/>
        </a:p>
      </dgm:t>
    </dgm:pt>
    <dgm:pt modelId="{EE673266-17EE-47DB-BA81-CA66047843BA}" type="pres">
      <dgm:prSet presAssocID="{BBD05B99-7C6C-4E54-B081-62C3A2A61B0C}" presName="composite" presStyleCnt="0">
        <dgm:presLayoutVars>
          <dgm:chMax val="5"/>
          <dgm:dir/>
          <dgm:resizeHandles val="exact"/>
        </dgm:presLayoutVars>
      </dgm:prSet>
      <dgm:spPr/>
    </dgm:pt>
    <dgm:pt modelId="{9C630D76-67E6-41FE-8999-D3F7FF6953F7}" type="pres">
      <dgm:prSet presAssocID="{931D7201-53B1-43FE-9FE2-A8035DC65C18}" presName="circle1" presStyleLbl="lnNode1" presStyleIdx="0" presStyleCnt="3"/>
      <dgm:spPr>
        <a:solidFill>
          <a:schemeClr val="tx1"/>
        </a:solidFill>
      </dgm:spPr>
    </dgm:pt>
    <dgm:pt modelId="{3CFCFF75-4830-4E26-8967-354D1132CF50}" type="pres">
      <dgm:prSet presAssocID="{931D7201-53B1-43FE-9FE2-A8035DC65C18}" presName="text1" presStyleLbl="revTx" presStyleIdx="0" presStyleCnt="3" custScaleX="143156" custScaleY="117791" custLinFactNeighborX="18623" custLinFactNeighborY="44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4B4F90-E53B-49A6-9010-B61D35EC6808}" type="pres">
      <dgm:prSet presAssocID="{931D7201-53B1-43FE-9FE2-A8035DC65C18}" presName="line1" presStyleLbl="callout" presStyleIdx="0" presStyleCnt="6"/>
      <dgm:spPr/>
    </dgm:pt>
    <dgm:pt modelId="{D6302269-0139-40BD-A63B-E74182123E60}" type="pres">
      <dgm:prSet presAssocID="{931D7201-53B1-43FE-9FE2-A8035DC65C18}" presName="d1" presStyleLbl="callout" presStyleIdx="1" presStyleCnt="6"/>
      <dgm:spPr/>
    </dgm:pt>
    <dgm:pt modelId="{3E133555-18E5-4B37-94ED-AD410D2784FD}" type="pres">
      <dgm:prSet presAssocID="{E11128CA-BED5-4F1A-8A4E-2B0229723C4C}" presName="circle2" presStyleLbl="lnNode1" presStyleIdx="1" presStyleCnt="3"/>
      <dgm:spPr/>
    </dgm:pt>
    <dgm:pt modelId="{3C169434-1C43-4C3C-8F61-D69A03F55639}" type="pres">
      <dgm:prSet presAssocID="{E11128CA-BED5-4F1A-8A4E-2B0229723C4C}" presName="text2" presStyleLbl="revTx" presStyleIdx="1" presStyleCnt="3" custScaleX="144494" custScaleY="92397" custLinFactNeighborX="17954" custLinFactNeighborY="114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D5AD1C-D5CE-44FB-890D-5A32F3288AA5}" type="pres">
      <dgm:prSet presAssocID="{E11128CA-BED5-4F1A-8A4E-2B0229723C4C}" presName="line2" presStyleLbl="callout" presStyleIdx="2" presStyleCnt="6"/>
      <dgm:spPr/>
    </dgm:pt>
    <dgm:pt modelId="{8FAE54AE-4CF2-4E1A-AE33-3402B021328C}" type="pres">
      <dgm:prSet presAssocID="{E11128CA-BED5-4F1A-8A4E-2B0229723C4C}" presName="d2" presStyleLbl="callout" presStyleIdx="3" presStyleCnt="6"/>
      <dgm:spPr/>
    </dgm:pt>
    <dgm:pt modelId="{089D8769-91A3-4245-ACB6-EBDFF2C1CCF5}" type="pres">
      <dgm:prSet presAssocID="{16A4C33E-88CF-4D63-B388-1636841A64AA}" presName="circle3" presStyleLbl="lnNode1" presStyleIdx="2" presStyleCnt="3"/>
      <dgm:spPr/>
    </dgm:pt>
    <dgm:pt modelId="{C0BED133-6B3C-49CD-8B01-69E654ECFCF6}" type="pres">
      <dgm:prSet presAssocID="{16A4C33E-88CF-4D63-B388-1636841A64AA}" presName="text3" presStyleLbl="revTx" presStyleIdx="2" presStyleCnt="3" custScaleX="139503" custScaleY="98459" custLinFactNeighborX="19456" custLinFactNeighborY="51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8A663F-6635-429E-BF5F-356C0F714B96}" type="pres">
      <dgm:prSet presAssocID="{16A4C33E-88CF-4D63-B388-1636841A64AA}" presName="line3" presStyleLbl="callout" presStyleIdx="4" presStyleCnt="6"/>
      <dgm:spPr/>
    </dgm:pt>
    <dgm:pt modelId="{A8F0D0D2-097E-4999-AB67-C15613E6F214}" type="pres">
      <dgm:prSet presAssocID="{16A4C33E-88CF-4D63-B388-1636841A64AA}" presName="d3" presStyleLbl="callout" presStyleIdx="5" presStyleCnt="6"/>
      <dgm:spPr/>
    </dgm:pt>
  </dgm:ptLst>
  <dgm:cxnLst>
    <dgm:cxn modelId="{1586F50D-9CBC-4BAD-A09E-E6E54126E7E5}" type="presOf" srcId="{16A4C33E-88CF-4D63-B388-1636841A64AA}" destId="{C0BED133-6B3C-49CD-8B01-69E654ECFCF6}" srcOrd="0" destOrd="0" presId="urn:microsoft.com/office/officeart/2005/8/layout/target1"/>
    <dgm:cxn modelId="{28E1945F-C381-4D3B-B224-E4746D5631DB}" srcId="{BBD05B99-7C6C-4E54-B081-62C3A2A61B0C}" destId="{931D7201-53B1-43FE-9FE2-A8035DC65C18}" srcOrd="0" destOrd="0" parTransId="{C3173F1F-EBE4-4627-A9A4-1AA7520C3906}" sibTransId="{F316DF2C-A202-4CB8-A4CD-8DCBAF0E62E6}"/>
    <dgm:cxn modelId="{2A256B57-53C0-4DB7-A3B2-10C593A63157}" srcId="{BBD05B99-7C6C-4E54-B081-62C3A2A61B0C}" destId="{E11128CA-BED5-4F1A-8A4E-2B0229723C4C}" srcOrd="1" destOrd="0" parTransId="{FBEB44EF-D959-4E4A-91EF-F11D04C72882}" sibTransId="{CB2977DD-791C-483A-888A-BBF7A0CE92AF}"/>
    <dgm:cxn modelId="{8D631719-ACFF-4EA6-B6BF-112FB94AE4DD}" type="presOf" srcId="{E11128CA-BED5-4F1A-8A4E-2B0229723C4C}" destId="{3C169434-1C43-4C3C-8F61-D69A03F55639}" srcOrd="0" destOrd="0" presId="urn:microsoft.com/office/officeart/2005/8/layout/target1"/>
    <dgm:cxn modelId="{62F18747-422F-4531-A26B-8330601E1161}" type="presOf" srcId="{BBD05B99-7C6C-4E54-B081-62C3A2A61B0C}" destId="{EE673266-17EE-47DB-BA81-CA66047843BA}" srcOrd="0" destOrd="0" presId="urn:microsoft.com/office/officeart/2005/8/layout/target1"/>
    <dgm:cxn modelId="{0635E275-5689-45AC-AD1F-F460ABE5D49B}" srcId="{BBD05B99-7C6C-4E54-B081-62C3A2A61B0C}" destId="{16A4C33E-88CF-4D63-B388-1636841A64AA}" srcOrd="2" destOrd="0" parTransId="{CD647840-064C-4C06-8712-42C890A690CF}" sibTransId="{D73CE706-EBBB-43FA-800A-638205E1F822}"/>
    <dgm:cxn modelId="{89BF1BBC-8093-4138-93DC-26F140005D7E}" type="presOf" srcId="{931D7201-53B1-43FE-9FE2-A8035DC65C18}" destId="{3CFCFF75-4830-4E26-8967-354D1132CF50}" srcOrd="0" destOrd="0" presId="urn:microsoft.com/office/officeart/2005/8/layout/target1"/>
    <dgm:cxn modelId="{AFBA8FD8-BE06-4A80-8C24-89879475D277}" type="presParOf" srcId="{EE673266-17EE-47DB-BA81-CA66047843BA}" destId="{9C630D76-67E6-41FE-8999-D3F7FF6953F7}" srcOrd="0" destOrd="0" presId="urn:microsoft.com/office/officeart/2005/8/layout/target1"/>
    <dgm:cxn modelId="{3051F962-40D4-4447-BAE5-F8ED8B24C9AC}" type="presParOf" srcId="{EE673266-17EE-47DB-BA81-CA66047843BA}" destId="{3CFCFF75-4830-4E26-8967-354D1132CF50}" srcOrd="1" destOrd="0" presId="urn:microsoft.com/office/officeart/2005/8/layout/target1"/>
    <dgm:cxn modelId="{F920C34B-C6AA-41F9-AD40-99A0DA3462E9}" type="presParOf" srcId="{EE673266-17EE-47DB-BA81-CA66047843BA}" destId="{654B4F90-E53B-49A6-9010-B61D35EC6808}" srcOrd="2" destOrd="0" presId="urn:microsoft.com/office/officeart/2005/8/layout/target1"/>
    <dgm:cxn modelId="{FEFF9356-6E43-4B68-BABD-FE4DD4D6D171}" type="presParOf" srcId="{EE673266-17EE-47DB-BA81-CA66047843BA}" destId="{D6302269-0139-40BD-A63B-E74182123E60}" srcOrd="3" destOrd="0" presId="urn:microsoft.com/office/officeart/2005/8/layout/target1"/>
    <dgm:cxn modelId="{D25B1E11-BE38-461E-98A4-DD7424976703}" type="presParOf" srcId="{EE673266-17EE-47DB-BA81-CA66047843BA}" destId="{3E133555-18E5-4B37-94ED-AD410D2784FD}" srcOrd="4" destOrd="0" presId="urn:microsoft.com/office/officeart/2005/8/layout/target1"/>
    <dgm:cxn modelId="{DB83B6FC-9378-449A-B53C-3E2449FD8755}" type="presParOf" srcId="{EE673266-17EE-47DB-BA81-CA66047843BA}" destId="{3C169434-1C43-4C3C-8F61-D69A03F55639}" srcOrd="5" destOrd="0" presId="urn:microsoft.com/office/officeart/2005/8/layout/target1"/>
    <dgm:cxn modelId="{F48C71F1-3B35-4144-B889-D7F1AA212C7E}" type="presParOf" srcId="{EE673266-17EE-47DB-BA81-CA66047843BA}" destId="{6CD5AD1C-D5CE-44FB-890D-5A32F3288AA5}" srcOrd="6" destOrd="0" presId="urn:microsoft.com/office/officeart/2005/8/layout/target1"/>
    <dgm:cxn modelId="{8E935810-2B00-45F4-BEB8-60F0E209F0FC}" type="presParOf" srcId="{EE673266-17EE-47DB-BA81-CA66047843BA}" destId="{8FAE54AE-4CF2-4E1A-AE33-3402B021328C}" srcOrd="7" destOrd="0" presId="urn:microsoft.com/office/officeart/2005/8/layout/target1"/>
    <dgm:cxn modelId="{7A0FF161-91F0-42E9-992E-F5FB7C065DD9}" type="presParOf" srcId="{EE673266-17EE-47DB-BA81-CA66047843BA}" destId="{089D8769-91A3-4245-ACB6-EBDFF2C1CCF5}" srcOrd="8" destOrd="0" presId="urn:microsoft.com/office/officeart/2005/8/layout/target1"/>
    <dgm:cxn modelId="{D63F6E3C-4613-4433-84F7-B36BAA965D38}" type="presParOf" srcId="{EE673266-17EE-47DB-BA81-CA66047843BA}" destId="{C0BED133-6B3C-49CD-8B01-69E654ECFCF6}" srcOrd="9" destOrd="0" presId="urn:microsoft.com/office/officeart/2005/8/layout/target1"/>
    <dgm:cxn modelId="{F82EBABF-52BD-4F5A-B727-8FD789B87C9D}" type="presParOf" srcId="{EE673266-17EE-47DB-BA81-CA66047843BA}" destId="{728A663F-6635-429E-BF5F-356C0F714B96}" srcOrd="10" destOrd="0" presId="urn:microsoft.com/office/officeart/2005/8/layout/target1"/>
    <dgm:cxn modelId="{10DA82F9-C5AB-40BD-A444-46160A697F06}" type="presParOf" srcId="{EE673266-17EE-47DB-BA81-CA66047843BA}" destId="{A8F0D0D2-097E-4999-AB67-C15613E6F214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D05B99-7C6C-4E54-B081-62C3A2A61B0C}" type="doc">
      <dgm:prSet loTypeId="urn:microsoft.com/office/officeart/2005/8/layout/target1" loCatId="relationship" qsTypeId="urn:microsoft.com/office/officeart/2005/8/quickstyle/simple1" qsCatId="simple" csTypeId="urn:microsoft.com/office/officeart/2005/8/colors/accent1_3" csCatId="accent1" phldr="1"/>
      <dgm:spPr/>
    </dgm:pt>
    <dgm:pt modelId="{931D7201-53B1-43FE-9FE2-A8035DC65C18}">
      <dgm:prSet phldrT="[Text]"/>
      <dgm:spPr/>
      <dgm:t>
        <a:bodyPr/>
        <a:lstStyle/>
        <a:p>
          <a:r>
            <a:rPr lang="en-US" dirty="0">
              <a:solidFill>
                <a:schemeClr val="accent1"/>
              </a:solidFill>
            </a:rPr>
            <a:t>A deductible greater than or equal to: </a:t>
          </a:r>
          <a:r>
            <a:rPr lang="en-US" b="1" dirty="0">
              <a:solidFill>
                <a:schemeClr val="accent1"/>
              </a:solidFill>
            </a:rPr>
            <a:t>$2,700</a:t>
          </a:r>
          <a:endParaRPr lang="en-US" dirty="0">
            <a:solidFill>
              <a:schemeClr val="accent1"/>
            </a:solidFill>
          </a:endParaRPr>
        </a:p>
      </dgm:t>
    </dgm:pt>
    <dgm:pt modelId="{C3173F1F-EBE4-4627-A9A4-1AA7520C3906}" type="parTrans" cxnId="{28E1945F-C381-4D3B-B224-E4746D5631DB}">
      <dgm:prSet/>
      <dgm:spPr/>
      <dgm:t>
        <a:bodyPr/>
        <a:lstStyle/>
        <a:p>
          <a:endParaRPr lang="en-US"/>
        </a:p>
      </dgm:t>
    </dgm:pt>
    <dgm:pt modelId="{F316DF2C-A202-4CB8-A4CD-8DCBAF0E62E6}" type="sibTrans" cxnId="{28E1945F-C381-4D3B-B224-E4746D5631DB}">
      <dgm:prSet/>
      <dgm:spPr/>
      <dgm:t>
        <a:bodyPr/>
        <a:lstStyle/>
        <a:p>
          <a:endParaRPr lang="en-US"/>
        </a:p>
      </dgm:t>
    </dgm:pt>
    <dgm:pt modelId="{E11128CA-BED5-4F1A-8A4E-2B0229723C4C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A health plan design within this range is considered HSA-qualified</a:t>
          </a:r>
        </a:p>
      </dgm:t>
    </dgm:pt>
    <dgm:pt modelId="{FBEB44EF-D959-4E4A-91EF-F11D04C72882}" type="parTrans" cxnId="{2A256B57-53C0-4DB7-A3B2-10C593A63157}">
      <dgm:prSet/>
      <dgm:spPr/>
      <dgm:t>
        <a:bodyPr/>
        <a:lstStyle/>
        <a:p>
          <a:endParaRPr lang="en-US"/>
        </a:p>
      </dgm:t>
    </dgm:pt>
    <dgm:pt modelId="{CB2977DD-791C-483A-888A-BBF7A0CE92AF}" type="sibTrans" cxnId="{2A256B57-53C0-4DB7-A3B2-10C593A63157}">
      <dgm:prSet/>
      <dgm:spPr/>
      <dgm:t>
        <a:bodyPr/>
        <a:lstStyle/>
        <a:p>
          <a:endParaRPr lang="en-US"/>
        </a:p>
      </dgm:t>
    </dgm:pt>
    <dgm:pt modelId="{16A4C33E-88CF-4D63-B388-1636841A64AA}">
      <dgm:prSet phldrT="[Text]"/>
      <dgm:spPr/>
      <dgm:t>
        <a:bodyPr/>
        <a:lstStyle/>
        <a:p>
          <a:r>
            <a:rPr lang="en-US" dirty="0">
              <a:solidFill>
                <a:schemeClr val="accent1"/>
              </a:solidFill>
            </a:rPr>
            <a:t>A maximum out-of-pocket less than </a:t>
          </a:r>
          <a:r>
            <a:rPr lang="en-US">
              <a:solidFill>
                <a:schemeClr val="accent1"/>
              </a:solidFill>
            </a:rPr>
            <a:t>or equal to: </a:t>
          </a:r>
          <a:r>
            <a:rPr lang="en-US" b="1" dirty="0">
              <a:solidFill>
                <a:schemeClr val="accent1"/>
              </a:solidFill>
            </a:rPr>
            <a:t>$13,500</a:t>
          </a:r>
        </a:p>
      </dgm:t>
    </dgm:pt>
    <dgm:pt modelId="{CD647840-064C-4C06-8712-42C890A690CF}" type="parTrans" cxnId="{0635E275-5689-45AC-AD1F-F460ABE5D49B}">
      <dgm:prSet/>
      <dgm:spPr/>
      <dgm:t>
        <a:bodyPr/>
        <a:lstStyle/>
        <a:p>
          <a:endParaRPr lang="en-US"/>
        </a:p>
      </dgm:t>
    </dgm:pt>
    <dgm:pt modelId="{D73CE706-EBBB-43FA-800A-638205E1F822}" type="sibTrans" cxnId="{0635E275-5689-45AC-AD1F-F460ABE5D49B}">
      <dgm:prSet/>
      <dgm:spPr/>
      <dgm:t>
        <a:bodyPr/>
        <a:lstStyle/>
        <a:p>
          <a:endParaRPr lang="en-US"/>
        </a:p>
      </dgm:t>
    </dgm:pt>
    <dgm:pt modelId="{EE673266-17EE-47DB-BA81-CA66047843BA}" type="pres">
      <dgm:prSet presAssocID="{BBD05B99-7C6C-4E54-B081-62C3A2A61B0C}" presName="composite" presStyleCnt="0">
        <dgm:presLayoutVars>
          <dgm:chMax val="5"/>
          <dgm:dir/>
          <dgm:resizeHandles val="exact"/>
        </dgm:presLayoutVars>
      </dgm:prSet>
      <dgm:spPr/>
    </dgm:pt>
    <dgm:pt modelId="{9C630D76-67E6-41FE-8999-D3F7FF6953F7}" type="pres">
      <dgm:prSet presAssocID="{931D7201-53B1-43FE-9FE2-A8035DC65C18}" presName="circle1" presStyleLbl="lnNode1" presStyleIdx="0" presStyleCnt="3"/>
      <dgm:spPr>
        <a:solidFill>
          <a:schemeClr val="tx1"/>
        </a:solidFill>
      </dgm:spPr>
    </dgm:pt>
    <dgm:pt modelId="{3CFCFF75-4830-4E26-8967-354D1132CF50}" type="pres">
      <dgm:prSet presAssocID="{931D7201-53B1-43FE-9FE2-A8035DC65C18}" presName="text1" presStyleLbl="revTx" presStyleIdx="0" presStyleCnt="3" custScaleX="134160" custScaleY="79933" custLinFactNeighborX="16733" custLinFactNeighborY="-50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4B4F90-E53B-49A6-9010-B61D35EC6808}" type="pres">
      <dgm:prSet presAssocID="{931D7201-53B1-43FE-9FE2-A8035DC65C18}" presName="line1" presStyleLbl="callout" presStyleIdx="0" presStyleCnt="6"/>
      <dgm:spPr/>
    </dgm:pt>
    <dgm:pt modelId="{D6302269-0139-40BD-A63B-E74182123E60}" type="pres">
      <dgm:prSet presAssocID="{931D7201-53B1-43FE-9FE2-A8035DC65C18}" presName="d1" presStyleLbl="callout" presStyleIdx="1" presStyleCnt="6"/>
      <dgm:spPr/>
    </dgm:pt>
    <dgm:pt modelId="{3E133555-18E5-4B37-94ED-AD410D2784FD}" type="pres">
      <dgm:prSet presAssocID="{E11128CA-BED5-4F1A-8A4E-2B0229723C4C}" presName="circle2" presStyleLbl="lnNode1" presStyleIdx="1" presStyleCnt="3"/>
      <dgm:spPr/>
    </dgm:pt>
    <dgm:pt modelId="{3C169434-1C43-4C3C-8F61-D69A03F55639}" type="pres">
      <dgm:prSet presAssocID="{E11128CA-BED5-4F1A-8A4E-2B0229723C4C}" presName="text2" presStyleLbl="revTx" presStyleIdx="1" presStyleCnt="3" custScaleX="145127" custScaleY="79872" custLinFactNeighborX="20337" custLinFactNeighborY="-34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D5AD1C-D5CE-44FB-890D-5A32F3288AA5}" type="pres">
      <dgm:prSet presAssocID="{E11128CA-BED5-4F1A-8A4E-2B0229723C4C}" presName="line2" presStyleLbl="callout" presStyleIdx="2" presStyleCnt="6"/>
      <dgm:spPr/>
    </dgm:pt>
    <dgm:pt modelId="{8FAE54AE-4CF2-4E1A-AE33-3402B021328C}" type="pres">
      <dgm:prSet presAssocID="{E11128CA-BED5-4F1A-8A4E-2B0229723C4C}" presName="d2" presStyleLbl="callout" presStyleIdx="3" presStyleCnt="6"/>
      <dgm:spPr/>
    </dgm:pt>
    <dgm:pt modelId="{089D8769-91A3-4245-ACB6-EBDFF2C1CCF5}" type="pres">
      <dgm:prSet presAssocID="{16A4C33E-88CF-4D63-B388-1636841A64AA}" presName="circle3" presStyleLbl="lnNode1" presStyleIdx="2" presStyleCnt="3"/>
      <dgm:spPr/>
    </dgm:pt>
    <dgm:pt modelId="{C0BED133-6B3C-49CD-8B01-69E654ECFCF6}" type="pres">
      <dgm:prSet presAssocID="{16A4C33E-88CF-4D63-B388-1636841A64AA}" presName="text3" presStyleLbl="revTx" presStyleIdx="2" presStyleCnt="3" custScaleX="146110" custScaleY="137476" custLinFactNeighborX="20828" custLinFactNeighborY="71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8A663F-6635-429E-BF5F-356C0F714B96}" type="pres">
      <dgm:prSet presAssocID="{16A4C33E-88CF-4D63-B388-1636841A64AA}" presName="line3" presStyleLbl="callout" presStyleIdx="4" presStyleCnt="6"/>
      <dgm:spPr/>
    </dgm:pt>
    <dgm:pt modelId="{A8F0D0D2-097E-4999-AB67-C15613E6F214}" type="pres">
      <dgm:prSet presAssocID="{16A4C33E-88CF-4D63-B388-1636841A64AA}" presName="d3" presStyleLbl="callout" presStyleIdx="5" presStyleCnt="6"/>
      <dgm:spPr/>
    </dgm:pt>
  </dgm:ptLst>
  <dgm:cxnLst>
    <dgm:cxn modelId="{1586F50D-9CBC-4BAD-A09E-E6E54126E7E5}" type="presOf" srcId="{16A4C33E-88CF-4D63-B388-1636841A64AA}" destId="{C0BED133-6B3C-49CD-8B01-69E654ECFCF6}" srcOrd="0" destOrd="0" presId="urn:microsoft.com/office/officeart/2005/8/layout/target1"/>
    <dgm:cxn modelId="{28E1945F-C381-4D3B-B224-E4746D5631DB}" srcId="{BBD05B99-7C6C-4E54-B081-62C3A2A61B0C}" destId="{931D7201-53B1-43FE-9FE2-A8035DC65C18}" srcOrd="0" destOrd="0" parTransId="{C3173F1F-EBE4-4627-A9A4-1AA7520C3906}" sibTransId="{F316DF2C-A202-4CB8-A4CD-8DCBAF0E62E6}"/>
    <dgm:cxn modelId="{2A256B57-53C0-4DB7-A3B2-10C593A63157}" srcId="{BBD05B99-7C6C-4E54-B081-62C3A2A61B0C}" destId="{E11128CA-BED5-4F1A-8A4E-2B0229723C4C}" srcOrd="1" destOrd="0" parTransId="{FBEB44EF-D959-4E4A-91EF-F11D04C72882}" sibTransId="{CB2977DD-791C-483A-888A-BBF7A0CE92AF}"/>
    <dgm:cxn modelId="{8D631719-ACFF-4EA6-B6BF-112FB94AE4DD}" type="presOf" srcId="{E11128CA-BED5-4F1A-8A4E-2B0229723C4C}" destId="{3C169434-1C43-4C3C-8F61-D69A03F55639}" srcOrd="0" destOrd="0" presId="urn:microsoft.com/office/officeart/2005/8/layout/target1"/>
    <dgm:cxn modelId="{62F18747-422F-4531-A26B-8330601E1161}" type="presOf" srcId="{BBD05B99-7C6C-4E54-B081-62C3A2A61B0C}" destId="{EE673266-17EE-47DB-BA81-CA66047843BA}" srcOrd="0" destOrd="0" presId="urn:microsoft.com/office/officeart/2005/8/layout/target1"/>
    <dgm:cxn modelId="{0635E275-5689-45AC-AD1F-F460ABE5D49B}" srcId="{BBD05B99-7C6C-4E54-B081-62C3A2A61B0C}" destId="{16A4C33E-88CF-4D63-B388-1636841A64AA}" srcOrd="2" destOrd="0" parTransId="{CD647840-064C-4C06-8712-42C890A690CF}" sibTransId="{D73CE706-EBBB-43FA-800A-638205E1F822}"/>
    <dgm:cxn modelId="{89BF1BBC-8093-4138-93DC-26F140005D7E}" type="presOf" srcId="{931D7201-53B1-43FE-9FE2-A8035DC65C18}" destId="{3CFCFF75-4830-4E26-8967-354D1132CF50}" srcOrd="0" destOrd="0" presId="urn:microsoft.com/office/officeart/2005/8/layout/target1"/>
    <dgm:cxn modelId="{AFBA8FD8-BE06-4A80-8C24-89879475D277}" type="presParOf" srcId="{EE673266-17EE-47DB-BA81-CA66047843BA}" destId="{9C630D76-67E6-41FE-8999-D3F7FF6953F7}" srcOrd="0" destOrd="0" presId="urn:microsoft.com/office/officeart/2005/8/layout/target1"/>
    <dgm:cxn modelId="{3051F962-40D4-4447-BAE5-F8ED8B24C9AC}" type="presParOf" srcId="{EE673266-17EE-47DB-BA81-CA66047843BA}" destId="{3CFCFF75-4830-4E26-8967-354D1132CF50}" srcOrd="1" destOrd="0" presId="urn:microsoft.com/office/officeart/2005/8/layout/target1"/>
    <dgm:cxn modelId="{F920C34B-C6AA-41F9-AD40-99A0DA3462E9}" type="presParOf" srcId="{EE673266-17EE-47DB-BA81-CA66047843BA}" destId="{654B4F90-E53B-49A6-9010-B61D35EC6808}" srcOrd="2" destOrd="0" presId="urn:microsoft.com/office/officeart/2005/8/layout/target1"/>
    <dgm:cxn modelId="{FEFF9356-6E43-4B68-BABD-FE4DD4D6D171}" type="presParOf" srcId="{EE673266-17EE-47DB-BA81-CA66047843BA}" destId="{D6302269-0139-40BD-A63B-E74182123E60}" srcOrd="3" destOrd="0" presId="urn:microsoft.com/office/officeart/2005/8/layout/target1"/>
    <dgm:cxn modelId="{D25B1E11-BE38-461E-98A4-DD7424976703}" type="presParOf" srcId="{EE673266-17EE-47DB-BA81-CA66047843BA}" destId="{3E133555-18E5-4B37-94ED-AD410D2784FD}" srcOrd="4" destOrd="0" presId="urn:microsoft.com/office/officeart/2005/8/layout/target1"/>
    <dgm:cxn modelId="{DB83B6FC-9378-449A-B53C-3E2449FD8755}" type="presParOf" srcId="{EE673266-17EE-47DB-BA81-CA66047843BA}" destId="{3C169434-1C43-4C3C-8F61-D69A03F55639}" srcOrd="5" destOrd="0" presId="urn:microsoft.com/office/officeart/2005/8/layout/target1"/>
    <dgm:cxn modelId="{F48C71F1-3B35-4144-B889-D7F1AA212C7E}" type="presParOf" srcId="{EE673266-17EE-47DB-BA81-CA66047843BA}" destId="{6CD5AD1C-D5CE-44FB-890D-5A32F3288AA5}" srcOrd="6" destOrd="0" presId="urn:microsoft.com/office/officeart/2005/8/layout/target1"/>
    <dgm:cxn modelId="{8E935810-2B00-45F4-BEB8-60F0E209F0FC}" type="presParOf" srcId="{EE673266-17EE-47DB-BA81-CA66047843BA}" destId="{8FAE54AE-4CF2-4E1A-AE33-3402B021328C}" srcOrd="7" destOrd="0" presId="urn:microsoft.com/office/officeart/2005/8/layout/target1"/>
    <dgm:cxn modelId="{7A0FF161-91F0-42E9-992E-F5FB7C065DD9}" type="presParOf" srcId="{EE673266-17EE-47DB-BA81-CA66047843BA}" destId="{089D8769-91A3-4245-ACB6-EBDFF2C1CCF5}" srcOrd="8" destOrd="0" presId="urn:microsoft.com/office/officeart/2005/8/layout/target1"/>
    <dgm:cxn modelId="{D63F6E3C-4613-4433-84F7-B36BAA965D38}" type="presParOf" srcId="{EE673266-17EE-47DB-BA81-CA66047843BA}" destId="{C0BED133-6B3C-49CD-8B01-69E654ECFCF6}" srcOrd="9" destOrd="0" presId="urn:microsoft.com/office/officeart/2005/8/layout/target1"/>
    <dgm:cxn modelId="{F82EBABF-52BD-4F5A-B727-8FD789B87C9D}" type="presParOf" srcId="{EE673266-17EE-47DB-BA81-CA66047843BA}" destId="{728A663F-6635-429E-BF5F-356C0F714B96}" srcOrd="10" destOrd="0" presId="urn:microsoft.com/office/officeart/2005/8/layout/target1"/>
    <dgm:cxn modelId="{10DA82F9-C5AB-40BD-A444-46160A697F06}" type="presParOf" srcId="{EE673266-17EE-47DB-BA81-CA66047843BA}" destId="{A8F0D0D2-097E-4999-AB67-C15613E6F214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D8769-91A3-4245-ACB6-EBDFF2C1CCF5}">
      <dsp:nvSpPr>
        <dsp:cNvPr id="0" name=""/>
        <dsp:cNvSpPr/>
      </dsp:nvSpPr>
      <dsp:spPr>
        <a:xfrm>
          <a:off x="255643" y="1043957"/>
          <a:ext cx="3014551" cy="3014551"/>
        </a:xfrm>
        <a:prstGeom prst="ellipse">
          <a:avLst/>
        </a:prstGeom>
        <a:solidFill>
          <a:schemeClr val="accent1">
            <a:shade val="80000"/>
            <a:hueOff val="186006"/>
            <a:satOff val="-36026"/>
            <a:lumOff val="4362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133555-18E5-4B37-94ED-AD410D2784FD}">
      <dsp:nvSpPr>
        <dsp:cNvPr id="0" name=""/>
        <dsp:cNvSpPr/>
      </dsp:nvSpPr>
      <dsp:spPr>
        <a:xfrm>
          <a:off x="858553" y="1646867"/>
          <a:ext cx="1808730" cy="1808730"/>
        </a:xfrm>
        <a:prstGeom prst="ellipse">
          <a:avLst/>
        </a:prstGeom>
        <a:solidFill>
          <a:schemeClr val="accent1">
            <a:shade val="80000"/>
            <a:hueOff val="93003"/>
            <a:satOff val="-18013"/>
            <a:lumOff val="2181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630D76-67E6-41FE-8999-D3F7FF6953F7}">
      <dsp:nvSpPr>
        <dsp:cNvPr id="0" name=""/>
        <dsp:cNvSpPr/>
      </dsp:nvSpPr>
      <dsp:spPr>
        <a:xfrm>
          <a:off x="1461464" y="2249777"/>
          <a:ext cx="602910" cy="602910"/>
        </a:xfrm>
        <a:prstGeom prst="ellipse">
          <a:avLst/>
        </a:prstGeom>
        <a:solidFill>
          <a:schemeClr val="tx1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FCFF75-4830-4E26-8967-354D1132CF50}">
      <dsp:nvSpPr>
        <dsp:cNvPr id="0" name=""/>
        <dsp:cNvSpPr/>
      </dsp:nvSpPr>
      <dsp:spPr>
        <a:xfrm>
          <a:off x="3713107" y="2"/>
          <a:ext cx="2157755" cy="1035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16510" bIns="1651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accent1"/>
              </a:solidFill>
            </a:rPr>
            <a:t>A deductible greater than or equal to: </a:t>
          </a:r>
          <a:r>
            <a:rPr lang="en-US" sz="1300" b="1" kern="1200" dirty="0">
              <a:solidFill>
                <a:schemeClr val="accent1"/>
              </a:solidFill>
            </a:rPr>
            <a:t>$1,350</a:t>
          </a:r>
          <a:endParaRPr lang="en-US" sz="1300" kern="1200" dirty="0">
            <a:solidFill>
              <a:schemeClr val="accent1"/>
            </a:solidFill>
          </a:endParaRPr>
        </a:p>
      </dsp:txBody>
      <dsp:txXfrm>
        <a:off x="3713107" y="2"/>
        <a:ext cx="2157755" cy="1035670"/>
      </dsp:txXfrm>
    </dsp:sp>
    <dsp:sp modelId="{654B4F90-E53B-49A6-9010-B61D35EC6808}">
      <dsp:nvSpPr>
        <dsp:cNvPr id="0" name=""/>
        <dsp:cNvSpPr/>
      </dsp:nvSpPr>
      <dsp:spPr>
        <a:xfrm>
          <a:off x="3395801" y="478728"/>
          <a:ext cx="37681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302269-0139-40BD-A63B-E74182123E60}">
      <dsp:nvSpPr>
        <dsp:cNvPr id="0" name=""/>
        <dsp:cNvSpPr/>
      </dsp:nvSpPr>
      <dsp:spPr>
        <a:xfrm rot="5400000">
          <a:off x="1542605" y="699544"/>
          <a:ext cx="2072001" cy="163137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169434-1C43-4C3C-8F61-D69A03F55639}">
      <dsp:nvSpPr>
        <dsp:cNvPr id="0" name=""/>
        <dsp:cNvSpPr/>
      </dsp:nvSpPr>
      <dsp:spPr>
        <a:xfrm>
          <a:off x="3692939" y="1052290"/>
          <a:ext cx="2177923" cy="812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16510" bIns="1651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>
              <a:solidFill>
                <a:schemeClr val="tx1"/>
              </a:solidFill>
            </a:rPr>
            <a:t>A health plan design within this range is considered HSA-qualified</a:t>
          </a:r>
        </a:p>
      </dsp:txBody>
      <dsp:txXfrm>
        <a:off x="3692939" y="1052290"/>
        <a:ext cx="2177923" cy="812395"/>
      </dsp:txXfrm>
    </dsp:sp>
    <dsp:sp modelId="{6CD5AD1C-D5CE-44FB-890D-5A32F3288AA5}">
      <dsp:nvSpPr>
        <dsp:cNvPr id="0" name=""/>
        <dsp:cNvSpPr/>
      </dsp:nvSpPr>
      <dsp:spPr>
        <a:xfrm>
          <a:off x="3395801" y="1357972"/>
          <a:ext cx="37681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E54AE-4CF2-4E1A-AE33-3402B021328C}">
      <dsp:nvSpPr>
        <dsp:cNvPr id="0" name=""/>
        <dsp:cNvSpPr/>
      </dsp:nvSpPr>
      <dsp:spPr>
        <a:xfrm rot="5400000">
          <a:off x="1987352" y="1565072"/>
          <a:ext cx="1614593" cy="1199289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BED133-6B3C-49CD-8B01-69E654ECFCF6}">
      <dsp:nvSpPr>
        <dsp:cNvPr id="0" name=""/>
        <dsp:cNvSpPr/>
      </dsp:nvSpPr>
      <dsp:spPr>
        <a:xfrm>
          <a:off x="3768166" y="1849676"/>
          <a:ext cx="2102694" cy="8656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16510" bIns="1651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accent1"/>
              </a:solidFill>
            </a:rPr>
            <a:t>A maximum out-of-pocket less than or equal to: </a:t>
          </a:r>
          <a:r>
            <a:rPr lang="en-US" sz="1300" b="1" kern="1200" dirty="0">
              <a:solidFill>
                <a:schemeClr val="accent1"/>
              </a:solidFill>
            </a:rPr>
            <a:t>$6,750</a:t>
          </a:r>
        </a:p>
      </dsp:txBody>
      <dsp:txXfrm>
        <a:off x="3768166" y="1849676"/>
        <a:ext cx="2102694" cy="865695"/>
      </dsp:txXfrm>
    </dsp:sp>
    <dsp:sp modelId="{728A663F-6635-429E-BF5F-356C0F714B96}">
      <dsp:nvSpPr>
        <dsp:cNvPr id="0" name=""/>
        <dsp:cNvSpPr/>
      </dsp:nvSpPr>
      <dsp:spPr>
        <a:xfrm>
          <a:off x="3395801" y="2237217"/>
          <a:ext cx="37681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F0D0D2-097E-4999-AB67-C15613E6F214}">
      <dsp:nvSpPr>
        <dsp:cNvPr id="0" name=""/>
        <dsp:cNvSpPr/>
      </dsp:nvSpPr>
      <dsp:spPr>
        <a:xfrm rot="5400000">
          <a:off x="2432652" y="2429897"/>
          <a:ext cx="1153568" cy="767203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D8769-91A3-4245-ACB6-EBDFF2C1CCF5}">
      <dsp:nvSpPr>
        <dsp:cNvPr id="0" name=""/>
        <dsp:cNvSpPr/>
      </dsp:nvSpPr>
      <dsp:spPr>
        <a:xfrm>
          <a:off x="1183046" y="960741"/>
          <a:ext cx="3014551" cy="3014551"/>
        </a:xfrm>
        <a:prstGeom prst="ellipse">
          <a:avLst/>
        </a:prstGeom>
        <a:solidFill>
          <a:schemeClr val="accent1">
            <a:shade val="80000"/>
            <a:hueOff val="186006"/>
            <a:satOff val="-36026"/>
            <a:lumOff val="4362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133555-18E5-4B37-94ED-AD410D2784FD}">
      <dsp:nvSpPr>
        <dsp:cNvPr id="0" name=""/>
        <dsp:cNvSpPr/>
      </dsp:nvSpPr>
      <dsp:spPr>
        <a:xfrm>
          <a:off x="1785956" y="1563651"/>
          <a:ext cx="1808730" cy="1808730"/>
        </a:xfrm>
        <a:prstGeom prst="ellipse">
          <a:avLst/>
        </a:prstGeom>
        <a:solidFill>
          <a:schemeClr val="accent1">
            <a:shade val="80000"/>
            <a:hueOff val="93003"/>
            <a:satOff val="-18013"/>
            <a:lumOff val="2181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630D76-67E6-41FE-8999-D3F7FF6953F7}">
      <dsp:nvSpPr>
        <dsp:cNvPr id="0" name=""/>
        <dsp:cNvSpPr/>
      </dsp:nvSpPr>
      <dsp:spPr>
        <a:xfrm>
          <a:off x="2388867" y="2166561"/>
          <a:ext cx="602910" cy="602910"/>
        </a:xfrm>
        <a:prstGeom prst="ellipse">
          <a:avLst/>
        </a:prstGeom>
        <a:solidFill>
          <a:schemeClr val="tx1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FCFF75-4830-4E26-8967-354D1132CF50}">
      <dsp:nvSpPr>
        <dsp:cNvPr id="0" name=""/>
        <dsp:cNvSpPr/>
      </dsp:nvSpPr>
      <dsp:spPr>
        <a:xfrm>
          <a:off x="4694793" y="0"/>
          <a:ext cx="2022161" cy="7028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16510" bIns="1651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accent1"/>
              </a:solidFill>
            </a:rPr>
            <a:t>A deductible greater than or equal to: </a:t>
          </a:r>
          <a:r>
            <a:rPr lang="en-US" sz="1300" b="1" kern="1200" dirty="0">
              <a:solidFill>
                <a:schemeClr val="accent1"/>
              </a:solidFill>
            </a:rPr>
            <a:t>$2,700</a:t>
          </a:r>
          <a:endParaRPr lang="en-US" sz="1300" kern="1200" dirty="0">
            <a:solidFill>
              <a:schemeClr val="accent1"/>
            </a:solidFill>
          </a:endParaRPr>
        </a:p>
      </dsp:txBody>
      <dsp:txXfrm>
        <a:off x="4694793" y="0"/>
        <a:ext cx="2022161" cy="702806"/>
      </dsp:txXfrm>
    </dsp:sp>
    <dsp:sp modelId="{654B4F90-E53B-49A6-9010-B61D35EC6808}">
      <dsp:nvSpPr>
        <dsp:cNvPr id="0" name=""/>
        <dsp:cNvSpPr/>
      </dsp:nvSpPr>
      <dsp:spPr>
        <a:xfrm>
          <a:off x="4323204" y="395512"/>
          <a:ext cx="37681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302269-0139-40BD-A63B-E74182123E60}">
      <dsp:nvSpPr>
        <dsp:cNvPr id="0" name=""/>
        <dsp:cNvSpPr/>
      </dsp:nvSpPr>
      <dsp:spPr>
        <a:xfrm rot="5400000">
          <a:off x="2470008" y="616328"/>
          <a:ext cx="2072001" cy="163137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169434-1C43-4C3C-8F61-D69A03F55639}">
      <dsp:nvSpPr>
        <dsp:cNvPr id="0" name=""/>
        <dsp:cNvSpPr/>
      </dsp:nvSpPr>
      <dsp:spPr>
        <a:xfrm>
          <a:off x="4666463" y="893138"/>
          <a:ext cx="2187464" cy="702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16510" bIns="1651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>
              <a:solidFill>
                <a:schemeClr val="tx1"/>
              </a:solidFill>
            </a:rPr>
            <a:t>A health plan design within this range is considered HSA-qualified</a:t>
          </a:r>
        </a:p>
      </dsp:txBody>
      <dsp:txXfrm>
        <a:off x="4666463" y="893138"/>
        <a:ext cx="2187464" cy="702269"/>
      </dsp:txXfrm>
    </dsp:sp>
    <dsp:sp modelId="{6CD5AD1C-D5CE-44FB-890D-5A32F3288AA5}">
      <dsp:nvSpPr>
        <dsp:cNvPr id="0" name=""/>
        <dsp:cNvSpPr/>
      </dsp:nvSpPr>
      <dsp:spPr>
        <a:xfrm>
          <a:off x="4323204" y="1274756"/>
          <a:ext cx="37681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E54AE-4CF2-4E1A-AE33-3402B021328C}">
      <dsp:nvSpPr>
        <dsp:cNvPr id="0" name=""/>
        <dsp:cNvSpPr/>
      </dsp:nvSpPr>
      <dsp:spPr>
        <a:xfrm rot="5400000">
          <a:off x="2914755" y="1481856"/>
          <a:ext cx="1614593" cy="1199289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BED133-6B3C-49CD-8B01-69E654ECFCF6}">
      <dsp:nvSpPr>
        <dsp:cNvPr id="0" name=""/>
        <dsp:cNvSpPr/>
      </dsp:nvSpPr>
      <dsp:spPr>
        <a:xfrm>
          <a:off x="4666456" y="1612852"/>
          <a:ext cx="2202280" cy="12087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16510" rIns="16510" bIns="1651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accent1"/>
              </a:solidFill>
            </a:rPr>
            <a:t>A maximum out-of-pocket less than </a:t>
          </a:r>
          <a:r>
            <a:rPr lang="en-US" sz="1300" kern="1200">
              <a:solidFill>
                <a:schemeClr val="accent1"/>
              </a:solidFill>
            </a:rPr>
            <a:t>or equal to: </a:t>
          </a:r>
          <a:r>
            <a:rPr lang="en-US" sz="1300" b="1" kern="1200" dirty="0">
              <a:solidFill>
                <a:schemeClr val="accent1"/>
              </a:solidFill>
            </a:rPr>
            <a:t>$13,500</a:t>
          </a:r>
        </a:p>
      </dsp:txBody>
      <dsp:txXfrm>
        <a:off x="4666456" y="1612852"/>
        <a:ext cx="2202280" cy="1208749"/>
      </dsp:txXfrm>
    </dsp:sp>
    <dsp:sp modelId="{728A663F-6635-429E-BF5F-356C0F714B96}">
      <dsp:nvSpPr>
        <dsp:cNvPr id="0" name=""/>
        <dsp:cNvSpPr/>
      </dsp:nvSpPr>
      <dsp:spPr>
        <a:xfrm>
          <a:off x="4323204" y="2154000"/>
          <a:ext cx="37681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F0D0D2-097E-4999-AB67-C15613E6F214}">
      <dsp:nvSpPr>
        <dsp:cNvPr id="0" name=""/>
        <dsp:cNvSpPr/>
      </dsp:nvSpPr>
      <dsp:spPr>
        <a:xfrm rot="5400000">
          <a:off x="3360055" y="2346681"/>
          <a:ext cx="1153568" cy="767203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A1FB89B-91C3-44CD-819A-FA9042416420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89E152E-6AAB-440F-AC7E-4733E822AB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82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C02B4522-3E11-4DAC-A374-62EE955ADC6C}" type="datetime1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35F1F3A-9ABD-424A-B276-F46380079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439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FAEDD-FF90-495E-8231-4ADAA1FADB98}" type="datetime1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680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A7300-FCB7-4583-8FC5-6631D650093B}" type="datetime1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88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4CB8E-FE28-400E-80B9-0AFBC4946082}" type="datetime1">
              <a:rPr lang="en-US" smtClean="0"/>
              <a:t>7/30/2019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74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7855D-1610-4AEB-A426-E4C9F9A0E1C1}" type="datetime1">
              <a:rPr lang="en-US" smtClean="0"/>
              <a:t>7/30/2019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758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EC06-7E08-49AC-89CC-0C204822414D}" type="datetime1">
              <a:rPr lang="en-US" smtClean="0"/>
              <a:t>7/30/2019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07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B9039-5B85-4960-BD23-5FD0D2C8BB0A}" type="datetime1">
              <a:rPr lang="en-US" smtClean="0"/>
              <a:t>7/30/2019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47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2F51-2E7D-4206-A282-DA78121D646C}" type="datetime1">
              <a:rPr lang="en-US" smtClean="0"/>
              <a:t>7/30/2019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870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1F079-E8F6-4FCF-AABC-207913DC0C92}" type="datetime1">
              <a:rPr lang="en-US" smtClean="0"/>
              <a:t>7/30/2019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45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24170-E9AB-4828-A986-474758D73B84}" type="datetime1">
              <a:rPr lang="en-US" smtClean="0"/>
              <a:t>7/30/2019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529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AB473-B206-46CB-85B6-50C8FD22719E}" type="datetime1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580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61AB2-655E-41E1-8802-1763554F675A}" type="datetime1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91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7C56A-561E-45F4-85D5-BC6435D8935F}" type="datetime1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61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7A589-8400-4CC1-A3C1-8699C07944CB}" type="datetime1">
              <a:rPr lang="en-US" smtClean="0"/>
              <a:t>7/30/2019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448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2E18F-E039-4C65-8018-ACE023868ACA}" type="datetime1">
              <a:rPr lang="en-US" smtClean="0"/>
              <a:t>7/30/2019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6637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42E6D24-4A7E-4AB6-B71D-3679483FABA4}" type="datetime1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4823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239A4496-2CAC-43D5-8A96-BA8B1B10DA50}" type="datetime1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065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D2BD1D3-98BC-4805-B5D2-7D40D56665DE}" type="datetime1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35F1F3A-9ABD-424A-B276-F463800796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4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76170-0B3C-4CB9-A693-A775272CB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07145" y="1241266"/>
            <a:ext cx="4535926" cy="31537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EBEBEB"/>
                </a:solidFill>
                <a:latin typeface="Market Fresh" panose="020B0503020200000000" pitchFamily="34" charset="0"/>
              </a:rPr>
              <a:t>Consumer-Directed Health Plans (CDHP)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BD3BE6-7F83-4C75-96B3-C8F563B887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07145" y="4591665"/>
            <a:ext cx="4535926" cy="1622322"/>
          </a:xfrm>
        </p:spPr>
        <p:txBody>
          <a:bodyPr>
            <a:normAutofit/>
          </a:bodyPr>
          <a:lstStyle/>
          <a:p>
            <a:r>
              <a:rPr lang="en-US"/>
              <a:t>August 6, </a:t>
            </a:r>
            <a:r>
              <a:rPr lang="en-US" dirty="0"/>
              <a:t>2019</a:t>
            </a:r>
          </a:p>
        </p:txBody>
      </p:sp>
      <p:grpSp>
        <p:nvGrpSpPr>
          <p:cNvPr id="62" name="Group 56">
            <a:extLst>
              <a:ext uri="{FF2B5EF4-FFF2-40B4-BE49-F238E27FC236}">
                <a16:creationId xmlns:a16="http://schemas.microsoft.com/office/drawing/2014/main" id="{7E2D86BB-893F-471B-AD66-50E01777C0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3" y="396837"/>
            <a:ext cx="6451503" cy="6058999"/>
            <a:chOff x="423333" y="396837"/>
            <a:chExt cx="6451503" cy="6058999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1E3F80D-79C6-468A-83E4-3FEA585566F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3" y="402165"/>
              <a:ext cx="522933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9" name="Freeform 5">
              <a:extLst>
                <a:ext uri="{FF2B5EF4-FFF2-40B4-BE49-F238E27FC236}">
                  <a16:creationId xmlns:a16="http://schemas.microsoft.com/office/drawing/2014/main" id="{009504C1-96CE-44B4-8DF0-613CF9D1DA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3161515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60" name="Freeform 5">
              <a:extLst>
                <a:ext uri="{FF2B5EF4-FFF2-40B4-BE49-F238E27FC236}">
                  <a16:creationId xmlns:a16="http://schemas.microsoft.com/office/drawing/2014/main" id="{1F299836-4C10-4395-B386-C0FA537C41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5004670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pic>
        <p:nvPicPr>
          <p:cNvPr id="5" name="Picture 4" descr="A picture containing clipart, text&#10;&#10;Description generated with high confidence">
            <a:extLst>
              <a:ext uri="{FF2B5EF4-FFF2-40B4-BE49-F238E27FC236}">
                <a16:creationId xmlns:a16="http://schemas.microsoft.com/office/drawing/2014/main" id="{02F3066B-E9C5-4FB7-BA71-272EE24C0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63" y="1896501"/>
            <a:ext cx="4983737" cy="306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917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5B2061B-72BF-4A5C-AB2A-A52446D9F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en-US" sz="3200" dirty="0">
                <a:solidFill>
                  <a:schemeClr val="tx1"/>
                </a:solidFill>
                <a:latin typeface="Market Fresh" panose="020B0503020200000000" pitchFamily="34" charset="0"/>
              </a:rPr>
              <a:t>What is a CDHP?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8FBA3-2F9D-4121-8A0E-B604EC226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5302189" cy="473995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 Consumer-Directed Health Plan (CDHP) is a </a:t>
            </a:r>
            <a:r>
              <a:rPr lang="en-US" b="1" dirty="0">
                <a:solidFill>
                  <a:schemeClr val="tx1"/>
                </a:solidFill>
              </a:rPr>
              <a:t>high-deductible health plan</a:t>
            </a:r>
            <a:r>
              <a:rPr lang="en-US" dirty="0">
                <a:solidFill>
                  <a:schemeClr val="tx1"/>
                </a:solidFill>
              </a:rPr>
              <a:t> paired with a spending account for out-of-pocket expenses, most commonly a </a:t>
            </a:r>
            <a:r>
              <a:rPr lang="en-US" b="1" dirty="0">
                <a:solidFill>
                  <a:schemeClr val="tx1"/>
                </a:solidFill>
              </a:rPr>
              <a:t>Health Savings Account (HSA).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2AD73-AF1A-46A7-8234-4FC63E241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>
                <a:solidFill>
                  <a:schemeClr val="tx1"/>
                </a:solidFill>
              </a:rPr>
              <a:t>2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Picture 6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A2429922-53EE-4381-A292-144C7F44E8B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599" y="5349090"/>
            <a:ext cx="1463040" cy="89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4394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AA89C02-521F-419A-ACD5-7C0E6C827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en-US" sz="3200" dirty="0">
                <a:solidFill>
                  <a:schemeClr val="tx1"/>
                </a:solidFill>
                <a:latin typeface="Market Fresh" panose="020B0503020200000000" pitchFamily="34" charset="0"/>
              </a:rPr>
              <a:t>What is an HSA?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DDBC2-1B23-40FF-8342-864648EF6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5302189" cy="473995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 Health Savings Account (HSA) is a savings account that lets you put aside money on a pre-tax basis to pay for qualified medical, dental or vision expenses (as defined by the IRS).</a:t>
            </a:r>
          </a:p>
          <a:p>
            <a:r>
              <a:rPr lang="en-US" dirty="0">
                <a:solidFill>
                  <a:schemeClr val="tx1"/>
                </a:solidFill>
              </a:rPr>
              <a:t>By using untaxed dollars in an HSA to pay for deductibles, copays, coinsurance and other qualified expenses, you can lower your overall health care cost.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700C07-E428-44F9-8DD2-4DCE621F0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>
                <a:solidFill>
                  <a:schemeClr val="tx1"/>
                </a:solidFill>
              </a:rPr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5" name="Picture 14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E8B1EE1E-71D0-4B4C-8485-0B01BBF04A2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599" y="5349090"/>
            <a:ext cx="1463040" cy="89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67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en-US" dirty="0">
                <a:latin typeface="Market Fresh" panose="020B0503020200000000" pitchFamily="34" charset="0"/>
              </a:rPr>
              <a:t>HSA Eligibility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endParaRPr lang="en-US" sz="2000"/>
          </a:p>
          <a:p>
            <a:endParaRPr lang="en-US" sz="2000"/>
          </a:p>
          <a:p>
            <a:r>
              <a:rPr lang="en-US" sz="2000"/>
              <a:t>Being eligible means that a person is able to make contributions into a health savings account.</a:t>
            </a:r>
            <a:endParaRPr lang="en-US" sz="2000" dirty="0"/>
          </a:p>
        </p:txBody>
      </p:sp>
      <p:pic>
        <p:nvPicPr>
          <p:cNvPr id="7" name="Picture 5" descr="Screen Shot 2015-05-31 at 11.06.56 P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432" y="2603500"/>
            <a:ext cx="3440948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FEA34A-2C5B-45E3-A1ED-AE18DBF67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35F1F3A-9ABD-424A-B276-F46380079635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01400583-9F99-458D-A90B-655975B0D0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60" y="5958230"/>
            <a:ext cx="1463040" cy="89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69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185C4-60F6-481A-9882-FE50EE5D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arket Fresh" panose="020B0503020200000000" pitchFamily="34" charset="0"/>
              </a:rPr>
              <a:t>To be eligible, the following requirements must be met: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13713-C9E0-4AA9-B4FB-357D06475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2244" y="2852738"/>
            <a:ext cx="3141878" cy="576262"/>
          </a:xfrm>
        </p:spPr>
        <p:txBody>
          <a:bodyPr/>
          <a:lstStyle/>
          <a:p>
            <a:r>
              <a:rPr lang="en-US" dirty="0"/>
              <a:t>1. Cannot be claimed as a dependent.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72015-1E4F-4D82-AED5-83908E778631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122596" y="3508118"/>
            <a:ext cx="3141879" cy="284729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cannot be claimed as a dependent on somebody else’s tax return.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D0520B-1716-4384-921D-C1D6241D66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22495" y="2852737"/>
            <a:ext cx="3147009" cy="576262"/>
          </a:xfrm>
        </p:spPr>
        <p:txBody>
          <a:bodyPr/>
          <a:lstStyle/>
          <a:p>
            <a:r>
              <a:rPr lang="en-US" dirty="0"/>
              <a:t>2. Must be enrolled in an HSA-qualified health plan.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0972C09-0A32-4AE3-86E1-EE72401392E2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4512720" y="3429000"/>
            <a:ext cx="3147009" cy="284729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These plans are known as </a:t>
            </a:r>
            <a:r>
              <a:rPr lang="en-US" b="1" dirty="0"/>
              <a:t>high-deductible health plans (HDHP). 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3FA66C-B15B-4786-B87B-C295376D5B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07877" y="2773621"/>
            <a:ext cx="3145730" cy="576262"/>
          </a:xfrm>
        </p:spPr>
        <p:txBody>
          <a:bodyPr/>
          <a:lstStyle/>
          <a:p>
            <a:r>
              <a:rPr lang="en-US" dirty="0"/>
              <a:t>3. Must not be enrolled in other coverage.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5319F1-B1B5-41BE-B832-C3BF863A141A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907974" y="3508118"/>
            <a:ext cx="3145536" cy="2847293"/>
          </a:xfrm>
        </p:spPr>
        <p:txBody>
          <a:bodyPr>
            <a:normAutofit fontScale="925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Includes Medicare or Medicaid.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Additional health coverage that is </a:t>
            </a:r>
            <a:r>
              <a:rPr lang="en-US" b="1" dirty="0"/>
              <a:t>not</a:t>
            </a:r>
            <a:r>
              <a:rPr lang="en-US" dirty="0"/>
              <a:t> an HSA-qualified deductible plan.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Including enrollment in a spouse’s non-HSA-qualified plan as secondary coverage.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Includes full-purpose Flexible Spending Accounts (FSA).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416B62-1F03-4A37-AA61-692A8432A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5</a:t>
            </a:fld>
            <a:endParaRPr lang="en-US"/>
          </a:p>
        </p:txBody>
      </p:sp>
      <p:pic>
        <p:nvPicPr>
          <p:cNvPr id="12" name="Picture 11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C192FC29-6D63-41C2-B37D-F112AC3A1F0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60" y="5958230"/>
            <a:ext cx="1463040" cy="89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826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E10D990-6498-4F42-B8D6-F91A1C652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en-US" sz="3200" dirty="0">
                <a:solidFill>
                  <a:schemeClr val="tx1"/>
                </a:solidFill>
                <a:latin typeface="Market Fresh" panose="020B0503020200000000" pitchFamily="34" charset="0"/>
              </a:rPr>
              <a:t>What is a high-deductible health plan?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73B30-6EAE-40FD-A5C5-32881AC83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5302189" cy="4739950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 high-deductible health plan (HDHP) is a health plan that has a minimum deductible and a maximum out-of-pocket, as determined annually by the IRS.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BB76C8-8161-4D38-8064-1F6F32554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>
                <a:solidFill>
                  <a:schemeClr val="tx1"/>
                </a:solidFill>
              </a:rPr>
              <a:t>6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5" name="Picture 14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AC020793-B40E-4764-A6C2-87B56344D86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599" y="5349090"/>
            <a:ext cx="1463040" cy="89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490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F9169-2E77-420A-B1F5-98141F42F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arket Fresh" panose="020B0503020200000000" pitchFamily="34" charset="0"/>
              </a:rPr>
              <a:t>HDHP 2019 IRS Plan Design Requirements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0A9287D-4611-47D2-9A94-637738085D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723573"/>
              </p:ext>
            </p:extLst>
          </p:nvPr>
        </p:nvGraphicFramePr>
        <p:xfrm>
          <a:off x="225137" y="2535865"/>
          <a:ext cx="5870863" cy="4019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C6238160-EEDC-484A-9D59-6A28F9C972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8498392"/>
              </p:ext>
            </p:extLst>
          </p:nvPr>
        </p:nvGraphicFramePr>
        <p:xfrm>
          <a:off x="5249910" y="2627305"/>
          <a:ext cx="7737848" cy="4019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EC19EC7-4E5A-4819-9AB1-F01D286AA5E1}"/>
              </a:ext>
            </a:extLst>
          </p:cNvPr>
          <p:cNvSpPr txBox="1"/>
          <p:nvPr/>
        </p:nvSpPr>
        <p:spPr>
          <a:xfrm>
            <a:off x="1154954" y="2535865"/>
            <a:ext cx="1851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Individual Coverage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D3AE8F-30F4-43BC-AA70-6A42B970E8FF}"/>
              </a:ext>
            </a:extLst>
          </p:cNvPr>
          <p:cNvSpPr txBox="1"/>
          <p:nvPr/>
        </p:nvSpPr>
        <p:spPr>
          <a:xfrm>
            <a:off x="7267698" y="2535865"/>
            <a:ext cx="1851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Family Coverage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38E93-5A3E-4F6E-907B-92820092E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7</a:t>
            </a:fld>
            <a:endParaRPr lang="en-US"/>
          </a:p>
        </p:txBody>
      </p:sp>
      <p:pic>
        <p:nvPicPr>
          <p:cNvPr id="10" name="Picture 9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409B00B8-4E39-4F9F-8800-7B904008A240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60" y="5958230"/>
            <a:ext cx="1463040" cy="89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423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F67A80-BB15-4C19-8D17-0CF365D74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842" y="910377"/>
            <a:ext cx="8761413" cy="706964"/>
          </a:xfrm>
        </p:spPr>
        <p:txBody>
          <a:bodyPr/>
          <a:lstStyle/>
          <a:p>
            <a:r>
              <a:rPr lang="en-US" dirty="0">
                <a:latin typeface="Market Fresh" panose="020B0503020200000000" pitchFamily="34" charset="0"/>
              </a:rPr>
              <a:t>A CDHP has Two Parts: High-Deductible Health Plan + Health Savings Account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BFB24C-32BE-4F99-9862-C8A4C44FFF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70842" y="4491616"/>
            <a:ext cx="4825158" cy="3416301"/>
          </a:xfrm>
        </p:spPr>
        <p:txBody>
          <a:bodyPr/>
          <a:lstStyle/>
          <a:p>
            <a:r>
              <a:rPr lang="en-US" dirty="0"/>
              <a:t>High-deductible health plan that is considered HSA-qualified through CSEBO:</a:t>
            </a:r>
          </a:p>
          <a:p>
            <a:pPr lvl="1"/>
            <a:r>
              <a:rPr lang="en-US" dirty="0"/>
              <a:t>Anthem PPO CDHP 90, 80 &amp; 60.</a:t>
            </a:r>
          </a:p>
          <a:p>
            <a:pPr lvl="1"/>
            <a:r>
              <a:rPr lang="en-US" dirty="0"/>
              <a:t>Kaiser HMO CDHP $1,500 &amp; $4,500.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694B986-E34C-4B6D-969D-F9D823AAD9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5999" y="4491617"/>
            <a:ext cx="4825159" cy="3416300"/>
          </a:xfrm>
        </p:spPr>
        <p:txBody>
          <a:bodyPr/>
          <a:lstStyle/>
          <a:p>
            <a:r>
              <a:rPr lang="en-US" dirty="0"/>
              <a:t>Tax-free savings account for qualified medical, dental and vision expenses.</a:t>
            </a:r>
          </a:p>
          <a:p>
            <a:r>
              <a:rPr lang="en-US" dirty="0"/>
              <a:t>Works in conjunction with the HSA-powered plan.</a:t>
            </a:r>
          </a:p>
        </p:txBody>
      </p:sp>
      <p:pic>
        <p:nvPicPr>
          <p:cNvPr id="11" name="Picture 5" descr="Screen Shot 2015-05-31 at 11.06.44 PM.png">
            <a:extLst>
              <a:ext uri="{FF2B5EF4-FFF2-40B4-BE49-F238E27FC236}">
                <a16:creationId xmlns:a16="http://schemas.microsoft.com/office/drawing/2014/main" id="{2D34AD57-39C8-455E-822E-595DCC515E7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688" y="2660659"/>
            <a:ext cx="1561466" cy="1536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Plus 20">
            <a:extLst>
              <a:ext uri="{FF2B5EF4-FFF2-40B4-BE49-F238E27FC236}">
                <a16:creationId xmlns:a16="http://schemas.microsoft.com/office/drawing/2014/main" id="{449E1F4D-7D48-4BA4-BF43-D3053A910A47}"/>
              </a:ext>
            </a:extLst>
          </p:cNvPr>
          <p:cNvSpPr/>
          <p:nvPr/>
        </p:nvSpPr>
        <p:spPr>
          <a:xfrm>
            <a:off x="5676899" y="3048000"/>
            <a:ext cx="838200" cy="762000"/>
          </a:xfrm>
          <a:prstGeom prst="mathPlus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13" name="Picture 4" descr="Screen Shot 2015-05-31 at 11.06.56 PM.png">
            <a:extLst>
              <a:ext uri="{FF2B5EF4-FFF2-40B4-BE49-F238E27FC236}">
                <a16:creationId xmlns:a16="http://schemas.microsoft.com/office/drawing/2014/main" id="{85E25638-D2E6-43E2-9315-CCFFBB4E999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254" y="2660659"/>
            <a:ext cx="1548036" cy="1536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764B0F-482A-4664-895A-CAAF61F6F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8</a:t>
            </a:fld>
            <a:endParaRPr lang="en-US"/>
          </a:p>
        </p:txBody>
      </p:sp>
      <p:pic>
        <p:nvPicPr>
          <p:cNvPr id="14" name="Picture 13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4F4F514A-CFBD-42E7-A70A-445085DAF18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60" y="5958230"/>
            <a:ext cx="1463040" cy="89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275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guy with money-16.png">
            <a:extLst>
              <a:ext uri="{FF2B5EF4-FFF2-40B4-BE49-F238E27FC236}">
                <a16:creationId xmlns:a16="http://schemas.microsoft.com/office/drawing/2014/main" id="{72E13AA1-DECC-4DC8-AAD9-3C0243063D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1" y="1471612"/>
            <a:ext cx="34163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A4788F-7A53-40AD-9A27-8DF59A41C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arket Fresh" panose="020B0503020200000000" pitchFamily="34" charset="0"/>
              </a:rPr>
              <a:t>Why choose a CDHP?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F2CDF6-B6AA-434B-8B5C-938F750805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Save Now: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3BCAC0-0330-416C-A3C9-B4B37A0D36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3678238"/>
          </a:xfrm>
        </p:spPr>
        <p:txBody>
          <a:bodyPr>
            <a:normAutofit/>
          </a:bodyPr>
          <a:lstStyle/>
          <a:p>
            <a:r>
              <a:rPr lang="en-US" sz="1600" dirty="0"/>
              <a:t>CDHP premiums are typically lower than traditional health plans. </a:t>
            </a:r>
          </a:p>
          <a:p>
            <a:r>
              <a:rPr lang="en-US" sz="1600" dirty="0"/>
              <a:t>HSA deposits are tax-free from the federal level.</a:t>
            </a:r>
          </a:p>
          <a:p>
            <a:pPr lvl="1"/>
            <a:r>
              <a:rPr lang="en-US" dirty="0"/>
              <a:t>You will pay state taxes in CA. </a:t>
            </a:r>
          </a:p>
          <a:p>
            <a:pPr lvl="1"/>
            <a:r>
              <a:rPr lang="en-US" dirty="0"/>
              <a:t>Contribution maximums set annually by the IRS.</a:t>
            </a:r>
          </a:p>
          <a:p>
            <a:r>
              <a:rPr lang="en-US" sz="1600" dirty="0"/>
              <a:t>HSA withdrawals for qualified medical, dental or vision expenses are tax-free for the life of the account.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4D8647-A49D-464B-A9E7-B0B44EE4AF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Save for the Future: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80FC16-6831-4446-9280-2F37595688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3678238"/>
          </a:xfrm>
        </p:spPr>
        <p:txBody>
          <a:bodyPr>
            <a:noAutofit/>
          </a:bodyPr>
          <a:lstStyle/>
          <a:p>
            <a:r>
              <a:rPr lang="en-US" sz="1600" dirty="0"/>
              <a:t>HSA funds roll over year to year. </a:t>
            </a:r>
          </a:p>
          <a:p>
            <a:r>
              <a:rPr lang="en-US" sz="1600" dirty="0"/>
              <a:t>You own the account and the money, even if you change jobs or insurance plans. </a:t>
            </a:r>
          </a:p>
          <a:p>
            <a:r>
              <a:rPr lang="en-US" sz="1600" dirty="0"/>
              <a:t>Interest is earned tax-free, with diverse investment options. </a:t>
            </a:r>
          </a:p>
          <a:p>
            <a:r>
              <a:rPr lang="en-US" sz="1600" dirty="0"/>
              <a:t>Once 65+, you can pay for Medicare Part B premiums tax-free.</a:t>
            </a:r>
          </a:p>
          <a:p>
            <a:pPr lvl="1"/>
            <a:r>
              <a:rPr lang="en-US" dirty="0"/>
              <a:t>Additionally, non-qualified disbursements are taxed as income, without an additional penalty.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927489-7205-42B2-B464-E2253234D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9</a:t>
            </a:fld>
            <a:endParaRPr lang="en-US"/>
          </a:p>
        </p:txBody>
      </p:sp>
      <p:pic>
        <p:nvPicPr>
          <p:cNvPr id="10" name="Picture 9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C43A9725-9E59-409E-9F51-514D291F03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60" y="5958230"/>
            <a:ext cx="1463040" cy="89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616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AB496-B11A-4DCC-9811-571B8F6DD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EBEBEB"/>
                </a:solidFill>
                <a:latin typeface="Market Fresh" panose="020B0503020200000000" pitchFamily="34" charset="0"/>
              </a:rPr>
              <a:t>2019 HSA Contribution Maximums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D59D401-57C1-4521-98ED-1AA5E19174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8759116"/>
              </p:ext>
            </p:extLst>
          </p:nvPr>
        </p:nvGraphicFramePr>
        <p:xfrm>
          <a:off x="1822477" y="3362038"/>
          <a:ext cx="8554298" cy="2212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377">
                  <a:extLst>
                    <a:ext uri="{9D8B030D-6E8A-4147-A177-3AD203B41FA5}">
                      <a16:colId xmlns:a16="http://schemas.microsoft.com/office/drawing/2014/main" val="4243632882"/>
                    </a:ext>
                  </a:extLst>
                </a:gridCol>
                <a:gridCol w="3161877">
                  <a:extLst>
                    <a:ext uri="{9D8B030D-6E8A-4147-A177-3AD203B41FA5}">
                      <a16:colId xmlns:a16="http://schemas.microsoft.com/office/drawing/2014/main" val="2170107666"/>
                    </a:ext>
                  </a:extLst>
                </a:gridCol>
                <a:gridCol w="2929044">
                  <a:extLst>
                    <a:ext uri="{9D8B030D-6E8A-4147-A177-3AD203B41FA5}">
                      <a16:colId xmlns:a16="http://schemas.microsoft.com/office/drawing/2014/main" val="1640016997"/>
                    </a:ext>
                  </a:extLst>
                </a:gridCol>
              </a:tblGrid>
              <a:tr h="737616">
                <a:tc>
                  <a:txBody>
                    <a:bodyPr/>
                    <a:lstStyle/>
                    <a:p>
                      <a:pPr algn="ctr"/>
                      <a:r>
                        <a:rPr lang="en-US" sz="3300"/>
                        <a:t>Tier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/>
                        <a:t>Under Age 55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/>
                        <a:t>Over Age 55</a:t>
                      </a:r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2698438190"/>
                  </a:ext>
                </a:extLst>
              </a:tr>
              <a:tr h="737616">
                <a:tc>
                  <a:txBody>
                    <a:bodyPr/>
                    <a:lstStyle/>
                    <a:p>
                      <a:pPr algn="r"/>
                      <a:r>
                        <a:rPr lang="en-US" sz="3300"/>
                        <a:t>Individual: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/>
                        <a:t>$3,500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/>
                        <a:t>$4,500</a:t>
                      </a:r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1990427195"/>
                  </a:ext>
                </a:extLst>
              </a:tr>
              <a:tr h="737616">
                <a:tc>
                  <a:txBody>
                    <a:bodyPr/>
                    <a:lstStyle/>
                    <a:p>
                      <a:pPr algn="r"/>
                      <a:r>
                        <a:rPr lang="en-US" sz="3300"/>
                        <a:t>Family: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/>
                        <a:t>$7,000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300"/>
                        <a:t>$8,000</a:t>
                      </a:r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333122509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1DCF2ED-F009-450B-88AD-3890BF1EB119}"/>
              </a:ext>
            </a:extLst>
          </p:cNvPr>
          <p:cNvSpPr txBox="1"/>
          <p:nvPr/>
        </p:nvSpPr>
        <p:spPr>
          <a:xfrm>
            <a:off x="1932972" y="5764192"/>
            <a:ext cx="7983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Total maximum contribution allowed in a calendar year of employee &amp; employer contributions, if applicable.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D48405-BDBB-4E40-8D75-250A5149E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8AA8B5EE-573E-496A-87A9-E967551C240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60" y="5958230"/>
            <a:ext cx="1463040" cy="89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220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ards-06.png">
            <a:extLst>
              <a:ext uri="{FF2B5EF4-FFF2-40B4-BE49-F238E27FC236}">
                <a16:creationId xmlns:a16="http://schemas.microsoft.com/office/drawing/2014/main" id="{21CF011B-DF57-421C-B5C9-316CE651A03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9" y="500643"/>
            <a:ext cx="6096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12C6C7B-612F-42CE-A9FB-B9366136DBD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999460" y="925033"/>
            <a:chExt cx="7949610" cy="461453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818BF9C-ECCA-4F4B-88F2-6C602C609AAC}"/>
                </a:ext>
              </a:extLst>
            </p:cNvPr>
            <p:cNvSpPr/>
            <p:nvPr/>
          </p:nvSpPr>
          <p:spPr>
            <a:xfrm>
              <a:off x="999460" y="925033"/>
              <a:ext cx="5096540" cy="461453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E9E86F7-97BA-4521-A463-6D62D730AAE5}"/>
                </a:ext>
              </a:extLst>
            </p:cNvPr>
            <p:cNvSpPr/>
            <p:nvPr/>
          </p:nvSpPr>
          <p:spPr>
            <a:xfrm>
              <a:off x="3852530" y="925033"/>
              <a:ext cx="5096540" cy="461453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542B53A-E9C6-435C-AD08-57E173F47227}"/>
              </a:ext>
            </a:extLst>
          </p:cNvPr>
          <p:cNvSpPr txBox="1"/>
          <p:nvPr/>
        </p:nvSpPr>
        <p:spPr>
          <a:xfrm>
            <a:off x="4744265" y="1278791"/>
            <a:ext cx="2703469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700" dirty="0"/>
              <a:t>Same network, doctors and prescription drug coverage (either HMO or PPO).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700" dirty="0"/>
              <a:t>Same pricing discounts for providers.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700" dirty="0"/>
              <a:t>Once deductible is met, coinsurance applies until out-of-pocket maximum met.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700" dirty="0"/>
              <a:t>Preventive care covered at 100% (when using in-network).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7DD922-19C0-43DA-B6D6-592AB7F01FAB}"/>
              </a:ext>
            </a:extLst>
          </p:cNvPr>
          <p:cNvSpPr txBox="1"/>
          <p:nvPr/>
        </p:nvSpPr>
        <p:spPr>
          <a:xfrm>
            <a:off x="1105785" y="1028343"/>
            <a:ext cx="326985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Pay in full (less network discounts) for </a:t>
            </a:r>
            <a:r>
              <a:rPr lang="en-US" b="1" dirty="0"/>
              <a:t>all </a:t>
            </a:r>
            <a:r>
              <a:rPr lang="en-US" dirty="0"/>
              <a:t>services until plan deductible is met.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Combined medical and Rx deductible &amp; out-of-pocket maximum.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Copays, deductibles and coinsurance can be paid pre-tax (even out-of-network providers).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Retirement vehicle: accounts grow over time as pre-tax contributions and unused funds roll over from year to year, earning tax-free interest.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5491D7-0362-4EFE-8F01-5B5397D8C746}"/>
              </a:ext>
            </a:extLst>
          </p:cNvPr>
          <p:cNvSpPr txBox="1"/>
          <p:nvPr/>
        </p:nvSpPr>
        <p:spPr>
          <a:xfrm>
            <a:off x="7816361" y="1720840"/>
            <a:ext cx="326985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Office visit and Rx copays apply before deductible is met; all other services, deductible applies.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Separate medical and Rx out-of-pocket maximums.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Copays, deductibles and coinsurance are paid after-tax.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7B11BE-434D-4ED0-AFBD-5BDD05F73E33}"/>
              </a:ext>
            </a:extLst>
          </p:cNvPr>
          <p:cNvSpPr txBox="1"/>
          <p:nvPr/>
        </p:nvSpPr>
        <p:spPr>
          <a:xfrm>
            <a:off x="2599117" y="404037"/>
            <a:ext cx="1776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Market Fresh" panose="020B0503020200000000" pitchFamily="34" charset="0"/>
              </a:rPr>
              <a:t>CDHP Plans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FBA759-EDF9-456B-B4A8-5F3CD0036836}"/>
              </a:ext>
            </a:extLst>
          </p:cNvPr>
          <p:cNvSpPr txBox="1"/>
          <p:nvPr/>
        </p:nvSpPr>
        <p:spPr>
          <a:xfrm>
            <a:off x="8283820" y="265537"/>
            <a:ext cx="1776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Market Fresh" panose="020B0503020200000000" pitchFamily="34" charset="0"/>
              </a:rPr>
              <a:t>Traditional Plans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EF08E5-A570-4610-93B7-965F688AC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11</a:t>
            </a:fld>
            <a:endParaRPr lang="en-US"/>
          </a:p>
        </p:txBody>
      </p:sp>
      <p:pic>
        <p:nvPicPr>
          <p:cNvPr id="16" name="Picture 15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15126C3D-1846-4689-B277-E2F0BF2C5DF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838" y="6070702"/>
            <a:ext cx="1280160" cy="78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767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Moneysign.jpg">
            <a:extLst>
              <a:ext uri="{FF2B5EF4-FFF2-40B4-BE49-F238E27FC236}">
                <a16:creationId xmlns:a16="http://schemas.microsoft.com/office/drawing/2014/main" id="{3B69EA43-F772-433B-9B17-C81EA55226A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827" y="2805844"/>
            <a:ext cx="2348345" cy="259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266722-32AD-4813-A3BD-6B93D7BC0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arket Fresh" panose="020B0503020200000000" pitchFamily="34" charset="0"/>
              </a:rPr>
              <a:t>Anthem Advanced Imaging Example: Before Plan Deductible Met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D7AE5-3585-46F7-B5F9-5D5DE2D548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>
                <a:latin typeface="Market Fresh" panose="020B0503020200000000" pitchFamily="34" charset="0"/>
              </a:rPr>
              <a:t>PPO 80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2819B9-23AE-49BE-92AA-CCB8FAD295F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Member self-refers to specialist office visit, total billed to plan: $155.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Member pays provider </a:t>
            </a:r>
            <a:r>
              <a:rPr lang="en-US" b="1" dirty="0"/>
              <a:t>$30</a:t>
            </a:r>
            <a:r>
              <a:rPr lang="en-US" dirty="0"/>
              <a:t> specialist copay; plan pays rest.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CT of lower limb with contrast, total billed to plan: $320.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Member pays provider </a:t>
            </a:r>
            <a:r>
              <a:rPr lang="en-US" b="1" dirty="0"/>
              <a:t>$320.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Total Member Cost Share: $350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755AB7-9314-40DF-A5D4-443D3753B1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>
                <a:latin typeface="Market Fresh" panose="020B0503020200000000" pitchFamily="34" charset="0"/>
              </a:rPr>
              <a:t>CDHP 90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6B57F1-CBDA-415A-AD21-577F7D1BEF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334486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Member self-refers to specialist office visit, total billed to plan: $155.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Member pays provider </a:t>
            </a:r>
            <a:r>
              <a:rPr lang="en-US" b="1" dirty="0"/>
              <a:t>$155</a:t>
            </a:r>
            <a:r>
              <a:rPr lang="en-US" dirty="0"/>
              <a:t> with pre-tax dollars in HSA.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CT of lower limb with contrast, total billed to plan: $320.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Member pays provider </a:t>
            </a:r>
            <a:r>
              <a:rPr lang="en-US" b="1" dirty="0"/>
              <a:t>$320</a:t>
            </a:r>
            <a:r>
              <a:rPr lang="en-US" dirty="0"/>
              <a:t> with pre-tax dollars in HSA.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Total Member Cost Share: $485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1A85E6D-9C71-407F-8058-C71819DC7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12</a:t>
            </a:fld>
            <a:endParaRPr lang="en-US"/>
          </a:p>
        </p:txBody>
      </p:sp>
      <p:pic>
        <p:nvPicPr>
          <p:cNvPr id="10" name="Picture 9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BD77B48C-CF72-4D9B-9F42-70EBDEE4904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60" y="5958230"/>
            <a:ext cx="1463040" cy="89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606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Moneysign.jpg">
            <a:extLst>
              <a:ext uri="{FF2B5EF4-FFF2-40B4-BE49-F238E27FC236}">
                <a16:creationId xmlns:a16="http://schemas.microsoft.com/office/drawing/2014/main" id="{FE9CCD12-B0CD-4C2F-8F85-278061AE42A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827" y="2805844"/>
            <a:ext cx="2348345" cy="259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266722-32AD-4813-A3BD-6B93D7BC0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arket Fresh" panose="020B0503020200000000" pitchFamily="34" charset="0"/>
              </a:rPr>
              <a:t>Anthem Advanced Imaging Example: After Plan Deductible Met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D7AE5-3585-46F7-B5F9-5D5DE2D548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>
                <a:latin typeface="Market Fresh" panose="020B0503020200000000" pitchFamily="34" charset="0"/>
              </a:rPr>
              <a:t>PPO 80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2819B9-23AE-49BE-92AA-CCB8FAD295F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Member self-refers to specialist office visit, total billed to plan: $155.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Member pays provider </a:t>
            </a:r>
            <a:r>
              <a:rPr lang="en-US" b="1" dirty="0"/>
              <a:t>$30</a:t>
            </a:r>
            <a:r>
              <a:rPr lang="en-US" dirty="0"/>
              <a:t> specialist copay; plan pays rest.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CT of lower limb with contrast, total billed to plan: $320.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Member pays provider 20% coinsurance for total billed: </a:t>
            </a:r>
            <a:r>
              <a:rPr lang="en-US" b="1" dirty="0"/>
              <a:t>$64</a:t>
            </a:r>
            <a:r>
              <a:rPr lang="en-US" dirty="0"/>
              <a:t>; plan pays rest.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Total Member Cost Share: $94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755AB7-9314-40DF-A5D4-443D3753B1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>
                <a:latin typeface="Market Fresh" panose="020B0503020200000000" pitchFamily="34" charset="0"/>
              </a:rPr>
              <a:t>CDHP 90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6B57F1-CBDA-415A-AD21-577F7D1BEF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340179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Member self-refers to specialist office visit, total billed to plan: $155.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Member pays provider 10% coinsurance for total billed: </a:t>
            </a:r>
            <a:r>
              <a:rPr lang="en-US" b="1" dirty="0"/>
              <a:t>$15.50</a:t>
            </a:r>
            <a:r>
              <a:rPr lang="en-US" dirty="0"/>
              <a:t> with pre-tax dollars in HSA; plan pays rest.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CT of lower limb with contrast, total billed to plan: $320.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Member pays provider 10% coinsurance for total billed: </a:t>
            </a:r>
            <a:r>
              <a:rPr lang="en-US" b="1" dirty="0"/>
              <a:t>$32</a:t>
            </a:r>
            <a:r>
              <a:rPr lang="en-US" dirty="0"/>
              <a:t> with pre-tax dollars in HSA; plan pays rest.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Total Member Cost Share: $47.50</a:t>
            </a:r>
          </a:p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3F6CD0F-4E6A-4AA8-A9AB-07599F279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1F3A-9ABD-424A-B276-F46380079635}" type="slidenum">
              <a:rPr lang="en-US" smtClean="0"/>
              <a:t>13</a:t>
            </a:fld>
            <a:endParaRPr lang="en-US"/>
          </a:p>
        </p:txBody>
      </p:sp>
      <p:pic>
        <p:nvPicPr>
          <p:cNvPr id="10" name="Picture 9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45AEE162-F3BB-40EC-A875-98EE564E65B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960" y="5958230"/>
            <a:ext cx="1463040" cy="89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02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Custom 8">
      <a:dk1>
        <a:srgbClr val="000000"/>
      </a:dk1>
      <a:lt1>
        <a:sysClr val="window" lastClr="FFFFFF"/>
      </a:lt1>
      <a:dk2>
        <a:srgbClr val="1E2443"/>
      </a:dk2>
      <a:lt2>
        <a:srgbClr val="EBEBEB"/>
      </a:lt2>
      <a:accent1>
        <a:srgbClr val="1E2443"/>
      </a:accent1>
      <a:accent2>
        <a:srgbClr val="5560AB"/>
      </a:accent2>
      <a:accent3>
        <a:srgbClr val="BDC8E6"/>
      </a:accent3>
      <a:accent4>
        <a:srgbClr val="F29B62"/>
      </a:accent4>
      <a:accent5>
        <a:srgbClr val="F8C86D"/>
      </a:accent5>
      <a:accent6>
        <a:srgbClr val="5560AB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3110CB9DEB2A4B9943F8F4F33907CA" ma:contentTypeVersion="12" ma:contentTypeDescription="Create a new document." ma:contentTypeScope="" ma:versionID="25d78e4d441a2982c81736d8e5616a41">
  <xsd:schema xmlns:xsd="http://www.w3.org/2001/XMLSchema" xmlns:xs="http://www.w3.org/2001/XMLSchema" xmlns:p="http://schemas.microsoft.com/office/2006/metadata/properties" xmlns:ns2="b4634812-f136-4564-9522-d329c7f276dd" xmlns:ns3="0aac14dd-0d24-43ae-97de-bd91f7c6e05b" targetNamespace="http://schemas.microsoft.com/office/2006/metadata/properties" ma:root="true" ma:fieldsID="4f9db7fb9db69d40a39e2b32a1fb6ed4" ns2:_="" ns3:_="">
    <xsd:import namespace="b4634812-f136-4564-9522-d329c7f276dd"/>
    <xsd:import namespace="0aac14dd-0d24-43ae-97de-bd91f7c6e0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634812-f136-4564-9522-d329c7f276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ac14dd-0d24-43ae-97de-bd91f7c6e05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7464911-E590-42C7-9600-E5266E3DFA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634812-f136-4564-9522-d329c7f276dd"/>
    <ds:schemaRef ds:uri="0aac14dd-0d24-43ae-97de-bd91f7c6e05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D4A720-27C8-4382-BA63-AC5DA04D4DD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0353C0-49C5-40E2-A0A3-3803FA03CDC1}">
  <ds:schemaRefs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0aac14dd-0d24-43ae-97de-bd91f7c6e05b"/>
    <ds:schemaRef ds:uri="b4634812-f136-4564-9522-d329c7f276dd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1017</Words>
  <Application>Microsoft Office PowerPoint</Application>
  <PresentationFormat>Widescreen</PresentationFormat>
  <Paragraphs>113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Market Fresh</vt:lpstr>
      <vt:lpstr>Wingdings 3</vt:lpstr>
      <vt:lpstr>Ion Boardroom</vt:lpstr>
      <vt:lpstr>Consumer-Directed Health Plans (CDHP)</vt:lpstr>
      <vt:lpstr>What is a CDHP?</vt:lpstr>
      <vt:lpstr>What is an HSA?</vt:lpstr>
      <vt:lpstr>HSA Eligibility</vt:lpstr>
      <vt:lpstr>To be eligible, the following requirements must be met:</vt:lpstr>
      <vt:lpstr>What is a high-deductible health plan?</vt:lpstr>
      <vt:lpstr>HDHP 2019 IRS Plan Design Requirements</vt:lpstr>
      <vt:lpstr>A CDHP has Two Parts: High-Deductible Health Plan + Health Savings Account</vt:lpstr>
      <vt:lpstr>Why choose a CDHP?</vt:lpstr>
      <vt:lpstr>2019 HSA Contribution Maximums</vt:lpstr>
      <vt:lpstr>PowerPoint Presentation</vt:lpstr>
      <vt:lpstr>Anthem Advanced Imaging Example: Before Plan Deductible Met</vt:lpstr>
      <vt:lpstr>Anthem Advanced Imaging Example: After Plan Deductible Met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Consumer-Directed Health Plans (CDHP)</dc:title>
  <dc:creator>Trever Hansen</dc:creator>
  <cp:lastModifiedBy>Kristin Trotsky</cp:lastModifiedBy>
  <cp:revision>9</cp:revision>
  <dcterms:created xsi:type="dcterms:W3CDTF">2019-05-07T20:06:57Z</dcterms:created>
  <dcterms:modified xsi:type="dcterms:W3CDTF">2019-07-30T22:08:12Z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0x010100B43110CB9DEB2A4B9943F8F4F33907CA</vt:lpwstr>
  </property>
</Properties>
</file>