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notesMasterIdLst>
    <p:notesMasterId r:id="rId20"/>
  </p:notesMasterIdLst>
  <p:handoutMasterIdLst>
    <p:handoutMasterId r:id="rId21"/>
  </p:handoutMasterIdLst>
  <p:sldIdLst>
    <p:sldId id="256" r:id="rId2"/>
    <p:sldId id="393" r:id="rId3"/>
    <p:sldId id="394" r:id="rId4"/>
    <p:sldId id="395" r:id="rId5"/>
    <p:sldId id="305" r:id="rId6"/>
    <p:sldId id="306" r:id="rId7"/>
    <p:sldId id="397" r:id="rId8"/>
    <p:sldId id="400" r:id="rId9"/>
    <p:sldId id="401" r:id="rId10"/>
    <p:sldId id="402" r:id="rId11"/>
    <p:sldId id="403" r:id="rId12"/>
    <p:sldId id="404" r:id="rId13"/>
    <p:sldId id="405" r:id="rId14"/>
    <p:sldId id="406" r:id="rId15"/>
    <p:sldId id="407" r:id="rId16"/>
    <p:sldId id="408" r:id="rId17"/>
    <p:sldId id="409" r:id="rId18"/>
    <p:sldId id="411" r:id="rId19"/>
  </p:sldIdLst>
  <p:sldSz cx="9144000" cy="6858000" type="screen4x3"/>
  <p:notesSz cx="6858000" cy="9144000"/>
  <p:custDataLst>
    <p:tags r:id="rId22"/>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a:defRPr>
    </a:lvl1pPr>
    <a:lvl2pPr marL="457200" algn="l" rtl="0" fontAlgn="base">
      <a:spcBef>
        <a:spcPct val="0"/>
      </a:spcBef>
      <a:spcAft>
        <a:spcPct val="0"/>
      </a:spcAft>
      <a:defRPr kern="1200">
        <a:solidFill>
          <a:schemeClr val="tx1"/>
        </a:solidFill>
        <a:latin typeface="Calibri" pitchFamily="34" charset="0"/>
        <a:ea typeface="+mn-ea"/>
        <a:cs typeface="Arial"/>
      </a:defRPr>
    </a:lvl2pPr>
    <a:lvl3pPr marL="914400" algn="l" rtl="0" fontAlgn="base">
      <a:spcBef>
        <a:spcPct val="0"/>
      </a:spcBef>
      <a:spcAft>
        <a:spcPct val="0"/>
      </a:spcAft>
      <a:defRPr kern="1200">
        <a:solidFill>
          <a:schemeClr val="tx1"/>
        </a:solidFill>
        <a:latin typeface="Calibri" pitchFamily="34" charset="0"/>
        <a:ea typeface="+mn-ea"/>
        <a:cs typeface="Arial"/>
      </a:defRPr>
    </a:lvl3pPr>
    <a:lvl4pPr marL="1371600" algn="l" rtl="0" fontAlgn="base">
      <a:spcBef>
        <a:spcPct val="0"/>
      </a:spcBef>
      <a:spcAft>
        <a:spcPct val="0"/>
      </a:spcAft>
      <a:defRPr kern="1200">
        <a:solidFill>
          <a:schemeClr val="tx1"/>
        </a:solidFill>
        <a:latin typeface="Calibri" pitchFamily="34" charset="0"/>
        <a:ea typeface="+mn-ea"/>
        <a:cs typeface="Arial"/>
      </a:defRPr>
    </a:lvl4pPr>
    <a:lvl5pPr marL="1828800" algn="l" rtl="0" fontAlgn="base">
      <a:spcBef>
        <a:spcPct val="0"/>
      </a:spcBef>
      <a:spcAft>
        <a:spcPct val="0"/>
      </a:spcAft>
      <a:defRPr kern="1200">
        <a:solidFill>
          <a:schemeClr val="tx1"/>
        </a:solidFill>
        <a:latin typeface="Calibri" pitchFamily="34" charset="0"/>
        <a:ea typeface="+mn-ea"/>
        <a:cs typeface="Arial"/>
      </a:defRPr>
    </a:lvl5pPr>
    <a:lvl6pPr marL="2286000" algn="l" defTabSz="914400" rtl="0" eaLnBrk="1" latinLnBrk="0" hangingPunct="1">
      <a:defRPr kern="1200">
        <a:solidFill>
          <a:schemeClr val="tx1"/>
        </a:solidFill>
        <a:latin typeface="Calibri" pitchFamily="34" charset="0"/>
        <a:ea typeface="+mn-ea"/>
        <a:cs typeface="Arial"/>
      </a:defRPr>
    </a:lvl6pPr>
    <a:lvl7pPr marL="2743200" algn="l" defTabSz="914400" rtl="0" eaLnBrk="1" latinLnBrk="0" hangingPunct="1">
      <a:defRPr kern="1200">
        <a:solidFill>
          <a:schemeClr val="tx1"/>
        </a:solidFill>
        <a:latin typeface="Calibri" pitchFamily="34" charset="0"/>
        <a:ea typeface="+mn-ea"/>
        <a:cs typeface="Arial"/>
      </a:defRPr>
    </a:lvl7pPr>
    <a:lvl8pPr marL="3200400" algn="l" defTabSz="914400" rtl="0" eaLnBrk="1" latinLnBrk="0" hangingPunct="1">
      <a:defRPr kern="1200">
        <a:solidFill>
          <a:schemeClr val="tx1"/>
        </a:solidFill>
        <a:latin typeface="Calibri" pitchFamily="34" charset="0"/>
        <a:ea typeface="+mn-ea"/>
        <a:cs typeface="Arial"/>
      </a:defRPr>
    </a:lvl8pPr>
    <a:lvl9pPr marL="3657600" algn="l" defTabSz="914400" rtl="0" eaLnBrk="1" latinLnBrk="0" hangingPunct="1">
      <a:defRPr kern="1200">
        <a:solidFill>
          <a:schemeClr val="tx1"/>
        </a:solidFill>
        <a:latin typeface="Calibri" pitchFamily="34" charset="0"/>
        <a:ea typeface="+mn-ea"/>
        <a:cs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378"/>
    <a:srgbClr val="28608A"/>
    <a:srgbClr val="00563B"/>
    <a:srgbClr val="046252"/>
    <a:srgbClr val="1E8E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09" autoAdjust="0"/>
    <p:restoredTop sz="92060" autoAdjust="0"/>
  </p:normalViewPr>
  <p:slideViewPr>
    <p:cSldViewPr>
      <p:cViewPr varScale="1">
        <p:scale>
          <a:sx n="63" d="100"/>
          <a:sy n="63" d="100"/>
        </p:scale>
        <p:origin x="1382" y="48"/>
      </p:cViewPr>
      <p:guideLst>
        <p:guide orient="horz" pos="2160"/>
        <p:guide pos="2880"/>
      </p:guideLst>
    </p:cSldViewPr>
  </p:slideViewPr>
  <p:notesTextViewPr>
    <p:cViewPr>
      <p:scale>
        <a:sx n="1" d="1"/>
        <a:sy n="1" d="1"/>
      </p:scale>
      <p:origin x="0" y="0"/>
    </p:cViewPr>
  </p:notesTextViewPr>
  <p:notesViewPr>
    <p:cSldViewPr>
      <p:cViewPr>
        <p:scale>
          <a:sx n="66" d="100"/>
          <a:sy n="66" d="100"/>
        </p:scale>
        <p:origin x="2406" y="64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5DAD127-FF50-4382-B62A-A8CC0466CD9A}" type="datetimeFigureOut">
              <a:rPr lang="en-US" smtClean="0"/>
              <a:t>1/21/2021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8180E6-B709-4B3D-A907-712EFA4DA939}" type="slidenum">
              <a:rPr lang="en-US" smtClean="0"/>
              <a:t>‹#›</a:t>
            </a:fld>
            <a:endParaRPr lang="en-US" dirty="0"/>
          </a:p>
        </p:txBody>
      </p:sp>
    </p:spTree>
    <p:extLst>
      <p:ext uri="{BB962C8B-B14F-4D97-AF65-F5344CB8AC3E}">
        <p14:creationId xmlns:p14="http://schemas.microsoft.com/office/powerpoint/2010/main" val="19525955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8141D7-1C59-4D81-8F0B-AB53EC2A2935}" type="datetimeFigureOut">
              <a:rPr lang="en-US" smtClean="0"/>
              <a:t>1/21/2021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B043F2-533B-4EDE-95B7-F5B648B2943B}" type="slidenum">
              <a:rPr lang="en-US" smtClean="0"/>
              <a:t>‹#›</a:t>
            </a:fld>
            <a:endParaRPr lang="en-US" dirty="0"/>
          </a:p>
        </p:txBody>
      </p:sp>
    </p:spTree>
    <p:extLst>
      <p:ext uri="{BB962C8B-B14F-4D97-AF65-F5344CB8AC3E}">
        <p14:creationId xmlns:p14="http://schemas.microsoft.com/office/powerpoint/2010/main" val="3505613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B043F2-533B-4EDE-95B7-F5B648B2943B}" type="slidenum">
              <a:rPr lang="en-US" smtClean="0"/>
              <a:t>1</a:t>
            </a:fld>
            <a:endParaRPr lang="en-US" dirty="0"/>
          </a:p>
        </p:txBody>
      </p:sp>
    </p:spTree>
    <p:extLst>
      <p:ext uri="{BB962C8B-B14F-4D97-AF65-F5344CB8AC3E}">
        <p14:creationId xmlns:p14="http://schemas.microsoft.com/office/powerpoint/2010/main" val="3878539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B043F2-533B-4EDE-95B7-F5B648B2943B}" type="slidenum">
              <a:rPr lang="en-US" smtClean="0"/>
              <a:t>17</a:t>
            </a:fld>
            <a:endParaRPr lang="en-US"/>
          </a:p>
        </p:txBody>
      </p:sp>
    </p:spTree>
    <p:extLst>
      <p:ext uri="{BB962C8B-B14F-4D97-AF65-F5344CB8AC3E}">
        <p14:creationId xmlns:p14="http://schemas.microsoft.com/office/powerpoint/2010/main" val="3986648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BE7E998-B8A0-4BDD-905F-4F046F8A434E}" type="slidenum">
              <a:rPr lang="en-US" smtClean="0"/>
              <a:t>18</a:t>
            </a:fld>
            <a:endParaRPr lang="en-US"/>
          </a:p>
        </p:txBody>
      </p:sp>
    </p:spTree>
    <p:extLst>
      <p:ext uri="{BB962C8B-B14F-4D97-AF65-F5344CB8AC3E}">
        <p14:creationId xmlns:p14="http://schemas.microsoft.com/office/powerpoint/2010/main" val="21485208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lvl1pPr>
              <a:defRPr/>
            </a:lvl1pPr>
          </a:lstStyle>
          <a:p>
            <a:pPr>
              <a:defRPr/>
            </a:pPr>
            <a:fld id="{303457AB-BBF5-48CA-AA59-FFC296FC9E68}" type="datetime1">
              <a:rPr lang="en-US" smtClean="0">
                <a:solidFill>
                  <a:prstClr val="black">
                    <a:tint val="75000"/>
                  </a:prstClr>
                </a:solidFill>
              </a:rPr>
              <a:pPr>
                <a:defRPr/>
              </a:pPr>
              <a:t>1/21/2021</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4D3E6C89-E7BF-4E31-80A4-D62FB2685C26}" type="slidenum">
              <a:rPr lang="en-US">
                <a:solidFill>
                  <a:prstClr val="black">
                    <a:tint val="75000"/>
                  </a:prstClr>
                </a:solidFill>
              </a:rPr>
              <a:pPr>
                <a:defRPr/>
              </a:pPr>
              <a:t>‹#›</a:t>
            </a:fld>
            <a:endParaRPr lang="en-US">
              <a:solidFill>
                <a:prstClr val="black">
                  <a:tint val="75000"/>
                </a:prstClr>
              </a:solidFill>
            </a:endParaRPr>
          </a:p>
        </p:txBody>
      </p:sp>
      <p:cxnSp>
        <p:nvCxnSpPr>
          <p:cNvPr id="10" name="Straight Connector 9">
            <a:extLst>
              <a:ext uri="{FF2B5EF4-FFF2-40B4-BE49-F238E27FC236}">
                <a16:creationId xmlns:a16="http://schemas.microsoft.com/office/drawing/2014/main" id="{D10D2673-B3C0-3A4E-BE22-0985C10F399A}"/>
              </a:ext>
            </a:extLst>
          </p:cNvPr>
          <p:cNvCxnSpPr/>
          <p:nvPr userDrawn="1"/>
        </p:nvCxnSpPr>
        <p:spPr>
          <a:xfrm>
            <a:off x="130278" y="1274565"/>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cxnSp>
        <p:nvCxnSpPr>
          <p:cNvPr id="13" name="Straight Connector 12">
            <a:extLst>
              <a:ext uri="{FF2B5EF4-FFF2-40B4-BE49-F238E27FC236}">
                <a16:creationId xmlns:a16="http://schemas.microsoft.com/office/drawing/2014/main" id="{0E1D5487-988E-2748-9443-D618BD16D6D1}"/>
              </a:ext>
            </a:extLst>
          </p:cNvPr>
          <p:cNvCxnSpPr/>
          <p:nvPr userDrawn="1"/>
        </p:nvCxnSpPr>
        <p:spPr>
          <a:xfrm>
            <a:off x="145026" y="3048000"/>
            <a:ext cx="8857380"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14" name="Title 1">
            <a:extLst>
              <a:ext uri="{FF2B5EF4-FFF2-40B4-BE49-F238E27FC236}">
                <a16:creationId xmlns:a16="http://schemas.microsoft.com/office/drawing/2014/main" id="{1638EA1C-FE16-F14A-B60C-2B33822D0C31}"/>
              </a:ext>
            </a:extLst>
          </p:cNvPr>
          <p:cNvSpPr txBox="1"/>
          <p:nvPr userDrawn="1"/>
        </p:nvSpPr>
        <p:spPr>
          <a:xfrm>
            <a:off x="130278" y="1447800"/>
            <a:ext cx="8857380" cy="1434803"/>
          </a:xfrm>
          <a:prstGeom prst="rect">
            <a:avLst/>
          </a:prstGeom>
          <a:solidFill>
            <a:srgbClr val="004378"/>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spcAft>
                <a:spcPct val="0"/>
              </a:spcAft>
            </a:pPr>
            <a:r>
              <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t> </a:t>
            </a:r>
            <a:br>
              <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br>
            <a:endPar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endParaRPr>
          </a:p>
        </p:txBody>
      </p:sp>
      <p:pic>
        <p:nvPicPr>
          <p:cNvPr id="11" name="Picture 10">
            <a:extLst>
              <a:ext uri="{FF2B5EF4-FFF2-40B4-BE49-F238E27FC236}">
                <a16:creationId xmlns:a16="http://schemas.microsoft.com/office/drawing/2014/main" id="{5173EE55-0059-7748-A330-3C42509A92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0" y="338957"/>
            <a:ext cx="4480560" cy="678872"/>
          </a:xfrm>
          <a:prstGeom prst="rect">
            <a:avLst/>
          </a:prstGeom>
        </p:spPr>
      </p:pic>
    </p:spTree>
    <p:extLst>
      <p:ext uri="{BB962C8B-B14F-4D97-AF65-F5344CB8AC3E}">
        <p14:creationId xmlns:p14="http://schemas.microsoft.com/office/powerpoint/2010/main" val="43016711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5026" y="1274565"/>
            <a:ext cx="8857380" cy="935235"/>
          </a:xfrm>
        </p:spPr>
        <p:txBody>
          <a:bodyPr>
            <a:normAutofit/>
          </a:bodyPr>
          <a:lstStyle>
            <a:lvl1pPr>
              <a:defRPr sz="3200" b="1">
                <a:solidFill>
                  <a:srgbClr val="004378"/>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159774" y="2209800"/>
            <a:ext cx="8857380" cy="4114800"/>
          </a:xfrm>
        </p:spPr>
        <p:txBody>
          <a:bodyPr/>
          <a:lstStyle>
            <a:lvl1pPr marL="342900" indent="-342900">
              <a:spcBef>
                <a:spcPct val="0"/>
              </a:spcBef>
              <a:spcAft>
                <a:spcPts val="1000"/>
              </a:spcAft>
              <a:buFont typeface="Wingdings" panose="05000000000000000000" pitchFamily="2" charset="2"/>
              <a:buChar char="§"/>
              <a:defRPr sz="2600">
                <a:latin typeface="Times New Roman" panose="02020603050405020304" pitchFamily="18" charset="0"/>
                <a:cs typeface="Times New Roman" panose="02020603050405020304" pitchFamily="18" charset="0"/>
              </a:defRPr>
            </a:lvl1pPr>
            <a:lvl2pPr>
              <a:spcBef>
                <a:spcPct val="0"/>
              </a:spcBef>
              <a:spcAft>
                <a:spcPts val="1000"/>
              </a:spcAft>
              <a:defRPr sz="2300">
                <a:latin typeface="Times New Roman" panose="02020603050405020304" pitchFamily="18" charset="0"/>
                <a:cs typeface="Times New Roman" panose="02020603050405020304" pitchFamily="18" charset="0"/>
              </a:defRPr>
            </a:lvl2pPr>
            <a:lvl3pPr marL="1027113" indent="-287338">
              <a:spcBef>
                <a:spcPct val="0"/>
              </a:spcBef>
              <a:spcAft>
                <a:spcPts val="1000"/>
              </a:spcAft>
              <a:buFont typeface="Courier New" panose="02070309020205020404" pitchFamily="49" charset="0"/>
              <a:buChar char="o"/>
              <a:defRPr sz="1800">
                <a:latin typeface="Times New Roman" panose="02020603050405020304" pitchFamily="18" charset="0"/>
                <a:cs typeface="Times New Roman" panose="02020603050405020304" pitchFamily="18" charset="0"/>
              </a:defRPr>
            </a:lvl3pPr>
            <a:lvl4pPr marL="1252538" indent="-225425">
              <a:spcBef>
                <a:spcPct val="0"/>
              </a:spcBef>
              <a:spcAft>
                <a:spcPts val="1000"/>
              </a:spcAft>
              <a:buFont typeface="Arial" panose="020B0604020202020204" pitchFamily="34" charset="0"/>
              <a:buChar char="•"/>
              <a:defRPr sz="1800">
                <a:latin typeface="Times New Roman" panose="02020603050405020304" pitchFamily="18" charset="0"/>
                <a:cs typeface="Times New Roman" panose="02020603050405020304" pitchFamily="18" charset="0"/>
              </a:defRPr>
            </a:lvl4pPr>
            <a:lvl5pPr marL="1493838" indent="-228600">
              <a:spcBef>
                <a:spcPct val="0"/>
              </a:spcBef>
              <a:spcAft>
                <a:spcPts val="1000"/>
              </a:spcAft>
              <a:buFont typeface="Book Antiqua" panose="02040602050305030304" pitchFamily="18" charset="0"/>
              <a:buChar char="−"/>
              <a:defRPr sz="1800">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A37173B6-4544-4A46-8E7D-DBD148017D89}"/>
              </a:ext>
            </a:extLst>
          </p:cNvPr>
          <p:cNvCxnSpPr/>
          <p:nvPr userDrawn="1"/>
        </p:nvCxnSpPr>
        <p:spPr>
          <a:xfrm>
            <a:off x="130278" y="1219200"/>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9" name="TextBox 8"/>
          <p:cNvSpPr txBox="1"/>
          <p:nvPr userDrawn="1"/>
        </p:nvSpPr>
        <p:spPr>
          <a:xfrm>
            <a:off x="8229600" y="6324600"/>
            <a:ext cx="772806" cy="276999"/>
          </a:xfrm>
          <a:prstGeom prst="rect">
            <a:avLst/>
          </a:prstGeom>
          <a:noFill/>
        </p:spPr>
        <p:txBody>
          <a:bodyPr wrap="square" rtlCol="0">
            <a:spAutoFit/>
          </a:bodyPr>
          <a:lstStyle/>
          <a:p>
            <a:pPr algn="r" fontAlgn="base">
              <a:spcBef>
                <a:spcPct val="0"/>
              </a:spcBef>
              <a:spcAft>
                <a:spcPct val="0"/>
              </a:spcAft>
            </a:pPr>
            <a:fld id="{057280FC-DC39-4C99-8F3D-8B62B47D1B29}" type="slidenum">
              <a:rPr lang="en-US" sz="1200">
                <a:solidFill>
                  <a:prstClr val="black"/>
                </a:solidFill>
                <a:latin typeface="Book Antiqua" panose="02040602050305030304" pitchFamily="18" charset="0"/>
                <a:cs typeface="Arial"/>
              </a:rPr>
              <a:pPr algn="r" fontAlgn="base">
                <a:spcBef>
                  <a:spcPct val="0"/>
                </a:spcBef>
                <a:spcAft>
                  <a:spcPct val="0"/>
                </a:spcAft>
              </a:pPr>
              <a:t>‹#›</a:t>
            </a:fld>
            <a:endParaRPr lang="en-US" sz="1200">
              <a:solidFill>
                <a:prstClr val="black"/>
              </a:solidFill>
              <a:latin typeface="Book Antiqua" panose="02040602050305030304" pitchFamily="18" charset="0"/>
              <a:cs typeface="Arial"/>
            </a:endParaRPr>
          </a:p>
        </p:txBody>
      </p:sp>
      <p:sp>
        <p:nvSpPr>
          <p:cNvPr id="11" name="Rectangle 10">
            <a:extLst>
              <a:ext uri="{FF2B5EF4-FFF2-40B4-BE49-F238E27FC236}">
                <a16:creationId xmlns:a16="http://schemas.microsoft.com/office/drawing/2014/main" id="{B42D2CC9-7D3F-924F-B1EB-371BCBA84EB3}"/>
              </a:ext>
            </a:extLst>
          </p:cNvPr>
          <p:cNvSpPr/>
          <p:nvPr userDrawn="1"/>
        </p:nvSpPr>
        <p:spPr>
          <a:xfrm>
            <a:off x="130278" y="6356351"/>
            <a:ext cx="8872128" cy="365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4340225" algn="l"/>
                <a:tab pos="8629650" algn="r"/>
              </a:tabLst>
            </a:pPr>
            <a:r>
              <a:rPr lang="en-US" sz="1200" b="1" cap="all" baseline="0" dirty="0">
                <a:solidFill>
                  <a:srgbClr val="004378"/>
                </a:solidFill>
              </a:rPr>
              <a:t>Walter | Haverfield Education Law</a:t>
            </a:r>
            <a:r>
              <a:rPr lang="en-US" sz="1200" b="1" baseline="0" dirty="0">
                <a:solidFill>
                  <a:srgbClr val="004378"/>
                </a:solidFill>
              </a:rPr>
              <a:t>                                   </a:t>
            </a:r>
            <a:r>
              <a:rPr lang="en-US" sz="1200" b="1" dirty="0">
                <a:solidFill>
                  <a:srgbClr val="004378"/>
                </a:solidFill>
              </a:rPr>
              <a:t>	</a:t>
            </a:r>
            <a:fld id="{176980F1-BE8E-464D-BBB9-013B13C3F741}" type="slidenum">
              <a:rPr lang="en-US" sz="1200" b="1" smtClean="0">
                <a:solidFill>
                  <a:srgbClr val="004378"/>
                </a:solidFill>
              </a:rPr>
              <a:pPr algn="l">
                <a:tabLst>
                  <a:tab pos="4340225" algn="l"/>
                  <a:tab pos="8629650" algn="r"/>
                </a:tabLst>
              </a:pPr>
              <a:t>‹#›</a:t>
            </a:fld>
            <a:r>
              <a:rPr lang="en-US" sz="1200" b="1" dirty="0">
                <a:solidFill>
                  <a:srgbClr val="004378"/>
                </a:solidFill>
              </a:rPr>
              <a:t>	A</a:t>
            </a:r>
            <a:r>
              <a:rPr lang="en-US" sz="1200" b="1" baseline="0" dirty="0">
                <a:solidFill>
                  <a:srgbClr val="004378"/>
                </a:solidFill>
              </a:rPr>
              <a:t> TOP TEN CLEVELAND-BASED LAW FIRM</a:t>
            </a:r>
            <a:endParaRPr lang="en-US" sz="1200" b="1" dirty="0">
              <a:solidFill>
                <a:srgbClr val="004378"/>
              </a:solidFill>
            </a:endParaRPr>
          </a:p>
        </p:txBody>
      </p:sp>
      <p:pic>
        <p:nvPicPr>
          <p:cNvPr id="10" name="Picture 9">
            <a:extLst>
              <a:ext uri="{FF2B5EF4-FFF2-40B4-BE49-F238E27FC236}">
                <a16:creationId xmlns:a16="http://schemas.microsoft.com/office/drawing/2014/main" id="{DC548410-1751-7B4E-AA59-0C07731DF5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016" y="186931"/>
            <a:ext cx="8915400" cy="914400"/>
          </a:xfrm>
          <a:prstGeom prst="rect">
            <a:avLst/>
          </a:prstGeom>
        </p:spPr>
      </p:pic>
    </p:spTree>
    <p:extLst>
      <p:ext uri="{BB962C8B-B14F-4D97-AF65-F5344CB8AC3E}">
        <p14:creationId xmlns:p14="http://schemas.microsoft.com/office/powerpoint/2010/main" val="129096435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5026" y="1274565"/>
            <a:ext cx="8857380" cy="935235"/>
          </a:xfrm>
        </p:spPr>
        <p:txBody>
          <a:bodyPr>
            <a:normAutofit/>
          </a:bodyPr>
          <a:lstStyle>
            <a:lvl1pPr>
              <a:defRPr sz="3200" b="1">
                <a:solidFill>
                  <a:srgbClr val="004378"/>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159774" y="2209800"/>
            <a:ext cx="8857380" cy="4114800"/>
          </a:xfrm>
        </p:spPr>
        <p:txBody>
          <a:bodyPr/>
          <a:lstStyle>
            <a:lvl1pPr marL="342900" indent="-342900">
              <a:spcBef>
                <a:spcPct val="0"/>
              </a:spcBef>
              <a:spcAft>
                <a:spcPts val="1000"/>
              </a:spcAft>
              <a:buFont typeface="Wingdings" panose="05000000000000000000" pitchFamily="2" charset="2"/>
              <a:buChar char="§"/>
              <a:defRPr sz="2600">
                <a:latin typeface="Times New Roman" panose="02020603050405020304" pitchFamily="18" charset="0"/>
                <a:cs typeface="Times New Roman" panose="02020603050405020304" pitchFamily="18" charset="0"/>
              </a:defRPr>
            </a:lvl1pPr>
            <a:lvl2pPr>
              <a:spcBef>
                <a:spcPct val="0"/>
              </a:spcBef>
              <a:spcAft>
                <a:spcPts val="1000"/>
              </a:spcAft>
              <a:defRPr sz="2300">
                <a:latin typeface="Times New Roman" panose="02020603050405020304" pitchFamily="18" charset="0"/>
                <a:cs typeface="Times New Roman" panose="02020603050405020304" pitchFamily="18" charset="0"/>
              </a:defRPr>
            </a:lvl2pPr>
            <a:lvl3pPr marL="1027113" indent="-287338">
              <a:spcBef>
                <a:spcPct val="0"/>
              </a:spcBef>
              <a:spcAft>
                <a:spcPts val="1000"/>
              </a:spcAft>
              <a:buFont typeface="Courier New" panose="02070309020205020404" pitchFamily="49" charset="0"/>
              <a:buChar char="o"/>
              <a:defRPr sz="1800">
                <a:latin typeface="Times New Roman" panose="02020603050405020304" pitchFamily="18" charset="0"/>
                <a:cs typeface="Times New Roman" panose="02020603050405020304" pitchFamily="18" charset="0"/>
              </a:defRPr>
            </a:lvl3pPr>
            <a:lvl4pPr marL="1252538" indent="-225425">
              <a:spcBef>
                <a:spcPct val="0"/>
              </a:spcBef>
              <a:spcAft>
                <a:spcPts val="1000"/>
              </a:spcAft>
              <a:buFont typeface="Arial" panose="020B0604020202020204" pitchFamily="34" charset="0"/>
              <a:buChar char="•"/>
              <a:defRPr sz="1800">
                <a:latin typeface="Times New Roman" panose="02020603050405020304" pitchFamily="18" charset="0"/>
                <a:cs typeface="Times New Roman" panose="02020603050405020304" pitchFamily="18" charset="0"/>
              </a:defRPr>
            </a:lvl4pPr>
            <a:lvl5pPr marL="1493838" indent="-228600">
              <a:spcBef>
                <a:spcPct val="0"/>
              </a:spcBef>
              <a:spcAft>
                <a:spcPts val="1000"/>
              </a:spcAft>
              <a:buFont typeface="Book Antiqua" panose="02040602050305030304" pitchFamily="18" charset="0"/>
              <a:buChar char="−"/>
              <a:defRPr sz="1800">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A37173B6-4544-4A46-8E7D-DBD148017D89}"/>
              </a:ext>
            </a:extLst>
          </p:cNvPr>
          <p:cNvCxnSpPr/>
          <p:nvPr userDrawn="1"/>
        </p:nvCxnSpPr>
        <p:spPr>
          <a:xfrm>
            <a:off x="130278" y="1219200"/>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9" name="TextBox 8"/>
          <p:cNvSpPr txBox="1"/>
          <p:nvPr userDrawn="1"/>
        </p:nvSpPr>
        <p:spPr>
          <a:xfrm>
            <a:off x="8229600" y="6324600"/>
            <a:ext cx="772806" cy="276999"/>
          </a:xfrm>
          <a:prstGeom prst="rect">
            <a:avLst/>
          </a:prstGeom>
          <a:noFill/>
        </p:spPr>
        <p:txBody>
          <a:bodyPr wrap="square" rtlCol="0">
            <a:spAutoFit/>
          </a:bodyPr>
          <a:lstStyle/>
          <a:p>
            <a:pPr algn="r" fontAlgn="base">
              <a:spcBef>
                <a:spcPct val="0"/>
              </a:spcBef>
              <a:spcAft>
                <a:spcPct val="0"/>
              </a:spcAft>
            </a:pPr>
            <a:fld id="{057280FC-DC39-4C99-8F3D-8B62B47D1B29}" type="slidenum">
              <a:rPr lang="en-US" sz="1200">
                <a:solidFill>
                  <a:prstClr val="black"/>
                </a:solidFill>
                <a:latin typeface="Book Antiqua" panose="02040602050305030304" pitchFamily="18" charset="0"/>
                <a:cs typeface="Arial"/>
              </a:rPr>
              <a:pPr algn="r" fontAlgn="base">
                <a:spcBef>
                  <a:spcPct val="0"/>
                </a:spcBef>
                <a:spcAft>
                  <a:spcPct val="0"/>
                </a:spcAft>
              </a:pPr>
              <a:t>‹#›</a:t>
            </a:fld>
            <a:endParaRPr lang="en-US" sz="1200">
              <a:solidFill>
                <a:prstClr val="black"/>
              </a:solidFill>
              <a:latin typeface="Book Antiqua" panose="02040602050305030304" pitchFamily="18" charset="0"/>
              <a:cs typeface="Arial"/>
            </a:endParaRPr>
          </a:p>
        </p:txBody>
      </p:sp>
      <p:sp>
        <p:nvSpPr>
          <p:cNvPr id="11" name="Rectangle 10">
            <a:extLst>
              <a:ext uri="{FF2B5EF4-FFF2-40B4-BE49-F238E27FC236}">
                <a16:creationId xmlns:a16="http://schemas.microsoft.com/office/drawing/2014/main" id="{B42D2CC9-7D3F-924F-B1EB-371BCBA84EB3}"/>
              </a:ext>
            </a:extLst>
          </p:cNvPr>
          <p:cNvSpPr/>
          <p:nvPr userDrawn="1"/>
        </p:nvSpPr>
        <p:spPr>
          <a:xfrm>
            <a:off x="130278" y="6356351"/>
            <a:ext cx="8872128" cy="365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4340225" algn="l"/>
                <a:tab pos="8629650" algn="r"/>
              </a:tabLst>
            </a:pPr>
            <a:r>
              <a:rPr lang="en-US" sz="1200" b="1" cap="all" baseline="0" dirty="0">
                <a:solidFill>
                  <a:srgbClr val="004378"/>
                </a:solidFill>
              </a:rPr>
              <a:t>Walter | Haverfield Education Law</a:t>
            </a:r>
            <a:r>
              <a:rPr lang="en-US" sz="1200" b="1" baseline="0" dirty="0">
                <a:solidFill>
                  <a:srgbClr val="004378"/>
                </a:solidFill>
              </a:rPr>
              <a:t>                                   </a:t>
            </a:r>
            <a:r>
              <a:rPr lang="en-US" sz="1200" b="1" dirty="0">
                <a:solidFill>
                  <a:srgbClr val="004378"/>
                </a:solidFill>
              </a:rPr>
              <a:t>	</a:t>
            </a:r>
            <a:fld id="{176980F1-BE8E-464D-BBB9-013B13C3F741}" type="slidenum">
              <a:rPr lang="en-US" sz="1200" b="1" smtClean="0">
                <a:solidFill>
                  <a:srgbClr val="004378"/>
                </a:solidFill>
              </a:rPr>
              <a:pPr algn="l">
                <a:tabLst>
                  <a:tab pos="4340225" algn="l"/>
                  <a:tab pos="8629650" algn="r"/>
                </a:tabLst>
              </a:pPr>
              <a:t>‹#›</a:t>
            </a:fld>
            <a:r>
              <a:rPr lang="en-US" sz="1200" b="1" dirty="0">
                <a:solidFill>
                  <a:srgbClr val="004378"/>
                </a:solidFill>
              </a:rPr>
              <a:t>	A</a:t>
            </a:r>
            <a:r>
              <a:rPr lang="en-US" sz="1200" b="1" baseline="0" dirty="0">
                <a:solidFill>
                  <a:srgbClr val="004378"/>
                </a:solidFill>
              </a:rPr>
              <a:t> TOP TEN CLEVELAND-BASED LAW FIRM</a:t>
            </a:r>
            <a:endParaRPr lang="en-US" sz="1200" b="1" dirty="0">
              <a:solidFill>
                <a:srgbClr val="004378"/>
              </a:solidFill>
            </a:endParaRPr>
          </a:p>
        </p:txBody>
      </p:sp>
      <p:pic>
        <p:nvPicPr>
          <p:cNvPr id="10" name="Picture 9">
            <a:extLst>
              <a:ext uri="{FF2B5EF4-FFF2-40B4-BE49-F238E27FC236}">
                <a16:creationId xmlns:a16="http://schemas.microsoft.com/office/drawing/2014/main" id="{DC548410-1751-7B4E-AA59-0C07731DF5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016" y="186931"/>
            <a:ext cx="8915400" cy="914400"/>
          </a:xfrm>
          <a:prstGeom prst="rect">
            <a:avLst/>
          </a:prstGeom>
        </p:spPr>
      </p:pic>
    </p:spTree>
    <p:extLst>
      <p:ext uri="{BB962C8B-B14F-4D97-AF65-F5344CB8AC3E}">
        <p14:creationId xmlns:p14="http://schemas.microsoft.com/office/powerpoint/2010/main" val="194074845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03457AB-BBF5-48CA-AA59-FFC296FC9E68}" type="datetime1">
              <a:rPr kumimoji="0" lang="en-US" sz="1200" b="0" i="0" u="none" strike="noStrike" kern="1200" cap="none" spc="0" normalizeH="0" baseline="0" noProof="0" smtClean="0">
                <a:ln>
                  <a:noFill/>
                </a:ln>
                <a:solidFill>
                  <a:prstClr val="black">
                    <a:tint val="75000"/>
                  </a:prstClr>
                </a:solidFill>
                <a:effectLst/>
                <a:uLnTx/>
                <a:uFillTx/>
                <a:latin typeface="Calibri"/>
                <a:cs typeface="Arial"/>
              </a:rPr>
              <a:pPr marL="0" marR="0" lvl="0" indent="0" algn="l" defTabSz="914400" rtl="0" eaLnBrk="1" fontAlgn="auto" latinLnBrk="0" hangingPunct="1">
                <a:lnSpc>
                  <a:spcPct val="100000"/>
                </a:lnSpc>
                <a:spcBef>
                  <a:spcPts val="0"/>
                </a:spcBef>
                <a:spcAft>
                  <a:spcPts val="0"/>
                </a:spcAft>
                <a:buClrTx/>
                <a:buSzTx/>
                <a:buFontTx/>
                <a:buNone/>
                <a:tabLst/>
                <a:defRPr/>
              </a:pPr>
              <a:t>1/21/2021</a:t>
            </a:fld>
            <a:endParaRPr kumimoji="0" lang="en-US" sz="1200" b="0" i="0" u="none" strike="noStrike" kern="1200" cap="none" spc="0" normalizeH="0" baseline="0" noProof="0">
              <a:ln>
                <a:noFill/>
              </a:ln>
              <a:solidFill>
                <a:prstClr val="black">
                  <a:tint val="75000"/>
                </a:prstClr>
              </a:solidFill>
              <a:effectLst/>
              <a:uLnTx/>
              <a:uFillTx/>
              <a:latin typeface="Calibri"/>
              <a:cs typeface="Arial"/>
            </a:endParaRPr>
          </a:p>
        </p:txBody>
      </p:sp>
      <p:sp>
        <p:nvSpPr>
          <p:cNvPr id="7" name="Footer Placeholder 4"/>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cs typeface="Arial"/>
            </a:endParaRPr>
          </a:p>
        </p:txBody>
      </p:sp>
      <p:sp>
        <p:nvSpPr>
          <p:cNvPr id="8" name="Slide Number Placeholder 5"/>
          <p:cNvSpPr>
            <a:spLocks noGrp="1"/>
          </p:cNvSpPr>
          <p:nvPr>
            <p:ph type="sldNum" sz="quarter" idx="12"/>
          </p:nvPr>
        </p:nvSpPr>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D3E6C89-E7BF-4E31-80A4-D62FB2685C26}" type="slidenum">
              <a:rPr kumimoji="0" lang="en-US" sz="1200" b="0" i="0" u="none" strike="noStrike" kern="1200" cap="none" spc="0" normalizeH="0" baseline="0" noProof="0">
                <a:ln>
                  <a:noFill/>
                </a:ln>
                <a:solidFill>
                  <a:prstClr val="black">
                    <a:tint val="75000"/>
                  </a:prstClr>
                </a:solidFill>
                <a:effectLst/>
                <a:uLnTx/>
                <a:uFillTx/>
                <a:latin typeface="Calibri"/>
                <a:cs typeface="Arial"/>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cs typeface="Arial"/>
            </a:endParaRPr>
          </a:p>
        </p:txBody>
      </p:sp>
      <p:sp>
        <p:nvSpPr>
          <p:cNvPr id="11" name="Rectangle 10">
            <a:extLst>
              <a:ext uri="{FF2B5EF4-FFF2-40B4-BE49-F238E27FC236}">
                <a16:creationId xmlns:a16="http://schemas.microsoft.com/office/drawing/2014/main" id="{3A2FFF2D-317C-744C-9E8A-0F11A715AB3A}"/>
              </a:ext>
            </a:extLst>
          </p:cNvPr>
          <p:cNvSpPr/>
          <p:nvPr userDrawn="1"/>
        </p:nvSpPr>
        <p:spPr>
          <a:xfrm>
            <a:off x="431596" y="5943600"/>
            <a:ext cx="8269492" cy="338554"/>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sz="1050" b="1" i="0" u="none" strike="noStrike" kern="1200" cap="none" spc="0" normalizeH="0" baseline="0" noProof="0">
                <a:ln>
                  <a:noFill/>
                </a:ln>
                <a:solidFill>
                  <a:srgbClr val="004378"/>
                </a:solidFill>
                <a:effectLst/>
                <a:uLnTx/>
                <a:uFillTx/>
                <a:latin typeface="Arial" panose="020B0604020202020204" pitchFamily="34" charset="0"/>
                <a:cs typeface="Arial" panose="020B0604020202020204" pitchFamily="34" charset="0"/>
              </a:rPr>
              <a:t>PRESENTED BY: </a:t>
            </a:r>
            <a:r>
              <a:rPr kumimoji="0" lang="en-US" sz="1600" b="1" i="0" u="none" strike="noStrike" kern="1200" cap="none" spc="0" normalizeH="0" baseline="0" noProof="0">
                <a:ln>
                  <a:noFill/>
                </a:ln>
                <a:solidFill>
                  <a:srgbClr val="004378"/>
                </a:solidFill>
                <a:effectLst/>
                <a:uLnTx/>
                <a:uFillTx/>
                <a:latin typeface="Arial" panose="020B0604020202020204" pitchFamily="34" charset="0"/>
                <a:cs typeface="Arial" panose="020B0604020202020204" pitchFamily="34" charset="0"/>
              </a:rPr>
              <a:t>Christina Peer    </a:t>
            </a:r>
            <a:r>
              <a:rPr kumimoji="0" lang="en-US" sz="1050" b="1" i="0" u="none" strike="noStrike" kern="1200" cap="none" spc="0" normalizeH="0" baseline="0" noProof="0">
                <a:ln>
                  <a:noFill/>
                </a:ln>
                <a:solidFill>
                  <a:srgbClr val="004378"/>
                </a:solidFill>
                <a:effectLst/>
                <a:uLnTx/>
                <a:uFillTx/>
                <a:latin typeface="Arial" panose="020B0604020202020204" pitchFamily="34" charset="0"/>
                <a:cs typeface="Arial" panose="020B0604020202020204" pitchFamily="34" charset="0"/>
              </a:rPr>
              <a:t>TELEPHONE: </a:t>
            </a:r>
            <a:r>
              <a:rPr kumimoji="0" lang="en-US" sz="1600" b="1" i="0" u="none" strike="noStrike" kern="1200" cap="none" spc="0" normalizeH="0" baseline="0" noProof="0">
                <a:ln>
                  <a:noFill/>
                </a:ln>
                <a:solidFill>
                  <a:srgbClr val="004378"/>
                </a:solidFill>
                <a:effectLst/>
                <a:uLnTx/>
                <a:uFillTx/>
                <a:latin typeface="Arial" panose="020B0604020202020204" pitchFamily="34" charset="0"/>
                <a:cs typeface="Arial" panose="020B0604020202020204" pitchFamily="34" charset="0"/>
              </a:rPr>
              <a:t>216.928.2918 </a:t>
            </a:r>
            <a:r>
              <a:rPr kumimoji="0" lang="en-US" sz="1600" b="0" i="0" u="none" strike="noStrike" kern="1200" cap="none" spc="0" normalizeH="0" baseline="0" noProof="0">
                <a:ln>
                  <a:noFill/>
                </a:ln>
                <a:solidFill>
                  <a:srgbClr val="004378"/>
                </a:solidFill>
                <a:effectLst/>
                <a:uLnTx/>
                <a:uFillTx/>
                <a:latin typeface="Arial" panose="020B0604020202020204" pitchFamily="34" charset="0"/>
                <a:cs typeface="Arial" panose="020B0604020202020204" pitchFamily="34" charset="0"/>
              </a:rPr>
              <a:t>   </a:t>
            </a:r>
            <a:r>
              <a:rPr kumimoji="0" lang="en-US" sz="1050" b="1" i="0" u="none" strike="noStrike" kern="1200" cap="none" spc="0" normalizeH="0" baseline="0" noProof="0">
                <a:ln>
                  <a:noFill/>
                </a:ln>
                <a:solidFill>
                  <a:srgbClr val="004378"/>
                </a:solidFill>
                <a:effectLst/>
                <a:uLnTx/>
                <a:uFillTx/>
                <a:latin typeface="Arial" panose="020B0604020202020204" pitchFamily="34" charset="0"/>
                <a:cs typeface="Arial" panose="020B0604020202020204" pitchFamily="34" charset="0"/>
              </a:rPr>
              <a:t>EMAIL: </a:t>
            </a:r>
            <a:r>
              <a:rPr kumimoji="0" lang="en-US" sz="1600" b="1" i="0" u="none" strike="noStrike" kern="1200" cap="none" spc="0" normalizeH="0" baseline="0" noProof="0">
                <a:ln>
                  <a:noFill/>
                </a:ln>
                <a:solidFill>
                  <a:srgbClr val="004378"/>
                </a:solidFill>
                <a:effectLst/>
                <a:uLnTx/>
                <a:uFillTx/>
                <a:latin typeface="Arial" panose="020B0604020202020204" pitchFamily="34" charset="0"/>
                <a:cs typeface="Arial" panose="020B0604020202020204" pitchFamily="34" charset="0"/>
              </a:rPr>
              <a:t>cpeer@walterhav.com</a:t>
            </a:r>
          </a:p>
        </p:txBody>
      </p:sp>
      <p:sp>
        <p:nvSpPr>
          <p:cNvPr id="12" name="Rectangle 11">
            <a:extLst>
              <a:ext uri="{FF2B5EF4-FFF2-40B4-BE49-F238E27FC236}">
                <a16:creationId xmlns:a16="http://schemas.microsoft.com/office/drawing/2014/main" id="{581AA06C-7237-4D47-BF41-E9DE4D2F332E}"/>
              </a:ext>
            </a:extLst>
          </p:cNvPr>
          <p:cNvSpPr/>
          <p:nvPr userDrawn="1"/>
        </p:nvSpPr>
        <p:spPr>
          <a:xfrm>
            <a:off x="145026" y="3146871"/>
            <a:ext cx="8872128" cy="369332"/>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4378"/>
                </a:solidFill>
                <a:effectLst/>
                <a:uLnTx/>
                <a:uFillTx/>
                <a:latin typeface="Arial" panose="020B0604020202020204" pitchFamily="34" charset="0"/>
                <a:cs typeface="Arial" panose="020B0604020202020204" pitchFamily="34" charset="0"/>
              </a:rPr>
              <a:t>January 18, 2018  |  Columbiana County ESC</a:t>
            </a:r>
          </a:p>
        </p:txBody>
      </p:sp>
      <p:pic>
        <p:nvPicPr>
          <p:cNvPr id="15" name="Picture 14">
            <a:extLst>
              <a:ext uri="{FF2B5EF4-FFF2-40B4-BE49-F238E27FC236}">
                <a16:creationId xmlns:a16="http://schemas.microsoft.com/office/drawing/2014/main" id="{5173EE55-0059-7748-A330-3C42509A92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0" y="338957"/>
            <a:ext cx="4480560" cy="678872"/>
          </a:xfrm>
          <a:prstGeom prst="rect">
            <a:avLst/>
          </a:prstGeom>
        </p:spPr>
      </p:pic>
      <p:cxnSp>
        <p:nvCxnSpPr>
          <p:cNvPr id="19" name="Straight Connector 18">
            <a:extLst>
              <a:ext uri="{FF2B5EF4-FFF2-40B4-BE49-F238E27FC236}">
                <a16:creationId xmlns:a16="http://schemas.microsoft.com/office/drawing/2014/main" id="{F956EF7A-B557-8042-9A38-777DCB921BCB}"/>
              </a:ext>
            </a:extLst>
          </p:cNvPr>
          <p:cNvCxnSpPr/>
          <p:nvPr userDrawn="1"/>
        </p:nvCxnSpPr>
        <p:spPr>
          <a:xfrm>
            <a:off x="130278" y="1274565"/>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cxnSp>
        <p:nvCxnSpPr>
          <p:cNvPr id="20" name="Straight Connector 19">
            <a:extLst>
              <a:ext uri="{FF2B5EF4-FFF2-40B4-BE49-F238E27FC236}">
                <a16:creationId xmlns:a16="http://schemas.microsoft.com/office/drawing/2014/main" id="{CC6E9F4A-A8E2-FD47-890D-E154D6D81FA9}"/>
              </a:ext>
            </a:extLst>
          </p:cNvPr>
          <p:cNvCxnSpPr/>
          <p:nvPr userDrawn="1"/>
        </p:nvCxnSpPr>
        <p:spPr>
          <a:xfrm>
            <a:off x="145026" y="3048000"/>
            <a:ext cx="8857380"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21" name="Title 1">
            <a:extLst>
              <a:ext uri="{FF2B5EF4-FFF2-40B4-BE49-F238E27FC236}">
                <a16:creationId xmlns:a16="http://schemas.microsoft.com/office/drawing/2014/main" id="{6FEEB212-1D6A-904B-93D3-96F283866E9A}"/>
              </a:ext>
            </a:extLst>
          </p:cNvPr>
          <p:cNvSpPr txBox="1"/>
          <p:nvPr userDrawn="1"/>
        </p:nvSpPr>
        <p:spPr>
          <a:xfrm>
            <a:off x="130278" y="1447800"/>
            <a:ext cx="8857380" cy="1434803"/>
          </a:xfrm>
          <a:prstGeom prst="rect">
            <a:avLst/>
          </a:prstGeom>
          <a:solidFill>
            <a:srgbClr val="004378"/>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4800" b="0" i="0" u="none" strike="noStrike" kern="1200" cap="all" spc="0" normalizeH="0" baseline="0" noProof="0">
                <a:ln>
                  <a:noFill/>
                </a:ln>
                <a:solidFill>
                  <a:prstClr val="white"/>
                </a:solidFill>
                <a:effectLst>
                  <a:outerShdw blurRad="50800" dist="38100" dir="2700000" algn="tl" rotWithShape="0">
                    <a:prstClr val="black">
                      <a:alpha val="40000"/>
                    </a:prstClr>
                  </a:outerShdw>
                </a:effectLst>
                <a:uLnTx/>
                <a:uFillTx/>
                <a:latin typeface="Adobe Caslon Pro" panose="0205050205050A020403" pitchFamily="18" charset="77"/>
                <a:cs typeface="Arial" panose="020B0604020202020204" pitchFamily="34" charset="0"/>
              </a:rPr>
              <a:t> </a:t>
            </a:r>
            <a:br>
              <a:rPr kumimoji="0" lang="en-US" sz="4800" b="0" i="0" u="none" strike="noStrike" kern="1200" cap="all" spc="0" normalizeH="0" baseline="0" noProof="0">
                <a:ln>
                  <a:noFill/>
                </a:ln>
                <a:solidFill>
                  <a:prstClr val="white"/>
                </a:solidFill>
                <a:effectLst>
                  <a:outerShdw blurRad="50800" dist="38100" dir="2700000" algn="tl" rotWithShape="0">
                    <a:prstClr val="black">
                      <a:alpha val="40000"/>
                    </a:prstClr>
                  </a:outerShdw>
                </a:effectLst>
                <a:uLnTx/>
                <a:uFillTx/>
                <a:latin typeface="Adobe Caslon Pro" panose="0205050205050A020403" pitchFamily="18" charset="77"/>
                <a:cs typeface="Arial" panose="020B0604020202020204" pitchFamily="34" charset="0"/>
              </a:rPr>
            </a:br>
            <a:endParaRPr kumimoji="0" lang="en-US" sz="4800" b="0" i="0" u="none" strike="noStrike" kern="1200" cap="all" spc="0" normalizeH="0" baseline="0" noProof="0">
              <a:ln>
                <a:noFill/>
              </a:ln>
              <a:solidFill>
                <a:prstClr val="white"/>
              </a:solidFill>
              <a:effectLst>
                <a:outerShdw blurRad="50800" dist="38100" dir="2700000" algn="tl" rotWithShape="0">
                  <a:prstClr val="black">
                    <a:alpha val="40000"/>
                  </a:prstClr>
                </a:outerShdw>
              </a:effectLst>
              <a:uLnTx/>
              <a:uFillTx/>
              <a:latin typeface="Adobe Caslon Pro" panose="0205050205050A020403" pitchFamily="18" charset="77"/>
              <a:cs typeface="Arial" panose="020B0604020202020204" pitchFamily="34" charset="0"/>
            </a:endParaRPr>
          </a:p>
        </p:txBody>
      </p:sp>
    </p:spTree>
    <p:extLst>
      <p:ext uri="{BB962C8B-B14F-4D97-AF65-F5344CB8AC3E}">
        <p14:creationId xmlns:p14="http://schemas.microsoft.com/office/powerpoint/2010/main" val="1849638924"/>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C16CA260-6904-47DF-97FC-B7C3C0FCA302}" type="datetimeFigureOut">
              <a:rPr kumimoji="0" lang="en-US" sz="1200" b="0" i="0" u="none" strike="noStrike" kern="1200" cap="none" spc="0" normalizeH="0" baseline="0" noProof="0" smtClean="0">
                <a:ln>
                  <a:noFill/>
                </a:ln>
                <a:solidFill>
                  <a:prstClr val="black">
                    <a:tint val="75000"/>
                  </a:prstClr>
                </a:solidFill>
                <a:effectLst/>
                <a:uLnTx/>
                <a:uFillTx/>
                <a:latin typeface="Calibri"/>
                <a:cs typeface="Arial"/>
              </a:rPr>
              <a:pPr marL="0" marR="0" lvl="0" indent="0" algn="l" defTabSz="914400" rtl="0" eaLnBrk="1" fontAlgn="base" latinLnBrk="0" hangingPunct="1">
                <a:lnSpc>
                  <a:spcPct val="100000"/>
                </a:lnSpc>
                <a:spcBef>
                  <a:spcPct val="0"/>
                </a:spcBef>
                <a:spcAft>
                  <a:spcPct val="0"/>
                </a:spcAft>
                <a:buClrTx/>
                <a:buSzTx/>
                <a:buFontTx/>
                <a:buNone/>
                <a:tabLst/>
                <a:defRPr/>
              </a:pPr>
              <a:t>1/21/2021</a:t>
            </a:fld>
            <a:endParaRPr kumimoji="0" lang="en-US" sz="1200" b="0" i="0" u="none" strike="noStrike" kern="1200" cap="none" spc="0" normalizeH="0" baseline="0" noProof="0">
              <a:ln>
                <a:noFill/>
              </a:ln>
              <a:solidFill>
                <a:prstClr val="black">
                  <a:tint val="75000"/>
                </a:prstClr>
              </a:solidFill>
              <a:effectLst/>
              <a:uLnTx/>
              <a:uFillTx/>
              <a:latin typeface="Calibri"/>
              <a:cs typeface="Aria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cs typeface="Aria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92C8B30-1E5A-45FC-A63C-31354754E456}" type="slidenum">
              <a:rPr kumimoji="0" lang="en-US" sz="1200" b="0" i="0" u="none" strike="noStrike" kern="1200" cap="none" spc="0" normalizeH="0" baseline="0" noProof="0" smtClean="0">
                <a:ln>
                  <a:noFill/>
                </a:ln>
                <a:solidFill>
                  <a:prstClr val="black">
                    <a:tint val="75000"/>
                  </a:prstClr>
                </a:solidFill>
                <a:effectLst/>
                <a:uLnTx/>
                <a:uFillTx/>
                <a:latin typeface="Calibri"/>
                <a:cs typeface="Arial"/>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cs typeface="Arial"/>
            </a:endParaRPr>
          </a:p>
        </p:txBody>
      </p:sp>
    </p:spTree>
    <p:extLst>
      <p:ext uri="{BB962C8B-B14F-4D97-AF65-F5344CB8AC3E}">
        <p14:creationId xmlns:p14="http://schemas.microsoft.com/office/powerpoint/2010/main" val="388544846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4" r:id="rId3"/>
    <p:sldLayoutId id="2147483673" r:id="rId4"/>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A2FFF2D-317C-744C-9E8A-0F11A715AB3A}"/>
              </a:ext>
            </a:extLst>
          </p:cNvPr>
          <p:cNvSpPr/>
          <p:nvPr/>
        </p:nvSpPr>
        <p:spPr>
          <a:xfrm>
            <a:off x="0" y="5943600"/>
            <a:ext cx="8715515" cy="338554"/>
          </a:xfrm>
          <a:prstGeom prst="rect">
            <a:avLst/>
          </a:prstGeom>
          <a:solidFill>
            <a:schemeClr val="bg1"/>
          </a:solidFill>
        </p:spPr>
        <p:txBody>
          <a:bodyPr wrap="square">
            <a:spAutoFit/>
          </a:bodyPr>
          <a:lstStyle/>
          <a:p>
            <a:pPr algn="ctr" fontAlgn="auto">
              <a:defRPr/>
            </a:pPr>
            <a:endParaRPr lang="en-US" sz="1600" b="1" dirty="0">
              <a:solidFill>
                <a:srgbClr val="004378"/>
              </a:solidFill>
              <a:latin typeface="Arial" panose="020B0604020202020204" pitchFamily="34" charset="0"/>
              <a:cs typeface="Arial" panose="020B0604020202020204" pitchFamily="34" charset="0"/>
            </a:endParaRPr>
          </a:p>
        </p:txBody>
      </p:sp>
      <p:sp>
        <p:nvSpPr>
          <p:cNvPr id="7" name="Title Placeholder 1"/>
          <p:cNvSpPr txBox="1"/>
          <p:nvPr/>
        </p:nvSpPr>
        <p:spPr bwMode="auto">
          <a:xfrm>
            <a:off x="124860" y="1467633"/>
            <a:ext cx="8862798" cy="1414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anchor="ctr" anchorCtr="0" compatLnSpc="1">
            <a:prstTxWarp prst="textNoShape">
              <a:avLst/>
            </a:prstTxWarp>
          </a:bodyPr>
          <a:lstStyle>
            <a:lvl1pPr algn="ctr" rtl="0" fontAlgn="base">
              <a:spcBef>
                <a:spcPct val="0"/>
              </a:spcBef>
              <a:spcAft>
                <a:spcPct val="0"/>
              </a:spcAft>
              <a:defRPr sz="3600" kern="1200" cap="none" baseline="0">
                <a:solidFill>
                  <a:schemeClr val="bg1"/>
                </a:solidFill>
                <a:latin typeface="Adobe Caslon Pro"/>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b="1" dirty="0" smtClean="0"/>
              <a:t>AREAS OF SCHOOL OPERATIONS IMPACTED BY TITLE IX</a:t>
            </a:r>
            <a:endParaRPr lang="en-US" b="1" dirty="0"/>
          </a:p>
        </p:txBody>
      </p:sp>
      <p:pic>
        <p:nvPicPr>
          <p:cNvPr id="1026" name="Picture 2" descr="http://thenews.org/wp-content/uploads/2015/04/Staff-Opinion-5-1-1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1851" y="3810000"/>
            <a:ext cx="3628815" cy="271435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3A2FFF2D-317C-744C-9E8A-0F11A715AB3A}"/>
              </a:ext>
            </a:extLst>
          </p:cNvPr>
          <p:cNvSpPr/>
          <p:nvPr/>
        </p:nvSpPr>
        <p:spPr>
          <a:xfrm>
            <a:off x="272143" y="3140663"/>
            <a:ext cx="8715515" cy="553998"/>
          </a:xfrm>
          <a:prstGeom prst="rect">
            <a:avLst/>
          </a:prstGeom>
          <a:solidFill>
            <a:schemeClr val="bg1"/>
          </a:solidFill>
        </p:spPr>
        <p:txBody>
          <a:bodyPr wrap="square">
            <a:spAutoFit/>
          </a:bodyPr>
          <a:lstStyle/>
          <a:p>
            <a:pPr algn="ctr" fontAlgn="auto">
              <a:defRPr/>
            </a:pPr>
            <a:r>
              <a:rPr lang="en-US" sz="1400" b="1" dirty="0" smtClean="0">
                <a:solidFill>
                  <a:srgbClr val="004378"/>
                </a:solidFill>
                <a:latin typeface="Arial" panose="020B0604020202020204" pitchFamily="34" charset="0"/>
                <a:cs typeface="Arial" panose="020B0604020202020204" pitchFamily="34" charset="0"/>
              </a:rPr>
              <a:t> January 22, 2021</a:t>
            </a:r>
          </a:p>
          <a:p>
            <a:pPr algn="ctr" fontAlgn="auto">
              <a:defRPr/>
            </a:pPr>
            <a:r>
              <a:rPr lang="en-US" sz="1600" b="1" dirty="0" smtClean="0">
                <a:solidFill>
                  <a:srgbClr val="004378"/>
                </a:solidFill>
                <a:latin typeface="Arial" panose="020B0604020202020204" pitchFamily="34" charset="0"/>
                <a:cs typeface="Arial" panose="020B0604020202020204" pitchFamily="34" charset="0"/>
              </a:rPr>
              <a:t> Walter </a:t>
            </a:r>
            <a:r>
              <a:rPr lang="en-US" sz="1600" b="1" dirty="0">
                <a:solidFill>
                  <a:srgbClr val="004378"/>
                </a:solidFill>
                <a:latin typeface="Arial" panose="020B0604020202020204" pitchFamily="34" charset="0"/>
                <a:cs typeface="Arial" panose="020B0604020202020204" pitchFamily="34" charset="0"/>
              </a:rPr>
              <a:t>| </a:t>
            </a:r>
            <a:r>
              <a:rPr lang="en-US" sz="1600" b="1" dirty="0" smtClean="0">
                <a:solidFill>
                  <a:srgbClr val="004378"/>
                </a:solidFill>
                <a:latin typeface="Arial" panose="020B0604020202020204" pitchFamily="34" charset="0"/>
                <a:cs typeface="Arial" panose="020B0604020202020204" pitchFamily="34" charset="0"/>
              </a:rPr>
              <a:t>Haverfield</a:t>
            </a:r>
            <a:endParaRPr lang="en-US" sz="1600" b="1" dirty="0" smtClean="0">
              <a:solidFill>
                <a:srgbClr val="004378"/>
              </a:solidFill>
              <a:latin typeface="Arial" panose="020B0604020202020204" pitchFamily="34" charset="0"/>
              <a:cs typeface="Arial" panose="020B0604020202020204"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bg1"/>
                </a:solidFill>
              </a:rPr>
              <a:t>Applicability of Title IX</a:t>
            </a:r>
            <a:endParaRPr lang="en-US" sz="4000" dirty="0">
              <a:solidFill>
                <a:schemeClr val="bg1"/>
              </a:solidFill>
            </a:endParaRPr>
          </a:p>
        </p:txBody>
      </p:sp>
      <p:sp>
        <p:nvSpPr>
          <p:cNvPr id="3" name="Content Placeholder 2"/>
          <p:cNvSpPr>
            <a:spLocks noGrp="1"/>
          </p:cNvSpPr>
          <p:nvPr>
            <p:ph idx="1"/>
          </p:nvPr>
        </p:nvSpPr>
        <p:spPr>
          <a:xfrm>
            <a:off x="145026" y="2223247"/>
            <a:ext cx="8857380" cy="4114800"/>
          </a:xfrm>
        </p:spPr>
        <p:txBody>
          <a:bodyPr>
            <a:noAutofit/>
          </a:bodyPr>
          <a:lstStyle/>
          <a:p>
            <a:r>
              <a:rPr lang="en-US" sz="2000" dirty="0" smtClean="0"/>
              <a:t>Title IX impacts </a:t>
            </a:r>
            <a:r>
              <a:rPr lang="en-US" sz="2000" b="1" dirty="0" smtClean="0"/>
              <a:t>many</a:t>
            </a:r>
            <a:r>
              <a:rPr lang="en-US" sz="2000" dirty="0" smtClean="0"/>
              <a:t> aspects of school district operations</a:t>
            </a:r>
          </a:p>
          <a:p>
            <a:pPr lvl="1"/>
            <a:r>
              <a:rPr lang="en-US" sz="2000" dirty="0" smtClean="0"/>
              <a:t>Not limited to athletics (although this is the context in which most people think of the regulations)</a:t>
            </a:r>
          </a:p>
          <a:p>
            <a:r>
              <a:rPr lang="en-US" sz="2000" dirty="0" smtClean="0"/>
              <a:t>Also has applicability to:</a:t>
            </a:r>
          </a:p>
          <a:p>
            <a:pPr lvl="1"/>
            <a:r>
              <a:rPr lang="en-US" sz="2000" dirty="0" smtClean="0"/>
              <a:t>Recruitment, admissions and counseling</a:t>
            </a:r>
          </a:p>
          <a:p>
            <a:pPr lvl="1"/>
            <a:r>
              <a:rPr lang="en-US" sz="2000" dirty="0" smtClean="0"/>
              <a:t>Funding (including booster groups)</a:t>
            </a:r>
          </a:p>
          <a:p>
            <a:pPr lvl="1"/>
            <a:r>
              <a:rPr lang="en-US" sz="2000" dirty="0" smtClean="0"/>
              <a:t>Athletics and extra-curricular activities</a:t>
            </a:r>
          </a:p>
          <a:p>
            <a:pPr lvl="1"/>
            <a:r>
              <a:rPr lang="en-US" sz="2000" dirty="0" smtClean="0"/>
              <a:t>Pregnant and parenting students</a:t>
            </a:r>
          </a:p>
          <a:p>
            <a:pPr lvl="1"/>
            <a:r>
              <a:rPr lang="en-US" sz="2000" dirty="0" smtClean="0"/>
              <a:t>Discipline </a:t>
            </a:r>
            <a:endParaRPr lang="en-US" sz="2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72200" y="3657600"/>
            <a:ext cx="1562100" cy="1562100"/>
          </a:xfrm>
          <a:prstGeom prst="rect">
            <a:avLst/>
          </a:prstGeom>
        </p:spPr>
      </p:pic>
      <p:sp>
        <p:nvSpPr>
          <p:cNvPr id="5" name="Title 1"/>
          <p:cNvSpPr txBox="1">
            <a:spLocks/>
          </p:cNvSpPr>
          <p:nvPr/>
        </p:nvSpPr>
        <p:spPr>
          <a:xfrm>
            <a:off x="250761" y="1323082"/>
            <a:ext cx="8857380" cy="93523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rgbClr val="004378"/>
                </a:solidFill>
                <a:latin typeface="Tahoma" panose="020B0604030504040204" pitchFamily="34" charset="0"/>
                <a:ea typeface="Tahoma" panose="020B0604030504040204" pitchFamily="34" charset="0"/>
                <a:cs typeface="Tahoma" panose="020B0604030504040204" pitchFamily="34" charset="0"/>
              </a:defRPr>
            </a:lvl1pPr>
          </a:lstStyle>
          <a:p>
            <a:pPr fontAlgn="auto">
              <a:spcAft>
                <a:spcPts val="0"/>
              </a:spcAft>
            </a:pPr>
            <a:r>
              <a:rPr lang="en-US" dirty="0" smtClean="0"/>
              <a:t>Applicability of Title IX</a:t>
            </a:r>
            <a:endParaRPr lang="en-US" dirty="0"/>
          </a:p>
        </p:txBody>
      </p:sp>
    </p:spTree>
    <p:extLst>
      <p:ext uri="{BB962C8B-B14F-4D97-AF65-F5344CB8AC3E}">
        <p14:creationId xmlns:p14="http://schemas.microsoft.com/office/powerpoint/2010/main" val="260767524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bg1"/>
                </a:solidFill>
              </a:rPr>
              <a:t>Recruitment, Admissions and Counseling</a:t>
            </a:r>
            <a:endParaRPr lang="en-US" dirty="0">
              <a:solidFill>
                <a:schemeClr val="bg1"/>
              </a:solidFill>
            </a:endParaRPr>
          </a:p>
        </p:txBody>
      </p:sp>
      <p:sp>
        <p:nvSpPr>
          <p:cNvPr id="3" name="Content Placeholder 2"/>
          <p:cNvSpPr>
            <a:spLocks noGrp="1"/>
          </p:cNvSpPr>
          <p:nvPr>
            <p:ph idx="1"/>
          </p:nvPr>
        </p:nvSpPr>
        <p:spPr>
          <a:xfrm>
            <a:off x="136061" y="2209800"/>
            <a:ext cx="8857380" cy="4114800"/>
          </a:xfrm>
        </p:spPr>
        <p:txBody>
          <a:bodyPr>
            <a:normAutofit/>
          </a:bodyPr>
          <a:lstStyle/>
          <a:p>
            <a:r>
              <a:rPr lang="en-US" sz="2400" dirty="0" smtClean="0"/>
              <a:t>School districts must be on the lookout for issues related to:</a:t>
            </a:r>
            <a:endParaRPr lang="en-US" sz="2400" dirty="0"/>
          </a:p>
          <a:p>
            <a:pPr lvl="1"/>
            <a:r>
              <a:rPr lang="en-US" sz="2400" dirty="0" smtClean="0"/>
              <a:t>vocational schools</a:t>
            </a:r>
          </a:p>
          <a:p>
            <a:pPr lvl="1"/>
            <a:r>
              <a:rPr lang="en-US" sz="2400" dirty="0" smtClean="0"/>
              <a:t>STEM schools</a:t>
            </a:r>
          </a:p>
          <a:p>
            <a:pPr lvl="1"/>
            <a:r>
              <a:rPr lang="en-US" sz="2400" dirty="0"/>
              <a:t>o</a:t>
            </a:r>
            <a:r>
              <a:rPr lang="en-US" sz="2400" dirty="0" smtClean="0"/>
              <a:t>pen enrollment</a:t>
            </a:r>
          </a:p>
          <a:p>
            <a:pPr lvl="1"/>
            <a:r>
              <a:rPr lang="en-US" sz="2400" dirty="0" smtClean="0"/>
              <a:t>assignment </a:t>
            </a:r>
            <a:r>
              <a:rPr lang="en-US" sz="2400" dirty="0"/>
              <a:t>of guidance </a:t>
            </a:r>
            <a:r>
              <a:rPr lang="en-US" sz="2400" dirty="0" smtClean="0"/>
              <a:t>counselors</a:t>
            </a:r>
          </a:p>
          <a:p>
            <a:pPr lvl="1"/>
            <a:r>
              <a:rPr lang="en-US" sz="2400" dirty="0" smtClean="0"/>
              <a:t>content </a:t>
            </a:r>
            <a:r>
              <a:rPr lang="en-US" sz="2400" dirty="0"/>
              <a:t>of counseling (</a:t>
            </a:r>
            <a:r>
              <a:rPr lang="en-US" sz="2400" dirty="0" smtClean="0"/>
              <a:t>schools, career options)</a:t>
            </a:r>
            <a:r>
              <a:rPr lang="en-US" sz="2400" dirty="0"/>
              <a:t>	</a:t>
            </a:r>
          </a:p>
          <a:p>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2138" y="2819400"/>
            <a:ext cx="3219450" cy="1609725"/>
          </a:xfrm>
          <a:prstGeom prst="rect">
            <a:avLst/>
          </a:prstGeom>
        </p:spPr>
      </p:pic>
      <p:sp>
        <p:nvSpPr>
          <p:cNvPr id="5" name="Title 1"/>
          <p:cNvSpPr txBox="1">
            <a:spLocks/>
          </p:cNvSpPr>
          <p:nvPr/>
        </p:nvSpPr>
        <p:spPr>
          <a:xfrm>
            <a:off x="250761" y="1323082"/>
            <a:ext cx="8857380" cy="93523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rgbClr val="004378"/>
                </a:solidFill>
                <a:latin typeface="Tahoma" panose="020B0604030504040204" pitchFamily="34" charset="0"/>
                <a:ea typeface="Tahoma" panose="020B0604030504040204" pitchFamily="34" charset="0"/>
                <a:cs typeface="Tahoma" panose="020B0604030504040204" pitchFamily="34" charset="0"/>
              </a:defRPr>
            </a:lvl1pPr>
          </a:lstStyle>
          <a:p>
            <a:pPr fontAlgn="auto">
              <a:spcAft>
                <a:spcPts val="0"/>
              </a:spcAft>
            </a:pPr>
            <a:r>
              <a:rPr lang="en-US" dirty="0" smtClean="0"/>
              <a:t>Recruitment, Admissions and Counseling</a:t>
            </a:r>
            <a:endParaRPr lang="en-US" dirty="0"/>
          </a:p>
        </p:txBody>
      </p:sp>
    </p:spTree>
    <p:extLst>
      <p:ext uri="{BB962C8B-B14F-4D97-AF65-F5344CB8AC3E}">
        <p14:creationId xmlns:p14="http://schemas.microsoft.com/office/powerpoint/2010/main" val="219843678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bg1"/>
                </a:solidFill>
              </a:rPr>
              <a:t>Funding</a:t>
            </a:r>
            <a:endParaRPr lang="en-US" dirty="0">
              <a:solidFill>
                <a:schemeClr val="bg1"/>
              </a:solidFill>
            </a:endParaRPr>
          </a:p>
        </p:txBody>
      </p:sp>
      <p:sp>
        <p:nvSpPr>
          <p:cNvPr id="3" name="Content Placeholder 2"/>
          <p:cNvSpPr>
            <a:spLocks noGrp="1"/>
          </p:cNvSpPr>
          <p:nvPr>
            <p:ph idx="1"/>
          </p:nvPr>
        </p:nvSpPr>
        <p:spPr>
          <a:xfrm>
            <a:off x="197894" y="2057400"/>
            <a:ext cx="8857380" cy="4114800"/>
          </a:xfrm>
        </p:spPr>
        <p:txBody>
          <a:bodyPr>
            <a:noAutofit/>
          </a:bodyPr>
          <a:lstStyle/>
          <a:p>
            <a:pPr>
              <a:buClr>
                <a:srgbClr val="17375E"/>
              </a:buClr>
              <a:buFont typeface="Wingdings" charset="0"/>
              <a:buChar char="§"/>
            </a:pPr>
            <a:r>
              <a:rPr lang="en-US" sz="2400" dirty="0">
                <a:ea typeface="ＭＳ Ｐゴシック" charset="0"/>
                <a:cs typeface="ＭＳ Ｐゴシック" charset="0"/>
              </a:rPr>
              <a:t>School districts are responsible to ensure </a:t>
            </a:r>
            <a:endParaRPr lang="en-US" sz="2400" dirty="0" smtClean="0">
              <a:ea typeface="ＭＳ Ｐゴシック" charset="0"/>
              <a:cs typeface="ＭＳ Ｐゴシック" charset="0"/>
            </a:endParaRPr>
          </a:p>
          <a:p>
            <a:pPr lvl="1">
              <a:buClr>
                <a:srgbClr val="17375E"/>
              </a:buClr>
              <a:buFont typeface="Wingdings" charset="0"/>
              <a:buChar char="§"/>
            </a:pPr>
            <a:r>
              <a:rPr lang="ja-JP" altLang="en-US" sz="2400" dirty="0" smtClean="0">
                <a:ea typeface="ＭＳ Ｐゴシック" charset="0"/>
              </a:rPr>
              <a:t>“</a:t>
            </a:r>
            <a:r>
              <a:rPr lang="en-US" sz="2400" dirty="0">
                <a:ea typeface="ＭＳ Ｐゴシック" charset="0"/>
              </a:rPr>
              <a:t>that benefits, services, treatment and opportunities overall, regardless of funding sources, are equivalent for male and female athletes.</a:t>
            </a:r>
            <a:r>
              <a:rPr lang="ja-JP" altLang="en-US" sz="2400" dirty="0">
                <a:ea typeface="ＭＳ Ｐゴシック" charset="0"/>
              </a:rPr>
              <a:t>”</a:t>
            </a:r>
            <a:endParaRPr lang="en-US" sz="2400" dirty="0">
              <a:ea typeface="ＭＳ Ｐゴシック" charset="0"/>
            </a:endParaRPr>
          </a:p>
          <a:p>
            <a:pPr>
              <a:buClr>
                <a:srgbClr val="17375E"/>
              </a:buClr>
              <a:buFont typeface="Wingdings" charset="0"/>
              <a:buChar char="§"/>
            </a:pPr>
            <a:r>
              <a:rPr lang="en-US" sz="2400" dirty="0">
                <a:ea typeface="ＭＳ Ｐゴシック" charset="0"/>
                <a:cs typeface="ＭＳ Ｐゴシック" charset="0"/>
              </a:rPr>
              <a:t>This is true even if the funds are raised by the student-athletes themselves or by a booster club and then “donated” to the school district. </a:t>
            </a:r>
          </a:p>
          <a:p>
            <a:pPr>
              <a:buClr>
                <a:srgbClr val="17375E"/>
              </a:buClr>
              <a:buFont typeface="Wingdings" charset="0"/>
              <a:buChar char="§"/>
            </a:pPr>
            <a:r>
              <a:rPr lang="en-US" sz="2400" dirty="0">
                <a:ea typeface="ＭＳ Ｐゴシック" charset="0"/>
                <a:cs typeface="ＭＳ Ｐゴシック" charset="0"/>
              </a:rPr>
              <a:t>“Equivalent” does not mean “identical” per Regulations and OCR Policy Interpretation. </a:t>
            </a:r>
            <a:r>
              <a:rPr lang="en-US" sz="2400" dirty="0" smtClean="0">
                <a:ea typeface="ＭＳ Ｐゴシック" charset="0"/>
                <a:cs typeface="ＭＳ Ｐゴシック" charset="0"/>
              </a:rPr>
              <a:t>Comparable </a:t>
            </a:r>
            <a:r>
              <a:rPr lang="en-US" sz="2400" dirty="0">
                <a:ea typeface="ＭＳ Ｐゴシック" charset="0"/>
                <a:cs typeface="ＭＳ Ｐゴシック" charset="0"/>
              </a:rPr>
              <a:t>standard.</a:t>
            </a:r>
          </a:p>
          <a:p>
            <a:endParaRPr lang="en-US" sz="2400" dirty="0"/>
          </a:p>
        </p:txBody>
      </p:sp>
      <p:sp>
        <p:nvSpPr>
          <p:cNvPr id="4" name="Title 1"/>
          <p:cNvSpPr txBox="1">
            <a:spLocks/>
          </p:cNvSpPr>
          <p:nvPr/>
        </p:nvSpPr>
        <p:spPr>
          <a:xfrm>
            <a:off x="250761" y="1249248"/>
            <a:ext cx="8857380" cy="93523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rgbClr val="004378"/>
                </a:solidFill>
                <a:latin typeface="Tahoma" panose="020B0604030504040204" pitchFamily="34" charset="0"/>
                <a:ea typeface="Tahoma" panose="020B0604030504040204" pitchFamily="34" charset="0"/>
                <a:cs typeface="Tahoma" panose="020B0604030504040204" pitchFamily="34" charset="0"/>
              </a:defRPr>
            </a:lvl1pPr>
          </a:lstStyle>
          <a:p>
            <a:pPr fontAlgn="auto">
              <a:spcAft>
                <a:spcPts val="0"/>
              </a:spcAft>
            </a:pPr>
            <a:r>
              <a:rPr lang="en-US" dirty="0" smtClean="0"/>
              <a:t>Funding</a:t>
            </a:r>
          </a:p>
        </p:txBody>
      </p:sp>
    </p:spTree>
    <p:extLst>
      <p:ext uri="{BB962C8B-B14F-4D97-AF65-F5344CB8AC3E}">
        <p14:creationId xmlns:p14="http://schemas.microsoft.com/office/powerpoint/2010/main" val="49705100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Funding from Booster Groups</a:t>
            </a:r>
            <a:endParaRPr lang="en-US" b="1" dirty="0"/>
          </a:p>
        </p:txBody>
      </p:sp>
      <p:sp>
        <p:nvSpPr>
          <p:cNvPr id="3" name="Content Placeholder 2"/>
          <p:cNvSpPr>
            <a:spLocks noGrp="1"/>
          </p:cNvSpPr>
          <p:nvPr>
            <p:ph idx="1"/>
          </p:nvPr>
        </p:nvSpPr>
        <p:spPr>
          <a:xfrm>
            <a:off x="0" y="2223247"/>
            <a:ext cx="8857380" cy="4114800"/>
          </a:xfrm>
        </p:spPr>
        <p:txBody>
          <a:bodyPr>
            <a:normAutofit/>
          </a:bodyPr>
          <a:lstStyle/>
          <a:p>
            <a:pPr>
              <a:buFont typeface="Arial" panose="020B0604020202020204" pitchFamily="34" charset="0"/>
              <a:buChar char="•"/>
            </a:pPr>
            <a:r>
              <a:rPr lang="en-US" sz="2400" dirty="0" smtClean="0"/>
              <a:t>Booster group donations may result in Title IX liability for a district if the funds are </a:t>
            </a:r>
            <a:r>
              <a:rPr lang="en-US" sz="2400" i="1" dirty="0" smtClean="0"/>
              <a:t>not</a:t>
            </a:r>
            <a:r>
              <a:rPr lang="en-US" sz="2400" dirty="0" smtClean="0"/>
              <a:t> equally distributed among boys’ and girls’ teams</a:t>
            </a:r>
          </a:p>
          <a:p>
            <a:pPr>
              <a:buFont typeface="Arial" panose="020B0604020202020204" pitchFamily="34" charset="0"/>
              <a:buChar char="•"/>
            </a:pPr>
            <a:r>
              <a:rPr lang="en-US" sz="2400" dirty="0" smtClean="0"/>
              <a:t>Booster groups often generate and designate money for a specific sport, which leads to an imbalance among sexes</a:t>
            </a:r>
          </a:p>
          <a:p>
            <a:pPr>
              <a:buFont typeface="Arial" panose="020B0604020202020204" pitchFamily="34" charset="0"/>
              <a:buChar char="•"/>
            </a:pPr>
            <a:r>
              <a:rPr lang="en-US" sz="2400" dirty="0" smtClean="0"/>
              <a:t>It is the responsibility of the BOE to correct any imbalance, which may entail allocating its own resources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0" y="4572000"/>
            <a:ext cx="1524000" cy="1464104"/>
          </a:xfrm>
          <a:prstGeom prst="rect">
            <a:avLst/>
          </a:prstGeom>
        </p:spPr>
      </p:pic>
      <p:sp>
        <p:nvSpPr>
          <p:cNvPr id="5" name="Title 1"/>
          <p:cNvSpPr txBox="1">
            <a:spLocks/>
          </p:cNvSpPr>
          <p:nvPr/>
        </p:nvSpPr>
        <p:spPr>
          <a:xfrm>
            <a:off x="250761" y="1249248"/>
            <a:ext cx="8857380" cy="93523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a:solidFill>
                  <a:srgbClr val="004378"/>
                </a:solidFill>
                <a:latin typeface="Tahoma" panose="020B0604030504040204" pitchFamily="34" charset="0"/>
                <a:ea typeface="Tahoma" panose="020B0604030504040204" pitchFamily="34" charset="0"/>
                <a:cs typeface="Tahoma" panose="020B0604030504040204" pitchFamily="34" charset="0"/>
              </a:defRPr>
            </a:lvl1pPr>
          </a:lstStyle>
          <a:p>
            <a:pPr fontAlgn="auto">
              <a:spcAft>
                <a:spcPts val="0"/>
              </a:spcAft>
            </a:pPr>
            <a:endParaRPr lang="en-US" dirty="0" smtClean="0"/>
          </a:p>
        </p:txBody>
      </p:sp>
    </p:spTree>
    <p:extLst>
      <p:ext uri="{BB962C8B-B14F-4D97-AF65-F5344CB8AC3E}">
        <p14:creationId xmlns:p14="http://schemas.microsoft.com/office/powerpoint/2010/main" val="283825985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22" y="1447800"/>
            <a:ext cx="8857380" cy="4114800"/>
          </a:xfrm>
        </p:spPr>
        <p:txBody>
          <a:bodyPr>
            <a:normAutofit/>
          </a:bodyPr>
          <a:lstStyle/>
          <a:p>
            <a:r>
              <a:rPr lang="en-US" sz="2400" dirty="0" smtClean="0"/>
              <a:t>OCR states in the </a:t>
            </a:r>
            <a:r>
              <a:rPr lang="en-US" sz="2400" i="1" dirty="0" smtClean="0"/>
              <a:t>Title IX Athletics Investigator’s Manual:</a:t>
            </a:r>
          </a:p>
          <a:p>
            <a:pPr lvl="1">
              <a:spcBef>
                <a:spcPts val="0"/>
              </a:spcBef>
            </a:pPr>
            <a:r>
              <a:rPr lang="en-US" sz="2000" i="1" dirty="0" smtClean="0"/>
              <a:t>Where booster clubs provide benefits and services that assist only teams of one sex, the institution shall ensure that teams of the other sex receive equivalent benefits and services.  If booster clubs provide benefits and services to athletes of one sex that are greater than what the institution is capable of providing to athletes of the other sex, then the institution shall take action to ensure that benefits and services are equivalent for both sexes</a:t>
            </a:r>
            <a:endParaRPr lang="en-US" sz="2000" dirty="0"/>
          </a:p>
        </p:txBody>
      </p:sp>
      <p:pic>
        <p:nvPicPr>
          <p:cNvPr id="5122" name="Picture 2" descr="C:\Users\eck\AppData\Local\Microsoft\Windows\Temporary Internet Files\Content.IE5\WM2WK1ZA\MP90044852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8349" y="4351732"/>
            <a:ext cx="1416698" cy="1864076"/>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eck\AppData\Local\Microsoft\Windows\Temporary Internet Files\Content.IE5\WM2WK1ZA\MP90043073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4351732"/>
            <a:ext cx="2133600" cy="1720646"/>
          </a:xfrm>
          <a:prstGeom prst="rect">
            <a:avLst/>
          </a:prstGeom>
          <a:noFill/>
          <a:extLst>
            <a:ext uri="{909E8E84-426E-40DD-AFC4-6F175D3DCCD1}">
              <a14:hiddenFill xmlns:a14="http://schemas.microsoft.com/office/drawing/2010/main">
                <a:solidFill>
                  <a:srgbClr val="FFFFFF"/>
                </a:solidFill>
              </a14:hiddenFill>
            </a:ext>
          </a:extLst>
        </p:spPr>
      </p:pic>
      <p:sp>
        <p:nvSpPr>
          <p:cNvPr id="4" name="Equal 3"/>
          <p:cNvSpPr/>
          <p:nvPr/>
        </p:nvSpPr>
        <p:spPr>
          <a:xfrm>
            <a:off x="3657600" y="5026152"/>
            <a:ext cx="1066800" cy="609600"/>
          </a:xfrm>
          <a:prstGeom prst="mathEqual">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60329069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and Facilities </a:t>
            </a:r>
            <a:endParaRPr lang="en-US" dirty="0"/>
          </a:p>
        </p:txBody>
      </p:sp>
      <p:sp>
        <p:nvSpPr>
          <p:cNvPr id="3" name="Content Placeholder 2"/>
          <p:cNvSpPr>
            <a:spLocks noGrp="1"/>
          </p:cNvSpPr>
          <p:nvPr>
            <p:ph idx="1"/>
          </p:nvPr>
        </p:nvSpPr>
        <p:spPr/>
        <p:txBody>
          <a:bodyPr>
            <a:normAutofit/>
          </a:bodyPr>
          <a:lstStyle/>
          <a:p>
            <a:pPr lvl="0"/>
            <a:r>
              <a:rPr lang="en-US" sz="2400" dirty="0"/>
              <a:t>Locker number, size, and quality relative to team size</a:t>
            </a:r>
          </a:p>
          <a:p>
            <a:pPr lvl="0"/>
            <a:r>
              <a:rPr lang="en-US" sz="2400" dirty="0"/>
              <a:t>Number, size and quality of shower stalls, restroom facilities, mirrors, chairs, benches. </a:t>
            </a:r>
          </a:p>
          <a:p>
            <a:pPr lvl="0"/>
            <a:r>
              <a:rPr lang="en-US" sz="2400" dirty="0"/>
              <a:t>Material, paint</a:t>
            </a:r>
          </a:p>
          <a:p>
            <a:pPr lvl="0">
              <a:spcAft>
                <a:spcPts val="0"/>
              </a:spcAft>
            </a:pPr>
            <a:r>
              <a:rPr lang="en-US" sz="2400" dirty="0"/>
              <a:t>Team rooms- size </a:t>
            </a:r>
            <a:r>
              <a:rPr lang="en-US" sz="2400" dirty="0" smtClean="0"/>
              <a:t>and</a:t>
            </a:r>
          </a:p>
          <a:p>
            <a:pPr marL="0" lvl="0" indent="0">
              <a:spcAft>
                <a:spcPts val="0"/>
              </a:spcAft>
              <a:buNone/>
            </a:pPr>
            <a:r>
              <a:rPr lang="en-US" sz="2400" dirty="0" smtClean="0"/>
              <a:t>     amenities</a:t>
            </a:r>
            <a:r>
              <a:rPr lang="en-US" sz="2400" dirty="0"/>
              <a:t>, </a:t>
            </a:r>
            <a:r>
              <a:rPr lang="en-US" sz="2400" dirty="0" smtClean="0"/>
              <a:t>including</a:t>
            </a:r>
          </a:p>
          <a:p>
            <a:pPr marL="0" lvl="0" indent="0">
              <a:spcAft>
                <a:spcPts val="0"/>
              </a:spcAft>
              <a:buNone/>
            </a:pPr>
            <a:r>
              <a:rPr lang="en-US" sz="2400" dirty="0" smtClean="0"/>
              <a:t>     entertainment</a:t>
            </a:r>
            <a:endParaRPr lang="en-US" sz="2400" dirty="0"/>
          </a:p>
        </p:txBody>
      </p:sp>
      <p:pic>
        <p:nvPicPr>
          <p:cNvPr id="4098" name="Picture 2" descr="http://www.okclipart.com/img458/lakngresdbqspesvnvav.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200" y="3472258"/>
            <a:ext cx="3003034" cy="2388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23065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Funding and Facilities (Quality)</a:t>
            </a:r>
            <a:endParaRPr lang="en-US" dirty="0"/>
          </a:p>
        </p:txBody>
      </p:sp>
      <p:sp>
        <p:nvSpPr>
          <p:cNvPr id="3" name="Content Placeholder 2"/>
          <p:cNvSpPr>
            <a:spLocks noGrp="1"/>
          </p:cNvSpPr>
          <p:nvPr>
            <p:ph idx="1"/>
          </p:nvPr>
        </p:nvSpPr>
        <p:spPr/>
        <p:txBody>
          <a:bodyPr>
            <a:normAutofit/>
          </a:bodyPr>
          <a:lstStyle/>
          <a:p>
            <a:pPr lvl="0"/>
            <a:r>
              <a:rPr lang="en-US" sz="1400" dirty="0"/>
              <a:t>Location </a:t>
            </a:r>
            <a:endParaRPr lang="en-US" sz="1400" dirty="0" smtClean="0"/>
          </a:p>
          <a:p>
            <a:pPr lvl="0"/>
            <a:r>
              <a:rPr lang="en-US" sz="1400" dirty="0" smtClean="0"/>
              <a:t>Aesthetics</a:t>
            </a:r>
            <a:r>
              <a:rPr lang="en-US" sz="1400" dirty="0"/>
              <a:t>: appearance should be similar in quality from the outside, dimensions</a:t>
            </a:r>
          </a:p>
          <a:p>
            <a:pPr lvl="0"/>
            <a:r>
              <a:rPr lang="en-US" sz="1400" dirty="0"/>
              <a:t>Playing surface quality, turf, materials used in infields and warning tracks, field surface uniformity. </a:t>
            </a:r>
          </a:p>
          <a:p>
            <a:pPr lvl="0"/>
            <a:r>
              <a:rPr lang="en-US" sz="1400" dirty="0"/>
              <a:t>Weather related concerns. E.g. did seasonal flooding affect mostly one group? </a:t>
            </a:r>
          </a:p>
          <a:p>
            <a:pPr lvl="0"/>
            <a:r>
              <a:rPr lang="en-US" sz="1400" dirty="0"/>
              <a:t>Age</a:t>
            </a:r>
          </a:p>
          <a:p>
            <a:pPr lvl="0"/>
            <a:r>
              <a:rPr lang="en-US" sz="1400" dirty="0" smtClean="0"/>
              <a:t>Lighting</a:t>
            </a:r>
            <a:endParaRPr lang="en-US" sz="1400" dirty="0"/>
          </a:p>
          <a:p>
            <a:pPr lvl="0"/>
            <a:r>
              <a:rPr lang="en-US" sz="1400" dirty="0"/>
              <a:t>General conditions</a:t>
            </a:r>
          </a:p>
          <a:p>
            <a:pPr lvl="0"/>
            <a:r>
              <a:rPr lang="en-US" sz="1400" dirty="0"/>
              <a:t>Restroom </a:t>
            </a:r>
            <a:r>
              <a:rPr lang="en-US" sz="1400" dirty="0" smtClean="0"/>
              <a:t>facilities</a:t>
            </a:r>
          </a:p>
          <a:p>
            <a:pPr lvl="0"/>
            <a:r>
              <a:rPr lang="en-US" sz="1400" dirty="0"/>
              <a:t>Coaching evaluation locations</a:t>
            </a:r>
          </a:p>
          <a:p>
            <a:r>
              <a:rPr lang="en-US" sz="1400" dirty="0"/>
              <a:t>Videotaping </a:t>
            </a:r>
            <a:r>
              <a:rPr lang="en-US" sz="1400" dirty="0" smtClean="0"/>
              <a:t>locations</a:t>
            </a:r>
          </a:p>
          <a:p>
            <a:r>
              <a:rPr lang="en-US" sz="1400" dirty="0" smtClean="0"/>
              <a:t>Quality </a:t>
            </a:r>
            <a:r>
              <a:rPr lang="en-US" sz="1400" dirty="0"/>
              <a:t>and capacity of score boards, spectator seating, spectator restrooms, concessions, public address systems, press boxes, and media.  </a:t>
            </a:r>
          </a:p>
          <a:p>
            <a:pPr lvl="0"/>
            <a:endParaRPr lang="en-US" sz="1400" dirty="0" smtClean="0"/>
          </a:p>
          <a:p>
            <a:pPr lvl="0"/>
            <a:endParaRPr lang="en-US" sz="1400" dirty="0"/>
          </a:p>
          <a:p>
            <a:pPr lvl="0"/>
            <a:endParaRPr lang="en-US" sz="1400" dirty="0"/>
          </a:p>
          <a:p>
            <a:endParaRPr lang="en-US" sz="1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3742628"/>
            <a:ext cx="2438400" cy="1724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140369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Facilities and Facilities (Availability)</a:t>
            </a:r>
            <a:endParaRPr lang="en-US" dirty="0"/>
          </a:p>
        </p:txBody>
      </p:sp>
      <p:sp>
        <p:nvSpPr>
          <p:cNvPr id="3" name="Content Placeholder 2"/>
          <p:cNvSpPr>
            <a:spLocks noGrp="1"/>
          </p:cNvSpPr>
          <p:nvPr>
            <p:ph idx="1"/>
          </p:nvPr>
        </p:nvSpPr>
        <p:spPr/>
        <p:txBody>
          <a:bodyPr>
            <a:normAutofit fontScale="92500"/>
          </a:bodyPr>
          <a:lstStyle/>
          <a:p>
            <a:pPr lvl="0"/>
            <a:r>
              <a:rPr lang="en-US" dirty="0"/>
              <a:t>Is there any limit in using the field that applies more to girls than boys? For example, are the boys able to use their field more often and more freely because it is on campus? </a:t>
            </a:r>
          </a:p>
          <a:p>
            <a:pPr lvl="0"/>
            <a:r>
              <a:rPr lang="en-US" dirty="0"/>
              <a:t>Does the district provide transportation to both teams?  Neither? </a:t>
            </a:r>
          </a:p>
          <a:p>
            <a:pPr lvl="0"/>
            <a:r>
              <a:rPr lang="en-US" dirty="0"/>
              <a:t>Consider the proximity of practice or work out areas- if any - to the fields. Is shelter available at only one field? </a:t>
            </a:r>
          </a:p>
          <a:p>
            <a:pPr lvl="0"/>
            <a:r>
              <a:rPr lang="en-US" dirty="0"/>
              <a:t>Do summer camps have equal access? </a:t>
            </a:r>
          </a:p>
          <a:p>
            <a:r>
              <a:rPr lang="en-US" dirty="0"/>
              <a:t>In general, compare teams’ seasons, schedules, and practice times</a:t>
            </a:r>
          </a:p>
        </p:txBody>
      </p:sp>
    </p:spTree>
    <p:extLst>
      <p:ext uri="{BB962C8B-B14F-4D97-AF65-F5344CB8AC3E}">
        <p14:creationId xmlns:p14="http://schemas.microsoft.com/office/powerpoint/2010/main" val="293537449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Athletics and Extracurricular Activities</a:t>
            </a:r>
            <a:endParaRPr lang="en-US" dirty="0"/>
          </a:p>
        </p:txBody>
      </p:sp>
      <p:sp>
        <p:nvSpPr>
          <p:cNvPr id="3" name="Content Placeholder 2"/>
          <p:cNvSpPr>
            <a:spLocks noGrp="1"/>
          </p:cNvSpPr>
          <p:nvPr>
            <p:ph idx="1"/>
          </p:nvPr>
        </p:nvSpPr>
        <p:spPr/>
        <p:txBody>
          <a:bodyPr>
            <a:normAutofit/>
          </a:bodyPr>
          <a:lstStyle/>
          <a:p>
            <a:r>
              <a:rPr lang="en-US" sz="2400" dirty="0"/>
              <a:t>Sex discrimination prohibited on basis </a:t>
            </a:r>
            <a:r>
              <a:rPr lang="en-US" sz="2400" dirty="0" smtClean="0"/>
              <a:t>of:</a:t>
            </a:r>
          </a:p>
          <a:p>
            <a:pPr lvl="1"/>
            <a:r>
              <a:rPr lang="en-US" sz="2400" dirty="0" smtClean="0"/>
              <a:t>student </a:t>
            </a:r>
            <a:r>
              <a:rPr lang="en-US" sz="2400" dirty="0"/>
              <a:t>interests and abilities, and </a:t>
            </a:r>
            <a:endParaRPr lang="en-US" sz="2400" dirty="0" smtClean="0"/>
          </a:p>
          <a:p>
            <a:pPr lvl="1"/>
            <a:r>
              <a:rPr lang="en-US" sz="2400" dirty="0" smtClean="0"/>
              <a:t>benefits </a:t>
            </a:r>
            <a:r>
              <a:rPr lang="en-US" sz="2400" dirty="0"/>
              <a:t>and opportunities.</a:t>
            </a:r>
          </a:p>
          <a:p>
            <a:r>
              <a:rPr lang="en-US" sz="2400" dirty="0"/>
              <a:t>Standard for non-discrimination based on interests and abilities:  equal athletic opportunities for members of both sexes, effectively accommodating interests and abilities.</a:t>
            </a:r>
          </a:p>
          <a:p>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43600" y="4648200"/>
            <a:ext cx="2499360" cy="1562100"/>
          </a:xfrm>
          <a:prstGeom prst="rect">
            <a:avLst/>
          </a:prstGeom>
        </p:spPr>
      </p:pic>
    </p:spTree>
    <p:extLst>
      <p:ext uri="{BB962C8B-B14F-4D97-AF65-F5344CB8AC3E}">
        <p14:creationId xmlns:p14="http://schemas.microsoft.com/office/powerpoint/2010/main" val="268649114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Athletics and Extracurricular Activities</a:t>
            </a:r>
            <a:endParaRPr lang="en-US" dirty="0"/>
          </a:p>
        </p:txBody>
      </p:sp>
      <p:sp>
        <p:nvSpPr>
          <p:cNvPr id="3" name="Content Placeholder 2"/>
          <p:cNvSpPr>
            <a:spLocks noGrp="1"/>
          </p:cNvSpPr>
          <p:nvPr>
            <p:ph idx="1"/>
          </p:nvPr>
        </p:nvSpPr>
        <p:spPr>
          <a:xfrm>
            <a:off x="145026" y="2133600"/>
            <a:ext cx="8857380" cy="4114800"/>
          </a:xfrm>
        </p:spPr>
        <p:txBody>
          <a:bodyPr>
            <a:noAutofit/>
          </a:bodyPr>
          <a:lstStyle/>
          <a:p>
            <a:r>
              <a:rPr lang="en-US" sz="2400" dirty="0"/>
              <a:t>OCR 3-part test for assessing nondiscriminatory athletic participation based on interests and abilities:</a:t>
            </a:r>
          </a:p>
          <a:p>
            <a:pPr lvl="1"/>
            <a:r>
              <a:rPr lang="en-US" sz="2400" dirty="0"/>
              <a:t>Participation opportunities substantially proportionate to respective enrollments;</a:t>
            </a:r>
          </a:p>
          <a:p>
            <a:pPr lvl="1"/>
            <a:r>
              <a:rPr lang="en-US" sz="2400" dirty="0"/>
              <a:t>Members of one sex underrepresented, district show history and continuing practice of program expansion which is demonstrable responsive to developing interests;</a:t>
            </a:r>
          </a:p>
          <a:p>
            <a:pPr lvl="1"/>
            <a:r>
              <a:rPr lang="en-US" sz="2400" dirty="0"/>
              <a:t>Members of one sex underrepresented, if continuing practice not established, district show interests and </a:t>
            </a:r>
            <a:r>
              <a:rPr lang="en-US" sz="2400" dirty="0" smtClean="0"/>
              <a:t>abilities </a:t>
            </a:r>
            <a:r>
              <a:rPr lang="en-US" sz="2400" dirty="0"/>
              <a:t>fully and effectively accommodated by present program.</a:t>
            </a:r>
          </a:p>
        </p:txBody>
      </p:sp>
    </p:spTree>
    <p:extLst>
      <p:ext uri="{BB962C8B-B14F-4D97-AF65-F5344CB8AC3E}">
        <p14:creationId xmlns:p14="http://schemas.microsoft.com/office/powerpoint/2010/main" val="158113231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Athletics and Extracurricular Activities</a:t>
            </a:r>
            <a:endParaRPr lang="en-US" dirty="0"/>
          </a:p>
        </p:txBody>
      </p:sp>
      <p:sp>
        <p:nvSpPr>
          <p:cNvPr id="3" name="Content Placeholder 2"/>
          <p:cNvSpPr>
            <a:spLocks noGrp="1"/>
          </p:cNvSpPr>
          <p:nvPr>
            <p:ph idx="1"/>
          </p:nvPr>
        </p:nvSpPr>
        <p:spPr>
          <a:xfrm>
            <a:off x="168353" y="2133600"/>
            <a:ext cx="8857380" cy="4114800"/>
          </a:xfrm>
        </p:spPr>
        <p:txBody>
          <a:bodyPr>
            <a:noAutofit/>
          </a:bodyPr>
          <a:lstStyle/>
          <a:p>
            <a:r>
              <a:rPr lang="en-US" sz="2000" dirty="0"/>
              <a:t>OCR factors for determining non-discrimination based on benefits and opportunities:  </a:t>
            </a:r>
          </a:p>
          <a:p>
            <a:pPr lvl="1"/>
            <a:r>
              <a:rPr lang="en-US" sz="2000" dirty="0"/>
              <a:t>Equipment and supplies</a:t>
            </a:r>
          </a:p>
          <a:p>
            <a:pPr lvl="1"/>
            <a:r>
              <a:rPr lang="en-US" sz="2000" dirty="0"/>
              <a:t>Scheduling of games and practice times</a:t>
            </a:r>
          </a:p>
          <a:p>
            <a:pPr lvl="1"/>
            <a:r>
              <a:rPr lang="en-US" sz="2000" dirty="0"/>
              <a:t>Travel and per diem allowances</a:t>
            </a:r>
          </a:p>
          <a:p>
            <a:pPr lvl="1"/>
            <a:r>
              <a:rPr lang="en-US" sz="2000" dirty="0"/>
              <a:t>Coaching and tutoring</a:t>
            </a:r>
          </a:p>
          <a:p>
            <a:pPr lvl="1"/>
            <a:r>
              <a:rPr lang="en-US" sz="2000" dirty="0"/>
              <a:t>Compensation of coaches and tutors</a:t>
            </a:r>
          </a:p>
          <a:p>
            <a:pPr lvl="1"/>
            <a:r>
              <a:rPr lang="en-US" sz="2000" dirty="0"/>
              <a:t>Locker rooms</a:t>
            </a:r>
          </a:p>
          <a:p>
            <a:pPr lvl="1"/>
            <a:r>
              <a:rPr lang="en-US" sz="2000" dirty="0"/>
              <a:t>Practice </a:t>
            </a:r>
            <a:r>
              <a:rPr lang="en-US" sz="2000" dirty="0" smtClean="0"/>
              <a:t>facilities and training </a:t>
            </a:r>
            <a:r>
              <a:rPr lang="en-US" sz="2000" dirty="0"/>
              <a:t>facilities</a:t>
            </a:r>
          </a:p>
          <a:p>
            <a:pPr lvl="1"/>
            <a:r>
              <a:rPr lang="en-US" sz="2000" dirty="0"/>
              <a:t>Publicity</a:t>
            </a:r>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2282" y="3200400"/>
            <a:ext cx="2798293" cy="1862137"/>
          </a:xfrm>
          <a:prstGeom prst="rect">
            <a:avLst/>
          </a:prstGeom>
        </p:spPr>
      </p:pic>
    </p:spTree>
    <p:extLst>
      <p:ext uri="{BB962C8B-B14F-4D97-AF65-F5344CB8AC3E}">
        <p14:creationId xmlns:p14="http://schemas.microsoft.com/office/powerpoint/2010/main" val="103945281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Pregnant and Parenting Students</a:t>
            </a:r>
            <a:endParaRPr lang="en-US" dirty="0"/>
          </a:p>
        </p:txBody>
      </p:sp>
      <p:sp>
        <p:nvSpPr>
          <p:cNvPr id="3" name="Content Placeholder 2"/>
          <p:cNvSpPr>
            <a:spLocks noGrp="1"/>
          </p:cNvSpPr>
          <p:nvPr>
            <p:ph idx="1"/>
          </p:nvPr>
        </p:nvSpPr>
        <p:spPr/>
        <p:txBody>
          <a:bodyPr>
            <a:normAutofit/>
          </a:bodyPr>
          <a:lstStyle/>
          <a:p>
            <a:r>
              <a:rPr lang="en-US" sz="2400" dirty="0" smtClean="0"/>
              <a:t>Discriminating against any student on the basis of pregnancy, child birth, termination of pregnancy or recovery therefore is prohibited  </a:t>
            </a:r>
          </a:p>
          <a:p>
            <a:pPr lvl="1"/>
            <a:r>
              <a:rPr lang="en-US" sz="2400" dirty="0" smtClean="0"/>
              <a:t>This includes EXCLUDING </a:t>
            </a:r>
            <a:r>
              <a:rPr lang="en-US" sz="2400" dirty="0"/>
              <a:t>any student from </a:t>
            </a:r>
            <a:r>
              <a:rPr lang="en-US" sz="2400" dirty="0" smtClean="0"/>
              <a:t>an education </a:t>
            </a:r>
            <a:r>
              <a:rPr lang="en-US" sz="2400" dirty="0"/>
              <a:t>program (including vocational education) or ACTIVITY (including extra-curricular activity</a:t>
            </a:r>
            <a:r>
              <a:rPr lang="en-US" sz="2400" dirty="0" smtClean="0"/>
              <a:t>) </a:t>
            </a:r>
            <a:endParaRPr lang="en-US" sz="2400" dirty="0"/>
          </a:p>
          <a:p>
            <a:endParaRPr lang="en-US" sz="2400" dirty="0"/>
          </a:p>
        </p:txBody>
      </p:sp>
    </p:spTree>
    <p:extLst>
      <p:ext uri="{BB962C8B-B14F-4D97-AF65-F5344CB8AC3E}">
        <p14:creationId xmlns:p14="http://schemas.microsoft.com/office/powerpoint/2010/main" val="361998450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Discipline</a:t>
            </a:r>
            <a:endParaRPr lang="en-US" dirty="0"/>
          </a:p>
        </p:txBody>
      </p:sp>
      <p:sp>
        <p:nvSpPr>
          <p:cNvPr id="3" name="Content Placeholder 2"/>
          <p:cNvSpPr>
            <a:spLocks noGrp="1"/>
          </p:cNvSpPr>
          <p:nvPr>
            <p:ph idx="1"/>
          </p:nvPr>
        </p:nvSpPr>
        <p:spPr/>
        <p:txBody>
          <a:bodyPr>
            <a:normAutofit/>
          </a:bodyPr>
          <a:lstStyle/>
          <a:p>
            <a:r>
              <a:rPr lang="en-US" sz="2400" dirty="0"/>
              <a:t>Separate or different rules of behavior, sanctions, or other treatment based on sex prohibited.</a:t>
            </a:r>
          </a:p>
          <a:p>
            <a:pPr lvl="1"/>
            <a:r>
              <a:rPr lang="en-US" sz="2400" dirty="0"/>
              <a:t>Includes: </a:t>
            </a:r>
            <a:r>
              <a:rPr lang="en-US" sz="2400" dirty="0" smtClean="0"/>
              <a:t>no </a:t>
            </a:r>
            <a:r>
              <a:rPr lang="en-US" sz="2400" dirty="0"/>
              <a:t>discipline based on gender identity, or failure to conform to stereotypical notions of masculinity or femininity in behavior OR appearance (dress codes)</a:t>
            </a:r>
          </a:p>
          <a:p>
            <a:r>
              <a:rPr lang="en-US" sz="2400" dirty="0"/>
              <a:t>Recommendation: </a:t>
            </a:r>
            <a:r>
              <a:rPr lang="en-US" sz="2400" dirty="0" smtClean="0"/>
              <a:t>record </a:t>
            </a:r>
            <a:r>
              <a:rPr lang="en-US" sz="2400" dirty="0"/>
              <a:t>review for disproportionality, disparate impact, systemic problems/trends</a:t>
            </a:r>
            <a:r>
              <a:rPr lang="en-US" sz="2400" dirty="0" smtClean="0"/>
              <a:t>.</a:t>
            </a:r>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4953000"/>
            <a:ext cx="1908463" cy="1104900"/>
          </a:xfrm>
          <a:prstGeom prst="rect">
            <a:avLst/>
          </a:prstGeom>
        </p:spPr>
      </p:pic>
    </p:spTree>
    <p:extLst>
      <p:ext uri="{BB962C8B-B14F-4D97-AF65-F5344CB8AC3E}">
        <p14:creationId xmlns:p14="http://schemas.microsoft.com/office/powerpoint/2010/main" val="131582764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Classes and Extracurricular Activities</a:t>
            </a:r>
            <a:endParaRPr lang="en-US" dirty="0"/>
          </a:p>
        </p:txBody>
      </p:sp>
      <p:sp>
        <p:nvSpPr>
          <p:cNvPr id="3" name="Content Placeholder 2"/>
          <p:cNvSpPr>
            <a:spLocks noGrp="1"/>
          </p:cNvSpPr>
          <p:nvPr>
            <p:ph idx="1"/>
          </p:nvPr>
        </p:nvSpPr>
        <p:spPr/>
        <p:txBody>
          <a:bodyPr>
            <a:normAutofit/>
          </a:bodyPr>
          <a:lstStyle/>
          <a:p>
            <a:r>
              <a:rPr lang="en-US" sz="2400" dirty="0" smtClean="0"/>
              <a:t>Narrow categories </a:t>
            </a:r>
            <a:r>
              <a:rPr lang="en-US" sz="2400" dirty="0"/>
              <a:t>where intentional separation based on sex </a:t>
            </a:r>
            <a:r>
              <a:rPr lang="en-US" sz="2400" b="1" dirty="0" smtClean="0"/>
              <a:t>is permitted </a:t>
            </a:r>
            <a:r>
              <a:rPr lang="en-US" sz="2400" dirty="0"/>
              <a:t>under Title IX:</a:t>
            </a:r>
          </a:p>
          <a:p>
            <a:pPr lvl="1"/>
            <a:r>
              <a:rPr lang="en-US" sz="2400" dirty="0"/>
              <a:t>Contact sports in PE class</a:t>
            </a:r>
          </a:p>
          <a:p>
            <a:pPr lvl="1"/>
            <a:r>
              <a:rPr lang="en-US" sz="2400" dirty="0"/>
              <a:t>Classes or portions of classes on human sexuality</a:t>
            </a:r>
          </a:p>
          <a:p>
            <a:pPr lvl="1"/>
            <a:r>
              <a:rPr lang="en-US" sz="2400" dirty="0"/>
              <a:t>Other miscellaneous catch-all category: </a:t>
            </a:r>
            <a:r>
              <a:rPr lang="en-US" sz="2400" dirty="0" smtClean="0"/>
              <a:t>class/activity </a:t>
            </a:r>
            <a:r>
              <a:rPr lang="en-US" sz="2400" dirty="0"/>
              <a:t>based on one of two important objectives, 1) to improve students’ educational achievement, or 2) to meet the particular, identified educational needs of students</a:t>
            </a:r>
          </a:p>
          <a:p>
            <a:endParaRPr lang="en-US" sz="2400" dirty="0"/>
          </a:p>
        </p:txBody>
      </p:sp>
    </p:spTree>
    <p:extLst>
      <p:ext uri="{BB962C8B-B14F-4D97-AF65-F5344CB8AC3E}">
        <p14:creationId xmlns:p14="http://schemas.microsoft.com/office/powerpoint/2010/main" val="300919641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Employment (Including Student Employment)</a:t>
            </a:r>
            <a:endParaRPr lang="en-US" sz="2800" dirty="0"/>
          </a:p>
        </p:txBody>
      </p:sp>
      <p:sp>
        <p:nvSpPr>
          <p:cNvPr id="3" name="Content Placeholder 2"/>
          <p:cNvSpPr>
            <a:spLocks noGrp="1"/>
          </p:cNvSpPr>
          <p:nvPr>
            <p:ph idx="1"/>
          </p:nvPr>
        </p:nvSpPr>
        <p:spPr/>
        <p:txBody>
          <a:bodyPr>
            <a:normAutofit lnSpcReduction="10000"/>
          </a:bodyPr>
          <a:lstStyle/>
          <a:p>
            <a:r>
              <a:rPr lang="en-US" sz="2400" dirty="0"/>
              <a:t>Applies to the following activities:</a:t>
            </a:r>
          </a:p>
          <a:p>
            <a:pPr lvl="1"/>
            <a:r>
              <a:rPr lang="en-US" sz="1800" dirty="0"/>
              <a:t>Recruitment</a:t>
            </a:r>
          </a:p>
          <a:p>
            <a:pPr lvl="1"/>
            <a:r>
              <a:rPr lang="en-US" sz="1800" dirty="0"/>
              <a:t>Selection</a:t>
            </a:r>
          </a:p>
          <a:p>
            <a:pPr lvl="1"/>
            <a:r>
              <a:rPr lang="en-US" sz="1800" dirty="0"/>
              <a:t>Promotion</a:t>
            </a:r>
          </a:p>
          <a:p>
            <a:pPr lvl="1"/>
            <a:r>
              <a:rPr lang="en-US" sz="1800" dirty="0"/>
              <a:t>Job classification/structure</a:t>
            </a:r>
          </a:p>
          <a:p>
            <a:pPr lvl="1"/>
            <a:r>
              <a:rPr lang="en-US" sz="1800" dirty="0"/>
              <a:t>Compensation</a:t>
            </a:r>
          </a:p>
          <a:p>
            <a:pPr lvl="1"/>
            <a:r>
              <a:rPr lang="en-US" sz="1800" dirty="0"/>
              <a:t>Granting of leave</a:t>
            </a:r>
          </a:p>
          <a:p>
            <a:pPr lvl="1"/>
            <a:r>
              <a:rPr lang="en-US" sz="1800" dirty="0"/>
              <a:t>Benefits</a:t>
            </a:r>
          </a:p>
          <a:p>
            <a:pPr lvl="1"/>
            <a:r>
              <a:rPr lang="en-US" sz="1800" dirty="0"/>
              <a:t>Pregnancy</a:t>
            </a:r>
          </a:p>
          <a:p>
            <a:pPr lvl="1"/>
            <a:r>
              <a:rPr lang="en-US" sz="1800" dirty="0"/>
              <a:t>Marital or parental status</a:t>
            </a:r>
          </a:p>
          <a:p>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2971800"/>
            <a:ext cx="3896340" cy="2595562"/>
          </a:xfrm>
          <a:prstGeom prst="rect">
            <a:avLst/>
          </a:prstGeom>
        </p:spPr>
      </p:pic>
    </p:spTree>
    <p:extLst>
      <p:ext uri="{BB962C8B-B14F-4D97-AF65-F5344CB8AC3E}">
        <p14:creationId xmlns:p14="http://schemas.microsoft.com/office/powerpoint/2010/main" val="336401958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95400"/>
            <a:ext cx="8686800" cy="4963885"/>
          </a:xfrm>
          <a:prstGeom prst="rect">
            <a:avLst/>
          </a:prstGeom>
        </p:spPr>
      </p:pic>
    </p:spTree>
    <p:extLst>
      <p:ext uri="{BB962C8B-B14F-4D97-AF65-F5344CB8AC3E}">
        <p14:creationId xmlns:p14="http://schemas.microsoft.com/office/powerpoint/2010/main" val="80460096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47800" y="1334175"/>
            <a:ext cx="6230772" cy="41522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A2FFF2D-317C-744C-9E8A-0F11A715AB3A}"/>
              </a:ext>
            </a:extLst>
          </p:cNvPr>
          <p:cNvSpPr/>
          <p:nvPr/>
        </p:nvSpPr>
        <p:spPr>
          <a:xfrm>
            <a:off x="431596" y="5486400"/>
            <a:ext cx="8407604" cy="338554"/>
          </a:xfrm>
          <a:prstGeom prst="rect">
            <a:avLst/>
          </a:prstGeom>
        </p:spPr>
        <p:txBody>
          <a:bodyPr wrap="square">
            <a:spAutoFit/>
          </a:bodyPr>
          <a:lstStyle/>
          <a:p>
            <a:pPr algn="ctr" fontAlgn="auto">
              <a:defRPr/>
            </a:pPr>
            <a:r>
              <a:rPr lang="en-US" sz="1600" b="1" dirty="0">
                <a:solidFill>
                  <a:srgbClr val="004378"/>
                </a:solidFill>
                <a:latin typeface="Arial" panose="020B0604020202020204" pitchFamily="34" charset="0"/>
                <a:cs typeface="Arial" panose="020B0604020202020204" pitchFamily="34" charset="0"/>
              </a:rPr>
              <a:t> </a:t>
            </a:r>
            <a:endParaRPr lang="en-US" sz="1600" b="1" dirty="0" smtClean="0">
              <a:solidFill>
                <a:srgbClr val="00437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216790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1.7601 Service Pack 1"/>
  <p:tag name="AS_RELEASE_DATE" val="2015.07.22"/>
  <p:tag name="AS_TITLE" val="Aspose.Slides for .NET 4.0"/>
  <p:tag name="AS_VERSION" val="15.6.0.0"/>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955</Words>
  <Application>Microsoft Office PowerPoint</Application>
  <PresentationFormat>On-screen Show (4:3)</PresentationFormat>
  <Paragraphs>107</Paragraphs>
  <Slides>18</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ＭＳ Ｐゴシック</vt:lpstr>
      <vt:lpstr>Adobe Caslon Pro</vt:lpstr>
      <vt:lpstr>Arial</vt:lpstr>
      <vt:lpstr>Book Antiqua</vt:lpstr>
      <vt:lpstr>Calibri</vt:lpstr>
      <vt:lpstr>Courier New</vt:lpstr>
      <vt:lpstr>Tahoma</vt:lpstr>
      <vt:lpstr>Times New Roman</vt:lpstr>
      <vt:lpstr>Wingdings</vt:lpstr>
      <vt:lpstr>Custom Design</vt:lpstr>
      <vt:lpstr>PowerPoint Presentation</vt:lpstr>
      <vt:lpstr>Applicability of Title IX</vt:lpstr>
      <vt:lpstr>Recruitment, Admissions and Counseling</vt:lpstr>
      <vt:lpstr>Funding</vt:lpstr>
      <vt:lpstr>Funding from Booster Groups</vt:lpstr>
      <vt:lpstr>PowerPoint Presentation</vt:lpstr>
      <vt:lpstr>Funding and Facilities </vt:lpstr>
      <vt:lpstr>Funding and Facilities (Quality)</vt:lpstr>
      <vt:lpstr>Facilities and Facilities (Availability)</vt:lpstr>
      <vt:lpstr>Athletics and Extracurricular Activities</vt:lpstr>
      <vt:lpstr>Athletics and Extracurricular Activities</vt:lpstr>
      <vt:lpstr>Athletics and Extracurricular Activities</vt:lpstr>
      <vt:lpstr>Pregnant and Parenting Students</vt:lpstr>
      <vt:lpstr>Discipline</vt:lpstr>
      <vt:lpstr>Classes and Extracurricular Activities</vt:lpstr>
      <vt:lpstr>Employment (Including Student Employment)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1601-01-01T00:00:00Z</dcterms:created>
  <dcterms:modified xsi:type="dcterms:W3CDTF">2021-01-21T21:29:57Z</dcterms:modified>
</cp:coreProperties>
</file>