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27"/>
  </p:notesMasterIdLst>
  <p:handoutMasterIdLst>
    <p:handoutMasterId r:id="rId28"/>
  </p:handoutMasterIdLst>
  <p:sldIdLst>
    <p:sldId id="256" r:id="rId2"/>
    <p:sldId id="289" r:id="rId3"/>
    <p:sldId id="369" r:id="rId4"/>
    <p:sldId id="370" r:id="rId5"/>
    <p:sldId id="371" r:id="rId6"/>
    <p:sldId id="372" r:id="rId7"/>
    <p:sldId id="343" r:id="rId8"/>
    <p:sldId id="344" r:id="rId9"/>
    <p:sldId id="373" r:id="rId10"/>
    <p:sldId id="374" r:id="rId11"/>
    <p:sldId id="345" r:id="rId12"/>
    <p:sldId id="346" r:id="rId13"/>
    <p:sldId id="347" r:id="rId14"/>
    <p:sldId id="348" r:id="rId15"/>
    <p:sldId id="349" r:id="rId16"/>
    <p:sldId id="350" r:id="rId17"/>
    <p:sldId id="351" r:id="rId18"/>
    <p:sldId id="352" r:id="rId19"/>
    <p:sldId id="357" r:id="rId20"/>
    <p:sldId id="360" r:id="rId21"/>
    <p:sldId id="361" r:id="rId22"/>
    <p:sldId id="362" r:id="rId23"/>
    <p:sldId id="363" r:id="rId24"/>
    <p:sldId id="375" r:id="rId25"/>
    <p:sldId id="288" r:id="rId26"/>
  </p:sldIdLst>
  <p:sldSz cx="9144000" cy="6858000" type="screen4x3"/>
  <p:notesSz cx="6858000" cy="9144000"/>
  <p:custDataLst>
    <p:tags r:id="rId29"/>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a:defRPr>
    </a:lvl1pPr>
    <a:lvl2pPr marL="457200" algn="l" rtl="0" fontAlgn="base">
      <a:spcBef>
        <a:spcPct val="0"/>
      </a:spcBef>
      <a:spcAft>
        <a:spcPct val="0"/>
      </a:spcAft>
      <a:defRPr kern="1200">
        <a:solidFill>
          <a:schemeClr val="tx1"/>
        </a:solidFill>
        <a:latin typeface="Calibri" pitchFamily="34" charset="0"/>
        <a:ea typeface="+mn-ea"/>
        <a:cs typeface="Arial"/>
      </a:defRPr>
    </a:lvl2pPr>
    <a:lvl3pPr marL="914400" algn="l" rtl="0" fontAlgn="base">
      <a:spcBef>
        <a:spcPct val="0"/>
      </a:spcBef>
      <a:spcAft>
        <a:spcPct val="0"/>
      </a:spcAft>
      <a:defRPr kern="1200">
        <a:solidFill>
          <a:schemeClr val="tx1"/>
        </a:solidFill>
        <a:latin typeface="Calibri" pitchFamily="34" charset="0"/>
        <a:ea typeface="+mn-ea"/>
        <a:cs typeface="Arial"/>
      </a:defRPr>
    </a:lvl3pPr>
    <a:lvl4pPr marL="1371600" algn="l" rtl="0" fontAlgn="base">
      <a:spcBef>
        <a:spcPct val="0"/>
      </a:spcBef>
      <a:spcAft>
        <a:spcPct val="0"/>
      </a:spcAft>
      <a:defRPr kern="1200">
        <a:solidFill>
          <a:schemeClr val="tx1"/>
        </a:solidFill>
        <a:latin typeface="Calibri" pitchFamily="34" charset="0"/>
        <a:ea typeface="+mn-ea"/>
        <a:cs typeface="Arial"/>
      </a:defRPr>
    </a:lvl4pPr>
    <a:lvl5pPr marL="1828800" algn="l" rtl="0" fontAlgn="base">
      <a:spcBef>
        <a:spcPct val="0"/>
      </a:spcBef>
      <a:spcAft>
        <a:spcPct val="0"/>
      </a:spcAft>
      <a:defRPr kern="1200">
        <a:solidFill>
          <a:schemeClr val="tx1"/>
        </a:solidFill>
        <a:latin typeface="Calibri" pitchFamily="34" charset="0"/>
        <a:ea typeface="+mn-ea"/>
        <a:cs typeface="Arial"/>
      </a:defRPr>
    </a:lvl5pPr>
    <a:lvl6pPr marL="2286000" algn="l" defTabSz="914400" rtl="0" eaLnBrk="1" latinLnBrk="0" hangingPunct="1">
      <a:defRPr kern="1200">
        <a:solidFill>
          <a:schemeClr val="tx1"/>
        </a:solidFill>
        <a:latin typeface="Calibri" pitchFamily="34" charset="0"/>
        <a:ea typeface="+mn-ea"/>
        <a:cs typeface="Arial"/>
      </a:defRPr>
    </a:lvl6pPr>
    <a:lvl7pPr marL="2743200" algn="l" defTabSz="914400" rtl="0" eaLnBrk="1" latinLnBrk="0" hangingPunct="1">
      <a:defRPr kern="1200">
        <a:solidFill>
          <a:schemeClr val="tx1"/>
        </a:solidFill>
        <a:latin typeface="Calibri" pitchFamily="34" charset="0"/>
        <a:ea typeface="+mn-ea"/>
        <a:cs typeface="Arial"/>
      </a:defRPr>
    </a:lvl7pPr>
    <a:lvl8pPr marL="3200400" algn="l" defTabSz="914400" rtl="0" eaLnBrk="1" latinLnBrk="0" hangingPunct="1">
      <a:defRPr kern="1200">
        <a:solidFill>
          <a:schemeClr val="tx1"/>
        </a:solidFill>
        <a:latin typeface="Calibri" pitchFamily="34" charset="0"/>
        <a:ea typeface="+mn-ea"/>
        <a:cs typeface="Arial"/>
      </a:defRPr>
    </a:lvl8pPr>
    <a:lvl9pPr marL="3657600" algn="l" defTabSz="914400" rtl="0" eaLnBrk="1" latinLnBrk="0" hangingPunct="1">
      <a:defRPr kern="1200">
        <a:solidFill>
          <a:schemeClr val="tx1"/>
        </a:solidFill>
        <a:latin typeface="Calibri" pitchFamily="34" charset="0"/>
        <a:ea typeface="+mn-ea"/>
        <a:cs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378"/>
    <a:srgbClr val="00563B"/>
    <a:srgbClr val="046252"/>
    <a:srgbClr val="1E8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09" autoAdjust="0"/>
    <p:restoredTop sz="92060" autoAdjust="0"/>
  </p:normalViewPr>
  <p:slideViewPr>
    <p:cSldViewPr>
      <p:cViewPr varScale="1">
        <p:scale>
          <a:sx n="63" d="100"/>
          <a:sy n="63" d="100"/>
        </p:scale>
        <p:origin x="1382" y="48"/>
      </p:cViewPr>
      <p:guideLst>
        <p:guide orient="horz" pos="216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DAD127-FF50-4382-B62A-A8CC0466CD9A}" type="datetimeFigureOut">
              <a:rPr lang="en-US" smtClean="0"/>
              <a:t>1/21/2021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8180E6-B709-4B3D-A907-712EFA4DA939}" type="slidenum">
              <a:rPr lang="en-US" smtClean="0"/>
              <a:t>‹#›</a:t>
            </a:fld>
            <a:endParaRPr lang="en-US" dirty="0"/>
          </a:p>
        </p:txBody>
      </p:sp>
    </p:spTree>
    <p:extLst>
      <p:ext uri="{BB962C8B-B14F-4D97-AF65-F5344CB8AC3E}">
        <p14:creationId xmlns:p14="http://schemas.microsoft.com/office/powerpoint/2010/main" val="1952595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8141D7-1C59-4D81-8F0B-AB53EC2A2935}" type="datetimeFigureOut">
              <a:rPr lang="en-US" smtClean="0"/>
              <a:t>1/21/2021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043F2-533B-4EDE-95B7-F5B648B2943B}" type="slidenum">
              <a:rPr lang="en-US" smtClean="0"/>
              <a:t>‹#›</a:t>
            </a:fld>
            <a:endParaRPr lang="en-US" dirty="0"/>
          </a:p>
        </p:txBody>
      </p:sp>
    </p:spTree>
    <p:extLst>
      <p:ext uri="{BB962C8B-B14F-4D97-AF65-F5344CB8AC3E}">
        <p14:creationId xmlns:p14="http://schemas.microsoft.com/office/powerpoint/2010/main" val="3505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B043F2-533B-4EDE-95B7-F5B648B2943B}" type="slidenum">
              <a:rPr lang="en-US" smtClean="0"/>
              <a:t>1</a:t>
            </a:fld>
            <a:endParaRPr lang="en-US" dirty="0"/>
          </a:p>
        </p:txBody>
      </p:sp>
    </p:spTree>
    <p:extLst>
      <p:ext uri="{BB962C8B-B14F-4D97-AF65-F5344CB8AC3E}">
        <p14:creationId xmlns:p14="http://schemas.microsoft.com/office/powerpoint/2010/main" val="3878539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B043F2-533B-4EDE-95B7-F5B648B2943B}" type="slidenum">
              <a:rPr lang="en-US" smtClean="0"/>
              <a:t>2</a:t>
            </a:fld>
            <a:endParaRPr lang="en-US" dirty="0"/>
          </a:p>
        </p:txBody>
      </p:sp>
    </p:spTree>
    <p:extLst>
      <p:ext uri="{BB962C8B-B14F-4D97-AF65-F5344CB8AC3E}">
        <p14:creationId xmlns:p14="http://schemas.microsoft.com/office/powerpoint/2010/main" val="1135909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48C2450-6D26-403C-B592-A723B62D9422}" type="slidenum">
              <a:rPr lang="en-US"/>
              <a:t>7</a:t>
            </a:fld>
            <a:endParaRPr lang="en-US" dirty="0"/>
          </a:p>
        </p:txBody>
      </p:sp>
      <p:sp>
        <p:nvSpPr>
          <p:cNvPr id="437250" name="Rectangle 2"/>
          <p:cNvSpPr>
            <a:spLocks noGrp="1" noRot="1" noChangeAspect="1" noChangeArrowheads="1" noTextEdit="1"/>
          </p:cNvSpPr>
          <p:nvPr>
            <p:ph type="sldImg"/>
          </p:nvPr>
        </p:nvSpPr>
        <p:spPr/>
      </p:sp>
      <p:sp>
        <p:nvSpPr>
          <p:cNvPr id="4372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C7D723B5-C2DF-4C60-A8F3-7863B9AAFBDC}" type="slidenum">
              <a:rPr lang="en-US"/>
              <a:t>8</a:t>
            </a:fld>
            <a:endParaRPr lang="en-US" dirty="0"/>
          </a:p>
        </p:txBody>
      </p:sp>
      <p:sp>
        <p:nvSpPr>
          <p:cNvPr id="438274" name="Rectangle 2"/>
          <p:cNvSpPr>
            <a:spLocks noGrp="1" noRot="1" noChangeAspect="1" noChangeArrowheads="1" noTextEdit="1"/>
          </p:cNvSpPr>
          <p:nvPr>
            <p:ph type="sldImg"/>
          </p:nvPr>
        </p:nvSpPr>
        <p:spPr/>
      </p:sp>
      <p:sp>
        <p:nvSpPr>
          <p:cNvPr id="4382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122EA8-7001-4BF5-B0CA-99D4AEA375F6}" type="slidenum">
              <a:rPr lang="en-US" smtClean="0"/>
              <a:t>11</a:t>
            </a:fld>
            <a:endParaRPr lang="en-US" dirty="0"/>
          </a:p>
        </p:txBody>
      </p:sp>
    </p:spTree>
    <p:extLst>
      <p:ext uri="{BB962C8B-B14F-4D97-AF65-F5344CB8AC3E}">
        <p14:creationId xmlns:p14="http://schemas.microsoft.com/office/powerpoint/2010/main" val="1676563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34B872E-93FD-43CC-9DBB-20045D4C462E}" type="slidenum">
              <a:rPr lang="en-US"/>
              <a:t>12</a:t>
            </a:fld>
            <a:endParaRPr lang="en-US" dirty="0"/>
          </a:p>
        </p:txBody>
      </p:sp>
      <p:sp>
        <p:nvSpPr>
          <p:cNvPr id="439298" name="Rectangle 2"/>
          <p:cNvSpPr>
            <a:spLocks noGrp="1" noRot="1" noChangeAspect="1" noChangeArrowheads="1" noTextEdit="1"/>
          </p:cNvSpPr>
          <p:nvPr>
            <p:ph type="sldImg"/>
          </p:nvPr>
        </p:nvSpPr>
        <p:spPr/>
      </p:sp>
      <p:sp>
        <p:nvSpPr>
          <p:cNvPr id="4392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122EA8-7001-4BF5-B0CA-99D4AEA375F6}" type="slidenum">
              <a:rPr lang="en-US" smtClean="0"/>
              <a:t>13</a:t>
            </a:fld>
            <a:endParaRPr lang="en-US" dirty="0"/>
          </a:p>
        </p:txBody>
      </p:sp>
    </p:spTree>
    <p:extLst>
      <p:ext uri="{BB962C8B-B14F-4D97-AF65-F5344CB8AC3E}">
        <p14:creationId xmlns:p14="http://schemas.microsoft.com/office/powerpoint/2010/main" val="895737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122EA8-7001-4BF5-B0CA-99D4AEA375F6}" type="slidenum">
              <a:rPr lang="en-US" smtClean="0"/>
              <a:t>14</a:t>
            </a:fld>
            <a:endParaRPr lang="en-US" dirty="0"/>
          </a:p>
        </p:txBody>
      </p:sp>
    </p:spTree>
    <p:extLst>
      <p:ext uri="{BB962C8B-B14F-4D97-AF65-F5344CB8AC3E}">
        <p14:creationId xmlns:p14="http://schemas.microsoft.com/office/powerpoint/2010/main" val="3940643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C65D994-0CF7-4750-B888-836EED6B52A2}" type="slidenum">
              <a:rPr lang="en-US"/>
              <a:t>15</a:t>
            </a:fld>
            <a:endParaRPr lang="en-US" dirty="0"/>
          </a:p>
        </p:txBody>
      </p:sp>
      <p:sp>
        <p:nvSpPr>
          <p:cNvPr id="448514" name="Rectangle 2"/>
          <p:cNvSpPr>
            <a:spLocks noGrp="1" noRot="1" noChangeAspect="1" noChangeArrowheads="1" noTextEdit="1"/>
          </p:cNvSpPr>
          <p:nvPr>
            <p:ph type="sldImg"/>
          </p:nvPr>
        </p:nvSpPr>
        <p:spPr/>
      </p:sp>
      <p:sp>
        <p:nvSpPr>
          <p:cNvPr id="44851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122EA8-7001-4BF5-B0CA-99D4AEA375F6}" type="slidenum">
              <a:rPr lang="en-US" smtClean="0"/>
              <a:t>16</a:t>
            </a:fld>
            <a:endParaRPr lang="en-US" dirty="0"/>
          </a:p>
        </p:txBody>
      </p:sp>
    </p:spTree>
    <p:extLst>
      <p:ext uri="{BB962C8B-B14F-4D97-AF65-F5344CB8AC3E}">
        <p14:creationId xmlns:p14="http://schemas.microsoft.com/office/powerpoint/2010/main" val="2227254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122EA8-7001-4BF5-B0CA-99D4AEA375F6}" type="slidenum">
              <a:rPr lang="en-US" smtClean="0"/>
              <a:t>17</a:t>
            </a:fld>
            <a:endParaRPr lang="en-US" dirty="0"/>
          </a:p>
        </p:txBody>
      </p:sp>
    </p:spTree>
    <p:extLst>
      <p:ext uri="{BB962C8B-B14F-4D97-AF65-F5344CB8AC3E}">
        <p14:creationId xmlns:p14="http://schemas.microsoft.com/office/powerpoint/2010/main" val="540246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693A2F11-8C92-4815-83AD-8F0D61D1DB41}" type="slidenum">
              <a:rPr lang="en-US"/>
              <a:t>18</a:t>
            </a:fld>
            <a:endParaRPr lang="en-US" dirty="0"/>
          </a:p>
        </p:txBody>
      </p:sp>
      <p:sp>
        <p:nvSpPr>
          <p:cNvPr id="440322" name="Rectangle 2"/>
          <p:cNvSpPr>
            <a:spLocks noGrp="1" noRot="1" noChangeAspect="1" noChangeArrowheads="1" noTextEdit="1"/>
          </p:cNvSpPr>
          <p:nvPr>
            <p:ph type="sldImg"/>
          </p:nvPr>
        </p:nvSpPr>
        <p:spPr/>
      </p:sp>
      <p:sp>
        <p:nvSpPr>
          <p:cNvPr id="44032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122EA8-7001-4BF5-B0CA-99D4AEA375F6}" type="slidenum">
              <a:rPr lang="en-US" smtClean="0"/>
              <a:t>19</a:t>
            </a:fld>
            <a:endParaRPr lang="en-US" dirty="0"/>
          </a:p>
        </p:txBody>
      </p:sp>
    </p:spTree>
    <p:extLst>
      <p:ext uri="{BB962C8B-B14F-4D97-AF65-F5344CB8AC3E}">
        <p14:creationId xmlns:p14="http://schemas.microsoft.com/office/powerpoint/2010/main" val="1873727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B043F2-533B-4EDE-95B7-F5B648B2943B}" type="slidenum">
              <a:rPr lang="en-US" smtClean="0"/>
              <a:t>24</a:t>
            </a:fld>
            <a:endParaRPr lang="en-US"/>
          </a:p>
        </p:txBody>
      </p:sp>
    </p:spTree>
    <p:extLst>
      <p:ext uri="{BB962C8B-B14F-4D97-AF65-F5344CB8AC3E}">
        <p14:creationId xmlns:p14="http://schemas.microsoft.com/office/powerpoint/2010/main" val="4166067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B043F2-533B-4EDE-95B7-F5B648B2943B}" type="slidenum">
              <a:rPr lang="en-US" smtClean="0"/>
              <a:t>25</a:t>
            </a:fld>
            <a:endParaRPr lang="en-US" dirty="0"/>
          </a:p>
        </p:txBody>
      </p:sp>
    </p:spTree>
    <p:extLst>
      <p:ext uri="{BB962C8B-B14F-4D97-AF65-F5344CB8AC3E}">
        <p14:creationId xmlns:p14="http://schemas.microsoft.com/office/powerpoint/2010/main" val="39099191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a:solidFill>
                <a:prstClr val="black">
                  <a:tint val="75000"/>
                </a:prstClr>
              </a:solidFill>
            </a:endParaRPr>
          </a:p>
        </p:txBody>
      </p:sp>
      <p:sp>
        <p:nvSpPr>
          <p:cNvPr id="11" name="Rectangle 10">
            <a:extLst>
              <a:ext uri="{FF2B5EF4-FFF2-40B4-BE49-F238E27FC236}">
                <a16:creationId xmlns:a16="http://schemas.microsoft.com/office/drawing/2014/main" id="{3A2FFF2D-317C-744C-9E8A-0F11A715AB3A}"/>
              </a:ext>
            </a:extLst>
          </p:cNvPr>
          <p:cNvSpPr/>
          <p:nvPr userDrawn="1"/>
        </p:nvSpPr>
        <p:spPr>
          <a:xfrm>
            <a:off x="431596" y="5943600"/>
            <a:ext cx="8269492" cy="338554"/>
          </a:xfrm>
          <a:prstGeom prst="rect">
            <a:avLst/>
          </a:prstGeom>
        </p:spPr>
        <p:txBody>
          <a:bodyPr wrap="square">
            <a:spAutoFit/>
          </a:bodyPr>
          <a:lstStyle/>
          <a:p>
            <a:pPr algn="ctr">
              <a:spcBef>
                <a:spcPct val="0"/>
              </a:spcBef>
              <a:spcAft>
                <a:spcPct val="0"/>
              </a:spcAft>
              <a:defRPr/>
            </a:pPr>
            <a:r>
              <a:rPr lang="en-US" sz="1050" b="1">
                <a:solidFill>
                  <a:srgbClr val="004378"/>
                </a:solidFill>
                <a:latin typeface="Arial" panose="020B0604020202020204" pitchFamily="34" charset="0"/>
                <a:cs typeface="Arial" panose="020B0604020202020204" pitchFamily="34" charset="0"/>
              </a:rPr>
              <a:t>PRESENTED BY: </a:t>
            </a:r>
            <a:r>
              <a:rPr lang="en-US" sz="1600" b="1">
                <a:solidFill>
                  <a:srgbClr val="004378"/>
                </a:solidFill>
                <a:latin typeface="Arial" panose="020B0604020202020204" pitchFamily="34" charset="0"/>
                <a:cs typeface="Arial" panose="020B0604020202020204" pitchFamily="34" charset="0"/>
              </a:rPr>
              <a:t>Christina Peer    </a:t>
            </a:r>
            <a:r>
              <a:rPr lang="en-US" sz="1050" b="1">
                <a:solidFill>
                  <a:srgbClr val="004378"/>
                </a:solidFill>
                <a:latin typeface="Arial" panose="020B0604020202020204" pitchFamily="34" charset="0"/>
                <a:cs typeface="Arial" panose="020B0604020202020204" pitchFamily="34" charset="0"/>
              </a:rPr>
              <a:t>TELEPHONE: </a:t>
            </a:r>
            <a:r>
              <a:rPr lang="en-US" sz="1600" b="1">
                <a:solidFill>
                  <a:srgbClr val="004378"/>
                </a:solidFill>
                <a:latin typeface="Arial" panose="020B0604020202020204" pitchFamily="34" charset="0"/>
                <a:cs typeface="Arial" panose="020B0604020202020204" pitchFamily="34" charset="0"/>
              </a:rPr>
              <a:t>216.928.2918 </a:t>
            </a:r>
            <a:r>
              <a:rPr lang="en-US" sz="1600">
                <a:solidFill>
                  <a:srgbClr val="004378"/>
                </a:solidFill>
                <a:latin typeface="Arial" panose="020B0604020202020204" pitchFamily="34" charset="0"/>
                <a:cs typeface="Arial" panose="020B0604020202020204" pitchFamily="34" charset="0"/>
              </a:rPr>
              <a:t>   </a:t>
            </a:r>
            <a:r>
              <a:rPr lang="en-US" sz="1050" b="1">
                <a:solidFill>
                  <a:srgbClr val="004378"/>
                </a:solidFill>
                <a:latin typeface="Arial" panose="020B0604020202020204" pitchFamily="34" charset="0"/>
                <a:cs typeface="Arial" panose="020B0604020202020204" pitchFamily="34" charset="0"/>
              </a:rPr>
              <a:t>EMAIL: </a:t>
            </a:r>
            <a:r>
              <a:rPr lang="en-US" sz="1600" b="1">
                <a:solidFill>
                  <a:srgbClr val="004378"/>
                </a:solidFill>
                <a:latin typeface="Arial" panose="020B0604020202020204" pitchFamily="34" charset="0"/>
                <a:cs typeface="Arial" panose="020B0604020202020204" pitchFamily="34" charset="0"/>
              </a:rPr>
              <a:t>cpeer@walterhav.com</a:t>
            </a:r>
          </a:p>
        </p:txBody>
      </p:sp>
      <p:sp>
        <p:nvSpPr>
          <p:cNvPr id="12" name="Rectangle 11">
            <a:extLst>
              <a:ext uri="{FF2B5EF4-FFF2-40B4-BE49-F238E27FC236}">
                <a16:creationId xmlns:a16="http://schemas.microsoft.com/office/drawing/2014/main" id="{581AA06C-7237-4D47-BF41-E9DE4D2F332E}"/>
              </a:ext>
            </a:extLst>
          </p:cNvPr>
          <p:cNvSpPr/>
          <p:nvPr userDrawn="1"/>
        </p:nvSpPr>
        <p:spPr>
          <a:xfrm>
            <a:off x="145026" y="3146871"/>
            <a:ext cx="8872128" cy="369332"/>
          </a:xfrm>
          <a:prstGeom prst="rect">
            <a:avLst/>
          </a:prstGeom>
        </p:spPr>
        <p:txBody>
          <a:bodyPr wrap="square">
            <a:spAutoFit/>
          </a:bodyPr>
          <a:lstStyle/>
          <a:p>
            <a:pPr algn="ctr">
              <a:spcBef>
                <a:spcPct val="0"/>
              </a:spcBef>
              <a:spcAft>
                <a:spcPct val="0"/>
              </a:spcAft>
              <a:defRPr/>
            </a:pPr>
            <a:r>
              <a:rPr lang="en-US" b="1">
                <a:solidFill>
                  <a:srgbClr val="004378"/>
                </a:solidFill>
                <a:latin typeface="Arial" panose="020B0604020202020204" pitchFamily="34" charset="0"/>
                <a:cs typeface="Arial" panose="020B0604020202020204" pitchFamily="34" charset="0"/>
              </a:rPr>
              <a:t>January 18, 2018  |  Columbiana County ESC</a:t>
            </a:r>
          </a:p>
        </p:txBody>
      </p:sp>
      <p:pic>
        <p:nvPicPr>
          <p:cNvPr id="15" name="Picture 14">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cxnSp>
        <p:nvCxnSpPr>
          <p:cNvPr id="19" name="Straight Connector 18">
            <a:extLst>
              <a:ext uri="{FF2B5EF4-FFF2-40B4-BE49-F238E27FC236}">
                <a16:creationId xmlns:a16="http://schemas.microsoft.com/office/drawing/2014/main" id="{F956EF7A-B557-8042-9A38-777DCB921BCB}"/>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id="{CC6E9F4A-A8E2-FD47-890D-E154D6D81FA9}"/>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21" name="Title 1">
            <a:extLst>
              <a:ext uri="{FF2B5EF4-FFF2-40B4-BE49-F238E27FC236}">
                <a16:creationId xmlns:a16="http://schemas.microsoft.com/office/drawing/2014/main" id="{6FEEB212-1D6A-904B-93D3-96F283866E9A}"/>
              </a:ext>
            </a:extLst>
          </p:cNvPr>
          <p:cNvSpPr txBox="1"/>
          <p:nvPr userDrawn="1"/>
        </p:nvSpPr>
        <p:spPr>
          <a:xfrm>
            <a:off x="130278" y="1447800"/>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spTree>
    <p:extLst>
      <p:ext uri="{BB962C8B-B14F-4D97-AF65-F5344CB8AC3E}">
        <p14:creationId xmlns:p14="http://schemas.microsoft.com/office/powerpoint/2010/main" val="15807248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5"/>
            <a:ext cx="8857380" cy="935235"/>
          </a:xfrm>
        </p:spPr>
        <p:txBody>
          <a:bodyPr>
            <a:normAutofit/>
          </a:bodyPr>
          <a:lstStyle>
            <a:lvl1pPr>
              <a:defRPr sz="3200" b="1">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159774" y="2209800"/>
            <a:ext cx="8857380" cy="4114800"/>
          </a:xfrm>
        </p:spPr>
        <p:txBody>
          <a:bodyPr/>
          <a:lstStyle>
            <a:lvl1pPr marL="342900" indent="-342900">
              <a:spcBef>
                <a:spcPct val="0"/>
              </a:spcBef>
              <a:spcAft>
                <a:spcPts val="1000"/>
              </a:spcAft>
              <a:buFont typeface="Wingdings" panose="05000000000000000000" pitchFamily="2" charset="2"/>
              <a:buChar char="§"/>
              <a:defRPr sz="2600">
                <a:latin typeface="Times New Roman" panose="02020603050405020304" pitchFamily="18" charset="0"/>
                <a:cs typeface="Times New Roman" panose="02020603050405020304" pitchFamily="18" charset="0"/>
              </a:defRPr>
            </a:lvl1pPr>
            <a:lvl2pPr>
              <a:spcBef>
                <a:spcPct val="0"/>
              </a:spcBef>
              <a:spcAft>
                <a:spcPts val="1000"/>
              </a:spcAft>
              <a:defRPr sz="2300">
                <a:latin typeface="Times New Roman" panose="02020603050405020304" pitchFamily="18" charset="0"/>
                <a:cs typeface="Times New Roman" panose="02020603050405020304" pitchFamily="18" charset="0"/>
              </a:defRPr>
            </a:lvl2pPr>
            <a:lvl3pPr marL="1027113" indent="-287338">
              <a:spcBef>
                <a:spcPct val="0"/>
              </a:spcBef>
              <a:spcAft>
                <a:spcPts val="1000"/>
              </a:spcAft>
              <a:buFont typeface="Courier New" panose="02070309020205020404" pitchFamily="49" charset="0"/>
              <a:buChar char="o"/>
              <a:defRPr sz="1800">
                <a:latin typeface="Times New Roman" panose="02020603050405020304" pitchFamily="18" charset="0"/>
                <a:cs typeface="Times New Roman" panose="02020603050405020304" pitchFamily="18" charset="0"/>
              </a:defRPr>
            </a:lvl3pPr>
            <a:lvl4pPr marL="1252538" indent="-225425">
              <a:spcBef>
                <a:spcPct val="0"/>
              </a:spcBef>
              <a:spcAft>
                <a:spcPts val="1000"/>
              </a:spcAft>
              <a:buFont typeface="Arial" panose="020B0604020202020204" pitchFamily="34" charset="0"/>
              <a:buChar char="•"/>
              <a:defRPr sz="1800">
                <a:latin typeface="Times New Roman" panose="02020603050405020304" pitchFamily="18" charset="0"/>
                <a:cs typeface="Times New Roman" panose="02020603050405020304" pitchFamily="18" charset="0"/>
              </a:defRPr>
            </a:lvl4pPr>
            <a:lvl5pPr marL="1493838" indent="-228600">
              <a:spcBef>
                <a:spcPct val="0"/>
              </a:spcBef>
              <a:spcAft>
                <a:spcPts val="1000"/>
              </a:spcAft>
              <a:buFont typeface="Book Antiqua" panose="02040602050305030304" pitchFamily="18" charset="0"/>
              <a:buChar char="−"/>
              <a:defRPr sz="1800">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0"/>
            <a:ext cx="772806" cy="276999"/>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1200">
                <a:solidFill>
                  <a:prstClr val="black"/>
                </a:solidFill>
                <a:latin typeface="Book Antiqua" panose="02040602050305030304" pitchFamily="18" charset="0"/>
                <a:cs typeface="Arial"/>
              </a:rPr>
              <a:pPr algn="r" fontAlgn="base">
                <a:spcBef>
                  <a:spcPct val="0"/>
                </a:spcBef>
                <a:spcAft>
                  <a:spcPct val="0"/>
                </a:spcAft>
              </a:pPr>
              <a:t>‹#›</a:t>
            </a:fld>
            <a:endParaRPr lang="en-US" sz="120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1"/>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4340225" algn="l"/>
                <a:tab pos="8629650" algn="r"/>
              </a:tabLst>
            </a:pPr>
            <a:r>
              <a:rPr lang="en-US" sz="1200" b="1" cap="all" baseline="0">
                <a:solidFill>
                  <a:srgbClr val="004378"/>
                </a:solidFill>
              </a:rPr>
              <a:t>Walter | Haverfield Education Law</a:t>
            </a:r>
            <a:r>
              <a:rPr lang="en-US" sz="1200" b="1" baseline="0">
                <a:solidFill>
                  <a:srgbClr val="004378"/>
                </a:solidFill>
              </a:rPr>
              <a:t>                                   </a:t>
            </a:r>
            <a:r>
              <a:rPr lang="en-US" sz="1200" b="1">
                <a:solidFill>
                  <a:srgbClr val="004378"/>
                </a:solidFill>
              </a:rPr>
              <a:t>	</a:t>
            </a:r>
            <a:fld id="{176980F1-BE8E-464D-BBB9-013B13C3F741}" type="slidenum">
              <a:rPr lang="en-US" sz="1200" b="1" smtClean="0">
                <a:solidFill>
                  <a:srgbClr val="004378"/>
                </a:solidFill>
              </a:rPr>
              <a:pPr algn="l">
                <a:tabLst>
                  <a:tab pos="4340225" algn="l"/>
                  <a:tab pos="8629650" algn="r"/>
                </a:tabLst>
              </a:pPr>
              <a:t>‹#›</a:t>
            </a:fld>
            <a:r>
              <a:rPr lang="en-US" sz="1200" b="1">
                <a:solidFill>
                  <a:srgbClr val="004378"/>
                </a:solidFill>
              </a:rPr>
              <a:t>	A</a:t>
            </a:r>
            <a:r>
              <a:rPr lang="en-US" sz="1200" b="1" baseline="0">
                <a:solidFill>
                  <a:srgbClr val="004378"/>
                </a:solidFill>
              </a:rPr>
              <a:t> TOP TEN CLEVELAND-BASED LAW FIRM</a:t>
            </a:r>
            <a:endParaRPr lang="en-US" sz="1200" b="1">
              <a:solidFill>
                <a:srgbClr val="004378"/>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369023011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a:solidFill>
                <a:prstClr val="black">
                  <a:tint val="75000"/>
                </a:prstClr>
              </a:solidFill>
            </a:endParaRPr>
          </a:p>
        </p:txBody>
      </p:sp>
      <p:cxnSp>
        <p:nvCxnSpPr>
          <p:cNvPr id="10" name="Straight Connector 9">
            <a:extLst>
              <a:ext uri="{FF2B5EF4-FFF2-40B4-BE49-F238E27FC236}">
                <a16:creationId xmlns:a16="http://schemas.microsoft.com/office/drawing/2014/main" id="{D10D2673-B3C0-3A4E-BE22-0985C10F399A}"/>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0E1D5487-988E-2748-9443-D618BD16D6D1}"/>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14" name="Title 1">
            <a:extLst>
              <a:ext uri="{FF2B5EF4-FFF2-40B4-BE49-F238E27FC236}">
                <a16:creationId xmlns:a16="http://schemas.microsoft.com/office/drawing/2014/main" id="{1638EA1C-FE16-F14A-B60C-2B33822D0C31}"/>
              </a:ext>
            </a:extLst>
          </p:cNvPr>
          <p:cNvSpPr txBox="1"/>
          <p:nvPr userDrawn="1"/>
        </p:nvSpPr>
        <p:spPr>
          <a:xfrm>
            <a:off x="130278" y="1447800"/>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pic>
        <p:nvPicPr>
          <p:cNvPr id="11" name="Picture 10">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spTree>
    <p:extLst>
      <p:ext uri="{BB962C8B-B14F-4D97-AF65-F5344CB8AC3E}">
        <p14:creationId xmlns:p14="http://schemas.microsoft.com/office/powerpoint/2010/main" val="2634690878"/>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C16CA260-6904-47DF-97FC-B7C3C0FCA302}" type="datetimeFigureOut">
              <a:rPr lang="en-US" smtClean="0">
                <a:solidFill>
                  <a:prstClr val="black">
                    <a:tint val="75000"/>
                  </a:prstClr>
                </a:solidFill>
                <a:cs typeface="Arial"/>
              </a:rPr>
              <a:pPr fontAlgn="base">
                <a:spcBef>
                  <a:spcPct val="0"/>
                </a:spcBef>
                <a:spcAft>
                  <a:spcPct val="0"/>
                </a:spcAft>
              </a:pPr>
              <a:t>1/21/2021</a:t>
            </a:fld>
            <a:endParaRPr lang="en-US">
              <a:solidFill>
                <a:prstClr val="black">
                  <a:tint val="75000"/>
                </a:prstClr>
              </a:solidFill>
              <a:cs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a:solidFill>
                <a:prstClr val="black">
                  <a:tint val="75000"/>
                </a:prstClr>
              </a:solidFill>
              <a:cs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692C8B30-1E5A-45FC-A63C-31354754E456}" type="slidenum">
              <a:rPr lang="en-US" smtClean="0">
                <a:solidFill>
                  <a:prstClr val="black">
                    <a:tint val="75000"/>
                  </a:prstClr>
                </a:solidFill>
                <a:cs typeface="Arial"/>
              </a:rPr>
              <a:pPr fontAlgn="base">
                <a:spcBef>
                  <a:spcPct val="0"/>
                </a:spcBef>
                <a:spcAft>
                  <a:spcPct val="0"/>
                </a:spcAft>
              </a:pPr>
              <a:t>‹#›</a:t>
            </a:fld>
            <a:endParaRPr lang="en-US">
              <a:solidFill>
                <a:prstClr val="black">
                  <a:tint val="75000"/>
                </a:prstClr>
              </a:solidFill>
              <a:cs typeface="Arial"/>
            </a:endParaRPr>
          </a:p>
        </p:txBody>
      </p:sp>
    </p:spTree>
    <p:extLst>
      <p:ext uri="{BB962C8B-B14F-4D97-AF65-F5344CB8AC3E}">
        <p14:creationId xmlns:p14="http://schemas.microsoft.com/office/powerpoint/2010/main" val="27195380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D3E6C89-E7BF-4E31-80A4-D62FB2685C26}" type="slidenum">
              <a:rPr lang="en-US" smtClean="0"/>
              <a:pPr>
                <a:defRPr/>
              </a:pPr>
              <a:t>1</a:t>
            </a:fld>
            <a:endParaRPr lang="en-US" dirty="0"/>
          </a:p>
        </p:txBody>
      </p:sp>
      <p:sp>
        <p:nvSpPr>
          <p:cNvPr id="6" name="Rectangle 5">
            <a:extLst>
              <a:ext uri="{FF2B5EF4-FFF2-40B4-BE49-F238E27FC236}">
                <a16:creationId xmlns:a16="http://schemas.microsoft.com/office/drawing/2014/main" id="{3A2FFF2D-317C-744C-9E8A-0F11A715AB3A}"/>
              </a:ext>
            </a:extLst>
          </p:cNvPr>
          <p:cNvSpPr/>
          <p:nvPr/>
        </p:nvSpPr>
        <p:spPr>
          <a:xfrm>
            <a:off x="175175" y="5943600"/>
            <a:ext cx="8412650" cy="400110"/>
          </a:xfrm>
          <a:prstGeom prst="rect">
            <a:avLst/>
          </a:prstGeom>
          <a:solidFill>
            <a:schemeClr val="bg1"/>
          </a:solidFill>
        </p:spPr>
        <p:txBody>
          <a:bodyPr wrap="square">
            <a:spAutoFit/>
          </a:bodyPr>
          <a:lstStyle/>
          <a:p>
            <a:pPr algn="ctr" fontAlgn="auto">
              <a:spcAft>
                <a:spcPct val="0"/>
              </a:spcAft>
              <a:defRPr/>
            </a:pPr>
            <a:endParaRPr lang="en-US" sz="2000" b="1" dirty="0">
              <a:solidFill>
                <a:srgbClr val="004378"/>
              </a:solidFill>
              <a:latin typeface="Arial" panose="020B0604020202020204" pitchFamily="34" charset="0"/>
              <a:cs typeface="Arial" panose="020B0604020202020204" pitchFamily="34" charset="0"/>
            </a:endParaRPr>
          </a:p>
        </p:txBody>
      </p:sp>
      <p:sp>
        <p:nvSpPr>
          <p:cNvPr id="7" name="Title Placeholder 1"/>
          <p:cNvSpPr txBox="1"/>
          <p:nvPr/>
        </p:nvSpPr>
        <p:spPr bwMode="auto">
          <a:xfrm>
            <a:off x="124860" y="1467633"/>
            <a:ext cx="8862798" cy="1414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chor="ctr" anchorCtr="0" compatLnSpc="1">
            <a:prstTxWarp prst="textNoShape">
              <a:avLst/>
            </a:prstTxWarp>
          </a:bodyPr>
          <a:lstStyle>
            <a:lvl1pPr algn="ctr" rtl="0" fontAlgn="base">
              <a:spcBef>
                <a:spcPct val="0"/>
              </a:spcBef>
              <a:spcAft>
                <a:spcPct val="0"/>
              </a:spcAft>
              <a:defRPr sz="3600" kern="1200" cap="none" baseline="0">
                <a:solidFill>
                  <a:schemeClr val="bg1"/>
                </a:solidFill>
                <a:latin typeface="Adobe Caslon Pro"/>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b="1" dirty="0" smtClean="0">
                <a:latin typeface="+mj-lt"/>
              </a:rPr>
              <a:t>THE FUNDAMENTALS OF TITLE IX </a:t>
            </a:r>
          </a:p>
        </p:txBody>
      </p:sp>
      <p:pic>
        <p:nvPicPr>
          <p:cNvPr id="1026" name="Picture 2" descr="http://thenews.org/wp-content/uploads/2015/04/Staff-Opinion-5-1-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929800"/>
            <a:ext cx="3061339" cy="228988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14400" y="3197464"/>
            <a:ext cx="6934200" cy="553998"/>
          </a:xfrm>
          <a:prstGeom prst="rect">
            <a:avLst/>
          </a:prstGeom>
          <a:solidFill>
            <a:schemeClr val="bg1"/>
          </a:solidFill>
        </p:spPr>
        <p:txBody>
          <a:bodyPr wrap="square">
            <a:spAutoFit/>
          </a:bodyPr>
          <a:lstStyle/>
          <a:p>
            <a:pPr algn="ctr" fontAlgn="auto">
              <a:defRPr/>
            </a:pPr>
            <a:r>
              <a:rPr lang="en-US" sz="1400" b="1" dirty="0" smtClean="0">
                <a:solidFill>
                  <a:srgbClr val="004378"/>
                </a:solidFill>
                <a:latin typeface="Arial" panose="020B0604020202020204" pitchFamily="34" charset="0"/>
                <a:cs typeface="Arial" panose="020B0604020202020204" pitchFamily="34" charset="0"/>
              </a:rPr>
              <a:t>January 22, 2021</a:t>
            </a:r>
          </a:p>
          <a:p>
            <a:pPr algn="ctr" fontAlgn="auto">
              <a:defRPr/>
            </a:pPr>
            <a:r>
              <a:rPr lang="en-US" sz="1600" b="1" dirty="0" smtClean="0">
                <a:solidFill>
                  <a:srgbClr val="004378"/>
                </a:solidFill>
                <a:latin typeface="Arial" panose="020B0604020202020204" pitchFamily="34" charset="0"/>
                <a:cs typeface="Arial" panose="020B0604020202020204" pitchFamily="34" charset="0"/>
              </a:rPr>
              <a:t>Walter | </a:t>
            </a:r>
            <a:r>
              <a:rPr lang="en-US" sz="1600" b="1" dirty="0" smtClean="0">
                <a:solidFill>
                  <a:srgbClr val="004378"/>
                </a:solidFill>
                <a:latin typeface="Arial" panose="020B0604020202020204" pitchFamily="34" charset="0"/>
                <a:cs typeface="Arial" panose="020B0604020202020204" pitchFamily="34" charset="0"/>
              </a:rPr>
              <a:t>Haverfield</a:t>
            </a:r>
            <a:endParaRPr lang="en-US" sz="1600" b="1" dirty="0" smtClean="0">
              <a:solidFill>
                <a:srgbClr val="004378"/>
              </a:solidFill>
              <a:latin typeface="Arial" panose="020B0604020202020204" pitchFamily="34" charset="0"/>
              <a:cs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Title IX?</a:t>
            </a:r>
            <a:endParaRPr lang="en-US" dirty="0"/>
          </a:p>
        </p:txBody>
      </p:sp>
      <p:sp>
        <p:nvSpPr>
          <p:cNvPr id="3" name="Content Placeholder 2"/>
          <p:cNvSpPr>
            <a:spLocks noGrp="1"/>
          </p:cNvSpPr>
          <p:nvPr>
            <p:ph idx="1"/>
          </p:nvPr>
        </p:nvSpPr>
        <p:spPr/>
        <p:txBody>
          <a:bodyPr/>
          <a:lstStyle/>
          <a:p>
            <a:r>
              <a:rPr lang="en-US" sz="2400" b="1" dirty="0"/>
              <a:t>Title IX</a:t>
            </a:r>
            <a:r>
              <a:rPr lang="en-US" sz="2400" dirty="0"/>
              <a:t> of the Education Amendments Act of 1972 is a federal law that states: </a:t>
            </a:r>
            <a:endParaRPr lang="en-US" sz="2400" dirty="0" smtClean="0"/>
          </a:p>
          <a:p>
            <a:pPr marL="739775" lvl="2" indent="0" algn="just">
              <a:buNone/>
              <a:tabLst>
                <a:tab pos="8229600" algn="l"/>
              </a:tabLst>
            </a:pPr>
            <a:r>
              <a:rPr lang="en-US" sz="2200" dirty="0" smtClean="0"/>
              <a:t>"</a:t>
            </a:r>
            <a:r>
              <a:rPr lang="en-US" sz="2200" dirty="0"/>
              <a:t>No person in the United States shall, on the basis of sex, be excluded from participation in, be denied the benefits of, or be subjected to discrimination under any education program or activity receiving Federal financial assistance</a:t>
            </a:r>
            <a:r>
              <a:rPr lang="en-US" sz="2200" dirty="0" smtClean="0"/>
              <a:t>.”</a:t>
            </a:r>
          </a:p>
          <a:p>
            <a:pPr marL="512762" lvl="1" indent="-457200">
              <a:buFont typeface="Wingdings" panose="05000000000000000000" pitchFamily="2" charset="2"/>
              <a:buChar char="§"/>
            </a:pPr>
            <a:r>
              <a:rPr lang="en-US" sz="2400" dirty="0" smtClean="0"/>
              <a:t>Title </a:t>
            </a:r>
            <a:r>
              <a:rPr lang="en-US" sz="2400" dirty="0"/>
              <a:t>IX prohibits sex-based discrimination in educational programs and </a:t>
            </a:r>
            <a:r>
              <a:rPr lang="en-US" sz="2400" dirty="0" smtClean="0"/>
              <a:t>activities.</a:t>
            </a:r>
            <a:endParaRPr lang="en-US" sz="2400" dirty="0"/>
          </a:p>
          <a:p>
            <a:pPr marL="55562" indent="0" algn="just">
              <a:buNone/>
            </a:pPr>
            <a:endParaRPr lang="en-US" sz="2800" dirty="0" smtClean="0"/>
          </a:p>
        </p:txBody>
      </p:sp>
    </p:spTree>
    <p:extLst>
      <p:ext uri="{BB962C8B-B14F-4D97-AF65-F5344CB8AC3E}">
        <p14:creationId xmlns:p14="http://schemas.microsoft.com/office/powerpoint/2010/main" val="114892986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Discrimination </a:t>
            </a:r>
            <a:endParaRPr lang="en-US" dirty="0"/>
          </a:p>
        </p:txBody>
      </p:sp>
      <p:sp>
        <p:nvSpPr>
          <p:cNvPr id="3" name="Content Placeholder 2"/>
          <p:cNvSpPr>
            <a:spLocks noGrp="1"/>
          </p:cNvSpPr>
          <p:nvPr>
            <p:ph idx="1"/>
          </p:nvPr>
        </p:nvSpPr>
        <p:spPr/>
        <p:txBody>
          <a:bodyPr>
            <a:normAutofit/>
          </a:bodyPr>
          <a:lstStyle/>
          <a:p>
            <a:r>
              <a:rPr lang="en-US" dirty="0" smtClean="0"/>
              <a:t>Discrimination is the act of treating people differently based on a protected characteristic (or stereotypes based on that characteristic) </a:t>
            </a:r>
          </a:p>
          <a:p>
            <a:pPr lvl="1"/>
            <a:r>
              <a:rPr lang="en-US" dirty="0" smtClean="0"/>
              <a:t>Focus on access to education opportunities, resources, programs; </a:t>
            </a:r>
          </a:p>
          <a:p>
            <a:pPr lvl="1">
              <a:spcAft>
                <a:spcPts val="0"/>
              </a:spcAft>
            </a:pPr>
            <a:r>
              <a:rPr lang="en-US" dirty="0" smtClean="0"/>
              <a:t>Disparate treatment in the</a:t>
            </a:r>
          </a:p>
          <a:p>
            <a:pPr marL="457200" lvl="1" indent="0">
              <a:buNone/>
            </a:pPr>
            <a:r>
              <a:rPr lang="en-US" dirty="0"/>
              <a:t> </a:t>
            </a:r>
            <a:r>
              <a:rPr lang="en-US" dirty="0" smtClean="0"/>
              <a:t>    workplace/school;</a:t>
            </a:r>
          </a:p>
          <a:p>
            <a:pPr lvl="1">
              <a:spcAft>
                <a:spcPts val="0"/>
              </a:spcAft>
            </a:pPr>
            <a:r>
              <a:rPr lang="en-US" dirty="0" smtClean="0"/>
              <a:t>Disparate impact claims (neutral</a:t>
            </a:r>
          </a:p>
          <a:p>
            <a:pPr marL="457200" lvl="1" indent="0">
              <a:spcAft>
                <a:spcPts val="0"/>
              </a:spcAft>
              <a:buNone/>
            </a:pPr>
            <a:r>
              <a:rPr lang="en-US" dirty="0"/>
              <a:t> </a:t>
            </a:r>
            <a:r>
              <a:rPr lang="en-US" dirty="0" smtClean="0"/>
              <a:t>    policies that have discriminatory</a:t>
            </a:r>
          </a:p>
          <a:p>
            <a:pPr marL="457200" lvl="1" indent="0">
              <a:spcAft>
                <a:spcPts val="0"/>
              </a:spcAft>
              <a:buNone/>
            </a:pPr>
            <a:r>
              <a:rPr lang="en-US" dirty="0" smtClean="0"/>
              <a:t>     impacts) </a:t>
            </a:r>
          </a:p>
          <a:p>
            <a:pPr marL="457200" lvl="1"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114800"/>
            <a:ext cx="209550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35885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Types of Protected Traits </a:t>
            </a:r>
            <a:endParaRPr lang="en-US" dirty="0"/>
          </a:p>
        </p:txBody>
      </p:sp>
      <p:sp>
        <p:nvSpPr>
          <p:cNvPr id="3" name="Content Placeholder 2"/>
          <p:cNvSpPr>
            <a:spLocks noGrp="1"/>
          </p:cNvSpPr>
          <p:nvPr>
            <p:ph idx="1"/>
          </p:nvPr>
        </p:nvSpPr>
        <p:spPr/>
        <p:txBody>
          <a:bodyPr numCol="2"/>
          <a:lstStyle/>
          <a:p>
            <a:r>
              <a:rPr lang="en-US" dirty="0" smtClean="0"/>
              <a:t>Race </a:t>
            </a:r>
          </a:p>
          <a:p>
            <a:r>
              <a:rPr lang="en-US" dirty="0" smtClean="0"/>
              <a:t>Color</a:t>
            </a:r>
          </a:p>
          <a:p>
            <a:r>
              <a:rPr lang="en-US" dirty="0" smtClean="0"/>
              <a:t>Religion</a:t>
            </a:r>
          </a:p>
          <a:p>
            <a:r>
              <a:rPr lang="en-US" dirty="0" smtClean="0"/>
              <a:t>Sex (gender)</a:t>
            </a:r>
          </a:p>
          <a:p>
            <a:r>
              <a:rPr lang="en-US" dirty="0" smtClean="0"/>
              <a:t>Military status</a:t>
            </a:r>
          </a:p>
          <a:p>
            <a:r>
              <a:rPr lang="en-US" dirty="0" smtClean="0"/>
              <a:t>National origin </a:t>
            </a:r>
          </a:p>
          <a:p>
            <a:r>
              <a:rPr lang="en-US" dirty="0" smtClean="0"/>
              <a:t>Disability </a:t>
            </a:r>
          </a:p>
          <a:p>
            <a:r>
              <a:rPr lang="en-US" dirty="0" smtClean="0"/>
              <a:t>Age</a:t>
            </a:r>
          </a:p>
          <a:p>
            <a:r>
              <a:rPr lang="en-US" dirty="0" smtClean="0"/>
              <a:t>Ancestry </a:t>
            </a:r>
          </a:p>
          <a:p>
            <a:r>
              <a:rPr lang="en-US" dirty="0" smtClean="0"/>
              <a:t>Marital status </a:t>
            </a:r>
          </a:p>
          <a:p>
            <a:r>
              <a:rPr lang="en-US" dirty="0" smtClean="0"/>
              <a:t>Pregnancy or </a:t>
            </a:r>
          </a:p>
          <a:p>
            <a:r>
              <a:rPr lang="en-US" dirty="0" smtClean="0"/>
              <a:t>Genetic information </a:t>
            </a:r>
            <a:endParaRPr lang="en-US" dirty="0"/>
          </a:p>
        </p:txBody>
      </p:sp>
    </p:spTree>
    <p:extLst>
      <p:ext uri="{BB962C8B-B14F-4D97-AF65-F5344CB8AC3E}">
        <p14:creationId xmlns:p14="http://schemas.microsoft.com/office/powerpoint/2010/main" val="26006846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 Examples of Discrimination </a:t>
            </a:r>
            <a:endParaRPr lang="en-US" dirty="0"/>
          </a:p>
        </p:txBody>
      </p:sp>
      <p:sp>
        <p:nvSpPr>
          <p:cNvPr id="3" name="Content Placeholder 2"/>
          <p:cNvSpPr>
            <a:spLocks noGrp="1"/>
          </p:cNvSpPr>
          <p:nvPr>
            <p:ph idx="1"/>
          </p:nvPr>
        </p:nvSpPr>
        <p:spPr/>
        <p:txBody>
          <a:bodyPr/>
          <a:lstStyle/>
          <a:p>
            <a:r>
              <a:rPr lang="en-US" sz="2000" dirty="0" smtClean="0"/>
              <a:t>Treat one person differently from another in determining whether such person satisfies any requirement or condition for the provision of such aid, benefit, or service </a:t>
            </a:r>
          </a:p>
          <a:p>
            <a:pPr lvl="1"/>
            <a:r>
              <a:rPr lang="en-US" sz="1800" i="1" dirty="0" smtClean="0"/>
              <a:t>“You can’t do that because you’re a man”</a:t>
            </a:r>
          </a:p>
          <a:p>
            <a:r>
              <a:rPr lang="en-US" sz="2000" dirty="0" smtClean="0"/>
              <a:t>Provide different aid, benefits, or services or provide aid, benefits or services in a different manner </a:t>
            </a:r>
          </a:p>
          <a:p>
            <a:r>
              <a:rPr lang="en-US" sz="2000" dirty="0" smtClean="0"/>
              <a:t>Deny any person any such aid, benefit, or service</a:t>
            </a:r>
          </a:p>
          <a:p>
            <a:pPr lvl="1"/>
            <a:r>
              <a:rPr lang="en-US" sz="1800" i="1" dirty="0" smtClean="0"/>
              <a:t>“Only men can do that” </a:t>
            </a:r>
          </a:p>
          <a:p>
            <a:r>
              <a:rPr lang="en-US" sz="2000" dirty="0" smtClean="0"/>
              <a:t>Subject any person to separate or different rules of behavior, sanctions, or other treatment </a:t>
            </a:r>
          </a:p>
          <a:p>
            <a:pPr lvl="1"/>
            <a:r>
              <a:rPr lang="en-US" sz="1800" i="1" dirty="0" smtClean="0"/>
              <a:t>“Women have to…but men don’t”</a:t>
            </a:r>
            <a:endParaRPr lang="en-US" sz="1800" i="1" dirty="0"/>
          </a:p>
        </p:txBody>
      </p:sp>
    </p:spTree>
    <p:extLst>
      <p:ext uri="{BB962C8B-B14F-4D97-AF65-F5344CB8AC3E}">
        <p14:creationId xmlns:p14="http://schemas.microsoft.com/office/powerpoint/2010/main" val="41745350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Harassment</a:t>
            </a:r>
            <a:endParaRPr lang="en-US" dirty="0"/>
          </a:p>
        </p:txBody>
      </p:sp>
      <p:sp>
        <p:nvSpPr>
          <p:cNvPr id="3" name="Content Placeholder 2"/>
          <p:cNvSpPr>
            <a:spLocks noGrp="1"/>
          </p:cNvSpPr>
          <p:nvPr>
            <p:ph idx="1"/>
          </p:nvPr>
        </p:nvSpPr>
        <p:spPr/>
        <p:txBody>
          <a:bodyPr/>
          <a:lstStyle/>
          <a:p>
            <a:r>
              <a:rPr lang="en-US" sz="2400" dirty="0" smtClean="0"/>
              <a:t>Any unwelcome sexual advance, request for sexual favors, or other unwanted verbal or physical conduct of a sexual nature when one or more of the following conditions are present </a:t>
            </a:r>
          </a:p>
          <a:p>
            <a:pPr lvl="1"/>
            <a:r>
              <a:rPr lang="en-US" sz="2400" dirty="0" smtClean="0"/>
              <a:t>Quid pro quo </a:t>
            </a:r>
          </a:p>
          <a:p>
            <a:pPr lvl="1"/>
            <a:r>
              <a:rPr lang="en-US" sz="2400" dirty="0" smtClean="0"/>
              <a:t>Hostile environment </a:t>
            </a:r>
            <a:endParaRPr lang="en-US"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733800"/>
            <a:ext cx="2987878" cy="2243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480932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r>
              <a:rPr lang="en-US" b="1" dirty="0" smtClean="0"/>
              <a:t>Categories of Harassment</a:t>
            </a:r>
            <a:endParaRPr lang="en-US" b="1" dirty="0"/>
          </a:p>
        </p:txBody>
      </p:sp>
      <p:sp>
        <p:nvSpPr>
          <p:cNvPr id="323587" name="Rectangle 3"/>
          <p:cNvSpPr>
            <a:spLocks noGrp="1" noChangeArrowheads="1"/>
          </p:cNvSpPr>
          <p:nvPr>
            <p:ph idx="1"/>
          </p:nvPr>
        </p:nvSpPr>
        <p:spPr/>
        <p:txBody>
          <a:bodyPr/>
          <a:lstStyle/>
          <a:p>
            <a:r>
              <a:rPr lang="en-US" sz="2400" i="1" u="sng" dirty="0"/>
              <a:t>Quid Pro Quo</a:t>
            </a:r>
            <a:r>
              <a:rPr lang="en-US" sz="2400" u="sng" dirty="0"/>
              <a:t> </a:t>
            </a:r>
            <a:r>
              <a:rPr lang="en-US" sz="2400" u="sng" dirty="0" smtClean="0"/>
              <a:t>Harassment</a:t>
            </a:r>
            <a:endParaRPr lang="en-US" sz="2400" u="sng" dirty="0"/>
          </a:p>
          <a:p>
            <a:pPr marL="0" indent="0">
              <a:buNone/>
            </a:pPr>
            <a:endParaRPr lang="en-US" sz="2400" u="sng" dirty="0"/>
          </a:p>
          <a:p>
            <a:r>
              <a:rPr lang="en-US" sz="2400" u="sng" dirty="0">
                <a:solidFill>
                  <a:schemeClr val="tx1"/>
                </a:solidFill>
              </a:rPr>
              <a:t>Hostile Environment </a:t>
            </a:r>
            <a:r>
              <a:rPr lang="en-US" sz="2400" u="sng" dirty="0" smtClean="0">
                <a:solidFill>
                  <a:schemeClr val="tx1"/>
                </a:solidFill>
              </a:rPr>
              <a:t>Harassment</a:t>
            </a:r>
          </a:p>
          <a:p>
            <a:endParaRPr lang="en-US" sz="2400" u="sng" dirty="0"/>
          </a:p>
          <a:p>
            <a:pPr lvl="1"/>
            <a:r>
              <a:rPr lang="en-US" dirty="0" smtClean="0"/>
              <a:t>Both are prohibited under the law</a:t>
            </a:r>
            <a:endParaRPr lang="en-US" dirty="0">
              <a:solidFill>
                <a:schemeClr val="tx1"/>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3276600"/>
            <a:ext cx="3200400" cy="1600200"/>
          </a:xfrm>
          <a:prstGeom prst="rect">
            <a:avLst/>
          </a:prstGeom>
        </p:spPr>
      </p:pic>
    </p:spTree>
    <p:extLst>
      <p:ext uri="{BB962C8B-B14F-4D97-AF65-F5344CB8AC3E}">
        <p14:creationId xmlns:p14="http://schemas.microsoft.com/office/powerpoint/2010/main" val="268121373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a:normAutofit/>
          </a:bodyPr>
          <a:lstStyle/>
          <a:p>
            <a:pPr marL="57150"/>
            <a:r>
              <a:rPr lang="en-US" sz="3600" b="1" u="sng" dirty="0" smtClean="0"/>
              <a:t>Quid Pro Quo</a:t>
            </a:r>
            <a:endParaRPr lang="en-US" sz="3600" dirty="0">
              <a:solidFill>
                <a:schemeClr val="tx1"/>
              </a:solidFill>
              <a:latin typeface="+mn-lt"/>
              <a:cs typeface="Times New Roman" pitchFamily="18" charset="0"/>
            </a:endParaRPr>
          </a:p>
        </p:txBody>
      </p:sp>
      <p:sp>
        <p:nvSpPr>
          <p:cNvPr id="25605" name="Rectangle 5"/>
          <p:cNvSpPr>
            <a:spLocks noGrp="1" noChangeArrowheads="1"/>
          </p:cNvSpPr>
          <p:nvPr>
            <p:ph idx="1"/>
          </p:nvPr>
        </p:nvSpPr>
        <p:spPr/>
        <p:txBody>
          <a:bodyPr>
            <a:normAutofit/>
          </a:bodyPr>
          <a:lstStyle/>
          <a:p>
            <a:r>
              <a:rPr lang="en-US" sz="2000" i="1" u="sng" dirty="0"/>
              <a:t>Quid Pro Quo</a:t>
            </a:r>
            <a:r>
              <a:rPr lang="en-US" sz="2000" u="sng" dirty="0"/>
              <a:t> (this for that) </a:t>
            </a:r>
            <a:r>
              <a:rPr lang="en-US" sz="2000" u="sng" dirty="0" smtClean="0"/>
              <a:t>Harassment</a:t>
            </a:r>
            <a:r>
              <a:rPr lang="en-US" sz="2000" dirty="0" smtClean="0"/>
              <a:t> </a:t>
            </a:r>
            <a:r>
              <a:rPr lang="en-US" sz="2000" dirty="0"/>
              <a:t>occurs when submission to </a:t>
            </a:r>
            <a:r>
              <a:rPr lang="en-US" sz="2000" b="1" dirty="0"/>
              <a:t>OR</a:t>
            </a:r>
            <a:r>
              <a:rPr lang="en-US" sz="2000" dirty="0"/>
              <a:t> rejection of sexual </a:t>
            </a:r>
            <a:r>
              <a:rPr lang="en-US" sz="2000" dirty="0" smtClean="0"/>
              <a:t>advances/requests </a:t>
            </a:r>
            <a:r>
              <a:rPr lang="en-US" sz="2000" dirty="0"/>
              <a:t>is used as the basis for participation in an activity or </a:t>
            </a:r>
            <a:r>
              <a:rPr lang="en-US" sz="2000" dirty="0" smtClean="0"/>
              <a:t>class</a:t>
            </a:r>
          </a:p>
          <a:p>
            <a:pPr marL="1379538" indent="-1379538">
              <a:spcBef>
                <a:spcPct val="20000"/>
              </a:spcBef>
              <a:buClr>
                <a:srgbClr val="041E40"/>
              </a:buClr>
              <a:buFont typeface="Wingdings 2" pitchFamily="18" charset="2"/>
              <a:buNone/>
            </a:pPr>
            <a:r>
              <a:rPr lang="en-US" sz="2000" b="1" u="sng" dirty="0">
                <a:solidFill>
                  <a:srgbClr val="041E40"/>
                </a:solidFill>
                <a:latin typeface="Arial" panose="020B0604020202020204" pitchFamily="34" charset="0"/>
              </a:rPr>
              <a:t>Example</a:t>
            </a:r>
            <a:r>
              <a:rPr lang="en-US" sz="2000" b="1" dirty="0">
                <a:solidFill>
                  <a:srgbClr val="041E40"/>
                </a:solidFill>
                <a:latin typeface="Arial" panose="020B0604020202020204" pitchFamily="34" charset="0"/>
              </a:rPr>
              <a:t>:	</a:t>
            </a:r>
            <a:r>
              <a:rPr lang="en-US" sz="2000" dirty="0">
                <a:solidFill>
                  <a:srgbClr val="041E40"/>
                </a:solidFill>
                <a:latin typeface="Arial" panose="020B0604020202020204" pitchFamily="34" charset="0"/>
              </a:rPr>
              <a:t>Teacher pressures a student into an intimate relationship by suggesting acquiescence will result in good grades.  When teacher’s advances are spurned, she issues an “F.”</a:t>
            </a:r>
          </a:p>
          <a:p>
            <a:pPr marL="1379538" indent="-1379538">
              <a:spcBef>
                <a:spcPct val="20000"/>
              </a:spcBef>
              <a:buClr>
                <a:srgbClr val="041E40"/>
              </a:buClr>
              <a:buFont typeface="Wingdings 2" pitchFamily="18" charset="2"/>
              <a:buNone/>
            </a:pPr>
            <a:r>
              <a:rPr lang="en-US" sz="2000" b="1" u="sng" dirty="0">
                <a:solidFill>
                  <a:srgbClr val="041E40"/>
                </a:solidFill>
                <a:latin typeface="Arial" panose="020B0604020202020204" pitchFamily="34" charset="0"/>
              </a:rPr>
              <a:t>Example</a:t>
            </a:r>
            <a:r>
              <a:rPr lang="en-US" sz="2000" dirty="0">
                <a:solidFill>
                  <a:srgbClr val="041E40"/>
                </a:solidFill>
                <a:latin typeface="Arial" panose="020B0604020202020204" pitchFamily="34" charset="0"/>
              </a:rPr>
              <a:t>:	Superintendent requests sexual attention from elementary school principal with a promise that if she goes out with him, he will recommend the issuance of a new employment contract.</a:t>
            </a:r>
          </a:p>
          <a:p>
            <a:pPr marL="0" indent="0">
              <a:buFont typeface="Wingdings 2" pitchFamily="18" charset="2"/>
              <a:buNone/>
            </a:pPr>
            <a:endParaRPr lang="en-US" sz="2000" u="sng" dirty="0"/>
          </a:p>
        </p:txBody>
      </p:sp>
      <p:sp>
        <p:nvSpPr>
          <p:cNvPr id="25606" name="Rectangle 6"/>
          <p:cNvSpPr>
            <a:spLocks noChangeArrowheads="1"/>
          </p:cNvSpPr>
          <p:nvPr/>
        </p:nvSpPr>
        <p:spPr bwMode="auto">
          <a:xfrm>
            <a:off x="462238" y="3962400"/>
            <a:ext cx="7391400"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379538" indent="-1379538">
              <a:spcBef>
                <a:spcPct val="20000"/>
              </a:spcBef>
              <a:buClr>
                <a:srgbClr val="041E40"/>
              </a:buClr>
              <a:buFont typeface="Wingdings 2" pitchFamily="18" charset="2"/>
              <a:buNone/>
            </a:pPr>
            <a:endParaRPr lang="en-US" sz="1800" b="1" dirty="0">
              <a:solidFill>
                <a:srgbClr val="041E40"/>
              </a:solidFill>
              <a:latin typeface="Arial" panose="020B0604020202020204" pitchFamily="34" charset="0"/>
            </a:endParaRPr>
          </a:p>
        </p:txBody>
      </p:sp>
    </p:spTree>
    <p:extLst>
      <p:ext uri="{BB962C8B-B14F-4D97-AF65-F5344CB8AC3E}">
        <p14:creationId xmlns:p14="http://schemas.microsoft.com/office/powerpoint/2010/main" val="193529562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Quid Pro Quo</a:t>
            </a:r>
            <a:endParaRPr lang="en-US" dirty="0"/>
          </a:p>
        </p:txBody>
      </p:sp>
      <p:sp>
        <p:nvSpPr>
          <p:cNvPr id="3" name="Content Placeholder 2"/>
          <p:cNvSpPr>
            <a:spLocks noGrp="1"/>
          </p:cNvSpPr>
          <p:nvPr>
            <p:ph idx="1"/>
          </p:nvPr>
        </p:nvSpPr>
        <p:spPr/>
        <p:txBody>
          <a:bodyPr/>
          <a:lstStyle/>
          <a:p>
            <a:r>
              <a:rPr lang="en-US" dirty="0" smtClean="0"/>
              <a:t>They do/won’t do this, so…</a:t>
            </a:r>
          </a:p>
          <a:p>
            <a:r>
              <a:rPr lang="en-US" dirty="0" smtClean="0"/>
              <a:t>They will/won’t put up with this, so…</a:t>
            </a:r>
          </a:p>
          <a:p>
            <a:r>
              <a:rPr lang="en-US" dirty="0" smtClean="0"/>
              <a:t>If you do/don’t…I will/won’t…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4191000"/>
            <a:ext cx="2872154" cy="1866900"/>
          </a:xfrm>
          <a:prstGeom prst="rect">
            <a:avLst/>
          </a:prstGeom>
        </p:spPr>
      </p:pic>
      <p:pic>
        <p:nvPicPr>
          <p:cNvPr id="7" name="Picture 6"/>
          <p:cNvPicPr>
            <a:picLocks noChangeAspect="1"/>
          </p:cNvPicPr>
          <p:nvPr/>
        </p:nvPicPr>
        <p:blipFill>
          <a:blip r:embed="rId3"/>
          <a:stretch>
            <a:fillRect/>
          </a:stretch>
        </p:blipFill>
        <p:spPr>
          <a:xfrm>
            <a:off x="5410200" y="4232564"/>
            <a:ext cx="2822685" cy="1904999"/>
          </a:xfrm>
          <a:prstGeom prst="rect">
            <a:avLst/>
          </a:prstGeom>
        </p:spPr>
      </p:pic>
    </p:spTree>
    <p:extLst>
      <p:ext uri="{BB962C8B-B14F-4D97-AF65-F5344CB8AC3E}">
        <p14:creationId xmlns:p14="http://schemas.microsoft.com/office/powerpoint/2010/main" val="327127447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Quid Pro Quo</a:t>
            </a:r>
            <a:endParaRPr lang="en-US" dirty="0"/>
          </a:p>
        </p:txBody>
      </p:sp>
      <p:sp>
        <p:nvSpPr>
          <p:cNvPr id="3" name="Content Placeholder 2"/>
          <p:cNvSpPr>
            <a:spLocks noGrp="1"/>
          </p:cNvSpPr>
          <p:nvPr>
            <p:ph idx="1"/>
          </p:nvPr>
        </p:nvSpPr>
        <p:spPr/>
        <p:txBody>
          <a:bodyPr/>
          <a:lstStyle/>
          <a:p>
            <a:r>
              <a:rPr lang="en-US" dirty="0" smtClean="0"/>
              <a:t>May involve a power differential between parties</a:t>
            </a:r>
          </a:p>
          <a:p>
            <a:r>
              <a:rPr lang="en-US" dirty="0" smtClean="0"/>
              <a:t>Voluntary conduct between some may put observers in the position of believing that something sexual is necessary to get something favorable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4495800"/>
            <a:ext cx="3124200" cy="1079269"/>
          </a:xfrm>
          <a:prstGeom prst="rect">
            <a:avLst/>
          </a:prstGeom>
        </p:spPr>
      </p:pic>
    </p:spTree>
    <p:extLst>
      <p:ext uri="{BB962C8B-B14F-4D97-AF65-F5344CB8AC3E}">
        <p14:creationId xmlns:p14="http://schemas.microsoft.com/office/powerpoint/2010/main" val="269540719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a:t>H</a:t>
            </a:r>
            <a:r>
              <a:rPr lang="en-US" b="1" dirty="0" smtClean="0"/>
              <a:t>ostile Work Environment</a:t>
            </a:r>
            <a:endParaRPr lang="en-US" dirty="0" smtClean="0"/>
          </a:p>
        </p:txBody>
      </p:sp>
      <p:sp>
        <p:nvSpPr>
          <p:cNvPr id="40963" name="Content Placeholder 2"/>
          <p:cNvSpPr>
            <a:spLocks noGrp="1"/>
          </p:cNvSpPr>
          <p:nvPr>
            <p:ph idx="1"/>
          </p:nvPr>
        </p:nvSpPr>
        <p:spPr/>
        <p:txBody>
          <a:bodyPr>
            <a:normAutofit/>
          </a:bodyPr>
          <a:lstStyle/>
          <a:p>
            <a:pPr marL="0" indent="0">
              <a:buFontTx/>
              <a:buNone/>
            </a:pPr>
            <a:r>
              <a:rPr lang="en-US" dirty="0" smtClean="0"/>
              <a:t>To establish unlawful harassment, one must show that the harassment was:</a:t>
            </a:r>
          </a:p>
          <a:p>
            <a:pPr marL="971550" lvl="1" indent="-514350">
              <a:buFontTx/>
              <a:buAutoNum type="alphaUcPeriod"/>
            </a:pPr>
            <a:r>
              <a:rPr lang="en-US" dirty="0" smtClean="0"/>
              <a:t>Based on his/her sex;</a:t>
            </a:r>
          </a:p>
          <a:p>
            <a:pPr marL="971550" lvl="1" indent="-514350">
              <a:buFontTx/>
              <a:buAutoNum type="alphaUcPeriod"/>
            </a:pPr>
            <a:r>
              <a:rPr lang="en-US" dirty="0" smtClean="0"/>
              <a:t>Unwelcome; and</a:t>
            </a:r>
          </a:p>
          <a:p>
            <a:pPr marL="971550" lvl="1" indent="-514350">
              <a:buFontTx/>
              <a:buAutoNum type="alphaUcPeriod"/>
            </a:pPr>
            <a:r>
              <a:rPr lang="en-US" dirty="0" smtClean="0"/>
              <a:t>Sufficiently severe or </a:t>
            </a:r>
            <a:r>
              <a:rPr lang="en-US" dirty="0"/>
              <a:t>pervasive to alter the conditions of </a:t>
            </a:r>
            <a:r>
              <a:rPr lang="en-US" dirty="0" smtClean="0"/>
              <a:t>employment </a:t>
            </a:r>
            <a:r>
              <a:rPr lang="en-US" dirty="0"/>
              <a:t>or education or creates an abusive, intimidating, hostile or offensive working or school </a:t>
            </a:r>
            <a:r>
              <a:rPr lang="en-US" dirty="0" smtClean="0"/>
              <a:t>environment.</a:t>
            </a:r>
          </a:p>
        </p:txBody>
      </p:sp>
    </p:spTree>
    <p:extLst>
      <p:ext uri="{BB962C8B-B14F-4D97-AF65-F5344CB8AC3E}">
        <p14:creationId xmlns:p14="http://schemas.microsoft.com/office/powerpoint/2010/main" val="261742863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Harassment</a:t>
            </a:r>
            <a:endParaRPr lang="en-US" dirty="0"/>
          </a:p>
        </p:txBody>
      </p:sp>
      <p:sp>
        <p:nvSpPr>
          <p:cNvPr id="83971" name="Rectangle 3"/>
          <p:cNvSpPr>
            <a:spLocks noGrp="1" noChangeArrowheads="1"/>
          </p:cNvSpPr>
          <p:nvPr>
            <p:ph idx="1"/>
          </p:nvPr>
        </p:nvSpPr>
        <p:spPr/>
        <p:txBody>
          <a:bodyPr>
            <a:noAutofit/>
          </a:bodyPr>
          <a:lstStyle/>
          <a:p>
            <a:pPr marL="342900" lvl="1" indent="-342900"/>
            <a:r>
              <a:rPr lang="en-US" altLang="zh-CN" u="sng" dirty="0" smtClean="0">
                <a:solidFill>
                  <a:srgbClr val="041E40"/>
                </a:solidFill>
              </a:rPr>
              <a:t>Example:</a:t>
            </a:r>
            <a:r>
              <a:rPr lang="en-US" altLang="zh-CN" dirty="0" smtClean="0">
                <a:solidFill>
                  <a:srgbClr val="041E40"/>
                </a:solidFill>
              </a:rPr>
              <a:t>  Teacher </a:t>
            </a:r>
            <a:r>
              <a:rPr lang="en-US" altLang="zh-CN" dirty="0">
                <a:solidFill>
                  <a:srgbClr val="041E40"/>
                </a:solidFill>
              </a:rPr>
              <a:t>routinely tells sexual jokes in class, has a reputation for cornering female students and purposefully brushes up against and touches female students in a sexual </a:t>
            </a:r>
            <a:r>
              <a:rPr lang="en-US" altLang="zh-CN" dirty="0" smtClean="0">
                <a:solidFill>
                  <a:srgbClr val="041E40"/>
                </a:solidFill>
              </a:rPr>
              <a:t>manner</a:t>
            </a:r>
          </a:p>
          <a:p>
            <a:pPr marL="0" lvl="1" indent="0">
              <a:buNone/>
            </a:pPr>
            <a:endParaRPr lang="en-US" altLang="zh-CN" dirty="0" smtClean="0"/>
          </a:p>
          <a:p>
            <a:pPr marL="342900" lvl="1" indent="-342900"/>
            <a:r>
              <a:rPr lang="en-US" altLang="zh-CN" u="sng" dirty="0">
                <a:solidFill>
                  <a:srgbClr val="041E40"/>
                </a:solidFill>
              </a:rPr>
              <a:t>Example:</a:t>
            </a:r>
            <a:r>
              <a:rPr lang="en-US" altLang="zh-CN" dirty="0"/>
              <a:t>  </a:t>
            </a:r>
            <a:r>
              <a:rPr lang="en-US" altLang="zh-CN" dirty="0">
                <a:solidFill>
                  <a:srgbClr val="041E40"/>
                </a:solidFill>
              </a:rPr>
              <a:t>A male high school principal routinely inquires about the new female science teacher’s “chemistry” with her husband, comments about her appearance and how lucky her husband is to be married to her, shares explicit details regarding his own marriage, and asks her to do the </a:t>
            </a:r>
            <a:r>
              <a:rPr lang="en-US" altLang="zh-CN" dirty="0" smtClean="0">
                <a:solidFill>
                  <a:srgbClr val="041E40"/>
                </a:solidFill>
              </a:rPr>
              <a:t>same</a:t>
            </a:r>
            <a:endParaRPr lang="en-US" altLang="zh-CN" u="sng" dirty="0"/>
          </a:p>
        </p:txBody>
      </p:sp>
    </p:spTree>
    <p:extLst>
      <p:ext uri="{BB962C8B-B14F-4D97-AF65-F5344CB8AC3E}">
        <p14:creationId xmlns:p14="http://schemas.microsoft.com/office/powerpoint/2010/main" val="176621687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b="1" dirty="0" smtClean="0"/>
              <a:t>Hostile Environment</a:t>
            </a:r>
            <a:endParaRPr lang="en-US" dirty="0" smtClean="0"/>
          </a:p>
        </p:txBody>
      </p:sp>
      <p:sp>
        <p:nvSpPr>
          <p:cNvPr id="41987" name="Content Placeholder 2"/>
          <p:cNvSpPr>
            <a:spLocks noGrp="1"/>
          </p:cNvSpPr>
          <p:nvPr>
            <p:ph idx="1"/>
          </p:nvPr>
        </p:nvSpPr>
        <p:spPr/>
        <p:txBody>
          <a:bodyPr/>
          <a:lstStyle/>
          <a:p>
            <a:pPr marL="0" lvl="1" indent="0">
              <a:buNone/>
            </a:pPr>
            <a:r>
              <a:rPr lang="en-US" b="1" dirty="0" smtClean="0"/>
              <a:t>A.  Based on protected class status or lack thereof</a:t>
            </a:r>
          </a:p>
          <a:p>
            <a:pPr marL="857250" lvl="2" indent="-457200"/>
            <a:r>
              <a:rPr lang="en-US" dirty="0" smtClean="0"/>
              <a:t>Must be based on protected class, i.e. sex.</a:t>
            </a:r>
          </a:p>
          <a:p>
            <a:pPr marL="1314450" lvl="3" indent="-457200"/>
            <a:r>
              <a:rPr lang="en-US" sz="2400" dirty="0" smtClean="0"/>
              <a:t>If a principal is mean to a teacher because he does not like the teacher’s pink clothes, this is not unlawful harassment under the anti-harassment laws.</a:t>
            </a:r>
          </a:p>
          <a:p>
            <a:pPr marL="857250" lvl="2" indent="-457200"/>
            <a:r>
              <a:rPr lang="en-US" dirty="0" smtClean="0"/>
              <a:t>Can be the protected class of either the victim or the harasser.</a:t>
            </a:r>
          </a:p>
          <a:p>
            <a:pPr marL="857250" lvl="2" indent="-457200"/>
            <a:r>
              <a:rPr lang="en-US" dirty="0" smtClean="0"/>
              <a:t>Verbally harassing conduct need not explicitly mention the protected class  status, i.e. jokes may be chauvinist even if they do not mention “women” (or men) specifically.</a:t>
            </a:r>
          </a:p>
          <a:p>
            <a:pPr marL="0" indent="0">
              <a:buFontTx/>
              <a:buNone/>
            </a:pPr>
            <a:endParaRPr lang="en-US" dirty="0" smtClean="0"/>
          </a:p>
        </p:txBody>
      </p:sp>
    </p:spTree>
    <p:extLst>
      <p:ext uri="{BB962C8B-B14F-4D97-AF65-F5344CB8AC3E}">
        <p14:creationId xmlns:p14="http://schemas.microsoft.com/office/powerpoint/2010/main" val="336037085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b="1" dirty="0" smtClean="0"/>
              <a:t>Hostile Environment </a:t>
            </a:r>
            <a:endParaRPr lang="en-US" dirty="0" smtClean="0"/>
          </a:p>
        </p:txBody>
      </p:sp>
      <p:sp>
        <p:nvSpPr>
          <p:cNvPr id="3" name="Content Placeholder 2"/>
          <p:cNvSpPr>
            <a:spLocks noGrp="1"/>
          </p:cNvSpPr>
          <p:nvPr>
            <p:ph idx="1"/>
          </p:nvPr>
        </p:nvSpPr>
        <p:spPr/>
        <p:txBody>
          <a:bodyPr>
            <a:normAutofit/>
          </a:bodyPr>
          <a:lstStyle/>
          <a:p>
            <a:pPr marL="0" indent="0">
              <a:buNone/>
              <a:defRPr/>
            </a:pPr>
            <a:r>
              <a:rPr lang="en-US" b="1" dirty="0" smtClean="0"/>
              <a:t>B.  Unwelcome</a:t>
            </a:r>
          </a:p>
          <a:p>
            <a:pPr lvl="1">
              <a:buFont typeface="Arial" pitchFamily="34" charset="0"/>
              <a:buChar char="•"/>
              <a:defRPr/>
            </a:pPr>
            <a:r>
              <a:rPr lang="en-US" dirty="0" smtClean="0"/>
              <a:t>Person did not solicit or invite the conduct and regards it as offensive.</a:t>
            </a:r>
          </a:p>
          <a:p>
            <a:pPr lvl="1">
              <a:buFont typeface="Arial" pitchFamily="34" charset="0"/>
              <a:buChar char="•"/>
              <a:defRPr/>
            </a:pPr>
            <a:r>
              <a:rPr lang="en-US" dirty="0" smtClean="0"/>
              <a:t>District must evaluate all surrounding circumstances to determine if conduct is unwelcome, i.e. a consensual conversation.</a:t>
            </a:r>
          </a:p>
          <a:p>
            <a:pPr lvl="1">
              <a:buFont typeface="Arial" pitchFamily="34" charset="0"/>
              <a:buChar char="•"/>
              <a:defRPr/>
            </a:pPr>
            <a:r>
              <a:rPr lang="en-US" dirty="0" smtClean="0"/>
              <a:t>If the victim complains, that’s an obvious indication the conduct is unwelcome, but the district should not wait for a complaint to investigate potentially prohibited conduct.</a:t>
            </a:r>
            <a:endParaRPr lang="en-US" dirty="0"/>
          </a:p>
        </p:txBody>
      </p:sp>
    </p:spTree>
    <p:extLst>
      <p:ext uri="{BB962C8B-B14F-4D97-AF65-F5344CB8AC3E}">
        <p14:creationId xmlns:p14="http://schemas.microsoft.com/office/powerpoint/2010/main" val="102437456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dirty="0" smtClean="0"/>
              <a:t>“Welcomeness” </a:t>
            </a:r>
            <a:r>
              <a:rPr lang="en-US" dirty="0"/>
              <a:t>of Conduct</a:t>
            </a:r>
          </a:p>
        </p:txBody>
      </p:sp>
      <p:sp>
        <p:nvSpPr>
          <p:cNvPr id="97283" name="Rectangle 3"/>
          <p:cNvSpPr>
            <a:spLocks noGrp="1" noChangeArrowheads="1"/>
          </p:cNvSpPr>
          <p:nvPr>
            <p:ph idx="1"/>
          </p:nvPr>
        </p:nvSpPr>
        <p:spPr/>
        <p:txBody>
          <a:bodyPr>
            <a:normAutofit/>
          </a:bodyPr>
          <a:lstStyle/>
          <a:p>
            <a:pPr>
              <a:lnSpc>
                <a:spcPct val="95000"/>
              </a:lnSpc>
            </a:pPr>
            <a:r>
              <a:rPr lang="en-US" sz="2400" dirty="0"/>
              <a:t>In order for conduct of a sexual nature to constitute sexual harassment, it must be </a:t>
            </a:r>
            <a:r>
              <a:rPr lang="en-US" sz="2400" dirty="0" smtClean="0"/>
              <a:t>“unwelcome.”</a:t>
            </a:r>
            <a:r>
              <a:rPr lang="en-US" sz="1800" dirty="0" smtClean="0"/>
              <a:t>  </a:t>
            </a:r>
            <a:endParaRPr lang="en-US" sz="1800" dirty="0"/>
          </a:p>
          <a:p>
            <a:pPr lvl="1"/>
            <a:r>
              <a:rPr lang="en-US" dirty="0"/>
              <a:t>OCR always views sexual conduct between an adult and an elementary student as unwelcome and OCR strongly presumes that sexual conduct between an adult and secondary </a:t>
            </a:r>
            <a:r>
              <a:rPr lang="en-US" dirty="0" smtClean="0"/>
              <a:t>student </a:t>
            </a:r>
            <a:r>
              <a:rPr lang="en-US" dirty="0"/>
              <a:t>is unwelcome.  </a:t>
            </a:r>
          </a:p>
          <a:p>
            <a:pPr lvl="1"/>
            <a:r>
              <a:rPr lang="en-US" dirty="0"/>
              <a:t>Whether student-to-student sexual conduct is welcome or unwelcome must be determined on a case-by-case basis.</a:t>
            </a:r>
          </a:p>
        </p:txBody>
      </p:sp>
    </p:spTree>
    <p:extLst>
      <p:ext uri="{BB962C8B-B14F-4D97-AF65-F5344CB8AC3E}">
        <p14:creationId xmlns:p14="http://schemas.microsoft.com/office/powerpoint/2010/main" val="28644921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76400"/>
            <a:ext cx="8857380" cy="4114800"/>
          </a:xfrm>
        </p:spPr>
        <p:txBody>
          <a:bodyPr>
            <a:normAutofit/>
          </a:bodyPr>
          <a:lstStyle/>
          <a:p>
            <a:pPr marL="0" indent="0">
              <a:buNone/>
            </a:pPr>
            <a:r>
              <a:rPr lang="en-US" b="1" dirty="0" smtClean="0"/>
              <a:t> C.  “Severe </a:t>
            </a:r>
            <a:r>
              <a:rPr lang="en-US" b="1" dirty="0"/>
              <a:t>or </a:t>
            </a:r>
            <a:r>
              <a:rPr lang="en-US" b="1" dirty="0" smtClean="0"/>
              <a:t>Pervasive”</a:t>
            </a:r>
          </a:p>
          <a:p>
            <a:pPr lvl="1"/>
            <a:r>
              <a:rPr lang="en-US" dirty="0" smtClean="0"/>
              <a:t>Generally</a:t>
            </a:r>
            <a:r>
              <a:rPr lang="en-US" dirty="0"/>
              <a:t>, a single or isolated incident is not enough to create a hostile </a:t>
            </a:r>
            <a:r>
              <a:rPr lang="en-US" dirty="0" smtClean="0"/>
              <a:t>environment.</a:t>
            </a:r>
          </a:p>
          <a:p>
            <a:pPr lvl="1"/>
            <a:r>
              <a:rPr lang="en-US" dirty="0" smtClean="0"/>
              <a:t>However</a:t>
            </a:r>
            <a:r>
              <a:rPr lang="en-US" dirty="0"/>
              <a:t>, a </a:t>
            </a:r>
            <a:r>
              <a:rPr lang="en-US" dirty="0" smtClean="0"/>
              <a:t>single incident of </a:t>
            </a:r>
            <a:r>
              <a:rPr lang="en-US" dirty="0"/>
              <a:t>harassment </a:t>
            </a:r>
            <a:r>
              <a:rPr lang="en-US" dirty="0" smtClean="0"/>
              <a:t>which is egregious or unusually severe may </a:t>
            </a:r>
            <a:r>
              <a:rPr lang="en-US" dirty="0"/>
              <a:t>be sufficient to create a hostile work environment, particularly when the harassment is physical</a:t>
            </a:r>
            <a:r>
              <a:rPr lang="en-US" dirty="0" smtClean="0"/>
              <a:t>.</a:t>
            </a:r>
          </a:p>
          <a:p>
            <a:pPr lvl="2"/>
            <a:r>
              <a:rPr lang="en-US" dirty="0" smtClean="0"/>
              <a:t>E.g. Assault.</a:t>
            </a:r>
          </a:p>
        </p:txBody>
      </p:sp>
    </p:spTree>
    <p:extLst>
      <p:ext uri="{BB962C8B-B14F-4D97-AF65-F5344CB8AC3E}">
        <p14:creationId xmlns:p14="http://schemas.microsoft.com/office/powerpoint/2010/main" val="79142948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76400"/>
            <a:ext cx="8857380" cy="4114800"/>
          </a:xfrm>
        </p:spPr>
        <p:txBody>
          <a:bodyPr>
            <a:normAutofit/>
          </a:bodyPr>
          <a:lstStyle/>
          <a:p>
            <a:pPr marL="0" indent="0">
              <a:buNone/>
            </a:pPr>
            <a:r>
              <a:rPr lang="en-US" b="1" dirty="0" smtClean="0"/>
              <a:t> “Severe </a:t>
            </a:r>
            <a:r>
              <a:rPr lang="en-US" b="1" dirty="0"/>
              <a:t>or </a:t>
            </a:r>
            <a:r>
              <a:rPr lang="en-US" b="1" dirty="0" smtClean="0"/>
              <a:t>Pervasive” (cont’d)</a:t>
            </a:r>
          </a:p>
          <a:p>
            <a:pPr lvl="1"/>
            <a:r>
              <a:rPr lang="en-US" dirty="0"/>
              <a:t>Factors to consider include whether the conduct was:  abusive, derogatory, frequent, humiliating, or physically </a:t>
            </a:r>
            <a:r>
              <a:rPr lang="en-US" dirty="0" smtClean="0"/>
              <a:t>threatening.</a:t>
            </a:r>
          </a:p>
          <a:p>
            <a:pPr lvl="1"/>
            <a:r>
              <a:rPr lang="en-US" dirty="0" smtClean="0"/>
              <a:t>Severe or pervasive prong is met if the conditions of an individual’s employment or education are altered.</a:t>
            </a:r>
          </a:p>
          <a:p>
            <a:pPr lvl="2"/>
            <a:r>
              <a:rPr lang="en-US" dirty="0"/>
              <a:t>E.g. </a:t>
            </a:r>
            <a:r>
              <a:rPr lang="en-US" dirty="0" smtClean="0"/>
              <a:t>student’s </a:t>
            </a:r>
            <a:r>
              <a:rPr lang="en-US" dirty="0"/>
              <a:t>semester grade hinges on the submission to a sexual advance by a teacher.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4648200"/>
            <a:ext cx="2209800" cy="1473200"/>
          </a:xfrm>
          <a:prstGeom prst="rect">
            <a:avLst/>
          </a:prstGeom>
        </p:spPr>
      </p:pic>
    </p:spTree>
    <p:extLst>
      <p:ext uri="{BB962C8B-B14F-4D97-AF65-F5344CB8AC3E}">
        <p14:creationId xmlns:p14="http://schemas.microsoft.com/office/powerpoint/2010/main" val="413621070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a:bodyPr>
          <a:lstStyle/>
          <a:p>
            <a:r>
              <a:rPr lang="en-US" b="1" u="sng" dirty="0" smtClean="0"/>
              <a:t>Harassment</a:t>
            </a:r>
            <a:r>
              <a:rPr lang="en-US" b="1" dirty="0" smtClean="0"/>
              <a:t> </a:t>
            </a:r>
            <a:endParaRPr lang="en-US" b="1" dirty="0"/>
          </a:p>
        </p:txBody>
      </p:sp>
      <p:sp>
        <p:nvSpPr>
          <p:cNvPr id="86019" name="Rectangle 3"/>
          <p:cNvSpPr>
            <a:spLocks noGrp="1" noChangeArrowheads="1"/>
          </p:cNvSpPr>
          <p:nvPr>
            <p:ph idx="1"/>
          </p:nvPr>
        </p:nvSpPr>
        <p:spPr/>
        <p:txBody>
          <a:bodyPr>
            <a:normAutofit/>
          </a:bodyPr>
          <a:lstStyle/>
          <a:p>
            <a:r>
              <a:rPr lang="en-US" sz="2400" dirty="0"/>
              <a:t>The </a:t>
            </a:r>
            <a:r>
              <a:rPr lang="en-US" sz="2400" i="1" dirty="0"/>
              <a:t>intent</a:t>
            </a:r>
            <a:r>
              <a:rPr lang="en-US" sz="2400" dirty="0"/>
              <a:t> of a</a:t>
            </a:r>
            <a:r>
              <a:rPr lang="en-US" sz="2400" dirty="0" smtClean="0"/>
              <a:t> </a:t>
            </a:r>
            <a:r>
              <a:rPr lang="en-US" sz="2400" dirty="0"/>
              <a:t>harasser does not matter – the test for harassment is from the </a:t>
            </a:r>
            <a:r>
              <a:rPr lang="en-US" sz="2400" u="sng" dirty="0"/>
              <a:t>viewpoint of a reasonable person and </a:t>
            </a:r>
            <a:r>
              <a:rPr lang="en-US" sz="2400" u="sng" dirty="0" smtClean="0"/>
              <a:t>victim – it is an objective standard</a:t>
            </a:r>
            <a:r>
              <a:rPr lang="en-US" sz="2400" dirty="0" smtClean="0"/>
              <a:t>.</a:t>
            </a:r>
            <a:endParaRPr lang="en-US" sz="1800" dirty="0"/>
          </a:p>
          <a:p>
            <a:pPr>
              <a:spcBef>
                <a:spcPct val="30000"/>
              </a:spcBef>
            </a:pPr>
            <a:r>
              <a:rPr lang="en-US" sz="2400" dirty="0"/>
              <a:t>The prohibition against sexual harassment does </a:t>
            </a:r>
            <a:r>
              <a:rPr lang="en-US" sz="2400" b="1" u="sng" dirty="0"/>
              <a:t>not</a:t>
            </a:r>
            <a:r>
              <a:rPr lang="en-US" sz="2400" dirty="0"/>
              <a:t> extend to legitimate, non-sexual touching (such as a kindergarten teacher’s consoling hug for a child with a skinned knee).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4953000"/>
            <a:ext cx="2806700" cy="1295400"/>
          </a:xfrm>
          <a:prstGeom prst="rect">
            <a:avLst/>
          </a:prstGeom>
        </p:spPr>
      </p:pic>
    </p:spTree>
    <p:extLst>
      <p:ext uri="{BB962C8B-B14F-4D97-AF65-F5344CB8AC3E}">
        <p14:creationId xmlns:p14="http://schemas.microsoft.com/office/powerpoint/2010/main" val="305292904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Other Violations of Anti-Harassment Laws </a:t>
            </a:r>
            <a:endParaRPr lang="en-US" dirty="0"/>
          </a:p>
        </p:txBody>
      </p:sp>
      <p:sp>
        <p:nvSpPr>
          <p:cNvPr id="362499" name="Rectangle 3"/>
          <p:cNvSpPr>
            <a:spLocks noGrp="1" noChangeArrowheads="1"/>
          </p:cNvSpPr>
          <p:nvPr>
            <p:ph idx="1"/>
          </p:nvPr>
        </p:nvSpPr>
        <p:spPr/>
        <p:txBody>
          <a:bodyPr/>
          <a:lstStyle/>
          <a:p>
            <a:pPr marL="342900" lvl="1" indent="-342900">
              <a:buFontTx/>
              <a:buChar char="-"/>
            </a:pPr>
            <a:r>
              <a:rPr lang="en-US" sz="2400" b="1" u="sng" dirty="0" smtClean="0"/>
              <a:t>Retaliating</a:t>
            </a:r>
            <a:r>
              <a:rPr lang="en-US" sz="2400" dirty="0" smtClean="0"/>
              <a:t> </a:t>
            </a:r>
            <a:r>
              <a:rPr lang="en-US" sz="2400" dirty="0"/>
              <a:t>against a person who has made a report or filed a complaint alleging harassment, or who has participated as a witness in a harassment </a:t>
            </a:r>
            <a:r>
              <a:rPr lang="en-US" sz="2400" dirty="0" smtClean="0"/>
              <a:t>investigation;</a:t>
            </a:r>
          </a:p>
          <a:p>
            <a:pPr marL="342900" lvl="1" indent="-342900">
              <a:buFontTx/>
              <a:buChar char="-"/>
            </a:pPr>
            <a:r>
              <a:rPr lang="en-US" sz="2400" dirty="0"/>
              <a:t>Filing a malicious or knowingly false report or complaint of </a:t>
            </a:r>
            <a:r>
              <a:rPr lang="en-US" sz="2400" dirty="0" smtClean="0"/>
              <a:t>harassment;</a:t>
            </a:r>
          </a:p>
          <a:p>
            <a:pPr marL="342900" lvl="1" indent="-342900">
              <a:buFontTx/>
              <a:buChar char="-"/>
            </a:pPr>
            <a:r>
              <a:rPr lang="en-US" sz="2400" dirty="0"/>
              <a:t>Disregarding, failing to investigate adequately, or delaying investigation of allegations of harassment, when responsibility for reporting and/or investigating harassment charges comprises part of </a:t>
            </a:r>
            <a:r>
              <a:rPr lang="en-US" sz="2400" dirty="0" smtClean="0"/>
              <a:t>one’s </a:t>
            </a:r>
            <a:r>
              <a:rPr lang="en-US" sz="2400" dirty="0"/>
              <a:t>supervisory duties. </a:t>
            </a:r>
          </a:p>
        </p:txBody>
      </p:sp>
    </p:spTree>
    <p:extLst>
      <p:ext uri="{BB962C8B-B14F-4D97-AF65-F5344CB8AC3E}">
        <p14:creationId xmlns:p14="http://schemas.microsoft.com/office/powerpoint/2010/main" val="402104483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Requirements </a:t>
            </a:r>
            <a:endParaRPr lang="en-US" dirty="0"/>
          </a:p>
        </p:txBody>
      </p:sp>
      <p:sp>
        <p:nvSpPr>
          <p:cNvPr id="3" name="Content Placeholder 2"/>
          <p:cNvSpPr>
            <a:spLocks noGrp="1"/>
          </p:cNvSpPr>
          <p:nvPr>
            <p:ph idx="1"/>
          </p:nvPr>
        </p:nvSpPr>
        <p:spPr/>
        <p:txBody>
          <a:bodyPr>
            <a:normAutofit/>
          </a:bodyPr>
          <a:lstStyle/>
          <a:p>
            <a:r>
              <a:rPr lang="en-US" dirty="0" smtClean="0"/>
              <a:t>Statement prohibiting harassment, intimidation, or bullying</a:t>
            </a:r>
          </a:p>
          <a:p>
            <a:r>
              <a:rPr lang="en-US" dirty="0" smtClean="0"/>
              <a:t>Suspension possible for harassment, intimidation, or bullying by electronic act </a:t>
            </a:r>
          </a:p>
          <a:p>
            <a:r>
              <a:rPr lang="en-US" dirty="0" smtClean="0"/>
              <a:t>Definition of harassment, intimidation, or bullying (at least as broad as the statute) </a:t>
            </a:r>
          </a:p>
          <a:p>
            <a:r>
              <a:rPr lang="en-US" dirty="0" smtClean="0"/>
              <a:t>Procedure to be used for reporting incidents </a:t>
            </a:r>
          </a:p>
          <a:p>
            <a:r>
              <a:rPr lang="en-US" dirty="0" smtClean="0"/>
              <a:t>Procedure for responding and investigating reports </a:t>
            </a:r>
          </a:p>
        </p:txBody>
      </p:sp>
    </p:spTree>
    <p:extLst>
      <p:ext uri="{BB962C8B-B14F-4D97-AF65-F5344CB8AC3E}">
        <p14:creationId xmlns:p14="http://schemas.microsoft.com/office/powerpoint/2010/main" val="42136512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Requirements </a:t>
            </a:r>
            <a:endParaRPr lang="en-US" dirty="0"/>
          </a:p>
        </p:txBody>
      </p:sp>
      <p:sp>
        <p:nvSpPr>
          <p:cNvPr id="3" name="Content Placeholder 2"/>
          <p:cNvSpPr>
            <a:spLocks noGrp="1"/>
          </p:cNvSpPr>
          <p:nvPr>
            <p:ph idx="1"/>
          </p:nvPr>
        </p:nvSpPr>
        <p:spPr/>
        <p:txBody>
          <a:bodyPr>
            <a:normAutofit/>
          </a:bodyPr>
          <a:lstStyle/>
          <a:p>
            <a:r>
              <a:rPr lang="en-US" dirty="0" smtClean="0"/>
              <a:t>Strategy for protecting victim or other person from new or additional harassment </a:t>
            </a:r>
          </a:p>
          <a:p>
            <a:r>
              <a:rPr lang="en-US" dirty="0" smtClean="0"/>
              <a:t>Strategy for protecting from retaliation following a report </a:t>
            </a:r>
          </a:p>
          <a:p>
            <a:r>
              <a:rPr lang="en-US" dirty="0" smtClean="0"/>
              <a:t>Personnel must report incidents </a:t>
            </a:r>
          </a:p>
          <a:p>
            <a:r>
              <a:rPr lang="en-US" dirty="0" smtClean="0"/>
              <a:t>Parent/guardian must be notified to the extent permitted </a:t>
            </a:r>
          </a:p>
          <a:p>
            <a:r>
              <a:rPr lang="en-US" dirty="0" smtClean="0"/>
              <a:t>Procedure for documentation </a:t>
            </a:r>
          </a:p>
          <a:p>
            <a:r>
              <a:rPr lang="en-US" dirty="0" smtClean="0"/>
              <a:t>Means by which a person may report anonymously </a:t>
            </a:r>
            <a:endParaRPr lang="en-US" dirty="0"/>
          </a:p>
        </p:txBody>
      </p:sp>
    </p:spTree>
    <p:extLst>
      <p:ext uri="{BB962C8B-B14F-4D97-AF65-F5344CB8AC3E}">
        <p14:creationId xmlns:p14="http://schemas.microsoft.com/office/powerpoint/2010/main" val="280897003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Requirements </a:t>
            </a:r>
            <a:endParaRPr lang="en-US" dirty="0"/>
          </a:p>
        </p:txBody>
      </p:sp>
      <p:sp>
        <p:nvSpPr>
          <p:cNvPr id="3" name="Content Placeholder 2"/>
          <p:cNvSpPr>
            <a:spLocks noGrp="1"/>
          </p:cNvSpPr>
          <p:nvPr>
            <p:ph idx="1"/>
          </p:nvPr>
        </p:nvSpPr>
        <p:spPr/>
        <p:txBody>
          <a:bodyPr/>
          <a:lstStyle/>
          <a:p>
            <a:r>
              <a:rPr lang="en-US" dirty="0" smtClean="0"/>
              <a:t>Disciplinary procedure for students found “guilty” of harassment, intimidation, or bullying</a:t>
            </a:r>
          </a:p>
          <a:p>
            <a:r>
              <a:rPr lang="en-US" dirty="0" smtClean="0"/>
              <a:t>Prohibiting deliberately false reports of these actions and the disciplinary procedures that would follow </a:t>
            </a:r>
          </a:p>
          <a:p>
            <a:r>
              <a:rPr lang="en-US" dirty="0" smtClean="0"/>
              <a:t>Semiannual reports to Board and on website </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772" y="3962400"/>
            <a:ext cx="2180336"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461538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Notice of Policy</a:t>
            </a:r>
            <a:endParaRPr lang="en-US" dirty="0"/>
          </a:p>
        </p:txBody>
      </p:sp>
      <p:sp>
        <p:nvSpPr>
          <p:cNvPr id="3" name="Content Placeholder 2"/>
          <p:cNvSpPr>
            <a:spLocks noGrp="1"/>
          </p:cNvSpPr>
          <p:nvPr>
            <p:ph idx="1"/>
          </p:nvPr>
        </p:nvSpPr>
        <p:spPr/>
        <p:txBody>
          <a:bodyPr>
            <a:normAutofit/>
          </a:bodyPr>
          <a:lstStyle/>
          <a:p>
            <a:r>
              <a:rPr lang="en-US" dirty="0" smtClean="0"/>
              <a:t>The policy must be put in:</a:t>
            </a:r>
          </a:p>
          <a:p>
            <a:pPr lvl="1"/>
            <a:r>
              <a:rPr lang="en-US" dirty="0" smtClean="0"/>
              <a:t>Student handbooks</a:t>
            </a:r>
          </a:p>
          <a:p>
            <a:pPr lvl="1"/>
            <a:r>
              <a:rPr lang="en-US" dirty="0" smtClean="0"/>
              <a:t>Any publications that set forth comprehensive rules, procedures, and standards of conduct for schools and students in the district</a:t>
            </a:r>
          </a:p>
          <a:p>
            <a:r>
              <a:rPr lang="en-US" dirty="0" smtClean="0"/>
              <a:t>Train employees</a:t>
            </a:r>
          </a:p>
          <a:p>
            <a:r>
              <a:rPr lang="en-US" dirty="0" smtClean="0"/>
              <a:t>Train students annually</a:t>
            </a:r>
          </a:p>
          <a:p>
            <a:r>
              <a:rPr lang="en-US" dirty="0" smtClean="0"/>
              <a:t>Notify parents annually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8674" y="1406237"/>
            <a:ext cx="1547510" cy="1565564"/>
          </a:xfrm>
          <a:prstGeom prst="rect">
            <a:avLst/>
          </a:prstGeom>
        </p:spPr>
      </p:pic>
    </p:spTree>
    <p:extLst>
      <p:ext uri="{BB962C8B-B14F-4D97-AF65-F5344CB8AC3E}">
        <p14:creationId xmlns:p14="http://schemas.microsoft.com/office/powerpoint/2010/main" val="167535962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95400"/>
            <a:ext cx="8686800" cy="4963885"/>
          </a:xfrm>
          <a:prstGeom prst="rect">
            <a:avLst/>
          </a:prstGeom>
        </p:spPr>
      </p:pic>
    </p:spTree>
    <p:extLst>
      <p:ext uri="{BB962C8B-B14F-4D97-AF65-F5344CB8AC3E}">
        <p14:creationId xmlns:p14="http://schemas.microsoft.com/office/powerpoint/2010/main" val="385538438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s://tallypress.com/wp-content/uploads/2017/06/question-mark-2110767_1280.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50956" y="1524000"/>
            <a:ext cx="6230772" cy="415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798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5.07.22"/>
  <p:tag name="AS_TITLE" val="Aspose.Slides for .NET 4.0"/>
  <p:tag name="AS_VERSION" val="15.6.0.0"/>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1295</Words>
  <Application>Microsoft Office PowerPoint</Application>
  <PresentationFormat>On-screen Show (4:3)</PresentationFormat>
  <Paragraphs>136</Paragraphs>
  <Slides>25</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宋体</vt:lpstr>
      <vt:lpstr>Adobe Caslon Pro</vt:lpstr>
      <vt:lpstr>Arial</vt:lpstr>
      <vt:lpstr>Book Antiqua</vt:lpstr>
      <vt:lpstr>Calibri</vt:lpstr>
      <vt:lpstr>Courier New</vt:lpstr>
      <vt:lpstr>Tahoma</vt:lpstr>
      <vt:lpstr>Times New Roman</vt:lpstr>
      <vt:lpstr>Wingdings</vt:lpstr>
      <vt:lpstr>Wingdings 2</vt:lpstr>
      <vt:lpstr>Custom Design</vt:lpstr>
      <vt:lpstr>PowerPoint Presentation</vt:lpstr>
      <vt:lpstr>What is Title IX?</vt:lpstr>
      <vt:lpstr>Discrimination </vt:lpstr>
      <vt:lpstr>Common Types of Protected Traits </vt:lpstr>
      <vt:lpstr>Title IX – Examples of Discrimination </vt:lpstr>
      <vt:lpstr>Sexual Harassment</vt:lpstr>
      <vt:lpstr>Categories of Harassment</vt:lpstr>
      <vt:lpstr>Quid Pro Quo</vt:lpstr>
      <vt:lpstr>Quid Pro Quo</vt:lpstr>
      <vt:lpstr>Quid Pro Quo</vt:lpstr>
      <vt:lpstr>Hostile Work Environment</vt:lpstr>
      <vt:lpstr>Sexual Harassment</vt:lpstr>
      <vt:lpstr>Hostile Environment</vt:lpstr>
      <vt:lpstr>Hostile Environment </vt:lpstr>
      <vt:lpstr>“Welcomeness” of Conduct</vt:lpstr>
      <vt:lpstr>PowerPoint Presentation</vt:lpstr>
      <vt:lpstr>PowerPoint Presentation</vt:lpstr>
      <vt:lpstr>Harassment </vt:lpstr>
      <vt:lpstr>Other Violations of Anti-Harassment Laws </vt:lpstr>
      <vt:lpstr>Policy Requirements </vt:lpstr>
      <vt:lpstr>Policy Requirements </vt:lpstr>
      <vt:lpstr>Policy Requirements </vt:lpstr>
      <vt:lpstr>Notice of Policy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1601-01-01T00:00:00Z</dcterms:created>
  <dcterms:modified xsi:type="dcterms:W3CDTF">2021-01-21T21:29:13Z</dcterms:modified>
</cp:coreProperties>
</file>