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675" r:id="rId2"/>
  </p:sldMasterIdLst>
  <p:notesMasterIdLst>
    <p:notesMasterId r:id="rId42"/>
  </p:notesMasterIdLst>
  <p:handoutMasterIdLst>
    <p:handoutMasterId r:id="rId43"/>
  </p:handoutMasterIdLst>
  <p:sldIdLst>
    <p:sldId id="348" r:id="rId3"/>
    <p:sldId id="505" r:id="rId4"/>
    <p:sldId id="506" r:id="rId5"/>
    <p:sldId id="475" r:id="rId6"/>
    <p:sldId id="500" r:id="rId7"/>
    <p:sldId id="499" r:id="rId8"/>
    <p:sldId id="498" r:id="rId9"/>
    <p:sldId id="501" r:id="rId10"/>
    <p:sldId id="503" r:id="rId11"/>
    <p:sldId id="502" r:id="rId12"/>
    <p:sldId id="507" r:id="rId13"/>
    <p:sldId id="504" r:id="rId14"/>
    <p:sldId id="476" r:id="rId15"/>
    <p:sldId id="477" r:id="rId16"/>
    <p:sldId id="481" r:id="rId17"/>
    <p:sldId id="478" r:id="rId18"/>
    <p:sldId id="484" r:id="rId19"/>
    <p:sldId id="482" r:id="rId20"/>
    <p:sldId id="485" r:id="rId21"/>
    <p:sldId id="483" r:id="rId22"/>
    <p:sldId id="486" r:id="rId23"/>
    <p:sldId id="508" r:id="rId24"/>
    <p:sldId id="487" r:id="rId25"/>
    <p:sldId id="488" r:id="rId26"/>
    <p:sldId id="489" r:id="rId27"/>
    <p:sldId id="490" r:id="rId28"/>
    <p:sldId id="491" r:id="rId29"/>
    <p:sldId id="492" r:id="rId30"/>
    <p:sldId id="493" r:id="rId31"/>
    <p:sldId id="494" r:id="rId32"/>
    <p:sldId id="495" r:id="rId33"/>
    <p:sldId id="509" r:id="rId34"/>
    <p:sldId id="496" r:id="rId35"/>
    <p:sldId id="497" r:id="rId36"/>
    <p:sldId id="510" r:id="rId37"/>
    <p:sldId id="511" r:id="rId38"/>
    <p:sldId id="512" r:id="rId39"/>
    <p:sldId id="469" r:id="rId40"/>
    <p:sldId id="474" r:id="rId41"/>
  </p:sldIdLst>
  <p:sldSz cx="9144000" cy="6858000" type="screen4x3"/>
  <p:notesSz cx="6858000" cy="9144000"/>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378"/>
    <a:srgbClr val="04625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4660"/>
  </p:normalViewPr>
  <p:slideViewPr>
    <p:cSldViewPr>
      <p:cViewPr varScale="1">
        <p:scale>
          <a:sx n="64" d="100"/>
          <a:sy n="64" d="100"/>
        </p:scale>
        <p:origin x="1363" y="62"/>
      </p:cViewPr>
      <p:guideLst>
        <p:guide orient="horz" pos="2160"/>
        <p:guide pos="2880"/>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5383F5-7E5F-4273-ACBA-24737648ECF5}" type="datetimeFigureOut">
              <a:rPr lang="en-US" smtClean="0"/>
              <a:t>1/21/2021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2CD12B6-BD24-4188-9924-9EBD7185EE1C}" type="slidenum">
              <a:rPr lang="en-US" smtClean="0"/>
              <a:t>‹#›</a:t>
            </a:fld>
            <a:endParaRPr lang="en-US" dirty="0"/>
          </a:p>
        </p:txBody>
      </p:sp>
    </p:spTree>
    <p:extLst>
      <p:ext uri="{BB962C8B-B14F-4D97-AF65-F5344CB8AC3E}">
        <p14:creationId xmlns:p14="http://schemas.microsoft.com/office/powerpoint/2010/main" val="3432390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045050-891B-4B28-BD05-8ABE67F1EA52}" type="datetimeFigureOut">
              <a:rPr lang="en-US" smtClean="0"/>
              <a:t>1/21/2021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E7E998-B8A0-4BDD-905F-4F046F8A434E}" type="slidenum">
              <a:rPr lang="en-US" smtClean="0"/>
              <a:t>‹#›</a:t>
            </a:fld>
            <a:endParaRPr lang="en-US" dirty="0"/>
          </a:p>
        </p:txBody>
      </p:sp>
    </p:spTree>
    <p:extLst>
      <p:ext uri="{BB962C8B-B14F-4D97-AF65-F5344CB8AC3E}">
        <p14:creationId xmlns:p14="http://schemas.microsoft.com/office/powerpoint/2010/main" val="4230337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E7E998-B8A0-4BDD-905F-4F046F8A434E}" type="slidenum">
              <a:rPr lang="en-US" smtClean="0"/>
              <a:t>1</a:t>
            </a:fld>
            <a:endParaRPr lang="en-US" dirty="0"/>
          </a:p>
        </p:txBody>
      </p:sp>
    </p:spTree>
    <p:extLst>
      <p:ext uri="{BB962C8B-B14F-4D97-AF65-F5344CB8AC3E}">
        <p14:creationId xmlns:p14="http://schemas.microsoft.com/office/powerpoint/2010/main" val="3842347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B043F2-533B-4EDE-95B7-F5B648B2943B}" type="slidenum">
              <a:rPr lang="en-US" smtClean="0"/>
              <a:t>38</a:t>
            </a:fld>
            <a:endParaRPr lang="en-US" dirty="0"/>
          </a:p>
        </p:txBody>
      </p:sp>
    </p:spTree>
    <p:extLst>
      <p:ext uri="{BB962C8B-B14F-4D97-AF65-F5344CB8AC3E}">
        <p14:creationId xmlns:p14="http://schemas.microsoft.com/office/powerpoint/2010/main" val="28936894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Date Placeholder 3"/>
          <p:cNvSpPr>
            <a:spLocks noGrp="1"/>
          </p:cNvSpPr>
          <p:nvPr>
            <p:ph type="dt" sz="half" idx="10"/>
          </p:nvPr>
        </p:nvSpPr>
        <p:spPr/>
        <p:txBody>
          <a:bodyPr/>
          <a:lstStyle>
            <a:lvl1pPr>
              <a:defRPr/>
            </a:lvl1pPr>
          </a:lstStyle>
          <a:p>
            <a:pPr>
              <a:defRPr/>
            </a:pPr>
            <a:fld id="{303457AB-BBF5-48CA-AA59-FFC296FC9E68}" type="datetime1">
              <a:rPr lang="en-US" smtClean="0">
                <a:solidFill>
                  <a:prstClr val="black">
                    <a:tint val="75000"/>
                  </a:prstClr>
                </a:solidFill>
              </a:rPr>
              <a:pPr>
                <a:defRPr/>
              </a:pPr>
              <a:t>1/21/2021</a:t>
            </a:fld>
            <a:endParaRPr lang="en-US" dirty="0">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4D3E6C89-E7BF-4E31-80A4-D62FB2685C26}" type="slidenum">
              <a:rPr lang="en-US">
                <a:solidFill>
                  <a:prstClr val="black">
                    <a:tint val="75000"/>
                  </a:prstClr>
                </a:solidFill>
              </a:rPr>
              <a:pPr>
                <a:defRPr/>
              </a:pPr>
              <a:t>‹#›</a:t>
            </a:fld>
            <a:endParaRPr lang="en-US" dirty="0">
              <a:solidFill>
                <a:prstClr val="black">
                  <a:tint val="75000"/>
                </a:prstClr>
              </a:solidFill>
            </a:endParaRPr>
          </a:p>
        </p:txBody>
      </p:sp>
      <p:cxnSp>
        <p:nvCxnSpPr>
          <p:cNvPr id="10" name="Straight Connector 9">
            <a:extLst>
              <a:ext uri="{FF2B5EF4-FFF2-40B4-BE49-F238E27FC236}">
                <a16:creationId xmlns:a16="http://schemas.microsoft.com/office/drawing/2014/main" id="{D10D2673-B3C0-3A4E-BE22-0985C10F399A}"/>
              </a:ext>
            </a:extLst>
          </p:cNvPr>
          <p:cNvCxnSpPr/>
          <p:nvPr userDrawn="1"/>
        </p:nvCxnSpPr>
        <p:spPr>
          <a:xfrm>
            <a:off x="130278" y="1274565"/>
            <a:ext cx="8872128" cy="0"/>
          </a:xfrm>
          <a:prstGeom prst="line">
            <a:avLst/>
          </a:prstGeom>
          <a:ln>
            <a:solidFill>
              <a:srgbClr val="046252"/>
            </a:solidFill>
          </a:ln>
        </p:spPr>
        <p:style>
          <a:lnRef idx="3">
            <a:schemeClr val="accent6"/>
          </a:lnRef>
          <a:fillRef idx="0">
            <a:schemeClr val="accent6"/>
          </a:fillRef>
          <a:effectRef idx="2">
            <a:schemeClr val="accent6"/>
          </a:effectRef>
          <a:fontRef idx="minor">
            <a:schemeClr val="tx1"/>
          </a:fontRef>
        </p:style>
      </p:cxnSp>
      <p:sp>
        <p:nvSpPr>
          <p:cNvPr id="11" name="Rectangle 10">
            <a:extLst>
              <a:ext uri="{FF2B5EF4-FFF2-40B4-BE49-F238E27FC236}">
                <a16:creationId xmlns:a16="http://schemas.microsoft.com/office/drawing/2014/main" id="{3A2FFF2D-317C-744C-9E8A-0F11A715AB3A}"/>
              </a:ext>
            </a:extLst>
          </p:cNvPr>
          <p:cNvSpPr/>
          <p:nvPr userDrawn="1"/>
        </p:nvSpPr>
        <p:spPr>
          <a:xfrm>
            <a:off x="431596" y="5943600"/>
            <a:ext cx="8269492" cy="338554"/>
          </a:xfrm>
          <a:prstGeom prst="rect">
            <a:avLst/>
          </a:prstGeom>
        </p:spPr>
        <p:txBody>
          <a:bodyPr wrap="square">
            <a:spAutoFit/>
          </a:bodyPr>
          <a:lstStyle/>
          <a:p>
            <a:pPr algn="ctr">
              <a:spcBef>
                <a:spcPct val="0"/>
              </a:spcBef>
              <a:spcAft>
                <a:spcPct val="0"/>
              </a:spcAft>
              <a:defRPr/>
            </a:pPr>
            <a:r>
              <a:rPr lang="en-US" sz="1050" b="1" dirty="0">
                <a:solidFill>
                  <a:srgbClr val="046252"/>
                </a:solidFill>
                <a:latin typeface="Arial" panose="020B0604020202020204" pitchFamily="34" charset="0"/>
                <a:cs typeface="Arial" panose="020B0604020202020204" pitchFamily="34" charset="0"/>
              </a:rPr>
              <a:t>PRESENTED BY: </a:t>
            </a:r>
            <a:r>
              <a:rPr lang="en-US" sz="1600" b="1" dirty="0">
                <a:solidFill>
                  <a:srgbClr val="046252"/>
                </a:solidFill>
                <a:latin typeface="Arial" panose="020B0604020202020204" pitchFamily="34" charset="0"/>
                <a:cs typeface="Arial" panose="020B0604020202020204" pitchFamily="34" charset="0"/>
              </a:rPr>
              <a:t>Christina Peer    </a:t>
            </a:r>
            <a:r>
              <a:rPr lang="en-US" sz="1050" b="1" dirty="0">
                <a:solidFill>
                  <a:srgbClr val="046252"/>
                </a:solidFill>
                <a:latin typeface="Arial" panose="020B0604020202020204" pitchFamily="34" charset="0"/>
                <a:cs typeface="Arial" panose="020B0604020202020204" pitchFamily="34" charset="0"/>
              </a:rPr>
              <a:t>TELEPHONE: </a:t>
            </a:r>
            <a:r>
              <a:rPr lang="en-US" sz="1600" b="1" dirty="0">
                <a:solidFill>
                  <a:srgbClr val="046252"/>
                </a:solidFill>
                <a:latin typeface="Arial" panose="020B0604020202020204" pitchFamily="34" charset="0"/>
                <a:cs typeface="Arial" panose="020B0604020202020204" pitchFamily="34" charset="0"/>
              </a:rPr>
              <a:t>216.928.2918 </a:t>
            </a:r>
            <a:r>
              <a:rPr lang="en-US" sz="1600" dirty="0">
                <a:solidFill>
                  <a:srgbClr val="046252"/>
                </a:solidFill>
                <a:latin typeface="Arial" panose="020B0604020202020204" pitchFamily="34" charset="0"/>
                <a:cs typeface="Arial" panose="020B0604020202020204" pitchFamily="34" charset="0"/>
              </a:rPr>
              <a:t>   </a:t>
            </a:r>
            <a:r>
              <a:rPr lang="en-US" sz="1050" b="1" dirty="0">
                <a:solidFill>
                  <a:srgbClr val="046252"/>
                </a:solidFill>
                <a:latin typeface="Arial" panose="020B0604020202020204" pitchFamily="34" charset="0"/>
                <a:cs typeface="Arial" panose="020B0604020202020204" pitchFamily="34" charset="0"/>
              </a:rPr>
              <a:t>EMAIL: </a:t>
            </a:r>
            <a:r>
              <a:rPr lang="en-US" sz="1600" b="1" dirty="0">
                <a:solidFill>
                  <a:srgbClr val="046252"/>
                </a:solidFill>
                <a:latin typeface="Arial" panose="020B0604020202020204" pitchFamily="34" charset="0"/>
                <a:cs typeface="Arial" panose="020B0604020202020204" pitchFamily="34" charset="0"/>
              </a:rPr>
              <a:t>cpeer@walterhav.com</a:t>
            </a:r>
          </a:p>
        </p:txBody>
      </p:sp>
      <p:sp>
        <p:nvSpPr>
          <p:cNvPr id="12" name="Rectangle 11">
            <a:extLst>
              <a:ext uri="{FF2B5EF4-FFF2-40B4-BE49-F238E27FC236}">
                <a16:creationId xmlns:a16="http://schemas.microsoft.com/office/drawing/2014/main" id="{581AA06C-7237-4D47-BF41-E9DE4D2F332E}"/>
              </a:ext>
            </a:extLst>
          </p:cNvPr>
          <p:cNvSpPr/>
          <p:nvPr userDrawn="1"/>
        </p:nvSpPr>
        <p:spPr>
          <a:xfrm>
            <a:off x="145026" y="3146871"/>
            <a:ext cx="8872128" cy="369332"/>
          </a:xfrm>
          <a:prstGeom prst="rect">
            <a:avLst/>
          </a:prstGeom>
        </p:spPr>
        <p:txBody>
          <a:bodyPr wrap="square">
            <a:spAutoFit/>
          </a:bodyPr>
          <a:lstStyle/>
          <a:p>
            <a:pPr algn="ctr">
              <a:spcBef>
                <a:spcPct val="0"/>
              </a:spcBef>
              <a:spcAft>
                <a:spcPct val="0"/>
              </a:spcAft>
              <a:defRPr/>
            </a:pPr>
            <a:r>
              <a:rPr lang="en-US" b="1" dirty="0">
                <a:solidFill>
                  <a:srgbClr val="046252"/>
                </a:solidFill>
                <a:latin typeface="Arial" panose="020B0604020202020204" pitchFamily="34" charset="0"/>
                <a:cs typeface="Arial" panose="020B0604020202020204" pitchFamily="34" charset="0"/>
              </a:rPr>
              <a:t>January 18, 2018  |  Columbiana County ESC</a:t>
            </a:r>
          </a:p>
        </p:txBody>
      </p:sp>
      <p:cxnSp>
        <p:nvCxnSpPr>
          <p:cNvPr id="13" name="Straight Connector 12">
            <a:extLst>
              <a:ext uri="{FF2B5EF4-FFF2-40B4-BE49-F238E27FC236}">
                <a16:creationId xmlns:a16="http://schemas.microsoft.com/office/drawing/2014/main" id="{0E1D5487-988E-2748-9443-D618BD16D6D1}"/>
              </a:ext>
            </a:extLst>
          </p:cNvPr>
          <p:cNvCxnSpPr/>
          <p:nvPr userDrawn="1"/>
        </p:nvCxnSpPr>
        <p:spPr>
          <a:xfrm>
            <a:off x="145026" y="3048000"/>
            <a:ext cx="8857380" cy="0"/>
          </a:xfrm>
          <a:prstGeom prst="line">
            <a:avLst/>
          </a:prstGeom>
          <a:ln>
            <a:solidFill>
              <a:srgbClr val="046252"/>
            </a:solidFill>
          </a:ln>
        </p:spPr>
        <p:style>
          <a:lnRef idx="3">
            <a:schemeClr val="accent6"/>
          </a:lnRef>
          <a:fillRef idx="0">
            <a:schemeClr val="accent6"/>
          </a:fillRef>
          <a:effectRef idx="2">
            <a:schemeClr val="accent6"/>
          </a:effectRef>
          <a:fontRef idx="minor">
            <a:schemeClr val="tx1"/>
          </a:fontRef>
        </p:style>
      </p:cxnSp>
      <p:sp>
        <p:nvSpPr>
          <p:cNvPr id="14" name="Title 1">
            <a:extLst>
              <a:ext uri="{FF2B5EF4-FFF2-40B4-BE49-F238E27FC236}">
                <a16:creationId xmlns:a16="http://schemas.microsoft.com/office/drawing/2014/main" id="{1638EA1C-FE16-F14A-B60C-2B33822D0C31}"/>
              </a:ext>
            </a:extLst>
          </p:cNvPr>
          <p:cNvSpPr txBox="1"/>
          <p:nvPr userDrawn="1"/>
        </p:nvSpPr>
        <p:spPr>
          <a:xfrm>
            <a:off x="130278" y="1447800"/>
            <a:ext cx="8857380" cy="1434803"/>
          </a:xfrm>
          <a:prstGeom prst="rect">
            <a:avLst/>
          </a:prstGeom>
          <a:solidFill>
            <a:srgbClr val="046252"/>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spcAft>
                <a:spcPct val="0"/>
              </a:spcAft>
            </a:pPr>
            <a:r>
              <a:rPr lang="en-US" sz="4800" cap="all" dirty="0" smtClean="0">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t> </a:t>
            </a:r>
            <a:r>
              <a:rPr lang="en-US" sz="4800" cap="all" dirty="0">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t/>
            </a:r>
            <a:br>
              <a:rPr lang="en-US" sz="4800" cap="all" dirty="0">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br>
            <a:endParaRPr lang="en-US" sz="4800" cap="all" dirty="0">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endParaRPr>
          </a:p>
        </p:txBody>
      </p:sp>
      <p:pic>
        <p:nvPicPr>
          <p:cNvPr id="15" name="Picture 14">
            <a:extLst>
              <a:ext uri="{FF2B5EF4-FFF2-40B4-BE49-F238E27FC236}">
                <a16:creationId xmlns:a16="http://schemas.microsoft.com/office/drawing/2014/main" id="{5173EE55-0059-7748-A330-3C42509A92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0" y="338957"/>
            <a:ext cx="4480560" cy="678872"/>
          </a:xfrm>
          <a:prstGeom prst="rect">
            <a:avLst/>
          </a:prstGeom>
        </p:spPr>
      </p:pic>
    </p:spTree>
    <p:extLst>
      <p:ext uri="{BB962C8B-B14F-4D97-AF65-F5344CB8AC3E}">
        <p14:creationId xmlns:p14="http://schemas.microsoft.com/office/powerpoint/2010/main" val="341341028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5026" y="1274565"/>
            <a:ext cx="8857380" cy="935235"/>
          </a:xfrm>
        </p:spPr>
        <p:txBody>
          <a:bodyPr>
            <a:normAutofit/>
          </a:bodyPr>
          <a:lstStyle>
            <a:lvl1pPr>
              <a:defRPr sz="3200" b="1">
                <a:solidFill>
                  <a:srgbClr val="046252"/>
                </a:solidFill>
                <a:latin typeface="Tahoma" panose="020B0604030504040204" pitchFamily="34" charset="0"/>
                <a:ea typeface="Tahoma" panose="020B0604030504040204" pitchFamily="34" charset="0"/>
                <a:cs typeface="Tahoma" panose="020B060403050404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159774" y="2209800"/>
            <a:ext cx="8857380" cy="4114800"/>
          </a:xfrm>
        </p:spPr>
        <p:txBody>
          <a:bodyPr/>
          <a:lstStyle>
            <a:lvl1pPr marL="342900" indent="-342900">
              <a:spcBef>
                <a:spcPct val="0"/>
              </a:spcBef>
              <a:spcAft>
                <a:spcPts val="1000"/>
              </a:spcAft>
              <a:buFont typeface="Wingdings" panose="05000000000000000000" pitchFamily="2" charset="2"/>
              <a:buChar char="§"/>
              <a:defRPr sz="2600">
                <a:latin typeface="Times New Roman" panose="02020603050405020304" pitchFamily="18" charset="0"/>
                <a:cs typeface="Times New Roman" panose="02020603050405020304" pitchFamily="18" charset="0"/>
              </a:defRPr>
            </a:lvl1pPr>
            <a:lvl2pPr>
              <a:spcBef>
                <a:spcPct val="0"/>
              </a:spcBef>
              <a:spcAft>
                <a:spcPts val="1000"/>
              </a:spcAft>
              <a:defRPr sz="2300">
                <a:latin typeface="Times New Roman" panose="02020603050405020304" pitchFamily="18" charset="0"/>
                <a:cs typeface="Times New Roman" panose="02020603050405020304" pitchFamily="18" charset="0"/>
              </a:defRPr>
            </a:lvl2pPr>
            <a:lvl3pPr marL="1027113" indent="-287338">
              <a:spcBef>
                <a:spcPct val="0"/>
              </a:spcBef>
              <a:spcAft>
                <a:spcPts val="1000"/>
              </a:spcAft>
              <a:buFont typeface="Courier New" panose="02070309020205020404" pitchFamily="49" charset="0"/>
              <a:buChar char="o"/>
              <a:defRPr sz="1800">
                <a:latin typeface="Times New Roman" panose="02020603050405020304" pitchFamily="18" charset="0"/>
                <a:cs typeface="Times New Roman" panose="02020603050405020304" pitchFamily="18" charset="0"/>
              </a:defRPr>
            </a:lvl3pPr>
            <a:lvl4pPr marL="1252538" indent="-225425">
              <a:spcBef>
                <a:spcPct val="0"/>
              </a:spcBef>
              <a:spcAft>
                <a:spcPts val="1000"/>
              </a:spcAft>
              <a:buFont typeface="Arial" panose="020B0604020202020204" pitchFamily="34" charset="0"/>
              <a:buChar char="•"/>
              <a:defRPr sz="1800">
                <a:latin typeface="Times New Roman" panose="02020603050405020304" pitchFamily="18" charset="0"/>
                <a:cs typeface="Times New Roman" panose="02020603050405020304" pitchFamily="18" charset="0"/>
              </a:defRPr>
            </a:lvl4pPr>
            <a:lvl5pPr marL="1493838" indent="-228600">
              <a:spcBef>
                <a:spcPct val="0"/>
              </a:spcBef>
              <a:spcAft>
                <a:spcPts val="1000"/>
              </a:spcAft>
              <a:buFont typeface="Book Antiqua" panose="02040602050305030304" pitchFamily="18" charset="0"/>
              <a:buChar char="−"/>
              <a:defRPr sz="1800">
                <a:latin typeface="Times New Roman" panose="02020603050405020304" pitchFamily="18" charset="0"/>
                <a:cs typeface="Times New Roman" panose="020206030504050203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8" name="Straight Connector 7">
            <a:extLst>
              <a:ext uri="{FF2B5EF4-FFF2-40B4-BE49-F238E27FC236}">
                <a16:creationId xmlns:a16="http://schemas.microsoft.com/office/drawing/2014/main" id="{A37173B6-4544-4A46-8E7D-DBD148017D89}"/>
              </a:ext>
            </a:extLst>
          </p:cNvPr>
          <p:cNvCxnSpPr/>
          <p:nvPr userDrawn="1"/>
        </p:nvCxnSpPr>
        <p:spPr>
          <a:xfrm>
            <a:off x="130278" y="1219200"/>
            <a:ext cx="8872128" cy="0"/>
          </a:xfrm>
          <a:prstGeom prst="line">
            <a:avLst/>
          </a:prstGeom>
          <a:ln>
            <a:solidFill>
              <a:srgbClr val="046252"/>
            </a:solidFill>
          </a:ln>
        </p:spPr>
        <p:style>
          <a:lnRef idx="3">
            <a:schemeClr val="accent6"/>
          </a:lnRef>
          <a:fillRef idx="0">
            <a:schemeClr val="accent6"/>
          </a:fillRef>
          <a:effectRef idx="2">
            <a:schemeClr val="accent6"/>
          </a:effectRef>
          <a:fontRef idx="minor">
            <a:schemeClr val="tx1"/>
          </a:fontRef>
        </p:style>
      </p:cxnSp>
      <p:sp>
        <p:nvSpPr>
          <p:cNvPr id="9" name="TextBox 8"/>
          <p:cNvSpPr txBox="1"/>
          <p:nvPr userDrawn="1"/>
        </p:nvSpPr>
        <p:spPr>
          <a:xfrm>
            <a:off x="8229600" y="6324600"/>
            <a:ext cx="772806" cy="276999"/>
          </a:xfrm>
          <a:prstGeom prst="rect">
            <a:avLst/>
          </a:prstGeom>
          <a:noFill/>
        </p:spPr>
        <p:txBody>
          <a:bodyPr wrap="square" rtlCol="0">
            <a:spAutoFit/>
          </a:bodyPr>
          <a:lstStyle/>
          <a:p>
            <a:pPr algn="r" fontAlgn="base">
              <a:spcBef>
                <a:spcPct val="0"/>
              </a:spcBef>
              <a:spcAft>
                <a:spcPct val="0"/>
              </a:spcAft>
            </a:pPr>
            <a:fld id="{057280FC-DC39-4C99-8F3D-8B62B47D1B29}" type="slidenum">
              <a:rPr lang="en-US" sz="1200">
                <a:solidFill>
                  <a:prstClr val="black"/>
                </a:solidFill>
                <a:latin typeface="Book Antiqua" panose="02040602050305030304" pitchFamily="18" charset="0"/>
                <a:cs typeface="Arial"/>
              </a:rPr>
              <a:pPr algn="r" fontAlgn="base">
                <a:spcBef>
                  <a:spcPct val="0"/>
                </a:spcBef>
                <a:spcAft>
                  <a:spcPct val="0"/>
                </a:spcAft>
              </a:pPr>
              <a:t>‹#›</a:t>
            </a:fld>
            <a:endParaRPr lang="en-US" sz="1200" dirty="0">
              <a:solidFill>
                <a:prstClr val="black"/>
              </a:solidFill>
              <a:latin typeface="Book Antiqua" panose="02040602050305030304" pitchFamily="18" charset="0"/>
              <a:cs typeface="Arial"/>
            </a:endParaRPr>
          </a:p>
        </p:txBody>
      </p:sp>
      <p:sp>
        <p:nvSpPr>
          <p:cNvPr id="11" name="Rectangle 10">
            <a:extLst>
              <a:ext uri="{FF2B5EF4-FFF2-40B4-BE49-F238E27FC236}">
                <a16:creationId xmlns:a16="http://schemas.microsoft.com/office/drawing/2014/main" id="{B42D2CC9-7D3F-924F-B1EB-371BCBA84EB3}"/>
              </a:ext>
            </a:extLst>
          </p:cNvPr>
          <p:cNvSpPr/>
          <p:nvPr userDrawn="1"/>
        </p:nvSpPr>
        <p:spPr>
          <a:xfrm>
            <a:off x="130278" y="6356351"/>
            <a:ext cx="8872128" cy="365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4340225" algn="l"/>
                <a:tab pos="8629650" algn="r"/>
              </a:tabLst>
            </a:pPr>
            <a:r>
              <a:rPr lang="en-US" sz="1200" b="1" cap="all" baseline="0" dirty="0" smtClean="0">
                <a:solidFill>
                  <a:srgbClr val="046252"/>
                </a:solidFill>
              </a:rPr>
              <a:t>Walter | Haverfield Education Law</a:t>
            </a:r>
            <a:r>
              <a:rPr lang="en-US" sz="1200" b="1" baseline="0" dirty="0" smtClean="0">
                <a:solidFill>
                  <a:srgbClr val="046252"/>
                </a:solidFill>
              </a:rPr>
              <a:t>                                   </a:t>
            </a:r>
            <a:r>
              <a:rPr lang="en-US" sz="1200" b="1" dirty="0" smtClean="0">
                <a:solidFill>
                  <a:srgbClr val="046252"/>
                </a:solidFill>
              </a:rPr>
              <a:t>	</a:t>
            </a:r>
            <a:fld id="{176980F1-BE8E-464D-BBB9-013B13C3F741}" type="slidenum">
              <a:rPr lang="en-US" sz="1200" b="1" smtClean="0">
                <a:solidFill>
                  <a:schemeClr val="tx1"/>
                </a:solidFill>
              </a:rPr>
              <a:pPr algn="l">
                <a:tabLst>
                  <a:tab pos="4340225" algn="l"/>
                  <a:tab pos="8629650" algn="r"/>
                </a:tabLst>
              </a:pPr>
              <a:t>‹#›</a:t>
            </a:fld>
            <a:r>
              <a:rPr lang="en-US" sz="1200" b="1" dirty="0" smtClean="0">
                <a:solidFill>
                  <a:srgbClr val="046252"/>
                </a:solidFill>
              </a:rPr>
              <a:t>	A</a:t>
            </a:r>
            <a:r>
              <a:rPr lang="en-US" sz="1200" b="1" baseline="0" dirty="0" smtClean="0">
                <a:solidFill>
                  <a:srgbClr val="046252"/>
                </a:solidFill>
              </a:rPr>
              <a:t> TOP TEN CLEVELAND-BASED LAW FIRM</a:t>
            </a:r>
            <a:endParaRPr lang="en-US" sz="1200" b="1" dirty="0">
              <a:solidFill>
                <a:srgbClr val="046252"/>
              </a:solidFill>
            </a:endParaRPr>
          </a:p>
        </p:txBody>
      </p:sp>
      <p:pic>
        <p:nvPicPr>
          <p:cNvPr id="10" name="Picture 9">
            <a:extLst>
              <a:ext uri="{FF2B5EF4-FFF2-40B4-BE49-F238E27FC236}">
                <a16:creationId xmlns:a16="http://schemas.microsoft.com/office/drawing/2014/main" id="{DC548410-1751-7B4E-AA59-0C07731DF5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6016" y="186931"/>
            <a:ext cx="8915400" cy="914400"/>
          </a:xfrm>
          <a:prstGeom prst="rect">
            <a:avLst/>
          </a:prstGeom>
        </p:spPr>
      </p:pic>
    </p:spTree>
    <p:extLst>
      <p:ext uri="{BB962C8B-B14F-4D97-AF65-F5344CB8AC3E}">
        <p14:creationId xmlns:p14="http://schemas.microsoft.com/office/powerpoint/2010/main" val="100604199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Date Placeholder 3"/>
          <p:cNvSpPr>
            <a:spLocks noGrp="1"/>
          </p:cNvSpPr>
          <p:nvPr>
            <p:ph type="dt" sz="half" idx="10"/>
          </p:nvPr>
        </p:nvSpPr>
        <p:spPr/>
        <p:txBody>
          <a:bodyPr/>
          <a:lstStyle>
            <a:lvl1pPr>
              <a:defRPr/>
            </a:lvl1pPr>
          </a:lstStyle>
          <a:p>
            <a:pPr>
              <a:defRPr/>
            </a:pPr>
            <a:fld id="{303457AB-BBF5-48CA-AA59-FFC296FC9E68}" type="datetime1">
              <a:rPr lang="en-US" smtClean="0">
                <a:solidFill>
                  <a:prstClr val="black">
                    <a:tint val="75000"/>
                  </a:prstClr>
                </a:solidFill>
              </a:rPr>
              <a:pPr>
                <a:defRPr/>
              </a:pPr>
              <a:t>1/21/2021</a:t>
            </a:fld>
            <a:endParaRPr lang="en-US" dirty="0">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dirty="0">
              <a:solidFill>
                <a:prstClr val="black">
                  <a:tint val="7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4D3E6C89-E7BF-4E31-80A4-D62FB2685C26}" type="slidenum">
              <a:rPr lang="en-US">
                <a:solidFill>
                  <a:prstClr val="black">
                    <a:tint val="75000"/>
                  </a:prstClr>
                </a:solidFill>
              </a:rPr>
              <a:pPr>
                <a:defRPr/>
              </a:pPr>
              <a:t>‹#›</a:t>
            </a:fld>
            <a:endParaRPr lang="en-US" dirty="0">
              <a:solidFill>
                <a:prstClr val="black">
                  <a:tint val="75000"/>
                </a:prstClr>
              </a:solidFill>
            </a:endParaRPr>
          </a:p>
        </p:txBody>
      </p:sp>
      <p:cxnSp>
        <p:nvCxnSpPr>
          <p:cNvPr id="10" name="Straight Connector 9">
            <a:extLst>
              <a:ext uri="{FF2B5EF4-FFF2-40B4-BE49-F238E27FC236}">
                <a16:creationId xmlns:a16="http://schemas.microsoft.com/office/drawing/2014/main" id="{D10D2673-B3C0-3A4E-BE22-0985C10F399A}"/>
              </a:ext>
            </a:extLst>
          </p:cNvPr>
          <p:cNvCxnSpPr/>
          <p:nvPr userDrawn="1"/>
        </p:nvCxnSpPr>
        <p:spPr>
          <a:xfrm>
            <a:off x="130278" y="1274565"/>
            <a:ext cx="8872128" cy="0"/>
          </a:xfrm>
          <a:prstGeom prst="line">
            <a:avLst/>
          </a:prstGeom>
          <a:ln>
            <a:solidFill>
              <a:srgbClr val="046252"/>
            </a:solidFill>
          </a:ln>
        </p:spPr>
        <p:style>
          <a:lnRef idx="3">
            <a:schemeClr val="accent6"/>
          </a:lnRef>
          <a:fillRef idx="0">
            <a:schemeClr val="accent6"/>
          </a:fillRef>
          <a:effectRef idx="2">
            <a:schemeClr val="accent6"/>
          </a:effectRef>
          <a:fontRef idx="minor">
            <a:schemeClr val="tx1"/>
          </a:fontRef>
        </p:style>
      </p:cxnSp>
      <p:cxnSp>
        <p:nvCxnSpPr>
          <p:cNvPr id="13" name="Straight Connector 12">
            <a:extLst>
              <a:ext uri="{FF2B5EF4-FFF2-40B4-BE49-F238E27FC236}">
                <a16:creationId xmlns:a16="http://schemas.microsoft.com/office/drawing/2014/main" id="{0E1D5487-988E-2748-9443-D618BD16D6D1}"/>
              </a:ext>
            </a:extLst>
          </p:cNvPr>
          <p:cNvCxnSpPr/>
          <p:nvPr userDrawn="1"/>
        </p:nvCxnSpPr>
        <p:spPr>
          <a:xfrm>
            <a:off x="145026" y="3048000"/>
            <a:ext cx="8857380" cy="0"/>
          </a:xfrm>
          <a:prstGeom prst="line">
            <a:avLst/>
          </a:prstGeom>
          <a:ln>
            <a:solidFill>
              <a:srgbClr val="046252"/>
            </a:solidFill>
          </a:ln>
        </p:spPr>
        <p:style>
          <a:lnRef idx="3">
            <a:schemeClr val="accent6"/>
          </a:lnRef>
          <a:fillRef idx="0">
            <a:schemeClr val="accent6"/>
          </a:fillRef>
          <a:effectRef idx="2">
            <a:schemeClr val="accent6"/>
          </a:effectRef>
          <a:fontRef idx="minor">
            <a:schemeClr val="tx1"/>
          </a:fontRef>
        </p:style>
      </p:cxnSp>
      <p:sp>
        <p:nvSpPr>
          <p:cNvPr id="14" name="Title 1">
            <a:extLst>
              <a:ext uri="{FF2B5EF4-FFF2-40B4-BE49-F238E27FC236}">
                <a16:creationId xmlns:a16="http://schemas.microsoft.com/office/drawing/2014/main" id="{1638EA1C-FE16-F14A-B60C-2B33822D0C31}"/>
              </a:ext>
            </a:extLst>
          </p:cNvPr>
          <p:cNvSpPr txBox="1"/>
          <p:nvPr userDrawn="1"/>
        </p:nvSpPr>
        <p:spPr>
          <a:xfrm>
            <a:off x="130278" y="1447800"/>
            <a:ext cx="8857380" cy="1434803"/>
          </a:xfrm>
          <a:prstGeom prst="rect">
            <a:avLst/>
          </a:prstGeom>
          <a:solidFill>
            <a:srgbClr val="046252"/>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spcAft>
                <a:spcPct val="0"/>
              </a:spcAft>
            </a:pPr>
            <a:r>
              <a:rPr lang="en-US" sz="4800" cap="all" dirty="0" smtClean="0">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t> </a:t>
            </a:r>
            <a:r>
              <a:rPr lang="en-US" sz="4800" cap="all" dirty="0">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t/>
            </a:r>
            <a:br>
              <a:rPr lang="en-US" sz="4800" cap="all" dirty="0">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br>
            <a:endParaRPr lang="en-US" sz="4800" cap="all" dirty="0">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endParaRPr>
          </a:p>
        </p:txBody>
      </p:sp>
      <p:pic>
        <p:nvPicPr>
          <p:cNvPr id="11" name="Picture 10">
            <a:extLst>
              <a:ext uri="{FF2B5EF4-FFF2-40B4-BE49-F238E27FC236}">
                <a16:creationId xmlns:a16="http://schemas.microsoft.com/office/drawing/2014/main" id="{5173EE55-0059-7748-A330-3C42509A92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0" y="338957"/>
            <a:ext cx="4480560" cy="678872"/>
          </a:xfrm>
          <a:prstGeom prst="rect">
            <a:avLst/>
          </a:prstGeom>
        </p:spPr>
      </p:pic>
    </p:spTree>
    <p:extLst>
      <p:ext uri="{BB962C8B-B14F-4D97-AF65-F5344CB8AC3E}">
        <p14:creationId xmlns:p14="http://schemas.microsoft.com/office/powerpoint/2010/main" val="322691903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Date Placeholder 3"/>
          <p:cNvSpPr>
            <a:spLocks noGrp="1"/>
          </p:cNvSpPr>
          <p:nvPr>
            <p:ph type="dt" sz="half" idx="10"/>
          </p:nvPr>
        </p:nvSpPr>
        <p:spPr/>
        <p:txBody>
          <a:bodyPr/>
          <a:lstStyle>
            <a:lvl1pPr>
              <a:defRPr/>
            </a:lvl1pPr>
          </a:lstStyle>
          <a:p>
            <a:pPr>
              <a:defRPr/>
            </a:pPr>
            <a:fld id="{303457AB-BBF5-48CA-AA59-FFC296FC9E68}" type="datetime1">
              <a:rPr lang="en-US" smtClean="0">
                <a:solidFill>
                  <a:prstClr val="black">
                    <a:tint val="75000"/>
                  </a:prstClr>
                </a:solidFill>
              </a:rPr>
              <a:pPr>
                <a:defRPr/>
              </a:pPr>
              <a:t>1/21/2021</a:t>
            </a:fld>
            <a:endParaRPr 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4D3E6C89-E7BF-4E31-80A4-D62FB2685C26}" type="slidenum">
              <a:rPr lang="en-US">
                <a:solidFill>
                  <a:prstClr val="black">
                    <a:tint val="75000"/>
                  </a:prstClr>
                </a:solidFill>
              </a:rPr>
              <a:pPr>
                <a:defRPr/>
              </a:pPr>
              <a:t>‹#›</a:t>
            </a:fld>
            <a:endParaRPr lang="en-US">
              <a:solidFill>
                <a:prstClr val="black">
                  <a:tint val="75000"/>
                </a:prstClr>
              </a:solidFill>
            </a:endParaRPr>
          </a:p>
        </p:txBody>
      </p:sp>
      <p:sp>
        <p:nvSpPr>
          <p:cNvPr id="11" name="Rectangle 10">
            <a:extLst>
              <a:ext uri="{FF2B5EF4-FFF2-40B4-BE49-F238E27FC236}">
                <a16:creationId xmlns:a16="http://schemas.microsoft.com/office/drawing/2014/main" id="{3A2FFF2D-317C-744C-9E8A-0F11A715AB3A}"/>
              </a:ext>
            </a:extLst>
          </p:cNvPr>
          <p:cNvSpPr/>
          <p:nvPr userDrawn="1"/>
        </p:nvSpPr>
        <p:spPr>
          <a:xfrm>
            <a:off x="431596" y="5943600"/>
            <a:ext cx="8269492" cy="338554"/>
          </a:xfrm>
          <a:prstGeom prst="rect">
            <a:avLst/>
          </a:prstGeom>
        </p:spPr>
        <p:txBody>
          <a:bodyPr wrap="square">
            <a:spAutoFit/>
          </a:bodyPr>
          <a:lstStyle/>
          <a:p>
            <a:pPr algn="ctr">
              <a:spcBef>
                <a:spcPct val="0"/>
              </a:spcBef>
              <a:spcAft>
                <a:spcPct val="0"/>
              </a:spcAft>
              <a:defRPr/>
            </a:pPr>
            <a:r>
              <a:rPr lang="en-US" sz="1050" b="1">
                <a:solidFill>
                  <a:srgbClr val="004378"/>
                </a:solidFill>
                <a:latin typeface="Arial" panose="020B0604020202020204" pitchFamily="34" charset="0"/>
                <a:cs typeface="Arial" panose="020B0604020202020204" pitchFamily="34" charset="0"/>
              </a:rPr>
              <a:t>PRESENTED BY: </a:t>
            </a:r>
            <a:r>
              <a:rPr lang="en-US" sz="1600" b="1">
                <a:solidFill>
                  <a:srgbClr val="004378"/>
                </a:solidFill>
                <a:latin typeface="Arial" panose="020B0604020202020204" pitchFamily="34" charset="0"/>
                <a:cs typeface="Arial" panose="020B0604020202020204" pitchFamily="34" charset="0"/>
              </a:rPr>
              <a:t>Christina Peer    </a:t>
            </a:r>
            <a:r>
              <a:rPr lang="en-US" sz="1050" b="1">
                <a:solidFill>
                  <a:srgbClr val="004378"/>
                </a:solidFill>
                <a:latin typeface="Arial" panose="020B0604020202020204" pitchFamily="34" charset="0"/>
                <a:cs typeface="Arial" panose="020B0604020202020204" pitchFamily="34" charset="0"/>
              </a:rPr>
              <a:t>TELEPHONE: </a:t>
            </a:r>
            <a:r>
              <a:rPr lang="en-US" sz="1600" b="1">
                <a:solidFill>
                  <a:srgbClr val="004378"/>
                </a:solidFill>
                <a:latin typeface="Arial" panose="020B0604020202020204" pitchFamily="34" charset="0"/>
                <a:cs typeface="Arial" panose="020B0604020202020204" pitchFamily="34" charset="0"/>
              </a:rPr>
              <a:t>216.928.2918 </a:t>
            </a:r>
            <a:r>
              <a:rPr lang="en-US" sz="1600">
                <a:solidFill>
                  <a:srgbClr val="004378"/>
                </a:solidFill>
                <a:latin typeface="Arial" panose="020B0604020202020204" pitchFamily="34" charset="0"/>
                <a:cs typeface="Arial" panose="020B0604020202020204" pitchFamily="34" charset="0"/>
              </a:rPr>
              <a:t>   </a:t>
            </a:r>
            <a:r>
              <a:rPr lang="en-US" sz="1050" b="1">
                <a:solidFill>
                  <a:srgbClr val="004378"/>
                </a:solidFill>
                <a:latin typeface="Arial" panose="020B0604020202020204" pitchFamily="34" charset="0"/>
                <a:cs typeface="Arial" panose="020B0604020202020204" pitchFamily="34" charset="0"/>
              </a:rPr>
              <a:t>EMAIL: </a:t>
            </a:r>
            <a:r>
              <a:rPr lang="en-US" sz="1600" b="1">
                <a:solidFill>
                  <a:srgbClr val="004378"/>
                </a:solidFill>
                <a:latin typeface="Arial" panose="020B0604020202020204" pitchFamily="34" charset="0"/>
                <a:cs typeface="Arial" panose="020B0604020202020204" pitchFamily="34" charset="0"/>
              </a:rPr>
              <a:t>cpeer@walterhav.com</a:t>
            </a:r>
          </a:p>
        </p:txBody>
      </p:sp>
      <p:sp>
        <p:nvSpPr>
          <p:cNvPr id="12" name="Rectangle 11">
            <a:extLst>
              <a:ext uri="{FF2B5EF4-FFF2-40B4-BE49-F238E27FC236}">
                <a16:creationId xmlns:a16="http://schemas.microsoft.com/office/drawing/2014/main" id="{581AA06C-7237-4D47-BF41-E9DE4D2F332E}"/>
              </a:ext>
            </a:extLst>
          </p:cNvPr>
          <p:cNvSpPr/>
          <p:nvPr userDrawn="1"/>
        </p:nvSpPr>
        <p:spPr>
          <a:xfrm>
            <a:off x="145026" y="3146871"/>
            <a:ext cx="8872128" cy="369332"/>
          </a:xfrm>
          <a:prstGeom prst="rect">
            <a:avLst/>
          </a:prstGeom>
        </p:spPr>
        <p:txBody>
          <a:bodyPr wrap="square">
            <a:spAutoFit/>
          </a:bodyPr>
          <a:lstStyle/>
          <a:p>
            <a:pPr algn="ctr">
              <a:spcBef>
                <a:spcPct val="0"/>
              </a:spcBef>
              <a:spcAft>
                <a:spcPct val="0"/>
              </a:spcAft>
              <a:defRPr/>
            </a:pPr>
            <a:r>
              <a:rPr lang="en-US" b="1">
                <a:solidFill>
                  <a:srgbClr val="004378"/>
                </a:solidFill>
                <a:latin typeface="Arial" panose="020B0604020202020204" pitchFamily="34" charset="0"/>
                <a:cs typeface="Arial" panose="020B0604020202020204" pitchFamily="34" charset="0"/>
              </a:rPr>
              <a:t>January 18, 2018  |  Columbiana County ESC</a:t>
            </a:r>
          </a:p>
        </p:txBody>
      </p:sp>
      <p:pic>
        <p:nvPicPr>
          <p:cNvPr id="15" name="Picture 14">
            <a:extLst>
              <a:ext uri="{FF2B5EF4-FFF2-40B4-BE49-F238E27FC236}">
                <a16:creationId xmlns:a16="http://schemas.microsoft.com/office/drawing/2014/main" id="{5173EE55-0059-7748-A330-3C42509A92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0" y="338957"/>
            <a:ext cx="4480560" cy="678872"/>
          </a:xfrm>
          <a:prstGeom prst="rect">
            <a:avLst/>
          </a:prstGeom>
        </p:spPr>
      </p:pic>
      <p:cxnSp>
        <p:nvCxnSpPr>
          <p:cNvPr id="19" name="Straight Connector 18">
            <a:extLst>
              <a:ext uri="{FF2B5EF4-FFF2-40B4-BE49-F238E27FC236}">
                <a16:creationId xmlns:a16="http://schemas.microsoft.com/office/drawing/2014/main" id="{F956EF7A-B557-8042-9A38-777DCB921BCB}"/>
              </a:ext>
            </a:extLst>
          </p:cNvPr>
          <p:cNvCxnSpPr/>
          <p:nvPr userDrawn="1"/>
        </p:nvCxnSpPr>
        <p:spPr>
          <a:xfrm>
            <a:off x="130278" y="1274565"/>
            <a:ext cx="8872128"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cxnSp>
        <p:nvCxnSpPr>
          <p:cNvPr id="20" name="Straight Connector 19">
            <a:extLst>
              <a:ext uri="{FF2B5EF4-FFF2-40B4-BE49-F238E27FC236}">
                <a16:creationId xmlns:a16="http://schemas.microsoft.com/office/drawing/2014/main" id="{CC6E9F4A-A8E2-FD47-890D-E154D6D81FA9}"/>
              </a:ext>
            </a:extLst>
          </p:cNvPr>
          <p:cNvCxnSpPr/>
          <p:nvPr userDrawn="1"/>
        </p:nvCxnSpPr>
        <p:spPr>
          <a:xfrm>
            <a:off x="145026" y="3048000"/>
            <a:ext cx="8857380"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sp>
        <p:nvSpPr>
          <p:cNvPr id="21" name="Title 1">
            <a:extLst>
              <a:ext uri="{FF2B5EF4-FFF2-40B4-BE49-F238E27FC236}">
                <a16:creationId xmlns:a16="http://schemas.microsoft.com/office/drawing/2014/main" id="{6FEEB212-1D6A-904B-93D3-96F283866E9A}"/>
              </a:ext>
            </a:extLst>
          </p:cNvPr>
          <p:cNvSpPr txBox="1"/>
          <p:nvPr userDrawn="1"/>
        </p:nvSpPr>
        <p:spPr>
          <a:xfrm>
            <a:off x="130278" y="1447800"/>
            <a:ext cx="8857380" cy="1434803"/>
          </a:xfrm>
          <a:prstGeom prst="rect">
            <a:avLst/>
          </a:prstGeom>
          <a:solidFill>
            <a:srgbClr val="004378"/>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spcAft>
                <a:spcPct val="0"/>
              </a:spcAft>
            </a:pPr>
            <a:r>
              <a:rPr lang="en-US" sz="48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t> </a:t>
            </a:r>
            <a:br>
              <a:rPr lang="en-US" sz="48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br>
            <a:endParaRPr lang="en-US" sz="48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endParaRPr>
          </a:p>
        </p:txBody>
      </p:sp>
    </p:spTree>
    <p:extLst>
      <p:ext uri="{BB962C8B-B14F-4D97-AF65-F5344CB8AC3E}">
        <p14:creationId xmlns:p14="http://schemas.microsoft.com/office/powerpoint/2010/main" val="331340529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5026" y="1274565"/>
            <a:ext cx="8857380" cy="935235"/>
          </a:xfrm>
        </p:spPr>
        <p:txBody>
          <a:bodyPr>
            <a:normAutofit/>
          </a:bodyPr>
          <a:lstStyle>
            <a:lvl1pPr>
              <a:defRPr sz="3200" b="1">
                <a:solidFill>
                  <a:srgbClr val="004378"/>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159774" y="2209800"/>
            <a:ext cx="8857380" cy="4114800"/>
          </a:xfrm>
        </p:spPr>
        <p:txBody>
          <a:bodyPr/>
          <a:lstStyle>
            <a:lvl1pPr marL="342900" indent="-342900">
              <a:spcBef>
                <a:spcPct val="0"/>
              </a:spcBef>
              <a:spcAft>
                <a:spcPts val="1000"/>
              </a:spcAft>
              <a:buFont typeface="Wingdings" panose="05000000000000000000" pitchFamily="2" charset="2"/>
              <a:buChar char="§"/>
              <a:defRPr sz="2600">
                <a:latin typeface="Times New Roman" panose="02020603050405020304" pitchFamily="18" charset="0"/>
                <a:cs typeface="Times New Roman" panose="02020603050405020304" pitchFamily="18" charset="0"/>
              </a:defRPr>
            </a:lvl1pPr>
            <a:lvl2pPr>
              <a:spcBef>
                <a:spcPct val="0"/>
              </a:spcBef>
              <a:spcAft>
                <a:spcPts val="1000"/>
              </a:spcAft>
              <a:defRPr sz="2300">
                <a:latin typeface="Times New Roman" panose="02020603050405020304" pitchFamily="18" charset="0"/>
                <a:cs typeface="Times New Roman" panose="02020603050405020304" pitchFamily="18" charset="0"/>
              </a:defRPr>
            </a:lvl2pPr>
            <a:lvl3pPr marL="1027113" indent="-287338">
              <a:spcBef>
                <a:spcPct val="0"/>
              </a:spcBef>
              <a:spcAft>
                <a:spcPts val="1000"/>
              </a:spcAft>
              <a:buFont typeface="Courier New" panose="02070309020205020404" pitchFamily="49" charset="0"/>
              <a:buChar char="o"/>
              <a:defRPr sz="1800">
                <a:latin typeface="Times New Roman" panose="02020603050405020304" pitchFamily="18" charset="0"/>
                <a:cs typeface="Times New Roman" panose="02020603050405020304" pitchFamily="18" charset="0"/>
              </a:defRPr>
            </a:lvl3pPr>
            <a:lvl4pPr marL="1252538" indent="-225425">
              <a:spcBef>
                <a:spcPct val="0"/>
              </a:spcBef>
              <a:spcAft>
                <a:spcPts val="1000"/>
              </a:spcAft>
              <a:buFont typeface="Arial" panose="020B0604020202020204" pitchFamily="34" charset="0"/>
              <a:buChar char="•"/>
              <a:defRPr sz="1800">
                <a:latin typeface="Times New Roman" panose="02020603050405020304" pitchFamily="18" charset="0"/>
                <a:cs typeface="Times New Roman" panose="02020603050405020304" pitchFamily="18" charset="0"/>
              </a:defRPr>
            </a:lvl4pPr>
            <a:lvl5pPr marL="1493838" indent="-228600">
              <a:spcBef>
                <a:spcPct val="0"/>
              </a:spcBef>
              <a:spcAft>
                <a:spcPts val="1000"/>
              </a:spcAft>
              <a:buFont typeface="Book Antiqua" panose="02040602050305030304" pitchFamily="18" charset="0"/>
              <a:buChar char="−"/>
              <a:defRPr sz="1800">
                <a:latin typeface="Times New Roman" panose="02020603050405020304" pitchFamily="18" charset="0"/>
                <a:cs typeface="Times New Roman" panose="0202060305040502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A37173B6-4544-4A46-8E7D-DBD148017D89}"/>
              </a:ext>
            </a:extLst>
          </p:cNvPr>
          <p:cNvCxnSpPr/>
          <p:nvPr userDrawn="1"/>
        </p:nvCxnSpPr>
        <p:spPr>
          <a:xfrm>
            <a:off x="130278" y="1219200"/>
            <a:ext cx="8872128"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sp>
        <p:nvSpPr>
          <p:cNvPr id="9" name="TextBox 8"/>
          <p:cNvSpPr txBox="1"/>
          <p:nvPr userDrawn="1"/>
        </p:nvSpPr>
        <p:spPr>
          <a:xfrm>
            <a:off x="8229600" y="6324600"/>
            <a:ext cx="772806" cy="276999"/>
          </a:xfrm>
          <a:prstGeom prst="rect">
            <a:avLst/>
          </a:prstGeom>
          <a:noFill/>
        </p:spPr>
        <p:txBody>
          <a:bodyPr wrap="square" rtlCol="0">
            <a:spAutoFit/>
          </a:bodyPr>
          <a:lstStyle/>
          <a:p>
            <a:pPr algn="r" fontAlgn="base">
              <a:spcBef>
                <a:spcPct val="0"/>
              </a:spcBef>
              <a:spcAft>
                <a:spcPct val="0"/>
              </a:spcAft>
            </a:pPr>
            <a:fld id="{057280FC-DC39-4C99-8F3D-8B62B47D1B29}" type="slidenum">
              <a:rPr lang="en-US" sz="1200">
                <a:solidFill>
                  <a:prstClr val="black"/>
                </a:solidFill>
                <a:latin typeface="Book Antiqua" panose="02040602050305030304" pitchFamily="18" charset="0"/>
                <a:cs typeface="Arial"/>
              </a:rPr>
              <a:pPr algn="r" fontAlgn="base">
                <a:spcBef>
                  <a:spcPct val="0"/>
                </a:spcBef>
                <a:spcAft>
                  <a:spcPct val="0"/>
                </a:spcAft>
              </a:pPr>
              <a:t>‹#›</a:t>
            </a:fld>
            <a:endParaRPr lang="en-US" sz="1200">
              <a:solidFill>
                <a:prstClr val="black"/>
              </a:solidFill>
              <a:latin typeface="Book Antiqua" panose="02040602050305030304" pitchFamily="18" charset="0"/>
              <a:cs typeface="Arial"/>
            </a:endParaRPr>
          </a:p>
        </p:txBody>
      </p:sp>
      <p:sp>
        <p:nvSpPr>
          <p:cNvPr id="11" name="Rectangle 10">
            <a:extLst>
              <a:ext uri="{FF2B5EF4-FFF2-40B4-BE49-F238E27FC236}">
                <a16:creationId xmlns:a16="http://schemas.microsoft.com/office/drawing/2014/main" id="{B42D2CC9-7D3F-924F-B1EB-371BCBA84EB3}"/>
              </a:ext>
            </a:extLst>
          </p:cNvPr>
          <p:cNvSpPr/>
          <p:nvPr userDrawn="1"/>
        </p:nvSpPr>
        <p:spPr>
          <a:xfrm>
            <a:off x="130278" y="6356351"/>
            <a:ext cx="8872128" cy="365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4340225" algn="l"/>
                <a:tab pos="8629650" algn="r"/>
              </a:tabLst>
            </a:pPr>
            <a:r>
              <a:rPr lang="en-US" sz="1200" b="1" cap="all" baseline="0">
                <a:solidFill>
                  <a:srgbClr val="004378"/>
                </a:solidFill>
              </a:rPr>
              <a:t>Walter | Haverfield Education Law</a:t>
            </a:r>
            <a:r>
              <a:rPr lang="en-US" sz="1200" b="1" baseline="0">
                <a:solidFill>
                  <a:srgbClr val="004378"/>
                </a:solidFill>
              </a:rPr>
              <a:t>                                   </a:t>
            </a:r>
            <a:r>
              <a:rPr lang="en-US" sz="1200" b="1">
                <a:solidFill>
                  <a:srgbClr val="004378"/>
                </a:solidFill>
              </a:rPr>
              <a:t>	</a:t>
            </a:r>
            <a:fld id="{176980F1-BE8E-464D-BBB9-013B13C3F741}" type="slidenum">
              <a:rPr lang="en-US" sz="1200" b="1" smtClean="0">
                <a:solidFill>
                  <a:srgbClr val="004378"/>
                </a:solidFill>
              </a:rPr>
              <a:pPr algn="l">
                <a:tabLst>
                  <a:tab pos="4340225" algn="l"/>
                  <a:tab pos="8629650" algn="r"/>
                </a:tabLst>
              </a:pPr>
              <a:t>‹#›</a:t>
            </a:fld>
            <a:r>
              <a:rPr lang="en-US" sz="1200" b="1">
                <a:solidFill>
                  <a:srgbClr val="004378"/>
                </a:solidFill>
              </a:rPr>
              <a:t>	A</a:t>
            </a:r>
            <a:r>
              <a:rPr lang="en-US" sz="1200" b="1" baseline="0">
                <a:solidFill>
                  <a:srgbClr val="004378"/>
                </a:solidFill>
              </a:rPr>
              <a:t> TOP TEN CLEVELAND-BASED LAW FIRM</a:t>
            </a:r>
            <a:endParaRPr lang="en-US" sz="1200" b="1">
              <a:solidFill>
                <a:srgbClr val="004378"/>
              </a:solidFill>
            </a:endParaRPr>
          </a:p>
        </p:txBody>
      </p:sp>
      <p:pic>
        <p:nvPicPr>
          <p:cNvPr id="10" name="Picture 9">
            <a:extLst>
              <a:ext uri="{FF2B5EF4-FFF2-40B4-BE49-F238E27FC236}">
                <a16:creationId xmlns:a16="http://schemas.microsoft.com/office/drawing/2014/main" id="{DC548410-1751-7B4E-AA59-0C07731DF5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6016" y="186931"/>
            <a:ext cx="8915400" cy="914400"/>
          </a:xfrm>
          <a:prstGeom prst="rect">
            <a:avLst/>
          </a:prstGeom>
        </p:spPr>
      </p:pic>
    </p:spTree>
    <p:extLst>
      <p:ext uri="{BB962C8B-B14F-4D97-AF65-F5344CB8AC3E}">
        <p14:creationId xmlns:p14="http://schemas.microsoft.com/office/powerpoint/2010/main" val="215896130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Date Placeholder 3"/>
          <p:cNvSpPr>
            <a:spLocks noGrp="1"/>
          </p:cNvSpPr>
          <p:nvPr>
            <p:ph type="dt" sz="half" idx="10"/>
          </p:nvPr>
        </p:nvSpPr>
        <p:spPr/>
        <p:txBody>
          <a:bodyPr/>
          <a:lstStyle>
            <a:lvl1pPr>
              <a:defRPr/>
            </a:lvl1pPr>
          </a:lstStyle>
          <a:p>
            <a:pPr>
              <a:defRPr/>
            </a:pPr>
            <a:fld id="{303457AB-BBF5-48CA-AA59-FFC296FC9E68}" type="datetime1">
              <a:rPr lang="en-US" smtClean="0">
                <a:solidFill>
                  <a:prstClr val="black">
                    <a:tint val="75000"/>
                  </a:prstClr>
                </a:solidFill>
              </a:rPr>
              <a:pPr>
                <a:defRPr/>
              </a:pPr>
              <a:t>1/21/2021</a:t>
            </a:fld>
            <a:endParaRPr lang="en-US">
              <a:solidFill>
                <a:prstClr val="black">
                  <a:tint val="75000"/>
                </a:prstClr>
              </a:solidFill>
            </a:endParaRPr>
          </a:p>
        </p:txBody>
      </p:sp>
      <p:sp>
        <p:nvSpPr>
          <p:cNvPr id="7"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8" name="Slide Number Placeholder 5"/>
          <p:cNvSpPr>
            <a:spLocks noGrp="1"/>
          </p:cNvSpPr>
          <p:nvPr>
            <p:ph type="sldNum" sz="quarter" idx="12"/>
          </p:nvPr>
        </p:nvSpPr>
        <p:spPr/>
        <p:txBody>
          <a:bodyPr/>
          <a:lstStyle>
            <a:lvl1pPr>
              <a:defRPr/>
            </a:lvl1pPr>
          </a:lstStyle>
          <a:p>
            <a:pPr>
              <a:defRPr/>
            </a:pPr>
            <a:fld id="{4D3E6C89-E7BF-4E31-80A4-D62FB2685C26}" type="slidenum">
              <a:rPr lang="en-US">
                <a:solidFill>
                  <a:prstClr val="black">
                    <a:tint val="75000"/>
                  </a:prstClr>
                </a:solidFill>
              </a:rPr>
              <a:pPr>
                <a:defRPr/>
              </a:pPr>
              <a:t>‹#›</a:t>
            </a:fld>
            <a:endParaRPr lang="en-US">
              <a:solidFill>
                <a:prstClr val="black">
                  <a:tint val="75000"/>
                </a:prstClr>
              </a:solidFill>
            </a:endParaRPr>
          </a:p>
        </p:txBody>
      </p:sp>
      <p:cxnSp>
        <p:nvCxnSpPr>
          <p:cNvPr id="10" name="Straight Connector 9">
            <a:extLst>
              <a:ext uri="{FF2B5EF4-FFF2-40B4-BE49-F238E27FC236}">
                <a16:creationId xmlns:a16="http://schemas.microsoft.com/office/drawing/2014/main" id="{D10D2673-B3C0-3A4E-BE22-0985C10F399A}"/>
              </a:ext>
            </a:extLst>
          </p:cNvPr>
          <p:cNvCxnSpPr/>
          <p:nvPr userDrawn="1"/>
        </p:nvCxnSpPr>
        <p:spPr>
          <a:xfrm>
            <a:off x="130278" y="1274565"/>
            <a:ext cx="8872128"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cxnSp>
        <p:nvCxnSpPr>
          <p:cNvPr id="13" name="Straight Connector 12">
            <a:extLst>
              <a:ext uri="{FF2B5EF4-FFF2-40B4-BE49-F238E27FC236}">
                <a16:creationId xmlns:a16="http://schemas.microsoft.com/office/drawing/2014/main" id="{0E1D5487-988E-2748-9443-D618BD16D6D1}"/>
              </a:ext>
            </a:extLst>
          </p:cNvPr>
          <p:cNvCxnSpPr/>
          <p:nvPr userDrawn="1"/>
        </p:nvCxnSpPr>
        <p:spPr>
          <a:xfrm>
            <a:off x="145026" y="3048000"/>
            <a:ext cx="8857380" cy="0"/>
          </a:xfrm>
          <a:prstGeom prst="line">
            <a:avLst/>
          </a:prstGeom>
          <a:ln>
            <a:solidFill>
              <a:srgbClr val="004378"/>
            </a:solidFill>
          </a:ln>
        </p:spPr>
        <p:style>
          <a:lnRef idx="3">
            <a:schemeClr val="accent6"/>
          </a:lnRef>
          <a:fillRef idx="0">
            <a:schemeClr val="accent6"/>
          </a:fillRef>
          <a:effectRef idx="2">
            <a:schemeClr val="accent6"/>
          </a:effectRef>
          <a:fontRef idx="minor">
            <a:schemeClr val="tx1"/>
          </a:fontRef>
        </p:style>
      </p:cxnSp>
      <p:sp>
        <p:nvSpPr>
          <p:cNvPr id="14" name="Title 1">
            <a:extLst>
              <a:ext uri="{FF2B5EF4-FFF2-40B4-BE49-F238E27FC236}">
                <a16:creationId xmlns:a16="http://schemas.microsoft.com/office/drawing/2014/main" id="{1638EA1C-FE16-F14A-B60C-2B33822D0C31}"/>
              </a:ext>
            </a:extLst>
          </p:cNvPr>
          <p:cNvSpPr txBox="1"/>
          <p:nvPr userDrawn="1"/>
        </p:nvSpPr>
        <p:spPr>
          <a:xfrm>
            <a:off x="130278" y="1447800"/>
            <a:ext cx="8857380" cy="1434803"/>
          </a:xfrm>
          <a:prstGeom prst="rect">
            <a:avLst/>
          </a:prstGeom>
          <a:solidFill>
            <a:srgbClr val="004378"/>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spcAft>
                <a:spcPct val="0"/>
              </a:spcAft>
            </a:pPr>
            <a:r>
              <a:rPr lang="en-US" sz="48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t> </a:t>
            </a:r>
            <a:br>
              <a:rPr lang="en-US" sz="48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rPr>
            </a:br>
            <a:endParaRPr lang="en-US" sz="4800" cap="all">
              <a:solidFill>
                <a:prstClr val="white"/>
              </a:solidFill>
              <a:effectLst>
                <a:outerShdw blurRad="50800" dist="38100" dir="2700000" algn="tl" rotWithShape="0">
                  <a:prstClr val="black">
                    <a:alpha val="40000"/>
                  </a:prstClr>
                </a:outerShdw>
              </a:effectLst>
              <a:latin typeface="Adobe Caslon Pro" panose="0205050205050A020403" pitchFamily="18" charset="77"/>
              <a:cs typeface="Arial" panose="020B0604020202020204" pitchFamily="34" charset="0"/>
            </a:endParaRPr>
          </a:p>
        </p:txBody>
      </p:sp>
      <p:pic>
        <p:nvPicPr>
          <p:cNvPr id="11" name="Picture 10">
            <a:extLst>
              <a:ext uri="{FF2B5EF4-FFF2-40B4-BE49-F238E27FC236}">
                <a16:creationId xmlns:a16="http://schemas.microsoft.com/office/drawing/2014/main" id="{5173EE55-0059-7748-A330-3C42509A92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0" y="338957"/>
            <a:ext cx="4480560" cy="678872"/>
          </a:xfrm>
          <a:prstGeom prst="rect">
            <a:avLst/>
          </a:prstGeom>
        </p:spPr>
      </p:pic>
    </p:spTree>
    <p:extLst>
      <p:ext uri="{BB962C8B-B14F-4D97-AF65-F5344CB8AC3E}">
        <p14:creationId xmlns:p14="http://schemas.microsoft.com/office/powerpoint/2010/main" val="3545044713"/>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C16CA260-6904-47DF-97FC-B7C3C0FCA302}" type="datetimeFigureOut">
              <a:rPr lang="en-US" smtClean="0">
                <a:solidFill>
                  <a:prstClr val="black">
                    <a:tint val="75000"/>
                  </a:prstClr>
                </a:solidFill>
                <a:cs typeface="Arial"/>
              </a:rPr>
              <a:pPr fontAlgn="base">
                <a:spcBef>
                  <a:spcPct val="0"/>
                </a:spcBef>
                <a:spcAft>
                  <a:spcPct val="0"/>
                </a:spcAft>
              </a:pPr>
              <a:t>1/21/2021</a:t>
            </a:fld>
            <a:endParaRPr lang="en-US" dirty="0">
              <a:solidFill>
                <a:prstClr val="black">
                  <a:tint val="75000"/>
                </a:prstClr>
              </a:solidFill>
              <a:cs typeface="Aria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dirty="0">
              <a:solidFill>
                <a:prstClr val="black">
                  <a:tint val="75000"/>
                </a:prstClr>
              </a:solidFill>
              <a:cs typeface="Aria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692C8B30-1E5A-45FC-A63C-31354754E456}" type="slidenum">
              <a:rPr lang="en-US" smtClean="0">
                <a:solidFill>
                  <a:prstClr val="black">
                    <a:tint val="75000"/>
                  </a:prstClr>
                </a:solidFill>
                <a:cs typeface="Arial"/>
              </a:rPr>
              <a:pPr fontAlgn="base">
                <a:spcBef>
                  <a:spcPct val="0"/>
                </a:spcBef>
                <a:spcAft>
                  <a:spcPct val="0"/>
                </a:spcAft>
              </a:pPr>
              <a:t>‹#›</a:t>
            </a:fld>
            <a:endParaRPr lang="en-US" dirty="0">
              <a:solidFill>
                <a:prstClr val="black">
                  <a:tint val="75000"/>
                </a:prstClr>
              </a:solidFill>
              <a:cs typeface="Arial"/>
            </a:endParaRPr>
          </a:p>
        </p:txBody>
      </p:sp>
    </p:spTree>
    <p:extLst>
      <p:ext uri="{BB962C8B-B14F-4D97-AF65-F5344CB8AC3E}">
        <p14:creationId xmlns:p14="http://schemas.microsoft.com/office/powerpoint/2010/main" val="22246403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4" r:id="rId3"/>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pPr>
            <a:fld id="{C16CA260-6904-47DF-97FC-B7C3C0FCA302}" type="datetimeFigureOut">
              <a:rPr lang="en-US" smtClean="0">
                <a:solidFill>
                  <a:prstClr val="black">
                    <a:tint val="75000"/>
                  </a:prstClr>
                </a:solidFill>
                <a:cs typeface="Arial"/>
              </a:rPr>
              <a:pPr fontAlgn="base">
                <a:spcBef>
                  <a:spcPct val="0"/>
                </a:spcBef>
                <a:spcAft>
                  <a:spcPct val="0"/>
                </a:spcAft>
              </a:pPr>
              <a:t>1/21/2021</a:t>
            </a:fld>
            <a:endParaRPr lang="en-US">
              <a:solidFill>
                <a:prstClr val="black">
                  <a:tint val="75000"/>
                </a:prstClr>
              </a:solidFill>
              <a:cs typeface="Aria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pPr>
            <a:endParaRPr lang="en-US">
              <a:solidFill>
                <a:prstClr val="black">
                  <a:tint val="75000"/>
                </a:prstClr>
              </a:solidFill>
              <a:cs typeface="Aria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pPr>
            <a:fld id="{692C8B30-1E5A-45FC-A63C-31354754E456}" type="slidenum">
              <a:rPr lang="en-US" smtClean="0">
                <a:solidFill>
                  <a:prstClr val="black">
                    <a:tint val="75000"/>
                  </a:prstClr>
                </a:solidFill>
                <a:cs typeface="Arial"/>
              </a:rPr>
              <a:pPr fontAlgn="base">
                <a:spcBef>
                  <a:spcPct val="0"/>
                </a:spcBef>
                <a:spcAft>
                  <a:spcPct val="0"/>
                </a:spcAft>
              </a:pPr>
              <a:t>‹#›</a:t>
            </a:fld>
            <a:endParaRPr lang="en-US">
              <a:solidFill>
                <a:prstClr val="black">
                  <a:tint val="75000"/>
                </a:prstClr>
              </a:solidFill>
              <a:cs typeface="Arial"/>
            </a:endParaRPr>
          </a:p>
        </p:txBody>
      </p:sp>
    </p:spTree>
    <p:extLst>
      <p:ext uri="{BB962C8B-B14F-4D97-AF65-F5344CB8AC3E}">
        <p14:creationId xmlns:p14="http://schemas.microsoft.com/office/powerpoint/2010/main" val="313559686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p:cNvSpPr txBox="1"/>
          <p:nvPr/>
        </p:nvSpPr>
        <p:spPr>
          <a:xfrm>
            <a:off x="173966" y="1600200"/>
            <a:ext cx="8763000" cy="1200329"/>
          </a:xfrm>
          <a:prstGeom prst="rect">
            <a:avLst/>
          </a:prstGeom>
          <a:noFill/>
        </p:spPr>
        <p:txBody>
          <a:bodyPr wrap="square" rtlCol="0">
            <a:spAutoFit/>
          </a:bodyPr>
          <a:lstStyle/>
          <a:p>
            <a:pPr algn="ctr"/>
            <a:r>
              <a:rPr lang="en-US" sz="3600" b="1" dirty="0" smtClean="0">
                <a:solidFill>
                  <a:schemeClr val="bg1"/>
                </a:solidFill>
              </a:rPr>
              <a:t>TITLE IX DISCIPLINE AND ITS IMPACT ON STUDENT DUE PROCESS RIGHTS</a:t>
            </a:r>
            <a:endParaRPr lang="en-US" sz="3600" b="1" cap="small" dirty="0" smtClean="0">
              <a:solidFill>
                <a:schemeClr val="bg1"/>
              </a:solidFill>
              <a:latin typeface="Adobe Caslon Pro"/>
              <a:ea typeface="Tahoma" panose="020B0604030504040204" pitchFamily="34" charset="0"/>
              <a:cs typeface="Tahoma" panose="020B0604030504040204" pitchFamily="34" charset="0"/>
            </a:endParaRPr>
          </a:p>
        </p:txBody>
      </p:sp>
      <p:sp>
        <p:nvSpPr>
          <p:cNvPr id="3" name="Rectangle 2"/>
          <p:cNvSpPr/>
          <p:nvPr/>
        </p:nvSpPr>
        <p:spPr>
          <a:xfrm>
            <a:off x="287043" y="5867400"/>
            <a:ext cx="8798514" cy="369332"/>
          </a:xfrm>
          <a:prstGeom prst="rect">
            <a:avLst/>
          </a:prstGeom>
          <a:solidFill>
            <a:schemeClr val="bg1"/>
          </a:solidFill>
        </p:spPr>
        <p:txBody>
          <a:bodyPr wrap="square">
            <a:spAutoFit/>
          </a:bodyPr>
          <a:lstStyle/>
          <a:p>
            <a:pPr algn="ctr" defTabSz="3595688">
              <a:spcBef>
                <a:spcPct val="0"/>
              </a:spcBef>
              <a:spcAft>
                <a:spcPct val="0"/>
              </a:spcAft>
              <a:tabLst>
                <a:tab pos="225425" algn="l"/>
                <a:tab pos="1484313" algn="l"/>
                <a:tab pos="3432175" algn="l"/>
                <a:tab pos="4406900" algn="l"/>
                <a:tab pos="5951538" algn="l"/>
                <a:tab pos="6461125" algn="l"/>
              </a:tabLst>
              <a:defRPr/>
            </a:pPr>
            <a:r>
              <a:rPr lang="en-US" b="1" dirty="0">
                <a:solidFill>
                  <a:srgbClr val="046252"/>
                </a:solidFill>
                <a:latin typeface="Arial" panose="020B0604020202020204" pitchFamily="34" charset="0"/>
                <a:cs typeface="Arial" panose="020B0604020202020204" pitchFamily="34" charset="0"/>
              </a:rPr>
              <a:t>					</a:t>
            </a:r>
            <a:endParaRPr lang="en-US" sz="1500" b="1" dirty="0">
              <a:solidFill>
                <a:srgbClr val="046252"/>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581AA06C-7237-4D47-BF41-E9DE4D2F332E}"/>
              </a:ext>
            </a:extLst>
          </p:cNvPr>
          <p:cNvSpPr/>
          <p:nvPr/>
        </p:nvSpPr>
        <p:spPr>
          <a:xfrm>
            <a:off x="173966" y="3124200"/>
            <a:ext cx="8844054" cy="584775"/>
          </a:xfrm>
          <a:prstGeom prst="rect">
            <a:avLst/>
          </a:prstGeom>
          <a:solidFill>
            <a:schemeClr val="bg1"/>
          </a:solidFill>
        </p:spPr>
        <p:txBody>
          <a:bodyPr wrap="square">
            <a:spAutoFit/>
          </a:bodyPr>
          <a:lstStyle/>
          <a:p>
            <a:pPr algn="ctr">
              <a:spcBef>
                <a:spcPct val="0"/>
              </a:spcBef>
              <a:spcAft>
                <a:spcPct val="0"/>
              </a:spcAft>
              <a:defRPr/>
            </a:pPr>
            <a:r>
              <a:rPr lang="en-US" sz="1400" b="1" dirty="0" smtClean="0">
                <a:solidFill>
                  <a:srgbClr val="004378"/>
                </a:solidFill>
                <a:latin typeface="Arial" panose="020B0604020202020204" pitchFamily="34" charset="0"/>
                <a:cs typeface="Arial" panose="020B0604020202020204" pitchFamily="34" charset="0"/>
              </a:rPr>
              <a:t>January 22, 2021</a:t>
            </a:r>
          </a:p>
          <a:p>
            <a:pPr algn="ctr">
              <a:spcBef>
                <a:spcPct val="0"/>
              </a:spcBef>
              <a:spcAft>
                <a:spcPct val="0"/>
              </a:spcAft>
              <a:defRPr/>
            </a:pPr>
            <a:r>
              <a:rPr lang="en-US" b="1" dirty="0" smtClean="0">
                <a:solidFill>
                  <a:srgbClr val="004378"/>
                </a:solidFill>
                <a:latin typeface="Arial" panose="020B0604020202020204" pitchFamily="34" charset="0"/>
                <a:cs typeface="Arial" panose="020B0604020202020204" pitchFamily="34" charset="0"/>
              </a:rPr>
              <a:t> </a:t>
            </a:r>
            <a:r>
              <a:rPr lang="en-US" sz="1600" b="1" dirty="0" smtClean="0">
                <a:solidFill>
                  <a:srgbClr val="004378"/>
                </a:solidFill>
                <a:latin typeface="Arial" panose="020B0604020202020204" pitchFamily="34" charset="0"/>
                <a:cs typeface="Arial" panose="020B0604020202020204" pitchFamily="34" charset="0"/>
              </a:rPr>
              <a:t>Walter | </a:t>
            </a:r>
            <a:r>
              <a:rPr lang="en-US" sz="1600" b="1" dirty="0" smtClean="0">
                <a:solidFill>
                  <a:srgbClr val="004378"/>
                </a:solidFill>
                <a:latin typeface="Arial" panose="020B0604020202020204" pitchFamily="34" charset="0"/>
                <a:cs typeface="Arial" panose="020B0604020202020204" pitchFamily="34" charset="0"/>
              </a:rPr>
              <a:t>Haverfield</a:t>
            </a:r>
            <a:endParaRPr lang="en-US" sz="1600" b="1" dirty="0">
              <a:solidFill>
                <a:srgbClr val="046252"/>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3657600" y="4114800"/>
            <a:ext cx="2057400" cy="1562833"/>
          </a:xfrm>
          <a:prstGeom prst="rect">
            <a:avLst/>
          </a:prstGeom>
        </p:spPr>
      </p:pic>
    </p:spTree>
    <p:extLst>
      <p:ext uri="{BB962C8B-B14F-4D97-AF65-F5344CB8AC3E}">
        <p14:creationId xmlns:p14="http://schemas.microsoft.com/office/powerpoint/2010/main" val="4129912478"/>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TOPICS</a:t>
            </a:r>
            <a:r>
              <a:rPr lang="en-US" dirty="0" smtClean="0"/>
              <a:t> </a:t>
            </a:r>
            <a:endParaRPr lang="en-US" dirty="0"/>
          </a:p>
        </p:txBody>
      </p:sp>
      <p:sp>
        <p:nvSpPr>
          <p:cNvPr id="3" name="Content Placeholder 2"/>
          <p:cNvSpPr>
            <a:spLocks noGrp="1"/>
          </p:cNvSpPr>
          <p:nvPr>
            <p:ph idx="1"/>
          </p:nvPr>
        </p:nvSpPr>
        <p:spPr/>
        <p:txBody>
          <a:bodyPr/>
          <a:lstStyle/>
          <a:p>
            <a:r>
              <a:rPr lang="en-US" dirty="0" smtClean="0"/>
              <a:t>Overview of Substantive and Procedural Due Process </a:t>
            </a:r>
          </a:p>
          <a:p>
            <a:r>
              <a:rPr lang="en-US" dirty="0" smtClean="0"/>
              <a:t>New Grievance Process </a:t>
            </a:r>
          </a:p>
          <a:p>
            <a:r>
              <a:rPr lang="en-US" dirty="0" smtClean="0"/>
              <a:t>Emergency Removal  </a:t>
            </a:r>
          </a:p>
          <a:p>
            <a:r>
              <a:rPr lang="en-US" dirty="0" smtClean="0"/>
              <a:t>First Amendment Issues </a:t>
            </a:r>
          </a:p>
          <a:p>
            <a:r>
              <a:rPr lang="en-US" dirty="0" smtClean="0"/>
              <a:t>Questions </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2819400"/>
            <a:ext cx="2143125" cy="2143125"/>
          </a:xfrm>
          <a:prstGeom prst="rect">
            <a:avLst/>
          </a:prstGeom>
        </p:spPr>
      </p:pic>
    </p:spTree>
    <p:extLst>
      <p:ext uri="{BB962C8B-B14F-4D97-AF65-F5344CB8AC3E}">
        <p14:creationId xmlns:p14="http://schemas.microsoft.com/office/powerpoint/2010/main" val="258294285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4378"/>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352800" y="3278930"/>
            <a:ext cx="2438400" cy="2045546"/>
          </a:xfrm>
          <a:prstGeom prst="rect">
            <a:avLst/>
          </a:prstGeom>
          <a:solidFill>
            <a:srgbClr val="046252">
              <a:alpha val="39000"/>
            </a:srgbClr>
          </a:solidFill>
          <a:ln>
            <a:solidFill>
              <a:srgbClr val="046252"/>
            </a:solidFill>
          </a:ln>
        </p:spPr>
      </p:pic>
      <p:sp>
        <p:nvSpPr>
          <p:cNvPr id="6" name="Rectangle 5"/>
          <p:cNvSpPr/>
          <p:nvPr/>
        </p:nvSpPr>
        <p:spPr>
          <a:xfrm>
            <a:off x="463296" y="1447800"/>
            <a:ext cx="8686800" cy="1200329"/>
          </a:xfrm>
          <a:prstGeom prst="rect">
            <a:avLst/>
          </a:prstGeom>
        </p:spPr>
        <p:txBody>
          <a:bodyPr wrap="square">
            <a:spAutoFit/>
          </a:bodyPr>
          <a:lstStyle/>
          <a:p>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SUBSTANTIVE </a:t>
            </a:r>
            <a:r>
              <a:rPr lang="en-US" sz="36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AND PROCEDURAL</a:t>
            </a:r>
            <a:endPar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 DUE PROCESS: </a:t>
            </a:r>
            <a:r>
              <a:rPr lang="en-US" sz="36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AN </a:t>
            </a: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OVERVIEW </a:t>
            </a:r>
          </a:p>
        </p:txBody>
      </p:sp>
    </p:spTree>
    <p:extLst>
      <p:ext uri="{BB962C8B-B14F-4D97-AF65-F5344CB8AC3E}">
        <p14:creationId xmlns:p14="http://schemas.microsoft.com/office/powerpoint/2010/main" val="45803988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RIGHTS- GENERALLY </a:t>
            </a:r>
            <a:endParaRPr lang="en-US" dirty="0"/>
          </a:p>
        </p:txBody>
      </p:sp>
      <p:sp>
        <p:nvSpPr>
          <p:cNvPr id="3" name="Content Placeholder 2"/>
          <p:cNvSpPr>
            <a:spLocks noGrp="1"/>
          </p:cNvSpPr>
          <p:nvPr>
            <p:ph idx="1"/>
          </p:nvPr>
        </p:nvSpPr>
        <p:spPr/>
        <p:txBody>
          <a:bodyPr>
            <a:normAutofit/>
          </a:bodyPr>
          <a:lstStyle/>
          <a:p>
            <a:r>
              <a:rPr lang="en-US" b="1" dirty="0" smtClean="0">
                <a:solidFill>
                  <a:srgbClr val="046252"/>
                </a:solidFill>
              </a:rPr>
              <a:t>Complainant (victim) </a:t>
            </a:r>
            <a:r>
              <a:rPr lang="en-US" dirty="0" smtClean="0"/>
              <a:t>has right to attend school without being subjected to unwelcome sexual conduct, especially conduct so severe, pervasive, and objectively offensive that it denies equal access to education. </a:t>
            </a:r>
          </a:p>
          <a:p>
            <a:r>
              <a:rPr lang="en-US" b="1" dirty="0" smtClean="0">
                <a:solidFill>
                  <a:srgbClr val="046252"/>
                </a:solidFill>
              </a:rPr>
              <a:t>Respondent (alleged perpetrator) </a:t>
            </a:r>
            <a:r>
              <a:rPr lang="en-US" dirty="0" smtClean="0"/>
              <a:t>has right to due process before discipline is imposed and right not to be disciplined at all for activities protected by First Amendment. </a:t>
            </a:r>
            <a:endParaRPr lang="en-US" dirty="0"/>
          </a:p>
        </p:txBody>
      </p:sp>
    </p:spTree>
    <p:extLst>
      <p:ext uri="{BB962C8B-B14F-4D97-AF65-F5344CB8AC3E}">
        <p14:creationId xmlns:p14="http://schemas.microsoft.com/office/powerpoint/2010/main" val="358818120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RESPONDENT’S DUE PROCESS RIGHTS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Students accused of misconduct are entitled to </a:t>
            </a:r>
            <a:r>
              <a:rPr lang="en-US" b="1" dirty="0" smtClean="0">
                <a:solidFill>
                  <a:srgbClr val="046252"/>
                </a:solidFill>
              </a:rPr>
              <a:t>substantive</a:t>
            </a:r>
            <a:r>
              <a:rPr lang="en-US" dirty="0" smtClean="0"/>
              <a:t> and </a:t>
            </a:r>
            <a:r>
              <a:rPr lang="en-US" b="1" dirty="0" smtClean="0">
                <a:solidFill>
                  <a:srgbClr val="046252"/>
                </a:solidFill>
              </a:rPr>
              <a:t>procedural</a:t>
            </a:r>
            <a:r>
              <a:rPr lang="en-US" dirty="0" smtClean="0"/>
              <a:t> due process. </a:t>
            </a:r>
          </a:p>
          <a:p>
            <a:r>
              <a:rPr lang="en-US" b="1" dirty="0" smtClean="0">
                <a:solidFill>
                  <a:srgbClr val="046252"/>
                </a:solidFill>
              </a:rPr>
              <a:t>Substantive:  </a:t>
            </a:r>
            <a:r>
              <a:rPr lang="en-US" dirty="0" smtClean="0"/>
              <a:t>District cannot arbitrarily or unreasonably deprive students of education. Discipline must be supported by substantial, reliable, and probative evidence in the record. Typically “preponderance of the evidence” standard used for most disciplinary issues. </a:t>
            </a:r>
            <a:endParaRPr lang="en-US" dirty="0"/>
          </a:p>
          <a:p>
            <a:r>
              <a:rPr lang="en-US" b="1" dirty="0" smtClean="0">
                <a:solidFill>
                  <a:srgbClr val="046252"/>
                </a:solidFill>
              </a:rPr>
              <a:t>Procedural: </a:t>
            </a:r>
            <a:r>
              <a:rPr lang="en-US" dirty="0" smtClean="0"/>
              <a:t>In deciding whether discipline is warranted, students are entitled to fair procedures. More procedures required for more significant discipline.   </a:t>
            </a:r>
          </a:p>
        </p:txBody>
      </p:sp>
    </p:spTree>
    <p:extLst>
      <p:ext uri="{BB962C8B-B14F-4D97-AF65-F5344CB8AC3E}">
        <p14:creationId xmlns:p14="http://schemas.microsoft.com/office/powerpoint/2010/main" val="250309929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DUE PROCESS RIGHTS </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Students are entitled to </a:t>
            </a:r>
            <a:r>
              <a:rPr lang="en-US" b="1" dirty="0" smtClean="0">
                <a:solidFill>
                  <a:srgbClr val="046252"/>
                </a:solidFill>
              </a:rPr>
              <a:t>substantive</a:t>
            </a:r>
            <a:r>
              <a:rPr lang="en-US" dirty="0" smtClean="0"/>
              <a:t> and </a:t>
            </a:r>
            <a:r>
              <a:rPr lang="en-US" b="1" dirty="0" smtClean="0">
                <a:solidFill>
                  <a:srgbClr val="046252"/>
                </a:solidFill>
              </a:rPr>
              <a:t>procedural</a:t>
            </a:r>
            <a:r>
              <a:rPr lang="en-US" dirty="0" smtClean="0"/>
              <a:t> due process. </a:t>
            </a:r>
          </a:p>
          <a:p>
            <a:r>
              <a:rPr lang="en-US" b="1" dirty="0" smtClean="0">
                <a:solidFill>
                  <a:srgbClr val="046252"/>
                </a:solidFill>
              </a:rPr>
              <a:t>Substantive:  </a:t>
            </a:r>
            <a:r>
              <a:rPr lang="en-US" dirty="0" smtClean="0"/>
              <a:t>Does the evidence prove that the alleged perpetrator (respondent) sexually harass / sexually assault the victim (complainant)? </a:t>
            </a:r>
          </a:p>
          <a:p>
            <a:r>
              <a:rPr lang="en-US" b="1" dirty="0" smtClean="0">
                <a:solidFill>
                  <a:srgbClr val="046252"/>
                </a:solidFill>
              </a:rPr>
              <a:t>Procedural: </a:t>
            </a:r>
            <a:r>
              <a:rPr lang="en-US" dirty="0" smtClean="0"/>
              <a:t>In answering the above question, did the district provide a fair chance for the alleged perpetrator to prove his or her innocence and respond to the allegations? </a:t>
            </a:r>
          </a:p>
        </p:txBody>
      </p:sp>
    </p:spTree>
    <p:extLst>
      <p:ext uri="{BB962C8B-B14F-4D97-AF65-F5344CB8AC3E}">
        <p14:creationId xmlns:p14="http://schemas.microsoft.com/office/powerpoint/2010/main" val="366847945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CHANGED AND WHY? </a:t>
            </a:r>
            <a:endParaRPr lang="en-US" dirty="0"/>
          </a:p>
        </p:txBody>
      </p:sp>
      <p:sp>
        <p:nvSpPr>
          <p:cNvPr id="3" name="Content Placeholder 2"/>
          <p:cNvSpPr>
            <a:spLocks noGrp="1"/>
          </p:cNvSpPr>
          <p:nvPr>
            <p:ph idx="1"/>
          </p:nvPr>
        </p:nvSpPr>
        <p:spPr/>
        <p:txBody>
          <a:bodyPr/>
          <a:lstStyle/>
          <a:p>
            <a:r>
              <a:rPr lang="en-US" dirty="0" smtClean="0"/>
              <a:t>New regulations prompted by parent and student concerns that alleged perpetrators were not given fair chance to prove their innocence and that “preponderance of the evidence” standard was too low to expel a student from university or school. </a:t>
            </a:r>
          </a:p>
          <a:p>
            <a:r>
              <a:rPr lang="en-US" dirty="0" smtClean="0"/>
              <a:t>New regulations attempt to address both substantive and procedural issues.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0600" y="4648200"/>
            <a:ext cx="2665093" cy="1384464"/>
          </a:xfrm>
          <a:prstGeom prst="rect">
            <a:avLst/>
          </a:prstGeom>
        </p:spPr>
      </p:pic>
    </p:spTree>
    <p:extLst>
      <p:ext uri="{BB962C8B-B14F-4D97-AF65-F5344CB8AC3E}">
        <p14:creationId xmlns:p14="http://schemas.microsoft.com/office/powerpoint/2010/main" val="387291306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CHANGES TO SUBSTANTIVE </a:t>
            </a:r>
            <a:br>
              <a:rPr lang="en-US" dirty="0" smtClean="0"/>
            </a:br>
            <a:r>
              <a:rPr lang="en-US" dirty="0" smtClean="0"/>
              <a:t>DUE PROCESS RIGHTS </a:t>
            </a:r>
            <a:endParaRPr lang="en-US" dirty="0"/>
          </a:p>
        </p:txBody>
      </p:sp>
      <p:sp>
        <p:nvSpPr>
          <p:cNvPr id="3" name="Content Placeholder 2"/>
          <p:cNvSpPr>
            <a:spLocks noGrp="1"/>
          </p:cNvSpPr>
          <p:nvPr>
            <p:ph idx="1"/>
          </p:nvPr>
        </p:nvSpPr>
        <p:spPr>
          <a:xfrm>
            <a:off x="145026" y="2286000"/>
            <a:ext cx="8857380" cy="4114800"/>
          </a:xfrm>
        </p:spPr>
        <p:txBody>
          <a:bodyPr/>
          <a:lstStyle/>
          <a:p>
            <a:r>
              <a:rPr lang="en-US" dirty="0" smtClean="0"/>
              <a:t>The district must now presume innocence throughout the process.</a:t>
            </a:r>
          </a:p>
          <a:p>
            <a:r>
              <a:rPr lang="en-US" dirty="0" smtClean="0"/>
              <a:t>The burden is on the district to show that discipline is warranted. </a:t>
            </a:r>
          </a:p>
          <a:p>
            <a:r>
              <a:rPr lang="en-US" dirty="0" smtClean="0"/>
              <a:t>Schools may apply either “</a:t>
            </a:r>
            <a:r>
              <a:rPr lang="en-US" b="1" dirty="0" smtClean="0">
                <a:solidFill>
                  <a:srgbClr val="046252"/>
                </a:solidFill>
              </a:rPr>
              <a:t>preponderance of the evidence</a:t>
            </a:r>
            <a:r>
              <a:rPr lang="en-US" dirty="0" smtClean="0"/>
              <a:t>” or “</a:t>
            </a:r>
            <a:r>
              <a:rPr lang="en-US" b="1" dirty="0" smtClean="0">
                <a:solidFill>
                  <a:srgbClr val="046252"/>
                </a:solidFill>
              </a:rPr>
              <a:t>clear and convincing</a:t>
            </a:r>
            <a:r>
              <a:rPr lang="en-US" dirty="0" smtClean="0"/>
              <a:t>” standard, but must be consistent. </a:t>
            </a:r>
          </a:p>
          <a:p>
            <a:pPr marL="0" indent="0">
              <a:buNone/>
            </a:pPr>
            <a:endParaRPr lang="en-US" dirty="0"/>
          </a:p>
        </p:txBody>
      </p:sp>
    </p:spTree>
    <p:extLst>
      <p:ext uri="{BB962C8B-B14F-4D97-AF65-F5344CB8AC3E}">
        <p14:creationId xmlns:p14="http://schemas.microsoft.com/office/powerpoint/2010/main" val="165666283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EVIDENTIARY STANDARDS</a:t>
            </a:r>
            <a:endParaRPr lang="en-US" dirty="0"/>
          </a:p>
        </p:txBody>
      </p:sp>
      <p:sp>
        <p:nvSpPr>
          <p:cNvPr id="3" name="Content Placeholder 2"/>
          <p:cNvSpPr>
            <a:spLocks noGrp="1"/>
          </p:cNvSpPr>
          <p:nvPr>
            <p:ph idx="1"/>
          </p:nvPr>
        </p:nvSpPr>
        <p:spPr/>
        <p:txBody>
          <a:bodyPr>
            <a:normAutofit lnSpcReduction="10000"/>
          </a:bodyPr>
          <a:lstStyle/>
          <a:p>
            <a:r>
              <a:rPr lang="en-US" b="1" dirty="0" smtClean="0">
                <a:solidFill>
                  <a:srgbClr val="046252"/>
                </a:solidFill>
              </a:rPr>
              <a:t>Preponderance of the Evidence: </a:t>
            </a:r>
            <a:r>
              <a:rPr lang="en-US" dirty="0" smtClean="0"/>
              <a:t>It is “more likely than not” that the perpetrator committed the action. Used in civil context. Also known as 51% rule.  </a:t>
            </a:r>
          </a:p>
          <a:p>
            <a:r>
              <a:rPr lang="en-US" b="1" dirty="0" smtClean="0">
                <a:solidFill>
                  <a:srgbClr val="046252"/>
                </a:solidFill>
              </a:rPr>
              <a:t>Clear and Convincing: </a:t>
            </a:r>
            <a:r>
              <a:rPr lang="en-US" dirty="0" smtClean="0"/>
              <a:t>It is “substantially more likely to be true that the perpetrator committed the act.”</a:t>
            </a:r>
          </a:p>
          <a:p>
            <a:r>
              <a:rPr lang="en-US" b="1" dirty="0" smtClean="0">
                <a:solidFill>
                  <a:srgbClr val="046252"/>
                </a:solidFill>
              </a:rPr>
              <a:t>Beyond a Reasonable Doubt:</a:t>
            </a:r>
            <a:r>
              <a:rPr lang="en-US" dirty="0" smtClean="0"/>
              <a:t> The only logical explanation is that the perpetrator committed the act/crime, no other logical explanation exists.  </a:t>
            </a:r>
            <a:r>
              <a:rPr lang="en-US" dirty="0"/>
              <a:t>This is </a:t>
            </a:r>
            <a:r>
              <a:rPr lang="en-US" dirty="0" smtClean="0"/>
              <a:t>used </a:t>
            </a:r>
            <a:r>
              <a:rPr lang="en-US" dirty="0"/>
              <a:t>in the criminal context </a:t>
            </a:r>
            <a:r>
              <a:rPr lang="en-US" dirty="0" smtClean="0"/>
              <a:t>because a high standard is needed to deprive someone of freedom. </a:t>
            </a:r>
          </a:p>
        </p:txBody>
      </p:sp>
    </p:spTree>
    <p:extLst>
      <p:ext uri="{BB962C8B-B14F-4D97-AF65-F5344CB8AC3E}">
        <p14:creationId xmlns:p14="http://schemas.microsoft.com/office/powerpoint/2010/main" val="78075204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CHANGES TO PROCEDURAL </a:t>
            </a:r>
            <a:br>
              <a:rPr lang="en-US" dirty="0" smtClean="0"/>
            </a:br>
            <a:r>
              <a:rPr lang="en-US" dirty="0" smtClean="0"/>
              <a:t>DUE PROCESS RIGHTS </a:t>
            </a:r>
            <a:endParaRPr lang="en-US" dirty="0"/>
          </a:p>
        </p:txBody>
      </p:sp>
      <p:sp>
        <p:nvSpPr>
          <p:cNvPr id="3" name="Content Placeholder 2"/>
          <p:cNvSpPr>
            <a:spLocks noGrp="1"/>
          </p:cNvSpPr>
          <p:nvPr>
            <p:ph idx="1"/>
          </p:nvPr>
        </p:nvSpPr>
        <p:spPr/>
        <p:txBody>
          <a:bodyPr>
            <a:normAutofit lnSpcReduction="10000"/>
          </a:bodyPr>
          <a:lstStyle/>
          <a:p>
            <a:r>
              <a:rPr lang="en-US" dirty="0" smtClean="0"/>
              <a:t>Single investigator and decision-maker no longer allowed.</a:t>
            </a:r>
          </a:p>
          <a:p>
            <a:r>
              <a:rPr lang="en-US" dirty="0" smtClean="0"/>
              <a:t>Detailed grievance process with a focus on: </a:t>
            </a:r>
          </a:p>
          <a:p>
            <a:pPr lvl="1">
              <a:buFont typeface="Courier New" panose="02070309020205020404" pitchFamily="49" charset="0"/>
              <a:buChar char="o"/>
            </a:pPr>
            <a:r>
              <a:rPr lang="en-US" dirty="0" smtClean="0"/>
              <a:t>Notice of allegations</a:t>
            </a:r>
          </a:p>
          <a:p>
            <a:pPr lvl="1">
              <a:buFont typeface="Courier New" panose="02070309020205020404" pitchFamily="49" charset="0"/>
              <a:buChar char="o"/>
            </a:pPr>
            <a:r>
              <a:rPr lang="en-US" dirty="0" smtClean="0"/>
              <a:t>Cross examination</a:t>
            </a:r>
          </a:p>
          <a:p>
            <a:pPr lvl="1">
              <a:buFont typeface="Courier New" panose="02070309020205020404" pitchFamily="49" charset="0"/>
              <a:buChar char="o"/>
            </a:pPr>
            <a:r>
              <a:rPr lang="en-US" dirty="0" smtClean="0"/>
              <a:t>Opportunity to review and response to evidence </a:t>
            </a:r>
          </a:p>
          <a:p>
            <a:r>
              <a:rPr lang="en-US" dirty="0" smtClean="0"/>
              <a:t>Explicit prohibition on conflicted or biased coordinators, investigators, decision-makers. </a:t>
            </a:r>
          </a:p>
          <a:p>
            <a:r>
              <a:rPr lang="en-US" dirty="0" smtClean="0"/>
              <a:t>Emphasis on equal opportunities for both complainants and respondents to participate in the process. </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1800" y="2971800"/>
            <a:ext cx="1994960" cy="1122165"/>
          </a:xfrm>
          <a:prstGeom prst="rect">
            <a:avLst/>
          </a:prstGeom>
        </p:spPr>
      </p:pic>
    </p:spTree>
    <p:extLst>
      <p:ext uri="{BB962C8B-B14F-4D97-AF65-F5344CB8AC3E}">
        <p14:creationId xmlns:p14="http://schemas.microsoft.com/office/powerpoint/2010/main" val="24983516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4378"/>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80915" y="3276600"/>
            <a:ext cx="2800350" cy="1866900"/>
          </a:xfrm>
          <a:prstGeom prst="rect">
            <a:avLst/>
          </a:prstGeom>
        </p:spPr>
      </p:pic>
      <p:sp>
        <p:nvSpPr>
          <p:cNvPr id="4" name="TextBox 3"/>
          <p:cNvSpPr txBox="1"/>
          <p:nvPr/>
        </p:nvSpPr>
        <p:spPr>
          <a:xfrm>
            <a:off x="1037790" y="1371600"/>
            <a:ext cx="7086600" cy="1754326"/>
          </a:xfrm>
          <a:prstGeom prst="rect">
            <a:avLst/>
          </a:prstGeom>
          <a:noFill/>
        </p:spPr>
        <p:txBody>
          <a:bodyPr wrap="square" rtlCol="0">
            <a:spAutoFit/>
          </a:bodyPr>
          <a:lstStyle/>
          <a:p>
            <a:pPr algn="ctr"/>
            <a:endParaRPr lang="en-US" sz="3600" dirty="0">
              <a:latin typeface="Tahoma" panose="020B0604030504040204" pitchFamily="34" charset="0"/>
              <a:ea typeface="Tahoma" panose="020B0604030504040204" pitchFamily="34" charset="0"/>
              <a:cs typeface="Tahoma" panose="020B0604030504040204" pitchFamily="34" charset="0"/>
            </a:endParaRPr>
          </a:p>
          <a:p>
            <a:pPr algn="ctr"/>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NEW GRIEVANCE PROCESS</a:t>
            </a:r>
          </a:p>
          <a:p>
            <a:endParaRPr lang="en-US" sz="3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208587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GRIEVANCE PROCESS</a:t>
            </a:r>
            <a:endParaRPr lang="en-US" dirty="0"/>
          </a:p>
        </p:txBody>
      </p:sp>
      <p:sp>
        <p:nvSpPr>
          <p:cNvPr id="3" name="Content Placeholder 2"/>
          <p:cNvSpPr>
            <a:spLocks noGrp="1"/>
          </p:cNvSpPr>
          <p:nvPr>
            <p:ph idx="1"/>
          </p:nvPr>
        </p:nvSpPr>
        <p:spPr/>
        <p:txBody>
          <a:bodyPr/>
          <a:lstStyle/>
          <a:p>
            <a:pPr lvl="1">
              <a:buFont typeface="Wingdings" panose="05000000000000000000" pitchFamily="2" charset="2"/>
              <a:buChar char="§"/>
            </a:pPr>
            <a:r>
              <a:rPr lang="en-US" dirty="0" smtClean="0"/>
              <a:t>General Emphasis</a:t>
            </a:r>
          </a:p>
          <a:p>
            <a:pPr lvl="1">
              <a:buFont typeface="Wingdings" panose="05000000000000000000" pitchFamily="2" charset="2"/>
              <a:buChar char="§"/>
            </a:pPr>
            <a:r>
              <a:rPr lang="en-US" dirty="0" smtClean="0"/>
              <a:t>Notice of Allegations </a:t>
            </a:r>
          </a:p>
          <a:p>
            <a:pPr lvl="1">
              <a:buFont typeface="Wingdings" panose="05000000000000000000" pitchFamily="2" charset="2"/>
              <a:buChar char="§"/>
            </a:pPr>
            <a:r>
              <a:rPr lang="en-US" dirty="0" smtClean="0"/>
              <a:t>Investigation </a:t>
            </a:r>
          </a:p>
          <a:p>
            <a:pPr lvl="1">
              <a:buFont typeface="Wingdings" panose="05000000000000000000" pitchFamily="2" charset="2"/>
              <a:buChar char="§"/>
            </a:pPr>
            <a:r>
              <a:rPr lang="en-US" dirty="0" smtClean="0"/>
              <a:t>Determination of Responsibility</a:t>
            </a:r>
          </a:p>
          <a:p>
            <a:pPr lvl="1">
              <a:buFont typeface="Wingdings" panose="05000000000000000000" pitchFamily="2" charset="2"/>
              <a:buChar char="§"/>
            </a:pPr>
            <a:r>
              <a:rPr lang="en-US" dirty="0" smtClean="0"/>
              <a:t>Appeals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05400" y="2514600"/>
            <a:ext cx="3127360" cy="2311527"/>
          </a:xfrm>
          <a:prstGeom prst="rect">
            <a:avLst/>
          </a:prstGeom>
        </p:spPr>
      </p:pic>
    </p:spTree>
    <p:extLst>
      <p:ext uri="{BB962C8B-B14F-4D97-AF65-F5344CB8AC3E}">
        <p14:creationId xmlns:p14="http://schemas.microsoft.com/office/powerpoint/2010/main" val="138774249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026" y="1371600"/>
            <a:ext cx="8857380" cy="935235"/>
          </a:xfrm>
        </p:spPr>
        <p:txBody>
          <a:bodyPr>
            <a:noAutofit/>
          </a:bodyPr>
          <a:lstStyle/>
          <a:p>
            <a:r>
              <a:rPr lang="en-US" dirty="0" smtClean="0"/>
              <a:t>GRIEVANCE PROCESS – </a:t>
            </a:r>
            <a:br>
              <a:rPr lang="en-US" dirty="0" smtClean="0"/>
            </a:br>
            <a:r>
              <a:rPr lang="en-US" dirty="0" smtClean="0"/>
              <a:t>GENERAL EMPHASIS</a:t>
            </a:r>
            <a:endParaRPr lang="en-US" dirty="0"/>
          </a:p>
        </p:txBody>
      </p:sp>
      <p:sp>
        <p:nvSpPr>
          <p:cNvPr id="3" name="Content Placeholder 2"/>
          <p:cNvSpPr>
            <a:spLocks noGrp="1"/>
          </p:cNvSpPr>
          <p:nvPr>
            <p:ph idx="1"/>
          </p:nvPr>
        </p:nvSpPr>
        <p:spPr>
          <a:xfrm>
            <a:off x="145026" y="2438400"/>
            <a:ext cx="8857380" cy="4114800"/>
          </a:xfrm>
        </p:spPr>
        <p:txBody>
          <a:bodyPr/>
          <a:lstStyle/>
          <a:p>
            <a:r>
              <a:rPr lang="en-US" dirty="0" smtClean="0"/>
              <a:t>Complainants and respondents must be treated equitably. </a:t>
            </a:r>
          </a:p>
          <a:p>
            <a:r>
              <a:rPr lang="en-US" dirty="0" smtClean="0"/>
              <a:t>Objective evaluation of all relevant evidence</a:t>
            </a:r>
          </a:p>
          <a:p>
            <a:r>
              <a:rPr lang="en-US" dirty="0" smtClean="0"/>
              <a:t>All decision makers and investigators must be free of conflict or bias</a:t>
            </a:r>
          </a:p>
          <a:p>
            <a:r>
              <a:rPr lang="en-US" dirty="0" smtClean="0"/>
              <a:t>Presumption that respondent not responsible for alleged conduct until decision is made. </a:t>
            </a:r>
          </a:p>
          <a:p>
            <a:endParaRPr lang="en-US" dirty="0"/>
          </a:p>
        </p:txBody>
      </p:sp>
    </p:spTree>
    <p:extLst>
      <p:ext uri="{BB962C8B-B14F-4D97-AF65-F5344CB8AC3E}">
        <p14:creationId xmlns:p14="http://schemas.microsoft.com/office/powerpoint/2010/main" val="345071003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NOTICE OF ALLEGATIONS</a:t>
            </a:r>
            <a:endParaRPr lang="en-US" sz="3600" dirty="0"/>
          </a:p>
        </p:txBody>
      </p:sp>
      <p:sp>
        <p:nvSpPr>
          <p:cNvPr id="3" name="Content Placeholder 2"/>
          <p:cNvSpPr>
            <a:spLocks noGrp="1"/>
          </p:cNvSpPr>
          <p:nvPr>
            <p:ph idx="1"/>
          </p:nvPr>
        </p:nvSpPr>
        <p:spPr/>
        <p:txBody>
          <a:bodyPr/>
          <a:lstStyle/>
          <a:p>
            <a:r>
              <a:rPr lang="en-US" dirty="0" smtClean="0"/>
              <a:t>Both respondent and complainant must receive notice of grievance process – explaining the process and the </a:t>
            </a:r>
            <a:r>
              <a:rPr lang="en-US" dirty="0"/>
              <a:t>d</a:t>
            </a:r>
            <a:r>
              <a:rPr lang="en-US" dirty="0" smtClean="0"/>
              <a:t>istrict’s policy. </a:t>
            </a:r>
          </a:p>
          <a:p>
            <a:r>
              <a:rPr lang="en-US" dirty="0" smtClean="0"/>
              <a:t>Notice must include statement that respondent is presumed not responsible until final decision is made. </a:t>
            </a:r>
          </a:p>
          <a:p>
            <a:r>
              <a:rPr lang="en-US" dirty="0" smtClean="0"/>
              <a:t>Notice must be given with sufficient time to prepare response before any initial interview. </a:t>
            </a:r>
          </a:p>
          <a:p>
            <a:r>
              <a:rPr lang="en-US" dirty="0" smtClean="0"/>
              <a:t>Notice must be provided again if new allegations come to light during investigation. </a:t>
            </a:r>
            <a:endParaRPr lang="en-US" dirty="0"/>
          </a:p>
        </p:txBody>
      </p:sp>
    </p:spTree>
    <p:extLst>
      <p:ext uri="{BB962C8B-B14F-4D97-AF65-F5344CB8AC3E}">
        <p14:creationId xmlns:p14="http://schemas.microsoft.com/office/powerpoint/2010/main" val="369937371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NOTICE CONT.</a:t>
            </a:r>
            <a:endParaRPr lang="en-US" sz="3600" dirty="0"/>
          </a:p>
        </p:txBody>
      </p:sp>
      <p:sp>
        <p:nvSpPr>
          <p:cNvPr id="3" name="Content Placeholder 2"/>
          <p:cNvSpPr>
            <a:spLocks noGrp="1"/>
          </p:cNvSpPr>
          <p:nvPr>
            <p:ph idx="1"/>
          </p:nvPr>
        </p:nvSpPr>
        <p:spPr/>
        <p:txBody>
          <a:bodyPr/>
          <a:lstStyle/>
          <a:p>
            <a:r>
              <a:rPr lang="en-US" dirty="0" smtClean="0"/>
              <a:t>Notice must include details known at the time: </a:t>
            </a:r>
          </a:p>
          <a:p>
            <a:pPr lvl="1">
              <a:buFont typeface="Courier New" panose="02070309020205020404" pitchFamily="49" charset="0"/>
              <a:buChar char="o"/>
            </a:pPr>
            <a:r>
              <a:rPr lang="en-US" dirty="0" smtClean="0"/>
              <a:t>Date and location of alleged incident</a:t>
            </a:r>
          </a:p>
          <a:p>
            <a:pPr lvl="1">
              <a:buFont typeface="Courier New" panose="02070309020205020404" pitchFamily="49" charset="0"/>
              <a:buChar char="o"/>
            </a:pPr>
            <a:r>
              <a:rPr lang="en-US" dirty="0" smtClean="0"/>
              <a:t>Identities of the parties </a:t>
            </a:r>
            <a:endParaRPr lang="en-US" dirty="0"/>
          </a:p>
          <a:p>
            <a:pPr marL="514350" indent="-457200"/>
            <a:r>
              <a:rPr lang="en-US" dirty="0" smtClean="0"/>
              <a:t>Notice must also include: </a:t>
            </a:r>
          </a:p>
          <a:p>
            <a:pPr marL="914400" lvl="1" indent="-457200">
              <a:buFont typeface="Courier New" panose="02070309020205020404" pitchFamily="49" charset="0"/>
              <a:buChar char="o"/>
            </a:pPr>
            <a:r>
              <a:rPr lang="en-US" dirty="0" smtClean="0"/>
              <a:t>Right to have advisor, may be attorney</a:t>
            </a:r>
          </a:p>
          <a:p>
            <a:pPr marL="914400" lvl="1" indent="-457200">
              <a:buFont typeface="Courier New" panose="02070309020205020404" pitchFamily="49" charset="0"/>
              <a:buChar char="o"/>
            </a:pPr>
            <a:r>
              <a:rPr lang="en-US" dirty="0" smtClean="0"/>
              <a:t>Right to inspect and review evidence</a:t>
            </a:r>
          </a:p>
          <a:p>
            <a:pPr marL="914400" lvl="1" indent="-457200">
              <a:buFont typeface="Courier New" panose="02070309020205020404" pitchFamily="49" charset="0"/>
              <a:buChar char="o"/>
            </a:pPr>
            <a:r>
              <a:rPr lang="en-US" dirty="0" smtClean="0"/>
              <a:t>Prohibition on knowingly making false statements/submitting false information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00800" y="2971800"/>
            <a:ext cx="1752600" cy="1752600"/>
          </a:xfrm>
          <a:prstGeom prst="rect">
            <a:avLst/>
          </a:prstGeom>
        </p:spPr>
      </p:pic>
    </p:spTree>
    <p:extLst>
      <p:ext uri="{BB962C8B-B14F-4D97-AF65-F5344CB8AC3E}">
        <p14:creationId xmlns:p14="http://schemas.microsoft.com/office/powerpoint/2010/main" val="384991224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544" y="1295400"/>
            <a:ext cx="8857380" cy="935235"/>
          </a:xfrm>
        </p:spPr>
        <p:txBody>
          <a:bodyPr>
            <a:noAutofit/>
          </a:bodyPr>
          <a:lstStyle/>
          <a:p>
            <a:r>
              <a:rPr lang="en-US" sz="3600" dirty="0" smtClean="0"/>
              <a:t>GRIEVANCE PROCESS- INVESTIGATION OVERVIEW</a:t>
            </a:r>
            <a:endParaRPr lang="en-US" sz="3600" dirty="0"/>
          </a:p>
        </p:txBody>
      </p:sp>
      <p:sp>
        <p:nvSpPr>
          <p:cNvPr id="3" name="Content Placeholder 2"/>
          <p:cNvSpPr>
            <a:spLocks noGrp="1"/>
          </p:cNvSpPr>
          <p:nvPr>
            <p:ph idx="1"/>
          </p:nvPr>
        </p:nvSpPr>
        <p:spPr>
          <a:xfrm>
            <a:off x="145026" y="2362200"/>
            <a:ext cx="8857380" cy="4114800"/>
          </a:xfrm>
        </p:spPr>
        <p:txBody>
          <a:bodyPr>
            <a:normAutofit/>
          </a:bodyPr>
          <a:lstStyle/>
          <a:p>
            <a:pPr lvl="1">
              <a:buFont typeface="Arial" panose="020B0604020202020204" pitchFamily="34" charset="0"/>
              <a:buChar char="•"/>
            </a:pPr>
            <a:r>
              <a:rPr lang="en-US" sz="2800" dirty="0" smtClean="0"/>
              <a:t>Investigative interviews </a:t>
            </a:r>
          </a:p>
          <a:p>
            <a:pPr lvl="1">
              <a:buFont typeface="Arial" panose="020B0604020202020204" pitchFamily="34" charset="0"/>
              <a:buChar char="•"/>
            </a:pPr>
            <a:r>
              <a:rPr lang="en-US" sz="2800" dirty="0" smtClean="0"/>
              <a:t>Time to review and respond to evidence </a:t>
            </a:r>
          </a:p>
          <a:p>
            <a:pPr lvl="1">
              <a:buFont typeface="Arial" panose="020B0604020202020204" pitchFamily="34" charset="0"/>
              <a:buChar char="•"/>
            </a:pPr>
            <a:r>
              <a:rPr lang="en-US" sz="2800" dirty="0" smtClean="0"/>
              <a:t>Investigative Report </a:t>
            </a:r>
          </a:p>
          <a:p>
            <a:pPr lvl="1">
              <a:buFont typeface="Arial" panose="020B0604020202020204" pitchFamily="34" charset="0"/>
              <a:buChar char="•"/>
            </a:pPr>
            <a:r>
              <a:rPr lang="en-US" sz="2800" dirty="0" smtClean="0"/>
              <a:t>Time to review and respond to Report</a:t>
            </a:r>
          </a:p>
          <a:p>
            <a:pPr lvl="1">
              <a:buFont typeface="Arial" panose="020B0604020202020204" pitchFamily="34" charset="0"/>
              <a:buChar char="•"/>
            </a:pPr>
            <a:r>
              <a:rPr lang="en-US" sz="2800" dirty="0" smtClean="0"/>
              <a:t>Hearing (optional for K-12)</a:t>
            </a:r>
          </a:p>
          <a:p>
            <a:pPr lvl="1">
              <a:buFont typeface="Arial" panose="020B0604020202020204" pitchFamily="34" charset="0"/>
              <a:buChar char="•"/>
            </a:pPr>
            <a:r>
              <a:rPr lang="en-US" sz="2800" dirty="0" smtClean="0"/>
              <a:t>Determination regarding responsibility</a:t>
            </a:r>
          </a:p>
          <a:p>
            <a:pPr lvl="1">
              <a:buFont typeface="Arial" panose="020B0604020202020204" pitchFamily="34" charset="0"/>
              <a:buChar char="•"/>
            </a:pPr>
            <a:r>
              <a:rPr lang="en-US" sz="2800" dirty="0" smtClean="0"/>
              <a:t>Appeals</a:t>
            </a:r>
          </a:p>
        </p:txBody>
      </p:sp>
    </p:spTree>
    <p:extLst>
      <p:ext uri="{BB962C8B-B14F-4D97-AF65-F5344CB8AC3E}">
        <p14:creationId xmlns:p14="http://schemas.microsoft.com/office/powerpoint/2010/main" val="3550386137"/>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026" y="1447800"/>
            <a:ext cx="8857380" cy="935235"/>
          </a:xfrm>
        </p:spPr>
        <p:txBody>
          <a:bodyPr>
            <a:noAutofit/>
          </a:bodyPr>
          <a:lstStyle/>
          <a:p>
            <a:r>
              <a:rPr lang="en-US" sz="3600" dirty="0" smtClean="0"/>
              <a:t>GRIEVANCE PROCESS- INVESTIGATIVE INTERVIEWS</a:t>
            </a:r>
            <a:endParaRPr lang="en-US" sz="3600" dirty="0"/>
          </a:p>
        </p:txBody>
      </p:sp>
      <p:sp>
        <p:nvSpPr>
          <p:cNvPr id="3" name="Content Placeholder 2"/>
          <p:cNvSpPr>
            <a:spLocks noGrp="1"/>
          </p:cNvSpPr>
          <p:nvPr>
            <p:ph idx="1"/>
          </p:nvPr>
        </p:nvSpPr>
        <p:spPr>
          <a:xfrm>
            <a:off x="145026" y="2514600"/>
            <a:ext cx="8857380" cy="4114800"/>
          </a:xfrm>
        </p:spPr>
        <p:txBody>
          <a:bodyPr>
            <a:normAutofit fontScale="92500" lnSpcReduction="10000"/>
          </a:bodyPr>
          <a:lstStyle/>
          <a:p>
            <a:pPr>
              <a:buFont typeface="Arial" panose="020B0604020202020204" pitchFamily="34" charset="0"/>
              <a:buChar char="•"/>
            </a:pPr>
            <a:r>
              <a:rPr lang="en-US" sz="3200" dirty="0" smtClean="0"/>
              <a:t>District must provide equal opportunity for both parties to</a:t>
            </a:r>
            <a:r>
              <a:rPr lang="en-US" dirty="0" smtClean="0"/>
              <a:t>: </a:t>
            </a:r>
          </a:p>
          <a:p>
            <a:pPr lvl="1">
              <a:buFont typeface="Courier New" panose="02070309020205020404" pitchFamily="49" charset="0"/>
              <a:buChar char="o"/>
            </a:pPr>
            <a:r>
              <a:rPr lang="en-US" sz="2800" dirty="0" smtClean="0"/>
              <a:t>present witnesses and evidence at interviews/meetings.</a:t>
            </a:r>
          </a:p>
          <a:p>
            <a:pPr lvl="1">
              <a:buFont typeface="Courier New" panose="02070309020205020404" pitchFamily="49" charset="0"/>
              <a:buChar char="o"/>
            </a:pPr>
            <a:r>
              <a:rPr lang="en-US" sz="2800" dirty="0" smtClean="0"/>
              <a:t>Have advisor present (restrictions on advisor’s participation ok as long as apply to both sides)for any interviews, meetings. </a:t>
            </a:r>
          </a:p>
          <a:p>
            <a:pPr lvl="1">
              <a:buFont typeface="Courier New" panose="02070309020205020404" pitchFamily="49" charset="0"/>
              <a:buChar char="o"/>
            </a:pPr>
            <a:r>
              <a:rPr lang="en-US" sz="2800" dirty="0" smtClean="0"/>
              <a:t>Written notice of date/time/location/participants/purpose for all hearings, interviews, meetings with sufficient time to prepare. </a:t>
            </a:r>
          </a:p>
          <a:p>
            <a:pPr marL="457200" lvl="1" indent="0">
              <a:buNone/>
            </a:pPr>
            <a:endParaRPr lang="en-US" sz="2800" dirty="0" smtClean="0"/>
          </a:p>
        </p:txBody>
      </p:sp>
    </p:spTree>
    <p:extLst>
      <p:ext uri="{BB962C8B-B14F-4D97-AF65-F5344CB8AC3E}">
        <p14:creationId xmlns:p14="http://schemas.microsoft.com/office/powerpoint/2010/main" val="376846374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INVESTIGATIVE INTERVIEWS Cont.</a:t>
            </a:r>
            <a:endParaRPr lang="en-US" sz="3600" dirty="0"/>
          </a:p>
        </p:txBody>
      </p:sp>
      <p:sp>
        <p:nvSpPr>
          <p:cNvPr id="3" name="Content Placeholder 2"/>
          <p:cNvSpPr>
            <a:spLocks noGrp="1"/>
          </p:cNvSpPr>
          <p:nvPr>
            <p:ph idx="1"/>
          </p:nvPr>
        </p:nvSpPr>
        <p:spPr/>
        <p:txBody>
          <a:bodyPr>
            <a:normAutofit/>
          </a:bodyPr>
          <a:lstStyle/>
          <a:p>
            <a:pPr marL="457200" lvl="1" indent="0">
              <a:buNone/>
            </a:pPr>
            <a:r>
              <a:rPr lang="en-US" sz="2800" dirty="0" smtClean="0"/>
              <a:t>District may not: </a:t>
            </a:r>
          </a:p>
          <a:p>
            <a:pPr lvl="1">
              <a:buFont typeface="Arial" panose="020B0604020202020204" pitchFamily="34" charset="0"/>
              <a:buChar char="•"/>
            </a:pPr>
            <a:r>
              <a:rPr lang="en-US" sz="2800" dirty="0" smtClean="0"/>
              <a:t>Restrict either party from discussing allegations, gathering, or presenting relevant evidence. </a:t>
            </a:r>
          </a:p>
          <a:p>
            <a:pPr lvl="1">
              <a:buFont typeface="Arial" panose="020B0604020202020204" pitchFamily="34" charset="0"/>
              <a:buChar char="•"/>
            </a:pPr>
            <a:r>
              <a:rPr lang="en-US" sz="2800" dirty="0" smtClean="0"/>
              <a:t>Access, consider, or disclose medical/psychological records without that party’s voluntary consent.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000" y="4800600"/>
            <a:ext cx="1905000" cy="1379220"/>
          </a:xfrm>
          <a:prstGeom prst="rect">
            <a:avLst/>
          </a:prstGeom>
        </p:spPr>
      </p:pic>
    </p:spTree>
    <p:extLst>
      <p:ext uri="{BB962C8B-B14F-4D97-AF65-F5344CB8AC3E}">
        <p14:creationId xmlns:p14="http://schemas.microsoft.com/office/powerpoint/2010/main" val="423443166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RESPONDING TO EVIDENCE</a:t>
            </a:r>
            <a:endParaRPr lang="en-US" sz="3600" dirty="0"/>
          </a:p>
        </p:txBody>
      </p:sp>
      <p:sp>
        <p:nvSpPr>
          <p:cNvPr id="3" name="Content Placeholder 2"/>
          <p:cNvSpPr>
            <a:spLocks noGrp="1"/>
          </p:cNvSpPr>
          <p:nvPr>
            <p:ph idx="1"/>
          </p:nvPr>
        </p:nvSpPr>
        <p:spPr/>
        <p:txBody>
          <a:bodyPr>
            <a:normAutofit/>
          </a:bodyPr>
          <a:lstStyle/>
          <a:p>
            <a:pPr lvl="1">
              <a:buFont typeface="Arial" panose="020B0604020202020204" pitchFamily="34" charset="0"/>
              <a:buChar char="•"/>
            </a:pPr>
            <a:r>
              <a:rPr lang="en-US" sz="2800" dirty="0" smtClean="0"/>
              <a:t>After the interviews are completed and evidence has been gathered, District must send the evidence to each party in electronic or hard copy. </a:t>
            </a:r>
          </a:p>
          <a:p>
            <a:pPr lvl="1">
              <a:buFont typeface="Arial" panose="020B0604020202020204" pitchFamily="34" charset="0"/>
              <a:buChar char="•"/>
            </a:pPr>
            <a:r>
              <a:rPr lang="en-US" sz="2800" dirty="0" smtClean="0"/>
              <a:t>Then the parties have 10 days to submit written response. </a:t>
            </a:r>
          </a:p>
          <a:p>
            <a:pPr lvl="1">
              <a:buFont typeface="Arial" panose="020B0604020202020204" pitchFamily="34" charset="0"/>
              <a:buChar char="•"/>
            </a:pPr>
            <a:r>
              <a:rPr lang="en-US" sz="2800" dirty="0" smtClean="0"/>
              <a:t>Investigator will consider responses prior to completing investigation report. </a:t>
            </a:r>
          </a:p>
          <a:p>
            <a:pPr marL="457200" lvl="1" indent="0">
              <a:buNone/>
            </a:pPr>
            <a:r>
              <a:rPr lang="en-US" sz="2800" dirty="0" smtClean="0"/>
              <a:t> </a:t>
            </a:r>
          </a:p>
        </p:txBody>
      </p:sp>
    </p:spTree>
    <p:extLst>
      <p:ext uri="{BB962C8B-B14F-4D97-AF65-F5344CB8AC3E}">
        <p14:creationId xmlns:p14="http://schemas.microsoft.com/office/powerpoint/2010/main" val="52622176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INVESTIGATIVE REPORT</a:t>
            </a:r>
            <a:endParaRPr lang="en-US" sz="3600" dirty="0"/>
          </a:p>
        </p:txBody>
      </p:sp>
      <p:sp>
        <p:nvSpPr>
          <p:cNvPr id="3" name="Content Placeholder 2"/>
          <p:cNvSpPr>
            <a:spLocks noGrp="1"/>
          </p:cNvSpPr>
          <p:nvPr>
            <p:ph idx="1"/>
          </p:nvPr>
        </p:nvSpPr>
        <p:spPr/>
        <p:txBody>
          <a:bodyPr>
            <a:normAutofit/>
          </a:bodyPr>
          <a:lstStyle/>
          <a:p>
            <a:pPr marL="0" indent="0">
              <a:buNone/>
            </a:pPr>
            <a:r>
              <a:rPr lang="en-US" sz="3100" dirty="0" smtClean="0"/>
              <a:t>After parties submit their responses, the District creates </a:t>
            </a:r>
            <a:r>
              <a:rPr lang="en-US" sz="3100" dirty="0"/>
              <a:t>an investigative report </a:t>
            </a:r>
            <a:r>
              <a:rPr lang="en-US" sz="3100" dirty="0" smtClean="0"/>
              <a:t>fairly summarizing </a:t>
            </a:r>
            <a:r>
              <a:rPr lang="en-US" sz="3100" dirty="0"/>
              <a:t>the </a:t>
            </a:r>
            <a:r>
              <a:rPr lang="en-US" sz="3100" dirty="0" smtClean="0"/>
              <a:t>evidence.</a:t>
            </a:r>
          </a:p>
          <a:p>
            <a:r>
              <a:rPr lang="en-US" sz="3100" dirty="0" smtClean="0"/>
              <a:t>Report must be sent to parties 10 days before hearing or other time to decide. </a:t>
            </a:r>
          </a:p>
          <a:p>
            <a:r>
              <a:rPr lang="en-US" sz="3100" dirty="0" smtClean="0"/>
              <a:t>Parties must be allowed time to review and respond, including asking written, relevant questions.  </a:t>
            </a:r>
            <a:endParaRPr lang="en-US" sz="3100" dirty="0"/>
          </a:p>
          <a:p>
            <a:pPr marL="457200" lvl="1" indent="0">
              <a:buNone/>
            </a:pPr>
            <a:endParaRPr lang="en-US" sz="2800" dirty="0" smtClean="0"/>
          </a:p>
        </p:txBody>
      </p:sp>
    </p:spTree>
    <p:extLst>
      <p:ext uri="{BB962C8B-B14F-4D97-AF65-F5344CB8AC3E}">
        <p14:creationId xmlns:p14="http://schemas.microsoft.com/office/powerpoint/2010/main" val="181746589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HEARING /QUESTIONING</a:t>
            </a:r>
            <a:endParaRPr lang="en-US" sz="3600" dirty="0"/>
          </a:p>
        </p:txBody>
      </p:sp>
      <p:sp>
        <p:nvSpPr>
          <p:cNvPr id="3" name="Content Placeholder 2"/>
          <p:cNvSpPr>
            <a:spLocks noGrp="1"/>
          </p:cNvSpPr>
          <p:nvPr>
            <p:ph idx="1"/>
          </p:nvPr>
        </p:nvSpPr>
        <p:spPr/>
        <p:txBody>
          <a:bodyPr>
            <a:normAutofit fontScale="70000" lnSpcReduction="20000"/>
          </a:bodyPr>
          <a:lstStyle/>
          <a:p>
            <a:r>
              <a:rPr lang="en-US" sz="3100" dirty="0" smtClean="0"/>
              <a:t>Live hearing is optional for K-12, but required for post-secondary schools. </a:t>
            </a:r>
          </a:p>
          <a:p>
            <a:r>
              <a:rPr lang="en-US" sz="3100" dirty="0" smtClean="0"/>
              <a:t>Party’s advisor (not party) must be allowed to cross examine other party and witnesses directly, orally, and in real time. </a:t>
            </a:r>
          </a:p>
          <a:p>
            <a:r>
              <a:rPr lang="en-US" sz="3100" dirty="0" smtClean="0"/>
              <a:t>District must – upon request – provide for live hearing in two separate rooms or virtually. </a:t>
            </a:r>
            <a:endParaRPr lang="en-US" sz="3100" dirty="0"/>
          </a:p>
          <a:p>
            <a:r>
              <a:rPr lang="en-US" sz="3100" dirty="0" smtClean="0"/>
              <a:t>District must provide advisor free of charge to conduct cross examination if party does not have advisor. </a:t>
            </a:r>
          </a:p>
          <a:p>
            <a:r>
              <a:rPr lang="en-US" sz="3100" dirty="0" smtClean="0"/>
              <a:t>Cross examination questions have to be relevant and can only concern sexual predisposition or prior sexual behavior in limited circumstances. </a:t>
            </a:r>
          </a:p>
          <a:p>
            <a:r>
              <a:rPr lang="en-US" sz="3100" dirty="0" smtClean="0"/>
              <a:t>District must create hearing audio recording or transcript and make it available for both parties. </a:t>
            </a:r>
          </a:p>
        </p:txBody>
      </p:sp>
    </p:spTree>
    <p:extLst>
      <p:ext uri="{BB962C8B-B14F-4D97-AF65-F5344CB8AC3E}">
        <p14:creationId xmlns:p14="http://schemas.microsoft.com/office/powerpoint/2010/main" val="3187263642"/>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HEARING /QUESTIONING</a:t>
            </a:r>
            <a:endParaRPr lang="en-US" sz="3600" dirty="0"/>
          </a:p>
        </p:txBody>
      </p:sp>
      <p:sp>
        <p:nvSpPr>
          <p:cNvPr id="3" name="Content Placeholder 2"/>
          <p:cNvSpPr>
            <a:spLocks noGrp="1"/>
          </p:cNvSpPr>
          <p:nvPr>
            <p:ph idx="1"/>
          </p:nvPr>
        </p:nvSpPr>
        <p:spPr/>
        <p:txBody>
          <a:bodyPr>
            <a:normAutofit/>
          </a:bodyPr>
          <a:lstStyle/>
          <a:p>
            <a:r>
              <a:rPr lang="en-US" sz="3100" b="1" dirty="0" smtClean="0">
                <a:solidFill>
                  <a:srgbClr val="FF0000"/>
                </a:solidFill>
              </a:rPr>
              <a:t>Because hearing is optional and involves many additional regulations, we recommend against it. </a:t>
            </a:r>
          </a:p>
          <a:p>
            <a:r>
              <a:rPr lang="en-US" sz="3100" dirty="0" smtClean="0"/>
              <a:t>Even if there is no hearing, districts must allow each side to question the other, in written form. </a:t>
            </a:r>
            <a:endParaRPr lang="en-US" sz="28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4495800"/>
            <a:ext cx="2705100" cy="1685925"/>
          </a:xfrm>
          <a:prstGeom prst="rect">
            <a:avLst/>
          </a:prstGeom>
        </p:spPr>
      </p:pic>
    </p:spTree>
    <p:extLst>
      <p:ext uri="{BB962C8B-B14F-4D97-AF65-F5344CB8AC3E}">
        <p14:creationId xmlns:p14="http://schemas.microsoft.com/office/powerpoint/2010/main" val="183509991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HEARING /QUESTIONING Cont. </a:t>
            </a:r>
            <a:endParaRPr lang="en-US" sz="3600" dirty="0"/>
          </a:p>
        </p:txBody>
      </p:sp>
      <p:sp>
        <p:nvSpPr>
          <p:cNvPr id="3" name="Content Placeholder 2"/>
          <p:cNvSpPr>
            <a:spLocks noGrp="1"/>
          </p:cNvSpPr>
          <p:nvPr>
            <p:ph idx="1"/>
          </p:nvPr>
        </p:nvSpPr>
        <p:spPr/>
        <p:txBody>
          <a:bodyPr>
            <a:normAutofit/>
          </a:bodyPr>
          <a:lstStyle/>
          <a:p>
            <a:pPr marL="0" indent="0">
              <a:buNone/>
            </a:pPr>
            <a:r>
              <a:rPr lang="en-US" sz="2800" dirty="0" smtClean="0"/>
              <a:t>Questioning in written form must include opportunity for:</a:t>
            </a:r>
          </a:p>
          <a:p>
            <a:r>
              <a:rPr lang="en-US" sz="2800" dirty="0" smtClean="0"/>
              <a:t>Written relevant questions </a:t>
            </a:r>
          </a:p>
          <a:p>
            <a:r>
              <a:rPr lang="en-US" sz="2800" dirty="0" smtClean="0"/>
              <a:t>Providing each party with answers</a:t>
            </a:r>
          </a:p>
          <a:p>
            <a:r>
              <a:rPr lang="en-US" sz="2800" dirty="0" smtClean="0"/>
              <a:t>Allowing for additional, limited follow up questions.  </a:t>
            </a:r>
          </a:p>
          <a:p>
            <a:pPr marL="0" indent="0">
              <a:buNone/>
            </a:pPr>
            <a:endParaRPr lang="en-US" sz="2800" dirty="0" smtClean="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400" y="4343400"/>
            <a:ext cx="2081349" cy="1828800"/>
          </a:xfrm>
          <a:prstGeom prst="rect">
            <a:avLst/>
          </a:prstGeom>
        </p:spPr>
      </p:pic>
    </p:spTree>
    <p:extLst>
      <p:ext uri="{BB962C8B-B14F-4D97-AF65-F5344CB8AC3E}">
        <p14:creationId xmlns:p14="http://schemas.microsoft.com/office/powerpoint/2010/main" val="2428831186"/>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HEARING /QUESTIONING Cont. </a:t>
            </a:r>
            <a:endParaRPr lang="en-US" sz="3600" dirty="0"/>
          </a:p>
        </p:txBody>
      </p:sp>
      <p:sp>
        <p:nvSpPr>
          <p:cNvPr id="3" name="Content Placeholder 2"/>
          <p:cNvSpPr>
            <a:spLocks noGrp="1"/>
          </p:cNvSpPr>
          <p:nvPr>
            <p:ph idx="1"/>
          </p:nvPr>
        </p:nvSpPr>
        <p:spPr/>
        <p:txBody>
          <a:bodyPr>
            <a:normAutofit/>
          </a:bodyPr>
          <a:lstStyle/>
          <a:p>
            <a:pPr marL="0" indent="0">
              <a:buNone/>
            </a:pPr>
            <a:r>
              <a:rPr lang="en-US" sz="2800" dirty="0" smtClean="0"/>
              <a:t>Questioning in written form may not include: </a:t>
            </a:r>
          </a:p>
          <a:p>
            <a:r>
              <a:rPr lang="en-US" sz="2800" dirty="0" smtClean="0"/>
              <a:t>Questions /evidence about complainant’s sexual predisposition</a:t>
            </a:r>
          </a:p>
          <a:p>
            <a:r>
              <a:rPr lang="en-US" sz="2800" dirty="0" smtClean="0"/>
              <a:t>Questions/evidence about complainant’s prior sexual behavior. (Exception: Prior sexual behavior ok to show someone else committed the conduct or to prove consent.)</a:t>
            </a:r>
          </a:p>
          <a:p>
            <a:r>
              <a:rPr lang="en-US" sz="2800" dirty="0" smtClean="0"/>
              <a:t>Decision-maker must explain why question is excluded. </a:t>
            </a:r>
          </a:p>
        </p:txBody>
      </p:sp>
    </p:spTree>
    <p:extLst>
      <p:ext uri="{BB962C8B-B14F-4D97-AF65-F5344CB8AC3E}">
        <p14:creationId xmlns:p14="http://schemas.microsoft.com/office/powerpoint/2010/main" val="346929535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DETERMINATION</a:t>
            </a:r>
            <a:endParaRPr lang="en-US" sz="3600" dirty="0"/>
          </a:p>
        </p:txBody>
      </p:sp>
      <p:sp>
        <p:nvSpPr>
          <p:cNvPr id="3" name="Content Placeholder 2"/>
          <p:cNvSpPr>
            <a:spLocks noGrp="1"/>
          </p:cNvSpPr>
          <p:nvPr>
            <p:ph idx="1"/>
          </p:nvPr>
        </p:nvSpPr>
        <p:spPr/>
        <p:txBody>
          <a:bodyPr/>
          <a:lstStyle/>
          <a:p>
            <a:r>
              <a:rPr lang="en-US" dirty="0" smtClean="0"/>
              <a:t>Decision-maker (not Title IX coordinator or investigator) must issue written determination regarding responsibility. </a:t>
            </a:r>
          </a:p>
          <a:p>
            <a:r>
              <a:rPr lang="en-US" dirty="0" smtClean="0"/>
              <a:t>Apply either “</a:t>
            </a:r>
            <a:r>
              <a:rPr lang="en-US" b="1" dirty="0" smtClean="0">
                <a:solidFill>
                  <a:srgbClr val="046252"/>
                </a:solidFill>
              </a:rPr>
              <a:t>preponderance of the evidence</a:t>
            </a:r>
            <a:r>
              <a:rPr lang="en-US" dirty="0" smtClean="0"/>
              <a:t>” standard or “</a:t>
            </a:r>
            <a:r>
              <a:rPr lang="en-US" b="1" dirty="0" smtClean="0">
                <a:solidFill>
                  <a:srgbClr val="046252"/>
                </a:solidFill>
              </a:rPr>
              <a:t>clear and convincing evidence</a:t>
            </a:r>
            <a:r>
              <a:rPr lang="en-US" dirty="0" smtClean="0"/>
              <a:t>” standard depending on District’s policy.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4282" y="4191000"/>
            <a:ext cx="2049517" cy="1981200"/>
          </a:xfrm>
          <a:prstGeom prst="rect">
            <a:avLst/>
          </a:prstGeom>
        </p:spPr>
      </p:pic>
    </p:spTree>
    <p:extLst>
      <p:ext uri="{BB962C8B-B14F-4D97-AF65-F5344CB8AC3E}">
        <p14:creationId xmlns:p14="http://schemas.microsoft.com/office/powerpoint/2010/main" val="275335885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DETERMINATION Cont. </a:t>
            </a:r>
            <a:endParaRPr lang="en-US" sz="3600"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Written Determination must include: </a:t>
            </a:r>
          </a:p>
          <a:p>
            <a:r>
              <a:rPr lang="en-US" dirty="0" smtClean="0"/>
              <a:t>Allegations of sexual harassment</a:t>
            </a:r>
          </a:p>
          <a:p>
            <a:r>
              <a:rPr lang="en-US" dirty="0" smtClean="0"/>
              <a:t>Description of procedural steps (notification, interview, site visits, evidence gathering methods, hearing)</a:t>
            </a:r>
          </a:p>
          <a:p>
            <a:r>
              <a:rPr lang="en-US" dirty="0" smtClean="0"/>
              <a:t>Findings of fact </a:t>
            </a:r>
          </a:p>
          <a:p>
            <a:r>
              <a:rPr lang="en-US" dirty="0" smtClean="0"/>
              <a:t>Conclusions re: applying code of conduct to facts</a:t>
            </a:r>
          </a:p>
          <a:p>
            <a:r>
              <a:rPr lang="en-US" dirty="0" smtClean="0"/>
              <a:t>Statement &amp; rationale for results for each allegation, including: responsibility determination, disciplinary sanctions for respondent, remedies to restore or preserve equal access for complainant</a:t>
            </a:r>
          </a:p>
          <a:p>
            <a:r>
              <a:rPr lang="en-US" dirty="0" smtClean="0"/>
              <a:t>Procedures and bases for appeals. </a:t>
            </a:r>
          </a:p>
          <a:p>
            <a:endParaRPr lang="en-US" dirty="0"/>
          </a:p>
        </p:txBody>
      </p:sp>
    </p:spTree>
    <p:extLst>
      <p:ext uri="{BB962C8B-B14F-4D97-AF65-F5344CB8AC3E}">
        <p14:creationId xmlns:p14="http://schemas.microsoft.com/office/powerpoint/2010/main" val="188814339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DETERMINATION Cont. </a:t>
            </a:r>
            <a:endParaRPr lang="en-US" sz="3600" dirty="0"/>
          </a:p>
        </p:txBody>
      </p:sp>
      <p:sp>
        <p:nvSpPr>
          <p:cNvPr id="3" name="Content Placeholder 2"/>
          <p:cNvSpPr>
            <a:spLocks noGrp="1"/>
          </p:cNvSpPr>
          <p:nvPr>
            <p:ph idx="1"/>
          </p:nvPr>
        </p:nvSpPr>
        <p:spPr/>
        <p:txBody>
          <a:bodyPr/>
          <a:lstStyle/>
          <a:p>
            <a:r>
              <a:rPr lang="en-US" dirty="0" smtClean="0"/>
              <a:t>Must be provided to both simultaneously; </a:t>
            </a:r>
          </a:p>
          <a:p>
            <a:r>
              <a:rPr lang="en-US" dirty="0" smtClean="0"/>
              <a:t>Becomes final after appeal time has passed or when appeal result is provided. </a:t>
            </a:r>
          </a:p>
          <a:p>
            <a:r>
              <a:rPr lang="en-US" dirty="0" smtClean="0"/>
              <a:t>Title IX Coordinator responsible for implementing remedies.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24200" y="4297680"/>
            <a:ext cx="2628900" cy="1743075"/>
          </a:xfrm>
          <a:prstGeom prst="rect">
            <a:avLst/>
          </a:prstGeom>
        </p:spPr>
      </p:pic>
    </p:spTree>
    <p:extLst>
      <p:ext uri="{BB962C8B-B14F-4D97-AF65-F5344CB8AC3E}">
        <p14:creationId xmlns:p14="http://schemas.microsoft.com/office/powerpoint/2010/main" val="308942247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APPEALS</a:t>
            </a:r>
            <a:endParaRPr lang="en-US" sz="4000" dirty="0"/>
          </a:p>
        </p:txBody>
      </p:sp>
      <p:sp>
        <p:nvSpPr>
          <p:cNvPr id="3" name="Content Placeholder 2"/>
          <p:cNvSpPr>
            <a:spLocks noGrp="1"/>
          </p:cNvSpPr>
          <p:nvPr>
            <p:ph idx="1"/>
          </p:nvPr>
        </p:nvSpPr>
        <p:spPr/>
        <p:txBody>
          <a:bodyPr/>
          <a:lstStyle/>
          <a:p>
            <a:r>
              <a:rPr lang="en-US" dirty="0" smtClean="0"/>
              <a:t>District must allow appeal if either party alleges: </a:t>
            </a:r>
          </a:p>
          <a:p>
            <a:pPr lvl="1">
              <a:buFont typeface="Courier New" panose="02070309020205020404" pitchFamily="49" charset="0"/>
              <a:buChar char="o"/>
            </a:pPr>
            <a:r>
              <a:rPr lang="en-US" dirty="0" smtClean="0"/>
              <a:t>Procedural irregularity affecting outcome</a:t>
            </a:r>
          </a:p>
          <a:p>
            <a:pPr lvl="1">
              <a:buFont typeface="Courier New" panose="02070309020205020404" pitchFamily="49" charset="0"/>
              <a:buChar char="o"/>
            </a:pPr>
            <a:r>
              <a:rPr lang="en-US" dirty="0" smtClean="0"/>
              <a:t>New evidence nor reasonably available by determination date affecting outcome</a:t>
            </a:r>
          </a:p>
          <a:p>
            <a:pPr lvl="1">
              <a:buFont typeface="Courier New" panose="02070309020205020404" pitchFamily="49" charset="0"/>
              <a:buChar char="o"/>
            </a:pPr>
            <a:r>
              <a:rPr lang="en-US" dirty="0" smtClean="0"/>
              <a:t>Title IX coordinator, investigator, or decision maker had a conflict of interest or bias affecting outcome.</a:t>
            </a:r>
          </a:p>
          <a:p>
            <a:r>
              <a:rPr lang="en-US" dirty="0" smtClean="0"/>
              <a:t>District may allow appeal for other reasons or not, as long as opportunity is equal for both sides. </a:t>
            </a:r>
            <a:endParaRPr lang="en-US" dirty="0"/>
          </a:p>
        </p:txBody>
      </p:sp>
    </p:spTree>
    <p:extLst>
      <p:ext uri="{BB962C8B-B14F-4D97-AF65-F5344CB8AC3E}">
        <p14:creationId xmlns:p14="http://schemas.microsoft.com/office/powerpoint/2010/main" val="280457673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APPEALS Cont. </a:t>
            </a:r>
            <a:endParaRPr lang="en-US" sz="3600" dirty="0"/>
          </a:p>
        </p:txBody>
      </p:sp>
      <p:sp>
        <p:nvSpPr>
          <p:cNvPr id="3" name="Content Placeholder 2"/>
          <p:cNvSpPr>
            <a:spLocks noGrp="1"/>
          </p:cNvSpPr>
          <p:nvPr>
            <p:ph idx="1"/>
          </p:nvPr>
        </p:nvSpPr>
        <p:spPr/>
        <p:txBody>
          <a:bodyPr>
            <a:normAutofit fontScale="92500" lnSpcReduction="20000"/>
          </a:bodyPr>
          <a:lstStyle/>
          <a:p>
            <a:pPr marL="0" indent="0">
              <a:buNone/>
            </a:pPr>
            <a:r>
              <a:rPr lang="en-US" sz="3000" dirty="0" smtClean="0"/>
              <a:t>District must: </a:t>
            </a:r>
          </a:p>
          <a:p>
            <a:r>
              <a:rPr lang="en-US" dirty="0" smtClean="0"/>
              <a:t>Notify other side if appeal filed.</a:t>
            </a:r>
          </a:p>
          <a:p>
            <a:r>
              <a:rPr lang="en-US" dirty="0" smtClean="0"/>
              <a:t>Implement appeal procedures equally.</a:t>
            </a:r>
          </a:p>
          <a:p>
            <a:r>
              <a:rPr lang="en-US" dirty="0" smtClean="0"/>
              <a:t>Appoint new and trained decision maker without conflict of interest or bias (cannot be Title IX coordinator, investigator, or previous decision maker).</a:t>
            </a:r>
          </a:p>
          <a:p>
            <a:r>
              <a:rPr lang="en-US" dirty="0" smtClean="0"/>
              <a:t>Afford both sides reasonable and equal opportunity to submit written statement challenging outcome.</a:t>
            </a:r>
          </a:p>
          <a:p>
            <a:r>
              <a:rPr lang="en-US" dirty="0" smtClean="0"/>
              <a:t>Issue written decision with result and rationale, provide simultaneously to both parties. </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7658" y="1298448"/>
            <a:ext cx="2210541" cy="2220410"/>
          </a:xfrm>
          <a:prstGeom prst="rect">
            <a:avLst/>
          </a:prstGeom>
        </p:spPr>
      </p:pic>
    </p:spTree>
    <p:extLst>
      <p:ext uri="{BB962C8B-B14F-4D97-AF65-F5344CB8AC3E}">
        <p14:creationId xmlns:p14="http://schemas.microsoft.com/office/powerpoint/2010/main" val="2949869682"/>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INFORMAL RESOLUTIONS</a:t>
            </a:r>
            <a:endParaRPr lang="en-US" sz="3600" dirty="0"/>
          </a:p>
        </p:txBody>
      </p:sp>
      <p:sp>
        <p:nvSpPr>
          <p:cNvPr id="3" name="Content Placeholder 2"/>
          <p:cNvSpPr>
            <a:spLocks noGrp="1"/>
          </p:cNvSpPr>
          <p:nvPr>
            <p:ph idx="1"/>
          </p:nvPr>
        </p:nvSpPr>
        <p:spPr/>
        <p:txBody>
          <a:bodyPr/>
          <a:lstStyle/>
          <a:p>
            <a:r>
              <a:rPr lang="en-US" dirty="0" smtClean="0"/>
              <a:t>District may not:  </a:t>
            </a:r>
          </a:p>
          <a:p>
            <a:pPr lvl="1">
              <a:buFont typeface="Courier New" panose="02070309020205020404" pitchFamily="49" charset="0"/>
              <a:buChar char="o"/>
            </a:pPr>
            <a:r>
              <a:rPr lang="en-US" dirty="0" smtClean="0"/>
              <a:t>require informal resolution </a:t>
            </a:r>
          </a:p>
          <a:p>
            <a:pPr lvl="1">
              <a:buFont typeface="Courier New" panose="02070309020205020404" pitchFamily="49" charset="0"/>
              <a:buChar char="o"/>
            </a:pPr>
            <a:r>
              <a:rPr lang="en-US" dirty="0" smtClean="0"/>
              <a:t>offer informal resolution until a formal complaint is filed. </a:t>
            </a:r>
          </a:p>
          <a:p>
            <a:pPr lvl="1">
              <a:buFont typeface="Courier New" panose="02070309020205020404" pitchFamily="49" charset="0"/>
              <a:buChar char="o"/>
            </a:pPr>
            <a:r>
              <a:rPr lang="en-US" dirty="0"/>
              <a:t>f</a:t>
            </a:r>
            <a:r>
              <a:rPr lang="en-US" dirty="0" smtClean="0"/>
              <a:t>acilitate informal resolution where allegations are by student against employee. </a:t>
            </a:r>
          </a:p>
        </p:txBody>
      </p:sp>
    </p:spTree>
    <p:extLst>
      <p:ext uri="{BB962C8B-B14F-4D97-AF65-F5344CB8AC3E}">
        <p14:creationId xmlns:p14="http://schemas.microsoft.com/office/powerpoint/2010/main" val="83144029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INFORMAL RESOLUTIONS</a:t>
            </a:r>
            <a:endParaRPr lang="en-US" sz="3600"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District may facilitate informal resolution after formal complaint filed, but must: </a:t>
            </a:r>
          </a:p>
          <a:p>
            <a:r>
              <a:rPr lang="en-US" dirty="0" smtClean="0"/>
              <a:t>Provide written notice to both parties with: </a:t>
            </a:r>
          </a:p>
          <a:p>
            <a:pPr lvl="1">
              <a:buFont typeface="Courier New" panose="02070309020205020404" pitchFamily="49" charset="0"/>
              <a:buChar char="o"/>
            </a:pPr>
            <a:r>
              <a:rPr lang="en-US" dirty="0" smtClean="0"/>
              <a:t>Allegations</a:t>
            </a:r>
          </a:p>
          <a:p>
            <a:pPr lvl="1">
              <a:buFont typeface="Courier New" panose="02070309020205020404" pitchFamily="49" charset="0"/>
              <a:buChar char="o"/>
            </a:pPr>
            <a:r>
              <a:rPr lang="en-US" dirty="0" smtClean="0"/>
              <a:t>Informal resolution process including any provisions that </a:t>
            </a:r>
            <a:r>
              <a:rPr lang="en-US" b="1" dirty="0" smtClean="0">
                <a:solidFill>
                  <a:srgbClr val="046252"/>
                </a:solidFill>
              </a:rPr>
              <a:t>after </a:t>
            </a:r>
            <a:r>
              <a:rPr lang="en-US" dirty="0" smtClean="0"/>
              <a:t>agreeing to a resolution, party cannot withdraw and resume formal grievance process. </a:t>
            </a:r>
          </a:p>
          <a:p>
            <a:pPr lvl="1">
              <a:buFont typeface="Courier New" panose="02070309020205020404" pitchFamily="49" charset="0"/>
              <a:buChar char="o"/>
            </a:pPr>
            <a:r>
              <a:rPr lang="en-US" dirty="0" smtClean="0"/>
              <a:t>Consequences of participating including records maintained or shared. </a:t>
            </a:r>
          </a:p>
          <a:p>
            <a:r>
              <a:rPr lang="en-US" dirty="0" smtClean="0"/>
              <a:t>Obtain both parties’ written and voluntary consent to informal resolution </a:t>
            </a:r>
          </a:p>
          <a:p>
            <a:pPr marL="0" indent="0">
              <a:buNone/>
            </a:pPr>
            <a:endParaRPr lang="en-US" dirty="0" smtClean="0"/>
          </a:p>
          <a:p>
            <a:endParaRPr lang="en-US" dirty="0"/>
          </a:p>
        </p:txBody>
      </p:sp>
    </p:spTree>
    <p:extLst>
      <p:ext uri="{BB962C8B-B14F-4D97-AF65-F5344CB8AC3E}">
        <p14:creationId xmlns:p14="http://schemas.microsoft.com/office/powerpoint/2010/main" val="122134785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4378"/>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95600" y="3048000"/>
            <a:ext cx="3523650" cy="1981200"/>
          </a:xfrm>
          <a:prstGeom prst="rect">
            <a:avLst/>
          </a:prstGeom>
        </p:spPr>
      </p:pic>
      <p:sp>
        <p:nvSpPr>
          <p:cNvPr id="4" name="TextBox 3"/>
          <p:cNvSpPr txBox="1"/>
          <p:nvPr/>
        </p:nvSpPr>
        <p:spPr>
          <a:xfrm>
            <a:off x="1524000" y="1676400"/>
            <a:ext cx="7086600" cy="1200329"/>
          </a:xfrm>
          <a:prstGeom prst="rect">
            <a:avLst/>
          </a:prstGeom>
          <a:noFill/>
        </p:spPr>
        <p:txBody>
          <a:bodyPr wrap="square" rtlCol="0">
            <a:spAutoFit/>
          </a:bodyPr>
          <a:lstStyle/>
          <a:p>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EMERGENCY REMOVALS</a:t>
            </a:r>
          </a:p>
          <a:p>
            <a:endParaRPr lang="en-US" sz="3600" dirty="0"/>
          </a:p>
        </p:txBody>
      </p:sp>
    </p:spTree>
    <p:extLst>
      <p:ext uri="{BB962C8B-B14F-4D97-AF65-F5344CB8AC3E}">
        <p14:creationId xmlns:p14="http://schemas.microsoft.com/office/powerpoint/2010/main" val="343603167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EMERGENCY REMOVAL </a:t>
            </a:r>
            <a:endParaRPr lang="en-US" dirty="0"/>
          </a:p>
        </p:txBody>
      </p:sp>
      <p:sp>
        <p:nvSpPr>
          <p:cNvPr id="3" name="Content Placeholder 2"/>
          <p:cNvSpPr>
            <a:spLocks noGrp="1"/>
          </p:cNvSpPr>
          <p:nvPr>
            <p:ph idx="1"/>
          </p:nvPr>
        </p:nvSpPr>
        <p:spPr/>
        <p:txBody>
          <a:bodyPr/>
          <a:lstStyle/>
          <a:p>
            <a:pPr marL="0" indent="0">
              <a:buNone/>
            </a:pPr>
            <a:r>
              <a:rPr lang="en-US" dirty="0" smtClean="0"/>
              <a:t>Districts may emergency remove student if individualized safety and risk analysis determines that sexual harassment allegations pose immediate threat to student physical health or safety such that removal is justified. </a:t>
            </a:r>
          </a:p>
          <a:p>
            <a:r>
              <a:rPr lang="en-US" dirty="0" smtClean="0"/>
              <a:t>Notice and opportunity to challenge the decision must be provided immediately after removal. </a:t>
            </a:r>
          </a:p>
          <a:p>
            <a:r>
              <a:rPr lang="en-US" dirty="0" smtClean="0"/>
              <a:t>Comply with all laws and regulations (federal and state) related to emergency removals and students with IEPs and 504 Plans. </a:t>
            </a:r>
          </a:p>
        </p:txBody>
      </p:sp>
    </p:spTree>
    <p:extLst>
      <p:ext uri="{BB962C8B-B14F-4D97-AF65-F5344CB8AC3E}">
        <p14:creationId xmlns:p14="http://schemas.microsoft.com/office/powerpoint/2010/main" val="3597232137"/>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EMERGENCY REMOVAL: EXAMPLE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Susie tells a teacher that Robert sexually assaulted her in the bathroom.  </a:t>
            </a:r>
          </a:p>
          <a:p>
            <a:r>
              <a:rPr lang="en-US" dirty="0" smtClean="0"/>
              <a:t>If the administrator’s individualized safety and risk analysis shows that Robert’s continued attendance creates immediate threat to student health or safety, administrator may: </a:t>
            </a:r>
          </a:p>
          <a:p>
            <a:pPr lvl="1">
              <a:buFont typeface="Courier New" panose="02070309020205020404" pitchFamily="49" charset="0"/>
              <a:buChar char="o"/>
            </a:pPr>
            <a:r>
              <a:rPr lang="en-US" dirty="0" smtClean="0"/>
              <a:t>Issue notice of intent to suspend and then provide opportunity to appear in informal hearing to challenge suspension or otherwise explain actions. </a:t>
            </a:r>
          </a:p>
          <a:p>
            <a:pPr lvl="1">
              <a:buFont typeface="Courier New" panose="02070309020205020404" pitchFamily="49" charset="0"/>
              <a:buChar char="o"/>
            </a:pPr>
            <a:r>
              <a:rPr lang="en-US" dirty="0" smtClean="0"/>
              <a:t>Issue notice of suspension with intent to expel, plus notice of opportunity to appear to challenge the reason for expulsion w time and place btw 3-5 days. Follow standard procedures for hearing, appeals etc. </a:t>
            </a:r>
          </a:p>
          <a:p>
            <a:pPr lvl="1">
              <a:buFont typeface="Courier New" panose="02070309020205020404" pitchFamily="49" charset="0"/>
              <a:buChar char="o"/>
            </a:pPr>
            <a:r>
              <a:rPr lang="en-US" dirty="0" smtClean="0"/>
              <a:t>Don’t forget MDR for students with IEP or 504 plans before expulsion hearing or within 10 days of decision to suspend resulting in over10 cumulative days out of school (change in placement)</a:t>
            </a:r>
          </a:p>
          <a:p>
            <a:pPr lvl="1">
              <a:buFont typeface="Courier New" panose="02070309020205020404" pitchFamily="49" charset="0"/>
              <a:buChar char="o"/>
            </a:pPr>
            <a:endParaRPr lang="en-US" dirty="0" smtClean="0"/>
          </a:p>
        </p:txBody>
      </p:sp>
    </p:spTree>
    <p:extLst>
      <p:ext uri="{BB962C8B-B14F-4D97-AF65-F5344CB8AC3E}">
        <p14:creationId xmlns:p14="http://schemas.microsoft.com/office/powerpoint/2010/main" val="110505557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4378"/>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19400" y="2986457"/>
            <a:ext cx="3810000" cy="2619375"/>
          </a:xfrm>
          <a:prstGeom prst="rect">
            <a:avLst/>
          </a:prstGeom>
        </p:spPr>
      </p:pic>
      <p:sp>
        <p:nvSpPr>
          <p:cNvPr id="4" name="TextBox 3"/>
          <p:cNvSpPr txBox="1"/>
          <p:nvPr/>
        </p:nvSpPr>
        <p:spPr>
          <a:xfrm>
            <a:off x="2133600" y="1752600"/>
            <a:ext cx="5181600" cy="1200329"/>
          </a:xfrm>
          <a:prstGeom prst="rect">
            <a:avLst/>
          </a:prstGeom>
          <a:noFill/>
        </p:spPr>
        <p:txBody>
          <a:bodyPr wrap="square" rtlCol="0">
            <a:spAutoFit/>
          </a:bodyPr>
          <a:lstStyle/>
          <a:p>
            <a:r>
              <a:rPr lang="en-US" sz="3600" b="1" dirty="0">
                <a:solidFill>
                  <a:schemeClr val="bg1"/>
                </a:solidFill>
                <a:latin typeface="Tahoma" panose="020B0604030504040204" pitchFamily="34" charset="0"/>
                <a:ea typeface="Tahoma" panose="020B0604030504040204" pitchFamily="34" charset="0"/>
                <a:cs typeface="Tahoma" panose="020B0604030504040204" pitchFamily="34" charset="0"/>
              </a:rPr>
              <a:t>FIRST AMENDMENT</a:t>
            </a:r>
          </a:p>
          <a:p>
            <a:endParaRPr lang="en-US" sz="3600" dirty="0"/>
          </a:p>
        </p:txBody>
      </p:sp>
    </p:spTree>
    <p:extLst>
      <p:ext uri="{BB962C8B-B14F-4D97-AF65-F5344CB8AC3E}">
        <p14:creationId xmlns:p14="http://schemas.microsoft.com/office/powerpoint/2010/main" val="437771838"/>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FIRST AMENDMENT</a:t>
            </a:r>
            <a:endParaRPr lang="en-US" sz="3600" dirty="0"/>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US" dirty="0" smtClean="0"/>
              <a:t>Sometimes sexual harassment complaints are outside the disciplinary process because the alleged conduct is protected by the First Amendment.  </a:t>
            </a:r>
          </a:p>
          <a:p>
            <a:pPr lvl="1">
              <a:buFont typeface="Courier New" panose="02070309020205020404" pitchFamily="49" charset="0"/>
              <a:buChar char="o"/>
            </a:pPr>
            <a:r>
              <a:rPr lang="en-US" dirty="0" smtClean="0"/>
              <a:t>Ex. Off-campus and using his own equipment, Robert creates a </a:t>
            </a:r>
            <a:r>
              <a:rPr lang="en-US" dirty="0" err="1" smtClean="0"/>
              <a:t>Tiktok</a:t>
            </a:r>
            <a:r>
              <a:rPr lang="en-US" dirty="0" smtClean="0"/>
              <a:t> page with disrespectful content about Susie. There is no substantial disruption to the school environment as a result, but Susie files a complaint. </a:t>
            </a:r>
          </a:p>
          <a:p>
            <a:pPr>
              <a:buFont typeface="Arial" panose="020B0604020202020204" pitchFamily="34" charset="0"/>
              <a:buChar char="•"/>
            </a:pPr>
            <a:r>
              <a:rPr lang="en-US" dirty="0" smtClean="0"/>
              <a:t>Disciplining Robert may be prohibited by the First Amendment, and the district would need to dismiss any formal complaints against him. </a:t>
            </a:r>
          </a:p>
        </p:txBody>
      </p:sp>
    </p:spTree>
    <p:extLst>
      <p:ext uri="{BB962C8B-B14F-4D97-AF65-F5344CB8AC3E}">
        <p14:creationId xmlns:p14="http://schemas.microsoft.com/office/powerpoint/2010/main" val="2456038273"/>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FIRST AMENDMENT</a:t>
            </a:r>
            <a:endParaRPr lang="en-US" sz="3600" dirty="0"/>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US" dirty="0" smtClean="0"/>
              <a:t>However, the </a:t>
            </a:r>
            <a:r>
              <a:rPr lang="en-US" dirty="0"/>
              <a:t>d</a:t>
            </a:r>
            <a:r>
              <a:rPr lang="en-US" dirty="0" smtClean="0"/>
              <a:t>istrict  can and should take non-disciplinary action: </a:t>
            </a:r>
          </a:p>
          <a:p>
            <a:pPr lvl="1">
              <a:buFont typeface="Courier New" panose="02070309020205020404" pitchFamily="49" charset="0"/>
              <a:buChar char="o"/>
            </a:pPr>
            <a:r>
              <a:rPr lang="en-US" dirty="0" smtClean="0"/>
              <a:t>offering both parties counseling, evaluation where appropriate</a:t>
            </a:r>
          </a:p>
          <a:p>
            <a:pPr lvl="1">
              <a:buFont typeface="Courier New" panose="02070309020205020404" pitchFamily="49" charset="0"/>
              <a:buChar char="o"/>
            </a:pPr>
            <a:r>
              <a:rPr lang="en-US" dirty="0" smtClean="0"/>
              <a:t>Implementing monitoring, additional supervision</a:t>
            </a:r>
          </a:p>
          <a:p>
            <a:pPr lvl="1">
              <a:buFont typeface="Courier New" panose="02070309020205020404" pitchFamily="49" charset="0"/>
              <a:buChar char="o"/>
            </a:pPr>
            <a:r>
              <a:rPr lang="en-US" dirty="0" smtClean="0"/>
              <a:t>Changing alleged perpetrator’s class schedule, other separation approaches</a:t>
            </a:r>
          </a:p>
          <a:p>
            <a:pPr lvl="1">
              <a:buFont typeface="Courier New" panose="02070309020205020404" pitchFamily="49" charset="0"/>
              <a:buChar char="o"/>
            </a:pPr>
            <a:r>
              <a:rPr lang="en-US" dirty="0" smtClean="0"/>
              <a:t>Anti-harassment speakers, programming, education. </a:t>
            </a:r>
          </a:p>
          <a:p>
            <a:pPr>
              <a:buFont typeface="Arial" panose="020B0604020202020204" pitchFamily="34" charset="0"/>
              <a:buChar char="•"/>
            </a:pPr>
            <a:r>
              <a:rPr lang="en-US" dirty="0" smtClean="0"/>
              <a:t>Consulting with counsel is usually a good idea for any First Amendment issues because the decisions can be very fact-specific. </a:t>
            </a:r>
          </a:p>
        </p:txBody>
      </p:sp>
    </p:spTree>
    <p:extLst>
      <p:ext uri="{BB962C8B-B14F-4D97-AF65-F5344CB8AC3E}">
        <p14:creationId xmlns:p14="http://schemas.microsoft.com/office/powerpoint/2010/main" val="464364106"/>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1295400"/>
            <a:ext cx="8686800" cy="4963885"/>
          </a:xfrm>
          <a:prstGeom prst="rect">
            <a:avLst/>
          </a:prstGeom>
        </p:spPr>
      </p:pic>
    </p:spTree>
    <p:extLst>
      <p:ext uri="{BB962C8B-B14F-4D97-AF65-F5344CB8AC3E}">
        <p14:creationId xmlns:p14="http://schemas.microsoft.com/office/powerpoint/2010/main" val="2058882444"/>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https://tallypress.com/wp-content/uploads/2017/06/question-mark-2110767_1280.jpg"/>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47800" y="1366259"/>
            <a:ext cx="6230772" cy="41522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3A2FFF2D-317C-744C-9E8A-0F11A715AB3A}"/>
              </a:ext>
            </a:extLst>
          </p:cNvPr>
          <p:cNvSpPr/>
          <p:nvPr/>
        </p:nvSpPr>
        <p:spPr>
          <a:xfrm>
            <a:off x="-76200" y="5410200"/>
            <a:ext cx="8407604" cy="584775"/>
          </a:xfrm>
          <a:prstGeom prst="rect">
            <a:avLst/>
          </a:prstGeom>
        </p:spPr>
        <p:txBody>
          <a:bodyPr wrap="square">
            <a:spAutoFit/>
          </a:bodyPr>
          <a:lstStyle/>
          <a:p>
            <a:pPr algn="ctr" fontAlgn="auto">
              <a:spcAft>
                <a:spcPct val="0"/>
              </a:spcAft>
              <a:defRPr/>
            </a:pPr>
            <a:r>
              <a:rPr lang="en-US" sz="1600" b="1" dirty="0" smtClean="0">
                <a:solidFill>
                  <a:srgbClr val="00563B"/>
                </a:solidFill>
                <a:latin typeface="Arial" panose="020B0604020202020204" pitchFamily="34" charset="0"/>
                <a:cs typeface="Arial" panose="020B0604020202020204" pitchFamily="34" charset="0"/>
              </a:rPr>
              <a:t> </a:t>
            </a:r>
          </a:p>
          <a:p>
            <a:pPr algn="ctr" fontAlgn="auto">
              <a:spcAft>
                <a:spcPct val="0"/>
              </a:spcAft>
              <a:defRPr/>
            </a:pPr>
            <a:r>
              <a:rPr lang="en-US" sz="1600" b="1" dirty="0">
                <a:solidFill>
                  <a:srgbClr val="00563B"/>
                </a:solidFill>
                <a:latin typeface="Arial" panose="020B0604020202020204" pitchFamily="34" charset="0"/>
                <a:cs typeface="Arial" panose="020B0604020202020204" pitchFamily="34" charset="0"/>
              </a:rPr>
              <a:t> </a:t>
            </a:r>
            <a:r>
              <a:rPr lang="en-US" sz="1600" b="1" dirty="0" smtClean="0">
                <a:solidFill>
                  <a:srgbClr val="00563B"/>
                </a:solidFill>
                <a:latin typeface="Arial" panose="020B0604020202020204" pitchFamily="34" charset="0"/>
                <a:cs typeface="Arial" panose="020B0604020202020204" pitchFamily="34" charset="0"/>
              </a:rPr>
              <a:t>             </a:t>
            </a:r>
            <a:endParaRPr lang="en-US" sz="1600" b="1" dirty="0">
              <a:solidFill>
                <a:srgbClr val="00563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5670282"/>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1.7601 Service Pack 1"/>
  <p:tag name="AS_RELEASE_DATE" val="2015.07.22"/>
  <p:tag name="AS_TITLE" val="Aspose.Slides for .NET 4.0"/>
  <p:tag name="AS_VERSION" val="15.6.0.0"/>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extrusionClr>
              <a:prstClr val="black"/>
            </a:extrusionClr>
            <a:contourClr>
              <a:prstClr val="black"/>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1918</Words>
  <Application>Microsoft Office PowerPoint</Application>
  <PresentationFormat>On-screen Show (4:3)</PresentationFormat>
  <Paragraphs>181</Paragraphs>
  <Slides>39</Slides>
  <Notes>2</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39</vt:i4>
      </vt:variant>
    </vt:vector>
  </HeadingPairs>
  <TitlesOfParts>
    <vt:vector size="49" baseType="lpstr">
      <vt:lpstr>Adobe Caslon Pro</vt:lpstr>
      <vt:lpstr>Arial</vt:lpstr>
      <vt:lpstr>Book Antiqua</vt:lpstr>
      <vt:lpstr>Calibri</vt:lpstr>
      <vt:lpstr>Courier New</vt:lpstr>
      <vt:lpstr>Tahoma</vt:lpstr>
      <vt:lpstr>Times New Roman</vt:lpstr>
      <vt:lpstr>Wingdings</vt:lpstr>
      <vt:lpstr>Custom Design</vt:lpstr>
      <vt:lpstr>1_Custom Design</vt:lpstr>
      <vt:lpstr>PowerPoint Presentation</vt:lpstr>
      <vt:lpstr>TOPICS </vt:lpstr>
      <vt:lpstr>PowerPoint Presentation</vt:lpstr>
      <vt:lpstr>STUDENT RIGHTS- GENERALLY </vt:lpstr>
      <vt:lpstr>RESPONDENT’S DUE PROCESS RIGHTS </vt:lpstr>
      <vt:lpstr>STUDENT DUE PROCESS RIGHTS </vt:lpstr>
      <vt:lpstr>WHAT CHANGED AND WHY? </vt:lpstr>
      <vt:lpstr>CHANGES TO SUBSTANTIVE  DUE PROCESS RIGHTS </vt:lpstr>
      <vt:lpstr>EVIDENTIARY STANDARDS</vt:lpstr>
      <vt:lpstr>CHANGES TO PROCEDURAL  DUE PROCESS RIGHTS </vt:lpstr>
      <vt:lpstr>PowerPoint Presentation</vt:lpstr>
      <vt:lpstr>GRIEVANCE PROCESS</vt:lpstr>
      <vt:lpstr>GRIEVANCE PROCESS –  GENERAL EMPHASIS</vt:lpstr>
      <vt:lpstr>NOTICE OF ALLEGATIONS</vt:lpstr>
      <vt:lpstr>NOTICE CONT.</vt:lpstr>
      <vt:lpstr>GRIEVANCE PROCESS- INVESTIGATION OVERVIEW</vt:lpstr>
      <vt:lpstr>GRIEVANCE PROCESS- INVESTIGATIVE INTERVIEWS</vt:lpstr>
      <vt:lpstr>INVESTIGATIVE INTERVIEWS Cont.</vt:lpstr>
      <vt:lpstr>RESPONDING TO EVIDENCE</vt:lpstr>
      <vt:lpstr>INVESTIGATIVE REPORT</vt:lpstr>
      <vt:lpstr>HEARING /QUESTIONING</vt:lpstr>
      <vt:lpstr>HEARING /QUESTIONING</vt:lpstr>
      <vt:lpstr>HEARING /QUESTIONING Cont. </vt:lpstr>
      <vt:lpstr>HEARING /QUESTIONING Cont. </vt:lpstr>
      <vt:lpstr>DETERMINATION</vt:lpstr>
      <vt:lpstr>DETERMINATION Cont. </vt:lpstr>
      <vt:lpstr>DETERMINATION Cont. </vt:lpstr>
      <vt:lpstr>APPEALS</vt:lpstr>
      <vt:lpstr>APPEALS Cont. </vt:lpstr>
      <vt:lpstr>INFORMAL RESOLUTIONS</vt:lpstr>
      <vt:lpstr>INFORMAL RESOLUTIONS</vt:lpstr>
      <vt:lpstr>PowerPoint Presentation</vt:lpstr>
      <vt:lpstr>EMERGENCY REMOVAL </vt:lpstr>
      <vt:lpstr>EMERGENCY REMOVAL: EXAMPLE </vt:lpstr>
      <vt:lpstr>PowerPoint Presentation</vt:lpstr>
      <vt:lpstr>FIRST AMENDMENT</vt:lpstr>
      <vt:lpstr>FIRST AMENDMENT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cp:lastPrinted>1601-01-01T00:00:00Z</cp:lastPrinted>
  <dcterms:created xsi:type="dcterms:W3CDTF">1601-01-01T00:00:00Z</dcterms:created>
  <dcterms:modified xsi:type="dcterms:W3CDTF">2021-01-21T21:28:16Z</dcterms:modified>
  <cp:contentStatus/>
</cp:coreProperties>
</file>