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a Banfield" initials="" lastIdx="8" clrIdx="0"/>
  <p:cmAuthor id="1" name="David Mullane" initials="" lastIdx="3" clrIdx="1"/>
  <p:cmAuthor id="2" name="Travis Lavery" initials="" lastIdx="2" clrIdx="2"/>
  <p:cmAuthor id="3" name="Joe Maroni" initials="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6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commentAuthors" Target="commentAuthors.xml"/><Relationship Id="rId45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idx="1">
    <p:pos x="6000" y="0"/>
    <p:text>Do we know what order presentations will go in? Whoever is first should discuss the difference between PBA and EOY assessments. If its the elementary, just let us know.</p:text>
  </p:cm>
  <p:cm authorId="0" idx="2">
    <p:pos x="6000" y="100"/>
    <p:text>_Marked as resolved_</p:text>
  </p:cm>
  <p:cm authorId="0" idx="3">
    <p:pos x="6000" y="200"/>
    <p:text>_Re-opened_
I think Elementary, HS, then MS</p:text>
  </p:cm>
  <p:cm authorId="0" idx="4">
    <p:pos x="6000" y="300"/>
    <p:text>So Travis- yes, it would be you discussing the difference. I plan on leaving anything out of mine that is redundant</p:text>
  </p:cm>
  <p:cm authorId="1" idx="2">
    <p:pos x="6000" y="400"/>
    <p:text>I will go over the first few slides.. covering the basics... then
Elementary, then you, then Mike M.</p:text>
  </p:cm>
  <p:cm authorId="0" idx="5">
    <p:pos x="6000" y="500"/>
    <p:text>sounds good I will be done with mine by this afternoon</p:text>
  </p:cm>
  <p:cm authorId="1" idx="3">
    <p:pos x="6000" y="600"/>
    <p:text>I commend all of you for cooperating in Google Drive! You are true 21st educational leaders.  Trust me when I say we have a rare team!</p:text>
  </p:cm>
  <p:cm authorId="0" idx="6">
    <p:pos x="6000" y="700"/>
    <p:text>thank you everyone. I am behind. But, I will make sure that I get 'er done</p:text>
  </p:cm>
  <p:cm authorId="0" idx="8">
    <p:pos x="6000" y="800"/>
    <p:text>great job Travis and Joe!</p:text>
  </p:cm>
  <p:cm authorId="3" idx="1">
    <p:pos x="6000" y="900"/>
    <p:text>_Marked as resolved_</p:text>
  </p:cm>
  <p:cm authorId="3" idx="2">
    <p:pos x="6000" y="1000"/>
    <p:text>_Re-opened_
More Travis than Joe.  Nice job Travis and thank you.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1">
    <p:pos x="6000" y="0"/>
    <p:text>Hi all- don't panic I will format'</p:text>
  </p:cm>
  <p:cm authorId="1" idx="1">
    <p:pos x="6000" y="100"/>
    <p:text>I moved up Mara's slide to a general info section to avoid redundancy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idx="2">
    <p:pos x="6000" y="0"/>
    <p:text>Mara- All of these questions are from the Grade 3-5 band practice test.</p:text>
  </p:cm>
  <p:cm authorId="0" idx="7">
    <p:pos x="6000" y="100"/>
    <p:text>thank you Travis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900974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John Tullio - Introduction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Dave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Dave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Dave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Dave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chemeClr val="dk1"/>
                </a:solidFill>
              </a:rPr>
              <a:t>Dave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Dave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 wouldn’t discuss every test with the public but instead just have them read the slides while we elaborate on what the tests will be like.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AIR Social Studies Example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AIR Social Studies Example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Dave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5" name="Shape 2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4" name="Shape 3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372035" y="311039"/>
            <a:ext cx="8399999" cy="4440899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Shape 9"/>
          <p:cNvSpPr/>
          <p:nvPr/>
        </p:nvSpPr>
        <p:spPr>
          <a:xfrm>
            <a:off x="372035" y="4904401"/>
            <a:ext cx="8399999" cy="1206600"/>
          </a:xfrm>
          <a:prstGeom prst="roundRect">
            <a:avLst>
              <a:gd name="adj" fmla="val 15243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630810"/>
            <a:ext cx="7772400" cy="3789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SzPct val="100000"/>
              <a:defRPr sz="7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5195894"/>
            <a:ext cx="7772400" cy="614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None/>
              <a:defRPr/>
            </a:lvl1pPr>
            <a:lvl2pPr>
              <a:spcBef>
                <a:spcPts val="0"/>
              </a:spcBef>
              <a:buSzPct val="100000"/>
              <a:buNone/>
              <a:defRPr sz="3000"/>
            </a:lvl2pPr>
            <a:lvl3pPr>
              <a:spcBef>
                <a:spcPts val="0"/>
              </a:spcBef>
              <a:buSzPct val="100000"/>
              <a:buNone/>
              <a:defRPr sz="3000"/>
            </a:lvl3pPr>
            <a:lvl4pPr>
              <a:spcBef>
                <a:spcPts val="0"/>
              </a:spcBef>
              <a:buSzPct val="100000"/>
              <a:buNone/>
              <a:defRPr sz="3000"/>
            </a:lvl4pPr>
            <a:lvl5pPr>
              <a:spcBef>
                <a:spcPts val="0"/>
              </a:spcBef>
              <a:buSzPct val="100000"/>
              <a:buNone/>
              <a:defRPr sz="3000"/>
            </a:lvl5pPr>
            <a:lvl6pPr>
              <a:spcBef>
                <a:spcPts val="0"/>
              </a:spcBef>
              <a:buSzPct val="100000"/>
              <a:buNone/>
              <a:defRPr sz="3000"/>
            </a:lvl6pPr>
            <a:lvl7pPr>
              <a:spcBef>
                <a:spcPts val="0"/>
              </a:spcBef>
              <a:buSzPct val="100000"/>
              <a:buNone/>
              <a:defRPr sz="3000"/>
            </a:lvl7pPr>
            <a:lvl8pPr>
              <a:spcBef>
                <a:spcPts val="0"/>
              </a:spcBef>
              <a:buSzPct val="100000"/>
              <a:buNone/>
              <a:defRPr sz="3000"/>
            </a:lvl8pPr>
            <a:lvl9pPr>
              <a:spcBef>
                <a:spcPts val="0"/>
              </a:spcBef>
              <a:buSzPct val="100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372035" y="1550894"/>
            <a:ext cx="8399999" cy="5170500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14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372035" y="1550894"/>
            <a:ext cx="4114800" cy="51705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Shape 19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/>
          <p:nvPr/>
        </p:nvSpPr>
        <p:spPr>
          <a:xfrm>
            <a:off x="4657164" y="1550894"/>
            <a:ext cx="4114800" cy="51705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761353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372035" y="1550894"/>
            <a:ext cx="8399999" cy="5170500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/>
          <p:nvPr/>
        </p:nvSpPr>
        <p:spPr>
          <a:xfrm rot="10800000" flipH="1">
            <a:off x="372035" y="-120"/>
            <a:ext cx="8399999" cy="1399800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72035" y="5702203"/>
            <a:ext cx="8399999" cy="86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372035" y="311039"/>
            <a:ext cx="8399999" cy="5158200"/>
          </a:xfrm>
          <a:prstGeom prst="roundRect">
            <a:avLst>
              <a:gd name="adj" fmla="val 2776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372035" y="314112"/>
            <a:ext cx="8399999" cy="6229800"/>
          </a:xfrm>
          <a:prstGeom prst="roundRect">
            <a:avLst>
              <a:gd name="adj" fmla="val 2255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3600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comments" Target="../comments/comment1.xm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comments" Target="../comments/comment2.xm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comments" Target="../comments/comment3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3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1.cloud2.tds.airast.org/student/V58/Pages/LoginShell.aspx?c=Ohio_PT" TargetMode="External"/><Relationship Id="rId4" Type="http://schemas.openxmlformats.org/officeDocument/2006/relationships/hyperlink" Target="http://oh.portal.airast.org/ocba/resources/" TargetMode="External"/><Relationship Id="rId5" Type="http://schemas.openxmlformats.org/officeDocument/2006/relationships/hyperlink" Target="http://www.parcconline.org/samples/item-task-prototypes" TargetMode="External"/><Relationship Id="rId6" Type="http://schemas.openxmlformats.org/officeDocument/2006/relationships/hyperlink" Target="http://pages.uoregon.edu/kscalise/taxonomy/taxonomy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hape 34"/>
          <p:cNvPicPr preferRelativeResize="0"/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 rot="-6">
            <a:off x="906546" y="2752225"/>
            <a:ext cx="2327587" cy="1549847"/>
          </a:xfrm>
          <a:prstGeom prst="rect">
            <a:avLst/>
          </a:prstGeom>
          <a:noFill/>
          <a:ln w="9525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72035" y="5702203"/>
            <a:ext cx="8399999" cy="865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000" dirty="0">
                <a:latin typeface="Avenir Black"/>
                <a:ea typeface="Cambria"/>
                <a:cs typeface="Avenir Black"/>
                <a:sym typeface="Cambria"/>
              </a:rPr>
              <a:t>Canfield Local School District</a:t>
            </a:r>
          </a:p>
        </p:txBody>
      </p:sp>
      <p:sp>
        <p:nvSpPr>
          <p:cNvPr id="36" name="Shape 36"/>
          <p:cNvSpPr txBox="1"/>
          <p:nvPr/>
        </p:nvSpPr>
        <p:spPr>
          <a:xfrm>
            <a:off x="467200" y="493900"/>
            <a:ext cx="8236199" cy="149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800">
                <a:latin typeface="Ubuntu"/>
                <a:ea typeface="Ubuntu"/>
                <a:cs typeface="Ubuntu"/>
                <a:sym typeface="Ubuntu"/>
              </a:rPr>
              <a:t>Ohio’s Next Generation Assessments</a:t>
            </a:r>
          </a:p>
        </p:txBody>
      </p:sp>
      <p:pic>
        <p:nvPicPr>
          <p:cNvPr id="37" name="Shape 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">
            <a:off x="3402910" y="2750274"/>
            <a:ext cx="2364775" cy="155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Shape 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6450" y="2750275"/>
            <a:ext cx="2641375" cy="1553750"/>
          </a:xfrm>
          <a:prstGeom prst="rect">
            <a:avLst/>
          </a:prstGeom>
          <a:noFill/>
          <a:ln w="9525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372035" y="5702203"/>
            <a:ext cx="8399999" cy="865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800" i="1">
                <a:latin typeface="Cambria"/>
                <a:ea typeface="Cambria"/>
                <a:cs typeface="Cambria"/>
                <a:sym typeface="Cambria"/>
              </a:rPr>
              <a:t>Commonly Confused</a:t>
            </a:r>
          </a:p>
        </p:txBody>
      </p:sp>
      <p:pic>
        <p:nvPicPr>
          <p:cNvPr id="44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485" y="1397825"/>
            <a:ext cx="3016253" cy="1981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Shape 45"/>
          <p:cNvPicPr preferRelativeResize="0"/>
          <p:nvPr/>
        </p:nvPicPr>
        <p:blipFill rotWithShape="1">
          <a:blip r:embed="rId4">
            <a:alphaModFix/>
          </a:blip>
          <a:srcRect l="20930" t="5040" r="7292" b="-5040"/>
          <a:stretch/>
        </p:blipFill>
        <p:spPr>
          <a:xfrm>
            <a:off x="5284550" y="1397825"/>
            <a:ext cx="3227350" cy="198182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Shape 46"/>
          <p:cNvSpPr txBox="1"/>
          <p:nvPr/>
        </p:nvSpPr>
        <p:spPr>
          <a:xfrm>
            <a:off x="3749800" y="2381050"/>
            <a:ext cx="1469699" cy="76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600">
                <a:latin typeface="Corsiva"/>
                <a:ea typeface="Corsiva"/>
                <a:cs typeface="Corsiva"/>
                <a:sym typeface="Corsiva"/>
              </a:rPr>
              <a:t>and</a:t>
            </a:r>
          </a:p>
        </p:txBody>
      </p:sp>
      <p:pic>
        <p:nvPicPr>
          <p:cNvPr id="47" name="Shape 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1337" y="3764050"/>
            <a:ext cx="2641375" cy="1553750"/>
          </a:xfrm>
          <a:prstGeom prst="rect">
            <a:avLst/>
          </a:prstGeom>
          <a:noFill/>
          <a:ln w="9525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72035" y="5702203"/>
            <a:ext cx="8399999" cy="865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4800" i="1">
                <a:latin typeface="Syncopate"/>
                <a:ea typeface="Syncopate"/>
                <a:cs typeface="Syncopate"/>
                <a:sym typeface="Syncopate"/>
              </a:rPr>
              <a:t>PARCC</a:t>
            </a:r>
          </a:p>
        </p:txBody>
      </p:sp>
      <p:pic>
        <p:nvPicPr>
          <p:cNvPr id="53" name="Shape 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500" y="603284"/>
            <a:ext cx="8029050" cy="462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More tests in more </a:t>
            </a:r>
            <a:r>
              <a:rPr lang="en" dirty="0" smtClean="0"/>
              <a:t>grades</a:t>
            </a:r>
            <a:endParaRPr lang="en" dirty="0"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Tests will now be administered in multiple </a:t>
            </a:r>
            <a:r>
              <a:rPr lang="en" dirty="0" smtClean="0"/>
              <a:t>sessions</a:t>
            </a:r>
            <a:endParaRPr lang="en" dirty="0"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Computer-based </a:t>
            </a:r>
            <a:r>
              <a:rPr lang="en" dirty="0" smtClean="0"/>
              <a:t>administration</a:t>
            </a:r>
            <a:endParaRPr lang="en" dirty="0"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Question </a:t>
            </a:r>
            <a:r>
              <a:rPr lang="en" dirty="0" smtClean="0"/>
              <a:t>format</a:t>
            </a:r>
            <a:endParaRPr lang="en" dirty="0"/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Writing/typing </a:t>
            </a:r>
            <a:r>
              <a:rPr lang="en" dirty="0" smtClean="0"/>
              <a:t>demand</a:t>
            </a:r>
            <a:endParaRPr lang="en" dirty="0"/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dirty="0"/>
              <a:t>Testing </a:t>
            </a:r>
            <a:r>
              <a:rPr lang="en" dirty="0" smtClean="0"/>
              <a:t>windows</a:t>
            </a:r>
            <a:endParaRPr lang="en" dirty="0"/>
          </a:p>
        </p:txBody>
      </p:sp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Most Significant Changes</a:t>
            </a:r>
          </a:p>
        </p:txBody>
      </p:sp>
      <p:pic>
        <p:nvPicPr>
          <p:cNvPr id="60" name="Shape 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3400" y="3630900"/>
            <a:ext cx="2777549" cy="300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Performance Based &amp; End of Course (</a:t>
            </a:r>
            <a:r>
              <a:rPr lang="en" sz="3000" i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Year</a:t>
            </a:r>
            <a:r>
              <a:rPr lang="en" sz="3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)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2400" b="1" dirty="0">
                <a:latin typeface="Cambria"/>
                <a:ea typeface="Cambria"/>
                <a:cs typeface="Cambria"/>
                <a:sym typeface="Cambria"/>
              </a:rPr>
              <a:t>Performance Based (PBA)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Intended to be administered approximately ¾ of the way through the course (year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)</a:t>
            </a:r>
            <a:endParaRPr lang="en" sz="2400" dirty="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Writing intensive 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assessments</a:t>
            </a:r>
            <a:endParaRPr lang="en" sz="2400" dirty="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4761353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2400" b="1" dirty="0">
                <a:latin typeface="Cambria"/>
                <a:ea typeface="Cambria"/>
                <a:cs typeface="Cambria"/>
                <a:sym typeface="Cambria"/>
              </a:rPr>
              <a:t>End of Course (EOC)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2400" b="1" dirty="0">
                <a:latin typeface="Cambria"/>
                <a:ea typeface="Cambria"/>
                <a:cs typeface="Cambria"/>
                <a:sym typeface="Cambria"/>
              </a:rPr>
              <a:t>End of Year (EOY)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Intended to be administered as close to the conclusion of the course/year as 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possible</a:t>
            </a:r>
            <a:endParaRPr lang="en" sz="2400" dirty="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Objective format </a:t>
            </a:r>
            <a:r>
              <a:rPr lang="en" sz="2400" dirty="0" smtClean="0">
                <a:latin typeface="Cambria"/>
                <a:ea typeface="Cambria"/>
                <a:cs typeface="Cambria"/>
                <a:sym typeface="Cambria"/>
              </a:rPr>
              <a:t>assessments</a:t>
            </a:r>
            <a:endParaRPr lang="en" sz="2400" dirty="0">
              <a:latin typeface="Cambria"/>
              <a:ea typeface="Cambria"/>
              <a:cs typeface="Cambria"/>
              <a:sym typeface="Cambria"/>
            </a:endParaRPr>
          </a:p>
          <a:p>
            <a:pPr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950" y="4872450"/>
            <a:ext cx="15240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5541" y="4912450"/>
            <a:ext cx="2153932" cy="161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761300" y="2766000"/>
            <a:ext cx="3925500" cy="3892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25000"/>
              <a:buFont typeface="Cambria"/>
              <a:buNone/>
            </a:pPr>
            <a:r>
              <a:rPr lang="en" sz="22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Science/Social Studies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Font typeface="Cambria"/>
              <a:buNone/>
            </a:pPr>
            <a:endParaRPr sz="2200"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developed by </a:t>
            </a:r>
            <a:r>
              <a:rPr lang="en" sz="1800" b="1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AIR/ODE</a:t>
            </a:r>
          </a:p>
          <a:p>
            <a:pPr lvl="0" rtl="0">
              <a:spcBef>
                <a:spcPts val="0"/>
              </a:spcBef>
              <a:buNone/>
            </a:pPr>
            <a:endParaRPr sz="1800"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1800" b="1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PBA:</a:t>
            </a: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March 2-13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 session science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 session social studies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administered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1800" b="1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EOY/EOC:</a:t>
            </a: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 May 4-15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 session science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1 session social studies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administered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370725" y="2766000"/>
            <a:ext cx="4263900" cy="4274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25000"/>
              <a:buFont typeface="Cambria"/>
              <a:buNone/>
            </a:pPr>
            <a:r>
              <a:rPr lang="en" sz="22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English Language Arts &amp; Math</a:t>
            </a:r>
          </a:p>
          <a:p>
            <a:pPr lvl="0" algn="ctr" rtl="0">
              <a:spcBef>
                <a:spcPts val="0"/>
              </a:spcBef>
              <a:buClr>
                <a:schemeClr val="dk1"/>
              </a:buClr>
              <a:buFont typeface="Cambria"/>
              <a:buNone/>
            </a:pPr>
            <a:endParaRPr sz="2200" b="1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Developed by PARCC</a:t>
            </a:r>
          </a:p>
          <a:p>
            <a:pPr lvl="0" rtl="0">
              <a:spcBef>
                <a:spcPts val="0"/>
              </a:spcBef>
              <a:buNone/>
            </a:pPr>
            <a:endParaRPr sz="18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1800" b="1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PBA</a:t>
            </a: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: February 16- March 20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3 sessions ELA 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2 sessions math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administered</a:t>
            </a:r>
          </a:p>
          <a:p>
            <a:pPr marL="914400" lvl="1" indent="-228600" rtl="0">
              <a:spcBef>
                <a:spcPts val="0"/>
              </a:spcBef>
              <a:buClr>
                <a:srgbClr val="000000"/>
              </a:buClr>
              <a:buFont typeface="Georgia"/>
              <a:buNone/>
            </a:pPr>
            <a:endParaRPr sz="1800" b="1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 sz="1800" b="1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EOY/EOC:</a:t>
            </a: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  April 13 - May  15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Georgia"/>
              <a:buChar char="○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2 sessions ELA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Georgia"/>
              <a:buChar char="○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2 sessions math</a:t>
            </a:r>
          </a:p>
          <a:p>
            <a:pPr marL="914400" lvl="1" indent="-342900" rtl="0">
              <a:spcBef>
                <a:spcPts val="0"/>
              </a:spcBef>
              <a:buClr>
                <a:srgbClr val="000000"/>
              </a:buClr>
              <a:buSzPct val="100000"/>
              <a:buFont typeface="Georgia"/>
              <a:buChar char="○"/>
            </a:pPr>
            <a:r>
              <a:rPr lang="en"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computer administered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Next Generation Assessment Format</a:t>
            </a:r>
          </a:p>
        </p:txBody>
      </p:sp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262" y="1621225"/>
            <a:ext cx="1596824" cy="104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Shape 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2500" y="1621225"/>
            <a:ext cx="1943100" cy="1049175"/>
          </a:xfrm>
          <a:prstGeom prst="rect">
            <a:avLst/>
          </a:prstGeom>
          <a:noFill/>
          <a:ln w="9525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72035" y="5702203"/>
            <a:ext cx="8399999" cy="865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3600" i="1">
                <a:latin typeface="Cambria"/>
                <a:ea typeface="Cambria"/>
                <a:cs typeface="Cambria"/>
                <a:sym typeface="Cambria"/>
              </a:rPr>
              <a:t>Testing Windows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574000" y="440525"/>
            <a:ext cx="8036099" cy="495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rgbClr val="000000"/>
              </a:buClr>
              <a:buSzPct val="100000"/>
              <a:buFont typeface="Cambria"/>
              <a:buChar char="●"/>
            </a:pPr>
            <a:r>
              <a:rPr lang="en" sz="3000" dirty="0">
                <a:latin typeface="Cambria"/>
                <a:ea typeface="Cambria"/>
                <a:cs typeface="Cambria"/>
                <a:sym typeface="Cambria"/>
              </a:rPr>
              <a:t>Windows are the same for all Ohio </a:t>
            </a:r>
            <a:r>
              <a:rPr lang="en" sz="3000" dirty="0" smtClean="0">
                <a:latin typeface="Cambria"/>
                <a:ea typeface="Cambria"/>
                <a:cs typeface="Cambria"/>
                <a:sym typeface="Cambria"/>
              </a:rPr>
              <a:t>districts</a:t>
            </a:r>
            <a:endParaRPr lang="en" sz="3000" dirty="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419100">
              <a:spcBef>
                <a:spcPts val="0"/>
              </a:spcBef>
              <a:buClr>
                <a:srgbClr val="000000"/>
              </a:buClr>
              <a:buSzPct val="100000"/>
              <a:buFont typeface="Cambria"/>
              <a:buChar char="●"/>
            </a:pPr>
            <a:r>
              <a:rPr lang="en" sz="3000" dirty="0">
                <a:latin typeface="Cambria"/>
                <a:ea typeface="Cambria"/>
                <a:cs typeface="Cambria"/>
                <a:sym typeface="Cambria"/>
              </a:rPr>
              <a:t>School start dates and holiday </a:t>
            </a:r>
            <a:r>
              <a:rPr lang="en" sz="3000" dirty="0" smtClean="0">
                <a:latin typeface="Cambria"/>
                <a:ea typeface="Cambria"/>
                <a:cs typeface="Cambria"/>
                <a:sym typeface="Cambria"/>
              </a:rPr>
              <a:t>breaks</a:t>
            </a:r>
            <a:endParaRPr lang="en" sz="3000" dirty="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3850" y="1842150"/>
            <a:ext cx="5953125" cy="346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ctrTitle"/>
          </p:nvPr>
        </p:nvSpPr>
        <p:spPr>
          <a:xfrm>
            <a:off x="685800" y="565504"/>
            <a:ext cx="7772400" cy="21369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C. H. Campbell Elementary School 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and 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Hilltop Elementary School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subTitle" idx="1"/>
          </p:nvPr>
        </p:nvSpPr>
        <p:spPr>
          <a:xfrm>
            <a:off x="685800" y="5195894"/>
            <a:ext cx="7772400" cy="6140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/>
              <a:t>Next Generation Assessments for  2014-2015</a:t>
            </a:r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775" y="2556233"/>
            <a:ext cx="2238877" cy="1679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8929" y="2532833"/>
            <a:ext cx="3523444" cy="167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Assessments at a Glance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000" b="1"/>
              <a:t>Previous Years:</a:t>
            </a:r>
          </a:p>
          <a:p>
            <a:pPr rtl="0">
              <a:spcBef>
                <a:spcPts val="0"/>
              </a:spcBef>
              <a:buNone/>
            </a:pPr>
            <a:r>
              <a:rPr lang="en" sz="1600" u="sng"/>
              <a:t>Ohio Achievement Assessments (OAA)</a:t>
            </a:r>
          </a:p>
          <a:p>
            <a:pPr marL="457200" lvl="0" indent="-330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3 (7.5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Fall reading assessment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Spring reading and math assessments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4 (5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Spring reading and math assessments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2"/>
          </p:nvPr>
        </p:nvSpPr>
        <p:spPr>
          <a:xfrm>
            <a:off x="4761353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000" b="1"/>
              <a:t>Now: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600" u="sng"/>
              <a:t>PARCC and AIR</a:t>
            </a:r>
          </a:p>
          <a:p>
            <a:pPr marL="457200" lvl="0" indent="-330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3 (9.25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Fall reading OAA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Spring reading OAA if scoring below proficient in the fall OAA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Spring PARCC ELA if scoring proficient or above in the fall OAA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PARCC Math</a:t>
            </a:r>
          </a:p>
          <a:p>
            <a:pPr marL="457200" lvl="0" indent="-330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4 (12.5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PARCC ELA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PARCC Math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/>
              <a:t>AIR Social Studies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90969"/>
            <a:ext cx="8229600" cy="1143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</a:rPr>
              <a:t>PARCC Testing Sessions</a:t>
            </a:r>
          </a:p>
          <a:p>
            <a:pPr indent="457200">
              <a:spcBef>
                <a:spcPts val="0"/>
              </a:spcBef>
              <a:buNone/>
            </a:pPr>
            <a:r>
              <a:rPr lang="en" sz="1400" u="sng">
                <a:solidFill>
                  <a:srgbClr val="000000"/>
                </a:solidFill>
              </a:rPr>
              <a:t>Performance-based Assessment</a:t>
            </a:r>
            <a:r>
              <a:rPr lang="en" sz="1400">
                <a:solidFill>
                  <a:srgbClr val="000000"/>
                </a:solidFill>
              </a:rPr>
              <a:t>				</a:t>
            </a:r>
            <a:r>
              <a:rPr lang="en" sz="1400" u="sng">
                <a:solidFill>
                  <a:srgbClr val="000000"/>
                </a:solidFill>
              </a:rPr>
              <a:t>End of Year Assessment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437600"/>
            <a:ext cx="4070099" cy="5420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300" u="sng"/>
              <a:t>Grade 3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ELA Performance-based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3 testing sessions (3.5 hours total)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February 17-19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Math Performance-based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2 testing sessions (2.5 hours total)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March 3-4</a:t>
            </a:r>
          </a:p>
          <a:p>
            <a:pPr rtl="0">
              <a:spcBef>
                <a:spcPts val="0"/>
              </a:spcBef>
              <a:buNone/>
            </a:pPr>
            <a:r>
              <a:rPr lang="en" sz="1300"/>
              <a:t>Grade 4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ELA Performance-based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3 testing sessions (4.25 hours total)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February 23-25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Math Performance-based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2 testing sessions (2.5 hours total)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March 10-11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Social Studies Performance-based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1 testing session (1.25 hours)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March 5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body" idx="2"/>
          </p:nvPr>
        </p:nvSpPr>
        <p:spPr>
          <a:xfrm>
            <a:off x="4761300" y="1461400"/>
            <a:ext cx="3925500" cy="5372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300" u="sng"/>
              <a:t>Grade 3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ELA End of Year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1 testing session (1.25 hours)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April 20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Math End of Year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2 testing sessions (2.5 hours total)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April 22-23 </a:t>
            </a:r>
          </a:p>
          <a:p>
            <a:pPr rtl="0">
              <a:spcBef>
                <a:spcPts val="0"/>
              </a:spcBef>
              <a:buNone/>
            </a:pPr>
            <a:r>
              <a:rPr lang="en" sz="1300"/>
              <a:t>Grade 4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ELA End of Year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1 testing session (1.25 hours total)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April 28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Math End of Year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2 testing sessions (2.5 hours total)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April 29-30</a:t>
            </a:r>
          </a:p>
          <a:p>
            <a:pPr marL="457200" lvl="0" indent="-3111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300"/>
              <a:t>Social Studies End of Year Assessment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1 testing session (1.25 hours)</a:t>
            </a:r>
          </a:p>
          <a:p>
            <a:pPr marL="914400" lvl="1" indent="-3111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300"/>
              <a:t>May 5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How are we preparing students?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Chromebooks in the classroom </a:t>
            </a:r>
          </a:p>
          <a:p>
            <a:pPr marL="914400" lvl="1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800"/>
              <a:t>1:2 Student/Chromebook ratio in grades 3-4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Professional development for teachers by the Mahoning County Educational Service Center (MCESC)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Curriculum alignment to the Common Core Standards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Online assessments using Scootpad, TenMarks, Wowzers, and other tools.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Typing being taught in grades 2-3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Online practice testing with all students before the assessment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Developing assessments to mirror the next generation assessments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Third Grade Reading Guarantee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Students who score below a 394 on both the fall and spring Ohio Achievement Assessment qualify for retention in reading for fourth grade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These students will be given multiple opportunities in addition to the OAA to demonstrate reading proficiency before the start of the school year (Summer OAA and other approved assessments)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Reading intervention is provided to students in all grade levels who are “off track” based upon reading benchmark assessments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Last year, Canfield Local Schools had zero students retained due to the Third Grade Reading Guarantee</a:t>
            </a:r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Next year, reading proficiency will be based upon the PARCC assessments instead of the OAA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ctrTitle"/>
          </p:nvPr>
        </p:nvSpPr>
        <p:spPr>
          <a:xfrm>
            <a:off x="685800" y="320833"/>
            <a:ext cx="7772400" cy="622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4800" dirty="0">
                <a:solidFill>
                  <a:srgbClr val="000000"/>
                </a:solidFill>
              </a:rPr>
              <a:t>How are the new assessments different?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Part A and Part B Questions</a:t>
            </a:r>
          </a:p>
        </p:txBody>
      </p:sp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350" y="1569300"/>
            <a:ext cx="6949300" cy="386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Drag and Drop Questions</a:t>
            </a:r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375" y="1600200"/>
            <a:ext cx="6225249" cy="384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2737" y="322666"/>
            <a:ext cx="7058524" cy="465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Essay Questions</a:t>
            </a:r>
          </a:p>
        </p:txBody>
      </p:sp>
      <p:pic>
        <p:nvPicPr>
          <p:cNvPr id="147" name="Shape 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2912" y="1555433"/>
            <a:ext cx="6618174" cy="382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Essay evaluating multiple passages</a:t>
            </a:r>
          </a:p>
        </p:txBody>
      </p:sp>
      <p:pic>
        <p:nvPicPr>
          <p:cNvPr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350" y="1550400"/>
            <a:ext cx="6945301" cy="3881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Building equations</a:t>
            </a:r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625" y="1936000"/>
            <a:ext cx="8360749" cy="322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ape 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187" y="323383"/>
            <a:ext cx="4343974" cy="4658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Shape 165"/>
          <p:cNvSpPr txBox="1"/>
          <p:nvPr/>
        </p:nvSpPr>
        <p:spPr>
          <a:xfrm>
            <a:off x="5178000" y="760500"/>
            <a:ext cx="3297600" cy="20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/>
              <a:t>Multi-Step Questions</a:t>
            </a:r>
          </a:p>
          <a:p>
            <a:pPr marL="457200" lvl="0" indent="-3175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Students must solve Part A correctly to get credit for Part B</a:t>
            </a:r>
          </a:p>
          <a:p>
            <a:pPr marL="457200" lvl="0" indent="-3175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Part C can receive credit in this example if the student misses Part A or Part B</a:t>
            </a:r>
          </a:p>
          <a:p>
            <a:pPr>
              <a:spcBef>
                <a:spcPts val="0"/>
              </a:spcBef>
              <a:buNone/>
            </a:pPr>
            <a:endParaRPr sz="2400"/>
          </a:p>
        </p:txBody>
      </p:sp>
      <p:pic>
        <p:nvPicPr>
          <p:cNvPr id="166" name="Shape 1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2150" y="3272935"/>
            <a:ext cx="3952075" cy="2349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hape 1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0100" y="332533"/>
            <a:ext cx="4326974" cy="46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Shape 172"/>
          <p:cNvSpPr txBox="1"/>
          <p:nvPr/>
        </p:nvSpPr>
        <p:spPr>
          <a:xfrm>
            <a:off x="348175" y="3045800"/>
            <a:ext cx="3823500" cy="766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2400"/>
              <a:t>Multi-Step Questions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Multiple Selection Questions</a:t>
            </a:r>
          </a:p>
        </p:txBody>
      </p:sp>
      <p:pic>
        <p:nvPicPr>
          <p:cNvPr id="178" name="Shape 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800" y="1617200"/>
            <a:ext cx="7402400" cy="371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ctrTitle"/>
          </p:nvPr>
        </p:nvSpPr>
        <p:spPr>
          <a:xfrm>
            <a:off x="685800" y="630800"/>
            <a:ext cx="4661700" cy="37893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/>
              <a:t>Canfield Village Middle School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3000"/>
              <a:t>Grades 5-8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subTitle" idx="1"/>
          </p:nvPr>
        </p:nvSpPr>
        <p:spPr>
          <a:xfrm>
            <a:off x="685800" y="5195894"/>
            <a:ext cx="7772400" cy="6140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/>
              <a:t>Next Generation Assessments for  2014-2015</a:t>
            </a:r>
          </a:p>
        </p:txBody>
      </p:sp>
      <p:pic>
        <p:nvPicPr>
          <p:cNvPr id="185" name="Shape 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6975" y="631100"/>
            <a:ext cx="1967518" cy="3789299"/>
          </a:xfrm>
          <a:prstGeom prst="rect">
            <a:avLst/>
          </a:prstGeom>
          <a:noFill/>
          <a:ln w="3810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Question formats-skills required at all grades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Part A and B Questions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Drag and Drop Questions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Essay Questions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Essays Evaluating Multiple Passages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Building Equations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Multi-step Questions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Multiple Selection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92" name="Shape 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4425" y="945624"/>
            <a:ext cx="3102374" cy="1915850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93" name="Shape 1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2950" y="4778250"/>
            <a:ext cx="4049450" cy="1562950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Assessments at a Glance</a:t>
            </a:r>
          </a:p>
        </p:txBody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sz="2000" b="1"/>
          </a:p>
          <a:p>
            <a:pPr lvl="0" rtl="0">
              <a:spcBef>
                <a:spcPts val="0"/>
              </a:spcBef>
              <a:buNone/>
            </a:pPr>
            <a:r>
              <a:rPr lang="en" sz="2000" b="1"/>
              <a:t>Previous Years: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600" u="sng"/>
              <a:t>Ohio Achievement Assessments (OAA)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5: Science, Math and Reading (6 hours total)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6: Reading and Math (4 hours total)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7: Reading and Math (4 hours total)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/>
              <a:t>Grade 8: Science, Math and Reading (6 hours total)</a:t>
            </a:r>
          </a:p>
          <a:p>
            <a:pPr marR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/>
              <a:t>_________________________________</a:t>
            </a:r>
          </a:p>
          <a:p>
            <a:pPr marR="0"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/>
              <a:t>20 total hours for OAA</a:t>
            </a:r>
          </a:p>
        </p:txBody>
      </p:sp>
      <p:sp>
        <p:nvSpPr>
          <p:cNvPr id="200" name="Shape 200"/>
          <p:cNvSpPr txBox="1">
            <a:spLocks noGrp="1"/>
          </p:cNvSpPr>
          <p:nvPr>
            <p:ph type="body" idx="2"/>
          </p:nvPr>
        </p:nvSpPr>
        <p:spPr>
          <a:xfrm>
            <a:off x="4761350" y="1429000"/>
            <a:ext cx="3925500" cy="513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000" b="1" dirty="0"/>
              <a:t>Now: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600" u="sng" dirty="0"/>
              <a:t>PARCC and AIR</a:t>
            </a:r>
          </a:p>
          <a:p>
            <a:pPr marL="457200" lvl="0" indent="-330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 b="1" i="1" dirty="0"/>
              <a:t>Grade 5 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 dirty="0"/>
              <a:t>PARCC ELA- 3 Parts PBA; 2 Parts EOY (6.25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 dirty="0"/>
              <a:t>PARCC Math- 2 parts PBA; 2 parts EOY (5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 dirty="0"/>
              <a:t>AIR Science- 1 part PBA; 1 part EOY (2.5 hours total)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600" b="1" dirty="0"/>
              <a:t>GRADE 5 TOTAL HOURS: 13.75 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600" b="1" i="1" dirty="0"/>
              <a:t>Grade 6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 dirty="0"/>
              <a:t>PARCC ELA- 3 Parts PBA; 2 Parts EOY (6.25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 dirty="0"/>
              <a:t>PARCC Math- 2 parts PBA; 2 parts EOY (5 hours total)</a:t>
            </a:r>
          </a:p>
          <a:p>
            <a:pPr marL="914400" lvl="1" indent="-3302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600" dirty="0"/>
              <a:t>AIR </a:t>
            </a:r>
            <a:r>
              <a:rPr lang="en-US" sz="1600" dirty="0" smtClean="0"/>
              <a:t>Social Studies –</a:t>
            </a:r>
          </a:p>
          <a:p>
            <a:pPr marL="584200" lvl="1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600" dirty="0"/>
              <a:t>	</a:t>
            </a:r>
            <a:r>
              <a:rPr lang="en" sz="1600" dirty="0" smtClean="0"/>
              <a:t>1 </a:t>
            </a:r>
            <a:r>
              <a:rPr lang="en" sz="1600" dirty="0"/>
              <a:t>part PBA; 1 part EOY (2.5 </a:t>
            </a:r>
            <a:r>
              <a:rPr lang="en-US" sz="1600" dirty="0" smtClean="0"/>
              <a:t>	</a:t>
            </a:r>
            <a:r>
              <a:rPr lang="en" sz="1600" dirty="0" smtClean="0"/>
              <a:t>hours </a:t>
            </a:r>
            <a:r>
              <a:rPr lang="en" sz="1600" dirty="0"/>
              <a:t>total)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600" b="1" dirty="0"/>
              <a:t>GRADE 6 TOTAL HOURS: 13.75 </a:t>
            </a:r>
            <a:r>
              <a:rPr lang="en" sz="1600" dirty="0"/>
              <a:t>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Assessments at a Glance-Now</a:t>
            </a:r>
          </a:p>
        </p:txBody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sz="2000" b="1"/>
          </a:p>
          <a:p>
            <a:pPr rtl="0">
              <a:spcBef>
                <a:spcPts val="0"/>
              </a:spcBef>
              <a:buNone/>
            </a:pPr>
            <a:endParaRPr sz="2000" b="1"/>
          </a:p>
          <a:p>
            <a:pPr lvl="0" rtl="0">
              <a:spcBef>
                <a:spcPts val="0"/>
              </a:spcBef>
              <a:buNone/>
            </a:pPr>
            <a:endParaRPr sz="2000" b="1"/>
          </a:p>
          <a:p>
            <a:pPr marL="457200" lvl="0" indent="-3429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b="1" i="1"/>
              <a:t>Grade 7 </a:t>
            </a:r>
          </a:p>
          <a:p>
            <a:pPr marL="914400" lvl="1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800"/>
              <a:t>PARCC ELA- 3 Parts PBA; 2 Parts EOY (6.25 hours total)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/>
          </a:p>
          <a:p>
            <a:pPr marL="914400" lvl="1" indent="-3429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800"/>
              <a:t>PARCC Math- 2 parts PBA; 2 parts EOY (5 hours total)</a:t>
            </a:r>
          </a:p>
          <a:p>
            <a:pPr marL="457200" indent="0" rtl="0">
              <a:spcBef>
                <a:spcPts val="0"/>
              </a:spcBef>
              <a:buNone/>
            </a:pPr>
            <a:endParaRPr sz="1800"/>
          </a:p>
          <a:p>
            <a:pPr marL="457200" indent="0" rtl="0">
              <a:spcBef>
                <a:spcPts val="0"/>
              </a:spcBef>
              <a:buNone/>
            </a:pPr>
            <a:endParaRPr sz="1800"/>
          </a:p>
          <a:p>
            <a:pPr marL="457200" lvl="0" indent="0" rtl="0">
              <a:spcBef>
                <a:spcPts val="0"/>
              </a:spcBef>
              <a:buNone/>
            </a:pPr>
            <a:endParaRPr sz="1800"/>
          </a:p>
          <a:p>
            <a:pPr algn="ctr" rtl="0">
              <a:spcBef>
                <a:spcPts val="0"/>
              </a:spcBef>
              <a:buNone/>
            </a:pPr>
            <a:r>
              <a:rPr lang="en" sz="1800" b="1"/>
              <a:t>GRADE 7 TOTAL HOURS 11.25</a:t>
            </a:r>
          </a:p>
          <a:p>
            <a:pPr algn="ctr" rtl="0">
              <a:spcBef>
                <a:spcPts val="0"/>
              </a:spcBef>
              <a:buNone/>
            </a:pPr>
            <a:endParaRPr sz="1600" b="1"/>
          </a:p>
          <a:p>
            <a:pPr lvl="0" algn="ctr" rtl="0">
              <a:spcBef>
                <a:spcPts val="0"/>
              </a:spcBef>
              <a:buNone/>
            </a:pPr>
            <a:endParaRPr sz="1600" b="1"/>
          </a:p>
        </p:txBody>
      </p:sp>
      <p:sp>
        <p:nvSpPr>
          <p:cNvPr id="207" name="Shape 207"/>
          <p:cNvSpPr txBox="1"/>
          <p:nvPr/>
        </p:nvSpPr>
        <p:spPr>
          <a:xfrm>
            <a:off x="4667675" y="1791550"/>
            <a:ext cx="3761400" cy="432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endParaRPr sz="1600" b="1" i="1">
              <a:solidFill>
                <a:schemeClr val="dk1"/>
              </a:solidFill>
            </a:endParaRPr>
          </a:p>
          <a:p>
            <a:pPr rtl="0">
              <a:spcBef>
                <a:spcPts val="600"/>
              </a:spcBef>
              <a:buNone/>
            </a:pPr>
            <a:endParaRPr sz="1600" b="1" i="1">
              <a:solidFill>
                <a:schemeClr val="dk1"/>
              </a:solidFill>
            </a:endParaRPr>
          </a:p>
          <a:p>
            <a:pPr rtl="0">
              <a:spcBef>
                <a:spcPts val="600"/>
              </a:spcBef>
              <a:buNone/>
            </a:pPr>
            <a:endParaRPr sz="1600" b="1" i="1">
              <a:solidFill>
                <a:schemeClr val="dk1"/>
              </a:solidFill>
            </a:endParaRPr>
          </a:p>
          <a:p>
            <a:pPr lvl="0" rtl="0">
              <a:spcBef>
                <a:spcPts val="600"/>
              </a:spcBef>
              <a:buNone/>
            </a:pPr>
            <a:endParaRPr sz="1600" b="1" i="1">
              <a:solidFill>
                <a:schemeClr val="dk1"/>
              </a:solidFill>
            </a:endParaRPr>
          </a:p>
          <a:p>
            <a:pPr marL="457200" lvl="0" indent="-342900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 b="1" i="1">
                <a:solidFill>
                  <a:schemeClr val="dk1"/>
                </a:solidFill>
              </a:rPr>
              <a:t>Grade 8</a:t>
            </a:r>
          </a:p>
          <a:p>
            <a:pPr marL="914400" lvl="1" indent="-34290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chemeClr val="dk1"/>
                </a:solidFill>
              </a:rPr>
              <a:t>PARCC ELA- 3 Parts PBA; 2 Parts EOY (6.25 hours total)</a:t>
            </a:r>
          </a:p>
          <a:p>
            <a:pPr marL="914400" lvl="1" indent="-34290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chemeClr val="dk1"/>
                </a:solidFill>
              </a:rPr>
              <a:t>PARCC Math- 2 parts PBA; 2 parts EOY (5 hours total)</a:t>
            </a:r>
          </a:p>
          <a:p>
            <a:pPr marL="914400" lvl="1" indent="-34290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800">
                <a:solidFill>
                  <a:schemeClr val="dk1"/>
                </a:solidFill>
              </a:rPr>
              <a:t>AIR Science- 1 part PBA; 1 part EOY (2.5 hours total)</a:t>
            </a:r>
          </a:p>
          <a:p>
            <a:pPr marL="457200" lvl="0" indent="0" rtl="0">
              <a:spcBef>
                <a:spcPts val="480"/>
              </a:spcBef>
              <a:buNone/>
            </a:pPr>
            <a:endParaRPr sz="1800">
              <a:solidFill>
                <a:schemeClr val="dk1"/>
              </a:solidFill>
            </a:endParaRPr>
          </a:p>
          <a:p>
            <a:pPr lvl="0" algn="ctr" rtl="0">
              <a:spcBef>
                <a:spcPts val="600"/>
              </a:spcBef>
              <a:buNone/>
            </a:pPr>
            <a:r>
              <a:rPr lang="en" sz="1800" b="1">
                <a:solidFill>
                  <a:schemeClr val="dk1"/>
                </a:solidFill>
              </a:rPr>
              <a:t>GRADE 8 TOTAL HOURS: 13.75 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ctrTitle"/>
          </p:nvPr>
        </p:nvSpPr>
        <p:spPr>
          <a:xfrm>
            <a:off x="685800" y="133523"/>
            <a:ext cx="7772400" cy="4286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 rtl="0">
              <a:spcBef>
                <a:spcPts val="0"/>
              </a:spcBef>
              <a:buNone/>
            </a:pPr>
            <a:endParaRPr sz="3000" u="sng"/>
          </a:p>
          <a:p>
            <a:pPr algn="ctr" rtl="0">
              <a:spcBef>
                <a:spcPts val="0"/>
              </a:spcBef>
              <a:buNone/>
            </a:pPr>
            <a:r>
              <a:rPr lang="en" sz="3000" u="sng"/>
              <a:t>OAA (Then): </a:t>
            </a:r>
            <a:r>
              <a:rPr lang="en" sz="3000" i="1"/>
              <a:t>20 Hours Grades 5-8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3000" i="1"/>
              <a:t>(10 instructional days affected)</a:t>
            </a:r>
          </a:p>
          <a:p>
            <a:pPr algn="ctr" rtl="0">
              <a:spcBef>
                <a:spcPts val="0"/>
              </a:spcBef>
              <a:buNone/>
            </a:pPr>
            <a:endParaRPr sz="3000" i="1"/>
          </a:p>
          <a:p>
            <a:pPr algn="ctr" rtl="0">
              <a:spcBef>
                <a:spcPts val="0"/>
              </a:spcBef>
              <a:buNone/>
            </a:pPr>
            <a:r>
              <a:rPr lang="en" sz="3000" u="sng"/>
              <a:t>Next Generation Assessments (Now) </a:t>
            </a:r>
            <a:r>
              <a:rPr lang="en" sz="3000"/>
              <a:t>: </a:t>
            </a:r>
            <a:r>
              <a:rPr lang="en" sz="3000" i="1"/>
              <a:t>52.5 Hours total Grades 5-8</a:t>
            </a:r>
          </a:p>
          <a:p>
            <a:pPr algn="ctr" rtl="0">
              <a:spcBef>
                <a:spcPts val="0"/>
              </a:spcBef>
              <a:buNone/>
            </a:pPr>
            <a:r>
              <a:rPr lang="en" sz="3000" i="1"/>
              <a:t>(24 instructional days affected)</a:t>
            </a:r>
          </a:p>
          <a:p>
            <a:pPr algn="l" rtl="0">
              <a:spcBef>
                <a:spcPts val="0"/>
              </a:spcBef>
              <a:buNone/>
            </a:pPr>
            <a:endParaRPr sz="3000" i="1"/>
          </a:p>
          <a:p>
            <a:pPr algn="l">
              <a:spcBef>
                <a:spcPts val="0"/>
              </a:spcBef>
              <a:buNone/>
            </a:pPr>
            <a:r>
              <a:rPr lang="en" sz="3000" i="1"/>
              <a:t>THEN AND NOW</a:t>
            </a:r>
          </a:p>
        </p:txBody>
      </p:sp>
      <p:pic>
        <p:nvPicPr>
          <p:cNvPr id="213" name="Shape 213"/>
          <p:cNvPicPr preferRelativeResize="0"/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 rot="-6">
            <a:off x="5709921" y="4344576"/>
            <a:ext cx="2327587" cy="1549847"/>
          </a:xfrm>
          <a:prstGeom prst="rect">
            <a:avLst/>
          </a:prstGeom>
          <a:noFill/>
          <a:ln w="9525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14" name="Shape 2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6276" y="4842900"/>
            <a:ext cx="2504050" cy="16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Shape 2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3575" y="4420100"/>
            <a:ext cx="1943100" cy="1049175"/>
          </a:xfrm>
          <a:prstGeom prst="rect">
            <a:avLst/>
          </a:prstGeom>
          <a:noFill/>
          <a:ln w="9525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ctrTitle"/>
          </p:nvPr>
        </p:nvSpPr>
        <p:spPr>
          <a:xfrm>
            <a:off x="685800" y="320833"/>
            <a:ext cx="7772400" cy="622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600" dirty="0">
                <a:solidFill>
                  <a:srgbClr val="000000"/>
                </a:solidFill>
              </a:rPr>
              <a:t>How are the new assessments </a:t>
            </a:r>
            <a:r>
              <a:rPr lang="en" sz="3600" dirty="0" smtClean="0">
                <a:solidFill>
                  <a:srgbClr val="000000"/>
                </a:solidFill>
              </a:rPr>
              <a:t>different, </a:t>
            </a:r>
            <a:r>
              <a:rPr lang="en" sz="3600" dirty="0">
                <a:solidFill>
                  <a:srgbClr val="000000"/>
                </a:solidFill>
              </a:rPr>
              <a:t>and how does this affect classroom instructional practices?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Rigor, Depth, Cognitive Skills!!</a:t>
            </a:r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Teaching aligned to rigor of standards, from which the assessments are generated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Emphasis on critical thinking and process, rather than memorization and recall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Students required to problem solve and collaborate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b="1"/>
              <a:t>The means to getting to end/answer(s) is just as important as the “final answer”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How are we at CVMS preparing students?</a:t>
            </a:r>
          </a:p>
        </p:txBody>
      </p:sp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226575" y="1600200"/>
            <a:ext cx="87462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Chromebooks in the classroom </a:t>
            </a:r>
          </a:p>
          <a:p>
            <a:pPr marL="914400" lvl="1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700"/>
              <a:t>1:2 Student/Chromebook ratio in grades 5-8</a:t>
            </a:r>
          </a:p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Professional development for teachers by the Mahoning County Educational Service Center (MCESC)</a:t>
            </a:r>
          </a:p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Curriculum alignment to the Common Core Standards</a:t>
            </a:r>
          </a:p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Online assessments using various programs to allow students to familiarize themselves with online testing nuances</a:t>
            </a:r>
          </a:p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Typing emphasized in all grades as part of all curriculum as a cross-curriculum skill</a:t>
            </a:r>
          </a:p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Emphasizing problem solving and critical thinking in all grades</a:t>
            </a:r>
          </a:p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Online practice testing with all students before the assessment. </a:t>
            </a:r>
          </a:p>
          <a:p>
            <a:pPr marL="457200" lvl="0" indent="-33655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700"/>
              <a:t>Developing assessments to mirror the next generation assessments that are rigorous, and aligned to standards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ctrTitle"/>
          </p:nvPr>
        </p:nvSpPr>
        <p:spPr>
          <a:xfrm>
            <a:off x="685800" y="497308"/>
            <a:ext cx="7772400" cy="1011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>
                <a:solidFill>
                  <a:srgbClr val="000000"/>
                </a:solidFill>
                <a:latin typeface="Syncopate"/>
                <a:ea typeface="Syncopate"/>
                <a:cs typeface="Syncopate"/>
                <a:sym typeface="Syncopate"/>
              </a:rPr>
              <a:t>Canfield High School</a:t>
            </a:r>
          </a:p>
        </p:txBody>
      </p:sp>
      <p:sp>
        <p:nvSpPr>
          <p:cNvPr id="238" name="Shape 238"/>
          <p:cNvSpPr txBox="1">
            <a:spLocks noGrp="1"/>
          </p:cNvSpPr>
          <p:nvPr>
            <p:ph type="subTitle" idx="1"/>
          </p:nvPr>
        </p:nvSpPr>
        <p:spPr>
          <a:xfrm>
            <a:off x="685800" y="5195894"/>
            <a:ext cx="7772400" cy="6140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 i="1"/>
              <a:t>Next Generation Assessments for 2014-2015</a:t>
            </a:r>
          </a:p>
        </p:txBody>
      </p:sp>
      <p:pic>
        <p:nvPicPr>
          <p:cNvPr id="239" name="Shape 2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3637" y="2015675"/>
            <a:ext cx="2296725" cy="136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Assessments at a Glance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 b="1" dirty="0">
                <a:latin typeface="Cambria"/>
                <a:ea typeface="Cambria"/>
                <a:cs typeface="Cambria"/>
                <a:sym typeface="Cambria"/>
              </a:rPr>
              <a:t>Before 2014-15:</a:t>
            </a:r>
          </a:p>
          <a:p>
            <a:pPr lvl="0" rtl="0">
              <a:spcBef>
                <a:spcPts val="0"/>
              </a:spcBef>
              <a:buNone/>
            </a:pPr>
            <a:endParaRPr sz="2400" b="1" dirty="0"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b="1" u="sng" dirty="0">
                <a:latin typeface="Cambria"/>
                <a:ea typeface="Cambria"/>
                <a:cs typeface="Cambria"/>
                <a:sym typeface="Cambria"/>
              </a:rPr>
              <a:t>The Ohio Graduation Test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Reading - 2.5 hours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Writing - 2.5 hours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Math - 2.5 hours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Science - 2.5 hours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Social Studies - 2.5 </a:t>
            </a:r>
            <a:r>
              <a:rPr lang="en" dirty="0" smtClean="0">
                <a:latin typeface="Cambria"/>
                <a:ea typeface="Cambria"/>
                <a:cs typeface="Cambria"/>
                <a:sym typeface="Cambria"/>
              </a:rPr>
              <a:t>hours</a:t>
            </a:r>
            <a:endParaRPr sz="2400" dirty="0"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00000"/>
              <a:buFont typeface="Arial"/>
              <a:buChar char="●"/>
            </a:pPr>
            <a:r>
              <a:rPr lang="en" sz="2400" b="1" dirty="0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Total testing days = 5 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●"/>
            </a:pPr>
            <a:r>
              <a:rPr lang="en" sz="2400" b="1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Instructional days impacted = 5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i="1" dirty="0">
                <a:latin typeface="Cambria"/>
                <a:ea typeface="Cambria"/>
                <a:cs typeface="Cambria"/>
                <a:sym typeface="Cambria"/>
              </a:rPr>
              <a:t>Administered in the 10th Grade.</a:t>
            </a:r>
          </a:p>
        </p:txBody>
      </p:sp>
      <p:pic>
        <p:nvPicPr>
          <p:cNvPr id="246" name="Shape 2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6050" y="4754875"/>
            <a:ext cx="2510950" cy="188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Assessments at a Glance</a:t>
            </a:r>
          </a:p>
        </p:txBody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 dirty="0">
                <a:latin typeface="Cambria"/>
                <a:ea typeface="Cambria"/>
                <a:cs typeface="Cambria"/>
                <a:sym typeface="Cambria"/>
              </a:rPr>
              <a:t>In  2014-15: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Sophomores take the OGT Assessments (Final Year).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 dirty="0">
                <a:latin typeface="Cambria"/>
                <a:ea typeface="Cambria"/>
                <a:cs typeface="Cambria"/>
                <a:sym typeface="Cambria"/>
              </a:rPr>
              <a:t>Students in Grade 9 take the following:</a:t>
            </a:r>
          </a:p>
          <a:p>
            <a:pPr marL="914400" marR="0" lvl="1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 dirty="0" smtClean="0">
                <a:latin typeface="Cambria"/>
                <a:ea typeface="Cambria"/>
                <a:cs typeface="Cambria"/>
                <a:sym typeface="Cambria"/>
              </a:rPr>
              <a:t>PARCC</a:t>
            </a:r>
            <a:r>
              <a:rPr lang="en-US" dirty="0" smtClean="0">
                <a:latin typeface="Cambria"/>
                <a:ea typeface="Cambria"/>
                <a:cs typeface="Cambria"/>
                <a:sym typeface="Cambria"/>
              </a:rPr>
              <a:t>/AIR</a:t>
            </a:r>
            <a:r>
              <a:rPr lang="en" dirty="0" smtClean="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Assessments</a:t>
            </a:r>
          </a:p>
          <a:p>
            <a:pPr marL="1371600" marR="0" lvl="2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5 Sessions for English 9 (PBA/EOC).</a:t>
            </a:r>
          </a:p>
          <a:p>
            <a:pPr marL="1371600" marR="0" lvl="2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4 Sessions for Alegbra I/Geometry (PBA/EOC).</a:t>
            </a:r>
          </a:p>
          <a:p>
            <a:pPr marL="1371600" marR="0" lvl="2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2 Sessions for Physical Science (PBA/EOC).</a:t>
            </a:r>
          </a:p>
          <a:p>
            <a:pPr marL="1371600" marR="0" lvl="2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0000"/>
              <a:buFont typeface="Wingdings"/>
              <a:buChar char="§"/>
            </a:pPr>
            <a:r>
              <a:rPr lang="en" dirty="0">
                <a:latin typeface="Cambria"/>
                <a:ea typeface="Cambria"/>
                <a:cs typeface="Cambria"/>
                <a:sym typeface="Cambria"/>
              </a:rPr>
              <a:t>2 Sessions for American History (PBA/EOC).</a:t>
            </a:r>
          </a:p>
          <a:p>
            <a:pPr marL="9144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dirty="0"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81000" rtl="0">
              <a:spcBef>
                <a:spcPts val="0"/>
              </a:spcBef>
              <a:buClr>
                <a:srgbClr val="0000FF"/>
              </a:buClr>
              <a:buSzPct val="100000"/>
              <a:buFont typeface="Arial"/>
              <a:buChar char="●"/>
            </a:pPr>
            <a:r>
              <a:rPr lang="en" sz="2400" b="1" dirty="0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Total testing days = 13</a:t>
            </a:r>
          </a:p>
          <a:p>
            <a:pPr marL="457200" lvl="0" indent="-381000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Char char="●"/>
            </a:pPr>
            <a:r>
              <a:rPr lang="en" sz="2400" b="1" dirty="0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Instructional days impacted = 23</a:t>
            </a: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dirty="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53" name="Shape 2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6050" y="4754875"/>
            <a:ext cx="2510950" cy="188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Comparison</a:t>
            </a:r>
          </a:p>
        </p:txBody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Prior to 2014-15</a:t>
            </a:r>
          </a:p>
          <a:p>
            <a:pPr marL="457200" lvl="0" indent="-381000" rtl="0">
              <a:spcBef>
                <a:spcPts val="0"/>
              </a:spcBef>
              <a:buClr>
                <a:srgbClr val="0000FF"/>
              </a:buClr>
              <a:buSzPct val="100000"/>
              <a:buFont typeface="Arial"/>
              <a:buChar char="●"/>
            </a:pPr>
            <a:r>
              <a:rPr lang="en" sz="2400" b="1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Total testing days = 5 </a:t>
            </a:r>
          </a:p>
          <a:p>
            <a:pPr marL="457200" lvl="0" indent="-381000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Char char="●"/>
            </a:pPr>
            <a:r>
              <a:rPr lang="en" sz="2400" b="1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Instructional days impacted = 5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0" name="Shape 260"/>
          <p:cNvSpPr txBox="1">
            <a:spLocks noGrp="1"/>
          </p:cNvSpPr>
          <p:nvPr>
            <p:ph type="body" idx="2"/>
          </p:nvPr>
        </p:nvSpPr>
        <p:spPr>
          <a:xfrm>
            <a:off x="4761353" y="1600200"/>
            <a:ext cx="39255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b="1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2014-15</a:t>
            </a:r>
          </a:p>
          <a:p>
            <a:pPr marL="457200" lvl="0" indent="-381000" rtl="0">
              <a:spcBef>
                <a:spcPts val="0"/>
              </a:spcBef>
              <a:buClr>
                <a:srgbClr val="0000FF"/>
              </a:buClr>
              <a:buSzPct val="100000"/>
              <a:buFont typeface="Arial"/>
              <a:buChar char="●"/>
            </a:pPr>
            <a:r>
              <a:rPr lang="en" sz="2400" b="1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Total testing days = 13</a:t>
            </a:r>
          </a:p>
          <a:p>
            <a:pPr marL="457200" lvl="0" indent="-381000" rtl="0">
              <a:spcBef>
                <a:spcPts val="0"/>
              </a:spcBef>
              <a:buClr>
                <a:srgbClr val="FF0000"/>
              </a:buClr>
              <a:buSzPct val="100000"/>
              <a:buFont typeface="Arial"/>
              <a:buChar char="●"/>
            </a:pPr>
            <a:r>
              <a:rPr lang="en" sz="2400" b="1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Instructional days impacted = 23</a:t>
            </a:r>
          </a:p>
          <a:p>
            <a:pPr>
              <a:spcBef>
                <a:spcPts val="0"/>
              </a:spcBef>
              <a:buNone/>
            </a:pPr>
            <a:endParaRPr/>
          </a:p>
        </p:txBody>
      </p:sp>
      <p:pic>
        <p:nvPicPr>
          <p:cNvPr id="261" name="Shape 261"/>
          <p:cNvPicPr preferRelativeResize="0"/>
          <p:nvPr/>
        </p:nvPicPr>
        <p:blipFill rotWithShape="1">
          <a:blip r:embed="rId3">
            <a:alphaModFix/>
          </a:blip>
          <a:srcRect t="20589" b="10894"/>
          <a:stretch/>
        </p:blipFill>
        <p:spPr>
          <a:xfrm>
            <a:off x="1946375" y="4001925"/>
            <a:ext cx="5251250" cy="2085374"/>
          </a:xfrm>
          <a:prstGeom prst="rect">
            <a:avLst/>
          </a:pr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Additional Details</a:t>
            </a:r>
          </a:p>
        </p:txBody>
      </p:sp>
      <p:sp>
        <p:nvSpPr>
          <p:cNvPr id="267" name="Shape 2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Any student taking </a:t>
            </a:r>
            <a:r>
              <a:rPr lang="en">
                <a:solidFill>
                  <a:srgbClr val="4A86E8"/>
                </a:solidFill>
              </a:rPr>
              <a:t>American Government</a:t>
            </a:r>
            <a:r>
              <a:rPr lang="en"/>
              <a:t> will be required to take the new assessment this year (</a:t>
            </a:r>
            <a:r>
              <a:rPr lang="en" i="1"/>
              <a:t>grade level does not matter</a:t>
            </a:r>
            <a:r>
              <a:rPr lang="en"/>
              <a:t>).</a:t>
            </a:r>
          </a:p>
          <a:p>
            <a:pPr marL="457200" lvl="0" indent="-4191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The answers have been unclear regarding the usage of this data.</a:t>
            </a:r>
          </a:p>
        </p:txBody>
      </p:sp>
      <p:pic>
        <p:nvPicPr>
          <p:cNvPr id="268" name="Shape 268"/>
          <p:cNvPicPr preferRelativeResize="0"/>
          <p:nvPr/>
        </p:nvPicPr>
        <p:blipFill rotWithShape="1">
          <a:blip r:embed="rId3">
            <a:alphaModFix/>
          </a:blip>
          <a:srcRect l="23212"/>
          <a:stretch/>
        </p:blipFill>
        <p:spPr>
          <a:xfrm>
            <a:off x="827312" y="4186650"/>
            <a:ext cx="7489375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What is coming in 2015-16?</a:t>
            </a:r>
          </a:p>
        </p:txBody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619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100" b="1">
                <a:latin typeface="Cambria"/>
                <a:ea typeface="Cambria"/>
                <a:cs typeface="Cambria"/>
                <a:sym typeface="Cambria"/>
              </a:rPr>
              <a:t>Freshman</a:t>
            </a:r>
          </a:p>
          <a:p>
            <a:pPr marL="914400" lvl="1" indent="-3619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5 Sessions of PARCC for ELA</a:t>
            </a:r>
          </a:p>
          <a:p>
            <a:pPr marL="914400" lvl="1" indent="-3619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4 Sessions of PARCC for Alegbra I/Geometry (</a:t>
            </a:r>
            <a:r>
              <a:rPr lang="en" sz="2100" i="1">
                <a:latin typeface="Cambria"/>
                <a:ea typeface="Cambria"/>
                <a:cs typeface="Cambria"/>
                <a:sym typeface="Cambria"/>
              </a:rPr>
              <a:t>when taken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)</a:t>
            </a:r>
          </a:p>
          <a:p>
            <a:pPr marL="914400" lvl="1" indent="-3619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2 Sessions of AIR for Physical Science</a:t>
            </a:r>
          </a:p>
          <a:p>
            <a:pPr marL="914400" lvl="1" indent="-36195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2 Sessions of AIR for American Government</a:t>
            </a:r>
          </a:p>
          <a:p>
            <a:pPr marL="457200" lvl="0" indent="-36195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100" b="1">
                <a:latin typeface="Cambria"/>
                <a:ea typeface="Cambria"/>
                <a:cs typeface="Cambria"/>
                <a:sym typeface="Cambria"/>
              </a:rPr>
              <a:t>Sophomores</a:t>
            </a:r>
          </a:p>
          <a:p>
            <a:pPr marL="914400" lvl="1" indent="-361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5 Sessions of PARCC for ELA</a:t>
            </a:r>
          </a:p>
          <a:p>
            <a:pPr marL="914400" lvl="1" indent="-361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4 Sessions of PARCC for Geometry (</a:t>
            </a:r>
            <a:r>
              <a:rPr lang="en" sz="2100" i="1">
                <a:latin typeface="Cambria"/>
                <a:ea typeface="Cambria"/>
                <a:cs typeface="Cambria"/>
                <a:sym typeface="Cambria"/>
              </a:rPr>
              <a:t>when taken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)</a:t>
            </a:r>
          </a:p>
          <a:p>
            <a:pPr marL="457200" lvl="0" indent="-3619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American Government (</a:t>
            </a:r>
            <a:r>
              <a:rPr lang="en" sz="2100" i="1">
                <a:latin typeface="Cambria"/>
                <a:ea typeface="Cambria"/>
                <a:cs typeface="Cambria"/>
                <a:sym typeface="Cambria"/>
              </a:rPr>
              <a:t>when taken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)</a:t>
            </a:r>
          </a:p>
        </p:txBody>
      </p:sp>
      <p:pic>
        <p:nvPicPr>
          <p:cNvPr id="275" name="Shape 2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3350" y="4463125"/>
            <a:ext cx="4743450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New Graduation Requirements</a:t>
            </a:r>
          </a:p>
        </p:txBody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Earn a cumulative passing score (currently 18) on seven end-of-course exams: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AutoNum type="arabicPeriod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Algebra 1  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AutoNum type="arabicPeriod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Geometry 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AutoNum type="arabicPeriod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English I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AutoNum type="arabicPeriod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English II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AutoNum type="arabicPeriod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Physical Science (currently)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AutoNum type="arabicPeriod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American History</a:t>
            </a:r>
          </a:p>
          <a:p>
            <a:pPr marL="457200" lvl="0" indent="-381000" rtl="0">
              <a:spcBef>
                <a:spcPts val="0"/>
              </a:spcBef>
              <a:buClr>
                <a:schemeClr val="dk1"/>
              </a:buClr>
              <a:buSzPct val="100000"/>
              <a:buFont typeface="Cambria"/>
              <a:buAutoNum type="arabicPeriod"/>
            </a:pP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American Government</a:t>
            </a:r>
          </a:p>
        </p:txBody>
      </p:sp>
      <p:pic>
        <p:nvPicPr>
          <p:cNvPr id="282" name="Shape 2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575" y="3130725"/>
            <a:ext cx="3543074" cy="199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What is being done in preparation?</a:t>
            </a:r>
          </a:p>
        </p:txBody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Standards Alignment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Assessment Blueprints Alignment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Laptop Cart Deployment</a:t>
            </a:r>
          </a:p>
          <a:p>
            <a:pPr marL="457200" lvl="0" indent="-4191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Practice Tests Online (</a:t>
            </a:r>
            <a:r>
              <a:rPr lang="en" i="1"/>
              <a:t>Second Semester</a:t>
            </a:r>
            <a:r>
              <a:rPr lang="en"/>
              <a:t>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89" name="Shape 2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2350" y="4138149"/>
            <a:ext cx="4297801" cy="223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Resources</a:t>
            </a:r>
          </a:p>
        </p:txBody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 sz="1400"/>
              <a:t>Student Practice Test Portal - Science and Social Studies</a:t>
            </a:r>
          </a:p>
          <a:p>
            <a:pPr rtl="0">
              <a:spcBef>
                <a:spcPts val="0"/>
              </a:spcBef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https://login1.cloud2.tds.airast.org/student/V58/Pages/LoginShell.aspx?c=Ohio_PT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 sz="1400"/>
              <a:t>Student Tools and Tutorials - Science and Social Studies</a:t>
            </a:r>
          </a:p>
          <a:p>
            <a:pPr rtl="0">
              <a:spcBef>
                <a:spcPts val="0"/>
              </a:spcBef>
              <a:buNone/>
            </a:pPr>
            <a:r>
              <a:rPr lang="en" sz="1400" u="sng">
                <a:solidFill>
                  <a:schemeClr val="hlink"/>
                </a:solidFill>
                <a:hlinkClick r:id="rId4"/>
              </a:rPr>
              <a:t>http://oh.portal.airast.org/ocba/resources/</a:t>
            </a:r>
          </a:p>
          <a:p>
            <a:pPr rtl="0">
              <a:spcBef>
                <a:spcPts val="0"/>
              </a:spcBef>
              <a:buNone/>
            </a:pPr>
            <a:r>
              <a:rPr lang="en" sz="1400"/>
              <a:t> </a:t>
            </a:r>
          </a:p>
          <a:p>
            <a:pPr rtl="0">
              <a:spcBef>
                <a:spcPts val="0"/>
              </a:spcBef>
              <a:buNone/>
            </a:pPr>
            <a:r>
              <a:rPr lang="en" sz="1400"/>
              <a:t>PARCC Sample Test Items</a:t>
            </a:r>
          </a:p>
          <a:p>
            <a:pPr rtl="0">
              <a:spcBef>
                <a:spcPts val="0"/>
              </a:spcBef>
              <a:buNone/>
            </a:pPr>
            <a:r>
              <a:rPr lang="en" sz="1400" u="sng">
                <a:solidFill>
                  <a:schemeClr val="hlink"/>
                </a:solidFill>
                <a:hlinkClick r:id="rId5"/>
              </a:rPr>
              <a:t>http://www.parcconline.org/samples/item-task-prototypes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 rtl="0">
              <a:spcBef>
                <a:spcPts val="0"/>
              </a:spcBef>
              <a:buNone/>
            </a:pPr>
            <a:r>
              <a:rPr lang="en" sz="1400"/>
              <a:t>Scalise Matrix - Question Prototypes</a:t>
            </a:r>
          </a:p>
          <a:p>
            <a:pPr rtl="0">
              <a:spcBef>
                <a:spcPts val="0"/>
              </a:spcBef>
              <a:buNone/>
            </a:pPr>
            <a:r>
              <a:rPr lang="en" sz="1400" u="sng">
                <a:solidFill>
                  <a:schemeClr val="hlink"/>
                </a:solidFill>
                <a:hlinkClick r:id="rId6"/>
              </a:rPr>
              <a:t>http://pages.uoregon.edu/kscalise/taxonomy/taxonomy.html</a:t>
            </a:r>
          </a:p>
          <a:p>
            <a:pPr rtl="0">
              <a:spcBef>
                <a:spcPts val="0"/>
              </a:spcBef>
              <a:buNone/>
            </a:pPr>
            <a:endParaRPr sz="1400"/>
          </a:p>
          <a:p>
            <a:pPr>
              <a:spcBef>
                <a:spcPts val="0"/>
              </a:spcBef>
              <a:buNone/>
            </a:pPr>
            <a:endParaRPr sz="1400"/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title"/>
          </p:nvPr>
        </p:nvSpPr>
        <p:spPr>
          <a:xfrm>
            <a:off x="457200" y="186035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>
                <a:solidFill>
                  <a:srgbClr val="000000"/>
                </a:solidFill>
              </a:rPr>
              <a:t>Questions</a:t>
            </a:r>
          </a:p>
        </p:txBody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rtl="0">
              <a:spcBef>
                <a:spcPts val="0"/>
              </a:spcBef>
              <a:buNone/>
            </a:pPr>
            <a:endParaRPr/>
          </a:p>
          <a:p>
            <a:pPr rtl="0">
              <a:spcBef>
                <a:spcPts val="0"/>
              </a:spcBef>
              <a:buNone/>
            </a:pPr>
            <a:r>
              <a:rPr lang="en"/>
              <a:t>Contact: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Alex Geordan, </a:t>
            </a:r>
            <a:r>
              <a:rPr lang="en" i="1"/>
              <a:t>Superintendent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ageordan@canfieldschools.net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theme/theme1.xml><?xml version="1.0" encoding="utf-8"?>
<a:theme xmlns:a="http://schemas.openxmlformats.org/drawingml/2006/main" name="label">
  <a:themeElements>
    <a:clrScheme name="Custom 352">
      <a:dk1>
        <a:srgbClr val="333333"/>
      </a:dk1>
      <a:lt1>
        <a:srgbClr val="FFFFFF"/>
      </a:lt1>
      <a:dk2>
        <a:srgbClr val="800000"/>
      </a:dk2>
      <a:lt2>
        <a:srgbClr val="CCCCCC"/>
      </a:lt2>
      <a:accent1>
        <a:srgbClr val="0E427E"/>
      </a:accent1>
      <a:accent2>
        <a:srgbClr val="C5AF48"/>
      </a:accent2>
      <a:accent3>
        <a:srgbClr val="327C56"/>
      </a:accent3>
      <a:accent4>
        <a:srgbClr val="387B7D"/>
      </a:accent4>
      <a:accent5>
        <a:srgbClr val="BA7436"/>
      </a:accent5>
      <a:accent6>
        <a:srgbClr val="804000"/>
      </a:accent6>
      <a:hlink>
        <a:srgbClr val="1D6B8D"/>
      </a:hlink>
      <a:folHlink>
        <a:srgbClr val="103B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1585</Words>
  <Application>Microsoft Macintosh PowerPoint</Application>
  <PresentationFormat>On-screen Show (4:3)</PresentationFormat>
  <Paragraphs>304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label</vt:lpstr>
      <vt:lpstr>PowerPoint Presentation</vt:lpstr>
      <vt:lpstr>PowerPoint Presentation</vt:lpstr>
      <vt:lpstr>PowerPoint Presentation</vt:lpstr>
      <vt:lpstr>Most Significant Changes</vt:lpstr>
      <vt:lpstr>Performance Based &amp; End of Course (Year)</vt:lpstr>
      <vt:lpstr>Next Generation Assessment Format</vt:lpstr>
      <vt:lpstr>PowerPoint Presentation</vt:lpstr>
      <vt:lpstr>C. H. Campbell Elementary School  and  Hilltop Elementary School</vt:lpstr>
      <vt:lpstr>Assessments at a Glance</vt:lpstr>
      <vt:lpstr>PARCC Testing Sessions Performance-based Assessment    End of Year Assessment</vt:lpstr>
      <vt:lpstr>How are we preparing students?</vt:lpstr>
      <vt:lpstr>Third Grade Reading Guarantee</vt:lpstr>
      <vt:lpstr>How are the new assessments different?</vt:lpstr>
      <vt:lpstr>Part A and Part B Questions</vt:lpstr>
      <vt:lpstr>Drag and Drop Questions</vt:lpstr>
      <vt:lpstr>PowerPoint Presentation</vt:lpstr>
      <vt:lpstr>Essay Questions</vt:lpstr>
      <vt:lpstr>Essay evaluating multiple passages</vt:lpstr>
      <vt:lpstr>Building equations</vt:lpstr>
      <vt:lpstr>PowerPoint Presentation</vt:lpstr>
      <vt:lpstr>PowerPoint Presentation</vt:lpstr>
      <vt:lpstr>Multiple Selection Questions</vt:lpstr>
      <vt:lpstr>Canfield Village Middle School Grades 5-8</vt:lpstr>
      <vt:lpstr>Question formats-skills required at all grades</vt:lpstr>
      <vt:lpstr>Assessments at a Glance</vt:lpstr>
      <vt:lpstr>Assessments at a Glance-Now</vt:lpstr>
      <vt:lpstr> OAA (Then): 20 Hours Grades 5-8 (10 instructional days affected)  Next Generation Assessments (Now) : 52.5 Hours total Grades 5-8 (24 instructional days affected)  THEN AND NOW</vt:lpstr>
      <vt:lpstr>How are the new assessments different, and how does this affect classroom instructional practices?</vt:lpstr>
      <vt:lpstr>Rigor, Depth, Cognitive Skills!!</vt:lpstr>
      <vt:lpstr>How are we at CVMS preparing students?</vt:lpstr>
      <vt:lpstr>Canfield High School</vt:lpstr>
      <vt:lpstr>Assessments at a Glance</vt:lpstr>
      <vt:lpstr>Assessments at a Glance</vt:lpstr>
      <vt:lpstr>Comparison</vt:lpstr>
      <vt:lpstr>Additional Details</vt:lpstr>
      <vt:lpstr>What is coming in 2015-16?</vt:lpstr>
      <vt:lpstr>New Graduation Requirements</vt:lpstr>
      <vt:lpstr>What is being done in preparation?</vt:lpstr>
      <vt:lpstr>Resources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David Mullane</cp:lastModifiedBy>
  <cp:revision>3</cp:revision>
  <dcterms:modified xsi:type="dcterms:W3CDTF">2014-12-02T22:47:28Z</dcterms:modified>
</cp:coreProperties>
</file>