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7" r:id="rId3"/>
    <p:sldId id="258" r:id="rId4"/>
    <p:sldId id="259" r:id="rId5"/>
    <p:sldId id="260"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61"/>
    <p:restoredTop sz="94663"/>
  </p:normalViewPr>
  <p:slideViewPr>
    <p:cSldViewPr snapToGrid="0" snapToObjects="1">
      <p:cViewPr varScale="1">
        <p:scale>
          <a:sx n="72" d="100"/>
          <a:sy n="72" d="100"/>
        </p:scale>
        <p:origin x="293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B2533F-D086-3348-A1D4-6271255B3834}" type="datetimeFigureOut">
              <a:rPr lang="en-US" smtClean="0"/>
              <a:t>4/2/21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38152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2533F-D086-3348-A1D4-6271255B3834}" type="datetimeFigureOut">
              <a:rPr lang="en-US" smtClean="0"/>
              <a:t>4/2/21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2108049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B2533F-D086-3348-A1D4-6271255B3834}" type="datetimeFigureOut">
              <a:rPr lang="en-US" smtClean="0"/>
              <a:t>4/2/21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1899435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B2533F-D086-3348-A1D4-6271255B3834}" type="datetimeFigureOut">
              <a:rPr lang="en-US" smtClean="0"/>
              <a:t>4/2/21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59308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B2533F-D086-3348-A1D4-6271255B3834}" type="datetimeFigureOut">
              <a:rPr lang="en-US" smtClean="0"/>
              <a:t>4/2/21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2880667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B2533F-D086-3348-A1D4-6271255B3834}" type="datetimeFigureOut">
              <a:rPr lang="en-US" smtClean="0"/>
              <a:t>4/2/21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2810765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2533F-D086-3348-A1D4-6271255B3834}" type="datetimeFigureOut">
              <a:rPr lang="en-US" smtClean="0"/>
              <a:t>4/2/21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2051877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2B2533F-D086-3348-A1D4-6271255B3834}" type="datetimeFigureOut">
              <a:rPr lang="en-US" smtClean="0"/>
              <a:t>4/2/21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2454995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2B2533F-D086-3348-A1D4-6271255B3834}" type="datetimeFigureOut">
              <a:rPr lang="en-US" smtClean="0"/>
              <a:t>4/2/21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1821180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2533F-D086-3348-A1D4-6271255B3834}" type="datetimeFigureOut">
              <a:rPr lang="en-US" smtClean="0"/>
              <a:t>4/2/21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3090097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B2533F-D086-3348-A1D4-6271255B3834}" type="datetimeFigureOut">
              <a:rPr lang="en-US" smtClean="0"/>
              <a:t>4/2/21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382693-46A2-B347-93F0-B433F92877AE}" type="slidenum">
              <a:rPr lang="en-US" smtClean="0"/>
              <a:t>‹#›</a:t>
            </a:fld>
            <a:endParaRPr lang="en-US"/>
          </a:p>
        </p:txBody>
      </p:sp>
    </p:spTree>
    <p:extLst>
      <p:ext uri="{BB962C8B-B14F-4D97-AF65-F5344CB8AC3E}">
        <p14:creationId xmlns:p14="http://schemas.microsoft.com/office/powerpoint/2010/main" val="1768050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92B2533F-D086-3348-A1D4-6271255B3834}" type="datetimeFigureOut">
              <a:rPr lang="en-US" smtClean="0"/>
              <a:t>4/2/21</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E382693-46A2-B347-93F0-B433F92877AE}" type="slidenum">
              <a:rPr lang="en-US" smtClean="0"/>
              <a:t>‹#›</a:t>
            </a:fld>
            <a:endParaRPr lang="en-US"/>
          </a:p>
        </p:txBody>
      </p:sp>
    </p:spTree>
    <p:extLst>
      <p:ext uri="{BB962C8B-B14F-4D97-AF65-F5344CB8AC3E}">
        <p14:creationId xmlns:p14="http://schemas.microsoft.com/office/powerpoint/2010/main" val="41184092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2C95E-D3E0-F04F-96E6-68F066C42432}"/>
              </a:ext>
            </a:extLst>
          </p:cNvPr>
          <p:cNvSpPr>
            <a:spLocks noGrp="1"/>
          </p:cNvSpPr>
          <p:nvPr>
            <p:ph type="ctrTitle"/>
          </p:nvPr>
        </p:nvSpPr>
        <p:spPr>
          <a:xfrm>
            <a:off x="514350" y="-26125"/>
            <a:ext cx="5829300" cy="1341665"/>
          </a:xfrm>
        </p:spPr>
        <p:txBody>
          <a:bodyPr>
            <a:normAutofit fontScale="90000"/>
          </a:bodyPr>
          <a:lstStyle/>
          <a:p>
            <a:r>
              <a:rPr lang="en-US" sz="9600" b="1" dirty="0">
                <a:latin typeface="Rockwell" panose="02060603020205020403" pitchFamily="18" charset="77"/>
                <a:cs typeface="Playbill" panose="020F0502020204030204" pitchFamily="34" charset="0"/>
              </a:rPr>
              <a:t>WANTED</a:t>
            </a:r>
          </a:p>
        </p:txBody>
      </p:sp>
      <p:sp>
        <p:nvSpPr>
          <p:cNvPr id="3" name="Subtitle 2">
            <a:extLst>
              <a:ext uri="{FF2B5EF4-FFF2-40B4-BE49-F238E27FC236}">
                <a16:creationId xmlns:a16="http://schemas.microsoft.com/office/drawing/2014/main" id="{14FABBFF-8062-C94B-A59B-AD839BF72580}"/>
              </a:ext>
            </a:extLst>
          </p:cNvPr>
          <p:cNvSpPr>
            <a:spLocks noGrp="1"/>
          </p:cNvSpPr>
          <p:nvPr>
            <p:ph type="subTitle" idx="1"/>
          </p:nvPr>
        </p:nvSpPr>
        <p:spPr>
          <a:xfrm>
            <a:off x="325120" y="1104517"/>
            <a:ext cx="6361427" cy="531823"/>
          </a:xfrm>
        </p:spPr>
        <p:txBody>
          <a:bodyPr/>
          <a:lstStyle/>
          <a:p>
            <a:r>
              <a:rPr lang="en-US" dirty="0">
                <a:latin typeface="Futura Medium" panose="020B0602020204020303" pitchFamily="34" charset="-79"/>
                <a:cs typeface="Futura Medium" panose="020B0602020204020303" pitchFamily="34" charset="-79"/>
              </a:rPr>
              <a:t>For crimes against Southampton wildlife and landscapes:</a:t>
            </a:r>
          </a:p>
        </p:txBody>
      </p:sp>
      <p:pic>
        <p:nvPicPr>
          <p:cNvPr id="4" name="Picture 3">
            <a:extLst>
              <a:ext uri="{FF2B5EF4-FFF2-40B4-BE49-F238E27FC236}">
                <a16:creationId xmlns:a16="http://schemas.microsoft.com/office/drawing/2014/main" id="{728D9299-52BE-F54D-9ADE-814CEB44A5E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1222854" y="2141769"/>
            <a:ext cx="4412284" cy="3835753"/>
          </a:xfrm>
          <a:prstGeom prst="rect">
            <a:avLst/>
          </a:prstGeom>
          <a:ln w="38100">
            <a:solidFill>
              <a:schemeClr val="bg1"/>
            </a:solidFill>
          </a:ln>
        </p:spPr>
      </p:pic>
      <p:sp>
        <p:nvSpPr>
          <p:cNvPr id="5" name="TextBox 4">
            <a:extLst>
              <a:ext uri="{FF2B5EF4-FFF2-40B4-BE49-F238E27FC236}">
                <a16:creationId xmlns:a16="http://schemas.microsoft.com/office/drawing/2014/main" id="{B72A4DCA-8338-3A4E-90B4-AE7CE297EE4D}"/>
              </a:ext>
            </a:extLst>
          </p:cNvPr>
          <p:cNvSpPr txBox="1"/>
          <p:nvPr/>
        </p:nvSpPr>
        <p:spPr>
          <a:xfrm>
            <a:off x="171453" y="1382640"/>
            <a:ext cx="6343650" cy="461665"/>
          </a:xfrm>
          <a:prstGeom prst="rect">
            <a:avLst/>
          </a:prstGeom>
          <a:noFill/>
        </p:spPr>
        <p:txBody>
          <a:bodyPr wrap="square" rtlCol="0">
            <a:spAutoFit/>
          </a:bodyPr>
          <a:lstStyle/>
          <a:p>
            <a:pPr algn="ctr"/>
            <a:r>
              <a:rPr lang="en-US" sz="2400" dirty="0">
                <a:latin typeface="Rockwell" panose="02060603020205020403" pitchFamily="18" charset="77"/>
              </a:rPr>
              <a:t>Swallow-wort</a:t>
            </a:r>
          </a:p>
        </p:txBody>
      </p:sp>
      <p:sp>
        <p:nvSpPr>
          <p:cNvPr id="6" name="TextBox 5">
            <a:extLst>
              <a:ext uri="{FF2B5EF4-FFF2-40B4-BE49-F238E27FC236}">
                <a16:creationId xmlns:a16="http://schemas.microsoft.com/office/drawing/2014/main" id="{22D60414-D872-C741-9D73-23E459B13B9C}"/>
              </a:ext>
            </a:extLst>
          </p:cNvPr>
          <p:cNvSpPr txBox="1"/>
          <p:nvPr/>
        </p:nvSpPr>
        <p:spPr>
          <a:xfrm>
            <a:off x="325120" y="6295306"/>
            <a:ext cx="6456037" cy="2554545"/>
          </a:xfrm>
          <a:prstGeom prst="rect">
            <a:avLst/>
          </a:prstGeom>
          <a:noFill/>
        </p:spPr>
        <p:txBody>
          <a:bodyPr wrap="square" rtlCol="0">
            <a:spAutoFit/>
          </a:bodyPr>
          <a:lstStyle/>
          <a:p>
            <a:pPr fontAlgn="base"/>
            <a:r>
              <a:rPr lang="en-US" sz="1600" b="1" dirty="0">
                <a:latin typeface="Futura Medium" panose="020B0602020204020303" pitchFamily="34" charset="-79"/>
                <a:cs typeface="Futura Medium" panose="020B0602020204020303" pitchFamily="34" charset="-79"/>
              </a:rPr>
              <a:t>The Problem</a:t>
            </a:r>
          </a:p>
          <a:p>
            <a:pPr fontAlgn="base"/>
            <a:r>
              <a:rPr lang="en-US" sz="1600" dirty="0">
                <a:latin typeface="Futura Medium" panose="020B0602020204020303" pitchFamily="34" charset="-79"/>
                <a:cs typeface="Futura Medium" panose="020B0602020204020303" pitchFamily="34" charset="-79"/>
              </a:rPr>
              <a:t>Black Swallow-wort (purple flowers) and Pale Swallow-wort (pinkish flowers) invade fields, field edges, and woodlands. Close relatives of milkweed, these species may interfere with monarch butterfly reproduction.</a:t>
            </a:r>
          </a:p>
          <a:p>
            <a:pPr fontAlgn="base"/>
            <a:endParaRPr lang="en-US" sz="1600" b="1" dirty="0">
              <a:latin typeface="Futura Medium" panose="020B0602020204020303" pitchFamily="34" charset="-79"/>
              <a:cs typeface="Futura Medium" panose="020B0602020204020303" pitchFamily="34" charset="-79"/>
            </a:endParaRPr>
          </a:p>
          <a:p>
            <a:pPr fontAlgn="base"/>
            <a:r>
              <a:rPr lang="en-US" sz="1600" b="1" dirty="0">
                <a:latin typeface="Futura Medium" panose="020B0602020204020303" pitchFamily="34" charset="-79"/>
                <a:cs typeface="Futura Medium" panose="020B0602020204020303" pitchFamily="34" charset="-79"/>
              </a:rPr>
              <a:t>The Solution</a:t>
            </a:r>
          </a:p>
          <a:p>
            <a:pPr fontAlgn="base"/>
            <a:r>
              <a:rPr lang="en-US" sz="1600" dirty="0">
                <a:latin typeface="Futura Medium" panose="020B0602020204020303" pitchFamily="34" charset="-79"/>
                <a:cs typeface="Futura Medium" panose="020B0602020204020303" pitchFamily="34" charset="-79"/>
              </a:rPr>
              <a:t>Hand-pull seedlings and young plants and dig up mature plants. Pods should be bagged and thrown away. Follow-up control of seedlings will likely be needed in subsequent years.</a:t>
            </a:r>
          </a:p>
        </p:txBody>
      </p:sp>
      <p:sp>
        <p:nvSpPr>
          <p:cNvPr id="7" name="TextBox 6">
            <a:extLst>
              <a:ext uri="{FF2B5EF4-FFF2-40B4-BE49-F238E27FC236}">
                <a16:creationId xmlns:a16="http://schemas.microsoft.com/office/drawing/2014/main" id="{3D4337D4-1445-D240-84C3-EDCD5F54EC71}"/>
              </a:ext>
            </a:extLst>
          </p:cNvPr>
          <p:cNvSpPr txBox="1"/>
          <p:nvPr/>
        </p:nvSpPr>
        <p:spPr>
          <a:xfrm>
            <a:off x="4053840" y="8928556"/>
            <a:ext cx="2804160" cy="215444"/>
          </a:xfrm>
          <a:prstGeom prst="rect">
            <a:avLst/>
          </a:prstGeom>
          <a:noFill/>
        </p:spPr>
        <p:txBody>
          <a:bodyPr wrap="square" rtlCol="0">
            <a:spAutoFit/>
          </a:bodyPr>
          <a:lstStyle/>
          <a:p>
            <a:r>
              <a:rPr lang="en-US" sz="800" dirty="0" err="1"/>
              <a:t>www.massaudubon.org</a:t>
            </a:r>
            <a:r>
              <a:rPr lang="en-US" sz="800" dirty="0"/>
              <a:t>/learn/nature-wildlife/invasive-plants</a:t>
            </a:r>
          </a:p>
        </p:txBody>
      </p:sp>
    </p:spTree>
    <p:extLst>
      <p:ext uri="{BB962C8B-B14F-4D97-AF65-F5344CB8AC3E}">
        <p14:creationId xmlns:p14="http://schemas.microsoft.com/office/powerpoint/2010/main" val="928940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2C95E-D3E0-F04F-96E6-68F066C42432}"/>
              </a:ext>
            </a:extLst>
          </p:cNvPr>
          <p:cNvSpPr>
            <a:spLocks noGrp="1"/>
          </p:cNvSpPr>
          <p:nvPr>
            <p:ph type="ctrTitle"/>
          </p:nvPr>
        </p:nvSpPr>
        <p:spPr>
          <a:xfrm>
            <a:off x="514350" y="-26125"/>
            <a:ext cx="5829300" cy="1341665"/>
          </a:xfrm>
        </p:spPr>
        <p:txBody>
          <a:bodyPr>
            <a:normAutofit fontScale="90000"/>
          </a:bodyPr>
          <a:lstStyle/>
          <a:p>
            <a:r>
              <a:rPr lang="en-US" sz="9600" b="1" dirty="0">
                <a:latin typeface="Rockwell" panose="02060603020205020403" pitchFamily="18" charset="77"/>
                <a:cs typeface="Playbill" panose="020F0502020204030204" pitchFamily="34" charset="0"/>
              </a:rPr>
              <a:t>WANTED</a:t>
            </a:r>
          </a:p>
        </p:txBody>
      </p:sp>
      <p:sp>
        <p:nvSpPr>
          <p:cNvPr id="3" name="Subtitle 2">
            <a:extLst>
              <a:ext uri="{FF2B5EF4-FFF2-40B4-BE49-F238E27FC236}">
                <a16:creationId xmlns:a16="http://schemas.microsoft.com/office/drawing/2014/main" id="{14FABBFF-8062-C94B-A59B-AD839BF72580}"/>
              </a:ext>
            </a:extLst>
          </p:cNvPr>
          <p:cNvSpPr>
            <a:spLocks noGrp="1"/>
          </p:cNvSpPr>
          <p:nvPr>
            <p:ph type="subTitle" idx="1"/>
          </p:nvPr>
        </p:nvSpPr>
        <p:spPr>
          <a:xfrm>
            <a:off x="325120" y="1104517"/>
            <a:ext cx="6361427" cy="531823"/>
          </a:xfrm>
        </p:spPr>
        <p:txBody>
          <a:bodyPr/>
          <a:lstStyle/>
          <a:p>
            <a:r>
              <a:rPr lang="en-US" dirty="0">
                <a:latin typeface="Futura Medium" panose="020B0602020204020303" pitchFamily="34" charset="-79"/>
                <a:cs typeface="Futura Medium" panose="020B0602020204020303" pitchFamily="34" charset="-79"/>
              </a:rPr>
              <a:t>For crimes against Southampton wildlife and landscapes:</a:t>
            </a:r>
          </a:p>
        </p:txBody>
      </p:sp>
      <p:sp>
        <p:nvSpPr>
          <p:cNvPr id="5" name="TextBox 4">
            <a:extLst>
              <a:ext uri="{FF2B5EF4-FFF2-40B4-BE49-F238E27FC236}">
                <a16:creationId xmlns:a16="http://schemas.microsoft.com/office/drawing/2014/main" id="{B72A4DCA-8338-3A4E-90B4-AE7CE297EE4D}"/>
              </a:ext>
            </a:extLst>
          </p:cNvPr>
          <p:cNvSpPr txBox="1"/>
          <p:nvPr/>
        </p:nvSpPr>
        <p:spPr>
          <a:xfrm>
            <a:off x="171453" y="1382640"/>
            <a:ext cx="6343650" cy="461665"/>
          </a:xfrm>
          <a:prstGeom prst="rect">
            <a:avLst/>
          </a:prstGeom>
          <a:noFill/>
        </p:spPr>
        <p:txBody>
          <a:bodyPr wrap="square" rtlCol="0">
            <a:spAutoFit/>
          </a:bodyPr>
          <a:lstStyle/>
          <a:p>
            <a:pPr algn="ctr"/>
            <a:r>
              <a:rPr lang="en-US" sz="2400" dirty="0">
                <a:latin typeface="Rockwell" panose="02060603020205020403" pitchFamily="18" charset="77"/>
              </a:rPr>
              <a:t>Barberry</a:t>
            </a:r>
          </a:p>
        </p:txBody>
      </p:sp>
      <p:sp>
        <p:nvSpPr>
          <p:cNvPr id="6" name="TextBox 5">
            <a:extLst>
              <a:ext uri="{FF2B5EF4-FFF2-40B4-BE49-F238E27FC236}">
                <a16:creationId xmlns:a16="http://schemas.microsoft.com/office/drawing/2014/main" id="{22D60414-D872-C741-9D73-23E459B13B9C}"/>
              </a:ext>
            </a:extLst>
          </p:cNvPr>
          <p:cNvSpPr txBox="1"/>
          <p:nvPr/>
        </p:nvSpPr>
        <p:spPr>
          <a:xfrm>
            <a:off x="325120" y="6295306"/>
            <a:ext cx="6456037" cy="2554545"/>
          </a:xfrm>
          <a:prstGeom prst="rect">
            <a:avLst/>
          </a:prstGeom>
          <a:noFill/>
        </p:spPr>
        <p:txBody>
          <a:bodyPr wrap="square" rtlCol="0">
            <a:spAutoFit/>
          </a:bodyPr>
          <a:lstStyle/>
          <a:p>
            <a:pPr fontAlgn="base"/>
            <a:r>
              <a:rPr lang="en-US" sz="1600" b="1" dirty="0">
                <a:latin typeface="Futura Medium" panose="020B0602020204020303" pitchFamily="34" charset="-79"/>
                <a:cs typeface="Futura Medium" panose="020B0602020204020303" pitchFamily="34" charset="-79"/>
              </a:rPr>
              <a:t>The Problem</a:t>
            </a:r>
          </a:p>
          <a:p>
            <a:pPr fontAlgn="base"/>
            <a:r>
              <a:rPr lang="en-US" sz="1600" dirty="0">
                <a:latin typeface="Futura Medium" panose="020B0602020204020303" pitchFamily="34" charset="-79"/>
                <a:cs typeface="Futura Medium" panose="020B0602020204020303" pitchFamily="34" charset="-79"/>
              </a:rPr>
              <a:t>Common Barberry, with three-part thorns and Japanese Barberry with its thorny twigs, both have attractive red berries in the summer and fall. Birds eat the berries and then disperse the seeds broadly where the plant can take over fields, forests, and wetlands.</a:t>
            </a:r>
          </a:p>
          <a:p>
            <a:pPr fontAlgn="base"/>
            <a:endParaRPr lang="en-US" sz="1600" b="1" dirty="0">
              <a:latin typeface="Futura Medium" panose="020B0602020204020303" pitchFamily="34" charset="-79"/>
              <a:cs typeface="Futura Medium" panose="020B0602020204020303" pitchFamily="34" charset="-79"/>
            </a:endParaRPr>
          </a:p>
          <a:p>
            <a:pPr fontAlgn="base"/>
            <a:r>
              <a:rPr lang="en-US" sz="1600" b="1" dirty="0">
                <a:latin typeface="Futura Medium" panose="020B0602020204020303" pitchFamily="34" charset="-79"/>
                <a:cs typeface="Futura Medium" panose="020B0602020204020303" pitchFamily="34" charset="-79"/>
              </a:rPr>
              <a:t>The Solution</a:t>
            </a:r>
          </a:p>
          <a:p>
            <a:pPr fontAlgn="base"/>
            <a:r>
              <a:rPr lang="en-US" sz="1600" dirty="0">
                <a:latin typeface="Futura Medium" panose="020B0602020204020303" pitchFamily="34" charset="-79"/>
                <a:cs typeface="Futura Medium" panose="020B0602020204020303" pitchFamily="34" charset="-79"/>
              </a:rPr>
              <a:t>Remove the plants by hand. Wear gloves to protect yourself from the thorns. The use of pesticides is prohibited in wetlands without a special license.  </a:t>
            </a:r>
          </a:p>
        </p:txBody>
      </p:sp>
      <p:sp>
        <p:nvSpPr>
          <p:cNvPr id="7" name="TextBox 6">
            <a:extLst>
              <a:ext uri="{FF2B5EF4-FFF2-40B4-BE49-F238E27FC236}">
                <a16:creationId xmlns:a16="http://schemas.microsoft.com/office/drawing/2014/main" id="{3D4337D4-1445-D240-84C3-EDCD5F54EC71}"/>
              </a:ext>
            </a:extLst>
          </p:cNvPr>
          <p:cNvSpPr txBox="1"/>
          <p:nvPr/>
        </p:nvSpPr>
        <p:spPr>
          <a:xfrm>
            <a:off x="4053840" y="8928556"/>
            <a:ext cx="2804160" cy="215444"/>
          </a:xfrm>
          <a:prstGeom prst="rect">
            <a:avLst/>
          </a:prstGeom>
          <a:noFill/>
        </p:spPr>
        <p:txBody>
          <a:bodyPr wrap="square" rtlCol="0">
            <a:spAutoFit/>
          </a:bodyPr>
          <a:lstStyle/>
          <a:p>
            <a:r>
              <a:rPr lang="en-US" sz="800" dirty="0" err="1"/>
              <a:t>www.massaudubon.org</a:t>
            </a:r>
            <a:r>
              <a:rPr lang="en-US" sz="800" dirty="0"/>
              <a:t>/learn/nature-wildlife/invasive-plants</a:t>
            </a:r>
          </a:p>
        </p:txBody>
      </p:sp>
      <p:pic>
        <p:nvPicPr>
          <p:cNvPr id="1026" name="Picture 2" descr="Common Barberry Ripe Fruit and Leaves">
            <a:extLst>
              <a:ext uri="{FF2B5EF4-FFF2-40B4-BE49-F238E27FC236}">
                <a16:creationId xmlns:a16="http://schemas.microsoft.com/office/drawing/2014/main" id="{D88DED4A-74D8-CC49-AF11-FDFF1082290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9780" y="1911405"/>
            <a:ext cx="5478439" cy="43370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Japanese barberry invading a forested understory">
            <a:extLst>
              <a:ext uri="{FF2B5EF4-FFF2-40B4-BE49-F238E27FC236}">
                <a16:creationId xmlns:a16="http://schemas.microsoft.com/office/drawing/2014/main" id="{95D003FB-5C24-D14C-AC94-F3E547255F02}"/>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264962" y="4721909"/>
            <a:ext cx="2250141" cy="1781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277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2C95E-D3E0-F04F-96E6-68F066C42432}"/>
              </a:ext>
            </a:extLst>
          </p:cNvPr>
          <p:cNvSpPr>
            <a:spLocks noGrp="1"/>
          </p:cNvSpPr>
          <p:nvPr>
            <p:ph type="ctrTitle"/>
          </p:nvPr>
        </p:nvSpPr>
        <p:spPr>
          <a:xfrm>
            <a:off x="514350" y="-26125"/>
            <a:ext cx="5829300" cy="1341665"/>
          </a:xfrm>
        </p:spPr>
        <p:txBody>
          <a:bodyPr>
            <a:normAutofit fontScale="90000"/>
          </a:bodyPr>
          <a:lstStyle/>
          <a:p>
            <a:r>
              <a:rPr lang="en-US" sz="9600" b="1" dirty="0">
                <a:latin typeface="Rockwell" panose="02060603020205020403" pitchFamily="18" charset="77"/>
                <a:cs typeface="Playbill" panose="020F0502020204030204" pitchFamily="34" charset="0"/>
              </a:rPr>
              <a:t>WANTED</a:t>
            </a:r>
          </a:p>
        </p:txBody>
      </p:sp>
      <p:sp>
        <p:nvSpPr>
          <p:cNvPr id="3" name="Subtitle 2">
            <a:extLst>
              <a:ext uri="{FF2B5EF4-FFF2-40B4-BE49-F238E27FC236}">
                <a16:creationId xmlns:a16="http://schemas.microsoft.com/office/drawing/2014/main" id="{14FABBFF-8062-C94B-A59B-AD839BF72580}"/>
              </a:ext>
            </a:extLst>
          </p:cNvPr>
          <p:cNvSpPr>
            <a:spLocks noGrp="1"/>
          </p:cNvSpPr>
          <p:nvPr>
            <p:ph type="subTitle" idx="1"/>
          </p:nvPr>
        </p:nvSpPr>
        <p:spPr>
          <a:xfrm>
            <a:off x="325120" y="1104517"/>
            <a:ext cx="6361427" cy="531823"/>
          </a:xfrm>
        </p:spPr>
        <p:txBody>
          <a:bodyPr/>
          <a:lstStyle/>
          <a:p>
            <a:r>
              <a:rPr lang="en-US" dirty="0">
                <a:latin typeface="Futura Medium" panose="020B0602020204020303" pitchFamily="34" charset="-79"/>
                <a:cs typeface="Futura Medium" panose="020B0602020204020303" pitchFamily="34" charset="-79"/>
              </a:rPr>
              <a:t>For crimes against Southampton wildlife and landscapes:</a:t>
            </a:r>
          </a:p>
        </p:txBody>
      </p:sp>
      <p:sp>
        <p:nvSpPr>
          <p:cNvPr id="5" name="TextBox 4">
            <a:extLst>
              <a:ext uri="{FF2B5EF4-FFF2-40B4-BE49-F238E27FC236}">
                <a16:creationId xmlns:a16="http://schemas.microsoft.com/office/drawing/2014/main" id="{B72A4DCA-8338-3A4E-90B4-AE7CE297EE4D}"/>
              </a:ext>
            </a:extLst>
          </p:cNvPr>
          <p:cNvSpPr txBox="1"/>
          <p:nvPr/>
        </p:nvSpPr>
        <p:spPr>
          <a:xfrm>
            <a:off x="171453" y="1382640"/>
            <a:ext cx="6343650" cy="461665"/>
          </a:xfrm>
          <a:prstGeom prst="rect">
            <a:avLst/>
          </a:prstGeom>
          <a:noFill/>
        </p:spPr>
        <p:txBody>
          <a:bodyPr wrap="square" rtlCol="0">
            <a:spAutoFit/>
          </a:bodyPr>
          <a:lstStyle/>
          <a:p>
            <a:pPr algn="ctr"/>
            <a:r>
              <a:rPr lang="en-US" sz="2400" dirty="0">
                <a:latin typeface="Rockwell" panose="02060603020205020403" pitchFamily="18" charset="77"/>
              </a:rPr>
              <a:t>Knotweed</a:t>
            </a:r>
          </a:p>
        </p:txBody>
      </p:sp>
      <p:sp>
        <p:nvSpPr>
          <p:cNvPr id="6" name="TextBox 5">
            <a:extLst>
              <a:ext uri="{FF2B5EF4-FFF2-40B4-BE49-F238E27FC236}">
                <a16:creationId xmlns:a16="http://schemas.microsoft.com/office/drawing/2014/main" id="{22D60414-D872-C741-9D73-23E459B13B9C}"/>
              </a:ext>
            </a:extLst>
          </p:cNvPr>
          <p:cNvSpPr txBox="1"/>
          <p:nvPr/>
        </p:nvSpPr>
        <p:spPr>
          <a:xfrm>
            <a:off x="325120" y="6295306"/>
            <a:ext cx="6456037" cy="2308324"/>
          </a:xfrm>
          <a:prstGeom prst="rect">
            <a:avLst/>
          </a:prstGeom>
          <a:noFill/>
        </p:spPr>
        <p:txBody>
          <a:bodyPr wrap="square" rtlCol="0">
            <a:spAutoFit/>
          </a:bodyPr>
          <a:lstStyle/>
          <a:p>
            <a:pPr fontAlgn="base"/>
            <a:r>
              <a:rPr lang="en-US" sz="1600" b="1" dirty="0">
                <a:latin typeface="Futura Medium" panose="020B0602020204020303" pitchFamily="34" charset="-79"/>
                <a:cs typeface="Futura Medium" panose="020B0602020204020303" pitchFamily="34" charset="-79"/>
              </a:rPr>
              <a:t>The Problem</a:t>
            </a:r>
          </a:p>
          <a:p>
            <a:pPr fontAlgn="base"/>
            <a:r>
              <a:rPr lang="en-US" sz="1600" dirty="0">
                <a:latin typeface="Futura Medium" panose="020B0602020204020303" pitchFamily="34" charset="-79"/>
                <a:cs typeface="Futura Medium" panose="020B0602020204020303" pitchFamily="34" charset="-79"/>
              </a:rPr>
              <a:t>Japanese Knotweed has heart-shaped leaves and thick hollow stems. It can grow 10 feet tall in thick clumps that crowd out all other plants.</a:t>
            </a:r>
          </a:p>
          <a:p>
            <a:pPr fontAlgn="base"/>
            <a:endParaRPr lang="en-US" sz="1600" b="1" dirty="0">
              <a:latin typeface="Futura Medium" panose="020B0602020204020303" pitchFamily="34" charset="-79"/>
              <a:cs typeface="Futura Medium" panose="020B0602020204020303" pitchFamily="34" charset="-79"/>
            </a:endParaRPr>
          </a:p>
          <a:p>
            <a:pPr fontAlgn="base"/>
            <a:r>
              <a:rPr lang="en-US" sz="1600" b="1" dirty="0">
                <a:latin typeface="Futura Medium" panose="020B0602020204020303" pitchFamily="34" charset="-79"/>
                <a:cs typeface="Futura Medium" panose="020B0602020204020303" pitchFamily="34" charset="-79"/>
              </a:rPr>
              <a:t>The Solution</a:t>
            </a:r>
          </a:p>
          <a:p>
            <a:pPr fontAlgn="base"/>
            <a:r>
              <a:rPr lang="en-US" sz="1600" dirty="0">
                <a:latin typeface="Futura Medium" panose="020B0602020204020303" pitchFamily="34" charset="-79"/>
                <a:cs typeface="Futura Medium" panose="020B0602020204020303" pitchFamily="34" charset="-79"/>
              </a:rPr>
              <a:t>Pull young plants by hand before they are established. Mature plants should be cut down or pulled in June or July. The use of pesticides is prohibited in wetlands without a special license.  </a:t>
            </a:r>
          </a:p>
        </p:txBody>
      </p:sp>
      <p:sp>
        <p:nvSpPr>
          <p:cNvPr id="7" name="TextBox 6">
            <a:extLst>
              <a:ext uri="{FF2B5EF4-FFF2-40B4-BE49-F238E27FC236}">
                <a16:creationId xmlns:a16="http://schemas.microsoft.com/office/drawing/2014/main" id="{3D4337D4-1445-D240-84C3-EDCD5F54EC71}"/>
              </a:ext>
            </a:extLst>
          </p:cNvPr>
          <p:cNvSpPr txBox="1"/>
          <p:nvPr/>
        </p:nvSpPr>
        <p:spPr>
          <a:xfrm>
            <a:off x="4053840" y="8928556"/>
            <a:ext cx="2804160" cy="215444"/>
          </a:xfrm>
          <a:prstGeom prst="rect">
            <a:avLst/>
          </a:prstGeom>
          <a:noFill/>
        </p:spPr>
        <p:txBody>
          <a:bodyPr wrap="square" rtlCol="0">
            <a:spAutoFit/>
          </a:bodyPr>
          <a:lstStyle/>
          <a:p>
            <a:r>
              <a:rPr lang="en-US" sz="800" dirty="0" err="1"/>
              <a:t>www.massaudubon.org</a:t>
            </a:r>
            <a:r>
              <a:rPr lang="en-US" sz="800" dirty="0"/>
              <a:t>/learn/nature-wildlife/invasive-plants</a:t>
            </a:r>
          </a:p>
        </p:txBody>
      </p:sp>
      <p:pic>
        <p:nvPicPr>
          <p:cNvPr id="3074" name="Picture 2" descr="Japanese knotweed leaves and flowers">
            <a:extLst>
              <a:ext uri="{FF2B5EF4-FFF2-40B4-BE49-F238E27FC236}">
                <a16:creationId xmlns:a16="http://schemas.microsoft.com/office/drawing/2014/main" id="{D7D8288D-8A43-D74C-B675-CB3C6F2C06B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4070" y="1881705"/>
            <a:ext cx="5369859" cy="4251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540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2C95E-D3E0-F04F-96E6-68F066C42432}"/>
              </a:ext>
            </a:extLst>
          </p:cNvPr>
          <p:cNvSpPr>
            <a:spLocks noGrp="1"/>
          </p:cNvSpPr>
          <p:nvPr>
            <p:ph type="ctrTitle"/>
          </p:nvPr>
        </p:nvSpPr>
        <p:spPr>
          <a:xfrm>
            <a:off x="514350" y="-26125"/>
            <a:ext cx="5829300" cy="1341665"/>
          </a:xfrm>
        </p:spPr>
        <p:txBody>
          <a:bodyPr>
            <a:normAutofit fontScale="90000"/>
          </a:bodyPr>
          <a:lstStyle/>
          <a:p>
            <a:r>
              <a:rPr lang="en-US" sz="9600" b="1" dirty="0">
                <a:latin typeface="Rockwell" panose="02060603020205020403" pitchFamily="18" charset="77"/>
                <a:cs typeface="Playbill" panose="020F0502020204030204" pitchFamily="34" charset="0"/>
              </a:rPr>
              <a:t>WANTED</a:t>
            </a:r>
          </a:p>
        </p:txBody>
      </p:sp>
      <p:sp>
        <p:nvSpPr>
          <p:cNvPr id="3" name="Subtitle 2">
            <a:extLst>
              <a:ext uri="{FF2B5EF4-FFF2-40B4-BE49-F238E27FC236}">
                <a16:creationId xmlns:a16="http://schemas.microsoft.com/office/drawing/2014/main" id="{14FABBFF-8062-C94B-A59B-AD839BF72580}"/>
              </a:ext>
            </a:extLst>
          </p:cNvPr>
          <p:cNvSpPr>
            <a:spLocks noGrp="1"/>
          </p:cNvSpPr>
          <p:nvPr>
            <p:ph type="subTitle" idx="1"/>
          </p:nvPr>
        </p:nvSpPr>
        <p:spPr>
          <a:xfrm>
            <a:off x="325120" y="1104517"/>
            <a:ext cx="6361427" cy="531823"/>
          </a:xfrm>
        </p:spPr>
        <p:txBody>
          <a:bodyPr/>
          <a:lstStyle/>
          <a:p>
            <a:r>
              <a:rPr lang="en-US" dirty="0">
                <a:latin typeface="Futura Medium" panose="020B0602020204020303" pitchFamily="34" charset="-79"/>
                <a:cs typeface="Futura Medium" panose="020B0602020204020303" pitchFamily="34" charset="-79"/>
              </a:rPr>
              <a:t>For crimes against Southampton wildlife and landscapes:</a:t>
            </a:r>
          </a:p>
        </p:txBody>
      </p:sp>
      <p:sp>
        <p:nvSpPr>
          <p:cNvPr id="5" name="TextBox 4">
            <a:extLst>
              <a:ext uri="{FF2B5EF4-FFF2-40B4-BE49-F238E27FC236}">
                <a16:creationId xmlns:a16="http://schemas.microsoft.com/office/drawing/2014/main" id="{B72A4DCA-8338-3A4E-90B4-AE7CE297EE4D}"/>
              </a:ext>
            </a:extLst>
          </p:cNvPr>
          <p:cNvSpPr txBox="1"/>
          <p:nvPr/>
        </p:nvSpPr>
        <p:spPr>
          <a:xfrm>
            <a:off x="171453" y="1382640"/>
            <a:ext cx="6343650" cy="461665"/>
          </a:xfrm>
          <a:prstGeom prst="rect">
            <a:avLst/>
          </a:prstGeom>
          <a:noFill/>
        </p:spPr>
        <p:txBody>
          <a:bodyPr wrap="square" rtlCol="0">
            <a:spAutoFit/>
          </a:bodyPr>
          <a:lstStyle/>
          <a:p>
            <a:pPr algn="ctr"/>
            <a:r>
              <a:rPr lang="en-US" sz="2400" dirty="0">
                <a:latin typeface="Rockwell" panose="02060603020205020403" pitchFamily="18" charset="77"/>
              </a:rPr>
              <a:t>Bittersweet</a:t>
            </a:r>
          </a:p>
        </p:txBody>
      </p:sp>
      <p:sp>
        <p:nvSpPr>
          <p:cNvPr id="6" name="TextBox 5">
            <a:extLst>
              <a:ext uri="{FF2B5EF4-FFF2-40B4-BE49-F238E27FC236}">
                <a16:creationId xmlns:a16="http://schemas.microsoft.com/office/drawing/2014/main" id="{22D60414-D872-C741-9D73-23E459B13B9C}"/>
              </a:ext>
            </a:extLst>
          </p:cNvPr>
          <p:cNvSpPr txBox="1"/>
          <p:nvPr/>
        </p:nvSpPr>
        <p:spPr>
          <a:xfrm>
            <a:off x="325120" y="6295306"/>
            <a:ext cx="6456037" cy="2554545"/>
          </a:xfrm>
          <a:prstGeom prst="rect">
            <a:avLst/>
          </a:prstGeom>
          <a:noFill/>
        </p:spPr>
        <p:txBody>
          <a:bodyPr wrap="square" rtlCol="0">
            <a:spAutoFit/>
          </a:bodyPr>
          <a:lstStyle/>
          <a:p>
            <a:pPr fontAlgn="base"/>
            <a:r>
              <a:rPr lang="en-US" sz="1600" b="1" dirty="0">
                <a:latin typeface="Futura Medium" panose="020B0602020204020303" pitchFamily="34" charset="-79"/>
                <a:cs typeface="Futura Medium" panose="020B0602020204020303" pitchFamily="34" charset="-79"/>
              </a:rPr>
              <a:t>The Problem</a:t>
            </a:r>
          </a:p>
          <a:p>
            <a:pPr fontAlgn="base"/>
            <a:r>
              <a:rPr lang="en-US" sz="1600" dirty="0">
                <a:latin typeface="Futura Medium" panose="020B0602020204020303" pitchFamily="34" charset="-79"/>
                <a:cs typeface="Futura Medium" panose="020B0602020204020303" pitchFamily="34" charset="-79"/>
              </a:rPr>
              <a:t>Oriental Bittersweet, a think woody vine with red berries covered in a yellow shell in the fall, can grow to be 60 ft long. It wraps around tress and smothers surrounding vegetation.</a:t>
            </a:r>
          </a:p>
          <a:p>
            <a:pPr fontAlgn="base"/>
            <a:endParaRPr lang="en-US" sz="1600" b="1" dirty="0">
              <a:latin typeface="Futura Medium" panose="020B0602020204020303" pitchFamily="34" charset="-79"/>
              <a:cs typeface="Futura Medium" panose="020B0602020204020303" pitchFamily="34" charset="-79"/>
            </a:endParaRPr>
          </a:p>
          <a:p>
            <a:pPr fontAlgn="base"/>
            <a:r>
              <a:rPr lang="en-US" sz="1600" b="1" dirty="0">
                <a:latin typeface="Futura Medium" panose="020B0602020204020303" pitchFamily="34" charset="-79"/>
                <a:cs typeface="Futura Medium" panose="020B0602020204020303" pitchFamily="34" charset="-79"/>
              </a:rPr>
              <a:t>The Solution</a:t>
            </a:r>
          </a:p>
          <a:p>
            <a:pPr fontAlgn="base"/>
            <a:r>
              <a:rPr lang="en-US" sz="1600" dirty="0">
                <a:latin typeface="Futura Medium" panose="020B0602020204020303" pitchFamily="34" charset="-79"/>
                <a:cs typeface="Futura Medium" panose="020B0602020204020303" pitchFamily="34" charset="-79"/>
              </a:rPr>
              <a:t>Pull young plants by hand before they are established. A 4-foot section of the climbing vine can be cut from the ground level to kill the plant in tall trees. Leave the remaining plant to decay because pulling it could damage the tree.</a:t>
            </a:r>
          </a:p>
        </p:txBody>
      </p:sp>
      <p:sp>
        <p:nvSpPr>
          <p:cNvPr id="7" name="TextBox 6">
            <a:extLst>
              <a:ext uri="{FF2B5EF4-FFF2-40B4-BE49-F238E27FC236}">
                <a16:creationId xmlns:a16="http://schemas.microsoft.com/office/drawing/2014/main" id="{3D4337D4-1445-D240-84C3-EDCD5F54EC71}"/>
              </a:ext>
            </a:extLst>
          </p:cNvPr>
          <p:cNvSpPr txBox="1"/>
          <p:nvPr/>
        </p:nvSpPr>
        <p:spPr>
          <a:xfrm>
            <a:off x="4053840" y="8928556"/>
            <a:ext cx="2804160" cy="215444"/>
          </a:xfrm>
          <a:prstGeom prst="rect">
            <a:avLst/>
          </a:prstGeom>
          <a:noFill/>
        </p:spPr>
        <p:txBody>
          <a:bodyPr wrap="square" rtlCol="0">
            <a:spAutoFit/>
          </a:bodyPr>
          <a:lstStyle/>
          <a:p>
            <a:r>
              <a:rPr lang="en-US" sz="800" dirty="0" err="1"/>
              <a:t>www.massaudubon.org</a:t>
            </a:r>
            <a:r>
              <a:rPr lang="en-US" sz="800" dirty="0"/>
              <a:t>/learn/nature-wildlife/invasive-plants</a:t>
            </a:r>
          </a:p>
        </p:txBody>
      </p:sp>
      <p:pic>
        <p:nvPicPr>
          <p:cNvPr id="5122" name="Picture 2" descr="Oriental bittersweet leaves and unripe fruit">
            <a:extLst>
              <a:ext uri="{FF2B5EF4-FFF2-40B4-BE49-F238E27FC236}">
                <a16:creationId xmlns:a16="http://schemas.microsoft.com/office/drawing/2014/main" id="{675B02E6-1C9D-8C4D-B1CD-3C28C0F0722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52843" y="1891464"/>
            <a:ext cx="5152315" cy="407891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Oriental bittersweet ripe fruit">
            <a:extLst>
              <a:ext uri="{FF2B5EF4-FFF2-40B4-BE49-F238E27FC236}">
                <a16:creationId xmlns:a16="http://schemas.microsoft.com/office/drawing/2014/main" id="{74FB61B2-4C5C-5647-A4BE-CC9B820D4FA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721887" y="4188722"/>
            <a:ext cx="2636331" cy="2087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184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2C95E-D3E0-F04F-96E6-68F066C42432}"/>
              </a:ext>
            </a:extLst>
          </p:cNvPr>
          <p:cNvSpPr>
            <a:spLocks noGrp="1"/>
          </p:cNvSpPr>
          <p:nvPr>
            <p:ph type="ctrTitle"/>
          </p:nvPr>
        </p:nvSpPr>
        <p:spPr>
          <a:xfrm>
            <a:off x="514350" y="-26125"/>
            <a:ext cx="5829300" cy="1341665"/>
          </a:xfrm>
        </p:spPr>
        <p:txBody>
          <a:bodyPr>
            <a:normAutofit fontScale="90000"/>
          </a:bodyPr>
          <a:lstStyle/>
          <a:p>
            <a:r>
              <a:rPr lang="en-US" sz="9600" b="1" dirty="0">
                <a:latin typeface="Rockwell" panose="02060603020205020403" pitchFamily="18" charset="77"/>
                <a:cs typeface="Playbill" panose="020F0502020204030204" pitchFamily="34" charset="0"/>
              </a:rPr>
              <a:t>WANTED</a:t>
            </a:r>
          </a:p>
        </p:txBody>
      </p:sp>
      <p:sp>
        <p:nvSpPr>
          <p:cNvPr id="3" name="Subtitle 2">
            <a:extLst>
              <a:ext uri="{FF2B5EF4-FFF2-40B4-BE49-F238E27FC236}">
                <a16:creationId xmlns:a16="http://schemas.microsoft.com/office/drawing/2014/main" id="{14FABBFF-8062-C94B-A59B-AD839BF72580}"/>
              </a:ext>
            </a:extLst>
          </p:cNvPr>
          <p:cNvSpPr>
            <a:spLocks noGrp="1"/>
          </p:cNvSpPr>
          <p:nvPr>
            <p:ph type="subTitle" idx="1"/>
          </p:nvPr>
        </p:nvSpPr>
        <p:spPr>
          <a:xfrm>
            <a:off x="325120" y="1104517"/>
            <a:ext cx="6361427" cy="531823"/>
          </a:xfrm>
        </p:spPr>
        <p:txBody>
          <a:bodyPr/>
          <a:lstStyle/>
          <a:p>
            <a:r>
              <a:rPr lang="en-US" dirty="0">
                <a:latin typeface="Futura Medium" panose="020B0602020204020303" pitchFamily="34" charset="-79"/>
                <a:cs typeface="Futura Medium" panose="020B0602020204020303" pitchFamily="34" charset="-79"/>
              </a:rPr>
              <a:t>For crimes against Southampton wildlife and landscapes:</a:t>
            </a:r>
          </a:p>
        </p:txBody>
      </p:sp>
      <p:sp>
        <p:nvSpPr>
          <p:cNvPr id="5" name="TextBox 4">
            <a:extLst>
              <a:ext uri="{FF2B5EF4-FFF2-40B4-BE49-F238E27FC236}">
                <a16:creationId xmlns:a16="http://schemas.microsoft.com/office/drawing/2014/main" id="{B72A4DCA-8338-3A4E-90B4-AE7CE297EE4D}"/>
              </a:ext>
            </a:extLst>
          </p:cNvPr>
          <p:cNvSpPr txBox="1"/>
          <p:nvPr/>
        </p:nvSpPr>
        <p:spPr>
          <a:xfrm>
            <a:off x="171453" y="1382640"/>
            <a:ext cx="6343650" cy="461665"/>
          </a:xfrm>
          <a:prstGeom prst="rect">
            <a:avLst/>
          </a:prstGeom>
          <a:noFill/>
        </p:spPr>
        <p:txBody>
          <a:bodyPr wrap="square" rtlCol="0">
            <a:spAutoFit/>
          </a:bodyPr>
          <a:lstStyle/>
          <a:p>
            <a:pPr algn="ctr"/>
            <a:r>
              <a:rPr lang="en-US" sz="2400" dirty="0">
                <a:latin typeface="Rockwell" panose="02060603020205020403" pitchFamily="18" charset="77"/>
              </a:rPr>
              <a:t>Multiflora Rose</a:t>
            </a:r>
          </a:p>
        </p:txBody>
      </p:sp>
      <p:sp>
        <p:nvSpPr>
          <p:cNvPr id="6" name="TextBox 5">
            <a:extLst>
              <a:ext uri="{FF2B5EF4-FFF2-40B4-BE49-F238E27FC236}">
                <a16:creationId xmlns:a16="http://schemas.microsoft.com/office/drawing/2014/main" id="{22D60414-D872-C741-9D73-23E459B13B9C}"/>
              </a:ext>
            </a:extLst>
          </p:cNvPr>
          <p:cNvSpPr txBox="1"/>
          <p:nvPr/>
        </p:nvSpPr>
        <p:spPr>
          <a:xfrm>
            <a:off x="325120" y="6295306"/>
            <a:ext cx="6456037" cy="2308324"/>
          </a:xfrm>
          <a:prstGeom prst="rect">
            <a:avLst/>
          </a:prstGeom>
          <a:noFill/>
        </p:spPr>
        <p:txBody>
          <a:bodyPr wrap="square" rtlCol="0">
            <a:spAutoFit/>
          </a:bodyPr>
          <a:lstStyle/>
          <a:p>
            <a:pPr fontAlgn="base"/>
            <a:r>
              <a:rPr lang="en-US" sz="1600" b="1" dirty="0">
                <a:latin typeface="Futura Medium" panose="020B0602020204020303" pitchFamily="34" charset="-79"/>
                <a:cs typeface="Futura Medium" panose="020B0602020204020303" pitchFamily="34" charset="-79"/>
              </a:rPr>
              <a:t>The Problem</a:t>
            </a:r>
          </a:p>
          <a:p>
            <a:pPr fontAlgn="base"/>
            <a:r>
              <a:rPr lang="en-US" sz="1600" dirty="0">
                <a:latin typeface="Futura Medium" panose="020B0602020204020303" pitchFamily="34" charset="-79"/>
                <a:cs typeface="Futura Medium" panose="020B0602020204020303" pitchFamily="34" charset="-79"/>
              </a:rPr>
              <a:t>Multiflora Rose is a shrub with white flowers, red fruits, and sharp thorns. It grows in dense stands, taking over field edges, forest openings, and wetlands.</a:t>
            </a:r>
          </a:p>
          <a:p>
            <a:pPr fontAlgn="base"/>
            <a:endParaRPr lang="en-US" sz="1600" b="1" dirty="0">
              <a:latin typeface="Futura Medium" panose="020B0602020204020303" pitchFamily="34" charset="-79"/>
              <a:cs typeface="Futura Medium" panose="020B0602020204020303" pitchFamily="34" charset="-79"/>
            </a:endParaRPr>
          </a:p>
          <a:p>
            <a:pPr fontAlgn="base"/>
            <a:r>
              <a:rPr lang="en-US" sz="1600" b="1" dirty="0">
                <a:latin typeface="Futura Medium" panose="020B0602020204020303" pitchFamily="34" charset="-79"/>
                <a:cs typeface="Futura Medium" panose="020B0602020204020303" pitchFamily="34" charset="-79"/>
              </a:rPr>
              <a:t>The Solution</a:t>
            </a:r>
          </a:p>
          <a:p>
            <a:pPr fontAlgn="base"/>
            <a:r>
              <a:rPr lang="en-US" sz="1600" dirty="0">
                <a:latin typeface="Futura Medium" panose="020B0602020204020303" pitchFamily="34" charset="-79"/>
                <a:cs typeface="Futura Medium" panose="020B0602020204020303" pitchFamily="34" charset="-79"/>
              </a:rPr>
              <a:t>Mow or hand prune 3-6 times a year for several years in a row. Wear gloves to protect yourself from the thorns. The use of pesticides is prohibited in wetlands without a special license. </a:t>
            </a:r>
          </a:p>
        </p:txBody>
      </p:sp>
      <p:sp>
        <p:nvSpPr>
          <p:cNvPr id="7" name="TextBox 6">
            <a:extLst>
              <a:ext uri="{FF2B5EF4-FFF2-40B4-BE49-F238E27FC236}">
                <a16:creationId xmlns:a16="http://schemas.microsoft.com/office/drawing/2014/main" id="{3D4337D4-1445-D240-84C3-EDCD5F54EC71}"/>
              </a:ext>
            </a:extLst>
          </p:cNvPr>
          <p:cNvSpPr txBox="1"/>
          <p:nvPr/>
        </p:nvSpPr>
        <p:spPr>
          <a:xfrm>
            <a:off x="4053840" y="8928556"/>
            <a:ext cx="2804160" cy="215444"/>
          </a:xfrm>
          <a:prstGeom prst="rect">
            <a:avLst/>
          </a:prstGeom>
          <a:noFill/>
        </p:spPr>
        <p:txBody>
          <a:bodyPr wrap="square" rtlCol="0">
            <a:spAutoFit/>
          </a:bodyPr>
          <a:lstStyle/>
          <a:p>
            <a:r>
              <a:rPr lang="en-US" sz="800" dirty="0" err="1"/>
              <a:t>www.massaudubon.org</a:t>
            </a:r>
            <a:r>
              <a:rPr lang="en-US" sz="800" dirty="0"/>
              <a:t>/learn/nature-wildlife/invasive-plants</a:t>
            </a:r>
          </a:p>
        </p:txBody>
      </p:sp>
      <p:pic>
        <p:nvPicPr>
          <p:cNvPr id="7170" name="Picture 2" descr="Multiflora Rose flowers and leaves">
            <a:extLst>
              <a:ext uri="{FF2B5EF4-FFF2-40B4-BE49-F238E27FC236}">
                <a16:creationId xmlns:a16="http://schemas.microsoft.com/office/drawing/2014/main" id="{A25898BA-030F-F644-81DE-FEB7F5401D1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0" y="1864591"/>
            <a:ext cx="5334000" cy="422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5470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5921</TotalTime>
  <Words>483</Words>
  <Application>Microsoft Macintosh PowerPoint</Application>
  <PresentationFormat>Letter Paper (8.5x11 in)</PresentationFormat>
  <Paragraphs>45</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Futura Medium</vt:lpstr>
      <vt:lpstr>Rockwell</vt:lpstr>
      <vt:lpstr>Office Theme</vt:lpstr>
      <vt:lpstr>WANTED</vt:lpstr>
      <vt:lpstr>WANTED</vt:lpstr>
      <vt:lpstr>WANTED</vt:lpstr>
      <vt:lpstr>WANTED</vt:lpstr>
      <vt:lpstr>WANTED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WANTED</dc:title>
  <dc:creator>Robert Gutermuth</dc:creator>
  <cp:lastModifiedBy>Robert Gutermuth</cp:lastModifiedBy>
  <cp:revision>15</cp:revision>
  <dcterms:created xsi:type="dcterms:W3CDTF">2020-08-05T12:08:55Z</dcterms:created>
  <dcterms:modified xsi:type="dcterms:W3CDTF">2021-04-06T22:52:41Z</dcterms:modified>
</cp:coreProperties>
</file>