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98"/>
  </p:notesMasterIdLst>
  <p:sldIdLst>
    <p:sldId id="256" r:id="rId2"/>
    <p:sldId id="257" r:id="rId3"/>
    <p:sldId id="258" r:id="rId4"/>
    <p:sldId id="259" r:id="rId5"/>
    <p:sldId id="323" r:id="rId6"/>
    <p:sldId id="324" r:id="rId7"/>
    <p:sldId id="298" r:id="rId8"/>
    <p:sldId id="310" r:id="rId9"/>
    <p:sldId id="325" r:id="rId10"/>
    <p:sldId id="299" r:id="rId11"/>
    <p:sldId id="311" r:id="rId12"/>
    <p:sldId id="326" r:id="rId13"/>
    <p:sldId id="327" r:id="rId14"/>
    <p:sldId id="328" r:id="rId15"/>
    <p:sldId id="329" r:id="rId16"/>
    <p:sldId id="330" r:id="rId17"/>
    <p:sldId id="331" r:id="rId18"/>
    <p:sldId id="332" r:id="rId19"/>
    <p:sldId id="333" r:id="rId20"/>
    <p:sldId id="334" r:id="rId21"/>
    <p:sldId id="335" r:id="rId22"/>
    <p:sldId id="336" r:id="rId23"/>
    <p:sldId id="337" r:id="rId24"/>
    <p:sldId id="338" r:id="rId25"/>
    <p:sldId id="339" r:id="rId26"/>
    <p:sldId id="300" r:id="rId27"/>
    <p:sldId id="312" r:id="rId28"/>
    <p:sldId id="340" r:id="rId29"/>
    <p:sldId id="341" r:id="rId30"/>
    <p:sldId id="342" r:id="rId31"/>
    <p:sldId id="343" r:id="rId32"/>
    <p:sldId id="344" r:id="rId33"/>
    <p:sldId id="345" r:id="rId34"/>
    <p:sldId id="346" r:id="rId35"/>
    <p:sldId id="347" r:id="rId36"/>
    <p:sldId id="301" r:id="rId37"/>
    <p:sldId id="313" r:id="rId38"/>
    <p:sldId id="358" r:id="rId39"/>
    <p:sldId id="359" r:id="rId40"/>
    <p:sldId id="403" r:id="rId41"/>
    <p:sldId id="302" r:id="rId42"/>
    <p:sldId id="314" r:id="rId43"/>
    <p:sldId id="360" r:id="rId44"/>
    <p:sldId id="365" r:id="rId45"/>
    <p:sldId id="361" r:id="rId46"/>
    <p:sldId id="366" r:id="rId47"/>
    <p:sldId id="389" r:id="rId48"/>
    <p:sldId id="363" r:id="rId49"/>
    <p:sldId id="367" r:id="rId50"/>
    <p:sldId id="368" r:id="rId51"/>
    <p:sldId id="369" r:id="rId52"/>
    <p:sldId id="370" r:id="rId53"/>
    <p:sldId id="362" r:id="rId54"/>
    <p:sldId id="399" r:id="rId55"/>
    <p:sldId id="400" r:id="rId56"/>
    <p:sldId id="303" r:id="rId57"/>
    <p:sldId id="315" r:id="rId58"/>
    <p:sldId id="371" r:id="rId59"/>
    <p:sldId id="372" r:id="rId60"/>
    <p:sldId id="373" r:id="rId61"/>
    <p:sldId id="374" r:id="rId62"/>
    <p:sldId id="375" r:id="rId63"/>
    <p:sldId id="376" r:id="rId64"/>
    <p:sldId id="402" r:id="rId65"/>
    <p:sldId id="304" r:id="rId66"/>
    <p:sldId id="316" r:id="rId67"/>
    <p:sldId id="305" r:id="rId68"/>
    <p:sldId id="317" r:id="rId69"/>
    <p:sldId id="407" r:id="rId70"/>
    <p:sldId id="378" r:id="rId71"/>
    <p:sldId id="381" r:id="rId72"/>
    <p:sldId id="382" r:id="rId73"/>
    <p:sldId id="383" r:id="rId74"/>
    <p:sldId id="306" r:id="rId75"/>
    <p:sldId id="385" r:id="rId76"/>
    <p:sldId id="318" r:id="rId77"/>
    <p:sldId id="388" r:id="rId78"/>
    <p:sldId id="384" r:id="rId79"/>
    <p:sldId id="386" r:id="rId80"/>
    <p:sldId id="307" r:id="rId81"/>
    <p:sldId id="377" r:id="rId82"/>
    <p:sldId id="390" r:id="rId83"/>
    <p:sldId id="404" r:id="rId84"/>
    <p:sldId id="393" r:id="rId85"/>
    <p:sldId id="394" r:id="rId86"/>
    <p:sldId id="395" r:id="rId87"/>
    <p:sldId id="308" r:id="rId88"/>
    <p:sldId id="320" r:id="rId89"/>
    <p:sldId id="396" r:id="rId90"/>
    <p:sldId id="309" r:id="rId91"/>
    <p:sldId id="397" r:id="rId92"/>
    <p:sldId id="321" r:id="rId93"/>
    <p:sldId id="401" r:id="rId94"/>
    <p:sldId id="398" r:id="rId95"/>
    <p:sldId id="406" r:id="rId96"/>
    <p:sldId id="322" r:id="rId9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1348"/>
    <p:restoredTop sz="94694"/>
  </p:normalViewPr>
  <p:slideViewPr>
    <p:cSldViewPr snapToGrid="0" snapToObjects="1">
      <p:cViewPr varScale="1">
        <p:scale>
          <a:sx n="109" d="100"/>
          <a:sy n="109" d="100"/>
        </p:scale>
        <p:origin x="216" y="6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notesMaster" Target="notesMasters/notesMaster1.xml"/><Relationship Id="rId3" Type="http://schemas.openxmlformats.org/officeDocument/2006/relationships/slide" Target="slides/slide2.xml"/></Relationships>
</file>

<file path=ppt/diagrams/_rels/data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4" Type="http://schemas.openxmlformats.org/officeDocument/2006/relationships/image" Target="../media/image15.svg"/></Relationships>
</file>

<file path=ppt/diagrams/_rels/data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svg"/><Relationship Id="rId1" Type="http://schemas.openxmlformats.org/officeDocument/2006/relationships/image" Target="../media/image19.png"/><Relationship Id="rId4" Type="http://schemas.openxmlformats.org/officeDocument/2006/relationships/image" Target="../media/image22.svg"/></Relationships>
</file>

<file path=ppt/diagrams/_rels/data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svg"/><Relationship Id="rId1" Type="http://schemas.openxmlformats.org/officeDocument/2006/relationships/image" Target="../media/image23.png"/><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diagrams/_rels/data5.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svg"/><Relationship Id="rId1" Type="http://schemas.openxmlformats.org/officeDocument/2006/relationships/image" Target="../media/image29.png"/><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2.svg"/></Relationships>
</file>

<file path=ppt/diagrams/_rels/data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svg"/><Relationship Id="rId1" Type="http://schemas.openxmlformats.org/officeDocument/2006/relationships/image" Target="../media/image37.png"/><Relationship Id="rId4" Type="http://schemas.openxmlformats.org/officeDocument/2006/relationships/image" Target="../media/image40.svg"/></Relationships>
</file>

<file path=ppt/diagrams/_rels/data1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svg"/><Relationship Id="rId1" Type="http://schemas.openxmlformats.org/officeDocument/2006/relationships/image" Target="../media/image46.png"/><Relationship Id="rId6" Type="http://schemas.openxmlformats.org/officeDocument/2006/relationships/image" Target="../media/image40.svg"/><Relationship Id="rId5" Type="http://schemas.openxmlformats.org/officeDocument/2006/relationships/image" Target="../media/image39.png"/><Relationship Id="rId4" Type="http://schemas.openxmlformats.org/officeDocument/2006/relationships/image" Target="../media/image49.svg"/></Relationships>
</file>

<file path=ppt/diagrams/_rels/data15.xml.rels><?xml version="1.0" encoding="UTF-8" standalone="yes"?>
<Relationships xmlns="http://schemas.openxmlformats.org/package/2006/relationships"><Relationship Id="rId8" Type="http://schemas.openxmlformats.org/officeDocument/2006/relationships/image" Target="../media/image53.svg"/><Relationship Id="rId3" Type="http://schemas.openxmlformats.org/officeDocument/2006/relationships/image" Target="../media/image50.png"/><Relationship Id="rId7" Type="http://schemas.openxmlformats.org/officeDocument/2006/relationships/image" Target="../media/image52.png"/><Relationship Id="rId2" Type="http://schemas.openxmlformats.org/officeDocument/2006/relationships/image" Target="../media/image38.svg"/><Relationship Id="rId1" Type="http://schemas.openxmlformats.org/officeDocument/2006/relationships/image" Target="../media/image37.png"/><Relationship Id="rId6" Type="http://schemas.openxmlformats.org/officeDocument/2006/relationships/image" Target="../media/image49.svg"/><Relationship Id="rId5" Type="http://schemas.openxmlformats.org/officeDocument/2006/relationships/image" Target="../media/image48.png"/><Relationship Id="rId4" Type="http://schemas.openxmlformats.org/officeDocument/2006/relationships/image" Target="../media/image51.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4" Type="http://schemas.openxmlformats.org/officeDocument/2006/relationships/image" Target="../media/image15.svg"/></Relationships>
</file>

<file path=ppt/diagrams/_rels/drawing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svg"/><Relationship Id="rId1" Type="http://schemas.openxmlformats.org/officeDocument/2006/relationships/image" Target="../media/image19.png"/><Relationship Id="rId4" Type="http://schemas.openxmlformats.org/officeDocument/2006/relationships/image" Target="../media/image22.svg"/></Relationships>
</file>

<file path=ppt/diagrams/_rels/drawing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svg"/><Relationship Id="rId1" Type="http://schemas.openxmlformats.org/officeDocument/2006/relationships/image" Target="../media/image23.png"/><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diagrams/_rels/drawing5.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svg"/><Relationship Id="rId1" Type="http://schemas.openxmlformats.org/officeDocument/2006/relationships/image" Target="../media/image29.png"/><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2.svg"/></Relationships>
</file>

<file path=ppt/diagrams/_rels/drawing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svg"/><Relationship Id="rId1" Type="http://schemas.openxmlformats.org/officeDocument/2006/relationships/image" Target="../media/image37.png"/><Relationship Id="rId4" Type="http://schemas.openxmlformats.org/officeDocument/2006/relationships/image" Target="../media/image40.svg"/></Relationships>
</file>

<file path=ppt/diagrams/_rels/drawing11.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12.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1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svg"/><Relationship Id="rId1" Type="http://schemas.openxmlformats.org/officeDocument/2006/relationships/image" Target="../media/image46.png"/><Relationship Id="rId6" Type="http://schemas.openxmlformats.org/officeDocument/2006/relationships/image" Target="../media/image40.svg"/><Relationship Id="rId5" Type="http://schemas.openxmlformats.org/officeDocument/2006/relationships/image" Target="../media/image39.png"/><Relationship Id="rId4" Type="http://schemas.openxmlformats.org/officeDocument/2006/relationships/image" Target="../media/image49.svg"/></Relationships>
</file>

<file path=ppt/diagrams/_rels/drawing15.xml.rels><?xml version="1.0" encoding="UTF-8" standalone="yes"?>
<Relationships xmlns="http://schemas.openxmlformats.org/package/2006/relationships"><Relationship Id="rId8" Type="http://schemas.openxmlformats.org/officeDocument/2006/relationships/image" Target="../media/image53.svg"/><Relationship Id="rId3" Type="http://schemas.openxmlformats.org/officeDocument/2006/relationships/image" Target="../media/image50.png"/><Relationship Id="rId7" Type="http://schemas.openxmlformats.org/officeDocument/2006/relationships/image" Target="../media/image52.png"/><Relationship Id="rId2" Type="http://schemas.openxmlformats.org/officeDocument/2006/relationships/image" Target="../media/image38.svg"/><Relationship Id="rId1" Type="http://schemas.openxmlformats.org/officeDocument/2006/relationships/image" Target="../media/image37.png"/><Relationship Id="rId6" Type="http://schemas.openxmlformats.org/officeDocument/2006/relationships/image" Target="../media/image49.svg"/><Relationship Id="rId5" Type="http://schemas.openxmlformats.org/officeDocument/2006/relationships/image" Target="../media/image48.png"/><Relationship Id="rId4" Type="http://schemas.openxmlformats.org/officeDocument/2006/relationships/image" Target="../media/image51.svg"/></Relationships>
</file>

<file path=ppt/diagrams/_rels/drawing16.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17.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18.xml.rels><?xml version="1.0" encoding="UTF-8" standalone="yes"?>
<Relationships xmlns="http://schemas.openxmlformats.org/package/2006/relationships"><Relationship Id="rId1" Type="http://schemas.openxmlformats.org/officeDocument/2006/relationships/image" Target="../media/image1.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bg_accent3_2">
  <dgm:title val=""/>
  <dgm:desc val=""/>
  <dgm:catLst>
    <dgm:cat type="accent3" pri="13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a:alpha val="0"/>
      </a:schemeClr>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18/5/colors/Iconchunking_neutralicon_accent4_2">
  <dgm:title val=""/>
  <dgm:desc val=""/>
  <dgm:catLst>
    <dgm:cat type="accent4" pri="14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dgm:fillClrLst>
    <dgm:linClrLst meth="repeat">
      <a:schemeClr val="lt1">
        <a:alpha val="0"/>
      </a:schemeClr>
    </dgm:linClrLst>
    <dgm:effectClrLst/>
    <dgm:txLinClrLst/>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C64BDAA-5362-47D9-82B2-3113E330CF54}"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5E0E2B6B-18B0-427B-93AA-8884E66AF3E9}">
      <dgm:prSet/>
      <dgm:spPr/>
      <dgm:t>
        <a:bodyPr/>
        <a:lstStyle/>
        <a:p>
          <a:pPr>
            <a:lnSpc>
              <a:spcPct val="100000"/>
            </a:lnSpc>
          </a:pPr>
          <a:r>
            <a:rPr lang="en-US" dirty="0"/>
            <a:t>Keep an open mind until all evidence has been heard (and tested at the live hearing, if applicable)</a:t>
          </a:r>
        </a:p>
      </dgm:t>
    </dgm:pt>
    <dgm:pt modelId="{132FE2A6-FF6F-4667-8D46-E6EFC3B4ED92}" type="parTrans" cxnId="{03302C5D-5B94-4CDA-80C6-AE7F555874AF}">
      <dgm:prSet/>
      <dgm:spPr/>
      <dgm:t>
        <a:bodyPr/>
        <a:lstStyle/>
        <a:p>
          <a:endParaRPr lang="en-US"/>
        </a:p>
      </dgm:t>
    </dgm:pt>
    <dgm:pt modelId="{409D5DA3-28CA-4884-85FC-B3AF530FD15F}" type="sibTrans" cxnId="{03302C5D-5B94-4CDA-80C6-AE7F555874AF}">
      <dgm:prSet/>
      <dgm:spPr/>
      <dgm:t>
        <a:bodyPr/>
        <a:lstStyle/>
        <a:p>
          <a:endParaRPr lang="en-US"/>
        </a:p>
      </dgm:t>
    </dgm:pt>
    <dgm:pt modelId="{346CE07E-9607-42D5-836B-D692034157F3}">
      <dgm:prSet/>
      <dgm:spPr/>
      <dgm:t>
        <a:bodyPr/>
        <a:lstStyle/>
        <a:p>
          <a:pPr>
            <a:lnSpc>
              <a:spcPct val="100000"/>
            </a:lnSpc>
          </a:pPr>
          <a:r>
            <a:rPr lang="en-US" dirty="0"/>
            <a:t>Don’t come to any judgment, opinion, conclusion or belief about any aspect of this matter until you’ve reviewed and analyzed </a:t>
          </a:r>
          <a:r>
            <a:rPr lang="en-US" b="1" dirty="0"/>
            <a:t>all</a:t>
          </a:r>
          <a:r>
            <a:rPr lang="en-US" dirty="0"/>
            <a:t> of the evidence (which includes responses to questions) AND consider only the evidence that is permissible and relevant</a:t>
          </a:r>
        </a:p>
      </dgm:t>
    </dgm:pt>
    <dgm:pt modelId="{8617AF73-E578-4220-8C0D-56C1E38A6542}" type="parTrans" cxnId="{1F5E9A65-B7CD-4244-A6C5-574DB9CF52D3}">
      <dgm:prSet/>
      <dgm:spPr/>
      <dgm:t>
        <a:bodyPr/>
        <a:lstStyle/>
        <a:p>
          <a:endParaRPr lang="en-US"/>
        </a:p>
      </dgm:t>
    </dgm:pt>
    <dgm:pt modelId="{59291C51-5F5B-4DB7-94F5-6C3DFE9EF8D9}" type="sibTrans" cxnId="{1F5E9A65-B7CD-4244-A6C5-574DB9CF52D3}">
      <dgm:prSet/>
      <dgm:spPr/>
      <dgm:t>
        <a:bodyPr/>
        <a:lstStyle/>
        <a:p>
          <a:endParaRPr lang="en-US"/>
        </a:p>
      </dgm:t>
    </dgm:pt>
    <dgm:pt modelId="{32DB0DB1-FE20-413C-962D-0F0168DF2CBF}" type="pres">
      <dgm:prSet presAssocID="{CC64BDAA-5362-47D9-82B2-3113E330CF54}" presName="root" presStyleCnt="0">
        <dgm:presLayoutVars>
          <dgm:dir/>
          <dgm:resizeHandles val="exact"/>
        </dgm:presLayoutVars>
      </dgm:prSet>
      <dgm:spPr/>
    </dgm:pt>
    <dgm:pt modelId="{837BD470-B13E-4003-851D-D5A4D45A2DC2}" type="pres">
      <dgm:prSet presAssocID="{5E0E2B6B-18B0-427B-93AA-8884E66AF3E9}" presName="compNode" presStyleCnt="0"/>
      <dgm:spPr/>
    </dgm:pt>
    <dgm:pt modelId="{B697BB29-4980-40B6-8E7D-DBB9FAA4E12D}" type="pres">
      <dgm:prSet presAssocID="{5E0E2B6B-18B0-427B-93AA-8884E66AF3E9}"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Judge"/>
        </a:ext>
      </dgm:extLst>
    </dgm:pt>
    <dgm:pt modelId="{C8BDA647-118E-420C-A163-FD65AF7BCDE4}" type="pres">
      <dgm:prSet presAssocID="{5E0E2B6B-18B0-427B-93AA-8884E66AF3E9}" presName="spaceRect" presStyleCnt="0"/>
      <dgm:spPr/>
    </dgm:pt>
    <dgm:pt modelId="{10CE124F-AC2E-40E9-9EB5-8CE26901016A}" type="pres">
      <dgm:prSet presAssocID="{5E0E2B6B-18B0-427B-93AA-8884E66AF3E9}" presName="textRect" presStyleLbl="revTx" presStyleIdx="0" presStyleCnt="2">
        <dgm:presLayoutVars>
          <dgm:chMax val="1"/>
          <dgm:chPref val="1"/>
        </dgm:presLayoutVars>
      </dgm:prSet>
      <dgm:spPr/>
    </dgm:pt>
    <dgm:pt modelId="{0CEF41EB-2A0C-4672-92C7-46F9A1459031}" type="pres">
      <dgm:prSet presAssocID="{409D5DA3-28CA-4884-85FC-B3AF530FD15F}" presName="sibTrans" presStyleCnt="0"/>
      <dgm:spPr/>
    </dgm:pt>
    <dgm:pt modelId="{29837BD6-1726-42AF-80AC-FA41BE306949}" type="pres">
      <dgm:prSet presAssocID="{346CE07E-9607-42D5-836B-D692034157F3}" presName="compNode" presStyleCnt="0"/>
      <dgm:spPr/>
    </dgm:pt>
    <dgm:pt modelId="{AD8437EF-4E01-4C0C-8B6B-A2D1813C216A}" type="pres">
      <dgm:prSet presAssocID="{346CE07E-9607-42D5-836B-D692034157F3}"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Irritant"/>
        </a:ext>
      </dgm:extLst>
    </dgm:pt>
    <dgm:pt modelId="{F9F4CD6F-3FEE-4829-86CD-F7187850E9FD}" type="pres">
      <dgm:prSet presAssocID="{346CE07E-9607-42D5-836B-D692034157F3}" presName="spaceRect" presStyleCnt="0"/>
      <dgm:spPr/>
    </dgm:pt>
    <dgm:pt modelId="{DDF9ED81-B791-4455-B8B7-0BD9653D5855}" type="pres">
      <dgm:prSet presAssocID="{346CE07E-9607-42D5-836B-D692034157F3}" presName="textRect" presStyleLbl="revTx" presStyleIdx="1" presStyleCnt="2">
        <dgm:presLayoutVars>
          <dgm:chMax val="1"/>
          <dgm:chPref val="1"/>
        </dgm:presLayoutVars>
      </dgm:prSet>
      <dgm:spPr/>
    </dgm:pt>
  </dgm:ptLst>
  <dgm:cxnLst>
    <dgm:cxn modelId="{E97D292D-5E4E-4C81-8FDA-B51E0E9F563C}" type="presOf" srcId="{CC64BDAA-5362-47D9-82B2-3113E330CF54}" destId="{32DB0DB1-FE20-413C-962D-0F0168DF2CBF}" srcOrd="0" destOrd="0" presId="urn:microsoft.com/office/officeart/2018/2/layout/IconLabelList"/>
    <dgm:cxn modelId="{03302C5D-5B94-4CDA-80C6-AE7F555874AF}" srcId="{CC64BDAA-5362-47D9-82B2-3113E330CF54}" destId="{5E0E2B6B-18B0-427B-93AA-8884E66AF3E9}" srcOrd="0" destOrd="0" parTransId="{132FE2A6-FF6F-4667-8D46-E6EFC3B4ED92}" sibTransId="{409D5DA3-28CA-4884-85FC-B3AF530FD15F}"/>
    <dgm:cxn modelId="{1F5E9A65-B7CD-4244-A6C5-574DB9CF52D3}" srcId="{CC64BDAA-5362-47D9-82B2-3113E330CF54}" destId="{346CE07E-9607-42D5-836B-D692034157F3}" srcOrd="1" destOrd="0" parTransId="{8617AF73-E578-4220-8C0D-56C1E38A6542}" sibTransId="{59291C51-5F5B-4DB7-94F5-6C3DFE9EF8D9}"/>
    <dgm:cxn modelId="{8BD6247B-38B4-42AD-99BF-E8894C892051}" type="presOf" srcId="{346CE07E-9607-42D5-836B-D692034157F3}" destId="{DDF9ED81-B791-4455-B8B7-0BD9653D5855}" srcOrd="0" destOrd="0" presId="urn:microsoft.com/office/officeart/2018/2/layout/IconLabelList"/>
    <dgm:cxn modelId="{D78887DE-8785-4847-B32B-8641A0AD7108}" type="presOf" srcId="{5E0E2B6B-18B0-427B-93AA-8884E66AF3E9}" destId="{10CE124F-AC2E-40E9-9EB5-8CE26901016A}" srcOrd="0" destOrd="0" presId="urn:microsoft.com/office/officeart/2018/2/layout/IconLabelList"/>
    <dgm:cxn modelId="{E107293D-009A-486A-9061-A2DA20114642}" type="presParOf" srcId="{32DB0DB1-FE20-413C-962D-0F0168DF2CBF}" destId="{837BD470-B13E-4003-851D-D5A4D45A2DC2}" srcOrd="0" destOrd="0" presId="urn:microsoft.com/office/officeart/2018/2/layout/IconLabelList"/>
    <dgm:cxn modelId="{84861578-0E8A-4BC6-9BF1-593DD7726548}" type="presParOf" srcId="{837BD470-B13E-4003-851D-D5A4D45A2DC2}" destId="{B697BB29-4980-40B6-8E7D-DBB9FAA4E12D}" srcOrd="0" destOrd="0" presId="urn:microsoft.com/office/officeart/2018/2/layout/IconLabelList"/>
    <dgm:cxn modelId="{BECB1092-6C07-419E-BB47-9F44B8F39483}" type="presParOf" srcId="{837BD470-B13E-4003-851D-D5A4D45A2DC2}" destId="{C8BDA647-118E-420C-A163-FD65AF7BCDE4}" srcOrd="1" destOrd="0" presId="urn:microsoft.com/office/officeart/2018/2/layout/IconLabelList"/>
    <dgm:cxn modelId="{7C9DA143-4B5D-48B2-A1F5-9820881C861D}" type="presParOf" srcId="{837BD470-B13E-4003-851D-D5A4D45A2DC2}" destId="{10CE124F-AC2E-40E9-9EB5-8CE26901016A}" srcOrd="2" destOrd="0" presId="urn:microsoft.com/office/officeart/2018/2/layout/IconLabelList"/>
    <dgm:cxn modelId="{F256946E-2962-4BD4-9BF3-8A38FB643C0B}" type="presParOf" srcId="{32DB0DB1-FE20-413C-962D-0F0168DF2CBF}" destId="{0CEF41EB-2A0C-4672-92C7-46F9A1459031}" srcOrd="1" destOrd="0" presId="urn:microsoft.com/office/officeart/2018/2/layout/IconLabelList"/>
    <dgm:cxn modelId="{6CBACBE3-B46B-4F66-97E3-FA488C1D7DA6}" type="presParOf" srcId="{32DB0DB1-FE20-413C-962D-0F0168DF2CBF}" destId="{29837BD6-1726-42AF-80AC-FA41BE306949}" srcOrd="2" destOrd="0" presId="urn:microsoft.com/office/officeart/2018/2/layout/IconLabelList"/>
    <dgm:cxn modelId="{0A5FF29C-3C7D-4BBC-BCB8-6A2F4A21E946}" type="presParOf" srcId="{29837BD6-1726-42AF-80AC-FA41BE306949}" destId="{AD8437EF-4E01-4C0C-8B6B-A2D1813C216A}" srcOrd="0" destOrd="0" presId="urn:microsoft.com/office/officeart/2018/2/layout/IconLabelList"/>
    <dgm:cxn modelId="{367135EA-6634-46E6-AE4C-BDA97061582E}" type="presParOf" srcId="{29837BD6-1726-42AF-80AC-FA41BE306949}" destId="{F9F4CD6F-3FEE-4829-86CD-F7187850E9FD}" srcOrd="1" destOrd="0" presId="urn:microsoft.com/office/officeart/2018/2/layout/IconLabelList"/>
    <dgm:cxn modelId="{C66637FC-2C2F-4864-AC65-477C396DACCD}" type="presParOf" srcId="{29837BD6-1726-42AF-80AC-FA41BE306949}" destId="{DDF9ED81-B791-4455-B8B7-0BD9653D5855}"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F7EE597-5146-4C54-90A3-81DDEFFAC150}"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44A3AAFB-2718-4C88-876F-1F6C17A5A38E}">
      <dgm:prSet/>
      <dgm:spPr/>
      <dgm:t>
        <a:bodyPr/>
        <a:lstStyle/>
        <a:p>
          <a:r>
            <a:rPr lang="en-US" dirty="0"/>
            <a:t>You must make a decision based solely on the relevant evidence obtained in this matter</a:t>
          </a:r>
        </a:p>
      </dgm:t>
    </dgm:pt>
    <dgm:pt modelId="{90072782-BB5B-49D2-BB0B-367C7A68BE87}" type="parTrans" cxnId="{121D6B40-B955-446B-BD38-04E996396BEF}">
      <dgm:prSet/>
      <dgm:spPr/>
      <dgm:t>
        <a:bodyPr/>
        <a:lstStyle/>
        <a:p>
          <a:endParaRPr lang="en-US"/>
        </a:p>
      </dgm:t>
    </dgm:pt>
    <dgm:pt modelId="{D9282041-9153-49A1-B0CD-FCA1425B2D3C}" type="sibTrans" cxnId="{121D6B40-B955-446B-BD38-04E996396BEF}">
      <dgm:prSet/>
      <dgm:spPr/>
      <dgm:t>
        <a:bodyPr/>
        <a:lstStyle/>
        <a:p>
          <a:endParaRPr lang="en-US"/>
        </a:p>
      </dgm:t>
    </dgm:pt>
    <dgm:pt modelId="{A2FBBE4A-E742-4BF6-A2E9-A072FD673E04}">
      <dgm:prSet/>
      <dgm:spPr/>
      <dgm:t>
        <a:bodyPr/>
        <a:lstStyle/>
        <a:p>
          <a:r>
            <a:rPr lang="en-US" dirty="0"/>
            <a:t>You may consider nothing but this evidence</a:t>
          </a:r>
        </a:p>
      </dgm:t>
    </dgm:pt>
    <dgm:pt modelId="{20F2B00F-C3E3-410A-ACD2-C4CDEBD0F48D}" type="parTrans" cxnId="{8A112F1D-0DD9-4C7A-A17B-014A0655610D}">
      <dgm:prSet/>
      <dgm:spPr/>
      <dgm:t>
        <a:bodyPr/>
        <a:lstStyle/>
        <a:p>
          <a:endParaRPr lang="en-US"/>
        </a:p>
      </dgm:t>
    </dgm:pt>
    <dgm:pt modelId="{09D1E8F3-BD54-4656-8985-28A68EB2D76D}" type="sibTrans" cxnId="{8A112F1D-0DD9-4C7A-A17B-014A0655610D}">
      <dgm:prSet/>
      <dgm:spPr/>
      <dgm:t>
        <a:bodyPr/>
        <a:lstStyle/>
        <a:p>
          <a:endParaRPr lang="en-US"/>
        </a:p>
      </dgm:t>
    </dgm:pt>
    <dgm:pt modelId="{F30EEE70-71CB-4549-BD1F-FC20C2980A54}" type="pres">
      <dgm:prSet presAssocID="{4F7EE597-5146-4C54-90A3-81DDEFFAC150}" presName="root" presStyleCnt="0">
        <dgm:presLayoutVars>
          <dgm:dir/>
          <dgm:resizeHandles val="exact"/>
        </dgm:presLayoutVars>
      </dgm:prSet>
      <dgm:spPr/>
    </dgm:pt>
    <dgm:pt modelId="{C3EF0FE9-9502-462C-904D-726897FE63F3}" type="pres">
      <dgm:prSet presAssocID="{44A3AAFB-2718-4C88-876F-1F6C17A5A38E}" presName="compNode" presStyleCnt="0"/>
      <dgm:spPr/>
    </dgm:pt>
    <dgm:pt modelId="{B2FD74A3-E966-45E5-89BA-0FF1A9D09190}" type="pres">
      <dgm:prSet presAssocID="{44A3AAFB-2718-4C88-876F-1F6C17A5A38E}"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12B75A2C-18B5-44F4-A22D-C614A513F546}" type="pres">
      <dgm:prSet presAssocID="{44A3AAFB-2718-4C88-876F-1F6C17A5A38E}" presName="spaceRect" presStyleCnt="0"/>
      <dgm:spPr/>
    </dgm:pt>
    <dgm:pt modelId="{FB406EB7-0FB7-4FB8-887F-CDFCC90E8388}" type="pres">
      <dgm:prSet presAssocID="{44A3AAFB-2718-4C88-876F-1F6C17A5A38E}" presName="textRect" presStyleLbl="revTx" presStyleIdx="0" presStyleCnt="2">
        <dgm:presLayoutVars>
          <dgm:chMax val="1"/>
          <dgm:chPref val="1"/>
        </dgm:presLayoutVars>
      </dgm:prSet>
      <dgm:spPr/>
    </dgm:pt>
    <dgm:pt modelId="{4D81653C-D7C6-4915-8D51-0F060CBFC1DA}" type="pres">
      <dgm:prSet presAssocID="{D9282041-9153-49A1-B0CD-FCA1425B2D3C}" presName="sibTrans" presStyleCnt="0"/>
      <dgm:spPr/>
    </dgm:pt>
    <dgm:pt modelId="{189B071A-4E1E-4741-86C6-ABD43E0292C1}" type="pres">
      <dgm:prSet presAssocID="{A2FBBE4A-E742-4BF6-A2E9-A072FD673E04}" presName="compNode" presStyleCnt="0"/>
      <dgm:spPr/>
    </dgm:pt>
    <dgm:pt modelId="{ACD9D10C-273A-413B-B371-95BA53715A9B}" type="pres">
      <dgm:prSet presAssocID="{A2FBBE4A-E742-4BF6-A2E9-A072FD673E04}"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ead with Gears"/>
        </a:ext>
      </dgm:extLst>
    </dgm:pt>
    <dgm:pt modelId="{3BF2754A-7E2E-42B3-A277-5FAD6BB3C86E}" type="pres">
      <dgm:prSet presAssocID="{A2FBBE4A-E742-4BF6-A2E9-A072FD673E04}" presName="spaceRect" presStyleCnt="0"/>
      <dgm:spPr/>
    </dgm:pt>
    <dgm:pt modelId="{335A95A7-BFA2-441F-B6B0-9ED3678FD73A}" type="pres">
      <dgm:prSet presAssocID="{A2FBBE4A-E742-4BF6-A2E9-A072FD673E04}" presName="textRect" presStyleLbl="revTx" presStyleIdx="1" presStyleCnt="2">
        <dgm:presLayoutVars>
          <dgm:chMax val="1"/>
          <dgm:chPref val="1"/>
        </dgm:presLayoutVars>
      </dgm:prSet>
      <dgm:spPr/>
    </dgm:pt>
  </dgm:ptLst>
  <dgm:cxnLst>
    <dgm:cxn modelId="{C33F1617-BA56-4A98-897B-B1DB89C99D81}" type="presOf" srcId="{A2FBBE4A-E742-4BF6-A2E9-A072FD673E04}" destId="{335A95A7-BFA2-441F-B6B0-9ED3678FD73A}" srcOrd="0" destOrd="0" presId="urn:microsoft.com/office/officeart/2018/2/layout/IconLabelList"/>
    <dgm:cxn modelId="{8A112F1D-0DD9-4C7A-A17B-014A0655610D}" srcId="{4F7EE597-5146-4C54-90A3-81DDEFFAC150}" destId="{A2FBBE4A-E742-4BF6-A2E9-A072FD673E04}" srcOrd="1" destOrd="0" parTransId="{20F2B00F-C3E3-410A-ACD2-C4CDEBD0F48D}" sibTransId="{09D1E8F3-BD54-4656-8985-28A68EB2D76D}"/>
    <dgm:cxn modelId="{121D6B40-B955-446B-BD38-04E996396BEF}" srcId="{4F7EE597-5146-4C54-90A3-81DDEFFAC150}" destId="{44A3AAFB-2718-4C88-876F-1F6C17A5A38E}" srcOrd="0" destOrd="0" parTransId="{90072782-BB5B-49D2-BB0B-367C7A68BE87}" sibTransId="{D9282041-9153-49A1-B0CD-FCA1425B2D3C}"/>
    <dgm:cxn modelId="{14F108E4-9D06-42EF-AE8B-CE7F6A0BF3C2}" type="presOf" srcId="{4F7EE597-5146-4C54-90A3-81DDEFFAC150}" destId="{F30EEE70-71CB-4549-BD1F-FC20C2980A54}" srcOrd="0" destOrd="0" presId="urn:microsoft.com/office/officeart/2018/2/layout/IconLabelList"/>
    <dgm:cxn modelId="{97599CEE-068B-4B39-9FAD-13D8DD2FEE89}" type="presOf" srcId="{44A3AAFB-2718-4C88-876F-1F6C17A5A38E}" destId="{FB406EB7-0FB7-4FB8-887F-CDFCC90E8388}" srcOrd="0" destOrd="0" presId="urn:microsoft.com/office/officeart/2018/2/layout/IconLabelList"/>
    <dgm:cxn modelId="{8351CA2F-652D-46CD-AD37-33DDF8295F29}" type="presParOf" srcId="{F30EEE70-71CB-4549-BD1F-FC20C2980A54}" destId="{C3EF0FE9-9502-462C-904D-726897FE63F3}" srcOrd="0" destOrd="0" presId="urn:microsoft.com/office/officeart/2018/2/layout/IconLabelList"/>
    <dgm:cxn modelId="{28C659F4-3BE9-4D21-8A9F-76A9C3ED0D7E}" type="presParOf" srcId="{C3EF0FE9-9502-462C-904D-726897FE63F3}" destId="{B2FD74A3-E966-45E5-89BA-0FF1A9D09190}" srcOrd="0" destOrd="0" presId="urn:microsoft.com/office/officeart/2018/2/layout/IconLabelList"/>
    <dgm:cxn modelId="{3B6C5371-8A96-46C8-A80C-DE1B6774B33A}" type="presParOf" srcId="{C3EF0FE9-9502-462C-904D-726897FE63F3}" destId="{12B75A2C-18B5-44F4-A22D-C614A513F546}" srcOrd="1" destOrd="0" presId="urn:microsoft.com/office/officeart/2018/2/layout/IconLabelList"/>
    <dgm:cxn modelId="{73B562FD-65C1-4613-9623-FEBE39C27FB2}" type="presParOf" srcId="{C3EF0FE9-9502-462C-904D-726897FE63F3}" destId="{FB406EB7-0FB7-4FB8-887F-CDFCC90E8388}" srcOrd="2" destOrd="0" presId="urn:microsoft.com/office/officeart/2018/2/layout/IconLabelList"/>
    <dgm:cxn modelId="{A19BF9D8-6CAA-4CF5-8833-6A2F17A45F77}" type="presParOf" srcId="{F30EEE70-71CB-4549-BD1F-FC20C2980A54}" destId="{4D81653C-D7C6-4915-8D51-0F060CBFC1DA}" srcOrd="1" destOrd="0" presId="urn:microsoft.com/office/officeart/2018/2/layout/IconLabelList"/>
    <dgm:cxn modelId="{E956A2BA-A6E0-47AD-BB9E-D5E16B70D079}" type="presParOf" srcId="{F30EEE70-71CB-4549-BD1F-FC20C2980A54}" destId="{189B071A-4E1E-4741-86C6-ABD43E0292C1}" srcOrd="2" destOrd="0" presId="urn:microsoft.com/office/officeart/2018/2/layout/IconLabelList"/>
    <dgm:cxn modelId="{7F27494B-AACF-4A22-9566-F29900EDA6BD}" type="presParOf" srcId="{189B071A-4E1E-4741-86C6-ABD43E0292C1}" destId="{ACD9D10C-273A-413B-B371-95BA53715A9B}" srcOrd="0" destOrd="0" presId="urn:microsoft.com/office/officeart/2018/2/layout/IconLabelList"/>
    <dgm:cxn modelId="{09089CF5-A8DF-4362-8A14-EA178C382AFB}" type="presParOf" srcId="{189B071A-4E1E-4741-86C6-ABD43E0292C1}" destId="{3BF2754A-7E2E-42B3-A277-5FAD6BB3C86E}" srcOrd="1" destOrd="0" presId="urn:microsoft.com/office/officeart/2018/2/layout/IconLabelList"/>
    <dgm:cxn modelId="{1AA8ED7B-C864-4CD4-92F1-0149596CD17D}" type="presParOf" srcId="{189B071A-4E1E-4741-86C6-ABD43E0292C1}" destId="{335A95A7-BFA2-441F-B6B0-9ED3678FD73A}"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A732FB6-A087-4E4F-A673-196069F16E20}" type="doc">
      <dgm:prSet loTypeId="urn:microsoft.com/office/officeart/2018/2/layout/IconLabelList" loCatId="icon" qsTypeId="urn:microsoft.com/office/officeart/2005/8/quickstyle/simple1" qsCatId="simple" csTypeId="urn:microsoft.com/office/officeart/2018/5/colors/Iconchunking_neutralbg_accent1_2" csCatId="accent1" phldr="1"/>
      <dgm:spPr/>
      <dgm:t>
        <a:bodyPr/>
        <a:lstStyle/>
        <a:p>
          <a:endParaRPr lang="en-US"/>
        </a:p>
      </dgm:t>
    </dgm:pt>
    <dgm:pt modelId="{A7363FFD-3285-4F78-B09B-1934235A26B9}">
      <dgm:prSet/>
      <dgm:spPr/>
      <dgm:t>
        <a:bodyPr/>
        <a:lstStyle/>
        <a:p>
          <a:r>
            <a:rPr lang="en-US" dirty="0"/>
            <a:t>The quality of evidence is not determined by the volume of evidence or the number of witnesses or exhibits.</a:t>
          </a:r>
        </a:p>
      </dgm:t>
    </dgm:pt>
    <dgm:pt modelId="{51D89951-4168-4245-BFF1-C808F353ECB6}" type="parTrans" cxnId="{038A0963-02B5-4E41-A3F6-BF96EDF2B781}">
      <dgm:prSet/>
      <dgm:spPr/>
      <dgm:t>
        <a:bodyPr/>
        <a:lstStyle/>
        <a:p>
          <a:endParaRPr lang="en-US"/>
        </a:p>
      </dgm:t>
    </dgm:pt>
    <dgm:pt modelId="{FCAE31CB-8BCA-48FE-AC01-5A37A2249B6B}" type="sibTrans" cxnId="{038A0963-02B5-4E41-A3F6-BF96EDF2B781}">
      <dgm:prSet/>
      <dgm:spPr/>
      <dgm:t>
        <a:bodyPr/>
        <a:lstStyle/>
        <a:p>
          <a:endParaRPr lang="en-US"/>
        </a:p>
      </dgm:t>
    </dgm:pt>
    <dgm:pt modelId="{69E2EFB4-CC1C-42F7-A0D7-B8F5F3839B06}">
      <dgm:prSet/>
      <dgm:spPr/>
      <dgm:t>
        <a:bodyPr/>
        <a:lstStyle/>
        <a:p>
          <a:r>
            <a:rPr lang="en-US" dirty="0"/>
            <a:t>It is the </a:t>
          </a:r>
          <a:r>
            <a:rPr lang="en-US" b="1" dirty="0"/>
            <a:t>weight </a:t>
          </a:r>
          <a:r>
            <a:rPr lang="en-US" dirty="0"/>
            <a:t>of the evidence, or its </a:t>
          </a:r>
          <a:r>
            <a:rPr lang="en-US" b="1" dirty="0"/>
            <a:t>strength </a:t>
          </a:r>
          <a:r>
            <a:rPr lang="en-US" dirty="0"/>
            <a:t>in tending to prove the issue at stake that is important.</a:t>
          </a:r>
        </a:p>
      </dgm:t>
    </dgm:pt>
    <dgm:pt modelId="{4E23AEE0-9A61-4BE8-850B-B5B2A097266E}" type="parTrans" cxnId="{7C35858C-2262-4574-96B9-F054CC5268B5}">
      <dgm:prSet/>
      <dgm:spPr/>
      <dgm:t>
        <a:bodyPr/>
        <a:lstStyle/>
        <a:p>
          <a:endParaRPr lang="en-US"/>
        </a:p>
      </dgm:t>
    </dgm:pt>
    <dgm:pt modelId="{59D942F4-2E05-49B9-8D65-B61BC09CA6A4}" type="sibTrans" cxnId="{7C35858C-2262-4574-96B9-F054CC5268B5}">
      <dgm:prSet/>
      <dgm:spPr/>
      <dgm:t>
        <a:bodyPr/>
        <a:lstStyle/>
        <a:p>
          <a:endParaRPr lang="en-US"/>
        </a:p>
      </dgm:t>
    </dgm:pt>
    <dgm:pt modelId="{A573C7F4-5B91-4EF2-AEC0-83B7958DCC8C}">
      <dgm:prSet/>
      <dgm:spPr/>
      <dgm:t>
        <a:bodyPr/>
        <a:lstStyle/>
        <a:p>
          <a:r>
            <a:rPr lang="en-US" dirty="0"/>
            <a:t>You must evaluate the evidence as a whole based on your own judgment.</a:t>
          </a:r>
        </a:p>
      </dgm:t>
    </dgm:pt>
    <dgm:pt modelId="{4E71D178-B437-48A1-BF71-EAFA31E46199}" type="parTrans" cxnId="{A7273577-3399-47DF-90A7-2D51EA4DCF61}">
      <dgm:prSet/>
      <dgm:spPr/>
      <dgm:t>
        <a:bodyPr/>
        <a:lstStyle/>
        <a:p>
          <a:endParaRPr lang="en-US"/>
        </a:p>
      </dgm:t>
    </dgm:pt>
    <dgm:pt modelId="{7A2E3ADA-8D1B-4CFB-8C8F-53BF289DD8E3}" type="sibTrans" cxnId="{A7273577-3399-47DF-90A7-2D51EA4DCF61}">
      <dgm:prSet/>
      <dgm:spPr/>
      <dgm:t>
        <a:bodyPr/>
        <a:lstStyle/>
        <a:p>
          <a:endParaRPr lang="en-US"/>
        </a:p>
      </dgm:t>
    </dgm:pt>
    <dgm:pt modelId="{F441537D-1147-4796-BE7E-1825D8DC314E}" type="pres">
      <dgm:prSet presAssocID="{5A732FB6-A087-4E4F-A673-196069F16E20}" presName="root" presStyleCnt="0">
        <dgm:presLayoutVars>
          <dgm:dir/>
          <dgm:resizeHandles val="exact"/>
        </dgm:presLayoutVars>
      </dgm:prSet>
      <dgm:spPr/>
    </dgm:pt>
    <dgm:pt modelId="{82C3ABD8-A39D-4B07-8378-0A9DED27B878}" type="pres">
      <dgm:prSet presAssocID="{A7363FFD-3285-4F78-B09B-1934235A26B9}" presName="compNode" presStyleCnt="0"/>
      <dgm:spPr/>
    </dgm:pt>
    <dgm:pt modelId="{6C6D5124-0451-4BF1-B4E3-AA819CCC59A4}" type="pres">
      <dgm:prSet presAssocID="{A7363FFD-3285-4F78-B09B-1934235A26B9}"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Judge"/>
        </a:ext>
      </dgm:extLst>
    </dgm:pt>
    <dgm:pt modelId="{03BB5EE1-F3FB-4D30-964A-6643C6E808A1}" type="pres">
      <dgm:prSet presAssocID="{A7363FFD-3285-4F78-B09B-1934235A26B9}" presName="spaceRect" presStyleCnt="0"/>
      <dgm:spPr/>
    </dgm:pt>
    <dgm:pt modelId="{13BBD1FE-746F-416B-A18A-360A227CF8A0}" type="pres">
      <dgm:prSet presAssocID="{A7363FFD-3285-4F78-B09B-1934235A26B9}" presName="textRect" presStyleLbl="revTx" presStyleIdx="0" presStyleCnt="3">
        <dgm:presLayoutVars>
          <dgm:chMax val="1"/>
          <dgm:chPref val="1"/>
        </dgm:presLayoutVars>
      </dgm:prSet>
      <dgm:spPr/>
    </dgm:pt>
    <dgm:pt modelId="{E55BAFEA-1BD2-45D1-AF3D-F6BC4848068F}" type="pres">
      <dgm:prSet presAssocID="{FCAE31CB-8BCA-48FE-AC01-5A37A2249B6B}" presName="sibTrans" presStyleCnt="0"/>
      <dgm:spPr/>
    </dgm:pt>
    <dgm:pt modelId="{2F2AA417-8E72-46F3-9753-FB83243B8B80}" type="pres">
      <dgm:prSet presAssocID="{69E2EFB4-CC1C-42F7-A0D7-B8F5F3839B06}" presName="compNode" presStyleCnt="0"/>
      <dgm:spPr/>
    </dgm:pt>
    <dgm:pt modelId="{D8C3F517-59BE-49E3-BE23-F588EFBB5FEC}" type="pres">
      <dgm:prSet presAssocID="{69E2EFB4-CC1C-42F7-A0D7-B8F5F3839B06}"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cale"/>
        </a:ext>
      </dgm:extLst>
    </dgm:pt>
    <dgm:pt modelId="{89B6991F-F78A-44B8-B460-12A16153D53B}" type="pres">
      <dgm:prSet presAssocID="{69E2EFB4-CC1C-42F7-A0D7-B8F5F3839B06}" presName="spaceRect" presStyleCnt="0"/>
      <dgm:spPr/>
    </dgm:pt>
    <dgm:pt modelId="{66003976-DCB8-462C-8150-632B44C4DF92}" type="pres">
      <dgm:prSet presAssocID="{69E2EFB4-CC1C-42F7-A0D7-B8F5F3839B06}" presName="textRect" presStyleLbl="revTx" presStyleIdx="1" presStyleCnt="3">
        <dgm:presLayoutVars>
          <dgm:chMax val="1"/>
          <dgm:chPref val="1"/>
        </dgm:presLayoutVars>
      </dgm:prSet>
      <dgm:spPr/>
    </dgm:pt>
    <dgm:pt modelId="{C897522F-55E5-4B7D-8CCC-2A984FF215EA}" type="pres">
      <dgm:prSet presAssocID="{59D942F4-2E05-49B9-8D65-B61BC09CA6A4}" presName="sibTrans" presStyleCnt="0"/>
      <dgm:spPr/>
    </dgm:pt>
    <dgm:pt modelId="{267D7125-6267-4575-A1A4-E2369FF83F4E}" type="pres">
      <dgm:prSet presAssocID="{A573C7F4-5B91-4EF2-AEC0-83B7958DCC8C}" presName="compNode" presStyleCnt="0"/>
      <dgm:spPr/>
    </dgm:pt>
    <dgm:pt modelId="{808064E0-78AA-49E8-99BA-3398521E0A90}" type="pres">
      <dgm:prSet presAssocID="{A573C7F4-5B91-4EF2-AEC0-83B7958DCC8C}"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cales of Justice"/>
        </a:ext>
      </dgm:extLst>
    </dgm:pt>
    <dgm:pt modelId="{315CA368-7BCF-45A8-9C76-88A8D47206DD}" type="pres">
      <dgm:prSet presAssocID="{A573C7F4-5B91-4EF2-AEC0-83B7958DCC8C}" presName="spaceRect" presStyleCnt="0"/>
      <dgm:spPr/>
    </dgm:pt>
    <dgm:pt modelId="{A74BCF3E-5ED6-4F14-8C72-9110B11473EE}" type="pres">
      <dgm:prSet presAssocID="{A573C7F4-5B91-4EF2-AEC0-83B7958DCC8C}" presName="textRect" presStyleLbl="revTx" presStyleIdx="2" presStyleCnt="3">
        <dgm:presLayoutVars>
          <dgm:chMax val="1"/>
          <dgm:chPref val="1"/>
        </dgm:presLayoutVars>
      </dgm:prSet>
      <dgm:spPr/>
    </dgm:pt>
  </dgm:ptLst>
  <dgm:cxnLst>
    <dgm:cxn modelId="{75EAD806-403E-409D-8514-237B80E8425E}" type="presOf" srcId="{5A732FB6-A087-4E4F-A673-196069F16E20}" destId="{F441537D-1147-4796-BE7E-1825D8DC314E}" srcOrd="0" destOrd="0" presId="urn:microsoft.com/office/officeart/2018/2/layout/IconLabelList"/>
    <dgm:cxn modelId="{64105422-6235-4F16-A327-AD1FA80318A6}" type="presOf" srcId="{69E2EFB4-CC1C-42F7-A0D7-B8F5F3839B06}" destId="{66003976-DCB8-462C-8150-632B44C4DF92}" srcOrd="0" destOrd="0" presId="urn:microsoft.com/office/officeart/2018/2/layout/IconLabelList"/>
    <dgm:cxn modelId="{7B60AC30-6002-4823-B28F-9994341B8B47}" type="presOf" srcId="{A573C7F4-5B91-4EF2-AEC0-83B7958DCC8C}" destId="{A74BCF3E-5ED6-4F14-8C72-9110B11473EE}" srcOrd="0" destOrd="0" presId="urn:microsoft.com/office/officeart/2018/2/layout/IconLabelList"/>
    <dgm:cxn modelId="{1E887936-5DDE-47F7-A8C7-031C072229CE}" type="presOf" srcId="{A7363FFD-3285-4F78-B09B-1934235A26B9}" destId="{13BBD1FE-746F-416B-A18A-360A227CF8A0}" srcOrd="0" destOrd="0" presId="urn:microsoft.com/office/officeart/2018/2/layout/IconLabelList"/>
    <dgm:cxn modelId="{038A0963-02B5-4E41-A3F6-BF96EDF2B781}" srcId="{5A732FB6-A087-4E4F-A673-196069F16E20}" destId="{A7363FFD-3285-4F78-B09B-1934235A26B9}" srcOrd="0" destOrd="0" parTransId="{51D89951-4168-4245-BFF1-C808F353ECB6}" sibTransId="{FCAE31CB-8BCA-48FE-AC01-5A37A2249B6B}"/>
    <dgm:cxn modelId="{A7273577-3399-47DF-90A7-2D51EA4DCF61}" srcId="{5A732FB6-A087-4E4F-A673-196069F16E20}" destId="{A573C7F4-5B91-4EF2-AEC0-83B7958DCC8C}" srcOrd="2" destOrd="0" parTransId="{4E71D178-B437-48A1-BF71-EAFA31E46199}" sibTransId="{7A2E3ADA-8D1B-4CFB-8C8F-53BF289DD8E3}"/>
    <dgm:cxn modelId="{7C35858C-2262-4574-96B9-F054CC5268B5}" srcId="{5A732FB6-A087-4E4F-A673-196069F16E20}" destId="{69E2EFB4-CC1C-42F7-A0D7-B8F5F3839B06}" srcOrd="1" destOrd="0" parTransId="{4E23AEE0-9A61-4BE8-850B-B5B2A097266E}" sibTransId="{59D942F4-2E05-49B9-8D65-B61BC09CA6A4}"/>
    <dgm:cxn modelId="{C1C57E29-7CE6-418C-816F-5124F882C9E0}" type="presParOf" srcId="{F441537D-1147-4796-BE7E-1825D8DC314E}" destId="{82C3ABD8-A39D-4B07-8378-0A9DED27B878}" srcOrd="0" destOrd="0" presId="urn:microsoft.com/office/officeart/2018/2/layout/IconLabelList"/>
    <dgm:cxn modelId="{944B0DA8-E20E-4105-B903-FBED1CBF2592}" type="presParOf" srcId="{82C3ABD8-A39D-4B07-8378-0A9DED27B878}" destId="{6C6D5124-0451-4BF1-B4E3-AA819CCC59A4}" srcOrd="0" destOrd="0" presId="urn:microsoft.com/office/officeart/2018/2/layout/IconLabelList"/>
    <dgm:cxn modelId="{68053D83-863E-4F51-9562-24638D8B0393}" type="presParOf" srcId="{82C3ABD8-A39D-4B07-8378-0A9DED27B878}" destId="{03BB5EE1-F3FB-4D30-964A-6643C6E808A1}" srcOrd="1" destOrd="0" presId="urn:microsoft.com/office/officeart/2018/2/layout/IconLabelList"/>
    <dgm:cxn modelId="{3F9E1294-01CC-4AFC-B9A1-D88E4A60A0A1}" type="presParOf" srcId="{82C3ABD8-A39D-4B07-8378-0A9DED27B878}" destId="{13BBD1FE-746F-416B-A18A-360A227CF8A0}" srcOrd="2" destOrd="0" presId="urn:microsoft.com/office/officeart/2018/2/layout/IconLabelList"/>
    <dgm:cxn modelId="{1A8103A0-10BD-4B28-AA5E-EF251E7CD5BA}" type="presParOf" srcId="{F441537D-1147-4796-BE7E-1825D8DC314E}" destId="{E55BAFEA-1BD2-45D1-AF3D-F6BC4848068F}" srcOrd="1" destOrd="0" presId="urn:microsoft.com/office/officeart/2018/2/layout/IconLabelList"/>
    <dgm:cxn modelId="{256E441A-1417-44B6-A994-1D5C2E90B637}" type="presParOf" srcId="{F441537D-1147-4796-BE7E-1825D8DC314E}" destId="{2F2AA417-8E72-46F3-9753-FB83243B8B80}" srcOrd="2" destOrd="0" presId="urn:microsoft.com/office/officeart/2018/2/layout/IconLabelList"/>
    <dgm:cxn modelId="{B513A6F7-FB49-4ADB-BB88-FA6F12345964}" type="presParOf" srcId="{2F2AA417-8E72-46F3-9753-FB83243B8B80}" destId="{D8C3F517-59BE-49E3-BE23-F588EFBB5FEC}" srcOrd="0" destOrd="0" presId="urn:microsoft.com/office/officeart/2018/2/layout/IconLabelList"/>
    <dgm:cxn modelId="{0FB331C3-E6DC-4230-AC5B-26023BB77787}" type="presParOf" srcId="{2F2AA417-8E72-46F3-9753-FB83243B8B80}" destId="{89B6991F-F78A-44B8-B460-12A16153D53B}" srcOrd="1" destOrd="0" presId="urn:microsoft.com/office/officeart/2018/2/layout/IconLabelList"/>
    <dgm:cxn modelId="{1B7CE810-565F-4F55-9520-D4DFCAF4FC59}" type="presParOf" srcId="{2F2AA417-8E72-46F3-9753-FB83243B8B80}" destId="{66003976-DCB8-462C-8150-632B44C4DF92}" srcOrd="2" destOrd="0" presId="urn:microsoft.com/office/officeart/2018/2/layout/IconLabelList"/>
    <dgm:cxn modelId="{56D02CC1-80E9-4BA9-B1A6-33AB6C47F9E7}" type="presParOf" srcId="{F441537D-1147-4796-BE7E-1825D8DC314E}" destId="{C897522F-55E5-4B7D-8CCC-2A984FF215EA}" srcOrd="3" destOrd="0" presId="urn:microsoft.com/office/officeart/2018/2/layout/IconLabelList"/>
    <dgm:cxn modelId="{5D403BE1-5C9F-4D04-BA93-1C0D8DCB3626}" type="presParOf" srcId="{F441537D-1147-4796-BE7E-1825D8DC314E}" destId="{267D7125-6267-4575-A1A4-E2369FF83F4E}" srcOrd="4" destOrd="0" presId="urn:microsoft.com/office/officeart/2018/2/layout/IconLabelList"/>
    <dgm:cxn modelId="{7831F6E3-33C6-4C7E-8F86-CD33427E6690}" type="presParOf" srcId="{267D7125-6267-4575-A1A4-E2369FF83F4E}" destId="{808064E0-78AA-49E8-99BA-3398521E0A90}" srcOrd="0" destOrd="0" presId="urn:microsoft.com/office/officeart/2018/2/layout/IconLabelList"/>
    <dgm:cxn modelId="{DBD99517-26BE-49E9-9A94-0101E2E396DD}" type="presParOf" srcId="{267D7125-6267-4575-A1A4-E2369FF83F4E}" destId="{315CA368-7BCF-45A8-9C76-88A8D47206DD}" srcOrd="1" destOrd="0" presId="urn:microsoft.com/office/officeart/2018/2/layout/IconLabelList"/>
    <dgm:cxn modelId="{41332624-82E3-4E9E-8897-85DDFA1E00AF}" type="presParOf" srcId="{267D7125-6267-4575-A1A4-E2369FF83F4E}" destId="{A74BCF3E-5ED6-4F14-8C72-9110B11473EE}"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E576294-4BA8-4E7A-B46B-824CC7775506}" type="doc">
      <dgm:prSet loTypeId="urn:microsoft.com/office/officeart/2005/8/layout/hierarchy1" loCatId="hierarchy" qsTypeId="urn:microsoft.com/office/officeart/2005/8/quickstyle/simple1" qsCatId="simple" csTypeId="urn:microsoft.com/office/officeart/2005/8/colors/colorful2" csCatId="colorful"/>
      <dgm:spPr/>
      <dgm:t>
        <a:bodyPr/>
        <a:lstStyle/>
        <a:p>
          <a:endParaRPr lang="en-US"/>
        </a:p>
      </dgm:t>
    </dgm:pt>
    <dgm:pt modelId="{E8CFAE23-04A3-410D-9E12-136ADC7CF78A}">
      <dgm:prSet/>
      <dgm:spPr/>
      <dgm:t>
        <a:bodyPr/>
        <a:lstStyle/>
        <a:p>
          <a:r>
            <a:rPr lang="en-US" dirty="0"/>
            <a:t>You must give the testimony and information of each party or witness the degree of importance you reasonably believe it is entitled to receive.</a:t>
          </a:r>
        </a:p>
      </dgm:t>
    </dgm:pt>
    <dgm:pt modelId="{66B7AD1A-24EA-436C-8399-5BCCDFCE5B94}" type="parTrans" cxnId="{5CC569E3-CD5F-466B-A5D9-6E083774043F}">
      <dgm:prSet/>
      <dgm:spPr/>
      <dgm:t>
        <a:bodyPr/>
        <a:lstStyle/>
        <a:p>
          <a:endParaRPr lang="en-US"/>
        </a:p>
      </dgm:t>
    </dgm:pt>
    <dgm:pt modelId="{7D7FBEE5-1639-4F7C-89F8-869E49A29256}" type="sibTrans" cxnId="{5CC569E3-CD5F-466B-A5D9-6E083774043F}">
      <dgm:prSet/>
      <dgm:spPr/>
      <dgm:t>
        <a:bodyPr/>
        <a:lstStyle/>
        <a:p>
          <a:endParaRPr lang="en-US"/>
        </a:p>
      </dgm:t>
    </dgm:pt>
    <dgm:pt modelId="{C21D14C3-1D43-40E1-84EA-03578849FCF7}">
      <dgm:prSet/>
      <dgm:spPr/>
      <dgm:t>
        <a:bodyPr/>
        <a:lstStyle/>
        <a:p>
          <a:r>
            <a:rPr lang="en-US" dirty="0"/>
            <a:t>Identify all conflicts and attempt to resolve those conflicts and determine where the truth (</a:t>
          </a:r>
          <a:r>
            <a:rPr lang="en-US" b="1" dirty="0"/>
            <a:t>standard of review/proof</a:t>
          </a:r>
          <a:r>
            <a:rPr lang="en-US" dirty="0"/>
            <a:t>) lies.</a:t>
          </a:r>
        </a:p>
      </dgm:t>
    </dgm:pt>
    <dgm:pt modelId="{5DFDD0B0-9A2B-4347-98E7-12FE4182E82A}" type="parTrans" cxnId="{5AA44134-199F-47B6-9CCE-0B396C194086}">
      <dgm:prSet/>
      <dgm:spPr/>
      <dgm:t>
        <a:bodyPr/>
        <a:lstStyle/>
        <a:p>
          <a:endParaRPr lang="en-US"/>
        </a:p>
      </dgm:t>
    </dgm:pt>
    <dgm:pt modelId="{C8769E60-958B-430D-AA69-D80D06ED91A6}" type="sibTrans" cxnId="{5AA44134-199F-47B6-9CCE-0B396C194086}">
      <dgm:prSet/>
      <dgm:spPr/>
      <dgm:t>
        <a:bodyPr/>
        <a:lstStyle/>
        <a:p>
          <a:endParaRPr lang="en-US"/>
        </a:p>
      </dgm:t>
    </dgm:pt>
    <dgm:pt modelId="{1F8F9A25-172A-714F-A3ED-CBA78D23D922}" type="pres">
      <dgm:prSet presAssocID="{7E576294-4BA8-4E7A-B46B-824CC7775506}" presName="hierChild1" presStyleCnt="0">
        <dgm:presLayoutVars>
          <dgm:chPref val="1"/>
          <dgm:dir/>
          <dgm:animOne val="branch"/>
          <dgm:animLvl val="lvl"/>
          <dgm:resizeHandles/>
        </dgm:presLayoutVars>
      </dgm:prSet>
      <dgm:spPr/>
    </dgm:pt>
    <dgm:pt modelId="{F5E78D5C-FF7F-E34B-848E-9DF5427F7A84}" type="pres">
      <dgm:prSet presAssocID="{E8CFAE23-04A3-410D-9E12-136ADC7CF78A}" presName="hierRoot1" presStyleCnt="0"/>
      <dgm:spPr/>
    </dgm:pt>
    <dgm:pt modelId="{B02C8DB3-5842-7740-AE24-6B602F57C69A}" type="pres">
      <dgm:prSet presAssocID="{E8CFAE23-04A3-410D-9E12-136ADC7CF78A}" presName="composite" presStyleCnt="0"/>
      <dgm:spPr/>
    </dgm:pt>
    <dgm:pt modelId="{83581D78-D520-9647-8CD9-D7E3892C5E63}" type="pres">
      <dgm:prSet presAssocID="{E8CFAE23-04A3-410D-9E12-136ADC7CF78A}" presName="background" presStyleLbl="node0" presStyleIdx="0" presStyleCnt="2"/>
      <dgm:spPr/>
    </dgm:pt>
    <dgm:pt modelId="{40E5FA7F-833A-3D40-9BBF-851EECAA47D7}" type="pres">
      <dgm:prSet presAssocID="{E8CFAE23-04A3-410D-9E12-136ADC7CF78A}" presName="text" presStyleLbl="fgAcc0" presStyleIdx="0" presStyleCnt="2">
        <dgm:presLayoutVars>
          <dgm:chPref val="3"/>
        </dgm:presLayoutVars>
      </dgm:prSet>
      <dgm:spPr/>
    </dgm:pt>
    <dgm:pt modelId="{D0E0A818-81C9-B544-933B-64DAE8FA7265}" type="pres">
      <dgm:prSet presAssocID="{E8CFAE23-04A3-410D-9E12-136ADC7CF78A}" presName="hierChild2" presStyleCnt="0"/>
      <dgm:spPr/>
    </dgm:pt>
    <dgm:pt modelId="{521B4A93-0ACB-054C-A309-03587B3F3790}" type="pres">
      <dgm:prSet presAssocID="{C21D14C3-1D43-40E1-84EA-03578849FCF7}" presName="hierRoot1" presStyleCnt="0"/>
      <dgm:spPr/>
    </dgm:pt>
    <dgm:pt modelId="{A84826B0-7733-D540-A2E6-DDD7DA31B8FB}" type="pres">
      <dgm:prSet presAssocID="{C21D14C3-1D43-40E1-84EA-03578849FCF7}" presName="composite" presStyleCnt="0"/>
      <dgm:spPr/>
    </dgm:pt>
    <dgm:pt modelId="{8C53DA06-B2E0-FD48-A256-BA58BDC41667}" type="pres">
      <dgm:prSet presAssocID="{C21D14C3-1D43-40E1-84EA-03578849FCF7}" presName="background" presStyleLbl="node0" presStyleIdx="1" presStyleCnt="2"/>
      <dgm:spPr/>
    </dgm:pt>
    <dgm:pt modelId="{0F461DBB-580D-EF45-9962-17FC522E2905}" type="pres">
      <dgm:prSet presAssocID="{C21D14C3-1D43-40E1-84EA-03578849FCF7}" presName="text" presStyleLbl="fgAcc0" presStyleIdx="1" presStyleCnt="2">
        <dgm:presLayoutVars>
          <dgm:chPref val="3"/>
        </dgm:presLayoutVars>
      </dgm:prSet>
      <dgm:spPr/>
    </dgm:pt>
    <dgm:pt modelId="{E4869DD8-559B-464D-9AEE-052E66C4F833}" type="pres">
      <dgm:prSet presAssocID="{C21D14C3-1D43-40E1-84EA-03578849FCF7}" presName="hierChild2" presStyleCnt="0"/>
      <dgm:spPr/>
    </dgm:pt>
  </dgm:ptLst>
  <dgm:cxnLst>
    <dgm:cxn modelId="{5AA44134-199F-47B6-9CCE-0B396C194086}" srcId="{7E576294-4BA8-4E7A-B46B-824CC7775506}" destId="{C21D14C3-1D43-40E1-84EA-03578849FCF7}" srcOrd="1" destOrd="0" parTransId="{5DFDD0B0-9A2B-4347-98E7-12FE4182E82A}" sibTransId="{C8769E60-958B-430D-AA69-D80D06ED91A6}"/>
    <dgm:cxn modelId="{A9D9CD4F-CB26-DE40-98DA-BE7DEEE03877}" type="presOf" srcId="{7E576294-4BA8-4E7A-B46B-824CC7775506}" destId="{1F8F9A25-172A-714F-A3ED-CBA78D23D922}" srcOrd="0" destOrd="0" presId="urn:microsoft.com/office/officeart/2005/8/layout/hierarchy1"/>
    <dgm:cxn modelId="{2C14016F-FAE3-7342-BFF2-251D4477D6DF}" type="presOf" srcId="{E8CFAE23-04A3-410D-9E12-136ADC7CF78A}" destId="{40E5FA7F-833A-3D40-9BBF-851EECAA47D7}" srcOrd="0" destOrd="0" presId="urn:microsoft.com/office/officeart/2005/8/layout/hierarchy1"/>
    <dgm:cxn modelId="{C36B33C7-A22D-4D4F-99C5-D051A295F517}" type="presOf" srcId="{C21D14C3-1D43-40E1-84EA-03578849FCF7}" destId="{0F461DBB-580D-EF45-9962-17FC522E2905}" srcOrd="0" destOrd="0" presId="urn:microsoft.com/office/officeart/2005/8/layout/hierarchy1"/>
    <dgm:cxn modelId="{5CC569E3-CD5F-466B-A5D9-6E083774043F}" srcId="{7E576294-4BA8-4E7A-B46B-824CC7775506}" destId="{E8CFAE23-04A3-410D-9E12-136ADC7CF78A}" srcOrd="0" destOrd="0" parTransId="{66B7AD1A-24EA-436C-8399-5BCCDFCE5B94}" sibTransId="{7D7FBEE5-1639-4F7C-89F8-869E49A29256}"/>
    <dgm:cxn modelId="{67E30ACD-FCC7-ED4F-8AF9-CB89D9B8A13D}" type="presParOf" srcId="{1F8F9A25-172A-714F-A3ED-CBA78D23D922}" destId="{F5E78D5C-FF7F-E34B-848E-9DF5427F7A84}" srcOrd="0" destOrd="0" presId="urn:microsoft.com/office/officeart/2005/8/layout/hierarchy1"/>
    <dgm:cxn modelId="{3388928B-E84F-4C4F-BF0B-510241AEF5C6}" type="presParOf" srcId="{F5E78D5C-FF7F-E34B-848E-9DF5427F7A84}" destId="{B02C8DB3-5842-7740-AE24-6B602F57C69A}" srcOrd="0" destOrd="0" presId="urn:microsoft.com/office/officeart/2005/8/layout/hierarchy1"/>
    <dgm:cxn modelId="{BAF49FB5-B84B-8449-8D46-2BE4062FCCE7}" type="presParOf" srcId="{B02C8DB3-5842-7740-AE24-6B602F57C69A}" destId="{83581D78-D520-9647-8CD9-D7E3892C5E63}" srcOrd="0" destOrd="0" presId="urn:microsoft.com/office/officeart/2005/8/layout/hierarchy1"/>
    <dgm:cxn modelId="{3D02734E-B473-DD46-B827-6649F17FA070}" type="presParOf" srcId="{B02C8DB3-5842-7740-AE24-6B602F57C69A}" destId="{40E5FA7F-833A-3D40-9BBF-851EECAA47D7}" srcOrd="1" destOrd="0" presId="urn:microsoft.com/office/officeart/2005/8/layout/hierarchy1"/>
    <dgm:cxn modelId="{5F3EA9B3-1843-E14F-AF98-8DC5DF36E57A}" type="presParOf" srcId="{F5E78D5C-FF7F-E34B-848E-9DF5427F7A84}" destId="{D0E0A818-81C9-B544-933B-64DAE8FA7265}" srcOrd="1" destOrd="0" presId="urn:microsoft.com/office/officeart/2005/8/layout/hierarchy1"/>
    <dgm:cxn modelId="{82732575-E340-F842-A826-383EA69F7846}" type="presParOf" srcId="{1F8F9A25-172A-714F-A3ED-CBA78D23D922}" destId="{521B4A93-0ACB-054C-A309-03587B3F3790}" srcOrd="1" destOrd="0" presId="urn:microsoft.com/office/officeart/2005/8/layout/hierarchy1"/>
    <dgm:cxn modelId="{AADAC43E-BA44-D44D-87F6-71D1C3E165B1}" type="presParOf" srcId="{521B4A93-0ACB-054C-A309-03587B3F3790}" destId="{A84826B0-7733-D540-A2E6-DDD7DA31B8FB}" srcOrd="0" destOrd="0" presId="urn:microsoft.com/office/officeart/2005/8/layout/hierarchy1"/>
    <dgm:cxn modelId="{39E5A298-CFDF-AA43-ABDF-2E4F280E6197}" type="presParOf" srcId="{A84826B0-7733-D540-A2E6-DDD7DA31B8FB}" destId="{8C53DA06-B2E0-FD48-A256-BA58BDC41667}" srcOrd="0" destOrd="0" presId="urn:microsoft.com/office/officeart/2005/8/layout/hierarchy1"/>
    <dgm:cxn modelId="{BFAAD12F-29D9-FE4E-880C-FF29DD1FAF98}" type="presParOf" srcId="{A84826B0-7733-D540-A2E6-DDD7DA31B8FB}" destId="{0F461DBB-580D-EF45-9962-17FC522E2905}" srcOrd="1" destOrd="0" presId="urn:microsoft.com/office/officeart/2005/8/layout/hierarchy1"/>
    <dgm:cxn modelId="{774D1E9A-6E6D-3A4F-A41E-15F810B0FC99}" type="presParOf" srcId="{521B4A93-0ACB-054C-A309-03587B3F3790}" destId="{E4869DD8-559B-464D-9AEE-052E66C4F833}"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A2E2477-630D-491B-BF0B-61097F85E262}" type="doc">
      <dgm:prSet loTypeId="urn:microsoft.com/office/officeart/2018/2/layout/IconLabelList" loCatId="icon" qsTypeId="urn:microsoft.com/office/officeart/2005/8/quickstyle/simple1" qsCatId="simple" csTypeId="urn:microsoft.com/office/officeart/2018/5/colors/Iconchunking_neutralbg_accent3_2" csCatId="accent3" phldr="1"/>
      <dgm:spPr/>
      <dgm:t>
        <a:bodyPr/>
        <a:lstStyle/>
        <a:p>
          <a:endParaRPr lang="en-US"/>
        </a:p>
      </dgm:t>
    </dgm:pt>
    <dgm:pt modelId="{F2960248-A295-43B6-9BE1-8D0C678707C8}">
      <dgm:prSet/>
      <dgm:spPr/>
      <dgm:t>
        <a:bodyPr/>
        <a:lstStyle/>
        <a:p>
          <a:r>
            <a:rPr lang="en-US" dirty="0"/>
            <a:t>Consider the reasonableness or unreasonableness, or probability or improbability, of the testimony.</a:t>
          </a:r>
        </a:p>
      </dgm:t>
    </dgm:pt>
    <dgm:pt modelId="{13382BF9-0663-4205-9D01-7C0734647CBA}" type="parTrans" cxnId="{81043E0E-E397-4B2C-9828-CDDBDF40ABD7}">
      <dgm:prSet/>
      <dgm:spPr/>
      <dgm:t>
        <a:bodyPr/>
        <a:lstStyle/>
        <a:p>
          <a:endParaRPr lang="en-US"/>
        </a:p>
      </dgm:t>
    </dgm:pt>
    <dgm:pt modelId="{2735E67A-431F-49CF-AE42-80424798FE0F}" type="sibTrans" cxnId="{81043E0E-E397-4B2C-9828-CDDBDF40ABD7}">
      <dgm:prSet/>
      <dgm:spPr/>
      <dgm:t>
        <a:bodyPr/>
        <a:lstStyle/>
        <a:p>
          <a:endParaRPr lang="en-US"/>
        </a:p>
      </dgm:t>
    </dgm:pt>
    <dgm:pt modelId="{48CC6934-D8E3-44D5-9F17-2550BD46FA1E}">
      <dgm:prSet/>
      <dgm:spPr/>
      <dgm:t>
        <a:bodyPr/>
        <a:lstStyle/>
        <a:p>
          <a:r>
            <a:rPr lang="en-US" dirty="0"/>
            <a:t>Does the witness have any motive?</a:t>
          </a:r>
        </a:p>
      </dgm:t>
    </dgm:pt>
    <dgm:pt modelId="{0B54A2BC-5F08-419E-B5F6-0C520CD6D4CB}" type="parTrans" cxnId="{CC255EE1-2ECA-4C8D-8DE4-11A66CAF8F3F}">
      <dgm:prSet/>
      <dgm:spPr/>
      <dgm:t>
        <a:bodyPr/>
        <a:lstStyle/>
        <a:p>
          <a:endParaRPr lang="en-US"/>
        </a:p>
      </dgm:t>
    </dgm:pt>
    <dgm:pt modelId="{AE8DF394-2969-4ED9-946E-0F9605266A1E}" type="sibTrans" cxnId="{CC255EE1-2ECA-4C8D-8DE4-11A66CAF8F3F}">
      <dgm:prSet/>
      <dgm:spPr/>
      <dgm:t>
        <a:bodyPr/>
        <a:lstStyle/>
        <a:p>
          <a:endParaRPr lang="en-US"/>
        </a:p>
      </dgm:t>
    </dgm:pt>
    <dgm:pt modelId="{941E2E46-1FA1-49C3-9B9C-83E6ACFDAC78}">
      <dgm:prSet/>
      <dgm:spPr/>
      <dgm:t>
        <a:bodyPr/>
        <a:lstStyle/>
        <a:p>
          <a:r>
            <a:rPr lang="en-US" dirty="0"/>
            <a:t>Is there any bias?</a:t>
          </a:r>
        </a:p>
      </dgm:t>
    </dgm:pt>
    <dgm:pt modelId="{1C2D2CB9-F3E0-42D8-B936-64A4E32F86F4}" type="parTrans" cxnId="{5F56F5A8-26AA-4593-8866-2A6CB5F5FE1E}">
      <dgm:prSet/>
      <dgm:spPr/>
      <dgm:t>
        <a:bodyPr/>
        <a:lstStyle/>
        <a:p>
          <a:endParaRPr lang="en-US"/>
        </a:p>
      </dgm:t>
    </dgm:pt>
    <dgm:pt modelId="{08A74716-4917-49FF-B66B-B406661EEACD}" type="sibTrans" cxnId="{5F56F5A8-26AA-4593-8866-2A6CB5F5FE1E}">
      <dgm:prSet/>
      <dgm:spPr/>
      <dgm:t>
        <a:bodyPr/>
        <a:lstStyle/>
        <a:p>
          <a:endParaRPr lang="en-US"/>
        </a:p>
      </dgm:t>
    </dgm:pt>
    <dgm:pt modelId="{84486F5D-7D17-49EF-A74E-9EFA3FECEAEC}">
      <dgm:prSet/>
      <dgm:spPr/>
      <dgm:t>
        <a:bodyPr/>
        <a:lstStyle/>
        <a:p>
          <a:r>
            <a:rPr lang="en-US" dirty="0"/>
            <a:t>The Regulations provide consideration of consistency, accuracy, memory, credibility, implausibility, inconsistency, unreliability, ulterior motives, lack of credibility</a:t>
          </a:r>
        </a:p>
      </dgm:t>
    </dgm:pt>
    <dgm:pt modelId="{2A2522D4-BF45-4B1A-9C63-875847BEB932}" type="parTrans" cxnId="{4C65D4AF-4316-4D43-A452-E45617887C22}">
      <dgm:prSet/>
      <dgm:spPr/>
      <dgm:t>
        <a:bodyPr/>
        <a:lstStyle/>
        <a:p>
          <a:endParaRPr lang="en-US"/>
        </a:p>
      </dgm:t>
    </dgm:pt>
    <dgm:pt modelId="{19D45FF8-E23F-49AE-94A4-E4E9F4A20957}" type="sibTrans" cxnId="{4C65D4AF-4316-4D43-A452-E45617887C22}">
      <dgm:prSet/>
      <dgm:spPr/>
      <dgm:t>
        <a:bodyPr/>
        <a:lstStyle/>
        <a:p>
          <a:endParaRPr lang="en-US"/>
        </a:p>
      </dgm:t>
    </dgm:pt>
    <dgm:pt modelId="{33AF248B-5572-45EF-8686-3065A77B5673}" type="pres">
      <dgm:prSet presAssocID="{4A2E2477-630D-491B-BF0B-61097F85E262}" presName="root" presStyleCnt="0">
        <dgm:presLayoutVars>
          <dgm:dir/>
          <dgm:resizeHandles val="exact"/>
        </dgm:presLayoutVars>
      </dgm:prSet>
      <dgm:spPr/>
    </dgm:pt>
    <dgm:pt modelId="{4FACE852-C367-4EE8-810C-FF889680CEA7}" type="pres">
      <dgm:prSet presAssocID="{F2960248-A295-43B6-9BE1-8D0C678707C8}" presName="compNode" presStyleCnt="0"/>
      <dgm:spPr/>
    </dgm:pt>
    <dgm:pt modelId="{73921ACD-1CBE-4930-BBB7-F9371931D71C}" type="pres">
      <dgm:prSet presAssocID="{F2960248-A295-43B6-9BE1-8D0C678707C8}"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Judge"/>
        </a:ext>
      </dgm:extLst>
    </dgm:pt>
    <dgm:pt modelId="{FFDD6E93-1C84-4743-918B-7A521A67F38F}" type="pres">
      <dgm:prSet presAssocID="{F2960248-A295-43B6-9BE1-8D0C678707C8}" presName="spaceRect" presStyleCnt="0"/>
      <dgm:spPr/>
    </dgm:pt>
    <dgm:pt modelId="{AF4E2995-8C2B-4E9C-B5D2-0D8640FA2FFC}" type="pres">
      <dgm:prSet presAssocID="{F2960248-A295-43B6-9BE1-8D0C678707C8}" presName="textRect" presStyleLbl="revTx" presStyleIdx="0" presStyleCnt="4">
        <dgm:presLayoutVars>
          <dgm:chMax val="1"/>
          <dgm:chPref val="1"/>
        </dgm:presLayoutVars>
      </dgm:prSet>
      <dgm:spPr/>
    </dgm:pt>
    <dgm:pt modelId="{4F2E5D56-C1C8-4870-B21D-3504065F5BFF}" type="pres">
      <dgm:prSet presAssocID="{2735E67A-431F-49CF-AE42-80424798FE0F}" presName="sibTrans" presStyleCnt="0"/>
      <dgm:spPr/>
    </dgm:pt>
    <dgm:pt modelId="{45D9DE88-FFE0-46C5-A4B0-029A6E2B869B}" type="pres">
      <dgm:prSet presAssocID="{48CC6934-D8E3-44D5-9F17-2550BD46FA1E}" presName="compNode" presStyleCnt="0"/>
      <dgm:spPr/>
    </dgm:pt>
    <dgm:pt modelId="{21C931F8-8000-4437-AD6A-136EEDB30289}" type="pres">
      <dgm:prSet presAssocID="{48CC6934-D8E3-44D5-9F17-2550BD46FA1E}"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onfused Person"/>
        </a:ext>
      </dgm:extLst>
    </dgm:pt>
    <dgm:pt modelId="{436E0D82-58EF-4C1B-AAA5-29745A045949}" type="pres">
      <dgm:prSet presAssocID="{48CC6934-D8E3-44D5-9F17-2550BD46FA1E}" presName="spaceRect" presStyleCnt="0"/>
      <dgm:spPr/>
    </dgm:pt>
    <dgm:pt modelId="{FC8D0508-5DE9-41B5-908D-BFDA7049CDFE}" type="pres">
      <dgm:prSet presAssocID="{48CC6934-D8E3-44D5-9F17-2550BD46FA1E}" presName="textRect" presStyleLbl="revTx" presStyleIdx="1" presStyleCnt="4">
        <dgm:presLayoutVars>
          <dgm:chMax val="1"/>
          <dgm:chPref val="1"/>
        </dgm:presLayoutVars>
      </dgm:prSet>
      <dgm:spPr/>
    </dgm:pt>
    <dgm:pt modelId="{B0DE9888-38B0-410B-BEB7-06D98ED78081}" type="pres">
      <dgm:prSet presAssocID="{AE8DF394-2969-4ED9-946E-0F9605266A1E}" presName="sibTrans" presStyleCnt="0"/>
      <dgm:spPr/>
    </dgm:pt>
    <dgm:pt modelId="{A518F180-02C5-4196-82C9-00088602724C}" type="pres">
      <dgm:prSet presAssocID="{941E2E46-1FA1-49C3-9B9C-83E6ACFDAC78}" presName="compNode" presStyleCnt="0"/>
      <dgm:spPr/>
    </dgm:pt>
    <dgm:pt modelId="{3A83CF5F-5678-4E25-8FC2-390B1750EB4F}" type="pres">
      <dgm:prSet presAssocID="{941E2E46-1FA1-49C3-9B9C-83E6ACFDAC78}"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Question mark"/>
        </a:ext>
      </dgm:extLst>
    </dgm:pt>
    <dgm:pt modelId="{4FE6184F-94D6-49D5-B5DB-EF4F1557B48F}" type="pres">
      <dgm:prSet presAssocID="{941E2E46-1FA1-49C3-9B9C-83E6ACFDAC78}" presName="spaceRect" presStyleCnt="0"/>
      <dgm:spPr/>
    </dgm:pt>
    <dgm:pt modelId="{A1334FCD-C855-4D1F-B658-334AC2A2BA58}" type="pres">
      <dgm:prSet presAssocID="{941E2E46-1FA1-49C3-9B9C-83E6ACFDAC78}" presName="textRect" presStyleLbl="revTx" presStyleIdx="2" presStyleCnt="4">
        <dgm:presLayoutVars>
          <dgm:chMax val="1"/>
          <dgm:chPref val="1"/>
        </dgm:presLayoutVars>
      </dgm:prSet>
      <dgm:spPr/>
    </dgm:pt>
    <dgm:pt modelId="{E504A27D-E29D-438D-964C-FC5E5B82CD3D}" type="pres">
      <dgm:prSet presAssocID="{08A74716-4917-49FF-B66B-B406661EEACD}" presName="sibTrans" presStyleCnt="0"/>
      <dgm:spPr/>
    </dgm:pt>
    <dgm:pt modelId="{99173296-FF03-484B-A0DA-5DAE0BFD5FCE}" type="pres">
      <dgm:prSet presAssocID="{84486F5D-7D17-49EF-A74E-9EFA3FECEAEC}" presName="compNode" presStyleCnt="0"/>
      <dgm:spPr/>
    </dgm:pt>
    <dgm:pt modelId="{072E5D65-4639-4545-973A-1923343797DF}" type="pres">
      <dgm:prSet presAssocID="{84486F5D-7D17-49EF-A74E-9EFA3FECEAEC}"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elicopter"/>
        </a:ext>
      </dgm:extLst>
    </dgm:pt>
    <dgm:pt modelId="{3CDDA0B3-A9B5-447B-8B41-316A19A73B3F}" type="pres">
      <dgm:prSet presAssocID="{84486F5D-7D17-49EF-A74E-9EFA3FECEAEC}" presName="spaceRect" presStyleCnt="0"/>
      <dgm:spPr/>
    </dgm:pt>
    <dgm:pt modelId="{670A0B99-E1F6-4334-BEEA-42FA25BD626C}" type="pres">
      <dgm:prSet presAssocID="{84486F5D-7D17-49EF-A74E-9EFA3FECEAEC}" presName="textRect" presStyleLbl="revTx" presStyleIdx="3" presStyleCnt="4">
        <dgm:presLayoutVars>
          <dgm:chMax val="1"/>
          <dgm:chPref val="1"/>
        </dgm:presLayoutVars>
      </dgm:prSet>
      <dgm:spPr/>
    </dgm:pt>
  </dgm:ptLst>
  <dgm:cxnLst>
    <dgm:cxn modelId="{81043E0E-E397-4B2C-9828-CDDBDF40ABD7}" srcId="{4A2E2477-630D-491B-BF0B-61097F85E262}" destId="{F2960248-A295-43B6-9BE1-8D0C678707C8}" srcOrd="0" destOrd="0" parTransId="{13382BF9-0663-4205-9D01-7C0734647CBA}" sibTransId="{2735E67A-431F-49CF-AE42-80424798FE0F}"/>
    <dgm:cxn modelId="{4F529416-9227-4D07-AD50-5CD9EF91AA22}" type="presOf" srcId="{48CC6934-D8E3-44D5-9F17-2550BD46FA1E}" destId="{FC8D0508-5DE9-41B5-908D-BFDA7049CDFE}" srcOrd="0" destOrd="0" presId="urn:microsoft.com/office/officeart/2018/2/layout/IconLabelList"/>
    <dgm:cxn modelId="{F4F3303E-9875-4C0B-B0C4-6D199D8344BE}" type="presOf" srcId="{4A2E2477-630D-491B-BF0B-61097F85E262}" destId="{33AF248B-5572-45EF-8686-3065A77B5673}" srcOrd="0" destOrd="0" presId="urn:microsoft.com/office/officeart/2018/2/layout/IconLabelList"/>
    <dgm:cxn modelId="{567AE67B-0786-4445-BCCA-C37AE2ACA595}" type="presOf" srcId="{84486F5D-7D17-49EF-A74E-9EFA3FECEAEC}" destId="{670A0B99-E1F6-4334-BEEA-42FA25BD626C}" srcOrd="0" destOrd="0" presId="urn:microsoft.com/office/officeart/2018/2/layout/IconLabelList"/>
    <dgm:cxn modelId="{A4418686-A891-4325-86EF-4647BC181E9F}" type="presOf" srcId="{F2960248-A295-43B6-9BE1-8D0C678707C8}" destId="{AF4E2995-8C2B-4E9C-B5D2-0D8640FA2FFC}" srcOrd="0" destOrd="0" presId="urn:microsoft.com/office/officeart/2018/2/layout/IconLabelList"/>
    <dgm:cxn modelId="{5F56F5A8-26AA-4593-8866-2A6CB5F5FE1E}" srcId="{4A2E2477-630D-491B-BF0B-61097F85E262}" destId="{941E2E46-1FA1-49C3-9B9C-83E6ACFDAC78}" srcOrd="2" destOrd="0" parTransId="{1C2D2CB9-F3E0-42D8-B936-64A4E32F86F4}" sibTransId="{08A74716-4917-49FF-B66B-B406661EEACD}"/>
    <dgm:cxn modelId="{4C65D4AF-4316-4D43-A452-E45617887C22}" srcId="{4A2E2477-630D-491B-BF0B-61097F85E262}" destId="{84486F5D-7D17-49EF-A74E-9EFA3FECEAEC}" srcOrd="3" destOrd="0" parTransId="{2A2522D4-BF45-4B1A-9C63-875847BEB932}" sibTransId="{19D45FF8-E23F-49AE-94A4-E4E9F4A20957}"/>
    <dgm:cxn modelId="{F95ED6C2-1BCB-4292-A09F-9C07F23CFDBB}" type="presOf" srcId="{941E2E46-1FA1-49C3-9B9C-83E6ACFDAC78}" destId="{A1334FCD-C855-4D1F-B658-334AC2A2BA58}" srcOrd="0" destOrd="0" presId="urn:microsoft.com/office/officeart/2018/2/layout/IconLabelList"/>
    <dgm:cxn modelId="{CC255EE1-2ECA-4C8D-8DE4-11A66CAF8F3F}" srcId="{4A2E2477-630D-491B-BF0B-61097F85E262}" destId="{48CC6934-D8E3-44D5-9F17-2550BD46FA1E}" srcOrd="1" destOrd="0" parTransId="{0B54A2BC-5F08-419E-B5F6-0C520CD6D4CB}" sibTransId="{AE8DF394-2969-4ED9-946E-0F9605266A1E}"/>
    <dgm:cxn modelId="{2105CD4E-7AAE-43EB-8168-24C8B76A88F6}" type="presParOf" srcId="{33AF248B-5572-45EF-8686-3065A77B5673}" destId="{4FACE852-C367-4EE8-810C-FF889680CEA7}" srcOrd="0" destOrd="0" presId="urn:microsoft.com/office/officeart/2018/2/layout/IconLabelList"/>
    <dgm:cxn modelId="{D0CFF295-1690-464F-8753-52467B2055BC}" type="presParOf" srcId="{4FACE852-C367-4EE8-810C-FF889680CEA7}" destId="{73921ACD-1CBE-4930-BBB7-F9371931D71C}" srcOrd="0" destOrd="0" presId="urn:microsoft.com/office/officeart/2018/2/layout/IconLabelList"/>
    <dgm:cxn modelId="{245C0225-7819-4394-94F7-5F9EC3B5A737}" type="presParOf" srcId="{4FACE852-C367-4EE8-810C-FF889680CEA7}" destId="{FFDD6E93-1C84-4743-918B-7A521A67F38F}" srcOrd="1" destOrd="0" presId="urn:microsoft.com/office/officeart/2018/2/layout/IconLabelList"/>
    <dgm:cxn modelId="{E4FBC157-158F-4E40-8BB3-B797135203CD}" type="presParOf" srcId="{4FACE852-C367-4EE8-810C-FF889680CEA7}" destId="{AF4E2995-8C2B-4E9C-B5D2-0D8640FA2FFC}" srcOrd="2" destOrd="0" presId="urn:microsoft.com/office/officeart/2018/2/layout/IconLabelList"/>
    <dgm:cxn modelId="{7A2737A1-80D7-4091-AA67-AADA0A3147A6}" type="presParOf" srcId="{33AF248B-5572-45EF-8686-3065A77B5673}" destId="{4F2E5D56-C1C8-4870-B21D-3504065F5BFF}" srcOrd="1" destOrd="0" presId="urn:microsoft.com/office/officeart/2018/2/layout/IconLabelList"/>
    <dgm:cxn modelId="{A01C5ECC-FA3F-4CA6-9540-92B90BA9C813}" type="presParOf" srcId="{33AF248B-5572-45EF-8686-3065A77B5673}" destId="{45D9DE88-FFE0-46C5-A4B0-029A6E2B869B}" srcOrd="2" destOrd="0" presId="urn:microsoft.com/office/officeart/2018/2/layout/IconLabelList"/>
    <dgm:cxn modelId="{DF81163D-A68A-4935-A961-9D6B31FDE335}" type="presParOf" srcId="{45D9DE88-FFE0-46C5-A4B0-029A6E2B869B}" destId="{21C931F8-8000-4437-AD6A-136EEDB30289}" srcOrd="0" destOrd="0" presId="urn:microsoft.com/office/officeart/2018/2/layout/IconLabelList"/>
    <dgm:cxn modelId="{03385A7D-F06F-491D-87C4-D1144724EB8B}" type="presParOf" srcId="{45D9DE88-FFE0-46C5-A4B0-029A6E2B869B}" destId="{436E0D82-58EF-4C1B-AAA5-29745A045949}" srcOrd="1" destOrd="0" presId="urn:microsoft.com/office/officeart/2018/2/layout/IconLabelList"/>
    <dgm:cxn modelId="{186C7A46-7277-4DEF-8CD2-2EBC97229EDB}" type="presParOf" srcId="{45D9DE88-FFE0-46C5-A4B0-029A6E2B869B}" destId="{FC8D0508-5DE9-41B5-908D-BFDA7049CDFE}" srcOrd="2" destOrd="0" presId="urn:microsoft.com/office/officeart/2018/2/layout/IconLabelList"/>
    <dgm:cxn modelId="{A56BFE50-DBA6-41AD-A5BC-78E61ECBCF19}" type="presParOf" srcId="{33AF248B-5572-45EF-8686-3065A77B5673}" destId="{B0DE9888-38B0-410B-BEB7-06D98ED78081}" srcOrd="3" destOrd="0" presId="urn:microsoft.com/office/officeart/2018/2/layout/IconLabelList"/>
    <dgm:cxn modelId="{E32DB6FF-5F16-4744-ACF4-36C6538150BC}" type="presParOf" srcId="{33AF248B-5572-45EF-8686-3065A77B5673}" destId="{A518F180-02C5-4196-82C9-00088602724C}" srcOrd="4" destOrd="0" presId="urn:microsoft.com/office/officeart/2018/2/layout/IconLabelList"/>
    <dgm:cxn modelId="{D8DC1BA3-DDE4-41A6-860B-3EDD54C59573}" type="presParOf" srcId="{A518F180-02C5-4196-82C9-00088602724C}" destId="{3A83CF5F-5678-4E25-8FC2-390B1750EB4F}" srcOrd="0" destOrd="0" presId="urn:microsoft.com/office/officeart/2018/2/layout/IconLabelList"/>
    <dgm:cxn modelId="{FA37AB43-64A1-4B8C-AA51-6BB6E4FD80FA}" type="presParOf" srcId="{A518F180-02C5-4196-82C9-00088602724C}" destId="{4FE6184F-94D6-49D5-B5DB-EF4F1557B48F}" srcOrd="1" destOrd="0" presId="urn:microsoft.com/office/officeart/2018/2/layout/IconLabelList"/>
    <dgm:cxn modelId="{560FF7D1-3AC8-44D6-AC33-610DA4222889}" type="presParOf" srcId="{A518F180-02C5-4196-82C9-00088602724C}" destId="{A1334FCD-C855-4D1F-B658-334AC2A2BA58}" srcOrd="2" destOrd="0" presId="urn:microsoft.com/office/officeart/2018/2/layout/IconLabelList"/>
    <dgm:cxn modelId="{9148CEBA-B56A-41D2-B662-02E55B808CB7}" type="presParOf" srcId="{33AF248B-5572-45EF-8686-3065A77B5673}" destId="{E504A27D-E29D-438D-964C-FC5E5B82CD3D}" srcOrd="5" destOrd="0" presId="urn:microsoft.com/office/officeart/2018/2/layout/IconLabelList"/>
    <dgm:cxn modelId="{72E54B92-A475-4860-9281-CAEF407DA605}" type="presParOf" srcId="{33AF248B-5572-45EF-8686-3065A77B5673}" destId="{99173296-FF03-484B-A0DA-5DAE0BFD5FCE}" srcOrd="6" destOrd="0" presId="urn:microsoft.com/office/officeart/2018/2/layout/IconLabelList"/>
    <dgm:cxn modelId="{A5A52B9E-6CCF-4AEE-828F-80E205490FFC}" type="presParOf" srcId="{99173296-FF03-484B-A0DA-5DAE0BFD5FCE}" destId="{072E5D65-4639-4545-973A-1923343797DF}" srcOrd="0" destOrd="0" presId="urn:microsoft.com/office/officeart/2018/2/layout/IconLabelList"/>
    <dgm:cxn modelId="{D6B9D84D-C7B1-459C-9E22-149A812AF4A8}" type="presParOf" srcId="{99173296-FF03-484B-A0DA-5DAE0BFD5FCE}" destId="{3CDDA0B3-A9B5-447B-8B41-316A19A73B3F}" srcOrd="1" destOrd="0" presId="urn:microsoft.com/office/officeart/2018/2/layout/IconLabelList"/>
    <dgm:cxn modelId="{966634A9-05B8-4B30-A2B2-E1757FD7F8B9}" type="presParOf" srcId="{99173296-FF03-484B-A0DA-5DAE0BFD5FCE}" destId="{670A0B99-E1F6-4334-BEEA-42FA25BD626C}"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39C0505-EC49-4F8E-88F4-69BCDA4BF548}" type="doc">
      <dgm:prSet loTypeId="urn:microsoft.com/office/officeart/2005/8/layout/hierarchy3" loCatId="hierarchy" qsTypeId="urn:microsoft.com/office/officeart/2005/8/quickstyle/simple1" qsCatId="simple" csTypeId="urn:microsoft.com/office/officeart/2005/8/colors/colorful5" csCatId="colorful" phldr="1"/>
      <dgm:spPr/>
      <dgm:t>
        <a:bodyPr/>
        <a:lstStyle/>
        <a:p>
          <a:endParaRPr lang="en-US"/>
        </a:p>
      </dgm:t>
    </dgm:pt>
    <dgm:pt modelId="{FFCAB2FC-1E94-46B0-AE40-F278E7FE9196}">
      <dgm:prSet/>
      <dgm:spPr/>
      <dgm:t>
        <a:bodyPr/>
        <a:lstStyle/>
        <a:p>
          <a:r>
            <a:rPr lang="en-US" dirty="0"/>
            <a:t>Credibility is determined fact by fact, not witness by witness</a:t>
          </a:r>
        </a:p>
      </dgm:t>
    </dgm:pt>
    <dgm:pt modelId="{ABB122FE-E4EA-4D48-A53C-CE9A772DBB01}" type="parTrans" cxnId="{58FD12AB-8CEF-46C8-817E-8827783D762B}">
      <dgm:prSet/>
      <dgm:spPr/>
      <dgm:t>
        <a:bodyPr/>
        <a:lstStyle/>
        <a:p>
          <a:endParaRPr lang="en-US"/>
        </a:p>
      </dgm:t>
    </dgm:pt>
    <dgm:pt modelId="{E338EAA9-F66E-453B-8F99-EEEC58BC80B2}" type="sibTrans" cxnId="{58FD12AB-8CEF-46C8-817E-8827783D762B}">
      <dgm:prSet/>
      <dgm:spPr/>
      <dgm:t>
        <a:bodyPr/>
        <a:lstStyle/>
        <a:p>
          <a:endParaRPr lang="en-US"/>
        </a:p>
      </dgm:t>
    </dgm:pt>
    <dgm:pt modelId="{B11766D1-BE41-4E11-A5C2-D58BEC00C29C}">
      <dgm:prSet/>
      <dgm:spPr/>
      <dgm:t>
        <a:bodyPr/>
        <a:lstStyle/>
        <a:p>
          <a:r>
            <a:rPr lang="en-US" dirty="0"/>
            <a:t>The most earnest and honest witness may share information that turns out not to be true</a:t>
          </a:r>
        </a:p>
      </dgm:t>
    </dgm:pt>
    <dgm:pt modelId="{D12D7E70-49BC-48F7-9A02-D6771EFE2E73}" type="parTrans" cxnId="{8B4A4629-EBC0-44A9-88B3-A8D6B06B4249}">
      <dgm:prSet/>
      <dgm:spPr/>
      <dgm:t>
        <a:bodyPr/>
        <a:lstStyle/>
        <a:p>
          <a:endParaRPr lang="en-US"/>
        </a:p>
      </dgm:t>
    </dgm:pt>
    <dgm:pt modelId="{D4389B4D-2DE7-4372-A090-0BD42B353BFD}" type="sibTrans" cxnId="{8B4A4629-EBC0-44A9-88B3-A8D6B06B4249}">
      <dgm:prSet/>
      <dgm:spPr/>
      <dgm:t>
        <a:bodyPr/>
        <a:lstStyle/>
        <a:p>
          <a:endParaRPr lang="en-US"/>
        </a:p>
      </dgm:t>
    </dgm:pt>
    <dgm:pt modelId="{33BE8C72-EB2C-CE42-9AB2-FD487FFFA189}" type="pres">
      <dgm:prSet presAssocID="{E39C0505-EC49-4F8E-88F4-69BCDA4BF548}" presName="diagram" presStyleCnt="0">
        <dgm:presLayoutVars>
          <dgm:chPref val="1"/>
          <dgm:dir/>
          <dgm:animOne val="branch"/>
          <dgm:animLvl val="lvl"/>
          <dgm:resizeHandles/>
        </dgm:presLayoutVars>
      </dgm:prSet>
      <dgm:spPr/>
    </dgm:pt>
    <dgm:pt modelId="{C0FDBDAF-F301-0740-B329-27A2E456869D}" type="pres">
      <dgm:prSet presAssocID="{FFCAB2FC-1E94-46B0-AE40-F278E7FE9196}" presName="root" presStyleCnt="0"/>
      <dgm:spPr/>
    </dgm:pt>
    <dgm:pt modelId="{EB78CFED-48BC-7E4B-B396-54773A84FD31}" type="pres">
      <dgm:prSet presAssocID="{FFCAB2FC-1E94-46B0-AE40-F278E7FE9196}" presName="rootComposite" presStyleCnt="0"/>
      <dgm:spPr/>
    </dgm:pt>
    <dgm:pt modelId="{C6FAE81D-755E-5749-9C78-968EF2EFC28B}" type="pres">
      <dgm:prSet presAssocID="{FFCAB2FC-1E94-46B0-AE40-F278E7FE9196}" presName="rootText" presStyleLbl="node1" presStyleIdx="0" presStyleCnt="2"/>
      <dgm:spPr/>
    </dgm:pt>
    <dgm:pt modelId="{0A085826-AE1D-014C-A5A4-22AF2BB87EC5}" type="pres">
      <dgm:prSet presAssocID="{FFCAB2FC-1E94-46B0-AE40-F278E7FE9196}" presName="rootConnector" presStyleLbl="node1" presStyleIdx="0" presStyleCnt="2"/>
      <dgm:spPr/>
    </dgm:pt>
    <dgm:pt modelId="{A3813B81-2A9A-904F-8B13-EE30A2341A36}" type="pres">
      <dgm:prSet presAssocID="{FFCAB2FC-1E94-46B0-AE40-F278E7FE9196}" presName="childShape" presStyleCnt="0"/>
      <dgm:spPr/>
    </dgm:pt>
    <dgm:pt modelId="{2448CD55-957E-8949-9780-0771B2164F9A}" type="pres">
      <dgm:prSet presAssocID="{B11766D1-BE41-4E11-A5C2-D58BEC00C29C}" presName="root" presStyleCnt="0"/>
      <dgm:spPr/>
    </dgm:pt>
    <dgm:pt modelId="{64A35D0E-65B5-3A4F-9D51-B62AAC710290}" type="pres">
      <dgm:prSet presAssocID="{B11766D1-BE41-4E11-A5C2-D58BEC00C29C}" presName="rootComposite" presStyleCnt="0"/>
      <dgm:spPr/>
    </dgm:pt>
    <dgm:pt modelId="{93B4B84A-E512-5E46-A1F1-E2FC379C2155}" type="pres">
      <dgm:prSet presAssocID="{B11766D1-BE41-4E11-A5C2-D58BEC00C29C}" presName="rootText" presStyleLbl="node1" presStyleIdx="1" presStyleCnt="2"/>
      <dgm:spPr/>
    </dgm:pt>
    <dgm:pt modelId="{D4F40221-5C9A-9F45-90F5-2039D622D7AF}" type="pres">
      <dgm:prSet presAssocID="{B11766D1-BE41-4E11-A5C2-D58BEC00C29C}" presName="rootConnector" presStyleLbl="node1" presStyleIdx="1" presStyleCnt="2"/>
      <dgm:spPr/>
    </dgm:pt>
    <dgm:pt modelId="{0A23067F-2CFD-6540-ACAA-90E7A4F01020}" type="pres">
      <dgm:prSet presAssocID="{B11766D1-BE41-4E11-A5C2-D58BEC00C29C}" presName="childShape" presStyleCnt="0"/>
      <dgm:spPr/>
    </dgm:pt>
  </dgm:ptLst>
  <dgm:cxnLst>
    <dgm:cxn modelId="{8B4A4629-EBC0-44A9-88B3-A8D6B06B4249}" srcId="{E39C0505-EC49-4F8E-88F4-69BCDA4BF548}" destId="{B11766D1-BE41-4E11-A5C2-D58BEC00C29C}" srcOrd="1" destOrd="0" parTransId="{D12D7E70-49BC-48F7-9A02-D6771EFE2E73}" sibTransId="{D4389B4D-2DE7-4372-A090-0BD42B353BFD}"/>
    <dgm:cxn modelId="{96BCC933-A996-D543-930D-77346C297883}" type="presOf" srcId="{B11766D1-BE41-4E11-A5C2-D58BEC00C29C}" destId="{D4F40221-5C9A-9F45-90F5-2039D622D7AF}" srcOrd="1" destOrd="0" presId="urn:microsoft.com/office/officeart/2005/8/layout/hierarchy3"/>
    <dgm:cxn modelId="{998C2087-21E7-BC41-B2D5-F6C7289873D8}" type="presOf" srcId="{E39C0505-EC49-4F8E-88F4-69BCDA4BF548}" destId="{33BE8C72-EB2C-CE42-9AB2-FD487FFFA189}" srcOrd="0" destOrd="0" presId="urn:microsoft.com/office/officeart/2005/8/layout/hierarchy3"/>
    <dgm:cxn modelId="{E8C89B93-3820-F34C-86A0-AF3C20B004AC}" type="presOf" srcId="{FFCAB2FC-1E94-46B0-AE40-F278E7FE9196}" destId="{C6FAE81D-755E-5749-9C78-968EF2EFC28B}" srcOrd="0" destOrd="0" presId="urn:microsoft.com/office/officeart/2005/8/layout/hierarchy3"/>
    <dgm:cxn modelId="{A441DFA5-BE96-0F4F-A195-F7E3EAFD3BD2}" type="presOf" srcId="{FFCAB2FC-1E94-46B0-AE40-F278E7FE9196}" destId="{0A085826-AE1D-014C-A5A4-22AF2BB87EC5}" srcOrd="1" destOrd="0" presId="urn:microsoft.com/office/officeart/2005/8/layout/hierarchy3"/>
    <dgm:cxn modelId="{58FD12AB-8CEF-46C8-817E-8827783D762B}" srcId="{E39C0505-EC49-4F8E-88F4-69BCDA4BF548}" destId="{FFCAB2FC-1E94-46B0-AE40-F278E7FE9196}" srcOrd="0" destOrd="0" parTransId="{ABB122FE-E4EA-4D48-A53C-CE9A772DBB01}" sibTransId="{E338EAA9-F66E-453B-8F99-EEEC58BC80B2}"/>
    <dgm:cxn modelId="{28EEAACF-8692-7B4D-8A08-F780771DDFD5}" type="presOf" srcId="{B11766D1-BE41-4E11-A5C2-D58BEC00C29C}" destId="{93B4B84A-E512-5E46-A1F1-E2FC379C2155}" srcOrd="0" destOrd="0" presId="urn:microsoft.com/office/officeart/2005/8/layout/hierarchy3"/>
    <dgm:cxn modelId="{5DE8E04B-7322-0648-915A-E5BE7DAEC445}" type="presParOf" srcId="{33BE8C72-EB2C-CE42-9AB2-FD487FFFA189}" destId="{C0FDBDAF-F301-0740-B329-27A2E456869D}" srcOrd="0" destOrd="0" presId="urn:microsoft.com/office/officeart/2005/8/layout/hierarchy3"/>
    <dgm:cxn modelId="{FAB044E1-E75D-E049-AEAD-48EF2091024D}" type="presParOf" srcId="{C0FDBDAF-F301-0740-B329-27A2E456869D}" destId="{EB78CFED-48BC-7E4B-B396-54773A84FD31}" srcOrd="0" destOrd="0" presId="urn:microsoft.com/office/officeart/2005/8/layout/hierarchy3"/>
    <dgm:cxn modelId="{A0F199D6-A4B5-BA43-9BC5-379EE936A720}" type="presParOf" srcId="{EB78CFED-48BC-7E4B-B396-54773A84FD31}" destId="{C6FAE81D-755E-5749-9C78-968EF2EFC28B}" srcOrd="0" destOrd="0" presId="urn:microsoft.com/office/officeart/2005/8/layout/hierarchy3"/>
    <dgm:cxn modelId="{5B7A4453-9F9D-F14E-A3D1-87AD89A4C315}" type="presParOf" srcId="{EB78CFED-48BC-7E4B-B396-54773A84FD31}" destId="{0A085826-AE1D-014C-A5A4-22AF2BB87EC5}" srcOrd="1" destOrd="0" presId="urn:microsoft.com/office/officeart/2005/8/layout/hierarchy3"/>
    <dgm:cxn modelId="{31B5333F-A0E3-0246-96AF-691298C1DCB4}" type="presParOf" srcId="{C0FDBDAF-F301-0740-B329-27A2E456869D}" destId="{A3813B81-2A9A-904F-8B13-EE30A2341A36}" srcOrd="1" destOrd="0" presId="urn:microsoft.com/office/officeart/2005/8/layout/hierarchy3"/>
    <dgm:cxn modelId="{463FE1B7-B0AB-4B4F-8ECF-CBA3BA2F984A}" type="presParOf" srcId="{33BE8C72-EB2C-CE42-9AB2-FD487FFFA189}" destId="{2448CD55-957E-8949-9780-0771B2164F9A}" srcOrd="1" destOrd="0" presId="urn:microsoft.com/office/officeart/2005/8/layout/hierarchy3"/>
    <dgm:cxn modelId="{F87FF23A-7D41-ED41-A275-287A5C96F873}" type="presParOf" srcId="{2448CD55-957E-8949-9780-0771B2164F9A}" destId="{64A35D0E-65B5-3A4F-9D51-B62AAC710290}" srcOrd="0" destOrd="0" presId="urn:microsoft.com/office/officeart/2005/8/layout/hierarchy3"/>
    <dgm:cxn modelId="{8F4476AA-44DE-724D-A1B1-AB9540352CD3}" type="presParOf" srcId="{64A35D0E-65B5-3A4F-9D51-B62AAC710290}" destId="{93B4B84A-E512-5E46-A1F1-E2FC379C2155}" srcOrd="0" destOrd="0" presId="urn:microsoft.com/office/officeart/2005/8/layout/hierarchy3"/>
    <dgm:cxn modelId="{31B5FC3D-FAF1-B243-8438-36E975CD9CBD}" type="presParOf" srcId="{64A35D0E-65B5-3A4F-9D51-B62AAC710290}" destId="{D4F40221-5C9A-9F45-90F5-2039D622D7AF}" srcOrd="1" destOrd="0" presId="urn:microsoft.com/office/officeart/2005/8/layout/hierarchy3"/>
    <dgm:cxn modelId="{43DD9E5C-4214-5545-AD7B-9C4E7CEC999D}" type="presParOf" srcId="{2448CD55-957E-8949-9780-0771B2164F9A}" destId="{0A23067F-2CFD-6540-ACAA-90E7A4F01020}" srcOrd="1"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1BAFAD8-142E-460F-AB3C-AE891D74330A}" type="doc">
      <dgm:prSet loTypeId="urn:microsoft.com/office/officeart/2005/8/layout/hierarchy3" loCatId="hierarchy" qsTypeId="urn:microsoft.com/office/officeart/2005/8/quickstyle/simple1" qsCatId="simple" csTypeId="urn:microsoft.com/office/officeart/2005/8/colors/colorful2" csCatId="colorful"/>
      <dgm:spPr/>
      <dgm:t>
        <a:bodyPr/>
        <a:lstStyle/>
        <a:p>
          <a:endParaRPr lang="en-US"/>
        </a:p>
      </dgm:t>
    </dgm:pt>
    <dgm:pt modelId="{46E4B9E8-01DA-4A80-98B8-21C841988F8D}">
      <dgm:prSet/>
      <dgm:spPr/>
      <dgm:t>
        <a:bodyPr/>
        <a:lstStyle/>
        <a:p>
          <a:r>
            <a:rPr lang="en-US" dirty="0"/>
            <a:t>Use preponderance of the evidence</a:t>
          </a:r>
        </a:p>
      </dgm:t>
    </dgm:pt>
    <dgm:pt modelId="{E480934C-555C-414A-BB76-872A7553F7D3}" type="parTrans" cxnId="{9D8C0CAE-1C46-4051-A8A4-DC37BD6CB916}">
      <dgm:prSet/>
      <dgm:spPr/>
      <dgm:t>
        <a:bodyPr/>
        <a:lstStyle/>
        <a:p>
          <a:endParaRPr lang="en-US"/>
        </a:p>
      </dgm:t>
    </dgm:pt>
    <dgm:pt modelId="{9FB35456-24DF-4401-AEE9-398512E44BA7}" type="sibTrans" cxnId="{9D8C0CAE-1C46-4051-A8A4-DC37BD6CB916}">
      <dgm:prSet/>
      <dgm:spPr/>
      <dgm:t>
        <a:bodyPr/>
        <a:lstStyle/>
        <a:p>
          <a:endParaRPr lang="en-US"/>
        </a:p>
      </dgm:t>
    </dgm:pt>
    <dgm:pt modelId="{1DB78C88-B191-4500-AAE1-8069805D3CBD}">
      <dgm:prSet/>
      <dgm:spPr/>
      <dgm:t>
        <a:bodyPr/>
        <a:lstStyle/>
        <a:p>
          <a:r>
            <a:rPr lang="en-US" dirty="0"/>
            <a:t>ALWAYS start with presumption of no violation.</a:t>
          </a:r>
        </a:p>
      </dgm:t>
    </dgm:pt>
    <dgm:pt modelId="{3699DC51-419C-48DB-ABA3-8E0463C492DB}" type="parTrans" cxnId="{2D56A019-64B5-4434-A6C4-32690FC3C063}">
      <dgm:prSet/>
      <dgm:spPr/>
      <dgm:t>
        <a:bodyPr/>
        <a:lstStyle/>
        <a:p>
          <a:endParaRPr lang="en-US"/>
        </a:p>
      </dgm:t>
    </dgm:pt>
    <dgm:pt modelId="{6C4FD184-FAA9-4F75-943C-91250E4951DF}" type="sibTrans" cxnId="{2D56A019-64B5-4434-A6C4-32690FC3C063}">
      <dgm:prSet/>
      <dgm:spPr/>
      <dgm:t>
        <a:bodyPr/>
        <a:lstStyle/>
        <a:p>
          <a:endParaRPr lang="en-US"/>
        </a:p>
      </dgm:t>
    </dgm:pt>
    <dgm:pt modelId="{D0E190A3-EA8D-40F4-8247-1A348AD1F4A0}">
      <dgm:prSet/>
      <dgm:spPr/>
      <dgm:t>
        <a:bodyPr/>
        <a:lstStyle/>
        <a:p>
          <a:r>
            <a:rPr lang="en-US" dirty="0"/>
            <a:t>Preponderance of the evidence (most common standard of evidence): Is it more likely than not true that the respondent engaged in the alleged misconduct?</a:t>
          </a:r>
        </a:p>
      </dgm:t>
    </dgm:pt>
    <dgm:pt modelId="{293CFC33-37E3-4DC2-B892-73679E2CA9C2}" type="parTrans" cxnId="{F0DBA489-1DA4-47C6-A835-3AA1FE01526E}">
      <dgm:prSet/>
      <dgm:spPr/>
      <dgm:t>
        <a:bodyPr/>
        <a:lstStyle/>
        <a:p>
          <a:endParaRPr lang="en-US"/>
        </a:p>
      </dgm:t>
    </dgm:pt>
    <dgm:pt modelId="{A7C7A51A-6AF9-48C3-AFE6-B1C62C978063}" type="sibTrans" cxnId="{F0DBA489-1DA4-47C6-A835-3AA1FE01526E}">
      <dgm:prSet/>
      <dgm:spPr/>
      <dgm:t>
        <a:bodyPr/>
        <a:lstStyle/>
        <a:p>
          <a:endParaRPr lang="en-US"/>
        </a:p>
      </dgm:t>
    </dgm:pt>
    <dgm:pt modelId="{717335BE-D07C-AF43-8634-60CC96C2BF9A}" type="pres">
      <dgm:prSet presAssocID="{C1BAFAD8-142E-460F-AB3C-AE891D74330A}" presName="diagram" presStyleCnt="0">
        <dgm:presLayoutVars>
          <dgm:chPref val="1"/>
          <dgm:dir/>
          <dgm:animOne val="branch"/>
          <dgm:animLvl val="lvl"/>
          <dgm:resizeHandles/>
        </dgm:presLayoutVars>
      </dgm:prSet>
      <dgm:spPr/>
    </dgm:pt>
    <dgm:pt modelId="{CEAACD16-6905-614C-8843-795F446BDC12}" type="pres">
      <dgm:prSet presAssocID="{46E4B9E8-01DA-4A80-98B8-21C841988F8D}" presName="root" presStyleCnt="0"/>
      <dgm:spPr/>
    </dgm:pt>
    <dgm:pt modelId="{4477B8C5-4672-6844-90E8-2E7F92094C10}" type="pres">
      <dgm:prSet presAssocID="{46E4B9E8-01DA-4A80-98B8-21C841988F8D}" presName="rootComposite" presStyleCnt="0"/>
      <dgm:spPr/>
    </dgm:pt>
    <dgm:pt modelId="{C43921D9-E591-1F44-B741-EFB2F038BD20}" type="pres">
      <dgm:prSet presAssocID="{46E4B9E8-01DA-4A80-98B8-21C841988F8D}" presName="rootText" presStyleLbl="node1" presStyleIdx="0" presStyleCnt="2"/>
      <dgm:spPr/>
    </dgm:pt>
    <dgm:pt modelId="{98A62385-3720-F74E-A268-E9B4AFBA038B}" type="pres">
      <dgm:prSet presAssocID="{46E4B9E8-01DA-4A80-98B8-21C841988F8D}" presName="rootConnector" presStyleLbl="node1" presStyleIdx="0" presStyleCnt="2"/>
      <dgm:spPr/>
    </dgm:pt>
    <dgm:pt modelId="{7FB4FD1F-E761-1745-9DB5-599A938E7F21}" type="pres">
      <dgm:prSet presAssocID="{46E4B9E8-01DA-4A80-98B8-21C841988F8D}" presName="childShape" presStyleCnt="0"/>
      <dgm:spPr/>
    </dgm:pt>
    <dgm:pt modelId="{86F580EF-951A-6E41-A7AB-2844CDC57A3A}" type="pres">
      <dgm:prSet presAssocID="{3699DC51-419C-48DB-ABA3-8E0463C492DB}" presName="Name13" presStyleLbl="parChTrans1D2" presStyleIdx="0" presStyleCnt="1"/>
      <dgm:spPr/>
    </dgm:pt>
    <dgm:pt modelId="{E0A476A3-59DE-EA41-9D80-50ACB1CEC3BF}" type="pres">
      <dgm:prSet presAssocID="{1DB78C88-B191-4500-AAE1-8069805D3CBD}" presName="childText" presStyleLbl="bgAcc1" presStyleIdx="0" presStyleCnt="1">
        <dgm:presLayoutVars>
          <dgm:bulletEnabled val="1"/>
        </dgm:presLayoutVars>
      </dgm:prSet>
      <dgm:spPr/>
    </dgm:pt>
    <dgm:pt modelId="{0A17646D-2C6A-C84E-9C3B-A3128054B0B6}" type="pres">
      <dgm:prSet presAssocID="{D0E190A3-EA8D-40F4-8247-1A348AD1F4A0}" presName="root" presStyleCnt="0"/>
      <dgm:spPr/>
    </dgm:pt>
    <dgm:pt modelId="{B3D0B8D9-A8F1-604F-B7F0-EAD911EA9C51}" type="pres">
      <dgm:prSet presAssocID="{D0E190A3-EA8D-40F4-8247-1A348AD1F4A0}" presName="rootComposite" presStyleCnt="0"/>
      <dgm:spPr/>
    </dgm:pt>
    <dgm:pt modelId="{D00C40C3-ACFA-ED42-B253-4A8BB0DDFD9B}" type="pres">
      <dgm:prSet presAssocID="{D0E190A3-EA8D-40F4-8247-1A348AD1F4A0}" presName="rootText" presStyleLbl="node1" presStyleIdx="1" presStyleCnt="2"/>
      <dgm:spPr/>
    </dgm:pt>
    <dgm:pt modelId="{EC74CB9D-7985-DF4E-B54A-ADFE9DD446BD}" type="pres">
      <dgm:prSet presAssocID="{D0E190A3-EA8D-40F4-8247-1A348AD1F4A0}" presName="rootConnector" presStyleLbl="node1" presStyleIdx="1" presStyleCnt="2"/>
      <dgm:spPr/>
    </dgm:pt>
    <dgm:pt modelId="{6D1D9FC8-0E95-D942-849D-13C5B72F9252}" type="pres">
      <dgm:prSet presAssocID="{D0E190A3-EA8D-40F4-8247-1A348AD1F4A0}" presName="childShape" presStyleCnt="0"/>
      <dgm:spPr/>
    </dgm:pt>
  </dgm:ptLst>
  <dgm:cxnLst>
    <dgm:cxn modelId="{4928030A-1CF8-4F4D-AAD6-4342C4F67C1F}" type="presOf" srcId="{46E4B9E8-01DA-4A80-98B8-21C841988F8D}" destId="{98A62385-3720-F74E-A268-E9B4AFBA038B}" srcOrd="1" destOrd="0" presId="urn:microsoft.com/office/officeart/2005/8/layout/hierarchy3"/>
    <dgm:cxn modelId="{2D56A019-64B5-4434-A6C4-32690FC3C063}" srcId="{46E4B9E8-01DA-4A80-98B8-21C841988F8D}" destId="{1DB78C88-B191-4500-AAE1-8069805D3CBD}" srcOrd="0" destOrd="0" parTransId="{3699DC51-419C-48DB-ABA3-8E0463C492DB}" sibTransId="{6C4FD184-FAA9-4F75-943C-91250E4951DF}"/>
    <dgm:cxn modelId="{09851944-75DD-0C49-9283-A98A5A68C967}" type="presOf" srcId="{1DB78C88-B191-4500-AAE1-8069805D3CBD}" destId="{E0A476A3-59DE-EA41-9D80-50ACB1CEC3BF}" srcOrd="0" destOrd="0" presId="urn:microsoft.com/office/officeart/2005/8/layout/hierarchy3"/>
    <dgm:cxn modelId="{739E4F6B-6869-C24F-8DF4-6E8FF968A037}" type="presOf" srcId="{D0E190A3-EA8D-40F4-8247-1A348AD1F4A0}" destId="{EC74CB9D-7985-DF4E-B54A-ADFE9DD446BD}" srcOrd="1" destOrd="0" presId="urn:microsoft.com/office/officeart/2005/8/layout/hierarchy3"/>
    <dgm:cxn modelId="{F0DBA489-1DA4-47C6-A835-3AA1FE01526E}" srcId="{C1BAFAD8-142E-460F-AB3C-AE891D74330A}" destId="{D0E190A3-EA8D-40F4-8247-1A348AD1F4A0}" srcOrd="1" destOrd="0" parTransId="{293CFC33-37E3-4DC2-B892-73679E2CA9C2}" sibTransId="{A7C7A51A-6AF9-48C3-AFE6-B1C62C978063}"/>
    <dgm:cxn modelId="{9D8C0CAE-1C46-4051-A8A4-DC37BD6CB916}" srcId="{C1BAFAD8-142E-460F-AB3C-AE891D74330A}" destId="{46E4B9E8-01DA-4A80-98B8-21C841988F8D}" srcOrd="0" destOrd="0" parTransId="{E480934C-555C-414A-BB76-872A7553F7D3}" sibTransId="{9FB35456-24DF-4401-AEE9-398512E44BA7}"/>
    <dgm:cxn modelId="{1E836DB0-F8FA-6F47-B406-67370E460109}" type="presOf" srcId="{C1BAFAD8-142E-460F-AB3C-AE891D74330A}" destId="{717335BE-D07C-AF43-8634-60CC96C2BF9A}" srcOrd="0" destOrd="0" presId="urn:microsoft.com/office/officeart/2005/8/layout/hierarchy3"/>
    <dgm:cxn modelId="{89F936B8-9871-4840-8632-FF07FB8903BA}" type="presOf" srcId="{3699DC51-419C-48DB-ABA3-8E0463C492DB}" destId="{86F580EF-951A-6E41-A7AB-2844CDC57A3A}" srcOrd="0" destOrd="0" presId="urn:microsoft.com/office/officeart/2005/8/layout/hierarchy3"/>
    <dgm:cxn modelId="{F6ECCECA-387C-DC41-9597-00723102749D}" type="presOf" srcId="{D0E190A3-EA8D-40F4-8247-1A348AD1F4A0}" destId="{D00C40C3-ACFA-ED42-B253-4A8BB0DDFD9B}" srcOrd="0" destOrd="0" presId="urn:microsoft.com/office/officeart/2005/8/layout/hierarchy3"/>
    <dgm:cxn modelId="{CCB143F7-9352-DC47-8276-8DDFD1765104}" type="presOf" srcId="{46E4B9E8-01DA-4A80-98B8-21C841988F8D}" destId="{C43921D9-E591-1F44-B741-EFB2F038BD20}" srcOrd="0" destOrd="0" presId="urn:microsoft.com/office/officeart/2005/8/layout/hierarchy3"/>
    <dgm:cxn modelId="{0C47405A-DD6E-1B42-925A-D01280C12D32}" type="presParOf" srcId="{717335BE-D07C-AF43-8634-60CC96C2BF9A}" destId="{CEAACD16-6905-614C-8843-795F446BDC12}" srcOrd="0" destOrd="0" presId="urn:microsoft.com/office/officeart/2005/8/layout/hierarchy3"/>
    <dgm:cxn modelId="{01F8A5F4-F850-8549-91E0-BA51016FA3A8}" type="presParOf" srcId="{CEAACD16-6905-614C-8843-795F446BDC12}" destId="{4477B8C5-4672-6844-90E8-2E7F92094C10}" srcOrd="0" destOrd="0" presId="urn:microsoft.com/office/officeart/2005/8/layout/hierarchy3"/>
    <dgm:cxn modelId="{A7539807-729F-FC4C-B7B8-5693AF389D61}" type="presParOf" srcId="{4477B8C5-4672-6844-90E8-2E7F92094C10}" destId="{C43921D9-E591-1F44-B741-EFB2F038BD20}" srcOrd="0" destOrd="0" presId="urn:microsoft.com/office/officeart/2005/8/layout/hierarchy3"/>
    <dgm:cxn modelId="{B502A453-C504-1947-AFC6-2ACC1036CEF8}" type="presParOf" srcId="{4477B8C5-4672-6844-90E8-2E7F92094C10}" destId="{98A62385-3720-F74E-A268-E9B4AFBA038B}" srcOrd="1" destOrd="0" presId="urn:microsoft.com/office/officeart/2005/8/layout/hierarchy3"/>
    <dgm:cxn modelId="{4F31E446-0D58-DD43-BE11-C60209A392E2}" type="presParOf" srcId="{CEAACD16-6905-614C-8843-795F446BDC12}" destId="{7FB4FD1F-E761-1745-9DB5-599A938E7F21}" srcOrd="1" destOrd="0" presId="urn:microsoft.com/office/officeart/2005/8/layout/hierarchy3"/>
    <dgm:cxn modelId="{E7605C1F-C0F2-8B4C-8A88-FAE68EE51048}" type="presParOf" srcId="{7FB4FD1F-E761-1745-9DB5-599A938E7F21}" destId="{86F580EF-951A-6E41-A7AB-2844CDC57A3A}" srcOrd="0" destOrd="0" presId="urn:microsoft.com/office/officeart/2005/8/layout/hierarchy3"/>
    <dgm:cxn modelId="{37510AB6-75A7-1047-BAF6-DBD1C48D583D}" type="presParOf" srcId="{7FB4FD1F-E761-1745-9DB5-599A938E7F21}" destId="{E0A476A3-59DE-EA41-9D80-50ACB1CEC3BF}" srcOrd="1" destOrd="0" presId="urn:microsoft.com/office/officeart/2005/8/layout/hierarchy3"/>
    <dgm:cxn modelId="{0DC6CD36-0CDF-3345-8FD1-757FD0C9DFF6}" type="presParOf" srcId="{717335BE-D07C-AF43-8634-60CC96C2BF9A}" destId="{0A17646D-2C6A-C84E-9C3B-A3128054B0B6}" srcOrd="1" destOrd="0" presId="urn:microsoft.com/office/officeart/2005/8/layout/hierarchy3"/>
    <dgm:cxn modelId="{B5322B5B-17AA-FC4A-A5E0-E2D07CFA3F10}" type="presParOf" srcId="{0A17646D-2C6A-C84E-9C3B-A3128054B0B6}" destId="{B3D0B8D9-A8F1-604F-B7F0-EAD911EA9C51}" srcOrd="0" destOrd="0" presId="urn:microsoft.com/office/officeart/2005/8/layout/hierarchy3"/>
    <dgm:cxn modelId="{061A8D4A-D462-AB48-A490-DB6F548AE33B}" type="presParOf" srcId="{B3D0B8D9-A8F1-604F-B7F0-EAD911EA9C51}" destId="{D00C40C3-ACFA-ED42-B253-4A8BB0DDFD9B}" srcOrd="0" destOrd="0" presId="urn:microsoft.com/office/officeart/2005/8/layout/hierarchy3"/>
    <dgm:cxn modelId="{93D08571-7DF4-0D4C-BCFE-941F7F81AAAE}" type="presParOf" srcId="{B3D0B8D9-A8F1-604F-B7F0-EAD911EA9C51}" destId="{EC74CB9D-7985-DF4E-B54A-ADFE9DD446BD}" srcOrd="1" destOrd="0" presId="urn:microsoft.com/office/officeart/2005/8/layout/hierarchy3"/>
    <dgm:cxn modelId="{D080CB80-06FC-B14D-B5F4-ABBD6263AE56}" type="presParOf" srcId="{0A17646D-2C6A-C84E-9C3B-A3128054B0B6}" destId="{6D1D9FC8-0E95-D942-849D-13C5B72F9252}" srcOrd="1" destOrd="0" presId="urn:microsoft.com/office/officeart/2005/8/layout/hierarchy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1C5B055-7D4F-4B3D-965B-69A84BCAE102}" type="doc">
      <dgm:prSet loTypeId="urn:microsoft.com/office/officeart/2005/8/layout/process4" loCatId="process" qsTypeId="urn:microsoft.com/office/officeart/2005/8/quickstyle/simple1" qsCatId="simple" csTypeId="urn:microsoft.com/office/officeart/2005/8/colors/colorful5" csCatId="colorful"/>
      <dgm:spPr/>
      <dgm:t>
        <a:bodyPr/>
        <a:lstStyle/>
        <a:p>
          <a:endParaRPr lang="en-US"/>
        </a:p>
      </dgm:t>
    </dgm:pt>
    <dgm:pt modelId="{5D58157F-C1AF-47D3-A090-3CBCD52F279D}">
      <dgm:prSet/>
      <dgm:spPr/>
      <dgm:t>
        <a:bodyPr/>
        <a:lstStyle/>
        <a:p>
          <a:r>
            <a:rPr lang="en-US" dirty="0"/>
            <a:t>Don’t consider the potential impact of your decision on either party when determining if the charges have been proven</a:t>
          </a:r>
        </a:p>
      </dgm:t>
    </dgm:pt>
    <dgm:pt modelId="{37D97ECC-05F2-4E7D-BFF8-D65C1B781E94}" type="parTrans" cxnId="{DCAAA336-4C8F-4309-B6BC-32AE19D1B3DD}">
      <dgm:prSet/>
      <dgm:spPr/>
      <dgm:t>
        <a:bodyPr/>
        <a:lstStyle/>
        <a:p>
          <a:endParaRPr lang="en-US"/>
        </a:p>
      </dgm:t>
    </dgm:pt>
    <dgm:pt modelId="{D33D2576-5C7E-4E01-A6F8-3586E1EF9F78}" type="sibTrans" cxnId="{DCAAA336-4C8F-4309-B6BC-32AE19D1B3DD}">
      <dgm:prSet/>
      <dgm:spPr/>
      <dgm:t>
        <a:bodyPr/>
        <a:lstStyle/>
        <a:p>
          <a:endParaRPr lang="en-US"/>
        </a:p>
      </dgm:t>
    </dgm:pt>
    <dgm:pt modelId="{90C6D3BF-FE77-4ED3-AF85-C7FBDC0C8E54}">
      <dgm:prSet/>
      <dgm:spPr/>
      <dgm:t>
        <a:bodyPr/>
        <a:lstStyle/>
        <a:p>
          <a:r>
            <a:rPr lang="en-US" dirty="0"/>
            <a:t>Focus only on the allegations and whether the evidence presented is sufficient to persuade you that the respondent is responsible for a policy violation</a:t>
          </a:r>
        </a:p>
      </dgm:t>
    </dgm:pt>
    <dgm:pt modelId="{E7B7F146-74CB-491B-8684-BD470C427D16}" type="parTrans" cxnId="{1A594789-922C-464E-A742-6C61238D56F6}">
      <dgm:prSet/>
      <dgm:spPr/>
      <dgm:t>
        <a:bodyPr/>
        <a:lstStyle/>
        <a:p>
          <a:endParaRPr lang="en-US"/>
        </a:p>
      </dgm:t>
    </dgm:pt>
    <dgm:pt modelId="{F4765595-B199-45CA-B902-C240D362A1FC}" type="sibTrans" cxnId="{1A594789-922C-464E-A742-6C61238D56F6}">
      <dgm:prSet/>
      <dgm:spPr/>
      <dgm:t>
        <a:bodyPr/>
        <a:lstStyle/>
        <a:p>
          <a:endParaRPr lang="en-US"/>
        </a:p>
      </dgm:t>
    </dgm:pt>
    <dgm:pt modelId="{98D54642-E700-5841-BDEE-86DCAFE0E365}" type="pres">
      <dgm:prSet presAssocID="{91C5B055-7D4F-4B3D-965B-69A84BCAE102}" presName="Name0" presStyleCnt="0">
        <dgm:presLayoutVars>
          <dgm:dir/>
          <dgm:animLvl val="lvl"/>
          <dgm:resizeHandles val="exact"/>
        </dgm:presLayoutVars>
      </dgm:prSet>
      <dgm:spPr/>
    </dgm:pt>
    <dgm:pt modelId="{C529A156-42D7-574F-B30C-768BD79A9E87}" type="pres">
      <dgm:prSet presAssocID="{90C6D3BF-FE77-4ED3-AF85-C7FBDC0C8E54}" presName="boxAndChildren" presStyleCnt="0"/>
      <dgm:spPr/>
    </dgm:pt>
    <dgm:pt modelId="{17D806ED-67C6-C84B-BA83-44E0EC04F9EF}" type="pres">
      <dgm:prSet presAssocID="{90C6D3BF-FE77-4ED3-AF85-C7FBDC0C8E54}" presName="parentTextBox" presStyleLbl="node1" presStyleIdx="0" presStyleCnt="2"/>
      <dgm:spPr/>
    </dgm:pt>
    <dgm:pt modelId="{FF4869BB-495B-1B42-A89F-6E62C8D18095}" type="pres">
      <dgm:prSet presAssocID="{D33D2576-5C7E-4E01-A6F8-3586E1EF9F78}" presName="sp" presStyleCnt="0"/>
      <dgm:spPr/>
    </dgm:pt>
    <dgm:pt modelId="{0E42B738-6FBB-F24E-A922-1315DEA1B131}" type="pres">
      <dgm:prSet presAssocID="{5D58157F-C1AF-47D3-A090-3CBCD52F279D}" presName="arrowAndChildren" presStyleCnt="0"/>
      <dgm:spPr/>
    </dgm:pt>
    <dgm:pt modelId="{D0A5F550-5D5F-0342-A883-A190B6D9819B}" type="pres">
      <dgm:prSet presAssocID="{5D58157F-C1AF-47D3-A090-3CBCD52F279D}" presName="parentTextArrow" presStyleLbl="node1" presStyleIdx="1" presStyleCnt="2"/>
      <dgm:spPr/>
    </dgm:pt>
  </dgm:ptLst>
  <dgm:cxnLst>
    <dgm:cxn modelId="{DCAAA336-4C8F-4309-B6BC-32AE19D1B3DD}" srcId="{91C5B055-7D4F-4B3D-965B-69A84BCAE102}" destId="{5D58157F-C1AF-47D3-A090-3CBCD52F279D}" srcOrd="0" destOrd="0" parTransId="{37D97ECC-05F2-4E7D-BFF8-D65C1B781E94}" sibTransId="{D33D2576-5C7E-4E01-A6F8-3586E1EF9F78}"/>
    <dgm:cxn modelId="{1A594789-922C-464E-A742-6C61238D56F6}" srcId="{91C5B055-7D4F-4B3D-965B-69A84BCAE102}" destId="{90C6D3BF-FE77-4ED3-AF85-C7FBDC0C8E54}" srcOrd="1" destOrd="0" parTransId="{E7B7F146-74CB-491B-8684-BD470C427D16}" sibTransId="{F4765595-B199-45CA-B902-C240D362A1FC}"/>
    <dgm:cxn modelId="{41835C9F-5F97-CB40-8492-D0EBBA22E1E1}" type="presOf" srcId="{91C5B055-7D4F-4B3D-965B-69A84BCAE102}" destId="{98D54642-E700-5841-BDEE-86DCAFE0E365}" srcOrd="0" destOrd="0" presId="urn:microsoft.com/office/officeart/2005/8/layout/process4"/>
    <dgm:cxn modelId="{E03BBDA9-CB74-2640-9942-657DE4794155}" type="presOf" srcId="{5D58157F-C1AF-47D3-A090-3CBCD52F279D}" destId="{D0A5F550-5D5F-0342-A883-A190B6D9819B}" srcOrd="0" destOrd="0" presId="urn:microsoft.com/office/officeart/2005/8/layout/process4"/>
    <dgm:cxn modelId="{EBDDF2B6-5A69-A447-B2F6-413E960BD63E}" type="presOf" srcId="{90C6D3BF-FE77-4ED3-AF85-C7FBDC0C8E54}" destId="{17D806ED-67C6-C84B-BA83-44E0EC04F9EF}" srcOrd="0" destOrd="0" presId="urn:microsoft.com/office/officeart/2005/8/layout/process4"/>
    <dgm:cxn modelId="{DBB67306-9367-7346-A9E3-D07061F17EE7}" type="presParOf" srcId="{98D54642-E700-5841-BDEE-86DCAFE0E365}" destId="{C529A156-42D7-574F-B30C-768BD79A9E87}" srcOrd="0" destOrd="0" presId="urn:microsoft.com/office/officeart/2005/8/layout/process4"/>
    <dgm:cxn modelId="{3C3AE03A-1675-344E-A856-DA5628830F5C}" type="presParOf" srcId="{C529A156-42D7-574F-B30C-768BD79A9E87}" destId="{17D806ED-67C6-C84B-BA83-44E0EC04F9EF}" srcOrd="0" destOrd="0" presId="urn:microsoft.com/office/officeart/2005/8/layout/process4"/>
    <dgm:cxn modelId="{55E3D3E5-F2C6-E647-BBE8-5CA3E2E1FF51}" type="presParOf" srcId="{98D54642-E700-5841-BDEE-86DCAFE0E365}" destId="{FF4869BB-495B-1B42-A89F-6E62C8D18095}" srcOrd="1" destOrd="0" presId="urn:microsoft.com/office/officeart/2005/8/layout/process4"/>
    <dgm:cxn modelId="{BD67C1D8-85B4-0F4E-886D-8A096DD85705}" type="presParOf" srcId="{98D54642-E700-5841-BDEE-86DCAFE0E365}" destId="{0E42B738-6FBB-F24E-A922-1315DEA1B131}" srcOrd="2" destOrd="0" presId="urn:microsoft.com/office/officeart/2005/8/layout/process4"/>
    <dgm:cxn modelId="{603CB192-F75E-9F4B-82D4-81ECD4E77CF9}" type="presParOf" srcId="{0E42B738-6FBB-F24E-A922-1315DEA1B131}" destId="{D0A5F550-5D5F-0342-A883-A190B6D9819B}" srcOrd="0" destOrd="0" presId="urn:microsoft.com/office/officeart/2005/8/layout/process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5945A35-858D-434D-94BC-21FCC421EE74}" type="doc">
      <dgm:prSet loTypeId="urn:microsoft.com/office/officeart/2018/5/layout/IconCircleLabelList" loCatId="icon" qsTypeId="urn:microsoft.com/office/officeart/2005/8/quickstyle/simple1" qsCatId="simple" csTypeId="urn:microsoft.com/office/officeart/2018/5/colors/Iconchunking_neutralicon_accent4_2" csCatId="accent4" phldr="1"/>
      <dgm:spPr/>
      <dgm:t>
        <a:bodyPr/>
        <a:lstStyle/>
        <a:p>
          <a:endParaRPr lang="en-US"/>
        </a:p>
      </dgm:t>
    </dgm:pt>
    <dgm:pt modelId="{DF19A408-D6ED-45AD-8854-754CE5241599}">
      <dgm:prSet/>
      <dgm:spPr/>
      <dgm:t>
        <a:bodyPr/>
        <a:lstStyle/>
        <a:p>
          <a:pPr>
            <a:defRPr cap="all"/>
          </a:pPr>
          <a:r>
            <a:rPr lang="en-US" dirty="0"/>
            <a:t>Look to all the evidence in total, make judgments about weight and credibility, and then determine whether or not the burden has been met.</a:t>
          </a:r>
        </a:p>
      </dgm:t>
    </dgm:pt>
    <dgm:pt modelId="{90AB71B9-83F9-477C-8A76-666A60CDDEF1}" type="parTrans" cxnId="{3EEC65E2-C524-455F-805E-7F1C9FC180DB}">
      <dgm:prSet/>
      <dgm:spPr/>
      <dgm:t>
        <a:bodyPr/>
        <a:lstStyle/>
        <a:p>
          <a:endParaRPr lang="en-US"/>
        </a:p>
      </dgm:t>
    </dgm:pt>
    <dgm:pt modelId="{537CDE6D-FECA-4DC0-BC19-6187560692ED}" type="sibTrans" cxnId="{3EEC65E2-C524-455F-805E-7F1C9FC180DB}">
      <dgm:prSet/>
      <dgm:spPr/>
      <dgm:t>
        <a:bodyPr/>
        <a:lstStyle/>
        <a:p>
          <a:endParaRPr lang="en-US"/>
        </a:p>
      </dgm:t>
    </dgm:pt>
    <dgm:pt modelId="{74E3FF96-A270-4C78-8C9E-640E99EF4A99}">
      <dgm:prSet/>
      <dgm:spPr/>
      <dgm:t>
        <a:bodyPr/>
        <a:lstStyle/>
        <a:p>
          <a:pPr>
            <a:defRPr cap="all"/>
          </a:pPr>
          <a:r>
            <a:rPr lang="en-US" dirty="0"/>
            <a:t>Whenever you make a decision, apply your standard of evidence</a:t>
          </a:r>
        </a:p>
      </dgm:t>
    </dgm:pt>
    <dgm:pt modelId="{F8ED00B4-11B0-40A0-AE72-FD0CC71B3F8E}" type="parTrans" cxnId="{C33393AA-DE76-45B4-A461-7EEC75E0849B}">
      <dgm:prSet/>
      <dgm:spPr/>
      <dgm:t>
        <a:bodyPr/>
        <a:lstStyle/>
        <a:p>
          <a:endParaRPr lang="en-US"/>
        </a:p>
      </dgm:t>
    </dgm:pt>
    <dgm:pt modelId="{6F1CE412-7761-4C96-8D20-0183E1A36ED5}" type="sibTrans" cxnId="{C33393AA-DE76-45B4-A461-7EEC75E0849B}">
      <dgm:prSet/>
      <dgm:spPr/>
      <dgm:t>
        <a:bodyPr/>
        <a:lstStyle/>
        <a:p>
          <a:endParaRPr lang="en-US"/>
        </a:p>
      </dgm:t>
    </dgm:pt>
    <dgm:pt modelId="{EC93E214-121A-47D0-B459-B8D5B72A034D}" type="pres">
      <dgm:prSet presAssocID="{55945A35-858D-434D-94BC-21FCC421EE74}" presName="root" presStyleCnt="0">
        <dgm:presLayoutVars>
          <dgm:dir/>
          <dgm:resizeHandles val="exact"/>
        </dgm:presLayoutVars>
      </dgm:prSet>
      <dgm:spPr/>
    </dgm:pt>
    <dgm:pt modelId="{B605E7E1-77E6-4E45-A50C-49D870FBDDF8}" type="pres">
      <dgm:prSet presAssocID="{DF19A408-D6ED-45AD-8854-754CE5241599}" presName="compNode" presStyleCnt="0"/>
      <dgm:spPr/>
    </dgm:pt>
    <dgm:pt modelId="{20FF2F3B-5F88-496B-883B-1D5626631777}" type="pres">
      <dgm:prSet presAssocID="{DF19A408-D6ED-45AD-8854-754CE5241599}" presName="iconBgRect" presStyleLbl="bgShp" presStyleIdx="0" presStyleCnt="2"/>
      <dgm:spPr/>
    </dgm:pt>
    <dgm:pt modelId="{CEE8FA2B-8DA9-4339-AA6B-DFEF97ABCB3F}" type="pres">
      <dgm:prSet presAssocID="{DF19A408-D6ED-45AD-8854-754CE5241599}"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agnifying glass"/>
        </a:ext>
      </dgm:extLst>
    </dgm:pt>
    <dgm:pt modelId="{EE11E5A9-A460-4021-8F94-89E359E6052E}" type="pres">
      <dgm:prSet presAssocID="{DF19A408-D6ED-45AD-8854-754CE5241599}" presName="spaceRect" presStyleCnt="0"/>
      <dgm:spPr/>
    </dgm:pt>
    <dgm:pt modelId="{B51BBDFC-E751-4377-A943-683CDCF72B61}" type="pres">
      <dgm:prSet presAssocID="{DF19A408-D6ED-45AD-8854-754CE5241599}" presName="textRect" presStyleLbl="revTx" presStyleIdx="0" presStyleCnt="2">
        <dgm:presLayoutVars>
          <dgm:chMax val="1"/>
          <dgm:chPref val="1"/>
        </dgm:presLayoutVars>
      </dgm:prSet>
      <dgm:spPr/>
    </dgm:pt>
    <dgm:pt modelId="{287F93AC-CDD0-4F9F-AE35-E889598EAAF4}" type="pres">
      <dgm:prSet presAssocID="{537CDE6D-FECA-4DC0-BC19-6187560692ED}" presName="sibTrans" presStyleCnt="0"/>
      <dgm:spPr/>
    </dgm:pt>
    <dgm:pt modelId="{62DAD616-F8B8-4B51-8FD0-664D0A8FA1BC}" type="pres">
      <dgm:prSet presAssocID="{74E3FF96-A270-4C78-8C9E-640E99EF4A99}" presName="compNode" presStyleCnt="0"/>
      <dgm:spPr/>
    </dgm:pt>
    <dgm:pt modelId="{8135FCE7-00FF-4FEE-BEC3-E492F14E2E34}" type="pres">
      <dgm:prSet presAssocID="{74E3FF96-A270-4C78-8C9E-640E99EF4A99}" presName="iconBgRect" presStyleLbl="bgShp" presStyleIdx="1" presStyleCnt="2"/>
      <dgm:spPr/>
    </dgm:pt>
    <dgm:pt modelId="{8353E027-72A3-4D35-82AA-C09D20A06FB5}" type="pres">
      <dgm:prSet presAssocID="{74E3FF96-A270-4C78-8C9E-640E99EF4A99}"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cales of Justice"/>
        </a:ext>
      </dgm:extLst>
    </dgm:pt>
    <dgm:pt modelId="{3EB82F66-9BC6-4D29-B751-B61F7EB112D8}" type="pres">
      <dgm:prSet presAssocID="{74E3FF96-A270-4C78-8C9E-640E99EF4A99}" presName="spaceRect" presStyleCnt="0"/>
      <dgm:spPr/>
    </dgm:pt>
    <dgm:pt modelId="{5185DD3A-433A-4A93-9FE2-DC985F72D1E6}" type="pres">
      <dgm:prSet presAssocID="{74E3FF96-A270-4C78-8C9E-640E99EF4A99}" presName="textRect" presStyleLbl="revTx" presStyleIdx="1" presStyleCnt="2">
        <dgm:presLayoutVars>
          <dgm:chMax val="1"/>
          <dgm:chPref val="1"/>
        </dgm:presLayoutVars>
      </dgm:prSet>
      <dgm:spPr/>
    </dgm:pt>
  </dgm:ptLst>
  <dgm:cxnLst>
    <dgm:cxn modelId="{3CD7831D-3403-4276-8CD4-C28A8C8AC858}" type="presOf" srcId="{74E3FF96-A270-4C78-8C9E-640E99EF4A99}" destId="{5185DD3A-433A-4A93-9FE2-DC985F72D1E6}" srcOrd="0" destOrd="0" presId="urn:microsoft.com/office/officeart/2018/5/layout/IconCircleLabelList"/>
    <dgm:cxn modelId="{C33393AA-DE76-45B4-A461-7EEC75E0849B}" srcId="{55945A35-858D-434D-94BC-21FCC421EE74}" destId="{74E3FF96-A270-4C78-8C9E-640E99EF4A99}" srcOrd="1" destOrd="0" parTransId="{F8ED00B4-11B0-40A0-AE72-FD0CC71B3F8E}" sibTransId="{6F1CE412-7761-4C96-8D20-0183E1A36ED5}"/>
    <dgm:cxn modelId="{977635B6-176D-4479-8477-4517D18D0D1E}" type="presOf" srcId="{55945A35-858D-434D-94BC-21FCC421EE74}" destId="{EC93E214-121A-47D0-B459-B8D5B72A034D}" srcOrd="0" destOrd="0" presId="urn:microsoft.com/office/officeart/2018/5/layout/IconCircleLabelList"/>
    <dgm:cxn modelId="{112EC1BC-1389-4ACD-8566-78A5F5AA1B98}" type="presOf" srcId="{DF19A408-D6ED-45AD-8854-754CE5241599}" destId="{B51BBDFC-E751-4377-A943-683CDCF72B61}" srcOrd="0" destOrd="0" presId="urn:microsoft.com/office/officeart/2018/5/layout/IconCircleLabelList"/>
    <dgm:cxn modelId="{3EEC65E2-C524-455F-805E-7F1C9FC180DB}" srcId="{55945A35-858D-434D-94BC-21FCC421EE74}" destId="{DF19A408-D6ED-45AD-8854-754CE5241599}" srcOrd="0" destOrd="0" parTransId="{90AB71B9-83F9-477C-8A76-666A60CDDEF1}" sibTransId="{537CDE6D-FECA-4DC0-BC19-6187560692ED}"/>
    <dgm:cxn modelId="{B3AFF449-34BA-4616-91FB-3E959BB2AB57}" type="presParOf" srcId="{EC93E214-121A-47D0-B459-B8D5B72A034D}" destId="{B605E7E1-77E6-4E45-A50C-49D870FBDDF8}" srcOrd="0" destOrd="0" presId="urn:microsoft.com/office/officeart/2018/5/layout/IconCircleLabelList"/>
    <dgm:cxn modelId="{D86806E1-D0F6-430B-B0A7-FED62F264E24}" type="presParOf" srcId="{B605E7E1-77E6-4E45-A50C-49D870FBDDF8}" destId="{20FF2F3B-5F88-496B-883B-1D5626631777}" srcOrd="0" destOrd="0" presId="urn:microsoft.com/office/officeart/2018/5/layout/IconCircleLabelList"/>
    <dgm:cxn modelId="{6E40D1A4-9F71-4E10-AD1B-890963B2D90C}" type="presParOf" srcId="{B605E7E1-77E6-4E45-A50C-49D870FBDDF8}" destId="{CEE8FA2B-8DA9-4339-AA6B-DFEF97ABCB3F}" srcOrd="1" destOrd="0" presId="urn:microsoft.com/office/officeart/2018/5/layout/IconCircleLabelList"/>
    <dgm:cxn modelId="{1F8FCB96-3EBE-4BBE-941B-3D3F438A5D0B}" type="presParOf" srcId="{B605E7E1-77E6-4E45-A50C-49D870FBDDF8}" destId="{EE11E5A9-A460-4021-8F94-89E359E6052E}" srcOrd="2" destOrd="0" presId="urn:microsoft.com/office/officeart/2018/5/layout/IconCircleLabelList"/>
    <dgm:cxn modelId="{EFF69B19-CDB7-4175-9A86-AA45C15BBE4B}" type="presParOf" srcId="{B605E7E1-77E6-4E45-A50C-49D870FBDDF8}" destId="{B51BBDFC-E751-4377-A943-683CDCF72B61}" srcOrd="3" destOrd="0" presId="urn:microsoft.com/office/officeart/2018/5/layout/IconCircleLabelList"/>
    <dgm:cxn modelId="{4B37C341-9A4F-4620-AF4D-EBCCE3C178E6}" type="presParOf" srcId="{EC93E214-121A-47D0-B459-B8D5B72A034D}" destId="{287F93AC-CDD0-4F9F-AE35-E889598EAAF4}" srcOrd="1" destOrd="0" presId="urn:microsoft.com/office/officeart/2018/5/layout/IconCircleLabelList"/>
    <dgm:cxn modelId="{64056103-768C-4C31-8D73-B05B77FAF172}" type="presParOf" srcId="{EC93E214-121A-47D0-B459-B8D5B72A034D}" destId="{62DAD616-F8B8-4B51-8FD0-664D0A8FA1BC}" srcOrd="2" destOrd="0" presId="urn:microsoft.com/office/officeart/2018/5/layout/IconCircleLabelList"/>
    <dgm:cxn modelId="{EA833897-9CEA-43BE-9F73-4B18ECF6DF66}" type="presParOf" srcId="{62DAD616-F8B8-4B51-8FD0-664D0A8FA1BC}" destId="{8135FCE7-00FF-4FEE-BEC3-E492F14E2E34}" srcOrd="0" destOrd="0" presId="urn:microsoft.com/office/officeart/2018/5/layout/IconCircleLabelList"/>
    <dgm:cxn modelId="{FC22BFE3-F187-43B3-976D-7CDB59D97CE2}" type="presParOf" srcId="{62DAD616-F8B8-4B51-8FD0-664D0A8FA1BC}" destId="{8353E027-72A3-4D35-82AA-C09D20A06FB5}" srcOrd="1" destOrd="0" presId="urn:microsoft.com/office/officeart/2018/5/layout/IconCircleLabelList"/>
    <dgm:cxn modelId="{CFA98FE4-BFDB-4779-B7D9-3914D871C9AC}" type="presParOf" srcId="{62DAD616-F8B8-4B51-8FD0-664D0A8FA1BC}" destId="{3EB82F66-9BC6-4D29-B751-B61F7EB112D8}" srcOrd="2" destOrd="0" presId="urn:microsoft.com/office/officeart/2018/5/layout/IconCircleLabelList"/>
    <dgm:cxn modelId="{2D4CC28E-1A32-4B5C-86F2-09C5AD5B1916}" type="presParOf" srcId="{62DAD616-F8B8-4B51-8FD0-664D0A8FA1BC}" destId="{5185DD3A-433A-4A93-9FE2-DC985F72D1E6}" srcOrd="3" destOrd="0" presId="urn:microsoft.com/office/officeart/2018/5/layout/IconCircleLabel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03D654F1-3721-4F8E-900A-20D61EABA3B4}"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53D3F166-B7D3-408D-8FFA-7AAC5CD715D0}">
      <dgm:prSet/>
      <dgm:spPr/>
      <dgm:t>
        <a:bodyPr/>
        <a:lstStyle/>
        <a:p>
          <a:r>
            <a:rPr lang="en-US" dirty="0"/>
            <a:t>A good way to avoid bias and ensure impartiality = avoiding prejudgment of facts</a:t>
          </a:r>
        </a:p>
      </dgm:t>
    </dgm:pt>
    <dgm:pt modelId="{B85CA125-1046-4934-9222-9291E17E0F16}" type="parTrans" cxnId="{99042AA4-59E5-4A85-A956-8A60538CCEEB}">
      <dgm:prSet/>
      <dgm:spPr/>
      <dgm:t>
        <a:bodyPr/>
        <a:lstStyle/>
        <a:p>
          <a:endParaRPr lang="en-US"/>
        </a:p>
      </dgm:t>
    </dgm:pt>
    <dgm:pt modelId="{348D097E-63BF-4F5C-839D-B7D965E5BF95}" type="sibTrans" cxnId="{99042AA4-59E5-4A85-A956-8A60538CCEEB}">
      <dgm:prSet/>
      <dgm:spPr/>
      <dgm:t>
        <a:bodyPr/>
        <a:lstStyle/>
        <a:p>
          <a:endParaRPr lang="en-US"/>
        </a:p>
      </dgm:t>
    </dgm:pt>
    <dgm:pt modelId="{05AE58B8-62DF-4F51-8DCC-3662AE13B4AA}">
      <dgm:prSet/>
      <dgm:spPr/>
      <dgm:t>
        <a:bodyPr/>
        <a:lstStyle/>
        <a:p>
          <a:r>
            <a:rPr lang="en-US" dirty="0"/>
            <a:t>Each case is unique and different</a:t>
          </a:r>
        </a:p>
      </dgm:t>
    </dgm:pt>
    <dgm:pt modelId="{311F25EF-2BE6-4561-82DE-C31A4A07A7BF}" type="parTrans" cxnId="{CA05C6F4-E2C7-4A65-8285-5DC7AA942D2B}">
      <dgm:prSet/>
      <dgm:spPr/>
      <dgm:t>
        <a:bodyPr/>
        <a:lstStyle/>
        <a:p>
          <a:endParaRPr lang="en-US"/>
        </a:p>
      </dgm:t>
    </dgm:pt>
    <dgm:pt modelId="{76D6B616-910F-44F7-A340-21E125D75244}" type="sibTrans" cxnId="{CA05C6F4-E2C7-4A65-8285-5DC7AA942D2B}">
      <dgm:prSet/>
      <dgm:spPr/>
      <dgm:t>
        <a:bodyPr/>
        <a:lstStyle/>
        <a:p>
          <a:endParaRPr lang="en-US"/>
        </a:p>
      </dgm:t>
    </dgm:pt>
    <dgm:pt modelId="{87745B1F-1024-E449-A27B-DA74C2220C1D}" type="pres">
      <dgm:prSet presAssocID="{03D654F1-3721-4F8E-900A-20D61EABA3B4}" presName="hierChild1" presStyleCnt="0">
        <dgm:presLayoutVars>
          <dgm:chPref val="1"/>
          <dgm:dir/>
          <dgm:animOne val="branch"/>
          <dgm:animLvl val="lvl"/>
          <dgm:resizeHandles/>
        </dgm:presLayoutVars>
      </dgm:prSet>
      <dgm:spPr/>
    </dgm:pt>
    <dgm:pt modelId="{6D95A864-0477-8B43-AB27-E3B3C95B6F19}" type="pres">
      <dgm:prSet presAssocID="{53D3F166-B7D3-408D-8FFA-7AAC5CD715D0}" presName="hierRoot1" presStyleCnt="0"/>
      <dgm:spPr/>
    </dgm:pt>
    <dgm:pt modelId="{90857F37-1D64-234B-9E55-7650BE2CA111}" type="pres">
      <dgm:prSet presAssocID="{53D3F166-B7D3-408D-8FFA-7AAC5CD715D0}" presName="composite" presStyleCnt="0"/>
      <dgm:spPr/>
    </dgm:pt>
    <dgm:pt modelId="{08A8216A-D431-BD48-86D2-467DD8D187CB}" type="pres">
      <dgm:prSet presAssocID="{53D3F166-B7D3-408D-8FFA-7AAC5CD715D0}" presName="background" presStyleLbl="node0" presStyleIdx="0" presStyleCnt="2"/>
      <dgm:spPr/>
    </dgm:pt>
    <dgm:pt modelId="{47607D48-F36C-8540-B0F7-25E29A74EF06}" type="pres">
      <dgm:prSet presAssocID="{53D3F166-B7D3-408D-8FFA-7AAC5CD715D0}" presName="text" presStyleLbl="fgAcc0" presStyleIdx="0" presStyleCnt="2">
        <dgm:presLayoutVars>
          <dgm:chPref val="3"/>
        </dgm:presLayoutVars>
      </dgm:prSet>
      <dgm:spPr/>
    </dgm:pt>
    <dgm:pt modelId="{1C408E44-7707-C946-A8A0-57102F670373}" type="pres">
      <dgm:prSet presAssocID="{53D3F166-B7D3-408D-8FFA-7AAC5CD715D0}" presName="hierChild2" presStyleCnt="0"/>
      <dgm:spPr/>
    </dgm:pt>
    <dgm:pt modelId="{C8962BA4-B888-204B-BC24-0C2A35407E5E}" type="pres">
      <dgm:prSet presAssocID="{05AE58B8-62DF-4F51-8DCC-3662AE13B4AA}" presName="hierRoot1" presStyleCnt="0"/>
      <dgm:spPr/>
    </dgm:pt>
    <dgm:pt modelId="{2436290E-89FB-2D4D-ABDB-A68D9A7A937C}" type="pres">
      <dgm:prSet presAssocID="{05AE58B8-62DF-4F51-8DCC-3662AE13B4AA}" presName="composite" presStyleCnt="0"/>
      <dgm:spPr/>
    </dgm:pt>
    <dgm:pt modelId="{DB4A02DC-40F4-F94B-AA1E-EE3C76394E33}" type="pres">
      <dgm:prSet presAssocID="{05AE58B8-62DF-4F51-8DCC-3662AE13B4AA}" presName="background" presStyleLbl="node0" presStyleIdx="1" presStyleCnt="2"/>
      <dgm:spPr/>
    </dgm:pt>
    <dgm:pt modelId="{4FE1736F-299C-5146-9CC2-1C36C869FDE6}" type="pres">
      <dgm:prSet presAssocID="{05AE58B8-62DF-4F51-8DCC-3662AE13B4AA}" presName="text" presStyleLbl="fgAcc0" presStyleIdx="1" presStyleCnt="2">
        <dgm:presLayoutVars>
          <dgm:chPref val="3"/>
        </dgm:presLayoutVars>
      </dgm:prSet>
      <dgm:spPr/>
    </dgm:pt>
    <dgm:pt modelId="{3957EA8E-EE34-AC41-AF64-780771DD72C7}" type="pres">
      <dgm:prSet presAssocID="{05AE58B8-62DF-4F51-8DCC-3662AE13B4AA}" presName="hierChild2" presStyleCnt="0"/>
      <dgm:spPr/>
    </dgm:pt>
  </dgm:ptLst>
  <dgm:cxnLst>
    <dgm:cxn modelId="{7A8A1508-46A9-1C48-B736-958203674308}" type="presOf" srcId="{53D3F166-B7D3-408D-8FFA-7AAC5CD715D0}" destId="{47607D48-F36C-8540-B0F7-25E29A74EF06}" srcOrd="0" destOrd="0" presId="urn:microsoft.com/office/officeart/2005/8/layout/hierarchy1"/>
    <dgm:cxn modelId="{C1AADE58-EAB0-1F48-8F80-79BB313B196C}" type="presOf" srcId="{05AE58B8-62DF-4F51-8DCC-3662AE13B4AA}" destId="{4FE1736F-299C-5146-9CC2-1C36C869FDE6}" srcOrd="0" destOrd="0" presId="urn:microsoft.com/office/officeart/2005/8/layout/hierarchy1"/>
    <dgm:cxn modelId="{900ACAA3-7819-4849-A98D-5D838B66ED6A}" type="presOf" srcId="{03D654F1-3721-4F8E-900A-20D61EABA3B4}" destId="{87745B1F-1024-E449-A27B-DA74C2220C1D}" srcOrd="0" destOrd="0" presId="urn:microsoft.com/office/officeart/2005/8/layout/hierarchy1"/>
    <dgm:cxn modelId="{99042AA4-59E5-4A85-A956-8A60538CCEEB}" srcId="{03D654F1-3721-4F8E-900A-20D61EABA3B4}" destId="{53D3F166-B7D3-408D-8FFA-7AAC5CD715D0}" srcOrd="0" destOrd="0" parTransId="{B85CA125-1046-4934-9222-9291E17E0F16}" sibTransId="{348D097E-63BF-4F5C-839D-B7D965E5BF95}"/>
    <dgm:cxn modelId="{CA05C6F4-E2C7-4A65-8285-5DC7AA942D2B}" srcId="{03D654F1-3721-4F8E-900A-20D61EABA3B4}" destId="{05AE58B8-62DF-4F51-8DCC-3662AE13B4AA}" srcOrd="1" destOrd="0" parTransId="{311F25EF-2BE6-4561-82DE-C31A4A07A7BF}" sibTransId="{76D6B616-910F-44F7-A340-21E125D75244}"/>
    <dgm:cxn modelId="{C13C6F52-1DB0-C94F-B986-6A14D659B6B6}" type="presParOf" srcId="{87745B1F-1024-E449-A27B-DA74C2220C1D}" destId="{6D95A864-0477-8B43-AB27-E3B3C95B6F19}" srcOrd="0" destOrd="0" presId="urn:microsoft.com/office/officeart/2005/8/layout/hierarchy1"/>
    <dgm:cxn modelId="{AA895D72-30B6-064B-9A7E-82ECFA14B1E3}" type="presParOf" srcId="{6D95A864-0477-8B43-AB27-E3B3C95B6F19}" destId="{90857F37-1D64-234B-9E55-7650BE2CA111}" srcOrd="0" destOrd="0" presId="urn:microsoft.com/office/officeart/2005/8/layout/hierarchy1"/>
    <dgm:cxn modelId="{7F5ED945-94FF-4A4A-BB27-88BE2533A090}" type="presParOf" srcId="{90857F37-1D64-234B-9E55-7650BE2CA111}" destId="{08A8216A-D431-BD48-86D2-467DD8D187CB}" srcOrd="0" destOrd="0" presId="urn:microsoft.com/office/officeart/2005/8/layout/hierarchy1"/>
    <dgm:cxn modelId="{C0D7EB37-DDA0-A042-A0E8-1AD337A69C69}" type="presParOf" srcId="{90857F37-1D64-234B-9E55-7650BE2CA111}" destId="{47607D48-F36C-8540-B0F7-25E29A74EF06}" srcOrd="1" destOrd="0" presId="urn:microsoft.com/office/officeart/2005/8/layout/hierarchy1"/>
    <dgm:cxn modelId="{D4CCE674-8AC1-3746-9095-E4AC9FFF7694}" type="presParOf" srcId="{6D95A864-0477-8B43-AB27-E3B3C95B6F19}" destId="{1C408E44-7707-C946-A8A0-57102F670373}" srcOrd="1" destOrd="0" presId="urn:microsoft.com/office/officeart/2005/8/layout/hierarchy1"/>
    <dgm:cxn modelId="{A1AB3280-55A9-0A4A-9BF2-339E01B953C9}" type="presParOf" srcId="{87745B1F-1024-E449-A27B-DA74C2220C1D}" destId="{C8962BA4-B888-204B-BC24-0C2A35407E5E}" srcOrd="1" destOrd="0" presId="urn:microsoft.com/office/officeart/2005/8/layout/hierarchy1"/>
    <dgm:cxn modelId="{C8578568-0B90-E445-A7BC-A69537EB1B72}" type="presParOf" srcId="{C8962BA4-B888-204B-BC24-0C2A35407E5E}" destId="{2436290E-89FB-2D4D-ABDB-A68D9A7A937C}" srcOrd="0" destOrd="0" presId="urn:microsoft.com/office/officeart/2005/8/layout/hierarchy1"/>
    <dgm:cxn modelId="{A33961A9-5F2C-8F4E-9EB0-C65B1355A65D}" type="presParOf" srcId="{2436290E-89FB-2D4D-ABDB-A68D9A7A937C}" destId="{DB4A02DC-40F4-F94B-AA1E-EE3C76394E33}" srcOrd="0" destOrd="0" presId="urn:microsoft.com/office/officeart/2005/8/layout/hierarchy1"/>
    <dgm:cxn modelId="{2D752E98-5E55-B34E-860A-0B417C54596E}" type="presParOf" srcId="{2436290E-89FB-2D4D-ABDB-A68D9A7A937C}" destId="{4FE1736F-299C-5146-9CC2-1C36C869FDE6}" srcOrd="1" destOrd="0" presId="urn:microsoft.com/office/officeart/2005/8/layout/hierarchy1"/>
    <dgm:cxn modelId="{0D56C369-0CAC-774E-A7F5-9ABEB000BF70}" type="presParOf" srcId="{C8962BA4-B888-204B-BC24-0C2A35407E5E}" destId="{3957EA8E-EE34-AC41-AF64-780771DD72C7}"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54D0A3E-C727-453D-B43F-82A46B897C42}" type="doc">
      <dgm:prSet loTypeId="urn:microsoft.com/office/officeart/2005/8/layout/process4" loCatId="process" qsTypeId="urn:microsoft.com/office/officeart/2005/8/quickstyle/simple4" qsCatId="simple" csTypeId="urn:microsoft.com/office/officeart/2005/8/colors/colorful2" csCatId="colorful" phldr="1"/>
      <dgm:spPr/>
      <dgm:t>
        <a:bodyPr/>
        <a:lstStyle/>
        <a:p>
          <a:endParaRPr lang="en-US"/>
        </a:p>
      </dgm:t>
    </dgm:pt>
    <dgm:pt modelId="{4D381AE6-707D-4211-8CBC-2E9B6DCBFD6A}">
      <dgm:prSet/>
      <dgm:spPr/>
      <dgm:t>
        <a:bodyPr/>
        <a:lstStyle/>
        <a:p>
          <a:r>
            <a:rPr lang="en-US" dirty="0"/>
            <a:t>“Any rules adopted by a [district] regarding issues of relevance should be reflected in the [district’s] training materials.”	</a:t>
          </a:r>
        </a:p>
      </dgm:t>
    </dgm:pt>
    <dgm:pt modelId="{65D12F21-1093-4C26-8BF2-8F0DF8195A6D}" type="parTrans" cxnId="{BF4FFB1F-FE44-4AFE-957B-89AC65731544}">
      <dgm:prSet/>
      <dgm:spPr/>
      <dgm:t>
        <a:bodyPr/>
        <a:lstStyle/>
        <a:p>
          <a:endParaRPr lang="en-US"/>
        </a:p>
      </dgm:t>
    </dgm:pt>
    <dgm:pt modelId="{E456EE57-7E1A-4FDA-961D-40A3258A8020}" type="sibTrans" cxnId="{BF4FFB1F-FE44-4AFE-957B-89AC65731544}">
      <dgm:prSet/>
      <dgm:spPr/>
      <dgm:t>
        <a:bodyPr/>
        <a:lstStyle/>
        <a:p>
          <a:endParaRPr lang="en-US"/>
        </a:p>
      </dgm:t>
    </dgm:pt>
    <dgm:pt modelId="{1D418E5D-2B84-482B-B48D-8716E7C1E5C1}">
      <dgm:prSet/>
      <dgm:spPr/>
      <dgm:t>
        <a:bodyPr/>
        <a:lstStyle/>
        <a:p>
          <a:r>
            <a:rPr lang="en-US" dirty="0"/>
            <a:t>That is what we are doing here!</a:t>
          </a:r>
        </a:p>
      </dgm:t>
    </dgm:pt>
    <dgm:pt modelId="{9E3083AB-3C18-4A7D-A8D9-C33D7AA23961}" type="parTrans" cxnId="{E169690C-8FA8-46D1-A29A-889AAAF6AEB0}">
      <dgm:prSet/>
      <dgm:spPr/>
      <dgm:t>
        <a:bodyPr/>
        <a:lstStyle/>
        <a:p>
          <a:endParaRPr lang="en-US"/>
        </a:p>
      </dgm:t>
    </dgm:pt>
    <dgm:pt modelId="{22F1346D-ACA6-4EA9-96BC-9491475CA1C9}" type="sibTrans" cxnId="{E169690C-8FA8-46D1-A29A-889AAAF6AEB0}">
      <dgm:prSet/>
      <dgm:spPr/>
      <dgm:t>
        <a:bodyPr/>
        <a:lstStyle/>
        <a:p>
          <a:endParaRPr lang="en-US"/>
        </a:p>
      </dgm:t>
    </dgm:pt>
    <dgm:pt modelId="{27A393A0-1EAF-AD47-A39B-BB1304E74B08}" type="pres">
      <dgm:prSet presAssocID="{754D0A3E-C727-453D-B43F-82A46B897C42}" presName="Name0" presStyleCnt="0">
        <dgm:presLayoutVars>
          <dgm:dir/>
          <dgm:animLvl val="lvl"/>
          <dgm:resizeHandles val="exact"/>
        </dgm:presLayoutVars>
      </dgm:prSet>
      <dgm:spPr/>
    </dgm:pt>
    <dgm:pt modelId="{6EB4663F-AC1E-FC4E-88E9-00E3434000C5}" type="pres">
      <dgm:prSet presAssocID="{1D418E5D-2B84-482B-B48D-8716E7C1E5C1}" presName="boxAndChildren" presStyleCnt="0"/>
      <dgm:spPr/>
    </dgm:pt>
    <dgm:pt modelId="{B9CB1C26-F6B6-F547-9B17-4D1C4A5F974D}" type="pres">
      <dgm:prSet presAssocID="{1D418E5D-2B84-482B-B48D-8716E7C1E5C1}" presName="parentTextBox" presStyleLbl="node1" presStyleIdx="0" presStyleCnt="2"/>
      <dgm:spPr/>
    </dgm:pt>
    <dgm:pt modelId="{C05B18A0-6ADA-EB4B-82EB-D7C680678B92}" type="pres">
      <dgm:prSet presAssocID="{E456EE57-7E1A-4FDA-961D-40A3258A8020}" presName="sp" presStyleCnt="0"/>
      <dgm:spPr/>
    </dgm:pt>
    <dgm:pt modelId="{86E35B09-38E1-C74C-A099-71892123070C}" type="pres">
      <dgm:prSet presAssocID="{4D381AE6-707D-4211-8CBC-2E9B6DCBFD6A}" presName="arrowAndChildren" presStyleCnt="0"/>
      <dgm:spPr/>
    </dgm:pt>
    <dgm:pt modelId="{7F88D8CA-5735-7140-AB71-D097D229E0C5}" type="pres">
      <dgm:prSet presAssocID="{4D381AE6-707D-4211-8CBC-2E9B6DCBFD6A}" presName="parentTextArrow" presStyleLbl="node1" presStyleIdx="1" presStyleCnt="2"/>
      <dgm:spPr/>
    </dgm:pt>
  </dgm:ptLst>
  <dgm:cxnLst>
    <dgm:cxn modelId="{E169690C-8FA8-46D1-A29A-889AAAF6AEB0}" srcId="{754D0A3E-C727-453D-B43F-82A46B897C42}" destId="{1D418E5D-2B84-482B-B48D-8716E7C1E5C1}" srcOrd="1" destOrd="0" parTransId="{9E3083AB-3C18-4A7D-A8D9-C33D7AA23961}" sibTransId="{22F1346D-ACA6-4EA9-96BC-9491475CA1C9}"/>
    <dgm:cxn modelId="{966A460F-1F22-544B-AB4C-3F8BEB8230FF}" type="presOf" srcId="{754D0A3E-C727-453D-B43F-82A46B897C42}" destId="{27A393A0-1EAF-AD47-A39B-BB1304E74B08}" srcOrd="0" destOrd="0" presId="urn:microsoft.com/office/officeart/2005/8/layout/process4"/>
    <dgm:cxn modelId="{BF4FFB1F-FE44-4AFE-957B-89AC65731544}" srcId="{754D0A3E-C727-453D-B43F-82A46B897C42}" destId="{4D381AE6-707D-4211-8CBC-2E9B6DCBFD6A}" srcOrd="0" destOrd="0" parTransId="{65D12F21-1093-4C26-8BF2-8F0DF8195A6D}" sibTransId="{E456EE57-7E1A-4FDA-961D-40A3258A8020}"/>
    <dgm:cxn modelId="{1CAF7EE7-FFAC-D84A-918D-220DF81665DA}" type="presOf" srcId="{1D418E5D-2B84-482B-B48D-8716E7C1E5C1}" destId="{B9CB1C26-F6B6-F547-9B17-4D1C4A5F974D}" srcOrd="0" destOrd="0" presId="urn:microsoft.com/office/officeart/2005/8/layout/process4"/>
    <dgm:cxn modelId="{0FC6A3EC-9A65-6344-B5FF-43B59C734C4C}" type="presOf" srcId="{4D381AE6-707D-4211-8CBC-2E9B6DCBFD6A}" destId="{7F88D8CA-5735-7140-AB71-D097D229E0C5}" srcOrd="0" destOrd="0" presId="urn:microsoft.com/office/officeart/2005/8/layout/process4"/>
    <dgm:cxn modelId="{E75D6E07-B87C-B841-9993-4A1AB65FDB35}" type="presParOf" srcId="{27A393A0-1EAF-AD47-A39B-BB1304E74B08}" destId="{6EB4663F-AC1E-FC4E-88E9-00E3434000C5}" srcOrd="0" destOrd="0" presId="urn:microsoft.com/office/officeart/2005/8/layout/process4"/>
    <dgm:cxn modelId="{9D32D2C7-429E-DC48-8CBD-F8EE772FDF30}" type="presParOf" srcId="{6EB4663F-AC1E-FC4E-88E9-00E3434000C5}" destId="{B9CB1C26-F6B6-F547-9B17-4D1C4A5F974D}" srcOrd="0" destOrd="0" presId="urn:microsoft.com/office/officeart/2005/8/layout/process4"/>
    <dgm:cxn modelId="{06CBE40E-55D1-9745-8D73-2663A53C6FDB}" type="presParOf" srcId="{27A393A0-1EAF-AD47-A39B-BB1304E74B08}" destId="{C05B18A0-6ADA-EB4B-82EB-D7C680678B92}" srcOrd="1" destOrd="0" presId="urn:microsoft.com/office/officeart/2005/8/layout/process4"/>
    <dgm:cxn modelId="{7A293F99-FEEF-C54A-9017-CC5475CB6A3D}" type="presParOf" srcId="{27A393A0-1EAF-AD47-A39B-BB1304E74B08}" destId="{86E35B09-38E1-C74C-A099-71892123070C}" srcOrd="2" destOrd="0" presId="urn:microsoft.com/office/officeart/2005/8/layout/process4"/>
    <dgm:cxn modelId="{11BF86E6-5082-D44D-B20D-60B5C1168B80}" type="presParOf" srcId="{86E35B09-38E1-C74C-A099-71892123070C}" destId="{7F88D8CA-5735-7140-AB71-D097D229E0C5}"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A58C17E3-A23F-1742-B3C4-182B03ECF369}"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en-US"/>
        </a:p>
      </dgm:t>
    </dgm:pt>
    <dgm:pt modelId="{B0B9EA66-3E28-5540-B19E-67BB521AE04F}">
      <dgm:prSet phldrT="[Text]"/>
      <dgm:spPr/>
      <dgm:t>
        <a:bodyPr/>
        <a:lstStyle/>
        <a:p>
          <a:r>
            <a:rPr lang="en-US" dirty="0"/>
            <a:t>1</a:t>
          </a:r>
        </a:p>
      </dgm:t>
    </dgm:pt>
    <dgm:pt modelId="{A5870C20-DB73-3C44-A145-8B4250354B29}" type="parTrans" cxnId="{50968641-C431-6D41-9ABD-4F80317E9294}">
      <dgm:prSet/>
      <dgm:spPr/>
      <dgm:t>
        <a:bodyPr/>
        <a:lstStyle/>
        <a:p>
          <a:endParaRPr lang="en-US"/>
        </a:p>
      </dgm:t>
    </dgm:pt>
    <dgm:pt modelId="{63E60849-B632-774D-ADA5-A29FB2184D20}" type="sibTrans" cxnId="{50968641-C431-6D41-9ABD-4F80317E9294}">
      <dgm:prSet/>
      <dgm:spPr/>
      <dgm:t>
        <a:bodyPr/>
        <a:lstStyle/>
        <a:p>
          <a:endParaRPr lang="en-US"/>
        </a:p>
      </dgm:t>
    </dgm:pt>
    <dgm:pt modelId="{9870F591-D2DE-1D45-A9A6-27ED74F7254E}">
      <dgm:prSet phldrT="[Text]"/>
      <dgm:spPr/>
      <dgm:t>
        <a:bodyPr/>
        <a:lstStyle/>
        <a:p>
          <a:r>
            <a:rPr lang="en-US" dirty="0"/>
            <a:t>List undisputed facts -what do parties agree on? =</a:t>
          </a:r>
          <a:r>
            <a:rPr lang="en-US" b="1" dirty="0"/>
            <a:t>findings of fact</a:t>
          </a:r>
        </a:p>
      </dgm:t>
    </dgm:pt>
    <dgm:pt modelId="{6CF0EE60-1C6C-6144-8036-B1DDDCDE0E77}" type="parTrans" cxnId="{5765FAF8-25A3-614E-88E7-0BF9690B1CF9}">
      <dgm:prSet/>
      <dgm:spPr/>
      <dgm:t>
        <a:bodyPr/>
        <a:lstStyle/>
        <a:p>
          <a:endParaRPr lang="en-US"/>
        </a:p>
      </dgm:t>
    </dgm:pt>
    <dgm:pt modelId="{E819ADD0-1708-9944-85D1-DEDA0593831C}" type="sibTrans" cxnId="{5765FAF8-25A3-614E-88E7-0BF9690B1CF9}">
      <dgm:prSet/>
      <dgm:spPr/>
      <dgm:t>
        <a:bodyPr/>
        <a:lstStyle/>
        <a:p>
          <a:endParaRPr lang="en-US"/>
        </a:p>
      </dgm:t>
    </dgm:pt>
    <dgm:pt modelId="{89686B63-1E3B-AB47-8570-8202961B1FCA}">
      <dgm:prSet phldrT="[Text]"/>
      <dgm:spPr/>
      <dgm:t>
        <a:bodyPr/>
        <a:lstStyle/>
        <a:p>
          <a:r>
            <a:rPr lang="en-US" dirty="0"/>
            <a:t>2</a:t>
          </a:r>
        </a:p>
      </dgm:t>
    </dgm:pt>
    <dgm:pt modelId="{2F2099DC-70CD-E94A-8800-BC7668501972}" type="parTrans" cxnId="{CE029CB3-59DB-5D4F-BE34-2D2E999232AB}">
      <dgm:prSet/>
      <dgm:spPr/>
      <dgm:t>
        <a:bodyPr/>
        <a:lstStyle/>
        <a:p>
          <a:endParaRPr lang="en-US"/>
        </a:p>
      </dgm:t>
    </dgm:pt>
    <dgm:pt modelId="{BCD1E2CA-43E9-F447-BE81-93F06C0DB25C}" type="sibTrans" cxnId="{CE029CB3-59DB-5D4F-BE34-2D2E999232AB}">
      <dgm:prSet/>
      <dgm:spPr/>
      <dgm:t>
        <a:bodyPr/>
        <a:lstStyle/>
        <a:p>
          <a:endParaRPr lang="en-US"/>
        </a:p>
      </dgm:t>
    </dgm:pt>
    <dgm:pt modelId="{518DA23C-AC05-C746-8CDF-3027CA84E960}">
      <dgm:prSet phldrT="[Text]"/>
      <dgm:spPr/>
      <dgm:t>
        <a:bodyPr/>
        <a:lstStyle/>
        <a:p>
          <a:r>
            <a:rPr lang="en-US" dirty="0"/>
            <a:t>What undisputed facts address each element?</a:t>
          </a:r>
        </a:p>
      </dgm:t>
    </dgm:pt>
    <dgm:pt modelId="{75114F28-543C-2F4D-B230-3177CB02E86C}" type="parTrans" cxnId="{640AAFDB-00F7-3F4C-B88A-B6D68F47170D}">
      <dgm:prSet/>
      <dgm:spPr/>
      <dgm:t>
        <a:bodyPr/>
        <a:lstStyle/>
        <a:p>
          <a:endParaRPr lang="en-US"/>
        </a:p>
      </dgm:t>
    </dgm:pt>
    <dgm:pt modelId="{73C0C2C6-A1ED-CD47-B4CB-E5230D1C591E}" type="sibTrans" cxnId="{640AAFDB-00F7-3F4C-B88A-B6D68F47170D}">
      <dgm:prSet/>
      <dgm:spPr/>
      <dgm:t>
        <a:bodyPr/>
        <a:lstStyle/>
        <a:p>
          <a:endParaRPr lang="en-US"/>
        </a:p>
      </dgm:t>
    </dgm:pt>
    <dgm:pt modelId="{9012E285-5133-E242-8BC6-0A9C74F58513}">
      <dgm:prSet phldrT="[Text]"/>
      <dgm:spPr/>
      <dgm:t>
        <a:bodyPr/>
        <a:lstStyle/>
        <a:p>
          <a:r>
            <a:rPr lang="en-US" dirty="0"/>
            <a:t>3</a:t>
          </a:r>
        </a:p>
      </dgm:t>
    </dgm:pt>
    <dgm:pt modelId="{2AB1FBA3-371D-1C4E-A802-CB21DF79E25E}" type="parTrans" cxnId="{4D438602-583A-E64C-94BB-F08BA3BA8464}">
      <dgm:prSet/>
      <dgm:spPr/>
      <dgm:t>
        <a:bodyPr/>
        <a:lstStyle/>
        <a:p>
          <a:endParaRPr lang="en-US"/>
        </a:p>
      </dgm:t>
    </dgm:pt>
    <dgm:pt modelId="{4B2D00D1-0161-854F-BA82-2021A08F0D63}" type="sibTrans" cxnId="{4D438602-583A-E64C-94BB-F08BA3BA8464}">
      <dgm:prSet/>
      <dgm:spPr/>
      <dgm:t>
        <a:bodyPr/>
        <a:lstStyle/>
        <a:p>
          <a:endParaRPr lang="en-US"/>
        </a:p>
      </dgm:t>
    </dgm:pt>
    <dgm:pt modelId="{DD4AEB47-2BD2-8243-8FD7-6E64DF96059F}">
      <dgm:prSet phldrT="[Text]"/>
      <dgm:spPr/>
      <dgm:t>
        <a:bodyPr/>
        <a:lstStyle/>
        <a:p>
          <a:r>
            <a:rPr lang="en-US" dirty="0"/>
            <a:t>Weight the evidence for each </a:t>
          </a:r>
          <a:r>
            <a:rPr lang="en-US" b="1" dirty="0"/>
            <a:t>relevant </a:t>
          </a:r>
          <a:r>
            <a:rPr lang="en-US" dirty="0"/>
            <a:t>disputed fact</a:t>
          </a:r>
        </a:p>
      </dgm:t>
    </dgm:pt>
    <dgm:pt modelId="{B414D82E-7B27-3B44-B69D-6A8E412996A6}" type="parTrans" cxnId="{304B5DE1-DB59-9841-B782-C5ECBCFC2D7E}">
      <dgm:prSet/>
      <dgm:spPr/>
      <dgm:t>
        <a:bodyPr/>
        <a:lstStyle/>
        <a:p>
          <a:endParaRPr lang="en-US"/>
        </a:p>
      </dgm:t>
    </dgm:pt>
    <dgm:pt modelId="{86357791-B3D3-5940-B250-CF9374BFB9B3}" type="sibTrans" cxnId="{304B5DE1-DB59-9841-B782-C5ECBCFC2D7E}">
      <dgm:prSet/>
      <dgm:spPr/>
      <dgm:t>
        <a:bodyPr/>
        <a:lstStyle/>
        <a:p>
          <a:endParaRPr lang="en-US"/>
        </a:p>
      </dgm:t>
    </dgm:pt>
    <dgm:pt modelId="{0271CD56-0603-8446-9C85-CAF5F8FDBDFF}">
      <dgm:prSet phldrT="[Text]"/>
      <dgm:spPr/>
      <dgm:t>
        <a:bodyPr/>
        <a:lstStyle/>
        <a:p>
          <a:r>
            <a:rPr lang="en-US" dirty="0"/>
            <a:t>List disputed facts-what do parties disagree on?</a:t>
          </a:r>
        </a:p>
      </dgm:t>
    </dgm:pt>
    <dgm:pt modelId="{E477397A-A7EF-EA41-82CD-AD86EAF70AB4}" type="parTrans" cxnId="{7BE823BD-1484-C645-8199-4134B9918A4A}">
      <dgm:prSet/>
      <dgm:spPr/>
      <dgm:t>
        <a:bodyPr/>
        <a:lstStyle/>
        <a:p>
          <a:endParaRPr lang="en-US"/>
        </a:p>
      </dgm:t>
    </dgm:pt>
    <dgm:pt modelId="{3AA7857F-E1A9-7848-853B-1356BA53B20F}" type="sibTrans" cxnId="{7BE823BD-1484-C645-8199-4134B9918A4A}">
      <dgm:prSet/>
      <dgm:spPr/>
      <dgm:t>
        <a:bodyPr/>
        <a:lstStyle/>
        <a:p>
          <a:endParaRPr lang="en-US"/>
        </a:p>
      </dgm:t>
    </dgm:pt>
    <dgm:pt modelId="{3B12608F-962C-C94F-8BE0-8BE887B9EA79}">
      <dgm:prSet phldrT="[Text]"/>
      <dgm:spPr/>
      <dgm:t>
        <a:bodyPr/>
        <a:lstStyle/>
        <a:p>
          <a:r>
            <a:rPr lang="en-US" dirty="0"/>
            <a:t>What disputed facts must be resolved for each element?</a:t>
          </a:r>
        </a:p>
      </dgm:t>
    </dgm:pt>
    <dgm:pt modelId="{25EA1FB6-63C0-D940-89EC-12C5D3A3557E}" type="parTrans" cxnId="{FF2B711E-4986-EF4B-B3C2-C4832693D105}">
      <dgm:prSet/>
      <dgm:spPr/>
      <dgm:t>
        <a:bodyPr/>
        <a:lstStyle/>
        <a:p>
          <a:endParaRPr lang="en-US"/>
        </a:p>
      </dgm:t>
    </dgm:pt>
    <dgm:pt modelId="{9EB50FAA-96F0-C04E-AA8C-148839665FC9}" type="sibTrans" cxnId="{FF2B711E-4986-EF4B-B3C2-C4832693D105}">
      <dgm:prSet/>
      <dgm:spPr/>
      <dgm:t>
        <a:bodyPr/>
        <a:lstStyle/>
        <a:p>
          <a:endParaRPr lang="en-US"/>
        </a:p>
      </dgm:t>
    </dgm:pt>
    <dgm:pt modelId="{0F55402E-987B-D548-A9EB-FCAF2CB8D575}">
      <dgm:prSet phldrT="[Text]"/>
      <dgm:spPr/>
      <dgm:t>
        <a:bodyPr/>
        <a:lstStyle/>
        <a:p>
          <a:r>
            <a:rPr lang="en-US" dirty="0"/>
            <a:t>Resolve disputed facts=</a:t>
          </a:r>
          <a:r>
            <a:rPr lang="en-US" b="1" dirty="0"/>
            <a:t>findings of fact</a:t>
          </a:r>
        </a:p>
      </dgm:t>
    </dgm:pt>
    <dgm:pt modelId="{EF9DBEDE-D267-8B42-855C-9EC33291F54B}" type="parTrans" cxnId="{9BC618B0-87E7-5944-9FAD-B58A3673A6FB}">
      <dgm:prSet/>
      <dgm:spPr/>
      <dgm:t>
        <a:bodyPr/>
        <a:lstStyle/>
        <a:p>
          <a:endParaRPr lang="en-US"/>
        </a:p>
      </dgm:t>
    </dgm:pt>
    <dgm:pt modelId="{A4EAA471-4FCB-B946-881E-36C585E58303}" type="sibTrans" cxnId="{9BC618B0-87E7-5944-9FAD-B58A3673A6FB}">
      <dgm:prSet/>
      <dgm:spPr/>
      <dgm:t>
        <a:bodyPr/>
        <a:lstStyle/>
        <a:p>
          <a:endParaRPr lang="en-US"/>
        </a:p>
      </dgm:t>
    </dgm:pt>
    <dgm:pt modelId="{F2C6FE2A-257B-7E47-800F-1AC31B7134B8}" type="pres">
      <dgm:prSet presAssocID="{A58C17E3-A23F-1742-B3C4-182B03ECF369}" presName="linear" presStyleCnt="0">
        <dgm:presLayoutVars>
          <dgm:animLvl val="lvl"/>
          <dgm:resizeHandles val="exact"/>
        </dgm:presLayoutVars>
      </dgm:prSet>
      <dgm:spPr/>
    </dgm:pt>
    <dgm:pt modelId="{CF6C2D9C-595E-0D46-9FBA-30A7FA96C3D1}" type="pres">
      <dgm:prSet presAssocID="{B0B9EA66-3E28-5540-B19E-67BB521AE04F}" presName="parentText" presStyleLbl="node1" presStyleIdx="0" presStyleCnt="3">
        <dgm:presLayoutVars>
          <dgm:chMax val="0"/>
          <dgm:bulletEnabled val="1"/>
        </dgm:presLayoutVars>
      </dgm:prSet>
      <dgm:spPr/>
    </dgm:pt>
    <dgm:pt modelId="{748351FC-CEEE-F24E-AFF3-7747CE1FF272}" type="pres">
      <dgm:prSet presAssocID="{B0B9EA66-3E28-5540-B19E-67BB521AE04F}" presName="childText" presStyleLbl="revTx" presStyleIdx="0" presStyleCnt="3">
        <dgm:presLayoutVars>
          <dgm:bulletEnabled val="1"/>
        </dgm:presLayoutVars>
      </dgm:prSet>
      <dgm:spPr/>
    </dgm:pt>
    <dgm:pt modelId="{690BBC77-69DA-3E4D-A973-1886CB60BBE4}" type="pres">
      <dgm:prSet presAssocID="{89686B63-1E3B-AB47-8570-8202961B1FCA}" presName="parentText" presStyleLbl="node1" presStyleIdx="1" presStyleCnt="3">
        <dgm:presLayoutVars>
          <dgm:chMax val="0"/>
          <dgm:bulletEnabled val="1"/>
        </dgm:presLayoutVars>
      </dgm:prSet>
      <dgm:spPr/>
    </dgm:pt>
    <dgm:pt modelId="{54EFAF2C-845F-FD44-AFD7-0E272C9C28BC}" type="pres">
      <dgm:prSet presAssocID="{89686B63-1E3B-AB47-8570-8202961B1FCA}" presName="childText" presStyleLbl="revTx" presStyleIdx="1" presStyleCnt="3">
        <dgm:presLayoutVars>
          <dgm:bulletEnabled val="1"/>
        </dgm:presLayoutVars>
      </dgm:prSet>
      <dgm:spPr/>
    </dgm:pt>
    <dgm:pt modelId="{54D299F3-32C2-1343-87E9-333448E120DF}" type="pres">
      <dgm:prSet presAssocID="{9012E285-5133-E242-8BC6-0A9C74F58513}" presName="parentText" presStyleLbl="node1" presStyleIdx="2" presStyleCnt="3">
        <dgm:presLayoutVars>
          <dgm:chMax val="0"/>
          <dgm:bulletEnabled val="1"/>
        </dgm:presLayoutVars>
      </dgm:prSet>
      <dgm:spPr/>
    </dgm:pt>
    <dgm:pt modelId="{CDBB7EF5-646F-EF4F-8191-3ECFD59EF76D}" type="pres">
      <dgm:prSet presAssocID="{9012E285-5133-E242-8BC6-0A9C74F58513}" presName="childText" presStyleLbl="revTx" presStyleIdx="2" presStyleCnt="3">
        <dgm:presLayoutVars>
          <dgm:bulletEnabled val="1"/>
        </dgm:presLayoutVars>
      </dgm:prSet>
      <dgm:spPr/>
    </dgm:pt>
  </dgm:ptLst>
  <dgm:cxnLst>
    <dgm:cxn modelId="{4D438602-583A-E64C-94BB-F08BA3BA8464}" srcId="{A58C17E3-A23F-1742-B3C4-182B03ECF369}" destId="{9012E285-5133-E242-8BC6-0A9C74F58513}" srcOrd="2" destOrd="0" parTransId="{2AB1FBA3-371D-1C4E-A802-CB21DF79E25E}" sibTransId="{4B2D00D1-0161-854F-BA82-2021A08F0D63}"/>
    <dgm:cxn modelId="{FF2B711E-4986-EF4B-B3C2-C4832693D105}" srcId="{89686B63-1E3B-AB47-8570-8202961B1FCA}" destId="{3B12608F-962C-C94F-8BE0-8BE887B9EA79}" srcOrd="1" destOrd="0" parTransId="{25EA1FB6-63C0-D940-89EC-12C5D3A3557E}" sibTransId="{9EB50FAA-96F0-C04E-AA8C-148839665FC9}"/>
    <dgm:cxn modelId="{789ABE25-B42B-534F-8856-5E7E6DF3C34D}" type="presOf" srcId="{0271CD56-0603-8446-9C85-CAF5F8FDBDFF}" destId="{748351FC-CEEE-F24E-AFF3-7747CE1FF272}" srcOrd="0" destOrd="1" presId="urn:microsoft.com/office/officeart/2005/8/layout/vList2"/>
    <dgm:cxn modelId="{50968641-C431-6D41-9ABD-4F80317E9294}" srcId="{A58C17E3-A23F-1742-B3C4-182B03ECF369}" destId="{B0B9EA66-3E28-5540-B19E-67BB521AE04F}" srcOrd="0" destOrd="0" parTransId="{A5870C20-DB73-3C44-A145-8B4250354B29}" sibTransId="{63E60849-B632-774D-ADA5-A29FB2184D20}"/>
    <dgm:cxn modelId="{1CDB384D-7808-BB4C-A485-D35A0F18343E}" type="presOf" srcId="{0F55402E-987B-D548-A9EB-FCAF2CB8D575}" destId="{CDBB7EF5-646F-EF4F-8191-3ECFD59EF76D}" srcOrd="0" destOrd="1" presId="urn:microsoft.com/office/officeart/2005/8/layout/vList2"/>
    <dgm:cxn modelId="{6079D16C-BB88-9644-A4F8-B8EBB36B3023}" type="presOf" srcId="{A58C17E3-A23F-1742-B3C4-182B03ECF369}" destId="{F2C6FE2A-257B-7E47-800F-1AC31B7134B8}" srcOrd="0" destOrd="0" presId="urn:microsoft.com/office/officeart/2005/8/layout/vList2"/>
    <dgm:cxn modelId="{EC58CB83-AC37-4B4E-A9E6-A3A076BD72DB}" type="presOf" srcId="{3B12608F-962C-C94F-8BE0-8BE887B9EA79}" destId="{54EFAF2C-845F-FD44-AFD7-0E272C9C28BC}" srcOrd="0" destOrd="1" presId="urn:microsoft.com/office/officeart/2005/8/layout/vList2"/>
    <dgm:cxn modelId="{3321AD86-D2A7-F141-8C69-25AE0C1F3D01}" type="presOf" srcId="{89686B63-1E3B-AB47-8570-8202961B1FCA}" destId="{690BBC77-69DA-3E4D-A973-1886CB60BBE4}" srcOrd="0" destOrd="0" presId="urn:microsoft.com/office/officeart/2005/8/layout/vList2"/>
    <dgm:cxn modelId="{264A0387-A2C4-DC45-B681-18E2C1B73832}" type="presOf" srcId="{9012E285-5133-E242-8BC6-0A9C74F58513}" destId="{54D299F3-32C2-1343-87E9-333448E120DF}" srcOrd="0" destOrd="0" presId="urn:microsoft.com/office/officeart/2005/8/layout/vList2"/>
    <dgm:cxn modelId="{C8D6CA87-1CF4-EF48-93B1-7766F3AACDE8}" type="presOf" srcId="{518DA23C-AC05-C746-8CDF-3027CA84E960}" destId="{54EFAF2C-845F-FD44-AFD7-0E272C9C28BC}" srcOrd="0" destOrd="0" presId="urn:microsoft.com/office/officeart/2005/8/layout/vList2"/>
    <dgm:cxn modelId="{32AA9592-0CDB-3447-AC95-DC323FB4C2A8}" type="presOf" srcId="{9870F591-D2DE-1D45-A9A6-27ED74F7254E}" destId="{748351FC-CEEE-F24E-AFF3-7747CE1FF272}" srcOrd="0" destOrd="0" presId="urn:microsoft.com/office/officeart/2005/8/layout/vList2"/>
    <dgm:cxn modelId="{AAC67A95-5333-6145-BE35-6555BFEBB92C}" type="presOf" srcId="{B0B9EA66-3E28-5540-B19E-67BB521AE04F}" destId="{CF6C2D9C-595E-0D46-9FBA-30A7FA96C3D1}" srcOrd="0" destOrd="0" presId="urn:microsoft.com/office/officeart/2005/8/layout/vList2"/>
    <dgm:cxn modelId="{9BC618B0-87E7-5944-9FAD-B58A3673A6FB}" srcId="{9012E285-5133-E242-8BC6-0A9C74F58513}" destId="{0F55402E-987B-D548-A9EB-FCAF2CB8D575}" srcOrd="1" destOrd="0" parTransId="{EF9DBEDE-D267-8B42-855C-9EC33291F54B}" sibTransId="{A4EAA471-4FCB-B946-881E-36C585E58303}"/>
    <dgm:cxn modelId="{CE029CB3-59DB-5D4F-BE34-2D2E999232AB}" srcId="{A58C17E3-A23F-1742-B3C4-182B03ECF369}" destId="{89686B63-1E3B-AB47-8570-8202961B1FCA}" srcOrd="1" destOrd="0" parTransId="{2F2099DC-70CD-E94A-8800-BC7668501972}" sibTransId="{BCD1E2CA-43E9-F447-BE81-93F06C0DB25C}"/>
    <dgm:cxn modelId="{7BE823BD-1484-C645-8199-4134B9918A4A}" srcId="{B0B9EA66-3E28-5540-B19E-67BB521AE04F}" destId="{0271CD56-0603-8446-9C85-CAF5F8FDBDFF}" srcOrd="1" destOrd="0" parTransId="{E477397A-A7EF-EA41-82CD-AD86EAF70AB4}" sibTransId="{3AA7857F-E1A9-7848-853B-1356BA53B20F}"/>
    <dgm:cxn modelId="{B5D055C6-60D2-FF45-8E33-36E1D4634727}" type="presOf" srcId="{DD4AEB47-2BD2-8243-8FD7-6E64DF96059F}" destId="{CDBB7EF5-646F-EF4F-8191-3ECFD59EF76D}" srcOrd="0" destOrd="0" presId="urn:microsoft.com/office/officeart/2005/8/layout/vList2"/>
    <dgm:cxn modelId="{640AAFDB-00F7-3F4C-B88A-B6D68F47170D}" srcId="{89686B63-1E3B-AB47-8570-8202961B1FCA}" destId="{518DA23C-AC05-C746-8CDF-3027CA84E960}" srcOrd="0" destOrd="0" parTransId="{75114F28-543C-2F4D-B230-3177CB02E86C}" sibTransId="{73C0C2C6-A1ED-CD47-B4CB-E5230D1C591E}"/>
    <dgm:cxn modelId="{304B5DE1-DB59-9841-B782-C5ECBCFC2D7E}" srcId="{9012E285-5133-E242-8BC6-0A9C74F58513}" destId="{DD4AEB47-2BD2-8243-8FD7-6E64DF96059F}" srcOrd="0" destOrd="0" parTransId="{B414D82E-7B27-3B44-B69D-6A8E412996A6}" sibTransId="{86357791-B3D3-5940-B250-CF9374BFB9B3}"/>
    <dgm:cxn modelId="{5765FAF8-25A3-614E-88E7-0BF9690B1CF9}" srcId="{B0B9EA66-3E28-5540-B19E-67BB521AE04F}" destId="{9870F591-D2DE-1D45-A9A6-27ED74F7254E}" srcOrd="0" destOrd="0" parTransId="{6CF0EE60-1C6C-6144-8036-B1DDDCDE0E77}" sibTransId="{E819ADD0-1708-9944-85D1-DEDA0593831C}"/>
    <dgm:cxn modelId="{3212783F-FB75-684A-8A8D-3AB1FD8BB615}" type="presParOf" srcId="{F2C6FE2A-257B-7E47-800F-1AC31B7134B8}" destId="{CF6C2D9C-595E-0D46-9FBA-30A7FA96C3D1}" srcOrd="0" destOrd="0" presId="urn:microsoft.com/office/officeart/2005/8/layout/vList2"/>
    <dgm:cxn modelId="{9048F95B-2B13-E94A-9A6F-7D3DFF10D551}" type="presParOf" srcId="{F2C6FE2A-257B-7E47-800F-1AC31B7134B8}" destId="{748351FC-CEEE-F24E-AFF3-7747CE1FF272}" srcOrd="1" destOrd="0" presId="urn:microsoft.com/office/officeart/2005/8/layout/vList2"/>
    <dgm:cxn modelId="{6555DA87-981A-BC41-B019-83421B28B2FC}" type="presParOf" srcId="{F2C6FE2A-257B-7E47-800F-1AC31B7134B8}" destId="{690BBC77-69DA-3E4D-A973-1886CB60BBE4}" srcOrd="2" destOrd="0" presId="urn:microsoft.com/office/officeart/2005/8/layout/vList2"/>
    <dgm:cxn modelId="{1E8B1D52-74C7-E644-BFB3-4131B64B8F5C}" type="presParOf" srcId="{F2C6FE2A-257B-7E47-800F-1AC31B7134B8}" destId="{54EFAF2C-845F-FD44-AFD7-0E272C9C28BC}" srcOrd="3" destOrd="0" presId="urn:microsoft.com/office/officeart/2005/8/layout/vList2"/>
    <dgm:cxn modelId="{1B7D30C4-BD89-554F-843E-3A3E24B3905C}" type="presParOf" srcId="{F2C6FE2A-257B-7E47-800F-1AC31B7134B8}" destId="{54D299F3-32C2-1343-87E9-333448E120DF}" srcOrd="4" destOrd="0" presId="urn:microsoft.com/office/officeart/2005/8/layout/vList2"/>
    <dgm:cxn modelId="{FBD544C5-FC43-D84F-A81D-3C4EB80373FA}" type="presParOf" srcId="{F2C6FE2A-257B-7E47-800F-1AC31B7134B8}" destId="{CDBB7EF5-646F-EF4F-8191-3ECFD59EF76D}" srcOrd="5"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12719400-10A1-4193-80B7-F5863BC34729}"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2C864E6E-6059-4F92-ACBB-DE5201F4FE19}">
      <dgm:prSet/>
      <dgm:spPr/>
      <dgm:t>
        <a:bodyPr/>
        <a:lstStyle/>
        <a:p>
          <a:r>
            <a:rPr lang="en-US" dirty="0"/>
            <a:t>Preamble indicates that the decision-maker should be looking at consistency, accuracy, memory, credibility, implausibility, inconsistency, unreliability, ulterior motives, lack of credibility</a:t>
          </a:r>
        </a:p>
      </dgm:t>
    </dgm:pt>
    <dgm:pt modelId="{AB44B4B3-B2E0-46EA-BF6C-CA054F3D74DB}" type="parTrans" cxnId="{726D4C83-61B4-4152-B32E-8DCD90C5D98E}">
      <dgm:prSet/>
      <dgm:spPr/>
      <dgm:t>
        <a:bodyPr/>
        <a:lstStyle/>
        <a:p>
          <a:endParaRPr lang="en-US"/>
        </a:p>
      </dgm:t>
    </dgm:pt>
    <dgm:pt modelId="{0D5744CB-4179-4700-B7A0-4DBCACD74484}" type="sibTrans" cxnId="{726D4C83-61B4-4152-B32E-8DCD90C5D98E}">
      <dgm:prSet/>
      <dgm:spPr/>
      <dgm:t>
        <a:bodyPr/>
        <a:lstStyle/>
        <a:p>
          <a:endParaRPr lang="en-US"/>
        </a:p>
      </dgm:t>
    </dgm:pt>
    <dgm:pt modelId="{BEA7B8BB-CD89-4961-A8CA-AD8F1707578F}">
      <dgm:prSet/>
      <dgm:spPr/>
      <dgm:t>
        <a:bodyPr/>
        <a:lstStyle/>
        <a:p>
          <a:r>
            <a:rPr lang="en-US" dirty="0"/>
            <a:t>Again, making relevancy determinations</a:t>
          </a:r>
        </a:p>
      </dgm:t>
    </dgm:pt>
    <dgm:pt modelId="{9847CF98-CB62-493D-A63F-F00AB0F7FC00}" type="parTrans" cxnId="{6FF19BD2-0AB2-44EA-9EA9-82E02CFD46D8}">
      <dgm:prSet/>
      <dgm:spPr/>
      <dgm:t>
        <a:bodyPr/>
        <a:lstStyle/>
        <a:p>
          <a:endParaRPr lang="en-US"/>
        </a:p>
      </dgm:t>
    </dgm:pt>
    <dgm:pt modelId="{AD5664C8-88DB-49DE-9385-CF94446CC5E3}" type="sibTrans" cxnId="{6FF19BD2-0AB2-44EA-9EA9-82E02CFD46D8}">
      <dgm:prSet/>
      <dgm:spPr/>
      <dgm:t>
        <a:bodyPr/>
        <a:lstStyle/>
        <a:p>
          <a:endParaRPr lang="en-US"/>
        </a:p>
      </dgm:t>
    </dgm:pt>
    <dgm:pt modelId="{53AC5ACA-0012-469C-8205-4858D7309E1A}">
      <dgm:prSet/>
      <dgm:spPr/>
      <dgm:t>
        <a:bodyPr/>
        <a:lstStyle/>
        <a:p>
          <a:r>
            <a:rPr lang="en-US" dirty="0"/>
            <a:t>Use your standard of proof to guide decision-making</a:t>
          </a:r>
        </a:p>
      </dgm:t>
    </dgm:pt>
    <dgm:pt modelId="{CED1F0D4-9E1C-4B2C-B07B-D4C8171A6E7E}" type="parTrans" cxnId="{38439435-65C8-452C-A784-0FA2EBE0EC16}">
      <dgm:prSet/>
      <dgm:spPr/>
      <dgm:t>
        <a:bodyPr/>
        <a:lstStyle/>
        <a:p>
          <a:endParaRPr lang="en-US"/>
        </a:p>
      </dgm:t>
    </dgm:pt>
    <dgm:pt modelId="{3293BA53-C35C-46EF-A8DA-10D34D37D189}" type="sibTrans" cxnId="{38439435-65C8-452C-A784-0FA2EBE0EC16}">
      <dgm:prSet/>
      <dgm:spPr/>
      <dgm:t>
        <a:bodyPr/>
        <a:lstStyle/>
        <a:p>
          <a:endParaRPr lang="en-US"/>
        </a:p>
      </dgm:t>
    </dgm:pt>
    <dgm:pt modelId="{2FADFC5F-E6B3-4968-9500-1C642D54D958}" type="pres">
      <dgm:prSet presAssocID="{12719400-10A1-4193-80B7-F5863BC34729}" presName="root" presStyleCnt="0">
        <dgm:presLayoutVars>
          <dgm:dir/>
          <dgm:resizeHandles val="exact"/>
        </dgm:presLayoutVars>
      </dgm:prSet>
      <dgm:spPr/>
    </dgm:pt>
    <dgm:pt modelId="{925485CD-E8E7-4BE2-8F80-C43C8293C05F}" type="pres">
      <dgm:prSet presAssocID="{2C864E6E-6059-4F92-ACBB-DE5201F4FE19}" presName="compNode" presStyleCnt="0"/>
      <dgm:spPr/>
    </dgm:pt>
    <dgm:pt modelId="{1E1C2B36-0BCA-4A54-9EAA-F236B9C36939}" type="pres">
      <dgm:prSet presAssocID="{2C864E6E-6059-4F92-ACBB-DE5201F4FE19}" presName="bgRect" presStyleLbl="bgShp" presStyleIdx="0" presStyleCnt="3"/>
      <dgm:spPr/>
    </dgm:pt>
    <dgm:pt modelId="{46D6C18A-F583-4736-BB86-30AC9713153C}" type="pres">
      <dgm:prSet presAssocID="{2C864E6E-6059-4F92-ACBB-DE5201F4FE19}"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Open Quotation Mark"/>
        </a:ext>
      </dgm:extLst>
    </dgm:pt>
    <dgm:pt modelId="{87B92AD6-860E-494E-93D7-A3A473FE5527}" type="pres">
      <dgm:prSet presAssocID="{2C864E6E-6059-4F92-ACBB-DE5201F4FE19}" presName="spaceRect" presStyleCnt="0"/>
      <dgm:spPr/>
    </dgm:pt>
    <dgm:pt modelId="{C44D2DF5-AB73-4B64-BA21-348B09268F16}" type="pres">
      <dgm:prSet presAssocID="{2C864E6E-6059-4F92-ACBB-DE5201F4FE19}" presName="parTx" presStyleLbl="revTx" presStyleIdx="0" presStyleCnt="3">
        <dgm:presLayoutVars>
          <dgm:chMax val="0"/>
          <dgm:chPref val="0"/>
        </dgm:presLayoutVars>
      </dgm:prSet>
      <dgm:spPr/>
    </dgm:pt>
    <dgm:pt modelId="{584A5215-940E-4424-9C07-B0C320DAE4CC}" type="pres">
      <dgm:prSet presAssocID="{0D5744CB-4179-4700-B7A0-4DBCACD74484}" presName="sibTrans" presStyleCnt="0"/>
      <dgm:spPr/>
    </dgm:pt>
    <dgm:pt modelId="{CB4DFA39-9833-4EF7-9F03-32358C3B60E7}" type="pres">
      <dgm:prSet presAssocID="{BEA7B8BB-CD89-4961-A8CA-AD8F1707578F}" presName="compNode" presStyleCnt="0"/>
      <dgm:spPr/>
    </dgm:pt>
    <dgm:pt modelId="{B02B0F74-E898-42C6-99D0-50F0E73F18BB}" type="pres">
      <dgm:prSet presAssocID="{BEA7B8BB-CD89-4961-A8CA-AD8F1707578F}" presName="bgRect" presStyleLbl="bgShp" presStyleIdx="1" presStyleCnt="3"/>
      <dgm:spPr/>
    </dgm:pt>
    <dgm:pt modelId="{866CA07D-F09B-4A4D-AFB5-490BCD8111BA}" type="pres">
      <dgm:prSet presAssocID="{BEA7B8BB-CD89-4961-A8CA-AD8F1707578F}"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Judge"/>
        </a:ext>
      </dgm:extLst>
    </dgm:pt>
    <dgm:pt modelId="{D2E34D48-6A65-4DF0-8481-95D4452D07EF}" type="pres">
      <dgm:prSet presAssocID="{BEA7B8BB-CD89-4961-A8CA-AD8F1707578F}" presName="spaceRect" presStyleCnt="0"/>
      <dgm:spPr/>
    </dgm:pt>
    <dgm:pt modelId="{51065DC4-BA81-4FA9-9D06-2F7CB79CDD87}" type="pres">
      <dgm:prSet presAssocID="{BEA7B8BB-CD89-4961-A8CA-AD8F1707578F}" presName="parTx" presStyleLbl="revTx" presStyleIdx="1" presStyleCnt="3">
        <dgm:presLayoutVars>
          <dgm:chMax val="0"/>
          <dgm:chPref val="0"/>
        </dgm:presLayoutVars>
      </dgm:prSet>
      <dgm:spPr/>
    </dgm:pt>
    <dgm:pt modelId="{C2290CD1-E7A1-4755-86AA-32C778B389F1}" type="pres">
      <dgm:prSet presAssocID="{AD5664C8-88DB-49DE-9385-CF94446CC5E3}" presName="sibTrans" presStyleCnt="0"/>
      <dgm:spPr/>
    </dgm:pt>
    <dgm:pt modelId="{EB29C1A8-1A31-4355-8C1B-88392FA8D9A0}" type="pres">
      <dgm:prSet presAssocID="{53AC5ACA-0012-469C-8205-4858D7309E1A}" presName="compNode" presStyleCnt="0"/>
      <dgm:spPr/>
    </dgm:pt>
    <dgm:pt modelId="{CBA17FAC-5222-4BB3-8BC2-FE30FD183EE7}" type="pres">
      <dgm:prSet presAssocID="{53AC5ACA-0012-469C-8205-4858D7309E1A}" presName="bgRect" presStyleLbl="bgShp" presStyleIdx="2" presStyleCnt="3"/>
      <dgm:spPr/>
    </dgm:pt>
    <dgm:pt modelId="{E3E60627-1DF9-40B7-BCE6-D8385D32338F}" type="pres">
      <dgm:prSet presAssocID="{53AC5ACA-0012-469C-8205-4858D7309E1A}"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cales of Justice"/>
        </a:ext>
      </dgm:extLst>
    </dgm:pt>
    <dgm:pt modelId="{BE548D5F-FCF5-464D-896A-63FE0006523A}" type="pres">
      <dgm:prSet presAssocID="{53AC5ACA-0012-469C-8205-4858D7309E1A}" presName="spaceRect" presStyleCnt="0"/>
      <dgm:spPr/>
    </dgm:pt>
    <dgm:pt modelId="{681F61F0-3B24-4D1D-82AE-50730347857B}" type="pres">
      <dgm:prSet presAssocID="{53AC5ACA-0012-469C-8205-4858D7309E1A}" presName="parTx" presStyleLbl="revTx" presStyleIdx="2" presStyleCnt="3">
        <dgm:presLayoutVars>
          <dgm:chMax val="0"/>
          <dgm:chPref val="0"/>
        </dgm:presLayoutVars>
      </dgm:prSet>
      <dgm:spPr/>
    </dgm:pt>
  </dgm:ptLst>
  <dgm:cxnLst>
    <dgm:cxn modelId="{D0F28102-3706-4CE9-8F9D-D83775C97F46}" type="presOf" srcId="{12719400-10A1-4193-80B7-F5863BC34729}" destId="{2FADFC5F-E6B3-4968-9500-1C642D54D958}" srcOrd="0" destOrd="0" presId="urn:microsoft.com/office/officeart/2018/2/layout/IconVerticalSolidList"/>
    <dgm:cxn modelId="{7849831A-8E9D-4D44-A63F-7A0E5CC3F1B0}" type="presOf" srcId="{BEA7B8BB-CD89-4961-A8CA-AD8F1707578F}" destId="{51065DC4-BA81-4FA9-9D06-2F7CB79CDD87}" srcOrd="0" destOrd="0" presId="urn:microsoft.com/office/officeart/2018/2/layout/IconVerticalSolidList"/>
    <dgm:cxn modelId="{38439435-65C8-452C-A784-0FA2EBE0EC16}" srcId="{12719400-10A1-4193-80B7-F5863BC34729}" destId="{53AC5ACA-0012-469C-8205-4858D7309E1A}" srcOrd="2" destOrd="0" parTransId="{CED1F0D4-9E1C-4B2C-B07B-D4C8171A6E7E}" sibTransId="{3293BA53-C35C-46EF-A8DA-10D34D37D189}"/>
    <dgm:cxn modelId="{A938BE82-7BDA-446D-8688-9AF87E97852F}" type="presOf" srcId="{53AC5ACA-0012-469C-8205-4858D7309E1A}" destId="{681F61F0-3B24-4D1D-82AE-50730347857B}" srcOrd="0" destOrd="0" presId="urn:microsoft.com/office/officeart/2018/2/layout/IconVerticalSolidList"/>
    <dgm:cxn modelId="{726D4C83-61B4-4152-B32E-8DCD90C5D98E}" srcId="{12719400-10A1-4193-80B7-F5863BC34729}" destId="{2C864E6E-6059-4F92-ACBB-DE5201F4FE19}" srcOrd="0" destOrd="0" parTransId="{AB44B4B3-B2E0-46EA-BF6C-CA054F3D74DB}" sibTransId="{0D5744CB-4179-4700-B7A0-4DBCACD74484}"/>
    <dgm:cxn modelId="{0F671C86-7C3D-436B-BF8E-01EAAC4AF461}" type="presOf" srcId="{2C864E6E-6059-4F92-ACBB-DE5201F4FE19}" destId="{C44D2DF5-AB73-4B64-BA21-348B09268F16}" srcOrd="0" destOrd="0" presId="urn:microsoft.com/office/officeart/2018/2/layout/IconVerticalSolidList"/>
    <dgm:cxn modelId="{6FF19BD2-0AB2-44EA-9EA9-82E02CFD46D8}" srcId="{12719400-10A1-4193-80B7-F5863BC34729}" destId="{BEA7B8BB-CD89-4961-A8CA-AD8F1707578F}" srcOrd="1" destOrd="0" parTransId="{9847CF98-CB62-493D-A63F-F00AB0F7FC00}" sibTransId="{AD5664C8-88DB-49DE-9385-CF94446CC5E3}"/>
    <dgm:cxn modelId="{B33B0D96-4BDA-4785-8629-0F93389546F6}" type="presParOf" srcId="{2FADFC5F-E6B3-4968-9500-1C642D54D958}" destId="{925485CD-E8E7-4BE2-8F80-C43C8293C05F}" srcOrd="0" destOrd="0" presId="urn:microsoft.com/office/officeart/2018/2/layout/IconVerticalSolidList"/>
    <dgm:cxn modelId="{95D11E7C-D9E5-4CDD-BCB9-0513B72F7979}" type="presParOf" srcId="{925485CD-E8E7-4BE2-8F80-C43C8293C05F}" destId="{1E1C2B36-0BCA-4A54-9EAA-F236B9C36939}" srcOrd="0" destOrd="0" presId="urn:microsoft.com/office/officeart/2018/2/layout/IconVerticalSolidList"/>
    <dgm:cxn modelId="{75BD0134-D164-4999-9C08-D13117FA8ACC}" type="presParOf" srcId="{925485CD-E8E7-4BE2-8F80-C43C8293C05F}" destId="{46D6C18A-F583-4736-BB86-30AC9713153C}" srcOrd="1" destOrd="0" presId="urn:microsoft.com/office/officeart/2018/2/layout/IconVerticalSolidList"/>
    <dgm:cxn modelId="{4E87702E-ABF7-45B0-AABE-A48973675061}" type="presParOf" srcId="{925485CD-E8E7-4BE2-8F80-C43C8293C05F}" destId="{87B92AD6-860E-494E-93D7-A3A473FE5527}" srcOrd="2" destOrd="0" presId="urn:microsoft.com/office/officeart/2018/2/layout/IconVerticalSolidList"/>
    <dgm:cxn modelId="{C080ABAD-1C36-4289-A69A-66DF273C542C}" type="presParOf" srcId="{925485CD-E8E7-4BE2-8F80-C43C8293C05F}" destId="{C44D2DF5-AB73-4B64-BA21-348B09268F16}" srcOrd="3" destOrd="0" presId="urn:microsoft.com/office/officeart/2018/2/layout/IconVerticalSolidList"/>
    <dgm:cxn modelId="{6C9D6EE9-F560-4465-ACF1-6A0D7EFEA650}" type="presParOf" srcId="{2FADFC5F-E6B3-4968-9500-1C642D54D958}" destId="{584A5215-940E-4424-9C07-B0C320DAE4CC}" srcOrd="1" destOrd="0" presId="urn:microsoft.com/office/officeart/2018/2/layout/IconVerticalSolidList"/>
    <dgm:cxn modelId="{309AA19F-39A3-4D6E-AAC7-03439015DCD7}" type="presParOf" srcId="{2FADFC5F-E6B3-4968-9500-1C642D54D958}" destId="{CB4DFA39-9833-4EF7-9F03-32358C3B60E7}" srcOrd="2" destOrd="0" presId="urn:microsoft.com/office/officeart/2018/2/layout/IconVerticalSolidList"/>
    <dgm:cxn modelId="{8291472A-7CC3-4389-8C32-B1B798D2BFDA}" type="presParOf" srcId="{CB4DFA39-9833-4EF7-9F03-32358C3B60E7}" destId="{B02B0F74-E898-42C6-99D0-50F0E73F18BB}" srcOrd="0" destOrd="0" presId="urn:microsoft.com/office/officeart/2018/2/layout/IconVerticalSolidList"/>
    <dgm:cxn modelId="{E06C1CDF-ECE5-4829-878B-23E4EF584C84}" type="presParOf" srcId="{CB4DFA39-9833-4EF7-9F03-32358C3B60E7}" destId="{866CA07D-F09B-4A4D-AFB5-490BCD8111BA}" srcOrd="1" destOrd="0" presId="urn:microsoft.com/office/officeart/2018/2/layout/IconVerticalSolidList"/>
    <dgm:cxn modelId="{D0818D1D-B750-46FB-8ADE-98AEE020DA85}" type="presParOf" srcId="{CB4DFA39-9833-4EF7-9F03-32358C3B60E7}" destId="{D2E34D48-6A65-4DF0-8481-95D4452D07EF}" srcOrd="2" destOrd="0" presId="urn:microsoft.com/office/officeart/2018/2/layout/IconVerticalSolidList"/>
    <dgm:cxn modelId="{6941BDFD-72D4-4E87-99B3-48374CAD32BC}" type="presParOf" srcId="{CB4DFA39-9833-4EF7-9F03-32358C3B60E7}" destId="{51065DC4-BA81-4FA9-9D06-2F7CB79CDD87}" srcOrd="3" destOrd="0" presId="urn:microsoft.com/office/officeart/2018/2/layout/IconVerticalSolidList"/>
    <dgm:cxn modelId="{B6F796E5-9C79-4D9D-9ECC-47C6600E02AF}" type="presParOf" srcId="{2FADFC5F-E6B3-4968-9500-1C642D54D958}" destId="{C2290CD1-E7A1-4755-86AA-32C778B389F1}" srcOrd="3" destOrd="0" presId="urn:microsoft.com/office/officeart/2018/2/layout/IconVerticalSolidList"/>
    <dgm:cxn modelId="{2B97853B-FB6F-4A44-9E4C-D2E8C6EEBF80}" type="presParOf" srcId="{2FADFC5F-E6B3-4968-9500-1C642D54D958}" destId="{EB29C1A8-1A31-4355-8C1B-88392FA8D9A0}" srcOrd="4" destOrd="0" presId="urn:microsoft.com/office/officeart/2018/2/layout/IconVerticalSolidList"/>
    <dgm:cxn modelId="{1CDACB9F-D079-4709-A11D-D9EC9334E1FC}" type="presParOf" srcId="{EB29C1A8-1A31-4355-8C1B-88392FA8D9A0}" destId="{CBA17FAC-5222-4BB3-8BC2-FE30FD183EE7}" srcOrd="0" destOrd="0" presId="urn:microsoft.com/office/officeart/2018/2/layout/IconVerticalSolidList"/>
    <dgm:cxn modelId="{53019924-9331-453E-B132-FE6165C5288F}" type="presParOf" srcId="{EB29C1A8-1A31-4355-8C1B-88392FA8D9A0}" destId="{E3E60627-1DF9-40B7-BCE6-D8385D32338F}" srcOrd="1" destOrd="0" presId="urn:microsoft.com/office/officeart/2018/2/layout/IconVerticalSolidList"/>
    <dgm:cxn modelId="{B5664ABE-7A6F-4781-B48A-BEBF63503CBC}" type="presParOf" srcId="{EB29C1A8-1A31-4355-8C1B-88392FA8D9A0}" destId="{BE548D5F-FCF5-464D-896A-63FE0006523A}" srcOrd="2" destOrd="0" presId="urn:microsoft.com/office/officeart/2018/2/layout/IconVerticalSolidList"/>
    <dgm:cxn modelId="{45F79917-22F9-43B0-9A74-B1BC3981D314}" type="presParOf" srcId="{EB29C1A8-1A31-4355-8C1B-88392FA8D9A0}" destId="{681F61F0-3B24-4D1D-82AE-50730347857B}"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96F7F03D-AA4E-4938-AE17-5BF2A09F7987}" type="doc">
      <dgm:prSet loTypeId="urn:microsoft.com/office/officeart/2005/8/layout/hierarchy1" loCatId="hierarchy" qsTypeId="urn:microsoft.com/office/officeart/2005/8/quickstyle/simple1" qsCatId="simple" csTypeId="urn:microsoft.com/office/officeart/2005/8/colors/colorful2" csCatId="colorful"/>
      <dgm:spPr/>
      <dgm:t>
        <a:bodyPr/>
        <a:lstStyle/>
        <a:p>
          <a:endParaRPr lang="en-US"/>
        </a:p>
      </dgm:t>
    </dgm:pt>
    <dgm:pt modelId="{74255B2F-2CB7-4704-89AB-59BF6454C9A6}">
      <dgm:prSet/>
      <dgm:spPr/>
      <dgm:t>
        <a:bodyPr/>
        <a:lstStyle/>
        <a:p>
          <a:r>
            <a:rPr lang="en-US" dirty="0"/>
            <a:t>Do </a:t>
          </a:r>
          <a:r>
            <a:rPr lang="en-US" b="1" dirty="0"/>
            <a:t>not </a:t>
          </a:r>
          <a:r>
            <a:rPr lang="en-US" dirty="0"/>
            <a:t>assume that because there are signs of trauma that the respondent </a:t>
          </a:r>
          <a:r>
            <a:rPr lang="en-US" i="1" dirty="0"/>
            <a:t>therefore </a:t>
          </a:r>
          <a:r>
            <a:rPr lang="en-US" dirty="0"/>
            <a:t>caused the trauma and violated the policy</a:t>
          </a:r>
        </a:p>
      </dgm:t>
    </dgm:pt>
    <dgm:pt modelId="{45E965FF-C584-43F9-9407-5092A5E8E64D}" type="parTrans" cxnId="{5127219F-8614-4465-BA0A-93273B1B5012}">
      <dgm:prSet/>
      <dgm:spPr/>
      <dgm:t>
        <a:bodyPr/>
        <a:lstStyle/>
        <a:p>
          <a:endParaRPr lang="en-US"/>
        </a:p>
      </dgm:t>
    </dgm:pt>
    <dgm:pt modelId="{E4DDBAA1-0DC9-405B-B146-8CADBEF5EA2D}" type="sibTrans" cxnId="{5127219F-8614-4465-BA0A-93273B1B5012}">
      <dgm:prSet/>
      <dgm:spPr/>
      <dgm:t>
        <a:bodyPr/>
        <a:lstStyle/>
        <a:p>
          <a:endParaRPr lang="en-US"/>
        </a:p>
      </dgm:t>
    </dgm:pt>
    <dgm:pt modelId="{4AD5040A-71BB-483D-B33C-751F425A9E38}">
      <dgm:prSet/>
      <dgm:spPr/>
      <dgm:t>
        <a:bodyPr/>
        <a:lstStyle/>
        <a:p>
          <a:r>
            <a:rPr lang="en-US" dirty="0"/>
            <a:t>Do </a:t>
          </a:r>
          <a:r>
            <a:rPr lang="en-US" b="1" dirty="0"/>
            <a:t>not </a:t>
          </a:r>
          <a:r>
            <a:rPr lang="en-US" dirty="0"/>
            <a:t>assume that because there are </a:t>
          </a:r>
          <a:r>
            <a:rPr lang="en-US" u="heavy" dirty="0"/>
            <a:t>no</a:t>
          </a:r>
          <a:r>
            <a:rPr lang="en-US" dirty="0"/>
            <a:t> signs of trauma, nothing bad happened</a:t>
          </a:r>
        </a:p>
      </dgm:t>
    </dgm:pt>
    <dgm:pt modelId="{CA58462E-B99D-40A0-B313-607D8A1B2382}" type="parTrans" cxnId="{94E6615B-AD5B-4B33-AD6B-1A4A503156AF}">
      <dgm:prSet/>
      <dgm:spPr/>
      <dgm:t>
        <a:bodyPr/>
        <a:lstStyle/>
        <a:p>
          <a:endParaRPr lang="en-US"/>
        </a:p>
      </dgm:t>
    </dgm:pt>
    <dgm:pt modelId="{A64BBD2C-DE48-45DC-B55A-725DA6AC4D19}" type="sibTrans" cxnId="{94E6615B-AD5B-4B33-AD6B-1A4A503156AF}">
      <dgm:prSet/>
      <dgm:spPr/>
      <dgm:t>
        <a:bodyPr/>
        <a:lstStyle/>
        <a:p>
          <a:endParaRPr lang="en-US"/>
        </a:p>
      </dgm:t>
    </dgm:pt>
    <dgm:pt modelId="{F1FC2264-8B9B-9A4E-9975-73D12514F8F5}" type="pres">
      <dgm:prSet presAssocID="{96F7F03D-AA4E-4938-AE17-5BF2A09F7987}" presName="hierChild1" presStyleCnt="0">
        <dgm:presLayoutVars>
          <dgm:chPref val="1"/>
          <dgm:dir/>
          <dgm:animOne val="branch"/>
          <dgm:animLvl val="lvl"/>
          <dgm:resizeHandles/>
        </dgm:presLayoutVars>
      </dgm:prSet>
      <dgm:spPr/>
    </dgm:pt>
    <dgm:pt modelId="{8D2747A3-D40E-144C-AC40-579CE825B717}" type="pres">
      <dgm:prSet presAssocID="{74255B2F-2CB7-4704-89AB-59BF6454C9A6}" presName="hierRoot1" presStyleCnt="0"/>
      <dgm:spPr/>
    </dgm:pt>
    <dgm:pt modelId="{D8C53CE1-3755-A442-B570-5FA385EC0AB0}" type="pres">
      <dgm:prSet presAssocID="{74255B2F-2CB7-4704-89AB-59BF6454C9A6}" presName="composite" presStyleCnt="0"/>
      <dgm:spPr/>
    </dgm:pt>
    <dgm:pt modelId="{1FF07853-6CE2-B54E-AA38-200C10C93E25}" type="pres">
      <dgm:prSet presAssocID="{74255B2F-2CB7-4704-89AB-59BF6454C9A6}" presName="background" presStyleLbl="node0" presStyleIdx="0" presStyleCnt="2"/>
      <dgm:spPr/>
    </dgm:pt>
    <dgm:pt modelId="{43A49ED8-E268-054A-A6EB-52C76AE8CA99}" type="pres">
      <dgm:prSet presAssocID="{74255B2F-2CB7-4704-89AB-59BF6454C9A6}" presName="text" presStyleLbl="fgAcc0" presStyleIdx="0" presStyleCnt="2">
        <dgm:presLayoutVars>
          <dgm:chPref val="3"/>
        </dgm:presLayoutVars>
      </dgm:prSet>
      <dgm:spPr/>
    </dgm:pt>
    <dgm:pt modelId="{B0199B66-D5F3-034E-B62A-FD8B7272FB32}" type="pres">
      <dgm:prSet presAssocID="{74255B2F-2CB7-4704-89AB-59BF6454C9A6}" presName="hierChild2" presStyleCnt="0"/>
      <dgm:spPr/>
    </dgm:pt>
    <dgm:pt modelId="{45F40719-B14A-3A4B-B7E8-89171CE4EB04}" type="pres">
      <dgm:prSet presAssocID="{4AD5040A-71BB-483D-B33C-751F425A9E38}" presName="hierRoot1" presStyleCnt="0"/>
      <dgm:spPr/>
    </dgm:pt>
    <dgm:pt modelId="{BBFF777F-1D89-0346-BAE0-8BDAE3587016}" type="pres">
      <dgm:prSet presAssocID="{4AD5040A-71BB-483D-B33C-751F425A9E38}" presName="composite" presStyleCnt="0"/>
      <dgm:spPr/>
    </dgm:pt>
    <dgm:pt modelId="{33BE32BC-6098-DE40-BFFA-44575B393812}" type="pres">
      <dgm:prSet presAssocID="{4AD5040A-71BB-483D-B33C-751F425A9E38}" presName="background" presStyleLbl="node0" presStyleIdx="1" presStyleCnt="2"/>
      <dgm:spPr/>
    </dgm:pt>
    <dgm:pt modelId="{C01BB889-F881-994B-9753-11291409DA31}" type="pres">
      <dgm:prSet presAssocID="{4AD5040A-71BB-483D-B33C-751F425A9E38}" presName="text" presStyleLbl="fgAcc0" presStyleIdx="1" presStyleCnt="2">
        <dgm:presLayoutVars>
          <dgm:chPref val="3"/>
        </dgm:presLayoutVars>
      </dgm:prSet>
      <dgm:spPr/>
    </dgm:pt>
    <dgm:pt modelId="{980B51AD-1366-B844-B2B2-F7A1CB4227A4}" type="pres">
      <dgm:prSet presAssocID="{4AD5040A-71BB-483D-B33C-751F425A9E38}" presName="hierChild2" presStyleCnt="0"/>
      <dgm:spPr/>
    </dgm:pt>
  </dgm:ptLst>
  <dgm:cxnLst>
    <dgm:cxn modelId="{B3EB2007-4084-7A40-9D9A-ED5F896FDB5D}" type="presOf" srcId="{74255B2F-2CB7-4704-89AB-59BF6454C9A6}" destId="{43A49ED8-E268-054A-A6EB-52C76AE8CA99}" srcOrd="0" destOrd="0" presId="urn:microsoft.com/office/officeart/2005/8/layout/hierarchy1"/>
    <dgm:cxn modelId="{94E6615B-AD5B-4B33-AD6B-1A4A503156AF}" srcId="{96F7F03D-AA4E-4938-AE17-5BF2A09F7987}" destId="{4AD5040A-71BB-483D-B33C-751F425A9E38}" srcOrd="1" destOrd="0" parTransId="{CA58462E-B99D-40A0-B313-607D8A1B2382}" sibTransId="{A64BBD2C-DE48-45DC-B55A-725DA6AC4D19}"/>
    <dgm:cxn modelId="{B8B2C682-F8C9-5948-BAF7-A33AF53E51BF}" type="presOf" srcId="{96F7F03D-AA4E-4938-AE17-5BF2A09F7987}" destId="{F1FC2264-8B9B-9A4E-9975-73D12514F8F5}" srcOrd="0" destOrd="0" presId="urn:microsoft.com/office/officeart/2005/8/layout/hierarchy1"/>
    <dgm:cxn modelId="{5127219F-8614-4465-BA0A-93273B1B5012}" srcId="{96F7F03D-AA4E-4938-AE17-5BF2A09F7987}" destId="{74255B2F-2CB7-4704-89AB-59BF6454C9A6}" srcOrd="0" destOrd="0" parTransId="{45E965FF-C584-43F9-9407-5092A5E8E64D}" sibTransId="{E4DDBAA1-0DC9-405B-B146-8CADBEF5EA2D}"/>
    <dgm:cxn modelId="{B726B6CD-B435-9D42-9932-2D750030A59E}" type="presOf" srcId="{4AD5040A-71BB-483D-B33C-751F425A9E38}" destId="{C01BB889-F881-994B-9753-11291409DA31}" srcOrd="0" destOrd="0" presId="urn:microsoft.com/office/officeart/2005/8/layout/hierarchy1"/>
    <dgm:cxn modelId="{4EB84CF1-0DB6-C64F-8707-BCEEB686AC85}" type="presParOf" srcId="{F1FC2264-8B9B-9A4E-9975-73D12514F8F5}" destId="{8D2747A3-D40E-144C-AC40-579CE825B717}" srcOrd="0" destOrd="0" presId="urn:microsoft.com/office/officeart/2005/8/layout/hierarchy1"/>
    <dgm:cxn modelId="{28AB0279-109F-DD47-B4C3-466669FE331D}" type="presParOf" srcId="{8D2747A3-D40E-144C-AC40-579CE825B717}" destId="{D8C53CE1-3755-A442-B570-5FA385EC0AB0}" srcOrd="0" destOrd="0" presId="urn:microsoft.com/office/officeart/2005/8/layout/hierarchy1"/>
    <dgm:cxn modelId="{C9463D7D-E0CA-264A-A5D4-ADB33C6C3B0A}" type="presParOf" srcId="{D8C53CE1-3755-A442-B570-5FA385EC0AB0}" destId="{1FF07853-6CE2-B54E-AA38-200C10C93E25}" srcOrd="0" destOrd="0" presId="urn:microsoft.com/office/officeart/2005/8/layout/hierarchy1"/>
    <dgm:cxn modelId="{4B39A9B2-F0CA-F44A-A159-1B8FFAF6DE43}" type="presParOf" srcId="{D8C53CE1-3755-A442-B570-5FA385EC0AB0}" destId="{43A49ED8-E268-054A-A6EB-52C76AE8CA99}" srcOrd="1" destOrd="0" presId="urn:microsoft.com/office/officeart/2005/8/layout/hierarchy1"/>
    <dgm:cxn modelId="{C2B0C56A-0104-B642-AE12-D82F9CE9544F}" type="presParOf" srcId="{8D2747A3-D40E-144C-AC40-579CE825B717}" destId="{B0199B66-D5F3-034E-B62A-FD8B7272FB32}" srcOrd="1" destOrd="0" presId="urn:microsoft.com/office/officeart/2005/8/layout/hierarchy1"/>
    <dgm:cxn modelId="{B71CBB92-0BA9-294E-9422-2FE5A1D658D3}" type="presParOf" srcId="{F1FC2264-8B9B-9A4E-9975-73D12514F8F5}" destId="{45F40719-B14A-3A4B-B7E8-89171CE4EB04}" srcOrd="1" destOrd="0" presId="urn:microsoft.com/office/officeart/2005/8/layout/hierarchy1"/>
    <dgm:cxn modelId="{69B5005D-AFBA-C34B-9583-319F5A123FA5}" type="presParOf" srcId="{45F40719-B14A-3A4B-B7E8-89171CE4EB04}" destId="{BBFF777F-1D89-0346-BAE0-8BDAE3587016}" srcOrd="0" destOrd="0" presId="urn:microsoft.com/office/officeart/2005/8/layout/hierarchy1"/>
    <dgm:cxn modelId="{52AF02EE-3D3A-F644-B7CC-5959039CFDD7}" type="presParOf" srcId="{BBFF777F-1D89-0346-BAE0-8BDAE3587016}" destId="{33BE32BC-6098-DE40-BFFA-44575B393812}" srcOrd="0" destOrd="0" presId="urn:microsoft.com/office/officeart/2005/8/layout/hierarchy1"/>
    <dgm:cxn modelId="{7F86D855-AD9D-CD4D-A6CE-6296F0F63A64}" type="presParOf" srcId="{BBFF777F-1D89-0346-BAE0-8BDAE3587016}" destId="{C01BB889-F881-994B-9753-11291409DA31}" srcOrd="1" destOrd="0" presId="urn:microsoft.com/office/officeart/2005/8/layout/hierarchy1"/>
    <dgm:cxn modelId="{82CB18BB-C0BE-9F4C-A9B4-371DE141A652}" type="presParOf" srcId="{45F40719-B14A-3A4B-B7E8-89171CE4EB04}" destId="{980B51AD-1366-B844-B2B2-F7A1CB4227A4}"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3598475A-6215-482A-B98E-71BE8EF942E2}"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91515FFC-9BEB-4CC2-ACA9-E2956BF3CD49}">
      <dgm:prSet/>
      <dgm:spPr/>
      <dgm:t>
        <a:bodyPr/>
        <a:lstStyle/>
        <a:p>
          <a:r>
            <a:rPr lang="en-US" dirty="0"/>
            <a:t>Focus on your evidence</a:t>
          </a:r>
        </a:p>
      </dgm:t>
    </dgm:pt>
    <dgm:pt modelId="{BE5D1832-CFEE-4EE2-B674-D1970EF035C1}" type="parTrans" cxnId="{09670DC5-CB2A-403F-9D93-23A7E888EC70}">
      <dgm:prSet/>
      <dgm:spPr/>
      <dgm:t>
        <a:bodyPr/>
        <a:lstStyle/>
        <a:p>
          <a:endParaRPr lang="en-US"/>
        </a:p>
      </dgm:t>
    </dgm:pt>
    <dgm:pt modelId="{06864133-8287-4F2D-9E02-F7DF8C142AC5}" type="sibTrans" cxnId="{09670DC5-CB2A-403F-9D93-23A7E888EC70}">
      <dgm:prSet/>
      <dgm:spPr/>
      <dgm:t>
        <a:bodyPr/>
        <a:lstStyle/>
        <a:p>
          <a:endParaRPr lang="en-US"/>
        </a:p>
      </dgm:t>
    </dgm:pt>
    <dgm:pt modelId="{46547EA9-44EC-4D43-9FE3-B1BEB7B84BC2}">
      <dgm:prSet/>
      <dgm:spPr/>
      <dgm:t>
        <a:bodyPr/>
        <a:lstStyle/>
        <a:p>
          <a:r>
            <a:rPr lang="en-US" dirty="0"/>
            <a:t>Draw reasonable inferences from that evidence</a:t>
          </a:r>
        </a:p>
      </dgm:t>
    </dgm:pt>
    <dgm:pt modelId="{D310EFA1-0CBD-4F7A-9DDB-64D8BBD4E108}" type="parTrans" cxnId="{F1030101-A63F-4F66-B7E7-969D16CE60F0}">
      <dgm:prSet/>
      <dgm:spPr/>
      <dgm:t>
        <a:bodyPr/>
        <a:lstStyle/>
        <a:p>
          <a:endParaRPr lang="en-US"/>
        </a:p>
      </dgm:t>
    </dgm:pt>
    <dgm:pt modelId="{C9F53AAA-10F5-4E41-ADBC-F13EFDFD65FD}" type="sibTrans" cxnId="{F1030101-A63F-4F66-B7E7-969D16CE60F0}">
      <dgm:prSet/>
      <dgm:spPr/>
      <dgm:t>
        <a:bodyPr/>
        <a:lstStyle/>
        <a:p>
          <a:endParaRPr lang="en-US"/>
        </a:p>
      </dgm:t>
    </dgm:pt>
    <dgm:pt modelId="{4697766C-EEB5-4A64-ABF3-E9533CD1BC8C}">
      <dgm:prSet/>
      <dgm:spPr/>
      <dgm:t>
        <a:bodyPr/>
        <a:lstStyle/>
        <a:p>
          <a:r>
            <a:rPr lang="en-US" dirty="0"/>
            <a:t>Focus on your parties and witnesses, and take them as they are</a:t>
          </a:r>
        </a:p>
      </dgm:t>
    </dgm:pt>
    <dgm:pt modelId="{F5842755-6877-42AE-9891-882DDF336B84}" type="parTrans" cxnId="{9F64121F-B90D-4899-8AC0-A9628AE9F6A4}">
      <dgm:prSet/>
      <dgm:spPr/>
      <dgm:t>
        <a:bodyPr/>
        <a:lstStyle/>
        <a:p>
          <a:endParaRPr lang="en-US"/>
        </a:p>
      </dgm:t>
    </dgm:pt>
    <dgm:pt modelId="{EDF5181F-682C-428D-9CC6-31260541EEC4}" type="sibTrans" cxnId="{9F64121F-B90D-4899-8AC0-A9628AE9F6A4}">
      <dgm:prSet/>
      <dgm:spPr/>
      <dgm:t>
        <a:bodyPr/>
        <a:lstStyle/>
        <a:p>
          <a:endParaRPr lang="en-US"/>
        </a:p>
      </dgm:t>
    </dgm:pt>
    <dgm:pt modelId="{AA2CBE7D-1E05-4EB0-A93D-DA698E7D121A}">
      <dgm:prSet/>
      <dgm:spPr/>
      <dgm:t>
        <a:bodyPr/>
        <a:lstStyle/>
        <a:p>
          <a:r>
            <a:rPr lang="en-US" dirty="0"/>
            <a:t>Check yourself: am I reaching my decision because of any bias that I may hold?</a:t>
          </a:r>
        </a:p>
      </dgm:t>
    </dgm:pt>
    <dgm:pt modelId="{4AEBBE61-10F7-438F-BA82-20605BC7EFC5}" type="parTrans" cxnId="{0989FDB0-55E4-4DD0-9191-903F86C2FAAF}">
      <dgm:prSet/>
      <dgm:spPr/>
      <dgm:t>
        <a:bodyPr/>
        <a:lstStyle/>
        <a:p>
          <a:endParaRPr lang="en-US"/>
        </a:p>
      </dgm:t>
    </dgm:pt>
    <dgm:pt modelId="{E89DB12E-EC7F-4166-9976-8F93F1F47681}" type="sibTrans" cxnId="{0989FDB0-55E4-4DD0-9191-903F86C2FAAF}">
      <dgm:prSet/>
      <dgm:spPr/>
      <dgm:t>
        <a:bodyPr/>
        <a:lstStyle/>
        <a:p>
          <a:endParaRPr lang="en-US"/>
        </a:p>
      </dgm:t>
    </dgm:pt>
    <dgm:pt modelId="{C0D17EA7-7196-49B9-B3E6-558C97E334CF}" type="pres">
      <dgm:prSet presAssocID="{3598475A-6215-482A-B98E-71BE8EF942E2}" presName="root" presStyleCnt="0">
        <dgm:presLayoutVars>
          <dgm:dir/>
          <dgm:resizeHandles val="exact"/>
        </dgm:presLayoutVars>
      </dgm:prSet>
      <dgm:spPr/>
    </dgm:pt>
    <dgm:pt modelId="{692DA59F-1C22-48F3-B552-7E9F51D0A810}" type="pres">
      <dgm:prSet presAssocID="{91515FFC-9BEB-4CC2-ACA9-E2956BF3CD49}" presName="compNode" presStyleCnt="0"/>
      <dgm:spPr/>
    </dgm:pt>
    <dgm:pt modelId="{0C116F42-2132-4DFB-A56A-4F8BF37EBC40}" type="pres">
      <dgm:prSet presAssocID="{91515FFC-9BEB-4CC2-ACA9-E2956BF3CD49}" presName="bgRect" presStyleLbl="bgShp" presStyleIdx="0" presStyleCnt="4"/>
      <dgm:spPr/>
    </dgm:pt>
    <dgm:pt modelId="{B1C554F0-D847-4524-A281-A99B3651A3C2}" type="pres">
      <dgm:prSet presAssocID="{91515FFC-9BEB-4CC2-ACA9-E2956BF3CD49}"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agnifying glass"/>
        </a:ext>
      </dgm:extLst>
    </dgm:pt>
    <dgm:pt modelId="{E7F520B2-D3B3-4CE0-B984-8B44C35118E4}" type="pres">
      <dgm:prSet presAssocID="{91515FFC-9BEB-4CC2-ACA9-E2956BF3CD49}" presName="spaceRect" presStyleCnt="0"/>
      <dgm:spPr/>
    </dgm:pt>
    <dgm:pt modelId="{80447D03-A446-44C8-84C9-ED18BD0FD44C}" type="pres">
      <dgm:prSet presAssocID="{91515FFC-9BEB-4CC2-ACA9-E2956BF3CD49}" presName="parTx" presStyleLbl="revTx" presStyleIdx="0" presStyleCnt="4">
        <dgm:presLayoutVars>
          <dgm:chMax val="0"/>
          <dgm:chPref val="0"/>
        </dgm:presLayoutVars>
      </dgm:prSet>
      <dgm:spPr/>
    </dgm:pt>
    <dgm:pt modelId="{A0155A40-43C8-4FF0-B067-61755B7481B7}" type="pres">
      <dgm:prSet presAssocID="{06864133-8287-4F2D-9E02-F7DF8C142AC5}" presName="sibTrans" presStyleCnt="0"/>
      <dgm:spPr/>
    </dgm:pt>
    <dgm:pt modelId="{B8AED2DC-78AB-48AE-B810-E5B6B5B8F72B}" type="pres">
      <dgm:prSet presAssocID="{46547EA9-44EC-4D43-9FE3-B1BEB7B84BC2}" presName="compNode" presStyleCnt="0"/>
      <dgm:spPr/>
    </dgm:pt>
    <dgm:pt modelId="{FBC45F51-3132-4314-9414-9ECFC6980060}" type="pres">
      <dgm:prSet presAssocID="{46547EA9-44EC-4D43-9FE3-B1BEB7B84BC2}" presName="bgRect" presStyleLbl="bgShp" presStyleIdx="1" presStyleCnt="4"/>
      <dgm:spPr/>
    </dgm:pt>
    <dgm:pt modelId="{B433D219-1EE7-46B8-B772-CC48CC8B2AD2}" type="pres">
      <dgm:prSet presAssocID="{46547EA9-44EC-4D43-9FE3-B1BEB7B84BC2}"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mark"/>
        </a:ext>
      </dgm:extLst>
    </dgm:pt>
    <dgm:pt modelId="{3073AB66-4C43-4F22-8D94-5B1D798733C0}" type="pres">
      <dgm:prSet presAssocID="{46547EA9-44EC-4D43-9FE3-B1BEB7B84BC2}" presName="spaceRect" presStyleCnt="0"/>
      <dgm:spPr/>
    </dgm:pt>
    <dgm:pt modelId="{D1C30E96-2D0B-4A16-BA94-D3B4D913D18B}" type="pres">
      <dgm:prSet presAssocID="{46547EA9-44EC-4D43-9FE3-B1BEB7B84BC2}" presName="parTx" presStyleLbl="revTx" presStyleIdx="1" presStyleCnt="4">
        <dgm:presLayoutVars>
          <dgm:chMax val="0"/>
          <dgm:chPref val="0"/>
        </dgm:presLayoutVars>
      </dgm:prSet>
      <dgm:spPr/>
    </dgm:pt>
    <dgm:pt modelId="{6EB37DB5-D72E-4BAB-AAB7-3518CF0BEFD1}" type="pres">
      <dgm:prSet presAssocID="{C9F53AAA-10F5-4E41-ADBC-F13EFDFD65FD}" presName="sibTrans" presStyleCnt="0"/>
      <dgm:spPr/>
    </dgm:pt>
    <dgm:pt modelId="{9F20FDEB-D821-4B0A-8BA0-CEE59788F9F2}" type="pres">
      <dgm:prSet presAssocID="{4697766C-EEB5-4A64-ABF3-E9533CD1BC8C}" presName="compNode" presStyleCnt="0"/>
      <dgm:spPr/>
    </dgm:pt>
    <dgm:pt modelId="{01696F0B-F887-48EA-9F92-C206B9E72B1F}" type="pres">
      <dgm:prSet presAssocID="{4697766C-EEB5-4A64-ABF3-E9533CD1BC8C}" presName="bgRect" presStyleLbl="bgShp" presStyleIdx="2" presStyleCnt="4"/>
      <dgm:spPr/>
    </dgm:pt>
    <dgm:pt modelId="{868FFBA2-FBD2-488A-AD0C-5F30FEBEAE5A}" type="pres">
      <dgm:prSet presAssocID="{4697766C-EEB5-4A64-ABF3-E9533CD1BC8C}"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Judge"/>
        </a:ext>
      </dgm:extLst>
    </dgm:pt>
    <dgm:pt modelId="{9F29F25A-F2B3-4E5A-9428-63976DBE1517}" type="pres">
      <dgm:prSet presAssocID="{4697766C-EEB5-4A64-ABF3-E9533CD1BC8C}" presName="spaceRect" presStyleCnt="0"/>
      <dgm:spPr/>
    </dgm:pt>
    <dgm:pt modelId="{A9F4B5F2-05BB-4FCB-BCA0-D2B5CD8E0773}" type="pres">
      <dgm:prSet presAssocID="{4697766C-EEB5-4A64-ABF3-E9533CD1BC8C}" presName="parTx" presStyleLbl="revTx" presStyleIdx="2" presStyleCnt="4">
        <dgm:presLayoutVars>
          <dgm:chMax val="0"/>
          <dgm:chPref val="0"/>
        </dgm:presLayoutVars>
      </dgm:prSet>
      <dgm:spPr/>
    </dgm:pt>
    <dgm:pt modelId="{7C2831F4-512A-455D-A3F2-8DFD5EEC6A3D}" type="pres">
      <dgm:prSet presAssocID="{EDF5181F-682C-428D-9CC6-31260541EEC4}" presName="sibTrans" presStyleCnt="0"/>
      <dgm:spPr/>
    </dgm:pt>
    <dgm:pt modelId="{0305F326-9E00-4D7E-BC6B-9108EDB3C6A7}" type="pres">
      <dgm:prSet presAssocID="{AA2CBE7D-1E05-4EB0-A93D-DA698E7D121A}" presName="compNode" presStyleCnt="0"/>
      <dgm:spPr/>
    </dgm:pt>
    <dgm:pt modelId="{5AEDAD26-9B67-493D-AF35-398120E37152}" type="pres">
      <dgm:prSet presAssocID="{AA2CBE7D-1E05-4EB0-A93D-DA698E7D121A}" presName="bgRect" presStyleLbl="bgShp" presStyleIdx="3" presStyleCnt="4"/>
      <dgm:spPr/>
    </dgm:pt>
    <dgm:pt modelId="{B70A5998-B64A-4BA0-BDD8-FCCD235D1720}" type="pres">
      <dgm:prSet presAssocID="{AA2CBE7D-1E05-4EB0-A93D-DA698E7D121A}"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Question mark"/>
        </a:ext>
      </dgm:extLst>
    </dgm:pt>
    <dgm:pt modelId="{30C51BF0-B57A-465F-8AD6-6B97B52D3B6C}" type="pres">
      <dgm:prSet presAssocID="{AA2CBE7D-1E05-4EB0-A93D-DA698E7D121A}" presName="spaceRect" presStyleCnt="0"/>
      <dgm:spPr/>
    </dgm:pt>
    <dgm:pt modelId="{021789DA-48B5-4807-803C-4A119BC16FAE}" type="pres">
      <dgm:prSet presAssocID="{AA2CBE7D-1E05-4EB0-A93D-DA698E7D121A}" presName="parTx" presStyleLbl="revTx" presStyleIdx="3" presStyleCnt="4">
        <dgm:presLayoutVars>
          <dgm:chMax val="0"/>
          <dgm:chPref val="0"/>
        </dgm:presLayoutVars>
      </dgm:prSet>
      <dgm:spPr/>
    </dgm:pt>
  </dgm:ptLst>
  <dgm:cxnLst>
    <dgm:cxn modelId="{F1030101-A63F-4F66-B7E7-969D16CE60F0}" srcId="{3598475A-6215-482A-B98E-71BE8EF942E2}" destId="{46547EA9-44EC-4D43-9FE3-B1BEB7B84BC2}" srcOrd="1" destOrd="0" parTransId="{D310EFA1-0CBD-4F7A-9DDB-64D8BBD4E108}" sibTransId="{C9F53AAA-10F5-4E41-ADBC-F13EFDFD65FD}"/>
    <dgm:cxn modelId="{9EE8AC0F-A4E3-4317-B8F4-02531C25C465}" type="presOf" srcId="{46547EA9-44EC-4D43-9FE3-B1BEB7B84BC2}" destId="{D1C30E96-2D0B-4A16-BA94-D3B4D913D18B}" srcOrd="0" destOrd="0" presId="urn:microsoft.com/office/officeart/2018/2/layout/IconVerticalSolidList"/>
    <dgm:cxn modelId="{863E6B1C-1137-4C93-8C13-16D80FE91AF5}" type="presOf" srcId="{91515FFC-9BEB-4CC2-ACA9-E2956BF3CD49}" destId="{80447D03-A446-44C8-84C9-ED18BD0FD44C}" srcOrd="0" destOrd="0" presId="urn:microsoft.com/office/officeart/2018/2/layout/IconVerticalSolidList"/>
    <dgm:cxn modelId="{9F64121F-B90D-4899-8AC0-A9628AE9F6A4}" srcId="{3598475A-6215-482A-B98E-71BE8EF942E2}" destId="{4697766C-EEB5-4A64-ABF3-E9533CD1BC8C}" srcOrd="2" destOrd="0" parTransId="{F5842755-6877-42AE-9891-882DDF336B84}" sibTransId="{EDF5181F-682C-428D-9CC6-31260541EEC4}"/>
    <dgm:cxn modelId="{0CC62072-053E-4E89-A440-4D580019647E}" type="presOf" srcId="{4697766C-EEB5-4A64-ABF3-E9533CD1BC8C}" destId="{A9F4B5F2-05BB-4FCB-BCA0-D2B5CD8E0773}" srcOrd="0" destOrd="0" presId="urn:microsoft.com/office/officeart/2018/2/layout/IconVerticalSolidList"/>
    <dgm:cxn modelId="{0989FDB0-55E4-4DD0-9191-903F86C2FAAF}" srcId="{3598475A-6215-482A-B98E-71BE8EF942E2}" destId="{AA2CBE7D-1E05-4EB0-A93D-DA698E7D121A}" srcOrd="3" destOrd="0" parTransId="{4AEBBE61-10F7-438F-BA82-20605BC7EFC5}" sibTransId="{E89DB12E-EC7F-4166-9976-8F93F1F47681}"/>
    <dgm:cxn modelId="{27D5D8B6-93ED-4445-B953-EA1CC0F3F406}" type="presOf" srcId="{3598475A-6215-482A-B98E-71BE8EF942E2}" destId="{C0D17EA7-7196-49B9-B3E6-558C97E334CF}" srcOrd="0" destOrd="0" presId="urn:microsoft.com/office/officeart/2018/2/layout/IconVerticalSolidList"/>
    <dgm:cxn modelId="{09670DC5-CB2A-403F-9D93-23A7E888EC70}" srcId="{3598475A-6215-482A-B98E-71BE8EF942E2}" destId="{91515FFC-9BEB-4CC2-ACA9-E2956BF3CD49}" srcOrd="0" destOrd="0" parTransId="{BE5D1832-CFEE-4EE2-B674-D1970EF035C1}" sibTransId="{06864133-8287-4F2D-9E02-F7DF8C142AC5}"/>
    <dgm:cxn modelId="{B3B694EB-DBE6-4A42-B81F-FD1CAC47F9CB}" type="presOf" srcId="{AA2CBE7D-1E05-4EB0-A93D-DA698E7D121A}" destId="{021789DA-48B5-4807-803C-4A119BC16FAE}" srcOrd="0" destOrd="0" presId="urn:microsoft.com/office/officeart/2018/2/layout/IconVerticalSolidList"/>
    <dgm:cxn modelId="{0D54AE56-7B44-4B13-9617-2FF44FDA9408}" type="presParOf" srcId="{C0D17EA7-7196-49B9-B3E6-558C97E334CF}" destId="{692DA59F-1C22-48F3-B552-7E9F51D0A810}" srcOrd="0" destOrd="0" presId="urn:microsoft.com/office/officeart/2018/2/layout/IconVerticalSolidList"/>
    <dgm:cxn modelId="{1F7D6B5C-542B-4D24-A723-CDD8829F71EB}" type="presParOf" srcId="{692DA59F-1C22-48F3-B552-7E9F51D0A810}" destId="{0C116F42-2132-4DFB-A56A-4F8BF37EBC40}" srcOrd="0" destOrd="0" presId="urn:microsoft.com/office/officeart/2018/2/layout/IconVerticalSolidList"/>
    <dgm:cxn modelId="{C573F7F1-9B38-4C73-BB10-055D71F63E59}" type="presParOf" srcId="{692DA59F-1C22-48F3-B552-7E9F51D0A810}" destId="{B1C554F0-D847-4524-A281-A99B3651A3C2}" srcOrd="1" destOrd="0" presId="urn:microsoft.com/office/officeart/2018/2/layout/IconVerticalSolidList"/>
    <dgm:cxn modelId="{D5B961EB-6453-43FC-9973-AF327368E5EA}" type="presParOf" srcId="{692DA59F-1C22-48F3-B552-7E9F51D0A810}" destId="{E7F520B2-D3B3-4CE0-B984-8B44C35118E4}" srcOrd="2" destOrd="0" presId="urn:microsoft.com/office/officeart/2018/2/layout/IconVerticalSolidList"/>
    <dgm:cxn modelId="{D82F34B7-0CC7-4937-BFE2-A56F55879B80}" type="presParOf" srcId="{692DA59F-1C22-48F3-B552-7E9F51D0A810}" destId="{80447D03-A446-44C8-84C9-ED18BD0FD44C}" srcOrd="3" destOrd="0" presId="urn:microsoft.com/office/officeart/2018/2/layout/IconVerticalSolidList"/>
    <dgm:cxn modelId="{9B0E3D11-A0E2-48A2-B480-91A384CBA2A0}" type="presParOf" srcId="{C0D17EA7-7196-49B9-B3E6-558C97E334CF}" destId="{A0155A40-43C8-4FF0-B067-61755B7481B7}" srcOrd="1" destOrd="0" presId="urn:microsoft.com/office/officeart/2018/2/layout/IconVerticalSolidList"/>
    <dgm:cxn modelId="{4F1100C7-918C-4F95-A8D2-1080408B7CB2}" type="presParOf" srcId="{C0D17EA7-7196-49B9-B3E6-558C97E334CF}" destId="{B8AED2DC-78AB-48AE-B810-E5B6B5B8F72B}" srcOrd="2" destOrd="0" presId="urn:microsoft.com/office/officeart/2018/2/layout/IconVerticalSolidList"/>
    <dgm:cxn modelId="{FEDBEEF9-73E1-4EB4-8D1C-6DC25D37D927}" type="presParOf" srcId="{B8AED2DC-78AB-48AE-B810-E5B6B5B8F72B}" destId="{FBC45F51-3132-4314-9414-9ECFC6980060}" srcOrd="0" destOrd="0" presId="urn:microsoft.com/office/officeart/2018/2/layout/IconVerticalSolidList"/>
    <dgm:cxn modelId="{24DF1D71-2F2A-4BCA-BEBA-A4057CCE6AC0}" type="presParOf" srcId="{B8AED2DC-78AB-48AE-B810-E5B6B5B8F72B}" destId="{B433D219-1EE7-46B8-B772-CC48CC8B2AD2}" srcOrd="1" destOrd="0" presId="urn:microsoft.com/office/officeart/2018/2/layout/IconVerticalSolidList"/>
    <dgm:cxn modelId="{CC7A5B73-4015-439F-AFB1-34561252DEF5}" type="presParOf" srcId="{B8AED2DC-78AB-48AE-B810-E5B6B5B8F72B}" destId="{3073AB66-4C43-4F22-8D94-5B1D798733C0}" srcOrd="2" destOrd="0" presId="urn:microsoft.com/office/officeart/2018/2/layout/IconVerticalSolidList"/>
    <dgm:cxn modelId="{B4C4BB3A-2335-4E72-AEC3-BD56A292A6FD}" type="presParOf" srcId="{B8AED2DC-78AB-48AE-B810-E5B6B5B8F72B}" destId="{D1C30E96-2D0B-4A16-BA94-D3B4D913D18B}" srcOrd="3" destOrd="0" presId="urn:microsoft.com/office/officeart/2018/2/layout/IconVerticalSolidList"/>
    <dgm:cxn modelId="{873F0B1A-655B-4701-9D55-0340D307AE47}" type="presParOf" srcId="{C0D17EA7-7196-49B9-B3E6-558C97E334CF}" destId="{6EB37DB5-D72E-4BAB-AAB7-3518CF0BEFD1}" srcOrd="3" destOrd="0" presId="urn:microsoft.com/office/officeart/2018/2/layout/IconVerticalSolidList"/>
    <dgm:cxn modelId="{CB252208-1C66-421F-8FDD-04A0BBEB9E81}" type="presParOf" srcId="{C0D17EA7-7196-49B9-B3E6-558C97E334CF}" destId="{9F20FDEB-D821-4B0A-8BA0-CEE59788F9F2}" srcOrd="4" destOrd="0" presId="urn:microsoft.com/office/officeart/2018/2/layout/IconVerticalSolidList"/>
    <dgm:cxn modelId="{48CD1F38-E032-4686-BF7E-4BC327109064}" type="presParOf" srcId="{9F20FDEB-D821-4B0A-8BA0-CEE59788F9F2}" destId="{01696F0B-F887-48EA-9F92-C206B9E72B1F}" srcOrd="0" destOrd="0" presId="urn:microsoft.com/office/officeart/2018/2/layout/IconVerticalSolidList"/>
    <dgm:cxn modelId="{DF4417B6-35A2-4B67-B3CD-E2ADA50ADF3B}" type="presParOf" srcId="{9F20FDEB-D821-4B0A-8BA0-CEE59788F9F2}" destId="{868FFBA2-FBD2-488A-AD0C-5F30FEBEAE5A}" srcOrd="1" destOrd="0" presId="urn:microsoft.com/office/officeart/2018/2/layout/IconVerticalSolidList"/>
    <dgm:cxn modelId="{47506B59-0EE7-4546-83C1-DC72C28E8E8A}" type="presParOf" srcId="{9F20FDEB-D821-4B0A-8BA0-CEE59788F9F2}" destId="{9F29F25A-F2B3-4E5A-9428-63976DBE1517}" srcOrd="2" destOrd="0" presId="urn:microsoft.com/office/officeart/2018/2/layout/IconVerticalSolidList"/>
    <dgm:cxn modelId="{6B352031-93D9-4CCE-ACF0-DFA98C7438E9}" type="presParOf" srcId="{9F20FDEB-D821-4B0A-8BA0-CEE59788F9F2}" destId="{A9F4B5F2-05BB-4FCB-BCA0-D2B5CD8E0773}" srcOrd="3" destOrd="0" presId="urn:microsoft.com/office/officeart/2018/2/layout/IconVerticalSolidList"/>
    <dgm:cxn modelId="{2938B041-2E8B-4C30-A676-6DA22C76DE2E}" type="presParOf" srcId="{C0D17EA7-7196-49B9-B3E6-558C97E334CF}" destId="{7C2831F4-512A-455D-A3F2-8DFD5EEC6A3D}" srcOrd="5" destOrd="0" presId="urn:microsoft.com/office/officeart/2018/2/layout/IconVerticalSolidList"/>
    <dgm:cxn modelId="{3D231276-1A19-4B3A-831D-B11D0190FE76}" type="presParOf" srcId="{C0D17EA7-7196-49B9-B3E6-558C97E334CF}" destId="{0305F326-9E00-4D7E-BC6B-9108EDB3C6A7}" srcOrd="6" destOrd="0" presId="urn:microsoft.com/office/officeart/2018/2/layout/IconVerticalSolidList"/>
    <dgm:cxn modelId="{DA777BD5-746C-446D-A1D7-1790F48E3CE4}" type="presParOf" srcId="{0305F326-9E00-4D7E-BC6B-9108EDB3C6A7}" destId="{5AEDAD26-9B67-493D-AF35-398120E37152}" srcOrd="0" destOrd="0" presId="urn:microsoft.com/office/officeart/2018/2/layout/IconVerticalSolidList"/>
    <dgm:cxn modelId="{3E690954-BDCF-4606-BDA6-F4221113476A}" type="presParOf" srcId="{0305F326-9E00-4D7E-BC6B-9108EDB3C6A7}" destId="{B70A5998-B64A-4BA0-BDD8-FCCD235D1720}" srcOrd="1" destOrd="0" presId="urn:microsoft.com/office/officeart/2018/2/layout/IconVerticalSolidList"/>
    <dgm:cxn modelId="{D1CBFF8D-EA50-4A1F-9862-1B20674CCE96}" type="presParOf" srcId="{0305F326-9E00-4D7E-BC6B-9108EDB3C6A7}" destId="{30C51BF0-B57A-465F-8AD6-6B97B52D3B6C}" srcOrd="2" destOrd="0" presId="urn:microsoft.com/office/officeart/2018/2/layout/IconVerticalSolidList"/>
    <dgm:cxn modelId="{3A4B86B1-444F-4C03-AB30-7ABBF7975BCE}" type="presParOf" srcId="{0305F326-9E00-4D7E-BC6B-9108EDB3C6A7}" destId="{021789DA-48B5-4807-803C-4A119BC16FAE}"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72BB5EB3-5877-4D82-9739-F99BF81D8368}"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738F3015-9A4D-4AD2-A392-4D6BB3193F69}">
      <dgm:prSet/>
      <dgm:spPr/>
      <dgm:t>
        <a:bodyPr/>
        <a:lstStyle/>
        <a:p>
          <a:r>
            <a:rPr lang="en-US" dirty="0"/>
            <a:t>When you make a determination as to a disputed fact, use your standard of evidence</a:t>
          </a:r>
        </a:p>
      </dgm:t>
    </dgm:pt>
    <dgm:pt modelId="{C99229A4-8B92-4714-BF96-17ED7870D7DB}" type="parTrans" cxnId="{87C96AE6-11C0-431D-88FA-C4DF6746BB99}">
      <dgm:prSet/>
      <dgm:spPr/>
      <dgm:t>
        <a:bodyPr/>
        <a:lstStyle/>
        <a:p>
          <a:endParaRPr lang="en-US"/>
        </a:p>
      </dgm:t>
    </dgm:pt>
    <dgm:pt modelId="{D3E12D78-1D6F-4582-9BE7-4D46F29DDDEF}" type="sibTrans" cxnId="{87C96AE6-11C0-431D-88FA-C4DF6746BB99}">
      <dgm:prSet/>
      <dgm:spPr/>
      <dgm:t>
        <a:bodyPr/>
        <a:lstStyle/>
        <a:p>
          <a:endParaRPr lang="en-US"/>
        </a:p>
      </dgm:t>
    </dgm:pt>
    <dgm:pt modelId="{5C7384FC-D227-4F0B-94AD-72D63957CA74}">
      <dgm:prSet/>
      <dgm:spPr/>
      <dgm:t>
        <a:bodyPr/>
        <a:lstStyle/>
        <a:p>
          <a:r>
            <a:rPr lang="en-US" dirty="0"/>
            <a:t>When you make a determination as to whether an element exists, use your standard of evidence</a:t>
          </a:r>
        </a:p>
      </dgm:t>
    </dgm:pt>
    <dgm:pt modelId="{B73C4A64-A1B3-496C-B2A2-664DB274EE35}" type="parTrans" cxnId="{B7A3B163-FE66-4A06-BABE-A358E12B28A9}">
      <dgm:prSet/>
      <dgm:spPr/>
      <dgm:t>
        <a:bodyPr/>
        <a:lstStyle/>
        <a:p>
          <a:endParaRPr lang="en-US"/>
        </a:p>
      </dgm:t>
    </dgm:pt>
    <dgm:pt modelId="{3F36167F-872A-4ECF-AEAD-12A9447A73FB}" type="sibTrans" cxnId="{B7A3B163-FE66-4A06-BABE-A358E12B28A9}">
      <dgm:prSet/>
      <dgm:spPr/>
      <dgm:t>
        <a:bodyPr/>
        <a:lstStyle/>
        <a:p>
          <a:endParaRPr lang="en-US"/>
        </a:p>
      </dgm:t>
    </dgm:pt>
    <dgm:pt modelId="{7D384769-2B6B-9D44-A997-EDFC24B4EBF6}" type="pres">
      <dgm:prSet presAssocID="{72BB5EB3-5877-4D82-9739-F99BF81D8368}" presName="linear" presStyleCnt="0">
        <dgm:presLayoutVars>
          <dgm:animLvl val="lvl"/>
          <dgm:resizeHandles val="exact"/>
        </dgm:presLayoutVars>
      </dgm:prSet>
      <dgm:spPr/>
    </dgm:pt>
    <dgm:pt modelId="{827B1D48-B5F6-B64D-9388-1E29FBD1B68F}" type="pres">
      <dgm:prSet presAssocID="{738F3015-9A4D-4AD2-A392-4D6BB3193F69}" presName="parentText" presStyleLbl="node1" presStyleIdx="0" presStyleCnt="2">
        <dgm:presLayoutVars>
          <dgm:chMax val="0"/>
          <dgm:bulletEnabled val="1"/>
        </dgm:presLayoutVars>
      </dgm:prSet>
      <dgm:spPr/>
    </dgm:pt>
    <dgm:pt modelId="{81111201-04C6-F248-8503-0C63A3A67513}" type="pres">
      <dgm:prSet presAssocID="{D3E12D78-1D6F-4582-9BE7-4D46F29DDDEF}" presName="spacer" presStyleCnt="0"/>
      <dgm:spPr/>
    </dgm:pt>
    <dgm:pt modelId="{87C94276-1C5D-E24C-B461-01B50CC761B1}" type="pres">
      <dgm:prSet presAssocID="{5C7384FC-D227-4F0B-94AD-72D63957CA74}" presName="parentText" presStyleLbl="node1" presStyleIdx="1" presStyleCnt="2">
        <dgm:presLayoutVars>
          <dgm:chMax val="0"/>
          <dgm:bulletEnabled val="1"/>
        </dgm:presLayoutVars>
      </dgm:prSet>
      <dgm:spPr/>
    </dgm:pt>
  </dgm:ptLst>
  <dgm:cxnLst>
    <dgm:cxn modelId="{0972C326-17D5-624C-8D64-671A3B891679}" type="presOf" srcId="{5C7384FC-D227-4F0B-94AD-72D63957CA74}" destId="{87C94276-1C5D-E24C-B461-01B50CC761B1}" srcOrd="0" destOrd="0" presId="urn:microsoft.com/office/officeart/2005/8/layout/vList2"/>
    <dgm:cxn modelId="{B7A3B163-FE66-4A06-BABE-A358E12B28A9}" srcId="{72BB5EB3-5877-4D82-9739-F99BF81D8368}" destId="{5C7384FC-D227-4F0B-94AD-72D63957CA74}" srcOrd="1" destOrd="0" parTransId="{B73C4A64-A1B3-496C-B2A2-664DB274EE35}" sibTransId="{3F36167F-872A-4ECF-AEAD-12A9447A73FB}"/>
    <dgm:cxn modelId="{7E78FF6C-A2E7-A748-8FC3-89C0B6F71076}" type="presOf" srcId="{738F3015-9A4D-4AD2-A392-4D6BB3193F69}" destId="{827B1D48-B5F6-B64D-9388-1E29FBD1B68F}" srcOrd="0" destOrd="0" presId="urn:microsoft.com/office/officeart/2005/8/layout/vList2"/>
    <dgm:cxn modelId="{7465E5D9-450A-8743-BAB5-9B31C8DCC1A1}" type="presOf" srcId="{72BB5EB3-5877-4D82-9739-F99BF81D8368}" destId="{7D384769-2B6B-9D44-A997-EDFC24B4EBF6}" srcOrd="0" destOrd="0" presId="urn:microsoft.com/office/officeart/2005/8/layout/vList2"/>
    <dgm:cxn modelId="{87C96AE6-11C0-431D-88FA-C4DF6746BB99}" srcId="{72BB5EB3-5877-4D82-9739-F99BF81D8368}" destId="{738F3015-9A4D-4AD2-A392-4D6BB3193F69}" srcOrd="0" destOrd="0" parTransId="{C99229A4-8B92-4714-BF96-17ED7870D7DB}" sibTransId="{D3E12D78-1D6F-4582-9BE7-4D46F29DDDEF}"/>
    <dgm:cxn modelId="{42B0D5E1-4A7E-464F-8E6A-9528834E06FF}" type="presParOf" srcId="{7D384769-2B6B-9D44-A997-EDFC24B4EBF6}" destId="{827B1D48-B5F6-B64D-9388-1E29FBD1B68F}" srcOrd="0" destOrd="0" presId="urn:microsoft.com/office/officeart/2005/8/layout/vList2"/>
    <dgm:cxn modelId="{9F5F6D04-DE14-1A4E-838D-8EB94C50D373}" type="presParOf" srcId="{7D384769-2B6B-9D44-A997-EDFC24B4EBF6}" destId="{81111201-04C6-F248-8503-0C63A3A67513}" srcOrd="1" destOrd="0" presId="urn:microsoft.com/office/officeart/2005/8/layout/vList2"/>
    <dgm:cxn modelId="{156DF0CB-8E6F-7E48-B196-E781DB246C92}" type="presParOf" srcId="{7D384769-2B6B-9D44-A997-EDFC24B4EBF6}" destId="{87C94276-1C5D-E24C-B461-01B50CC761B1}"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4A03B388-15D4-46A0-BACB-8A8F595927E3}" type="doc">
      <dgm:prSet loTypeId="urn:microsoft.com/office/officeart/2005/8/layout/process4" loCatId="process" qsTypeId="urn:microsoft.com/office/officeart/2005/8/quickstyle/simple4" qsCatId="simple" csTypeId="urn:microsoft.com/office/officeart/2005/8/colors/colorful2" csCatId="colorful" phldr="1"/>
      <dgm:spPr/>
      <dgm:t>
        <a:bodyPr/>
        <a:lstStyle/>
        <a:p>
          <a:endParaRPr lang="en-US"/>
        </a:p>
      </dgm:t>
    </dgm:pt>
    <dgm:pt modelId="{E9501C0A-58A1-4509-BBE9-FB77599262CC}">
      <dgm:prSet/>
      <dgm:spPr/>
      <dgm:t>
        <a:bodyPr/>
        <a:lstStyle/>
        <a:p>
          <a:r>
            <a:rPr lang="en-US" dirty="0"/>
            <a:t>You cannot hear an appeal of your own decisions</a:t>
          </a:r>
        </a:p>
      </dgm:t>
    </dgm:pt>
    <dgm:pt modelId="{49234070-AF50-413B-826F-B21CFCC77FC7}" type="parTrans" cxnId="{D88B1E5A-34A7-4831-984C-D83946804DB4}">
      <dgm:prSet/>
      <dgm:spPr/>
      <dgm:t>
        <a:bodyPr/>
        <a:lstStyle/>
        <a:p>
          <a:endParaRPr lang="en-US"/>
        </a:p>
      </dgm:t>
    </dgm:pt>
    <dgm:pt modelId="{0B10ABBF-1AF7-4248-B07A-CA84EBD4A3F8}" type="sibTrans" cxnId="{D88B1E5A-34A7-4831-984C-D83946804DB4}">
      <dgm:prSet/>
      <dgm:spPr/>
      <dgm:t>
        <a:bodyPr/>
        <a:lstStyle/>
        <a:p>
          <a:endParaRPr lang="en-US"/>
        </a:p>
      </dgm:t>
    </dgm:pt>
    <dgm:pt modelId="{33EF919C-3BDE-451D-87A6-1E6AEB5E7CD0}">
      <dgm:prSet/>
      <dgm:spPr/>
      <dgm:t>
        <a:bodyPr/>
        <a:lstStyle/>
        <a:p>
          <a:r>
            <a:rPr lang="en-US" dirty="0"/>
            <a:t>The Appellate Decision-maker cannot be the same investigator, Title IX Coordinator, or decision-maker that worked on the case</a:t>
          </a:r>
        </a:p>
      </dgm:t>
    </dgm:pt>
    <dgm:pt modelId="{FC7F30B8-D69E-4BDB-9D79-D39240BCC81B}" type="parTrans" cxnId="{FE09FB5C-5CDE-4F50-8EC3-A8B0FC979DCB}">
      <dgm:prSet/>
      <dgm:spPr/>
      <dgm:t>
        <a:bodyPr/>
        <a:lstStyle/>
        <a:p>
          <a:endParaRPr lang="en-US"/>
        </a:p>
      </dgm:t>
    </dgm:pt>
    <dgm:pt modelId="{7787C6C7-9F52-4B20-8C2F-A1DEE5849D57}" type="sibTrans" cxnId="{FE09FB5C-5CDE-4F50-8EC3-A8B0FC979DCB}">
      <dgm:prSet/>
      <dgm:spPr/>
      <dgm:t>
        <a:bodyPr/>
        <a:lstStyle/>
        <a:p>
          <a:endParaRPr lang="en-US"/>
        </a:p>
      </dgm:t>
    </dgm:pt>
    <dgm:pt modelId="{4B916DD2-12B1-42F9-84C0-C14BD59195B0}">
      <dgm:prSet/>
      <dgm:spPr/>
      <dgm:t>
        <a:bodyPr/>
        <a:lstStyle/>
        <a:p>
          <a:r>
            <a:rPr lang="en-US" dirty="0"/>
            <a:t>The Appellate Decision-maker must be trained in the same manner as the Decision-maker</a:t>
          </a:r>
        </a:p>
      </dgm:t>
    </dgm:pt>
    <dgm:pt modelId="{12483C8F-D616-4A57-A986-7DA99F936A52}" type="parTrans" cxnId="{99521677-3E54-470E-92E1-00DC75346F27}">
      <dgm:prSet/>
      <dgm:spPr/>
      <dgm:t>
        <a:bodyPr/>
        <a:lstStyle/>
        <a:p>
          <a:endParaRPr lang="en-US"/>
        </a:p>
      </dgm:t>
    </dgm:pt>
    <dgm:pt modelId="{3ADFC051-90D9-42AE-8E45-3C42C168F991}" type="sibTrans" cxnId="{99521677-3E54-470E-92E1-00DC75346F27}">
      <dgm:prSet/>
      <dgm:spPr/>
      <dgm:t>
        <a:bodyPr/>
        <a:lstStyle/>
        <a:p>
          <a:endParaRPr lang="en-US"/>
        </a:p>
      </dgm:t>
    </dgm:pt>
    <dgm:pt modelId="{9D9D493B-97FD-7541-9BD1-E3AE33625775}" type="pres">
      <dgm:prSet presAssocID="{4A03B388-15D4-46A0-BACB-8A8F595927E3}" presName="Name0" presStyleCnt="0">
        <dgm:presLayoutVars>
          <dgm:dir/>
          <dgm:animLvl val="lvl"/>
          <dgm:resizeHandles val="exact"/>
        </dgm:presLayoutVars>
      </dgm:prSet>
      <dgm:spPr/>
    </dgm:pt>
    <dgm:pt modelId="{F64561C6-7907-EE47-8008-5DD4C385BAE6}" type="pres">
      <dgm:prSet presAssocID="{4B916DD2-12B1-42F9-84C0-C14BD59195B0}" presName="boxAndChildren" presStyleCnt="0"/>
      <dgm:spPr/>
    </dgm:pt>
    <dgm:pt modelId="{BF906A0A-11C3-FD44-8CC6-11C0F1752AA4}" type="pres">
      <dgm:prSet presAssocID="{4B916DD2-12B1-42F9-84C0-C14BD59195B0}" presName="parentTextBox" presStyleLbl="node1" presStyleIdx="0" presStyleCnt="2"/>
      <dgm:spPr/>
    </dgm:pt>
    <dgm:pt modelId="{F9203A8E-2E69-DD43-80DA-3EDDFA4A9F16}" type="pres">
      <dgm:prSet presAssocID="{0B10ABBF-1AF7-4248-B07A-CA84EBD4A3F8}" presName="sp" presStyleCnt="0"/>
      <dgm:spPr/>
    </dgm:pt>
    <dgm:pt modelId="{7B7FE3C5-EE94-454F-A448-0BAB0DEF4FDC}" type="pres">
      <dgm:prSet presAssocID="{E9501C0A-58A1-4509-BBE9-FB77599262CC}" presName="arrowAndChildren" presStyleCnt="0"/>
      <dgm:spPr/>
    </dgm:pt>
    <dgm:pt modelId="{17D0B10D-D4D5-304F-98E5-7DFF28FB965F}" type="pres">
      <dgm:prSet presAssocID="{E9501C0A-58A1-4509-BBE9-FB77599262CC}" presName="parentTextArrow" presStyleLbl="node1" presStyleIdx="0" presStyleCnt="2"/>
      <dgm:spPr/>
    </dgm:pt>
    <dgm:pt modelId="{DCCF04F6-B168-D048-83FA-7574C6396DCD}" type="pres">
      <dgm:prSet presAssocID="{E9501C0A-58A1-4509-BBE9-FB77599262CC}" presName="arrow" presStyleLbl="node1" presStyleIdx="1" presStyleCnt="2"/>
      <dgm:spPr/>
    </dgm:pt>
    <dgm:pt modelId="{44E5C905-CD8E-CA4B-955F-849770534727}" type="pres">
      <dgm:prSet presAssocID="{E9501C0A-58A1-4509-BBE9-FB77599262CC}" presName="descendantArrow" presStyleCnt="0"/>
      <dgm:spPr/>
    </dgm:pt>
    <dgm:pt modelId="{3E2AFB77-1D69-FA48-A08C-8A818F76865E}" type="pres">
      <dgm:prSet presAssocID="{33EF919C-3BDE-451D-87A6-1E6AEB5E7CD0}" presName="childTextArrow" presStyleLbl="fgAccFollowNode1" presStyleIdx="0" presStyleCnt="1">
        <dgm:presLayoutVars>
          <dgm:bulletEnabled val="1"/>
        </dgm:presLayoutVars>
      </dgm:prSet>
      <dgm:spPr/>
    </dgm:pt>
  </dgm:ptLst>
  <dgm:cxnLst>
    <dgm:cxn modelId="{0C539F48-EAF1-FA41-A4D7-799C0744FB19}" type="presOf" srcId="{33EF919C-3BDE-451D-87A6-1E6AEB5E7CD0}" destId="{3E2AFB77-1D69-FA48-A08C-8A818F76865E}" srcOrd="0" destOrd="0" presId="urn:microsoft.com/office/officeart/2005/8/layout/process4"/>
    <dgm:cxn modelId="{DCC30749-3BE7-284B-AF47-EF293BEAC58F}" type="presOf" srcId="{E9501C0A-58A1-4509-BBE9-FB77599262CC}" destId="{17D0B10D-D4D5-304F-98E5-7DFF28FB965F}" srcOrd="0" destOrd="0" presId="urn:microsoft.com/office/officeart/2005/8/layout/process4"/>
    <dgm:cxn modelId="{D174774F-8F1D-6841-9AAA-C4CBFE948EC2}" type="presOf" srcId="{4B916DD2-12B1-42F9-84C0-C14BD59195B0}" destId="{BF906A0A-11C3-FD44-8CC6-11C0F1752AA4}" srcOrd="0" destOrd="0" presId="urn:microsoft.com/office/officeart/2005/8/layout/process4"/>
    <dgm:cxn modelId="{D88B1E5A-34A7-4831-984C-D83946804DB4}" srcId="{4A03B388-15D4-46A0-BACB-8A8F595927E3}" destId="{E9501C0A-58A1-4509-BBE9-FB77599262CC}" srcOrd="0" destOrd="0" parTransId="{49234070-AF50-413B-826F-B21CFCC77FC7}" sibTransId="{0B10ABBF-1AF7-4248-B07A-CA84EBD4A3F8}"/>
    <dgm:cxn modelId="{FE09FB5C-5CDE-4F50-8EC3-A8B0FC979DCB}" srcId="{E9501C0A-58A1-4509-BBE9-FB77599262CC}" destId="{33EF919C-3BDE-451D-87A6-1E6AEB5E7CD0}" srcOrd="0" destOrd="0" parTransId="{FC7F30B8-D69E-4BDB-9D79-D39240BCC81B}" sibTransId="{7787C6C7-9F52-4B20-8C2F-A1DEE5849D57}"/>
    <dgm:cxn modelId="{99521677-3E54-470E-92E1-00DC75346F27}" srcId="{4A03B388-15D4-46A0-BACB-8A8F595927E3}" destId="{4B916DD2-12B1-42F9-84C0-C14BD59195B0}" srcOrd="1" destOrd="0" parTransId="{12483C8F-D616-4A57-A986-7DA99F936A52}" sibTransId="{3ADFC051-90D9-42AE-8E45-3C42C168F991}"/>
    <dgm:cxn modelId="{B3451DA5-735D-B047-9158-5398436049A5}" type="presOf" srcId="{4A03B388-15D4-46A0-BACB-8A8F595927E3}" destId="{9D9D493B-97FD-7541-9BD1-E3AE33625775}" srcOrd="0" destOrd="0" presId="urn:microsoft.com/office/officeart/2005/8/layout/process4"/>
    <dgm:cxn modelId="{1FD738AB-5497-0A49-A843-DB0443DA7F60}" type="presOf" srcId="{E9501C0A-58A1-4509-BBE9-FB77599262CC}" destId="{DCCF04F6-B168-D048-83FA-7574C6396DCD}" srcOrd="1" destOrd="0" presId="urn:microsoft.com/office/officeart/2005/8/layout/process4"/>
    <dgm:cxn modelId="{F3D1588C-D13B-9A4E-9F8F-433D6723898C}" type="presParOf" srcId="{9D9D493B-97FD-7541-9BD1-E3AE33625775}" destId="{F64561C6-7907-EE47-8008-5DD4C385BAE6}" srcOrd="0" destOrd="0" presId="urn:microsoft.com/office/officeart/2005/8/layout/process4"/>
    <dgm:cxn modelId="{762CFC3A-6EE5-7C47-8045-BF9BECE59D51}" type="presParOf" srcId="{F64561C6-7907-EE47-8008-5DD4C385BAE6}" destId="{BF906A0A-11C3-FD44-8CC6-11C0F1752AA4}" srcOrd="0" destOrd="0" presId="urn:microsoft.com/office/officeart/2005/8/layout/process4"/>
    <dgm:cxn modelId="{3E1B7A81-68D9-5D47-869C-784EB907DE8B}" type="presParOf" srcId="{9D9D493B-97FD-7541-9BD1-E3AE33625775}" destId="{F9203A8E-2E69-DD43-80DA-3EDDFA4A9F16}" srcOrd="1" destOrd="0" presId="urn:microsoft.com/office/officeart/2005/8/layout/process4"/>
    <dgm:cxn modelId="{0C7B91B7-C896-994B-9F7D-8A68F17B7067}" type="presParOf" srcId="{9D9D493B-97FD-7541-9BD1-E3AE33625775}" destId="{7B7FE3C5-EE94-454F-A448-0BAB0DEF4FDC}" srcOrd="2" destOrd="0" presId="urn:microsoft.com/office/officeart/2005/8/layout/process4"/>
    <dgm:cxn modelId="{24910C28-DE39-E345-B643-270F7D3806B7}" type="presParOf" srcId="{7B7FE3C5-EE94-454F-A448-0BAB0DEF4FDC}" destId="{17D0B10D-D4D5-304F-98E5-7DFF28FB965F}" srcOrd="0" destOrd="0" presId="urn:microsoft.com/office/officeart/2005/8/layout/process4"/>
    <dgm:cxn modelId="{B09DAA0A-E2C6-BE43-B4E8-69DD093A47A0}" type="presParOf" srcId="{7B7FE3C5-EE94-454F-A448-0BAB0DEF4FDC}" destId="{DCCF04F6-B168-D048-83FA-7574C6396DCD}" srcOrd="1" destOrd="0" presId="urn:microsoft.com/office/officeart/2005/8/layout/process4"/>
    <dgm:cxn modelId="{E7EBE37D-BD8E-1D4F-AB3A-D00FFEE36C75}" type="presParOf" srcId="{7B7FE3C5-EE94-454F-A448-0BAB0DEF4FDC}" destId="{44E5C905-CD8E-CA4B-955F-849770534727}" srcOrd="2" destOrd="0" presId="urn:microsoft.com/office/officeart/2005/8/layout/process4"/>
    <dgm:cxn modelId="{E3D8B01A-34EF-434B-96B0-0C1FA7BBB0E7}" type="presParOf" srcId="{44E5C905-CD8E-CA4B-955F-849770534727}" destId="{3E2AFB77-1D69-FA48-A08C-8A818F76865E}"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72BB5EB3-5877-4D82-9739-F99BF81D8368}"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738F3015-9A4D-4AD2-A392-4D6BB3193F69}">
      <dgm:prSet/>
      <dgm:spPr/>
      <dgm:t>
        <a:bodyPr/>
        <a:lstStyle/>
        <a:p>
          <a:r>
            <a:rPr lang="en-US" dirty="0"/>
            <a:t>Analyze appeal against permissible bases for appeal</a:t>
          </a:r>
        </a:p>
      </dgm:t>
    </dgm:pt>
    <dgm:pt modelId="{C99229A4-8B92-4714-BF96-17ED7870D7DB}" type="parTrans" cxnId="{87C96AE6-11C0-431D-88FA-C4DF6746BB99}">
      <dgm:prSet/>
      <dgm:spPr/>
      <dgm:t>
        <a:bodyPr/>
        <a:lstStyle/>
        <a:p>
          <a:endParaRPr lang="en-US"/>
        </a:p>
      </dgm:t>
    </dgm:pt>
    <dgm:pt modelId="{D3E12D78-1D6F-4582-9BE7-4D46F29DDDEF}" type="sibTrans" cxnId="{87C96AE6-11C0-431D-88FA-C4DF6746BB99}">
      <dgm:prSet/>
      <dgm:spPr/>
      <dgm:t>
        <a:bodyPr/>
        <a:lstStyle/>
        <a:p>
          <a:endParaRPr lang="en-US"/>
        </a:p>
      </dgm:t>
    </dgm:pt>
    <dgm:pt modelId="{5C7384FC-D227-4F0B-94AD-72D63957CA74}">
      <dgm:prSet/>
      <dgm:spPr/>
      <dgm:t>
        <a:bodyPr/>
        <a:lstStyle/>
        <a:p>
          <a:r>
            <a:rPr lang="en-US" dirty="0"/>
            <a:t>Does not require hearing, meeting with parties – role is not to agree/disagree with the outcome.</a:t>
          </a:r>
        </a:p>
      </dgm:t>
    </dgm:pt>
    <dgm:pt modelId="{B73C4A64-A1B3-496C-B2A2-664DB274EE35}" type="parTrans" cxnId="{B7A3B163-FE66-4A06-BABE-A358E12B28A9}">
      <dgm:prSet/>
      <dgm:spPr/>
      <dgm:t>
        <a:bodyPr/>
        <a:lstStyle/>
        <a:p>
          <a:endParaRPr lang="en-US"/>
        </a:p>
      </dgm:t>
    </dgm:pt>
    <dgm:pt modelId="{3F36167F-872A-4ECF-AEAD-12A9447A73FB}" type="sibTrans" cxnId="{B7A3B163-FE66-4A06-BABE-A358E12B28A9}">
      <dgm:prSet/>
      <dgm:spPr/>
      <dgm:t>
        <a:bodyPr/>
        <a:lstStyle/>
        <a:p>
          <a:endParaRPr lang="en-US"/>
        </a:p>
      </dgm:t>
    </dgm:pt>
    <dgm:pt modelId="{7D384769-2B6B-9D44-A997-EDFC24B4EBF6}" type="pres">
      <dgm:prSet presAssocID="{72BB5EB3-5877-4D82-9739-F99BF81D8368}" presName="linear" presStyleCnt="0">
        <dgm:presLayoutVars>
          <dgm:animLvl val="lvl"/>
          <dgm:resizeHandles val="exact"/>
        </dgm:presLayoutVars>
      </dgm:prSet>
      <dgm:spPr/>
    </dgm:pt>
    <dgm:pt modelId="{827B1D48-B5F6-B64D-9388-1E29FBD1B68F}" type="pres">
      <dgm:prSet presAssocID="{738F3015-9A4D-4AD2-A392-4D6BB3193F69}" presName="parentText" presStyleLbl="node1" presStyleIdx="0" presStyleCnt="2" custLinFactNeighborX="-765" custLinFactNeighborY="-66075">
        <dgm:presLayoutVars>
          <dgm:chMax val="0"/>
          <dgm:bulletEnabled val="1"/>
        </dgm:presLayoutVars>
      </dgm:prSet>
      <dgm:spPr/>
    </dgm:pt>
    <dgm:pt modelId="{81111201-04C6-F248-8503-0C63A3A67513}" type="pres">
      <dgm:prSet presAssocID="{D3E12D78-1D6F-4582-9BE7-4D46F29DDDEF}" presName="spacer" presStyleCnt="0"/>
      <dgm:spPr/>
    </dgm:pt>
    <dgm:pt modelId="{87C94276-1C5D-E24C-B461-01B50CC761B1}" type="pres">
      <dgm:prSet presAssocID="{5C7384FC-D227-4F0B-94AD-72D63957CA74}" presName="parentText" presStyleLbl="node1" presStyleIdx="1" presStyleCnt="2" custScaleY="91688" custLinFactY="3096" custLinFactNeighborX="1913" custLinFactNeighborY="100000">
        <dgm:presLayoutVars>
          <dgm:chMax val="0"/>
          <dgm:bulletEnabled val="1"/>
        </dgm:presLayoutVars>
      </dgm:prSet>
      <dgm:spPr/>
    </dgm:pt>
  </dgm:ptLst>
  <dgm:cxnLst>
    <dgm:cxn modelId="{0972C326-17D5-624C-8D64-671A3B891679}" type="presOf" srcId="{5C7384FC-D227-4F0B-94AD-72D63957CA74}" destId="{87C94276-1C5D-E24C-B461-01B50CC761B1}" srcOrd="0" destOrd="0" presId="urn:microsoft.com/office/officeart/2005/8/layout/vList2"/>
    <dgm:cxn modelId="{B7A3B163-FE66-4A06-BABE-A358E12B28A9}" srcId="{72BB5EB3-5877-4D82-9739-F99BF81D8368}" destId="{5C7384FC-D227-4F0B-94AD-72D63957CA74}" srcOrd="1" destOrd="0" parTransId="{B73C4A64-A1B3-496C-B2A2-664DB274EE35}" sibTransId="{3F36167F-872A-4ECF-AEAD-12A9447A73FB}"/>
    <dgm:cxn modelId="{7E78FF6C-A2E7-A748-8FC3-89C0B6F71076}" type="presOf" srcId="{738F3015-9A4D-4AD2-A392-4D6BB3193F69}" destId="{827B1D48-B5F6-B64D-9388-1E29FBD1B68F}" srcOrd="0" destOrd="0" presId="urn:microsoft.com/office/officeart/2005/8/layout/vList2"/>
    <dgm:cxn modelId="{7465E5D9-450A-8743-BAB5-9B31C8DCC1A1}" type="presOf" srcId="{72BB5EB3-5877-4D82-9739-F99BF81D8368}" destId="{7D384769-2B6B-9D44-A997-EDFC24B4EBF6}" srcOrd="0" destOrd="0" presId="urn:microsoft.com/office/officeart/2005/8/layout/vList2"/>
    <dgm:cxn modelId="{87C96AE6-11C0-431D-88FA-C4DF6746BB99}" srcId="{72BB5EB3-5877-4D82-9739-F99BF81D8368}" destId="{738F3015-9A4D-4AD2-A392-4D6BB3193F69}" srcOrd="0" destOrd="0" parTransId="{C99229A4-8B92-4714-BF96-17ED7870D7DB}" sibTransId="{D3E12D78-1D6F-4582-9BE7-4D46F29DDDEF}"/>
    <dgm:cxn modelId="{42B0D5E1-4A7E-464F-8E6A-9528834E06FF}" type="presParOf" srcId="{7D384769-2B6B-9D44-A997-EDFC24B4EBF6}" destId="{827B1D48-B5F6-B64D-9388-1E29FBD1B68F}" srcOrd="0" destOrd="0" presId="urn:microsoft.com/office/officeart/2005/8/layout/vList2"/>
    <dgm:cxn modelId="{9F5F6D04-DE14-1A4E-838D-8EB94C50D373}" type="presParOf" srcId="{7D384769-2B6B-9D44-A997-EDFC24B4EBF6}" destId="{81111201-04C6-F248-8503-0C63A3A67513}" srcOrd="1" destOrd="0" presId="urn:microsoft.com/office/officeart/2005/8/layout/vList2"/>
    <dgm:cxn modelId="{156DF0CB-8E6F-7E48-B196-E781DB246C92}" type="presParOf" srcId="{7D384769-2B6B-9D44-A997-EDFC24B4EBF6}" destId="{87C94276-1C5D-E24C-B461-01B50CC761B1}"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97BB29-4980-40B6-8E7D-DBB9FAA4E12D}">
      <dsp:nvSpPr>
        <dsp:cNvPr id="0" name=""/>
        <dsp:cNvSpPr/>
      </dsp:nvSpPr>
      <dsp:spPr>
        <a:xfrm>
          <a:off x="1290598" y="92355"/>
          <a:ext cx="1944000" cy="1944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0CE124F-AC2E-40E9-9EB5-8CE26901016A}">
      <dsp:nvSpPr>
        <dsp:cNvPr id="0" name=""/>
        <dsp:cNvSpPr/>
      </dsp:nvSpPr>
      <dsp:spPr>
        <a:xfrm>
          <a:off x="102598" y="2506580"/>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pPr>
          <a:r>
            <a:rPr lang="en-US" sz="1200" kern="1200"/>
            <a:t>Keep an open mind until all evidence has been heard (and tested at the live hearing, if applicable)</a:t>
          </a:r>
        </a:p>
      </dsp:txBody>
      <dsp:txXfrm>
        <a:off x="102598" y="2506580"/>
        <a:ext cx="4320000" cy="720000"/>
      </dsp:txXfrm>
    </dsp:sp>
    <dsp:sp modelId="{AD8437EF-4E01-4C0C-8B6B-A2D1813C216A}">
      <dsp:nvSpPr>
        <dsp:cNvPr id="0" name=""/>
        <dsp:cNvSpPr/>
      </dsp:nvSpPr>
      <dsp:spPr>
        <a:xfrm>
          <a:off x="6366598" y="92355"/>
          <a:ext cx="1944000" cy="1944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DF9ED81-B791-4455-B8B7-0BD9653D5855}">
      <dsp:nvSpPr>
        <dsp:cNvPr id="0" name=""/>
        <dsp:cNvSpPr/>
      </dsp:nvSpPr>
      <dsp:spPr>
        <a:xfrm>
          <a:off x="5178598" y="2506580"/>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pPr>
          <a:r>
            <a:rPr lang="en-US" sz="1200" kern="1200" dirty="0"/>
            <a:t>Don’t come to any judgment, opinion, conclusion or belief about any aspect of this matter until you’ve reviewed and analyzed </a:t>
          </a:r>
          <a:r>
            <a:rPr lang="en-US" sz="1200" b="1" kern="1200" dirty="0"/>
            <a:t>all</a:t>
          </a:r>
          <a:r>
            <a:rPr lang="en-US" sz="1200" kern="1200" dirty="0"/>
            <a:t> of the evidence (which includes responses to questions) AND consider only the evidence that is permissible and relevant</a:t>
          </a:r>
        </a:p>
      </dsp:txBody>
      <dsp:txXfrm>
        <a:off x="5178598" y="2506580"/>
        <a:ext cx="4320000"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D74A3-E966-45E5-89BA-0FF1A9D09190}">
      <dsp:nvSpPr>
        <dsp:cNvPr id="0" name=""/>
        <dsp:cNvSpPr/>
      </dsp:nvSpPr>
      <dsp:spPr>
        <a:xfrm>
          <a:off x="790776" y="1494968"/>
          <a:ext cx="1199812" cy="119981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B406EB7-0FB7-4FB8-887F-CDFCC90E8388}">
      <dsp:nvSpPr>
        <dsp:cNvPr id="0" name=""/>
        <dsp:cNvSpPr/>
      </dsp:nvSpPr>
      <dsp:spPr>
        <a:xfrm>
          <a:off x="57557" y="3033688"/>
          <a:ext cx="266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pPr>
          <a:r>
            <a:rPr lang="en-US" sz="1600" kern="1200"/>
            <a:t>You must make a decision based solely on the relevant evidence obtained in this matter</a:t>
          </a:r>
        </a:p>
      </dsp:txBody>
      <dsp:txXfrm>
        <a:off x="57557" y="3033688"/>
        <a:ext cx="2666250" cy="720000"/>
      </dsp:txXfrm>
    </dsp:sp>
    <dsp:sp modelId="{ACD9D10C-273A-413B-B371-95BA53715A9B}">
      <dsp:nvSpPr>
        <dsp:cNvPr id="0" name=""/>
        <dsp:cNvSpPr/>
      </dsp:nvSpPr>
      <dsp:spPr>
        <a:xfrm>
          <a:off x="3923620" y="1494968"/>
          <a:ext cx="1199812" cy="119981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35A95A7-BFA2-441F-B6B0-9ED3678FD73A}">
      <dsp:nvSpPr>
        <dsp:cNvPr id="0" name=""/>
        <dsp:cNvSpPr/>
      </dsp:nvSpPr>
      <dsp:spPr>
        <a:xfrm>
          <a:off x="3190401" y="3033688"/>
          <a:ext cx="266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pPr>
          <a:r>
            <a:rPr lang="en-US" sz="1600" kern="1200"/>
            <a:t>You may consider nothing but this evidence</a:t>
          </a:r>
        </a:p>
      </dsp:txBody>
      <dsp:txXfrm>
        <a:off x="3190401" y="3033688"/>
        <a:ext cx="2666250" cy="720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6D5124-0451-4BF1-B4E3-AA819CCC59A4}">
      <dsp:nvSpPr>
        <dsp:cNvPr id="0" name=""/>
        <dsp:cNvSpPr/>
      </dsp:nvSpPr>
      <dsp:spPr>
        <a:xfrm>
          <a:off x="915389" y="279192"/>
          <a:ext cx="1248817" cy="124881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3BBD1FE-746F-416B-A18A-360A227CF8A0}">
      <dsp:nvSpPr>
        <dsp:cNvPr id="0" name=""/>
        <dsp:cNvSpPr/>
      </dsp:nvSpPr>
      <dsp:spPr>
        <a:xfrm>
          <a:off x="152222" y="1875690"/>
          <a:ext cx="2775149"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pPr>
          <a:r>
            <a:rPr lang="en-US" sz="1400" kern="1200"/>
            <a:t>The quality of evidence is not determined by the volume of evidence or the number of witnesses or exhibits.</a:t>
          </a:r>
        </a:p>
      </dsp:txBody>
      <dsp:txXfrm>
        <a:off x="152222" y="1875690"/>
        <a:ext cx="2775149" cy="720000"/>
      </dsp:txXfrm>
    </dsp:sp>
    <dsp:sp modelId="{D8C3F517-59BE-49E3-BE23-F588EFBB5FEC}">
      <dsp:nvSpPr>
        <dsp:cNvPr id="0" name=""/>
        <dsp:cNvSpPr/>
      </dsp:nvSpPr>
      <dsp:spPr>
        <a:xfrm>
          <a:off x="4176189" y="279192"/>
          <a:ext cx="1248817" cy="124881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6003976-DCB8-462C-8150-632B44C4DF92}">
      <dsp:nvSpPr>
        <dsp:cNvPr id="0" name=""/>
        <dsp:cNvSpPr/>
      </dsp:nvSpPr>
      <dsp:spPr>
        <a:xfrm>
          <a:off x="3413023" y="1875690"/>
          <a:ext cx="2775149"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pPr>
          <a:r>
            <a:rPr lang="en-US" sz="1400" kern="1200"/>
            <a:t>It is the </a:t>
          </a:r>
          <a:r>
            <a:rPr lang="en-US" sz="1400" b="1" kern="1200"/>
            <a:t>weight </a:t>
          </a:r>
          <a:r>
            <a:rPr lang="en-US" sz="1400" kern="1200"/>
            <a:t>of the evidence, or its </a:t>
          </a:r>
          <a:r>
            <a:rPr lang="en-US" sz="1400" b="1" kern="1200"/>
            <a:t>strength </a:t>
          </a:r>
          <a:r>
            <a:rPr lang="en-US" sz="1400" kern="1200"/>
            <a:t>in tending to prove the issue at stake that is important.</a:t>
          </a:r>
        </a:p>
      </dsp:txBody>
      <dsp:txXfrm>
        <a:off x="3413023" y="1875690"/>
        <a:ext cx="2775149" cy="720000"/>
      </dsp:txXfrm>
    </dsp:sp>
    <dsp:sp modelId="{808064E0-78AA-49E8-99BA-3398521E0A90}">
      <dsp:nvSpPr>
        <dsp:cNvPr id="0" name=""/>
        <dsp:cNvSpPr/>
      </dsp:nvSpPr>
      <dsp:spPr>
        <a:xfrm>
          <a:off x="7436990" y="279192"/>
          <a:ext cx="1248817" cy="124881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74BCF3E-5ED6-4F14-8C72-9110B11473EE}">
      <dsp:nvSpPr>
        <dsp:cNvPr id="0" name=""/>
        <dsp:cNvSpPr/>
      </dsp:nvSpPr>
      <dsp:spPr>
        <a:xfrm>
          <a:off x="6673824" y="1875690"/>
          <a:ext cx="2775149"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pPr>
          <a:r>
            <a:rPr lang="en-US" sz="1400" kern="1200"/>
            <a:t>You must evaluate the evidence as a whole based on your own judgment.</a:t>
          </a:r>
        </a:p>
      </dsp:txBody>
      <dsp:txXfrm>
        <a:off x="6673824" y="1875690"/>
        <a:ext cx="2775149" cy="7200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581D78-D520-9647-8CD9-D7E3892C5E63}">
      <dsp:nvSpPr>
        <dsp:cNvPr id="0" name=""/>
        <dsp:cNvSpPr/>
      </dsp:nvSpPr>
      <dsp:spPr>
        <a:xfrm>
          <a:off x="271908" y="121"/>
          <a:ext cx="3881733" cy="2464901"/>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0E5FA7F-833A-3D40-9BBF-851EECAA47D7}">
      <dsp:nvSpPr>
        <dsp:cNvPr id="0" name=""/>
        <dsp:cNvSpPr/>
      </dsp:nvSpPr>
      <dsp:spPr>
        <a:xfrm>
          <a:off x="703212" y="409860"/>
          <a:ext cx="3881733" cy="2464901"/>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You must give the testimony and information of each party or witness the degree of importance you reasonably believe it is entitled to receive.</a:t>
          </a:r>
        </a:p>
      </dsp:txBody>
      <dsp:txXfrm>
        <a:off x="775406" y="482054"/>
        <a:ext cx="3737345" cy="2320513"/>
      </dsp:txXfrm>
    </dsp:sp>
    <dsp:sp modelId="{8C53DA06-B2E0-FD48-A256-BA58BDC41667}">
      <dsp:nvSpPr>
        <dsp:cNvPr id="0" name=""/>
        <dsp:cNvSpPr/>
      </dsp:nvSpPr>
      <dsp:spPr>
        <a:xfrm>
          <a:off x="5016250" y="121"/>
          <a:ext cx="3881733" cy="2464901"/>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F461DBB-580D-EF45-9962-17FC522E2905}">
      <dsp:nvSpPr>
        <dsp:cNvPr id="0" name=""/>
        <dsp:cNvSpPr/>
      </dsp:nvSpPr>
      <dsp:spPr>
        <a:xfrm>
          <a:off x="5447554" y="409860"/>
          <a:ext cx="3881733" cy="2464901"/>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Identify all conflicts and attempt to resolve those conflicts and determine where the truth (</a:t>
          </a:r>
          <a:r>
            <a:rPr lang="en-US" sz="2600" b="1" kern="1200"/>
            <a:t>standard of review/proof</a:t>
          </a:r>
          <a:r>
            <a:rPr lang="en-US" sz="2600" kern="1200"/>
            <a:t>) lies.</a:t>
          </a:r>
        </a:p>
      </dsp:txBody>
      <dsp:txXfrm>
        <a:off x="5519748" y="482054"/>
        <a:ext cx="3737345" cy="232051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921ACD-1CBE-4930-BBB7-F9371931D71C}">
      <dsp:nvSpPr>
        <dsp:cNvPr id="0" name=""/>
        <dsp:cNvSpPr/>
      </dsp:nvSpPr>
      <dsp:spPr>
        <a:xfrm>
          <a:off x="738571" y="393365"/>
          <a:ext cx="919704" cy="91970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F4E2995-8C2B-4E9C-B5D2-0D8640FA2FFC}">
      <dsp:nvSpPr>
        <dsp:cNvPr id="0" name=""/>
        <dsp:cNvSpPr/>
      </dsp:nvSpPr>
      <dsp:spPr>
        <a:xfrm>
          <a:off x="176529" y="1626517"/>
          <a:ext cx="2043787" cy="85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kern="1200"/>
            <a:t>Consider the reasonableness or unreasonableness, or probability or improbability, of the testimony.</a:t>
          </a:r>
        </a:p>
      </dsp:txBody>
      <dsp:txXfrm>
        <a:off x="176529" y="1626517"/>
        <a:ext cx="2043787" cy="855000"/>
      </dsp:txXfrm>
    </dsp:sp>
    <dsp:sp modelId="{21C931F8-8000-4437-AD6A-136EEDB30289}">
      <dsp:nvSpPr>
        <dsp:cNvPr id="0" name=""/>
        <dsp:cNvSpPr/>
      </dsp:nvSpPr>
      <dsp:spPr>
        <a:xfrm>
          <a:off x="3140021" y="393365"/>
          <a:ext cx="919704" cy="91970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C8D0508-5DE9-41B5-908D-BFDA7049CDFE}">
      <dsp:nvSpPr>
        <dsp:cNvPr id="0" name=""/>
        <dsp:cNvSpPr/>
      </dsp:nvSpPr>
      <dsp:spPr>
        <a:xfrm>
          <a:off x="2577979" y="1626517"/>
          <a:ext cx="2043787" cy="85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kern="1200"/>
            <a:t>Does the witness have any motive?</a:t>
          </a:r>
        </a:p>
      </dsp:txBody>
      <dsp:txXfrm>
        <a:off x="2577979" y="1626517"/>
        <a:ext cx="2043787" cy="855000"/>
      </dsp:txXfrm>
    </dsp:sp>
    <dsp:sp modelId="{3A83CF5F-5678-4E25-8FC2-390B1750EB4F}">
      <dsp:nvSpPr>
        <dsp:cNvPr id="0" name=""/>
        <dsp:cNvSpPr/>
      </dsp:nvSpPr>
      <dsp:spPr>
        <a:xfrm>
          <a:off x="5541471" y="393365"/>
          <a:ext cx="919704" cy="91970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1334FCD-C855-4D1F-B658-334AC2A2BA58}">
      <dsp:nvSpPr>
        <dsp:cNvPr id="0" name=""/>
        <dsp:cNvSpPr/>
      </dsp:nvSpPr>
      <dsp:spPr>
        <a:xfrm>
          <a:off x="4979429" y="1626517"/>
          <a:ext cx="2043787" cy="85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kern="1200"/>
            <a:t>Is there any bias?</a:t>
          </a:r>
        </a:p>
      </dsp:txBody>
      <dsp:txXfrm>
        <a:off x="4979429" y="1626517"/>
        <a:ext cx="2043787" cy="855000"/>
      </dsp:txXfrm>
    </dsp:sp>
    <dsp:sp modelId="{072E5D65-4639-4545-973A-1923343797DF}">
      <dsp:nvSpPr>
        <dsp:cNvPr id="0" name=""/>
        <dsp:cNvSpPr/>
      </dsp:nvSpPr>
      <dsp:spPr>
        <a:xfrm>
          <a:off x="7942921" y="393365"/>
          <a:ext cx="919704" cy="91970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70A0B99-E1F6-4334-BEEA-42FA25BD626C}">
      <dsp:nvSpPr>
        <dsp:cNvPr id="0" name=""/>
        <dsp:cNvSpPr/>
      </dsp:nvSpPr>
      <dsp:spPr>
        <a:xfrm>
          <a:off x="7380880" y="1626517"/>
          <a:ext cx="2043787" cy="85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kern="1200" dirty="0"/>
            <a:t>The Regulations provide consideration of consistency, accuracy, memory, credibility, implausibility, inconsistency, unreliability, ulterior motives, lack of credibility</a:t>
          </a:r>
        </a:p>
      </dsp:txBody>
      <dsp:txXfrm>
        <a:off x="7380880" y="1626517"/>
        <a:ext cx="2043787" cy="8550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FAE81D-755E-5749-9C78-968EF2EFC28B}">
      <dsp:nvSpPr>
        <dsp:cNvPr id="0" name=""/>
        <dsp:cNvSpPr/>
      </dsp:nvSpPr>
      <dsp:spPr>
        <a:xfrm>
          <a:off x="1172" y="370902"/>
          <a:ext cx="4266156" cy="2133078"/>
        </a:xfrm>
        <a:prstGeom prst="roundRect">
          <a:avLst>
            <a:gd name="adj" fmla="val 10000"/>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43180" rIns="64770" bIns="43180" numCol="1" spcCol="1270" anchor="ctr" anchorCtr="0">
          <a:noAutofit/>
        </a:bodyPr>
        <a:lstStyle/>
        <a:p>
          <a:pPr marL="0" lvl="0" indent="0" algn="ctr" defTabSz="1511300">
            <a:lnSpc>
              <a:spcPct val="90000"/>
            </a:lnSpc>
            <a:spcBef>
              <a:spcPct val="0"/>
            </a:spcBef>
            <a:spcAft>
              <a:spcPct val="35000"/>
            </a:spcAft>
            <a:buNone/>
          </a:pPr>
          <a:r>
            <a:rPr lang="en-US" sz="3400" kern="1200"/>
            <a:t>Credibility is determined fact by fact, not witness by witness</a:t>
          </a:r>
        </a:p>
      </dsp:txBody>
      <dsp:txXfrm>
        <a:off x="63648" y="433378"/>
        <a:ext cx="4141204" cy="2008126"/>
      </dsp:txXfrm>
    </dsp:sp>
    <dsp:sp modelId="{93B4B84A-E512-5E46-A1F1-E2FC379C2155}">
      <dsp:nvSpPr>
        <dsp:cNvPr id="0" name=""/>
        <dsp:cNvSpPr/>
      </dsp:nvSpPr>
      <dsp:spPr>
        <a:xfrm>
          <a:off x="5333868" y="370902"/>
          <a:ext cx="4266156" cy="2133078"/>
        </a:xfrm>
        <a:prstGeom prst="roundRect">
          <a:avLst>
            <a:gd name="adj" fmla="val 10000"/>
          </a:avLst>
        </a:prstGeom>
        <a:solidFill>
          <a:schemeClr val="accent5">
            <a:hueOff val="993165"/>
            <a:satOff val="576"/>
            <a:lumOff val="5686"/>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43180" rIns="64770" bIns="43180" numCol="1" spcCol="1270" anchor="ctr" anchorCtr="0">
          <a:noAutofit/>
        </a:bodyPr>
        <a:lstStyle/>
        <a:p>
          <a:pPr marL="0" lvl="0" indent="0" algn="ctr" defTabSz="1511300">
            <a:lnSpc>
              <a:spcPct val="90000"/>
            </a:lnSpc>
            <a:spcBef>
              <a:spcPct val="0"/>
            </a:spcBef>
            <a:spcAft>
              <a:spcPct val="35000"/>
            </a:spcAft>
            <a:buNone/>
          </a:pPr>
          <a:r>
            <a:rPr lang="en-US" sz="3400" kern="1200" dirty="0"/>
            <a:t>The most earnest and honest witness may share information that turns out not to be true</a:t>
          </a:r>
        </a:p>
      </dsp:txBody>
      <dsp:txXfrm>
        <a:off x="5396344" y="433378"/>
        <a:ext cx="4141204" cy="200812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3921D9-E591-1F44-B741-EFB2F038BD20}">
      <dsp:nvSpPr>
        <dsp:cNvPr id="0" name=""/>
        <dsp:cNvSpPr/>
      </dsp:nvSpPr>
      <dsp:spPr>
        <a:xfrm>
          <a:off x="1815460" y="268"/>
          <a:ext cx="2653455" cy="1326727"/>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19050" rIns="28575" bIns="19050" numCol="1" spcCol="1270" anchor="ctr" anchorCtr="0">
          <a:noAutofit/>
        </a:bodyPr>
        <a:lstStyle/>
        <a:p>
          <a:pPr marL="0" lvl="0" indent="0" algn="ctr" defTabSz="666750">
            <a:lnSpc>
              <a:spcPct val="90000"/>
            </a:lnSpc>
            <a:spcBef>
              <a:spcPct val="0"/>
            </a:spcBef>
            <a:spcAft>
              <a:spcPct val="35000"/>
            </a:spcAft>
            <a:buNone/>
          </a:pPr>
          <a:r>
            <a:rPr lang="en-US" sz="1500" kern="1200"/>
            <a:t>Use preponderance of the evidence</a:t>
          </a:r>
        </a:p>
      </dsp:txBody>
      <dsp:txXfrm>
        <a:off x="1854319" y="39127"/>
        <a:ext cx="2575737" cy="1249009"/>
      </dsp:txXfrm>
    </dsp:sp>
    <dsp:sp modelId="{86F580EF-951A-6E41-A7AB-2844CDC57A3A}">
      <dsp:nvSpPr>
        <dsp:cNvPr id="0" name=""/>
        <dsp:cNvSpPr/>
      </dsp:nvSpPr>
      <dsp:spPr>
        <a:xfrm>
          <a:off x="2080806" y="1326996"/>
          <a:ext cx="265345" cy="995045"/>
        </a:xfrm>
        <a:custGeom>
          <a:avLst/>
          <a:gdLst/>
          <a:ahLst/>
          <a:cxnLst/>
          <a:rect l="0" t="0" r="0" b="0"/>
          <a:pathLst>
            <a:path>
              <a:moveTo>
                <a:pt x="0" y="0"/>
              </a:moveTo>
              <a:lnTo>
                <a:pt x="0" y="995045"/>
              </a:lnTo>
              <a:lnTo>
                <a:pt x="265345" y="995045"/>
              </a:lnTo>
            </a:path>
          </a:pathLst>
        </a:custGeom>
        <a:noFill/>
        <a:ln w="15875"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0A476A3-59DE-EA41-9D80-50ACB1CEC3BF}">
      <dsp:nvSpPr>
        <dsp:cNvPr id="0" name=""/>
        <dsp:cNvSpPr/>
      </dsp:nvSpPr>
      <dsp:spPr>
        <a:xfrm>
          <a:off x="2346151" y="1658678"/>
          <a:ext cx="2122764" cy="1326727"/>
        </a:xfrm>
        <a:prstGeom prst="roundRect">
          <a:avLst>
            <a:gd name="adj" fmla="val 10000"/>
          </a:avLst>
        </a:prstGeom>
        <a:solidFill>
          <a:schemeClr val="lt1">
            <a:alpha val="90000"/>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3815" tIns="29210" rIns="43815" bIns="29210" numCol="1" spcCol="1270" anchor="ctr" anchorCtr="0">
          <a:noAutofit/>
        </a:bodyPr>
        <a:lstStyle/>
        <a:p>
          <a:pPr marL="0" lvl="0" indent="0" algn="ctr" defTabSz="1022350">
            <a:lnSpc>
              <a:spcPct val="90000"/>
            </a:lnSpc>
            <a:spcBef>
              <a:spcPct val="0"/>
            </a:spcBef>
            <a:spcAft>
              <a:spcPct val="35000"/>
            </a:spcAft>
            <a:buNone/>
          </a:pPr>
          <a:r>
            <a:rPr lang="en-US" sz="2300" kern="1200"/>
            <a:t>ALWAYS start with presumption of no violation.</a:t>
          </a:r>
        </a:p>
      </dsp:txBody>
      <dsp:txXfrm>
        <a:off x="2385010" y="1697537"/>
        <a:ext cx="2045046" cy="1249009"/>
      </dsp:txXfrm>
    </dsp:sp>
    <dsp:sp modelId="{D00C40C3-ACFA-ED42-B253-4A8BB0DDFD9B}">
      <dsp:nvSpPr>
        <dsp:cNvPr id="0" name=""/>
        <dsp:cNvSpPr/>
      </dsp:nvSpPr>
      <dsp:spPr>
        <a:xfrm>
          <a:off x="5132280" y="268"/>
          <a:ext cx="2653455" cy="1326727"/>
        </a:xfrm>
        <a:prstGeom prst="roundRect">
          <a:avLst>
            <a:gd name="adj" fmla="val 10000"/>
          </a:avLst>
        </a:prstGeom>
        <a:solidFill>
          <a:schemeClr val="accent2">
            <a:hueOff val="3363155"/>
            <a:satOff val="-3572"/>
            <a:lumOff val="274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19050" rIns="28575" bIns="19050" numCol="1" spcCol="1270" anchor="ctr" anchorCtr="0">
          <a:noAutofit/>
        </a:bodyPr>
        <a:lstStyle/>
        <a:p>
          <a:pPr marL="0" lvl="0" indent="0" algn="ctr" defTabSz="666750">
            <a:lnSpc>
              <a:spcPct val="90000"/>
            </a:lnSpc>
            <a:spcBef>
              <a:spcPct val="0"/>
            </a:spcBef>
            <a:spcAft>
              <a:spcPct val="35000"/>
            </a:spcAft>
            <a:buNone/>
          </a:pPr>
          <a:r>
            <a:rPr lang="en-US" sz="1500" kern="1200"/>
            <a:t>Preponderance of the evidence (most common standard of evidence): Is it more likely than not true that the respondent engaged in the alleged misconduct?</a:t>
          </a:r>
        </a:p>
      </dsp:txBody>
      <dsp:txXfrm>
        <a:off x="5171139" y="39127"/>
        <a:ext cx="2575737" cy="124900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D806ED-67C6-C84B-BA83-44E0EC04F9EF}">
      <dsp:nvSpPr>
        <dsp:cNvPr id="0" name=""/>
        <dsp:cNvSpPr/>
      </dsp:nvSpPr>
      <dsp:spPr>
        <a:xfrm>
          <a:off x="0" y="1802013"/>
          <a:ext cx="9601196" cy="1182315"/>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a:t>Focus only on the allegations and whether the evidence presented is sufficient to persuade you that the respondent is responsible for a policy violation</a:t>
          </a:r>
        </a:p>
      </dsp:txBody>
      <dsp:txXfrm>
        <a:off x="0" y="1802013"/>
        <a:ext cx="9601196" cy="1182315"/>
      </dsp:txXfrm>
    </dsp:sp>
    <dsp:sp modelId="{D0A5F550-5D5F-0342-A883-A190B6D9819B}">
      <dsp:nvSpPr>
        <dsp:cNvPr id="0" name=""/>
        <dsp:cNvSpPr/>
      </dsp:nvSpPr>
      <dsp:spPr>
        <a:xfrm rot="10800000">
          <a:off x="0" y="1346"/>
          <a:ext cx="9601196" cy="1818401"/>
        </a:xfrm>
        <a:prstGeom prst="upArrowCallout">
          <a:avLst/>
        </a:prstGeom>
        <a:solidFill>
          <a:schemeClr val="accent5">
            <a:hueOff val="993165"/>
            <a:satOff val="576"/>
            <a:lumOff val="5686"/>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a:t>Don’t consider the potential impact of your decision on either party when determining if the charges have been proven</a:t>
          </a:r>
        </a:p>
      </dsp:txBody>
      <dsp:txXfrm rot="10800000">
        <a:off x="0" y="1346"/>
        <a:ext cx="9601196" cy="118154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FF2F3B-5F88-496B-883B-1D5626631777}">
      <dsp:nvSpPr>
        <dsp:cNvPr id="0" name=""/>
        <dsp:cNvSpPr/>
      </dsp:nvSpPr>
      <dsp:spPr>
        <a:xfrm>
          <a:off x="2290442" y="7837"/>
          <a:ext cx="1715625" cy="1715625"/>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EE8FA2B-8DA9-4339-AA6B-DFEF97ABCB3F}">
      <dsp:nvSpPr>
        <dsp:cNvPr id="0" name=""/>
        <dsp:cNvSpPr/>
      </dsp:nvSpPr>
      <dsp:spPr>
        <a:xfrm>
          <a:off x="2656067" y="373462"/>
          <a:ext cx="984375" cy="98437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51BBDFC-E751-4377-A943-683CDCF72B61}">
      <dsp:nvSpPr>
        <dsp:cNvPr id="0" name=""/>
        <dsp:cNvSpPr/>
      </dsp:nvSpPr>
      <dsp:spPr>
        <a:xfrm>
          <a:off x="1742004" y="2257837"/>
          <a:ext cx="28125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kern="1200"/>
            <a:t>Look to all the evidence in total, make judgments about weight and credibility, and then determine whether or not the burden has been met.</a:t>
          </a:r>
        </a:p>
      </dsp:txBody>
      <dsp:txXfrm>
        <a:off x="1742004" y="2257837"/>
        <a:ext cx="2812500" cy="720000"/>
      </dsp:txXfrm>
    </dsp:sp>
    <dsp:sp modelId="{8135FCE7-00FF-4FEE-BEC3-E492F14E2E34}">
      <dsp:nvSpPr>
        <dsp:cNvPr id="0" name=""/>
        <dsp:cNvSpPr/>
      </dsp:nvSpPr>
      <dsp:spPr>
        <a:xfrm>
          <a:off x="5595129" y="7837"/>
          <a:ext cx="1715625" cy="1715625"/>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353E027-72A3-4D35-82AA-C09D20A06FB5}">
      <dsp:nvSpPr>
        <dsp:cNvPr id="0" name=""/>
        <dsp:cNvSpPr/>
      </dsp:nvSpPr>
      <dsp:spPr>
        <a:xfrm>
          <a:off x="5960754" y="373462"/>
          <a:ext cx="984375" cy="98437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185DD3A-433A-4A93-9FE2-DC985F72D1E6}">
      <dsp:nvSpPr>
        <dsp:cNvPr id="0" name=""/>
        <dsp:cNvSpPr/>
      </dsp:nvSpPr>
      <dsp:spPr>
        <a:xfrm>
          <a:off x="5046692" y="2257837"/>
          <a:ext cx="28125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kern="1200" dirty="0"/>
            <a:t>Whenever you make a decision, apply your standard of evidence</a:t>
          </a:r>
        </a:p>
      </dsp:txBody>
      <dsp:txXfrm>
        <a:off x="5046692" y="2257837"/>
        <a:ext cx="2812500" cy="72000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A8216A-D431-BD48-86D2-467DD8D187CB}">
      <dsp:nvSpPr>
        <dsp:cNvPr id="0" name=""/>
        <dsp:cNvSpPr/>
      </dsp:nvSpPr>
      <dsp:spPr>
        <a:xfrm>
          <a:off x="271908" y="121"/>
          <a:ext cx="3881733" cy="2464901"/>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7607D48-F36C-8540-B0F7-25E29A74EF06}">
      <dsp:nvSpPr>
        <dsp:cNvPr id="0" name=""/>
        <dsp:cNvSpPr/>
      </dsp:nvSpPr>
      <dsp:spPr>
        <a:xfrm>
          <a:off x="703212" y="409860"/>
          <a:ext cx="3881733" cy="2464901"/>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a:t>A good way to avoid bias and ensure impartiality = avoiding prejudgment of facts</a:t>
          </a:r>
        </a:p>
      </dsp:txBody>
      <dsp:txXfrm>
        <a:off x="775406" y="482054"/>
        <a:ext cx="3737345" cy="2320513"/>
      </dsp:txXfrm>
    </dsp:sp>
    <dsp:sp modelId="{DB4A02DC-40F4-F94B-AA1E-EE3C76394E33}">
      <dsp:nvSpPr>
        <dsp:cNvPr id="0" name=""/>
        <dsp:cNvSpPr/>
      </dsp:nvSpPr>
      <dsp:spPr>
        <a:xfrm>
          <a:off x="5016250" y="121"/>
          <a:ext cx="3881733" cy="2464901"/>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FE1736F-299C-5146-9CC2-1C36C869FDE6}">
      <dsp:nvSpPr>
        <dsp:cNvPr id="0" name=""/>
        <dsp:cNvSpPr/>
      </dsp:nvSpPr>
      <dsp:spPr>
        <a:xfrm>
          <a:off x="5447554" y="409860"/>
          <a:ext cx="3881733" cy="2464901"/>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a:t>Each case is unique and different</a:t>
          </a:r>
        </a:p>
      </dsp:txBody>
      <dsp:txXfrm>
        <a:off x="5519748" y="482054"/>
        <a:ext cx="3737345" cy="2320513"/>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CB1C26-F6B6-F547-9B17-4D1C4A5F974D}">
      <dsp:nvSpPr>
        <dsp:cNvPr id="0" name=""/>
        <dsp:cNvSpPr/>
      </dsp:nvSpPr>
      <dsp:spPr>
        <a:xfrm>
          <a:off x="0" y="3167842"/>
          <a:ext cx="5914209" cy="2078447"/>
        </a:xfrm>
        <a:prstGeom prst="rect">
          <a:avLst/>
        </a:prstGeom>
        <a:blipFill>
          <a:blip xmlns:r="http://schemas.openxmlformats.org/officeDocument/2006/relationships" r:embed="rId1">
            <a:duotone>
              <a:schemeClr val="accent2">
                <a:hueOff val="0"/>
                <a:satOff val="0"/>
                <a:lumOff val="0"/>
                <a:alphaOff val="0"/>
                <a:shade val="74000"/>
                <a:satMod val="130000"/>
                <a:lumMod val="90000"/>
              </a:schemeClr>
              <a:schemeClr val="accent2">
                <a:hueOff val="0"/>
                <a:satOff val="0"/>
                <a:lumOff val="0"/>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220472" tIns="220472" rIns="220472" bIns="220472" numCol="1" spcCol="1270" anchor="ctr" anchorCtr="0">
          <a:noAutofit/>
        </a:bodyPr>
        <a:lstStyle/>
        <a:p>
          <a:pPr marL="0" lvl="0" indent="0" algn="ctr" defTabSz="1377950">
            <a:lnSpc>
              <a:spcPct val="90000"/>
            </a:lnSpc>
            <a:spcBef>
              <a:spcPct val="0"/>
            </a:spcBef>
            <a:spcAft>
              <a:spcPct val="35000"/>
            </a:spcAft>
            <a:buNone/>
          </a:pPr>
          <a:r>
            <a:rPr lang="en-US" sz="3100" kern="1200"/>
            <a:t>That is what we are doing here!</a:t>
          </a:r>
        </a:p>
      </dsp:txBody>
      <dsp:txXfrm>
        <a:off x="0" y="3167842"/>
        <a:ext cx="5914209" cy="2078447"/>
      </dsp:txXfrm>
    </dsp:sp>
    <dsp:sp modelId="{7F88D8CA-5735-7140-AB71-D097D229E0C5}">
      <dsp:nvSpPr>
        <dsp:cNvPr id="0" name=""/>
        <dsp:cNvSpPr/>
      </dsp:nvSpPr>
      <dsp:spPr>
        <a:xfrm rot="10800000">
          <a:off x="0" y="2366"/>
          <a:ext cx="5914209" cy="3196652"/>
        </a:xfrm>
        <a:prstGeom prst="upArrowCallout">
          <a:avLst/>
        </a:prstGeom>
        <a:blipFill>
          <a:blip xmlns:r="http://schemas.openxmlformats.org/officeDocument/2006/relationships" r:embed="rId1">
            <a:duotone>
              <a:schemeClr val="accent2">
                <a:hueOff val="3363155"/>
                <a:satOff val="-3572"/>
                <a:lumOff val="2745"/>
                <a:alphaOff val="0"/>
                <a:shade val="74000"/>
                <a:satMod val="130000"/>
                <a:lumMod val="90000"/>
              </a:schemeClr>
              <a:schemeClr val="accent2">
                <a:hueOff val="3363155"/>
                <a:satOff val="-3572"/>
                <a:lumOff val="2745"/>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220472" tIns="220472" rIns="220472" bIns="220472" numCol="1" spcCol="1270" anchor="ctr" anchorCtr="0">
          <a:noAutofit/>
        </a:bodyPr>
        <a:lstStyle/>
        <a:p>
          <a:pPr marL="0" lvl="0" indent="0" algn="ctr" defTabSz="1377950">
            <a:lnSpc>
              <a:spcPct val="90000"/>
            </a:lnSpc>
            <a:spcBef>
              <a:spcPct val="0"/>
            </a:spcBef>
            <a:spcAft>
              <a:spcPct val="35000"/>
            </a:spcAft>
            <a:buNone/>
          </a:pPr>
          <a:r>
            <a:rPr lang="en-US" sz="3100" kern="1200" dirty="0"/>
            <a:t>“Any rules adopted by a [district] regarding issues of relevance should be reflected in the [district’s] training materials.”	</a:t>
          </a:r>
        </a:p>
      </dsp:txBody>
      <dsp:txXfrm rot="10800000">
        <a:off x="0" y="2366"/>
        <a:ext cx="5914209" cy="2077089"/>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6C2D9C-595E-0D46-9FBA-30A7FA96C3D1}">
      <dsp:nvSpPr>
        <dsp:cNvPr id="0" name=""/>
        <dsp:cNvSpPr/>
      </dsp:nvSpPr>
      <dsp:spPr>
        <a:xfrm>
          <a:off x="0" y="120078"/>
          <a:ext cx="5914209" cy="655200"/>
        </a:xfrm>
        <a:prstGeom prst="roundRect">
          <a:avLst/>
        </a:prstGeom>
        <a:blipFill>
          <a:blip xmlns:r="http://schemas.openxmlformats.org/officeDocument/2006/relationships" r:embed="rId1">
            <a:duotone>
              <a:schemeClr val="accent5">
                <a:hueOff val="0"/>
                <a:satOff val="0"/>
                <a:lumOff val="0"/>
                <a:alphaOff val="0"/>
                <a:shade val="74000"/>
                <a:satMod val="130000"/>
                <a:lumMod val="90000"/>
              </a:schemeClr>
              <a:schemeClr val="accent5">
                <a:hueOff val="0"/>
                <a:satOff val="0"/>
                <a:lumOff val="0"/>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1</a:t>
          </a:r>
        </a:p>
      </dsp:txBody>
      <dsp:txXfrm>
        <a:off x="31984" y="152062"/>
        <a:ext cx="5850241" cy="591232"/>
      </dsp:txXfrm>
    </dsp:sp>
    <dsp:sp modelId="{748351FC-CEEE-F24E-AFF3-7747CE1FF272}">
      <dsp:nvSpPr>
        <dsp:cNvPr id="0" name=""/>
        <dsp:cNvSpPr/>
      </dsp:nvSpPr>
      <dsp:spPr>
        <a:xfrm>
          <a:off x="0" y="775278"/>
          <a:ext cx="5914209" cy="1014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7776"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en-US" sz="2200" kern="1200" dirty="0"/>
            <a:t>List undisputed facts -what do parties agree on? =</a:t>
          </a:r>
          <a:r>
            <a:rPr lang="en-US" sz="2200" b="1" kern="1200" dirty="0"/>
            <a:t>findings of fact</a:t>
          </a:r>
        </a:p>
        <a:p>
          <a:pPr marL="228600" lvl="1" indent="-228600" algn="l" defTabSz="977900">
            <a:lnSpc>
              <a:spcPct val="90000"/>
            </a:lnSpc>
            <a:spcBef>
              <a:spcPct val="0"/>
            </a:spcBef>
            <a:spcAft>
              <a:spcPct val="20000"/>
            </a:spcAft>
            <a:buChar char="•"/>
          </a:pPr>
          <a:r>
            <a:rPr lang="en-US" sz="2200" kern="1200" dirty="0"/>
            <a:t>List disputed facts-what do parties disagree on?</a:t>
          </a:r>
        </a:p>
      </dsp:txBody>
      <dsp:txXfrm>
        <a:off x="0" y="775278"/>
        <a:ext cx="5914209" cy="1014300"/>
      </dsp:txXfrm>
    </dsp:sp>
    <dsp:sp modelId="{690BBC77-69DA-3E4D-A973-1886CB60BBE4}">
      <dsp:nvSpPr>
        <dsp:cNvPr id="0" name=""/>
        <dsp:cNvSpPr/>
      </dsp:nvSpPr>
      <dsp:spPr>
        <a:xfrm>
          <a:off x="0" y="1789578"/>
          <a:ext cx="5914209" cy="655200"/>
        </a:xfrm>
        <a:prstGeom prst="roundRect">
          <a:avLst/>
        </a:prstGeom>
        <a:blipFill>
          <a:blip xmlns:r="http://schemas.openxmlformats.org/officeDocument/2006/relationships" r:embed="rId1">
            <a:duotone>
              <a:schemeClr val="accent5">
                <a:hueOff val="496582"/>
                <a:satOff val="288"/>
                <a:lumOff val="2843"/>
                <a:alphaOff val="0"/>
                <a:shade val="74000"/>
                <a:satMod val="130000"/>
                <a:lumMod val="90000"/>
              </a:schemeClr>
              <a:schemeClr val="accent5">
                <a:hueOff val="496582"/>
                <a:satOff val="288"/>
                <a:lumOff val="2843"/>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2</a:t>
          </a:r>
        </a:p>
      </dsp:txBody>
      <dsp:txXfrm>
        <a:off x="31984" y="1821562"/>
        <a:ext cx="5850241" cy="591232"/>
      </dsp:txXfrm>
    </dsp:sp>
    <dsp:sp modelId="{54EFAF2C-845F-FD44-AFD7-0E272C9C28BC}">
      <dsp:nvSpPr>
        <dsp:cNvPr id="0" name=""/>
        <dsp:cNvSpPr/>
      </dsp:nvSpPr>
      <dsp:spPr>
        <a:xfrm>
          <a:off x="0" y="2444778"/>
          <a:ext cx="5914209" cy="1014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7776"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en-US" sz="2200" kern="1200" dirty="0"/>
            <a:t>What undisputed facts address each element?</a:t>
          </a:r>
        </a:p>
        <a:p>
          <a:pPr marL="228600" lvl="1" indent="-228600" algn="l" defTabSz="977900">
            <a:lnSpc>
              <a:spcPct val="90000"/>
            </a:lnSpc>
            <a:spcBef>
              <a:spcPct val="0"/>
            </a:spcBef>
            <a:spcAft>
              <a:spcPct val="20000"/>
            </a:spcAft>
            <a:buChar char="•"/>
          </a:pPr>
          <a:r>
            <a:rPr lang="en-US" sz="2200" kern="1200" dirty="0"/>
            <a:t>What disputed facts must be resolved for each element?</a:t>
          </a:r>
        </a:p>
      </dsp:txBody>
      <dsp:txXfrm>
        <a:off x="0" y="2444778"/>
        <a:ext cx="5914209" cy="1014300"/>
      </dsp:txXfrm>
    </dsp:sp>
    <dsp:sp modelId="{54D299F3-32C2-1343-87E9-333448E120DF}">
      <dsp:nvSpPr>
        <dsp:cNvPr id="0" name=""/>
        <dsp:cNvSpPr/>
      </dsp:nvSpPr>
      <dsp:spPr>
        <a:xfrm>
          <a:off x="0" y="3459078"/>
          <a:ext cx="5914209" cy="655200"/>
        </a:xfrm>
        <a:prstGeom prst="roundRect">
          <a:avLst/>
        </a:prstGeom>
        <a:blipFill>
          <a:blip xmlns:r="http://schemas.openxmlformats.org/officeDocument/2006/relationships" r:embed="rId1">
            <a:duotone>
              <a:schemeClr val="accent5">
                <a:hueOff val="993165"/>
                <a:satOff val="576"/>
                <a:lumOff val="5686"/>
                <a:alphaOff val="0"/>
                <a:shade val="74000"/>
                <a:satMod val="130000"/>
                <a:lumMod val="90000"/>
              </a:schemeClr>
              <a:schemeClr val="accent5">
                <a:hueOff val="993165"/>
                <a:satOff val="576"/>
                <a:lumOff val="5686"/>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3</a:t>
          </a:r>
        </a:p>
      </dsp:txBody>
      <dsp:txXfrm>
        <a:off x="31984" y="3491062"/>
        <a:ext cx="5850241" cy="591232"/>
      </dsp:txXfrm>
    </dsp:sp>
    <dsp:sp modelId="{CDBB7EF5-646F-EF4F-8191-3ECFD59EF76D}">
      <dsp:nvSpPr>
        <dsp:cNvPr id="0" name=""/>
        <dsp:cNvSpPr/>
      </dsp:nvSpPr>
      <dsp:spPr>
        <a:xfrm>
          <a:off x="0" y="4114278"/>
          <a:ext cx="5914209" cy="1014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7776"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en-US" sz="2200" kern="1200" dirty="0"/>
            <a:t>Weight the evidence for each </a:t>
          </a:r>
          <a:r>
            <a:rPr lang="en-US" sz="2200" b="1" kern="1200" dirty="0"/>
            <a:t>relevant </a:t>
          </a:r>
          <a:r>
            <a:rPr lang="en-US" sz="2200" kern="1200" dirty="0"/>
            <a:t>disputed fact</a:t>
          </a:r>
        </a:p>
        <a:p>
          <a:pPr marL="228600" lvl="1" indent="-228600" algn="l" defTabSz="977900">
            <a:lnSpc>
              <a:spcPct val="90000"/>
            </a:lnSpc>
            <a:spcBef>
              <a:spcPct val="0"/>
            </a:spcBef>
            <a:spcAft>
              <a:spcPct val="20000"/>
            </a:spcAft>
            <a:buChar char="•"/>
          </a:pPr>
          <a:r>
            <a:rPr lang="en-US" sz="2200" kern="1200" dirty="0"/>
            <a:t>Resolve disputed facts=</a:t>
          </a:r>
          <a:r>
            <a:rPr lang="en-US" sz="2200" b="1" kern="1200" dirty="0"/>
            <a:t>findings of fact</a:t>
          </a:r>
        </a:p>
      </dsp:txBody>
      <dsp:txXfrm>
        <a:off x="0" y="4114278"/>
        <a:ext cx="5914209" cy="101430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1C2B36-0BCA-4A54-9EAA-F236B9C36939}">
      <dsp:nvSpPr>
        <dsp:cNvPr id="0" name=""/>
        <dsp:cNvSpPr/>
      </dsp:nvSpPr>
      <dsp:spPr>
        <a:xfrm>
          <a:off x="0" y="640"/>
          <a:ext cx="5914209" cy="1499250"/>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6D6C18A-F583-4736-BB86-30AC9713153C}">
      <dsp:nvSpPr>
        <dsp:cNvPr id="0" name=""/>
        <dsp:cNvSpPr/>
      </dsp:nvSpPr>
      <dsp:spPr>
        <a:xfrm>
          <a:off x="453523" y="337971"/>
          <a:ext cx="824587" cy="82458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44D2DF5-AB73-4B64-BA21-348B09268F16}">
      <dsp:nvSpPr>
        <dsp:cNvPr id="0" name=""/>
        <dsp:cNvSpPr/>
      </dsp:nvSpPr>
      <dsp:spPr>
        <a:xfrm>
          <a:off x="1731633" y="640"/>
          <a:ext cx="4182575" cy="1499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8671" tIns="158671" rIns="158671" bIns="158671" numCol="1" spcCol="1270" anchor="ctr" anchorCtr="0">
          <a:noAutofit/>
        </a:bodyPr>
        <a:lstStyle/>
        <a:p>
          <a:pPr marL="0" lvl="0" indent="0" algn="l" defTabSz="800100">
            <a:lnSpc>
              <a:spcPct val="90000"/>
            </a:lnSpc>
            <a:spcBef>
              <a:spcPct val="0"/>
            </a:spcBef>
            <a:spcAft>
              <a:spcPct val="35000"/>
            </a:spcAft>
            <a:buNone/>
          </a:pPr>
          <a:r>
            <a:rPr lang="en-US" sz="1800" kern="1200" dirty="0"/>
            <a:t>Preamble indicates that the decision-maker should be looking at consistency, accuracy, memory, credibility, implausibility, inconsistency, unreliability, ulterior motives, lack of credibility</a:t>
          </a:r>
        </a:p>
      </dsp:txBody>
      <dsp:txXfrm>
        <a:off x="1731633" y="640"/>
        <a:ext cx="4182575" cy="1499250"/>
      </dsp:txXfrm>
    </dsp:sp>
    <dsp:sp modelId="{B02B0F74-E898-42C6-99D0-50F0E73F18BB}">
      <dsp:nvSpPr>
        <dsp:cNvPr id="0" name=""/>
        <dsp:cNvSpPr/>
      </dsp:nvSpPr>
      <dsp:spPr>
        <a:xfrm>
          <a:off x="0" y="1874703"/>
          <a:ext cx="5914209" cy="1499250"/>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66CA07D-F09B-4A4D-AFB5-490BCD8111BA}">
      <dsp:nvSpPr>
        <dsp:cNvPr id="0" name=""/>
        <dsp:cNvSpPr/>
      </dsp:nvSpPr>
      <dsp:spPr>
        <a:xfrm>
          <a:off x="453523" y="2212034"/>
          <a:ext cx="824587" cy="82458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1065DC4-BA81-4FA9-9D06-2F7CB79CDD87}">
      <dsp:nvSpPr>
        <dsp:cNvPr id="0" name=""/>
        <dsp:cNvSpPr/>
      </dsp:nvSpPr>
      <dsp:spPr>
        <a:xfrm>
          <a:off x="1731633" y="1874703"/>
          <a:ext cx="4182575" cy="1499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8671" tIns="158671" rIns="158671" bIns="158671" numCol="1" spcCol="1270" anchor="ctr" anchorCtr="0">
          <a:noAutofit/>
        </a:bodyPr>
        <a:lstStyle/>
        <a:p>
          <a:pPr marL="0" lvl="0" indent="0" algn="l" defTabSz="800100">
            <a:lnSpc>
              <a:spcPct val="90000"/>
            </a:lnSpc>
            <a:spcBef>
              <a:spcPct val="0"/>
            </a:spcBef>
            <a:spcAft>
              <a:spcPct val="35000"/>
            </a:spcAft>
            <a:buNone/>
          </a:pPr>
          <a:r>
            <a:rPr lang="en-US" sz="1800" kern="1200" dirty="0"/>
            <a:t>Again, making relevancy determinations</a:t>
          </a:r>
        </a:p>
      </dsp:txBody>
      <dsp:txXfrm>
        <a:off x="1731633" y="1874703"/>
        <a:ext cx="4182575" cy="1499250"/>
      </dsp:txXfrm>
    </dsp:sp>
    <dsp:sp modelId="{CBA17FAC-5222-4BB3-8BC2-FE30FD183EE7}">
      <dsp:nvSpPr>
        <dsp:cNvPr id="0" name=""/>
        <dsp:cNvSpPr/>
      </dsp:nvSpPr>
      <dsp:spPr>
        <a:xfrm>
          <a:off x="0" y="3748766"/>
          <a:ext cx="5914209" cy="1499250"/>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3E60627-1DF9-40B7-BCE6-D8385D32338F}">
      <dsp:nvSpPr>
        <dsp:cNvPr id="0" name=""/>
        <dsp:cNvSpPr/>
      </dsp:nvSpPr>
      <dsp:spPr>
        <a:xfrm>
          <a:off x="453523" y="4086097"/>
          <a:ext cx="824587" cy="82458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81F61F0-3B24-4D1D-82AE-50730347857B}">
      <dsp:nvSpPr>
        <dsp:cNvPr id="0" name=""/>
        <dsp:cNvSpPr/>
      </dsp:nvSpPr>
      <dsp:spPr>
        <a:xfrm>
          <a:off x="1731633" y="3748766"/>
          <a:ext cx="4182575" cy="1499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8671" tIns="158671" rIns="158671" bIns="158671" numCol="1" spcCol="1270" anchor="ctr" anchorCtr="0">
          <a:noAutofit/>
        </a:bodyPr>
        <a:lstStyle/>
        <a:p>
          <a:pPr marL="0" lvl="0" indent="0" algn="l" defTabSz="800100">
            <a:lnSpc>
              <a:spcPct val="90000"/>
            </a:lnSpc>
            <a:spcBef>
              <a:spcPct val="0"/>
            </a:spcBef>
            <a:spcAft>
              <a:spcPct val="35000"/>
            </a:spcAft>
            <a:buNone/>
          </a:pPr>
          <a:r>
            <a:rPr lang="en-US" sz="1800" kern="1200"/>
            <a:t>Use your standard of proof to guide decision-making</a:t>
          </a:r>
        </a:p>
      </dsp:txBody>
      <dsp:txXfrm>
        <a:off x="1731633" y="3748766"/>
        <a:ext cx="4182575" cy="1499250"/>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F07853-6CE2-B54E-AA38-200C10C93E25}">
      <dsp:nvSpPr>
        <dsp:cNvPr id="0" name=""/>
        <dsp:cNvSpPr/>
      </dsp:nvSpPr>
      <dsp:spPr>
        <a:xfrm>
          <a:off x="271908" y="121"/>
          <a:ext cx="3881733" cy="2464901"/>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3A49ED8-E268-054A-A6EB-52C76AE8CA99}">
      <dsp:nvSpPr>
        <dsp:cNvPr id="0" name=""/>
        <dsp:cNvSpPr/>
      </dsp:nvSpPr>
      <dsp:spPr>
        <a:xfrm>
          <a:off x="703212" y="409860"/>
          <a:ext cx="3881733" cy="2464901"/>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t>Do </a:t>
          </a:r>
          <a:r>
            <a:rPr lang="en-US" sz="2700" b="1" kern="1200"/>
            <a:t>not </a:t>
          </a:r>
          <a:r>
            <a:rPr lang="en-US" sz="2700" kern="1200"/>
            <a:t>assume that because there are signs of trauma that the respondent </a:t>
          </a:r>
          <a:r>
            <a:rPr lang="en-US" sz="2700" i="1" kern="1200"/>
            <a:t>therefore </a:t>
          </a:r>
          <a:r>
            <a:rPr lang="en-US" sz="2700" kern="1200"/>
            <a:t>caused the trauma and violated the policy</a:t>
          </a:r>
        </a:p>
      </dsp:txBody>
      <dsp:txXfrm>
        <a:off x="775406" y="482054"/>
        <a:ext cx="3737345" cy="2320513"/>
      </dsp:txXfrm>
    </dsp:sp>
    <dsp:sp modelId="{33BE32BC-6098-DE40-BFFA-44575B393812}">
      <dsp:nvSpPr>
        <dsp:cNvPr id="0" name=""/>
        <dsp:cNvSpPr/>
      </dsp:nvSpPr>
      <dsp:spPr>
        <a:xfrm>
          <a:off x="5016250" y="121"/>
          <a:ext cx="3881733" cy="2464901"/>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01BB889-F881-994B-9753-11291409DA31}">
      <dsp:nvSpPr>
        <dsp:cNvPr id="0" name=""/>
        <dsp:cNvSpPr/>
      </dsp:nvSpPr>
      <dsp:spPr>
        <a:xfrm>
          <a:off x="5447554" y="409860"/>
          <a:ext cx="3881733" cy="2464901"/>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t>Do </a:t>
          </a:r>
          <a:r>
            <a:rPr lang="en-US" sz="2700" b="1" kern="1200"/>
            <a:t>not </a:t>
          </a:r>
          <a:r>
            <a:rPr lang="en-US" sz="2700" kern="1200"/>
            <a:t>assume that because there are </a:t>
          </a:r>
          <a:r>
            <a:rPr lang="en-US" sz="2700" u="heavy" kern="1200"/>
            <a:t>no</a:t>
          </a:r>
          <a:r>
            <a:rPr lang="en-US" sz="2700" kern="1200"/>
            <a:t> signs of trauma, nothing bad happened</a:t>
          </a:r>
        </a:p>
      </dsp:txBody>
      <dsp:txXfrm>
        <a:off x="5519748" y="482054"/>
        <a:ext cx="3737345" cy="2320513"/>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116F42-2132-4DFB-A56A-4F8BF37EBC40}">
      <dsp:nvSpPr>
        <dsp:cNvPr id="0" name=""/>
        <dsp:cNvSpPr/>
      </dsp:nvSpPr>
      <dsp:spPr>
        <a:xfrm>
          <a:off x="0" y="2178"/>
          <a:ext cx="5914209" cy="1104063"/>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1C554F0-D847-4524-A281-A99B3651A3C2}">
      <dsp:nvSpPr>
        <dsp:cNvPr id="0" name=""/>
        <dsp:cNvSpPr/>
      </dsp:nvSpPr>
      <dsp:spPr>
        <a:xfrm>
          <a:off x="333979" y="250592"/>
          <a:ext cx="607234" cy="60723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0447D03-A446-44C8-84C9-ED18BD0FD44C}">
      <dsp:nvSpPr>
        <dsp:cNvPr id="0" name=""/>
        <dsp:cNvSpPr/>
      </dsp:nvSpPr>
      <dsp:spPr>
        <a:xfrm>
          <a:off x="1275192" y="2178"/>
          <a:ext cx="4639016" cy="11040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6847" tIns="116847" rIns="116847" bIns="116847" numCol="1" spcCol="1270" anchor="ctr" anchorCtr="0">
          <a:noAutofit/>
        </a:bodyPr>
        <a:lstStyle/>
        <a:p>
          <a:pPr marL="0" lvl="0" indent="0" algn="l" defTabSz="977900">
            <a:lnSpc>
              <a:spcPct val="90000"/>
            </a:lnSpc>
            <a:spcBef>
              <a:spcPct val="0"/>
            </a:spcBef>
            <a:spcAft>
              <a:spcPct val="35000"/>
            </a:spcAft>
            <a:buNone/>
          </a:pPr>
          <a:r>
            <a:rPr lang="en-US" sz="2200" kern="1200"/>
            <a:t>Focus on your evidence</a:t>
          </a:r>
        </a:p>
      </dsp:txBody>
      <dsp:txXfrm>
        <a:off x="1275192" y="2178"/>
        <a:ext cx="4639016" cy="1104063"/>
      </dsp:txXfrm>
    </dsp:sp>
    <dsp:sp modelId="{FBC45F51-3132-4314-9414-9ECFC6980060}">
      <dsp:nvSpPr>
        <dsp:cNvPr id="0" name=""/>
        <dsp:cNvSpPr/>
      </dsp:nvSpPr>
      <dsp:spPr>
        <a:xfrm>
          <a:off x="0" y="1382257"/>
          <a:ext cx="5914209" cy="1104063"/>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433D219-1EE7-46B8-B772-CC48CC8B2AD2}">
      <dsp:nvSpPr>
        <dsp:cNvPr id="0" name=""/>
        <dsp:cNvSpPr/>
      </dsp:nvSpPr>
      <dsp:spPr>
        <a:xfrm>
          <a:off x="333979" y="1630671"/>
          <a:ext cx="607234" cy="60723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1C30E96-2D0B-4A16-BA94-D3B4D913D18B}">
      <dsp:nvSpPr>
        <dsp:cNvPr id="0" name=""/>
        <dsp:cNvSpPr/>
      </dsp:nvSpPr>
      <dsp:spPr>
        <a:xfrm>
          <a:off x="1275192" y="1382257"/>
          <a:ext cx="4639016" cy="11040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6847" tIns="116847" rIns="116847" bIns="116847" numCol="1" spcCol="1270" anchor="ctr" anchorCtr="0">
          <a:noAutofit/>
        </a:bodyPr>
        <a:lstStyle/>
        <a:p>
          <a:pPr marL="0" lvl="0" indent="0" algn="l" defTabSz="977900">
            <a:lnSpc>
              <a:spcPct val="90000"/>
            </a:lnSpc>
            <a:spcBef>
              <a:spcPct val="0"/>
            </a:spcBef>
            <a:spcAft>
              <a:spcPct val="35000"/>
            </a:spcAft>
            <a:buNone/>
          </a:pPr>
          <a:r>
            <a:rPr lang="en-US" sz="2200" kern="1200"/>
            <a:t>Draw reasonable inferences from that evidence</a:t>
          </a:r>
        </a:p>
      </dsp:txBody>
      <dsp:txXfrm>
        <a:off x="1275192" y="1382257"/>
        <a:ext cx="4639016" cy="1104063"/>
      </dsp:txXfrm>
    </dsp:sp>
    <dsp:sp modelId="{01696F0B-F887-48EA-9F92-C206B9E72B1F}">
      <dsp:nvSpPr>
        <dsp:cNvPr id="0" name=""/>
        <dsp:cNvSpPr/>
      </dsp:nvSpPr>
      <dsp:spPr>
        <a:xfrm>
          <a:off x="0" y="2762336"/>
          <a:ext cx="5914209" cy="1104063"/>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68FFBA2-FBD2-488A-AD0C-5F30FEBEAE5A}">
      <dsp:nvSpPr>
        <dsp:cNvPr id="0" name=""/>
        <dsp:cNvSpPr/>
      </dsp:nvSpPr>
      <dsp:spPr>
        <a:xfrm>
          <a:off x="333979" y="3010750"/>
          <a:ext cx="607234" cy="60723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9F4B5F2-05BB-4FCB-BCA0-D2B5CD8E0773}">
      <dsp:nvSpPr>
        <dsp:cNvPr id="0" name=""/>
        <dsp:cNvSpPr/>
      </dsp:nvSpPr>
      <dsp:spPr>
        <a:xfrm>
          <a:off x="1275192" y="2762336"/>
          <a:ext cx="4639016" cy="11040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6847" tIns="116847" rIns="116847" bIns="116847" numCol="1" spcCol="1270" anchor="ctr" anchorCtr="0">
          <a:noAutofit/>
        </a:bodyPr>
        <a:lstStyle/>
        <a:p>
          <a:pPr marL="0" lvl="0" indent="0" algn="l" defTabSz="977900">
            <a:lnSpc>
              <a:spcPct val="90000"/>
            </a:lnSpc>
            <a:spcBef>
              <a:spcPct val="0"/>
            </a:spcBef>
            <a:spcAft>
              <a:spcPct val="35000"/>
            </a:spcAft>
            <a:buNone/>
          </a:pPr>
          <a:r>
            <a:rPr lang="en-US" sz="2200" kern="1200"/>
            <a:t>Focus on your parties and witnesses, and take them as they are</a:t>
          </a:r>
        </a:p>
      </dsp:txBody>
      <dsp:txXfrm>
        <a:off x="1275192" y="2762336"/>
        <a:ext cx="4639016" cy="1104063"/>
      </dsp:txXfrm>
    </dsp:sp>
    <dsp:sp modelId="{5AEDAD26-9B67-493D-AF35-398120E37152}">
      <dsp:nvSpPr>
        <dsp:cNvPr id="0" name=""/>
        <dsp:cNvSpPr/>
      </dsp:nvSpPr>
      <dsp:spPr>
        <a:xfrm>
          <a:off x="0" y="4142415"/>
          <a:ext cx="5914209" cy="1104063"/>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70A5998-B64A-4BA0-BDD8-FCCD235D1720}">
      <dsp:nvSpPr>
        <dsp:cNvPr id="0" name=""/>
        <dsp:cNvSpPr/>
      </dsp:nvSpPr>
      <dsp:spPr>
        <a:xfrm>
          <a:off x="333979" y="4390829"/>
          <a:ext cx="607234" cy="60723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21789DA-48B5-4807-803C-4A119BC16FAE}">
      <dsp:nvSpPr>
        <dsp:cNvPr id="0" name=""/>
        <dsp:cNvSpPr/>
      </dsp:nvSpPr>
      <dsp:spPr>
        <a:xfrm>
          <a:off x="1275192" y="4142415"/>
          <a:ext cx="4639016" cy="11040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6847" tIns="116847" rIns="116847" bIns="116847" numCol="1" spcCol="1270" anchor="ctr" anchorCtr="0">
          <a:noAutofit/>
        </a:bodyPr>
        <a:lstStyle/>
        <a:p>
          <a:pPr marL="0" lvl="0" indent="0" algn="l" defTabSz="977900">
            <a:lnSpc>
              <a:spcPct val="90000"/>
            </a:lnSpc>
            <a:spcBef>
              <a:spcPct val="0"/>
            </a:spcBef>
            <a:spcAft>
              <a:spcPct val="35000"/>
            </a:spcAft>
            <a:buNone/>
          </a:pPr>
          <a:r>
            <a:rPr lang="en-US" sz="2200" kern="1200"/>
            <a:t>Check yourself: am I reaching my decision because of any bias that I may hold?</a:t>
          </a:r>
        </a:p>
      </dsp:txBody>
      <dsp:txXfrm>
        <a:off x="1275192" y="4142415"/>
        <a:ext cx="4639016" cy="1104063"/>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7B1D48-B5F6-B64D-9388-1E29FBD1B68F}">
      <dsp:nvSpPr>
        <dsp:cNvPr id="0" name=""/>
        <dsp:cNvSpPr/>
      </dsp:nvSpPr>
      <dsp:spPr>
        <a:xfrm>
          <a:off x="0" y="35388"/>
          <a:ext cx="5914209" cy="2534220"/>
        </a:xfrm>
        <a:prstGeom prst="roundRect">
          <a:avLst/>
        </a:prstGeom>
        <a:blipFill>
          <a:blip xmlns:r="http://schemas.openxmlformats.org/officeDocument/2006/relationships" r:embed="rId1">
            <a:duotone>
              <a:schemeClr val="accent2">
                <a:hueOff val="0"/>
                <a:satOff val="0"/>
                <a:lumOff val="0"/>
                <a:alphaOff val="0"/>
                <a:shade val="74000"/>
                <a:satMod val="130000"/>
                <a:lumMod val="90000"/>
              </a:schemeClr>
              <a:schemeClr val="accent2">
                <a:hueOff val="0"/>
                <a:satOff val="0"/>
                <a:lumOff val="0"/>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US" sz="3800" kern="1200"/>
            <a:t>When you make a determination as to a disputed fact, use your standard of evidence</a:t>
          </a:r>
        </a:p>
      </dsp:txBody>
      <dsp:txXfrm>
        <a:off x="123710" y="159098"/>
        <a:ext cx="5666789" cy="2286800"/>
      </dsp:txXfrm>
    </dsp:sp>
    <dsp:sp modelId="{87C94276-1C5D-E24C-B461-01B50CC761B1}">
      <dsp:nvSpPr>
        <dsp:cNvPr id="0" name=""/>
        <dsp:cNvSpPr/>
      </dsp:nvSpPr>
      <dsp:spPr>
        <a:xfrm>
          <a:off x="0" y="2679048"/>
          <a:ext cx="5914209" cy="2534220"/>
        </a:xfrm>
        <a:prstGeom prst="roundRect">
          <a:avLst/>
        </a:prstGeom>
        <a:blipFill>
          <a:blip xmlns:r="http://schemas.openxmlformats.org/officeDocument/2006/relationships" r:embed="rId1">
            <a:duotone>
              <a:schemeClr val="accent2">
                <a:hueOff val="3363155"/>
                <a:satOff val="-3572"/>
                <a:lumOff val="2745"/>
                <a:alphaOff val="0"/>
                <a:shade val="74000"/>
                <a:satMod val="130000"/>
                <a:lumMod val="90000"/>
              </a:schemeClr>
              <a:schemeClr val="accent2">
                <a:hueOff val="3363155"/>
                <a:satOff val="-3572"/>
                <a:lumOff val="2745"/>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US" sz="3800" kern="1200"/>
            <a:t>When you make a determination as to whether an element exists, use your standard of evidence</a:t>
          </a:r>
        </a:p>
      </dsp:txBody>
      <dsp:txXfrm>
        <a:off x="123710" y="2802758"/>
        <a:ext cx="5666789" cy="2286800"/>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906A0A-11C3-FD44-8CC6-11C0F1752AA4}">
      <dsp:nvSpPr>
        <dsp:cNvPr id="0" name=""/>
        <dsp:cNvSpPr/>
      </dsp:nvSpPr>
      <dsp:spPr>
        <a:xfrm>
          <a:off x="0" y="3167842"/>
          <a:ext cx="5914209" cy="2078447"/>
        </a:xfrm>
        <a:prstGeom prst="rect">
          <a:avLst/>
        </a:prstGeom>
        <a:blipFill>
          <a:blip xmlns:r="http://schemas.openxmlformats.org/officeDocument/2006/relationships" r:embed="rId1">
            <a:duotone>
              <a:schemeClr val="accent2">
                <a:hueOff val="0"/>
                <a:satOff val="0"/>
                <a:lumOff val="0"/>
                <a:alphaOff val="0"/>
                <a:shade val="74000"/>
                <a:satMod val="130000"/>
                <a:lumMod val="90000"/>
              </a:schemeClr>
              <a:schemeClr val="accent2">
                <a:hueOff val="0"/>
                <a:satOff val="0"/>
                <a:lumOff val="0"/>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US" sz="2800" kern="1200" dirty="0"/>
            <a:t>The Appellate Decision-maker must be trained in the same manner as the Decision-maker</a:t>
          </a:r>
        </a:p>
      </dsp:txBody>
      <dsp:txXfrm>
        <a:off x="0" y="3167842"/>
        <a:ext cx="5914209" cy="2078447"/>
      </dsp:txXfrm>
    </dsp:sp>
    <dsp:sp modelId="{DCCF04F6-B168-D048-83FA-7574C6396DCD}">
      <dsp:nvSpPr>
        <dsp:cNvPr id="0" name=""/>
        <dsp:cNvSpPr/>
      </dsp:nvSpPr>
      <dsp:spPr>
        <a:xfrm rot="10800000">
          <a:off x="0" y="2366"/>
          <a:ext cx="5914209" cy="3196652"/>
        </a:xfrm>
        <a:prstGeom prst="upArrowCallout">
          <a:avLst/>
        </a:prstGeom>
        <a:blipFill>
          <a:blip xmlns:r="http://schemas.openxmlformats.org/officeDocument/2006/relationships" r:embed="rId1">
            <a:duotone>
              <a:schemeClr val="accent2">
                <a:hueOff val="3363155"/>
                <a:satOff val="-3572"/>
                <a:lumOff val="2745"/>
                <a:alphaOff val="0"/>
                <a:shade val="74000"/>
                <a:satMod val="130000"/>
                <a:lumMod val="90000"/>
              </a:schemeClr>
              <a:schemeClr val="accent2">
                <a:hueOff val="3363155"/>
                <a:satOff val="-3572"/>
                <a:lumOff val="2745"/>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US" sz="2800" kern="1200" dirty="0"/>
            <a:t>You cannot hear an appeal of your own decisions</a:t>
          </a:r>
        </a:p>
      </dsp:txBody>
      <dsp:txXfrm rot="-10800000">
        <a:off x="0" y="2366"/>
        <a:ext cx="5914209" cy="1122025"/>
      </dsp:txXfrm>
    </dsp:sp>
    <dsp:sp modelId="{3E2AFB77-1D69-FA48-A08C-8A818F76865E}">
      <dsp:nvSpPr>
        <dsp:cNvPr id="0" name=""/>
        <dsp:cNvSpPr/>
      </dsp:nvSpPr>
      <dsp:spPr>
        <a:xfrm>
          <a:off x="0" y="1124391"/>
          <a:ext cx="5914209" cy="955799"/>
        </a:xfrm>
        <a:prstGeom prst="rect">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63576" tIns="29210" rIns="163576" bIns="29210" numCol="1" spcCol="1270" anchor="ctr" anchorCtr="0">
          <a:noAutofit/>
        </a:bodyPr>
        <a:lstStyle/>
        <a:p>
          <a:pPr marL="0" lvl="0" indent="0" algn="ctr" defTabSz="1022350">
            <a:lnSpc>
              <a:spcPct val="90000"/>
            </a:lnSpc>
            <a:spcBef>
              <a:spcPct val="0"/>
            </a:spcBef>
            <a:spcAft>
              <a:spcPct val="35000"/>
            </a:spcAft>
            <a:buNone/>
          </a:pPr>
          <a:r>
            <a:rPr lang="en-US" sz="2300" kern="1200" dirty="0"/>
            <a:t>The Appellate Decision-maker cannot be the same investigator, Title IX Coordinator, or decision-maker that worked on the case</a:t>
          </a:r>
        </a:p>
      </dsp:txBody>
      <dsp:txXfrm>
        <a:off x="0" y="1124391"/>
        <a:ext cx="5914209" cy="955799"/>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7B1D48-B5F6-B64D-9388-1E29FBD1B68F}">
      <dsp:nvSpPr>
        <dsp:cNvPr id="0" name=""/>
        <dsp:cNvSpPr/>
      </dsp:nvSpPr>
      <dsp:spPr>
        <a:xfrm>
          <a:off x="0" y="257665"/>
          <a:ext cx="4769461" cy="2110680"/>
        </a:xfrm>
        <a:prstGeom prst="roundRect">
          <a:avLst/>
        </a:prstGeom>
        <a:blipFill>
          <a:blip xmlns:r="http://schemas.openxmlformats.org/officeDocument/2006/relationships" r:embed="rId1">
            <a:duotone>
              <a:schemeClr val="accent2">
                <a:hueOff val="0"/>
                <a:satOff val="0"/>
                <a:lumOff val="0"/>
                <a:alphaOff val="0"/>
                <a:shade val="74000"/>
                <a:satMod val="130000"/>
                <a:lumMod val="90000"/>
              </a:schemeClr>
              <a:schemeClr val="accent2">
                <a:hueOff val="0"/>
                <a:satOff val="0"/>
                <a:lumOff val="0"/>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dirty="0"/>
            <a:t>Analyze appeal against permissible bases for appeal</a:t>
          </a:r>
        </a:p>
      </dsp:txBody>
      <dsp:txXfrm>
        <a:off x="103035" y="360700"/>
        <a:ext cx="4563391" cy="1904610"/>
      </dsp:txXfrm>
    </dsp:sp>
    <dsp:sp modelId="{87C94276-1C5D-E24C-B461-01B50CC761B1}">
      <dsp:nvSpPr>
        <dsp:cNvPr id="0" name=""/>
        <dsp:cNvSpPr/>
      </dsp:nvSpPr>
      <dsp:spPr>
        <a:xfrm>
          <a:off x="0" y="2678906"/>
          <a:ext cx="4769461" cy="1935240"/>
        </a:xfrm>
        <a:prstGeom prst="roundRect">
          <a:avLst/>
        </a:prstGeom>
        <a:blipFill>
          <a:blip xmlns:r="http://schemas.openxmlformats.org/officeDocument/2006/relationships" r:embed="rId1">
            <a:duotone>
              <a:schemeClr val="accent2">
                <a:hueOff val="3363155"/>
                <a:satOff val="-3572"/>
                <a:lumOff val="2745"/>
                <a:alphaOff val="0"/>
                <a:shade val="74000"/>
                <a:satMod val="130000"/>
                <a:lumMod val="90000"/>
              </a:schemeClr>
              <a:schemeClr val="accent2">
                <a:hueOff val="3363155"/>
                <a:satOff val="-3572"/>
                <a:lumOff val="2745"/>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dirty="0"/>
            <a:t>Does not require hearing, meeting with parties – role is not to agree/disagree with the outcome.</a:t>
          </a:r>
        </a:p>
      </dsp:txBody>
      <dsp:txXfrm>
        <a:off x="94471" y="2773377"/>
        <a:ext cx="4580519" cy="1746298"/>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6.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10.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F6E5D6-8CC8-4D4D-904D-49C6B841188A}" type="datetimeFigureOut">
              <a:rPr lang="en-US" smtClean="0"/>
              <a:t>10/15/20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DCC0CB-04B9-A540-AF8E-115862937732}" type="slidenum">
              <a:rPr lang="en-US" smtClean="0"/>
              <a:t>‹#›</a:t>
            </a:fld>
            <a:endParaRPr lang="en-US" dirty="0"/>
          </a:p>
        </p:txBody>
      </p:sp>
    </p:spTree>
    <p:extLst>
      <p:ext uri="{BB962C8B-B14F-4D97-AF65-F5344CB8AC3E}">
        <p14:creationId xmlns:p14="http://schemas.microsoft.com/office/powerpoint/2010/main" val="10685479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A3F80C27-9B2F-C647-9665-E8B3CD883C1C}" type="datetime1">
              <a:rPr lang="en-US" smtClean="0"/>
              <a:t>10/15/20</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r>
              <a:rPr lang="en-US" dirty="0"/>
              <a:t>© 2020 Kaleva Law Office</a:t>
            </a:r>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C4D112-0464-6846-90C7-3E8930AF7838}" type="datetime1">
              <a:rPr lang="en-US" smtClean="0"/>
              <a:t>10/15/20</a:t>
            </a:fld>
            <a:endParaRPr lang="en-US" dirty="0"/>
          </a:p>
        </p:txBody>
      </p:sp>
      <p:sp>
        <p:nvSpPr>
          <p:cNvPr id="5" name="Footer Placeholder 4"/>
          <p:cNvSpPr>
            <a:spLocks noGrp="1"/>
          </p:cNvSpPr>
          <p:nvPr>
            <p:ph type="ftr" sz="quarter" idx="11"/>
          </p:nvPr>
        </p:nvSpPr>
        <p:spPr/>
        <p:txBody>
          <a:bodyPr/>
          <a:lstStyle/>
          <a:p>
            <a:r>
              <a:rPr lang="en-US" dirty="0"/>
              <a:t>© 2020 Kaleva Law Office</a:t>
            </a:r>
          </a:p>
        </p:txBody>
      </p:sp>
      <p:sp>
        <p:nvSpPr>
          <p:cNvPr id="6" name="Slide Number Placeholder 5"/>
          <p:cNvSpPr>
            <a:spLocks noGrp="1"/>
          </p:cNvSpPr>
          <p:nvPr>
            <p:ph type="sldNum" sz="quarter" idx="12"/>
          </p:nvPr>
        </p:nvSpPr>
        <p:spPr/>
        <p:txBody>
          <a:bodyPr/>
          <a:lstStyle/>
          <a:p>
            <a:fld id="{E97799C9-84D9-46D2-A11E-BCF8A720529D}" type="slidenum">
              <a:rPr lang="en-US"/>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6FA8EC-4F90-B346-B365-91AA090509AE}" type="datetime1">
              <a:rPr lang="en-US" smtClean="0"/>
              <a:t>10/15/20</a:t>
            </a:fld>
            <a:endParaRPr lang="en-US" dirty="0"/>
          </a:p>
        </p:txBody>
      </p:sp>
      <p:sp>
        <p:nvSpPr>
          <p:cNvPr id="5" name="Footer Placeholder 4"/>
          <p:cNvSpPr>
            <a:spLocks noGrp="1"/>
          </p:cNvSpPr>
          <p:nvPr>
            <p:ph type="ftr" sz="quarter" idx="11"/>
          </p:nvPr>
        </p:nvSpPr>
        <p:spPr/>
        <p:txBody>
          <a:bodyPr/>
          <a:lstStyle/>
          <a:p>
            <a:r>
              <a:rPr lang="en-US" dirty="0"/>
              <a:t>© 2020 Kaleva Law Office</a:t>
            </a:r>
          </a:p>
        </p:txBody>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504F6E3-4179-A740-A4DA-16AB861A0746}" type="datetime1">
              <a:rPr lang="en-US" smtClean="0"/>
              <a:t>10/15/20</a:t>
            </a:fld>
            <a:endParaRPr lang="en-US" dirty="0"/>
          </a:p>
        </p:txBody>
      </p:sp>
      <p:sp>
        <p:nvSpPr>
          <p:cNvPr id="6" name="Footer Placeholder 5"/>
          <p:cNvSpPr>
            <a:spLocks noGrp="1"/>
          </p:cNvSpPr>
          <p:nvPr>
            <p:ph type="ftr" sz="quarter" idx="11"/>
          </p:nvPr>
        </p:nvSpPr>
        <p:spPr/>
        <p:txBody>
          <a:bodyPr/>
          <a:lstStyle/>
          <a:p>
            <a:r>
              <a:rPr lang="en-US" dirty="0"/>
              <a:t>© 2020 Kaleva Law Office</a:t>
            </a:r>
          </a:p>
        </p:txBody>
      </p:sp>
      <p:sp>
        <p:nvSpPr>
          <p:cNvPr id="7" name="Slide Number Placeholder 6"/>
          <p:cNvSpPr>
            <a:spLocks noGrp="1"/>
          </p:cNvSpPr>
          <p:nvPr>
            <p:ph type="sldNum" sz="quarter" idx="12"/>
          </p:nvPr>
        </p:nvSpPr>
        <p:spPr/>
        <p:txBody>
          <a:bodyPr/>
          <a:lstStyle/>
          <a:p>
            <a:fld id="{5D84065D-F351-4B03-BD91-D8A6B8D4B362}" type="slidenum">
              <a:rPr lang="en-US"/>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7737FD9-9296-744A-8B96-01EAA82D0F9A}" type="datetime1">
              <a:rPr lang="en-US" smtClean="0"/>
              <a:t>10/15/20</a:t>
            </a:fld>
            <a:endParaRPr lang="en-US" dirty="0"/>
          </a:p>
        </p:txBody>
      </p:sp>
      <p:sp>
        <p:nvSpPr>
          <p:cNvPr id="8" name="Footer Placeholder 7"/>
          <p:cNvSpPr>
            <a:spLocks noGrp="1"/>
          </p:cNvSpPr>
          <p:nvPr>
            <p:ph type="ftr" sz="quarter" idx="11"/>
          </p:nvPr>
        </p:nvSpPr>
        <p:spPr/>
        <p:txBody>
          <a:bodyPr/>
          <a:lstStyle/>
          <a:p>
            <a:r>
              <a:rPr lang="en-US" dirty="0"/>
              <a:t>© 2020 Kaleva Law Office</a:t>
            </a:r>
          </a:p>
        </p:txBody>
      </p:sp>
      <p:sp>
        <p:nvSpPr>
          <p:cNvPr id="9" name="Slide Number Placeholder 8"/>
          <p:cNvSpPr>
            <a:spLocks noGrp="1"/>
          </p:cNvSpPr>
          <p:nvPr>
            <p:ph type="sldNum" sz="quarter" idx="12"/>
          </p:nvPr>
        </p:nvSpPr>
        <p:spPr/>
        <p:txBody>
          <a:bodyPr/>
          <a:lstStyle/>
          <a:p>
            <a:fld id="{D57F1E4F-1CFF-5643-939E-217C01CDF565}" type="slidenum">
              <a:rPr lang="en-US"/>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FC000D0-E779-294E-B481-FF35CDB9C381}" type="datetime1">
              <a:rPr lang="en-US" smtClean="0"/>
              <a:t>10/15/20</a:t>
            </a:fld>
            <a:endParaRPr lang="en-US" dirty="0"/>
          </a:p>
        </p:txBody>
      </p:sp>
      <p:sp>
        <p:nvSpPr>
          <p:cNvPr id="4" name="Footer Placeholder 3"/>
          <p:cNvSpPr>
            <a:spLocks noGrp="1"/>
          </p:cNvSpPr>
          <p:nvPr>
            <p:ph type="ftr" sz="quarter" idx="11"/>
          </p:nvPr>
        </p:nvSpPr>
        <p:spPr/>
        <p:txBody>
          <a:bodyPr/>
          <a:lstStyle/>
          <a:p>
            <a:r>
              <a:rPr lang="en-US" dirty="0"/>
              <a:t>© 2020 Kaleva Law Office</a:t>
            </a:r>
          </a:p>
        </p:txBody>
      </p:sp>
      <p:sp>
        <p:nvSpPr>
          <p:cNvPr id="5" name="Slide Number Placeholder 4"/>
          <p:cNvSpPr>
            <a:spLocks noGrp="1"/>
          </p:cNvSpPr>
          <p:nvPr>
            <p:ph type="sldNum" sz="quarter" idx="12"/>
          </p:nvPr>
        </p:nvSpPr>
        <p:spPr/>
        <p:txBody>
          <a:bodyPr/>
          <a:lstStyle/>
          <a:p>
            <a:fld id="{D57F1E4F-1CFF-5643-939E-217C01CDF565}" type="slidenum">
              <a:rPr lang="en-US"/>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FFA8E6-8E8C-654D-B2B6-5E384E417F81}" type="datetime1">
              <a:rPr lang="en-US" smtClean="0"/>
              <a:t>10/15/20</a:t>
            </a:fld>
            <a:endParaRPr lang="en-US" dirty="0"/>
          </a:p>
        </p:txBody>
      </p:sp>
      <p:sp>
        <p:nvSpPr>
          <p:cNvPr id="3" name="Footer Placeholder 2"/>
          <p:cNvSpPr>
            <a:spLocks noGrp="1"/>
          </p:cNvSpPr>
          <p:nvPr>
            <p:ph type="ftr" sz="quarter" idx="11"/>
          </p:nvPr>
        </p:nvSpPr>
        <p:spPr/>
        <p:txBody>
          <a:bodyPr/>
          <a:lstStyle/>
          <a:p>
            <a:r>
              <a:rPr lang="en-US" dirty="0"/>
              <a:t>© 2020 Kaleva Law Office</a:t>
            </a:r>
          </a:p>
        </p:txBody>
      </p:sp>
      <p:sp>
        <p:nvSpPr>
          <p:cNvPr id="4" name="Slide Number Placeholder 3"/>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6D6CC05-763E-AE4F-A29E-27F9C207B413}" type="datetime1">
              <a:rPr lang="en-US" smtClean="0"/>
              <a:t>10/15/20</a:t>
            </a:fld>
            <a:endParaRPr lang="en-US" dirty="0"/>
          </a:p>
        </p:txBody>
      </p:sp>
      <p:sp>
        <p:nvSpPr>
          <p:cNvPr id="6" name="Footer Placeholder 5"/>
          <p:cNvSpPr>
            <a:spLocks noGrp="1"/>
          </p:cNvSpPr>
          <p:nvPr>
            <p:ph type="ftr" sz="quarter" idx="11"/>
          </p:nvPr>
        </p:nvSpPr>
        <p:spPr/>
        <p:txBody>
          <a:bodyPr/>
          <a:lstStyle/>
          <a:p>
            <a:r>
              <a:rPr lang="en-US" dirty="0"/>
              <a:t>© 2020 Kaleva Law Office</a:t>
            </a:r>
          </a:p>
        </p:txBody>
      </p:sp>
      <p:sp>
        <p:nvSpPr>
          <p:cNvPr id="7" name="Slide Number Placeholder 6"/>
          <p:cNvSpPr>
            <a:spLocks noGrp="1"/>
          </p:cNvSpPr>
          <p:nvPr>
            <p:ph type="sldNum" sz="quarter" idx="12"/>
          </p:nvPr>
        </p:nvSpPr>
        <p:spPr/>
        <p:txBody>
          <a:bodyPr/>
          <a:lstStyle/>
          <a:p>
            <a:fld id="{D57F1E4F-1CFF-5643-939E-217C01CDF565}" type="slidenum">
              <a:rPr lang="en-US"/>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F94F3C9-D6B6-6F4A-9139-4AF8B9DFE2BF}" type="datetime1">
              <a:rPr lang="en-US" smtClean="0"/>
              <a:t>10/15/20</a:t>
            </a:fld>
            <a:endParaRPr lang="en-US" dirty="0"/>
          </a:p>
        </p:txBody>
      </p:sp>
      <p:sp>
        <p:nvSpPr>
          <p:cNvPr id="6" name="Footer Placeholder 5"/>
          <p:cNvSpPr>
            <a:spLocks noGrp="1"/>
          </p:cNvSpPr>
          <p:nvPr>
            <p:ph type="ftr" sz="quarter" idx="11"/>
          </p:nvPr>
        </p:nvSpPr>
        <p:spPr/>
        <p:txBody>
          <a:bodyPr/>
          <a:lstStyle/>
          <a:p>
            <a:r>
              <a:rPr lang="en-US" dirty="0"/>
              <a:t>© 2020 Kaleva Law Office</a:t>
            </a:r>
          </a:p>
        </p:txBody>
      </p:sp>
      <p:sp>
        <p:nvSpPr>
          <p:cNvPr id="7" name="Slide Number Placeholder 6"/>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40CDB38-0A12-D641-8455-1364D911CDAD}" type="datetime1">
              <a:rPr lang="en-US" smtClean="0"/>
              <a:t>10/15/20</a:t>
            </a:fld>
            <a:endParaRPr lang="en-US" dirty="0"/>
          </a:p>
        </p:txBody>
      </p:sp>
      <p:sp>
        <p:nvSpPr>
          <p:cNvPr id="6" name="Footer Placeholder 5"/>
          <p:cNvSpPr>
            <a:spLocks noGrp="1"/>
          </p:cNvSpPr>
          <p:nvPr>
            <p:ph type="ftr" sz="quarter" idx="11"/>
          </p:nvPr>
        </p:nvSpPr>
        <p:spPr/>
        <p:txBody>
          <a:bodyPr/>
          <a:lstStyle/>
          <a:p>
            <a:r>
              <a:rPr lang="en-US" dirty="0"/>
              <a:t>© 2020 Kaleva Law Office</a:t>
            </a:r>
          </a:p>
        </p:txBody>
      </p:sp>
      <p:sp>
        <p:nvSpPr>
          <p:cNvPr id="7" name="Slide Number Placeholder 6"/>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1A8AB0-ACF4-DA4B-9FE8-30BB0A489EDB}" type="datetime1">
              <a:rPr lang="en-US" smtClean="0"/>
              <a:t>10/15/20</a:t>
            </a:fld>
            <a:endParaRPr lang="en-US" dirty="0"/>
          </a:p>
        </p:txBody>
      </p:sp>
      <p:sp>
        <p:nvSpPr>
          <p:cNvPr id="5" name="Footer Placeholder 4"/>
          <p:cNvSpPr>
            <a:spLocks noGrp="1"/>
          </p:cNvSpPr>
          <p:nvPr>
            <p:ph type="ftr" sz="quarter" idx="11"/>
          </p:nvPr>
        </p:nvSpPr>
        <p:spPr/>
        <p:txBody>
          <a:bodyPr/>
          <a:lstStyle/>
          <a:p>
            <a:r>
              <a:rPr lang="en-US" dirty="0"/>
              <a:t>© 2020 Kaleva Law Office</a:t>
            </a:r>
          </a:p>
        </p:txBody>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E31797F-4352-AF4F-A0D1-7115098A6883}" type="datetime1">
              <a:rPr lang="en-US" smtClean="0"/>
              <a:t>10/15/20</a:t>
            </a:fld>
            <a:endParaRPr lang="en-US" dirty="0"/>
          </a:p>
        </p:txBody>
      </p:sp>
      <p:sp>
        <p:nvSpPr>
          <p:cNvPr id="5" name="Footer Placeholder 4"/>
          <p:cNvSpPr>
            <a:spLocks noGrp="1"/>
          </p:cNvSpPr>
          <p:nvPr>
            <p:ph type="ftr" sz="quarter" idx="11"/>
          </p:nvPr>
        </p:nvSpPr>
        <p:spPr/>
        <p:txBody>
          <a:bodyPr/>
          <a:lstStyle/>
          <a:p>
            <a:r>
              <a:rPr lang="en-US" dirty="0"/>
              <a:t>© 2020 Kaleva Law Office</a:t>
            </a:r>
          </a:p>
        </p:txBody>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70A56A-B45A-A049-993E-9698D34D0A5B}" type="datetime1">
              <a:rPr lang="en-US" smtClean="0"/>
              <a:t>10/15/20</a:t>
            </a:fld>
            <a:endParaRPr lang="en-US" dirty="0"/>
          </a:p>
        </p:txBody>
      </p:sp>
      <p:sp>
        <p:nvSpPr>
          <p:cNvPr id="5" name="Footer Placeholder 4"/>
          <p:cNvSpPr>
            <a:spLocks noGrp="1"/>
          </p:cNvSpPr>
          <p:nvPr>
            <p:ph type="ftr" sz="quarter" idx="11"/>
          </p:nvPr>
        </p:nvSpPr>
        <p:spPr/>
        <p:txBody>
          <a:bodyPr/>
          <a:lstStyle/>
          <a:p>
            <a:r>
              <a:rPr lang="en-US" dirty="0"/>
              <a:t>© 2020 Kaleva Law Office</a:t>
            </a:r>
          </a:p>
        </p:txBody>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070EE2A-8B71-7044-815C-BB4F701C6E29}" type="datetime1">
              <a:rPr lang="en-US" smtClean="0"/>
              <a:t>10/15/20</a:t>
            </a:fld>
            <a:endParaRPr lang="en-US" dirty="0"/>
          </a:p>
        </p:txBody>
      </p:sp>
      <p:sp>
        <p:nvSpPr>
          <p:cNvPr id="5" name="Footer Placeholder 4"/>
          <p:cNvSpPr>
            <a:spLocks noGrp="1"/>
          </p:cNvSpPr>
          <p:nvPr>
            <p:ph type="ftr" sz="quarter" idx="11"/>
          </p:nvPr>
        </p:nvSpPr>
        <p:spPr/>
        <p:txBody>
          <a:bodyPr/>
          <a:lstStyle/>
          <a:p>
            <a:r>
              <a:rPr lang="en-US" dirty="0"/>
              <a:t>© 2020 Kaleva Law Office</a:t>
            </a:r>
          </a:p>
        </p:txBody>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41ED53B-9BCE-7347-B94F-C43F4F72284D}" type="datetime1">
              <a:rPr lang="en-US" smtClean="0"/>
              <a:t>10/15/20</a:t>
            </a:fld>
            <a:endParaRPr lang="en-US" dirty="0"/>
          </a:p>
        </p:txBody>
      </p:sp>
      <p:sp>
        <p:nvSpPr>
          <p:cNvPr id="5" name="Footer Placeholder 4"/>
          <p:cNvSpPr>
            <a:spLocks noGrp="1"/>
          </p:cNvSpPr>
          <p:nvPr>
            <p:ph type="ftr" sz="quarter" idx="11"/>
          </p:nvPr>
        </p:nvSpPr>
        <p:spPr/>
        <p:txBody>
          <a:bodyPr/>
          <a:lstStyle/>
          <a:p>
            <a:r>
              <a:rPr lang="en-US" dirty="0"/>
              <a:t>© 2020 Kaleva Law Office</a:t>
            </a:r>
          </a:p>
        </p:txBody>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82D647-C495-CC4D-A607-23E83B30DAF4}" type="datetime1">
              <a:rPr lang="en-US" smtClean="0"/>
              <a:t>10/15/20</a:t>
            </a:fld>
            <a:endParaRPr lang="en-US" dirty="0"/>
          </a:p>
        </p:txBody>
      </p:sp>
      <p:sp>
        <p:nvSpPr>
          <p:cNvPr id="5" name="Footer Placeholder 4"/>
          <p:cNvSpPr>
            <a:spLocks noGrp="1"/>
          </p:cNvSpPr>
          <p:nvPr>
            <p:ph type="ftr" sz="quarter" idx="11"/>
          </p:nvPr>
        </p:nvSpPr>
        <p:spPr/>
        <p:txBody>
          <a:bodyPr/>
          <a:lstStyle/>
          <a:p>
            <a:r>
              <a:rPr lang="en-US" dirty="0"/>
              <a:t>© 2020 Kaleva Law Office</a:t>
            </a:r>
          </a:p>
        </p:txBody>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332C3A-397A-7D4C-8DAF-6F8FEF0B16D0}" type="datetime1">
              <a:rPr lang="en-US" smtClean="0"/>
              <a:t>10/15/20</a:t>
            </a:fld>
            <a:endParaRPr lang="en-US" dirty="0"/>
          </a:p>
        </p:txBody>
      </p:sp>
      <p:sp>
        <p:nvSpPr>
          <p:cNvPr id="5" name="Footer Placeholder 4"/>
          <p:cNvSpPr>
            <a:spLocks noGrp="1"/>
          </p:cNvSpPr>
          <p:nvPr>
            <p:ph type="ftr" sz="quarter" idx="11"/>
          </p:nvPr>
        </p:nvSpPr>
        <p:spPr/>
        <p:txBody>
          <a:bodyPr/>
          <a:lstStyle/>
          <a:p>
            <a:r>
              <a:rPr lang="en-US" dirty="0"/>
              <a:t>© 2020 Kaleva Law Office</a:t>
            </a:r>
          </a:p>
        </p:txBody>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811B90B-07CB-974A-A638-6129DC777B24}" type="datetime1">
              <a:rPr lang="en-US" smtClean="0"/>
              <a:t>10/15/20</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r>
              <a:rPr lang="en-US" dirty="0"/>
              <a:t>© 2020 Kaleva Law Office</a:t>
            </a: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hf sldNum="0" hd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7.svg"/></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diagramColors" Target="../diagrams/colors7.xml"/><Relationship Id="rId3" Type="http://schemas.openxmlformats.org/officeDocument/2006/relationships/image" Target="../media/image3.png"/><Relationship Id="rId7" Type="http://schemas.openxmlformats.org/officeDocument/2006/relationships/diagramQuickStyle" Target="../diagrams/quickStyle7.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Layout" Target="../diagrams/layout7.xml"/><Relationship Id="rId5" Type="http://schemas.openxmlformats.org/officeDocument/2006/relationships/diagramData" Target="../diagrams/data7.xml"/><Relationship Id="rId4" Type="http://schemas.openxmlformats.org/officeDocument/2006/relationships/image" Target="../media/image4.png"/><Relationship Id="rId9" Type="http://schemas.microsoft.com/office/2007/relationships/diagramDrawing" Target="../diagrams/drawing7.xml"/></Relationships>
</file>

<file path=ppt/slides/_rels/slide24.xml.rels><?xml version="1.0" encoding="UTF-8" standalone="yes"?>
<Relationships xmlns="http://schemas.openxmlformats.org/package/2006/relationships"><Relationship Id="rId8" Type="http://schemas.openxmlformats.org/officeDocument/2006/relationships/diagramColors" Target="../diagrams/colors8.xml"/><Relationship Id="rId3" Type="http://schemas.openxmlformats.org/officeDocument/2006/relationships/image" Target="../media/image3.png"/><Relationship Id="rId7" Type="http://schemas.openxmlformats.org/officeDocument/2006/relationships/diagramQuickStyle" Target="../diagrams/quickStyle8.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Layout" Target="../diagrams/layout8.xml"/><Relationship Id="rId5" Type="http://schemas.openxmlformats.org/officeDocument/2006/relationships/diagramData" Target="../diagrams/data8.xml"/><Relationship Id="rId4" Type="http://schemas.openxmlformats.org/officeDocument/2006/relationships/image" Target="../media/image4.png"/><Relationship Id="rId9" Type="http://schemas.microsoft.com/office/2007/relationships/diagramDrawing" Target="../diagrams/drawing8.xml"/></Relationships>
</file>

<file path=ppt/slides/_rels/slide25.xml.rels><?xml version="1.0" encoding="UTF-8" standalone="yes"?>
<Relationships xmlns="http://schemas.openxmlformats.org/package/2006/relationships"><Relationship Id="rId8" Type="http://schemas.openxmlformats.org/officeDocument/2006/relationships/diagramColors" Target="../diagrams/colors9.xml"/><Relationship Id="rId3" Type="http://schemas.openxmlformats.org/officeDocument/2006/relationships/image" Target="../media/image3.png"/><Relationship Id="rId7" Type="http://schemas.openxmlformats.org/officeDocument/2006/relationships/diagramQuickStyle" Target="../diagrams/quickStyle9.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Layout" Target="../diagrams/layout9.xml"/><Relationship Id="rId5" Type="http://schemas.openxmlformats.org/officeDocument/2006/relationships/diagramData" Target="../diagrams/data9.xml"/><Relationship Id="rId4" Type="http://schemas.openxmlformats.org/officeDocument/2006/relationships/image" Target="../media/image4.png"/><Relationship Id="rId9" Type="http://schemas.microsoft.com/office/2007/relationships/diagramDrawing" Target="../diagrams/drawing9.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4.svg"/></Relationships>
</file>

<file path=ppt/slides/_rels/slide2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3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3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45.jpeg"/><Relationship Id="rId4" Type="http://schemas.openxmlformats.org/officeDocument/2006/relationships/image" Target="../media/image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6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79.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8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9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9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9.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9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DFF47-70DD-0248-BCBA-5677EB182911}"/>
              </a:ext>
            </a:extLst>
          </p:cNvPr>
          <p:cNvSpPr>
            <a:spLocks noGrp="1"/>
          </p:cNvSpPr>
          <p:nvPr>
            <p:ph type="ctrTitle"/>
          </p:nvPr>
        </p:nvSpPr>
        <p:spPr/>
        <p:txBody>
          <a:bodyPr/>
          <a:lstStyle/>
          <a:p>
            <a:r>
              <a:rPr lang="en-US" dirty="0"/>
              <a:t>Title IX for Decision- Makers</a:t>
            </a:r>
          </a:p>
        </p:txBody>
      </p:sp>
      <p:sp>
        <p:nvSpPr>
          <p:cNvPr id="3" name="Subtitle 2">
            <a:extLst>
              <a:ext uri="{FF2B5EF4-FFF2-40B4-BE49-F238E27FC236}">
                <a16:creationId xmlns:a16="http://schemas.microsoft.com/office/drawing/2014/main" id="{E22DA832-2782-5244-B373-987FEFFBEF0E}"/>
              </a:ext>
            </a:extLst>
          </p:cNvPr>
          <p:cNvSpPr>
            <a:spLocks noGrp="1"/>
          </p:cNvSpPr>
          <p:nvPr>
            <p:ph type="subTitle" idx="1"/>
          </p:nvPr>
        </p:nvSpPr>
        <p:spPr/>
        <p:txBody>
          <a:bodyPr>
            <a:normAutofit/>
          </a:bodyPr>
          <a:lstStyle/>
          <a:p>
            <a:r>
              <a:rPr lang="en-US" sz="3200" dirty="0"/>
              <a:t>Decision-maker and Appellate Decision-maker Training</a:t>
            </a:r>
          </a:p>
        </p:txBody>
      </p:sp>
      <p:sp>
        <p:nvSpPr>
          <p:cNvPr id="4" name="TextBox 3">
            <a:extLst>
              <a:ext uri="{FF2B5EF4-FFF2-40B4-BE49-F238E27FC236}">
                <a16:creationId xmlns:a16="http://schemas.microsoft.com/office/drawing/2014/main" id="{2BE8A61E-B1DF-934F-ACA8-23DB0754287C}"/>
              </a:ext>
            </a:extLst>
          </p:cNvPr>
          <p:cNvSpPr txBox="1"/>
          <p:nvPr/>
        </p:nvSpPr>
        <p:spPr>
          <a:xfrm>
            <a:off x="4349262" y="4654062"/>
            <a:ext cx="3669323" cy="369332"/>
          </a:xfrm>
          <a:prstGeom prst="rect">
            <a:avLst/>
          </a:prstGeom>
          <a:noFill/>
        </p:spPr>
        <p:txBody>
          <a:bodyPr wrap="square" rtlCol="0">
            <a:spAutoFit/>
          </a:bodyPr>
          <a:lstStyle/>
          <a:p>
            <a:pPr algn="ctr"/>
            <a:r>
              <a:rPr lang="en-US" b="1" dirty="0"/>
              <a:t>Kaleva Law Office </a:t>
            </a:r>
          </a:p>
        </p:txBody>
      </p:sp>
      <p:sp>
        <p:nvSpPr>
          <p:cNvPr id="5" name="Footer Placeholder 4">
            <a:extLst>
              <a:ext uri="{FF2B5EF4-FFF2-40B4-BE49-F238E27FC236}">
                <a16:creationId xmlns:a16="http://schemas.microsoft.com/office/drawing/2014/main" id="{B9904EED-3AF2-364B-AF92-EEA094F5CF46}"/>
              </a:ext>
            </a:extLst>
          </p:cNvPr>
          <p:cNvSpPr>
            <a:spLocks noGrp="1"/>
          </p:cNvSpPr>
          <p:nvPr>
            <p:ph type="ftr" sz="quarter" idx="11"/>
          </p:nvPr>
        </p:nvSpPr>
        <p:spPr/>
        <p:txBody>
          <a:bodyPr/>
          <a:lstStyle/>
          <a:p>
            <a:r>
              <a:rPr lang="en-US" dirty="0"/>
              <a:t>© 2020 Kaleva Law Office</a:t>
            </a:r>
          </a:p>
        </p:txBody>
      </p:sp>
    </p:spTree>
    <p:extLst>
      <p:ext uri="{BB962C8B-B14F-4D97-AF65-F5344CB8AC3E}">
        <p14:creationId xmlns:p14="http://schemas.microsoft.com/office/powerpoint/2010/main" val="42153132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2723366-C73B-4ED6-ADEF-29911C6BC5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847A4152-8E41-4D1C-B88C-57C5C430A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1" y="484632"/>
            <a:ext cx="11222737" cy="1479635"/>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339107A-EFD2-9340-86FA-A6F8E97C96C2}"/>
              </a:ext>
            </a:extLst>
          </p:cNvPr>
          <p:cNvSpPr>
            <a:spLocks noGrp="1"/>
          </p:cNvSpPr>
          <p:nvPr>
            <p:ph type="title"/>
          </p:nvPr>
        </p:nvSpPr>
        <p:spPr>
          <a:xfrm>
            <a:off x="804421" y="796374"/>
            <a:ext cx="10583158" cy="880027"/>
          </a:xfrm>
        </p:spPr>
        <p:txBody>
          <a:bodyPr>
            <a:normAutofit/>
          </a:bodyPr>
          <a:lstStyle/>
          <a:p>
            <a:r>
              <a:rPr lang="en-US" dirty="0">
                <a:solidFill>
                  <a:srgbClr val="FFFFFF"/>
                </a:solidFill>
              </a:rPr>
              <a:t>Disclaimers</a:t>
            </a:r>
          </a:p>
        </p:txBody>
      </p:sp>
      <p:sp>
        <p:nvSpPr>
          <p:cNvPr id="12" name="Rectangle 11">
            <a:extLst>
              <a:ext uri="{FF2B5EF4-FFF2-40B4-BE49-F238E27FC236}">
                <a16:creationId xmlns:a16="http://schemas.microsoft.com/office/drawing/2014/main" id="{999F76F5-72D4-4814-9169-8F535AEEB8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0747" y="648377"/>
            <a:ext cx="10890504" cy="115214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C6202988-4466-42C5-B33A-AFABF051B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92000" cy="4572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7AA19BC0-AD98-8D4A-87FE-246B9A62BE99}"/>
              </a:ext>
            </a:extLst>
          </p:cNvPr>
          <p:cNvSpPr>
            <a:spLocks noGrp="1"/>
          </p:cNvSpPr>
          <p:nvPr>
            <p:ph idx="1"/>
          </p:nvPr>
        </p:nvSpPr>
        <p:spPr>
          <a:xfrm>
            <a:off x="1295401" y="2612256"/>
            <a:ext cx="9601196" cy="3263612"/>
          </a:xfrm>
        </p:spPr>
        <p:txBody>
          <a:bodyPr>
            <a:normAutofit/>
          </a:bodyPr>
          <a:lstStyle/>
          <a:p>
            <a:pPr lvl="0"/>
            <a:r>
              <a:rPr lang="en-US" dirty="0"/>
              <a:t>Consult with your legal counsel regarding how best to address a specific situation</a:t>
            </a:r>
          </a:p>
          <a:p>
            <a:pPr lvl="0"/>
            <a:r>
              <a:rPr lang="en-US" dirty="0"/>
              <a:t>We will send a copy of the slides after this presentation to all who registered their email address when signing in</a:t>
            </a:r>
          </a:p>
          <a:p>
            <a:pPr lvl="0"/>
            <a:r>
              <a:rPr lang="en-US" dirty="0"/>
              <a:t>We will take questions at the end as time permits</a:t>
            </a:r>
          </a:p>
          <a:p>
            <a:endParaRPr lang="en-US" dirty="0"/>
          </a:p>
        </p:txBody>
      </p:sp>
      <p:sp>
        <p:nvSpPr>
          <p:cNvPr id="4" name="Footer Placeholder 3">
            <a:extLst>
              <a:ext uri="{FF2B5EF4-FFF2-40B4-BE49-F238E27FC236}">
                <a16:creationId xmlns:a16="http://schemas.microsoft.com/office/drawing/2014/main" id="{DEBD3D7E-51E1-8F4B-82C2-5F5FE73709A1}"/>
              </a:ext>
            </a:extLst>
          </p:cNvPr>
          <p:cNvSpPr>
            <a:spLocks noGrp="1"/>
          </p:cNvSpPr>
          <p:nvPr>
            <p:ph type="ftr" sz="quarter" idx="11"/>
          </p:nvPr>
        </p:nvSpPr>
        <p:spPr/>
        <p:txBody>
          <a:bodyPr/>
          <a:lstStyle/>
          <a:p>
            <a:r>
              <a:rPr lang="en-US" dirty="0"/>
              <a:t>© 2020 Kaleva Law Office</a:t>
            </a:r>
          </a:p>
        </p:txBody>
      </p:sp>
    </p:spTree>
    <p:extLst>
      <p:ext uri="{BB962C8B-B14F-4D97-AF65-F5344CB8AC3E}">
        <p14:creationId xmlns:p14="http://schemas.microsoft.com/office/powerpoint/2010/main" val="25645180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2723366-C73B-4ED6-ADEF-29911C6BC5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847A4152-8E41-4D1C-B88C-57C5C430A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1" y="484632"/>
            <a:ext cx="11222737" cy="1479635"/>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B071765-349A-1543-8887-56C4D8A2F420}"/>
              </a:ext>
            </a:extLst>
          </p:cNvPr>
          <p:cNvSpPr>
            <a:spLocks noGrp="1"/>
          </p:cNvSpPr>
          <p:nvPr>
            <p:ph type="title"/>
          </p:nvPr>
        </p:nvSpPr>
        <p:spPr>
          <a:xfrm>
            <a:off x="804421" y="796374"/>
            <a:ext cx="10583158" cy="880027"/>
          </a:xfrm>
        </p:spPr>
        <p:txBody>
          <a:bodyPr>
            <a:normAutofit/>
          </a:bodyPr>
          <a:lstStyle/>
          <a:p>
            <a:r>
              <a:rPr lang="en-US" dirty="0">
                <a:solidFill>
                  <a:srgbClr val="FFFFFF"/>
                </a:solidFill>
              </a:rPr>
              <a:t>Posting These Training Materials?</a:t>
            </a:r>
          </a:p>
        </p:txBody>
      </p:sp>
      <p:sp>
        <p:nvSpPr>
          <p:cNvPr id="13" name="Rectangle 12">
            <a:extLst>
              <a:ext uri="{FF2B5EF4-FFF2-40B4-BE49-F238E27FC236}">
                <a16:creationId xmlns:a16="http://schemas.microsoft.com/office/drawing/2014/main" id="{999F76F5-72D4-4814-9169-8F535AEEB8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0747" y="648377"/>
            <a:ext cx="10890504" cy="115214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C6202988-4466-42C5-B33A-AFABF051B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92000" cy="4572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46DD7142-BF5E-4E4E-AA68-59EFA229F832}"/>
              </a:ext>
            </a:extLst>
          </p:cNvPr>
          <p:cNvSpPr>
            <a:spLocks noGrp="1"/>
          </p:cNvSpPr>
          <p:nvPr>
            <p:ph idx="1"/>
          </p:nvPr>
        </p:nvSpPr>
        <p:spPr>
          <a:xfrm>
            <a:off x="1295401" y="2612256"/>
            <a:ext cx="9601196" cy="3263612"/>
          </a:xfrm>
        </p:spPr>
        <p:txBody>
          <a:bodyPr>
            <a:normAutofit/>
          </a:bodyPr>
          <a:lstStyle/>
          <a:p>
            <a:pPr lvl="0"/>
            <a:r>
              <a:rPr lang="en-US" dirty="0"/>
              <a:t>Yes!</a:t>
            </a:r>
          </a:p>
          <a:p>
            <a:pPr lvl="0"/>
            <a:r>
              <a:rPr lang="en-US" dirty="0"/>
              <a:t>Your Title IX Coordinator is </a:t>
            </a:r>
            <a:r>
              <a:rPr lang="en-US" b="1" dirty="0"/>
              <a:t>required </a:t>
            </a:r>
            <a:r>
              <a:rPr lang="en-US" dirty="0"/>
              <a:t>by 34 CFR 106.45(b)(10)(i)(D) to post materials used to train Title IX personnel on its website</a:t>
            </a:r>
          </a:p>
          <a:p>
            <a:pPr lvl="0"/>
            <a:r>
              <a:rPr lang="en-US" dirty="0"/>
              <a:t>We know this and will make this packet available to your district electronically to post</a:t>
            </a:r>
          </a:p>
          <a:p>
            <a:endParaRPr lang="en-US" dirty="0"/>
          </a:p>
        </p:txBody>
      </p:sp>
      <p:sp>
        <p:nvSpPr>
          <p:cNvPr id="4" name="Footer Placeholder 3">
            <a:extLst>
              <a:ext uri="{FF2B5EF4-FFF2-40B4-BE49-F238E27FC236}">
                <a16:creationId xmlns:a16="http://schemas.microsoft.com/office/drawing/2014/main" id="{747505B9-D0DA-CF45-BB4D-BB6F262A660C}"/>
              </a:ext>
            </a:extLst>
          </p:cNvPr>
          <p:cNvSpPr>
            <a:spLocks noGrp="1"/>
          </p:cNvSpPr>
          <p:nvPr>
            <p:ph type="ftr" sz="quarter" idx="11"/>
          </p:nvPr>
        </p:nvSpPr>
        <p:spPr>
          <a:xfrm>
            <a:off x="1295401" y="5969000"/>
            <a:ext cx="7305900" cy="279400"/>
          </a:xfrm>
        </p:spPr>
        <p:txBody>
          <a:bodyPr>
            <a:normAutofit/>
          </a:bodyPr>
          <a:lstStyle/>
          <a:p>
            <a:pPr>
              <a:spcAft>
                <a:spcPts val="600"/>
              </a:spcAft>
            </a:pPr>
            <a:r>
              <a:rPr lang="en-US" dirty="0"/>
              <a:t>© 2020 Kaleva Law Office</a:t>
            </a:r>
          </a:p>
        </p:txBody>
      </p:sp>
    </p:spTree>
    <p:extLst>
      <p:ext uri="{BB962C8B-B14F-4D97-AF65-F5344CB8AC3E}">
        <p14:creationId xmlns:p14="http://schemas.microsoft.com/office/powerpoint/2010/main" val="37276626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9F855-E94F-994A-962F-2D518ED24E10}"/>
              </a:ext>
            </a:extLst>
          </p:cNvPr>
          <p:cNvSpPr>
            <a:spLocks noGrp="1"/>
          </p:cNvSpPr>
          <p:nvPr>
            <p:ph type="title"/>
          </p:nvPr>
        </p:nvSpPr>
        <p:spPr/>
        <p:txBody>
          <a:bodyPr>
            <a:normAutofit/>
          </a:bodyPr>
          <a:lstStyle/>
          <a:p>
            <a:r>
              <a:rPr lang="en-US" dirty="0"/>
              <a:t>Agenda</a:t>
            </a:r>
          </a:p>
        </p:txBody>
      </p:sp>
      <p:sp>
        <p:nvSpPr>
          <p:cNvPr id="3" name="Content Placeholder 2">
            <a:extLst>
              <a:ext uri="{FF2B5EF4-FFF2-40B4-BE49-F238E27FC236}">
                <a16:creationId xmlns:a16="http://schemas.microsoft.com/office/drawing/2014/main" id="{0D919373-13D9-7C4C-8148-CC21AD24429C}"/>
              </a:ext>
            </a:extLst>
          </p:cNvPr>
          <p:cNvSpPr>
            <a:spLocks noGrp="1"/>
          </p:cNvSpPr>
          <p:nvPr>
            <p:ph idx="1"/>
          </p:nvPr>
        </p:nvSpPr>
        <p:spPr/>
        <p:txBody>
          <a:bodyPr numCol="2">
            <a:normAutofit lnSpcReduction="10000"/>
          </a:bodyPr>
          <a:lstStyle/>
          <a:p>
            <a:pPr lvl="0"/>
            <a:r>
              <a:rPr lang="en-US" dirty="0"/>
              <a:t>Required training</a:t>
            </a:r>
          </a:p>
          <a:p>
            <a:pPr lvl="0"/>
            <a:r>
              <a:rPr lang="en-US" dirty="0"/>
              <a:t>Overview of Role as a Decision-Maker</a:t>
            </a:r>
          </a:p>
          <a:p>
            <a:pPr lvl="0"/>
            <a:r>
              <a:rPr lang="en-US" dirty="0"/>
              <a:t>Bias and Impartiality</a:t>
            </a:r>
          </a:p>
          <a:p>
            <a:pPr lvl="0"/>
            <a:r>
              <a:rPr lang="en-US" dirty="0"/>
              <a:t>Questioning Phase</a:t>
            </a:r>
          </a:p>
          <a:p>
            <a:pPr lvl="0"/>
            <a:r>
              <a:rPr lang="en-US" dirty="0"/>
              <a:t>Analyzing the Elements of Prohibited Conduct</a:t>
            </a:r>
          </a:p>
          <a:p>
            <a:pPr lvl="0"/>
            <a:r>
              <a:rPr lang="en-US" dirty="0"/>
              <a:t>What Is Relevant?</a:t>
            </a:r>
          </a:p>
          <a:p>
            <a:pPr lvl="0"/>
            <a:r>
              <a:rPr lang="en-US" dirty="0"/>
              <a:t>Fact finding </a:t>
            </a:r>
          </a:p>
          <a:p>
            <a:pPr lvl="0"/>
            <a:r>
              <a:rPr lang="en-US" dirty="0"/>
              <a:t>Credibility analysis</a:t>
            </a:r>
          </a:p>
          <a:p>
            <a:pPr lvl="0"/>
            <a:r>
              <a:rPr lang="en-US" dirty="0"/>
              <a:t>Approaches to counterintuitive response</a:t>
            </a:r>
          </a:p>
          <a:p>
            <a:pPr lvl="0"/>
            <a:r>
              <a:rPr lang="en-US" dirty="0"/>
              <a:t>After the Decision</a:t>
            </a:r>
          </a:p>
          <a:p>
            <a:pPr lvl="0"/>
            <a:r>
              <a:rPr lang="en-US" dirty="0"/>
              <a:t>Handling Appeals</a:t>
            </a:r>
          </a:p>
        </p:txBody>
      </p:sp>
      <p:sp>
        <p:nvSpPr>
          <p:cNvPr id="4" name="Footer Placeholder 3">
            <a:extLst>
              <a:ext uri="{FF2B5EF4-FFF2-40B4-BE49-F238E27FC236}">
                <a16:creationId xmlns:a16="http://schemas.microsoft.com/office/drawing/2014/main" id="{CC21FC1E-8253-4B42-A38F-B3ADF8982644}"/>
              </a:ext>
            </a:extLst>
          </p:cNvPr>
          <p:cNvSpPr>
            <a:spLocks noGrp="1"/>
          </p:cNvSpPr>
          <p:nvPr>
            <p:ph type="ftr" sz="quarter" idx="11"/>
          </p:nvPr>
        </p:nvSpPr>
        <p:spPr/>
        <p:txBody>
          <a:bodyPr/>
          <a:lstStyle/>
          <a:p>
            <a:r>
              <a:rPr lang="en-US" dirty="0"/>
              <a:t>© 2020 Kaleva Law Office</a:t>
            </a:r>
          </a:p>
        </p:txBody>
      </p:sp>
    </p:spTree>
    <p:extLst>
      <p:ext uri="{BB962C8B-B14F-4D97-AF65-F5344CB8AC3E}">
        <p14:creationId xmlns:p14="http://schemas.microsoft.com/office/powerpoint/2010/main" val="30807086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7328C2D-38F0-4C80-9EA5-A1AD0D6B2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stretch/>
          </a:blipFill>
          <a:ln w="15875" cap="flat" cmpd="sng" algn="ctr">
            <a:solidFill>
              <a:srgbClr val="B15E28">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aramond" panose="02020404030301010803"/>
              <a:ea typeface="+mn-ea"/>
              <a:cs typeface="+mn-cs"/>
            </a:endParaRPr>
          </a:p>
        </p:txBody>
      </p:sp>
      <p:grpSp>
        <p:nvGrpSpPr>
          <p:cNvPr id="11" name="Group 10">
            <a:extLst>
              <a:ext uri="{FF2B5EF4-FFF2-40B4-BE49-F238E27FC236}">
                <a16:creationId xmlns:a16="http://schemas.microsoft.com/office/drawing/2014/main" id="{BD17E249-48D0-476B-A642-A5D58DD39A2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88825" cy="6856215"/>
            <a:chOff x="0" y="0"/>
            <a:chExt cx="12188825" cy="6856215"/>
          </a:xfrm>
        </p:grpSpPr>
        <p:pic>
          <p:nvPicPr>
            <p:cNvPr id="12" name="Picture 11">
              <a:extLst>
                <a:ext uri="{FF2B5EF4-FFF2-40B4-BE49-F238E27FC236}">
                  <a16:creationId xmlns:a16="http://schemas.microsoft.com/office/drawing/2014/main" id="{7E4B7EC7-DE5B-4F27-839A-7CDF49C6181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Rectangle 12">
              <a:extLst>
                <a:ext uri="{FF2B5EF4-FFF2-40B4-BE49-F238E27FC236}">
                  <a16:creationId xmlns:a16="http://schemas.microsoft.com/office/drawing/2014/main" id="{DDA01082-3C8F-4602-8DA7-C82DF7095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cmpd="sng" algn="ctr">
              <a:solidFill>
                <a:schemeClr val="accent1"/>
              </a:solidFill>
              <a:prstDash val="solid"/>
              <a:miter lim="800000"/>
            </a:ln>
            <a:effectLst>
              <a:innerShdw blurRad="25400" dist="12700" dir="13500000">
                <a:srgbClr val="000000">
                  <a:alpha val="45000"/>
                </a:srgbClr>
              </a:innerShdw>
            </a:effectLst>
          </p:spPr>
        </p:sp>
        <p:pic>
          <p:nvPicPr>
            <p:cNvPr id="14" name="Picture 13">
              <a:extLst>
                <a:ext uri="{FF2B5EF4-FFF2-40B4-BE49-F238E27FC236}">
                  <a16:creationId xmlns:a16="http://schemas.microsoft.com/office/drawing/2014/main" id="{1A21B48A-5892-4DD2-B2E1-91BD42A44CB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5" name="Picture 14">
              <a:extLst>
                <a:ext uri="{FF2B5EF4-FFF2-40B4-BE49-F238E27FC236}">
                  <a16:creationId xmlns:a16="http://schemas.microsoft.com/office/drawing/2014/main" id="{BE083B53-5B4C-4C29-BDFD-A28B754A59D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a:xfrm>
            <a:off x="1295402" y="982132"/>
            <a:ext cx="9601196" cy="1303867"/>
          </a:xfrm>
        </p:spPr>
        <p:txBody>
          <a:bodyPr>
            <a:normAutofit/>
          </a:bodyPr>
          <a:lstStyle/>
          <a:p>
            <a:r>
              <a:rPr lang="en-US" dirty="0"/>
              <a:t>What about Live Hearings?</a:t>
            </a:r>
          </a:p>
        </p:txBody>
      </p:sp>
      <p:cxnSp>
        <p:nvCxnSpPr>
          <p:cNvPr id="17" name="Straight Connector 16">
            <a:extLst>
              <a:ext uri="{FF2B5EF4-FFF2-40B4-BE49-F238E27FC236}">
                <a16:creationId xmlns:a16="http://schemas.microsoft.com/office/drawing/2014/main" id="{0B65B193-F600-4C1B-9DBF-09D94CDB08D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83042" y="2400639"/>
            <a:ext cx="9273858" cy="0"/>
          </a:xfrm>
          <a:prstGeom prst="line">
            <a:avLst/>
          </a:prstGeom>
        </p:spPr>
        <p:style>
          <a:lnRef idx="2">
            <a:schemeClr val="accent1"/>
          </a:lnRef>
          <a:fillRef idx="0">
            <a:schemeClr val="accent1"/>
          </a:fillRef>
          <a:effectRef idx="1">
            <a:schemeClr val="accent1"/>
          </a:effectRef>
          <a:fontRef idx="minor">
            <a:schemeClr val="tx1"/>
          </a:fontRef>
        </p:style>
      </p:cxnSp>
      <p:sp>
        <p:nvSpPr>
          <p:cNvPr id="3" name="Content Placeholder 2">
            <a:extLst>
              <a:ext uri="{FF2B5EF4-FFF2-40B4-BE49-F238E27FC236}">
                <a16:creationId xmlns:a16="http://schemas.microsoft.com/office/drawing/2014/main" id="{5C9BB748-CF2C-AA44-8CC1-219FF7222DA8}"/>
              </a:ext>
            </a:extLst>
          </p:cNvPr>
          <p:cNvSpPr>
            <a:spLocks noGrp="1"/>
          </p:cNvSpPr>
          <p:nvPr>
            <p:ph idx="1"/>
          </p:nvPr>
        </p:nvSpPr>
        <p:spPr>
          <a:xfrm>
            <a:off x="1295401" y="2556932"/>
            <a:ext cx="9601196" cy="3318936"/>
          </a:xfrm>
        </p:spPr>
        <p:txBody>
          <a:bodyPr>
            <a:normAutofit/>
          </a:bodyPr>
          <a:lstStyle/>
          <a:p>
            <a:pPr lvl="0"/>
            <a:r>
              <a:rPr lang="en-US" dirty="0"/>
              <a:t>K-12 schools are not required to hold live hearings</a:t>
            </a:r>
          </a:p>
          <a:p>
            <a:pPr lvl="0"/>
            <a:r>
              <a:rPr lang="en-US" dirty="0"/>
              <a:t>The regulations provide little structure for live hearings at the K-12 level</a:t>
            </a:r>
          </a:p>
          <a:p>
            <a:pPr lvl="0"/>
            <a:r>
              <a:rPr lang="en-US" dirty="0"/>
              <a:t>This training presumes that you do </a:t>
            </a:r>
            <a:r>
              <a:rPr lang="en-US" u="heavy" dirty="0"/>
              <a:t>not</a:t>
            </a:r>
            <a:r>
              <a:rPr lang="en-US" dirty="0"/>
              <a:t> elect to offer live hearings prior to making a determination as to whether a policy violation occurred (hint . . . Do not elect live hearings!)</a:t>
            </a:r>
          </a:p>
          <a:p>
            <a:pPr lvl="0"/>
            <a:r>
              <a:rPr lang="en-US" dirty="0"/>
              <a:t>This does </a:t>
            </a:r>
            <a:r>
              <a:rPr lang="en-US" u="heavy" dirty="0"/>
              <a:t>not</a:t>
            </a:r>
            <a:r>
              <a:rPr lang="en-US" dirty="0"/>
              <a:t> excuse you from holding subsequent suspension/expulsion hearings as may be applicable</a:t>
            </a:r>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a:xfrm>
            <a:off x="1295401" y="5969000"/>
            <a:ext cx="7305900" cy="279400"/>
          </a:xfrm>
        </p:spPr>
        <p:txBody>
          <a:bodyPr>
            <a:normAutofit/>
          </a:bodyPr>
          <a:lstStyle/>
          <a:p>
            <a:pPr>
              <a:spcAft>
                <a:spcPts val="600"/>
              </a:spcAft>
            </a:pPr>
            <a:r>
              <a:rPr lang="en-US" dirty="0"/>
              <a:t>© 2020 Kaleva Law Office</a:t>
            </a:r>
          </a:p>
        </p:txBody>
      </p:sp>
    </p:spTree>
    <p:extLst>
      <p:ext uri="{BB962C8B-B14F-4D97-AF65-F5344CB8AC3E}">
        <p14:creationId xmlns:p14="http://schemas.microsoft.com/office/powerpoint/2010/main" val="40346678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a:xfrm>
            <a:off x="952108" y="954756"/>
            <a:ext cx="2730414" cy="4946003"/>
          </a:xfrm>
        </p:spPr>
        <p:txBody>
          <a:bodyPr>
            <a:normAutofit/>
          </a:bodyPr>
          <a:lstStyle/>
          <a:p>
            <a:r>
              <a:rPr lang="en-US" dirty="0">
                <a:solidFill>
                  <a:srgbClr val="FFFFFF"/>
                </a:solidFill>
              </a:rPr>
              <a:t>Why No Live Hearing?</a:t>
            </a:r>
          </a:p>
        </p:txBody>
      </p:sp>
      <p:sp>
        <p:nvSpPr>
          <p:cNvPr id="15" name="Rectangle 14">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5C9BB748-CF2C-AA44-8CC1-219FF7222DA8}"/>
              </a:ext>
            </a:extLst>
          </p:cNvPr>
          <p:cNvSpPr>
            <a:spLocks noGrp="1"/>
          </p:cNvSpPr>
          <p:nvPr>
            <p:ph idx="1"/>
          </p:nvPr>
        </p:nvSpPr>
        <p:spPr>
          <a:xfrm>
            <a:off x="5140934" y="469900"/>
            <a:ext cx="5953630" cy="5405968"/>
          </a:xfrm>
        </p:spPr>
        <p:txBody>
          <a:bodyPr anchor="ctr">
            <a:normAutofit/>
          </a:bodyPr>
          <a:lstStyle/>
          <a:p>
            <a:r>
              <a:rPr lang="en-US" dirty="0"/>
              <a:t>Cross examination in a live hearing is “not necessarily effective in elementary and secondary schools where most students tend to be under the age of majority and where…. parents or guardians would likely exercise a party’s rights.”	</a:t>
            </a:r>
          </a:p>
          <a:p>
            <a:pPr lvl="1"/>
            <a:r>
              <a:rPr lang="en-US" dirty="0"/>
              <a:t>This applies to cases involving student and staff respondents.</a:t>
            </a:r>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a:xfrm>
            <a:off x="5140934" y="5969000"/>
            <a:ext cx="3658333" cy="279400"/>
          </a:xfrm>
        </p:spPr>
        <p:txBody>
          <a:bodyPr>
            <a:normAutofit/>
          </a:bodyPr>
          <a:lstStyle/>
          <a:p>
            <a:pPr>
              <a:spcAft>
                <a:spcPts val="600"/>
              </a:spcAft>
            </a:pPr>
            <a:r>
              <a:rPr lang="en-US" dirty="0"/>
              <a:t>© 2020 Kaleva Law Office</a:t>
            </a:r>
          </a:p>
        </p:txBody>
      </p:sp>
    </p:spTree>
    <p:extLst>
      <p:ext uri="{BB962C8B-B14F-4D97-AF65-F5344CB8AC3E}">
        <p14:creationId xmlns:p14="http://schemas.microsoft.com/office/powerpoint/2010/main" val="35398199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lumMod val="50000"/>
            <a:lumOff val="50000"/>
          </a:schemeClr>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575D7A7-3C36-4508-9BC6-70A93BD3C4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934" y="0"/>
            <a:ext cx="12231160" cy="6856214"/>
            <a:chOff x="-16934" y="0"/>
            <a:chExt cx="12231160" cy="6856214"/>
          </a:xfrm>
        </p:grpSpPr>
        <p:pic>
          <p:nvPicPr>
            <p:cNvPr id="9" name="Picture 8">
              <a:extLst>
                <a:ext uri="{FF2B5EF4-FFF2-40B4-BE49-F238E27FC236}">
                  <a16:creationId xmlns:a16="http://schemas.microsoft.com/office/drawing/2014/main" id="{BC964A0D-06B7-4C16-AC9F-20ADDA8059E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0" name="Rectangle 9">
              <a:extLst>
                <a:ext uri="{FF2B5EF4-FFF2-40B4-BE49-F238E27FC236}">
                  <a16:creationId xmlns:a16="http://schemas.microsoft.com/office/drawing/2014/main" id="{F5703F5C-55DF-45CD-BC3F-3BE8F10339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1" name="Picture 10">
              <a:extLst>
                <a:ext uri="{FF2B5EF4-FFF2-40B4-BE49-F238E27FC236}">
                  <a16:creationId xmlns:a16="http://schemas.microsoft.com/office/drawing/2014/main" id="{A8C7134F-70F9-4826-A97E-9B39AEA08F5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12" name="Picture 11">
              <a:extLst>
                <a:ext uri="{FF2B5EF4-FFF2-40B4-BE49-F238E27FC236}">
                  <a16:creationId xmlns:a16="http://schemas.microsoft.com/office/drawing/2014/main" id="{39351E73-B6DD-4B56-8EE9-C16B5711C46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cxnSp>
        <p:nvCxnSpPr>
          <p:cNvPr id="14" name="Straight Connector 13">
            <a:extLst>
              <a:ext uri="{FF2B5EF4-FFF2-40B4-BE49-F238E27FC236}">
                <a16:creationId xmlns:a16="http://schemas.microsoft.com/office/drawing/2014/main" id="{AE446D0E-6531-40B7-A182-FB860243977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Title 1">
            <a:extLst>
              <a:ext uri="{FF2B5EF4-FFF2-40B4-BE49-F238E27FC236}">
                <a16:creationId xmlns:a16="http://schemas.microsoft.com/office/drawing/2014/main" id="{74C72964-31C8-BC45-9D28-5FEDCFE7640E}"/>
              </a:ext>
            </a:extLst>
          </p:cNvPr>
          <p:cNvSpPr>
            <a:spLocks noGrp="1"/>
          </p:cNvSpPr>
          <p:nvPr>
            <p:ph type="title"/>
          </p:nvPr>
        </p:nvSpPr>
        <p:spPr>
          <a:xfrm>
            <a:off x="2692398" y="1871131"/>
            <a:ext cx="6815669" cy="1515533"/>
          </a:xfrm>
        </p:spPr>
        <p:txBody>
          <a:bodyPr vert="horz" lIns="91440" tIns="45720" rIns="91440" bIns="45720" rtlCol="0" anchor="b">
            <a:normAutofit/>
          </a:bodyPr>
          <a:lstStyle/>
          <a:p>
            <a:r>
              <a:rPr lang="en-US" sz="5400" dirty="0"/>
              <a:t>Required Training</a:t>
            </a:r>
          </a:p>
        </p:txBody>
      </p:sp>
      <p:sp>
        <p:nvSpPr>
          <p:cNvPr id="3" name="Footer Placeholder 2">
            <a:extLst>
              <a:ext uri="{FF2B5EF4-FFF2-40B4-BE49-F238E27FC236}">
                <a16:creationId xmlns:a16="http://schemas.microsoft.com/office/drawing/2014/main" id="{E53BA9BF-9D15-3946-AE83-4F3BD348BC3A}"/>
              </a:ext>
            </a:extLst>
          </p:cNvPr>
          <p:cNvSpPr>
            <a:spLocks noGrp="1"/>
          </p:cNvSpPr>
          <p:nvPr>
            <p:ph type="ftr" sz="quarter" idx="11"/>
          </p:nvPr>
        </p:nvSpPr>
        <p:spPr>
          <a:xfrm>
            <a:off x="2692397" y="5037663"/>
            <a:ext cx="5214635" cy="279400"/>
          </a:xfrm>
        </p:spPr>
        <p:txBody>
          <a:bodyPr vert="horz" lIns="91440" tIns="45720" rIns="91440" bIns="45720" rtlCol="0" anchor="ctr">
            <a:normAutofit/>
          </a:bodyPr>
          <a:lstStyle/>
          <a:p>
            <a:pPr>
              <a:spcAft>
                <a:spcPts val="600"/>
              </a:spcAft>
            </a:pPr>
            <a:r>
              <a:rPr lang="en-US" b="0" i="0" kern="1200" dirty="0">
                <a:solidFill>
                  <a:schemeClr val="tx1"/>
                </a:solidFill>
                <a:effectLst/>
                <a:latin typeface="+mn-lt"/>
                <a:ea typeface="+mn-ea"/>
                <a:cs typeface="+mn-cs"/>
              </a:rPr>
              <a:t>© 2020 Kaleva Law Office</a:t>
            </a:r>
          </a:p>
        </p:txBody>
      </p:sp>
    </p:spTree>
    <p:extLst>
      <p:ext uri="{BB962C8B-B14F-4D97-AF65-F5344CB8AC3E}">
        <p14:creationId xmlns:p14="http://schemas.microsoft.com/office/powerpoint/2010/main" val="11999248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78BC618-3289-4C64-902D-506AF437E6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stretch/>
          </a:blipFill>
          <a:ln w="15875" cap="flat" cmpd="sng" algn="ctr">
            <a:solidFill>
              <a:srgbClr val="AB946B">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aramond" panose="02020404030301010803"/>
              <a:ea typeface="+mn-ea"/>
              <a:cs typeface="+mn-cs"/>
            </a:endParaRPr>
          </a:p>
        </p:txBody>
      </p:sp>
      <p:pic>
        <p:nvPicPr>
          <p:cNvPr id="11" name="Picture 10">
            <a:extLst>
              <a:ext uri="{FF2B5EF4-FFF2-40B4-BE49-F238E27FC236}">
                <a16:creationId xmlns:a16="http://schemas.microsoft.com/office/drawing/2014/main" id="{133D31B1-9C37-4542-80D3-7B54026F28E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a:xfrm>
            <a:off x="1295402" y="982132"/>
            <a:ext cx="9601196" cy="1303867"/>
          </a:xfrm>
        </p:spPr>
        <p:txBody>
          <a:bodyPr>
            <a:normAutofit/>
          </a:bodyPr>
          <a:lstStyle/>
          <a:p>
            <a:pPr>
              <a:lnSpc>
                <a:spcPct val="90000"/>
              </a:lnSpc>
            </a:pPr>
            <a:r>
              <a:rPr lang="en-US" sz="4100" dirty="0"/>
              <a:t>What Training is Required for Decision-Makers?</a:t>
            </a:r>
          </a:p>
        </p:txBody>
      </p:sp>
      <p:cxnSp>
        <p:nvCxnSpPr>
          <p:cNvPr id="13" name="Straight Connector 12">
            <a:extLst>
              <a:ext uri="{FF2B5EF4-FFF2-40B4-BE49-F238E27FC236}">
                <a16:creationId xmlns:a16="http://schemas.microsoft.com/office/drawing/2014/main" id="{10D273FA-71CB-4AEB-8F60-67AB3375E39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83042" y="2400639"/>
            <a:ext cx="9273858" cy="0"/>
          </a:xfrm>
          <a:prstGeom prst="line">
            <a:avLst/>
          </a:prstGeom>
        </p:spPr>
        <p:style>
          <a:lnRef idx="2">
            <a:schemeClr val="accent1"/>
          </a:lnRef>
          <a:fillRef idx="0">
            <a:schemeClr val="accent1"/>
          </a:fillRef>
          <a:effectRef idx="1">
            <a:schemeClr val="accent1"/>
          </a:effectRef>
          <a:fontRef idx="minor">
            <a:schemeClr val="tx1"/>
          </a:fontRef>
        </p:style>
      </p:cxnSp>
      <p:sp>
        <p:nvSpPr>
          <p:cNvPr id="3" name="Content Placeholder 2">
            <a:extLst>
              <a:ext uri="{FF2B5EF4-FFF2-40B4-BE49-F238E27FC236}">
                <a16:creationId xmlns:a16="http://schemas.microsoft.com/office/drawing/2014/main" id="{5C9BB748-CF2C-AA44-8CC1-219FF7222DA8}"/>
              </a:ext>
            </a:extLst>
          </p:cNvPr>
          <p:cNvSpPr>
            <a:spLocks noGrp="1"/>
          </p:cNvSpPr>
          <p:nvPr>
            <p:ph idx="1"/>
          </p:nvPr>
        </p:nvSpPr>
        <p:spPr>
          <a:xfrm>
            <a:off x="1295401" y="2556932"/>
            <a:ext cx="9601196" cy="3318936"/>
          </a:xfrm>
        </p:spPr>
        <p:txBody>
          <a:bodyPr>
            <a:normAutofit/>
          </a:bodyPr>
          <a:lstStyle/>
          <a:p>
            <a:pPr lvl="0"/>
            <a:r>
              <a:rPr lang="en-US" dirty="0"/>
              <a:t>Issues of relevance (questions and evidence)</a:t>
            </a:r>
          </a:p>
          <a:p>
            <a:pPr lvl="0"/>
            <a:r>
              <a:rPr lang="en-US" dirty="0"/>
              <a:t>When questions and evidence about the complainant’s sexual predisposition or prior sexual behavior are not relevant</a:t>
            </a:r>
          </a:p>
          <a:p>
            <a:pPr lvl="0"/>
            <a:r>
              <a:rPr lang="en-US" dirty="0"/>
              <a:t>If holding live hearings, must be trained on that process, as well as any technology to be used at a live hearing (this is not provided today as this is not required or recommended)</a:t>
            </a:r>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a:xfrm>
            <a:off x="1295401" y="5969000"/>
            <a:ext cx="7305900" cy="279400"/>
          </a:xfrm>
        </p:spPr>
        <p:txBody>
          <a:bodyPr>
            <a:normAutofit/>
          </a:bodyPr>
          <a:lstStyle/>
          <a:p>
            <a:pPr>
              <a:spcAft>
                <a:spcPts val="600"/>
              </a:spcAft>
            </a:pPr>
            <a:r>
              <a:rPr lang="en-US" dirty="0"/>
              <a:t>© 2020 Kaleva Law Office</a:t>
            </a:r>
          </a:p>
        </p:txBody>
      </p:sp>
    </p:spTree>
    <p:extLst>
      <p:ext uri="{BB962C8B-B14F-4D97-AF65-F5344CB8AC3E}">
        <p14:creationId xmlns:p14="http://schemas.microsoft.com/office/powerpoint/2010/main" val="2546390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78BC618-3289-4C64-902D-506AF437E6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stretch/>
          </a:blipFill>
          <a:ln w="15875" cap="flat" cmpd="sng" algn="ctr">
            <a:solidFill>
              <a:srgbClr val="AB946B">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aramond" panose="02020404030301010803"/>
              <a:ea typeface="+mn-ea"/>
              <a:cs typeface="+mn-cs"/>
            </a:endParaRPr>
          </a:p>
        </p:txBody>
      </p:sp>
      <p:pic>
        <p:nvPicPr>
          <p:cNvPr id="11" name="Picture 10">
            <a:extLst>
              <a:ext uri="{FF2B5EF4-FFF2-40B4-BE49-F238E27FC236}">
                <a16:creationId xmlns:a16="http://schemas.microsoft.com/office/drawing/2014/main" id="{133D31B1-9C37-4542-80D3-7B54026F28E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a:xfrm>
            <a:off x="1295402" y="982132"/>
            <a:ext cx="9601196" cy="1303867"/>
          </a:xfrm>
        </p:spPr>
        <p:txBody>
          <a:bodyPr>
            <a:normAutofit/>
          </a:bodyPr>
          <a:lstStyle/>
          <a:p>
            <a:pPr>
              <a:lnSpc>
                <a:spcPct val="90000"/>
              </a:lnSpc>
            </a:pPr>
            <a:r>
              <a:rPr lang="en-US" sz="4100" dirty="0"/>
              <a:t>Additional Required Training</a:t>
            </a:r>
          </a:p>
        </p:txBody>
      </p:sp>
      <p:cxnSp>
        <p:nvCxnSpPr>
          <p:cNvPr id="13" name="Straight Connector 12">
            <a:extLst>
              <a:ext uri="{FF2B5EF4-FFF2-40B4-BE49-F238E27FC236}">
                <a16:creationId xmlns:a16="http://schemas.microsoft.com/office/drawing/2014/main" id="{10D273FA-71CB-4AEB-8F60-67AB3375E39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83042" y="2400639"/>
            <a:ext cx="9273858" cy="0"/>
          </a:xfrm>
          <a:prstGeom prst="line">
            <a:avLst/>
          </a:prstGeom>
        </p:spPr>
        <p:style>
          <a:lnRef idx="2">
            <a:schemeClr val="accent1"/>
          </a:lnRef>
          <a:fillRef idx="0">
            <a:schemeClr val="accent1"/>
          </a:fillRef>
          <a:effectRef idx="1">
            <a:schemeClr val="accent1"/>
          </a:effectRef>
          <a:fontRef idx="minor">
            <a:schemeClr val="tx1"/>
          </a:fontRef>
        </p:style>
      </p:cxnSp>
      <p:sp>
        <p:nvSpPr>
          <p:cNvPr id="3" name="Content Placeholder 2">
            <a:extLst>
              <a:ext uri="{FF2B5EF4-FFF2-40B4-BE49-F238E27FC236}">
                <a16:creationId xmlns:a16="http://schemas.microsoft.com/office/drawing/2014/main" id="{5C9BB748-CF2C-AA44-8CC1-219FF7222DA8}"/>
              </a:ext>
            </a:extLst>
          </p:cNvPr>
          <p:cNvSpPr>
            <a:spLocks noGrp="1"/>
          </p:cNvSpPr>
          <p:nvPr>
            <p:ph idx="1"/>
          </p:nvPr>
        </p:nvSpPr>
        <p:spPr>
          <a:xfrm>
            <a:off x="1295401" y="2556932"/>
            <a:ext cx="9601196" cy="3318936"/>
          </a:xfrm>
        </p:spPr>
        <p:txBody>
          <a:bodyPr>
            <a:normAutofit/>
          </a:bodyPr>
          <a:lstStyle/>
          <a:p>
            <a:pPr lvl="0"/>
            <a:r>
              <a:rPr lang="en-US" dirty="0"/>
              <a:t>Definition of “sexual harassment”</a:t>
            </a:r>
          </a:p>
          <a:p>
            <a:pPr lvl="0"/>
            <a:r>
              <a:rPr lang="en-US" dirty="0"/>
              <a:t>Scope of the district’s education program or activity</a:t>
            </a:r>
          </a:p>
          <a:p>
            <a:pPr lvl="0"/>
            <a:r>
              <a:rPr lang="en-US" dirty="0"/>
              <a:t>How to conduct an investigation and grievance process</a:t>
            </a:r>
          </a:p>
          <a:p>
            <a:pPr lvl="0"/>
            <a:r>
              <a:rPr lang="en-US" dirty="0"/>
              <a:t>How to serve impartially, including by avoiding prejudgment of the facts at issue, conflicts of interest, bias and reliance on sex stereotypes</a:t>
            </a:r>
          </a:p>
          <a:p>
            <a:pPr lvl="0"/>
            <a:r>
              <a:rPr lang="en-US" dirty="0"/>
              <a:t>34 CFR 106.45(b)(1)(iii) contains the training requirements</a:t>
            </a:r>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a:xfrm>
            <a:off x="1295401" y="5969000"/>
            <a:ext cx="7305900" cy="279400"/>
          </a:xfrm>
        </p:spPr>
        <p:txBody>
          <a:bodyPr>
            <a:normAutofit/>
          </a:bodyPr>
          <a:lstStyle/>
          <a:p>
            <a:pPr>
              <a:spcAft>
                <a:spcPts val="600"/>
              </a:spcAft>
            </a:pPr>
            <a:r>
              <a:rPr lang="en-US" dirty="0"/>
              <a:t>© 2020 Kaleva Law Office</a:t>
            </a:r>
          </a:p>
        </p:txBody>
      </p:sp>
    </p:spTree>
    <p:extLst>
      <p:ext uri="{BB962C8B-B14F-4D97-AF65-F5344CB8AC3E}">
        <p14:creationId xmlns:p14="http://schemas.microsoft.com/office/powerpoint/2010/main" val="14607644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2">
            <a:lumMod val="50000"/>
            <a:lumOff val="50000"/>
          </a:schemeClr>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575D7A7-3C36-4508-9BC6-70A93BD3C4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934" y="0"/>
            <a:ext cx="12231160" cy="6856214"/>
            <a:chOff x="-16934" y="0"/>
            <a:chExt cx="12231160" cy="6856214"/>
          </a:xfrm>
        </p:grpSpPr>
        <p:pic>
          <p:nvPicPr>
            <p:cNvPr id="9" name="Picture 8">
              <a:extLst>
                <a:ext uri="{FF2B5EF4-FFF2-40B4-BE49-F238E27FC236}">
                  <a16:creationId xmlns:a16="http://schemas.microsoft.com/office/drawing/2014/main" id="{BC964A0D-06B7-4C16-AC9F-20ADDA8059E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0" name="Rectangle 9">
              <a:extLst>
                <a:ext uri="{FF2B5EF4-FFF2-40B4-BE49-F238E27FC236}">
                  <a16:creationId xmlns:a16="http://schemas.microsoft.com/office/drawing/2014/main" id="{F5703F5C-55DF-45CD-BC3F-3BE8F10339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1" name="Picture 10">
              <a:extLst>
                <a:ext uri="{FF2B5EF4-FFF2-40B4-BE49-F238E27FC236}">
                  <a16:creationId xmlns:a16="http://schemas.microsoft.com/office/drawing/2014/main" id="{A8C7134F-70F9-4826-A97E-9B39AEA08F5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12" name="Picture 11">
              <a:extLst>
                <a:ext uri="{FF2B5EF4-FFF2-40B4-BE49-F238E27FC236}">
                  <a16:creationId xmlns:a16="http://schemas.microsoft.com/office/drawing/2014/main" id="{39351E73-B6DD-4B56-8EE9-C16B5711C46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cxnSp>
        <p:nvCxnSpPr>
          <p:cNvPr id="14" name="Straight Connector 13">
            <a:extLst>
              <a:ext uri="{FF2B5EF4-FFF2-40B4-BE49-F238E27FC236}">
                <a16:creationId xmlns:a16="http://schemas.microsoft.com/office/drawing/2014/main" id="{AE446D0E-6531-40B7-A182-FB860243977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Title 1">
            <a:extLst>
              <a:ext uri="{FF2B5EF4-FFF2-40B4-BE49-F238E27FC236}">
                <a16:creationId xmlns:a16="http://schemas.microsoft.com/office/drawing/2014/main" id="{74C72964-31C8-BC45-9D28-5FEDCFE7640E}"/>
              </a:ext>
            </a:extLst>
          </p:cNvPr>
          <p:cNvSpPr>
            <a:spLocks noGrp="1"/>
          </p:cNvSpPr>
          <p:nvPr>
            <p:ph type="title"/>
          </p:nvPr>
        </p:nvSpPr>
        <p:spPr>
          <a:xfrm>
            <a:off x="2692398" y="1871131"/>
            <a:ext cx="6815669" cy="1515533"/>
          </a:xfrm>
        </p:spPr>
        <p:txBody>
          <a:bodyPr vert="horz" lIns="91440" tIns="45720" rIns="91440" bIns="45720" rtlCol="0" anchor="b">
            <a:normAutofit/>
          </a:bodyPr>
          <a:lstStyle/>
          <a:p>
            <a:pPr>
              <a:lnSpc>
                <a:spcPct val="90000"/>
              </a:lnSpc>
            </a:pPr>
            <a:r>
              <a:rPr lang="en-US" sz="5000" dirty="0"/>
              <a:t>Overview of Role of Decision-Maker</a:t>
            </a:r>
          </a:p>
        </p:txBody>
      </p:sp>
      <p:sp>
        <p:nvSpPr>
          <p:cNvPr id="3" name="Footer Placeholder 2">
            <a:extLst>
              <a:ext uri="{FF2B5EF4-FFF2-40B4-BE49-F238E27FC236}">
                <a16:creationId xmlns:a16="http://schemas.microsoft.com/office/drawing/2014/main" id="{E53BA9BF-9D15-3946-AE83-4F3BD348BC3A}"/>
              </a:ext>
            </a:extLst>
          </p:cNvPr>
          <p:cNvSpPr>
            <a:spLocks noGrp="1"/>
          </p:cNvSpPr>
          <p:nvPr>
            <p:ph type="ftr" sz="quarter" idx="11"/>
          </p:nvPr>
        </p:nvSpPr>
        <p:spPr>
          <a:xfrm>
            <a:off x="2692397" y="5037663"/>
            <a:ext cx="5214635" cy="279400"/>
          </a:xfrm>
        </p:spPr>
        <p:txBody>
          <a:bodyPr vert="horz" lIns="91440" tIns="45720" rIns="91440" bIns="45720" rtlCol="0" anchor="ctr">
            <a:normAutofit/>
          </a:bodyPr>
          <a:lstStyle/>
          <a:p>
            <a:pPr>
              <a:spcAft>
                <a:spcPts val="600"/>
              </a:spcAft>
            </a:pPr>
            <a:r>
              <a:rPr lang="en-US" b="0" i="0" kern="1200" dirty="0">
                <a:solidFill>
                  <a:schemeClr val="tx1"/>
                </a:solidFill>
                <a:effectLst/>
                <a:latin typeface="+mn-lt"/>
                <a:ea typeface="+mn-ea"/>
                <a:cs typeface="+mn-cs"/>
              </a:rPr>
              <a:t>© 2020 Kaleva Law Office</a:t>
            </a:r>
          </a:p>
        </p:txBody>
      </p:sp>
    </p:spTree>
    <p:extLst>
      <p:ext uri="{BB962C8B-B14F-4D97-AF65-F5344CB8AC3E}">
        <p14:creationId xmlns:p14="http://schemas.microsoft.com/office/powerpoint/2010/main" val="27173053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p:txBody>
          <a:bodyPr/>
          <a:lstStyle/>
          <a:p>
            <a:r>
              <a:rPr lang="en-US" dirty="0"/>
              <a:t>What is your role as decision-maker?</a:t>
            </a:r>
          </a:p>
        </p:txBody>
      </p:sp>
      <p:sp>
        <p:nvSpPr>
          <p:cNvPr id="3" name="Content Placeholder 2">
            <a:extLst>
              <a:ext uri="{FF2B5EF4-FFF2-40B4-BE49-F238E27FC236}">
                <a16:creationId xmlns:a16="http://schemas.microsoft.com/office/drawing/2014/main" id="{5C9BB748-CF2C-AA44-8CC1-219FF7222DA8}"/>
              </a:ext>
            </a:extLst>
          </p:cNvPr>
          <p:cNvSpPr>
            <a:spLocks noGrp="1"/>
          </p:cNvSpPr>
          <p:nvPr>
            <p:ph idx="1"/>
          </p:nvPr>
        </p:nvSpPr>
        <p:spPr/>
        <p:txBody>
          <a:bodyPr>
            <a:normAutofit/>
          </a:bodyPr>
          <a:lstStyle/>
          <a:p>
            <a:pPr lvl="0"/>
            <a:r>
              <a:rPr lang="en-US" dirty="0"/>
              <a:t>Conduct an </a:t>
            </a:r>
            <a:r>
              <a:rPr lang="en-US" i="1" dirty="0"/>
              <a:t>independent,</a:t>
            </a:r>
            <a:r>
              <a:rPr lang="en-US" dirty="0"/>
              <a:t> objective evaluation of all relevant evidence— including both inculpatory and exculpatory evidence</a:t>
            </a:r>
          </a:p>
          <a:p>
            <a:pPr lvl="0"/>
            <a:r>
              <a:rPr lang="en-US" dirty="0"/>
              <a:t>If this has not occurred previously by the Title IX Coordinator, mandatorily dismiss Title IX complaint that do not rise to the level of “sexual harassment,” did not occur in the [district’s] education program or activity, or did not occur against a person in the USA”</a:t>
            </a:r>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p:txBody>
          <a:bodyPr/>
          <a:lstStyle/>
          <a:p>
            <a:r>
              <a:rPr lang="en-US" dirty="0"/>
              <a:t>© 2020 Kaleva Law Office</a:t>
            </a:r>
          </a:p>
        </p:txBody>
      </p:sp>
    </p:spTree>
    <p:extLst>
      <p:ext uri="{BB962C8B-B14F-4D97-AF65-F5344CB8AC3E}">
        <p14:creationId xmlns:p14="http://schemas.microsoft.com/office/powerpoint/2010/main" val="7785525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p:txBody>
          <a:bodyPr/>
          <a:lstStyle/>
          <a:p>
            <a:r>
              <a:rPr lang="en-US" dirty="0"/>
              <a:t>Role Continued</a:t>
            </a:r>
          </a:p>
        </p:txBody>
      </p:sp>
      <p:sp>
        <p:nvSpPr>
          <p:cNvPr id="3" name="Content Placeholder 2">
            <a:extLst>
              <a:ext uri="{FF2B5EF4-FFF2-40B4-BE49-F238E27FC236}">
                <a16:creationId xmlns:a16="http://schemas.microsoft.com/office/drawing/2014/main" id="{5C9BB748-CF2C-AA44-8CC1-219FF7222DA8}"/>
              </a:ext>
            </a:extLst>
          </p:cNvPr>
          <p:cNvSpPr>
            <a:spLocks noGrp="1"/>
          </p:cNvSpPr>
          <p:nvPr>
            <p:ph idx="1"/>
          </p:nvPr>
        </p:nvSpPr>
        <p:spPr/>
        <p:txBody>
          <a:bodyPr>
            <a:normAutofit/>
          </a:bodyPr>
          <a:lstStyle/>
          <a:p>
            <a:pPr lvl="0"/>
            <a:r>
              <a:rPr lang="en-US" dirty="0"/>
              <a:t>Afford each party the opportunity to submit written, </a:t>
            </a:r>
            <a:r>
              <a:rPr lang="en-US" b="1" dirty="0"/>
              <a:t>relevant</a:t>
            </a:r>
            <a:r>
              <a:rPr lang="en-US" dirty="0"/>
              <a:t> questions that a party wants asked of any party or witness, provide each party with the answers, and allow for additional, limited follow-up questions for each party. </a:t>
            </a:r>
          </a:p>
          <a:p>
            <a:pPr lvl="0"/>
            <a:r>
              <a:rPr lang="en-US" dirty="0"/>
              <a:t>Explain to the party proposing the questions any decision to exclude a question as not relevant</a:t>
            </a:r>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p:txBody>
          <a:bodyPr/>
          <a:lstStyle/>
          <a:p>
            <a:r>
              <a:rPr lang="en-US" dirty="0"/>
              <a:t>© 2020 Kaleva Law Office</a:t>
            </a:r>
          </a:p>
        </p:txBody>
      </p:sp>
    </p:spTree>
    <p:extLst>
      <p:ext uri="{BB962C8B-B14F-4D97-AF65-F5344CB8AC3E}">
        <p14:creationId xmlns:p14="http://schemas.microsoft.com/office/powerpoint/2010/main" val="24090692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p:txBody>
          <a:bodyPr/>
          <a:lstStyle/>
          <a:p>
            <a:r>
              <a:rPr lang="en-US" dirty="0"/>
              <a:t>Role Continued</a:t>
            </a:r>
          </a:p>
        </p:txBody>
      </p:sp>
      <p:sp>
        <p:nvSpPr>
          <p:cNvPr id="3" name="Content Placeholder 2">
            <a:extLst>
              <a:ext uri="{FF2B5EF4-FFF2-40B4-BE49-F238E27FC236}">
                <a16:creationId xmlns:a16="http://schemas.microsoft.com/office/drawing/2014/main" id="{5C9BB748-CF2C-AA44-8CC1-219FF7222DA8}"/>
              </a:ext>
            </a:extLst>
          </p:cNvPr>
          <p:cNvSpPr>
            <a:spLocks noGrp="1"/>
          </p:cNvSpPr>
          <p:nvPr>
            <p:ph idx="1"/>
          </p:nvPr>
        </p:nvSpPr>
        <p:spPr/>
        <p:txBody>
          <a:bodyPr>
            <a:normAutofit/>
          </a:bodyPr>
          <a:lstStyle/>
          <a:p>
            <a:pPr lvl="0"/>
            <a:r>
              <a:rPr lang="en-US" dirty="0"/>
              <a:t>Issue a written determination regarding responsibility by applying the standard of evidence chosen by the district (either “</a:t>
            </a:r>
            <a:r>
              <a:rPr lang="en-US" b="1" dirty="0"/>
              <a:t>preponderance of the evidence</a:t>
            </a:r>
            <a:r>
              <a:rPr lang="en-US" dirty="0"/>
              <a:t>” or “clear and convincing”).</a:t>
            </a:r>
          </a:p>
          <a:p>
            <a:pPr lvl="0"/>
            <a:r>
              <a:rPr lang="en-US" dirty="0"/>
              <a:t>Consider appeals—you cannot be both the decision maker and the appellate decision maker. </a:t>
            </a:r>
          </a:p>
          <a:p>
            <a:pPr lvl="1"/>
            <a:r>
              <a:rPr lang="en-US" dirty="0"/>
              <a:t>This training aimed at individuals who are going to take either but not both of these roles. </a:t>
            </a:r>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p:txBody>
          <a:bodyPr/>
          <a:lstStyle/>
          <a:p>
            <a:r>
              <a:rPr lang="en-US" dirty="0"/>
              <a:t>© 2020 Kaleva Law Office</a:t>
            </a:r>
          </a:p>
        </p:txBody>
      </p:sp>
    </p:spTree>
    <p:extLst>
      <p:ext uri="{BB962C8B-B14F-4D97-AF65-F5344CB8AC3E}">
        <p14:creationId xmlns:p14="http://schemas.microsoft.com/office/powerpoint/2010/main" val="35663579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p:txBody>
          <a:bodyPr/>
          <a:lstStyle/>
          <a:p>
            <a:r>
              <a:rPr lang="en-US" dirty="0"/>
              <a:t>Keep an Open Mind</a:t>
            </a:r>
          </a:p>
        </p:txBody>
      </p:sp>
      <p:graphicFrame>
        <p:nvGraphicFramePr>
          <p:cNvPr id="6" name="Content Placeholder 2">
            <a:extLst>
              <a:ext uri="{FF2B5EF4-FFF2-40B4-BE49-F238E27FC236}">
                <a16:creationId xmlns:a16="http://schemas.microsoft.com/office/drawing/2014/main" id="{5AEC394F-FDE8-4FF4-BF86-8D7BFE3DF3E2}"/>
              </a:ext>
            </a:extLst>
          </p:cNvPr>
          <p:cNvGraphicFramePr>
            <a:graphicFrameLocks noGrp="1"/>
          </p:cNvGraphicFramePr>
          <p:nvPr>
            <p:ph idx="1"/>
            <p:extLst>
              <p:ext uri="{D42A27DB-BD31-4B8C-83A1-F6EECF244321}">
                <p14:modId xmlns:p14="http://schemas.microsoft.com/office/powerpoint/2010/main" val="477023319"/>
              </p:ext>
            </p:extLst>
          </p:nvPr>
        </p:nvGraphicFramePr>
        <p:xfrm>
          <a:off x="1295401" y="2556932"/>
          <a:ext cx="9601196" cy="33189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p:txBody>
          <a:bodyPr/>
          <a:lstStyle/>
          <a:p>
            <a:r>
              <a:rPr lang="en-US" dirty="0"/>
              <a:t>© 2020 Kaleva Law Office</a:t>
            </a:r>
          </a:p>
        </p:txBody>
      </p:sp>
    </p:spTree>
    <p:extLst>
      <p:ext uri="{BB962C8B-B14F-4D97-AF65-F5344CB8AC3E}">
        <p14:creationId xmlns:p14="http://schemas.microsoft.com/office/powerpoint/2010/main" val="18376372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a:xfrm>
            <a:off x="1295402" y="982132"/>
            <a:ext cx="9601196" cy="1303867"/>
          </a:xfrm>
        </p:spPr>
        <p:txBody>
          <a:bodyPr>
            <a:normAutofit/>
          </a:bodyPr>
          <a:lstStyle/>
          <a:p>
            <a:r>
              <a:rPr lang="en-US" dirty="0">
                <a:solidFill>
                  <a:srgbClr val="262626"/>
                </a:solidFill>
              </a:rPr>
              <a:t>Make Sound, Reasoned Decisions</a:t>
            </a:r>
          </a:p>
        </p:txBody>
      </p:sp>
      <p:sp>
        <p:nvSpPr>
          <p:cNvPr id="3" name="Content Placeholder 2">
            <a:extLst>
              <a:ext uri="{FF2B5EF4-FFF2-40B4-BE49-F238E27FC236}">
                <a16:creationId xmlns:a16="http://schemas.microsoft.com/office/drawing/2014/main" id="{5C9BB748-CF2C-AA44-8CC1-219FF7222DA8}"/>
              </a:ext>
            </a:extLst>
          </p:cNvPr>
          <p:cNvSpPr>
            <a:spLocks noGrp="1"/>
          </p:cNvSpPr>
          <p:nvPr>
            <p:ph idx="1"/>
          </p:nvPr>
        </p:nvSpPr>
        <p:spPr>
          <a:xfrm>
            <a:off x="1295402" y="2556932"/>
            <a:ext cx="6256866" cy="3318936"/>
          </a:xfrm>
        </p:spPr>
        <p:txBody>
          <a:bodyPr>
            <a:normAutofit lnSpcReduction="10000"/>
          </a:bodyPr>
          <a:lstStyle/>
          <a:p>
            <a:pPr lvl="0"/>
            <a:r>
              <a:rPr lang="en-US" dirty="0">
                <a:solidFill>
                  <a:srgbClr val="262626"/>
                </a:solidFill>
              </a:rPr>
              <a:t>You must render a sound, reasoned decision on every charge</a:t>
            </a:r>
          </a:p>
          <a:p>
            <a:pPr lvl="0"/>
            <a:r>
              <a:rPr lang="en-US" dirty="0">
                <a:solidFill>
                  <a:srgbClr val="262626"/>
                </a:solidFill>
              </a:rPr>
              <a:t>Role is to determine policy violation</a:t>
            </a:r>
          </a:p>
          <a:p>
            <a:pPr lvl="0"/>
            <a:r>
              <a:rPr lang="en-US" dirty="0">
                <a:solidFill>
                  <a:srgbClr val="262626"/>
                </a:solidFill>
              </a:rPr>
              <a:t>You must determine the facts in this case based on the information presented</a:t>
            </a:r>
          </a:p>
          <a:p>
            <a:pPr lvl="0"/>
            <a:r>
              <a:rPr lang="en-US" dirty="0">
                <a:solidFill>
                  <a:srgbClr val="262626"/>
                </a:solidFill>
              </a:rPr>
              <a:t>You must determine what evidence to deem credible, the importance of the evidence, and the conclusions to draw from that evidence</a:t>
            </a:r>
          </a:p>
        </p:txBody>
      </p:sp>
      <p:pic>
        <p:nvPicPr>
          <p:cNvPr id="8" name="Graphic 7" descr="Judge">
            <a:extLst>
              <a:ext uri="{FF2B5EF4-FFF2-40B4-BE49-F238E27FC236}">
                <a16:creationId xmlns:a16="http://schemas.microsoft.com/office/drawing/2014/main" id="{3BBF1865-A11F-4094-B1E3-AA9617AF506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085026" y="2757636"/>
            <a:ext cx="2739728" cy="2739728"/>
          </a:xfrm>
          <a:prstGeom prst="rect">
            <a:avLst/>
          </a:prstGeom>
          <a:ln w="57150" cmpd="thickThin">
            <a:solidFill>
              <a:srgbClr val="7F7F7F"/>
            </a:solidFill>
            <a:miter lim="800000"/>
          </a:ln>
        </p:spPr>
      </p:pic>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a:xfrm>
            <a:off x="1295401" y="5969000"/>
            <a:ext cx="7305900" cy="279400"/>
          </a:xfrm>
        </p:spPr>
        <p:txBody>
          <a:bodyPr>
            <a:normAutofit/>
          </a:bodyPr>
          <a:lstStyle/>
          <a:p>
            <a:pPr>
              <a:spcAft>
                <a:spcPts val="600"/>
              </a:spcAft>
            </a:pPr>
            <a:r>
              <a:rPr lang="en-US" dirty="0">
                <a:solidFill>
                  <a:srgbClr val="000000"/>
                </a:solidFill>
              </a:rPr>
              <a:t>© 2020 Kaleva Law Office</a:t>
            </a:r>
          </a:p>
        </p:txBody>
      </p:sp>
    </p:spTree>
    <p:extLst>
      <p:ext uri="{BB962C8B-B14F-4D97-AF65-F5344CB8AC3E}">
        <p14:creationId xmlns:p14="http://schemas.microsoft.com/office/powerpoint/2010/main" val="30327697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2BE4420-3B5F-4549-8B4A-77855B8215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A75876F6-95D4-48CB-8E3E-4401A96E25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6138" y="496088"/>
            <a:ext cx="3823215" cy="5883295"/>
          </a:xfrm>
          <a:prstGeom prst="rect">
            <a:avLst/>
          </a:prstGeom>
          <a:blipFill dpi="0" rotWithShape="1">
            <a:blip r:embed="rId2"/>
            <a:srcRect/>
            <a:tile tx="0" ty="0" sx="100000" sy="100000" flip="none" algn="tl"/>
          </a:blip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bg2"/>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D1B84719-90BB-4D0C-92D8-61DC5512B3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3552006"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a:xfrm>
            <a:off x="1055599" y="1055077"/>
            <a:ext cx="2532909" cy="4794578"/>
          </a:xfrm>
        </p:spPr>
        <p:txBody>
          <a:bodyPr>
            <a:normAutofit/>
          </a:bodyPr>
          <a:lstStyle/>
          <a:p>
            <a:r>
              <a:rPr lang="en-US" dirty="0">
                <a:solidFill>
                  <a:srgbClr val="262626"/>
                </a:solidFill>
              </a:rPr>
              <a:t>Consider All/Only Evidence</a:t>
            </a:r>
          </a:p>
        </p:txBody>
      </p:sp>
      <p:sp useBgFill="1">
        <p:nvSpPr>
          <p:cNvPr id="16" name="Rectangle 15">
            <a:extLst>
              <a:ext uri="{FF2B5EF4-FFF2-40B4-BE49-F238E27FC236}">
                <a16:creationId xmlns:a16="http://schemas.microsoft.com/office/drawing/2014/main" id="{7B407EC4-5D16-4845-9840-4E28622B65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2053" y="-2"/>
            <a:ext cx="7539947"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a:xfrm>
            <a:off x="5088466" y="6379383"/>
            <a:ext cx="3649133" cy="279400"/>
          </a:xfrm>
        </p:spPr>
        <p:txBody>
          <a:bodyPr>
            <a:normAutofit/>
          </a:bodyPr>
          <a:lstStyle/>
          <a:p>
            <a:pPr>
              <a:spcAft>
                <a:spcPts val="600"/>
              </a:spcAft>
            </a:pPr>
            <a:r>
              <a:rPr lang="en-US" dirty="0"/>
              <a:t>© 2020 Kaleva Law Office</a:t>
            </a:r>
          </a:p>
        </p:txBody>
      </p:sp>
      <p:graphicFrame>
        <p:nvGraphicFramePr>
          <p:cNvPr id="6" name="Content Placeholder 2">
            <a:extLst>
              <a:ext uri="{FF2B5EF4-FFF2-40B4-BE49-F238E27FC236}">
                <a16:creationId xmlns:a16="http://schemas.microsoft.com/office/drawing/2014/main" id="{9E6AD1FC-EE40-4472-90E2-C950418034F8}"/>
              </a:ext>
            </a:extLst>
          </p:cNvPr>
          <p:cNvGraphicFramePr>
            <a:graphicFrameLocks noGrp="1"/>
          </p:cNvGraphicFramePr>
          <p:nvPr>
            <p:ph idx="1"/>
            <p:extLst>
              <p:ext uri="{D42A27DB-BD31-4B8C-83A1-F6EECF244321}">
                <p14:modId xmlns:p14="http://schemas.microsoft.com/office/powerpoint/2010/main" val="2137377575"/>
              </p:ext>
            </p:extLst>
          </p:nvPr>
        </p:nvGraphicFramePr>
        <p:xfrm>
          <a:off x="5470072" y="804670"/>
          <a:ext cx="5914209" cy="52486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260156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p:txBody>
          <a:bodyPr/>
          <a:lstStyle/>
          <a:p>
            <a:r>
              <a:rPr lang="en-US" dirty="0"/>
              <a:t>Be Impartial</a:t>
            </a:r>
          </a:p>
        </p:txBody>
      </p:sp>
      <p:sp>
        <p:nvSpPr>
          <p:cNvPr id="3" name="Content Placeholder 2">
            <a:extLst>
              <a:ext uri="{FF2B5EF4-FFF2-40B4-BE49-F238E27FC236}">
                <a16:creationId xmlns:a16="http://schemas.microsoft.com/office/drawing/2014/main" id="{5C9BB748-CF2C-AA44-8CC1-219FF7222DA8}"/>
              </a:ext>
            </a:extLst>
          </p:cNvPr>
          <p:cNvSpPr>
            <a:spLocks noGrp="1"/>
          </p:cNvSpPr>
          <p:nvPr>
            <p:ph idx="1"/>
          </p:nvPr>
        </p:nvSpPr>
        <p:spPr/>
        <p:txBody>
          <a:bodyPr>
            <a:normAutofit lnSpcReduction="10000"/>
          </a:bodyPr>
          <a:lstStyle/>
          <a:p>
            <a:pPr lvl="0"/>
            <a:r>
              <a:rPr lang="en-US" dirty="0"/>
              <a:t>You must be impartial when considering evidence and weighing the credibility of parties and witnesses</a:t>
            </a:r>
          </a:p>
          <a:p>
            <a:pPr lvl="1"/>
            <a:r>
              <a:rPr lang="en-US" dirty="0"/>
              <a:t>REMEMBER the regulations require a presumption of non-responsibility until the final determination is made!</a:t>
            </a:r>
          </a:p>
          <a:p>
            <a:pPr lvl="0"/>
            <a:r>
              <a:rPr lang="en-US" dirty="0"/>
              <a:t>You should not be swayed by prejudice, sympathy, or a personal view that you may have of the claim or any party</a:t>
            </a:r>
          </a:p>
          <a:p>
            <a:pPr lvl="0"/>
            <a:r>
              <a:rPr lang="en-US" dirty="0"/>
              <a:t>Identify any actual or perceived conflict of interest</a:t>
            </a:r>
          </a:p>
          <a:p>
            <a:pPr lvl="1"/>
            <a:r>
              <a:rPr lang="en-US" dirty="0"/>
              <a:t>Be prepared to recuse yourself</a:t>
            </a:r>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p:txBody>
          <a:bodyPr/>
          <a:lstStyle/>
          <a:p>
            <a:r>
              <a:rPr lang="en-US" dirty="0"/>
              <a:t>© 2020 Kaleva Law Office</a:t>
            </a:r>
          </a:p>
        </p:txBody>
      </p:sp>
    </p:spTree>
    <p:extLst>
      <p:ext uri="{BB962C8B-B14F-4D97-AF65-F5344CB8AC3E}">
        <p14:creationId xmlns:p14="http://schemas.microsoft.com/office/powerpoint/2010/main" val="35260692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a:xfrm>
            <a:off x="1295402" y="982132"/>
            <a:ext cx="9601196" cy="1303867"/>
          </a:xfrm>
        </p:spPr>
        <p:txBody>
          <a:bodyPr>
            <a:normAutofit/>
          </a:bodyPr>
          <a:lstStyle/>
          <a:p>
            <a:r>
              <a:rPr lang="en-US" dirty="0">
                <a:solidFill>
                  <a:srgbClr val="262626"/>
                </a:solidFill>
              </a:rPr>
              <a:t>Weight of Evidence</a:t>
            </a:r>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a:xfrm>
            <a:off x="1295401" y="5969000"/>
            <a:ext cx="7305900" cy="279400"/>
          </a:xfrm>
        </p:spPr>
        <p:txBody>
          <a:bodyPr>
            <a:normAutofit/>
          </a:bodyPr>
          <a:lstStyle/>
          <a:p>
            <a:pPr>
              <a:spcAft>
                <a:spcPts val="600"/>
              </a:spcAft>
            </a:pPr>
            <a:r>
              <a:rPr lang="en-US" dirty="0">
                <a:solidFill>
                  <a:srgbClr val="000000"/>
                </a:solidFill>
              </a:rPr>
              <a:t>© 2020 Kaleva Law Office</a:t>
            </a:r>
          </a:p>
        </p:txBody>
      </p:sp>
      <p:graphicFrame>
        <p:nvGraphicFramePr>
          <p:cNvPr id="6" name="Content Placeholder 2">
            <a:extLst>
              <a:ext uri="{FF2B5EF4-FFF2-40B4-BE49-F238E27FC236}">
                <a16:creationId xmlns:a16="http://schemas.microsoft.com/office/drawing/2014/main" id="{589C6D82-4494-450C-A2EB-098BA2CD2937}"/>
              </a:ext>
            </a:extLst>
          </p:cNvPr>
          <p:cNvGraphicFramePr>
            <a:graphicFrameLocks noGrp="1"/>
          </p:cNvGraphicFramePr>
          <p:nvPr>
            <p:ph idx="1"/>
            <p:extLst>
              <p:ext uri="{D42A27DB-BD31-4B8C-83A1-F6EECF244321}">
                <p14:modId xmlns:p14="http://schemas.microsoft.com/office/powerpoint/2010/main" val="2851689222"/>
              </p:ext>
            </p:extLst>
          </p:nvPr>
        </p:nvGraphicFramePr>
        <p:xfrm>
          <a:off x="1295400" y="2772384"/>
          <a:ext cx="9601197" cy="28748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034146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a:xfrm>
            <a:off x="1295402" y="982132"/>
            <a:ext cx="9601196" cy="1303867"/>
          </a:xfrm>
        </p:spPr>
        <p:txBody>
          <a:bodyPr>
            <a:normAutofit/>
          </a:bodyPr>
          <a:lstStyle/>
          <a:p>
            <a:r>
              <a:rPr lang="en-US" dirty="0">
                <a:solidFill>
                  <a:srgbClr val="262626"/>
                </a:solidFill>
              </a:rPr>
              <a:t>Evaluate Witness Credibility</a:t>
            </a:r>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a:xfrm>
            <a:off x="1295401" y="5969000"/>
            <a:ext cx="7305900" cy="279400"/>
          </a:xfrm>
        </p:spPr>
        <p:txBody>
          <a:bodyPr>
            <a:normAutofit/>
          </a:bodyPr>
          <a:lstStyle/>
          <a:p>
            <a:pPr>
              <a:spcAft>
                <a:spcPts val="600"/>
              </a:spcAft>
            </a:pPr>
            <a:r>
              <a:rPr lang="en-US" dirty="0">
                <a:solidFill>
                  <a:srgbClr val="000000"/>
                </a:solidFill>
              </a:rPr>
              <a:t>© 2020 Kaleva Law Office</a:t>
            </a:r>
          </a:p>
        </p:txBody>
      </p:sp>
      <p:graphicFrame>
        <p:nvGraphicFramePr>
          <p:cNvPr id="6" name="Content Placeholder 2">
            <a:extLst>
              <a:ext uri="{FF2B5EF4-FFF2-40B4-BE49-F238E27FC236}">
                <a16:creationId xmlns:a16="http://schemas.microsoft.com/office/drawing/2014/main" id="{3DBD5BAD-D6D4-488E-91D2-A711F02C5FFE}"/>
              </a:ext>
            </a:extLst>
          </p:cNvPr>
          <p:cNvGraphicFramePr>
            <a:graphicFrameLocks noGrp="1"/>
          </p:cNvGraphicFramePr>
          <p:nvPr>
            <p:ph idx="1"/>
            <p:extLst>
              <p:ext uri="{D42A27DB-BD31-4B8C-83A1-F6EECF244321}">
                <p14:modId xmlns:p14="http://schemas.microsoft.com/office/powerpoint/2010/main" val="966583939"/>
              </p:ext>
            </p:extLst>
          </p:nvPr>
        </p:nvGraphicFramePr>
        <p:xfrm>
          <a:off x="1295400" y="2772384"/>
          <a:ext cx="9601197" cy="28748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700941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a:xfrm>
            <a:off x="1295402" y="982132"/>
            <a:ext cx="9601196" cy="1303867"/>
          </a:xfrm>
        </p:spPr>
        <p:txBody>
          <a:bodyPr>
            <a:normAutofit/>
          </a:bodyPr>
          <a:lstStyle/>
          <a:p>
            <a:r>
              <a:rPr lang="en-US" dirty="0">
                <a:solidFill>
                  <a:srgbClr val="262626"/>
                </a:solidFill>
              </a:rPr>
              <a:t>Evaluate Witness Credibility</a:t>
            </a:r>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a:xfrm>
            <a:off x="1295401" y="5969000"/>
            <a:ext cx="7305900" cy="279400"/>
          </a:xfrm>
        </p:spPr>
        <p:txBody>
          <a:bodyPr>
            <a:normAutofit/>
          </a:bodyPr>
          <a:lstStyle/>
          <a:p>
            <a:pPr>
              <a:spcAft>
                <a:spcPts val="600"/>
              </a:spcAft>
            </a:pPr>
            <a:r>
              <a:rPr lang="en-US" dirty="0">
                <a:solidFill>
                  <a:srgbClr val="000000"/>
                </a:solidFill>
              </a:rPr>
              <a:t>© 2020 Kaleva Law Office</a:t>
            </a:r>
          </a:p>
        </p:txBody>
      </p:sp>
      <p:graphicFrame>
        <p:nvGraphicFramePr>
          <p:cNvPr id="18" name="Content Placeholder 2">
            <a:extLst>
              <a:ext uri="{FF2B5EF4-FFF2-40B4-BE49-F238E27FC236}">
                <a16:creationId xmlns:a16="http://schemas.microsoft.com/office/drawing/2014/main" id="{9EF0DB65-A282-4D4F-8FDF-A71114351689}"/>
              </a:ext>
            </a:extLst>
          </p:cNvPr>
          <p:cNvGraphicFramePr>
            <a:graphicFrameLocks noGrp="1"/>
          </p:cNvGraphicFramePr>
          <p:nvPr>
            <p:ph idx="1"/>
            <p:extLst>
              <p:ext uri="{D42A27DB-BD31-4B8C-83A1-F6EECF244321}">
                <p14:modId xmlns:p14="http://schemas.microsoft.com/office/powerpoint/2010/main" val="454292542"/>
              </p:ext>
            </p:extLst>
          </p:nvPr>
        </p:nvGraphicFramePr>
        <p:xfrm>
          <a:off x="1295400" y="2772384"/>
          <a:ext cx="9601197" cy="28748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886482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a:xfrm>
            <a:off x="1295402" y="982132"/>
            <a:ext cx="9601196" cy="1303867"/>
          </a:xfrm>
        </p:spPr>
        <p:txBody>
          <a:bodyPr>
            <a:normAutofit/>
          </a:bodyPr>
          <a:lstStyle/>
          <a:p>
            <a:r>
              <a:rPr lang="en-US" dirty="0">
                <a:solidFill>
                  <a:srgbClr val="262626"/>
                </a:solidFill>
              </a:rPr>
              <a:t>Evaluate Witness Credibility</a:t>
            </a:r>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a:xfrm>
            <a:off x="1295401" y="5969000"/>
            <a:ext cx="7305900" cy="279400"/>
          </a:xfrm>
        </p:spPr>
        <p:txBody>
          <a:bodyPr>
            <a:normAutofit/>
          </a:bodyPr>
          <a:lstStyle/>
          <a:p>
            <a:pPr>
              <a:spcAft>
                <a:spcPts val="600"/>
              </a:spcAft>
            </a:pPr>
            <a:r>
              <a:rPr lang="en-US" dirty="0">
                <a:solidFill>
                  <a:srgbClr val="000000"/>
                </a:solidFill>
              </a:rPr>
              <a:t>© 2020 Kaleva Law Office</a:t>
            </a:r>
          </a:p>
        </p:txBody>
      </p:sp>
      <p:graphicFrame>
        <p:nvGraphicFramePr>
          <p:cNvPr id="8" name="Content Placeholder 2">
            <a:extLst>
              <a:ext uri="{FF2B5EF4-FFF2-40B4-BE49-F238E27FC236}">
                <a16:creationId xmlns:a16="http://schemas.microsoft.com/office/drawing/2014/main" id="{710ED2E4-7449-46D1-8035-E3F2EFDA03D6}"/>
              </a:ext>
            </a:extLst>
          </p:cNvPr>
          <p:cNvGraphicFramePr>
            <a:graphicFrameLocks noGrp="1"/>
          </p:cNvGraphicFramePr>
          <p:nvPr>
            <p:ph idx="1"/>
            <p:extLst>
              <p:ext uri="{D42A27DB-BD31-4B8C-83A1-F6EECF244321}">
                <p14:modId xmlns:p14="http://schemas.microsoft.com/office/powerpoint/2010/main" val="4230749446"/>
              </p:ext>
            </p:extLst>
          </p:nvPr>
        </p:nvGraphicFramePr>
        <p:xfrm>
          <a:off x="1295400" y="2772384"/>
          <a:ext cx="9601197" cy="28748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732643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6" name="Title 5">
            <a:extLst>
              <a:ext uri="{FF2B5EF4-FFF2-40B4-BE49-F238E27FC236}">
                <a16:creationId xmlns:a16="http://schemas.microsoft.com/office/drawing/2014/main" id="{657FC756-4507-0C49-84B5-20D106399AEF}"/>
              </a:ext>
            </a:extLst>
          </p:cNvPr>
          <p:cNvSpPr>
            <a:spLocks noGrp="1"/>
          </p:cNvSpPr>
          <p:nvPr>
            <p:ph type="title"/>
          </p:nvPr>
        </p:nvSpPr>
        <p:spPr>
          <a:xfrm>
            <a:off x="952108" y="954756"/>
            <a:ext cx="2730414" cy="4946003"/>
          </a:xfrm>
        </p:spPr>
        <p:txBody>
          <a:bodyPr>
            <a:normAutofit/>
          </a:bodyPr>
          <a:lstStyle/>
          <a:p>
            <a:r>
              <a:rPr lang="en-US" dirty="0">
                <a:solidFill>
                  <a:srgbClr val="FFFFFF"/>
                </a:solidFill>
              </a:rPr>
              <a:t>Draw Reasonable Inferences</a:t>
            </a:r>
          </a:p>
        </p:txBody>
      </p:sp>
      <p:sp>
        <p:nvSpPr>
          <p:cNvPr id="17" name="Rectangle 16">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5C9BB748-CF2C-AA44-8CC1-219FF7222DA8}"/>
              </a:ext>
            </a:extLst>
          </p:cNvPr>
          <p:cNvSpPr>
            <a:spLocks noGrp="1"/>
          </p:cNvSpPr>
          <p:nvPr>
            <p:ph idx="1"/>
          </p:nvPr>
        </p:nvSpPr>
        <p:spPr>
          <a:xfrm>
            <a:off x="5140934" y="469900"/>
            <a:ext cx="5953630" cy="5405968"/>
          </a:xfrm>
        </p:spPr>
        <p:txBody>
          <a:bodyPr anchor="ctr">
            <a:normAutofit/>
          </a:bodyPr>
          <a:lstStyle/>
          <a:p>
            <a:pPr lvl="0"/>
            <a:r>
              <a:rPr lang="en-US" sz="3200" dirty="0"/>
              <a:t>Inferences are sometimes called “circumstantial evidence.”</a:t>
            </a:r>
          </a:p>
          <a:p>
            <a:pPr lvl="0"/>
            <a:r>
              <a:rPr lang="en-US" sz="3200" dirty="0"/>
              <a:t>It is the evidence that you infer from direct evidence that you considered.</a:t>
            </a:r>
          </a:p>
          <a:p>
            <a:pPr lvl="0"/>
            <a:r>
              <a:rPr lang="en-US" sz="3200" dirty="0"/>
              <a:t>Inferences only as warranted and reasonable.</a:t>
            </a:r>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a:xfrm>
            <a:off x="5140934" y="5969000"/>
            <a:ext cx="3658333" cy="279400"/>
          </a:xfrm>
        </p:spPr>
        <p:txBody>
          <a:bodyPr>
            <a:normAutofit/>
          </a:bodyPr>
          <a:lstStyle/>
          <a:p>
            <a:pPr>
              <a:spcAft>
                <a:spcPts val="600"/>
              </a:spcAft>
            </a:pPr>
            <a:r>
              <a:rPr lang="en-US" dirty="0"/>
              <a:t>© 2020 Kaleva Law Office</a:t>
            </a:r>
          </a:p>
        </p:txBody>
      </p:sp>
    </p:spTree>
    <p:extLst>
      <p:ext uri="{BB962C8B-B14F-4D97-AF65-F5344CB8AC3E}">
        <p14:creationId xmlns:p14="http://schemas.microsoft.com/office/powerpoint/2010/main" val="36478343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E7DEDD00-5E71-418B-9C3C-9B71B018221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11" name="Picture 10">
              <a:extLst>
                <a:ext uri="{FF2B5EF4-FFF2-40B4-BE49-F238E27FC236}">
                  <a16:creationId xmlns:a16="http://schemas.microsoft.com/office/drawing/2014/main" id="{F08AA894-60A7-4A09-919E-54EF7C3EC824}"/>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2" name="Rectangle 11">
              <a:extLst>
                <a:ext uri="{FF2B5EF4-FFF2-40B4-BE49-F238E27FC236}">
                  <a16:creationId xmlns:a16="http://schemas.microsoft.com/office/drawing/2014/main" id="{44680684-9D82-4E2B-9E9A-778390DA9E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3" name="Picture 12">
              <a:extLst>
                <a:ext uri="{FF2B5EF4-FFF2-40B4-BE49-F238E27FC236}">
                  <a16:creationId xmlns:a16="http://schemas.microsoft.com/office/drawing/2014/main" id="{E28899EB-8201-46DC-A208-67136E6BA1A2}"/>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4" name="Picture 13">
              <a:extLst>
                <a:ext uri="{FF2B5EF4-FFF2-40B4-BE49-F238E27FC236}">
                  <a16:creationId xmlns:a16="http://schemas.microsoft.com/office/drawing/2014/main" id="{58681DBB-DB5A-40DF-8333-C7E1C945B5B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a:xfrm>
            <a:off x="1295402" y="982132"/>
            <a:ext cx="9601196" cy="1303867"/>
          </a:xfrm>
        </p:spPr>
        <p:txBody>
          <a:bodyPr>
            <a:normAutofit/>
          </a:bodyPr>
          <a:lstStyle/>
          <a:p>
            <a:r>
              <a:rPr lang="en-US" dirty="0">
                <a:solidFill>
                  <a:srgbClr val="262626"/>
                </a:solidFill>
              </a:rPr>
              <a:t>Standard of Evidence</a:t>
            </a:r>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a:xfrm>
            <a:off x="1295401" y="5969000"/>
            <a:ext cx="7305900" cy="279400"/>
          </a:xfrm>
        </p:spPr>
        <p:txBody>
          <a:bodyPr>
            <a:normAutofit/>
          </a:bodyPr>
          <a:lstStyle/>
          <a:p>
            <a:pPr>
              <a:spcAft>
                <a:spcPts val="600"/>
              </a:spcAft>
            </a:pPr>
            <a:r>
              <a:rPr lang="en-US" dirty="0">
                <a:solidFill>
                  <a:srgbClr val="000000"/>
                </a:solidFill>
              </a:rPr>
              <a:t>© 2020 Kaleva Law Office</a:t>
            </a:r>
          </a:p>
        </p:txBody>
      </p:sp>
      <p:graphicFrame>
        <p:nvGraphicFramePr>
          <p:cNvPr id="6" name="Content Placeholder 2">
            <a:extLst>
              <a:ext uri="{FF2B5EF4-FFF2-40B4-BE49-F238E27FC236}">
                <a16:creationId xmlns:a16="http://schemas.microsoft.com/office/drawing/2014/main" id="{5A0AD36E-F423-4138-9675-426DB1A448A3}"/>
              </a:ext>
            </a:extLst>
          </p:cNvPr>
          <p:cNvGraphicFramePr>
            <a:graphicFrameLocks noGrp="1"/>
          </p:cNvGraphicFramePr>
          <p:nvPr>
            <p:ph idx="1"/>
            <p:extLst>
              <p:ext uri="{D42A27DB-BD31-4B8C-83A1-F6EECF244321}">
                <p14:modId xmlns:p14="http://schemas.microsoft.com/office/powerpoint/2010/main" val="3417711261"/>
              </p:ext>
            </p:extLst>
          </p:nvPr>
        </p:nvGraphicFramePr>
        <p:xfrm>
          <a:off x="1295401" y="2675822"/>
          <a:ext cx="9601197" cy="298567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1759948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E7DEDD00-5E71-418B-9C3C-9B71B018221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11" name="Picture 10">
              <a:extLst>
                <a:ext uri="{FF2B5EF4-FFF2-40B4-BE49-F238E27FC236}">
                  <a16:creationId xmlns:a16="http://schemas.microsoft.com/office/drawing/2014/main" id="{F08AA894-60A7-4A09-919E-54EF7C3EC824}"/>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2" name="Rectangle 11">
              <a:extLst>
                <a:ext uri="{FF2B5EF4-FFF2-40B4-BE49-F238E27FC236}">
                  <a16:creationId xmlns:a16="http://schemas.microsoft.com/office/drawing/2014/main" id="{44680684-9D82-4E2B-9E9A-778390DA9E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3" name="Picture 12">
              <a:extLst>
                <a:ext uri="{FF2B5EF4-FFF2-40B4-BE49-F238E27FC236}">
                  <a16:creationId xmlns:a16="http://schemas.microsoft.com/office/drawing/2014/main" id="{E28899EB-8201-46DC-A208-67136E6BA1A2}"/>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4" name="Picture 13">
              <a:extLst>
                <a:ext uri="{FF2B5EF4-FFF2-40B4-BE49-F238E27FC236}">
                  <a16:creationId xmlns:a16="http://schemas.microsoft.com/office/drawing/2014/main" id="{58681DBB-DB5A-40DF-8333-C7E1C945B5B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a:xfrm>
            <a:off x="1295402" y="982132"/>
            <a:ext cx="9601196" cy="1303867"/>
          </a:xfrm>
        </p:spPr>
        <p:txBody>
          <a:bodyPr>
            <a:normAutofit/>
          </a:bodyPr>
          <a:lstStyle/>
          <a:p>
            <a:r>
              <a:rPr lang="en-US" dirty="0">
                <a:solidFill>
                  <a:srgbClr val="262626"/>
                </a:solidFill>
              </a:rPr>
              <a:t>Don’t Consider Impact</a:t>
            </a:r>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a:xfrm>
            <a:off x="1295401" y="5969000"/>
            <a:ext cx="7305900" cy="279400"/>
          </a:xfrm>
        </p:spPr>
        <p:txBody>
          <a:bodyPr>
            <a:normAutofit/>
          </a:bodyPr>
          <a:lstStyle/>
          <a:p>
            <a:pPr>
              <a:spcAft>
                <a:spcPts val="600"/>
              </a:spcAft>
            </a:pPr>
            <a:r>
              <a:rPr lang="en-US" dirty="0">
                <a:solidFill>
                  <a:srgbClr val="000000"/>
                </a:solidFill>
              </a:rPr>
              <a:t>© 2020 Kaleva Law Office</a:t>
            </a:r>
          </a:p>
        </p:txBody>
      </p:sp>
      <p:graphicFrame>
        <p:nvGraphicFramePr>
          <p:cNvPr id="6" name="Content Placeholder 2">
            <a:extLst>
              <a:ext uri="{FF2B5EF4-FFF2-40B4-BE49-F238E27FC236}">
                <a16:creationId xmlns:a16="http://schemas.microsoft.com/office/drawing/2014/main" id="{21D45166-2ED2-4063-BDB6-36A34D24A0BA}"/>
              </a:ext>
            </a:extLst>
          </p:cNvPr>
          <p:cNvGraphicFramePr>
            <a:graphicFrameLocks noGrp="1"/>
          </p:cNvGraphicFramePr>
          <p:nvPr>
            <p:ph idx="1"/>
            <p:extLst>
              <p:ext uri="{D42A27DB-BD31-4B8C-83A1-F6EECF244321}">
                <p14:modId xmlns:p14="http://schemas.microsoft.com/office/powerpoint/2010/main" val="2328094471"/>
              </p:ext>
            </p:extLst>
          </p:nvPr>
        </p:nvGraphicFramePr>
        <p:xfrm>
          <a:off x="1295401" y="2675822"/>
          <a:ext cx="9601197" cy="298567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4791885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E7DEDD00-5E71-418B-9C3C-9B71B018221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11" name="Picture 10">
              <a:extLst>
                <a:ext uri="{FF2B5EF4-FFF2-40B4-BE49-F238E27FC236}">
                  <a16:creationId xmlns:a16="http://schemas.microsoft.com/office/drawing/2014/main" id="{F08AA894-60A7-4A09-919E-54EF7C3EC824}"/>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2" name="Rectangle 11">
              <a:extLst>
                <a:ext uri="{FF2B5EF4-FFF2-40B4-BE49-F238E27FC236}">
                  <a16:creationId xmlns:a16="http://schemas.microsoft.com/office/drawing/2014/main" id="{44680684-9D82-4E2B-9E9A-778390DA9E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3" name="Picture 12">
              <a:extLst>
                <a:ext uri="{FF2B5EF4-FFF2-40B4-BE49-F238E27FC236}">
                  <a16:creationId xmlns:a16="http://schemas.microsoft.com/office/drawing/2014/main" id="{E28899EB-8201-46DC-A208-67136E6BA1A2}"/>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4" name="Picture 13">
              <a:extLst>
                <a:ext uri="{FF2B5EF4-FFF2-40B4-BE49-F238E27FC236}">
                  <a16:creationId xmlns:a16="http://schemas.microsoft.com/office/drawing/2014/main" id="{58681DBB-DB5A-40DF-8333-C7E1C945B5B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a:xfrm>
            <a:off x="1295402" y="982132"/>
            <a:ext cx="9601196" cy="1303867"/>
          </a:xfrm>
        </p:spPr>
        <p:txBody>
          <a:bodyPr>
            <a:normAutofit/>
          </a:bodyPr>
          <a:lstStyle/>
          <a:p>
            <a:r>
              <a:rPr lang="en-US" dirty="0">
                <a:solidFill>
                  <a:srgbClr val="262626"/>
                </a:solidFill>
              </a:rPr>
              <a:t>Standard of Evidence</a:t>
            </a:r>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a:xfrm>
            <a:off x="1295401" y="5969000"/>
            <a:ext cx="7305900" cy="279400"/>
          </a:xfrm>
        </p:spPr>
        <p:txBody>
          <a:bodyPr>
            <a:normAutofit/>
          </a:bodyPr>
          <a:lstStyle/>
          <a:p>
            <a:pPr>
              <a:spcAft>
                <a:spcPts val="600"/>
              </a:spcAft>
            </a:pPr>
            <a:r>
              <a:rPr lang="en-US" dirty="0">
                <a:solidFill>
                  <a:srgbClr val="000000"/>
                </a:solidFill>
              </a:rPr>
              <a:t>© 2020 Kaleva Law Office</a:t>
            </a:r>
          </a:p>
        </p:txBody>
      </p:sp>
      <p:graphicFrame>
        <p:nvGraphicFramePr>
          <p:cNvPr id="6" name="Content Placeholder 2">
            <a:extLst>
              <a:ext uri="{FF2B5EF4-FFF2-40B4-BE49-F238E27FC236}">
                <a16:creationId xmlns:a16="http://schemas.microsoft.com/office/drawing/2014/main" id="{0E08FEA7-B3A7-41E0-A341-C89564E798DD}"/>
              </a:ext>
            </a:extLst>
          </p:cNvPr>
          <p:cNvGraphicFramePr>
            <a:graphicFrameLocks noGrp="1"/>
          </p:cNvGraphicFramePr>
          <p:nvPr>
            <p:ph idx="1"/>
            <p:extLst>
              <p:ext uri="{D42A27DB-BD31-4B8C-83A1-F6EECF244321}">
                <p14:modId xmlns:p14="http://schemas.microsoft.com/office/powerpoint/2010/main" val="3211539121"/>
              </p:ext>
            </p:extLst>
          </p:nvPr>
        </p:nvGraphicFramePr>
        <p:xfrm>
          <a:off x="1295401" y="2675822"/>
          <a:ext cx="9601197" cy="298567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2173094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2">
            <a:lumMod val="50000"/>
            <a:lumOff val="50000"/>
          </a:schemeClr>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575D7A7-3C36-4508-9BC6-70A93BD3C4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934" y="0"/>
            <a:ext cx="12231160" cy="6856214"/>
            <a:chOff x="-16934" y="0"/>
            <a:chExt cx="12231160" cy="6856214"/>
          </a:xfrm>
        </p:grpSpPr>
        <p:pic>
          <p:nvPicPr>
            <p:cNvPr id="9" name="Picture 8">
              <a:extLst>
                <a:ext uri="{FF2B5EF4-FFF2-40B4-BE49-F238E27FC236}">
                  <a16:creationId xmlns:a16="http://schemas.microsoft.com/office/drawing/2014/main" id="{BC964A0D-06B7-4C16-AC9F-20ADDA8059E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0" name="Rectangle 9">
              <a:extLst>
                <a:ext uri="{FF2B5EF4-FFF2-40B4-BE49-F238E27FC236}">
                  <a16:creationId xmlns:a16="http://schemas.microsoft.com/office/drawing/2014/main" id="{F5703F5C-55DF-45CD-BC3F-3BE8F10339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1" name="Picture 10">
              <a:extLst>
                <a:ext uri="{FF2B5EF4-FFF2-40B4-BE49-F238E27FC236}">
                  <a16:creationId xmlns:a16="http://schemas.microsoft.com/office/drawing/2014/main" id="{A8C7134F-70F9-4826-A97E-9B39AEA08F5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12" name="Picture 11">
              <a:extLst>
                <a:ext uri="{FF2B5EF4-FFF2-40B4-BE49-F238E27FC236}">
                  <a16:creationId xmlns:a16="http://schemas.microsoft.com/office/drawing/2014/main" id="{39351E73-B6DD-4B56-8EE9-C16B5711C46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cxnSp>
        <p:nvCxnSpPr>
          <p:cNvPr id="14" name="Straight Connector 13">
            <a:extLst>
              <a:ext uri="{FF2B5EF4-FFF2-40B4-BE49-F238E27FC236}">
                <a16:creationId xmlns:a16="http://schemas.microsoft.com/office/drawing/2014/main" id="{AE446D0E-6531-40B7-A182-FB860243977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Title 1">
            <a:extLst>
              <a:ext uri="{FF2B5EF4-FFF2-40B4-BE49-F238E27FC236}">
                <a16:creationId xmlns:a16="http://schemas.microsoft.com/office/drawing/2014/main" id="{74C72964-31C8-BC45-9D28-5FEDCFE7640E}"/>
              </a:ext>
            </a:extLst>
          </p:cNvPr>
          <p:cNvSpPr>
            <a:spLocks noGrp="1"/>
          </p:cNvSpPr>
          <p:nvPr>
            <p:ph type="title"/>
          </p:nvPr>
        </p:nvSpPr>
        <p:spPr>
          <a:xfrm>
            <a:off x="2692398" y="1871131"/>
            <a:ext cx="6815669" cy="1515533"/>
          </a:xfrm>
        </p:spPr>
        <p:txBody>
          <a:bodyPr vert="horz" lIns="91440" tIns="45720" rIns="91440" bIns="45720" rtlCol="0" anchor="b">
            <a:normAutofit/>
          </a:bodyPr>
          <a:lstStyle/>
          <a:p>
            <a:r>
              <a:rPr lang="en-US" sz="5400" dirty="0"/>
              <a:t>Bias and Impartiality</a:t>
            </a:r>
          </a:p>
        </p:txBody>
      </p:sp>
      <p:sp>
        <p:nvSpPr>
          <p:cNvPr id="3" name="Footer Placeholder 2">
            <a:extLst>
              <a:ext uri="{FF2B5EF4-FFF2-40B4-BE49-F238E27FC236}">
                <a16:creationId xmlns:a16="http://schemas.microsoft.com/office/drawing/2014/main" id="{E53BA9BF-9D15-3946-AE83-4F3BD348BC3A}"/>
              </a:ext>
            </a:extLst>
          </p:cNvPr>
          <p:cNvSpPr>
            <a:spLocks noGrp="1"/>
          </p:cNvSpPr>
          <p:nvPr>
            <p:ph type="ftr" sz="quarter" idx="11"/>
          </p:nvPr>
        </p:nvSpPr>
        <p:spPr>
          <a:xfrm>
            <a:off x="2692397" y="5037663"/>
            <a:ext cx="5214635" cy="279400"/>
          </a:xfrm>
        </p:spPr>
        <p:txBody>
          <a:bodyPr vert="horz" lIns="91440" tIns="45720" rIns="91440" bIns="45720" rtlCol="0" anchor="ctr">
            <a:normAutofit/>
          </a:bodyPr>
          <a:lstStyle/>
          <a:p>
            <a:pPr>
              <a:spcAft>
                <a:spcPts val="600"/>
              </a:spcAft>
            </a:pPr>
            <a:r>
              <a:rPr lang="en-US" b="0" i="0" kern="1200" dirty="0">
                <a:solidFill>
                  <a:schemeClr val="tx1"/>
                </a:solidFill>
                <a:effectLst/>
                <a:latin typeface="+mn-lt"/>
                <a:ea typeface="+mn-ea"/>
                <a:cs typeface="+mn-cs"/>
              </a:rPr>
              <a:t>© 2020 Kaleva Law Office</a:t>
            </a:r>
          </a:p>
        </p:txBody>
      </p:sp>
    </p:spTree>
    <p:extLst>
      <p:ext uri="{BB962C8B-B14F-4D97-AF65-F5344CB8AC3E}">
        <p14:creationId xmlns:p14="http://schemas.microsoft.com/office/powerpoint/2010/main" val="40444596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5F01BD1-E3CB-4562-A77C-00A3ED2462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492030E9-8BC2-4840-8C6B-991B68C51E4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14" name="Picture 13">
              <a:extLst>
                <a:ext uri="{FF2B5EF4-FFF2-40B4-BE49-F238E27FC236}">
                  <a16:creationId xmlns:a16="http://schemas.microsoft.com/office/drawing/2014/main" id="{651493CA-1EAE-4C5B-9C46-8437DD51C6E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Rectangle 14">
              <a:extLst>
                <a:ext uri="{FF2B5EF4-FFF2-40B4-BE49-F238E27FC236}">
                  <a16:creationId xmlns:a16="http://schemas.microsoft.com/office/drawing/2014/main" id="{81B01891-F01D-4D0D-A631-E29F0EA8EF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6" name="Picture 15">
              <a:extLst>
                <a:ext uri="{FF2B5EF4-FFF2-40B4-BE49-F238E27FC236}">
                  <a16:creationId xmlns:a16="http://schemas.microsoft.com/office/drawing/2014/main" id="{38B1DE3F-E4E6-4E5E-9213-CB6C7AA92C81}"/>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7" name="Picture 16">
              <a:extLst>
                <a:ext uri="{FF2B5EF4-FFF2-40B4-BE49-F238E27FC236}">
                  <a16:creationId xmlns:a16="http://schemas.microsoft.com/office/drawing/2014/main" id="{8AFE6BB3-9290-46EA-8067-AA9277C708BA}"/>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a:xfrm>
            <a:off x="4626508" y="982132"/>
            <a:ext cx="6270090" cy="1303867"/>
          </a:xfrm>
        </p:spPr>
        <p:txBody>
          <a:bodyPr>
            <a:normAutofit/>
          </a:bodyPr>
          <a:lstStyle/>
          <a:p>
            <a:pPr>
              <a:lnSpc>
                <a:spcPct val="90000"/>
              </a:lnSpc>
            </a:pPr>
            <a:r>
              <a:rPr lang="en-US" sz="4100" dirty="0">
                <a:solidFill>
                  <a:srgbClr val="262626"/>
                </a:solidFill>
              </a:rPr>
              <a:t>Decision-Makers Must Be Impartial</a:t>
            </a:r>
          </a:p>
        </p:txBody>
      </p:sp>
      <p:sp>
        <p:nvSpPr>
          <p:cNvPr id="19" name="Rectangle 18">
            <a:extLst>
              <a:ext uri="{FF2B5EF4-FFF2-40B4-BE49-F238E27FC236}">
                <a16:creationId xmlns:a16="http://schemas.microsoft.com/office/drawing/2014/main" id="{75325209-1BB3-4A1C-97C2-17DCDC1659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644" y="1092200"/>
            <a:ext cx="3059206" cy="4515104"/>
          </a:xfrm>
          <a:prstGeom prst="rect">
            <a:avLst/>
          </a:prstGeom>
          <a:solidFill>
            <a:schemeClr val="bg1"/>
          </a:solidFill>
          <a:ln w="57150" cmpd="thickThin">
            <a:solidFill>
              <a:schemeClr val="tx1">
                <a:lumMod val="50000"/>
                <a:lumOff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Graphic 7" descr="Users">
            <a:extLst>
              <a:ext uri="{FF2B5EF4-FFF2-40B4-BE49-F238E27FC236}">
                <a16:creationId xmlns:a16="http://schemas.microsoft.com/office/drawing/2014/main" id="{797655AA-34DE-4811-80F5-1BDDB3AA1C7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412683" y="2122701"/>
            <a:ext cx="2433793" cy="2433793"/>
          </a:xfrm>
          <a:prstGeom prst="rect">
            <a:avLst/>
          </a:prstGeom>
        </p:spPr>
      </p:pic>
      <p:cxnSp>
        <p:nvCxnSpPr>
          <p:cNvPr id="21" name="Straight Connector 20">
            <a:extLst>
              <a:ext uri="{FF2B5EF4-FFF2-40B4-BE49-F238E27FC236}">
                <a16:creationId xmlns:a16="http://schemas.microsoft.com/office/drawing/2014/main" id="{043EE5F5-AF73-46E3-90B6-27EEFDAC359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26508" y="2400639"/>
            <a:ext cx="6270089" cy="0"/>
          </a:xfrm>
          <a:prstGeom prst="line">
            <a:avLst/>
          </a:prstGeom>
        </p:spPr>
        <p:style>
          <a:lnRef idx="2">
            <a:schemeClr val="accent1"/>
          </a:lnRef>
          <a:fillRef idx="0">
            <a:schemeClr val="accent1"/>
          </a:fillRef>
          <a:effectRef idx="1">
            <a:schemeClr val="accent1"/>
          </a:effectRef>
          <a:fontRef idx="minor">
            <a:schemeClr val="tx1"/>
          </a:fontRef>
        </p:style>
      </p:cxnSp>
      <p:sp>
        <p:nvSpPr>
          <p:cNvPr id="3" name="Content Placeholder 2">
            <a:extLst>
              <a:ext uri="{FF2B5EF4-FFF2-40B4-BE49-F238E27FC236}">
                <a16:creationId xmlns:a16="http://schemas.microsoft.com/office/drawing/2014/main" id="{5C9BB748-CF2C-AA44-8CC1-219FF7222DA8}"/>
              </a:ext>
            </a:extLst>
          </p:cNvPr>
          <p:cNvSpPr>
            <a:spLocks noGrp="1"/>
          </p:cNvSpPr>
          <p:nvPr>
            <p:ph idx="1"/>
          </p:nvPr>
        </p:nvSpPr>
        <p:spPr>
          <a:xfrm>
            <a:off x="4636482" y="2556932"/>
            <a:ext cx="6260114" cy="3318936"/>
          </a:xfrm>
        </p:spPr>
        <p:txBody>
          <a:bodyPr>
            <a:normAutofit/>
          </a:bodyPr>
          <a:lstStyle/>
          <a:p>
            <a:pPr lvl="0"/>
            <a:r>
              <a:rPr lang="en-US" dirty="0">
                <a:solidFill>
                  <a:srgbClr val="262626"/>
                </a:solidFill>
              </a:rPr>
              <a:t>Decision-makers “may not have a conflict of interest or bias for or against complainants or respondents generally or an individual complainant or respondent”</a:t>
            </a:r>
          </a:p>
          <a:p>
            <a:pPr lvl="0"/>
            <a:r>
              <a:rPr lang="en-US" dirty="0">
                <a:solidFill>
                  <a:srgbClr val="262626"/>
                </a:solidFill>
              </a:rPr>
              <a:t>Decision-makers must avoid prejudgment of the facts at issue</a:t>
            </a:r>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a:xfrm>
            <a:off x="1295401" y="5969000"/>
            <a:ext cx="7305900" cy="279400"/>
          </a:xfrm>
        </p:spPr>
        <p:txBody>
          <a:bodyPr>
            <a:normAutofit/>
          </a:bodyPr>
          <a:lstStyle/>
          <a:p>
            <a:pPr>
              <a:spcAft>
                <a:spcPts val="600"/>
              </a:spcAft>
            </a:pPr>
            <a:r>
              <a:rPr lang="en-US" dirty="0">
                <a:solidFill>
                  <a:srgbClr val="000000"/>
                </a:solidFill>
              </a:rPr>
              <a:t>© 2020 Kaleva Law Office</a:t>
            </a:r>
          </a:p>
        </p:txBody>
      </p:sp>
    </p:spTree>
    <p:extLst>
      <p:ext uri="{BB962C8B-B14F-4D97-AF65-F5344CB8AC3E}">
        <p14:creationId xmlns:p14="http://schemas.microsoft.com/office/powerpoint/2010/main" val="5974638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a:xfrm>
            <a:off x="1295402" y="982132"/>
            <a:ext cx="9601196" cy="1303867"/>
          </a:xfrm>
        </p:spPr>
        <p:txBody>
          <a:bodyPr>
            <a:normAutofit/>
          </a:bodyPr>
          <a:lstStyle/>
          <a:p>
            <a:r>
              <a:rPr lang="en-US" dirty="0">
                <a:solidFill>
                  <a:srgbClr val="262626"/>
                </a:solidFill>
              </a:rPr>
              <a:t>Being Impartial</a:t>
            </a:r>
          </a:p>
        </p:txBody>
      </p:sp>
      <p:sp>
        <p:nvSpPr>
          <p:cNvPr id="3" name="Content Placeholder 2">
            <a:extLst>
              <a:ext uri="{FF2B5EF4-FFF2-40B4-BE49-F238E27FC236}">
                <a16:creationId xmlns:a16="http://schemas.microsoft.com/office/drawing/2014/main" id="{5C9BB748-CF2C-AA44-8CC1-219FF7222DA8}"/>
              </a:ext>
            </a:extLst>
          </p:cNvPr>
          <p:cNvSpPr>
            <a:spLocks noGrp="1"/>
          </p:cNvSpPr>
          <p:nvPr>
            <p:ph idx="1"/>
          </p:nvPr>
        </p:nvSpPr>
        <p:spPr>
          <a:xfrm>
            <a:off x="1295402" y="2556932"/>
            <a:ext cx="6256866" cy="3318936"/>
          </a:xfrm>
        </p:spPr>
        <p:txBody>
          <a:bodyPr>
            <a:normAutofit/>
          </a:bodyPr>
          <a:lstStyle/>
          <a:p>
            <a:pPr lvl="0"/>
            <a:r>
              <a:rPr lang="en-US" dirty="0">
                <a:solidFill>
                  <a:srgbClr val="262626"/>
                </a:solidFill>
              </a:rPr>
              <a:t>The preamble discussion indicates that being impartial means being free from bias.</a:t>
            </a:r>
          </a:p>
          <a:p>
            <a:pPr lvl="0"/>
            <a:r>
              <a:rPr lang="en-US" dirty="0">
                <a:solidFill>
                  <a:srgbClr val="262626"/>
                </a:solidFill>
              </a:rPr>
              <a:t>“The Department believes that keeping this provision focused on ‘bias’ paired with an expectation of impartiality helps appropriately focus on bias that impedes impartiality.”</a:t>
            </a:r>
          </a:p>
        </p:txBody>
      </p:sp>
      <p:pic>
        <p:nvPicPr>
          <p:cNvPr id="8" name="Graphic 7" descr="Questions">
            <a:extLst>
              <a:ext uri="{FF2B5EF4-FFF2-40B4-BE49-F238E27FC236}">
                <a16:creationId xmlns:a16="http://schemas.microsoft.com/office/drawing/2014/main" id="{0A9118EF-5E72-4DE9-A18B-5FBCF69521D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085026" y="2757636"/>
            <a:ext cx="2739728" cy="2739728"/>
          </a:xfrm>
          <a:prstGeom prst="rect">
            <a:avLst/>
          </a:prstGeom>
          <a:ln w="57150" cmpd="thickThin">
            <a:solidFill>
              <a:srgbClr val="7F7F7F"/>
            </a:solidFill>
            <a:miter lim="800000"/>
          </a:ln>
        </p:spPr>
      </p:pic>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a:xfrm>
            <a:off x="1295401" y="5969000"/>
            <a:ext cx="7305900" cy="279400"/>
          </a:xfrm>
        </p:spPr>
        <p:txBody>
          <a:bodyPr>
            <a:normAutofit/>
          </a:bodyPr>
          <a:lstStyle/>
          <a:p>
            <a:pPr>
              <a:spcAft>
                <a:spcPts val="600"/>
              </a:spcAft>
            </a:pPr>
            <a:r>
              <a:rPr lang="en-US" dirty="0">
                <a:solidFill>
                  <a:srgbClr val="000000"/>
                </a:solidFill>
              </a:rPr>
              <a:t>© 2020 Kaleva Law Office</a:t>
            </a:r>
          </a:p>
        </p:txBody>
      </p:sp>
    </p:spTree>
    <p:extLst>
      <p:ext uri="{BB962C8B-B14F-4D97-AF65-F5344CB8AC3E}">
        <p14:creationId xmlns:p14="http://schemas.microsoft.com/office/powerpoint/2010/main" val="12950281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78BC618-3289-4C64-902D-506AF437E6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stretch/>
          </a:blipFill>
          <a:ln w="15875" cap="flat" cmpd="sng" algn="ctr">
            <a:solidFill>
              <a:srgbClr val="AB946B">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aramond" panose="02020404030301010803"/>
              <a:ea typeface="+mn-ea"/>
              <a:cs typeface="+mn-cs"/>
            </a:endParaRPr>
          </a:p>
        </p:txBody>
      </p:sp>
      <p:pic>
        <p:nvPicPr>
          <p:cNvPr id="11" name="Picture 10">
            <a:extLst>
              <a:ext uri="{FF2B5EF4-FFF2-40B4-BE49-F238E27FC236}">
                <a16:creationId xmlns:a16="http://schemas.microsoft.com/office/drawing/2014/main" id="{133D31B1-9C37-4542-80D3-7B54026F28E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a:xfrm>
            <a:off x="1295402" y="982132"/>
            <a:ext cx="9601196" cy="1303867"/>
          </a:xfrm>
        </p:spPr>
        <p:txBody>
          <a:bodyPr>
            <a:normAutofit/>
          </a:bodyPr>
          <a:lstStyle/>
          <a:p>
            <a:r>
              <a:rPr lang="en-US" dirty="0"/>
              <a:t>Conflicts of Interest</a:t>
            </a:r>
          </a:p>
        </p:txBody>
      </p:sp>
      <p:cxnSp>
        <p:nvCxnSpPr>
          <p:cNvPr id="13" name="Straight Connector 12">
            <a:extLst>
              <a:ext uri="{FF2B5EF4-FFF2-40B4-BE49-F238E27FC236}">
                <a16:creationId xmlns:a16="http://schemas.microsoft.com/office/drawing/2014/main" id="{10D273FA-71CB-4AEB-8F60-67AB3375E39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83042" y="2400639"/>
            <a:ext cx="9273858" cy="0"/>
          </a:xfrm>
          <a:prstGeom prst="line">
            <a:avLst/>
          </a:prstGeom>
        </p:spPr>
        <p:style>
          <a:lnRef idx="2">
            <a:schemeClr val="accent1"/>
          </a:lnRef>
          <a:fillRef idx="0">
            <a:schemeClr val="accent1"/>
          </a:fillRef>
          <a:effectRef idx="1">
            <a:schemeClr val="accent1"/>
          </a:effectRef>
          <a:fontRef idx="minor">
            <a:schemeClr val="tx1"/>
          </a:fontRef>
        </p:style>
      </p:cxnSp>
      <p:sp>
        <p:nvSpPr>
          <p:cNvPr id="3" name="Content Placeholder 2">
            <a:extLst>
              <a:ext uri="{FF2B5EF4-FFF2-40B4-BE49-F238E27FC236}">
                <a16:creationId xmlns:a16="http://schemas.microsoft.com/office/drawing/2014/main" id="{5C9BB748-CF2C-AA44-8CC1-219FF7222DA8}"/>
              </a:ext>
            </a:extLst>
          </p:cNvPr>
          <p:cNvSpPr>
            <a:spLocks noGrp="1"/>
          </p:cNvSpPr>
          <p:nvPr>
            <p:ph idx="1"/>
          </p:nvPr>
        </p:nvSpPr>
        <p:spPr>
          <a:xfrm>
            <a:off x="1295401" y="2556932"/>
            <a:ext cx="9601196" cy="3318936"/>
          </a:xfrm>
        </p:spPr>
        <p:txBody>
          <a:bodyPr>
            <a:normAutofit/>
          </a:bodyPr>
          <a:lstStyle/>
          <a:p>
            <a:pPr lvl="0"/>
            <a:r>
              <a:rPr lang="en-US" dirty="0"/>
              <a:t>Decision-maker and financial and reputational interest aligned with institution	(or to protect institution)</a:t>
            </a:r>
          </a:p>
          <a:p>
            <a:pPr lvl="0"/>
            <a:r>
              <a:rPr lang="en-US" dirty="0"/>
              <a:t>Co-mingling of administrative and adjudicative roles</a:t>
            </a:r>
          </a:p>
          <a:p>
            <a:pPr lvl="0"/>
            <a:r>
              <a:rPr lang="en-US" dirty="0"/>
              <a:t>Title IX Coordinator supervises decision-maker</a:t>
            </a:r>
          </a:p>
          <a:p>
            <a:pPr lvl="0"/>
            <a:r>
              <a:rPr lang="en-US" dirty="0"/>
              <a:t>Past advocacy for victim’s or respondents’ rights (also given as an example of potential bias)</a:t>
            </a:r>
          </a:p>
          <a:p>
            <a:pPr lvl="0"/>
            <a:r>
              <a:rPr lang="en-US" dirty="0"/>
              <a:t>“Perceived conflict of interest” vs. actual conflict of interest</a:t>
            </a:r>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a:xfrm>
            <a:off x="1295401" y="5969000"/>
            <a:ext cx="7305900" cy="279400"/>
          </a:xfrm>
        </p:spPr>
        <p:txBody>
          <a:bodyPr>
            <a:normAutofit/>
          </a:bodyPr>
          <a:lstStyle/>
          <a:p>
            <a:pPr>
              <a:spcAft>
                <a:spcPts val="600"/>
              </a:spcAft>
            </a:pPr>
            <a:r>
              <a:rPr lang="en-US" dirty="0"/>
              <a:t>© 2020 Kaleva Law Office</a:t>
            </a:r>
          </a:p>
        </p:txBody>
      </p:sp>
    </p:spTree>
    <p:extLst>
      <p:ext uri="{BB962C8B-B14F-4D97-AF65-F5344CB8AC3E}">
        <p14:creationId xmlns:p14="http://schemas.microsoft.com/office/powerpoint/2010/main" val="19228760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278BC618-3289-4C64-902D-506AF437E6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stretch/>
          </a:blipFill>
          <a:ln w="15875" cap="flat" cmpd="sng" algn="ctr">
            <a:solidFill>
              <a:srgbClr val="AB946B">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aramond" panose="02020404030301010803"/>
              <a:ea typeface="+mn-ea"/>
              <a:cs typeface="+mn-cs"/>
            </a:endParaRPr>
          </a:p>
        </p:txBody>
      </p:sp>
      <p:pic>
        <p:nvPicPr>
          <p:cNvPr id="20" name="Picture 19">
            <a:extLst>
              <a:ext uri="{FF2B5EF4-FFF2-40B4-BE49-F238E27FC236}">
                <a16:creationId xmlns:a16="http://schemas.microsoft.com/office/drawing/2014/main" id="{133D31B1-9C37-4542-80D3-7B54026F28E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a:xfrm>
            <a:off x="1295402" y="982132"/>
            <a:ext cx="9601196" cy="1303867"/>
          </a:xfrm>
        </p:spPr>
        <p:txBody>
          <a:bodyPr>
            <a:normAutofit/>
          </a:bodyPr>
          <a:lstStyle/>
          <a:p>
            <a:r>
              <a:rPr lang="en-US" dirty="0"/>
              <a:t>Bias and Conflict of Interest</a:t>
            </a:r>
          </a:p>
        </p:txBody>
      </p:sp>
      <p:cxnSp>
        <p:nvCxnSpPr>
          <p:cNvPr id="22" name="Straight Connector 21">
            <a:extLst>
              <a:ext uri="{FF2B5EF4-FFF2-40B4-BE49-F238E27FC236}">
                <a16:creationId xmlns:a16="http://schemas.microsoft.com/office/drawing/2014/main" id="{10D273FA-71CB-4AEB-8F60-67AB3375E39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83042" y="2400639"/>
            <a:ext cx="9273858" cy="0"/>
          </a:xfrm>
          <a:prstGeom prst="line">
            <a:avLst/>
          </a:prstGeom>
        </p:spPr>
        <p:style>
          <a:lnRef idx="2">
            <a:schemeClr val="accent1"/>
          </a:lnRef>
          <a:fillRef idx="0">
            <a:schemeClr val="accent1"/>
          </a:fillRef>
          <a:effectRef idx="1">
            <a:schemeClr val="accent1"/>
          </a:effectRef>
          <a:fontRef idx="minor">
            <a:schemeClr val="tx1"/>
          </a:fontRef>
        </p:style>
      </p:cxnSp>
      <p:sp>
        <p:nvSpPr>
          <p:cNvPr id="3" name="Content Placeholder 2">
            <a:extLst>
              <a:ext uri="{FF2B5EF4-FFF2-40B4-BE49-F238E27FC236}">
                <a16:creationId xmlns:a16="http://schemas.microsoft.com/office/drawing/2014/main" id="{5C9BB748-CF2C-AA44-8CC1-219FF7222DA8}"/>
              </a:ext>
            </a:extLst>
          </p:cNvPr>
          <p:cNvSpPr>
            <a:spLocks noGrp="1"/>
          </p:cNvSpPr>
          <p:nvPr>
            <p:ph idx="1"/>
          </p:nvPr>
        </p:nvSpPr>
        <p:spPr>
          <a:xfrm>
            <a:off x="1295401" y="2556932"/>
            <a:ext cx="9601196" cy="3318936"/>
          </a:xfrm>
        </p:spPr>
        <p:txBody>
          <a:bodyPr>
            <a:normAutofit/>
          </a:bodyPr>
          <a:lstStyle/>
          <a:p>
            <a:pPr lvl="0">
              <a:lnSpc>
                <a:spcPct val="90000"/>
              </a:lnSpc>
            </a:pPr>
            <a:r>
              <a:rPr lang="en-US" dirty="0"/>
              <a:t>The regulations “leave [districts] flexibility to use their own employees, or to outsource Title IX investigation and adjudication functions, and the Department encourages [districts] to pursue alternatives to the inherent difficulties that arise when a [district’s] own employees are expected to perform functions free from conflicts of interest and bias.”	</a:t>
            </a:r>
          </a:p>
          <a:p>
            <a:pPr lvl="0">
              <a:lnSpc>
                <a:spcPct val="90000"/>
              </a:lnSpc>
            </a:pPr>
            <a:r>
              <a:rPr lang="en-US" dirty="0"/>
              <a:t>“The Department declines to define certain employment relationships or administrative hierarchy arrangements as per se conflicts … or to state whether particular professional experiences or affiliations do or do not constitute per se violations.”	</a:t>
            </a:r>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a:xfrm>
            <a:off x="1295401" y="5969000"/>
            <a:ext cx="7305900" cy="279400"/>
          </a:xfrm>
        </p:spPr>
        <p:txBody>
          <a:bodyPr>
            <a:normAutofit/>
          </a:bodyPr>
          <a:lstStyle/>
          <a:p>
            <a:pPr>
              <a:spcAft>
                <a:spcPts val="600"/>
              </a:spcAft>
            </a:pPr>
            <a:r>
              <a:rPr lang="en-US" dirty="0"/>
              <a:t>© 2020 Kaleva Law Office</a:t>
            </a:r>
          </a:p>
        </p:txBody>
      </p:sp>
    </p:spTree>
    <p:extLst>
      <p:ext uri="{BB962C8B-B14F-4D97-AF65-F5344CB8AC3E}">
        <p14:creationId xmlns:p14="http://schemas.microsoft.com/office/powerpoint/2010/main" val="2301109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78BC618-3289-4C64-902D-506AF437E6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stretch/>
          </a:blipFill>
          <a:ln w="15875" cap="flat" cmpd="sng" algn="ctr">
            <a:solidFill>
              <a:srgbClr val="AB946B">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aramond" panose="02020404030301010803"/>
              <a:ea typeface="+mn-ea"/>
              <a:cs typeface="+mn-cs"/>
            </a:endParaRPr>
          </a:p>
        </p:txBody>
      </p:sp>
      <p:pic>
        <p:nvPicPr>
          <p:cNvPr id="11" name="Picture 10">
            <a:extLst>
              <a:ext uri="{FF2B5EF4-FFF2-40B4-BE49-F238E27FC236}">
                <a16:creationId xmlns:a16="http://schemas.microsoft.com/office/drawing/2014/main" id="{133D31B1-9C37-4542-80D3-7B54026F28E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cxnSp>
        <p:nvCxnSpPr>
          <p:cNvPr id="13" name="Straight Connector 12">
            <a:extLst>
              <a:ext uri="{FF2B5EF4-FFF2-40B4-BE49-F238E27FC236}">
                <a16:creationId xmlns:a16="http://schemas.microsoft.com/office/drawing/2014/main" id="{10D273FA-71CB-4AEB-8F60-67AB3375E39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83042" y="2400639"/>
            <a:ext cx="9273858" cy="0"/>
          </a:xfrm>
          <a:prstGeom prst="line">
            <a:avLst/>
          </a:prstGeom>
        </p:spPr>
        <p:style>
          <a:lnRef idx="2">
            <a:schemeClr val="accent1"/>
          </a:lnRef>
          <a:fillRef idx="0">
            <a:schemeClr val="accent1"/>
          </a:fillRef>
          <a:effectRef idx="1">
            <a:schemeClr val="accent1"/>
          </a:effectRef>
          <a:fontRef idx="minor">
            <a:schemeClr val="tx1"/>
          </a:fontRef>
        </p:style>
      </p:cxnSp>
      <p:sp>
        <p:nvSpPr>
          <p:cNvPr id="3" name="Content Placeholder 2">
            <a:extLst>
              <a:ext uri="{FF2B5EF4-FFF2-40B4-BE49-F238E27FC236}">
                <a16:creationId xmlns:a16="http://schemas.microsoft.com/office/drawing/2014/main" id="{5C9BB748-CF2C-AA44-8CC1-219FF7222DA8}"/>
              </a:ext>
            </a:extLst>
          </p:cNvPr>
          <p:cNvSpPr>
            <a:spLocks noGrp="1"/>
          </p:cNvSpPr>
          <p:nvPr>
            <p:ph idx="1"/>
          </p:nvPr>
        </p:nvSpPr>
        <p:spPr>
          <a:xfrm>
            <a:off x="1295401" y="2556932"/>
            <a:ext cx="9601196" cy="3318936"/>
          </a:xfrm>
        </p:spPr>
        <p:txBody>
          <a:bodyPr>
            <a:normAutofit fontScale="92500" lnSpcReduction="10000"/>
          </a:bodyPr>
          <a:lstStyle/>
          <a:p>
            <a:r>
              <a:rPr lang="en-US" dirty="0"/>
              <a:t>“Whether bias exists requires examination of the particular facts of a situation and the Department encourages [districts] to apply an objective (</a:t>
            </a:r>
            <a:r>
              <a:rPr lang="en-US" dirty="0">
                <a:solidFill>
                  <a:srgbClr val="FF0000"/>
                </a:solidFill>
              </a:rPr>
              <a:t>whether a reasonable person would believe bias exists</a:t>
            </a:r>
            <a:r>
              <a:rPr lang="en-US" dirty="0"/>
              <a:t>), common sense approach to evaluating whether a particular person serving in a Title IX role is biased, exercising caution not to apply generalizations that might unreasonably conclude that bias exists…bearing in mind that the very training required by 106.45(b)(1)(iii) is intended to provide Title IX personnel with the tools needed to serve </a:t>
            </a:r>
            <a:r>
              <a:rPr lang="en-US" b="1" dirty="0"/>
              <a:t>impartially </a:t>
            </a:r>
            <a:r>
              <a:rPr lang="en-US" dirty="0"/>
              <a:t>and without bias such that the </a:t>
            </a:r>
            <a:r>
              <a:rPr lang="en-US" dirty="0">
                <a:solidFill>
                  <a:srgbClr val="FF0000"/>
                </a:solidFill>
              </a:rPr>
              <a:t>prior professional experience of a person whom a recipient would like to have in a Title IX role need not disqualify the person </a:t>
            </a:r>
            <a:r>
              <a:rPr lang="en-US" dirty="0"/>
              <a:t>from obtaining the requisite training to serve impartially in a Title IX role.”</a:t>
            </a:r>
          </a:p>
          <a:p>
            <a:pPr lvl="0"/>
            <a:endParaRPr lang="en-US" dirty="0"/>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a:xfrm>
            <a:off x="1295401" y="5969000"/>
            <a:ext cx="7305900" cy="279400"/>
          </a:xfrm>
        </p:spPr>
        <p:txBody>
          <a:bodyPr>
            <a:normAutofit/>
          </a:bodyPr>
          <a:lstStyle/>
          <a:p>
            <a:pPr>
              <a:spcAft>
                <a:spcPts val="600"/>
              </a:spcAft>
            </a:pPr>
            <a:r>
              <a:rPr lang="en-US" dirty="0"/>
              <a:t>© 2020 Kaleva Law Office</a:t>
            </a:r>
          </a:p>
        </p:txBody>
      </p:sp>
      <p:sp>
        <p:nvSpPr>
          <p:cNvPr id="6" name="Title 5">
            <a:extLst>
              <a:ext uri="{FF2B5EF4-FFF2-40B4-BE49-F238E27FC236}">
                <a16:creationId xmlns:a16="http://schemas.microsoft.com/office/drawing/2014/main" id="{85DD3979-2156-C249-A4BE-5FD1F1CF0163}"/>
              </a:ext>
            </a:extLst>
          </p:cNvPr>
          <p:cNvSpPr>
            <a:spLocks noGrp="1"/>
          </p:cNvSpPr>
          <p:nvPr>
            <p:ph type="title"/>
          </p:nvPr>
        </p:nvSpPr>
        <p:spPr/>
        <p:txBody>
          <a:bodyPr>
            <a:normAutofit fontScale="90000"/>
          </a:bodyPr>
          <a:lstStyle/>
          <a:p>
            <a:r>
              <a:rPr lang="en-US" dirty="0"/>
              <a:t>Discussion Recommendation for Assessing Bias</a:t>
            </a:r>
          </a:p>
        </p:txBody>
      </p:sp>
    </p:spTree>
    <p:extLst>
      <p:ext uri="{BB962C8B-B14F-4D97-AF65-F5344CB8AC3E}">
        <p14:creationId xmlns:p14="http://schemas.microsoft.com/office/powerpoint/2010/main" val="2380361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a:xfrm>
            <a:off x="1295402" y="982132"/>
            <a:ext cx="9601196" cy="1303867"/>
          </a:xfrm>
        </p:spPr>
        <p:txBody>
          <a:bodyPr>
            <a:normAutofit/>
          </a:bodyPr>
          <a:lstStyle/>
          <a:p>
            <a:r>
              <a:rPr lang="en-US" dirty="0">
                <a:solidFill>
                  <a:srgbClr val="262626"/>
                </a:solidFill>
              </a:rPr>
              <a:t>Avoiding Pre-Judgement of Facts at Issue</a:t>
            </a:r>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a:xfrm>
            <a:off x="1295401" y="5969000"/>
            <a:ext cx="7305900" cy="279400"/>
          </a:xfrm>
        </p:spPr>
        <p:txBody>
          <a:bodyPr>
            <a:normAutofit/>
          </a:bodyPr>
          <a:lstStyle/>
          <a:p>
            <a:pPr>
              <a:spcAft>
                <a:spcPts val="600"/>
              </a:spcAft>
            </a:pPr>
            <a:r>
              <a:rPr lang="en-US" dirty="0">
                <a:solidFill>
                  <a:srgbClr val="000000"/>
                </a:solidFill>
              </a:rPr>
              <a:t>© 2020 Kaleva Law Office</a:t>
            </a:r>
          </a:p>
        </p:txBody>
      </p:sp>
      <p:graphicFrame>
        <p:nvGraphicFramePr>
          <p:cNvPr id="6" name="Content Placeholder 2">
            <a:extLst>
              <a:ext uri="{FF2B5EF4-FFF2-40B4-BE49-F238E27FC236}">
                <a16:creationId xmlns:a16="http://schemas.microsoft.com/office/drawing/2014/main" id="{E5F09C80-4614-4141-B0AE-BF99CC6D39B8}"/>
              </a:ext>
            </a:extLst>
          </p:cNvPr>
          <p:cNvGraphicFramePr>
            <a:graphicFrameLocks noGrp="1"/>
          </p:cNvGraphicFramePr>
          <p:nvPr>
            <p:ph idx="1"/>
            <p:extLst>
              <p:ext uri="{D42A27DB-BD31-4B8C-83A1-F6EECF244321}">
                <p14:modId xmlns:p14="http://schemas.microsoft.com/office/powerpoint/2010/main" val="3240516773"/>
              </p:ext>
            </p:extLst>
          </p:nvPr>
        </p:nvGraphicFramePr>
        <p:xfrm>
          <a:off x="1295400" y="2772384"/>
          <a:ext cx="9601197" cy="28748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080520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p:txBody>
          <a:bodyPr/>
          <a:lstStyle/>
          <a:p>
            <a:r>
              <a:rPr lang="en-US" dirty="0"/>
              <a:t>Avoiding Sex Stereotypes</a:t>
            </a:r>
          </a:p>
        </p:txBody>
      </p:sp>
      <p:sp>
        <p:nvSpPr>
          <p:cNvPr id="3" name="Content Placeholder 2">
            <a:extLst>
              <a:ext uri="{FF2B5EF4-FFF2-40B4-BE49-F238E27FC236}">
                <a16:creationId xmlns:a16="http://schemas.microsoft.com/office/drawing/2014/main" id="{5C9BB748-CF2C-AA44-8CC1-219FF7222DA8}"/>
              </a:ext>
            </a:extLst>
          </p:cNvPr>
          <p:cNvSpPr>
            <a:spLocks noGrp="1"/>
          </p:cNvSpPr>
          <p:nvPr>
            <p:ph idx="1"/>
          </p:nvPr>
        </p:nvSpPr>
        <p:spPr/>
        <p:txBody>
          <a:bodyPr>
            <a:normAutofit/>
          </a:bodyPr>
          <a:lstStyle/>
          <a:p>
            <a:pPr lvl="0"/>
            <a:r>
              <a:rPr lang="en-US" dirty="0"/>
              <a:t>“Must” not rely on sex stereotypes: Also helpful to avoiding pre-judgment of facts, remaining unbiased and impartial</a:t>
            </a:r>
          </a:p>
          <a:p>
            <a:pPr lvl="0"/>
            <a:r>
              <a:rPr lang="en-US" dirty="0"/>
              <a:t>Examples of sex stereotypes in comments:</a:t>
            </a:r>
          </a:p>
          <a:p>
            <a:pPr lvl="1"/>
            <a:r>
              <a:rPr lang="en-US" dirty="0"/>
              <a:t>Women have regret and lie about sexual assaults</a:t>
            </a:r>
          </a:p>
          <a:p>
            <a:pPr lvl="1"/>
            <a:r>
              <a:rPr lang="en-US" dirty="0"/>
              <a:t>Men are sexually aggressive or likely to perpetrate sexual assault</a:t>
            </a:r>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p:txBody>
          <a:bodyPr/>
          <a:lstStyle/>
          <a:p>
            <a:r>
              <a:rPr lang="en-US" dirty="0"/>
              <a:t>© 2020 Kaleva Law Office</a:t>
            </a:r>
          </a:p>
        </p:txBody>
      </p:sp>
    </p:spTree>
    <p:extLst>
      <p:ext uri="{BB962C8B-B14F-4D97-AF65-F5344CB8AC3E}">
        <p14:creationId xmlns:p14="http://schemas.microsoft.com/office/powerpoint/2010/main" val="19135022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p:txBody>
          <a:bodyPr/>
          <a:lstStyle/>
          <a:p>
            <a:r>
              <a:rPr lang="en-US" dirty="0"/>
              <a:t>Avoiding Sex Stereotypes</a:t>
            </a:r>
          </a:p>
        </p:txBody>
      </p:sp>
      <p:sp>
        <p:nvSpPr>
          <p:cNvPr id="3" name="Content Placeholder 2">
            <a:extLst>
              <a:ext uri="{FF2B5EF4-FFF2-40B4-BE49-F238E27FC236}">
                <a16:creationId xmlns:a16="http://schemas.microsoft.com/office/drawing/2014/main" id="{5C9BB748-CF2C-AA44-8CC1-219FF7222DA8}"/>
              </a:ext>
            </a:extLst>
          </p:cNvPr>
          <p:cNvSpPr>
            <a:spLocks noGrp="1"/>
          </p:cNvSpPr>
          <p:nvPr>
            <p:ph idx="1"/>
          </p:nvPr>
        </p:nvSpPr>
        <p:spPr/>
        <p:txBody>
          <a:bodyPr>
            <a:normAutofit/>
          </a:bodyPr>
          <a:lstStyle/>
          <a:p>
            <a:pPr lvl="0"/>
            <a:r>
              <a:rPr lang="en-US" dirty="0"/>
              <a:t>Discussion – prohibition against sex stereotypes, but not feasible to list them</a:t>
            </a:r>
          </a:p>
          <a:p>
            <a:pPr lvl="1"/>
            <a:r>
              <a:rPr lang="en-US" dirty="0"/>
              <a:t>Different from evidence-based information or peer- reviewed scientific research, including impact of trauma</a:t>
            </a:r>
          </a:p>
          <a:p>
            <a:pPr lvl="1"/>
            <a:r>
              <a:rPr lang="en-US" dirty="0"/>
              <a:t>Cautions against an approach of “believing” one party over the other and notes regulations preclude credibility determinations based on a party’s status as a complainant or respondent</a:t>
            </a:r>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p:txBody>
          <a:bodyPr/>
          <a:lstStyle/>
          <a:p>
            <a:r>
              <a:rPr lang="en-US" dirty="0"/>
              <a:t>© 2020 Kaleva Law Office</a:t>
            </a:r>
          </a:p>
        </p:txBody>
      </p:sp>
    </p:spTree>
    <p:extLst>
      <p:ext uri="{BB962C8B-B14F-4D97-AF65-F5344CB8AC3E}">
        <p14:creationId xmlns:p14="http://schemas.microsoft.com/office/powerpoint/2010/main" val="24348587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p:txBody>
          <a:bodyPr/>
          <a:lstStyle/>
          <a:p>
            <a:r>
              <a:rPr lang="en-US" dirty="0"/>
              <a:t>Avoiding Sex Stereotypes</a:t>
            </a:r>
          </a:p>
        </p:txBody>
      </p:sp>
      <p:sp>
        <p:nvSpPr>
          <p:cNvPr id="3" name="Content Placeholder 2">
            <a:extLst>
              <a:ext uri="{FF2B5EF4-FFF2-40B4-BE49-F238E27FC236}">
                <a16:creationId xmlns:a16="http://schemas.microsoft.com/office/drawing/2014/main" id="{5C9BB748-CF2C-AA44-8CC1-219FF7222DA8}"/>
              </a:ext>
            </a:extLst>
          </p:cNvPr>
          <p:cNvSpPr>
            <a:spLocks noGrp="1"/>
          </p:cNvSpPr>
          <p:nvPr>
            <p:ph idx="1"/>
          </p:nvPr>
        </p:nvSpPr>
        <p:spPr/>
        <p:txBody>
          <a:bodyPr>
            <a:normAutofit/>
          </a:bodyPr>
          <a:lstStyle/>
          <a:p>
            <a:pPr lvl="0"/>
            <a:r>
              <a:rPr lang="en-US" dirty="0"/>
              <a:t>Preamble discusses concerns regarding marginalized groups:</a:t>
            </a:r>
            <a:endParaRPr lang="en-US" sz="1050" dirty="0"/>
          </a:p>
          <a:p>
            <a:pPr lvl="1"/>
            <a:r>
              <a:rPr lang="en-US" dirty="0"/>
              <a:t>From commentators about stereotypes and accommodations for individuals with disabilities under the ADA, and individuals with developmental and cognitive disabilities</a:t>
            </a:r>
            <a:endParaRPr lang="en-US" sz="1000" dirty="0"/>
          </a:p>
          <a:p>
            <a:pPr lvl="1"/>
            <a:r>
              <a:rPr lang="en-US" dirty="0"/>
              <a:t>From people of color for cultural and racial stereotypes</a:t>
            </a:r>
            <a:endParaRPr lang="en-US" sz="1000" dirty="0"/>
          </a:p>
          <a:p>
            <a:pPr lvl="1"/>
            <a:r>
              <a:rPr lang="en-US" dirty="0"/>
              <a:t>Regarding stereotypes of people within the “LGBTQ community”</a:t>
            </a:r>
            <a:endParaRPr lang="en-US" sz="1000" dirty="0"/>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p:txBody>
          <a:bodyPr/>
          <a:lstStyle/>
          <a:p>
            <a:r>
              <a:rPr lang="en-US" dirty="0"/>
              <a:t>© 2020 Kaleva Law Office</a:t>
            </a:r>
          </a:p>
        </p:txBody>
      </p:sp>
    </p:spTree>
    <p:extLst>
      <p:ext uri="{BB962C8B-B14F-4D97-AF65-F5344CB8AC3E}">
        <p14:creationId xmlns:p14="http://schemas.microsoft.com/office/powerpoint/2010/main" val="27677156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2">
            <a:lumMod val="50000"/>
            <a:lumOff val="50000"/>
          </a:schemeClr>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575D7A7-3C36-4508-9BC6-70A93BD3C4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934" y="0"/>
            <a:ext cx="12231160" cy="6856214"/>
            <a:chOff x="-16934" y="0"/>
            <a:chExt cx="12231160" cy="6856214"/>
          </a:xfrm>
        </p:grpSpPr>
        <p:pic>
          <p:nvPicPr>
            <p:cNvPr id="9" name="Picture 8">
              <a:extLst>
                <a:ext uri="{FF2B5EF4-FFF2-40B4-BE49-F238E27FC236}">
                  <a16:creationId xmlns:a16="http://schemas.microsoft.com/office/drawing/2014/main" id="{BC964A0D-06B7-4C16-AC9F-20ADDA8059E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0" name="Rectangle 9">
              <a:extLst>
                <a:ext uri="{FF2B5EF4-FFF2-40B4-BE49-F238E27FC236}">
                  <a16:creationId xmlns:a16="http://schemas.microsoft.com/office/drawing/2014/main" id="{F5703F5C-55DF-45CD-BC3F-3BE8F10339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1" name="Picture 10">
              <a:extLst>
                <a:ext uri="{FF2B5EF4-FFF2-40B4-BE49-F238E27FC236}">
                  <a16:creationId xmlns:a16="http://schemas.microsoft.com/office/drawing/2014/main" id="{A8C7134F-70F9-4826-A97E-9B39AEA08F5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12" name="Picture 11">
              <a:extLst>
                <a:ext uri="{FF2B5EF4-FFF2-40B4-BE49-F238E27FC236}">
                  <a16:creationId xmlns:a16="http://schemas.microsoft.com/office/drawing/2014/main" id="{39351E73-B6DD-4B56-8EE9-C16B5711C46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cxnSp>
        <p:nvCxnSpPr>
          <p:cNvPr id="14" name="Straight Connector 13">
            <a:extLst>
              <a:ext uri="{FF2B5EF4-FFF2-40B4-BE49-F238E27FC236}">
                <a16:creationId xmlns:a16="http://schemas.microsoft.com/office/drawing/2014/main" id="{AE446D0E-6531-40B7-A182-FB860243977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Title 1">
            <a:extLst>
              <a:ext uri="{FF2B5EF4-FFF2-40B4-BE49-F238E27FC236}">
                <a16:creationId xmlns:a16="http://schemas.microsoft.com/office/drawing/2014/main" id="{74C72964-31C8-BC45-9D28-5FEDCFE7640E}"/>
              </a:ext>
            </a:extLst>
          </p:cNvPr>
          <p:cNvSpPr>
            <a:spLocks noGrp="1"/>
          </p:cNvSpPr>
          <p:nvPr>
            <p:ph type="title"/>
          </p:nvPr>
        </p:nvSpPr>
        <p:spPr>
          <a:xfrm>
            <a:off x="2692398" y="1871131"/>
            <a:ext cx="6815669" cy="1515533"/>
          </a:xfrm>
        </p:spPr>
        <p:txBody>
          <a:bodyPr vert="horz" lIns="91440" tIns="45720" rIns="91440" bIns="45720" rtlCol="0" anchor="b">
            <a:normAutofit/>
          </a:bodyPr>
          <a:lstStyle/>
          <a:p>
            <a:r>
              <a:rPr lang="en-US" sz="5400" dirty="0"/>
              <a:t>Questioning Phase</a:t>
            </a:r>
          </a:p>
        </p:txBody>
      </p:sp>
      <p:sp>
        <p:nvSpPr>
          <p:cNvPr id="3" name="Footer Placeholder 2">
            <a:extLst>
              <a:ext uri="{FF2B5EF4-FFF2-40B4-BE49-F238E27FC236}">
                <a16:creationId xmlns:a16="http://schemas.microsoft.com/office/drawing/2014/main" id="{E53BA9BF-9D15-3946-AE83-4F3BD348BC3A}"/>
              </a:ext>
            </a:extLst>
          </p:cNvPr>
          <p:cNvSpPr>
            <a:spLocks noGrp="1"/>
          </p:cNvSpPr>
          <p:nvPr>
            <p:ph type="ftr" sz="quarter" idx="11"/>
          </p:nvPr>
        </p:nvSpPr>
        <p:spPr>
          <a:xfrm>
            <a:off x="2692397" y="5037663"/>
            <a:ext cx="5214635" cy="279400"/>
          </a:xfrm>
        </p:spPr>
        <p:txBody>
          <a:bodyPr vert="horz" lIns="91440" tIns="45720" rIns="91440" bIns="45720" rtlCol="0" anchor="ctr">
            <a:normAutofit/>
          </a:bodyPr>
          <a:lstStyle/>
          <a:p>
            <a:pPr>
              <a:spcAft>
                <a:spcPts val="600"/>
              </a:spcAft>
            </a:pPr>
            <a:r>
              <a:rPr lang="en-US" b="0" i="0" kern="1200" dirty="0">
                <a:solidFill>
                  <a:schemeClr val="tx1"/>
                </a:solidFill>
                <a:effectLst/>
                <a:latin typeface="+mn-lt"/>
                <a:ea typeface="+mn-ea"/>
                <a:cs typeface="+mn-cs"/>
              </a:rPr>
              <a:t>© 2020 Kaleva Law Office</a:t>
            </a:r>
          </a:p>
        </p:txBody>
      </p:sp>
    </p:spTree>
    <p:extLst>
      <p:ext uri="{BB962C8B-B14F-4D97-AF65-F5344CB8AC3E}">
        <p14:creationId xmlns:p14="http://schemas.microsoft.com/office/powerpoint/2010/main" val="24859717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11C7711F-3983-4AB1-AFDE-96F7C06514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9" name="Group 18">
            <a:extLst>
              <a:ext uri="{FF2B5EF4-FFF2-40B4-BE49-F238E27FC236}">
                <a16:creationId xmlns:a16="http://schemas.microsoft.com/office/drawing/2014/main" id="{89BC9D38-9241-4F71-9B45-73827299E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29962" cy="6856214"/>
            <a:chOff x="-15736" y="0"/>
            <a:chExt cx="12229962" cy="6856214"/>
          </a:xfrm>
        </p:grpSpPr>
        <p:pic>
          <p:nvPicPr>
            <p:cNvPr id="20" name="Picture 19">
              <a:extLst>
                <a:ext uri="{FF2B5EF4-FFF2-40B4-BE49-F238E27FC236}">
                  <a16:creationId xmlns:a16="http://schemas.microsoft.com/office/drawing/2014/main" id="{0D302979-39A3-4421-821D-94D6E00BCE8F}"/>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1" name="Rectangle 20">
              <a:extLst>
                <a:ext uri="{FF2B5EF4-FFF2-40B4-BE49-F238E27FC236}">
                  <a16:creationId xmlns:a16="http://schemas.microsoft.com/office/drawing/2014/main" id="{68E001BA-C181-4F47-9ABC-DF4C85AB4F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22" name="Picture 21">
              <a:extLst>
                <a:ext uri="{FF2B5EF4-FFF2-40B4-BE49-F238E27FC236}">
                  <a16:creationId xmlns:a16="http://schemas.microsoft.com/office/drawing/2014/main" id="{7EF07F1E-BD52-4B06-A38E-BF29F8E28577}"/>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23" name="Picture 22">
              <a:extLst>
                <a:ext uri="{FF2B5EF4-FFF2-40B4-BE49-F238E27FC236}">
                  <a16:creationId xmlns:a16="http://schemas.microsoft.com/office/drawing/2014/main" id="{A68BE646-889B-49C2-95AF-90BAE5D29A92}"/>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a:xfrm>
            <a:off x="4626508" y="982132"/>
            <a:ext cx="6270090" cy="1303867"/>
          </a:xfrm>
        </p:spPr>
        <p:txBody>
          <a:bodyPr>
            <a:normAutofit/>
          </a:bodyPr>
          <a:lstStyle/>
          <a:p>
            <a:r>
              <a:rPr lang="en-US" dirty="0"/>
              <a:t>After the Report</a:t>
            </a:r>
          </a:p>
        </p:txBody>
      </p:sp>
      <p:sp>
        <p:nvSpPr>
          <p:cNvPr id="25" name="Rectangle 24">
            <a:extLst>
              <a:ext uri="{FF2B5EF4-FFF2-40B4-BE49-F238E27FC236}">
                <a16:creationId xmlns:a16="http://schemas.microsoft.com/office/drawing/2014/main" id="{B3085476-B49E-49ED-87D2-1165E69D26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644" y="1092200"/>
            <a:ext cx="3059206" cy="4515104"/>
          </a:xfrm>
          <a:prstGeom prst="rect">
            <a:avLst/>
          </a:prstGeom>
          <a:solidFill>
            <a:schemeClr val="bg1"/>
          </a:solidFill>
          <a:ln w="57150" cmpd="thickThin">
            <a:solidFill>
              <a:schemeClr val="tx1">
                <a:lumMod val="50000"/>
                <a:lumOff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5FF03D9D-7DCC-4B31-9F15-FBED1039DBB5}"/>
              </a:ext>
            </a:extLst>
          </p:cNvPr>
          <p:cNvPicPr>
            <a:picLocks noChangeAspect="1"/>
          </p:cNvPicPr>
          <p:nvPr/>
        </p:nvPicPr>
        <p:blipFill rotWithShape="1">
          <a:blip r:embed="rId5"/>
          <a:srcRect l="11571" r="46328" b="-2"/>
          <a:stretch/>
        </p:blipFill>
        <p:spPr>
          <a:xfrm>
            <a:off x="1412683" y="1410208"/>
            <a:ext cx="2433793" cy="3858780"/>
          </a:xfrm>
          <a:prstGeom prst="rect">
            <a:avLst/>
          </a:prstGeom>
        </p:spPr>
      </p:pic>
      <p:cxnSp>
        <p:nvCxnSpPr>
          <p:cNvPr id="27" name="Straight Connector 26">
            <a:extLst>
              <a:ext uri="{FF2B5EF4-FFF2-40B4-BE49-F238E27FC236}">
                <a16:creationId xmlns:a16="http://schemas.microsoft.com/office/drawing/2014/main" id="{59BA5C68-DFCC-4101-8403-F96781CDDD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26508" y="2400639"/>
            <a:ext cx="6270089" cy="0"/>
          </a:xfrm>
          <a:prstGeom prst="line">
            <a:avLst/>
          </a:prstGeom>
        </p:spPr>
        <p:style>
          <a:lnRef idx="2">
            <a:schemeClr val="accent1"/>
          </a:lnRef>
          <a:fillRef idx="0">
            <a:schemeClr val="accent1"/>
          </a:fillRef>
          <a:effectRef idx="1">
            <a:schemeClr val="accent1"/>
          </a:effectRef>
          <a:fontRef idx="minor">
            <a:schemeClr val="tx1"/>
          </a:fontRef>
        </p:style>
      </p:cxnSp>
      <p:sp>
        <p:nvSpPr>
          <p:cNvPr id="3" name="Content Placeholder 2">
            <a:extLst>
              <a:ext uri="{FF2B5EF4-FFF2-40B4-BE49-F238E27FC236}">
                <a16:creationId xmlns:a16="http://schemas.microsoft.com/office/drawing/2014/main" id="{5C9BB748-CF2C-AA44-8CC1-219FF7222DA8}"/>
              </a:ext>
            </a:extLst>
          </p:cNvPr>
          <p:cNvSpPr>
            <a:spLocks noGrp="1"/>
          </p:cNvSpPr>
          <p:nvPr>
            <p:ph idx="1"/>
          </p:nvPr>
        </p:nvSpPr>
        <p:spPr>
          <a:xfrm>
            <a:off x="4636482" y="2556932"/>
            <a:ext cx="6260114" cy="3318936"/>
          </a:xfrm>
        </p:spPr>
        <p:txBody>
          <a:bodyPr>
            <a:normAutofit/>
          </a:bodyPr>
          <a:lstStyle/>
          <a:p>
            <a:pPr lvl="0"/>
            <a:r>
              <a:rPr lang="en-US" dirty="0"/>
              <a:t>After the school sends the investigative report to the parties, they have 10 days to provide a written response. </a:t>
            </a:r>
          </a:p>
          <a:p>
            <a:pPr lvl="0"/>
            <a:r>
              <a:rPr lang="en-US" dirty="0"/>
              <a:t>Responses may address issues of relevance and credibility so Decision-maker needs to be prepared to address these issues in the written determination.</a:t>
            </a:r>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a:xfrm>
            <a:off x="1295401" y="5969000"/>
            <a:ext cx="7305900" cy="279400"/>
          </a:xfrm>
        </p:spPr>
        <p:txBody>
          <a:bodyPr>
            <a:normAutofit/>
          </a:bodyPr>
          <a:lstStyle/>
          <a:p>
            <a:pPr>
              <a:spcAft>
                <a:spcPts val="600"/>
              </a:spcAft>
            </a:pPr>
            <a:r>
              <a:rPr lang="en-US" dirty="0"/>
              <a:t>© 2020 Kaleva Law Office</a:t>
            </a:r>
          </a:p>
        </p:txBody>
      </p:sp>
    </p:spTree>
    <p:extLst>
      <p:ext uri="{BB962C8B-B14F-4D97-AF65-F5344CB8AC3E}">
        <p14:creationId xmlns:p14="http://schemas.microsoft.com/office/powerpoint/2010/main" val="25182940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p:txBody>
          <a:bodyPr>
            <a:normAutofit/>
          </a:bodyPr>
          <a:lstStyle/>
          <a:p>
            <a:r>
              <a:rPr lang="en-US" dirty="0"/>
              <a:t>Written Questions</a:t>
            </a:r>
          </a:p>
        </p:txBody>
      </p:sp>
      <p:sp>
        <p:nvSpPr>
          <p:cNvPr id="3" name="Content Placeholder 2">
            <a:extLst>
              <a:ext uri="{FF2B5EF4-FFF2-40B4-BE49-F238E27FC236}">
                <a16:creationId xmlns:a16="http://schemas.microsoft.com/office/drawing/2014/main" id="{5C9BB748-CF2C-AA44-8CC1-219FF7222DA8}"/>
              </a:ext>
            </a:extLst>
          </p:cNvPr>
          <p:cNvSpPr>
            <a:spLocks noGrp="1"/>
          </p:cNvSpPr>
          <p:nvPr>
            <p:ph idx="1"/>
          </p:nvPr>
        </p:nvSpPr>
        <p:spPr/>
        <p:txBody>
          <a:bodyPr>
            <a:normAutofit/>
          </a:bodyPr>
          <a:lstStyle/>
          <a:p>
            <a:pPr lvl="0"/>
            <a:r>
              <a:rPr lang="en-US" dirty="0"/>
              <a:t>Before reaching a determination regarding responsibility, the decision-maker must:</a:t>
            </a:r>
            <a:endParaRPr lang="en-US" sz="1000" dirty="0"/>
          </a:p>
          <a:p>
            <a:pPr lvl="1"/>
            <a:r>
              <a:rPr lang="en-US" dirty="0"/>
              <a:t>Afford each party the opportunity to submit written, relevant questions that a party wants asked of any party or witness</a:t>
            </a:r>
          </a:p>
          <a:p>
            <a:pPr lvl="2"/>
            <a:r>
              <a:rPr lang="en-US" sz="2000" dirty="0"/>
              <a:t>Includes questions about credibility</a:t>
            </a:r>
          </a:p>
          <a:p>
            <a:pPr lvl="1"/>
            <a:r>
              <a:rPr lang="en-US" dirty="0"/>
              <a:t>The decision-maker must explain to the party proposing the question any decision to exclude a question as not relevant. </a:t>
            </a:r>
            <a:endParaRPr lang="en-US" sz="900" dirty="0"/>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p:txBody>
          <a:bodyPr>
            <a:normAutofit/>
          </a:bodyPr>
          <a:lstStyle/>
          <a:p>
            <a:pPr>
              <a:spcAft>
                <a:spcPts val="600"/>
              </a:spcAft>
            </a:pPr>
            <a:r>
              <a:rPr lang="en-US" dirty="0"/>
              <a:t>© 2020 Kaleva Law Office</a:t>
            </a:r>
          </a:p>
        </p:txBody>
      </p:sp>
    </p:spTree>
    <p:extLst>
      <p:ext uri="{BB962C8B-B14F-4D97-AF65-F5344CB8AC3E}">
        <p14:creationId xmlns:p14="http://schemas.microsoft.com/office/powerpoint/2010/main" val="39916886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p:txBody>
          <a:bodyPr>
            <a:normAutofit/>
          </a:bodyPr>
          <a:lstStyle/>
          <a:p>
            <a:r>
              <a:rPr lang="en-US" dirty="0"/>
              <a:t>Written Questions</a:t>
            </a:r>
          </a:p>
        </p:txBody>
      </p:sp>
      <p:sp>
        <p:nvSpPr>
          <p:cNvPr id="3" name="Content Placeholder 2">
            <a:extLst>
              <a:ext uri="{FF2B5EF4-FFF2-40B4-BE49-F238E27FC236}">
                <a16:creationId xmlns:a16="http://schemas.microsoft.com/office/drawing/2014/main" id="{5C9BB748-CF2C-AA44-8CC1-219FF7222DA8}"/>
              </a:ext>
            </a:extLst>
          </p:cNvPr>
          <p:cNvSpPr>
            <a:spLocks noGrp="1"/>
          </p:cNvSpPr>
          <p:nvPr>
            <p:ph sz="half" idx="1"/>
          </p:nvPr>
        </p:nvSpPr>
        <p:spPr/>
        <p:txBody>
          <a:bodyPr>
            <a:normAutofit lnSpcReduction="10000"/>
          </a:bodyPr>
          <a:lstStyle/>
          <a:p>
            <a:pPr lvl="0"/>
            <a:r>
              <a:rPr lang="en-US" dirty="0"/>
              <a:t>Questions go to the decision-maker for review prior to being given to parties/witnesses.</a:t>
            </a:r>
          </a:p>
          <a:p>
            <a:pPr lvl="1"/>
            <a:r>
              <a:rPr lang="en-US" dirty="0"/>
              <a:t>Role is to screen questions</a:t>
            </a:r>
          </a:p>
          <a:p>
            <a:pPr lvl="0"/>
            <a:r>
              <a:rPr lang="en-US" dirty="0"/>
              <a:t>Answers must be shared with each party. </a:t>
            </a:r>
          </a:p>
          <a:p>
            <a:pPr lvl="0"/>
            <a:r>
              <a:rPr lang="en-US" dirty="0"/>
              <a:t>Decision-maker may also pose questions.</a:t>
            </a:r>
          </a:p>
        </p:txBody>
      </p:sp>
      <p:sp>
        <p:nvSpPr>
          <p:cNvPr id="5" name="Content Placeholder 4">
            <a:extLst>
              <a:ext uri="{FF2B5EF4-FFF2-40B4-BE49-F238E27FC236}">
                <a16:creationId xmlns:a16="http://schemas.microsoft.com/office/drawing/2014/main" id="{8B1522AA-CBF8-294C-AA39-B03B24FD85AC}"/>
              </a:ext>
            </a:extLst>
          </p:cNvPr>
          <p:cNvSpPr>
            <a:spLocks noGrp="1"/>
          </p:cNvSpPr>
          <p:nvPr>
            <p:ph sz="half" idx="2"/>
          </p:nvPr>
        </p:nvSpPr>
        <p:spPr/>
        <p:txBody>
          <a:bodyPr>
            <a:normAutofit lnSpcReduction="10000"/>
          </a:bodyPr>
          <a:lstStyle/>
          <a:p>
            <a:pPr lvl="0"/>
            <a:r>
              <a:rPr lang="en-US" dirty="0"/>
              <a:t>Allow for additional, limited follow-up questions from each party based upon answers.</a:t>
            </a:r>
            <a:endParaRPr lang="en-US" sz="1000" dirty="0"/>
          </a:p>
          <a:p>
            <a:pPr lvl="1"/>
            <a:r>
              <a:rPr lang="en-US" dirty="0"/>
              <a:t>School can set reasonable limits </a:t>
            </a:r>
          </a:p>
          <a:p>
            <a:pPr lvl="1"/>
            <a:r>
              <a:rPr lang="en-US" dirty="0"/>
              <a:t>The 10-day response period can overlap with the period for follow-up questions, so no need to extend timelines</a:t>
            </a:r>
            <a:endParaRPr lang="en-US" sz="900" dirty="0"/>
          </a:p>
          <a:p>
            <a:endParaRPr lang="en-US" dirty="0"/>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p:txBody>
          <a:bodyPr>
            <a:normAutofit/>
          </a:bodyPr>
          <a:lstStyle/>
          <a:p>
            <a:pPr>
              <a:spcAft>
                <a:spcPts val="600"/>
              </a:spcAft>
            </a:pPr>
            <a:r>
              <a:rPr lang="en-US" dirty="0"/>
              <a:t>© 2020 Kaleva Law Office</a:t>
            </a:r>
          </a:p>
        </p:txBody>
      </p:sp>
    </p:spTree>
    <p:extLst>
      <p:ext uri="{BB962C8B-B14F-4D97-AF65-F5344CB8AC3E}">
        <p14:creationId xmlns:p14="http://schemas.microsoft.com/office/powerpoint/2010/main" val="15843173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70419C3-BFCE-1446-AD59-687E611BB86E}"/>
              </a:ext>
            </a:extLst>
          </p:cNvPr>
          <p:cNvSpPr>
            <a:spLocks noGrp="1"/>
          </p:cNvSpPr>
          <p:nvPr>
            <p:ph type="title"/>
          </p:nvPr>
        </p:nvSpPr>
        <p:spPr/>
        <p:txBody>
          <a:bodyPr/>
          <a:lstStyle/>
          <a:p>
            <a:r>
              <a:rPr lang="en-US" dirty="0"/>
              <a:t>Questions about Prior Sexual Behavior</a:t>
            </a:r>
          </a:p>
        </p:txBody>
      </p:sp>
      <p:sp>
        <p:nvSpPr>
          <p:cNvPr id="7" name="Content Placeholder 6">
            <a:extLst>
              <a:ext uri="{FF2B5EF4-FFF2-40B4-BE49-F238E27FC236}">
                <a16:creationId xmlns:a16="http://schemas.microsoft.com/office/drawing/2014/main" id="{785238B2-5911-D14E-9569-4BEA424A1332}"/>
              </a:ext>
            </a:extLst>
          </p:cNvPr>
          <p:cNvSpPr>
            <a:spLocks noGrp="1"/>
          </p:cNvSpPr>
          <p:nvPr>
            <p:ph idx="1"/>
          </p:nvPr>
        </p:nvSpPr>
        <p:spPr/>
        <p:txBody>
          <a:bodyPr/>
          <a:lstStyle/>
          <a:p>
            <a:r>
              <a:rPr lang="en-US" dirty="0"/>
              <a:t>Relevant </a:t>
            </a:r>
            <a:r>
              <a:rPr lang="en-US" b="1" dirty="0"/>
              <a:t>ONLY</a:t>
            </a:r>
            <a:r>
              <a:rPr lang="en-US" dirty="0"/>
              <a:t> in two situations:</a:t>
            </a:r>
          </a:p>
          <a:p>
            <a:pPr marL="914400" lvl="1" indent="-457200">
              <a:buFont typeface="+mj-lt"/>
              <a:buAutoNum type="arabicPeriod"/>
            </a:pPr>
            <a:r>
              <a:rPr lang="en-US" dirty="0"/>
              <a:t>When it is offered to prove that someone other than Respondent committed the conduct alleged; OR</a:t>
            </a:r>
          </a:p>
          <a:p>
            <a:pPr marL="914400" lvl="1" indent="-457200">
              <a:buFont typeface="+mj-lt"/>
              <a:buAutoNum type="arabicPeriod"/>
            </a:pPr>
            <a:r>
              <a:rPr lang="en-US" dirty="0"/>
              <a:t>When it is is offered to prove consent with respect to specific incidents of the Complainant’s sexual behavior with Respondent.</a:t>
            </a:r>
          </a:p>
          <a:p>
            <a:r>
              <a:rPr lang="en-US" dirty="0"/>
              <a:t>Unless it falls within these exceptions – EXCLUDE/DO NOT ASK.</a:t>
            </a:r>
          </a:p>
          <a:p>
            <a:r>
              <a:rPr lang="en-US" dirty="0"/>
              <a:t>Does not apply to Respondent’s prior sexual behavior or predisposition.</a:t>
            </a:r>
          </a:p>
        </p:txBody>
      </p:sp>
      <p:sp>
        <p:nvSpPr>
          <p:cNvPr id="5" name="Footer Placeholder 4">
            <a:extLst>
              <a:ext uri="{FF2B5EF4-FFF2-40B4-BE49-F238E27FC236}">
                <a16:creationId xmlns:a16="http://schemas.microsoft.com/office/drawing/2014/main" id="{D030A8E8-2244-5745-B2EE-DE7B09240648}"/>
              </a:ext>
            </a:extLst>
          </p:cNvPr>
          <p:cNvSpPr>
            <a:spLocks noGrp="1"/>
          </p:cNvSpPr>
          <p:nvPr>
            <p:ph type="ftr" sz="quarter" idx="11"/>
          </p:nvPr>
        </p:nvSpPr>
        <p:spPr/>
        <p:txBody>
          <a:bodyPr/>
          <a:lstStyle/>
          <a:p>
            <a:r>
              <a:rPr lang="en-US" dirty="0"/>
              <a:t>© 2020 Kaleva Law Office</a:t>
            </a:r>
          </a:p>
        </p:txBody>
      </p:sp>
    </p:spTree>
    <p:extLst>
      <p:ext uri="{BB962C8B-B14F-4D97-AF65-F5344CB8AC3E}">
        <p14:creationId xmlns:p14="http://schemas.microsoft.com/office/powerpoint/2010/main" val="11557197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2">
            <a:lumMod val="50000"/>
            <a:lumOff val="50000"/>
          </a:schemeClr>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575D7A7-3C36-4508-9BC6-70A93BD3C4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934" y="0"/>
            <a:ext cx="12231160" cy="6856214"/>
            <a:chOff x="-16934" y="0"/>
            <a:chExt cx="12231160" cy="6856214"/>
          </a:xfrm>
        </p:grpSpPr>
        <p:pic>
          <p:nvPicPr>
            <p:cNvPr id="9" name="Picture 8">
              <a:extLst>
                <a:ext uri="{FF2B5EF4-FFF2-40B4-BE49-F238E27FC236}">
                  <a16:creationId xmlns:a16="http://schemas.microsoft.com/office/drawing/2014/main" id="{BC964A0D-06B7-4C16-AC9F-20ADDA8059E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0" name="Rectangle 9">
              <a:extLst>
                <a:ext uri="{FF2B5EF4-FFF2-40B4-BE49-F238E27FC236}">
                  <a16:creationId xmlns:a16="http://schemas.microsoft.com/office/drawing/2014/main" id="{F5703F5C-55DF-45CD-BC3F-3BE8F10339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1" name="Picture 10">
              <a:extLst>
                <a:ext uri="{FF2B5EF4-FFF2-40B4-BE49-F238E27FC236}">
                  <a16:creationId xmlns:a16="http://schemas.microsoft.com/office/drawing/2014/main" id="{A8C7134F-70F9-4826-A97E-9B39AEA08F5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12" name="Picture 11">
              <a:extLst>
                <a:ext uri="{FF2B5EF4-FFF2-40B4-BE49-F238E27FC236}">
                  <a16:creationId xmlns:a16="http://schemas.microsoft.com/office/drawing/2014/main" id="{39351E73-B6DD-4B56-8EE9-C16B5711C46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cxnSp>
        <p:nvCxnSpPr>
          <p:cNvPr id="14" name="Straight Connector 13">
            <a:extLst>
              <a:ext uri="{FF2B5EF4-FFF2-40B4-BE49-F238E27FC236}">
                <a16:creationId xmlns:a16="http://schemas.microsoft.com/office/drawing/2014/main" id="{AE446D0E-6531-40B7-A182-FB860243977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Title 1">
            <a:extLst>
              <a:ext uri="{FF2B5EF4-FFF2-40B4-BE49-F238E27FC236}">
                <a16:creationId xmlns:a16="http://schemas.microsoft.com/office/drawing/2014/main" id="{74C72964-31C8-BC45-9D28-5FEDCFE7640E}"/>
              </a:ext>
            </a:extLst>
          </p:cNvPr>
          <p:cNvSpPr>
            <a:spLocks noGrp="1"/>
          </p:cNvSpPr>
          <p:nvPr>
            <p:ph type="title"/>
          </p:nvPr>
        </p:nvSpPr>
        <p:spPr>
          <a:xfrm>
            <a:off x="2692398" y="1871131"/>
            <a:ext cx="6815669" cy="1515533"/>
          </a:xfrm>
        </p:spPr>
        <p:txBody>
          <a:bodyPr vert="horz" lIns="91440" tIns="45720" rIns="91440" bIns="45720" rtlCol="0" anchor="b">
            <a:normAutofit/>
          </a:bodyPr>
          <a:lstStyle/>
          <a:p>
            <a:pPr>
              <a:lnSpc>
                <a:spcPct val="90000"/>
              </a:lnSpc>
            </a:pPr>
            <a:r>
              <a:rPr lang="en-US" sz="5000" dirty="0"/>
              <a:t>Analyzing the Elements of Prohibited Conduct</a:t>
            </a:r>
          </a:p>
        </p:txBody>
      </p:sp>
      <p:sp>
        <p:nvSpPr>
          <p:cNvPr id="3" name="Footer Placeholder 2">
            <a:extLst>
              <a:ext uri="{FF2B5EF4-FFF2-40B4-BE49-F238E27FC236}">
                <a16:creationId xmlns:a16="http://schemas.microsoft.com/office/drawing/2014/main" id="{E53BA9BF-9D15-3946-AE83-4F3BD348BC3A}"/>
              </a:ext>
            </a:extLst>
          </p:cNvPr>
          <p:cNvSpPr>
            <a:spLocks noGrp="1"/>
          </p:cNvSpPr>
          <p:nvPr>
            <p:ph type="ftr" sz="quarter" idx="11"/>
          </p:nvPr>
        </p:nvSpPr>
        <p:spPr>
          <a:xfrm>
            <a:off x="2692397" y="5037663"/>
            <a:ext cx="5214635" cy="279400"/>
          </a:xfrm>
        </p:spPr>
        <p:txBody>
          <a:bodyPr vert="horz" lIns="91440" tIns="45720" rIns="91440" bIns="45720" rtlCol="0" anchor="ctr">
            <a:normAutofit/>
          </a:bodyPr>
          <a:lstStyle/>
          <a:p>
            <a:pPr>
              <a:spcAft>
                <a:spcPts val="600"/>
              </a:spcAft>
            </a:pPr>
            <a:r>
              <a:rPr lang="en-US" b="0" i="0" kern="1200" dirty="0">
                <a:solidFill>
                  <a:schemeClr val="tx1"/>
                </a:solidFill>
                <a:effectLst/>
                <a:latin typeface="+mn-lt"/>
                <a:ea typeface="+mn-ea"/>
                <a:cs typeface="+mn-cs"/>
              </a:rPr>
              <a:t>© 2020 Kaleva Law Office</a:t>
            </a:r>
          </a:p>
        </p:txBody>
      </p:sp>
    </p:spTree>
    <p:extLst>
      <p:ext uri="{BB962C8B-B14F-4D97-AF65-F5344CB8AC3E}">
        <p14:creationId xmlns:p14="http://schemas.microsoft.com/office/powerpoint/2010/main" val="10554702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p:txBody>
          <a:bodyPr/>
          <a:lstStyle/>
          <a:p>
            <a:r>
              <a:rPr lang="en-US" dirty="0"/>
              <a:t>Analyzing the Elements</a:t>
            </a:r>
          </a:p>
        </p:txBody>
      </p:sp>
      <p:sp>
        <p:nvSpPr>
          <p:cNvPr id="3" name="Content Placeholder 2">
            <a:extLst>
              <a:ext uri="{FF2B5EF4-FFF2-40B4-BE49-F238E27FC236}">
                <a16:creationId xmlns:a16="http://schemas.microsoft.com/office/drawing/2014/main" id="{5C9BB748-CF2C-AA44-8CC1-219FF7222DA8}"/>
              </a:ext>
            </a:extLst>
          </p:cNvPr>
          <p:cNvSpPr>
            <a:spLocks noGrp="1"/>
          </p:cNvSpPr>
          <p:nvPr>
            <p:ph idx="1"/>
          </p:nvPr>
        </p:nvSpPr>
        <p:spPr/>
        <p:txBody>
          <a:bodyPr>
            <a:normAutofit/>
          </a:bodyPr>
          <a:lstStyle/>
          <a:p>
            <a:pPr lvl="0"/>
            <a:r>
              <a:rPr lang="en-US" sz="2800" dirty="0"/>
              <a:t>To find a policy violation, there must be evidence to show, using the standard of evidence in your policy (i.e., preponderance of the evidence), that </a:t>
            </a:r>
            <a:r>
              <a:rPr lang="en-US" sz="2800" b="1" dirty="0"/>
              <a:t>each and every </a:t>
            </a:r>
            <a:r>
              <a:rPr lang="en-US" sz="2800" dirty="0"/>
              <a:t>element of a policy violation has been met</a:t>
            </a:r>
          </a:p>
          <a:p>
            <a:pPr lvl="0"/>
            <a:r>
              <a:rPr lang="en-US" sz="2800" dirty="0"/>
              <a:t>How do you do this?</a:t>
            </a:r>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p:txBody>
          <a:bodyPr/>
          <a:lstStyle/>
          <a:p>
            <a:r>
              <a:rPr lang="en-US" dirty="0"/>
              <a:t>© 2020 Kaleva Law Office</a:t>
            </a:r>
          </a:p>
        </p:txBody>
      </p:sp>
    </p:spTree>
    <p:extLst>
      <p:ext uri="{BB962C8B-B14F-4D97-AF65-F5344CB8AC3E}">
        <p14:creationId xmlns:p14="http://schemas.microsoft.com/office/powerpoint/2010/main" val="27655392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p:txBody>
          <a:bodyPr/>
          <a:lstStyle/>
          <a:p>
            <a:r>
              <a:rPr lang="en-US" dirty="0"/>
              <a:t>Analyzing the Elements</a:t>
            </a:r>
          </a:p>
        </p:txBody>
      </p:sp>
      <p:sp>
        <p:nvSpPr>
          <p:cNvPr id="3" name="Content Placeholder 2">
            <a:extLst>
              <a:ext uri="{FF2B5EF4-FFF2-40B4-BE49-F238E27FC236}">
                <a16:creationId xmlns:a16="http://schemas.microsoft.com/office/drawing/2014/main" id="{5C9BB748-CF2C-AA44-8CC1-219FF7222DA8}"/>
              </a:ext>
            </a:extLst>
          </p:cNvPr>
          <p:cNvSpPr>
            <a:spLocks noGrp="1"/>
          </p:cNvSpPr>
          <p:nvPr>
            <p:ph idx="1"/>
          </p:nvPr>
        </p:nvSpPr>
        <p:spPr/>
        <p:txBody>
          <a:bodyPr>
            <a:normAutofit/>
          </a:bodyPr>
          <a:lstStyle/>
          <a:p>
            <a:pPr lvl="0"/>
            <a:r>
              <a:rPr lang="en-US" dirty="0"/>
              <a:t>Review the definition</a:t>
            </a:r>
          </a:p>
          <a:p>
            <a:pPr lvl="0"/>
            <a:r>
              <a:rPr lang="en-US" dirty="0"/>
              <a:t>Break down the definition into elements by making a checklist</a:t>
            </a:r>
          </a:p>
          <a:p>
            <a:pPr lvl="0"/>
            <a:r>
              <a:rPr lang="en-US" dirty="0"/>
              <a:t>Re-read the definition.</a:t>
            </a:r>
          </a:p>
          <a:p>
            <a:pPr lvl="1"/>
            <a:r>
              <a:rPr lang="en-US" dirty="0"/>
              <a:t>Have you accounted for all of the language in the definition?</a:t>
            </a:r>
          </a:p>
          <a:p>
            <a:pPr lvl="0"/>
            <a:r>
              <a:rPr lang="en-US" dirty="0"/>
              <a:t>Are there any definitions that should be included in your element checklist?</a:t>
            </a:r>
          </a:p>
          <a:p>
            <a:pPr lvl="0"/>
            <a:r>
              <a:rPr lang="en-US" dirty="0"/>
              <a:t>Sort evidence according to element</a:t>
            </a:r>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p:txBody>
          <a:bodyPr/>
          <a:lstStyle/>
          <a:p>
            <a:r>
              <a:rPr lang="en-US" dirty="0"/>
              <a:t>© 2020 Kaleva Law Office</a:t>
            </a:r>
          </a:p>
        </p:txBody>
      </p:sp>
    </p:spTree>
    <p:extLst>
      <p:ext uri="{BB962C8B-B14F-4D97-AF65-F5344CB8AC3E}">
        <p14:creationId xmlns:p14="http://schemas.microsoft.com/office/powerpoint/2010/main" val="18743817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p:txBody>
          <a:bodyPr/>
          <a:lstStyle/>
          <a:p>
            <a:r>
              <a:rPr lang="en-US" dirty="0"/>
              <a:t>Analyzing the Elements</a:t>
            </a:r>
          </a:p>
        </p:txBody>
      </p:sp>
      <p:sp>
        <p:nvSpPr>
          <p:cNvPr id="3" name="Content Placeholder 2">
            <a:extLst>
              <a:ext uri="{FF2B5EF4-FFF2-40B4-BE49-F238E27FC236}">
                <a16:creationId xmlns:a16="http://schemas.microsoft.com/office/drawing/2014/main" id="{5C9BB748-CF2C-AA44-8CC1-219FF7222DA8}"/>
              </a:ext>
            </a:extLst>
          </p:cNvPr>
          <p:cNvSpPr>
            <a:spLocks noGrp="1"/>
          </p:cNvSpPr>
          <p:nvPr>
            <p:ph idx="1"/>
          </p:nvPr>
        </p:nvSpPr>
        <p:spPr/>
        <p:txBody>
          <a:bodyPr>
            <a:normAutofit/>
          </a:bodyPr>
          <a:lstStyle/>
          <a:p>
            <a:pPr lvl="0"/>
            <a:r>
              <a:rPr lang="en-US" dirty="0"/>
              <a:t>If you have a preponderance of the evidence* that each element is present, you have a policy violation</a:t>
            </a:r>
          </a:p>
          <a:p>
            <a:pPr lvl="0"/>
            <a:r>
              <a:rPr lang="en-US" dirty="0"/>
              <a:t>If you do not have a preponderance of the evidence that each element is present, you do </a:t>
            </a:r>
            <a:r>
              <a:rPr lang="en-US" u="heavy" dirty="0"/>
              <a:t>not</a:t>
            </a:r>
            <a:r>
              <a:rPr lang="en-US" dirty="0"/>
              <a:t> have a policy violation</a:t>
            </a:r>
          </a:p>
          <a:p>
            <a:pPr lvl="0"/>
            <a:r>
              <a:rPr lang="en-US" dirty="0"/>
              <a:t>If you have a preponderance of the evidence that one or more elements is </a:t>
            </a:r>
            <a:r>
              <a:rPr lang="en-US" u="heavy" dirty="0"/>
              <a:t>not</a:t>
            </a:r>
            <a:r>
              <a:rPr lang="en-US" dirty="0"/>
              <a:t> present, you do </a:t>
            </a:r>
            <a:r>
              <a:rPr lang="en-US" u="heavy" dirty="0"/>
              <a:t>not</a:t>
            </a:r>
            <a:r>
              <a:rPr lang="en-US" dirty="0"/>
              <a:t> have a policy violation</a:t>
            </a:r>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p:txBody>
          <a:bodyPr/>
          <a:lstStyle/>
          <a:p>
            <a:r>
              <a:rPr lang="en-US" dirty="0"/>
              <a:t>© 2020 Kaleva Law Office</a:t>
            </a:r>
          </a:p>
        </p:txBody>
      </p:sp>
    </p:spTree>
    <p:extLst>
      <p:ext uri="{BB962C8B-B14F-4D97-AF65-F5344CB8AC3E}">
        <p14:creationId xmlns:p14="http://schemas.microsoft.com/office/powerpoint/2010/main" val="38605409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p:txBody>
          <a:bodyPr/>
          <a:lstStyle/>
          <a:p>
            <a:r>
              <a:rPr lang="en-US" dirty="0"/>
              <a:t>Example: Quid Pro Quo</a:t>
            </a:r>
          </a:p>
        </p:txBody>
      </p:sp>
      <p:sp>
        <p:nvSpPr>
          <p:cNvPr id="3" name="Content Placeholder 2">
            <a:extLst>
              <a:ext uri="{FF2B5EF4-FFF2-40B4-BE49-F238E27FC236}">
                <a16:creationId xmlns:a16="http://schemas.microsoft.com/office/drawing/2014/main" id="{5C9BB748-CF2C-AA44-8CC1-219FF7222DA8}"/>
              </a:ext>
            </a:extLst>
          </p:cNvPr>
          <p:cNvSpPr>
            <a:spLocks noGrp="1"/>
          </p:cNvSpPr>
          <p:nvPr>
            <p:ph idx="1"/>
          </p:nvPr>
        </p:nvSpPr>
        <p:spPr/>
        <p:txBody>
          <a:bodyPr>
            <a:normAutofit/>
          </a:bodyPr>
          <a:lstStyle/>
          <a:p>
            <a:pPr lvl="0">
              <a:buFont typeface="Wingdings" pitchFamily="2" charset="2"/>
              <a:buChar char="q"/>
            </a:pPr>
            <a:r>
              <a:rPr lang="en-US" dirty="0"/>
              <a:t>Conduct on the basis of sex</a:t>
            </a:r>
          </a:p>
          <a:p>
            <a:pPr>
              <a:buFont typeface="Wingdings" pitchFamily="2" charset="2"/>
              <a:buChar char="q"/>
            </a:pPr>
            <a:r>
              <a:rPr lang="en-US" dirty="0"/>
              <a:t>By an employee of the recipient</a:t>
            </a:r>
          </a:p>
          <a:p>
            <a:pPr>
              <a:buFont typeface="Wingdings" pitchFamily="2" charset="2"/>
              <a:buChar char="q"/>
            </a:pPr>
            <a:r>
              <a:rPr lang="en-US" dirty="0"/>
              <a:t>That conduct conditions the provision of an aid, benefit, or service of the recipient on an individual’s participation in sexual conduct</a:t>
            </a:r>
          </a:p>
          <a:p>
            <a:pPr>
              <a:buFont typeface="Wingdings" pitchFamily="2" charset="2"/>
              <a:buChar char="q"/>
            </a:pPr>
            <a:r>
              <a:rPr lang="en-US" dirty="0"/>
              <a:t>That sexual conduct is unwelcome </a:t>
            </a:r>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p:txBody>
          <a:bodyPr/>
          <a:lstStyle/>
          <a:p>
            <a:r>
              <a:rPr lang="en-US" dirty="0"/>
              <a:t>© 2020 Kaleva Law Office</a:t>
            </a:r>
          </a:p>
        </p:txBody>
      </p:sp>
    </p:spTree>
    <p:extLst>
      <p:ext uri="{BB962C8B-B14F-4D97-AF65-F5344CB8AC3E}">
        <p14:creationId xmlns:p14="http://schemas.microsoft.com/office/powerpoint/2010/main" val="205381963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p:txBody>
          <a:bodyPr/>
          <a:lstStyle/>
          <a:p>
            <a:r>
              <a:rPr lang="en-US" dirty="0"/>
              <a:t>Example: Hostile Environment</a:t>
            </a:r>
          </a:p>
        </p:txBody>
      </p:sp>
      <p:sp>
        <p:nvSpPr>
          <p:cNvPr id="3" name="Content Placeholder 2">
            <a:extLst>
              <a:ext uri="{FF2B5EF4-FFF2-40B4-BE49-F238E27FC236}">
                <a16:creationId xmlns:a16="http://schemas.microsoft.com/office/drawing/2014/main" id="{5C9BB748-CF2C-AA44-8CC1-219FF7222DA8}"/>
              </a:ext>
            </a:extLst>
          </p:cNvPr>
          <p:cNvSpPr>
            <a:spLocks noGrp="1"/>
          </p:cNvSpPr>
          <p:nvPr>
            <p:ph idx="1"/>
          </p:nvPr>
        </p:nvSpPr>
        <p:spPr/>
        <p:txBody>
          <a:bodyPr>
            <a:normAutofit/>
          </a:bodyPr>
          <a:lstStyle/>
          <a:p>
            <a:pPr lvl="0">
              <a:buFont typeface="Wingdings" pitchFamily="2" charset="2"/>
              <a:buChar char="q"/>
            </a:pPr>
            <a:r>
              <a:rPr lang="en-US" dirty="0"/>
              <a:t>Conduct on the basis of sex</a:t>
            </a:r>
          </a:p>
          <a:p>
            <a:pPr lvl="0">
              <a:buFont typeface="Wingdings" pitchFamily="2" charset="2"/>
              <a:buChar char="q"/>
            </a:pPr>
            <a:r>
              <a:rPr lang="en-US" dirty="0"/>
              <a:t>That is unwelcome (subjective based on complainant)</a:t>
            </a:r>
          </a:p>
          <a:p>
            <a:pPr lvl="0">
              <a:buFont typeface="Wingdings" pitchFamily="2" charset="2"/>
              <a:buChar char="q"/>
            </a:pPr>
            <a:r>
              <a:rPr lang="en-US" dirty="0"/>
              <a:t>That a reasonable person has determined is so severe </a:t>
            </a:r>
            <a:r>
              <a:rPr lang="en-US" b="1" dirty="0"/>
              <a:t>AND</a:t>
            </a:r>
            <a:r>
              <a:rPr lang="en-US" dirty="0"/>
              <a:t> pervasive </a:t>
            </a:r>
            <a:r>
              <a:rPr lang="en-US" b="1" dirty="0"/>
              <a:t>AND </a:t>
            </a:r>
            <a:r>
              <a:rPr lang="en-US" dirty="0"/>
              <a:t>objectively offensive… (objective)</a:t>
            </a:r>
          </a:p>
          <a:p>
            <a:pPr lvl="0">
              <a:buFont typeface="Wingdings" pitchFamily="2" charset="2"/>
              <a:buChar char="q"/>
            </a:pPr>
            <a:r>
              <a:rPr lang="en-US" dirty="0"/>
              <a:t>That it effectively denies a person equal access to the recipient’s education program or activity</a:t>
            </a:r>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p:txBody>
          <a:bodyPr/>
          <a:lstStyle/>
          <a:p>
            <a:r>
              <a:rPr lang="en-US" dirty="0"/>
              <a:t>© 2020 Kaleva Law Office</a:t>
            </a:r>
          </a:p>
        </p:txBody>
      </p:sp>
    </p:spTree>
    <p:extLst>
      <p:ext uri="{BB962C8B-B14F-4D97-AF65-F5344CB8AC3E}">
        <p14:creationId xmlns:p14="http://schemas.microsoft.com/office/powerpoint/2010/main" val="7615076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p:txBody>
          <a:bodyPr/>
          <a:lstStyle/>
          <a:p>
            <a:r>
              <a:rPr lang="en-US" dirty="0"/>
              <a:t>Considerations for Hostile Environment</a:t>
            </a:r>
          </a:p>
        </p:txBody>
      </p:sp>
      <p:sp>
        <p:nvSpPr>
          <p:cNvPr id="3" name="Content Placeholder 2">
            <a:extLst>
              <a:ext uri="{FF2B5EF4-FFF2-40B4-BE49-F238E27FC236}">
                <a16:creationId xmlns:a16="http://schemas.microsoft.com/office/drawing/2014/main" id="{5C9BB748-CF2C-AA44-8CC1-219FF7222DA8}"/>
              </a:ext>
            </a:extLst>
          </p:cNvPr>
          <p:cNvSpPr>
            <a:spLocks noGrp="1"/>
          </p:cNvSpPr>
          <p:nvPr>
            <p:ph idx="1"/>
          </p:nvPr>
        </p:nvSpPr>
        <p:spPr/>
        <p:txBody>
          <a:bodyPr>
            <a:normAutofit fontScale="85000" lnSpcReduction="20000"/>
          </a:bodyPr>
          <a:lstStyle/>
          <a:p>
            <a:pPr lvl="0"/>
            <a:r>
              <a:rPr lang="en-US" dirty="0"/>
              <a:t>High bar – not just being offended or uncomfortable</a:t>
            </a:r>
          </a:p>
          <a:p>
            <a:pPr lvl="0"/>
            <a:r>
              <a:rPr lang="en-US" dirty="0"/>
              <a:t>You must evaluate “totality of the circumstances” which include:</a:t>
            </a:r>
          </a:p>
          <a:p>
            <a:pPr lvl="1"/>
            <a:r>
              <a:rPr lang="en-US" dirty="0"/>
              <a:t>Age and sex of parties</a:t>
            </a:r>
          </a:p>
          <a:p>
            <a:pPr lvl="1"/>
            <a:r>
              <a:rPr lang="en-US" dirty="0"/>
              <a:t>Size of school, location of incidents, context</a:t>
            </a:r>
          </a:p>
          <a:p>
            <a:pPr lvl="1"/>
            <a:r>
              <a:rPr lang="en-US" dirty="0"/>
              <a:t>Effect on Complainant’s mental and emotional state</a:t>
            </a:r>
          </a:p>
          <a:p>
            <a:pPr lvl="1"/>
            <a:r>
              <a:rPr lang="en-US" dirty="0"/>
              <a:t>Whether conduct was directed at more than 1 person</a:t>
            </a:r>
          </a:p>
          <a:p>
            <a:pPr lvl="1"/>
            <a:r>
              <a:rPr lang="en-US" dirty="0"/>
              <a:t>Whether conduct unreasonably interfered with Complainant’s educational or work performance</a:t>
            </a:r>
          </a:p>
          <a:p>
            <a:pPr lvl="1"/>
            <a:r>
              <a:rPr lang="en-US" dirty="0"/>
              <a:t>Whether a statement was an utterance </a:t>
            </a:r>
          </a:p>
          <a:p>
            <a:pPr lvl="1"/>
            <a:r>
              <a:rPr lang="en-US" dirty="0"/>
              <a:t>Whether speech/conduct is protected by First Amendment</a:t>
            </a:r>
          </a:p>
          <a:p>
            <a:pPr lvl="0"/>
            <a:endParaRPr lang="en-US" dirty="0"/>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p:txBody>
          <a:bodyPr/>
          <a:lstStyle/>
          <a:p>
            <a:r>
              <a:rPr lang="en-US" dirty="0"/>
              <a:t>© 2020 Kaleva Law Office</a:t>
            </a:r>
          </a:p>
        </p:txBody>
      </p:sp>
    </p:spTree>
    <p:extLst>
      <p:ext uri="{BB962C8B-B14F-4D97-AF65-F5344CB8AC3E}">
        <p14:creationId xmlns:p14="http://schemas.microsoft.com/office/powerpoint/2010/main" val="413308151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7328C2D-38F0-4C80-9EA5-A1AD0D6B2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stretch/>
          </a:blipFill>
          <a:ln w="15875" cap="flat" cmpd="sng" algn="ctr">
            <a:solidFill>
              <a:srgbClr val="B15E28">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aramond" panose="02020404030301010803"/>
              <a:ea typeface="+mn-ea"/>
              <a:cs typeface="+mn-cs"/>
            </a:endParaRPr>
          </a:p>
        </p:txBody>
      </p:sp>
      <p:grpSp>
        <p:nvGrpSpPr>
          <p:cNvPr id="11" name="Group 10">
            <a:extLst>
              <a:ext uri="{FF2B5EF4-FFF2-40B4-BE49-F238E27FC236}">
                <a16:creationId xmlns:a16="http://schemas.microsoft.com/office/drawing/2014/main" id="{BD17E249-48D0-476B-A642-A5D58DD39A2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88825" cy="6856215"/>
            <a:chOff x="0" y="0"/>
            <a:chExt cx="12188825" cy="6856215"/>
          </a:xfrm>
        </p:grpSpPr>
        <p:pic>
          <p:nvPicPr>
            <p:cNvPr id="12" name="Picture 11">
              <a:extLst>
                <a:ext uri="{FF2B5EF4-FFF2-40B4-BE49-F238E27FC236}">
                  <a16:creationId xmlns:a16="http://schemas.microsoft.com/office/drawing/2014/main" id="{7E4B7EC7-DE5B-4F27-839A-7CDF49C6181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Rectangle 12">
              <a:extLst>
                <a:ext uri="{FF2B5EF4-FFF2-40B4-BE49-F238E27FC236}">
                  <a16:creationId xmlns:a16="http://schemas.microsoft.com/office/drawing/2014/main" id="{DDA01082-3C8F-4602-8DA7-C82DF7095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cmpd="sng" algn="ctr">
              <a:solidFill>
                <a:schemeClr val="accent1"/>
              </a:solidFill>
              <a:prstDash val="solid"/>
              <a:miter lim="800000"/>
            </a:ln>
            <a:effectLst>
              <a:innerShdw blurRad="25400" dist="12700" dir="13500000">
                <a:srgbClr val="000000">
                  <a:alpha val="45000"/>
                </a:srgbClr>
              </a:innerShdw>
            </a:effectLst>
          </p:spPr>
        </p:sp>
        <p:pic>
          <p:nvPicPr>
            <p:cNvPr id="14" name="Picture 13">
              <a:extLst>
                <a:ext uri="{FF2B5EF4-FFF2-40B4-BE49-F238E27FC236}">
                  <a16:creationId xmlns:a16="http://schemas.microsoft.com/office/drawing/2014/main" id="{1A21B48A-5892-4DD2-B2E1-91BD42A44CB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5" name="Picture 14">
              <a:extLst>
                <a:ext uri="{FF2B5EF4-FFF2-40B4-BE49-F238E27FC236}">
                  <a16:creationId xmlns:a16="http://schemas.microsoft.com/office/drawing/2014/main" id="{BE083B53-5B4C-4C29-BDFD-A28B754A59D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a:xfrm>
            <a:off x="1295402" y="982132"/>
            <a:ext cx="9601196" cy="1303867"/>
          </a:xfrm>
        </p:spPr>
        <p:txBody>
          <a:bodyPr>
            <a:normAutofit/>
          </a:bodyPr>
          <a:lstStyle/>
          <a:p>
            <a:r>
              <a:rPr lang="en-US" dirty="0"/>
              <a:t>Education Program/Activity</a:t>
            </a:r>
          </a:p>
        </p:txBody>
      </p:sp>
      <p:cxnSp>
        <p:nvCxnSpPr>
          <p:cNvPr id="17" name="Straight Connector 16">
            <a:extLst>
              <a:ext uri="{FF2B5EF4-FFF2-40B4-BE49-F238E27FC236}">
                <a16:creationId xmlns:a16="http://schemas.microsoft.com/office/drawing/2014/main" id="{0B65B193-F600-4C1B-9DBF-09D94CDB08D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83042" y="2400639"/>
            <a:ext cx="9273858" cy="0"/>
          </a:xfrm>
          <a:prstGeom prst="line">
            <a:avLst/>
          </a:prstGeom>
        </p:spPr>
        <p:style>
          <a:lnRef idx="2">
            <a:schemeClr val="accent1"/>
          </a:lnRef>
          <a:fillRef idx="0">
            <a:schemeClr val="accent1"/>
          </a:fillRef>
          <a:effectRef idx="1">
            <a:schemeClr val="accent1"/>
          </a:effectRef>
          <a:fontRef idx="minor">
            <a:schemeClr val="tx1"/>
          </a:fontRef>
        </p:style>
      </p:cxnSp>
      <p:sp>
        <p:nvSpPr>
          <p:cNvPr id="3" name="Content Placeholder 2">
            <a:extLst>
              <a:ext uri="{FF2B5EF4-FFF2-40B4-BE49-F238E27FC236}">
                <a16:creationId xmlns:a16="http://schemas.microsoft.com/office/drawing/2014/main" id="{5C9BB748-CF2C-AA44-8CC1-219FF7222DA8}"/>
              </a:ext>
            </a:extLst>
          </p:cNvPr>
          <p:cNvSpPr>
            <a:spLocks noGrp="1"/>
          </p:cNvSpPr>
          <p:nvPr>
            <p:ph idx="1"/>
          </p:nvPr>
        </p:nvSpPr>
        <p:spPr>
          <a:xfrm>
            <a:off x="1295401" y="2556932"/>
            <a:ext cx="9601196" cy="3318936"/>
          </a:xfrm>
        </p:spPr>
        <p:txBody>
          <a:bodyPr>
            <a:normAutofit/>
          </a:bodyPr>
          <a:lstStyle/>
          <a:p>
            <a:r>
              <a:rPr lang="en-US" dirty="0"/>
              <a:t>Remember that the behavior addressed must occur in the recipient’s “education program or activity”</a:t>
            </a:r>
          </a:p>
          <a:p>
            <a:pPr lvl="1"/>
            <a:r>
              <a:rPr lang="en-US" dirty="0"/>
              <a:t>“Education program or activity” means all of the operations of the recipient</a:t>
            </a:r>
          </a:p>
          <a:p>
            <a:pPr lvl="1"/>
            <a:r>
              <a:rPr lang="en-US" dirty="0"/>
              <a:t>In the Title IX grievance context, “education program or activity” includes “locations, events, or circumstances over which the recipient exercised </a:t>
            </a:r>
            <a:r>
              <a:rPr lang="en-US" b="1" dirty="0"/>
              <a:t>substantial control </a:t>
            </a:r>
            <a:r>
              <a:rPr lang="en-US" dirty="0"/>
              <a:t>over both the </a:t>
            </a:r>
            <a:r>
              <a:rPr lang="en-US" b="1" dirty="0"/>
              <a:t>respondent </a:t>
            </a:r>
            <a:r>
              <a:rPr lang="en-US" dirty="0"/>
              <a:t>and the </a:t>
            </a:r>
            <a:r>
              <a:rPr lang="en-US" b="1" dirty="0"/>
              <a:t>context </a:t>
            </a:r>
            <a:r>
              <a:rPr lang="en-US" dirty="0"/>
              <a:t>in which the sexual harassment occurs.”</a:t>
            </a:r>
          </a:p>
          <a:p>
            <a:r>
              <a:rPr lang="en-US" dirty="0"/>
              <a:t>Conduct must also interfere with the complainant’s access or participation in the education program/activity</a:t>
            </a:r>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a:xfrm>
            <a:off x="1295401" y="5969000"/>
            <a:ext cx="7305900" cy="279400"/>
          </a:xfrm>
        </p:spPr>
        <p:txBody>
          <a:bodyPr>
            <a:normAutofit/>
          </a:bodyPr>
          <a:lstStyle/>
          <a:p>
            <a:pPr>
              <a:spcAft>
                <a:spcPts val="600"/>
              </a:spcAft>
            </a:pPr>
            <a:r>
              <a:rPr lang="en-US" dirty="0"/>
              <a:t>© 2020 Kaleva Law Office</a:t>
            </a:r>
          </a:p>
        </p:txBody>
      </p:sp>
    </p:spTree>
    <p:extLst>
      <p:ext uri="{BB962C8B-B14F-4D97-AF65-F5344CB8AC3E}">
        <p14:creationId xmlns:p14="http://schemas.microsoft.com/office/powerpoint/2010/main" val="193796333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p:txBody>
          <a:bodyPr/>
          <a:lstStyle/>
          <a:p>
            <a:r>
              <a:rPr lang="en-US" dirty="0"/>
              <a:t>Example: Sexual Assault</a:t>
            </a:r>
          </a:p>
        </p:txBody>
      </p:sp>
      <p:sp>
        <p:nvSpPr>
          <p:cNvPr id="3" name="Content Placeholder 2">
            <a:extLst>
              <a:ext uri="{FF2B5EF4-FFF2-40B4-BE49-F238E27FC236}">
                <a16:creationId xmlns:a16="http://schemas.microsoft.com/office/drawing/2014/main" id="{5C9BB748-CF2C-AA44-8CC1-219FF7222DA8}"/>
              </a:ext>
            </a:extLst>
          </p:cNvPr>
          <p:cNvSpPr>
            <a:spLocks noGrp="1"/>
          </p:cNvSpPr>
          <p:nvPr>
            <p:ph idx="1"/>
          </p:nvPr>
        </p:nvSpPr>
        <p:spPr/>
        <p:txBody>
          <a:bodyPr>
            <a:normAutofit fontScale="92500" lnSpcReduction="10000"/>
          </a:bodyPr>
          <a:lstStyle/>
          <a:p>
            <a:pPr lvl="0">
              <a:buFont typeface="Wingdings" pitchFamily="2" charset="2"/>
              <a:buChar char="q"/>
            </a:pPr>
            <a:r>
              <a:rPr lang="en-US" dirty="0"/>
              <a:t>Conduct on the basis of sex</a:t>
            </a:r>
          </a:p>
          <a:p>
            <a:pPr lvl="0">
              <a:buFont typeface="Wingdings" pitchFamily="2" charset="2"/>
              <a:buChar char="q"/>
            </a:pPr>
            <a:r>
              <a:rPr lang="en-US" dirty="0"/>
              <a:t>Qualifies as one of the following:</a:t>
            </a:r>
          </a:p>
          <a:p>
            <a:pPr lvl="1">
              <a:buFont typeface="Wingdings" pitchFamily="2" charset="2"/>
              <a:buChar char="q"/>
            </a:pPr>
            <a:r>
              <a:rPr lang="en-US"/>
              <a:t>Rape</a:t>
            </a:r>
            <a:endParaRPr lang="en-US" dirty="0"/>
          </a:p>
          <a:p>
            <a:pPr lvl="1">
              <a:buFont typeface="Wingdings" pitchFamily="2" charset="2"/>
              <a:buChar char="q"/>
            </a:pPr>
            <a:r>
              <a:rPr lang="en-US" dirty="0"/>
              <a:t>Sodomy (oral/anal penetration)</a:t>
            </a:r>
          </a:p>
          <a:p>
            <a:pPr lvl="1">
              <a:buFont typeface="Wingdings" pitchFamily="2" charset="2"/>
              <a:buChar char="q"/>
            </a:pPr>
            <a:r>
              <a:rPr lang="en-US" dirty="0"/>
              <a:t>Sexual Assault With An Object (other than genitalia)</a:t>
            </a:r>
          </a:p>
          <a:p>
            <a:pPr lvl="1">
              <a:buFont typeface="Wingdings" pitchFamily="2" charset="2"/>
              <a:buChar char="q"/>
            </a:pPr>
            <a:r>
              <a:rPr lang="en-US" dirty="0"/>
              <a:t>Fondling</a:t>
            </a:r>
          </a:p>
          <a:p>
            <a:pPr lvl="1">
              <a:buFont typeface="Wingdings" pitchFamily="2" charset="2"/>
              <a:buChar char="q"/>
            </a:pPr>
            <a:r>
              <a:rPr lang="en-US" dirty="0"/>
              <a:t>Incest</a:t>
            </a:r>
          </a:p>
          <a:p>
            <a:pPr lvl="1">
              <a:buFont typeface="Wingdings" pitchFamily="2" charset="2"/>
              <a:buChar char="q"/>
            </a:pPr>
            <a:r>
              <a:rPr lang="en-US" dirty="0"/>
              <a:t>Statutory Rape</a:t>
            </a:r>
            <a:endParaRPr lang="en-US" sz="1000" dirty="0"/>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p:txBody>
          <a:bodyPr/>
          <a:lstStyle/>
          <a:p>
            <a:r>
              <a:rPr lang="en-US" dirty="0"/>
              <a:t>© 2020 Kaleva Law Office</a:t>
            </a:r>
          </a:p>
        </p:txBody>
      </p:sp>
    </p:spTree>
    <p:extLst>
      <p:ext uri="{BB962C8B-B14F-4D97-AF65-F5344CB8AC3E}">
        <p14:creationId xmlns:p14="http://schemas.microsoft.com/office/powerpoint/2010/main" val="31150413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p:txBody>
          <a:bodyPr/>
          <a:lstStyle/>
          <a:p>
            <a:r>
              <a:rPr lang="en-US" dirty="0"/>
              <a:t>Example: Sexual Assault (cont.)</a:t>
            </a:r>
          </a:p>
        </p:txBody>
      </p:sp>
      <p:sp>
        <p:nvSpPr>
          <p:cNvPr id="3" name="Content Placeholder 2">
            <a:extLst>
              <a:ext uri="{FF2B5EF4-FFF2-40B4-BE49-F238E27FC236}">
                <a16:creationId xmlns:a16="http://schemas.microsoft.com/office/drawing/2014/main" id="{5C9BB748-CF2C-AA44-8CC1-219FF7222DA8}"/>
              </a:ext>
            </a:extLst>
          </p:cNvPr>
          <p:cNvSpPr>
            <a:spLocks noGrp="1"/>
          </p:cNvSpPr>
          <p:nvPr>
            <p:ph idx="1"/>
          </p:nvPr>
        </p:nvSpPr>
        <p:spPr/>
        <p:txBody>
          <a:bodyPr>
            <a:normAutofit/>
          </a:bodyPr>
          <a:lstStyle/>
          <a:p>
            <a:pPr>
              <a:buFont typeface="Wingdings" pitchFamily="2" charset="2"/>
              <a:buChar char="q"/>
            </a:pPr>
            <a:r>
              <a:rPr lang="en-US" dirty="0"/>
              <a:t>In cases of rape, sodomy, sexual assault with an object, or fondling, there was either:</a:t>
            </a:r>
            <a:endParaRPr lang="en-US" sz="1050" dirty="0"/>
          </a:p>
          <a:p>
            <a:pPr lvl="1">
              <a:buFont typeface="Wingdings" pitchFamily="2" charset="2"/>
              <a:buChar char="q"/>
            </a:pPr>
            <a:r>
              <a:rPr lang="en-US" dirty="0"/>
              <a:t>No consent, or</a:t>
            </a:r>
            <a:endParaRPr lang="en-US" sz="600" dirty="0"/>
          </a:p>
          <a:p>
            <a:pPr lvl="1">
              <a:buFont typeface="Wingdings" pitchFamily="2" charset="2"/>
              <a:buChar char="q"/>
            </a:pPr>
            <a:r>
              <a:rPr lang="en-US" dirty="0"/>
              <a:t>Victim was incapable of giving consent because of age or temporary/permanent mental or physical incapacity</a:t>
            </a:r>
            <a:endParaRPr lang="en-US" sz="1000" dirty="0"/>
          </a:p>
          <a:p>
            <a:pPr marL="0" indent="0">
              <a:buNone/>
            </a:pPr>
            <a:endParaRPr lang="en-US" sz="1050" dirty="0"/>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p:txBody>
          <a:bodyPr/>
          <a:lstStyle/>
          <a:p>
            <a:r>
              <a:rPr lang="en-US" dirty="0"/>
              <a:t>© 2020 Kaleva Law Office</a:t>
            </a:r>
          </a:p>
        </p:txBody>
      </p:sp>
    </p:spTree>
    <p:extLst>
      <p:ext uri="{BB962C8B-B14F-4D97-AF65-F5344CB8AC3E}">
        <p14:creationId xmlns:p14="http://schemas.microsoft.com/office/powerpoint/2010/main" val="777688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p:txBody>
          <a:bodyPr/>
          <a:lstStyle/>
          <a:p>
            <a:r>
              <a:rPr lang="en-US" dirty="0"/>
              <a:t>Example: Dating Violence</a:t>
            </a:r>
          </a:p>
        </p:txBody>
      </p:sp>
      <p:sp>
        <p:nvSpPr>
          <p:cNvPr id="3" name="Content Placeholder 2">
            <a:extLst>
              <a:ext uri="{FF2B5EF4-FFF2-40B4-BE49-F238E27FC236}">
                <a16:creationId xmlns:a16="http://schemas.microsoft.com/office/drawing/2014/main" id="{5C9BB748-CF2C-AA44-8CC1-219FF7222DA8}"/>
              </a:ext>
            </a:extLst>
          </p:cNvPr>
          <p:cNvSpPr>
            <a:spLocks noGrp="1"/>
          </p:cNvSpPr>
          <p:nvPr>
            <p:ph idx="1"/>
          </p:nvPr>
        </p:nvSpPr>
        <p:spPr/>
        <p:txBody>
          <a:bodyPr>
            <a:normAutofit fontScale="92500" lnSpcReduction="20000"/>
          </a:bodyPr>
          <a:lstStyle/>
          <a:p>
            <a:pPr lvl="0">
              <a:buFont typeface="Wingdings" pitchFamily="2" charset="2"/>
              <a:buChar char="q"/>
            </a:pPr>
            <a:r>
              <a:rPr lang="en-US" dirty="0"/>
              <a:t>Conduct on the basis of sex</a:t>
            </a:r>
          </a:p>
          <a:p>
            <a:pPr lvl="0">
              <a:buFont typeface="Wingdings" pitchFamily="2" charset="2"/>
              <a:buChar char="q"/>
            </a:pPr>
            <a:r>
              <a:rPr lang="en-US" dirty="0"/>
              <a:t>Violence committed by a person</a:t>
            </a:r>
          </a:p>
          <a:p>
            <a:pPr lvl="0">
              <a:buFont typeface="Wingdings" pitchFamily="2" charset="2"/>
              <a:buChar char="q"/>
            </a:pPr>
            <a:r>
              <a:rPr lang="en-US" dirty="0"/>
              <a:t>Who has been in a social relationship of a romantic or intimate nature with the victim</a:t>
            </a:r>
          </a:p>
          <a:p>
            <a:pPr lvl="0">
              <a:buFont typeface="Wingdings" pitchFamily="2" charset="2"/>
              <a:buChar char="q"/>
            </a:pPr>
            <a:r>
              <a:rPr lang="en-US" dirty="0"/>
              <a:t>Where the existence of such a relationship shall be determined based on a consideration of the following factors:</a:t>
            </a:r>
          </a:p>
          <a:p>
            <a:pPr lvl="1">
              <a:buFont typeface="Wingdings" pitchFamily="2" charset="2"/>
              <a:buChar char="q"/>
            </a:pPr>
            <a:r>
              <a:rPr lang="en-US" dirty="0"/>
              <a:t>Length of the relationship</a:t>
            </a:r>
          </a:p>
          <a:p>
            <a:pPr lvl="1">
              <a:buFont typeface="Wingdings" pitchFamily="2" charset="2"/>
              <a:buChar char="q"/>
            </a:pPr>
            <a:r>
              <a:rPr lang="en-US" dirty="0"/>
              <a:t>Type of relationship</a:t>
            </a:r>
          </a:p>
          <a:p>
            <a:pPr lvl="1">
              <a:buFont typeface="Wingdings" pitchFamily="2" charset="2"/>
              <a:buChar char="q"/>
            </a:pPr>
            <a:r>
              <a:rPr lang="en-US" dirty="0"/>
              <a:t>Frequency of interaction between the persons involved in the relationship</a:t>
            </a:r>
            <a:endParaRPr lang="en-US" sz="1000" dirty="0"/>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p:txBody>
          <a:bodyPr/>
          <a:lstStyle/>
          <a:p>
            <a:r>
              <a:rPr lang="en-US" dirty="0"/>
              <a:t>© 2020 Kaleva Law Office</a:t>
            </a:r>
          </a:p>
        </p:txBody>
      </p:sp>
    </p:spTree>
    <p:extLst>
      <p:ext uri="{BB962C8B-B14F-4D97-AF65-F5344CB8AC3E}">
        <p14:creationId xmlns:p14="http://schemas.microsoft.com/office/powerpoint/2010/main" val="357148177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p:txBody>
          <a:bodyPr/>
          <a:lstStyle/>
          <a:p>
            <a:r>
              <a:rPr lang="en-US" dirty="0"/>
              <a:t>Example: Domestic Violence</a:t>
            </a:r>
          </a:p>
        </p:txBody>
      </p:sp>
      <p:sp>
        <p:nvSpPr>
          <p:cNvPr id="3" name="Content Placeholder 2">
            <a:extLst>
              <a:ext uri="{FF2B5EF4-FFF2-40B4-BE49-F238E27FC236}">
                <a16:creationId xmlns:a16="http://schemas.microsoft.com/office/drawing/2014/main" id="{5C9BB748-CF2C-AA44-8CC1-219FF7222DA8}"/>
              </a:ext>
            </a:extLst>
          </p:cNvPr>
          <p:cNvSpPr>
            <a:spLocks noGrp="1"/>
          </p:cNvSpPr>
          <p:nvPr>
            <p:ph idx="1"/>
          </p:nvPr>
        </p:nvSpPr>
        <p:spPr/>
        <p:txBody>
          <a:bodyPr>
            <a:normAutofit fontScale="92500" lnSpcReduction="20000"/>
          </a:bodyPr>
          <a:lstStyle/>
          <a:p>
            <a:pPr lvl="0">
              <a:buFont typeface="Wingdings" pitchFamily="2" charset="2"/>
              <a:buChar char="q"/>
            </a:pPr>
            <a:r>
              <a:rPr lang="en-US" dirty="0"/>
              <a:t>Conduct on the basis of sex</a:t>
            </a:r>
          </a:p>
          <a:p>
            <a:pPr lvl="0">
              <a:buFont typeface="Wingdings" pitchFamily="2" charset="2"/>
              <a:buChar char="q"/>
            </a:pPr>
            <a:r>
              <a:rPr lang="en-US" dirty="0"/>
              <a:t>Felony or misdemeanor crime of violence committed:</a:t>
            </a:r>
            <a:endParaRPr lang="en-US" sz="1100" dirty="0"/>
          </a:p>
          <a:p>
            <a:pPr lvl="1">
              <a:buFont typeface="Wingdings" pitchFamily="2" charset="2"/>
              <a:buChar char="q"/>
            </a:pPr>
            <a:r>
              <a:rPr lang="en-US" dirty="0"/>
              <a:t>By current/former spouse or intimate partner of the victim</a:t>
            </a:r>
            <a:endParaRPr lang="en-US" sz="650" dirty="0"/>
          </a:p>
          <a:p>
            <a:pPr lvl="1">
              <a:buFont typeface="Wingdings" pitchFamily="2" charset="2"/>
              <a:buChar char="q"/>
            </a:pPr>
            <a:r>
              <a:rPr lang="en-US" dirty="0"/>
              <a:t>By a person with whom the victim shares a child in common</a:t>
            </a:r>
            <a:endParaRPr lang="en-US" sz="1050" dirty="0"/>
          </a:p>
          <a:p>
            <a:pPr lvl="1">
              <a:buFont typeface="Wingdings" pitchFamily="2" charset="2"/>
              <a:buChar char="q"/>
            </a:pPr>
            <a:r>
              <a:rPr lang="en-US" dirty="0"/>
              <a:t>By a person who is cohabitating with or has cohabitated with the victim as a spouse or intimate partner</a:t>
            </a:r>
            <a:endParaRPr lang="en-US" sz="1050" dirty="0"/>
          </a:p>
          <a:p>
            <a:pPr lvl="1">
              <a:buFont typeface="Wingdings" pitchFamily="2" charset="2"/>
              <a:buChar char="q"/>
            </a:pPr>
            <a:r>
              <a:rPr lang="en-US" dirty="0"/>
              <a:t>By a person similarly situated to a spouse of the victim under the domestic or family violence laws of the jurisdiction</a:t>
            </a:r>
          </a:p>
          <a:p>
            <a:pPr lvl="1">
              <a:buFont typeface="Wingdings" pitchFamily="2" charset="2"/>
              <a:buChar char="q"/>
            </a:pPr>
            <a:r>
              <a:rPr lang="en-US" dirty="0"/>
              <a:t>By any other person against an adult or youth victim who is protected from that person’s acts under the domestic or family violence laws of the jurisdiction</a:t>
            </a:r>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p:txBody>
          <a:bodyPr/>
          <a:lstStyle/>
          <a:p>
            <a:r>
              <a:rPr lang="en-US" dirty="0"/>
              <a:t>© 2020 Kaleva Law Office</a:t>
            </a:r>
          </a:p>
        </p:txBody>
      </p:sp>
    </p:spTree>
    <p:extLst>
      <p:ext uri="{BB962C8B-B14F-4D97-AF65-F5344CB8AC3E}">
        <p14:creationId xmlns:p14="http://schemas.microsoft.com/office/powerpoint/2010/main" val="288194345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p:txBody>
          <a:bodyPr/>
          <a:lstStyle/>
          <a:p>
            <a:r>
              <a:rPr lang="en-US" dirty="0"/>
              <a:t>Example: Stalking</a:t>
            </a:r>
          </a:p>
        </p:txBody>
      </p:sp>
      <p:sp>
        <p:nvSpPr>
          <p:cNvPr id="3" name="Content Placeholder 2">
            <a:extLst>
              <a:ext uri="{FF2B5EF4-FFF2-40B4-BE49-F238E27FC236}">
                <a16:creationId xmlns:a16="http://schemas.microsoft.com/office/drawing/2014/main" id="{5C9BB748-CF2C-AA44-8CC1-219FF7222DA8}"/>
              </a:ext>
            </a:extLst>
          </p:cNvPr>
          <p:cNvSpPr>
            <a:spLocks noGrp="1"/>
          </p:cNvSpPr>
          <p:nvPr>
            <p:ph idx="1"/>
          </p:nvPr>
        </p:nvSpPr>
        <p:spPr/>
        <p:txBody>
          <a:bodyPr>
            <a:normAutofit/>
          </a:bodyPr>
          <a:lstStyle/>
          <a:p>
            <a:pPr lvl="0">
              <a:buFont typeface="Wingdings" pitchFamily="2" charset="2"/>
              <a:buChar char="q"/>
            </a:pPr>
            <a:r>
              <a:rPr lang="en-US" dirty="0"/>
              <a:t>Conduct on the basis of sex</a:t>
            </a:r>
          </a:p>
          <a:p>
            <a:pPr lvl="0">
              <a:buFont typeface="Wingdings" pitchFamily="2" charset="2"/>
              <a:buChar char="q"/>
            </a:pPr>
            <a:r>
              <a:rPr lang="en-US" dirty="0"/>
              <a:t>Course of conduct</a:t>
            </a:r>
          </a:p>
          <a:p>
            <a:pPr lvl="0">
              <a:buFont typeface="Wingdings" pitchFamily="2" charset="2"/>
              <a:buChar char="q"/>
            </a:pPr>
            <a:r>
              <a:rPr lang="en-US" dirty="0"/>
              <a:t>Directed at a specific person</a:t>
            </a:r>
          </a:p>
          <a:p>
            <a:pPr lvl="0">
              <a:buFont typeface="Wingdings" pitchFamily="2" charset="2"/>
              <a:buChar char="q"/>
            </a:pPr>
            <a:r>
              <a:rPr lang="en-US" dirty="0"/>
              <a:t>Would cause a reasonable person to either:</a:t>
            </a:r>
            <a:endParaRPr lang="en-US" sz="1050" dirty="0"/>
          </a:p>
          <a:p>
            <a:pPr lvl="1">
              <a:buFont typeface="Wingdings" pitchFamily="2" charset="2"/>
              <a:buChar char="q"/>
            </a:pPr>
            <a:r>
              <a:rPr lang="en-US" dirty="0"/>
              <a:t>Fear for his or her safety or the safety of others; or</a:t>
            </a:r>
          </a:p>
          <a:p>
            <a:pPr lvl="1">
              <a:buFont typeface="Wingdings" pitchFamily="2" charset="2"/>
              <a:buChar char="q"/>
            </a:pPr>
            <a:r>
              <a:rPr lang="en-US" dirty="0"/>
              <a:t>Suffer substantial emotional distress.</a:t>
            </a:r>
            <a:endParaRPr lang="en-US" sz="1000" dirty="0"/>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p:txBody>
          <a:bodyPr/>
          <a:lstStyle/>
          <a:p>
            <a:r>
              <a:rPr lang="en-US" dirty="0"/>
              <a:t>© 2020 Kaleva Law Office</a:t>
            </a:r>
          </a:p>
        </p:txBody>
      </p:sp>
    </p:spTree>
    <p:extLst>
      <p:ext uri="{BB962C8B-B14F-4D97-AF65-F5344CB8AC3E}">
        <p14:creationId xmlns:p14="http://schemas.microsoft.com/office/powerpoint/2010/main" val="34557842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p:txBody>
          <a:bodyPr/>
          <a:lstStyle/>
          <a:p>
            <a:r>
              <a:rPr lang="en-US" dirty="0"/>
              <a:t>Retaliation</a:t>
            </a:r>
          </a:p>
        </p:txBody>
      </p:sp>
      <p:sp>
        <p:nvSpPr>
          <p:cNvPr id="3" name="Content Placeholder 2">
            <a:extLst>
              <a:ext uri="{FF2B5EF4-FFF2-40B4-BE49-F238E27FC236}">
                <a16:creationId xmlns:a16="http://schemas.microsoft.com/office/drawing/2014/main" id="{5C9BB748-CF2C-AA44-8CC1-219FF7222DA8}"/>
              </a:ext>
            </a:extLst>
          </p:cNvPr>
          <p:cNvSpPr>
            <a:spLocks noGrp="1"/>
          </p:cNvSpPr>
          <p:nvPr>
            <p:ph idx="1"/>
          </p:nvPr>
        </p:nvSpPr>
        <p:spPr>
          <a:xfrm>
            <a:off x="1295401" y="2556932"/>
            <a:ext cx="9601196" cy="3412068"/>
          </a:xfrm>
        </p:spPr>
        <p:txBody>
          <a:bodyPr>
            <a:normAutofit fontScale="92500" lnSpcReduction="10000"/>
          </a:bodyPr>
          <a:lstStyle/>
          <a:p>
            <a:pPr lvl="0">
              <a:buFont typeface="Wingdings" pitchFamily="2" charset="2"/>
              <a:buChar char="q"/>
            </a:pPr>
            <a:r>
              <a:rPr lang="en-US" dirty="0"/>
              <a:t>Did a person or institution</a:t>
            </a:r>
          </a:p>
          <a:p>
            <a:pPr lvl="0">
              <a:buFont typeface="Wingdings" pitchFamily="2" charset="2"/>
              <a:buChar char="q"/>
            </a:pPr>
            <a:r>
              <a:rPr lang="en-US" dirty="0"/>
              <a:t>Intimidate, threaten, coerce, or discriminate (i.e., adverse action) against any individual</a:t>
            </a:r>
          </a:p>
          <a:p>
            <a:pPr lvl="0">
              <a:buFont typeface="Wingdings" pitchFamily="2" charset="2"/>
              <a:buChar char="q"/>
            </a:pPr>
            <a:r>
              <a:rPr lang="en-US" dirty="0"/>
              <a:t>For engaging in protected activity?</a:t>
            </a:r>
          </a:p>
          <a:p>
            <a:pPr lvl="1">
              <a:buFont typeface="Wingdings" pitchFamily="2" charset="2"/>
              <a:buChar char="q"/>
            </a:pPr>
            <a:r>
              <a:rPr lang="en-US" dirty="0"/>
              <a:t>For the purpose of interfering with any right or privilege secured by Title IX or</a:t>
            </a:r>
          </a:p>
          <a:p>
            <a:pPr lvl="1">
              <a:buFont typeface="Wingdings" pitchFamily="2" charset="2"/>
              <a:buChar char="q"/>
            </a:pPr>
            <a:r>
              <a:rPr lang="en-US" dirty="0"/>
              <a:t>Because the individual has made a report or complaint, testified, assisted or participated or refused to participate in any manner in an investigation, proceeding, or hearing under Title IX</a:t>
            </a:r>
          </a:p>
          <a:p>
            <a:pPr marL="0" lvl="0" indent="0" algn="ctr">
              <a:buNone/>
            </a:pPr>
            <a:r>
              <a:rPr lang="en-US" sz="2000" dirty="0"/>
              <a:t>(**NOTE: Retaliation unlike Sexual Harassment requires evidence of an </a:t>
            </a:r>
            <a:r>
              <a:rPr lang="en-US" sz="2000" i="1" dirty="0"/>
              <a:t>intent</a:t>
            </a:r>
            <a:r>
              <a:rPr lang="en-US" sz="2000" dirty="0"/>
              <a:t> to retaliate)</a:t>
            </a:r>
          </a:p>
          <a:p>
            <a:pPr marL="0" lvl="0" indent="0">
              <a:buNone/>
            </a:pPr>
            <a:endParaRPr lang="en-US" sz="1000" dirty="0"/>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p:txBody>
          <a:bodyPr/>
          <a:lstStyle/>
          <a:p>
            <a:r>
              <a:rPr lang="en-US" dirty="0"/>
              <a:t>© 2020 Kaleva Law Office</a:t>
            </a:r>
          </a:p>
        </p:txBody>
      </p:sp>
    </p:spTree>
    <p:extLst>
      <p:ext uri="{BB962C8B-B14F-4D97-AF65-F5344CB8AC3E}">
        <p14:creationId xmlns:p14="http://schemas.microsoft.com/office/powerpoint/2010/main" val="255078823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p:txBody>
          <a:bodyPr/>
          <a:lstStyle/>
          <a:p>
            <a:r>
              <a:rPr lang="en-US" dirty="0"/>
              <a:t>Consent</a:t>
            </a:r>
          </a:p>
        </p:txBody>
      </p:sp>
      <p:sp>
        <p:nvSpPr>
          <p:cNvPr id="3" name="Content Placeholder 2">
            <a:extLst>
              <a:ext uri="{FF2B5EF4-FFF2-40B4-BE49-F238E27FC236}">
                <a16:creationId xmlns:a16="http://schemas.microsoft.com/office/drawing/2014/main" id="{5C9BB748-CF2C-AA44-8CC1-219FF7222DA8}"/>
              </a:ext>
            </a:extLst>
          </p:cNvPr>
          <p:cNvSpPr>
            <a:spLocks noGrp="1"/>
          </p:cNvSpPr>
          <p:nvPr>
            <p:ph idx="1"/>
          </p:nvPr>
        </p:nvSpPr>
        <p:spPr>
          <a:xfrm>
            <a:off x="1295401" y="2556932"/>
            <a:ext cx="9601196" cy="3412068"/>
          </a:xfrm>
        </p:spPr>
        <p:txBody>
          <a:bodyPr>
            <a:normAutofit lnSpcReduction="10000"/>
          </a:bodyPr>
          <a:lstStyle/>
          <a:p>
            <a:pPr lvl="0">
              <a:buFont typeface="Wingdings" pitchFamily="2" charset="2"/>
              <a:buChar char="q"/>
            </a:pPr>
            <a:r>
              <a:rPr lang="en-US" dirty="0"/>
              <a:t>Informed, knowing, and voluntary</a:t>
            </a:r>
          </a:p>
          <a:p>
            <a:pPr lvl="0">
              <a:buFont typeface="Wingdings" pitchFamily="2" charset="2"/>
              <a:buChar char="q"/>
            </a:pPr>
            <a:r>
              <a:rPr lang="en-US" dirty="0"/>
              <a:t>Active, not passive – affirmative action through clear words or actions</a:t>
            </a:r>
          </a:p>
          <a:p>
            <a:pPr lvl="0">
              <a:buFont typeface="Wingdings" pitchFamily="2" charset="2"/>
              <a:buChar char="q"/>
            </a:pPr>
            <a:r>
              <a:rPr lang="en-US" dirty="0"/>
              <a:t>Must be present throughout and can be withdrawn at any time</a:t>
            </a:r>
          </a:p>
          <a:p>
            <a:pPr lvl="0">
              <a:buFont typeface="Wingdings" pitchFamily="2" charset="2"/>
              <a:buChar char="q"/>
            </a:pPr>
            <a:r>
              <a:rPr lang="en-US" dirty="0"/>
              <a:t>Questions:</a:t>
            </a:r>
          </a:p>
          <a:p>
            <a:pPr marL="914400" lvl="1" indent="-457200">
              <a:buFont typeface="+mj-lt"/>
              <a:buAutoNum type="arabicPeriod"/>
            </a:pPr>
            <a:r>
              <a:rPr lang="en-US" sz="1600" dirty="0"/>
              <a:t>Is there evidence force used by Respondent to obtain sexual or intimate access?</a:t>
            </a:r>
          </a:p>
          <a:p>
            <a:pPr marL="914400" lvl="1" indent="-457200">
              <a:buFont typeface="+mj-lt"/>
              <a:buAutoNum type="arabicPeriod"/>
            </a:pPr>
            <a:r>
              <a:rPr lang="en-US" sz="1600" dirty="0"/>
              <a:t>Is there evidence Complainant was incapacitated? (if answers to both are YES = NO CONSENT)</a:t>
            </a:r>
          </a:p>
          <a:p>
            <a:pPr marL="914400" lvl="1" indent="-457200">
              <a:buFont typeface="+mj-lt"/>
              <a:buAutoNum type="arabicPeriod"/>
            </a:pPr>
            <a:r>
              <a:rPr lang="en-US" sz="1600" dirty="0"/>
              <a:t>Is there evidence of clear words or actions by Complainant gave Respondent permission for each specific sexual or intimate act that occurred?</a:t>
            </a:r>
          </a:p>
          <a:p>
            <a:pPr marL="0" lvl="0" indent="0">
              <a:buNone/>
            </a:pPr>
            <a:endParaRPr lang="en-US" sz="1000" dirty="0"/>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p:txBody>
          <a:bodyPr/>
          <a:lstStyle/>
          <a:p>
            <a:r>
              <a:rPr lang="en-US" dirty="0"/>
              <a:t>© 2020 Kaleva Law Office</a:t>
            </a:r>
          </a:p>
        </p:txBody>
      </p:sp>
    </p:spTree>
    <p:extLst>
      <p:ext uri="{BB962C8B-B14F-4D97-AF65-F5344CB8AC3E}">
        <p14:creationId xmlns:p14="http://schemas.microsoft.com/office/powerpoint/2010/main" val="63305710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tx2">
            <a:lumMod val="50000"/>
            <a:lumOff val="50000"/>
          </a:schemeClr>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575D7A7-3C36-4508-9BC6-70A93BD3C4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934" y="0"/>
            <a:ext cx="12231160" cy="6856214"/>
            <a:chOff x="-16934" y="0"/>
            <a:chExt cx="12231160" cy="6856214"/>
          </a:xfrm>
        </p:grpSpPr>
        <p:pic>
          <p:nvPicPr>
            <p:cNvPr id="9" name="Picture 8">
              <a:extLst>
                <a:ext uri="{FF2B5EF4-FFF2-40B4-BE49-F238E27FC236}">
                  <a16:creationId xmlns:a16="http://schemas.microsoft.com/office/drawing/2014/main" id="{BC964A0D-06B7-4C16-AC9F-20ADDA8059E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0" name="Rectangle 9">
              <a:extLst>
                <a:ext uri="{FF2B5EF4-FFF2-40B4-BE49-F238E27FC236}">
                  <a16:creationId xmlns:a16="http://schemas.microsoft.com/office/drawing/2014/main" id="{F5703F5C-55DF-45CD-BC3F-3BE8F10339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1" name="Picture 10">
              <a:extLst>
                <a:ext uri="{FF2B5EF4-FFF2-40B4-BE49-F238E27FC236}">
                  <a16:creationId xmlns:a16="http://schemas.microsoft.com/office/drawing/2014/main" id="{A8C7134F-70F9-4826-A97E-9B39AEA08F5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12" name="Picture 11">
              <a:extLst>
                <a:ext uri="{FF2B5EF4-FFF2-40B4-BE49-F238E27FC236}">
                  <a16:creationId xmlns:a16="http://schemas.microsoft.com/office/drawing/2014/main" id="{39351E73-B6DD-4B56-8EE9-C16B5711C46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cxnSp>
        <p:nvCxnSpPr>
          <p:cNvPr id="14" name="Straight Connector 13">
            <a:extLst>
              <a:ext uri="{FF2B5EF4-FFF2-40B4-BE49-F238E27FC236}">
                <a16:creationId xmlns:a16="http://schemas.microsoft.com/office/drawing/2014/main" id="{AE446D0E-6531-40B7-A182-FB860243977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Title 1">
            <a:extLst>
              <a:ext uri="{FF2B5EF4-FFF2-40B4-BE49-F238E27FC236}">
                <a16:creationId xmlns:a16="http://schemas.microsoft.com/office/drawing/2014/main" id="{74C72964-31C8-BC45-9D28-5FEDCFE7640E}"/>
              </a:ext>
            </a:extLst>
          </p:cNvPr>
          <p:cNvSpPr>
            <a:spLocks noGrp="1"/>
          </p:cNvSpPr>
          <p:nvPr>
            <p:ph type="title"/>
          </p:nvPr>
        </p:nvSpPr>
        <p:spPr>
          <a:xfrm>
            <a:off x="2692398" y="1871131"/>
            <a:ext cx="6815669" cy="1515533"/>
          </a:xfrm>
        </p:spPr>
        <p:txBody>
          <a:bodyPr vert="horz" lIns="91440" tIns="45720" rIns="91440" bIns="45720" rtlCol="0" anchor="b">
            <a:normAutofit/>
          </a:bodyPr>
          <a:lstStyle/>
          <a:p>
            <a:r>
              <a:rPr lang="en-US" sz="5400" dirty="0"/>
              <a:t>What Is Relevant?</a:t>
            </a:r>
          </a:p>
        </p:txBody>
      </p:sp>
      <p:sp>
        <p:nvSpPr>
          <p:cNvPr id="3" name="Footer Placeholder 2">
            <a:extLst>
              <a:ext uri="{FF2B5EF4-FFF2-40B4-BE49-F238E27FC236}">
                <a16:creationId xmlns:a16="http://schemas.microsoft.com/office/drawing/2014/main" id="{E53BA9BF-9D15-3946-AE83-4F3BD348BC3A}"/>
              </a:ext>
            </a:extLst>
          </p:cNvPr>
          <p:cNvSpPr>
            <a:spLocks noGrp="1"/>
          </p:cNvSpPr>
          <p:nvPr>
            <p:ph type="ftr" sz="quarter" idx="11"/>
          </p:nvPr>
        </p:nvSpPr>
        <p:spPr>
          <a:xfrm>
            <a:off x="2692397" y="5037663"/>
            <a:ext cx="5214635" cy="279400"/>
          </a:xfrm>
        </p:spPr>
        <p:txBody>
          <a:bodyPr vert="horz" lIns="91440" tIns="45720" rIns="91440" bIns="45720" rtlCol="0" anchor="ctr">
            <a:normAutofit/>
          </a:bodyPr>
          <a:lstStyle/>
          <a:p>
            <a:pPr>
              <a:spcAft>
                <a:spcPts val="600"/>
              </a:spcAft>
            </a:pPr>
            <a:r>
              <a:rPr lang="en-US" b="0" i="0" kern="1200" dirty="0">
                <a:solidFill>
                  <a:schemeClr val="tx1"/>
                </a:solidFill>
                <a:effectLst/>
                <a:latin typeface="+mn-lt"/>
                <a:ea typeface="+mn-ea"/>
                <a:cs typeface="+mn-cs"/>
              </a:rPr>
              <a:t>© 2020 Kaleva Law Office</a:t>
            </a:r>
          </a:p>
        </p:txBody>
      </p:sp>
      <p:sp>
        <p:nvSpPr>
          <p:cNvPr id="4" name="TextBox 3">
            <a:extLst>
              <a:ext uri="{FF2B5EF4-FFF2-40B4-BE49-F238E27FC236}">
                <a16:creationId xmlns:a16="http://schemas.microsoft.com/office/drawing/2014/main" id="{3991162D-6A51-6D4D-9C37-DD03E7E88713}"/>
              </a:ext>
            </a:extLst>
          </p:cNvPr>
          <p:cNvSpPr txBox="1"/>
          <p:nvPr/>
        </p:nvSpPr>
        <p:spPr>
          <a:xfrm>
            <a:off x="3458177" y="4018287"/>
            <a:ext cx="5272469" cy="523220"/>
          </a:xfrm>
          <a:prstGeom prst="rect">
            <a:avLst/>
          </a:prstGeom>
          <a:noFill/>
        </p:spPr>
        <p:txBody>
          <a:bodyPr wrap="none" rtlCol="0">
            <a:spAutoFit/>
          </a:bodyPr>
          <a:lstStyle/>
          <a:p>
            <a:r>
              <a:rPr lang="en-US" sz="2800" dirty="0"/>
              <a:t>Relevancy: What Can You Consider?</a:t>
            </a:r>
          </a:p>
        </p:txBody>
      </p:sp>
    </p:spTree>
    <p:extLst>
      <p:ext uri="{BB962C8B-B14F-4D97-AF65-F5344CB8AC3E}">
        <p14:creationId xmlns:p14="http://schemas.microsoft.com/office/powerpoint/2010/main" val="234948564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p:txBody>
          <a:bodyPr/>
          <a:lstStyle/>
          <a:p>
            <a:r>
              <a:rPr lang="en-US" dirty="0"/>
              <a:t>Issues of Relevancy</a:t>
            </a:r>
          </a:p>
        </p:txBody>
      </p:sp>
      <p:sp>
        <p:nvSpPr>
          <p:cNvPr id="3" name="Content Placeholder 2">
            <a:extLst>
              <a:ext uri="{FF2B5EF4-FFF2-40B4-BE49-F238E27FC236}">
                <a16:creationId xmlns:a16="http://schemas.microsoft.com/office/drawing/2014/main" id="{5C9BB748-CF2C-AA44-8CC1-219FF7222DA8}"/>
              </a:ext>
            </a:extLst>
          </p:cNvPr>
          <p:cNvSpPr>
            <a:spLocks noGrp="1"/>
          </p:cNvSpPr>
          <p:nvPr>
            <p:ph idx="1"/>
          </p:nvPr>
        </p:nvSpPr>
        <p:spPr/>
        <p:txBody>
          <a:bodyPr>
            <a:normAutofit/>
          </a:bodyPr>
          <a:lstStyle/>
          <a:p>
            <a:pPr lvl="0"/>
            <a:r>
              <a:rPr lang="en-US" dirty="0"/>
              <a:t>The Rules of Evidence do </a:t>
            </a:r>
            <a:r>
              <a:rPr lang="en-US" b="1" dirty="0">
                <a:solidFill>
                  <a:srgbClr val="FF0000"/>
                </a:solidFill>
              </a:rPr>
              <a:t>NOT</a:t>
            </a:r>
            <a:r>
              <a:rPr lang="en-US" b="1" dirty="0"/>
              <a:t> </a:t>
            </a:r>
            <a:r>
              <a:rPr lang="en-US" dirty="0"/>
              <a:t>apply</a:t>
            </a:r>
          </a:p>
          <a:p>
            <a:pPr lvl="0"/>
            <a:r>
              <a:rPr lang="en-US" dirty="0"/>
              <a:t>“The Department appreciates the opportunity to clarify here that the final regulations </a:t>
            </a:r>
            <a:r>
              <a:rPr lang="en-US" b="1" dirty="0">
                <a:solidFill>
                  <a:srgbClr val="FF0000"/>
                </a:solidFill>
              </a:rPr>
              <a:t>do not allow </a:t>
            </a:r>
            <a:r>
              <a:rPr lang="en-US" dirty="0"/>
              <a:t>a recipient to impose rules of evidence that </a:t>
            </a:r>
            <a:r>
              <a:rPr lang="en-US" b="1" dirty="0">
                <a:solidFill>
                  <a:srgbClr val="FF0000"/>
                </a:solidFill>
              </a:rPr>
              <a:t>result in the exclusion of relevant evidence</a:t>
            </a:r>
            <a:r>
              <a:rPr lang="en-US" dirty="0"/>
              <a:t>; the decision-maker must consider relevant evidence and must not consider irrelevant evidence.”</a:t>
            </a:r>
          </a:p>
          <a:p>
            <a:pPr lvl="1"/>
            <a:r>
              <a:rPr lang="en-US" dirty="0"/>
              <a:t>You do not apply the complexities of the rules of evidence but you need to determine what is relevant – i.e., if the evidence has value in proving or disproving a fact at issue</a:t>
            </a:r>
          </a:p>
          <a:p>
            <a:pPr lvl="1"/>
            <a:endParaRPr lang="en-US" dirty="0"/>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p:txBody>
          <a:bodyPr/>
          <a:lstStyle/>
          <a:p>
            <a:r>
              <a:rPr lang="en-US" dirty="0"/>
              <a:t>© 2020 Kaleva Law Office</a:t>
            </a:r>
          </a:p>
        </p:txBody>
      </p:sp>
    </p:spTree>
    <p:extLst>
      <p:ext uri="{BB962C8B-B14F-4D97-AF65-F5344CB8AC3E}">
        <p14:creationId xmlns:p14="http://schemas.microsoft.com/office/powerpoint/2010/main" val="253229443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p:txBody>
          <a:bodyPr/>
          <a:lstStyle/>
          <a:p>
            <a:r>
              <a:rPr lang="en-US" dirty="0"/>
              <a:t>Issues of Relevancy</a:t>
            </a:r>
          </a:p>
        </p:txBody>
      </p:sp>
      <p:sp>
        <p:nvSpPr>
          <p:cNvPr id="3" name="Content Placeholder 2">
            <a:extLst>
              <a:ext uri="{FF2B5EF4-FFF2-40B4-BE49-F238E27FC236}">
                <a16:creationId xmlns:a16="http://schemas.microsoft.com/office/drawing/2014/main" id="{5C9BB748-CF2C-AA44-8CC1-219FF7222DA8}"/>
              </a:ext>
            </a:extLst>
          </p:cNvPr>
          <p:cNvSpPr>
            <a:spLocks noGrp="1"/>
          </p:cNvSpPr>
          <p:nvPr>
            <p:ph idx="1"/>
          </p:nvPr>
        </p:nvSpPr>
        <p:spPr/>
        <p:txBody>
          <a:bodyPr>
            <a:normAutofit fontScale="92500" lnSpcReduction="10000"/>
          </a:bodyPr>
          <a:lstStyle/>
          <a:p>
            <a:pPr lvl="0"/>
            <a:r>
              <a:rPr lang="en-US" sz="2800" dirty="0"/>
              <a:t>From the regulations, here is what we know is not relevant:</a:t>
            </a:r>
            <a:endParaRPr lang="en-US" sz="1050" dirty="0"/>
          </a:p>
          <a:p>
            <a:pPr lvl="1"/>
            <a:r>
              <a:rPr lang="en-US" sz="2400" dirty="0"/>
              <a:t>Information protected by a legally recognized </a:t>
            </a:r>
            <a:r>
              <a:rPr lang="en-US" sz="2400" dirty="0">
                <a:solidFill>
                  <a:srgbClr val="FF0000"/>
                </a:solidFill>
              </a:rPr>
              <a:t>privilege</a:t>
            </a:r>
            <a:endParaRPr lang="en-US" sz="1000" dirty="0">
              <a:solidFill>
                <a:srgbClr val="FF0000"/>
              </a:solidFill>
            </a:endParaRPr>
          </a:p>
          <a:p>
            <a:pPr lvl="1"/>
            <a:r>
              <a:rPr lang="en-US" sz="2400" dirty="0"/>
              <a:t>Evidence about complainant’s </a:t>
            </a:r>
            <a:r>
              <a:rPr lang="en-US" sz="2400" dirty="0">
                <a:solidFill>
                  <a:srgbClr val="FF0000"/>
                </a:solidFill>
              </a:rPr>
              <a:t>prior sexual history</a:t>
            </a:r>
          </a:p>
          <a:p>
            <a:pPr lvl="2"/>
            <a:r>
              <a:rPr lang="en-US" sz="2200" dirty="0">
                <a:solidFill>
                  <a:srgbClr val="FF0000"/>
                </a:solidFill>
              </a:rPr>
              <a:t>Unless !!! </a:t>
            </a:r>
            <a:r>
              <a:rPr lang="en-US" sz="2200" dirty="0">
                <a:solidFill>
                  <a:schemeClr val="tx1"/>
                </a:solidFill>
              </a:rPr>
              <a:t>That evidence falls within 3 exceptions</a:t>
            </a:r>
          </a:p>
          <a:p>
            <a:pPr lvl="3"/>
            <a:r>
              <a:rPr lang="en-US" sz="2000" dirty="0"/>
              <a:t>offered to prove that someone other than the alleged perpetrator committed the alleged conduct, or to prove consent (Consent not defined in new regulations)</a:t>
            </a:r>
            <a:endParaRPr lang="en-US" sz="2000" dirty="0">
              <a:solidFill>
                <a:srgbClr val="FF0000"/>
              </a:solidFill>
            </a:endParaRPr>
          </a:p>
          <a:p>
            <a:pPr lvl="1"/>
            <a:r>
              <a:rPr lang="en-US" sz="2400" dirty="0"/>
              <a:t>Party’s </a:t>
            </a:r>
            <a:r>
              <a:rPr lang="en-US" sz="2400" dirty="0">
                <a:solidFill>
                  <a:srgbClr val="FF0000"/>
                </a:solidFill>
              </a:rPr>
              <a:t>medical, psychological, and similar records </a:t>
            </a:r>
            <a:r>
              <a:rPr lang="en-US" sz="2400" dirty="0"/>
              <a:t>unless voluntary written consent.</a:t>
            </a:r>
            <a:endParaRPr lang="en-US" sz="1000" dirty="0"/>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p:txBody>
          <a:bodyPr/>
          <a:lstStyle/>
          <a:p>
            <a:r>
              <a:rPr lang="en-US" dirty="0"/>
              <a:t>© 2020 Kaleva Law Office</a:t>
            </a:r>
          </a:p>
        </p:txBody>
      </p:sp>
    </p:spTree>
    <p:extLst>
      <p:ext uri="{BB962C8B-B14F-4D97-AF65-F5344CB8AC3E}">
        <p14:creationId xmlns:p14="http://schemas.microsoft.com/office/powerpoint/2010/main" val="246892130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p:txBody>
          <a:bodyPr/>
          <a:lstStyle/>
          <a:p>
            <a:r>
              <a:rPr lang="en-US" dirty="0"/>
              <a:t>Issues of Relevancy</a:t>
            </a:r>
          </a:p>
        </p:txBody>
      </p:sp>
      <p:sp>
        <p:nvSpPr>
          <p:cNvPr id="3" name="Content Placeholder 2">
            <a:extLst>
              <a:ext uri="{FF2B5EF4-FFF2-40B4-BE49-F238E27FC236}">
                <a16:creationId xmlns:a16="http://schemas.microsoft.com/office/drawing/2014/main" id="{5C9BB748-CF2C-AA44-8CC1-219FF7222DA8}"/>
              </a:ext>
            </a:extLst>
          </p:cNvPr>
          <p:cNvSpPr>
            <a:spLocks noGrp="1"/>
          </p:cNvSpPr>
          <p:nvPr>
            <p:ph idx="1"/>
          </p:nvPr>
        </p:nvSpPr>
        <p:spPr/>
        <p:txBody>
          <a:bodyPr>
            <a:normAutofit fontScale="92500"/>
          </a:bodyPr>
          <a:lstStyle/>
          <a:p>
            <a:pPr lvl="0"/>
            <a:r>
              <a:rPr lang="en-US" dirty="0"/>
              <a:t>“[D]oes not prescribe rules governing how admissible, relevant evidence must be </a:t>
            </a:r>
            <a:r>
              <a:rPr lang="en-US" dirty="0">
                <a:solidFill>
                  <a:srgbClr val="FF0000"/>
                </a:solidFill>
              </a:rPr>
              <a:t>evaluated for weight or credibility </a:t>
            </a:r>
            <a:r>
              <a:rPr lang="en-US" dirty="0"/>
              <a:t>by [district]’s decision-maker, and [districts] thus have discretion to adopt and apply rules in that regard, so long as such rules do not conflict with [34 CFR] 106.45 and apply equally to both parties.”</a:t>
            </a:r>
          </a:p>
          <a:p>
            <a:pPr marL="0" indent="0">
              <a:buNone/>
            </a:pPr>
            <a:r>
              <a:rPr lang="en-US" b="1" dirty="0"/>
              <a:t>BUT</a:t>
            </a:r>
            <a:endParaRPr lang="en-US" dirty="0"/>
          </a:p>
          <a:p>
            <a:pPr lvl="0"/>
            <a:r>
              <a:rPr lang="en-US" dirty="0"/>
              <a:t>“[I]f a recipient trains Title IX personnel to evaluate, credit, or assign weight to types of relevant, admissible evidence, that topic will be reflected in the recipient’s training materials.”</a:t>
            </a:r>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p:txBody>
          <a:bodyPr/>
          <a:lstStyle/>
          <a:p>
            <a:r>
              <a:rPr lang="en-US" dirty="0"/>
              <a:t>© 2020 Kaleva Law Office</a:t>
            </a:r>
          </a:p>
        </p:txBody>
      </p:sp>
    </p:spTree>
    <p:extLst>
      <p:ext uri="{BB962C8B-B14F-4D97-AF65-F5344CB8AC3E}">
        <p14:creationId xmlns:p14="http://schemas.microsoft.com/office/powerpoint/2010/main" val="419278287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54D3D6E-218A-4CB0-88DD-76ACBE70EC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09442AD7-0DBC-4C88-9E2F-1054F6D3E1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2" y="469900"/>
            <a:ext cx="11239500" cy="5918200"/>
          </a:xfrm>
          <a:prstGeom prst="rect">
            <a:avLst/>
          </a:prstGeom>
          <a:solidFill>
            <a:schemeClr val="bg1"/>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9021239E-7E20-4C71-9D40-45E2AFF989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a:xfrm>
            <a:off x="1295402" y="982132"/>
            <a:ext cx="9601196" cy="1303867"/>
          </a:xfrm>
        </p:spPr>
        <p:txBody>
          <a:bodyPr>
            <a:normAutofit/>
          </a:bodyPr>
          <a:lstStyle/>
          <a:p>
            <a:r>
              <a:rPr lang="en-US" dirty="0"/>
              <a:t>Relevancy: Legally Privileged Information</a:t>
            </a:r>
          </a:p>
        </p:txBody>
      </p:sp>
      <p:cxnSp>
        <p:nvCxnSpPr>
          <p:cNvPr id="15" name="Straight Connector 14">
            <a:extLst>
              <a:ext uri="{FF2B5EF4-FFF2-40B4-BE49-F238E27FC236}">
                <a16:creationId xmlns:a16="http://schemas.microsoft.com/office/drawing/2014/main" id="{201BC007-0A49-4C1F-9F1E-4B6F4F84C8D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83042" y="2400639"/>
            <a:ext cx="9273858" cy="0"/>
          </a:xfrm>
          <a:prstGeom prst="line">
            <a:avLst/>
          </a:prstGeom>
        </p:spPr>
        <p:style>
          <a:lnRef idx="2">
            <a:schemeClr val="accent1"/>
          </a:lnRef>
          <a:fillRef idx="0">
            <a:schemeClr val="accent1"/>
          </a:fillRef>
          <a:effectRef idx="1">
            <a:schemeClr val="accent1"/>
          </a:effectRef>
          <a:fontRef idx="minor">
            <a:schemeClr val="tx1"/>
          </a:fontRef>
        </p:style>
      </p:cxnSp>
      <p:sp>
        <p:nvSpPr>
          <p:cNvPr id="3" name="Content Placeholder 2">
            <a:extLst>
              <a:ext uri="{FF2B5EF4-FFF2-40B4-BE49-F238E27FC236}">
                <a16:creationId xmlns:a16="http://schemas.microsoft.com/office/drawing/2014/main" id="{5C9BB748-CF2C-AA44-8CC1-219FF7222DA8}"/>
              </a:ext>
            </a:extLst>
          </p:cNvPr>
          <p:cNvSpPr>
            <a:spLocks noGrp="1"/>
          </p:cNvSpPr>
          <p:nvPr>
            <p:ph idx="1"/>
          </p:nvPr>
        </p:nvSpPr>
        <p:spPr>
          <a:xfrm>
            <a:off x="1295401" y="2556932"/>
            <a:ext cx="9601196" cy="3318936"/>
          </a:xfrm>
        </p:spPr>
        <p:txBody>
          <a:bodyPr>
            <a:normAutofit/>
          </a:bodyPr>
          <a:lstStyle/>
          <a:p>
            <a:pPr lvl="0"/>
            <a:r>
              <a:rPr lang="en-US" dirty="0"/>
              <a:t>Section 34 CFR 106.45(b)(5)(i): when </a:t>
            </a:r>
            <a:r>
              <a:rPr lang="en-US" b="1" dirty="0"/>
              <a:t>investigating </a:t>
            </a:r>
            <a:r>
              <a:rPr lang="en-US" dirty="0"/>
              <a:t>a formal complaint, a district:</a:t>
            </a:r>
          </a:p>
          <a:p>
            <a:pPr lvl="1"/>
            <a:r>
              <a:rPr lang="en-US" dirty="0"/>
              <a:t>“[C]annot access, consider, disclose, or otherwise use a party’s records that are made or maintained by a physician, psychiatrist, psychologist, or other recognized professional or paraprofessional acting in the professional’s or paraprofessional’s capacity, or assisting in that capacity, and which are made and maintained in connection with the provision of treatment to the party, unless the recipient obtains that party’s voluntary, written consent to do so for a grievance process under this section.”</a:t>
            </a:r>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a:xfrm>
            <a:off x="1295401" y="5969000"/>
            <a:ext cx="7305900" cy="279400"/>
          </a:xfrm>
        </p:spPr>
        <p:txBody>
          <a:bodyPr>
            <a:normAutofit/>
          </a:bodyPr>
          <a:lstStyle/>
          <a:p>
            <a:pPr>
              <a:spcAft>
                <a:spcPts val="600"/>
              </a:spcAft>
            </a:pPr>
            <a:r>
              <a:rPr lang="en-US" dirty="0"/>
              <a:t>© 2020 Kaleva Law Office</a:t>
            </a:r>
          </a:p>
        </p:txBody>
      </p:sp>
    </p:spTree>
    <p:extLst>
      <p:ext uri="{BB962C8B-B14F-4D97-AF65-F5344CB8AC3E}">
        <p14:creationId xmlns:p14="http://schemas.microsoft.com/office/powerpoint/2010/main" val="86670251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54D3D6E-218A-4CB0-88DD-76ACBE70EC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09442AD7-0DBC-4C88-9E2F-1054F6D3E1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2" y="469900"/>
            <a:ext cx="11239500" cy="5918200"/>
          </a:xfrm>
          <a:prstGeom prst="rect">
            <a:avLst/>
          </a:prstGeom>
          <a:solidFill>
            <a:schemeClr val="bg1"/>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9021239E-7E20-4C71-9D40-45E2AFF989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a:xfrm>
            <a:off x="1295402" y="982132"/>
            <a:ext cx="9601196" cy="1303867"/>
          </a:xfrm>
        </p:spPr>
        <p:txBody>
          <a:bodyPr>
            <a:normAutofit/>
          </a:bodyPr>
          <a:lstStyle/>
          <a:p>
            <a:r>
              <a:rPr lang="en-US" dirty="0"/>
              <a:t>Relevancy: Legally Privileged Information</a:t>
            </a:r>
          </a:p>
        </p:txBody>
      </p:sp>
      <p:cxnSp>
        <p:nvCxnSpPr>
          <p:cNvPr id="15" name="Straight Connector 14">
            <a:extLst>
              <a:ext uri="{FF2B5EF4-FFF2-40B4-BE49-F238E27FC236}">
                <a16:creationId xmlns:a16="http://schemas.microsoft.com/office/drawing/2014/main" id="{201BC007-0A49-4C1F-9F1E-4B6F4F84C8D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83042" y="2400639"/>
            <a:ext cx="9273858" cy="0"/>
          </a:xfrm>
          <a:prstGeom prst="line">
            <a:avLst/>
          </a:prstGeom>
        </p:spPr>
        <p:style>
          <a:lnRef idx="2">
            <a:schemeClr val="accent1"/>
          </a:lnRef>
          <a:fillRef idx="0">
            <a:schemeClr val="accent1"/>
          </a:fillRef>
          <a:effectRef idx="1">
            <a:schemeClr val="accent1"/>
          </a:effectRef>
          <a:fontRef idx="minor">
            <a:schemeClr val="tx1"/>
          </a:fontRef>
        </p:style>
      </p:cxnSp>
      <p:sp>
        <p:nvSpPr>
          <p:cNvPr id="3" name="Content Placeholder 2">
            <a:extLst>
              <a:ext uri="{FF2B5EF4-FFF2-40B4-BE49-F238E27FC236}">
                <a16:creationId xmlns:a16="http://schemas.microsoft.com/office/drawing/2014/main" id="{5C9BB748-CF2C-AA44-8CC1-219FF7222DA8}"/>
              </a:ext>
            </a:extLst>
          </p:cNvPr>
          <p:cNvSpPr>
            <a:spLocks noGrp="1"/>
          </p:cNvSpPr>
          <p:nvPr>
            <p:ph idx="1"/>
          </p:nvPr>
        </p:nvSpPr>
        <p:spPr>
          <a:xfrm>
            <a:off x="1295401" y="2556932"/>
            <a:ext cx="9601196" cy="3318936"/>
          </a:xfrm>
        </p:spPr>
        <p:txBody>
          <a:bodyPr>
            <a:normAutofit/>
          </a:bodyPr>
          <a:lstStyle/>
          <a:p>
            <a:pPr lvl="0"/>
            <a:r>
              <a:rPr lang="en-US" dirty="0"/>
              <a:t>Section 34 CFR 106.45(b)(1)(x):</a:t>
            </a:r>
          </a:p>
          <a:p>
            <a:pPr lvl="1"/>
            <a:r>
              <a:rPr lang="en-US" dirty="0"/>
              <a:t>A recipient’s grievance process must…not require, allow, rely upon, or otherwise use questions or evidence that constitute, or seek disclosure of, information protected under a legally recognized privilege, unless the person holding such privilege has waived the privilege.</a:t>
            </a:r>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a:xfrm>
            <a:off x="1295401" y="5969000"/>
            <a:ext cx="7305900" cy="279400"/>
          </a:xfrm>
        </p:spPr>
        <p:txBody>
          <a:bodyPr>
            <a:normAutofit/>
          </a:bodyPr>
          <a:lstStyle/>
          <a:p>
            <a:pPr>
              <a:spcAft>
                <a:spcPts val="600"/>
              </a:spcAft>
            </a:pPr>
            <a:r>
              <a:rPr lang="en-US" dirty="0"/>
              <a:t>© 2020 Kaleva Law Office</a:t>
            </a:r>
          </a:p>
        </p:txBody>
      </p:sp>
    </p:spTree>
    <p:extLst>
      <p:ext uri="{BB962C8B-B14F-4D97-AF65-F5344CB8AC3E}">
        <p14:creationId xmlns:p14="http://schemas.microsoft.com/office/powerpoint/2010/main" val="315469287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54D3D6E-218A-4CB0-88DD-76ACBE70EC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09442AD7-0DBC-4C88-9E2F-1054F6D3E1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2" y="469900"/>
            <a:ext cx="11239500" cy="5918200"/>
          </a:xfrm>
          <a:prstGeom prst="rect">
            <a:avLst/>
          </a:prstGeom>
          <a:solidFill>
            <a:schemeClr val="bg1"/>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9021239E-7E20-4C71-9D40-45E2AFF989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a:xfrm>
            <a:off x="1295402" y="982132"/>
            <a:ext cx="9601196" cy="1303867"/>
          </a:xfrm>
        </p:spPr>
        <p:txBody>
          <a:bodyPr>
            <a:normAutofit/>
          </a:bodyPr>
          <a:lstStyle/>
          <a:p>
            <a:r>
              <a:rPr lang="en-US" dirty="0"/>
              <a:t>Relevancy: Legally Privileged Information</a:t>
            </a:r>
          </a:p>
        </p:txBody>
      </p:sp>
      <p:cxnSp>
        <p:nvCxnSpPr>
          <p:cNvPr id="15" name="Straight Connector 14">
            <a:extLst>
              <a:ext uri="{FF2B5EF4-FFF2-40B4-BE49-F238E27FC236}">
                <a16:creationId xmlns:a16="http://schemas.microsoft.com/office/drawing/2014/main" id="{201BC007-0A49-4C1F-9F1E-4B6F4F84C8D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83042" y="2400639"/>
            <a:ext cx="9273858" cy="0"/>
          </a:xfrm>
          <a:prstGeom prst="line">
            <a:avLst/>
          </a:prstGeom>
        </p:spPr>
        <p:style>
          <a:lnRef idx="2">
            <a:schemeClr val="accent1"/>
          </a:lnRef>
          <a:fillRef idx="0">
            <a:schemeClr val="accent1"/>
          </a:fillRef>
          <a:effectRef idx="1">
            <a:schemeClr val="accent1"/>
          </a:effectRef>
          <a:fontRef idx="minor">
            <a:schemeClr val="tx1"/>
          </a:fontRef>
        </p:style>
      </p:cxnSp>
      <p:sp>
        <p:nvSpPr>
          <p:cNvPr id="3" name="Content Placeholder 2">
            <a:extLst>
              <a:ext uri="{FF2B5EF4-FFF2-40B4-BE49-F238E27FC236}">
                <a16:creationId xmlns:a16="http://schemas.microsoft.com/office/drawing/2014/main" id="{5C9BB748-CF2C-AA44-8CC1-219FF7222DA8}"/>
              </a:ext>
            </a:extLst>
          </p:cNvPr>
          <p:cNvSpPr>
            <a:spLocks noGrp="1"/>
          </p:cNvSpPr>
          <p:nvPr>
            <p:ph idx="1"/>
          </p:nvPr>
        </p:nvSpPr>
        <p:spPr>
          <a:xfrm>
            <a:off x="1295401" y="2556932"/>
            <a:ext cx="9601196" cy="3318936"/>
          </a:xfrm>
        </p:spPr>
        <p:txBody>
          <a:bodyPr>
            <a:normAutofit lnSpcReduction="10000"/>
          </a:bodyPr>
          <a:lstStyle/>
          <a:p>
            <a:pPr lvl="0"/>
            <a:r>
              <a:rPr lang="en-US" dirty="0"/>
              <a:t>Preamble identifies medical and treatment records.</a:t>
            </a:r>
            <a:endParaRPr lang="en-US" sz="1050" dirty="0"/>
          </a:p>
          <a:p>
            <a:pPr lvl="0"/>
            <a:r>
              <a:rPr lang="en-US" dirty="0"/>
              <a:t>Other typical privileges recognized across jurisdictions but with variations (will want to involve your legal counsel for definitions in your jurisdiction):</a:t>
            </a:r>
            <a:endParaRPr lang="en-US" sz="1050" dirty="0"/>
          </a:p>
          <a:p>
            <a:pPr lvl="1"/>
            <a:r>
              <a:rPr lang="en-US" dirty="0"/>
              <a:t>Attorney-client communications</a:t>
            </a:r>
            <a:endParaRPr lang="en-US" sz="1000" dirty="0"/>
          </a:p>
          <a:p>
            <a:pPr lvl="1"/>
            <a:r>
              <a:rPr lang="en-US" dirty="0"/>
              <a:t>Implicating oneself in a crime (as in the 5</a:t>
            </a:r>
            <a:r>
              <a:rPr lang="en-US" sz="1400" dirty="0"/>
              <a:t>th </a:t>
            </a:r>
            <a:r>
              <a:rPr lang="en-US" dirty="0"/>
              <a:t>Amendment)</a:t>
            </a:r>
            <a:endParaRPr lang="en-US" sz="1000" dirty="0"/>
          </a:p>
          <a:p>
            <a:pPr lvl="1"/>
            <a:r>
              <a:rPr lang="en-US" dirty="0"/>
              <a:t>Confessions to a clergy member or other religious figures</a:t>
            </a:r>
            <a:endParaRPr lang="en-US" sz="1000" dirty="0"/>
          </a:p>
          <a:p>
            <a:pPr lvl="1"/>
            <a:r>
              <a:rPr lang="en-US" dirty="0"/>
              <a:t>Spousal testimony in criminal matters</a:t>
            </a:r>
            <a:endParaRPr lang="en-US" sz="1000" dirty="0"/>
          </a:p>
          <a:p>
            <a:pPr lvl="1"/>
            <a:r>
              <a:rPr lang="en-US" dirty="0"/>
              <a:t>Some confidentiality/trade secrets</a:t>
            </a:r>
            <a:endParaRPr lang="en-US" sz="1000" dirty="0"/>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a:xfrm>
            <a:off x="1295401" y="5969000"/>
            <a:ext cx="7305900" cy="279400"/>
          </a:xfrm>
        </p:spPr>
        <p:txBody>
          <a:bodyPr>
            <a:normAutofit/>
          </a:bodyPr>
          <a:lstStyle/>
          <a:p>
            <a:pPr>
              <a:spcAft>
                <a:spcPts val="600"/>
              </a:spcAft>
            </a:pPr>
            <a:r>
              <a:rPr lang="en-US" dirty="0"/>
              <a:t>© 2020 Kaleva Law Office</a:t>
            </a:r>
          </a:p>
        </p:txBody>
      </p:sp>
    </p:spTree>
    <p:extLst>
      <p:ext uri="{BB962C8B-B14F-4D97-AF65-F5344CB8AC3E}">
        <p14:creationId xmlns:p14="http://schemas.microsoft.com/office/powerpoint/2010/main" val="279641264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2BE4420-3B5F-4549-8B4A-77855B8215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A75876F6-95D4-48CB-8E3E-4401A96E25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6138" y="496088"/>
            <a:ext cx="3823215" cy="5883295"/>
          </a:xfrm>
          <a:prstGeom prst="rect">
            <a:avLst/>
          </a:prstGeom>
          <a:blipFill dpi="0" rotWithShape="1">
            <a:blip r:embed="rId2"/>
            <a:srcRect/>
            <a:tile tx="0" ty="0" sx="100000" sy="100000" flip="none" algn="tl"/>
          </a:blip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bg2"/>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D1B84719-90BB-4D0C-92D8-61DC5512B3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3552006"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a:xfrm>
            <a:off x="1055599" y="1055077"/>
            <a:ext cx="2532909" cy="4794578"/>
          </a:xfrm>
        </p:spPr>
        <p:txBody>
          <a:bodyPr>
            <a:normAutofit/>
          </a:bodyPr>
          <a:lstStyle/>
          <a:p>
            <a:r>
              <a:rPr lang="en-US" dirty="0">
                <a:solidFill>
                  <a:srgbClr val="262626"/>
                </a:solidFill>
              </a:rPr>
              <a:t>Rules of Relevancy</a:t>
            </a:r>
          </a:p>
        </p:txBody>
      </p:sp>
      <p:sp useBgFill="1">
        <p:nvSpPr>
          <p:cNvPr id="16" name="Rectangle 15">
            <a:extLst>
              <a:ext uri="{FF2B5EF4-FFF2-40B4-BE49-F238E27FC236}">
                <a16:creationId xmlns:a16="http://schemas.microsoft.com/office/drawing/2014/main" id="{7B407EC4-5D16-4845-9840-4E28622B65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2053" y="-2"/>
            <a:ext cx="7539947"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a:xfrm>
            <a:off x="5088466" y="6379383"/>
            <a:ext cx="3649133" cy="279400"/>
          </a:xfrm>
        </p:spPr>
        <p:txBody>
          <a:bodyPr>
            <a:normAutofit/>
          </a:bodyPr>
          <a:lstStyle/>
          <a:p>
            <a:pPr>
              <a:spcAft>
                <a:spcPts val="600"/>
              </a:spcAft>
            </a:pPr>
            <a:r>
              <a:rPr lang="en-US" dirty="0"/>
              <a:t>© 2020 Kaleva Law Office</a:t>
            </a:r>
          </a:p>
        </p:txBody>
      </p:sp>
      <p:graphicFrame>
        <p:nvGraphicFramePr>
          <p:cNvPr id="6" name="Content Placeholder 2">
            <a:extLst>
              <a:ext uri="{FF2B5EF4-FFF2-40B4-BE49-F238E27FC236}">
                <a16:creationId xmlns:a16="http://schemas.microsoft.com/office/drawing/2014/main" id="{5F486132-6684-421A-B1CB-170D748876D3}"/>
              </a:ext>
            </a:extLst>
          </p:cNvPr>
          <p:cNvGraphicFramePr>
            <a:graphicFrameLocks noGrp="1"/>
          </p:cNvGraphicFramePr>
          <p:nvPr>
            <p:ph idx="1"/>
            <p:extLst>
              <p:ext uri="{D42A27DB-BD31-4B8C-83A1-F6EECF244321}">
                <p14:modId xmlns:p14="http://schemas.microsoft.com/office/powerpoint/2010/main" val="1884245845"/>
              </p:ext>
            </p:extLst>
          </p:nvPr>
        </p:nvGraphicFramePr>
        <p:xfrm>
          <a:off x="5470072" y="804670"/>
          <a:ext cx="5914209" cy="52486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2515775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877727A-60DC-964F-86B8-86C67280B303}"/>
              </a:ext>
            </a:extLst>
          </p:cNvPr>
          <p:cNvSpPr>
            <a:spLocks noGrp="1"/>
          </p:cNvSpPr>
          <p:nvPr>
            <p:ph type="title"/>
          </p:nvPr>
        </p:nvSpPr>
        <p:spPr/>
        <p:txBody>
          <a:bodyPr/>
          <a:lstStyle/>
          <a:p>
            <a:r>
              <a:rPr lang="en-US" dirty="0"/>
              <a:t>Relevancy</a:t>
            </a:r>
          </a:p>
        </p:txBody>
      </p:sp>
      <p:sp>
        <p:nvSpPr>
          <p:cNvPr id="6" name="Content Placeholder 5">
            <a:extLst>
              <a:ext uri="{FF2B5EF4-FFF2-40B4-BE49-F238E27FC236}">
                <a16:creationId xmlns:a16="http://schemas.microsoft.com/office/drawing/2014/main" id="{AF340812-EF4B-274D-BFC3-41E4CDB07A8F}"/>
              </a:ext>
            </a:extLst>
          </p:cNvPr>
          <p:cNvSpPr>
            <a:spLocks noGrp="1"/>
          </p:cNvSpPr>
          <p:nvPr>
            <p:ph sz="half" idx="1"/>
          </p:nvPr>
        </p:nvSpPr>
        <p:spPr>
          <a:xfrm>
            <a:off x="1298448" y="2560320"/>
            <a:ext cx="4285923" cy="3310128"/>
          </a:xfrm>
        </p:spPr>
        <p:txBody>
          <a:bodyPr>
            <a:normAutofit lnSpcReduction="10000"/>
          </a:bodyPr>
          <a:lstStyle/>
          <a:p>
            <a:pPr marL="0" indent="0">
              <a:buNone/>
            </a:pPr>
            <a:r>
              <a:rPr lang="en-US" sz="2800" dirty="0"/>
              <a:t>Ultimate determination of relevance is the Decision-maker’s even if the investigator determines something is not relevant.</a:t>
            </a:r>
          </a:p>
          <a:p>
            <a:pPr marL="0" indent="0" algn="ctr">
              <a:buNone/>
            </a:pPr>
            <a:endParaRPr lang="en-US" dirty="0"/>
          </a:p>
        </p:txBody>
      </p:sp>
      <p:sp>
        <p:nvSpPr>
          <p:cNvPr id="10" name="Content Placeholder 9">
            <a:extLst>
              <a:ext uri="{FF2B5EF4-FFF2-40B4-BE49-F238E27FC236}">
                <a16:creationId xmlns:a16="http://schemas.microsoft.com/office/drawing/2014/main" id="{24BCD578-B763-284D-9E27-242014E1C8C1}"/>
              </a:ext>
            </a:extLst>
          </p:cNvPr>
          <p:cNvSpPr>
            <a:spLocks noGrp="1"/>
          </p:cNvSpPr>
          <p:nvPr>
            <p:ph sz="half" idx="2"/>
          </p:nvPr>
        </p:nvSpPr>
        <p:spPr/>
        <p:txBody>
          <a:bodyPr>
            <a:normAutofit lnSpcReduction="10000"/>
          </a:bodyPr>
          <a:lstStyle/>
          <a:p>
            <a:pPr marL="0" indent="0">
              <a:buNone/>
            </a:pPr>
            <a:r>
              <a:rPr lang="en-US" sz="2800" dirty="0"/>
              <a:t>This means that the Decision-maker must look at EVERYTHING (both what investigator determined to be relevant and what is directly related to the complaint) and then make an independent determination on relevancy.</a:t>
            </a:r>
          </a:p>
          <a:p>
            <a:endParaRPr lang="en-US" dirty="0"/>
          </a:p>
        </p:txBody>
      </p:sp>
      <p:sp>
        <p:nvSpPr>
          <p:cNvPr id="4" name="Footer Placeholder 3">
            <a:extLst>
              <a:ext uri="{FF2B5EF4-FFF2-40B4-BE49-F238E27FC236}">
                <a16:creationId xmlns:a16="http://schemas.microsoft.com/office/drawing/2014/main" id="{A61B9C68-4434-4643-B482-1B651F21B264}"/>
              </a:ext>
            </a:extLst>
          </p:cNvPr>
          <p:cNvSpPr>
            <a:spLocks noGrp="1"/>
          </p:cNvSpPr>
          <p:nvPr>
            <p:ph type="ftr" sz="quarter" idx="11"/>
          </p:nvPr>
        </p:nvSpPr>
        <p:spPr/>
        <p:txBody>
          <a:bodyPr/>
          <a:lstStyle/>
          <a:p>
            <a:r>
              <a:rPr lang="en-US" dirty="0"/>
              <a:t>© 2020 Kaleva Law Office</a:t>
            </a:r>
          </a:p>
        </p:txBody>
      </p:sp>
      <p:sp>
        <p:nvSpPr>
          <p:cNvPr id="12" name="Right Arrow 11">
            <a:extLst>
              <a:ext uri="{FF2B5EF4-FFF2-40B4-BE49-F238E27FC236}">
                <a16:creationId xmlns:a16="http://schemas.microsoft.com/office/drawing/2014/main" id="{61BEA618-0B89-D347-BE91-500924493021}"/>
              </a:ext>
            </a:extLst>
          </p:cNvPr>
          <p:cNvSpPr/>
          <p:nvPr/>
        </p:nvSpPr>
        <p:spPr>
          <a:xfrm>
            <a:off x="5298345" y="3147646"/>
            <a:ext cx="700103" cy="78544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326480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tx2">
            <a:lumMod val="50000"/>
            <a:lumOff val="50000"/>
          </a:schemeClr>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575D7A7-3C36-4508-9BC6-70A93BD3C4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934" y="0"/>
            <a:ext cx="12231160" cy="6856214"/>
            <a:chOff x="-16934" y="0"/>
            <a:chExt cx="12231160" cy="6856214"/>
          </a:xfrm>
        </p:grpSpPr>
        <p:pic>
          <p:nvPicPr>
            <p:cNvPr id="9" name="Picture 8">
              <a:extLst>
                <a:ext uri="{FF2B5EF4-FFF2-40B4-BE49-F238E27FC236}">
                  <a16:creationId xmlns:a16="http://schemas.microsoft.com/office/drawing/2014/main" id="{BC964A0D-06B7-4C16-AC9F-20ADDA8059E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0" name="Rectangle 9">
              <a:extLst>
                <a:ext uri="{FF2B5EF4-FFF2-40B4-BE49-F238E27FC236}">
                  <a16:creationId xmlns:a16="http://schemas.microsoft.com/office/drawing/2014/main" id="{F5703F5C-55DF-45CD-BC3F-3BE8F10339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1" name="Picture 10">
              <a:extLst>
                <a:ext uri="{FF2B5EF4-FFF2-40B4-BE49-F238E27FC236}">
                  <a16:creationId xmlns:a16="http://schemas.microsoft.com/office/drawing/2014/main" id="{A8C7134F-70F9-4826-A97E-9B39AEA08F5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12" name="Picture 11">
              <a:extLst>
                <a:ext uri="{FF2B5EF4-FFF2-40B4-BE49-F238E27FC236}">
                  <a16:creationId xmlns:a16="http://schemas.microsoft.com/office/drawing/2014/main" id="{39351E73-B6DD-4B56-8EE9-C16B5711C46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cxnSp>
        <p:nvCxnSpPr>
          <p:cNvPr id="14" name="Straight Connector 13">
            <a:extLst>
              <a:ext uri="{FF2B5EF4-FFF2-40B4-BE49-F238E27FC236}">
                <a16:creationId xmlns:a16="http://schemas.microsoft.com/office/drawing/2014/main" id="{AE446D0E-6531-40B7-A182-FB860243977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Title 1">
            <a:extLst>
              <a:ext uri="{FF2B5EF4-FFF2-40B4-BE49-F238E27FC236}">
                <a16:creationId xmlns:a16="http://schemas.microsoft.com/office/drawing/2014/main" id="{74C72964-31C8-BC45-9D28-5FEDCFE7640E}"/>
              </a:ext>
            </a:extLst>
          </p:cNvPr>
          <p:cNvSpPr>
            <a:spLocks noGrp="1"/>
          </p:cNvSpPr>
          <p:nvPr>
            <p:ph type="title"/>
          </p:nvPr>
        </p:nvSpPr>
        <p:spPr>
          <a:xfrm>
            <a:off x="2692398" y="1871131"/>
            <a:ext cx="6815669" cy="1515533"/>
          </a:xfrm>
        </p:spPr>
        <p:txBody>
          <a:bodyPr vert="horz" lIns="91440" tIns="45720" rIns="91440" bIns="45720" rtlCol="0" anchor="b">
            <a:normAutofit/>
          </a:bodyPr>
          <a:lstStyle/>
          <a:p>
            <a:r>
              <a:rPr lang="en-US" sz="5400" dirty="0"/>
              <a:t>Fact Finding</a:t>
            </a:r>
          </a:p>
        </p:txBody>
      </p:sp>
      <p:sp>
        <p:nvSpPr>
          <p:cNvPr id="3" name="Footer Placeholder 2">
            <a:extLst>
              <a:ext uri="{FF2B5EF4-FFF2-40B4-BE49-F238E27FC236}">
                <a16:creationId xmlns:a16="http://schemas.microsoft.com/office/drawing/2014/main" id="{E53BA9BF-9D15-3946-AE83-4F3BD348BC3A}"/>
              </a:ext>
            </a:extLst>
          </p:cNvPr>
          <p:cNvSpPr>
            <a:spLocks noGrp="1"/>
          </p:cNvSpPr>
          <p:nvPr>
            <p:ph type="ftr" sz="quarter" idx="11"/>
          </p:nvPr>
        </p:nvSpPr>
        <p:spPr>
          <a:xfrm>
            <a:off x="2692397" y="5037663"/>
            <a:ext cx="5214635" cy="279400"/>
          </a:xfrm>
        </p:spPr>
        <p:txBody>
          <a:bodyPr vert="horz" lIns="91440" tIns="45720" rIns="91440" bIns="45720" rtlCol="0" anchor="ctr">
            <a:normAutofit/>
          </a:bodyPr>
          <a:lstStyle/>
          <a:p>
            <a:pPr>
              <a:spcAft>
                <a:spcPts val="600"/>
              </a:spcAft>
            </a:pPr>
            <a:r>
              <a:rPr lang="en-US" b="0" i="0" kern="1200" dirty="0">
                <a:solidFill>
                  <a:schemeClr val="tx1"/>
                </a:solidFill>
                <a:effectLst/>
                <a:latin typeface="+mn-lt"/>
                <a:ea typeface="+mn-ea"/>
                <a:cs typeface="+mn-cs"/>
              </a:rPr>
              <a:t>© 2020 Kaleva Law Office</a:t>
            </a:r>
          </a:p>
        </p:txBody>
      </p:sp>
      <p:sp>
        <p:nvSpPr>
          <p:cNvPr id="13" name="TextBox 12">
            <a:extLst>
              <a:ext uri="{FF2B5EF4-FFF2-40B4-BE49-F238E27FC236}">
                <a16:creationId xmlns:a16="http://schemas.microsoft.com/office/drawing/2014/main" id="{B2341A07-CD49-424F-AE1F-C638F9785619}"/>
              </a:ext>
            </a:extLst>
          </p:cNvPr>
          <p:cNvSpPr txBox="1"/>
          <p:nvPr/>
        </p:nvSpPr>
        <p:spPr>
          <a:xfrm>
            <a:off x="3458177" y="4018287"/>
            <a:ext cx="5471178" cy="523220"/>
          </a:xfrm>
          <a:prstGeom prst="rect">
            <a:avLst/>
          </a:prstGeom>
          <a:noFill/>
        </p:spPr>
        <p:txBody>
          <a:bodyPr wrap="none" rtlCol="0">
            <a:spAutoFit/>
          </a:bodyPr>
          <a:lstStyle/>
          <a:p>
            <a:r>
              <a:rPr lang="en-US" sz="2800" dirty="0"/>
              <a:t>Fact Finding when Facts are Disputed</a:t>
            </a:r>
          </a:p>
        </p:txBody>
      </p:sp>
    </p:spTree>
    <p:extLst>
      <p:ext uri="{BB962C8B-B14F-4D97-AF65-F5344CB8AC3E}">
        <p14:creationId xmlns:p14="http://schemas.microsoft.com/office/powerpoint/2010/main" val="157144080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2BE4420-3B5F-4549-8B4A-77855B8215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A75876F6-95D4-48CB-8E3E-4401A96E25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6138" y="496088"/>
            <a:ext cx="3823215" cy="5883295"/>
          </a:xfrm>
          <a:prstGeom prst="rect">
            <a:avLst/>
          </a:prstGeom>
          <a:blipFill dpi="0" rotWithShape="1">
            <a:blip r:embed="rId2"/>
            <a:srcRect/>
            <a:tile tx="0" ty="0" sx="100000" sy="100000" flip="none" algn="tl"/>
          </a:blip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bg2"/>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D1B84719-90BB-4D0C-92D8-61DC5512B3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3552006"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a:xfrm>
            <a:off x="1055599" y="1055077"/>
            <a:ext cx="2532909" cy="4794578"/>
          </a:xfrm>
        </p:spPr>
        <p:txBody>
          <a:bodyPr>
            <a:normAutofit/>
          </a:bodyPr>
          <a:lstStyle/>
          <a:p>
            <a:r>
              <a:rPr lang="en-US" dirty="0">
                <a:solidFill>
                  <a:srgbClr val="262626"/>
                </a:solidFill>
              </a:rPr>
              <a:t>The Fact-Finding Process</a:t>
            </a:r>
          </a:p>
        </p:txBody>
      </p:sp>
      <p:sp useBgFill="1">
        <p:nvSpPr>
          <p:cNvPr id="17" name="Rectangle 16">
            <a:extLst>
              <a:ext uri="{FF2B5EF4-FFF2-40B4-BE49-F238E27FC236}">
                <a16:creationId xmlns:a16="http://schemas.microsoft.com/office/drawing/2014/main" id="{7B407EC4-5D16-4845-9840-4E28622B65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2053" y="-2"/>
            <a:ext cx="7539947"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a:xfrm>
            <a:off x="5088466" y="6379383"/>
            <a:ext cx="3649133" cy="279400"/>
          </a:xfrm>
        </p:spPr>
        <p:txBody>
          <a:bodyPr>
            <a:normAutofit/>
          </a:bodyPr>
          <a:lstStyle/>
          <a:p>
            <a:pPr>
              <a:spcAft>
                <a:spcPts val="600"/>
              </a:spcAft>
            </a:pPr>
            <a:r>
              <a:rPr lang="en-US" dirty="0"/>
              <a:t>© 2020 Kaleva Law Office</a:t>
            </a:r>
          </a:p>
        </p:txBody>
      </p:sp>
      <p:graphicFrame>
        <p:nvGraphicFramePr>
          <p:cNvPr id="6" name="Content Placeholder 5">
            <a:extLst>
              <a:ext uri="{FF2B5EF4-FFF2-40B4-BE49-F238E27FC236}">
                <a16:creationId xmlns:a16="http://schemas.microsoft.com/office/drawing/2014/main" id="{B9168417-B287-BE4B-8E84-1E97BFBE98D7}"/>
              </a:ext>
            </a:extLst>
          </p:cNvPr>
          <p:cNvGraphicFramePr>
            <a:graphicFrameLocks noGrp="1"/>
          </p:cNvGraphicFramePr>
          <p:nvPr>
            <p:ph idx="1"/>
            <p:extLst>
              <p:ext uri="{D42A27DB-BD31-4B8C-83A1-F6EECF244321}">
                <p14:modId xmlns:p14="http://schemas.microsoft.com/office/powerpoint/2010/main" val="2704481861"/>
              </p:ext>
            </p:extLst>
          </p:nvPr>
        </p:nvGraphicFramePr>
        <p:xfrm>
          <a:off x="5470072" y="804670"/>
          <a:ext cx="5914209" cy="52486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7623007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tx2">
            <a:lumMod val="50000"/>
            <a:lumOff val="50000"/>
          </a:schemeClr>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575D7A7-3C36-4508-9BC6-70A93BD3C4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934" y="0"/>
            <a:ext cx="12231160" cy="6856214"/>
            <a:chOff x="-16934" y="0"/>
            <a:chExt cx="12231160" cy="6856214"/>
          </a:xfrm>
        </p:grpSpPr>
        <p:pic>
          <p:nvPicPr>
            <p:cNvPr id="9" name="Picture 8">
              <a:extLst>
                <a:ext uri="{FF2B5EF4-FFF2-40B4-BE49-F238E27FC236}">
                  <a16:creationId xmlns:a16="http://schemas.microsoft.com/office/drawing/2014/main" id="{BC964A0D-06B7-4C16-AC9F-20ADDA8059E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0" name="Rectangle 9">
              <a:extLst>
                <a:ext uri="{FF2B5EF4-FFF2-40B4-BE49-F238E27FC236}">
                  <a16:creationId xmlns:a16="http://schemas.microsoft.com/office/drawing/2014/main" id="{F5703F5C-55DF-45CD-BC3F-3BE8F10339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1" name="Picture 10">
              <a:extLst>
                <a:ext uri="{FF2B5EF4-FFF2-40B4-BE49-F238E27FC236}">
                  <a16:creationId xmlns:a16="http://schemas.microsoft.com/office/drawing/2014/main" id="{A8C7134F-70F9-4826-A97E-9B39AEA08F5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12" name="Picture 11">
              <a:extLst>
                <a:ext uri="{FF2B5EF4-FFF2-40B4-BE49-F238E27FC236}">
                  <a16:creationId xmlns:a16="http://schemas.microsoft.com/office/drawing/2014/main" id="{39351E73-B6DD-4B56-8EE9-C16B5711C46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cxnSp>
        <p:nvCxnSpPr>
          <p:cNvPr id="14" name="Straight Connector 13">
            <a:extLst>
              <a:ext uri="{FF2B5EF4-FFF2-40B4-BE49-F238E27FC236}">
                <a16:creationId xmlns:a16="http://schemas.microsoft.com/office/drawing/2014/main" id="{AE446D0E-6531-40B7-A182-FB860243977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Title 1">
            <a:extLst>
              <a:ext uri="{FF2B5EF4-FFF2-40B4-BE49-F238E27FC236}">
                <a16:creationId xmlns:a16="http://schemas.microsoft.com/office/drawing/2014/main" id="{74C72964-31C8-BC45-9D28-5FEDCFE7640E}"/>
              </a:ext>
            </a:extLst>
          </p:cNvPr>
          <p:cNvSpPr>
            <a:spLocks noGrp="1"/>
          </p:cNvSpPr>
          <p:nvPr>
            <p:ph type="title"/>
          </p:nvPr>
        </p:nvSpPr>
        <p:spPr>
          <a:xfrm>
            <a:off x="2692398" y="1871131"/>
            <a:ext cx="6815669" cy="1515533"/>
          </a:xfrm>
        </p:spPr>
        <p:txBody>
          <a:bodyPr vert="horz" lIns="91440" tIns="45720" rIns="91440" bIns="45720" rtlCol="0" anchor="b">
            <a:normAutofit/>
          </a:bodyPr>
          <a:lstStyle/>
          <a:p>
            <a:r>
              <a:rPr lang="en-US" sz="5400" dirty="0"/>
              <a:t>Credibility Analysis</a:t>
            </a:r>
          </a:p>
        </p:txBody>
      </p:sp>
      <p:sp>
        <p:nvSpPr>
          <p:cNvPr id="3" name="Footer Placeholder 2">
            <a:extLst>
              <a:ext uri="{FF2B5EF4-FFF2-40B4-BE49-F238E27FC236}">
                <a16:creationId xmlns:a16="http://schemas.microsoft.com/office/drawing/2014/main" id="{E53BA9BF-9D15-3946-AE83-4F3BD348BC3A}"/>
              </a:ext>
            </a:extLst>
          </p:cNvPr>
          <p:cNvSpPr>
            <a:spLocks noGrp="1"/>
          </p:cNvSpPr>
          <p:nvPr>
            <p:ph type="ftr" sz="quarter" idx="11"/>
          </p:nvPr>
        </p:nvSpPr>
        <p:spPr>
          <a:xfrm>
            <a:off x="2692397" y="5037663"/>
            <a:ext cx="5214635" cy="279400"/>
          </a:xfrm>
        </p:spPr>
        <p:txBody>
          <a:bodyPr vert="horz" lIns="91440" tIns="45720" rIns="91440" bIns="45720" rtlCol="0" anchor="ctr">
            <a:normAutofit/>
          </a:bodyPr>
          <a:lstStyle/>
          <a:p>
            <a:pPr>
              <a:spcAft>
                <a:spcPts val="600"/>
              </a:spcAft>
            </a:pPr>
            <a:r>
              <a:rPr lang="en-US" b="0" i="0" kern="1200" dirty="0">
                <a:solidFill>
                  <a:schemeClr val="tx1"/>
                </a:solidFill>
                <a:effectLst/>
                <a:latin typeface="+mn-lt"/>
                <a:ea typeface="+mn-ea"/>
                <a:cs typeface="+mn-cs"/>
              </a:rPr>
              <a:t>© 2020 Kaleva Law Office</a:t>
            </a:r>
          </a:p>
        </p:txBody>
      </p:sp>
    </p:spTree>
    <p:extLst>
      <p:ext uri="{BB962C8B-B14F-4D97-AF65-F5344CB8AC3E}">
        <p14:creationId xmlns:p14="http://schemas.microsoft.com/office/powerpoint/2010/main" val="3901238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2BE4420-3B5F-4549-8B4A-77855B8215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A75876F6-95D4-48CB-8E3E-4401A96E25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6138" y="496088"/>
            <a:ext cx="3823215" cy="5883295"/>
          </a:xfrm>
          <a:prstGeom prst="rect">
            <a:avLst/>
          </a:prstGeom>
          <a:blipFill dpi="0" rotWithShape="1">
            <a:blip r:embed="rId2"/>
            <a:srcRect/>
            <a:tile tx="0" ty="0" sx="100000" sy="100000" flip="none" algn="tl"/>
          </a:blip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bg2"/>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D1B84719-90BB-4D0C-92D8-61DC5512B3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3552006"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a:xfrm>
            <a:off x="1055599" y="1055077"/>
            <a:ext cx="2532909" cy="4794578"/>
          </a:xfrm>
        </p:spPr>
        <p:txBody>
          <a:bodyPr>
            <a:normAutofit/>
          </a:bodyPr>
          <a:lstStyle/>
          <a:p>
            <a:r>
              <a:rPr lang="en-US" sz="4100" dirty="0">
                <a:solidFill>
                  <a:srgbClr val="262626"/>
                </a:solidFill>
              </a:rPr>
              <a:t>Objectively Evaluating Relevant Evidence</a:t>
            </a:r>
          </a:p>
        </p:txBody>
      </p:sp>
      <p:sp useBgFill="1">
        <p:nvSpPr>
          <p:cNvPr id="16" name="Rectangle 15">
            <a:extLst>
              <a:ext uri="{FF2B5EF4-FFF2-40B4-BE49-F238E27FC236}">
                <a16:creationId xmlns:a16="http://schemas.microsoft.com/office/drawing/2014/main" id="{7B407EC4-5D16-4845-9840-4E28622B65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2053" y="-2"/>
            <a:ext cx="7539947"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a:xfrm>
            <a:off x="5088466" y="6379383"/>
            <a:ext cx="3649133" cy="279400"/>
          </a:xfrm>
        </p:spPr>
        <p:txBody>
          <a:bodyPr>
            <a:normAutofit/>
          </a:bodyPr>
          <a:lstStyle/>
          <a:p>
            <a:pPr>
              <a:spcAft>
                <a:spcPts val="600"/>
              </a:spcAft>
            </a:pPr>
            <a:r>
              <a:rPr lang="en-US" dirty="0"/>
              <a:t>© 2020 Kaleva Law Office</a:t>
            </a:r>
          </a:p>
        </p:txBody>
      </p:sp>
      <p:graphicFrame>
        <p:nvGraphicFramePr>
          <p:cNvPr id="6" name="Content Placeholder 2">
            <a:extLst>
              <a:ext uri="{FF2B5EF4-FFF2-40B4-BE49-F238E27FC236}">
                <a16:creationId xmlns:a16="http://schemas.microsoft.com/office/drawing/2014/main" id="{8845915D-E8CE-458E-9026-3362457E3C87}"/>
              </a:ext>
            </a:extLst>
          </p:cNvPr>
          <p:cNvGraphicFramePr>
            <a:graphicFrameLocks noGrp="1"/>
          </p:cNvGraphicFramePr>
          <p:nvPr>
            <p:ph idx="1"/>
            <p:extLst>
              <p:ext uri="{D42A27DB-BD31-4B8C-83A1-F6EECF244321}">
                <p14:modId xmlns:p14="http://schemas.microsoft.com/office/powerpoint/2010/main" val="2517045438"/>
              </p:ext>
            </p:extLst>
          </p:nvPr>
        </p:nvGraphicFramePr>
        <p:xfrm>
          <a:off x="5470072" y="804670"/>
          <a:ext cx="5914209" cy="52486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3756989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CF423-7936-1E4F-872D-F9B3B02A690A}"/>
              </a:ext>
            </a:extLst>
          </p:cNvPr>
          <p:cNvSpPr>
            <a:spLocks noGrp="1"/>
          </p:cNvSpPr>
          <p:nvPr>
            <p:ph type="title"/>
          </p:nvPr>
        </p:nvSpPr>
        <p:spPr/>
        <p:txBody>
          <a:bodyPr/>
          <a:lstStyle/>
          <a:p>
            <a:r>
              <a:rPr lang="en-US" dirty="0"/>
              <a:t>What is Credibility?</a:t>
            </a:r>
          </a:p>
        </p:txBody>
      </p:sp>
      <p:sp>
        <p:nvSpPr>
          <p:cNvPr id="3" name="Content Placeholder 2">
            <a:extLst>
              <a:ext uri="{FF2B5EF4-FFF2-40B4-BE49-F238E27FC236}">
                <a16:creationId xmlns:a16="http://schemas.microsoft.com/office/drawing/2014/main" id="{D0653DD6-6A12-5B4E-BB17-7DDA7F533FB8}"/>
              </a:ext>
            </a:extLst>
          </p:cNvPr>
          <p:cNvSpPr>
            <a:spLocks noGrp="1"/>
          </p:cNvSpPr>
          <p:nvPr>
            <p:ph idx="1"/>
          </p:nvPr>
        </p:nvSpPr>
        <p:spPr/>
        <p:txBody>
          <a:bodyPr>
            <a:normAutofit lnSpcReduction="10000"/>
          </a:bodyPr>
          <a:lstStyle/>
          <a:p>
            <a:r>
              <a:rPr lang="en-US" dirty="0"/>
              <a:t>Accuracy and reliability – not about truthfulness.</a:t>
            </a:r>
          </a:p>
          <a:p>
            <a:pPr lvl="1"/>
            <a:r>
              <a:rPr lang="en-US" dirty="0"/>
              <a:t>Think of it as the source plus the content plus the plausibility.</a:t>
            </a:r>
          </a:p>
          <a:p>
            <a:pPr lvl="1"/>
            <a:r>
              <a:rPr lang="en-US" dirty="0"/>
              <a:t>Consider whether there is a reason or motive to lie.</a:t>
            </a:r>
          </a:p>
          <a:p>
            <a:r>
              <a:rPr lang="en-US" dirty="0"/>
              <a:t>Decision-maker is ultimately responsible to make this determination – consider determinations by investigator but come to independent determination.</a:t>
            </a:r>
          </a:p>
          <a:p>
            <a:r>
              <a:rPr lang="en-US" dirty="0"/>
              <a:t>Primarily look at corroboration and consistency – try to not focus on irrelevant inconsistencies.</a:t>
            </a:r>
          </a:p>
        </p:txBody>
      </p:sp>
      <p:sp>
        <p:nvSpPr>
          <p:cNvPr id="4" name="Footer Placeholder 3">
            <a:extLst>
              <a:ext uri="{FF2B5EF4-FFF2-40B4-BE49-F238E27FC236}">
                <a16:creationId xmlns:a16="http://schemas.microsoft.com/office/drawing/2014/main" id="{25ADC3E7-9C26-A04F-BB4E-CC5D3C1264B0}"/>
              </a:ext>
            </a:extLst>
          </p:cNvPr>
          <p:cNvSpPr>
            <a:spLocks noGrp="1"/>
          </p:cNvSpPr>
          <p:nvPr>
            <p:ph type="ftr" sz="quarter" idx="11"/>
          </p:nvPr>
        </p:nvSpPr>
        <p:spPr/>
        <p:txBody>
          <a:bodyPr/>
          <a:lstStyle/>
          <a:p>
            <a:r>
              <a:rPr lang="en-US" dirty="0"/>
              <a:t>© 2020 Kaleva Law Office</a:t>
            </a:r>
          </a:p>
        </p:txBody>
      </p:sp>
    </p:spTree>
    <p:extLst>
      <p:ext uri="{BB962C8B-B14F-4D97-AF65-F5344CB8AC3E}">
        <p14:creationId xmlns:p14="http://schemas.microsoft.com/office/powerpoint/2010/main" val="170749015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p:txBody>
          <a:bodyPr/>
          <a:lstStyle/>
          <a:p>
            <a:r>
              <a:rPr lang="en-US" dirty="0"/>
              <a:t>Considerations for Resolving Conflicts</a:t>
            </a:r>
          </a:p>
        </p:txBody>
      </p:sp>
      <p:sp>
        <p:nvSpPr>
          <p:cNvPr id="3" name="Content Placeholder 2">
            <a:extLst>
              <a:ext uri="{FF2B5EF4-FFF2-40B4-BE49-F238E27FC236}">
                <a16:creationId xmlns:a16="http://schemas.microsoft.com/office/drawing/2014/main" id="{5C9BB748-CF2C-AA44-8CC1-219FF7222DA8}"/>
              </a:ext>
            </a:extLst>
          </p:cNvPr>
          <p:cNvSpPr>
            <a:spLocks noGrp="1"/>
          </p:cNvSpPr>
          <p:nvPr>
            <p:ph idx="1"/>
          </p:nvPr>
        </p:nvSpPr>
        <p:spPr>
          <a:xfrm>
            <a:off x="1295401" y="2556931"/>
            <a:ext cx="9601196" cy="3527345"/>
          </a:xfrm>
        </p:spPr>
        <p:txBody>
          <a:bodyPr>
            <a:normAutofit/>
          </a:bodyPr>
          <a:lstStyle/>
          <a:p>
            <a:pPr lvl="0"/>
            <a:r>
              <a:rPr lang="en-US" sz="2800" dirty="0"/>
              <a:t>Statements by any witnesses to the alleged incident</a:t>
            </a:r>
            <a:endParaRPr lang="en-US" sz="1050" dirty="0"/>
          </a:p>
          <a:p>
            <a:pPr lvl="0"/>
            <a:r>
              <a:rPr lang="en-US" sz="2800" dirty="0"/>
              <a:t>Evidence about the relative credibility of the complainant/respondent</a:t>
            </a:r>
            <a:endParaRPr lang="en-US" sz="1050" dirty="0"/>
          </a:p>
          <a:p>
            <a:pPr lvl="1"/>
            <a:r>
              <a:rPr lang="en-US" sz="2200" dirty="0"/>
              <a:t>The level of detail and consistency of each person’s account should be compared in an attempt to determine who is telling the truth</a:t>
            </a:r>
          </a:p>
          <a:p>
            <a:pPr lvl="1"/>
            <a:r>
              <a:rPr lang="en-US" sz="2200" dirty="0"/>
              <a:t>Is corroborative evidence lacking where it should logically exist?</a:t>
            </a:r>
          </a:p>
          <a:p>
            <a:pPr lvl="1"/>
            <a:r>
              <a:rPr lang="en-US" sz="2200" dirty="0"/>
              <a:t>Statements in the investigation report regarding credibility</a:t>
            </a:r>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p:txBody>
          <a:bodyPr/>
          <a:lstStyle/>
          <a:p>
            <a:r>
              <a:rPr lang="en-US" dirty="0"/>
              <a:t>© 2020 Kaleva Law Office</a:t>
            </a:r>
          </a:p>
        </p:txBody>
      </p:sp>
    </p:spTree>
    <p:extLst>
      <p:ext uri="{BB962C8B-B14F-4D97-AF65-F5344CB8AC3E}">
        <p14:creationId xmlns:p14="http://schemas.microsoft.com/office/powerpoint/2010/main" val="84416978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p:txBody>
          <a:bodyPr/>
          <a:lstStyle/>
          <a:p>
            <a:r>
              <a:rPr lang="en-US" dirty="0"/>
              <a:t>Considerations for Resolving Conflicts</a:t>
            </a:r>
          </a:p>
        </p:txBody>
      </p:sp>
      <p:sp>
        <p:nvSpPr>
          <p:cNvPr id="3" name="Content Placeholder 2">
            <a:extLst>
              <a:ext uri="{FF2B5EF4-FFF2-40B4-BE49-F238E27FC236}">
                <a16:creationId xmlns:a16="http://schemas.microsoft.com/office/drawing/2014/main" id="{5C9BB748-CF2C-AA44-8CC1-219FF7222DA8}"/>
              </a:ext>
            </a:extLst>
          </p:cNvPr>
          <p:cNvSpPr>
            <a:spLocks noGrp="1"/>
          </p:cNvSpPr>
          <p:nvPr>
            <p:ph idx="1"/>
          </p:nvPr>
        </p:nvSpPr>
        <p:spPr/>
        <p:txBody>
          <a:bodyPr>
            <a:normAutofit/>
          </a:bodyPr>
          <a:lstStyle/>
          <a:p>
            <a:pPr lvl="0"/>
            <a:r>
              <a:rPr lang="en-US" sz="3200" dirty="0"/>
              <a:t>Evidence of the complainant’s reaction or behavior after the alleged harassment</a:t>
            </a:r>
            <a:endParaRPr lang="en-US" sz="1100" dirty="0"/>
          </a:p>
          <a:p>
            <a:pPr lvl="1"/>
            <a:r>
              <a:rPr lang="en-US" sz="2800" dirty="0"/>
              <a:t>Changes in behaviors?	Work-related?	School?	Concerns from friends and family?	Avoiding certain places?</a:t>
            </a:r>
            <a:endParaRPr lang="en-US" sz="1050" dirty="0"/>
          </a:p>
          <a:p>
            <a:pPr lvl="2"/>
            <a:r>
              <a:rPr lang="en-US" sz="2400" dirty="0"/>
              <a:t>May not manifest until later so use caution.  Do not prejudge a complainant based upon how </a:t>
            </a:r>
            <a:r>
              <a:rPr lang="en-US" sz="2400" i="1" dirty="0"/>
              <a:t>you</a:t>
            </a:r>
            <a:r>
              <a:rPr lang="en-US" sz="2400" dirty="0"/>
              <a:t> would react.</a:t>
            </a:r>
            <a:endParaRPr lang="en-US" sz="1000" dirty="0"/>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p:txBody>
          <a:bodyPr/>
          <a:lstStyle/>
          <a:p>
            <a:r>
              <a:rPr lang="en-US" dirty="0"/>
              <a:t>© 2020 Kaleva Law Office</a:t>
            </a:r>
          </a:p>
        </p:txBody>
      </p:sp>
    </p:spTree>
    <p:extLst>
      <p:ext uri="{BB962C8B-B14F-4D97-AF65-F5344CB8AC3E}">
        <p14:creationId xmlns:p14="http://schemas.microsoft.com/office/powerpoint/2010/main" val="15445893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p:txBody>
          <a:bodyPr/>
          <a:lstStyle/>
          <a:p>
            <a:r>
              <a:rPr lang="en-US" dirty="0"/>
              <a:t>Considerations for Resolving Conflicts</a:t>
            </a:r>
          </a:p>
        </p:txBody>
      </p:sp>
      <p:sp>
        <p:nvSpPr>
          <p:cNvPr id="3" name="Content Placeholder 2">
            <a:extLst>
              <a:ext uri="{FF2B5EF4-FFF2-40B4-BE49-F238E27FC236}">
                <a16:creationId xmlns:a16="http://schemas.microsoft.com/office/drawing/2014/main" id="{5C9BB748-CF2C-AA44-8CC1-219FF7222DA8}"/>
              </a:ext>
            </a:extLst>
          </p:cNvPr>
          <p:cNvSpPr>
            <a:spLocks noGrp="1"/>
          </p:cNvSpPr>
          <p:nvPr>
            <p:ph idx="1"/>
          </p:nvPr>
        </p:nvSpPr>
        <p:spPr/>
        <p:txBody>
          <a:bodyPr>
            <a:normAutofit/>
          </a:bodyPr>
          <a:lstStyle/>
          <a:p>
            <a:pPr lvl="0"/>
            <a:r>
              <a:rPr lang="en-US" sz="2800" dirty="0"/>
              <a:t>Evidence about whether the complainant filed the complaint or took other action to protest the conduct soon after the alleged incident occurred</a:t>
            </a:r>
            <a:endParaRPr lang="en-US" sz="1050" dirty="0"/>
          </a:p>
          <a:p>
            <a:pPr lvl="1"/>
            <a:r>
              <a:rPr lang="en-US" sz="2400" dirty="0"/>
              <a:t>But: failure to immediately complain may merely reflect a fear of retaliation, a fear that the complainant may not be believed, etc. rather than that the alleged harassment did not occur</a:t>
            </a:r>
            <a:endParaRPr lang="en-US" sz="1000" dirty="0"/>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p:txBody>
          <a:bodyPr/>
          <a:lstStyle/>
          <a:p>
            <a:r>
              <a:rPr lang="en-US" dirty="0"/>
              <a:t>© 2020 Kaleva Law Office</a:t>
            </a:r>
          </a:p>
        </p:txBody>
      </p:sp>
    </p:spTree>
    <p:extLst>
      <p:ext uri="{BB962C8B-B14F-4D97-AF65-F5344CB8AC3E}">
        <p14:creationId xmlns:p14="http://schemas.microsoft.com/office/powerpoint/2010/main" val="371620844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p:txBody>
          <a:bodyPr/>
          <a:lstStyle/>
          <a:p>
            <a:r>
              <a:rPr lang="en-US" dirty="0"/>
              <a:t>Considerations for Resolving Conflicts</a:t>
            </a:r>
          </a:p>
        </p:txBody>
      </p:sp>
      <p:sp>
        <p:nvSpPr>
          <p:cNvPr id="3" name="Content Placeholder 2">
            <a:extLst>
              <a:ext uri="{FF2B5EF4-FFF2-40B4-BE49-F238E27FC236}">
                <a16:creationId xmlns:a16="http://schemas.microsoft.com/office/drawing/2014/main" id="{5C9BB748-CF2C-AA44-8CC1-219FF7222DA8}"/>
              </a:ext>
            </a:extLst>
          </p:cNvPr>
          <p:cNvSpPr>
            <a:spLocks noGrp="1"/>
          </p:cNvSpPr>
          <p:nvPr>
            <p:ph idx="1"/>
          </p:nvPr>
        </p:nvSpPr>
        <p:spPr/>
        <p:txBody>
          <a:bodyPr>
            <a:normAutofit/>
          </a:bodyPr>
          <a:lstStyle/>
          <a:p>
            <a:pPr lvl="0"/>
            <a:r>
              <a:rPr lang="en-US" sz="3200" dirty="0"/>
              <a:t>Other contemporaneous evidence:</a:t>
            </a:r>
            <a:endParaRPr lang="en-US" sz="1100" dirty="0"/>
          </a:p>
          <a:p>
            <a:pPr lvl="1"/>
            <a:r>
              <a:rPr lang="en-US" sz="2800" dirty="0"/>
              <a:t>Did the complainant write about the conduct and reaction to it soon after it occurred (e.g. in a diary, email, blog, social media post)?</a:t>
            </a:r>
            <a:endParaRPr lang="en-US" sz="1050" dirty="0"/>
          </a:p>
          <a:p>
            <a:pPr lvl="1"/>
            <a:r>
              <a:rPr lang="en-US" sz="2800" dirty="0"/>
              <a:t>Did the student tell others (friends, parents) about the conduct and their reaction soon after it occurred?</a:t>
            </a:r>
            <a:endParaRPr lang="en-US" sz="1050" dirty="0"/>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p:txBody>
          <a:bodyPr/>
          <a:lstStyle/>
          <a:p>
            <a:r>
              <a:rPr lang="en-US" dirty="0"/>
              <a:t>© 2020 Kaleva Law Office</a:t>
            </a:r>
          </a:p>
        </p:txBody>
      </p:sp>
    </p:spTree>
    <p:extLst>
      <p:ext uri="{BB962C8B-B14F-4D97-AF65-F5344CB8AC3E}">
        <p14:creationId xmlns:p14="http://schemas.microsoft.com/office/powerpoint/2010/main" val="264812625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tx2">
            <a:lumMod val="50000"/>
            <a:lumOff val="50000"/>
          </a:schemeClr>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575D7A7-3C36-4508-9BC6-70A93BD3C4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934" y="0"/>
            <a:ext cx="12231160" cy="6856214"/>
            <a:chOff x="-16934" y="0"/>
            <a:chExt cx="12231160" cy="6856214"/>
          </a:xfrm>
        </p:grpSpPr>
        <p:pic>
          <p:nvPicPr>
            <p:cNvPr id="9" name="Picture 8">
              <a:extLst>
                <a:ext uri="{FF2B5EF4-FFF2-40B4-BE49-F238E27FC236}">
                  <a16:creationId xmlns:a16="http://schemas.microsoft.com/office/drawing/2014/main" id="{BC964A0D-06B7-4C16-AC9F-20ADDA8059E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0" name="Rectangle 9">
              <a:extLst>
                <a:ext uri="{FF2B5EF4-FFF2-40B4-BE49-F238E27FC236}">
                  <a16:creationId xmlns:a16="http://schemas.microsoft.com/office/drawing/2014/main" id="{F5703F5C-55DF-45CD-BC3F-3BE8F10339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1" name="Picture 10">
              <a:extLst>
                <a:ext uri="{FF2B5EF4-FFF2-40B4-BE49-F238E27FC236}">
                  <a16:creationId xmlns:a16="http://schemas.microsoft.com/office/drawing/2014/main" id="{A8C7134F-70F9-4826-A97E-9B39AEA08F5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12" name="Picture 11">
              <a:extLst>
                <a:ext uri="{FF2B5EF4-FFF2-40B4-BE49-F238E27FC236}">
                  <a16:creationId xmlns:a16="http://schemas.microsoft.com/office/drawing/2014/main" id="{39351E73-B6DD-4B56-8EE9-C16B5711C46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cxnSp>
        <p:nvCxnSpPr>
          <p:cNvPr id="14" name="Straight Connector 13">
            <a:extLst>
              <a:ext uri="{FF2B5EF4-FFF2-40B4-BE49-F238E27FC236}">
                <a16:creationId xmlns:a16="http://schemas.microsoft.com/office/drawing/2014/main" id="{AE446D0E-6531-40B7-A182-FB860243977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Title 1">
            <a:extLst>
              <a:ext uri="{FF2B5EF4-FFF2-40B4-BE49-F238E27FC236}">
                <a16:creationId xmlns:a16="http://schemas.microsoft.com/office/drawing/2014/main" id="{74C72964-31C8-BC45-9D28-5FEDCFE7640E}"/>
              </a:ext>
            </a:extLst>
          </p:cNvPr>
          <p:cNvSpPr>
            <a:spLocks noGrp="1"/>
          </p:cNvSpPr>
          <p:nvPr>
            <p:ph type="title"/>
          </p:nvPr>
        </p:nvSpPr>
        <p:spPr>
          <a:xfrm>
            <a:off x="2692398" y="1871131"/>
            <a:ext cx="6815669" cy="1515533"/>
          </a:xfrm>
        </p:spPr>
        <p:txBody>
          <a:bodyPr vert="horz" lIns="91440" tIns="45720" rIns="91440" bIns="45720" rtlCol="0" anchor="b">
            <a:normAutofit/>
          </a:bodyPr>
          <a:lstStyle/>
          <a:p>
            <a:pPr>
              <a:lnSpc>
                <a:spcPct val="90000"/>
              </a:lnSpc>
            </a:pPr>
            <a:r>
              <a:rPr lang="en-US" sz="5000" dirty="0"/>
              <a:t>Approaches to Counterintuitive Response</a:t>
            </a:r>
          </a:p>
        </p:txBody>
      </p:sp>
      <p:sp>
        <p:nvSpPr>
          <p:cNvPr id="3" name="Footer Placeholder 2">
            <a:extLst>
              <a:ext uri="{FF2B5EF4-FFF2-40B4-BE49-F238E27FC236}">
                <a16:creationId xmlns:a16="http://schemas.microsoft.com/office/drawing/2014/main" id="{E53BA9BF-9D15-3946-AE83-4F3BD348BC3A}"/>
              </a:ext>
            </a:extLst>
          </p:cNvPr>
          <p:cNvSpPr>
            <a:spLocks noGrp="1"/>
          </p:cNvSpPr>
          <p:nvPr>
            <p:ph type="ftr" sz="quarter" idx="11"/>
          </p:nvPr>
        </p:nvSpPr>
        <p:spPr>
          <a:xfrm>
            <a:off x="2692397" y="5037663"/>
            <a:ext cx="5214635" cy="279400"/>
          </a:xfrm>
        </p:spPr>
        <p:txBody>
          <a:bodyPr vert="horz" lIns="91440" tIns="45720" rIns="91440" bIns="45720" rtlCol="0" anchor="ctr">
            <a:normAutofit/>
          </a:bodyPr>
          <a:lstStyle/>
          <a:p>
            <a:pPr>
              <a:spcAft>
                <a:spcPts val="600"/>
              </a:spcAft>
            </a:pPr>
            <a:r>
              <a:rPr lang="en-US" b="0" i="0" kern="1200" dirty="0">
                <a:solidFill>
                  <a:schemeClr val="tx1"/>
                </a:solidFill>
                <a:effectLst/>
                <a:latin typeface="+mn-lt"/>
                <a:ea typeface="+mn-ea"/>
                <a:cs typeface="+mn-cs"/>
              </a:rPr>
              <a:t>© 2020 Kaleva Law Office</a:t>
            </a:r>
          </a:p>
        </p:txBody>
      </p:sp>
    </p:spTree>
    <p:extLst>
      <p:ext uri="{BB962C8B-B14F-4D97-AF65-F5344CB8AC3E}">
        <p14:creationId xmlns:p14="http://schemas.microsoft.com/office/powerpoint/2010/main" val="338744435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2723366-C73B-4ED6-ADEF-29911C6BC5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847A4152-8E41-4D1C-B88C-57C5C430A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1" y="484632"/>
            <a:ext cx="11222737" cy="1479635"/>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a:xfrm>
            <a:off x="804421" y="796374"/>
            <a:ext cx="10583158" cy="880027"/>
          </a:xfrm>
        </p:spPr>
        <p:txBody>
          <a:bodyPr>
            <a:normAutofit/>
          </a:bodyPr>
          <a:lstStyle/>
          <a:p>
            <a:r>
              <a:rPr lang="en-US" dirty="0">
                <a:solidFill>
                  <a:srgbClr val="FFFFFF"/>
                </a:solidFill>
              </a:rPr>
              <a:t>Everyone has a different way of thinking </a:t>
            </a:r>
          </a:p>
        </p:txBody>
      </p:sp>
      <p:sp>
        <p:nvSpPr>
          <p:cNvPr id="13" name="Rectangle 12">
            <a:extLst>
              <a:ext uri="{FF2B5EF4-FFF2-40B4-BE49-F238E27FC236}">
                <a16:creationId xmlns:a16="http://schemas.microsoft.com/office/drawing/2014/main" id="{999F76F5-72D4-4814-9169-8F535AEEB8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0747" y="648377"/>
            <a:ext cx="10890504" cy="115214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C6202988-4466-42C5-B33A-AFABF051B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92000" cy="4572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5C9BB748-CF2C-AA44-8CC1-219FF7222DA8}"/>
              </a:ext>
            </a:extLst>
          </p:cNvPr>
          <p:cNvSpPr>
            <a:spLocks noGrp="1"/>
          </p:cNvSpPr>
          <p:nvPr>
            <p:ph idx="1"/>
          </p:nvPr>
        </p:nvSpPr>
        <p:spPr>
          <a:xfrm>
            <a:off x="1295401" y="2612256"/>
            <a:ext cx="9601196" cy="3263612"/>
          </a:xfrm>
        </p:spPr>
        <p:txBody>
          <a:bodyPr>
            <a:normAutofit/>
          </a:bodyPr>
          <a:lstStyle/>
          <a:p>
            <a:pPr lvl="0"/>
            <a:r>
              <a:rPr lang="en-US" dirty="0"/>
              <a:t>Differences in:</a:t>
            </a:r>
          </a:p>
          <a:p>
            <a:pPr lvl="1"/>
            <a:r>
              <a:rPr lang="en-US" dirty="0"/>
              <a:t>Cultural backgrounds</a:t>
            </a:r>
          </a:p>
          <a:p>
            <a:pPr lvl="1"/>
            <a:r>
              <a:rPr lang="en-US" dirty="0"/>
              <a:t>Learned responses</a:t>
            </a:r>
          </a:p>
          <a:p>
            <a:pPr lvl="1"/>
            <a:r>
              <a:rPr lang="en-US" dirty="0"/>
              <a:t>Age, gender, race, religion, height/weight, strength</a:t>
            </a:r>
          </a:p>
          <a:p>
            <a:pPr lvl="1"/>
            <a:r>
              <a:rPr lang="en-US" dirty="0"/>
              <a:t>Adverse childhood experiences</a:t>
            </a:r>
          </a:p>
          <a:p>
            <a:pPr lvl="1"/>
            <a:r>
              <a:rPr lang="en-US" dirty="0"/>
              <a:t>Trauma in the moment or prior to the encounter</a:t>
            </a:r>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a:xfrm>
            <a:off x="1295401" y="5969000"/>
            <a:ext cx="7305900" cy="279400"/>
          </a:xfrm>
        </p:spPr>
        <p:txBody>
          <a:bodyPr>
            <a:normAutofit/>
          </a:bodyPr>
          <a:lstStyle/>
          <a:p>
            <a:pPr>
              <a:spcAft>
                <a:spcPts val="600"/>
              </a:spcAft>
            </a:pPr>
            <a:r>
              <a:rPr lang="en-US" dirty="0"/>
              <a:t>© 2020 Kaleva Law Office</a:t>
            </a:r>
          </a:p>
        </p:txBody>
      </p:sp>
    </p:spTree>
    <p:extLst>
      <p:ext uri="{BB962C8B-B14F-4D97-AF65-F5344CB8AC3E}">
        <p14:creationId xmlns:p14="http://schemas.microsoft.com/office/powerpoint/2010/main" val="46125213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a:xfrm>
            <a:off x="952108" y="954756"/>
            <a:ext cx="2730414" cy="4946003"/>
          </a:xfrm>
        </p:spPr>
        <p:txBody>
          <a:bodyPr>
            <a:normAutofit/>
          </a:bodyPr>
          <a:lstStyle/>
          <a:p>
            <a:r>
              <a:rPr lang="en-US" sz="3100" dirty="0">
                <a:solidFill>
                  <a:srgbClr val="FFFFFF"/>
                </a:solidFill>
              </a:rPr>
              <a:t>Considerations: Potential Responses to Trauma</a:t>
            </a:r>
          </a:p>
        </p:txBody>
      </p:sp>
      <p:sp>
        <p:nvSpPr>
          <p:cNvPr id="15" name="Rectangle 14">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5C9BB748-CF2C-AA44-8CC1-219FF7222DA8}"/>
              </a:ext>
            </a:extLst>
          </p:cNvPr>
          <p:cNvSpPr>
            <a:spLocks noGrp="1"/>
          </p:cNvSpPr>
          <p:nvPr>
            <p:ph idx="1"/>
          </p:nvPr>
        </p:nvSpPr>
        <p:spPr>
          <a:xfrm>
            <a:off x="5140934" y="469900"/>
            <a:ext cx="5953630" cy="5405968"/>
          </a:xfrm>
        </p:spPr>
        <p:txBody>
          <a:bodyPr anchor="ctr">
            <a:normAutofit/>
          </a:bodyPr>
          <a:lstStyle/>
          <a:p>
            <a:r>
              <a:rPr lang="en-US" dirty="0"/>
              <a:t>Delayed reporting</a:t>
            </a:r>
          </a:p>
          <a:p>
            <a:pPr lvl="0"/>
            <a:r>
              <a:rPr lang="en-US" dirty="0"/>
              <a:t>Difficulty remembering specifics (could also be due to drugs/alcohol)</a:t>
            </a:r>
          </a:p>
          <a:p>
            <a:pPr lvl="0"/>
            <a:r>
              <a:rPr lang="en-US" dirty="0"/>
              <a:t>Reluctant reporting</a:t>
            </a:r>
          </a:p>
          <a:p>
            <a:pPr lvl="0"/>
            <a:r>
              <a:rPr lang="en-US" dirty="0"/>
              <a:t>Remaining in a relationship or living arrangement with the respondent</a:t>
            </a:r>
          </a:p>
          <a:p>
            <a:pPr lvl="0"/>
            <a:r>
              <a:rPr lang="en-US" dirty="0"/>
              <a:t>Being calm and composed after an assault</a:t>
            </a:r>
          </a:p>
          <a:p>
            <a:pPr lvl="0"/>
            <a:r>
              <a:rPr lang="en-US" dirty="0"/>
              <a:t>Failing to identify the accused</a:t>
            </a:r>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a:xfrm>
            <a:off x="5140934" y="5969000"/>
            <a:ext cx="3658333" cy="279400"/>
          </a:xfrm>
        </p:spPr>
        <p:txBody>
          <a:bodyPr>
            <a:normAutofit/>
          </a:bodyPr>
          <a:lstStyle/>
          <a:p>
            <a:pPr>
              <a:spcAft>
                <a:spcPts val="600"/>
              </a:spcAft>
            </a:pPr>
            <a:r>
              <a:rPr lang="en-US" dirty="0"/>
              <a:t>© 2020 Kaleva Law Office</a:t>
            </a:r>
          </a:p>
        </p:txBody>
      </p:sp>
    </p:spTree>
    <p:extLst>
      <p:ext uri="{BB962C8B-B14F-4D97-AF65-F5344CB8AC3E}">
        <p14:creationId xmlns:p14="http://schemas.microsoft.com/office/powerpoint/2010/main" val="288381670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a:xfrm>
            <a:off x="952108" y="954756"/>
            <a:ext cx="2730414" cy="4946003"/>
          </a:xfrm>
        </p:spPr>
        <p:txBody>
          <a:bodyPr>
            <a:normAutofit/>
          </a:bodyPr>
          <a:lstStyle/>
          <a:p>
            <a:r>
              <a:rPr lang="en-US" sz="3100" dirty="0">
                <a:solidFill>
                  <a:srgbClr val="FFFFFF"/>
                </a:solidFill>
              </a:rPr>
              <a:t>Considerations: Potential Responses to Trauma</a:t>
            </a:r>
          </a:p>
        </p:txBody>
      </p:sp>
      <p:sp>
        <p:nvSpPr>
          <p:cNvPr id="15" name="Rectangle 14">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5C9BB748-CF2C-AA44-8CC1-219FF7222DA8}"/>
              </a:ext>
            </a:extLst>
          </p:cNvPr>
          <p:cNvSpPr>
            <a:spLocks noGrp="1"/>
          </p:cNvSpPr>
          <p:nvPr>
            <p:ph idx="1"/>
          </p:nvPr>
        </p:nvSpPr>
        <p:spPr>
          <a:xfrm>
            <a:off x="5140934" y="469900"/>
            <a:ext cx="5953630" cy="5405968"/>
          </a:xfrm>
        </p:spPr>
        <p:txBody>
          <a:bodyPr anchor="ctr">
            <a:normAutofit/>
          </a:bodyPr>
          <a:lstStyle/>
          <a:p>
            <a:r>
              <a:rPr lang="en-US" dirty="0"/>
              <a:t>Trauma isn’t just something to consider from the complainant’s perspective.	The respondent may be dealing with trauma, as may be the witnesses.</a:t>
            </a:r>
          </a:p>
          <a:p>
            <a:r>
              <a:rPr lang="en-US" dirty="0"/>
              <a:t>Trauma may cause counterintuitive responses – from your perspective.	  Stop and consider carefully before you decided someone is lying because they responded in a way different from how </a:t>
            </a:r>
            <a:r>
              <a:rPr lang="en-US" i="1" dirty="0"/>
              <a:t>you </a:t>
            </a:r>
            <a:r>
              <a:rPr lang="en-US" dirty="0"/>
              <a:t>would have responded.</a:t>
            </a:r>
          </a:p>
          <a:p>
            <a:endParaRPr lang="en-US" dirty="0"/>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a:xfrm>
            <a:off x="5140934" y="5969000"/>
            <a:ext cx="3658333" cy="279400"/>
          </a:xfrm>
        </p:spPr>
        <p:txBody>
          <a:bodyPr>
            <a:normAutofit/>
          </a:bodyPr>
          <a:lstStyle/>
          <a:p>
            <a:pPr>
              <a:spcAft>
                <a:spcPts val="600"/>
              </a:spcAft>
            </a:pPr>
            <a:r>
              <a:rPr lang="en-US" dirty="0"/>
              <a:t>© 2020 Kaleva Law Office</a:t>
            </a:r>
          </a:p>
        </p:txBody>
      </p:sp>
    </p:spTree>
    <p:extLst>
      <p:ext uri="{BB962C8B-B14F-4D97-AF65-F5344CB8AC3E}">
        <p14:creationId xmlns:p14="http://schemas.microsoft.com/office/powerpoint/2010/main" val="204550220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a:xfrm>
            <a:off x="1295402" y="982132"/>
            <a:ext cx="9601196" cy="1303867"/>
          </a:xfrm>
        </p:spPr>
        <p:txBody>
          <a:bodyPr>
            <a:normAutofit/>
          </a:bodyPr>
          <a:lstStyle/>
          <a:p>
            <a:r>
              <a:rPr lang="en-US" dirty="0">
                <a:solidFill>
                  <a:srgbClr val="262626"/>
                </a:solidFill>
              </a:rPr>
              <a:t>Disclaimer</a:t>
            </a:r>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a:xfrm>
            <a:off x="1295401" y="5969000"/>
            <a:ext cx="7305900" cy="279400"/>
          </a:xfrm>
        </p:spPr>
        <p:txBody>
          <a:bodyPr>
            <a:normAutofit/>
          </a:bodyPr>
          <a:lstStyle/>
          <a:p>
            <a:pPr>
              <a:spcAft>
                <a:spcPts val="600"/>
              </a:spcAft>
            </a:pPr>
            <a:r>
              <a:rPr lang="en-US" dirty="0">
                <a:solidFill>
                  <a:srgbClr val="000000"/>
                </a:solidFill>
              </a:rPr>
              <a:t>© 2020 Kaleva Law Office</a:t>
            </a:r>
          </a:p>
        </p:txBody>
      </p:sp>
      <p:graphicFrame>
        <p:nvGraphicFramePr>
          <p:cNvPr id="6" name="Content Placeholder 2">
            <a:extLst>
              <a:ext uri="{FF2B5EF4-FFF2-40B4-BE49-F238E27FC236}">
                <a16:creationId xmlns:a16="http://schemas.microsoft.com/office/drawing/2014/main" id="{1322F1B4-CFB8-45B3-9C02-7C0A63957FF8}"/>
              </a:ext>
            </a:extLst>
          </p:cNvPr>
          <p:cNvGraphicFramePr>
            <a:graphicFrameLocks noGrp="1"/>
          </p:cNvGraphicFramePr>
          <p:nvPr>
            <p:ph idx="1"/>
            <p:extLst>
              <p:ext uri="{D42A27DB-BD31-4B8C-83A1-F6EECF244321}">
                <p14:modId xmlns:p14="http://schemas.microsoft.com/office/powerpoint/2010/main" val="3559245895"/>
              </p:ext>
            </p:extLst>
          </p:nvPr>
        </p:nvGraphicFramePr>
        <p:xfrm>
          <a:off x="1295400" y="2772384"/>
          <a:ext cx="9601197" cy="28748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0984062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2BE4420-3B5F-4549-8B4A-77855B8215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A75876F6-95D4-48CB-8E3E-4401A96E25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6138" y="496088"/>
            <a:ext cx="3823215" cy="5883295"/>
          </a:xfrm>
          <a:prstGeom prst="rect">
            <a:avLst/>
          </a:prstGeom>
          <a:blipFill dpi="0" rotWithShape="1">
            <a:blip r:embed="rId2"/>
            <a:srcRect/>
            <a:tile tx="0" ty="0" sx="100000" sy="100000" flip="none" algn="tl"/>
          </a:blip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bg2"/>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D1B84719-90BB-4D0C-92D8-61DC5512B3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3552006"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a:xfrm>
            <a:off x="1055599" y="1055077"/>
            <a:ext cx="2532909" cy="4794578"/>
          </a:xfrm>
        </p:spPr>
        <p:txBody>
          <a:bodyPr>
            <a:normAutofit/>
          </a:bodyPr>
          <a:lstStyle/>
          <a:p>
            <a:r>
              <a:rPr lang="en-US" dirty="0">
                <a:solidFill>
                  <a:srgbClr val="262626"/>
                </a:solidFill>
              </a:rPr>
              <a:t>Credibility Factors</a:t>
            </a:r>
          </a:p>
        </p:txBody>
      </p:sp>
      <p:sp useBgFill="1">
        <p:nvSpPr>
          <p:cNvPr id="16" name="Rectangle 15">
            <a:extLst>
              <a:ext uri="{FF2B5EF4-FFF2-40B4-BE49-F238E27FC236}">
                <a16:creationId xmlns:a16="http://schemas.microsoft.com/office/drawing/2014/main" id="{7B407EC4-5D16-4845-9840-4E28622B65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2053" y="-2"/>
            <a:ext cx="7539947"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a:xfrm>
            <a:off x="5088466" y="6379383"/>
            <a:ext cx="3649133" cy="279400"/>
          </a:xfrm>
        </p:spPr>
        <p:txBody>
          <a:bodyPr>
            <a:normAutofit/>
          </a:bodyPr>
          <a:lstStyle/>
          <a:p>
            <a:pPr>
              <a:spcAft>
                <a:spcPts val="600"/>
              </a:spcAft>
            </a:pPr>
            <a:r>
              <a:rPr lang="en-US" dirty="0"/>
              <a:t>© 2020 Kaleva Law Office</a:t>
            </a:r>
          </a:p>
        </p:txBody>
      </p:sp>
      <p:graphicFrame>
        <p:nvGraphicFramePr>
          <p:cNvPr id="6" name="Content Placeholder 2">
            <a:extLst>
              <a:ext uri="{FF2B5EF4-FFF2-40B4-BE49-F238E27FC236}">
                <a16:creationId xmlns:a16="http://schemas.microsoft.com/office/drawing/2014/main" id="{2EA28841-D6FC-45A9-BA29-7726E59C9927}"/>
              </a:ext>
            </a:extLst>
          </p:cNvPr>
          <p:cNvGraphicFramePr>
            <a:graphicFrameLocks noGrp="1"/>
          </p:cNvGraphicFramePr>
          <p:nvPr>
            <p:ph idx="1"/>
            <p:extLst>
              <p:ext uri="{D42A27DB-BD31-4B8C-83A1-F6EECF244321}">
                <p14:modId xmlns:p14="http://schemas.microsoft.com/office/powerpoint/2010/main" val="380492898"/>
              </p:ext>
            </p:extLst>
          </p:nvPr>
        </p:nvGraphicFramePr>
        <p:xfrm>
          <a:off x="5470072" y="804670"/>
          <a:ext cx="5914209" cy="52486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7901592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tx2">
            <a:lumMod val="50000"/>
            <a:lumOff val="50000"/>
          </a:schemeClr>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575D7A7-3C36-4508-9BC6-70A93BD3C4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934" y="0"/>
            <a:ext cx="12231160" cy="6856214"/>
            <a:chOff x="-16934" y="0"/>
            <a:chExt cx="12231160" cy="6856214"/>
          </a:xfrm>
        </p:grpSpPr>
        <p:pic>
          <p:nvPicPr>
            <p:cNvPr id="9" name="Picture 8">
              <a:extLst>
                <a:ext uri="{FF2B5EF4-FFF2-40B4-BE49-F238E27FC236}">
                  <a16:creationId xmlns:a16="http://schemas.microsoft.com/office/drawing/2014/main" id="{BC964A0D-06B7-4C16-AC9F-20ADDA8059E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0" name="Rectangle 9">
              <a:extLst>
                <a:ext uri="{FF2B5EF4-FFF2-40B4-BE49-F238E27FC236}">
                  <a16:creationId xmlns:a16="http://schemas.microsoft.com/office/drawing/2014/main" id="{F5703F5C-55DF-45CD-BC3F-3BE8F10339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1" name="Picture 10">
              <a:extLst>
                <a:ext uri="{FF2B5EF4-FFF2-40B4-BE49-F238E27FC236}">
                  <a16:creationId xmlns:a16="http://schemas.microsoft.com/office/drawing/2014/main" id="{A8C7134F-70F9-4826-A97E-9B39AEA08F5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12" name="Picture 11">
              <a:extLst>
                <a:ext uri="{FF2B5EF4-FFF2-40B4-BE49-F238E27FC236}">
                  <a16:creationId xmlns:a16="http://schemas.microsoft.com/office/drawing/2014/main" id="{39351E73-B6DD-4B56-8EE9-C16B5711C46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cxnSp>
        <p:nvCxnSpPr>
          <p:cNvPr id="14" name="Straight Connector 13">
            <a:extLst>
              <a:ext uri="{FF2B5EF4-FFF2-40B4-BE49-F238E27FC236}">
                <a16:creationId xmlns:a16="http://schemas.microsoft.com/office/drawing/2014/main" id="{AE446D0E-6531-40B7-A182-FB860243977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Title 1">
            <a:extLst>
              <a:ext uri="{FF2B5EF4-FFF2-40B4-BE49-F238E27FC236}">
                <a16:creationId xmlns:a16="http://schemas.microsoft.com/office/drawing/2014/main" id="{74C72964-31C8-BC45-9D28-5FEDCFE7640E}"/>
              </a:ext>
            </a:extLst>
          </p:cNvPr>
          <p:cNvSpPr>
            <a:spLocks noGrp="1"/>
          </p:cNvSpPr>
          <p:nvPr>
            <p:ph type="title"/>
          </p:nvPr>
        </p:nvSpPr>
        <p:spPr>
          <a:xfrm>
            <a:off x="2692398" y="1871131"/>
            <a:ext cx="6815669" cy="1515533"/>
          </a:xfrm>
        </p:spPr>
        <p:txBody>
          <a:bodyPr vert="horz" lIns="91440" tIns="45720" rIns="91440" bIns="45720" rtlCol="0" anchor="b">
            <a:normAutofit/>
          </a:bodyPr>
          <a:lstStyle/>
          <a:p>
            <a:r>
              <a:rPr lang="en-US" sz="5400" dirty="0"/>
              <a:t>Weighing the Evidence</a:t>
            </a:r>
          </a:p>
        </p:txBody>
      </p:sp>
      <p:sp>
        <p:nvSpPr>
          <p:cNvPr id="3" name="Footer Placeholder 2">
            <a:extLst>
              <a:ext uri="{FF2B5EF4-FFF2-40B4-BE49-F238E27FC236}">
                <a16:creationId xmlns:a16="http://schemas.microsoft.com/office/drawing/2014/main" id="{E53BA9BF-9D15-3946-AE83-4F3BD348BC3A}"/>
              </a:ext>
            </a:extLst>
          </p:cNvPr>
          <p:cNvSpPr>
            <a:spLocks noGrp="1"/>
          </p:cNvSpPr>
          <p:nvPr>
            <p:ph type="ftr" sz="quarter" idx="11"/>
          </p:nvPr>
        </p:nvSpPr>
        <p:spPr>
          <a:xfrm>
            <a:off x="2692397" y="5037663"/>
            <a:ext cx="5214635" cy="279400"/>
          </a:xfrm>
        </p:spPr>
        <p:txBody>
          <a:bodyPr vert="horz" lIns="91440" tIns="45720" rIns="91440" bIns="45720" rtlCol="0" anchor="ctr">
            <a:normAutofit/>
          </a:bodyPr>
          <a:lstStyle/>
          <a:p>
            <a:pPr>
              <a:spcAft>
                <a:spcPts val="600"/>
              </a:spcAft>
            </a:pPr>
            <a:r>
              <a:rPr lang="en-US" b="0" i="0" kern="1200" dirty="0">
                <a:solidFill>
                  <a:schemeClr val="tx1"/>
                </a:solidFill>
                <a:effectLst/>
                <a:latin typeface="+mn-lt"/>
                <a:ea typeface="+mn-ea"/>
                <a:cs typeface="+mn-cs"/>
              </a:rPr>
              <a:t>© 2020 Kaleva Law Office</a:t>
            </a:r>
          </a:p>
        </p:txBody>
      </p:sp>
    </p:spTree>
    <p:extLst>
      <p:ext uri="{BB962C8B-B14F-4D97-AF65-F5344CB8AC3E}">
        <p14:creationId xmlns:p14="http://schemas.microsoft.com/office/powerpoint/2010/main" val="294780634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p:txBody>
          <a:bodyPr/>
          <a:lstStyle/>
          <a:p>
            <a:r>
              <a:rPr lang="en-US" dirty="0"/>
              <a:t>Standard of Proof</a:t>
            </a:r>
          </a:p>
        </p:txBody>
      </p:sp>
      <p:sp>
        <p:nvSpPr>
          <p:cNvPr id="3" name="Content Placeholder 2">
            <a:extLst>
              <a:ext uri="{FF2B5EF4-FFF2-40B4-BE49-F238E27FC236}">
                <a16:creationId xmlns:a16="http://schemas.microsoft.com/office/drawing/2014/main" id="{5C9BB748-CF2C-AA44-8CC1-219FF7222DA8}"/>
              </a:ext>
            </a:extLst>
          </p:cNvPr>
          <p:cNvSpPr>
            <a:spLocks noGrp="1"/>
          </p:cNvSpPr>
          <p:nvPr>
            <p:ph idx="1"/>
          </p:nvPr>
        </p:nvSpPr>
        <p:spPr/>
        <p:txBody>
          <a:bodyPr>
            <a:normAutofit/>
          </a:bodyPr>
          <a:lstStyle/>
          <a:p>
            <a:pPr lvl="0"/>
            <a:r>
              <a:rPr lang="en-US" dirty="0"/>
              <a:t>Standard of Evidence: Preponderance of the Evidence</a:t>
            </a:r>
          </a:p>
          <a:p>
            <a:pPr lvl="0"/>
            <a:r>
              <a:rPr lang="en-US" dirty="0"/>
              <a:t>Must use same standard for formal Title IX complaints against both students and employees (including teachers) for all policies and procedures with adjudication for sexual harassment complaints (e.g., union grievances procedures, teacher conduct)</a:t>
            </a:r>
          </a:p>
          <a:p>
            <a:pPr lvl="0"/>
            <a:r>
              <a:rPr lang="en-US" dirty="0"/>
              <a:t>Must begin with a presumption of no violation by Respondent</a:t>
            </a:r>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p:txBody>
          <a:bodyPr/>
          <a:lstStyle/>
          <a:p>
            <a:r>
              <a:rPr lang="en-US" dirty="0"/>
              <a:t>© 2020 Kaleva Law Office</a:t>
            </a:r>
          </a:p>
        </p:txBody>
      </p:sp>
    </p:spTree>
    <p:extLst>
      <p:ext uri="{BB962C8B-B14F-4D97-AF65-F5344CB8AC3E}">
        <p14:creationId xmlns:p14="http://schemas.microsoft.com/office/powerpoint/2010/main" val="19688711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2BE4420-3B5F-4549-8B4A-77855B8215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A75876F6-95D4-48CB-8E3E-4401A96E25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6138" y="496088"/>
            <a:ext cx="3823215" cy="5883295"/>
          </a:xfrm>
          <a:prstGeom prst="rect">
            <a:avLst/>
          </a:prstGeom>
          <a:blipFill dpi="0" rotWithShape="1">
            <a:blip r:embed="rId2"/>
            <a:srcRect/>
            <a:tile tx="0" ty="0" sx="100000" sy="100000" flip="none" algn="tl"/>
          </a:blip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bg2"/>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D1B84719-90BB-4D0C-92D8-61DC5512B3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3552006"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a:xfrm>
            <a:off x="1055599" y="1055077"/>
            <a:ext cx="2532909" cy="4794578"/>
          </a:xfrm>
        </p:spPr>
        <p:txBody>
          <a:bodyPr>
            <a:normAutofit/>
          </a:bodyPr>
          <a:lstStyle/>
          <a:p>
            <a:r>
              <a:rPr lang="en-US" dirty="0">
                <a:solidFill>
                  <a:srgbClr val="262626"/>
                </a:solidFill>
              </a:rPr>
              <a:t>Applies to Every Fact and Every Decision</a:t>
            </a:r>
          </a:p>
        </p:txBody>
      </p:sp>
      <p:sp useBgFill="1">
        <p:nvSpPr>
          <p:cNvPr id="16" name="Rectangle 15">
            <a:extLst>
              <a:ext uri="{FF2B5EF4-FFF2-40B4-BE49-F238E27FC236}">
                <a16:creationId xmlns:a16="http://schemas.microsoft.com/office/drawing/2014/main" id="{7B407EC4-5D16-4845-9840-4E28622B65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2053" y="-2"/>
            <a:ext cx="7539947"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a:xfrm>
            <a:off x="5088466" y="6379383"/>
            <a:ext cx="3649133" cy="279400"/>
          </a:xfrm>
        </p:spPr>
        <p:txBody>
          <a:bodyPr>
            <a:normAutofit/>
          </a:bodyPr>
          <a:lstStyle/>
          <a:p>
            <a:pPr>
              <a:spcAft>
                <a:spcPts val="600"/>
              </a:spcAft>
            </a:pPr>
            <a:r>
              <a:rPr lang="en-US" dirty="0"/>
              <a:t>© 2020 Kaleva Law Office</a:t>
            </a:r>
          </a:p>
        </p:txBody>
      </p:sp>
      <p:graphicFrame>
        <p:nvGraphicFramePr>
          <p:cNvPr id="6" name="Content Placeholder 2">
            <a:extLst>
              <a:ext uri="{FF2B5EF4-FFF2-40B4-BE49-F238E27FC236}">
                <a16:creationId xmlns:a16="http://schemas.microsoft.com/office/drawing/2014/main" id="{EFF5A639-CE74-4D6E-A0B4-2B4658898DD3}"/>
              </a:ext>
            </a:extLst>
          </p:cNvPr>
          <p:cNvGraphicFramePr>
            <a:graphicFrameLocks noGrp="1"/>
          </p:cNvGraphicFramePr>
          <p:nvPr>
            <p:ph idx="1"/>
            <p:extLst>
              <p:ext uri="{D42A27DB-BD31-4B8C-83A1-F6EECF244321}">
                <p14:modId xmlns:p14="http://schemas.microsoft.com/office/powerpoint/2010/main" val="37636804"/>
              </p:ext>
            </p:extLst>
          </p:nvPr>
        </p:nvGraphicFramePr>
        <p:xfrm>
          <a:off x="5470072" y="804670"/>
          <a:ext cx="5914209" cy="52486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8289693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5B7CF-7A13-B649-ADF6-531AB1C0820B}"/>
              </a:ext>
            </a:extLst>
          </p:cNvPr>
          <p:cNvSpPr>
            <a:spLocks noGrp="1"/>
          </p:cNvSpPr>
          <p:nvPr>
            <p:ph type="title"/>
          </p:nvPr>
        </p:nvSpPr>
        <p:spPr/>
        <p:txBody>
          <a:bodyPr/>
          <a:lstStyle/>
          <a:p>
            <a:r>
              <a:rPr lang="en-US" dirty="0"/>
              <a:t>Making Written Determination</a:t>
            </a:r>
          </a:p>
        </p:txBody>
      </p:sp>
      <p:sp>
        <p:nvSpPr>
          <p:cNvPr id="3" name="Content Placeholder 2">
            <a:extLst>
              <a:ext uri="{FF2B5EF4-FFF2-40B4-BE49-F238E27FC236}">
                <a16:creationId xmlns:a16="http://schemas.microsoft.com/office/drawing/2014/main" id="{1C378DDB-4B08-844C-AA16-4462B7D30449}"/>
              </a:ext>
            </a:extLst>
          </p:cNvPr>
          <p:cNvSpPr>
            <a:spLocks noGrp="1"/>
          </p:cNvSpPr>
          <p:nvPr>
            <p:ph idx="1"/>
          </p:nvPr>
        </p:nvSpPr>
        <p:spPr/>
        <p:txBody>
          <a:bodyPr/>
          <a:lstStyle/>
          <a:p>
            <a:r>
              <a:rPr lang="en-US" dirty="0"/>
              <a:t>Determination must be based upon the actual facts, opinions and circumstances explained in the investigation report, submitted by the parties in response to the evidence and investigation report, and submitted by the parties during the questioning process.  </a:t>
            </a:r>
          </a:p>
          <a:p>
            <a:r>
              <a:rPr lang="en-US" dirty="0"/>
              <a:t>Do not use “outside” evidence.  </a:t>
            </a:r>
          </a:p>
          <a:p>
            <a:r>
              <a:rPr lang="en-US" dirty="0"/>
              <a:t>The question of a violation of the policy is separate from factors that aggravate or mitigate the severity of the violation.</a:t>
            </a:r>
          </a:p>
        </p:txBody>
      </p:sp>
      <p:sp>
        <p:nvSpPr>
          <p:cNvPr id="4" name="Footer Placeholder 3">
            <a:extLst>
              <a:ext uri="{FF2B5EF4-FFF2-40B4-BE49-F238E27FC236}">
                <a16:creationId xmlns:a16="http://schemas.microsoft.com/office/drawing/2014/main" id="{C06EC6B1-2384-6B43-97B8-1D156D2A8CEB}"/>
              </a:ext>
            </a:extLst>
          </p:cNvPr>
          <p:cNvSpPr>
            <a:spLocks noGrp="1"/>
          </p:cNvSpPr>
          <p:nvPr>
            <p:ph type="ftr" sz="quarter" idx="11"/>
          </p:nvPr>
        </p:nvSpPr>
        <p:spPr/>
        <p:txBody>
          <a:bodyPr/>
          <a:lstStyle/>
          <a:p>
            <a:r>
              <a:rPr lang="en-US" dirty="0"/>
              <a:t>© 2020 Kaleva Law Office</a:t>
            </a:r>
          </a:p>
        </p:txBody>
      </p:sp>
    </p:spTree>
    <p:extLst>
      <p:ext uri="{BB962C8B-B14F-4D97-AF65-F5344CB8AC3E}">
        <p14:creationId xmlns:p14="http://schemas.microsoft.com/office/powerpoint/2010/main" val="323352164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p:txBody>
          <a:bodyPr/>
          <a:lstStyle/>
          <a:p>
            <a:r>
              <a:rPr lang="en-US" dirty="0"/>
              <a:t>Written Determination</a:t>
            </a:r>
          </a:p>
        </p:txBody>
      </p:sp>
      <p:sp>
        <p:nvSpPr>
          <p:cNvPr id="3" name="Content Placeholder 2">
            <a:extLst>
              <a:ext uri="{FF2B5EF4-FFF2-40B4-BE49-F238E27FC236}">
                <a16:creationId xmlns:a16="http://schemas.microsoft.com/office/drawing/2014/main" id="{5C9BB748-CF2C-AA44-8CC1-219FF7222DA8}"/>
              </a:ext>
            </a:extLst>
          </p:cNvPr>
          <p:cNvSpPr>
            <a:spLocks noGrp="1"/>
          </p:cNvSpPr>
          <p:nvPr>
            <p:ph idx="1"/>
          </p:nvPr>
        </p:nvSpPr>
        <p:spPr/>
        <p:txBody>
          <a:bodyPr>
            <a:normAutofit lnSpcReduction="10000"/>
          </a:bodyPr>
          <a:lstStyle/>
          <a:p>
            <a:pPr lvl="0"/>
            <a:r>
              <a:rPr lang="en-US" dirty="0"/>
              <a:t>Written determination </a:t>
            </a:r>
            <a:r>
              <a:rPr lang="en-US" b="1" dirty="0"/>
              <a:t>must </a:t>
            </a:r>
            <a:r>
              <a:rPr lang="en-US" dirty="0"/>
              <a:t>include:</a:t>
            </a:r>
            <a:endParaRPr lang="en-US" sz="1000" dirty="0"/>
          </a:p>
          <a:p>
            <a:pPr lvl="1"/>
            <a:r>
              <a:rPr lang="en-US" dirty="0"/>
              <a:t>Identification of the allegations potentially constituting sexual harassment</a:t>
            </a:r>
            <a:endParaRPr lang="en-US" sz="900" dirty="0"/>
          </a:p>
          <a:p>
            <a:pPr lvl="1"/>
            <a:r>
              <a:rPr lang="en-US" dirty="0"/>
              <a:t>A description of the procedural steps taken from the receipt of the formal complaint through the determination, including any notifications to the parties, interviews with parties and witnesses, site visits, methods used to gather other evidence, and hearings held</a:t>
            </a:r>
          </a:p>
          <a:p>
            <a:pPr lvl="1"/>
            <a:r>
              <a:rPr lang="en-US" dirty="0"/>
              <a:t>Findings of fact supporting the determination</a:t>
            </a:r>
          </a:p>
          <a:p>
            <a:pPr lvl="1"/>
            <a:r>
              <a:rPr lang="en-US" dirty="0"/>
              <a:t>Conclusions showing the application of the policy to the facts (i.e., showing how the facts support/do not support the elements of the policy)</a:t>
            </a:r>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p:txBody>
          <a:bodyPr/>
          <a:lstStyle/>
          <a:p>
            <a:r>
              <a:rPr lang="en-US" dirty="0"/>
              <a:t>© 2020 Kaleva Law Office</a:t>
            </a:r>
          </a:p>
        </p:txBody>
      </p:sp>
    </p:spTree>
    <p:extLst>
      <p:ext uri="{BB962C8B-B14F-4D97-AF65-F5344CB8AC3E}">
        <p14:creationId xmlns:p14="http://schemas.microsoft.com/office/powerpoint/2010/main" val="214389424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p:txBody>
          <a:bodyPr/>
          <a:lstStyle/>
          <a:p>
            <a:r>
              <a:rPr lang="en-US" dirty="0"/>
              <a:t>Written Determination (cont.)</a:t>
            </a:r>
          </a:p>
        </p:txBody>
      </p:sp>
      <p:sp>
        <p:nvSpPr>
          <p:cNvPr id="3" name="Content Placeholder 2">
            <a:extLst>
              <a:ext uri="{FF2B5EF4-FFF2-40B4-BE49-F238E27FC236}">
                <a16:creationId xmlns:a16="http://schemas.microsoft.com/office/drawing/2014/main" id="{5C9BB748-CF2C-AA44-8CC1-219FF7222DA8}"/>
              </a:ext>
            </a:extLst>
          </p:cNvPr>
          <p:cNvSpPr>
            <a:spLocks noGrp="1"/>
          </p:cNvSpPr>
          <p:nvPr>
            <p:ph idx="1"/>
          </p:nvPr>
        </p:nvSpPr>
        <p:spPr/>
        <p:txBody>
          <a:bodyPr>
            <a:normAutofit fontScale="92500"/>
          </a:bodyPr>
          <a:lstStyle/>
          <a:p>
            <a:pPr lvl="0"/>
            <a:r>
              <a:rPr lang="en-US" dirty="0"/>
              <a:t>A statement of, and rationale for, the results as to each allegation, including </a:t>
            </a:r>
            <a:r>
              <a:rPr lang="en-US" dirty="0">
                <a:solidFill>
                  <a:srgbClr val="FF0000"/>
                </a:solidFill>
              </a:rPr>
              <a:t>determination</a:t>
            </a:r>
            <a:r>
              <a:rPr lang="en-US" dirty="0"/>
              <a:t> regarding responsibility (i.e., application of the standard of proof to the conclusions)</a:t>
            </a:r>
          </a:p>
          <a:p>
            <a:pPr lvl="0"/>
            <a:r>
              <a:rPr lang="en-US" dirty="0"/>
              <a:t>Any disciplinary </a:t>
            </a:r>
            <a:r>
              <a:rPr lang="en-US" dirty="0">
                <a:solidFill>
                  <a:srgbClr val="FF0000"/>
                </a:solidFill>
              </a:rPr>
              <a:t>sanctions </a:t>
            </a:r>
            <a:r>
              <a:rPr lang="en-US" dirty="0"/>
              <a:t>the recipient imposes on the respondent, and </a:t>
            </a:r>
          </a:p>
          <a:p>
            <a:pPr lvl="0"/>
            <a:r>
              <a:rPr lang="en-US" dirty="0">
                <a:solidFill>
                  <a:srgbClr val="FF0000"/>
                </a:solidFill>
              </a:rPr>
              <a:t>Remedies </a:t>
            </a:r>
            <a:r>
              <a:rPr lang="en-US" dirty="0"/>
              <a:t>designed to restore or preserve equal access to the recipient’s education program or activity will be provided by the recipient to the complainant</a:t>
            </a:r>
          </a:p>
          <a:p>
            <a:r>
              <a:rPr lang="en-US" dirty="0"/>
              <a:t>Institution’s procedures and permissible bases for complainant and respondent to </a:t>
            </a:r>
            <a:r>
              <a:rPr lang="en-US" dirty="0">
                <a:solidFill>
                  <a:srgbClr val="FF0000"/>
                </a:solidFill>
              </a:rPr>
              <a:t>appeal</a:t>
            </a:r>
          </a:p>
          <a:p>
            <a:pPr lvl="0"/>
            <a:endParaRPr lang="en-US" dirty="0"/>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p:txBody>
          <a:bodyPr/>
          <a:lstStyle/>
          <a:p>
            <a:r>
              <a:rPr lang="en-US" dirty="0"/>
              <a:t>© 2020 Kaleva Law Office</a:t>
            </a:r>
          </a:p>
        </p:txBody>
      </p:sp>
    </p:spTree>
    <p:extLst>
      <p:ext uri="{BB962C8B-B14F-4D97-AF65-F5344CB8AC3E}">
        <p14:creationId xmlns:p14="http://schemas.microsoft.com/office/powerpoint/2010/main" val="158590497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p:txBody>
          <a:bodyPr/>
          <a:lstStyle/>
          <a:p>
            <a:r>
              <a:rPr lang="en-US" dirty="0"/>
              <a:t>Written Determination (cont.)</a:t>
            </a:r>
          </a:p>
        </p:txBody>
      </p:sp>
      <p:sp>
        <p:nvSpPr>
          <p:cNvPr id="3" name="Content Placeholder 2">
            <a:extLst>
              <a:ext uri="{FF2B5EF4-FFF2-40B4-BE49-F238E27FC236}">
                <a16:creationId xmlns:a16="http://schemas.microsoft.com/office/drawing/2014/main" id="{5C9BB748-CF2C-AA44-8CC1-219FF7222DA8}"/>
              </a:ext>
            </a:extLst>
          </p:cNvPr>
          <p:cNvSpPr>
            <a:spLocks noGrp="1"/>
          </p:cNvSpPr>
          <p:nvPr>
            <p:ph idx="1"/>
          </p:nvPr>
        </p:nvSpPr>
        <p:spPr/>
        <p:txBody>
          <a:bodyPr>
            <a:normAutofit/>
          </a:bodyPr>
          <a:lstStyle/>
          <a:p>
            <a:r>
              <a:rPr lang="en-US" dirty="0"/>
              <a:t>Decision-maker(s) must author the determination.  </a:t>
            </a:r>
          </a:p>
          <a:p>
            <a:r>
              <a:rPr lang="en-US" dirty="0"/>
              <a:t>Determination MUST be provided to both parties in writing contemporaneously</a:t>
            </a:r>
          </a:p>
          <a:p>
            <a:pPr marL="0" indent="0">
              <a:buNone/>
            </a:pPr>
            <a:endParaRPr lang="en-US" dirty="0"/>
          </a:p>
          <a:p>
            <a:endParaRPr lang="en-US" dirty="0"/>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p:txBody>
          <a:bodyPr/>
          <a:lstStyle/>
          <a:p>
            <a:r>
              <a:rPr lang="en-US" dirty="0"/>
              <a:t>© 2020 Kaleva Law Office</a:t>
            </a:r>
          </a:p>
        </p:txBody>
      </p:sp>
    </p:spTree>
    <p:extLst>
      <p:ext uri="{BB962C8B-B14F-4D97-AF65-F5344CB8AC3E}">
        <p14:creationId xmlns:p14="http://schemas.microsoft.com/office/powerpoint/2010/main" val="260192855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tx2">
            <a:lumMod val="50000"/>
            <a:lumOff val="50000"/>
          </a:schemeClr>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575D7A7-3C36-4508-9BC6-70A93BD3C4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934" y="0"/>
            <a:ext cx="12231160" cy="6856214"/>
            <a:chOff x="-16934" y="0"/>
            <a:chExt cx="12231160" cy="6856214"/>
          </a:xfrm>
        </p:grpSpPr>
        <p:pic>
          <p:nvPicPr>
            <p:cNvPr id="9" name="Picture 8">
              <a:extLst>
                <a:ext uri="{FF2B5EF4-FFF2-40B4-BE49-F238E27FC236}">
                  <a16:creationId xmlns:a16="http://schemas.microsoft.com/office/drawing/2014/main" id="{BC964A0D-06B7-4C16-AC9F-20ADDA8059E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0" name="Rectangle 9">
              <a:extLst>
                <a:ext uri="{FF2B5EF4-FFF2-40B4-BE49-F238E27FC236}">
                  <a16:creationId xmlns:a16="http://schemas.microsoft.com/office/drawing/2014/main" id="{F5703F5C-55DF-45CD-BC3F-3BE8F10339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1" name="Picture 10">
              <a:extLst>
                <a:ext uri="{FF2B5EF4-FFF2-40B4-BE49-F238E27FC236}">
                  <a16:creationId xmlns:a16="http://schemas.microsoft.com/office/drawing/2014/main" id="{A8C7134F-70F9-4826-A97E-9B39AEA08F5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12" name="Picture 11">
              <a:extLst>
                <a:ext uri="{FF2B5EF4-FFF2-40B4-BE49-F238E27FC236}">
                  <a16:creationId xmlns:a16="http://schemas.microsoft.com/office/drawing/2014/main" id="{39351E73-B6DD-4B56-8EE9-C16B5711C46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cxnSp>
        <p:nvCxnSpPr>
          <p:cNvPr id="14" name="Straight Connector 13">
            <a:extLst>
              <a:ext uri="{FF2B5EF4-FFF2-40B4-BE49-F238E27FC236}">
                <a16:creationId xmlns:a16="http://schemas.microsoft.com/office/drawing/2014/main" id="{AE446D0E-6531-40B7-A182-FB860243977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Title 1">
            <a:extLst>
              <a:ext uri="{FF2B5EF4-FFF2-40B4-BE49-F238E27FC236}">
                <a16:creationId xmlns:a16="http://schemas.microsoft.com/office/drawing/2014/main" id="{74C72964-31C8-BC45-9D28-5FEDCFE7640E}"/>
              </a:ext>
            </a:extLst>
          </p:cNvPr>
          <p:cNvSpPr>
            <a:spLocks noGrp="1"/>
          </p:cNvSpPr>
          <p:nvPr>
            <p:ph type="title"/>
          </p:nvPr>
        </p:nvSpPr>
        <p:spPr>
          <a:xfrm>
            <a:off x="2692398" y="1871131"/>
            <a:ext cx="6815669" cy="1515533"/>
          </a:xfrm>
        </p:spPr>
        <p:txBody>
          <a:bodyPr vert="horz" lIns="91440" tIns="45720" rIns="91440" bIns="45720" rtlCol="0" anchor="b">
            <a:normAutofit/>
          </a:bodyPr>
          <a:lstStyle/>
          <a:p>
            <a:r>
              <a:rPr lang="en-US" sz="5400" dirty="0"/>
              <a:t>After the Decision</a:t>
            </a:r>
          </a:p>
        </p:txBody>
      </p:sp>
      <p:sp>
        <p:nvSpPr>
          <p:cNvPr id="3" name="Footer Placeholder 2">
            <a:extLst>
              <a:ext uri="{FF2B5EF4-FFF2-40B4-BE49-F238E27FC236}">
                <a16:creationId xmlns:a16="http://schemas.microsoft.com/office/drawing/2014/main" id="{E53BA9BF-9D15-3946-AE83-4F3BD348BC3A}"/>
              </a:ext>
            </a:extLst>
          </p:cNvPr>
          <p:cNvSpPr>
            <a:spLocks noGrp="1"/>
          </p:cNvSpPr>
          <p:nvPr>
            <p:ph type="ftr" sz="quarter" idx="11"/>
          </p:nvPr>
        </p:nvSpPr>
        <p:spPr>
          <a:xfrm>
            <a:off x="2692397" y="5037663"/>
            <a:ext cx="5214635" cy="279400"/>
          </a:xfrm>
        </p:spPr>
        <p:txBody>
          <a:bodyPr vert="horz" lIns="91440" tIns="45720" rIns="91440" bIns="45720" rtlCol="0" anchor="ctr">
            <a:normAutofit/>
          </a:bodyPr>
          <a:lstStyle/>
          <a:p>
            <a:pPr>
              <a:spcAft>
                <a:spcPts val="600"/>
              </a:spcAft>
            </a:pPr>
            <a:r>
              <a:rPr lang="en-US" b="0" i="0" kern="1200" dirty="0">
                <a:solidFill>
                  <a:schemeClr val="tx1"/>
                </a:solidFill>
                <a:effectLst/>
                <a:latin typeface="+mn-lt"/>
                <a:ea typeface="+mn-ea"/>
                <a:cs typeface="+mn-cs"/>
              </a:rPr>
              <a:t>© 2020 Kaleva Law Office</a:t>
            </a:r>
          </a:p>
        </p:txBody>
      </p:sp>
    </p:spTree>
    <p:extLst>
      <p:ext uri="{BB962C8B-B14F-4D97-AF65-F5344CB8AC3E}">
        <p14:creationId xmlns:p14="http://schemas.microsoft.com/office/powerpoint/2010/main" val="11030769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78BC618-3289-4C64-902D-506AF437E6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stretch/>
          </a:blipFill>
          <a:ln w="15875" cap="flat" cmpd="sng" algn="ctr">
            <a:solidFill>
              <a:srgbClr val="AB946B">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aramond" panose="02020404030301010803"/>
              <a:ea typeface="+mn-ea"/>
              <a:cs typeface="+mn-cs"/>
            </a:endParaRPr>
          </a:p>
        </p:txBody>
      </p:sp>
      <p:pic>
        <p:nvPicPr>
          <p:cNvPr id="11" name="Picture 10">
            <a:extLst>
              <a:ext uri="{FF2B5EF4-FFF2-40B4-BE49-F238E27FC236}">
                <a16:creationId xmlns:a16="http://schemas.microsoft.com/office/drawing/2014/main" id="{133D31B1-9C37-4542-80D3-7B54026F28E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a:xfrm>
            <a:off x="1295402" y="982132"/>
            <a:ext cx="9601196" cy="1303867"/>
          </a:xfrm>
        </p:spPr>
        <p:txBody>
          <a:bodyPr>
            <a:normAutofit/>
          </a:bodyPr>
          <a:lstStyle/>
          <a:p>
            <a:r>
              <a:rPr lang="en-US" dirty="0"/>
              <a:t>Disciplinary Sanctions</a:t>
            </a:r>
          </a:p>
        </p:txBody>
      </p:sp>
      <p:cxnSp>
        <p:nvCxnSpPr>
          <p:cNvPr id="13" name="Straight Connector 12">
            <a:extLst>
              <a:ext uri="{FF2B5EF4-FFF2-40B4-BE49-F238E27FC236}">
                <a16:creationId xmlns:a16="http://schemas.microsoft.com/office/drawing/2014/main" id="{10D273FA-71CB-4AEB-8F60-67AB3375E39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83042" y="2400639"/>
            <a:ext cx="9273858" cy="0"/>
          </a:xfrm>
          <a:prstGeom prst="line">
            <a:avLst/>
          </a:prstGeom>
        </p:spPr>
        <p:style>
          <a:lnRef idx="2">
            <a:schemeClr val="accent1"/>
          </a:lnRef>
          <a:fillRef idx="0">
            <a:schemeClr val="accent1"/>
          </a:fillRef>
          <a:effectRef idx="1">
            <a:schemeClr val="accent1"/>
          </a:effectRef>
          <a:fontRef idx="minor">
            <a:schemeClr val="tx1"/>
          </a:fontRef>
        </p:style>
      </p:cxnSp>
      <p:sp>
        <p:nvSpPr>
          <p:cNvPr id="3" name="Content Placeholder 2">
            <a:extLst>
              <a:ext uri="{FF2B5EF4-FFF2-40B4-BE49-F238E27FC236}">
                <a16:creationId xmlns:a16="http://schemas.microsoft.com/office/drawing/2014/main" id="{5C9BB748-CF2C-AA44-8CC1-219FF7222DA8}"/>
              </a:ext>
            </a:extLst>
          </p:cNvPr>
          <p:cNvSpPr>
            <a:spLocks noGrp="1"/>
          </p:cNvSpPr>
          <p:nvPr>
            <p:ph idx="1"/>
          </p:nvPr>
        </p:nvSpPr>
        <p:spPr>
          <a:xfrm>
            <a:off x="1295401" y="2556932"/>
            <a:ext cx="9601196" cy="3318936"/>
          </a:xfrm>
        </p:spPr>
        <p:txBody>
          <a:bodyPr>
            <a:normAutofit lnSpcReduction="10000"/>
          </a:bodyPr>
          <a:lstStyle/>
          <a:p>
            <a:pPr lvl="0"/>
            <a:r>
              <a:rPr lang="en-US" dirty="0"/>
              <a:t>If there has been a finding of responsibility (inc. retaliation), follow due process procedures in state law and Board Policy</a:t>
            </a:r>
          </a:p>
          <a:p>
            <a:pPr lvl="1"/>
            <a:r>
              <a:rPr lang="en-US" dirty="0"/>
              <a:t>Notice of possible discipline (student discipline follow policy - suspension/expulsion - or staff member discipline – follow policy or CBA)</a:t>
            </a:r>
          </a:p>
          <a:p>
            <a:pPr lvl="1"/>
            <a:r>
              <a:rPr lang="en-US" dirty="0"/>
              <a:t>Opportunity to respond to the allegations/proposed discipline</a:t>
            </a:r>
          </a:p>
          <a:p>
            <a:pPr lvl="2"/>
            <a:r>
              <a:rPr lang="en-US" dirty="0"/>
              <a:t>Only Board hearings required under MT law are for expulsion and termination (CBA may require hearing as part of grievance process for staff member discipline)</a:t>
            </a:r>
          </a:p>
          <a:p>
            <a:r>
              <a:rPr lang="en-US" dirty="0"/>
              <a:t>Sanctions should not be developmental; they are intended to protect the Complainants and the school community as a whole.</a:t>
            </a:r>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a:xfrm>
            <a:off x="1295401" y="5969000"/>
            <a:ext cx="7305900" cy="279400"/>
          </a:xfrm>
        </p:spPr>
        <p:txBody>
          <a:bodyPr>
            <a:normAutofit/>
          </a:bodyPr>
          <a:lstStyle/>
          <a:p>
            <a:pPr>
              <a:spcAft>
                <a:spcPts val="600"/>
              </a:spcAft>
            </a:pPr>
            <a:r>
              <a:rPr lang="en-US" dirty="0"/>
              <a:t>© 2020 Kaleva Law Office</a:t>
            </a:r>
          </a:p>
        </p:txBody>
      </p:sp>
    </p:spTree>
    <p:extLst>
      <p:ext uri="{BB962C8B-B14F-4D97-AF65-F5344CB8AC3E}">
        <p14:creationId xmlns:p14="http://schemas.microsoft.com/office/powerpoint/2010/main" val="75573573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78BC618-3289-4C64-902D-506AF437E6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stretch/>
          </a:blipFill>
          <a:ln w="15875" cap="flat" cmpd="sng" algn="ctr">
            <a:solidFill>
              <a:srgbClr val="AB946B">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aramond" panose="02020404030301010803"/>
              <a:ea typeface="+mn-ea"/>
              <a:cs typeface="+mn-cs"/>
            </a:endParaRPr>
          </a:p>
        </p:txBody>
      </p:sp>
      <p:pic>
        <p:nvPicPr>
          <p:cNvPr id="11" name="Picture 10">
            <a:extLst>
              <a:ext uri="{FF2B5EF4-FFF2-40B4-BE49-F238E27FC236}">
                <a16:creationId xmlns:a16="http://schemas.microsoft.com/office/drawing/2014/main" id="{133D31B1-9C37-4542-80D3-7B54026F28E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a:xfrm>
            <a:off x="1295402" y="982132"/>
            <a:ext cx="9601196" cy="1303867"/>
          </a:xfrm>
        </p:spPr>
        <p:txBody>
          <a:bodyPr>
            <a:normAutofit/>
          </a:bodyPr>
          <a:lstStyle/>
          <a:p>
            <a:r>
              <a:rPr lang="en-US" dirty="0"/>
              <a:t>Disciplinary Sanctions</a:t>
            </a:r>
          </a:p>
        </p:txBody>
      </p:sp>
      <p:cxnSp>
        <p:nvCxnSpPr>
          <p:cNvPr id="13" name="Straight Connector 12">
            <a:extLst>
              <a:ext uri="{FF2B5EF4-FFF2-40B4-BE49-F238E27FC236}">
                <a16:creationId xmlns:a16="http://schemas.microsoft.com/office/drawing/2014/main" id="{10D273FA-71CB-4AEB-8F60-67AB3375E39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83042" y="2400639"/>
            <a:ext cx="9273858" cy="0"/>
          </a:xfrm>
          <a:prstGeom prst="line">
            <a:avLst/>
          </a:prstGeom>
        </p:spPr>
        <p:style>
          <a:lnRef idx="2">
            <a:schemeClr val="accent1"/>
          </a:lnRef>
          <a:fillRef idx="0">
            <a:schemeClr val="accent1"/>
          </a:fillRef>
          <a:effectRef idx="1">
            <a:schemeClr val="accent1"/>
          </a:effectRef>
          <a:fontRef idx="minor">
            <a:schemeClr val="tx1"/>
          </a:fontRef>
        </p:style>
      </p:cxnSp>
      <p:sp>
        <p:nvSpPr>
          <p:cNvPr id="3" name="Content Placeholder 2">
            <a:extLst>
              <a:ext uri="{FF2B5EF4-FFF2-40B4-BE49-F238E27FC236}">
                <a16:creationId xmlns:a16="http://schemas.microsoft.com/office/drawing/2014/main" id="{5C9BB748-CF2C-AA44-8CC1-219FF7222DA8}"/>
              </a:ext>
            </a:extLst>
          </p:cNvPr>
          <p:cNvSpPr>
            <a:spLocks noGrp="1"/>
          </p:cNvSpPr>
          <p:nvPr>
            <p:ph idx="1"/>
          </p:nvPr>
        </p:nvSpPr>
        <p:spPr>
          <a:xfrm>
            <a:off x="1295401" y="2556932"/>
            <a:ext cx="9601196" cy="3318936"/>
          </a:xfrm>
        </p:spPr>
        <p:txBody>
          <a:bodyPr>
            <a:normAutofit/>
          </a:bodyPr>
          <a:lstStyle/>
          <a:p>
            <a:pPr lvl="0"/>
            <a:r>
              <a:rPr lang="en-US" dirty="0"/>
              <a:t>Note that under regulations, if schools permit appeals regarding sanctions, they must offer this right to the complainant and respondent.	</a:t>
            </a:r>
          </a:p>
          <a:p>
            <a:pPr marL="0" indent="0">
              <a:buNone/>
            </a:pPr>
            <a:endParaRPr lang="en-US" dirty="0"/>
          </a:p>
          <a:p>
            <a:pPr lvl="0"/>
            <a:r>
              <a:rPr lang="en-US" dirty="0"/>
              <a:t>Before any sanction that would constitute a change of placement for a child with a disability, ensure compliance with IDEA and Section 504 (manifestation determination, provision of services as applicable, etc.)</a:t>
            </a:r>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a:xfrm>
            <a:off x="1295401" y="5969000"/>
            <a:ext cx="7305900" cy="279400"/>
          </a:xfrm>
        </p:spPr>
        <p:txBody>
          <a:bodyPr>
            <a:normAutofit/>
          </a:bodyPr>
          <a:lstStyle/>
          <a:p>
            <a:pPr>
              <a:spcAft>
                <a:spcPts val="600"/>
              </a:spcAft>
            </a:pPr>
            <a:r>
              <a:rPr lang="en-US" dirty="0"/>
              <a:t>© 2020 Kaleva Law Office</a:t>
            </a:r>
          </a:p>
        </p:txBody>
      </p:sp>
    </p:spTree>
    <p:extLst>
      <p:ext uri="{BB962C8B-B14F-4D97-AF65-F5344CB8AC3E}">
        <p14:creationId xmlns:p14="http://schemas.microsoft.com/office/powerpoint/2010/main" val="109001936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tx2">
            <a:lumMod val="50000"/>
            <a:lumOff val="50000"/>
          </a:schemeClr>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575D7A7-3C36-4508-9BC6-70A93BD3C4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934" y="0"/>
            <a:ext cx="12231160" cy="6856214"/>
            <a:chOff x="-16934" y="0"/>
            <a:chExt cx="12231160" cy="6856214"/>
          </a:xfrm>
        </p:grpSpPr>
        <p:pic>
          <p:nvPicPr>
            <p:cNvPr id="9" name="Picture 8">
              <a:extLst>
                <a:ext uri="{FF2B5EF4-FFF2-40B4-BE49-F238E27FC236}">
                  <a16:creationId xmlns:a16="http://schemas.microsoft.com/office/drawing/2014/main" id="{BC964A0D-06B7-4C16-AC9F-20ADDA8059E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0" name="Rectangle 9">
              <a:extLst>
                <a:ext uri="{FF2B5EF4-FFF2-40B4-BE49-F238E27FC236}">
                  <a16:creationId xmlns:a16="http://schemas.microsoft.com/office/drawing/2014/main" id="{F5703F5C-55DF-45CD-BC3F-3BE8F10339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1" name="Picture 10">
              <a:extLst>
                <a:ext uri="{FF2B5EF4-FFF2-40B4-BE49-F238E27FC236}">
                  <a16:creationId xmlns:a16="http://schemas.microsoft.com/office/drawing/2014/main" id="{A8C7134F-70F9-4826-A97E-9B39AEA08F5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12" name="Picture 11">
              <a:extLst>
                <a:ext uri="{FF2B5EF4-FFF2-40B4-BE49-F238E27FC236}">
                  <a16:creationId xmlns:a16="http://schemas.microsoft.com/office/drawing/2014/main" id="{39351E73-B6DD-4B56-8EE9-C16B5711C46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cxnSp>
        <p:nvCxnSpPr>
          <p:cNvPr id="14" name="Straight Connector 13">
            <a:extLst>
              <a:ext uri="{FF2B5EF4-FFF2-40B4-BE49-F238E27FC236}">
                <a16:creationId xmlns:a16="http://schemas.microsoft.com/office/drawing/2014/main" id="{AE446D0E-6531-40B7-A182-FB860243977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Title 1">
            <a:extLst>
              <a:ext uri="{FF2B5EF4-FFF2-40B4-BE49-F238E27FC236}">
                <a16:creationId xmlns:a16="http://schemas.microsoft.com/office/drawing/2014/main" id="{74C72964-31C8-BC45-9D28-5FEDCFE7640E}"/>
              </a:ext>
            </a:extLst>
          </p:cNvPr>
          <p:cNvSpPr>
            <a:spLocks noGrp="1"/>
          </p:cNvSpPr>
          <p:nvPr>
            <p:ph type="title"/>
          </p:nvPr>
        </p:nvSpPr>
        <p:spPr>
          <a:xfrm>
            <a:off x="2692398" y="1871131"/>
            <a:ext cx="6815669" cy="1515533"/>
          </a:xfrm>
        </p:spPr>
        <p:txBody>
          <a:bodyPr vert="horz" lIns="91440" tIns="45720" rIns="91440" bIns="45720" rtlCol="0" anchor="b">
            <a:normAutofit/>
          </a:bodyPr>
          <a:lstStyle/>
          <a:p>
            <a:r>
              <a:rPr lang="en-US" sz="5400" dirty="0"/>
              <a:t>Handling Appeals</a:t>
            </a:r>
          </a:p>
        </p:txBody>
      </p:sp>
      <p:sp>
        <p:nvSpPr>
          <p:cNvPr id="3" name="Footer Placeholder 2">
            <a:extLst>
              <a:ext uri="{FF2B5EF4-FFF2-40B4-BE49-F238E27FC236}">
                <a16:creationId xmlns:a16="http://schemas.microsoft.com/office/drawing/2014/main" id="{E53BA9BF-9D15-3946-AE83-4F3BD348BC3A}"/>
              </a:ext>
            </a:extLst>
          </p:cNvPr>
          <p:cNvSpPr>
            <a:spLocks noGrp="1"/>
          </p:cNvSpPr>
          <p:nvPr>
            <p:ph type="ftr" sz="quarter" idx="11"/>
          </p:nvPr>
        </p:nvSpPr>
        <p:spPr>
          <a:xfrm>
            <a:off x="2692397" y="5037663"/>
            <a:ext cx="5214635" cy="279400"/>
          </a:xfrm>
        </p:spPr>
        <p:txBody>
          <a:bodyPr vert="horz" lIns="91440" tIns="45720" rIns="91440" bIns="45720" rtlCol="0" anchor="ctr">
            <a:normAutofit/>
          </a:bodyPr>
          <a:lstStyle/>
          <a:p>
            <a:pPr>
              <a:spcAft>
                <a:spcPts val="600"/>
              </a:spcAft>
            </a:pPr>
            <a:r>
              <a:rPr lang="en-US" b="0" i="0" kern="1200" dirty="0">
                <a:solidFill>
                  <a:schemeClr val="tx1"/>
                </a:solidFill>
                <a:effectLst/>
                <a:latin typeface="+mn-lt"/>
                <a:ea typeface="+mn-ea"/>
                <a:cs typeface="+mn-cs"/>
              </a:rPr>
              <a:t>© 2020 Kaleva Law Office</a:t>
            </a:r>
          </a:p>
        </p:txBody>
      </p:sp>
    </p:spTree>
    <p:extLst>
      <p:ext uri="{BB962C8B-B14F-4D97-AF65-F5344CB8AC3E}">
        <p14:creationId xmlns:p14="http://schemas.microsoft.com/office/powerpoint/2010/main" val="355616702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2BE4420-3B5F-4549-8B4A-77855B8215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A75876F6-95D4-48CB-8E3E-4401A96E25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6138" y="496088"/>
            <a:ext cx="3823215" cy="5883295"/>
          </a:xfrm>
          <a:prstGeom prst="rect">
            <a:avLst/>
          </a:prstGeom>
          <a:blipFill dpi="0" rotWithShape="1">
            <a:blip r:embed="rId2"/>
            <a:srcRect/>
            <a:tile tx="0" ty="0" sx="100000" sy="100000" flip="none" algn="tl"/>
          </a:blip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bg2"/>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D1B84719-90BB-4D0C-92D8-61DC5512B3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3552006"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a:xfrm>
            <a:off x="1055599" y="1055077"/>
            <a:ext cx="2532909" cy="4794578"/>
          </a:xfrm>
        </p:spPr>
        <p:txBody>
          <a:bodyPr>
            <a:normAutofit/>
          </a:bodyPr>
          <a:lstStyle/>
          <a:p>
            <a:r>
              <a:rPr lang="en-US" dirty="0">
                <a:solidFill>
                  <a:srgbClr val="262626"/>
                </a:solidFill>
              </a:rPr>
              <a:t>Identity of the Appellate Decision-maker</a:t>
            </a:r>
          </a:p>
        </p:txBody>
      </p:sp>
      <p:sp useBgFill="1">
        <p:nvSpPr>
          <p:cNvPr id="16" name="Rectangle 15">
            <a:extLst>
              <a:ext uri="{FF2B5EF4-FFF2-40B4-BE49-F238E27FC236}">
                <a16:creationId xmlns:a16="http://schemas.microsoft.com/office/drawing/2014/main" id="{7B407EC4-5D16-4845-9840-4E28622B65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2053" y="-2"/>
            <a:ext cx="7539947"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a:xfrm>
            <a:off x="5088466" y="6379383"/>
            <a:ext cx="3649133" cy="279400"/>
          </a:xfrm>
        </p:spPr>
        <p:txBody>
          <a:bodyPr>
            <a:normAutofit/>
          </a:bodyPr>
          <a:lstStyle/>
          <a:p>
            <a:pPr>
              <a:spcAft>
                <a:spcPts val="600"/>
              </a:spcAft>
            </a:pPr>
            <a:r>
              <a:rPr lang="en-US" dirty="0"/>
              <a:t>© 2020 Kaleva Law Office</a:t>
            </a:r>
          </a:p>
        </p:txBody>
      </p:sp>
      <p:graphicFrame>
        <p:nvGraphicFramePr>
          <p:cNvPr id="6" name="Content Placeholder 2">
            <a:extLst>
              <a:ext uri="{FF2B5EF4-FFF2-40B4-BE49-F238E27FC236}">
                <a16:creationId xmlns:a16="http://schemas.microsoft.com/office/drawing/2014/main" id="{1654B497-7F06-48CE-801A-C1DECB2A24F4}"/>
              </a:ext>
            </a:extLst>
          </p:cNvPr>
          <p:cNvGraphicFramePr>
            <a:graphicFrameLocks noGrp="1"/>
          </p:cNvGraphicFramePr>
          <p:nvPr>
            <p:ph idx="1"/>
            <p:extLst>
              <p:ext uri="{D42A27DB-BD31-4B8C-83A1-F6EECF244321}">
                <p14:modId xmlns:p14="http://schemas.microsoft.com/office/powerpoint/2010/main" val="760090017"/>
              </p:ext>
            </p:extLst>
          </p:nvPr>
        </p:nvGraphicFramePr>
        <p:xfrm>
          <a:off x="5470072" y="804670"/>
          <a:ext cx="5914209" cy="52486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9282550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a:xfrm>
            <a:off x="952108" y="954756"/>
            <a:ext cx="2730414" cy="4946003"/>
          </a:xfrm>
        </p:spPr>
        <p:txBody>
          <a:bodyPr>
            <a:normAutofit/>
          </a:bodyPr>
          <a:lstStyle/>
          <a:p>
            <a:r>
              <a:rPr lang="en-US" dirty="0">
                <a:solidFill>
                  <a:srgbClr val="FFFFFF"/>
                </a:solidFill>
              </a:rPr>
              <a:t>Bases for Appeal</a:t>
            </a:r>
          </a:p>
        </p:txBody>
      </p:sp>
      <p:sp>
        <p:nvSpPr>
          <p:cNvPr id="15" name="Rectangle 14">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5C9BB748-CF2C-AA44-8CC1-219FF7222DA8}"/>
              </a:ext>
            </a:extLst>
          </p:cNvPr>
          <p:cNvSpPr>
            <a:spLocks noGrp="1"/>
          </p:cNvSpPr>
          <p:nvPr>
            <p:ph idx="1"/>
          </p:nvPr>
        </p:nvSpPr>
        <p:spPr>
          <a:xfrm>
            <a:off x="5140934" y="469900"/>
            <a:ext cx="5953630" cy="5405968"/>
          </a:xfrm>
        </p:spPr>
        <p:txBody>
          <a:bodyPr anchor="ctr">
            <a:normAutofit/>
          </a:bodyPr>
          <a:lstStyle/>
          <a:p>
            <a:pPr lvl="0"/>
            <a:r>
              <a:rPr lang="en-US" sz="2200" dirty="0"/>
              <a:t>Procedural irregularity that affected the outcome of the matter</a:t>
            </a:r>
          </a:p>
          <a:p>
            <a:pPr lvl="0"/>
            <a:r>
              <a:rPr lang="en-US" sz="2200" dirty="0"/>
              <a:t>New evidence that was not reasonably available at the time the determination regarding responsibility or dismissal was made, that could affect the outcome of the matter</a:t>
            </a:r>
          </a:p>
          <a:p>
            <a:pPr lvl="0"/>
            <a:r>
              <a:rPr lang="en-US" sz="2200" dirty="0"/>
              <a:t>The Title IX Coordinator/investigator/decision-maker(s) had a conflict of interest or bias for or against complainants or respondents generally or the individual complainant or respondent that affected the outcome</a:t>
            </a:r>
          </a:p>
          <a:p>
            <a:pPr lvl="0"/>
            <a:r>
              <a:rPr lang="en-US" sz="2200" dirty="0"/>
              <a:t>A district may offer an appeal equally to both parties on additional bases – NOT RECOMMENDED</a:t>
            </a:r>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a:xfrm>
            <a:off x="5140934" y="5969000"/>
            <a:ext cx="3658333" cy="279400"/>
          </a:xfrm>
        </p:spPr>
        <p:txBody>
          <a:bodyPr>
            <a:normAutofit/>
          </a:bodyPr>
          <a:lstStyle/>
          <a:p>
            <a:pPr>
              <a:spcAft>
                <a:spcPts val="600"/>
              </a:spcAft>
            </a:pPr>
            <a:r>
              <a:rPr lang="en-US" dirty="0"/>
              <a:t>© 2020 Kaleva Law Office</a:t>
            </a:r>
          </a:p>
        </p:txBody>
      </p:sp>
    </p:spTree>
    <p:extLst>
      <p:ext uri="{BB962C8B-B14F-4D97-AF65-F5344CB8AC3E}">
        <p14:creationId xmlns:p14="http://schemas.microsoft.com/office/powerpoint/2010/main" val="9419535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a:xfrm>
            <a:off x="1295399" y="1676401"/>
            <a:ext cx="5304693" cy="2872154"/>
          </a:xfrm>
        </p:spPr>
        <p:txBody>
          <a:bodyPr>
            <a:normAutofit/>
          </a:bodyPr>
          <a:lstStyle/>
          <a:p>
            <a:r>
              <a:rPr lang="en-US" sz="4400" dirty="0">
                <a:solidFill>
                  <a:srgbClr val="262626"/>
                </a:solidFill>
              </a:rPr>
              <a:t>Role of Appellate Decision-maker</a:t>
            </a:r>
            <a:br>
              <a:rPr lang="en-US" sz="4400" dirty="0">
                <a:solidFill>
                  <a:srgbClr val="262626"/>
                </a:solidFill>
              </a:rPr>
            </a:br>
            <a:endParaRPr lang="en-US" sz="4400" dirty="0">
              <a:solidFill>
                <a:srgbClr val="262626"/>
              </a:solidFill>
            </a:endParaRPr>
          </a:p>
        </p:txBody>
      </p:sp>
      <p:graphicFrame>
        <p:nvGraphicFramePr>
          <p:cNvPr id="6" name="Content Placeholder 2">
            <a:extLst>
              <a:ext uri="{FF2B5EF4-FFF2-40B4-BE49-F238E27FC236}">
                <a16:creationId xmlns:a16="http://schemas.microsoft.com/office/drawing/2014/main" id="{EFF5A639-CE74-4D6E-A0B4-2B4658898DD3}"/>
              </a:ext>
            </a:extLst>
          </p:cNvPr>
          <p:cNvGraphicFramePr>
            <a:graphicFrameLocks noGrp="1"/>
          </p:cNvGraphicFramePr>
          <p:nvPr>
            <p:ph type="pic" idx="1"/>
            <p:extLst>
              <p:ext uri="{D42A27DB-BD31-4B8C-83A1-F6EECF244321}">
                <p14:modId xmlns:p14="http://schemas.microsoft.com/office/powerpoint/2010/main" val="1620478344"/>
              </p:ext>
            </p:extLst>
          </p:nvPr>
        </p:nvGraphicFramePr>
        <p:xfrm>
          <a:off x="6389077" y="1041400"/>
          <a:ext cx="4769461" cy="4775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p:txBody>
          <a:bodyPr>
            <a:normAutofit/>
          </a:bodyPr>
          <a:lstStyle/>
          <a:p>
            <a:pPr>
              <a:spcAft>
                <a:spcPts val="600"/>
              </a:spcAft>
            </a:pPr>
            <a:r>
              <a:rPr lang="en-US" dirty="0"/>
              <a:t>© 2020 Kaleva Law Office</a:t>
            </a:r>
          </a:p>
        </p:txBody>
      </p:sp>
    </p:spTree>
    <p:extLst>
      <p:ext uri="{BB962C8B-B14F-4D97-AF65-F5344CB8AC3E}">
        <p14:creationId xmlns:p14="http://schemas.microsoft.com/office/powerpoint/2010/main" val="242159420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2723366-C73B-4ED6-ADEF-29911C6BC5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847A4152-8E41-4D1C-B88C-57C5C430A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1" y="484632"/>
            <a:ext cx="11222737" cy="1479635"/>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a:xfrm>
            <a:off x="804421" y="796374"/>
            <a:ext cx="10583158" cy="880027"/>
          </a:xfrm>
        </p:spPr>
        <p:txBody>
          <a:bodyPr>
            <a:normAutofit/>
          </a:bodyPr>
          <a:lstStyle/>
          <a:p>
            <a:r>
              <a:rPr lang="en-US" dirty="0">
                <a:solidFill>
                  <a:srgbClr val="FFFFFF"/>
                </a:solidFill>
              </a:rPr>
              <a:t>Appeals</a:t>
            </a:r>
          </a:p>
        </p:txBody>
      </p:sp>
      <p:sp>
        <p:nvSpPr>
          <p:cNvPr id="13" name="Rectangle 12">
            <a:extLst>
              <a:ext uri="{FF2B5EF4-FFF2-40B4-BE49-F238E27FC236}">
                <a16:creationId xmlns:a16="http://schemas.microsoft.com/office/drawing/2014/main" id="{999F76F5-72D4-4814-9169-8F535AEEB8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0747" y="648377"/>
            <a:ext cx="10890504" cy="115214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C6202988-4466-42C5-B33A-AFABF051B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92000" cy="4572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5C9BB748-CF2C-AA44-8CC1-219FF7222DA8}"/>
              </a:ext>
            </a:extLst>
          </p:cNvPr>
          <p:cNvSpPr>
            <a:spLocks noGrp="1"/>
          </p:cNvSpPr>
          <p:nvPr>
            <p:ph idx="1"/>
          </p:nvPr>
        </p:nvSpPr>
        <p:spPr>
          <a:xfrm>
            <a:off x="1295401" y="2612256"/>
            <a:ext cx="9601196" cy="3263612"/>
          </a:xfrm>
        </p:spPr>
        <p:txBody>
          <a:bodyPr>
            <a:normAutofit/>
          </a:bodyPr>
          <a:lstStyle/>
          <a:p>
            <a:pPr lvl="0"/>
            <a:r>
              <a:rPr lang="en-US" dirty="0"/>
              <a:t>As to all appeals, the district must:</a:t>
            </a:r>
          </a:p>
          <a:p>
            <a:pPr lvl="1"/>
            <a:r>
              <a:rPr lang="en-US" dirty="0"/>
              <a:t>Offer the appeal to either party</a:t>
            </a:r>
          </a:p>
          <a:p>
            <a:pPr lvl="1"/>
            <a:r>
              <a:rPr lang="en-US" dirty="0"/>
              <a:t>Issue a written decision describing the result of the appeal and the rationale for the result</a:t>
            </a:r>
          </a:p>
          <a:p>
            <a:pPr lvl="1"/>
            <a:r>
              <a:rPr lang="en-US" dirty="0"/>
              <a:t>Provide the written decision simultaneously to both parties.</a:t>
            </a:r>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a:xfrm>
            <a:off x="1295401" y="5969000"/>
            <a:ext cx="7305900" cy="279400"/>
          </a:xfrm>
        </p:spPr>
        <p:txBody>
          <a:bodyPr>
            <a:normAutofit/>
          </a:bodyPr>
          <a:lstStyle/>
          <a:p>
            <a:pPr>
              <a:spcAft>
                <a:spcPts val="600"/>
              </a:spcAft>
            </a:pPr>
            <a:r>
              <a:rPr lang="en-US" dirty="0"/>
              <a:t>© 2020 Kaleva Law Office</a:t>
            </a:r>
          </a:p>
        </p:txBody>
      </p:sp>
    </p:spTree>
    <p:extLst>
      <p:ext uri="{BB962C8B-B14F-4D97-AF65-F5344CB8AC3E}">
        <p14:creationId xmlns:p14="http://schemas.microsoft.com/office/powerpoint/2010/main" val="333046980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2723366-C73B-4ED6-ADEF-29911C6BC5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847A4152-8E41-4D1C-B88C-57C5C430A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1" y="484632"/>
            <a:ext cx="11222737" cy="1479635"/>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a:xfrm>
            <a:off x="804421" y="796374"/>
            <a:ext cx="10583158" cy="880027"/>
          </a:xfrm>
        </p:spPr>
        <p:txBody>
          <a:bodyPr>
            <a:normAutofit/>
          </a:bodyPr>
          <a:lstStyle/>
          <a:p>
            <a:r>
              <a:rPr lang="en-US" dirty="0">
                <a:solidFill>
                  <a:srgbClr val="FFFFFF"/>
                </a:solidFill>
              </a:rPr>
              <a:t>Final Outcome</a:t>
            </a:r>
          </a:p>
        </p:txBody>
      </p:sp>
      <p:sp>
        <p:nvSpPr>
          <p:cNvPr id="13" name="Rectangle 12">
            <a:extLst>
              <a:ext uri="{FF2B5EF4-FFF2-40B4-BE49-F238E27FC236}">
                <a16:creationId xmlns:a16="http://schemas.microsoft.com/office/drawing/2014/main" id="{999F76F5-72D4-4814-9169-8F535AEEB8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0747" y="648377"/>
            <a:ext cx="10890504" cy="115214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C6202988-4466-42C5-B33A-AFABF051B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92000" cy="4572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5C9BB748-CF2C-AA44-8CC1-219FF7222DA8}"/>
              </a:ext>
            </a:extLst>
          </p:cNvPr>
          <p:cNvSpPr>
            <a:spLocks noGrp="1"/>
          </p:cNvSpPr>
          <p:nvPr>
            <p:ph idx="1"/>
          </p:nvPr>
        </p:nvSpPr>
        <p:spPr>
          <a:xfrm>
            <a:off x="1295401" y="2612256"/>
            <a:ext cx="9601196" cy="3263612"/>
          </a:xfrm>
        </p:spPr>
        <p:txBody>
          <a:bodyPr>
            <a:normAutofit/>
          </a:bodyPr>
          <a:lstStyle/>
          <a:p>
            <a:r>
              <a:rPr lang="en-US" dirty="0"/>
              <a:t>Generally the Title IX Coordinator’s responsibility to notify parties.</a:t>
            </a:r>
          </a:p>
          <a:p>
            <a:r>
              <a:rPr lang="en-US" dirty="0"/>
              <a:t>Written determination by decision-maker is generally final either after the appeal is final or the time for filing an appeal has been passed.</a:t>
            </a:r>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a:xfrm>
            <a:off x="1295401" y="5969000"/>
            <a:ext cx="7305900" cy="279400"/>
          </a:xfrm>
        </p:spPr>
        <p:txBody>
          <a:bodyPr>
            <a:normAutofit/>
          </a:bodyPr>
          <a:lstStyle/>
          <a:p>
            <a:pPr>
              <a:spcAft>
                <a:spcPts val="600"/>
              </a:spcAft>
            </a:pPr>
            <a:r>
              <a:rPr lang="en-US" dirty="0"/>
              <a:t>© 2020 Kaleva Law Office</a:t>
            </a:r>
          </a:p>
        </p:txBody>
      </p:sp>
    </p:spTree>
    <p:extLst>
      <p:ext uri="{BB962C8B-B14F-4D97-AF65-F5344CB8AC3E}">
        <p14:creationId xmlns:p14="http://schemas.microsoft.com/office/powerpoint/2010/main" val="7376265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E6229-8778-AA41-A806-1616D6BF6D6B}"/>
              </a:ext>
            </a:extLst>
          </p:cNvPr>
          <p:cNvSpPr>
            <a:spLocks noGrp="1"/>
          </p:cNvSpPr>
          <p:nvPr>
            <p:ph type="title"/>
          </p:nvPr>
        </p:nvSpPr>
        <p:spPr/>
        <p:txBody>
          <a:bodyPr/>
          <a:lstStyle/>
          <a:p>
            <a:r>
              <a:rPr lang="en-US" dirty="0"/>
              <a:t>Questions?</a:t>
            </a:r>
          </a:p>
        </p:txBody>
      </p:sp>
      <p:sp>
        <p:nvSpPr>
          <p:cNvPr id="3" name="Content Placeholder 2">
            <a:extLst>
              <a:ext uri="{FF2B5EF4-FFF2-40B4-BE49-F238E27FC236}">
                <a16:creationId xmlns:a16="http://schemas.microsoft.com/office/drawing/2014/main" id="{ED55AA0A-60F8-2F4B-B5A1-5224D7810061}"/>
              </a:ext>
            </a:extLst>
          </p:cNvPr>
          <p:cNvSpPr>
            <a:spLocks noGrp="1"/>
          </p:cNvSpPr>
          <p:nvPr>
            <p:ph idx="1"/>
          </p:nvPr>
        </p:nvSpPr>
        <p:spPr/>
        <p:txBody>
          <a:bodyPr/>
          <a:lstStyle/>
          <a:p>
            <a:pPr marL="0" indent="0" algn="ctr">
              <a:buNone/>
            </a:pPr>
            <a:r>
              <a:rPr lang="en-US" dirty="0"/>
              <a:t>Contact:</a:t>
            </a:r>
          </a:p>
          <a:p>
            <a:pPr marL="0" indent="0" algn="ctr">
              <a:buNone/>
            </a:pPr>
            <a:r>
              <a:rPr lang="en-US" dirty="0"/>
              <a:t>Kaleva Law Office</a:t>
            </a:r>
          </a:p>
          <a:p>
            <a:pPr marL="0" indent="0" algn="ctr">
              <a:buNone/>
            </a:pPr>
            <a:r>
              <a:rPr lang="en-US" dirty="0"/>
              <a:t>406-542-1300</a:t>
            </a:r>
          </a:p>
          <a:p>
            <a:pPr marL="0" indent="0">
              <a:buNone/>
            </a:pPr>
            <a:r>
              <a:rPr lang="en-US" dirty="0"/>
              <a:t>				</a:t>
            </a:r>
          </a:p>
          <a:p>
            <a:pPr marL="0" indent="0">
              <a:buNone/>
            </a:pPr>
            <a:r>
              <a:rPr lang="en-US" dirty="0"/>
              <a:t>				Megan Morris							Elizabeth Crespo</a:t>
            </a:r>
          </a:p>
          <a:p>
            <a:pPr marL="0" indent="0">
              <a:buNone/>
            </a:pPr>
            <a:r>
              <a:rPr lang="en-US" dirty="0"/>
              <a:t>			mdmorris@kalevalaw.com				ecrespo@kalevalaw.com</a:t>
            </a:r>
          </a:p>
          <a:p>
            <a:pPr marL="0" indent="0">
              <a:buNone/>
            </a:pPr>
            <a:endParaRPr lang="en-US" dirty="0"/>
          </a:p>
          <a:p>
            <a:pPr marL="0" indent="0">
              <a:buNone/>
            </a:pPr>
            <a:endParaRPr lang="en-US" dirty="0"/>
          </a:p>
        </p:txBody>
      </p:sp>
      <p:sp>
        <p:nvSpPr>
          <p:cNvPr id="4" name="Footer Placeholder 3">
            <a:extLst>
              <a:ext uri="{FF2B5EF4-FFF2-40B4-BE49-F238E27FC236}">
                <a16:creationId xmlns:a16="http://schemas.microsoft.com/office/drawing/2014/main" id="{321612CA-4D45-F34A-A1D3-79FE5BB6613E}"/>
              </a:ext>
            </a:extLst>
          </p:cNvPr>
          <p:cNvSpPr>
            <a:spLocks noGrp="1"/>
          </p:cNvSpPr>
          <p:nvPr>
            <p:ph type="ftr" sz="quarter" idx="11"/>
          </p:nvPr>
        </p:nvSpPr>
        <p:spPr/>
        <p:txBody>
          <a:bodyPr/>
          <a:lstStyle/>
          <a:p>
            <a:r>
              <a:rPr lang="en-US" dirty="0"/>
              <a:t>© 2020 Kaleva Law Office</a:t>
            </a:r>
          </a:p>
        </p:txBody>
      </p:sp>
    </p:spTree>
    <p:extLst>
      <p:ext uri="{BB962C8B-B14F-4D97-AF65-F5344CB8AC3E}">
        <p14:creationId xmlns:p14="http://schemas.microsoft.com/office/powerpoint/2010/main" val="411842919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398</TotalTime>
  <Words>5573</Words>
  <Application>Microsoft Macintosh PowerPoint</Application>
  <PresentationFormat>Widescreen</PresentationFormat>
  <Paragraphs>512</Paragraphs>
  <Slides>96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96</vt:i4>
      </vt:variant>
    </vt:vector>
  </HeadingPairs>
  <TitlesOfParts>
    <vt:vector size="101" baseType="lpstr">
      <vt:lpstr>Arial</vt:lpstr>
      <vt:lpstr>Calibri</vt:lpstr>
      <vt:lpstr>Garamond</vt:lpstr>
      <vt:lpstr>Wingdings</vt:lpstr>
      <vt:lpstr>Organic</vt:lpstr>
      <vt:lpstr>Title IX for Decision- Makers</vt:lpstr>
      <vt:lpstr>Disclaimers</vt:lpstr>
      <vt:lpstr>Posting These Training Materials?</vt:lpstr>
      <vt:lpstr>Agenda</vt:lpstr>
      <vt:lpstr>What about Live Hearings?</vt:lpstr>
      <vt:lpstr>Why No Live Hearing?</vt:lpstr>
      <vt:lpstr>Required Training</vt:lpstr>
      <vt:lpstr>What Training is Required for Decision-Makers?</vt:lpstr>
      <vt:lpstr>Additional Required Training</vt:lpstr>
      <vt:lpstr>Overview of Role of Decision-Maker</vt:lpstr>
      <vt:lpstr>What is your role as decision-maker?</vt:lpstr>
      <vt:lpstr>Role Continued</vt:lpstr>
      <vt:lpstr>Role Continued</vt:lpstr>
      <vt:lpstr>Keep an Open Mind</vt:lpstr>
      <vt:lpstr>Make Sound, Reasoned Decisions</vt:lpstr>
      <vt:lpstr>Consider All/Only Evidence</vt:lpstr>
      <vt:lpstr>Be Impartial</vt:lpstr>
      <vt:lpstr>Weight of Evidence</vt:lpstr>
      <vt:lpstr>Evaluate Witness Credibility</vt:lpstr>
      <vt:lpstr>Evaluate Witness Credibility</vt:lpstr>
      <vt:lpstr>Evaluate Witness Credibility</vt:lpstr>
      <vt:lpstr>Draw Reasonable Inferences</vt:lpstr>
      <vt:lpstr>Standard of Evidence</vt:lpstr>
      <vt:lpstr>Don’t Consider Impact</vt:lpstr>
      <vt:lpstr>Standard of Evidence</vt:lpstr>
      <vt:lpstr>Bias and Impartiality</vt:lpstr>
      <vt:lpstr>Decision-Makers Must Be Impartial</vt:lpstr>
      <vt:lpstr>Being Impartial</vt:lpstr>
      <vt:lpstr>Conflicts of Interest</vt:lpstr>
      <vt:lpstr>Bias and Conflict of Interest</vt:lpstr>
      <vt:lpstr>Discussion Recommendation for Assessing Bias</vt:lpstr>
      <vt:lpstr>Avoiding Pre-Judgement of Facts at Issue</vt:lpstr>
      <vt:lpstr>Avoiding Sex Stereotypes</vt:lpstr>
      <vt:lpstr>Avoiding Sex Stereotypes</vt:lpstr>
      <vt:lpstr>Avoiding Sex Stereotypes</vt:lpstr>
      <vt:lpstr>Questioning Phase</vt:lpstr>
      <vt:lpstr>After the Report</vt:lpstr>
      <vt:lpstr>Written Questions</vt:lpstr>
      <vt:lpstr>Written Questions</vt:lpstr>
      <vt:lpstr>Questions about Prior Sexual Behavior</vt:lpstr>
      <vt:lpstr>Analyzing the Elements of Prohibited Conduct</vt:lpstr>
      <vt:lpstr>Analyzing the Elements</vt:lpstr>
      <vt:lpstr>Analyzing the Elements</vt:lpstr>
      <vt:lpstr>Analyzing the Elements</vt:lpstr>
      <vt:lpstr>Example: Quid Pro Quo</vt:lpstr>
      <vt:lpstr>Example: Hostile Environment</vt:lpstr>
      <vt:lpstr>Considerations for Hostile Environment</vt:lpstr>
      <vt:lpstr>Education Program/Activity</vt:lpstr>
      <vt:lpstr>Example: Sexual Assault</vt:lpstr>
      <vt:lpstr>Example: Sexual Assault (cont.)</vt:lpstr>
      <vt:lpstr>Example: Dating Violence</vt:lpstr>
      <vt:lpstr>Example: Domestic Violence</vt:lpstr>
      <vt:lpstr>Example: Stalking</vt:lpstr>
      <vt:lpstr>Retaliation</vt:lpstr>
      <vt:lpstr>Consent</vt:lpstr>
      <vt:lpstr>What Is Relevant?</vt:lpstr>
      <vt:lpstr>Issues of Relevancy</vt:lpstr>
      <vt:lpstr>Issues of Relevancy</vt:lpstr>
      <vt:lpstr>Issues of Relevancy</vt:lpstr>
      <vt:lpstr>Relevancy: Legally Privileged Information</vt:lpstr>
      <vt:lpstr>Relevancy: Legally Privileged Information</vt:lpstr>
      <vt:lpstr>Relevancy: Legally Privileged Information</vt:lpstr>
      <vt:lpstr>Rules of Relevancy</vt:lpstr>
      <vt:lpstr>Relevancy</vt:lpstr>
      <vt:lpstr>Fact Finding</vt:lpstr>
      <vt:lpstr>The Fact-Finding Process</vt:lpstr>
      <vt:lpstr>Credibility Analysis</vt:lpstr>
      <vt:lpstr>Objectively Evaluating Relevant Evidence</vt:lpstr>
      <vt:lpstr>What is Credibility?</vt:lpstr>
      <vt:lpstr>Considerations for Resolving Conflicts</vt:lpstr>
      <vt:lpstr>Considerations for Resolving Conflicts</vt:lpstr>
      <vt:lpstr>Considerations for Resolving Conflicts</vt:lpstr>
      <vt:lpstr>Considerations for Resolving Conflicts</vt:lpstr>
      <vt:lpstr>Approaches to Counterintuitive Response</vt:lpstr>
      <vt:lpstr>Everyone has a different way of thinking </vt:lpstr>
      <vt:lpstr>Considerations: Potential Responses to Trauma</vt:lpstr>
      <vt:lpstr>Considerations: Potential Responses to Trauma</vt:lpstr>
      <vt:lpstr>Disclaimer</vt:lpstr>
      <vt:lpstr>Credibility Factors</vt:lpstr>
      <vt:lpstr>Weighing the Evidence</vt:lpstr>
      <vt:lpstr>Standard of Proof</vt:lpstr>
      <vt:lpstr>Applies to Every Fact and Every Decision</vt:lpstr>
      <vt:lpstr>Making Written Determination</vt:lpstr>
      <vt:lpstr>Written Determination</vt:lpstr>
      <vt:lpstr>Written Determination (cont.)</vt:lpstr>
      <vt:lpstr>Written Determination (cont.)</vt:lpstr>
      <vt:lpstr>After the Decision</vt:lpstr>
      <vt:lpstr>Disciplinary Sanctions</vt:lpstr>
      <vt:lpstr>Disciplinary Sanctions</vt:lpstr>
      <vt:lpstr>Handling Appeals</vt:lpstr>
      <vt:lpstr>Identity of the Appellate Decision-maker</vt:lpstr>
      <vt:lpstr>Bases for Appeal</vt:lpstr>
      <vt:lpstr>Role of Appellate Decision-maker </vt:lpstr>
      <vt:lpstr>Appeals</vt:lpstr>
      <vt:lpstr>Final Outcome</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IX for Decision Makers</dc:title>
  <dc:creator>Elizabeth O. Crespo</dc:creator>
  <cp:lastModifiedBy>Megan Morris</cp:lastModifiedBy>
  <cp:revision>24</cp:revision>
  <dcterms:created xsi:type="dcterms:W3CDTF">2020-10-01T16:47:40Z</dcterms:created>
  <dcterms:modified xsi:type="dcterms:W3CDTF">2020-10-15T21:50:13Z</dcterms:modified>
</cp:coreProperties>
</file>