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800" b="1" i="1" kern="1200">
        <a:solidFill>
          <a:schemeClr val="bg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660066"/>
    <a:srgbClr val="003399"/>
    <a:srgbClr val="000066"/>
    <a:srgbClr val="FFCC00"/>
    <a:srgbClr val="003300"/>
    <a:srgbClr val="FFFFFF"/>
    <a:srgbClr val="0099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Objects="1">
      <p:cViewPr varScale="1">
        <p:scale>
          <a:sx n="138" d="100"/>
          <a:sy n="138" d="100"/>
        </p:scale>
        <p:origin x="-22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61925" y="9086850"/>
            <a:ext cx="1544638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1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2EDD13FA-8BB9-48C5-AABC-6EB2783886AA}" type="datetime1">
              <a:rPr lang="en-US"/>
              <a:pPr>
                <a:defRPr/>
              </a:pPr>
              <a:t>5/19/16</a:t>
            </a:fld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073275" y="9121775"/>
            <a:ext cx="316865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ctr">
              <a:defRPr sz="11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© 2005 Prism Decision Systems, LLC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89600" y="9121775"/>
            <a:ext cx="1219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1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257089A-F2EA-4415-9D1B-5D9CF17CA1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72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BA30FC33-1CA3-4B4C-8E44-51D400E2DE30}" type="datetime1">
              <a:rPr lang="en-US"/>
              <a:pPr>
                <a:defRPr/>
              </a:pPr>
              <a:t>5/19/16</a:t>
            </a:fld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© 2005 Prism Decision Systems, LLC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D87028C-2E5B-4927-A4C1-6B274541E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8143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6" descr="PDS_logof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" y="1954213"/>
            <a:ext cx="11303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0" descr="newhomeban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" y="4271963"/>
            <a:ext cx="82232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1" descr="acceleratingban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5613" y="2017713"/>
            <a:ext cx="6935787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7" name="Rectangle 33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306763"/>
            <a:ext cx="8205787" cy="968375"/>
          </a:xfrm>
          <a:solidFill>
            <a:schemeClr val="tx1"/>
          </a:solidFill>
        </p:spPr>
        <p:txBody>
          <a:bodyPr anchor="ctr" anchorCtr="1"/>
          <a:lstStyle>
            <a:lvl1pPr marL="0" indent="0" algn="ctr">
              <a:lnSpc>
                <a:spcPct val="80000"/>
              </a:lnSpc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901" name="Rectangle 37"/>
          <p:cNvSpPr>
            <a:spLocks noGrp="1" noChangeArrowheads="1"/>
          </p:cNvSpPr>
          <p:nvPr>
            <p:ph type="ctrTitle"/>
          </p:nvPr>
        </p:nvSpPr>
        <p:spPr>
          <a:xfrm>
            <a:off x="455613" y="2582863"/>
            <a:ext cx="8205787" cy="733425"/>
          </a:xfrm>
          <a:solidFill>
            <a:schemeClr val="tx1"/>
          </a:solidFill>
        </p:spPr>
        <p:txBody>
          <a:bodyPr anchorCtr="1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1A762-FC6D-4EF5-8BA1-C702EE5CAA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6E3C0-539B-441C-B27A-957506BD5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EA101-8FF3-419C-A12C-7C23012C9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5FAB7-1ACA-46CE-8E89-658921638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20273-1522-41C9-B6EF-A3AEFDD59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3009E-BF19-4DAE-9E37-A8829448F8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D9E76-5A42-471F-9FA3-D65A932A1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D88F0-1914-4C90-8D8C-4147E1A73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47AE-2D6B-44D8-B561-7CB79206F9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31838"/>
            <a:ext cx="1943100" cy="4754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31838"/>
            <a:ext cx="5676900" cy="4754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EB123-02ED-4815-8CD9-6F08C966E6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31838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1722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EE6AAC5-D2BF-4C4B-9E78-FC04E70D7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7" descr="PDS_logofi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6450" y="5854700"/>
            <a:ext cx="150495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 b="1" i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9050">
            <a:solidFill>
              <a:srgbClr val="66006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endParaRPr lang="en-US" sz="17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8979" name="Rectangle 3"/>
          <p:cNvSpPr>
            <a:spLocks noChangeArrowheads="1"/>
          </p:cNvSpPr>
          <p:nvPr/>
        </p:nvSpPr>
        <p:spPr bwMode="auto">
          <a:xfrm>
            <a:off x="213852" y="3657600"/>
            <a:ext cx="3291348" cy="3048000"/>
          </a:xfrm>
          <a:prstGeom prst="rect">
            <a:avLst/>
          </a:prstGeom>
          <a:solidFill>
            <a:schemeClr val="accent1"/>
          </a:solidFill>
          <a:ln w="19050">
            <a:solidFill>
              <a:srgbClr val="66006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chemeClr val="tx1"/>
                </a:solidFill>
                <a:latin typeface="+mj-lt"/>
              </a:rPr>
              <a:t>Mission</a:t>
            </a: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:</a:t>
            </a:r>
            <a:r>
              <a:rPr lang="en-US" sz="900" dirty="0" smtClean="0">
                <a:solidFill>
                  <a:schemeClr val="tx1"/>
                </a:solidFill>
                <a:latin typeface="+mj-lt"/>
              </a:rPr>
              <a:t/>
            </a:r>
            <a:br>
              <a:rPr lang="en-US" sz="900" dirty="0" smtClean="0">
                <a:solidFill>
                  <a:schemeClr val="tx1"/>
                </a:solidFill>
                <a:latin typeface="+mj-lt"/>
              </a:rPr>
            </a:br>
            <a:endParaRPr lang="en-US" sz="900" dirty="0" smtClean="0">
              <a:solidFill>
                <a:schemeClr val="tx1"/>
              </a:solidFill>
              <a:latin typeface="+mj-lt"/>
            </a:endParaRPr>
          </a:p>
          <a:p>
            <a:pPr eaLnBrk="0" hangingPunct="0"/>
            <a:r>
              <a:rPr lang="en-US" sz="3100" i="0" dirty="0">
                <a:solidFill>
                  <a:schemeClr val="tx1"/>
                </a:solidFill>
                <a:latin typeface="+mj-lt"/>
              </a:rPr>
              <a:t>We engage and inspire a community of learners today </a:t>
            </a:r>
            <a:r>
              <a:rPr lang="en-US" sz="3100" i="0" dirty="0" smtClean="0">
                <a:solidFill>
                  <a:schemeClr val="tx1"/>
                </a:solidFill>
                <a:latin typeface="+mj-lt"/>
              </a:rPr>
              <a:t>and into </a:t>
            </a:r>
            <a:r>
              <a:rPr lang="en-US" sz="3100" i="0" dirty="0">
                <a:solidFill>
                  <a:schemeClr val="tx1"/>
                </a:solidFill>
                <a:latin typeface="+mj-lt"/>
              </a:rPr>
              <a:t>tomorrow. </a:t>
            </a:r>
          </a:p>
        </p:txBody>
      </p:sp>
      <p:sp>
        <p:nvSpPr>
          <p:cNvPr id="638982" name="Rectangle 6"/>
          <p:cNvSpPr>
            <a:spLocks noChangeArrowheads="1"/>
          </p:cNvSpPr>
          <p:nvPr/>
        </p:nvSpPr>
        <p:spPr bwMode="auto">
          <a:xfrm>
            <a:off x="195925" y="228600"/>
            <a:ext cx="3309275" cy="3200400"/>
          </a:xfrm>
          <a:prstGeom prst="rect">
            <a:avLst/>
          </a:prstGeom>
          <a:solidFill>
            <a:schemeClr val="bg1"/>
          </a:solidFill>
          <a:ln w="19050">
            <a:solidFill>
              <a:srgbClr val="66006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chemeClr val="tx1"/>
                </a:solidFill>
                <a:latin typeface="+mj-lt"/>
              </a:rPr>
              <a:t>Vision:</a:t>
            </a:r>
            <a:endParaRPr lang="en-US" sz="900" dirty="0" smtClean="0">
              <a:solidFill>
                <a:schemeClr val="tx1"/>
              </a:solidFill>
              <a:latin typeface="+mj-lt"/>
            </a:endParaRPr>
          </a:p>
          <a:p>
            <a:pPr eaLnBrk="0" hangingPunct="0"/>
            <a:endParaRPr lang="en-US" sz="900" dirty="0" smtClean="0">
              <a:solidFill>
                <a:schemeClr val="tx1"/>
              </a:solidFill>
              <a:latin typeface="+mj-lt"/>
            </a:endParaRPr>
          </a:p>
          <a:p>
            <a:pPr eaLnBrk="0" hangingPunct="0"/>
            <a:r>
              <a:rPr lang="en-US" sz="3100" i="0" dirty="0">
                <a:solidFill>
                  <a:schemeClr val="tx1"/>
                </a:solidFill>
                <a:latin typeface="+mj-lt"/>
              </a:rPr>
              <a:t>We aspire to be the </a:t>
            </a:r>
            <a:r>
              <a:rPr lang="en-US" sz="3100" i="0" dirty="0" smtClean="0">
                <a:solidFill>
                  <a:schemeClr val="tx1"/>
                </a:solidFill>
                <a:latin typeface="+mj-lt"/>
              </a:rPr>
              <a:t>national model </a:t>
            </a:r>
            <a:r>
              <a:rPr lang="en-US" sz="3100" i="0" dirty="0">
                <a:solidFill>
                  <a:schemeClr val="tx1"/>
                </a:solidFill>
                <a:latin typeface="+mj-lt"/>
              </a:rPr>
              <a:t>of excellence in rural education</a:t>
            </a:r>
            <a:r>
              <a:rPr lang="en-US" sz="3100" i="0" dirty="0" smtClean="0">
                <a:solidFill>
                  <a:schemeClr val="tx1"/>
                </a:solidFill>
                <a:latin typeface="+mj-lt"/>
              </a:rPr>
              <a:t>.</a:t>
            </a:r>
            <a:endParaRPr lang="en-US" sz="3100" i="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1311622"/>
            <a:ext cx="5334000" cy="5393978"/>
          </a:xfrm>
          <a:prstGeom prst="rect">
            <a:avLst/>
          </a:prstGeom>
          <a:solidFill>
            <a:schemeClr val="bg1"/>
          </a:solidFill>
          <a:ln w="19050">
            <a:solidFill>
              <a:srgbClr val="660066"/>
            </a:solidFill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US" dirty="0" smtClean="0">
                <a:solidFill>
                  <a:schemeClr val="tx1"/>
                </a:solidFill>
                <a:latin typeface="+mj-lt"/>
              </a:rPr>
              <a:t>Core beliefs:</a:t>
            </a:r>
          </a:p>
          <a:p>
            <a:pPr eaLnBrk="0" hangingPunct="0"/>
            <a:endParaRPr lang="en-US" sz="700" dirty="0" smtClean="0">
              <a:solidFill>
                <a:schemeClr val="tx1"/>
              </a:solidFill>
              <a:latin typeface="+mj-lt"/>
            </a:endParaRP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 smtClean="0">
                <a:solidFill>
                  <a:schemeClr val="tx1"/>
                </a:solidFill>
              </a:rPr>
              <a:t>Focus</a:t>
            </a:r>
            <a:r>
              <a:rPr lang="en-US" sz="1900" i="0" dirty="0" smtClean="0">
                <a:solidFill>
                  <a:schemeClr val="tx1"/>
                </a:solidFill>
              </a:rPr>
              <a:t>:  We make </a:t>
            </a:r>
            <a:r>
              <a:rPr lang="en-US" sz="1900" i="0" dirty="0">
                <a:solidFill>
                  <a:schemeClr val="tx1"/>
                </a:solidFill>
              </a:rPr>
              <a:t>students our first priority</a:t>
            </a:r>
            <a:r>
              <a:rPr lang="en-US" sz="1900" i="0" dirty="0" smtClean="0">
                <a:solidFill>
                  <a:schemeClr val="tx1"/>
                </a:solidFill>
              </a:rPr>
              <a:t>.</a:t>
            </a: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 smtClean="0">
                <a:solidFill>
                  <a:schemeClr val="tx1"/>
                </a:solidFill>
              </a:rPr>
              <a:t>Respect</a:t>
            </a:r>
            <a:r>
              <a:rPr lang="en-US" sz="1900" i="0" dirty="0">
                <a:solidFill>
                  <a:schemeClr val="tx1"/>
                </a:solidFill>
              </a:rPr>
              <a:t>:  We value self and others and treat all with dignity</a:t>
            </a:r>
            <a:r>
              <a:rPr lang="en-US" sz="1900" i="0" dirty="0" smtClean="0">
                <a:solidFill>
                  <a:schemeClr val="tx1"/>
                </a:solidFill>
              </a:rPr>
              <a:t>.</a:t>
            </a: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>
                <a:solidFill>
                  <a:schemeClr val="tx1"/>
                </a:solidFill>
              </a:rPr>
              <a:t>Responsibility</a:t>
            </a:r>
            <a:r>
              <a:rPr lang="en-US" sz="1900" i="0" dirty="0">
                <a:solidFill>
                  <a:schemeClr val="tx1"/>
                </a:solidFill>
              </a:rPr>
              <a:t>: All students and staff are accountable for their actions. </a:t>
            </a:r>
            <a:endParaRPr lang="en-US" sz="1900" i="0" dirty="0" smtClean="0">
              <a:solidFill>
                <a:schemeClr val="tx1"/>
              </a:solidFill>
            </a:endParaRP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>
                <a:solidFill>
                  <a:schemeClr val="tx1"/>
                </a:solidFill>
              </a:rPr>
              <a:t>Safety</a:t>
            </a:r>
            <a:r>
              <a:rPr lang="en-US" sz="1900" i="0" dirty="0">
                <a:solidFill>
                  <a:schemeClr val="tx1"/>
                </a:solidFill>
              </a:rPr>
              <a:t>: A safe environment is the foundation of our healthy school. </a:t>
            </a: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 smtClean="0">
                <a:solidFill>
                  <a:schemeClr val="tx1"/>
                </a:solidFill>
              </a:rPr>
              <a:t>Identity</a:t>
            </a:r>
            <a:r>
              <a:rPr lang="en-US" sz="1900" i="0" dirty="0">
                <a:solidFill>
                  <a:schemeClr val="tx1"/>
                </a:solidFill>
              </a:rPr>
              <a:t>: </a:t>
            </a:r>
            <a:r>
              <a:rPr lang="en-US" sz="1900" i="0" dirty="0" smtClean="0">
                <a:solidFill>
                  <a:schemeClr val="tx1"/>
                </a:solidFill>
              </a:rPr>
              <a:t>We </a:t>
            </a:r>
            <a:r>
              <a:rPr lang="en-US" sz="1900" i="0" dirty="0">
                <a:solidFill>
                  <a:schemeClr val="tx1"/>
                </a:solidFill>
              </a:rPr>
              <a:t>are the center of our community and take pride in its rich history and unique </a:t>
            </a:r>
            <a:r>
              <a:rPr lang="en-US" sz="1900" i="0" dirty="0" smtClean="0">
                <a:solidFill>
                  <a:schemeClr val="tx1"/>
                </a:solidFill>
              </a:rPr>
              <a:t>geography.</a:t>
            </a:r>
            <a:endParaRPr lang="en-US" sz="1900" i="0" dirty="0">
              <a:solidFill>
                <a:schemeClr val="tx1"/>
              </a:solidFill>
            </a:endParaRP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 smtClean="0">
                <a:solidFill>
                  <a:schemeClr val="tx1"/>
                </a:solidFill>
                <a:latin typeface="+mj-lt"/>
              </a:rPr>
              <a:t>Collaboration</a:t>
            </a:r>
            <a:r>
              <a:rPr lang="en-US" sz="1900" i="0" dirty="0" smtClean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1900" i="0" dirty="0">
                <a:solidFill>
                  <a:schemeClr val="tx1"/>
                </a:solidFill>
                <a:latin typeface="+mj-lt"/>
              </a:rPr>
              <a:t>I</a:t>
            </a:r>
            <a:r>
              <a:rPr lang="en-US" sz="1900" i="0" dirty="0" smtClean="0">
                <a:solidFill>
                  <a:schemeClr val="tx1"/>
                </a:solidFill>
                <a:latin typeface="+mj-lt"/>
              </a:rPr>
              <a:t>nnovation and </a:t>
            </a:r>
            <a:r>
              <a:rPr lang="en-US" sz="1900" i="0" dirty="0">
                <a:solidFill>
                  <a:schemeClr val="tx1"/>
                </a:solidFill>
                <a:latin typeface="+mj-lt"/>
              </a:rPr>
              <a:t>shared decision-making are essential</a:t>
            </a:r>
            <a:r>
              <a:rPr lang="en-US" sz="1900" i="0" dirty="0" smtClean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169863" indent="-169863" eaLnBrk="0" hangingPunct="0">
              <a:spcBef>
                <a:spcPts val="300"/>
              </a:spcBef>
              <a:spcAft>
                <a:spcPts val="300"/>
              </a:spcAft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sz="1900" i="0" u="sng" dirty="0">
                <a:solidFill>
                  <a:schemeClr val="tx1"/>
                </a:solidFill>
              </a:rPr>
              <a:t>Perseverance</a:t>
            </a:r>
            <a:r>
              <a:rPr lang="en-US" sz="1900" i="0" dirty="0">
                <a:solidFill>
                  <a:schemeClr val="tx1"/>
                </a:solidFill>
              </a:rPr>
              <a:t>:  Learning is a journey with peaks and valleys where each individual can learn every day</a:t>
            </a:r>
            <a:r>
              <a:rPr lang="en-US" sz="1900" i="0" dirty="0" smtClean="0">
                <a:solidFill>
                  <a:schemeClr val="tx1"/>
                </a:solidFill>
              </a:rPr>
              <a:t>.</a:t>
            </a:r>
            <a:endParaRPr lang="en-US" sz="1900" i="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410200" y="0"/>
            <a:ext cx="3170420" cy="122196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 pitchFamily="34" charset="0"/>
              </a:rPr>
              <a:t>2015 – 2018 </a:t>
            </a:r>
            <a:b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 pitchFamily="34" charset="0"/>
              </a:rPr>
            </a:b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 pitchFamily="34" charset="0"/>
              </a:rPr>
              <a:t>Strategic Plan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 pitchFamily="34" charset="0"/>
              </a:rPr>
              <a:t> for Continuous Improvement</a:t>
            </a:r>
            <a:endParaRPr kumimoji="0" lang="en-US" sz="2000" b="1" i="1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76201"/>
            <a:ext cx="1553980" cy="11592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95908" y="666912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6-24-15</a:t>
            </a: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8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ism_new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E7E7"/>
      </a:accent6>
      <a:hlink>
        <a:srgbClr val="FF0033"/>
      </a:hlink>
      <a:folHlink>
        <a:srgbClr val="FF9900"/>
      </a:folHlink>
    </a:clrScheme>
    <a:fontScheme name="Prism_new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400" i="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Prism_new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sm_new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sm_new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sm_new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sm_new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sm_new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sm_new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Prism_new</Template>
  <TotalTime>3440</TotalTime>
  <Words>124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Prism_new</vt:lpstr>
      <vt:lpstr>PowerPoint Presentation</vt:lpstr>
    </vt:vector>
  </TitlesOfParts>
  <Company>Prism Decision Systems,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Sean Brady</dc:creator>
  <cp:lastModifiedBy>Erin Hamel</cp:lastModifiedBy>
  <cp:revision>236</cp:revision>
  <cp:lastPrinted>2015-12-09T14:41:42Z</cp:lastPrinted>
  <dcterms:created xsi:type="dcterms:W3CDTF">2015-09-17T16:47:45Z</dcterms:created>
  <dcterms:modified xsi:type="dcterms:W3CDTF">2016-05-19T12:17:30Z</dcterms:modified>
</cp:coreProperties>
</file>