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handoutMasterIdLst>
    <p:handoutMasterId r:id="rId14"/>
  </p:handoutMasterIdLst>
  <p:sldIdLst>
    <p:sldId id="256" r:id="rId2"/>
    <p:sldId id="288" r:id="rId3"/>
    <p:sldId id="299" r:id="rId4"/>
    <p:sldId id="283" r:id="rId5"/>
    <p:sldId id="293" r:id="rId6"/>
    <p:sldId id="298" r:id="rId7"/>
    <p:sldId id="284" r:id="rId8"/>
    <p:sldId id="285" r:id="rId9"/>
    <p:sldId id="270" r:id="rId10"/>
    <p:sldId id="264" r:id="rId11"/>
    <p:sldId id="265" r:id="rId12"/>
    <p:sldId id="30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-13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D7C2C-6A0E-5441-91C4-11025DF65A29}" type="datetimeFigureOut">
              <a:rPr lang="en-US" smtClean="0"/>
              <a:t>6/12/19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1A414-68F1-124D-8B1A-A00DC9D66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82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EA8180-0FA4-744B-9DC0-A7A3C634DCC4}" type="datetimeFigureOut">
              <a:rPr lang="en-US" smtClean="0"/>
              <a:t>6/12/19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Ticonderoga Central School District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Budget Hearing </a:t>
            </a:r>
            <a:r>
              <a:rPr lang="mr-IN" dirty="0" smtClean="0"/>
              <a:t>–</a:t>
            </a:r>
            <a:r>
              <a:rPr lang="en-US" dirty="0" smtClean="0"/>
              <a:t> June 11, 2019</a:t>
            </a:r>
          </a:p>
        </p:txBody>
      </p:sp>
    </p:spTree>
    <p:extLst>
      <p:ext uri="{BB962C8B-B14F-4D97-AF65-F5344CB8AC3E}">
        <p14:creationId xmlns:p14="http://schemas.microsoft.com/office/powerpoint/2010/main" val="1240646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Budget		       $22,503,008</a:t>
            </a:r>
          </a:p>
          <a:p>
            <a:r>
              <a:rPr lang="en-US" dirty="0" smtClean="0"/>
              <a:t>Budget Increase	             .39%</a:t>
            </a:r>
          </a:p>
          <a:p>
            <a:r>
              <a:rPr lang="en-US" dirty="0" smtClean="0"/>
              <a:t>Fund Balance Used       $1,000,000</a:t>
            </a:r>
          </a:p>
          <a:p>
            <a:r>
              <a:rPr lang="en-US" dirty="0" smtClean="0"/>
              <a:t>Tax Levy		       $12,115,894</a:t>
            </a:r>
          </a:p>
          <a:p>
            <a:r>
              <a:rPr lang="en-US" dirty="0" smtClean="0"/>
              <a:t>Tax Levy Increase	            3.97</a:t>
            </a:r>
            <a:r>
              <a:rPr lang="en-US" dirty="0" smtClean="0"/>
              <a:t>%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876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Cap Calculation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0285881"/>
              </p:ext>
            </p:extLst>
          </p:nvPr>
        </p:nvGraphicFramePr>
        <p:xfrm>
          <a:off x="1114425" y="2595563"/>
          <a:ext cx="7610476" cy="3708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805238"/>
                <a:gridCol w="380523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Prior Year Tax Levy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11,656,524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baseline="0" dirty="0" smtClean="0"/>
                        <a:t> Tax Base Growth Factor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1.0038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Less Prior Years Exemptions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- 1,557,752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Less PILOTS</a:t>
                      </a:r>
                      <a:r>
                        <a:rPr lang="en-US" b="0" baseline="0" dirty="0" smtClean="0"/>
                        <a:t> in prior year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- 0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Adjusted Prior Year Tax Levy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10,143,067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baseline="0" dirty="0" smtClean="0"/>
                        <a:t> Allowable Levy Growth (2%)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Add PILOTS in current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+ 0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Add Current</a:t>
                      </a:r>
                      <a:r>
                        <a:rPr lang="en-US" baseline="0" dirty="0" smtClean="0"/>
                        <a:t> Year’s Exemptions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+ 1,812,344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Allowable Tax Levy Limit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12,158,272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Tax Levy Limit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4.33%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33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reductions are taking place to address this situation?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Supply budget for all departments</a:t>
            </a:r>
          </a:p>
          <a:p>
            <a:r>
              <a:rPr lang="en-US" dirty="0" smtClean="0"/>
              <a:t>Professional Development</a:t>
            </a:r>
          </a:p>
          <a:p>
            <a:r>
              <a:rPr lang="en-US" dirty="0" smtClean="0"/>
              <a:t>Shared Service agreement expansion for IT department</a:t>
            </a:r>
          </a:p>
          <a:p>
            <a:r>
              <a:rPr lang="en-US" dirty="0" smtClean="0"/>
              <a:t>Not replacing two departures (1 Teacher, 1 Teaching Assistant)</a:t>
            </a:r>
          </a:p>
          <a:p>
            <a:r>
              <a:rPr lang="en-US" dirty="0" smtClean="0"/>
              <a:t>Reduction of one bus run</a:t>
            </a:r>
          </a:p>
          <a:p>
            <a:r>
              <a:rPr lang="en-US" dirty="0" smtClean="0"/>
              <a:t>Reduction of athletics programs (levels)</a:t>
            </a:r>
          </a:p>
          <a:p>
            <a:r>
              <a:rPr lang="en-US" dirty="0" smtClean="0"/>
              <a:t>Non-contractual compensation/insurance restructured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173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Budgetary </a:t>
            </a:r>
            <a:r>
              <a:rPr lang="en-US" dirty="0"/>
              <a:t>r</a:t>
            </a:r>
            <a:r>
              <a:rPr lang="en-US" dirty="0" smtClean="0"/>
              <a:t>eductions to achieve tax 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587564"/>
            <a:ext cx="7610476" cy="393063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2</a:t>
            </a:r>
            <a:r>
              <a:rPr lang="en-US" dirty="0" smtClean="0"/>
              <a:t> </a:t>
            </a:r>
            <a:r>
              <a:rPr lang="en-US" dirty="0" smtClean="0"/>
              <a:t>Teachers</a:t>
            </a:r>
          </a:p>
          <a:p>
            <a:r>
              <a:rPr lang="en-US" dirty="0" smtClean="0"/>
              <a:t>1 Nurse</a:t>
            </a:r>
            <a:endParaRPr lang="en-US" dirty="0" smtClean="0"/>
          </a:p>
          <a:p>
            <a:r>
              <a:rPr lang="en-US" dirty="0"/>
              <a:t>2</a:t>
            </a:r>
            <a:r>
              <a:rPr lang="en-US" dirty="0" smtClean="0"/>
              <a:t> </a:t>
            </a:r>
            <a:r>
              <a:rPr lang="en-US" dirty="0" smtClean="0"/>
              <a:t>Cleaners</a:t>
            </a:r>
            <a:endParaRPr lang="en-US" dirty="0" smtClean="0"/>
          </a:p>
          <a:p>
            <a:r>
              <a:rPr lang="en-US" dirty="0"/>
              <a:t>1</a:t>
            </a:r>
            <a:r>
              <a:rPr lang="en-US" dirty="0" smtClean="0"/>
              <a:t> </a:t>
            </a:r>
            <a:r>
              <a:rPr lang="en-US" dirty="0" smtClean="0"/>
              <a:t>Clerical positions</a:t>
            </a:r>
          </a:p>
          <a:p>
            <a:r>
              <a:rPr lang="en-US" dirty="0" smtClean="0"/>
              <a:t>Administrative restructuring</a:t>
            </a:r>
          </a:p>
          <a:p>
            <a:r>
              <a:rPr lang="en-US" dirty="0"/>
              <a:t>A</a:t>
            </a:r>
            <a:r>
              <a:rPr lang="en-US" dirty="0" smtClean="0"/>
              <a:t>thletics and extracurricular programs further reduced</a:t>
            </a:r>
          </a:p>
          <a:p>
            <a:r>
              <a:rPr lang="en-US" dirty="0" smtClean="0"/>
              <a:t>Grounds budget</a:t>
            </a:r>
          </a:p>
          <a:p>
            <a:r>
              <a:rPr lang="en-US" dirty="0" smtClean="0"/>
              <a:t>Miscellaneous categories reductions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79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Breakdown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427603"/>
              </p:ext>
            </p:extLst>
          </p:nvPr>
        </p:nvGraphicFramePr>
        <p:xfrm>
          <a:off x="317492" y="2595563"/>
          <a:ext cx="8535900" cy="28651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877265"/>
                <a:gridCol w="1537849"/>
                <a:gridCol w="1587457"/>
                <a:gridCol w="1329005"/>
                <a:gridCol w="1204324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19/20 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18/19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</a:t>
                      </a:r>
                      <a:r>
                        <a:rPr lang="en-US" baseline="0" dirty="0" smtClean="0"/>
                        <a:t>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State Aid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8,227,218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8,103,871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123,347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Miscellaneous Revenue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1,159,896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1,244,238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-84,342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-6.78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Fun</a:t>
                      </a:r>
                      <a:r>
                        <a:rPr lang="en-US" baseline="0" dirty="0" smtClean="0"/>
                        <a:t>d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1,415,219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-415,219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-29.34%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Tax Levy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12,115,894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11,653,259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462,635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3.97%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22,503,008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22,416,587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86,421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.39%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1915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294"/>
            <a:ext cx="8913813" cy="1081407"/>
          </a:xfrm>
        </p:spPr>
        <p:txBody>
          <a:bodyPr/>
          <a:lstStyle/>
          <a:p>
            <a:r>
              <a:rPr lang="en-US" dirty="0" smtClean="0"/>
              <a:t>Categorical Breakdown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8337536"/>
              </p:ext>
            </p:extLst>
          </p:nvPr>
        </p:nvGraphicFramePr>
        <p:xfrm>
          <a:off x="386943" y="2033840"/>
          <a:ext cx="8526870" cy="400814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68128"/>
                <a:gridCol w="1488241"/>
                <a:gridCol w="1577535"/>
                <a:gridCol w="1438633"/>
                <a:gridCol w="1254333"/>
              </a:tblGrid>
              <a:tr h="6936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19/20</a:t>
                      </a:r>
                      <a:r>
                        <a:rPr lang="en-US" baseline="0" dirty="0" smtClean="0"/>
                        <a:t> 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18/19 </a:t>
                      </a:r>
                    </a:p>
                    <a:p>
                      <a:pPr algn="ctr"/>
                      <a:r>
                        <a:rPr lang="en-US" dirty="0" smtClean="0"/>
                        <a:t>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401848">
                <a:tc>
                  <a:txBody>
                    <a:bodyPr/>
                    <a:lstStyle/>
                    <a:p>
                      <a:r>
                        <a:rPr lang="en-US" dirty="0" smtClean="0"/>
                        <a:t>Board of Education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15,650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16,900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-1,250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-7.40</a:t>
                      </a:r>
                      <a:endParaRPr lang="en-US" dirty="0"/>
                    </a:p>
                  </a:txBody>
                  <a:tcPr/>
                </a:tc>
              </a:tr>
              <a:tr h="432406">
                <a:tc>
                  <a:txBody>
                    <a:bodyPr/>
                    <a:lstStyle/>
                    <a:p>
                      <a:r>
                        <a:rPr lang="en-US" dirty="0" smtClean="0"/>
                        <a:t>Central Office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229,201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224,717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4,484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2.00</a:t>
                      </a:r>
                      <a:endParaRPr lang="en-US" dirty="0"/>
                    </a:p>
                  </a:txBody>
                  <a:tcPr/>
                </a:tc>
              </a:tr>
              <a:tr h="416689">
                <a:tc>
                  <a:txBody>
                    <a:bodyPr/>
                    <a:lstStyle/>
                    <a:p>
                      <a:r>
                        <a:rPr lang="en-US" dirty="0" smtClean="0"/>
                        <a:t>Business Admin.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263,031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256,247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6,784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2.65</a:t>
                      </a:r>
                      <a:endParaRPr lang="en-US" dirty="0"/>
                    </a:p>
                  </a:txBody>
                  <a:tcPr/>
                </a:tc>
              </a:tr>
              <a:tr h="406767">
                <a:tc>
                  <a:txBody>
                    <a:bodyPr/>
                    <a:lstStyle/>
                    <a:p>
                      <a:r>
                        <a:rPr lang="en-US" dirty="0" smtClean="0"/>
                        <a:t>Legal/Personnel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35,360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34,324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3.02</a:t>
                      </a:r>
                      <a:endParaRPr lang="en-US" dirty="0"/>
                    </a:p>
                  </a:txBody>
                  <a:tcPr/>
                </a:tc>
              </a:tr>
              <a:tr h="401848">
                <a:tc>
                  <a:txBody>
                    <a:bodyPr/>
                    <a:lstStyle/>
                    <a:p>
                      <a:r>
                        <a:rPr lang="en-US" dirty="0" smtClean="0"/>
                        <a:t>Operations &amp; </a:t>
                      </a:r>
                      <a:r>
                        <a:rPr lang="en-US" dirty="0" err="1" smtClean="0"/>
                        <a:t>Maint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1,497,136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1,564,453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-67,317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-4.30</a:t>
                      </a:r>
                      <a:endParaRPr lang="en-US" dirty="0"/>
                    </a:p>
                  </a:txBody>
                  <a:tcPr/>
                </a:tc>
              </a:tr>
              <a:tr h="401766">
                <a:tc>
                  <a:txBody>
                    <a:bodyPr/>
                    <a:lstStyle/>
                    <a:p>
                      <a:r>
                        <a:rPr lang="en-US" dirty="0" smtClean="0"/>
                        <a:t>Ins/BOCES</a:t>
                      </a:r>
                      <a:r>
                        <a:rPr lang="en-US" baseline="0" dirty="0" smtClean="0"/>
                        <a:t> Admin.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382,107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363,986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18,121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4.98</a:t>
                      </a:r>
                      <a:endParaRPr lang="en-US" dirty="0"/>
                    </a:p>
                  </a:txBody>
                  <a:tcPr/>
                </a:tc>
              </a:tr>
              <a:tr h="426610"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Instructional Admin.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455,847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502,278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-46,431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-9.24</a:t>
                      </a:r>
                      <a:endParaRPr lang="en-US" dirty="0"/>
                    </a:p>
                  </a:txBody>
                  <a:tcPr/>
                </a:tc>
              </a:tr>
              <a:tr h="426610"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Instructional 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4,814,593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5,007,122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-192,529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-3.85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4129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402"/>
            <a:ext cx="8913813" cy="1005629"/>
          </a:xfrm>
        </p:spPr>
        <p:txBody>
          <a:bodyPr/>
          <a:lstStyle/>
          <a:p>
            <a:r>
              <a:rPr lang="en-US" dirty="0" smtClean="0"/>
              <a:t>Categorical Breakdown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771315"/>
              </p:ext>
            </p:extLst>
          </p:nvPr>
        </p:nvGraphicFramePr>
        <p:xfrm>
          <a:off x="327415" y="2093365"/>
          <a:ext cx="8586400" cy="40121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837577"/>
                <a:gridCol w="1607300"/>
                <a:gridCol w="1597379"/>
                <a:gridCol w="1418790"/>
                <a:gridCol w="1125354"/>
              </a:tblGrid>
              <a:tr h="67463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19/20 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18/19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</a:t>
                      </a:r>
                      <a:r>
                        <a:rPr lang="en-US" baseline="0" dirty="0" smtClean="0"/>
                        <a:t>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Special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2,523,085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2,430,427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92,658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3.81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Pupil Services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983,413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1,089,161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-105,748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-9.71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Extracurricular/Athletics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334,845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394,191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-59,346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-15.06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Transportation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891,718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877,370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14,348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1.64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Census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4,844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4,675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3.61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Employee</a:t>
                      </a:r>
                      <a:r>
                        <a:rPr lang="en-US" baseline="0" dirty="0" smtClean="0"/>
                        <a:t> Benefits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6,864,945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6,474,923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390,022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6.02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Debt Service/Transfers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3,207,233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3,175,813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31,420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22,503,008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22,416,587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86,421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0.39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081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</a:t>
            </a:r>
            <a:r>
              <a:rPr lang="en-US" dirty="0"/>
              <a:t>is this increase going to impact 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532923"/>
              </p:ext>
            </p:extLst>
          </p:nvPr>
        </p:nvGraphicFramePr>
        <p:xfrm>
          <a:off x="1349337" y="3172887"/>
          <a:ext cx="6379800" cy="1381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26600"/>
                <a:gridCol w="2126600"/>
                <a:gridCol w="21266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Taxable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Increase in Bill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Monthly Expense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$100,000 (Ti)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$43.00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$3.58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$100,000 (Hague)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$54.00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$4.50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49337" y="5188765"/>
            <a:ext cx="637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Taxable Value reflects difference in assessed value less any exemptions that one may be eligible for (i.e. STAR, etc.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2605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a Contingent Budget?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sz="2000" dirty="0" smtClean="0"/>
              <a:t>No increase in tax levy</a:t>
            </a:r>
          </a:p>
          <a:p>
            <a:r>
              <a:rPr lang="en-US" sz="2000" dirty="0" smtClean="0"/>
              <a:t>-Administrative budget cap</a:t>
            </a:r>
          </a:p>
          <a:p>
            <a:r>
              <a:rPr lang="en-US" sz="2000" dirty="0" smtClean="0"/>
              <a:t>-Non-contingent expenses disallowed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-Community use of school buildings expense, public 	  use only when no expense is incurred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-Equipment not associated with health and safety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2663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Contingent Budget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		     $22,503,008</a:t>
            </a:r>
          </a:p>
          <a:p>
            <a:r>
              <a:rPr lang="en-US" dirty="0" smtClean="0"/>
              <a:t>Contingent Budget	     $22,040,373</a:t>
            </a:r>
          </a:p>
          <a:p>
            <a:r>
              <a:rPr lang="en-US" dirty="0" smtClean="0"/>
              <a:t>Difference		       $462,635</a:t>
            </a:r>
            <a:endParaRPr lang="en-US" dirty="0"/>
          </a:p>
          <a:p>
            <a:r>
              <a:rPr lang="en-US" dirty="0" smtClean="0"/>
              <a:t>Tax Cap		             0%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718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Budget		       $22,503,008</a:t>
            </a:r>
          </a:p>
          <a:p>
            <a:r>
              <a:rPr lang="en-US" dirty="0" smtClean="0"/>
              <a:t>Budget Increase	             .39%</a:t>
            </a:r>
          </a:p>
          <a:p>
            <a:r>
              <a:rPr lang="en-US" dirty="0" smtClean="0"/>
              <a:t>Fund Balance Used       $1,000,000</a:t>
            </a:r>
          </a:p>
          <a:p>
            <a:r>
              <a:rPr lang="en-US" dirty="0" smtClean="0"/>
              <a:t>Tax Levy		       $12,115,894</a:t>
            </a:r>
          </a:p>
          <a:p>
            <a:r>
              <a:rPr lang="en-US" dirty="0" smtClean="0"/>
              <a:t>Tax Levy Increase	            3.97</a:t>
            </a:r>
            <a:r>
              <a:rPr lang="en-US" dirty="0" smtClean="0"/>
              <a:t>%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304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6485</TotalTime>
  <Words>447</Words>
  <Application>Microsoft Macintosh PowerPoint</Application>
  <PresentationFormat>On-screen Show (4:3)</PresentationFormat>
  <Paragraphs>198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Perception</vt:lpstr>
      <vt:lpstr>Ticonderoga Central School District</vt:lpstr>
      <vt:lpstr>Proposed Budget</vt:lpstr>
      <vt:lpstr>Tax Cap Calculation</vt:lpstr>
      <vt:lpstr>What reductions are taking place to address this situation?</vt:lpstr>
      <vt:lpstr>Budgetary reductions to achieve tax cap</vt:lpstr>
      <vt:lpstr>Revenue Breakdown</vt:lpstr>
      <vt:lpstr>Categorical Breakdown</vt:lpstr>
      <vt:lpstr>Categorical Breakdown</vt:lpstr>
      <vt:lpstr>How is this increase going to impact me?</vt:lpstr>
      <vt:lpstr>What is a Contingent Budget?</vt:lpstr>
      <vt:lpstr>Contingent Budget Scenario</vt:lpstr>
      <vt:lpstr>Proposed Budget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Ticonderoga Central School District</dc:title>
  <dc:creator>Laurie Cossey</dc:creator>
  <cp:lastModifiedBy>Laurie Cossey</cp:lastModifiedBy>
  <cp:revision>123</cp:revision>
  <cp:lastPrinted>2019-06-11T19:12:21Z</cp:lastPrinted>
  <dcterms:created xsi:type="dcterms:W3CDTF">2019-02-25T21:01:52Z</dcterms:created>
  <dcterms:modified xsi:type="dcterms:W3CDTF">2019-06-12T19:39:35Z</dcterms:modified>
</cp:coreProperties>
</file>