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723" r:id="rId1"/>
  </p:sldMasterIdLst>
  <p:handoutMasterIdLst>
    <p:handoutMasterId r:id="rId14"/>
  </p:handoutMasterIdLst>
  <p:sldIdLst>
    <p:sldId id="256" r:id="rId2"/>
    <p:sldId id="288" r:id="rId3"/>
    <p:sldId id="299" r:id="rId4"/>
    <p:sldId id="283" r:id="rId5"/>
    <p:sldId id="293" r:id="rId6"/>
    <p:sldId id="298" r:id="rId7"/>
    <p:sldId id="284" r:id="rId8"/>
    <p:sldId id="285" r:id="rId9"/>
    <p:sldId id="270" r:id="rId10"/>
    <p:sldId id="264" r:id="rId11"/>
    <p:sldId id="265" r:id="rId12"/>
    <p:sldId id="300" r:id="rId13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prnWhat="handouts2" frameSlides="1"/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2838BEF-8BB2-4498-84A7-C5851F593DF1}" styleName="Medium Style 4 - Accent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5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5">
              <a:tint val="20000"/>
            </a:schemeClr>
          </a:solidFill>
        </a:fill>
      </a:tcStyle>
    </a:firstRow>
  </a:tblStyle>
  <a:tblStyle styleId="{16D9F66E-5EB9-4882-86FB-DCBF35E3C3E4}" styleName="Medium Style 4 - Accent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6"/>
              </a:solidFill>
            </a:ln>
          </a:top>
        </a:tcBdr>
        <a:fill>
          <a:solidFill>
            <a:schemeClr val="accent6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6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5" d="100"/>
          <a:sy n="125" d="100"/>
        </p:scale>
        <p:origin x="-1112" y="-12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handoutMaster" Target="handoutMasters/handoutMaster1.xml"/><Relationship Id="rId15" Type="http://schemas.openxmlformats.org/officeDocument/2006/relationships/printerSettings" Target="printerSettings/printerSettings1.bin"/><Relationship Id="rId16" Type="http://schemas.openxmlformats.org/officeDocument/2006/relationships/presProps" Target="presProps.xml"/><Relationship Id="rId17" Type="http://schemas.openxmlformats.org/officeDocument/2006/relationships/viewProps" Target="viewProps.xml"/><Relationship Id="rId18" Type="http://schemas.openxmlformats.org/officeDocument/2006/relationships/theme" Target="theme/theme1.xml"/><Relationship Id="rId1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08D7C2C-6A0E-5441-91C4-11025DF65A29}" type="datetimeFigureOut">
              <a:rPr lang="en-US" smtClean="0"/>
              <a:t>6/3/19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9C1A414-68F1-124D-8B1A-A00DC9D66FD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168248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2157319"/>
            <a:ext cx="8915400" cy="877824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14400" y="3034553"/>
            <a:ext cx="8001000" cy="3823447"/>
          </a:xfrm>
          <a:solidFill>
            <a:schemeClr val="bg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292608" tIns="91440" rIns="274320" bIns="91440" rtlCol="0" anchor="t" anchorCtr="0">
            <a:normAutofit/>
          </a:bodyPr>
          <a:lstStyle>
            <a:lvl1pPr marL="0" indent="0" algn="l" defTabSz="914400" rtl="0" eaLnBrk="1" latinLnBrk="0" hangingPunct="1">
              <a:spcBef>
                <a:spcPts val="2000"/>
              </a:spcBef>
              <a:buClr>
                <a:schemeClr val="accent1"/>
              </a:buClr>
              <a:buFont typeface="Wingdings 2" pitchFamily="18" charset="2"/>
              <a:buNone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EA8180-0FA4-744B-9DC0-A7A3C634DCC4}" type="datetimeFigureOut">
              <a:rPr lang="en-US" smtClean="0"/>
              <a:t>6/3/19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260DBB-4203-824D-AEAD-9EF4249EC68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EA8180-0FA4-744B-9DC0-A7A3C634DCC4}" type="datetimeFigureOut">
              <a:rPr lang="en-US" smtClean="0"/>
              <a:t>6/3/19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260DBB-4203-824D-AEAD-9EF4249EC68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 with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5025435"/>
            <a:ext cx="8915400" cy="9144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14400" y="5943600"/>
            <a:ext cx="8001000" cy="914400"/>
          </a:xfrm>
          <a:solidFill>
            <a:schemeClr val="bg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92608" tIns="91440" rIns="274320" bIns="91440" rtlCol="0" anchor="t" anchorCtr="0"/>
          <a:lstStyle>
            <a:lvl1pPr marL="0" indent="0" algn="l" defTabSz="914400" rtl="0" eaLnBrk="1" latinLnBrk="0" hangingPunct="1">
              <a:spcBef>
                <a:spcPts val="300"/>
              </a:spcBef>
              <a:buNone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EA8180-0FA4-744B-9DC0-A7A3C634DCC4}" type="datetimeFigureOut">
              <a:rPr lang="en-US" smtClean="0"/>
              <a:t>6/3/19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3"/>
          </p:nvPr>
        </p:nvSpPr>
        <p:spPr>
          <a:xfrm>
            <a:off x="927100" y="1129553"/>
            <a:ext cx="7988300" cy="3886200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</a:lstStyle>
          <a:p>
            <a:r>
              <a:rPr lang="en-US" smtClean="0"/>
              <a:t>Drag picture to placeholder or click icon to add</a:t>
            </a:r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3200399"/>
            <a:ext cx="8915400" cy="2286000"/>
          </a:xfrm>
          <a:solidFill>
            <a:schemeClr val="tx2"/>
          </a:solidFill>
        </p:spPr>
        <p:txBody>
          <a:bodyPr vert="horz" lIns="1188720" tIns="45720" rIns="274320" bIns="45720" rtlCol="0" anchor="b" anchorCtr="0">
            <a:normAutofit/>
          </a:bodyPr>
          <a:lstStyle>
            <a:lvl1pPr marL="0" indent="0" algn="l" defTabSz="9144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4400" y="5484607"/>
            <a:ext cx="8001000" cy="777240"/>
          </a:xfrm>
          <a:solidFill>
            <a:schemeClr val="bg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292608" tIns="91440" rIns="274320" bIns="91440" rtlCol="0" anchor="ctr" anchorCtr="0">
            <a:normAutofit/>
          </a:bodyPr>
          <a:lstStyle>
            <a:lvl1pPr marL="0" indent="0" algn="l" defTabSz="914400" rtl="0" eaLnBrk="1" latinLnBrk="0" hangingPunct="1">
              <a:spcBef>
                <a:spcPts val="300"/>
              </a:spcBef>
              <a:buClr>
                <a:schemeClr val="accent1"/>
              </a:buClr>
              <a:buFont typeface="Wingdings 2" pitchFamily="18" charset="2"/>
              <a:buNone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EA8180-0FA4-744B-9DC0-A7A3C634DCC4}" type="datetimeFigureOut">
              <a:rPr lang="en-US" smtClean="0"/>
              <a:t>6/3/19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260DBB-4203-824D-AEAD-9EF4249EC68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17600" y="2595563"/>
            <a:ext cx="3566160" cy="3681412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 marL="2055813" indent="-344488">
              <a:defRPr sz="1800"/>
            </a:lvl6pPr>
            <a:lvl7pPr marL="2055813" indent="-344488">
              <a:defRPr sz="1800"/>
            </a:lvl7pPr>
            <a:lvl8pPr marL="2055813" indent="-344488">
              <a:defRPr sz="1800"/>
            </a:lvl8pPr>
            <a:lvl9pPr marL="2055813" indent="-344488"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147534" y="2595563"/>
            <a:ext cx="3566160" cy="3681412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 marL="2055813" indent="-344488">
              <a:defRPr sz="1800"/>
            </a:lvl6pPr>
            <a:lvl7pPr marL="2055813" indent="-344488">
              <a:defRPr sz="1800"/>
            </a:lvl7pPr>
            <a:lvl8pPr marL="2055813" indent="-344488">
              <a:defRPr sz="1800"/>
            </a:lvl8pPr>
            <a:lvl9pPr marL="2055813" indent="-344488"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580094" y="188259"/>
            <a:ext cx="2133600" cy="365125"/>
          </a:xfrm>
        </p:spPr>
        <p:txBody>
          <a:bodyPr/>
          <a:lstStyle/>
          <a:p>
            <a:fld id="{B5EA8180-0FA4-744B-9DC0-A7A3C634DCC4}" type="datetimeFigureOut">
              <a:rPr lang="en-US" smtClean="0"/>
              <a:t>6/3/19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260DBB-4203-824D-AEAD-9EF4249EC68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20588" y="2017713"/>
            <a:ext cx="3566160" cy="877887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20588" y="3065929"/>
            <a:ext cx="3566160" cy="3211046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 marL="2055813" indent="-344488">
              <a:defRPr sz="1600"/>
            </a:lvl6pPr>
            <a:lvl7pPr marL="2055813" indent="-344488">
              <a:defRPr sz="1600"/>
            </a:lvl7pPr>
            <a:lvl8pPr marL="2055813" indent="-344488">
              <a:defRPr sz="1600"/>
            </a:lvl8pPr>
            <a:lvl9pPr marL="2055813" indent="-344488"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147534" y="2017713"/>
            <a:ext cx="3566160" cy="877887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147534" y="3065929"/>
            <a:ext cx="3566160" cy="3211046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 marL="2055813" indent="-344488">
              <a:defRPr sz="1600"/>
            </a:lvl6pPr>
            <a:lvl7pPr marL="2055813" indent="-344488">
              <a:defRPr sz="1600"/>
            </a:lvl7pPr>
            <a:lvl8pPr marL="2055813" indent="-344488">
              <a:defRPr sz="1600"/>
            </a:lvl8pPr>
            <a:lvl9pPr marL="2055813" indent="-344488"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6580094" y="188259"/>
            <a:ext cx="2133600" cy="365125"/>
          </a:xfrm>
        </p:spPr>
        <p:txBody>
          <a:bodyPr/>
          <a:lstStyle/>
          <a:p>
            <a:fld id="{B5EA8180-0FA4-744B-9DC0-A7A3C634DCC4}" type="datetimeFigureOut">
              <a:rPr lang="en-US" smtClean="0"/>
              <a:t>6/3/19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1120588" y="188259"/>
            <a:ext cx="2895600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260DBB-4203-824D-AEAD-9EF4249EC680}" type="slidenum">
              <a:rPr lang="en-US" smtClean="0"/>
              <a:t>‹#›</a:t>
            </a:fld>
            <a:endParaRPr lang="en-US"/>
          </a:p>
        </p:txBody>
      </p:sp>
      <p:cxnSp>
        <p:nvCxnSpPr>
          <p:cNvPr id="11" name="Straight Connector 10"/>
          <p:cNvCxnSpPr/>
          <p:nvPr/>
        </p:nvCxnSpPr>
        <p:spPr>
          <a:xfrm>
            <a:off x="1212028" y="2904565"/>
            <a:ext cx="3383280" cy="1588"/>
          </a:xfrm>
          <a:prstGeom prst="line">
            <a:avLst/>
          </a:prstGeom>
          <a:ln w="38100">
            <a:solidFill>
              <a:schemeClr val="bg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/>
        </p:nvCxnSpPr>
        <p:spPr>
          <a:xfrm>
            <a:off x="5238974" y="2904565"/>
            <a:ext cx="3383280" cy="1588"/>
          </a:xfrm>
          <a:prstGeom prst="line">
            <a:avLst/>
          </a:prstGeom>
          <a:ln w="38100">
            <a:solidFill>
              <a:schemeClr val="bg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>
            <a:off x="1212028" y="2904565"/>
            <a:ext cx="3383280" cy="1588"/>
          </a:xfrm>
          <a:prstGeom prst="line">
            <a:avLst/>
          </a:prstGeom>
          <a:ln w="38100">
            <a:solidFill>
              <a:schemeClr val="bg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/>
          <p:cNvCxnSpPr/>
          <p:nvPr/>
        </p:nvCxnSpPr>
        <p:spPr>
          <a:xfrm>
            <a:off x="5238974" y="2904565"/>
            <a:ext cx="3383280" cy="1588"/>
          </a:xfrm>
          <a:prstGeom prst="line">
            <a:avLst/>
          </a:prstGeom>
          <a:ln w="38100">
            <a:solidFill>
              <a:schemeClr val="bg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/>
          <p:cNvCxnSpPr/>
          <p:nvPr/>
        </p:nvCxnSpPr>
        <p:spPr>
          <a:xfrm>
            <a:off x="1212028" y="2904565"/>
            <a:ext cx="3383280" cy="1588"/>
          </a:xfrm>
          <a:prstGeom prst="line">
            <a:avLst/>
          </a:prstGeom>
          <a:ln w="38100">
            <a:solidFill>
              <a:schemeClr val="bg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/>
          <p:cNvCxnSpPr/>
          <p:nvPr/>
        </p:nvCxnSpPr>
        <p:spPr>
          <a:xfrm>
            <a:off x="5238974" y="2904565"/>
            <a:ext cx="3383280" cy="1588"/>
          </a:xfrm>
          <a:prstGeom prst="line">
            <a:avLst/>
          </a:prstGeom>
          <a:ln w="38100">
            <a:solidFill>
              <a:schemeClr val="bg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EA8180-0FA4-744B-9DC0-A7A3C634DCC4}" type="datetimeFigureOut">
              <a:rPr lang="en-US" smtClean="0"/>
              <a:t>6/3/19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260DBB-4203-824D-AEAD-9EF4249EC68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EA8180-0FA4-744B-9DC0-A7A3C634DCC4}" type="datetimeFigureOut">
              <a:rPr lang="en-US" smtClean="0"/>
              <a:t>6/3/19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260DBB-4203-824D-AEAD-9EF4249EC68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124712"/>
            <a:ext cx="8915400" cy="914400"/>
          </a:xfrm>
          <a:solidFill>
            <a:schemeClr val="tx2"/>
          </a:solidFill>
        </p:spPr>
        <p:txBody>
          <a:bodyPr vert="horz" lIns="1188720" tIns="45720" rIns="274320" bIns="45720" rtlCol="0" anchor="ctr">
            <a:normAutofit/>
          </a:bodyPr>
          <a:lstStyle>
            <a:lvl1pPr marL="0" indent="0" algn="l" defTabSz="9144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47534" y="2590800"/>
            <a:ext cx="3566160" cy="3686175"/>
          </a:xfrm>
        </p:spPr>
        <p:txBody>
          <a:bodyPr/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 marL="2055813" indent="-344488">
              <a:defRPr sz="2000"/>
            </a:lvl6pPr>
            <a:lvl7pPr marL="2055813" indent="-344488">
              <a:defRPr sz="2000"/>
            </a:lvl7pPr>
            <a:lvl8pPr marL="2055813" indent="-344488">
              <a:defRPr sz="2000"/>
            </a:lvl8pPr>
            <a:lvl9pPr marL="2055813" indent="-344488"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00952" y="2039111"/>
            <a:ext cx="3566160" cy="4224528"/>
          </a:xfrm>
          <a:solidFill>
            <a:schemeClr val="bg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292608" tIns="274320" rIns="274320" bIns="274320" rtlCol="0" anchor="t" anchorCtr="0">
            <a:normAutofit/>
          </a:bodyPr>
          <a:lstStyle>
            <a:lvl1pPr marL="0" indent="0" algn="l" defTabSz="914400" rtl="0" eaLnBrk="1" latinLnBrk="0" hangingPunct="1">
              <a:spcBef>
                <a:spcPts val="2000"/>
              </a:spcBef>
              <a:buClr>
                <a:schemeClr val="accent1"/>
              </a:buClr>
              <a:buFont typeface="Wingdings 2" pitchFamily="18" charset="2"/>
              <a:buNone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580094" y="188259"/>
            <a:ext cx="2133600" cy="365125"/>
          </a:xfrm>
        </p:spPr>
        <p:txBody>
          <a:bodyPr/>
          <a:lstStyle/>
          <a:p>
            <a:fld id="{B5EA8180-0FA4-744B-9DC0-A7A3C634DCC4}" type="datetimeFigureOut">
              <a:rPr lang="en-US" smtClean="0"/>
              <a:t>6/3/19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260DBB-4203-824D-AEAD-9EF4249EC68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124712"/>
            <a:ext cx="8915400" cy="914400"/>
          </a:xfrm>
          <a:solidFill>
            <a:schemeClr val="tx2"/>
          </a:solidFill>
        </p:spPr>
        <p:txBody>
          <a:bodyPr vert="horz" lIns="1188720" tIns="45720" rIns="274320" bIns="45720" rtlCol="0" anchor="ctr">
            <a:normAutofit/>
          </a:bodyPr>
          <a:lstStyle>
            <a:lvl1pPr marL="0" indent="0" algn="l" defTabSz="9144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487987" y="2048256"/>
            <a:ext cx="3427413" cy="4206240"/>
          </a:xfrm>
        </p:spPr>
        <p:txBody>
          <a:bodyPr>
            <a:normAutofit/>
          </a:bodyPr>
          <a:lstStyle>
            <a:lvl1pPr marL="0" indent="0">
              <a:buNone/>
              <a:defRPr sz="24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Drag picture to placeholder or click icon to add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2039112"/>
            <a:ext cx="4572000" cy="4224528"/>
          </a:xfrm>
          <a:solidFill>
            <a:schemeClr val="bg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292608" tIns="274320" rIns="274320" bIns="274320" rtlCol="0" anchor="t" anchorCtr="0">
            <a:normAutofit/>
          </a:bodyPr>
          <a:lstStyle>
            <a:lvl1pPr marL="0" indent="0">
              <a:buNone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 algn="l" defTabSz="914400" rtl="0" eaLnBrk="1" latinLnBrk="0" hangingPunct="1">
              <a:spcBef>
                <a:spcPts val="2000"/>
              </a:spcBef>
              <a:buClr>
                <a:schemeClr val="accent1"/>
              </a:buClr>
              <a:buFont typeface="Wingdings 2" pitchFamily="18" charset="2"/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580094" y="188259"/>
            <a:ext cx="2133600" cy="365125"/>
          </a:xfrm>
        </p:spPr>
        <p:txBody>
          <a:bodyPr/>
          <a:lstStyle/>
          <a:p>
            <a:fld id="{B5EA8180-0FA4-744B-9DC0-A7A3C634DCC4}" type="datetimeFigureOut">
              <a:rPr lang="en-US" smtClean="0"/>
              <a:t>6/3/19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260DBB-4203-824D-AEAD-9EF4249EC68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icture above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4114800"/>
            <a:ext cx="8915400" cy="877824"/>
          </a:xfrm>
        </p:spPr>
        <p:txBody>
          <a:bodyPr tIns="137160" bIns="137160" anchor="b" anchorCtr="0">
            <a:normAutofit/>
          </a:bodyPr>
          <a:lstStyle>
            <a:lvl1pPr>
              <a:defRPr sz="2400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14400" y="5002305"/>
            <a:ext cx="8001000" cy="1855695"/>
          </a:xfrm>
          <a:solidFill>
            <a:schemeClr val="bg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92608" tIns="137160" rIns="274320" bIns="137160" rtlCol="0" anchor="t" anchorCtr="0">
            <a:normAutofit/>
          </a:bodyPr>
          <a:lstStyle>
            <a:lvl1pPr marL="0" indent="0" algn="l" defTabSz="914400" rtl="0" eaLnBrk="1" latinLnBrk="0" hangingPunct="1">
              <a:spcBef>
                <a:spcPts val="300"/>
              </a:spcBef>
              <a:buNone/>
              <a:defRPr sz="16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EA8180-0FA4-744B-9DC0-A7A3C634DCC4}" type="datetimeFigureOut">
              <a:rPr lang="en-US" smtClean="0"/>
              <a:t>6/3/19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3"/>
          </p:nvPr>
        </p:nvSpPr>
        <p:spPr>
          <a:xfrm>
            <a:off x="927100" y="1129553"/>
            <a:ext cx="7988300" cy="2980944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</a:lstStyle>
          <a:p>
            <a:r>
              <a:rPr lang="en-US" smtClean="0"/>
              <a:t>Drag picture to placeholder or click icon to add</a:t>
            </a:r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 Pictures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4114800"/>
            <a:ext cx="8915400" cy="877824"/>
          </a:xfrm>
        </p:spPr>
        <p:txBody>
          <a:bodyPr tIns="137160" bIns="137160" anchor="b" anchorCtr="0">
            <a:normAutofit/>
          </a:bodyPr>
          <a:lstStyle>
            <a:lvl1pPr>
              <a:defRPr sz="2400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14400" y="5002305"/>
            <a:ext cx="8001000" cy="1855695"/>
          </a:xfrm>
          <a:solidFill>
            <a:schemeClr val="bg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92608" tIns="137160" rIns="274320" bIns="137160" rtlCol="0" anchor="t" anchorCtr="0">
            <a:normAutofit/>
          </a:bodyPr>
          <a:lstStyle>
            <a:lvl1pPr marL="0" indent="0" algn="l" defTabSz="914400" rtl="0" eaLnBrk="1" latinLnBrk="0" hangingPunct="1">
              <a:spcBef>
                <a:spcPts val="300"/>
              </a:spcBef>
              <a:buNone/>
              <a:defRPr sz="16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580094" y="188259"/>
            <a:ext cx="2133600" cy="365125"/>
          </a:xfrm>
        </p:spPr>
        <p:txBody>
          <a:bodyPr/>
          <a:lstStyle/>
          <a:p>
            <a:fld id="{B5EA8180-0FA4-744B-9DC0-A7A3C634DCC4}" type="datetimeFigureOut">
              <a:rPr lang="en-US" smtClean="0"/>
              <a:t>6/3/19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3"/>
          </p:nvPr>
        </p:nvSpPr>
        <p:spPr>
          <a:xfrm>
            <a:off x="927100" y="1129553"/>
            <a:ext cx="3986784" cy="2980944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</a:lstStyle>
          <a:p>
            <a:r>
              <a:rPr lang="en-US" smtClean="0"/>
              <a:t>Drag picture to placeholder or click icon to add</a:t>
            </a:r>
            <a:endParaRPr/>
          </a:p>
        </p:txBody>
      </p:sp>
      <p:sp>
        <p:nvSpPr>
          <p:cNvPr id="7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4928616" y="1129553"/>
            <a:ext cx="3986784" cy="2980944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</a:lstStyle>
          <a:p>
            <a:r>
              <a:rPr lang="en-US" smtClean="0"/>
              <a:t>Drag picture to placeholder or click icon to add</a:t>
            </a:r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s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4114800"/>
            <a:ext cx="8915400" cy="877824"/>
          </a:xfrm>
        </p:spPr>
        <p:txBody>
          <a:bodyPr tIns="137160" bIns="137160" anchor="b" anchorCtr="0">
            <a:normAutofit/>
          </a:bodyPr>
          <a:lstStyle>
            <a:lvl1pPr>
              <a:defRPr sz="2400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14400" y="5002305"/>
            <a:ext cx="8001000" cy="1855695"/>
          </a:xfrm>
          <a:solidFill>
            <a:schemeClr val="bg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92608" tIns="137160" rIns="274320" bIns="137160" rtlCol="0" anchor="t" anchorCtr="0">
            <a:normAutofit/>
          </a:bodyPr>
          <a:lstStyle>
            <a:lvl1pPr marL="0" indent="0" algn="l" defTabSz="914400" rtl="0" eaLnBrk="1" latinLnBrk="0" hangingPunct="1">
              <a:spcBef>
                <a:spcPts val="300"/>
              </a:spcBef>
              <a:buNone/>
              <a:defRPr sz="16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580094" y="188259"/>
            <a:ext cx="2133600" cy="365125"/>
          </a:xfrm>
        </p:spPr>
        <p:txBody>
          <a:bodyPr/>
          <a:lstStyle/>
          <a:p>
            <a:fld id="{B5EA8180-0FA4-744B-9DC0-A7A3C634DCC4}" type="datetimeFigureOut">
              <a:rPr lang="en-US" smtClean="0"/>
              <a:t>6/3/19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3"/>
          </p:nvPr>
        </p:nvSpPr>
        <p:spPr>
          <a:xfrm>
            <a:off x="927100" y="1129553"/>
            <a:ext cx="6601968" cy="2980944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</a:lstStyle>
          <a:p>
            <a:r>
              <a:rPr lang="en-US" smtClean="0"/>
              <a:t>Drag picture to placeholder or click icon to add</a:t>
            </a:r>
            <a:endParaRPr/>
          </a:p>
        </p:txBody>
      </p:sp>
      <p:sp>
        <p:nvSpPr>
          <p:cNvPr id="7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7543800" y="1129553"/>
            <a:ext cx="1371600" cy="1481328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</a:lstStyle>
          <a:p>
            <a:r>
              <a:rPr lang="en-US" smtClean="0"/>
              <a:t>Drag picture to placeholder or click icon to add</a:t>
            </a:r>
            <a:endParaRPr/>
          </a:p>
        </p:txBody>
      </p:sp>
      <p:sp>
        <p:nvSpPr>
          <p:cNvPr id="8" name="Picture Placeholder 8"/>
          <p:cNvSpPr>
            <a:spLocks noGrp="1"/>
          </p:cNvSpPr>
          <p:nvPr>
            <p:ph type="pic" sz="quarter" idx="15"/>
          </p:nvPr>
        </p:nvSpPr>
        <p:spPr>
          <a:xfrm>
            <a:off x="7543800" y="2629169"/>
            <a:ext cx="1371600" cy="1481328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</a:lstStyle>
          <a:p>
            <a:r>
              <a:rPr lang="en-US" smtClean="0"/>
              <a:t>Drag picture to placeholder or click icon to add</a:t>
            </a:r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lvl5pPr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EA8180-0FA4-744B-9DC0-A7A3C634DCC4}" type="datetimeFigureOut">
              <a:rPr lang="en-US" smtClean="0"/>
              <a:t>6/3/19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260DBB-4203-824D-AEAD-9EF4249EC68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87553" y="1129554"/>
            <a:ext cx="914400" cy="5533278"/>
          </a:xfrm>
        </p:spPr>
        <p:txBody>
          <a:bodyPr vert="eaVert" lIns="274320" tIns="685800" bIns="685800"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17600" y="1734671"/>
            <a:ext cx="6426200" cy="4542304"/>
          </a:xfrm>
        </p:spPr>
        <p:txBody>
          <a:bodyPr vert="eaVert"/>
          <a:lstStyle>
            <a:lvl5pPr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EA8180-0FA4-744B-9DC0-A7A3C634DCC4}" type="datetimeFigureOut">
              <a:rPr lang="en-US" smtClean="0"/>
              <a:t>6/3/19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260DBB-4203-824D-AEAD-9EF4249EC68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slideLayout" Target="../slideLayouts/slideLayout13.xml"/><Relationship Id="rId14" Type="http://schemas.openxmlformats.org/officeDocument/2006/relationships/slideLayout" Target="../slideLayouts/slideLayout14.xml"/><Relationship Id="rId15" Type="http://schemas.openxmlformats.org/officeDocument/2006/relationships/slideLayout" Target="../slideLayouts/slideLayout15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0" y="1123856"/>
            <a:ext cx="8913813" cy="914400"/>
          </a:xfrm>
          <a:prstGeom prst="rect">
            <a:avLst/>
          </a:prstGeom>
          <a:solidFill>
            <a:schemeClr val="tx2"/>
          </a:solidFill>
        </p:spPr>
        <p:txBody>
          <a:bodyPr vert="horz" lIns="1188720" tIns="45720" rIns="27432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14424" y="2595562"/>
            <a:ext cx="7610476" cy="367076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580094" y="188259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B5EA8180-0FA4-744B-9DC0-A7A3C634DCC4}" type="datetimeFigureOut">
              <a:rPr lang="en-US" smtClean="0"/>
              <a:t>6/3/19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120588" y="188259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89894" y="6569075"/>
            <a:ext cx="457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DD260DBB-4203-824D-AEAD-9EF4249EC680}" type="slidenum">
              <a:rPr lang="en-US" smtClean="0"/>
              <a:t>‹#›</a:t>
            </a:fld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914400" y="0"/>
            <a:ext cx="7999413" cy="182880"/>
          </a:xfrm>
          <a:prstGeom prst="rect">
            <a:avLst/>
          </a:prstGeom>
          <a:solidFill>
            <a:schemeClr val="bg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Rectangle 7"/>
          <p:cNvSpPr/>
          <p:nvPr/>
        </p:nvSpPr>
        <p:spPr>
          <a:xfrm>
            <a:off x="914400" y="6675120"/>
            <a:ext cx="7999413" cy="182880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24" r:id="rId1"/>
    <p:sldLayoutId id="2147483725" r:id="rId2"/>
    <p:sldLayoutId id="2147483726" r:id="rId3"/>
    <p:sldLayoutId id="2147483727" r:id="rId4"/>
    <p:sldLayoutId id="2147483728" r:id="rId5"/>
    <p:sldLayoutId id="2147483729" r:id="rId6"/>
    <p:sldLayoutId id="2147483730" r:id="rId7"/>
    <p:sldLayoutId id="2147483731" r:id="rId8"/>
    <p:sldLayoutId id="2147483732" r:id="rId9"/>
    <p:sldLayoutId id="2147483733" r:id="rId10"/>
    <p:sldLayoutId id="2147483734" r:id="rId11"/>
    <p:sldLayoutId id="2147483735" r:id="rId12"/>
    <p:sldLayoutId id="2147483736" r:id="rId13"/>
    <p:sldLayoutId id="2147483737" r:id="rId14"/>
    <p:sldLayoutId id="2147483738" r:id="rId15"/>
  </p:sldLayoutIdLst>
  <p:txStyles>
    <p:titleStyle>
      <a:lvl1pPr marL="0" indent="0" algn="l" defTabSz="914400" rtl="0" eaLnBrk="1" latinLnBrk="0" hangingPunct="1">
        <a:spcBef>
          <a:spcPct val="0"/>
        </a:spcBef>
        <a:buNone/>
        <a:defRPr sz="36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ts val="2000"/>
        </a:spcBef>
        <a:buClr>
          <a:schemeClr val="accent1"/>
        </a:buClr>
        <a:buFont typeface="Wingdings 2" pitchFamily="18" charset="2"/>
        <a:buChar char="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1pPr>
      <a:lvl2pPr marL="685800" indent="-336550" algn="l" defTabSz="914400" rtl="0" eaLnBrk="1" latinLnBrk="0" hangingPunct="1">
        <a:spcBef>
          <a:spcPts val="600"/>
        </a:spcBef>
        <a:buClr>
          <a:schemeClr val="accent1">
            <a:lumMod val="50000"/>
          </a:schemeClr>
        </a:buClr>
        <a:buFont typeface="Wingdings 2" pitchFamily="18" charset="2"/>
        <a:buChar char="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marL="1035050" indent="-349250" algn="l" defTabSz="914400" rtl="0" eaLnBrk="1" latinLnBrk="0" hangingPunct="1">
        <a:spcBef>
          <a:spcPts val="600"/>
        </a:spcBef>
        <a:buClr>
          <a:schemeClr val="accent1"/>
        </a:buClr>
        <a:buFont typeface="Wingdings 2" pitchFamily="18" charset="2"/>
        <a:buChar char="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marL="1371600" indent="-336550" algn="l" defTabSz="914400" rtl="0" eaLnBrk="1" latinLnBrk="0" hangingPunct="1">
        <a:spcBef>
          <a:spcPts val="600"/>
        </a:spcBef>
        <a:buClr>
          <a:schemeClr val="accent1">
            <a:lumMod val="50000"/>
          </a:schemeClr>
        </a:buClr>
        <a:buFont typeface="Wingdings 2" pitchFamily="18" charset="2"/>
        <a:buChar char="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marL="1720850" indent="-349250" algn="l" defTabSz="914400" rtl="0" eaLnBrk="1" latinLnBrk="0" hangingPunct="1">
        <a:spcBef>
          <a:spcPts val="600"/>
        </a:spcBef>
        <a:buClr>
          <a:schemeClr val="accent1"/>
        </a:buClr>
        <a:buFont typeface="Wingdings 2" pitchFamily="18" charset="2"/>
        <a:buChar char="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marL="2055813" indent="-344488" algn="l" defTabSz="914400" rtl="0" eaLnBrk="1" latinLnBrk="0" hangingPunct="1">
        <a:spcBef>
          <a:spcPct val="20000"/>
        </a:spcBef>
        <a:buClr>
          <a:schemeClr val="accent1">
            <a:lumMod val="50000"/>
          </a:schemeClr>
        </a:buClr>
        <a:buFont typeface="Wingdings 2" pitchFamily="18" charset="2"/>
        <a:buChar char=""/>
        <a:defRPr lang="en-US" sz="1800" kern="1200" dirty="0" smtClean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6pPr>
      <a:lvl7pPr marL="2398713" indent="-344488" algn="l" defTabSz="914400" rtl="0" eaLnBrk="1" latinLnBrk="0" hangingPunct="1">
        <a:spcBef>
          <a:spcPct val="20000"/>
        </a:spcBef>
        <a:buClr>
          <a:schemeClr val="accent1"/>
        </a:buClr>
        <a:buFont typeface="Wingdings 2" pitchFamily="18" charset="2"/>
        <a:buChar char=""/>
        <a:defRPr lang="en-US" sz="1800" kern="1200" dirty="0" smtClean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7pPr>
      <a:lvl8pPr marL="2743200" indent="-344488" algn="l" defTabSz="914400" rtl="0" eaLnBrk="1" latinLnBrk="0" hangingPunct="1">
        <a:spcBef>
          <a:spcPct val="20000"/>
        </a:spcBef>
        <a:buClr>
          <a:schemeClr val="accent1">
            <a:lumMod val="50000"/>
          </a:schemeClr>
        </a:buClr>
        <a:buFont typeface="Wingdings 2" pitchFamily="18" charset="2"/>
        <a:buChar char=""/>
        <a:defRPr lang="en-US" sz="1800" kern="1200" dirty="0" smtClean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8pPr>
      <a:lvl9pPr marL="3087688" indent="-344488" algn="l" defTabSz="914400" rtl="0" eaLnBrk="1" latinLnBrk="0" hangingPunct="1">
        <a:spcBef>
          <a:spcPct val="20000"/>
        </a:spcBef>
        <a:buClr>
          <a:schemeClr val="accent1"/>
        </a:buClr>
        <a:buFont typeface="Wingdings 2" pitchFamily="18" charset="2"/>
        <a:buChar char=""/>
        <a:defRPr lang="en-US" sz="1800" kern="1200" dirty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Ticonderoga Central School District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Budget Workshop </a:t>
            </a:r>
            <a:r>
              <a:rPr lang="mr-IN" dirty="0" smtClean="0"/>
              <a:t>–</a:t>
            </a:r>
            <a:r>
              <a:rPr lang="en-US" dirty="0" smtClean="0"/>
              <a:t> June 3, 2019</a:t>
            </a:r>
          </a:p>
        </p:txBody>
      </p:sp>
    </p:spTree>
    <p:extLst>
      <p:ext uri="{BB962C8B-B14F-4D97-AF65-F5344CB8AC3E}">
        <p14:creationId xmlns:p14="http://schemas.microsoft.com/office/powerpoint/2010/main" val="124064666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Proposed Budget as of 6/3/2019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Budget		       $22,503,008</a:t>
            </a:r>
          </a:p>
          <a:p>
            <a:r>
              <a:rPr lang="en-US" dirty="0" smtClean="0"/>
              <a:t>Budget Increase	             .39%</a:t>
            </a:r>
          </a:p>
          <a:p>
            <a:r>
              <a:rPr lang="en-US" dirty="0" smtClean="0"/>
              <a:t>Fund Balance Used       $1,000,000</a:t>
            </a:r>
          </a:p>
          <a:p>
            <a:r>
              <a:rPr lang="en-US" dirty="0" smtClean="0"/>
              <a:t>Tax Levy		       $12,115,894</a:t>
            </a:r>
          </a:p>
          <a:p>
            <a:r>
              <a:rPr lang="en-US" dirty="0" smtClean="0"/>
              <a:t>Tax Levy Increase	            3.97%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3587673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Tax Cap Calculation</a:t>
            </a: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900285881"/>
              </p:ext>
            </p:extLst>
          </p:nvPr>
        </p:nvGraphicFramePr>
        <p:xfrm>
          <a:off x="1114425" y="2595563"/>
          <a:ext cx="7610476" cy="3708400"/>
        </p:xfrm>
        <a:graphic>
          <a:graphicData uri="http://schemas.openxmlformats.org/drawingml/2006/table">
            <a:tbl>
              <a:tblPr firstRow="1" bandRow="1">
                <a:tableStyleId>{16D9F66E-5EB9-4882-86FB-DCBF35E3C3E4}</a:tableStyleId>
              </a:tblPr>
              <a:tblGrid>
                <a:gridCol w="3805238"/>
                <a:gridCol w="3805238"/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Prior Year Tax Levy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11,656,524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x</a:t>
                      </a:r>
                      <a:r>
                        <a:rPr lang="en-US" baseline="0" dirty="0" smtClean="0"/>
                        <a:t> Tax Base Growth Factor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x</a:t>
                      </a:r>
                      <a:r>
                        <a:rPr lang="en-US" baseline="0" dirty="0" smtClean="0"/>
                        <a:t> </a:t>
                      </a:r>
                      <a:r>
                        <a:rPr lang="en-US" dirty="0" smtClean="0"/>
                        <a:t>1.0038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Less Prior Years Exemptions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- 1,557,752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b="0" dirty="0" smtClean="0"/>
                        <a:t>Less PILOTS</a:t>
                      </a:r>
                      <a:r>
                        <a:rPr lang="en-US" b="0" baseline="0" dirty="0" smtClean="0"/>
                        <a:t> in prior year</a:t>
                      </a:r>
                      <a:endParaRPr lang="en-US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0" dirty="0" smtClean="0"/>
                        <a:t>- 0</a:t>
                      </a:r>
                      <a:endParaRPr lang="en-US" b="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b="1" dirty="0" smtClean="0"/>
                        <a:t>Adjusted Prior Year Tax Levy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10,143,067</a:t>
                      </a:r>
                      <a:endParaRPr lang="en-US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x</a:t>
                      </a:r>
                      <a:r>
                        <a:rPr lang="en-US" baseline="0" dirty="0" smtClean="0"/>
                        <a:t> Allowable Levy Growth (2%)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x</a:t>
                      </a:r>
                      <a:r>
                        <a:rPr lang="en-US" baseline="0" dirty="0" smtClean="0"/>
                        <a:t> </a:t>
                      </a:r>
                      <a:r>
                        <a:rPr lang="en-US" dirty="0" smtClean="0"/>
                        <a:t>1.02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Add PILOTS in current year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+ 0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Add Current</a:t>
                      </a:r>
                      <a:r>
                        <a:rPr lang="en-US" baseline="0" dirty="0" smtClean="0"/>
                        <a:t> Year’s Exemptions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+ 1,812,344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b="1" dirty="0" smtClean="0"/>
                        <a:t>Allowable Tax Levy Limit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12,158,272</a:t>
                      </a:r>
                      <a:endParaRPr lang="en-US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b="1" dirty="0" smtClean="0"/>
                        <a:t>Tax Levy Limit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4.33%</a:t>
                      </a:r>
                      <a:endParaRPr lang="en-US" b="1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8783373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What reductions are taking place to address this situation?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smtClean="0"/>
              <a:t>Supply budget for all departments</a:t>
            </a:r>
          </a:p>
          <a:p>
            <a:r>
              <a:rPr lang="en-US" dirty="0" smtClean="0"/>
              <a:t>Professional Development</a:t>
            </a:r>
          </a:p>
          <a:p>
            <a:r>
              <a:rPr lang="en-US" dirty="0" smtClean="0"/>
              <a:t>Shared Service agreement expansion for IT department</a:t>
            </a:r>
          </a:p>
          <a:p>
            <a:r>
              <a:rPr lang="en-US" dirty="0" smtClean="0"/>
              <a:t>Not replacing two departures (1 Teacher, 1 Teaching Assistant)</a:t>
            </a:r>
          </a:p>
          <a:p>
            <a:r>
              <a:rPr lang="en-US" dirty="0" smtClean="0"/>
              <a:t>Reduction of one bus run</a:t>
            </a:r>
          </a:p>
          <a:p>
            <a:r>
              <a:rPr lang="en-US" dirty="0" smtClean="0"/>
              <a:t>Reduction of athletics programs</a:t>
            </a:r>
          </a:p>
          <a:p>
            <a:r>
              <a:rPr lang="en-US" dirty="0" smtClean="0"/>
              <a:t>Non-contractual compensation/insurance restructured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0817378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Budgetary </a:t>
            </a:r>
            <a:r>
              <a:rPr lang="en-US" dirty="0"/>
              <a:t>r</a:t>
            </a:r>
            <a:r>
              <a:rPr lang="en-US" dirty="0" smtClean="0"/>
              <a:t>eductions to achieve tax cap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14424" y="2587564"/>
            <a:ext cx="7610476" cy="3930636"/>
          </a:xfrm>
        </p:spPr>
        <p:txBody>
          <a:bodyPr>
            <a:normAutofit/>
          </a:bodyPr>
          <a:lstStyle/>
          <a:p>
            <a:r>
              <a:rPr lang="en-US" dirty="0"/>
              <a:t>3</a:t>
            </a:r>
            <a:r>
              <a:rPr lang="en-US" dirty="0" smtClean="0"/>
              <a:t> Teachers</a:t>
            </a:r>
          </a:p>
          <a:p>
            <a:r>
              <a:rPr lang="en-US" dirty="0" smtClean="0"/>
              <a:t>1 Cleaner</a:t>
            </a:r>
          </a:p>
          <a:p>
            <a:r>
              <a:rPr lang="en-US" dirty="0" smtClean="0"/>
              <a:t>2 Clerical positions</a:t>
            </a:r>
          </a:p>
          <a:p>
            <a:r>
              <a:rPr lang="en-US" dirty="0" smtClean="0"/>
              <a:t>Administrative restructuring</a:t>
            </a:r>
          </a:p>
          <a:p>
            <a:r>
              <a:rPr lang="en-US" dirty="0"/>
              <a:t>A</a:t>
            </a:r>
            <a:r>
              <a:rPr lang="en-US" dirty="0" smtClean="0"/>
              <a:t>thletics and extracurricular programs reduced</a:t>
            </a:r>
          </a:p>
          <a:p>
            <a:r>
              <a:rPr lang="en-US" dirty="0" smtClean="0"/>
              <a:t>Grounds budget</a:t>
            </a:r>
          </a:p>
          <a:p>
            <a:r>
              <a:rPr lang="en-US" dirty="0" smtClean="0"/>
              <a:t>Miscellaneous categories reductions</a:t>
            </a:r>
          </a:p>
          <a:p>
            <a:endParaRPr lang="en-US" dirty="0" smtClean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2977982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Revenue Breakdown</a:t>
            </a: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585427603"/>
              </p:ext>
            </p:extLst>
          </p:nvPr>
        </p:nvGraphicFramePr>
        <p:xfrm>
          <a:off x="317492" y="2595563"/>
          <a:ext cx="8535900" cy="2865120"/>
        </p:xfrm>
        <a:graphic>
          <a:graphicData uri="http://schemas.openxmlformats.org/drawingml/2006/table">
            <a:tbl>
              <a:tblPr firstRow="1" bandRow="1">
                <a:tableStyleId>{16D9F66E-5EB9-4882-86FB-DCBF35E3C3E4}</a:tableStyleId>
              </a:tblPr>
              <a:tblGrid>
                <a:gridCol w="2877265"/>
                <a:gridCol w="1537849"/>
                <a:gridCol w="1587457"/>
                <a:gridCol w="1329005"/>
                <a:gridCol w="1204324"/>
              </a:tblGrid>
              <a:tr h="37084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19/20 Proposed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18/19 Budget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Dollar</a:t>
                      </a:r>
                      <a:r>
                        <a:rPr lang="en-US" baseline="0" dirty="0" smtClean="0"/>
                        <a:t> Change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Percent Change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State Aid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 smtClean="0"/>
                        <a:t>8,227,218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 smtClean="0"/>
                        <a:t>8,103,871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 smtClean="0"/>
                        <a:t>123,347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1.52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Miscellaneous Revenue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 smtClean="0"/>
                        <a:t>1,159,896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 smtClean="0"/>
                        <a:t>1,244,238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 smtClean="0"/>
                        <a:t>-84,342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-6.78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Fun</a:t>
                      </a:r>
                      <a:r>
                        <a:rPr lang="en-US" baseline="0" dirty="0" smtClean="0"/>
                        <a:t>d Balance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 smtClean="0"/>
                        <a:t>1,000,000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 smtClean="0"/>
                        <a:t>1,415,219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 smtClean="0"/>
                        <a:t>-415,219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-29.34%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Tax Levy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 smtClean="0"/>
                        <a:t>12,115,894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 smtClean="0"/>
                        <a:t>11,653,259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 smtClean="0"/>
                        <a:t>462,635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3.97%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endParaRPr lang="en-US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b="1" dirty="0" smtClean="0"/>
                        <a:t>Totals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b="1" dirty="0" smtClean="0"/>
                        <a:t>22,503,008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b="1" dirty="0" smtClean="0"/>
                        <a:t>22,416,587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b="1" dirty="0" smtClean="0"/>
                        <a:t>86,421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.39%</a:t>
                      </a:r>
                      <a:endParaRPr lang="en-US" b="1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56191507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466294"/>
            <a:ext cx="8913813" cy="1081407"/>
          </a:xfrm>
        </p:spPr>
        <p:txBody>
          <a:bodyPr/>
          <a:lstStyle/>
          <a:p>
            <a:r>
              <a:rPr lang="en-US" dirty="0" smtClean="0"/>
              <a:t>Categorical Breakdown</a:t>
            </a: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258337536"/>
              </p:ext>
            </p:extLst>
          </p:nvPr>
        </p:nvGraphicFramePr>
        <p:xfrm>
          <a:off x="386943" y="2033840"/>
          <a:ext cx="8526870" cy="4008145"/>
        </p:xfrm>
        <a:graphic>
          <a:graphicData uri="http://schemas.openxmlformats.org/drawingml/2006/table">
            <a:tbl>
              <a:tblPr firstRow="1" bandRow="1">
                <a:tableStyleId>{16D9F66E-5EB9-4882-86FB-DCBF35E3C3E4}</a:tableStyleId>
              </a:tblPr>
              <a:tblGrid>
                <a:gridCol w="2768128"/>
                <a:gridCol w="1488241"/>
                <a:gridCol w="1577535"/>
                <a:gridCol w="1438633"/>
                <a:gridCol w="1254333"/>
              </a:tblGrid>
              <a:tr h="693601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19/20</a:t>
                      </a:r>
                      <a:r>
                        <a:rPr lang="en-US" baseline="0" dirty="0" smtClean="0"/>
                        <a:t> Proposed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18/19 </a:t>
                      </a:r>
                    </a:p>
                    <a:p>
                      <a:pPr algn="ctr"/>
                      <a:r>
                        <a:rPr lang="en-US" dirty="0" smtClean="0"/>
                        <a:t>Budget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Dollar Change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Percent Change</a:t>
                      </a:r>
                      <a:endParaRPr lang="en-US" dirty="0"/>
                    </a:p>
                  </a:txBody>
                  <a:tcPr/>
                </a:tc>
              </a:tr>
              <a:tr h="401848">
                <a:tc>
                  <a:txBody>
                    <a:bodyPr/>
                    <a:lstStyle/>
                    <a:p>
                      <a:r>
                        <a:rPr lang="en-US" dirty="0" smtClean="0"/>
                        <a:t>Board of Education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 smtClean="0"/>
                        <a:t>15,650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 smtClean="0"/>
                        <a:t>16,900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 smtClean="0"/>
                        <a:t>-1,250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-7.40</a:t>
                      </a:r>
                      <a:endParaRPr lang="en-US" dirty="0"/>
                    </a:p>
                  </a:txBody>
                  <a:tcPr/>
                </a:tc>
              </a:tr>
              <a:tr h="432406">
                <a:tc>
                  <a:txBody>
                    <a:bodyPr/>
                    <a:lstStyle/>
                    <a:p>
                      <a:r>
                        <a:rPr lang="en-US" dirty="0" smtClean="0"/>
                        <a:t>Central Office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 smtClean="0"/>
                        <a:t>229,201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 smtClean="0"/>
                        <a:t>224,717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 smtClean="0"/>
                        <a:t>4,484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2.00</a:t>
                      </a:r>
                      <a:endParaRPr lang="en-US" dirty="0"/>
                    </a:p>
                  </a:txBody>
                  <a:tcPr/>
                </a:tc>
              </a:tr>
              <a:tr h="416689">
                <a:tc>
                  <a:txBody>
                    <a:bodyPr/>
                    <a:lstStyle/>
                    <a:p>
                      <a:r>
                        <a:rPr lang="en-US" dirty="0" smtClean="0"/>
                        <a:t>Business Admin.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 smtClean="0"/>
                        <a:t>263,031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 smtClean="0"/>
                        <a:t>256,247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 smtClean="0"/>
                        <a:t>6,784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2.65</a:t>
                      </a:r>
                      <a:endParaRPr lang="en-US" dirty="0"/>
                    </a:p>
                  </a:txBody>
                  <a:tcPr/>
                </a:tc>
              </a:tr>
              <a:tr h="406767">
                <a:tc>
                  <a:txBody>
                    <a:bodyPr/>
                    <a:lstStyle/>
                    <a:p>
                      <a:r>
                        <a:rPr lang="en-US" dirty="0" smtClean="0"/>
                        <a:t>Legal/Personnel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 smtClean="0"/>
                        <a:t>35,360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 smtClean="0"/>
                        <a:t>34,324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 smtClean="0"/>
                        <a:t>1,036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3.02</a:t>
                      </a:r>
                      <a:endParaRPr lang="en-US" dirty="0"/>
                    </a:p>
                  </a:txBody>
                  <a:tcPr/>
                </a:tc>
              </a:tr>
              <a:tr h="401848">
                <a:tc>
                  <a:txBody>
                    <a:bodyPr/>
                    <a:lstStyle/>
                    <a:p>
                      <a:r>
                        <a:rPr lang="en-US" dirty="0" smtClean="0"/>
                        <a:t>Operations &amp; </a:t>
                      </a:r>
                      <a:r>
                        <a:rPr lang="en-US" dirty="0" err="1" smtClean="0"/>
                        <a:t>Maint</a:t>
                      </a:r>
                      <a:r>
                        <a:rPr lang="en-US" dirty="0" smtClean="0"/>
                        <a:t>.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 smtClean="0"/>
                        <a:t>1,497,136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 smtClean="0"/>
                        <a:t>1,564,453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 smtClean="0"/>
                        <a:t>-67,317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-4.30</a:t>
                      </a:r>
                      <a:endParaRPr lang="en-US" dirty="0"/>
                    </a:p>
                  </a:txBody>
                  <a:tcPr/>
                </a:tc>
              </a:tr>
              <a:tr h="401766">
                <a:tc>
                  <a:txBody>
                    <a:bodyPr/>
                    <a:lstStyle/>
                    <a:p>
                      <a:r>
                        <a:rPr lang="en-US" dirty="0" smtClean="0"/>
                        <a:t>Ins/BOCES</a:t>
                      </a:r>
                      <a:r>
                        <a:rPr lang="en-US" baseline="0" dirty="0" smtClean="0"/>
                        <a:t> Admin.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 smtClean="0"/>
                        <a:t>382,107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 smtClean="0"/>
                        <a:t>363,986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 smtClean="0"/>
                        <a:t>18,121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4.98</a:t>
                      </a:r>
                      <a:endParaRPr lang="en-US" dirty="0"/>
                    </a:p>
                  </a:txBody>
                  <a:tcPr/>
                </a:tc>
              </a:tr>
              <a:tr h="426610">
                <a:tc>
                  <a:txBody>
                    <a:bodyPr/>
                    <a:lstStyle/>
                    <a:p>
                      <a:r>
                        <a:rPr lang="en-US" dirty="0" smtClean="0"/>
                        <a:t>Instructional Admin.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 smtClean="0"/>
                        <a:t>455,847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 smtClean="0"/>
                        <a:t>502,278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 smtClean="0"/>
                        <a:t>-46,431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-9.24</a:t>
                      </a:r>
                      <a:endParaRPr lang="en-US" dirty="0"/>
                    </a:p>
                  </a:txBody>
                  <a:tcPr/>
                </a:tc>
              </a:tr>
              <a:tr h="426610">
                <a:tc>
                  <a:txBody>
                    <a:bodyPr/>
                    <a:lstStyle/>
                    <a:p>
                      <a:r>
                        <a:rPr lang="en-US" dirty="0" smtClean="0"/>
                        <a:t>Instructional Program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 smtClean="0"/>
                        <a:t>4,814,593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 smtClean="0"/>
                        <a:t>5,007,122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 smtClean="0"/>
                        <a:t>-192,529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-3.85</a:t>
                      </a:r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70412971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704402"/>
            <a:ext cx="8913813" cy="1005629"/>
          </a:xfrm>
        </p:spPr>
        <p:txBody>
          <a:bodyPr/>
          <a:lstStyle/>
          <a:p>
            <a:r>
              <a:rPr lang="en-US" dirty="0" smtClean="0"/>
              <a:t>Categorical Breakdown</a:t>
            </a: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532771315"/>
              </p:ext>
            </p:extLst>
          </p:nvPr>
        </p:nvGraphicFramePr>
        <p:xfrm>
          <a:off x="327415" y="2093365"/>
          <a:ext cx="8586400" cy="4012198"/>
        </p:xfrm>
        <a:graphic>
          <a:graphicData uri="http://schemas.openxmlformats.org/drawingml/2006/table">
            <a:tbl>
              <a:tblPr firstRow="1" bandRow="1">
                <a:tableStyleId>{16D9F66E-5EB9-4882-86FB-DCBF35E3C3E4}</a:tableStyleId>
              </a:tblPr>
              <a:tblGrid>
                <a:gridCol w="2837577"/>
                <a:gridCol w="1607300"/>
                <a:gridCol w="1597379"/>
                <a:gridCol w="1418790"/>
                <a:gridCol w="1125354"/>
              </a:tblGrid>
              <a:tr h="674638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19/20 Proposed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18/19 Budget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Dollar</a:t>
                      </a:r>
                      <a:r>
                        <a:rPr lang="en-US" baseline="0" dirty="0" smtClean="0"/>
                        <a:t> Change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Percent Change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Special Program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 smtClean="0"/>
                        <a:t>2,523,085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 smtClean="0"/>
                        <a:t>2,430,427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 smtClean="0"/>
                        <a:t>92,658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3.81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Pupil Services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 smtClean="0"/>
                        <a:t>983,413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 smtClean="0"/>
                        <a:t>1,089,161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 smtClean="0"/>
                        <a:t>-105,748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-9.71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Extracurricular/Athletics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 smtClean="0"/>
                        <a:t>334,845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 smtClean="0"/>
                        <a:t>394,191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 smtClean="0"/>
                        <a:t>-59,346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-15.06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Transportation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 smtClean="0"/>
                        <a:t>891,718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 smtClean="0"/>
                        <a:t>877,370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 smtClean="0"/>
                        <a:t>14,348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1.64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Census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 smtClean="0"/>
                        <a:t>4,844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 smtClean="0"/>
                        <a:t>4,675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 smtClean="0"/>
                        <a:t>169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3.61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Employee</a:t>
                      </a:r>
                      <a:r>
                        <a:rPr lang="en-US" baseline="0" dirty="0" smtClean="0"/>
                        <a:t> Benefits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 smtClean="0"/>
                        <a:t>6,864,945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 smtClean="0"/>
                        <a:t>6,474,923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 smtClean="0"/>
                        <a:t>390,022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6.02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Debt Service/Transfers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 smtClean="0"/>
                        <a:t>3,207,233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 smtClean="0"/>
                        <a:t>3,175,813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 smtClean="0"/>
                        <a:t>31,420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0.99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b="1" dirty="0" smtClean="0"/>
                        <a:t>Totals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b="1" dirty="0" smtClean="0"/>
                        <a:t>22,503,008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b="1" dirty="0" smtClean="0"/>
                        <a:t>22,416,587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b="1" dirty="0" smtClean="0"/>
                        <a:t>86,421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0.39</a:t>
                      </a:r>
                      <a:endParaRPr lang="en-US" b="1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30308118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How </a:t>
            </a:r>
            <a:r>
              <a:rPr lang="en-US" dirty="0"/>
              <a:t>is this increase going to impact me?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endParaRPr lang="en-US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27532923"/>
              </p:ext>
            </p:extLst>
          </p:nvPr>
        </p:nvGraphicFramePr>
        <p:xfrm>
          <a:off x="1349337" y="3172887"/>
          <a:ext cx="6379800" cy="1381760"/>
        </p:xfrm>
        <a:graphic>
          <a:graphicData uri="http://schemas.openxmlformats.org/drawingml/2006/table">
            <a:tbl>
              <a:tblPr firstRow="1" bandRow="1">
                <a:tableStyleId>{16D9F66E-5EB9-4882-86FB-DCBF35E3C3E4}</a:tableStyleId>
              </a:tblPr>
              <a:tblGrid>
                <a:gridCol w="2126600"/>
                <a:gridCol w="2126600"/>
                <a:gridCol w="2126600"/>
              </a:tblGrid>
              <a:tr h="370840">
                <a:tc>
                  <a:txBody>
                    <a:bodyPr/>
                    <a:lstStyle/>
                    <a:p>
                      <a:pPr algn="ctr"/>
                      <a:endParaRPr lang="en-US" dirty="0" smtClean="0"/>
                    </a:p>
                    <a:p>
                      <a:pPr algn="ctr"/>
                      <a:r>
                        <a:rPr lang="en-US" dirty="0" smtClean="0"/>
                        <a:t>Taxable Value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 smtClean="0"/>
                    </a:p>
                    <a:p>
                      <a:pPr algn="ctr"/>
                      <a:r>
                        <a:rPr lang="en-US" dirty="0" smtClean="0"/>
                        <a:t>Increase in Bill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 smtClean="0"/>
                    </a:p>
                    <a:p>
                      <a:pPr algn="ctr"/>
                      <a:r>
                        <a:rPr lang="en-US" dirty="0" smtClean="0"/>
                        <a:t>Monthly Expense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$100,000 (Ti)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$43.00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$3.58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$100,000 (Hague)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$54.00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$4.50</a:t>
                      </a:r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1349337" y="5188765"/>
            <a:ext cx="63798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Taxable Value reflects difference in assessed value less any exemptions that one may be eligible for (i.e. STAR, etc.)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260510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What is a Contingent Budget?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-</a:t>
            </a:r>
            <a:r>
              <a:rPr lang="en-US" sz="2000" dirty="0" smtClean="0"/>
              <a:t>No increase in tax levy</a:t>
            </a:r>
          </a:p>
          <a:p>
            <a:r>
              <a:rPr lang="en-US" sz="2000" dirty="0" smtClean="0"/>
              <a:t>-Administrative budget cap</a:t>
            </a:r>
          </a:p>
          <a:p>
            <a:r>
              <a:rPr lang="en-US" sz="2000" dirty="0" smtClean="0"/>
              <a:t>-Non-contingent expenses disallowed</a:t>
            </a:r>
          </a:p>
          <a:p>
            <a:r>
              <a:rPr lang="en-US" sz="2000" dirty="0"/>
              <a:t>	</a:t>
            </a:r>
            <a:r>
              <a:rPr lang="en-US" sz="2000" dirty="0" smtClean="0"/>
              <a:t>-Community use of school buildings expense, public 	  use only when no expense is incurred</a:t>
            </a:r>
          </a:p>
          <a:p>
            <a:r>
              <a:rPr lang="en-US" sz="2000" dirty="0"/>
              <a:t>	</a:t>
            </a:r>
            <a:r>
              <a:rPr lang="en-US" sz="2000" dirty="0" smtClean="0"/>
              <a:t>-Equipment not associated with health and safety</a:t>
            </a:r>
          </a:p>
          <a:p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361266348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Contingent Budget Scenario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Budget		     $22,503,008</a:t>
            </a:r>
          </a:p>
          <a:p>
            <a:r>
              <a:rPr lang="en-US" dirty="0" smtClean="0"/>
              <a:t>Contingent Budget	     $22,040,373</a:t>
            </a:r>
          </a:p>
          <a:p>
            <a:r>
              <a:rPr lang="en-US" dirty="0" smtClean="0"/>
              <a:t>Difference		       $462,635</a:t>
            </a:r>
            <a:endParaRPr lang="en-US" dirty="0"/>
          </a:p>
          <a:p>
            <a:r>
              <a:rPr lang="en-US" dirty="0" smtClean="0"/>
              <a:t>Tax Cap		             0%</a:t>
            </a:r>
          </a:p>
          <a:p>
            <a:endParaRPr lang="en-US" dirty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9971800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Proposed Budget as of 6/3/2019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Budget		       $22,503,008</a:t>
            </a:r>
          </a:p>
          <a:p>
            <a:r>
              <a:rPr lang="en-US" dirty="0" smtClean="0"/>
              <a:t>Budget Increase	             .39%</a:t>
            </a:r>
          </a:p>
          <a:p>
            <a:r>
              <a:rPr lang="en-US" dirty="0" smtClean="0"/>
              <a:t>Fund Balance Used       $1,000,000</a:t>
            </a:r>
          </a:p>
          <a:p>
            <a:r>
              <a:rPr lang="en-US" dirty="0" smtClean="0"/>
              <a:t>Tax Levy		       $12,115,894</a:t>
            </a:r>
          </a:p>
          <a:p>
            <a:r>
              <a:rPr lang="en-US" dirty="0" smtClean="0"/>
              <a:t>Tax Levy Increase	            3.97%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2230407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Perception">
  <a:themeElements>
    <a:clrScheme name="Perception">
      <a:dk1>
        <a:sysClr val="windowText" lastClr="000000"/>
      </a:dk1>
      <a:lt1>
        <a:sysClr val="window" lastClr="FFFFFF"/>
      </a:lt1>
      <a:dk2>
        <a:srgbClr val="333333"/>
      </a:dk2>
      <a:lt2>
        <a:srgbClr val="BBC0AC"/>
      </a:lt2>
      <a:accent1>
        <a:srgbClr val="A2C816"/>
      </a:accent1>
      <a:accent2>
        <a:srgbClr val="E07602"/>
      </a:accent2>
      <a:accent3>
        <a:srgbClr val="E4C402"/>
      </a:accent3>
      <a:accent4>
        <a:srgbClr val="7DC1EF"/>
      </a:accent4>
      <a:accent5>
        <a:srgbClr val="21449B"/>
      </a:accent5>
      <a:accent6>
        <a:srgbClr val="A2B170"/>
      </a:accent6>
      <a:hlink>
        <a:srgbClr val="8DA440"/>
      </a:hlink>
      <a:folHlink>
        <a:srgbClr val="4C4F3F"/>
      </a:folHlink>
    </a:clrScheme>
    <a:fontScheme name="Perception">
      <a:majorFont>
        <a:latin typeface="Century Gothic"/>
        <a:ea typeface=""/>
        <a:cs typeface=""/>
        <a:font script="Jpan" typeface="メイリオ"/>
        <a:font script="Hans" typeface="宋体"/>
        <a:font script="Hant" typeface="新細明體"/>
      </a:majorFont>
      <a:minorFont>
        <a:latin typeface="Century Gothic"/>
        <a:ea typeface=""/>
        <a:cs typeface=""/>
        <a:font script="Jpan" typeface="メイリオ"/>
        <a:font script="Hans" typeface="宋体"/>
        <a:font script="Hant" typeface="新細明體"/>
      </a:minorFont>
    </a:fontScheme>
    <a:fmtScheme name="Perception">
      <a:fillStyleLst>
        <a:solidFill>
          <a:schemeClr val="phClr"/>
        </a:solidFill>
        <a:solidFill>
          <a:schemeClr val="phClr">
            <a:shade val="90000"/>
          </a:schemeClr>
        </a:solidFill>
        <a:solidFill>
          <a:schemeClr val="phClr">
            <a:shade val="80000"/>
          </a:schemeClr>
        </a:solidFill>
      </a:fillStyleLst>
      <a:lnStyleLst>
        <a:ln w="12700" cap="flat" cmpd="sng" algn="ctr">
          <a:solidFill>
            <a:schemeClr val="phClr"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>
              <a:alpha val="80000"/>
            </a:schemeClr>
          </a:solidFill>
          <a:prstDash val="solid"/>
        </a:ln>
      </a:lnStyleLst>
      <a:effectStyleLst>
        <a:effectStyle>
          <a:effectLst/>
        </a:effectStyle>
        <a:effectStyle>
          <a:effectLst/>
          <a:scene3d>
            <a:camera prst="obliqueTopRight"/>
            <a:lightRig rig="threePt" dir="tl"/>
          </a:scene3d>
          <a:sp3d>
            <a:bevelT w="25400" h="25400"/>
          </a:sp3d>
        </a:effectStyle>
        <a:effectStyle>
          <a:effectLst/>
          <a:scene3d>
            <a:camera prst="perspectiveFront" fov="4200000"/>
            <a:lightRig rig="balanced" dir="tl">
              <a:rot lat="0" lon="0" rev="18600000"/>
            </a:lightRig>
          </a:scene3d>
          <a:sp3d prstMaterial="metal">
            <a:bevelT w="63500" h="50800" prst="angle"/>
          </a:sp3d>
        </a:effectStyle>
      </a:effectStyleLst>
      <a:bgFillStyleLst>
        <a:solidFill>
          <a:schemeClr val="phClr">
            <a:tint val="90000"/>
          </a:schemeClr>
        </a:solidFill>
        <a:solidFill>
          <a:schemeClr val="phClr">
            <a:tint val="50000"/>
          </a:schemeClr>
        </a:solidFill>
        <a:solidFill>
          <a:schemeClr val="phClr">
            <a:shade val="60000"/>
          </a:schemeClr>
        </a:solidFill>
      </a:bgFillStyleLst>
    </a:fmtScheme>
  </a:themeElements>
  <a:objectDefaults>
    <a:spDef>
      <a:spPr/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Perception.thmx</Template>
  <TotalTime>6099</TotalTime>
  <Words>455</Words>
  <Application>Microsoft Macintosh PowerPoint</Application>
  <PresentationFormat>On-screen Show (4:3)</PresentationFormat>
  <Paragraphs>197</Paragraphs>
  <Slides>12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3" baseType="lpstr">
      <vt:lpstr>Perception</vt:lpstr>
      <vt:lpstr>Ticonderoga Central School District</vt:lpstr>
      <vt:lpstr>Proposed Budget as of 6/3/2019</vt:lpstr>
      <vt:lpstr>Tax Cap Calculation</vt:lpstr>
      <vt:lpstr>What reductions are taking place to address this situation?</vt:lpstr>
      <vt:lpstr>Budgetary reductions to achieve tax cap</vt:lpstr>
      <vt:lpstr>Revenue Breakdown</vt:lpstr>
      <vt:lpstr>Categorical Breakdown</vt:lpstr>
      <vt:lpstr>Categorical Breakdown</vt:lpstr>
      <vt:lpstr>How is this increase going to impact me?</vt:lpstr>
      <vt:lpstr>What is a Contingent Budget?</vt:lpstr>
      <vt:lpstr>Contingent Budget Scenario</vt:lpstr>
      <vt:lpstr>Proposed Budget as of 6/3/2019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Ticonderoga Central School District</dc:title>
  <dc:creator>Laurie Cossey</dc:creator>
  <cp:lastModifiedBy>Laurie Cossey</cp:lastModifiedBy>
  <cp:revision>116</cp:revision>
  <cp:lastPrinted>2019-06-03T19:00:13Z</cp:lastPrinted>
  <dcterms:created xsi:type="dcterms:W3CDTF">2019-02-25T21:01:52Z</dcterms:created>
  <dcterms:modified xsi:type="dcterms:W3CDTF">2019-06-03T19:29:36Z</dcterms:modified>
</cp:coreProperties>
</file>