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3" r:id="rId1"/>
  </p:sldMasterIdLst>
  <p:handoutMasterIdLst>
    <p:handoutMasterId r:id="rId13"/>
  </p:handoutMasterIdLst>
  <p:sldIdLst>
    <p:sldId id="256" r:id="rId2"/>
    <p:sldId id="262" r:id="rId3"/>
    <p:sldId id="269" r:id="rId4"/>
    <p:sldId id="266" r:id="rId5"/>
    <p:sldId id="270" r:id="rId6"/>
    <p:sldId id="271" r:id="rId7"/>
    <p:sldId id="272" r:id="rId8"/>
    <p:sldId id="273" r:id="rId9"/>
    <p:sldId id="274" r:id="rId10"/>
    <p:sldId id="264" r:id="rId11"/>
    <p:sldId id="265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frame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28" d="100"/>
          <a:sy n="128" d="100"/>
        </p:scale>
        <p:origin x="-95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handoutMaster" Target="handoutMasters/handoutMaster1.xml"/><Relationship Id="rId14" Type="http://schemas.openxmlformats.org/officeDocument/2006/relationships/printerSettings" Target="printerSettings/printerSettings1.bin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8D7C2C-6A0E-5441-91C4-11025DF65A29}" type="datetimeFigureOut">
              <a:rPr lang="en-US" smtClean="0"/>
              <a:t>4/8/19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C1A414-68F1-124D-8B1A-A00DC9D66F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16824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157319"/>
            <a:ext cx="8915400" cy="87782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034553"/>
            <a:ext cx="8001000" cy="3823447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292608" tIns="91440" rIns="274320" bIns="91440" rtlCol="0" anchor="t" anchorCtr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Font typeface="Wingdings 2" pitchFamily="18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A8180-0FA4-744B-9DC0-A7A3C634DCC4}" type="datetimeFigureOut">
              <a:rPr lang="en-US" smtClean="0"/>
              <a:t>4/8/19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60DBB-4203-824D-AEAD-9EF4249EC68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A8180-0FA4-744B-9DC0-A7A3C634DCC4}" type="datetimeFigureOut">
              <a:rPr lang="en-US" smtClean="0"/>
              <a:t>4/8/19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60DBB-4203-824D-AEAD-9EF4249EC68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5025435"/>
            <a:ext cx="8915400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943600"/>
            <a:ext cx="8001000" cy="914400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2608" tIns="91440" rIns="274320" bIns="91440" rtlCol="0" anchor="t" anchorCtr="0"/>
          <a:lstStyle>
            <a:lvl1pPr marL="0" indent="0" algn="l" defTabSz="914400" rtl="0" eaLnBrk="1" latinLnBrk="0" hangingPunct="1">
              <a:spcBef>
                <a:spcPts val="300"/>
              </a:spcBef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A8180-0FA4-744B-9DC0-A7A3C634DCC4}" type="datetimeFigureOut">
              <a:rPr lang="en-US" smtClean="0"/>
              <a:t>4/8/19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927100" y="1129553"/>
            <a:ext cx="7988300" cy="38862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200399"/>
            <a:ext cx="8915400" cy="2286000"/>
          </a:xfrm>
          <a:solidFill>
            <a:schemeClr val="tx2"/>
          </a:solidFill>
        </p:spPr>
        <p:txBody>
          <a:bodyPr vert="horz" lIns="1188720" tIns="45720" rIns="274320" bIns="45720" rtlCol="0" anchor="b" anchorCtr="0">
            <a:norm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5484607"/>
            <a:ext cx="8001000" cy="777240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292608" tIns="91440" rIns="274320" bIns="91440" rtlCol="0" anchor="ctr" anchorCtr="0">
            <a:normAutofit/>
          </a:bodyPr>
          <a:lstStyle>
            <a:lvl1pPr marL="0" indent="0" algn="l" defTabSz="914400" rtl="0" eaLnBrk="1" latinLnBrk="0" hangingPunct="1">
              <a:spcBef>
                <a:spcPts val="300"/>
              </a:spcBef>
              <a:buClr>
                <a:schemeClr val="accent1"/>
              </a:buClr>
              <a:buFont typeface="Wingdings 2" pitchFamily="18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A8180-0FA4-744B-9DC0-A7A3C634DCC4}" type="datetimeFigureOut">
              <a:rPr lang="en-US" smtClean="0"/>
              <a:t>4/8/19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60DBB-4203-824D-AEAD-9EF4249EC68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17600" y="2595563"/>
            <a:ext cx="3566160" cy="368141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800"/>
            </a:lvl6pPr>
            <a:lvl7pPr marL="2055813" indent="-344488">
              <a:defRPr sz="1800"/>
            </a:lvl7pPr>
            <a:lvl8pPr marL="2055813" indent="-344488">
              <a:defRPr sz="1800"/>
            </a:lvl8pPr>
            <a:lvl9pPr marL="205581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7534" y="2595563"/>
            <a:ext cx="3566160" cy="368141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800"/>
            </a:lvl6pPr>
            <a:lvl7pPr marL="2055813" indent="-344488">
              <a:defRPr sz="1800"/>
            </a:lvl7pPr>
            <a:lvl8pPr marL="2055813" indent="-344488">
              <a:defRPr sz="1800"/>
            </a:lvl8pPr>
            <a:lvl9pPr marL="205581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580094" y="188259"/>
            <a:ext cx="2133600" cy="365125"/>
          </a:xfrm>
        </p:spPr>
        <p:txBody>
          <a:bodyPr/>
          <a:lstStyle/>
          <a:p>
            <a:fld id="{B5EA8180-0FA4-744B-9DC0-A7A3C634DCC4}" type="datetimeFigureOut">
              <a:rPr lang="en-US" smtClean="0"/>
              <a:t>4/8/19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60DBB-4203-824D-AEAD-9EF4249EC68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588" y="2017713"/>
            <a:ext cx="3566160" cy="877887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588" y="3065929"/>
            <a:ext cx="3566160" cy="3211046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600"/>
            </a:lvl6pPr>
            <a:lvl7pPr marL="2055813" indent="-344488">
              <a:defRPr sz="1600"/>
            </a:lvl7pPr>
            <a:lvl8pPr marL="2055813" indent="-344488">
              <a:defRPr sz="1600"/>
            </a:lvl8pPr>
            <a:lvl9pPr marL="2055813" indent="-344488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47534" y="2017713"/>
            <a:ext cx="3566160" cy="877887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47534" y="3065929"/>
            <a:ext cx="3566160" cy="3211046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600"/>
            </a:lvl6pPr>
            <a:lvl7pPr marL="2055813" indent="-344488">
              <a:defRPr sz="1600"/>
            </a:lvl7pPr>
            <a:lvl8pPr marL="2055813" indent="-344488">
              <a:defRPr sz="1600"/>
            </a:lvl8pPr>
            <a:lvl9pPr marL="2055813" indent="-344488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580094" y="188259"/>
            <a:ext cx="2133600" cy="365125"/>
          </a:xfrm>
        </p:spPr>
        <p:txBody>
          <a:bodyPr/>
          <a:lstStyle/>
          <a:p>
            <a:fld id="{B5EA8180-0FA4-744B-9DC0-A7A3C634DCC4}" type="datetimeFigureOut">
              <a:rPr lang="en-US" smtClean="0"/>
              <a:t>4/8/19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1120588" y="188259"/>
            <a:ext cx="28956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60DBB-4203-824D-AEAD-9EF4249EC680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1212028" y="2904565"/>
            <a:ext cx="338328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5238974" y="2904565"/>
            <a:ext cx="338328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1212028" y="2904565"/>
            <a:ext cx="338328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5238974" y="2904565"/>
            <a:ext cx="338328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1212028" y="2904565"/>
            <a:ext cx="338328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5238974" y="2904565"/>
            <a:ext cx="338328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A8180-0FA4-744B-9DC0-A7A3C634DCC4}" type="datetimeFigureOut">
              <a:rPr lang="en-US" smtClean="0"/>
              <a:t>4/8/19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60DBB-4203-824D-AEAD-9EF4249EC68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A8180-0FA4-744B-9DC0-A7A3C634DCC4}" type="datetimeFigureOut">
              <a:rPr lang="en-US" smtClean="0"/>
              <a:t>4/8/19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60DBB-4203-824D-AEAD-9EF4249EC68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24712"/>
            <a:ext cx="8915400" cy="914400"/>
          </a:xfrm>
          <a:solidFill>
            <a:schemeClr val="tx2"/>
          </a:solidFill>
        </p:spPr>
        <p:txBody>
          <a:bodyPr vert="horz" lIns="1188720" tIns="45720" rIns="274320" bIns="45720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47534" y="2590800"/>
            <a:ext cx="3566160" cy="3686175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2000"/>
            </a:lvl6pPr>
            <a:lvl7pPr marL="2055813" indent="-344488">
              <a:defRPr sz="2000"/>
            </a:lvl7pPr>
            <a:lvl8pPr marL="2055813" indent="-344488">
              <a:defRPr sz="2000"/>
            </a:lvl8pPr>
            <a:lvl9pPr marL="2055813" indent="-344488"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00952" y="2039111"/>
            <a:ext cx="3566160" cy="4224528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292608" tIns="274320" rIns="274320" bIns="274320" rtlCol="0" anchor="t" anchorCtr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Font typeface="Wingdings 2" pitchFamily="18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580094" y="188259"/>
            <a:ext cx="2133600" cy="365125"/>
          </a:xfrm>
        </p:spPr>
        <p:txBody>
          <a:bodyPr/>
          <a:lstStyle/>
          <a:p>
            <a:fld id="{B5EA8180-0FA4-744B-9DC0-A7A3C634DCC4}" type="datetimeFigureOut">
              <a:rPr lang="en-US" smtClean="0"/>
              <a:t>4/8/19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60DBB-4203-824D-AEAD-9EF4249EC68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24712"/>
            <a:ext cx="8915400" cy="914400"/>
          </a:xfrm>
          <a:solidFill>
            <a:schemeClr val="tx2"/>
          </a:solidFill>
        </p:spPr>
        <p:txBody>
          <a:bodyPr vert="horz" lIns="1188720" tIns="45720" rIns="274320" bIns="45720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487987" y="2048256"/>
            <a:ext cx="3427413" cy="4206240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2039112"/>
            <a:ext cx="4572000" cy="4224528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292608" tIns="274320" rIns="274320" bIns="274320" rtlCol="0" anchor="t" anchorCtr="0">
            <a:normAutofit/>
          </a:bodyPr>
          <a:lstStyle>
            <a:lvl1pPr marL="0" indent="0"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Font typeface="Wingdings 2" pitchFamily="18" charset="2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580094" y="188259"/>
            <a:ext cx="2133600" cy="365125"/>
          </a:xfrm>
        </p:spPr>
        <p:txBody>
          <a:bodyPr/>
          <a:lstStyle/>
          <a:p>
            <a:fld id="{B5EA8180-0FA4-744B-9DC0-A7A3C634DCC4}" type="datetimeFigureOut">
              <a:rPr lang="en-US" smtClean="0"/>
              <a:t>4/8/19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60DBB-4203-824D-AEAD-9EF4249EC68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4114800"/>
            <a:ext cx="8915400" cy="877824"/>
          </a:xfrm>
        </p:spPr>
        <p:txBody>
          <a:bodyPr tIns="137160" bIns="137160" anchor="b" anchorCtr="0">
            <a:normAutofit/>
          </a:bodyPr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002305"/>
            <a:ext cx="8001000" cy="1855695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2608" tIns="137160" rIns="274320" bIns="137160" rtlCol="0" anchor="t" anchorCtr="0">
            <a:normAutofit/>
          </a:bodyPr>
          <a:lstStyle>
            <a:lvl1pPr marL="0" indent="0" algn="l" defTabSz="914400" rtl="0" eaLnBrk="1" latinLnBrk="0" hangingPunct="1">
              <a:spcBef>
                <a:spcPts val="300"/>
              </a:spcBef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A8180-0FA4-744B-9DC0-A7A3C634DCC4}" type="datetimeFigureOut">
              <a:rPr lang="en-US" smtClean="0"/>
              <a:t>4/8/19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927100" y="1129553"/>
            <a:ext cx="7988300" cy="29809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4114800"/>
            <a:ext cx="8915400" cy="877824"/>
          </a:xfrm>
        </p:spPr>
        <p:txBody>
          <a:bodyPr tIns="137160" bIns="137160" anchor="b" anchorCtr="0">
            <a:normAutofit/>
          </a:bodyPr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002305"/>
            <a:ext cx="8001000" cy="1855695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2608" tIns="137160" rIns="274320" bIns="137160" rtlCol="0" anchor="t" anchorCtr="0">
            <a:normAutofit/>
          </a:bodyPr>
          <a:lstStyle>
            <a:lvl1pPr marL="0" indent="0" algn="l" defTabSz="914400" rtl="0" eaLnBrk="1" latinLnBrk="0" hangingPunct="1">
              <a:spcBef>
                <a:spcPts val="300"/>
              </a:spcBef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80094" y="188259"/>
            <a:ext cx="2133600" cy="365125"/>
          </a:xfrm>
        </p:spPr>
        <p:txBody>
          <a:bodyPr/>
          <a:lstStyle/>
          <a:p>
            <a:fld id="{B5EA8180-0FA4-744B-9DC0-A7A3C634DCC4}" type="datetimeFigureOut">
              <a:rPr lang="en-US" smtClean="0"/>
              <a:t>4/8/19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927100" y="1129553"/>
            <a:ext cx="3986784" cy="29809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4928616" y="1129553"/>
            <a:ext cx="3986784" cy="29809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4114800"/>
            <a:ext cx="8915400" cy="877824"/>
          </a:xfrm>
        </p:spPr>
        <p:txBody>
          <a:bodyPr tIns="137160" bIns="137160" anchor="b" anchorCtr="0">
            <a:normAutofit/>
          </a:bodyPr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002305"/>
            <a:ext cx="8001000" cy="1855695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2608" tIns="137160" rIns="274320" bIns="137160" rtlCol="0" anchor="t" anchorCtr="0">
            <a:normAutofit/>
          </a:bodyPr>
          <a:lstStyle>
            <a:lvl1pPr marL="0" indent="0" algn="l" defTabSz="914400" rtl="0" eaLnBrk="1" latinLnBrk="0" hangingPunct="1">
              <a:spcBef>
                <a:spcPts val="300"/>
              </a:spcBef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80094" y="188259"/>
            <a:ext cx="2133600" cy="365125"/>
          </a:xfrm>
        </p:spPr>
        <p:txBody>
          <a:bodyPr/>
          <a:lstStyle/>
          <a:p>
            <a:fld id="{B5EA8180-0FA4-744B-9DC0-A7A3C634DCC4}" type="datetimeFigureOut">
              <a:rPr lang="en-US" smtClean="0"/>
              <a:t>4/8/19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927100" y="1129553"/>
            <a:ext cx="6601968" cy="29809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7543800" y="1129553"/>
            <a:ext cx="1371600" cy="1481328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7543800" y="2629169"/>
            <a:ext cx="1371600" cy="1481328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A8180-0FA4-744B-9DC0-A7A3C634DCC4}" type="datetimeFigureOut">
              <a:rPr lang="en-US" smtClean="0"/>
              <a:t>4/8/19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60DBB-4203-824D-AEAD-9EF4249EC68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87553" y="1129554"/>
            <a:ext cx="914400" cy="5533278"/>
          </a:xfrm>
        </p:spPr>
        <p:txBody>
          <a:bodyPr vert="eaVert" lIns="274320" tIns="685800" bIns="685800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7600" y="1734671"/>
            <a:ext cx="6426200" cy="4542304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A8180-0FA4-744B-9DC0-A7A3C634DCC4}" type="datetimeFigureOut">
              <a:rPr lang="en-US" smtClean="0"/>
              <a:t>4/8/19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60DBB-4203-824D-AEAD-9EF4249EC68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1123856"/>
            <a:ext cx="8913813" cy="914400"/>
          </a:xfrm>
          <a:prstGeom prst="rect">
            <a:avLst/>
          </a:prstGeom>
          <a:solidFill>
            <a:schemeClr val="tx2"/>
          </a:solidFill>
        </p:spPr>
        <p:txBody>
          <a:bodyPr vert="horz" lIns="1188720" tIns="45720" rIns="27432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4424" y="2595562"/>
            <a:ext cx="7610476" cy="36707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80094" y="18825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B5EA8180-0FA4-744B-9DC0-A7A3C634DCC4}" type="datetimeFigureOut">
              <a:rPr lang="en-US" smtClean="0"/>
              <a:t>4/8/19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20588" y="188259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89894" y="6569075"/>
            <a:ext cx="457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DD260DBB-4203-824D-AEAD-9EF4249EC680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914400" y="0"/>
            <a:ext cx="7999413" cy="18288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914400" y="6675120"/>
            <a:ext cx="7999413" cy="18288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  <p:sldLayoutId id="2147483735" r:id="rId12"/>
    <p:sldLayoutId id="2147483736" r:id="rId13"/>
    <p:sldLayoutId id="2147483737" r:id="rId14"/>
    <p:sldLayoutId id="2147483738" r:id="rId15"/>
  </p:sldLayoutIdLst>
  <p:txStyles>
    <p:titleStyle>
      <a:lvl1pPr marL="0" indent="0" algn="l" defTabSz="914400" rtl="0" eaLnBrk="1" latinLnBrk="0" hangingPunct="1">
        <a:spcBef>
          <a:spcPct val="0"/>
        </a:spcBef>
        <a:buNone/>
        <a:defRPr sz="36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2000"/>
        </a:spcBef>
        <a:buClr>
          <a:schemeClr val="accent1"/>
        </a:buClr>
        <a:buFont typeface="Wingdings 2" pitchFamily="18" charset="2"/>
        <a:buChar char="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accent1">
            <a:lumMod val="50000"/>
          </a:schemeClr>
        </a:buClr>
        <a:buFont typeface="Wingdings 2" pitchFamily="18" charset="2"/>
        <a:buChar char="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035050" indent="-349250" algn="l" defTabSz="914400" rtl="0" eaLnBrk="1" latinLnBrk="0" hangingPunct="1">
        <a:spcBef>
          <a:spcPts val="600"/>
        </a:spcBef>
        <a:buClr>
          <a:schemeClr val="accent1"/>
        </a:buClr>
        <a:buFont typeface="Wingdings 2" pitchFamily="18" charset="2"/>
        <a:buChar char="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371600" indent="-336550" algn="l" defTabSz="914400" rtl="0" eaLnBrk="1" latinLnBrk="0" hangingPunct="1">
        <a:spcBef>
          <a:spcPts val="600"/>
        </a:spcBef>
        <a:buClr>
          <a:schemeClr val="accent1">
            <a:lumMod val="50000"/>
          </a:schemeClr>
        </a:buClr>
        <a:buFont typeface="Wingdings 2" pitchFamily="18" charset="2"/>
        <a:buChar char="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720850" indent="-349250" algn="l" defTabSz="914400" rtl="0" eaLnBrk="1" latinLnBrk="0" hangingPunct="1">
        <a:spcBef>
          <a:spcPts val="600"/>
        </a:spcBef>
        <a:buClr>
          <a:schemeClr val="accent1"/>
        </a:buClr>
        <a:buFont typeface="Wingdings 2" pitchFamily="18" charset="2"/>
        <a:buChar char="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055813" indent="-344488" algn="l" defTabSz="914400" rtl="0" eaLnBrk="1" latinLnBrk="0" hangingPunct="1">
        <a:spcBef>
          <a:spcPct val="20000"/>
        </a:spcBef>
        <a:buClr>
          <a:schemeClr val="accent1">
            <a:lumMod val="50000"/>
          </a:schemeClr>
        </a:buClr>
        <a:buFont typeface="Wingdings 2" pitchFamily="18" charset="2"/>
        <a:buChar char="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398713" indent="-344488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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743200" indent="-344488" algn="l" defTabSz="914400" rtl="0" eaLnBrk="1" latinLnBrk="0" hangingPunct="1">
        <a:spcBef>
          <a:spcPct val="20000"/>
        </a:spcBef>
        <a:buClr>
          <a:schemeClr val="accent1">
            <a:lumMod val="50000"/>
          </a:schemeClr>
        </a:buClr>
        <a:buFont typeface="Wingdings 2" pitchFamily="18" charset="2"/>
        <a:buChar char="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087688" indent="-344488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"/>
        <a:defRPr lang="en-US" sz="1800" kern="120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Ticonderoga Central School District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Budget Workshop </a:t>
            </a:r>
            <a:r>
              <a:rPr lang="mr-IN" dirty="0" smtClean="0"/>
              <a:t>–</a:t>
            </a:r>
            <a:r>
              <a:rPr lang="en-US" dirty="0" smtClean="0"/>
              <a:t> </a:t>
            </a:r>
            <a:r>
              <a:rPr lang="en-US" dirty="0" smtClean="0"/>
              <a:t>April 9</a:t>
            </a:r>
            <a:r>
              <a:rPr lang="en-US" dirty="0" smtClean="0"/>
              <a:t>, </a:t>
            </a:r>
            <a:r>
              <a:rPr lang="en-US" dirty="0" smtClean="0"/>
              <a:t>2019</a:t>
            </a:r>
          </a:p>
        </p:txBody>
      </p:sp>
    </p:spTree>
    <p:extLst>
      <p:ext uri="{BB962C8B-B14F-4D97-AF65-F5344CB8AC3E}">
        <p14:creationId xmlns:p14="http://schemas.microsoft.com/office/powerpoint/2010/main" val="12406466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Budgetary Scenarios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Scenario #1:  Meeting the Tax Cap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588" y="3065929"/>
            <a:ext cx="3566160" cy="3211046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Budget          </a:t>
            </a:r>
            <a:r>
              <a:rPr lang="en-US" dirty="0" smtClean="0"/>
              <a:t>$23,226,153</a:t>
            </a:r>
            <a:endParaRPr lang="en-US" dirty="0" smtClean="0"/>
          </a:p>
          <a:p>
            <a:r>
              <a:rPr lang="en-US" dirty="0" smtClean="0"/>
              <a:t>Tax Cap        </a:t>
            </a:r>
            <a:r>
              <a:rPr lang="en-US" dirty="0" smtClean="0"/>
              <a:t>$22,535,386</a:t>
            </a:r>
          </a:p>
          <a:p>
            <a:r>
              <a:rPr lang="en-US" dirty="0" smtClean="0"/>
              <a:t>Difference       $690,767</a:t>
            </a:r>
            <a:endParaRPr lang="en-US" dirty="0" smtClean="0"/>
          </a:p>
          <a:p>
            <a:r>
              <a:rPr lang="en-US" dirty="0" smtClean="0"/>
              <a:t>Tax Levy	   </a:t>
            </a:r>
            <a:r>
              <a:rPr lang="en-US" dirty="0" smtClean="0"/>
              <a:t>4.33%</a:t>
            </a:r>
          </a:p>
          <a:p>
            <a:endParaRPr lang="en-US" dirty="0"/>
          </a:p>
          <a:p>
            <a:r>
              <a:rPr lang="en-US" dirty="0" smtClean="0"/>
              <a:t>Both scenario #1 &amp; #2 use $1M in </a:t>
            </a:r>
            <a:r>
              <a:rPr lang="en-US" dirty="0"/>
              <a:t>f</a:t>
            </a:r>
            <a:r>
              <a:rPr lang="en-US" dirty="0" smtClean="0"/>
              <a:t>und balance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Scenario #2:  Tax Cap Override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smtClean="0"/>
              <a:t>Budget	</a:t>
            </a:r>
            <a:r>
              <a:rPr lang="en-US" dirty="0" smtClean="0"/>
              <a:t>$23,226,153</a:t>
            </a:r>
            <a:endParaRPr lang="en-US" dirty="0" smtClean="0"/>
          </a:p>
          <a:p>
            <a:r>
              <a:rPr lang="en-US" dirty="0" smtClean="0"/>
              <a:t>Tax Levy	     </a:t>
            </a:r>
            <a:r>
              <a:rPr lang="en-US" dirty="0" smtClean="0"/>
              <a:t>10.26%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27724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Budgetary Scenarios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588" y="2017713"/>
            <a:ext cx="3566160" cy="968555"/>
          </a:xfrm>
        </p:spPr>
        <p:txBody>
          <a:bodyPr/>
          <a:lstStyle/>
          <a:p>
            <a:r>
              <a:rPr lang="en-US" sz="2000" dirty="0" smtClean="0"/>
              <a:t>Scenario #3 : No use of Fund Balance, meet Tax </a:t>
            </a:r>
            <a:r>
              <a:rPr lang="en-US" sz="2000" dirty="0"/>
              <a:t>C</a:t>
            </a:r>
            <a:r>
              <a:rPr lang="en-US" sz="2000" dirty="0" smtClean="0"/>
              <a:t>ap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Budget          $23,226,153</a:t>
            </a:r>
          </a:p>
          <a:p>
            <a:r>
              <a:rPr lang="en-US" dirty="0"/>
              <a:t>Tax Cap        </a:t>
            </a:r>
            <a:r>
              <a:rPr lang="en-US" dirty="0" smtClean="0"/>
              <a:t>$21,535,386</a:t>
            </a:r>
            <a:endParaRPr lang="en-US" dirty="0"/>
          </a:p>
          <a:p>
            <a:r>
              <a:rPr lang="en-US" dirty="0"/>
              <a:t>Difference       </a:t>
            </a:r>
            <a:r>
              <a:rPr lang="en-US" dirty="0" smtClean="0"/>
              <a:t>$1,690,767</a:t>
            </a:r>
            <a:endParaRPr lang="en-US" dirty="0"/>
          </a:p>
          <a:p>
            <a:r>
              <a:rPr lang="en-US" dirty="0"/>
              <a:t>Tax Levy	   4.33%</a:t>
            </a:r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47534" y="2017713"/>
            <a:ext cx="3566160" cy="968555"/>
          </a:xfrm>
        </p:spPr>
        <p:txBody>
          <a:bodyPr/>
          <a:lstStyle/>
          <a:p>
            <a:r>
              <a:rPr lang="en-US" sz="2000" dirty="0" smtClean="0"/>
              <a:t>Scenario #4: No use of Fund Balance, override Tax Cap</a:t>
            </a:r>
            <a:endParaRPr lang="en-US" sz="2000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/>
              <a:t>Budget	$23,226,153</a:t>
            </a:r>
          </a:p>
          <a:p>
            <a:r>
              <a:rPr lang="en-US" dirty="0"/>
              <a:t>Tax Levy	     </a:t>
            </a:r>
            <a:r>
              <a:rPr lang="en-US" dirty="0" smtClean="0"/>
              <a:t>18.84%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6761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Tax Cap Override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60% supermajority public vote required for a budget that would exceed the levy limit</a:t>
            </a:r>
          </a:p>
          <a:p>
            <a:r>
              <a:rPr lang="en-US" dirty="0" smtClean="0"/>
              <a:t>Taxpayers would not received Property Tax Relief </a:t>
            </a:r>
            <a:r>
              <a:rPr lang="en-US" dirty="0" smtClean="0"/>
              <a:t>Credit, but Basic and Enhanced STAR stay intact</a:t>
            </a:r>
            <a:endParaRPr lang="en-US" dirty="0" smtClean="0"/>
          </a:p>
          <a:p>
            <a:r>
              <a:rPr lang="en-US" dirty="0" smtClean="0"/>
              <a:t>If override fails, district has three options:</a:t>
            </a:r>
          </a:p>
          <a:p>
            <a:pPr lvl="1"/>
            <a:r>
              <a:rPr lang="en-US" dirty="0" smtClean="0"/>
              <a:t>Resubmit the budget and try for a second supermajority public vote</a:t>
            </a:r>
          </a:p>
          <a:p>
            <a:pPr lvl="1"/>
            <a:r>
              <a:rPr lang="en-US" dirty="0" smtClean="0"/>
              <a:t>Submit a budget within the levy limit which requires a majority vote</a:t>
            </a:r>
          </a:p>
          <a:p>
            <a:pPr lvl="1"/>
            <a:r>
              <a:rPr lang="en-US" dirty="0" smtClean="0"/>
              <a:t>Adopt a contingency budget with a 0% levy growth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07464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Tax Bill Impact </a:t>
            </a:r>
            <a:r>
              <a:rPr lang="mr-IN" dirty="0" smtClean="0"/>
              <a:t>–</a:t>
            </a:r>
            <a:r>
              <a:rPr lang="en-US" dirty="0" smtClean="0"/>
              <a:t> Scenario #1 &amp; #3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5136422"/>
              </p:ext>
            </p:extLst>
          </p:nvPr>
        </p:nvGraphicFramePr>
        <p:xfrm>
          <a:off x="1633137" y="3172887"/>
          <a:ext cx="6096000" cy="1381760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2032000"/>
                <a:gridCol w="2032000"/>
                <a:gridCol w="2032000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Taxable Value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Increase in Bill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Monthly Expense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$100,000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$59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$4.92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$250,000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$147.50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$12.29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26051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Tax Bill Impact </a:t>
            </a:r>
            <a:r>
              <a:rPr lang="mr-IN" dirty="0"/>
              <a:t>–</a:t>
            </a:r>
            <a:r>
              <a:rPr lang="en-US" dirty="0"/>
              <a:t> Scenario </a:t>
            </a:r>
            <a:r>
              <a:rPr lang="en-US" dirty="0" smtClean="0"/>
              <a:t>#2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		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*No Property Tax Relief Credit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2294669"/>
              </p:ext>
            </p:extLst>
          </p:nvPr>
        </p:nvGraphicFramePr>
        <p:xfrm>
          <a:off x="1524000" y="3043912"/>
          <a:ext cx="6096000" cy="1381760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2032000"/>
                <a:gridCol w="2032000"/>
                <a:gridCol w="2032000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Taxable Value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Increase in Bill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Monthly Expense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$100,000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$139.00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$11.58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$250,000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$347.50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$28.96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890171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Tax Bill Impact </a:t>
            </a:r>
            <a:r>
              <a:rPr lang="mr-IN" dirty="0" smtClean="0"/>
              <a:t>–</a:t>
            </a:r>
            <a:r>
              <a:rPr lang="en-US" dirty="0" smtClean="0"/>
              <a:t> Scenario #4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*No Property Tax Relief Credit</a:t>
            </a:r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351386"/>
              </p:ext>
            </p:extLst>
          </p:nvPr>
        </p:nvGraphicFramePr>
        <p:xfrm>
          <a:off x="1524000" y="3063754"/>
          <a:ext cx="6096000" cy="1381760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2032000"/>
                <a:gridCol w="2032000"/>
                <a:gridCol w="2032000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Taxable Value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Increase in Bill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Monthly Expense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$100,000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$254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$21.17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$250,000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$635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$52.92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998016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Property Tax Relief Credit (Basic STAR)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33426168"/>
              </p:ext>
            </p:extLst>
          </p:nvPr>
        </p:nvGraphicFramePr>
        <p:xfrm>
          <a:off x="598502" y="2595563"/>
          <a:ext cx="8172200" cy="1381760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1634440"/>
                <a:gridCol w="1634440"/>
                <a:gridCol w="1634440"/>
                <a:gridCol w="1634440"/>
                <a:gridCol w="1634440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             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&lt;$75,000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$75,000 to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150,000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$150,000 to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200,000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$200,000 to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$250,000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Hague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   $254.03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   $179.32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    $104.60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     $29.89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Ticonderoga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   $262.70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   $185.44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    $108.17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     $30.91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990595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Property Tax Relief </a:t>
            </a:r>
            <a:r>
              <a:rPr lang="en-US"/>
              <a:t>Credit </a:t>
            </a: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>(</a:t>
            </a:r>
            <a:r>
              <a:rPr lang="en-US" dirty="0" smtClean="0"/>
              <a:t>Enhanced </a:t>
            </a:r>
            <a:r>
              <a:rPr lang="en-US" dirty="0"/>
              <a:t>STAR)</a:t>
            </a: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235356507"/>
              </p:ext>
            </p:extLst>
          </p:nvPr>
        </p:nvGraphicFramePr>
        <p:xfrm>
          <a:off x="1117600" y="2595563"/>
          <a:ext cx="3565526" cy="741680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1782763"/>
                <a:gridCol w="1782763"/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0" dirty="0" smtClean="0"/>
                        <a:t>Hague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 smtClean="0"/>
                        <a:t>      $199.06</a:t>
                      </a:r>
                      <a:endParaRPr lang="en-US" b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Ticonderoga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     $210.85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Property Tax Relief Credit for Enhanced STAR recipients has no income limitation (income limit of $86,300 to be eligible for Enhanced STAR in 2019)</a:t>
            </a:r>
          </a:p>
          <a:p>
            <a:r>
              <a:rPr lang="en-US" dirty="0" smtClean="0"/>
              <a:t>Override of tax cap only impacts Property Tax Relief Credit, Basic and Enhanced STAR tax deductions remain intact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9733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Contingency Budget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-</a:t>
            </a:r>
            <a:r>
              <a:rPr lang="en-US" sz="2000" dirty="0" smtClean="0"/>
              <a:t>No increase in tax levy</a:t>
            </a:r>
          </a:p>
          <a:p>
            <a:r>
              <a:rPr lang="en-US" sz="2000" dirty="0" smtClean="0"/>
              <a:t>-Administrative budget cap</a:t>
            </a:r>
          </a:p>
          <a:p>
            <a:r>
              <a:rPr lang="en-US" sz="2000" dirty="0" smtClean="0"/>
              <a:t>-Non-contingent expenses disallowed</a:t>
            </a:r>
          </a:p>
          <a:p>
            <a:r>
              <a:rPr lang="en-US" sz="2000" dirty="0"/>
              <a:t>	</a:t>
            </a:r>
            <a:r>
              <a:rPr lang="en-US" sz="2000" dirty="0" smtClean="0"/>
              <a:t>-Community use of school buildings expense, public 	  use only when no expense is incurred</a:t>
            </a:r>
          </a:p>
          <a:p>
            <a:r>
              <a:rPr lang="en-US" sz="2000" dirty="0"/>
              <a:t>	</a:t>
            </a:r>
            <a:r>
              <a:rPr lang="en-US" sz="2000" dirty="0" smtClean="0"/>
              <a:t>-Equipment not associated with health and safety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6126634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Contingent Budget Scenario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Budget	</a:t>
            </a:r>
            <a:r>
              <a:rPr lang="en-US" dirty="0" smtClean="0"/>
              <a:t>$23,226,153</a:t>
            </a:r>
            <a:endParaRPr lang="en-US" dirty="0" smtClean="0"/>
          </a:p>
          <a:p>
            <a:r>
              <a:rPr lang="en-US" dirty="0" smtClean="0"/>
              <a:t>Tax Cap	</a:t>
            </a:r>
            <a:r>
              <a:rPr lang="en-US" dirty="0" smtClean="0"/>
              <a:t>$22,030,373</a:t>
            </a:r>
            <a:endParaRPr lang="en-US" dirty="0" smtClean="0"/>
          </a:p>
          <a:p>
            <a:r>
              <a:rPr lang="en-US" dirty="0" smtClean="0"/>
              <a:t>Difference	</a:t>
            </a:r>
            <a:r>
              <a:rPr lang="en-US" dirty="0" smtClean="0"/>
              <a:t>$1,195,780</a:t>
            </a:r>
          </a:p>
          <a:p>
            <a:r>
              <a:rPr lang="en-US" dirty="0" smtClean="0"/>
              <a:t>Tax </a:t>
            </a:r>
            <a:r>
              <a:rPr lang="en-US" dirty="0" smtClean="0"/>
              <a:t>Cap	0%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 smtClean="0"/>
              <a:t>*Same </a:t>
            </a:r>
            <a:r>
              <a:rPr lang="en-US" dirty="0" smtClean="0"/>
              <a:t>assumption </a:t>
            </a:r>
            <a:r>
              <a:rPr lang="en-US" dirty="0" smtClean="0"/>
              <a:t>used as in prior budgetary </a:t>
            </a:r>
            <a:r>
              <a:rPr lang="en-US" dirty="0" smtClean="0"/>
              <a:t>scenarios #1 &amp; #2 in terms of fund balance usage of $1M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9718009"/>
      </p:ext>
    </p:extLst>
  </p:cSld>
  <p:clrMapOvr>
    <a:masterClrMapping/>
  </p:clrMapOvr>
</p:sld>
</file>

<file path=ppt/theme/theme1.xml><?xml version="1.0" encoding="utf-8"?>
<a:theme xmlns:a="http://schemas.openxmlformats.org/drawingml/2006/main" name="Perception">
  <a:themeElements>
    <a:clrScheme name="Perception">
      <a:dk1>
        <a:sysClr val="windowText" lastClr="000000"/>
      </a:dk1>
      <a:lt1>
        <a:sysClr val="window" lastClr="FFFFFF"/>
      </a:lt1>
      <a:dk2>
        <a:srgbClr val="333333"/>
      </a:dk2>
      <a:lt2>
        <a:srgbClr val="BBC0AC"/>
      </a:lt2>
      <a:accent1>
        <a:srgbClr val="A2C816"/>
      </a:accent1>
      <a:accent2>
        <a:srgbClr val="E07602"/>
      </a:accent2>
      <a:accent3>
        <a:srgbClr val="E4C402"/>
      </a:accent3>
      <a:accent4>
        <a:srgbClr val="7DC1EF"/>
      </a:accent4>
      <a:accent5>
        <a:srgbClr val="21449B"/>
      </a:accent5>
      <a:accent6>
        <a:srgbClr val="A2B170"/>
      </a:accent6>
      <a:hlink>
        <a:srgbClr val="8DA440"/>
      </a:hlink>
      <a:folHlink>
        <a:srgbClr val="4C4F3F"/>
      </a:folHlink>
    </a:clrScheme>
    <a:fontScheme name="Perception">
      <a:majorFont>
        <a:latin typeface="Century Gothic"/>
        <a:ea typeface=""/>
        <a:cs typeface=""/>
        <a:font script="Jpan" typeface="メイリオ"/>
        <a:font script="Hans" typeface="宋体"/>
        <a:font script="Hant" typeface="新細明體"/>
      </a:majorFont>
      <a:minorFont>
        <a:latin typeface="Century Gothic"/>
        <a:ea typeface=""/>
        <a:cs typeface=""/>
        <a:font script="Jpan" typeface="メイリオ"/>
        <a:font script="Hans" typeface="宋体"/>
        <a:font script="Hant" typeface="新細明體"/>
      </a:minorFont>
    </a:fontScheme>
    <a:fmtScheme name="Perception">
      <a:fillStyleLst>
        <a:solidFill>
          <a:schemeClr val="phClr"/>
        </a:solidFill>
        <a:solidFill>
          <a:schemeClr val="phClr">
            <a:shade val="90000"/>
          </a:schemeClr>
        </a:solidFill>
        <a:solidFill>
          <a:schemeClr val="phClr">
            <a:shade val="80000"/>
          </a:schemeClr>
        </a:soli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>
              <a:alpha val="8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bliqueTopRight"/>
            <a:lightRig rig="threePt" dir="tl"/>
          </a:scene3d>
          <a:sp3d>
            <a:bevelT w="25400" h="25400"/>
          </a:sp3d>
        </a:effectStyle>
        <a:effectStyle>
          <a:effectLst/>
          <a:scene3d>
            <a:camera prst="perspectiveFront" fov="4200000"/>
            <a:lightRig rig="balanced" dir="tl">
              <a:rot lat="0" lon="0" rev="18600000"/>
            </a:lightRig>
          </a:scene3d>
          <a:sp3d prstMaterial="metal">
            <a:bevelT w="63500" h="50800" prst="angle"/>
          </a:sp3d>
        </a:effectStyle>
      </a:effectStyleLst>
      <a:bgFillStyleLst>
        <a:solidFill>
          <a:schemeClr val="phClr">
            <a:tint val="90000"/>
          </a:schemeClr>
        </a:solidFill>
        <a:solidFill>
          <a:schemeClr val="phClr">
            <a:tint val="50000"/>
          </a:schemeClr>
        </a:solidFill>
        <a:solidFill>
          <a:schemeClr val="phClr">
            <a:shade val="60000"/>
          </a:schemeClr>
        </a:soli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Perception.thmx</Template>
  <TotalTime>4026</TotalTime>
  <Words>376</Words>
  <Application>Microsoft Macintosh PowerPoint</Application>
  <PresentationFormat>On-screen Show (4:3)</PresentationFormat>
  <Paragraphs>113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Perception</vt:lpstr>
      <vt:lpstr>Ticonderoga Central School District</vt:lpstr>
      <vt:lpstr>Budgetary Scenarios</vt:lpstr>
      <vt:lpstr>Budgetary Scenarios</vt:lpstr>
      <vt:lpstr>Tax Cap Override </vt:lpstr>
      <vt:lpstr>Tax Bill Impact – Scenario #1 &amp; #3</vt:lpstr>
      <vt:lpstr>Tax Bill Impact – Scenario #2</vt:lpstr>
      <vt:lpstr>Tax Bill Impact – Scenario #4</vt:lpstr>
      <vt:lpstr>Property Tax Relief Credit (Basic STAR)</vt:lpstr>
      <vt:lpstr>Property Tax Relief Credit  (Enhanced STAR)</vt:lpstr>
      <vt:lpstr>Contingency Budget</vt:lpstr>
      <vt:lpstr>Contingent Budget Scenario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Ticonderoga Central School District</dc:title>
  <dc:creator>Laurie Cossey</dc:creator>
  <cp:lastModifiedBy>Laurie Cossey</cp:lastModifiedBy>
  <cp:revision>45</cp:revision>
  <cp:lastPrinted>2019-04-09T21:03:57Z</cp:lastPrinted>
  <dcterms:created xsi:type="dcterms:W3CDTF">2019-02-25T21:01:52Z</dcterms:created>
  <dcterms:modified xsi:type="dcterms:W3CDTF">2019-04-09T21:05:02Z</dcterms:modified>
</cp:coreProperties>
</file>