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xlsx" ContentType="application/vnd.openxmlformats-officedocument.spreadsheetml.sheet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3" r:id="rId1"/>
  </p:sldMasterIdLst>
  <p:handoutMasterIdLst>
    <p:handoutMasterId r:id="rId9"/>
  </p:handoutMasterIdLst>
  <p:sldIdLst>
    <p:sldId id="256" r:id="rId2"/>
    <p:sldId id="268" r:id="rId3"/>
    <p:sldId id="262" r:id="rId4"/>
    <p:sldId id="263" r:id="rId5"/>
    <p:sldId id="266" r:id="rId6"/>
    <p:sldId id="264" r:id="rId7"/>
    <p:sldId id="265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8" d="100"/>
          <a:sy n="128" d="100"/>
        </p:scale>
        <p:origin x="-98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handoutMaster" Target="handoutMasters/handoutMaster1.xml"/><Relationship Id="rId10" Type="http://schemas.openxmlformats.org/officeDocument/2006/relationships/printerSettings" Target="printerSettings/printerSettings1.bin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District</c:v>
                </c:pt>
              </c:strCache>
            </c:strRef>
          </c:tx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2008-09</c:v>
                </c:pt>
                <c:pt idx="1">
                  <c:v>2013-14</c:v>
                </c:pt>
                <c:pt idx="2">
                  <c:v>2018-19</c:v>
                </c:pt>
                <c:pt idx="3">
                  <c:v>2023-24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953.0</c:v>
                </c:pt>
                <c:pt idx="1">
                  <c:v>840.0</c:v>
                </c:pt>
                <c:pt idx="2">
                  <c:v>793.0</c:v>
                </c:pt>
                <c:pt idx="3">
                  <c:v>773.0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Elementary</c:v>
                </c:pt>
              </c:strCache>
            </c:strRef>
          </c:tx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2008-09</c:v>
                </c:pt>
                <c:pt idx="1">
                  <c:v>2013-14</c:v>
                </c:pt>
                <c:pt idx="2">
                  <c:v>2018-19</c:v>
                </c:pt>
                <c:pt idx="3">
                  <c:v>2023-24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394.0</c:v>
                </c:pt>
                <c:pt idx="1">
                  <c:v>367.0</c:v>
                </c:pt>
                <c:pt idx="2">
                  <c:v>374.0</c:v>
                </c:pt>
                <c:pt idx="3">
                  <c:v>394.0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Middle</c:v>
                </c:pt>
              </c:strCache>
            </c:strRef>
          </c:tx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2008-09</c:v>
                </c:pt>
                <c:pt idx="1">
                  <c:v>2013-14</c:v>
                </c:pt>
                <c:pt idx="2">
                  <c:v>2018-19</c:v>
                </c:pt>
                <c:pt idx="3">
                  <c:v>2023-24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211.0</c:v>
                </c:pt>
                <c:pt idx="1">
                  <c:v>165.0</c:v>
                </c:pt>
                <c:pt idx="2">
                  <c:v>178.0</c:v>
                </c:pt>
                <c:pt idx="3">
                  <c:v>129.0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High</c:v>
                </c:pt>
              </c:strCache>
            </c:strRef>
          </c:tx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2008-09</c:v>
                </c:pt>
                <c:pt idx="1">
                  <c:v>2013-14</c:v>
                </c:pt>
                <c:pt idx="2">
                  <c:v>2018-19</c:v>
                </c:pt>
                <c:pt idx="3">
                  <c:v>2023-24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348.0</c:v>
                </c:pt>
                <c:pt idx="1">
                  <c:v>308.0</c:v>
                </c:pt>
                <c:pt idx="2">
                  <c:v>241.0</c:v>
                </c:pt>
                <c:pt idx="3">
                  <c:v>250.0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00173336"/>
        <c:axId val="2123107704"/>
      </c:lineChart>
      <c:catAx>
        <c:axId val="2100173336"/>
        <c:scaling>
          <c:orientation val="minMax"/>
        </c:scaling>
        <c:delete val="0"/>
        <c:axPos val="b"/>
        <c:majorTickMark val="out"/>
        <c:minorTickMark val="none"/>
        <c:tickLblPos val="nextTo"/>
        <c:crossAx val="2123107704"/>
        <c:crosses val="autoZero"/>
        <c:auto val="1"/>
        <c:lblAlgn val="ctr"/>
        <c:lblOffset val="100"/>
        <c:noMultiLvlLbl val="0"/>
      </c:catAx>
      <c:valAx>
        <c:axId val="21231077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00173336"/>
        <c:crosses val="autoZero"/>
        <c:crossBetween val="between"/>
      </c:valAx>
    </c:plotArea>
    <c:legend>
      <c:legendPos val="r"/>
      <c:layout/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8D7C2C-6A0E-5441-91C4-11025DF65A29}" type="datetimeFigureOut">
              <a:rPr lang="en-US" smtClean="0"/>
              <a:t>3/18/19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C1A414-68F1-124D-8B1A-A00DC9D66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6824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57319"/>
            <a:ext cx="8915400" cy="8778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034553"/>
            <a:ext cx="8001000" cy="3823447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3/18/19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3/18/19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25435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943600"/>
            <a:ext cx="8001000" cy="91440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 anchor="t" anchorCtr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3/18/19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3886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399"/>
            <a:ext cx="8915400" cy="2286000"/>
          </a:xfrm>
          <a:solidFill>
            <a:schemeClr val="tx2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484607"/>
            <a:ext cx="8001000" cy="7772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3/18/19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534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3/18/19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588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588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7534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7534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3/18/19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3/18/19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3/18/19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7534" y="2590800"/>
            <a:ext cx="3566160" cy="36861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2000"/>
            </a:lvl6pPr>
            <a:lvl7pPr marL="2055813" indent="-344488">
              <a:defRPr sz="2000"/>
            </a:lvl7pPr>
            <a:lvl8pPr marL="2055813" indent="-344488">
              <a:defRPr sz="2000"/>
            </a:lvl8pPr>
            <a:lvl9pPr marL="2055813" indent="-344488"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952" y="2039111"/>
            <a:ext cx="356616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3/18/19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7987" y="2048256"/>
            <a:ext cx="3427413" cy="420624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039112"/>
            <a:ext cx="457200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3/18/19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3/18/19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3/18/19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28616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3/18/19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6601968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43800" y="1129553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543800" y="2629169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3/18/19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7553" y="1129554"/>
            <a:ext cx="914400" cy="5533278"/>
          </a:xfrm>
        </p:spPr>
        <p:txBody>
          <a:bodyPr vert="eaVert" lIns="274320" tIns="685800" bIns="68580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1734671"/>
            <a:ext cx="6426200" cy="4542304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3/18/19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123856"/>
            <a:ext cx="8913813" cy="914400"/>
          </a:xfrm>
          <a:prstGeom prst="rect">
            <a:avLst/>
          </a:prstGeo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4424" y="2595562"/>
            <a:ext cx="7610476" cy="3670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5EA8180-0FA4-744B-9DC0-A7A3C634DCC4}" type="datetimeFigureOut">
              <a:rPr lang="en-US" smtClean="0"/>
              <a:t>3/18/19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0"/>
            <a:ext cx="7999413" cy="18288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14400" y="6675120"/>
            <a:ext cx="7999413" cy="1828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</p:sldLayoutIdLst>
  <p:txStyles>
    <p:titleStyle>
      <a:lvl1pPr marL="0" indent="0" algn="l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Font typeface="Wingdings 2" pitchFamily="18" charset="2"/>
        <a:buChar char="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Ticonderoga Central School District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Budget Workshop </a:t>
            </a:r>
            <a:r>
              <a:rPr lang="mr-IN" dirty="0" smtClean="0"/>
              <a:t>–</a:t>
            </a:r>
            <a:r>
              <a:rPr lang="en-US" dirty="0" smtClean="0"/>
              <a:t> </a:t>
            </a:r>
            <a:r>
              <a:rPr lang="en-US" dirty="0" smtClean="0"/>
              <a:t>March 19, </a:t>
            </a:r>
            <a:r>
              <a:rPr lang="en-US" dirty="0" smtClean="0"/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1240646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Enrollment Trends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4620559"/>
              </p:ext>
            </p:extLst>
          </p:nvPr>
        </p:nvGraphicFramePr>
        <p:xfrm>
          <a:off x="1114425" y="2595563"/>
          <a:ext cx="7610475" cy="3670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3799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Budgetary Scenarios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Scenario #1:  Meeting the Tax Cap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Budget          </a:t>
            </a:r>
            <a:r>
              <a:rPr lang="en-US" dirty="0" smtClean="0"/>
              <a:t>$23,393,480</a:t>
            </a:r>
            <a:endParaRPr lang="en-US" dirty="0" smtClean="0"/>
          </a:p>
          <a:p>
            <a:r>
              <a:rPr lang="en-US" dirty="0" smtClean="0"/>
              <a:t>Tax Cap        </a:t>
            </a:r>
            <a:r>
              <a:rPr lang="en-US" dirty="0" smtClean="0"/>
              <a:t>$22,607,701</a:t>
            </a:r>
            <a:endParaRPr lang="en-US" dirty="0" smtClean="0"/>
          </a:p>
          <a:p>
            <a:r>
              <a:rPr lang="en-US" dirty="0" smtClean="0"/>
              <a:t>Difference       </a:t>
            </a:r>
            <a:r>
              <a:rPr lang="en-US" dirty="0" smtClean="0"/>
              <a:t>$785,779</a:t>
            </a:r>
            <a:endParaRPr lang="en-US" dirty="0" smtClean="0"/>
          </a:p>
          <a:p>
            <a:r>
              <a:rPr lang="en-US" dirty="0" smtClean="0"/>
              <a:t>Tax Levy	   </a:t>
            </a:r>
            <a:r>
              <a:rPr lang="en-US" dirty="0" smtClean="0"/>
              <a:t>5.33%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Scenario #2:  Tax Cap Override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Budget	</a:t>
            </a:r>
            <a:r>
              <a:rPr lang="en-US" dirty="0" smtClean="0"/>
              <a:t>$23,393,479</a:t>
            </a:r>
            <a:endParaRPr lang="en-US" dirty="0" smtClean="0"/>
          </a:p>
          <a:p>
            <a:r>
              <a:rPr lang="en-US" dirty="0" smtClean="0"/>
              <a:t>Tax Levy	     </a:t>
            </a:r>
            <a:r>
              <a:rPr lang="en-US" dirty="0" smtClean="0"/>
              <a:t>12.08</a:t>
            </a:r>
            <a:r>
              <a:rPr lang="en-US" dirty="0" smtClean="0"/>
              <a:t>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772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Budget Scenario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of $1M in Fund </a:t>
            </a:r>
            <a:r>
              <a:rPr lang="en-US" dirty="0"/>
              <a:t>B</a:t>
            </a:r>
            <a:r>
              <a:rPr lang="en-US" dirty="0" smtClean="0"/>
              <a:t>alance</a:t>
            </a:r>
          </a:p>
          <a:p>
            <a:r>
              <a:rPr lang="en-US" dirty="0" smtClean="0"/>
              <a:t>Added </a:t>
            </a:r>
            <a:r>
              <a:rPr lang="en-US" dirty="0" smtClean="0"/>
              <a:t>$30,000 for School Resource Officer</a:t>
            </a:r>
          </a:p>
          <a:p>
            <a:r>
              <a:rPr lang="en-US" dirty="0" smtClean="0"/>
              <a:t>Executive Proposal for State Aid </a:t>
            </a:r>
          </a:p>
          <a:p>
            <a:r>
              <a:rPr lang="en-US" dirty="0" smtClean="0"/>
              <a:t>Additional $100,000 for Safety Upgrades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406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 Cap Override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60% supermajority public vote required for a budget that would exceed the levy limit</a:t>
            </a:r>
          </a:p>
          <a:p>
            <a:r>
              <a:rPr lang="en-US" dirty="0" smtClean="0"/>
              <a:t>Taxpayers would not received Property Tax Relief Credit</a:t>
            </a:r>
          </a:p>
          <a:p>
            <a:r>
              <a:rPr lang="en-US" dirty="0" smtClean="0"/>
              <a:t>If override fails, district has three options:</a:t>
            </a:r>
          </a:p>
          <a:p>
            <a:pPr lvl="1"/>
            <a:r>
              <a:rPr lang="en-US" dirty="0" smtClean="0"/>
              <a:t>Resubmit the budget and try for a second supermajority public vote</a:t>
            </a:r>
          </a:p>
          <a:p>
            <a:pPr lvl="1"/>
            <a:r>
              <a:rPr lang="en-US" dirty="0" smtClean="0"/>
              <a:t>Submit a budget within the levy limit which requires a majority vote</a:t>
            </a:r>
          </a:p>
          <a:p>
            <a:pPr lvl="1"/>
            <a:r>
              <a:rPr lang="en-US" dirty="0" smtClean="0"/>
              <a:t>Adopt a contingency budget with a 0% levy growth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746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Contingency Budget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-</a:t>
            </a:r>
            <a:r>
              <a:rPr lang="en-US" sz="2000" dirty="0" smtClean="0"/>
              <a:t>No increase in tax levy</a:t>
            </a:r>
          </a:p>
          <a:p>
            <a:r>
              <a:rPr lang="en-US" sz="2000" dirty="0" smtClean="0"/>
              <a:t>-Administrative budget cap</a:t>
            </a:r>
          </a:p>
          <a:p>
            <a:r>
              <a:rPr lang="en-US" sz="2000" dirty="0" smtClean="0"/>
              <a:t>-Non-contingent expenses disallowed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-Community use of school buildings expense, public 	  use only when no expense is incurred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-Equipment not associated with health and safety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12663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Contingent Budget Scenario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Budget	$23,393,480</a:t>
            </a:r>
          </a:p>
          <a:p>
            <a:r>
              <a:rPr lang="en-US" dirty="0" smtClean="0"/>
              <a:t>Tax Cap	$21,986,179</a:t>
            </a:r>
          </a:p>
          <a:p>
            <a:r>
              <a:rPr lang="en-US" dirty="0" smtClean="0"/>
              <a:t>Difference	$1,407,301</a:t>
            </a:r>
          </a:p>
          <a:p>
            <a:r>
              <a:rPr lang="en-US" dirty="0" smtClean="0"/>
              <a:t>Tax Cap	0%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*Same assumptions used as in prior budgetary scenarios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718009"/>
      </p:ext>
    </p:extLst>
  </p:cSld>
  <p:clrMapOvr>
    <a:masterClrMapping/>
  </p:clrMapOvr>
</p:sld>
</file>

<file path=ppt/theme/theme1.xml><?xml version="1.0" encoding="utf-8"?>
<a:theme xmlns:a="http://schemas.openxmlformats.org/drawingml/2006/main" name="Perception">
  <a:themeElements>
    <a:clrScheme name="Perception">
      <a:dk1>
        <a:sysClr val="windowText" lastClr="000000"/>
      </a:dk1>
      <a:lt1>
        <a:sysClr val="window" lastClr="FFFFFF"/>
      </a:lt1>
      <a:dk2>
        <a:srgbClr val="333333"/>
      </a:dk2>
      <a:lt2>
        <a:srgbClr val="BBC0AC"/>
      </a:lt2>
      <a:accent1>
        <a:srgbClr val="A2C816"/>
      </a:accent1>
      <a:accent2>
        <a:srgbClr val="E07602"/>
      </a:accent2>
      <a:accent3>
        <a:srgbClr val="E4C402"/>
      </a:accent3>
      <a:accent4>
        <a:srgbClr val="7DC1EF"/>
      </a:accent4>
      <a:accent5>
        <a:srgbClr val="21449B"/>
      </a:accent5>
      <a:accent6>
        <a:srgbClr val="A2B170"/>
      </a:accent6>
      <a:hlink>
        <a:srgbClr val="8DA440"/>
      </a:hlink>
      <a:folHlink>
        <a:srgbClr val="4C4F3F"/>
      </a:folHlink>
    </a:clrScheme>
    <a:fontScheme name="Perception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erception">
      <a:fillStyleLst>
        <a:solidFill>
          <a:schemeClr val="phClr"/>
        </a:solidFill>
        <a:solidFill>
          <a:schemeClr val="phClr">
            <a:shade val="90000"/>
          </a:schemeClr>
        </a:solidFill>
        <a:solidFill>
          <a:schemeClr val="phClr">
            <a:shade val="80000"/>
          </a:schemeClr>
        </a:soli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bliqueTopRight"/>
            <a:lightRig rig="threePt" dir="tl"/>
          </a:scene3d>
          <a:sp3d>
            <a:bevelT w="25400" h="25400"/>
          </a:sp3d>
        </a:effectStyle>
        <a:effectStyle>
          <a:effectLst/>
          <a:scene3d>
            <a:camera prst="perspectiveFront" fov="4200000"/>
            <a:lightRig rig="balanced" dir="tl">
              <a:rot lat="0" lon="0" rev="18600000"/>
            </a:lightRig>
          </a:scene3d>
          <a:sp3d prstMaterial="metal">
            <a:bevelT w="63500" h="50800" prst="angle"/>
          </a:sp3d>
        </a:effectStyle>
      </a:effectStyleLst>
      <a:bgFillStyleLst>
        <a:solidFill>
          <a:schemeClr val="phClr">
            <a:tint val="90000"/>
          </a:schemeClr>
        </a:solidFill>
        <a:solidFill>
          <a:schemeClr val="phClr">
            <a:tint val="50000"/>
          </a:schemeClr>
        </a:solidFill>
        <a:solidFill>
          <a:schemeClr val="phClr">
            <a:shade val="60000"/>
          </a:schemeClr>
        </a:soli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Perception.thmx</Template>
  <TotalTime>2434</TotalTime>
  <Words>161</Words>
  <Application>Microsoft Macintosh PowerPoint</Application>
  <PresentationFormat>On-screen Show (4:3)</PresentationFormat>
  <Paragraphs>37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Perception</vt:lpstr>
      <vt:lpstr>Ticonderoga Central School District</vt:lpstr>
      <vt:lpstr>Enrollment Trends</vt:lpstr>
      <vt:lpstr>Budgetary Scenarios</vt:lpstr>
      <vt:lpstr>Budget Scenario Assumptions</vt:lpstr>
      <vt:lpstr>Tax Cap Override </vt:lpstr>
      <vt:lpstr>Contingency Budget</vt:lpstr>
      <vt:lpstr>Contingent Budget Scenario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Ticonderoga Central School District</dc:title>
  <dc:creator>Laurie Cossey</dc:creator>
  <cp:lastModifiedBy>Laurie Cossey</cp:lastModifiedBy>
  <cp:revision>30</cp:revision>
  <cp:lastPrinted>2019-03-19T18:13:12Z</cp:lastPrinted>
  <dcterms:created xsi:type="dcterms:W3CDTF">2019-02-25T21:01:52Z</dcterms:created>
  <dcterms:modified xsi:type="dcterms:W3CDTF">2019-03-19T18:14:24Z</dcterms:modified>
</cp:coreProperties>
</file>