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4"/>
  </p:notesMasterIdLst>
  <p:handoutMasterIdLst>
    <p:handoutMasterId r:id="rId15"/>
  </p:handoutMasterIdLst>
  <p:sldIdLst>
    <p:sldId id="256" r:id="rId2"/>
    <p:sldId id="257" r:id="rId3"/>
    <p:sldId id="258" r:id="rId4"/>
    <p:sldId id="259" r:id="rId5"/>
    <p:sldId id="260" r:id="rId6"/>
    <p:sldId id="263" r:id="rId7"/>
    <p:sldId id="261" r:id="rId8"/>
    <p:sldId id="262" r:id="rId9"/>
    <p:sldId id="268" r:id="rId10"/>
    <p:sldId id="266" r:id="rId11"/>
    <p:sldId id="267" r:id="rId12"/>
    <p:sldId id="265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2" frameSlides="1"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27" d="100"/>
          <a:sy n="127" d="100"/>
        </p:scale>
        <p:origin x="-192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handoutMaster" Target="handoutMasters/handoutMaster1.xml"/><Relationship Id="rId16" Type="http://schemas.openxmlformats.org/officeDocument/2006/relationships/printerSettings" Target="printerSettings/printerSettings1.bin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FB7122F-F47C-6F40-867D-25D95C86CE0C}" type="datetimeFigureOut">
              <a:rPr lang="en-US" smtClean="0"/>
              <a:t>3/19/18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B7836C9-3AF4-E047-9218-6FC9CB3ECD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364053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CF17A55-D55D-FE4D-8ABA-AACBC4E0A8A3}" type="datetimeFigureOut">
              <a:rPr lang="en-US" smtClean="0"/>
              <a:t>3/19/18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1D5B1D7-3DDC-8640-9016-09754EEF11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16905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rgbClr val="FFFFFF"/>
                </a:solidFill>
                <a:latin typeface="Times New Roman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rgbClr val="FFFFFF"/>
                </a:solidFill>
                <a:latin typeface="Times New Roman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rgbClr val="FFFFFF"/>
                </a:solidFill>
                <a:latin typeface="Times New Roman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rgbClr val="FFFFFF"/>
                </a:solidFill>
                <a:latin typeface="Times New Roman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rgbClr val="FFFFFF"/>
                </a:solidFill>
                <a:latin typeface="Times New Roman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FFFFFF"/>
                </a:solidFill>
                <a:latin typeface="Times New Roman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FFFFFF"/>
                </a:solidFill>
                <a:latin typeface="Times New Roman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FFFFFF"/>
                </a:solidFill>
                <a:latin typeface="Times New Roman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FFFFFF"/>
                </a:solidFill>
                <a:latin typeface="Times New Roman" charset="0"/>
                <a:ea typeface="ＭＳ Ｐゴシック" charset="0"/>
              </a:defRPr>
            </a:lvl9pPr>
          </a:lstStyle>
          <a:p>
            <a:fld id="{6927A740-8CE5-0146-9DA6-E7AE765E9B4E}" type="slidenum">
              <a:rPr lang="en-US" sz="1200"/>
              <a:pPr/>
              <a:t>9</a:t>
            </a:fld>
            <a:endParaRPr lang="en-US" sz="1200"/>
          </a:p>
        </p:txBody>
      </p:sp>
      <p:sp>
        <p:nvSpPr>
          <p:cNvPr id="337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800600" y="4624668"/>
            <a:ext cx="4038600" cy="933450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800600" y="5562599"/>
            <a:ext cx="4038600" cy="748553"/>
          </a:xfrm>
        </p:spPr>
        <p:txBody>
          <a:bodyPr>
            <a:normAutofit/>
          </a:bodyPr>
          <a:lstStyle>
            <a:lvl1pPr marL="0" indent="0" algn="l">
              <a:spcBef>
                <a:spcPts val="300"/>
              </a:spcBef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800600" y="6425640"/>
            <a:ext cx="1232647" cy="365125"/>
          </a:xfrm>
        </p:spPr>
        <p:txBody>
          <a:bodyPr/>
          <a:lstStyle>
            <a:lvl1pPr algn="l">
              <a:defRPr/>
            </a:lvl1pPr>
          </a:lstStyle>
          <a:p>
            <a:fld id="{D728701E-CAF4-4159-9B3E-41C86DFFA30D}" type="datetimeFigureOut">
              <a:rPr lang="en-US" smtClean="0"/>
              <a:t>3/19/18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311153" y="6425640"/>
            <a:ext cx="2617694" cy="365125"/>
          </a:xfrm>
        </p:spPr>
        <p:txBody>
          <a:bodyPr/>
          <a:lstStyle>
            <a:lvl1pPr algn="r">
              <a:defRPr/>
            </a:lvl1pPr>
          </a:lstStyle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282575" y="228600"/>
            <a:ext cx="4235450" cy="4187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6802438" y="228600"/>
            <a:ext cx="2057400" cy="203911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4624388" y="2377440"/>
            <a:ext cx="2057400" cy="203911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24891" y="174812"/>
            <a:ext cx="413309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54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624388" y="228600"/>
            <a:ext cx="2057400" cy="2039112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6802438" y="2377440"/>
            <a:ext cx="2057400" cy="203911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8210550" y="282574"/>
            <a:ext cx="642097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8701E-CAF4-4159-9B3E-41C86DFFA30D}" type="datetimeFigureOut">
              <a:rPr lang="en-US" smtClean="0"/>
              <a:t>3/19/18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10" name="Rectangle 9"/>
          <p:cNvSpPr/>
          <p:nvPr/>
        </p:nvSpPr>
        <p:spPr>
          <a:xfrm>
            <a:off x="8068235" y="282574"/>
            <a:ext cx="91440" cy="16002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, Alt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8474" y="134471"/>
            <a:ext cx="7556313" cy="995082"/>
          </a:xfrm>
        </p:spPr>
        <p:txBody>
          <a:bodyPr anchor="b" anchorCtr="0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8701E-CAF4-4159-9B3E-41C86DFFA30D}" type="datetimeFigureOut">
              <a:rPr lang="en-US" smtClean="0"/>
              <a:t>3/19/18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498518" y="1129553"/>
            <a:ext cx="7558960" cy="774700"/>
          </a:xfrm>
        </p:spPr>
        <p:txBody>
          <a:bodyPr vert="horz" lIns="91440" tIns="45720" rIns="91440" bIns="45720" rtlCol="0" anchor="t" anchorCtr="0">
            <a:noAutofit/>
          </a:bodyPr>
          <a:lstStyle>
            <a:lvl1pPr marL="0" indent="0">
              <a:buNone/>
              <a:defRPr kumimoji="0" sz="2400" b="0" i="0" u="none" strike="noStrike" kern="1200" cap="none" spc="0" normalizeH="0" baseline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2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800600" y="4624668"/>
            <a:ext cx="4038600" cy="933450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800600" y="5562599"/>
            <a:ext cx="4038600" cy="748553"/>
          </a:xfrm>
        </p:spPr>
        <p:txBody>
          <a:bodyPr>
            <a:normAutofit/>
          </a:bodyPr>
          <a:lstStyle>
            <a:lvl1pPr marL="0" indent="0" algn="l">
              <a:spcBef>
                <a:spcPts val="300"/>
              </a:spcBef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800600" y="6425640"/>
            <a:ext cx="1232647" cy="365125"/>
          </a:xfrm>
        </p:spPr>
        <p:txBody>
          <a:bodyPr/>
          <a:lstStyle>
            <a:lvl1pPr algn="l">
              <a:defRPr/>
            </a:lvl1pPr>
          </a:lstStyle>
          <a:p>
            <a:fld id="{D728701E-CAF4-4159-9B3E-41C86DFFA30D}" type="datetimeFigureOut">
              <a:rPr lang="en-US" smtClean="0"/>
              <a:t>3/19/18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311153" y="6425640"/>
            <a:ext cx="2617694" cy="365125"/>
          </a:xfrm>
        </p:spPr>
        <p:txBody>
          <a:bodyPr/>
          <a:lstStyle>
            <a:lvl1pPr algn="r">
              <a:defRPr/>
            </a:lvl1pPr>
          </a:lstStyle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282575" y="228600"/>
            <a:ext cx="4235450" cy="4187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6802438" y="228600"/>
            <a:ext cx="2057400" cy="203911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4624388" y="2377440"/>
            <a:ext cx="2057400" cy="203911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2"/>
          </p:nvPr>
        </p:nvSpPr>
        <p:spPr>
          <a:xfrm>
            <a:off x="4624388" y="228600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14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6802438" y="2377440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2"/>
          </p:nvPr>
        </p:nvSpPr>
        <p:spPr>
          <a:xfrm>
            <a:off x="857250" y="1779494"/>
            <a:ext cx="3086100" cy="2040905"/>
          </a:xfrm>
        </p:spPr>
        <p:txBody>
          <a:bodyPr lIns="45720" tIns="45720" rIns="45720" anchor="t">
            <a:noAutofit/>
          </a:bodyPr>
          <a:lstStyle>
            <a:lvl1pPr marL="0" indent="0" algn="ctr">
              <a:spcBef>
                <a:spcPts val="600"/>
              </a:spcBef>
              <a:buNone/>
              <a:defRPr sz="4600">
                <a:solidFill>
                  <a:schemeClr val="bg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24891" y="174812"/>
            <a:ext cx="413309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54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58907" y="228600"/>
            <a:ext cx="8200930" cy="63452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3124200"/>
            <a:ext cx="5638800" cy="1362075"/>
          </a:xfrm>
        </p:spPr>
        <p:txBody>
          <a:bodyPr anchor="b" anchorCtr="0">
            <a:normAutofit/>
          </a:bodyPr>
          <a:lstStyle>
            <a:lvl1pPr algn="l">
              <a:defRPr sz="3200" b="0" cap="none" baseline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4495800"/>
            <a:ext cx="5638800" cy="1500187"/>
          </a:xfrm>
        </p:spPr>
        <p:txBody>
          <a:bodyPr anchor="t" anchorCtr="0">
            <a:normAutofit/>
          </a:bodyPr>
          <a:lstStyle>
            <a:lvl1pPr marL="0" indent="0">
              <a:spcBef>
                <a:spcPts val="300"/>
              </a:spcBef>
              <a:buNone/>
              <a:defRPr sz="1400" cap="none" baseline="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8906" y="6248774"/>
            <a:ext cx="1474694" cy="365125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fld id="{D728701E-CAF4-4159-9B3E-41C86DFFA30D}" type="datetimeFigureOut">
              <a:rPr lang="en-US" smtClean="0"/>
              <a:t>3/19/18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286000" y="6248774"/>
            <a:ext cx="56388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305800" y="6248774"/>
            <a:ext cx="554038" cy="365125"/>
          </a:xfrm>
        </p:spPr>
        <p:txBody>
          <a:bodyPr/>
          <a:lstStyle/>
          <a:p>
            <a:fld id="{162F1D00-BD13-4404-86B0-79703945A0A7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2003612" y="3110754"/>
            <a:ext cx="260909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40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9" name="Rectangle 8"/>
          <p:cNvSpPr/>
          <p:nvPr/>
        </p:nvSpPr>
        <p:spPr>
          <a:xfrm>
            <a:off x="285750" y="228600"/>
            <a:ext cx="212725" cy="634523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210550" y="282574"/>
            <a:ext cx="642097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8068235" y="282574"/>
            <a:ext cx="91440" cy="16002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8518" y="1985963"/>
            <a:ext cx="3657600" cy="4140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399878" y="1985963"/>
            <a:ext cx="3657600" cy="4140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8701E-CAF4-4159-9B3E-41C86DFFA30D}" type="datetimeFigureOut">
              <a:rPr lang="en-US" smtClean="0"/>
              <a:t>3/19/18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7541" y="2447365"/>
            <a:ext cx="3657600" cy="3678797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399878" y="2447365"/>
            <a:ext cx="3657600" cy="3678797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8701E-CAF4-4159-9B3E-41C86DFFA30D}" type="datetimeFigureOut">
              <a:rPr lang="en-US" smtClean="0"/>
              <a:t>3/19/18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t>‹#›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7541" y="2070847"/>
            <a:ext cx="3657600" cy="322729"/>
          </a:xfrm>
          <a:prstGeom prst="rect">
            <a:avLst/>
          </a:prstGeom>
          <a:solidFill>
            <a:schemeClr val="accent3"/>
          </a:solidFill>
        </p:spPr>
        <p:txBody>
          <a:bodyPr tIns="0" bIns="0" anchor="ctr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180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99878" y="2070847"/>
            <a:ext cx="3657600" cy="322729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tIns="0" bIns="0" anchor="ctr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1800" b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Content, Top and Bot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8517" y="1985963"/>
            <a:ext cx="7569157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8701E-CAF4-4159-9B3E-41C86DFFA30D}" type="datetimeFigureOut">
              <a:rPr lang="en-US" smtClean="0"/>
              <a:t>3/19/18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Content Placeholder 2"/>
          <p:cNvSpPr>
            <a:spLocks noGrp="1"/>
          </p:cNvSpPr>
          <p:nvPr>
            <p:ph sz="half" idx="14"/>
          </p:nvPr>
        </p:nvSpPr>
        <p:spPr>
          <a:xfrm>
            <a:off x="498517" y="4164965"/>
            <a:ext cx="7569157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14" name="Rectangle 13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305800" y="242234"/>
            <a:ext cx="554038" cy="365125"/>
          </a:xfrm>
        </p:spPr>
        <p:txBody>
          <a:bodyPr/>
          <a:lstStyle/>
          <a:p>
            <a:fld id="{162F1D00-BD13-4404-86B0-79703945A0A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410075" y="1985963"/>
            <a:ext cx="3657600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8701E-CAF4-4159-9B3E-41C86DFFA30D}" type="datetimeFigureOut">
              <a:rPr lang="en-US" smtClean="0"/>
              <a:t>3/19/18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Content Placeholder 2"/>
          <p:cNvSpPr>
            <a:spLocks noGrp="1"/>
          </p:cNvSpPr>
          <p:nvPr>
            <p:ph sz="half" idx="15"/>
          </p:nvPr>
        </p:nvSpPr>
        <p:spPr>
          <a:xfrm>
            <a:off x="498518" y="1985963"/>
            <a:ext cx="3657600" cy="4140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13" name="Content Placeholder 2"/>
          <p:cNvSpPr>
            <a:spLocks noGrp="1"/>
          </p:cNvSpPr>
          <p:nvPr>
            <p:ph sz="half" idx="16"/>
          </p:nvPr>
        </p:nvSpPr>
        <p:spPr>
          <a:xfrm>
            <a:off x="4410075" y="4169664"/>
            <a:ext cx="3657600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8701E-CAF4-4159-9B3E-41C86DFFA30D}" type="datetimeFigureOut">
              <a:rPr lang="en-US" smtClean="0"/>
              <a:t>3/19/18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Content Placeholder 2"/>
          <p:cNvSpPr>
            <a:spLocks noGrp="1"/>
          </p:cNvSpPr>
          <p:nvPr>
            <p:ph sz="half" idx="17"/>
          </p:nvPr>
        </p:nvSpPr>
        <p:spPr>
          <a:xfrm>
            <a:off x="502920" y="1985963"/>
            <a:ext cx="3657413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14" name="Content Placeholder 2"/>
          <p:cNvSpPr>
            <a:spLocks noGrp="1"/>
          </p:cNvSpPr>
          <p:nvPr>
            <p:ph sz="half" idx="18"/>
          </p:nvPr>
        </p:nvSpPr>
        <p:spPr>
          <a:xfrm>
            <a:off x="502920" y="4164965"/>
            <a:ext cx="3657413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15" name="Content Placeholder 2"/>
          <p:cNvSpPr>
            <a:spLocks noGrp="1"/>
          </p:cNvSpPr>
          <p:nvPr>
            <p:ph sz="half" idx="1"/>
          </p:nvPr>
        </p:nvSpPr>
        <p:spPr>
          <a:xfrm>
            <a:off x="4410075" y="1985963"/>
            <a:ext cx="3657600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16" name="Content Placeholder 2"/>
          <p:cNvSpPr>
            <a:spLocks noGrp="1"/>
          </p:cNvSpPr>
          <p:nvPr>
            <p:ph sz="half" idx="16"/>
          </p:nvPr>
        </p:nvSpPr>
        <p:spPr>
          <a:xfrm>
            <a:off x="4410075" y="4169664"/>
            <a:ext cx="3657600" cy="196596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8701E-CAF4-4159-9B3E-41C86DFFA30D}" type="datetimeFigureOut">
              <a:rPr lang="en-US" smtClean="0"/>
              <a:t>3/19/18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8166847" y="282573"/>
            <a:ext cx="685800" cy="30221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8701E-CAF4-4159-9B3E-41C86DFFA30D}" type="datetimeFigureOut">
              <a:rPr lang="en-US" smtClean="0"/>
              <a:t>3/19/18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82575" y="228600"/>
            <a:ext cx="3451225" cy="63452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0555" y="2571750"/>
            <a:ext cx="3255264" cy="1162050"/>
          </a:xfrm>
        </p:spPr>
        <p:txBody>
          <a:bodyPr anchor="b">
            <a:normAutofit/>
          </a:bodyPr>
          <a:lstStyle>
            <a:lvl1pPr algn="l">
              <a:defRPr sz="2600" b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68775" y="273050"/>
            <a:ext cx="4597399" cy="585311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93" y="3733800"/>
            <a:ext cx="3255264" cy="2392363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391399" y="6423585"/>
            <a:ext cx="1537447" cy="365125"/>
          </a:xfrm>
        </p:spPr>
        <p:txBody>
          <a:bodyPr/>
          <a:lstStyle/>
          <a:p>
            <a:fld id="{D728701E-CAF4-4159-9B3E-41C86DFFA30D}" type="datetimeFigureOut">
              <a:rPr lang="en-US" smtClean="0"/>
              <a:t>3/19/18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859305" y="6423585"/>
            <a:ext cx="3316941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424891" y="174812"/>
            <a:ext cx="413309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54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166847" y="282573"/>
            <a:ext cx="685800" cy="30221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69404" y="3124200"/>
            <a:ext cx="3898272" cy="871538"/>
          </a:xfrm>
        </p:spPr>
        <p:txBody>
          <a:bodyPr anchor="b">
            <a:normAutofit/>
          </a:bodyPr>
          <a:lstStyle>
            <a:lvl1pPr algn="l">
              <a:defRPr sz="26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77906" y="228600"/>
            <a:ext cx="3460658" cy="6345238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169404" y="3995737"/>
            <a:ext cx="3898272" cy="2147888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391399" y="6423585"/>
            <a:ext cx="1537447" cy="365125"/>
          </a:xfrm>
        </p:spPr>
        <p:txBody>
          <a:bodyPr/>
          <a:lstStyle/>
          <a:p>
            <a:fld id="{D728701E-CAF4-4159-9B3E-41C86DFFA30D}" type="datetimeFigureOut">
              <a:rPr lang="en-US" smtClean="0"/>
              <a:t>3/19/18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91000" y="6423585"/>
            <a:ext cx="3005138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3990110" y="3370730"/>
            <a:ext cx="220568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2400" b="1" baseline="0">
                <a:solidFill>
                  <a:schemeClr val="accent1">
                    <a:lumMod val="60000"/>
                    <a:lumOff val="40000"/>
                  </a:schemeClr>
                </a:solidFill>
              </a:rPr>
              <a:t>+ 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abov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6505" y="4424082"/>
            <a:ext cx="6191157" cy="833718"/>
          </a:xfrm>
        </p:spPr>
        <p:txBody>
          <a:bodyPr anchor="b">
            <a:normAutofit/>
          </a:bodyPr>
          <a:lstStyle>
            <a:lvl1pPr algn="l">
              <a:defRPr sz="26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77905" y="228600"/>
            <a:ext cx="6378389" cy="418795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6505" y="5257799"/>
            <a:ext cx="6191157" cy="885825"/>
          </a:xfrm>
        </p:spPr>
        <p:txBody>
          <a:bodyPr/>
          <a:lstStyle>
            <a:lvl1pPr marL="0" indent="0">
              <a:spcBef>
                <a:spcPts val="300"/>
              </a:spcBef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8701E-CAF4-4159-9B3E-41C86DFFA30D}" type="datetimeFigureOut">
              <a:rPr lang="en-US" smtClean="0"/>
              <a:t>3/19/18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6802438" y="228600"/>
            <a:ext cx="2057400" cy="203911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6802438" y="2377440"/>
            <a:ext cx="2057400" cy="20391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327212" y="4632792"/>
            <a:ext cx="220568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2400" b="1" baseline="0">
                <a:solidFill>
                  <a:schemeClr val="accent1">
                    <a:lumMod val="60000"/>
                    <a:lumOff val="40000"/>
                  </a:schemeClr>
                </a:solidFill>
              </a:rPr>
              <a:t>+ </a:t>
            </a: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82574" y="228600"/>
            <a:ext cx="6387167" cy="63452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0554" y="2571750"/>
            <a:ext cx="6181611" cy="1162050"/>
          </a:xfrm>
        </p:spPr>
        <p:txBody>
          <a:bodyPr anchor="b">
            <a:normAutofit/>
          </a:bodyPr>
          <a:lstStyle>
            <a:lvl1pPr algn="l">
              <a:defRPr sz="2600" b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94" y="3733800"/>
            <a:ext cx="6179566" cy="2392363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212262" y="6235607"/>
            <a:ext cx="1348398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728701E-CAF4-4159-9B3E-41C86DFFA30D}" type="datetimeFigureOut">
              <a:rPr lang="en-US" smtClean="0"/>
              <a:t>3/19/18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81095" y="6235607"/>
            <a:ext cx="4648105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424891" y="174812"/>
            <a:ext cx="413309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54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10" name="Rectangle 9"/>
          <p:cNvSpPr/>
          <p:nvPr/>
        </p:nvSpPr>
        <p:spPr>
          <a:xfrm>
            <a:off x="6802438" y="228600"/>
            <a:ext cx="2057400" cy="203911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6802438" y="2374940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4"/>
          </p:nvPr>
        </p:nvSpPr>
        <p:spPr>
          <a:xfrm>
            <a:off x="6802438" y="4535424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s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82575" y="228600"/>
            <a:ext cx="4235450" cy="634523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0554" y="2571750"/>
            <a:ext cx="4016633" cy="1162050"/>
          </a:xfrm>
        </p:spPr>
        <p:txBody>
          <a:bodyPr anchor="b">
            <a:normAutofit/>
          </a:bodyPr>
          <a:lstStyle>
            <a:lvl1pPr algn="l">
              <a:defRPr sz="2600" b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94" y="3733800"/>
            <a:ext cx="4015304" cy="2392363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048000" y="6235607"/>
            <a:ext cx="1348398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728701E-CAF4-4159-9B3E-41C86DFFA30D}" type="datetimeFigureOut">
              <a:rPr lang="en-US" smtClean="0"/>
              <a:t>3/19/18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81095" y="6235607"/>
            <a:ext cx="2590705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424891" y="174812"/>
            <a:ext cx="413309" cy="8309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54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10" name="Rectangle 9"/>
          <p:cNvSpPr/>
          <p:nvPr/>
        </p:nvSpPr>
        <p:spPr>
          <a:xfrm>
            <a:off x="6802438" y="228600"/>
            <a:ext cx="2057400" cy="203911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4624388" y="4534726"/>
            <a:ext cx="2057400" cy="203911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4624388" y="228600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4"/>
          </p:nvPr>
        </p:nvSpPr>
        <p:spPr>
          <a:xfrm>
            <a:off x="4624388" y="2381663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14" name="Picture Placeholder 12"/>
          <p:cNvSpPr>
            <a:spLocks noGrp="1"/>
          </p:cNvSpPr>
          <p:nvPr>
            <p:ph type="pic" sz="quarter" idx="15"/>
          </p:nvPr>
        </p:nvSpPr>
        <p:spPr>
          <a:xfrm>
            <a:off x="6803136" y="2381662"/>
            <a:ext cx="2057400" cy="418795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s with Caption, Alt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166847" y="282573"/>
            <a:ext cx="685800" cy="30221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0" y="3124200"/>
            <a:ext cx="3108960" cy="871538"/>
          </a:xfrm>
        </p:spPr>
        <p:txBody>
          <a:bodyPr anchor="b">
            <a:normAutofit/>
          </a:bodyPr>
          <a:lstStyle>
            <a:lvl1pPr algn="l">
              <a:defRPr sz="26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77905" y="2365248"/>
            <a:ext cx="4240119" cy="418795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0" y="3995737"/>
            <a:ext cx="3108960" cy="2147888"/>
          </a:xfrm>
        </p:spPr>
        <p:txBody>
          <a:bodyPr/>
          <a:lstStyle>
            <a:lvl1pPr marL="0" indent="0">
              <a:spcBef>
                <a:spcPts val="600"/>
              </a:spcBef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391399" y="6423585"/>
            <a:ext cx="1537447" cy="365125"/>
          </a:xfrm>
        </p:spPr>
        <p:txBody>
          <a:bodyPr/>
          <a:lstStyle/>
          <a:p>
            <a:fld id="{D728701E-CAF4-4159-9B3E-41C86DFFA30D}" type="datetimeFigureOut">
              <a:rPr lang="en-US" smtClean="0"/>
              <a:t>3/19/18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91000" y="6423585"/>
            <a:ext cx="3005138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4750361" y="3370730"/>
            <a:ext cx="220568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2400" b="1" baseline="0">
                <a:solidFill>
                  <a:schemeClr val="accent1">
                    <a:lumMod val="60000"/>
                    <a:lumOff val="40000"/>
                  </a:schemeClr>
                </a:solidFill>
              </a:rPr>
              <a:t>+ </a:t>
            </a:r>
          </a:p>
        </p:txBody>
      </p:sp>
      <p:sp>
        <p:nvSpPr>
          <p:cNvPr id="14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277905" y="228600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  <p:sp>
        <p:nvSpPr>
          <p:cNvPr id="15" name="Picture Placeholder 12"/>
          <p:cNvSpPr>
            <a:spLocks noGrp="1"/>
          </p:cNvSpPr>
          <p:nvPr>
            <p:ph type="pic" sz="quarter" idx="14"/>
          </p:nvPr>
        </p:nvSpPr>
        <p:spPr>
          <a:xfrm>
            <a:off x="2460625" y="228600"/>
            <a:ext cx="2057400" cy="2039112"/>
          </a:xfrm>
        </p:spPr>
        <p:txBody>
          <a:bodyPr/>
          <a:lstStyle>
            <a:lvl1pPr>
              <a:buNone/>
              <a:defRPr/>
            </a:lvl1pPr>
          </a:lstStyle>
          <a:p>
            <a:r>
              <a:rPr lang="en-US" smtClean="0"/>
              <a:t>Drag picture to placeholder or click icon to add</a:t>
            </a:r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8166847" y="282574"/>
            <a:ext cx="685800" cy="1600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223185" y="228600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8701E-CAF4-4159-9B3E-41C86DFFA30D}" type="datetimeFigureOut">
              <a:rPr lang="en-US" smtClean="0"/>
              <a:t>3/19/18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8166847" y="282573"/>
            <a:ext cx="685800" cy="30221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95772" y="954742"/>
            <a:ext cx="681318" cy="5171422"/>
          </a:xfrm>
        </p:spPr>
        <p:txBody>
          <a:bodyPr vert="eaVert" anchor="t" anchorCtr="0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58756"/>
            <a:ext cx="6858000" cy="5184869"/>
          </a:xfrm>
        </p:spPr>
        <p:txBody>
          <a:bodyPr vert="eaVert"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8701E-CAF4-4159-9B3E-41C86DFFA30D}" type="datetimeFigureOut">
              <a:rPr lang="en-US" smtClean="0"/>
              <a:t>3/19/18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F1D00-BD13-4404-86B0-79703945A0A7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 rot="16200000">
            <a:off x="8593111" y="561668"/>
            <a:ext cx="260909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sz="3600" b="1">
                <a:solidFill>
                  <a:schemeClr val="accent1">
                    <a:lumMod val="60000"/>
                    <a:lumOff val="40000"/>
                  </a:schemeClr>
                </a:solidFill>
              </a:rPr>
              <a:t>+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20" Type="http://schemas.openxmlformats.org/officeDocument/2006/relationships/slideLayout" Target="../slideLayouts/slideLayout20.xml"/><Relationship Id="rId21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slideLayout" Target="../slideLayouts/slideLayout18.xml"/><Relationship Id="rId19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98474" y="484094"/>
            <a:ext cx="7556313" cy="1116106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8474" y="1981200"/>
            <a:ext cx="7556313" cy="4144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795247" y="642358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D728701E-CAF4-4159-9B3E-41C86DFFA30D}" type="datetimeFigureOut">
              <a:rPr lang="en-US" smtClean="0"/>
              <a:t>3/19/18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1706" y="6423585"/>
            <a:ext cx="612289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05800" y="242234"/>
            <a:ext cx="5540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bg1"/>
                </a:solidFill>
              </a:defRPr>
            </a:lvl1pPr>
          </a:lstStyle>
          <a:p>
            <a:fld id="{162F1D00-BD13-4404-86B0-79703945A0A7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</p:sldLayoutIdLst>
  <p:txStyles>
    <p:titleStyle>
      <a:lvl1pPr algn="l" defTabSz="914400" rtl="0" eaLnBrk="1" latinLnBrk="0" hangingPunct="1">
        <a:spcBef>
          <a:spcPct val="0"/>
        </a:spcBef>
        <a:buNone/>
        <a:defRPr sz="3600" b="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spcBef>
          <a:spcPts val="2000"/>
        </a:spcBef>
        <a:buClr>
          <a:schemeClr val="accent1"/>
        </a:buClr>
        <a:buSzPct val="75000"/>
        <a:buFont typeface="Wingdings" pitchFamily="2" charset="2"/>
        <a:buChar char="n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75000"/>
        <a:buFont typeface="Wingdings" pitchFamily="2" charset="2"/>
        <a:buChar char="n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spcBef>
          <a:spcPts val="600"/>
        </a:spcBef>
        <a:buClr>
          <a:schemeClr val="accent1"/>
        </a:buClr>
        <a:buSzPct val="75000"/>
        <a:buFont typeface="Wingdings" pitchFamily="2" charset="2"/>
        <a:buChar char="n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75000"/>
        <a:buFont typeface="Wingdings" pitchFamily="2" charset="2"/>
        <a:buChar char="n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spcBef>
          <a:spcPts val="600"/>
        </a:spcBef>
        <a:buClr>
          <a:schemeClr val="accent1"/>
        </a:buClr>
        <a:buSzPct val="75000"/>
        <a:buFont typeface="Wingdings" pitchFamily="2" charset="2"/>
        <a:buChar char="n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1377950" indent="-228600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75000"/>
        <a:buFont typeface="Wingdings" pitchFamily="2" charset="2"/>
        <a:buChar char=""/>
        <a:defRPr lang="en-US" sz="1800" kern="120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1603375" indent="-228600" algn="l" defTabSz="914400" rtl="0" eaLnBrk="1" latinLnBrk="0" hangingPunct="1">
        <a:spcBef>
          <a:spcPct val="20000"/>
        </a:spcBef>
        <a:buClr>
          <a:schemeClr val="accent1"/>
        </a:buClr>
        <a:buSzPct val="75000"/>
        <a:buFont typeface="Wingdings" pitchFamily="2" charset="2"/>
        <a:buChar char=""/>
        <a:defRPr lang="en-US" sz="1800" kern="1200" baseline="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1830388" indent="-228600" algn="l" defTabSz="914400" rtl="0" eaLnBrk="1" latinLnBrk="0" hangingPunct="1">
        <a:spcBef>
          <a:spcPct val="20000"/>
        </a:spcBef>
        <a:buClr>
          <a:schemeClr val="accent1">
            <a:lumMod val="60000"/>
            <a:lumOff val="40000"/>
          </a:schemeClr>
        </a:buClr>
        <a:buSzPct val="75000"/>
        <a:buFont typeface="Wingdings" pitchFamily="2" charset="2"/>
        <a:buChar char=""/>
        <a:defRPr lang="en-US" sz="1800" kern="1200" baseline="0" dirty="0" smtClean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2057400" indent="-228600" algn="l" defTabSz="914400" rtl="0" eaLnBrk="1" latinLnBrk="0" hangingPunct="1">
        <a:spcBef>
          <a:spcPct val="20000"/>
        </a:spcBef>
        <a:buClr>
          <a:schemeClr val="accent1"/>
        </a:buClr>
        <a:buSzPct val="75000"/>
        <a:buFont typeface="Wingdings" pitchFamily="2" charset="2"/>
        <a:buChar char=""/>
        <a:defRPr lang="en-US" sz="1800" kern="1200" baseline="0" dirty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Ticonderoga Central School District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Budget Workshop</a:t>
            </a:r>
          </a:p>
          <a:p>
            <a:r>
              <a:rPr lang="en-US" dirty="0" smtClean="0"/>
              <a:t>March </a:t>
            </a:r>
            <a:r>
              <a:rPr lang="en-US" dirty="0" smtClean="0"/>
              <a:t>20, 2018</a:t>
            </a:r>
            <a:endParaRPr lang="en-US" dirty="0" smtClean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748889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Agenda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Overview/Budget Timeline</a:t>
            </a:r>
          </a:p>
          <a:p>
            <a:r>
              <a:rPr lang="en-US" sz="2400" dirty="0" smtClean="0"/>
              <a:t>Budgetary Needs</a:t>
            </a:r>
          </a:p>
          <a:p>
            <a:r>
              <a:rPr lang="en-US" sz="2400" dirty="0" smtClean="0"/>
              <a:t>Realities of the </a:t>
            </a:r>
            <a:r>
              <a:rPr lang="is-IS" sz="2400" dirty="0" smtClean="0"/>
              <a:t>2018-2019</a:t>
            </a:r>
            <a:r>
              <a:rPr lang="en-US" sz="2400" dirty="0" smtClean="0"/>
              <a:t> </a:t>
            </a:r>
            <a:r>
              <a:rPr lang="en-US" sz="2400" dirty="0" smtClean="0"/>
              <a:t>Budget</a:t>
            </a:r>
          </a:p>
          <a:p>
            <a:pPr marL="0" indent="0">
              <a:buNone/>
            </a:pPr>
            <a:r>
              <a:rPr lang="en-US" sz="2400" dirty="0" smtClean="0"/>
              <a:t>	- Tax Cap </a:t>
            </a:r>
            <a:r>
              <a:rPr lang="en-US" sz="2400" dirty="0" smtClean="0"/>
              <a:t>3.35</a:t>
            </a:r>
            <a:r>
              <a:rPr lang="en-US" sz="2400" dirty="0" smtClean="0"/>
              <a:t>%</a:t>
            </a:r>
            <a:endParaRPr lang="en-US" sz="2400" dirty="0" smtClean="0"/>
          </a:p>
          <a:p>
            <a:pPr marL="0" indent="0">
              <a:buNone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2070498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Budget Timeline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chemeClr val="tx1"/>
                </a:solidFill>
                <a:ea typeface="ＭＳ Ｐゴシック" charset="0"/>
                <a:cs typeface="ＭＳ Ｐゴシック" charset="0"/>
              </a:rPr>
              <a:t>November </a:t>
            </a:r>
            <a:r>
              <a:rPr lang="en-US" dirty="0" smtClean="0">
                <a:solidFill>
                  <a:schemeClr val="tx1"/>
                </a:solidFill>
                <a:ea typeface="ＭＳ Ｐゴシック" charset="0"/>
                <a:cs typeface="ＭＳ Ｐゴシック" charset="0"/>
              </a:rPr>
              <a:t>2017 </a:t>
            </a:r>
            <a:r>
              <a:rPr lang="en-US" dirty="0" smtClean="0">
                <a:solidFill>
                  <a:schemeClr val="tx1"/>
                </a:solidFill>
                <a:ea typeface="ＭＳ Ｐゴシック" charset="0"/>
                <a:cs typeface="ＭＳ Ｐゴシック" charset="0"/>
              </a:rPr>
              <a:t>- </a:t>
            </a:r>
            <a:r>
              <a:rPr lang="en-US" dirty="0">
                <a:solidFill>
                  <a:schemeClr val="tx1"/>
                </a:solidFill>
                <a:ea typeface="ＭＳ Ｐゴシック" charset="0"/>
                <a:cs typeface="ＭＳ Ｐゴシック" charset="0"/>
              </a:rPr>
              <a:t>Internal Discussion on </a:t>
            </a:r>
            <a:r>
              <a:rPr lang="en-US" dirty="0" smtClean="0">
                <a:solidFill>
                  <a:schemeClr val="tx1"/>
                </a:solidFill>
                <a:ea typeface="ＭＳ Ｐゴシック" charset="0"/>
                <a:cs typeface="ＭＳ Ｐゴシック" charset="0"/>
              </a:rPr>
              <a:t>budget</a:t>
            </a:r>
          </a:p>
          <a:p>
            <a:r>
              <a:rPr lang="en-US" dirty="0" smtClean="0">
                <a:solidFill>
                  <a:schemeClr val="tx1"/>
                </a:solidFill>
                <a:ea typeface="ＭＳ Ｐゴシック" charset="0"/>
                <a:cs typeface="ＭＳ Ｐゴシック" charset="0"/>
              </a:rPr>
              <a:t>January 31</a:t>
            </a:r>
            <a:r>
              <a:rPr lang="en-US" baseline="30000" dirty="0" smtClean="0">
                <a:solidFill>
                  <a:schemeClr val="tx1"/>
                </a:solidFill>
                <a:ea typeface="ＭＳ Ｐゴシック" charset="0"/>
                <a:cs typeface="ＭＳ Ｐゴシック" charset="0"/>
              </a:rPr>
              <a:t>st, </a:t>
            </a:r>
            <a:r>
              <a:rPr lang="en-US" dirty="0" smtClean="0">
                <a:solidFill>
                  <a:schemeClr val="tx1"/>
                </a:solidFill>
                <a:ea typeface="ＭＳ Ｐゴシック" charset="0"/>
                <a:cs typeface="ＭＳ Ｐゴシック" charset="0"/>
              </a:rPr>
              <a:t> 2018 – Budget Advisory Committee Meeting</a:t>
            </a:r>
            <a:endParaRPr lang="en-US" dirty="0">
              <a:solidFill>
                <a:schemeClr val="tx1"/>
              </a:solidFill>
              <a:ea typeface="ＭＳ Ｐゴシック" charset="0"/>
              <a:cs typeface="ＭＳ Ｐゴシック" charset="0"/>
            </a:endParaRPr>
          </a:p>
          <a:p>
            <a:r>
              <a:rPr lang="en-US" dirty="0" smtClean="0">
                <a:solidFill>
                  <a:schemeClr val="tx1"/>
                </a:solidFill>
                <a:ea typeface="ＭＳ Ｐゴシック" charset="0"/>
                <a:cs typeface="ＭＳ Ｐゴシック" charset="0"/>
              </a:rPr>
              <a:t>March </a:t>
            </a:r>
            <a:r>
              <a:rPr lang="en-US" dirty="0" smtClean="0">
                <a:solidFill>
                  <a:schemeClr val="tx1"/>
                </a:solidFill>
                <a:ea typeface="ＭＳ Ｐゴシック" charset="0"/>
                <a:cs typeface="ＭＳ Ｐゴシック" charset="0"/>
              </a:rPr>
              <a:t>20</a:t>
            </a:r>
            <a:r>
              <a:rPr lang="en-US" baseline="30000" dirty="0" smtClean="0">
                <a:solidFill>
                  <a:schemeClr val="tx1"/>
                </a:solidFill>
                <a:ea typeface="ＭＳ Ｐゴシック" charset="0"/>
                <a:cs typeface="ＭＳ Ｐゴシック" charset="0"/>
              </a:rPr>
              <a:t>th</a:t>
            </a:r>
            <a:r>
              <a:rPr lang="en-US" dirty="0" smtClean="0">
                <a:solidFill>
                  <a:schemeClr val="tx1"/>
                </a:solidFill>
                <a:ea typeface="ＭＳ Ｐゴシック" charset="0"/>
                <a:cs typeface="ＭＳ Ｐゴシック" charset="0"/>
              </a:rPr>
              <a:t>, 2018 </a:t>
            </a:r>
            <a:r>
              <a:rPr lang="en-US" dirty="0" smtClean="0">
                <a:solidFill>
                  <a:schemeClr val="tx1"/>
                </a:solidFill>
                <a:ea typeface="ＭＳ Ｐゴシック" charset="0"/>
                <a:cs typeface="ＭＳ Ｐゴシック" charset="0"/>
              </a:rPr>
              <a:t>- </a:t>
            </a:r>
            <a:r>
              <a:rPr lang="en-US" dirty="0">
                <a:solidFill>
                  <a:schemeClr val="tx1"/>
                </a:solidFill>
                <a:ea typeface="ＭＳ Ｐゴシック" charset="0"/>
                <a:cs typeface="ＭＳ Ｐゴシック" charset="0"/>
              </a:rPr>
              <a:t>Budget Workshop</a:t>
            </a:r>
          </a:p>
          <a:p>
            <a:r>
              <a:rPr lang="en-US" dirty="0">
                <a:solidFill>
                  <a:schemeClr val="tx1"/>
                </a:solidFill>
                <a:ea typeface="ＭＳ Ｐゴシック" charset="0"/>
                <a:cs typeface="ＭＳ Ｐゴシック" charset="0"/>
              </a:rPr>
              <a:t>April </a:t>
            </a:r>
            <a:r>
              <a:rPr lang="en-US" dirty="0" smtClean="0">
                <a:solidFill>
                  <a:schemeClr val="tx1"/>
                </a:solidFill>
                <a:ea typeface="ＭＳ Ｐゴシック" charset="0"/>
                <a:cs typeface="ＭＳ Ｐゴシック" charset="0"/>
              </a:rPr>
              <a:t>10</a:t>
            </a:r>
            <a:r>
              <a:rPr lang="en-US" baseline="30000" dirty="0" smtClean="0">
                <a:solidFill>
                  <a:schemeClr val="tx1"/>
                </a:solidFill>
                <a:ea typeface="ＭＳ Ｐゴシック" charset="0"/>
                <a:cs typeface="ＭＳ Ｐゴシック" charset="0"/>
              </a:rPr>
              <a:t>th</a:t>
            </a:r>
            <a:r>
              <a:rPr lang="en-US" dirty="0" smtClean="0">
                <a:solidFill>
                  <a:schemeClr val="tx1"/>
                </a:solidFill>
                <a:ea typeface="ＭＳ Ｐゴシック" charset="0"/>
                <a:cs typeface="ＭＳ Ｐゴシック" charset="0"/>
              </a:rPr>
              <a:t>, 2018 </a:t>
            </a:r>
            <a:r>
              <a:rPr lang="en-US" dirty="0" smtClean="0">
                <a:solidFill>
                  <a:schemeClr val="tx1"/>
                </a:solidFill>
                <a:ea typeface="ＭＳ Ｐゴシック" charset="0"/>
                <a:cs typeface="ＭＳ Ｐゴシック" charset="0"/>
              </a:rPr>
              <a:t>- </a:t>
            </a:r>
            <a:r>
              <a:rPr lang="en-US" dirty="0">
                <a:solidFill>
                  <a:schemeClr val="tx1"/>
                </a:solidFill>
                <a:ea typeface="ＭＳ Ｐゴシック" charset="0"/>
                <a:cs typeface="ＭＳ Ｐゴシック" charset="0"/>
              </a:rPr>
              <a:t>Budget Workshop </a:t>
            </a:r>
          </a:p>
          <a:p>
            <a:r>
              <a:rPr lang="en-US" dirty="0">
                <a:solidFill>
                  <a:schemeClr val="tx1"/>
                </a:solidFill>
                <a:ea typeface="ＭＳ Ｐゴシック" charset="0"/>
                <a:cs typeface="ＭＳ Ｐゴシック" charset="0"/>
              </a:rPr>
              <a:t>April </a:t>
            </a:r>
            <a:r>
              <a:rPr lang="en-US" dirty="0" smtClean="0">
                <a:solidFill>
                  <a:schemeClr val="tx1"/>
                </a:solidFill>
                <a:ea typeface="ＭＳ Ｐゴシック" charset="0"/>
                <a:cs typeface="ＭＳ Ｐゴシック" charset="0"/>
              </a:rPr>
              <a:t>19</a:t>
            </a:r>
            <a:r>
              <a:rPr lang="en-US" baseline="30000" dirty="0" smtClean="0">
                <a:solidFill>
                  <a:schemeClr val="tx1"/>
                </a:solidFill>
                <a:ea typeface="ＭＳ Ｐゴシック" charset="0"/>
                <a:cs typeface="ＭＳ Ｐゴシック" charset="0"/>
              </a:rPr>
              <a:t>th</a:t>
            </a:r>
            <a:r>
              <a:rPr lang="en-US" dirty="0" smtClean="0">
                <a:solidFill>
                  <a:schemeClr val="tx1"/>
                </a:solidFill>
                <a:ea typeface="ＭＳ Ｐゴシック" charset="0"/>
                <a:cs typeface="ＭＳ Ｐゴシック" charset="0"/>
              </a:rPr>
              <a:t>, 2018 </a:t>
            </a:r>
            <a:r>
              <a:rPr lang="en-US" dirty="0" smtClean="0">
                <a:solidFill>
                  <a:schemeClr val="tx1"/>
                </a:solidFill>
                <a:ea typeface="ＭＳ Ｐゴシック" charset="0"/>
                <a:cs typeface="ＭＳ Ｐゴシック" charset="0"/>
              </a:rPr>
              <a:t>- </a:t>
            </a:r>
            <a:r>
              <a:rPr lang="en-US" dirty="0">
                <a:solidFill>
                  <a:schemeClr val="tx1"/>
                </a:solidFill>
                <a:ea typeface="ＭＳ Ｐゴシック" charset="0"/>
                <a:cs typeface="ＭＳ Ｐゴシック" charset="0"/>
              </a:rPr>
              <a:t>Budget Hearing and Adoption</a:t>
            </a:r>
          </a:p>
          <a:p>
            <a:r>
              <a:rPr lang="en-US" dirty="0" smtClean="0">
                <a:solidFill>
                  <a:schemeClr val="tx1"/>
                </a:solidFill>
                <a:ea typeface="ＭＳ Ｐゴシック" charset="0"/>
                <a:cs typeface="ＭＳ Ｐゴシック" charset="0"/>
              </a:rPr>
              <a:t>May </a:t>
            </a:r>
            <a:r>
              <a:rPr lang="en-US" dirty="0" smtClean="0">
                <a:solidFill>
                  <a:schemeClr val="tx1"/>
                </a:solidFill>
                <a:ea typeface="ＭＳ Ｐゴシック" charset="0"/>
                <a:cs typeface="ＭＳ Ｐゴシック" charset="0"/>
              </a:rPr>
              <a:t>8</a:t>
            </a:r>
            <a:r>
              <a:rPr lang="en-US" baseline="30000" dirty="0" smtClean="0">
                <a:solidFill>
                  <a:schemeClr val="tx1"/>
                </a:solidFill>
                <a:ea typeface="ＭＳ Ｐゴシック" charset="0"/>
                <a:cs typeface="ＭＳ Ｐゴシック" charset="0"/>
              </a:rPr>
              <a:t>th</a:t>
            </a:r>
            <a:r>
              <a:rPr lang="en-US" dirty="0">
                <a:solidFill>
                  <a:schemeClr val="tx1"/>
                </a:solidFill>
                <a:ea typeface="ＭＳ Ｐゴシック" charset="0"/>
                <a:cs typeface="ＭＳ Ｐゴシック" charset="0"/>
              </a:rPr>
              <a:t>, </a:t>
            </a:r>
            <a:r>
              <a:rPr lang="en-US" dirty="0" smtClean="0">
                <a:solidFill>
                  <a:schemeClr val="tx1"/>
                </a:solidFill>
                <a:ea typeface="ＭＳ Ｐゴシック" charset="0"/>
                <a:cs typeface="ＭＳ Ｐゴシック" charset="0"/>
              </a:rPr>
              <a:t>2018 </a:t>
            </a:r>
            <a:r>
              <a:rPr lang="en-US" dirty="0" smtClean="0">
                <a:solidFill>
                  <a:schemeClr val="tx1"/>
                </a:solidFill>
                <a:ea typeface="ＭＳ Ｐゴシック" charset="0"/>
                <a:cs typeface="ＭＳ Ｐゴシック" charset="0"/>
              </a:rPr>
              <a:t>- Public Hearing on Budget</a:t>
            </a:r>
            <a:endParaRPr lang="en-US" dirty="0">
              <a:solidFill>
                <a:schemeClr val="tx1"/>
              </a:solidFill>
              <a:ea typeface="ＭＳ Ｐゴシック" charset="0"/>
              <a:cs typeface="ＭＳ Ｐゴシック" charset="0"/>
            </a:endParaRPr>
          </a:p>
          <a:p>
            <a:r>
              <a:rPr lang="en-US" dirty="0">
                <a:solidFill>
                  <a:schemeClr val="tx1"/>
                </a:solidFill>
                <a:ea typeface="ＭＳ Ｐゴシック" charset="0"/>
                <a:cs typeface="ＭＳ Ｐゴシック" charset="0"/>
              </a:rPr>
              <a:t>May </a:t>
            </a:r>
            <a:r>
              <a:rPr lang="en-US" dirty="0" smtClean="0">
                <a:solidFill>
                  <a:schemeClr val="tx1"/>
                </a:solidFill>
                <a:ea typeface="ＭＳ Ｐゴシック" charset="0"/>
                <a:cs typeface="ＭＳ Ｐゴシック" charset="0"/>
              </a:rPr>
              <a:t>15</a:t>
            </a:r>
            <a:r>
              <a:rPr lang="en-US" baseline="30000" dirty="0" smtClean="0">
                <a:solidFill>
                  <a:schemeClr val="tx1"/>
                </a:solidFill>
                <a:ea typeface="ＭＳ Ｐゴシック" charset="0"/>
                <a:cs typeface="ＭＳ Ｐゴシック" charset="0"/>
              </a:rPr>
              <a:t>th</a:t>
            </a:r>
            <a:r>
              <a:rPr lang="en-US" dirty="0">
                <a:solidFill>
                  <a:schemeClr val="tx1"/>
                </a:solidFill>
                <a:ea typeface="ＭＳ Ｐゴシック" charset="0"/>
                <a:cs typeface="ＭＳ Ｐゴシック" charset="0"/>
              </a:rPr>
              <a:t>, </a:t>
            </a:r>
            <a:r>
              <a:rPr lang="en-US" dirty="0" smtClean="0">
                <a:solidFill>
                  <a:schemeClr val="tx1"/>
                </a:solidFill>
                <a:ea typeface="ＭＳ Ｐゴシック" charset="0"/>
                <a:cs typeface="ＭＳ Ｐゴシック" charset="0"/>
              </a:rPr>
              <a:t>2018 </a:t>
            </a:r>
            <a:r>
              <a:rPr lang="en-US" dirty="0" smtClean="0">
                <a:solidFill>
                  <a:schemeClr val="tx1"/>
                </a:solidFill>
                <a:ea typeface="ＭＳ Ｐゴシック" charset="0"/>
                <a:cs typeface="ＭＳ Ｐゴシック" charset="0"/>
              </a:rPr>
              <a:t>- </a:t>
            </a:r>
            <a:r>
              <a:rPr lang="en-US" dirty="0">
                <a:solidFill>
                  <a:schemeClr val="tx1"/>
                </a:solidFill>
                <a:ea typeface="ＭＳ Ｐゴシック" charset="0"/>
                <a:cs typeface="ＭＳ Ｐゴシック" charset="0"/>
              </a:rPr>
              <a:t>State-wide Budget Vote</a:t>
            </a:r>
          </a:p>
          <a:p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33912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s-IS" dirty="0" smtClean="0"/>
              <a:t>2018-2019</a:t>
            </a:r>
            <a:r>
              <a:rPr lang="en-US" dirty="0" smtClean="0"/>
              <a:t> </a:t>
            </a:r>
            <a:r>
              <a:rPr lang="en-US" dirty="0" smtClean="0"/>
              <a:t>Budget Factors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Pensions</a:t>
            </a:r>
          </a:p>
          <a:p>
            <a:pPr lvl="1"/>
            <a:r>
              <a:rPr lang="en-US" sz="2400" dirty="0" smtClean="0"/>
              <a:t>NYSTRS – </a:t>
            </a:r>
            <a:r>
              <a:rPr lang="en-US" sz="2400" dirty="0" smtClean="0"/>
              <a:t>10.63%  </a:t>
            </a:r>
            <a:r>
              <a:rPr lang="en-US" sz="2400" dirty="0" smtClean="0"/>
              <a:t>(LY </a:t>
            </a:r>
            <a:r>
              <a:rPr lang="en-US" sz="2400" dirty="0" smtClean="0"/>
              <a:t>9.8</a:t>
            </a:r>
            <a:r>
              <a:rPr lang="en-US" sz="2400" dirty="0" smtClean="0"/>
              <a:t>%</a:t>
            </a:r>
            <a:r>
              <a:rPr lang="en-US" sz="2400" dirty="0" smtClean="0"/>
              <a:t>)</a:t>
            </a:r>
          </a:p>
          <a:p>
            <a:pPr lvl="1"/>
            <a:r>
              <a:rPr lang="en-US" sz="2400" dirty="0" smtClean="0"/>
              <a:t>NYSERS – </a:t>
            </a:r>
            <a:r>
              <a:rPr lang="en-US" sz="2400" dirty="0" smtClean="0"/>
              <a:t>15.9%  </a:t>
            </a:r>
            <a:r>
              <a:rPr lang="en-US" sz="2400" dirty="0" smtClean="0"/>
              <a:t>(LY 16.1%)</a:t>
            </a:r>
          </a:p>
          <a:p>
            <a:pPr lvl="1"/>
            <a:r>
              <a:rPr lang="en-US" sz="2400" dirty="0" smtClean="0"/>
              <a:t>Approximately </a:t>
            </a:r>
            <a:r>
              <a:rPr lang="en-US" sz="2400" dirty="0" smtClean="0"/>
              <a:t>$34,500 increase</a:t>
            </a:r>
            <a:endParaRPr lang="en-US" sz="2400" dirty="0" smtClean="0"/>
          </a:p>
          <a:p>
            <a:r>
              <a:rPr lang="en-US" sz="2400" dirty="0" smtClean="0"/>
              <a:t>Health Insurance</a:t>
            </a:r>
          </a:p>
          <a:p>
            <a:pPr lvl="1"/>
            <a:r>
              <a:rPr lang="en-US" sz="2400" dirty="0" smtClean="0"/>
              <a:t>13.5% Increase, plus 10% mid-year increase</a:t>
            </a:r>
            <a:endParaRPr lang="en-US" sz="2400" dirty="0" smtClean="0"/>
          </a:p>
          <a:p>
            <a:pPr lvl="1"/>
            <a:r>
              <a:rPr lang="en-US" sz="2400" dirty="0" smtClean="0"/>
              <a:t>Total Budgetary Increase of </a:t>
            </a:r>
            <a:r>
              <a:rPr lang="en-US" sz="2400" dirty="0" smtClean="0"/>
              <a:t>$953,000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4890424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NYS Property Tax Cap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Tx/>
              <a:buNone/>
            </a:pPr>
            <a:r>
              <a:rPr lang="en-US" sz="2400" dirty="0">
                <a:ea typeface="ＭＳ Ｐゴシック" charset="0"/>
                <a:cs typeface="ＭＳ Ｐゴシック" charset="0"/>
              </a:rPr>
              <a:t>The Property Tax Cap Legislation puts a threshold on the </a:t>
            </a:r>
            <a:r>
              <a:rPr lang="en-US" sz="2400" dirty="0" smtClean="0">
                <a:ea typeface="ＭＳ Ｐゴシック" charset="0"/>
                <a:cs typeface="ＭＳ Ｐゴシック" charset="0"/>
              </a:rPr>
              <a:t>amount to be raised by taxes.</a:t>
            </a:r>
          </a:p>
          <a:p>
            <a:pPr>
              <a:buFont typeface="Wingdings" charset="2"/>
              <a:buChar char="§"/>
            </a:pPr>
            <a:r>
              <a:rPr lang="en-US" sz="2400" dirty="0" smtClean="0">
                <a:ea typeface="ＭＳ Ｐゴシック" charset="0"/>
              </a:rPr>
              <a:t>Districts that </a:t>
            </a:r>
            <a:r>
              <a:rPr lang="en-US" sz="2400" dirty="0">
                <a:ea typeface="ＭＳ Ｐゴシック" charset="0"/>
              </a:rPr>
              <a:t>remain within the 2% </a:t>
            </a:r>
            <a:r>
              <a:rPr lang="en-US" sz="2400" dirty="0" smtClean="0">
                <a:ea typeface="ＭＳ Ｐゴシック" charset="0"/>
              </a:rPr>
              <a:t>threshold </a:t>
            </a:r>
            <a:r>
              <a:rPr lang="en-US" sz="2400" dirty="0">
                <a:ea typeface="ＭＳ Ｐゴシック" charset="0"/>
              </a:rPr>
              <a:t>need a majority </a:t>
            </a:r>
            <a:r>
              <a:rPr lang="en-US" sz="2400" dirty="0" smtClean="0">
                <a:ea typeface="ＭＳ Ｐゴシック" charset="0"/>
              </a:rPr>
              <a:t>approval</a:t>
            </a:r>
          </a:p>
          <a:p>
            <a:r>
              <a:rPr lang="en-US" sz="2400" dirty="0">
                <a:ea typeface="ＭＳ Ｐゴシック" charset="0"/>
              </a:rPr>
              <a:t> </a:t>
            </a:r>
            <a:r>
              <a:rPr lang="en-US" sz="2400" dirty="0" smtClean="0">
                <a:ea typeface="ＭＳ Ｐゴシック" charset="0"/>
              </a:rPr>
              <a:t>Districts </a:t>
            </a:r>
            <a:r>
              <a:rPr lang="en-US" sz="2400" dirty="0">
                <a:ea typeface="ＭＳ Ｐゴシック" charset="0"/>
              </a:rPr>
              <a:t>above the 2% </a:t>
            </a:r>
            <a:r>
              <a:rPr lang="en-US" sz="2400" dirty="0" smtClean="0">
                <a:ea typeface="ＭＳ Ｐゴシック" charset="0"/>
              </a:rPr>
              <a:t>threshold </a:t>
            </a:r>
            <a:r>
              <a:rPr lang="en-US" sz="2400" dirty="0">
                <a:ea typeface="ＭＳ Ｐゴシック" charset="0"/>
              </a:rPr>
              <a:t>need a supermajority approval (60%)	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4002039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Property Tax Relief Credit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Districts must stay within the tax cap </a:t>
            </a:r>
          </a:p>
          <a:p>
            <a:r>
              <a:rPr lang="en-US" sz="2400" dirty="0" smtClean="0"/>
              <a:t>Taxpayer eligibility will be based on </a:t>
            </a:r>
            <a:r>
              <a:rPr lang="en-US" sz="2400" dirty="0" smtClean="0"/>
              <a:t>income of $275,000 or less, </a:t>
            </a:r>
            <a:r>
              <a:rPr lang="en-US" sz="2400" dirty="0" smtClean="0"/>
              <a:t>payment of school property taxes in </a:t>
            </a:r>
            <a:r>
              <a:rPr lang="en-US" sz="2400" dirty="0" smtClean="0"/>
              <a:t>2017 </a:t>
            </a:r>
            <a:r>
              <a:rPr lang="en-US" sz="2400" dirty="0" smtClean="0"/>
              <a:t>and STAR property tax exemption eligibility (primary residence)</a:t>
            </a:r>
          </a:p>
          <a:p>
            <a:r>
              <a:rPr lang="en-US" sz="2400" dirty="0" smtClean="0"/>
              <a:t>**The Property Tax Freeze Credit program expired in 2016</a:t>
            </a:r>
          </a:p>
          <a:p>
            <a:endParaRPr lang="en-US" sz="2400" dirty="0" smtClean="0"/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0214135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8474" y="484094"/>
            <a:ext cx="7556313" cy="772125"/>
          </a:xfrm>
        </p:spPr>
        <p:txBody>
          <a:bodyPr/>
          <a:lstStyle/>
          <a:p>
            <a:r>
              <a:rPr lang="en-US" dirty="0" smtClean="0"/>
              <a:t>Tax Cap Scenario 3/</a:t>
            </a:r>
            <a:r>
              <a:rPr lang="en-US" dirty="0" smtClean="0"/>
              <a:t>20/18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8474" y="1256220"/>
            <a:ext cx="7556313" cy="4869944"/>
          </a:xfrm>
        </p:spPr>
        <p:txBody>
          <a:bodyPr>
            <a:normAutofit fontScale="62500" lnSpcReduction="20000"/>
          </a:bodyPr>
          <a:lstStyle/>
          <a:p>
            <a:pPr marL="514350" indent="-514350">
              <a:buFont typeface="Times New Roman" charset="0"/>
              <a:buAutoNum type="arabicPeriod"/>
            </a:pPr>
            <a:r>
              <a:rPr lang="en-US" sz="2400" dirty="0">
                <a:ea typeface="ＭＳ Ｐゴシック" charset="0"/>
                <a:cs typeface="ＭＳ Ｐゴシック" charset="0"/>
              </a:rPr>
              <a:t>Prior year levy		    	           </a:t>
            </a:r>
            <a:r>
              <a:rPr lang="en-US" sz="2400" dirty="0" smtClean="0">
                <a:ea typeface="ＭＳ Ｐゴシック" charset="0"/>
                <a:cs typeface="ＭＳ Ｐゴシック" charset="0"/>
              </a:rPr>
              <a:t>		$ </a:t>
            </a:r>
            <a:r>
              <a:rPr lang="en-US" sz="2400" dirty="0" smtClean="0">
                <a:ea typeface="ＭＳ Ｐゴシック" charset="0"/>
                <a:cs typeface="ＭＳ Ｐゴシック" charset="0"/>
              </a:rPr>
              <a:t>11,272,903</a:t>
            </a:r>
            <a:endParaRPr lang="en-US" sz="2400" dirty="0">
              <a:ea typeface="ＭＳ Ｐゴシック" charset="0"/>
              <a:cs typeface="ＭＳ Ｐゴシック" charset="0"/>
            </a:endParaRPr>
          </a:p>
          <a:p>
            <a:pPr marL="514350" indent="-514350">
              <a:buFont typeface="Times New Roman" charset="0"/>
              <a:buAutoNum type="arabicPeriod"/>
            </a:pPr>
            <a:r>
              <a:rPr lang="en-US" sz="2400" dirty="0">
                <a:ea typeface="ＭＳ Ｐゴシック" charset="0"/>
                <a:cs typeface="ＭＳ Ｐゴシック" charset="0"/>
              </a:rPr>
              <a:t>Tax Base Growth Factor               	        </a:t>
            </a:r>
            <a:r>
              <a:rPr lang="en-US" sz="2400" dirty="0" smtClean="0">
                <a:ea typeface="ＭＳ Ｐゴシック" charset="0"/>
                <a:cs typeface="ＭＳ Ｐゴシック" charset="0"/>
              </a:rPr>
              <a:t>		</a:t>
            </a:r>
            <a:r>
              <a:rPr lang="en-US" sz="2400" dirty="0" smtClean="0">
                <a:ea typeface="ＭＳ Ｐゴシック" charset="0"/>
                <a:cs typeface="ＭＳ Ｐゴシック" charset="0"/>
              </a:rPr>
              <a:t>1.0042</a:t>
            </a:r>
            <a:endParaRPr lang="en-US" sz="2400" dirty="0">
              <a:ea typeface="ＭＳ Ｐゴシック" charset="0"/>
              <a:cs typeface="ＭＳ Ｐゴシック" charset="0"/>
            </a:endParaRPr>
          </a:p>
          <a:p>
            <a:pPr marL="514350" indent="-514350">
              <a:buFont typeface="Times New Roman" charset="0"/>
              <a:buAutoNum type="arabicPeriod"/>
            </a:pPr>
            <a:r>
              <a:rPr lang="en-US" sz="2400" dirty="0">
                <a:ea typeface="ＭＳ Ｐゴシック" charset="0"/>
                <a:cs typeface="ＭＳ Ｐゴシック" charset="0"/>
              </a:rPr>
              <a:t>PILOTS prior year		              	</a:t>
            </a:r>
            <a:r>
              <a:rPr lang="en-US" sz="2400" dirty="0" smtClean="0">
                <a:ea typeface="ＭＳ Ｐゴシック" charset="0"/>
                <a:cs typeface="ＭＳ Ｐゴシック" charset="0"/>
              </a:rPr>
              <a:t>	 </a:t>
            </a:r>
            <a:r>
              <a:rPr lang="en-US" sz="2400" dirty="0">
                <a:ea typeface="ＭＳ Ｐゴシック" charset="0"/>
                <a:cs typeface="ＭＳ Ｐゴシック" charset="0"/>
              </a:rPr>
              <a:t>-</a:t>
            </a:r>
          </a:p>
          <a:p>
            <a:pPr marL="514350" indent="-514350">
              <a:buFont typeface="Times New Roman" charset="0"/>
              <a:buAutoNum type="arabicPeriod"/>
            </a:pPr>
            <a:r>
              <a:rPr lang="en-US" sz="2400" dirty="0">
                <a:ea typeface="ＭＳ Ｐゴシック" charset="0"/>
                <a:cs typeface="ＭＳ Ｐゴシック" charset="0"/>
              </a:rPr>
              <a:t>Prior Year Exemptions (Capital)		 </a:t>
            </a:r>
            <a:r>
              <a:rPr lang="en-US" sz="2400" dirty="0" smtClean="0">
                <a:ea typeface="ＭＳ Ｐゴシック" charset="0"/>
                <a:cs typeface="ＭＳ Ｐゴシック" charset="0"/>
              </a:rPr>
              <a:t>	$</a:t>
            </a:r>
            <a:r>
              <a:rPr lang="en-US" sz="2400" u="sng" dirty="0" smtClean="0">
                <a:ea typeface="ＭＳ Ｐゴシック" charset="0"/>
                <a:cs typeface="ＭＳ Ｐゴシック" charset="0"/>
              </a:rPr>
              <a:t> </a:t>
            </a:r>
            <a:r>
              <a:rPr lang="en-US" sz="2400" u="sng" dirty="0" smtClean="0">
                <a:ea typeface="ＭＳ Ｐゴシック" charset="0"/>
                <a:cs typeface="ＭＳ Ｐゴシック" charset="0"/>
              </a:rPr>
              <a:t>1,421,244</a:t>
            </a:r>
            <a:endParaRPr lang="en-US" sz="2400" u="sng" dirty="0">
              <a:ea typeface="ＭＳ Ｐゴシック" charset="0"/>
              <a:cs typeface="ＭＳ Ｐゴシック" charset="0"/>
            </a:endParaRPr>
          </a:p>
          <a:p>
            <a:pPr marL="914400" lvl="1" indent="-514350"/>
            <a:r>
              <a:rPr lang="en-US" sz="2400" dirty="0">
                <a:ea typeface="ＭＳ Ｐゴシック" charset="0"/>
              </a:rPr>
              <a:t>Adjusted Prior Year Levy		</a:t>
            </a:r>
            <a:r>
              <a:rPr lang="en-US" sz="2400" dirty="0" smtClean="0">
                <a:ea typeface="ＭＳ Ｐゴシック" charset="0"/>
              </a:rPr>
              <a:t>	$ </a:t>
            </a:r>
            <a:r>
              <a:rPr lang="en-US" sz="2400" dirty="0" smtClean="0">
                <a:ea typeface="ＭＳ Ｐゴシック" charset="0"/>
              </a:rPr>
              <a:t>9,899,005</a:t>
            </a:r>
            <a:endParaRPr lang="en-US" sz="2400" dirty="0">
              <a:ea typeface="ＭＳ Ｐゴシック" charset="0"/>
            </a:endParaRPr>
          </a:p>
          <a:p>
            <a:pPr marL="514350" indent="-514350">
              <a:buFont typeface="Times New Roman" charset="0"/>
              <a:buAutoNum type="arabicPeriod"/>
            </a:pPr>
            <a:r>
              <a:rPr lang="en-US" sz="2400" dirty="0">
                <a:ea typeface="ＭＳ Ｐゴシック" charset="0"/>
                <a:cs typeface="ＭＳ Ｐゴシック" charset="0"/>
              </a:rPr>
              <a:t>Allowable Growth			        </a:t>
            </a:r>
            <a:r>
              <a:rPr lang="en-US" sz="2400" dirty="0" smtClean="0">
                <a:ea typeface="ＭＳ Ｐゴシック" charset="0"/>
                <a:cs typeface="ＭＳ Ｐゴシック" charset="0"/>
              </a:rPr>
              <a:t>	</a:t>
            </a:r>
            <a:r>
              <a:rPr lang="en-US" sz="2400" u="sng" dirty="0" smtClean="0">
                <a:ea typeface="ＭＳ Ｐゴシック" charset="0"/>
                <a:cs typeface="ＭＳ Ｐゴシック" charset="0"/>
              </a:rPr>
              <a:t>1.02</a:t>
            </a:r>
            <a:endParaRPr lang="en-US" sz="2400" u="sng" dirty="0">
              <a:ea typeface="ＭＳ Ｐゴシック" charset="0"/>
              <a:cs typeface="ＭＳ Ｐゴシック" charset="0"/>
            </a:endParaRPr>
          </a:p>
          <a:p>
            <a:pPr marL="914400" lvl="1" indent="-514350"/>
            <a:r>
              <a:rPr lang="en-US" sz="2400" dirty="0">
                <a:ea typeface="ＭＳ Ｐゴシック" charset="0"/>
              </a:rPr>
              <a:t>~2%</a:t>
            </a:r>
            <a:r>
              <a:rPr lang="en-US" sz="2000" dirty="0">
                <a:ea typeface="ＭＳ Ｐゴシック" charset="0"/>
              </a:rPr>
              <a:t>					</a:t>
            </a:r>
            <a:r>
              <a:rPr lang="en-US" sz="2400" dirty="0">
                <a:ea typeface="ＭＳ Ｐゴシック" charset="0"/>
              </a:rPr>
              <a:t>$ </a:t>
            </a:r>
            <a:r>
              <a:rPr lang="en-US" sz="2400" dirty="0" smtClean="0">
                <a:ea typeface="ＭＳ Ｐゴシック" charset="0"/>
              </a:rPr>
              <a:t>10,096,985</a:t>
            </a:r>
            <a:endParaRPr lang="en-US" sz="2400" dirty="0">
              <a:ea typeface="ＭＳ Ｐゴシック" charset="0"/>
            </a:endParaRPr>
          </a:p>
          <a:p>
            <a:pPr marL="514350" indent="-514350">
              <a:buFont typeface="Times New Roman" charset="0"/>
              <a:buAutoNum type="arabicPeriod"/>
            </a:pPr>
            <a:r>
              <a:rPr lang="en-US" sz="2400" dirty="0">
                <a:ea typeface="ＭＳ Ｐゴシック" charset="0"/>
                <a:cs typeface="ＭＳ Ｐゴシック" charset="0"/>
              </a:rPr>
              <a:t>PILOTS Receivable				-</a:t>
            </a:r>
          </a:p>
          <a:p>
            <a:pPr marL="514350" indent="-514350">
              <a:buFont typeface="Times New Roman" charset="0"/>
              <a:buAutoNum type="arabicPeriod"/>
            </a:pPr>
            <a:r>
              <a:rPr lang="en-US" sz="2400" dirty="0">
                <a:ea typeface="ＭＳ Ｐゴシック" charset="0"/>
                <a:cs typeface="ＭＳ Ｐゴシック" charset="0"/>
              </a:rPr>
              <a:t>Available Carryover				-</a:t>
            </a:r>
          </a:p>
          <a:p>
            <a:pPr marL="514350" indent="-514350">
              <a:buFont typeface="Times New Roman" charset="0"/>
              <a:buAutoNum type="arabicPeriod"/>
            </a:pPr>
            <a:r>
              <a:rPr lang="en-US" sz="2400" dirty="0">
                <a:ea typeface="ＭＳ Ｐゴシック" charset="0"/>
                <a:cs typeface="ＭＳ Ｐゴシック" charset="0"/>
              </a:rPr>
              <a:t>Current Exemptions</a:t>
            </a:r>
          </a:p>
          <a:p>
            <a:pPr marL="914400" lvl="1" indent="-514350"/>
            <a:r>
              <a:rPr lang="en-US" sz="2400" dirty="0">
                <a:ea typeface="ＭＳ Ｐゴシック" charset="0"/>
              </a:rPr>
              <a:t>Capital					$ </a:t>
            </a:r>
            <a:r>
              <a:rPr lang="en-US" sz="2400" dirty="0" smtClean="0">
                <a:ea typeface="ＭＳ Ｐゴシック" charset="0"/>
              </a:rPr>
              <a:t>1,557,139</a:t>
            </a:r>
            <a:endParaRPr lang="en-US" sz="2400" dirty="0">
              <a:ea typeface="ＭＳ Ｐゴシック" charset="0"/>
            </a:endParaRPr>
          </a:p>
          <a:p>
            <a:pPr marL="914400" lvl="1" indent="-514350"/>
            <a:r>
              <a:rPr lang="en-US" sz="2400" dirty="0">
                <a:ea typeface="ＭＳ Ｐゴシック" charset="0"/>
              </a:rPr>
              <a:t>Pension				          </a:t>
            </a:r>
            <a:r>
              <a:rPr lang="en-US" sz="2400" dirty="0" smtClean="0">
                <a:ea typeface="ＭＳ Ｐゴシック" charset="0"/>
              </a:rPr>
              <a:t>	 </a:t>
            </a:r>
            <a:r>
              <a:rPr lang="en-US" sz="2400" dirty="0">
                <a:ea typeface="ＭＳ Ｐゴシック" charset="0"/>
              </a:rPr>
              <a:t>- </a:t>
            </a:r>
          </a:p>
          <a:p>
            <a:pPr marL="514350" indent="-514350">
              <a:buFontTx/>
              <a:buNone/>
            </a:pPr>
            <a:r>
              <a:rPr lang="en-US" sz="2400" b="1" dirty="0">
                <a:ea typeface="ＭＳ Ｐゴシック" charset="0"/>
                <a:cs typeface="ＭＳ Ｐゴシック" charset="0"/>
              </a:rPr>
              <a:t>Total Allowable Limit			</a:t>
            </a:r>
            <a:r>
              <a:rPr lang="en-US" sz="2400" b="1" dirty="0" smtClean="0">
                <a:ea typeface="ＭＳ Ｐゴシック" charset="0"/>
                <a:cs typeface="ＭＳ Ｐゴシック" charset="0"/>
              </a:rPr>
              <a:t>	$ </a:t>
            </a:r>
            <a:r>
              <a:rPr lang="en-US" sz="2400" b="1" dirty="0" smtClean="0">
                <a:ea typeface="ＭＳ Ｐゴシック" charset="0"/>
                <a:cs typeface="ＭＳ Ｐゴシック" charset="0"/>
              </a:rPr>
              <a:t>11,650,859 (3.35%</a:t>
            </a:r>
            <a:r>
              <a:rPr lang="en-US" sz="2400" b="1" dirty="0">
                <a:ea typeface="ＭＳ Ｐゴシック" charset="0"/>
                <a:cs typeface="ＭＳ Ｐゴシック" charset="0"/>
              </a:rPr>
              <a:t>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49462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Baseline Discussion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8474" y="1600200"/>
            <a:ext cx="7556313" cy="4913022"/>
          </a:xfrm>
        </p:spPr>
        <p:txBody>
          <a:bodyPr>
            <a:normAutofit/>
          </a:bodyPr>
          <a:lstStyle/>
          <a:p>
            <a:pPr>
              <a:buFontTx/>
              <a:buNone/>
            </a:pPr>
            <a:r>
              <a:rPr lang="en-US" sz="2400" dirty="0" smtClean="0">
                <a:ea typeface="ＭＳ Ｐゴシック" charset="0"/>
                <a:cs typeface="ＭＳ Ｐゴシック" charset="0"/>
              </a:rPr>
              <a:t>2017-2018 </a:t>
            </a:r>
            <a:r>
              <a:rPr lang="en-US" sz="2400" dirty="0" smtClean="0">
                <a:ea typeface="ＭＳ Ｐゴシック" charset="0"/>
                <a:cs typeface="ＭＳ Ｐゴシック" charset="0"/>
              </a:rPr>
              <a:t>Tax </a:t>
            </a:r>
            <a:r>
              <a:rPr lang="en-US" sz="2400" dirty="0">
                <a:ea typeface="ＭＳ Ｐゴシック" charset="0"/>
                <a:cs typeface="ＭＳ Ｐゴシック" charset="0"/>
              </a:rPr>
              <a:t>Levy		      </a:t>
            </a:r>
            <a:r>
              <a:rPr lang="en-US" sz="2400" dirty="0" smtClean="0">
                <a:ea typeface="ＭＳ Ｐゴシック" charset="0"/>
                <a:cs typeface="ＭＳ Ｐゴシック" charset="0"/>
              </a:rPr>
              <a:t>	     </a:t>
            </a:r>
            <a:r>
              <a:rPr lang="en-US" sz="2400" dirty="0" smtClean="0">
                <a:ea typeface="ＭＳ Ｐゴシック" charset="0"/>
                <a:cs typeface="ＭＳ Ｐゴシック" charset="0"/>
              </a:rPr>
              <a:t>$11,276,168</a:t>
            </a:r>
            <a:endParaRPr lang="en-US" sz="2400" dirty="0" smtClean="0">
              <a:ea typeface="ＭＳ Ｐゴシック" charset="0"/>
              <a:cs typeface="ＭＳ Ｐゴシック" charset="0"/>
            </a:endParaRPr>
          </a:p>
          <a:p>
            <a:pPr>
              <a:buFontTx/>
              <a:buNone/>
            </a:pPr>
            <a:r>
              <a:rPr lang="is-IS" sz="2400" dirty="0" smtClean="0">
                <a:ea typeface="ＭＳ Ｐゴシック" charset="0"/>
                <a:cs typeface="ＭＳ Ｐゴシック" charset="0"/>
              </a:rPr>
              <a:t>2018-2019</a:t>
            </a:r>
            <a:r>
              <a:rPr lang="en-US" sz="2400" dirty="0" smtClean="0">
                <a:ea typeface="ＭＳ Ｐゴシック" charset="0"/>
                <a:cs typeface="ＭＳ Ｐゴシック" charset="0"/>
              </a:rPr>
              <a:t> </a:t>
            </a:r>
            <a:r>
              <a:rPr lang="en-US" sz="2400" dirty="0">
                <a:ea typeface="ＭＳ Ｐゴシック" charset="0"/>
                <a:cs typeface="ＭＳ Ｐゴシック" charset="0"/>
              </a:rPr>
              <a:t>State </a:t>
            </a:r>
            <a:r>
              <a:rPr lang="en-US" sz="2400" dirty="0" smtClean="0">
                <a:ea typeface="ＭＳ Ｐゴシック" charset="0"/>
                <a:cs typeface="ＭＳ Ｐゴシック" charset="0"/>
              </a:rPr>
              <a:t>Aid</a:t>
            </a:r>
            <a:r>
              <a:rPr lang="en-US" sz="2400" dirty="0">
                <a:ea typeface="ＭＳ Ｐゴシック" charset="0"/>
                <a:cs typeface="ＭＳ Ｐゴシック" charset="0"/>
              </a:rPr>
              <a:t>	</a:t>
            </a:r>
            <a:r>
              <a:rPr lang="en-US" sz="2400" dirty="0">
                <a:ea typeface="ＭＳ Ｐゴシック" charset="0"/>
                <a:cs typeface="ＭＳ Ｐゴシック" charset="0"/>
              </a:rPr>
              <a:t>	</a:t>
            </a:r>
            <a:r>
              <a:rPr lang="en-US" sz="2400" dirty="0" smtClean="0">
                <a:ea typeface="ＭＳ Ｐゴシック" charset="0"/>
                <a:cs typeface="ＭＳ Ｐゴシック" charset="0"/>
              </a:rPr>
              <a:t>         </a:t>
            </a:r>
            <a:r>
              <a:rPr lang="en-US" sz="2400" dirty="0" smtClean="0">
                <a:ea typeface="ＭＳ Ｐゴシック" charset="0"/>
                <a:cs typeface="ＭＳ Ｐゴシック" charset="0"/>
              </a:rPr>
              <a:t>8,051,518</a:t>
            </a:r>
            <a:endParaRPr lang="en-US" sz="2400" dirty="0">
              <a:ea typeface="ＭＳ Ｐゴシック" charset="0"/>
              <a:cs typeface="ＭＳ Ｐゴシック" charset="0"/>
            </a:endParaRPr>
          </a:p>
          <a:p>
            <a:pPr>
              <a:buFontTx/>
              <a:buNone/>
            </a:pPr>
            <a:r>
              <a:rPr lang="is-IS" sz="2400" dirty="0" smtClean="0">
                <a:ea typeface="ＭＳ Ｐゴシック" charset="0"/>
                <a:cs typeface="ＭＳ Ｐゴシック" charset="0"/>
              </a:rPr>
              <a:t>2018-2019</a:t>
            </a:r>
            <a:r>
              <a:rPr lang="en-US" sz="2400" dirty="0" smtClean="0">
                <a:ea typeface="ＭＳ Ｐゴシック" charset="0"/>
                <a:cs typeface="ＭＳ Ｐゴシック" charset="0"/>
              </a:rPr>
              <a:t> </a:t>
            </a:r>
            <a:r>
              <a:rPr lang="en-US" sz="2400" dirty="0">
                <a:ea typeface="ＭＳ Ｐゴシック" charset="0"/>
                <a:cs typeface="ＭＳ Ｐゴシック" charset="0"/>
              </a:rPr>
              <a:t>Other Revenue		</a:t>
            </a:r>
            <a:r>
              <a:rPr lang="en-US" sz="2400" dirty="0" smtClean="0">
                <a:ea typeface="ＭＳ Ｐゴシック" charset="0"/>
                <a:cs typeface="ＭＳ Ｐゴシック" charset="0"/>
              </a:rPr>
              <a:t>         </a:t>
            </a:r>
            <a:r>
              <a:rPr lang="en-US" sz="2400" u="sng" dirty="0" smtClean="0">
                <a:ea typeface="ＭＳ Ｐゴシック" charset="0"/>
                <a:cs typeface="ＭＳ Ｐゴシック" charset="0"/>
              </a:rPr>
              <a:t>1,130,949</a:t>
            </a:r>
            <a:endParaRPr lang="en-US" sz="2400" u="sng" dirty="0">
              <a:ea typeface="ＭＳ Ｐゴシック" charset="0"/>
              <a:cs typeface="ＭＳ Ｐゴシック" charset="0"/>
            </a:endParaRPr>
          </a:p>
          <a:p>
            <a:pPr>
              <a:buFontTx/>
              <a:buNone/>
            </a:pPr>
            <a:r>
              <a:rPr lang="en-US" sz="2400" dirty="0">
                <a:ea typeface="ＭＳ Ｐゴシック" charset="0"/>
                <a:cs typeface="ＭＳ Ｐゴシック" charset="0"/>
              </a:rPr>
              <a:t>TOTAL				   </a:t>
            </a:r>
            <a:r>
              <a:rPr lang="en-US" sz="2400" dirty="0" smtClean="0">
                <a:ea typeface="ＭＳ Ｐゴシック" charset="0"/>
                <a:cs typeface="ＭＳ Ｐゴシック" charset="0"/>
              </a:rPr>
              <a:t> </a:t>
            </a:r>
            <a:r>
              <a:rPr lang="en-US" sz="2400" b="1" dirty="0" smtClean="0">
                <a:ea typeface="ＭＳ Ｐゴシック" charset="0"/>
                <a:cs typeface="ＭＳ Ｐゴシック" charset="0"/>
              </a:rPr>
              <a:t>$20,458,635</a:t>
            </a:r>
            <a:endParaRPr lang="en-US" sz="2400" b="1" dirty="0">
              <a:ea typeface="ＭＳ Ｐゴシック" charset="0"/>
              <a:cs typeface="ＭＳ Ｐゴシック" charset="0"/>
            </a:endParaRPr>
          </a:p>
          <a:p>
            <a:pPr>
              <a:buFontTx/>
              <a:buNone/>
            </a:pPr>
            <a:r>
              <a:rPr lang="is-IS" sz="2400" dirty="0" smtClean="0">
                <a:ea typeface="ＭＳ Ｐゴシック" charset="0"/>
                <a:cs typeface="ＭＳ Ｐゴシック" charset="0"/>
              </a:rPr>
              <a:t>2018-2019</a:t>
            </a:r>
            <a:r>
              <a:rPr lang="en-US" sz="2400" dirty="0" smtClean="0">
                <a:ea typeface="ＭＳ Ｐゴシック" charset="0"/>
                <a:cs typeface="ＭＳ Ｐゴシック" charset="0"/>
              </a:rPr>
              <a:t> </a:t>
            </a:r>
            <a:r>
              <a:rPr lang="en-US" sz="2400" dirty="0">
                <a:ea typeface="ＭＳ Ｐゴシック" charset="0"/>
                <a:cs typeface="ＭＳ Ｐゴシック" charset="0"/>
              </a:rPr>
              <a:t>Tax Levy Limit     		</a:t>
            </a:r>
            <a:r>
              <a:rPr lang="en-US" sz="2400" u="sng" dirty="0" smtClean="0">
                <a:ea typeface="ＭＳ Ｐゴシック" charset="0"/>
                <a:cs typeface="ＭＳ Ｐゴシック" charset="0"/>
              </a:rPr>
              <a:t>377,956</a:t>
            </a:r>
            <a:endParaRPr lang="en-US" sz="2400" u="sng" dirty="0">
              <a:ea typeface="ＭＳ Ｐゴシック" charset="0"/>
              <a:cs typeface="ＭＳ Ｐゴシック" charset="0"/>
            </a:endParaRPr>
          </a:p>
          <a:p>
            <a:pPr>
              <a:buFontTx/>
              <a:buNone/>
            </a:pPr>
            <a:r>
              <a:rPr lang="en-US" sz="2400" dirty="0">
                <a:ea typeface="ＭＳ Ｐゴシック" charset="0"/>
                <a:cs typeface="ＭＳ Ｐゴシック" charset="0"/>
              </a:rPr>
              <a:t>TOTAL				    </a:t>
            </a:r>
            <a:r>
              <a:rPr lang="en-US" sz="2400" b="1" dirty="0" smtClean="0">
                <a:ea typeface="ＭＳ Ｐゴシック" charset="0"/>
                <a:cs typeface="ＭＳ Ｐゴシック" charset="0"/>
              </a:rPr>
              <a:t>$20,836,591</a:t>
            </a:r>
            <a:endParaRPr lang="en-US" sz="2400" b="1" dirty="0">
              <a:ea typeface="ＭＳ Ｐゴシック" charset="0"/>
              <a:cs typeface="ＭＳ Ｐゴシック" charset="0"/>
            </a:endParaRPr>
          </a:p>
          <a:p>
            <a:pPr marL="0" indent="0">
              <a:buNone/>
            </a:pPr>
            <a:r>
              <a:rPr lang="en-US" sz="2400" dirty="0" smtClean="0"/>
              <a:t>2017-2018 Budget</a:t>
            </a:r>
            <a:r>
              <a:rPr lang="en-US" sz="2400" dirty="0" smtClean="0"/>
              <a:t>			    </a:t>
            </a:r>
            <a:r>
              <a:rPr lang="en-US" sz="2400" b="1" dirty="0" smtClean="0"/>
              <a:t>$</a:t>
            </a:r>
            <a:r>
              <a:rPr lang="en-US" sz="2400" b="1" dirty="0" smtClean="0"/>
              <a:t>20,749,999</a:t>
            </a:r>
            <a:endParaRPr lang="en-US" sz="2400" b="1" dirty="0" smtClean="0"/>
          </a:p>
        </p:txBody>
      </p:sp>
    </p:spTree>
    <p:extLst>
      <p:ext uri="{BB962C8B-B14F-4D97-AF65-F5344CB8AC3E}">
        <p14:creationId xmlns:p14="http://schemas.microsoft.com/office/powerpoint/2010/main" val="2890264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838200"/>
          </a:xfrm>
        </p:spPr>
        <p:txBody>
          <a:bodyPr/>
          <a:lstStyle/>
          <a:p>
            <a:r>
              <a:rPr lang="en-US">
                <a:latin typeface="Times New Roman" charset="0"/>
                <a:ea typeface="ＭＳ Ｐゴシック" charset="0"/>
                <a:cs typeface="ＭＳ Ｐゴシック" charset="0"/>
              </a:rPr>
              <a:t>Baseline Discussion</a:t>
            </a:r>
          </a:p>
        </p:txBody>
      </p:sp>
      <p:sp>
        <p:nvSpPr>
          <p:cNvPr id="3277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838200"/>
            <a:ext cx="7696200" cy="5638800"/>
          </a:xfrm>
          <a:ln>
            <a:solidFill>
              <a:schemeClr val="tx1"/>
            </a:solidFill>
            <a:miter lim="800000"/>
            <a:headEnd/>
            <a:tailEnd/>
          </a:ln>
        </p:spPr>
        <p:txBody>
          <a:bodyPr>
            <a:normAutofit/>
          </a:bodyPr>
          <a:lstStyle/>
          <a:p>
            <a:pPr>
              <a:buFontTx/>
              <a:buNone/>
            </a:pPr>
            <a:r>
              <a:rPr lang="en-US" sz="2400" dirty="0">
                <a:ea typeface="ＭＳ Ｐゴシック" charset="0"/>
                <a:cs typeface="ＭＳ Ｐゴシック" charset="0"/>
              </a:rPr>
              <a:t>Current Cap Formula </a:t>
            </a:r>
            <a:r>
              <a:rPr lang="en-US" sz="2400" dirty="0" smtClean="0">
                <a:ea typeface="ＭＳ Ｐゴシック" charset="0"/>
                <a:cs typeface="ＭＳ Ｐゴシック" charset="0"/>
              </a:rPr>
              <a:t>(3/</a:t>
            </a:r>
            <a:r>
              <a:rPr lang="en-US" sz="2400" dirty="0" smtClean="0">
                <a:ea typeface="ＭＳ Ｐゴシック" charset="0"/>
                <a:cs typeface="ＭＳ Ｐゴシック" charset="0"/>
              </a:rPr>
              <a:t>20)</a:t>
            </a:r>
            <a:r>
              <a:rPr lang="en-US" sz="2400" dirty="0">
                <a:ea typeface="ＭＳ Ｐゴシック" charset="0"/>
                <a:cs typeface="ＭＳ Ｐゴシック" charset="0"/>
              </a:rPr>
              <a:t>	       </a:t>
            </a:r>
            <a:r>
              <a:rPr lang="en-US" sz="2400" dirty="0" smtClean="0">
                <a:ea typeface="ＭＳ Ｐゴシック" charset="0"/>
                <a:cs typeface="ＭＳ Ｐゴシック" charset="0"/>
              </a:rPr>
              <a:t>$20,836,591</a:t>
            </a:r>
            <a:endParaRPr lang="en-US" sz="2400" dirty="0" smtClean="0">
              <a:ea typeface="ＭＳ Ｐゴシック" charset="0"/>
              <a:cs typeface="ＭＳ Ｐゴシック" charset="0"/>
            </a:endParaRPr>
          </a:p>
          <a:p>
            <a:pPr>
              <a:buFontTx/>
              <a:buNone/>
            </a:pPr>
            <a:r>
              <a:rPr lang="is-IS" sz="2400" dirty="0" smtClean="0">
                <a:ea typeface="ＭＳ Ｐゴシック" charset="0"/>
                <a:cs typeface="ＭＳ Ｐゴシック" charset="0"/>
              </a:rPr>
              <a:t>2017-2018</a:t>
            </a:r>
            <a:r>
              <a:rPr lang="en-US" sz="2400" dirty="0" smtClean="0">
                <a:ea typeface="ＭＳ Ｐゴシック" charset="0"/>
                <a:cs typeface="ＭＳ Ｐゴシック" charset="0"/>
              </a:rPr>
              <a:t> </a:t>
            </a:r>
            <a:r>
              <a:rPr lang="en-US" sz="2400" dirty="0">
                <a:ea typeface="ＭＳ Ｐゴシック" charset="0"/>
                <a:cs typeface="ＭＳ Ｐゴシック" charset="0"/>
              </a:rPr>
              <a:t>Budget			       </a:t>
            </a:r>
            <a:r>
              <a:rPr lang="en-US" sz="2400" dirty="0" smtClean="0">
                <a:ea typeface="ＭＳ Ｐゴシック" charset="0"/>
                <a:cs typeface="ＭＳ Ｐゴシック" charset="0"/>
              </a:rPr>
              <a:t>$</a:t>
            </a:r>
            <a:r>
              <a:rPr lang="en-US" sz="2400" u="sng" dirty="0" smtClean="0">
                <a:ea typeface="ＭＳ Ｐゴシック" charset="0"/>
                <a:cs typeface="ＭＳ Ｐゴシック" charset="0"/>
              </a:rPr>
              <a:t>20,749,999</a:t>
            </a:r>
            <a:endParaRPr lang="en-US" sz="2400" u="sng" dirty="0">
              <a:ea typeface="ＭＳ Ｐゴシック" charset="0"/>
              <a:cs typeface="ＭＳ Ｐゴシック" charset="0"/>
            </a:endParaRPr>
          </a:p>
          <a:p>
            <a:pPr>
              <a:buFontTx/>
              <a:buNone/>
            </a:pPr>
            <a:r>
              <a:rPr lang="en-US" sz="2400" dirty="0" smtClean="0">
                <a:ea typeface="ＭＳ Ｐゴシック" charset="0"/>
                <a:cs typeface="ＭＳ Ｐゴシック" charset="0"/>
              </a:rPr>
              <a:t>Difference</a:t>
            </a:r>
            <a:r>
              <a:rPr lang="en-US" sz="2400" dirty="0">
                <a:ea typeface="ＭＳ Ｐゴシック" charset="0"/>
                <a:cs typeface="ＭＳ Ｐゴシック" charset="0"/>
              </a:rPr>
              <a:t>				       </a:t>
            </a:r>
            <a:r>
              <a:rPr lang="en-US" sz="2400" b="1" dirty="0">
                <a:solidFill>
                  <a:schemeClr val="tx2"/>
                </a:solidFill>
                <a:ea typeface="ＭＳ Ｐゴシック" charset="0"/>
                <a:cs typeface="ＭＳ Ｐゴシック" charset="0"/>
              </a:rPr>
              <a:t>$     </a:t>
            </a:r>
            <a:r>
              <a:rPr lang="en-US" sz="2400" b="1" dirty="0">
                <a:solidFill>
                  <a:schemeClr val="tx2"/>
                </a:solidFill>
                <a:ea typeface="ＭＳ Ｐゴシック" charset="0"/>
                <a:cs typeface="ＭＳ Ｐゴシック" charset="0"/>
              </a:rPr>
              <a:t> </a:t>
            </a:r>
            <a:r>
              <a:rPr lang="en-US" sz="2400" b="1" dirty="0" smtClean="0">
                <a:solidFill>
                  <a:schemeClr val="tx2"/>
                </a:solidFill>
                <a:ea typeface="ＭＳ Ｐゴシック" charset="0"/>
                <a:cs typeface="ＭＳ Ｐゴシック" charset="0"/>
              </a:rPr>
              <a:t> </a:t>
            </a:r>
            <a:r>
              <a:rPr lang="en-US" sz="2400" b="1" dirty="0" smtClean="0">
                <a:solidFill>
                  <a:schemeClr val="tx2"/>
                </a:solidFill>
                <a:ea typeface="ＭＳ Ｐゴシック" charset="0"/>
                <a:cs typeface="ＭＳ Ｐゴシック" charset="0"/>
              </a:rPr>
              <a:t>86,592</a:t>
            </a:r>
            <a:r>
              <a:rPr lang="en-US" sz="2400" b="1" dirty="0" smtClean="0">
                <a:solidFill>
                  <a:schemeClr val="tx1"/>
                </a:solidFill>
                <a:ea typeface="ＭＳ Ｐゴシック" charset="0"/>
                <a:cs typeface="ＭＳ Ｐゴシック" charset="0"/>
              </a:rPr>
              <a:t> </a:t>
            </a:r>
            <a:endParaRPr lang="en-US" sz="2400" b="1" dirty="0">
              <a:solidFill>
                <a:schemeClr val="tx1"/>
              </a:solidFill>
              <a:ea typeface="ＭＳ Ｐゴシック" charset="0"/>
              <a:cs typeface="ＭＳ Ｐゴシック" charset="0"/>
            </a:endParaRPr>
          </a:p>
          <a:p>
            <a:pPr>
              <a:buFontTx/>
              <a:buNone/>
            </a:pPr>
            <a:r>
              <a:rPr lang="en-US" sz="2400" dirty="0">
                <a:solidFill>
                  <a:schemeClr val="tx1"/>
                </a:solidFill>
                <a:ea typeface="ＭＳ Ｐゴシック" charset="0"/>
                <a:cs typeface="ＭＳ Ｐゴシック" charset="0"/>
              </a:rPr>
              <a:t>		</a:t>
            </a:r>
            <a:endParaRPr lang="en-US" sz="2400" u="sng" dirty="0">
              <a:solidFill>
                <a:schemeClr val="tx1"/>
              </a:solidFill>
              <a:ea typeface="ＭＳ Ｐゴシック" charset="0"/>
              <a:cs typeface="ＭＳ Ｐゴシック" charset="0"/>
            </a:endParaRPr>
          </a:p>
          <a:p>
            <a:pPr>
              <a:buFontTx/>
              <a:buNone/>
            </a:pPr>
            <a:r>
              <a:rPr lang="en-US" sz="2400" dirty="0">
                <a:ea typeface="ＭＳ Ｐゴシック" charset="0"/>
                <a:cs typeface="ＭＳ Ｐゴシック" charset="0"/>
              </a:rPr>
              <a:t>Preliminary Expense Plan 	       </a:t>
            </a:r>
            <a:r>
              <a:rPr lang="en-US" sz="2400" dirty="0" smtClean="0">
                <a:ea typeface="ＭＳ Ｐゴシック" charset="0"/>
                <a:cs typeface="ＭＳ Ｐゴシック" charset="0"/>
              </a:rPr>
              <a:t>$22,875,601</a:t>
            </a:r>
            <a:endParaRPr lang="en-US" sz="2400" dirty="0" smtClean="0">
              <a:ea typeface="ＭＳ Ｐゴシック" charset="0"/>
              <a:cs typeface="ＭＳ Ｐゴシック" charset="0"/>
            </a:endParaRPr>
          </a:p>
          <a:p>
            <a:pPr>
              <a:buFontTx/>
              <a:buNone/>
            </a:pPr>
            <a:r>
              <a:rPr lang="en-US" sz="2400" dirty="0" smtClean="0">
                <a:ea typeface="ＭＳ Ｐゴシック" charset="0"/>
                <a:cs typeface="ＭＳ Ｐゴシック" charset="0"/>
              </a:rPr>
              <a:t>Current </a:t>
            </a:r>
            <a:r>
              <a:rPr lang="en-US" sz="2400" dirty="0">
                <a:ea typeface="ＭＳ Ｐゴシック" charset="0"/>
                <a:cs typeface="ＭＳ Ｐゴシック" charset="0"/>
              </a:rPr>
              <a:t>Cap Formula </a:t>
            </a:r>
            <a:r>
              <a:rPr lang="en-US" sz="2400" dirty="0" smtClean="0">
                <a:ea typeface="ＭＳ Ｐゴシック" charset="0"/>
                <a:cs typeface="ＭＳ Ｐゴシック" charset="0"/>
              </a:rPr>
              <a:t>(3/</a:t>
            </a:r>
            <a:r>
              <a:rPr lang="en-US" sz="2400" dirty="0" smtClean="0">
                <a:ea typeface="ＭＳ Ｐゴシック" charset="0"/>
                <a:cs typeface="ＭＳ Ｐゴシック" charset="0"/>
              </a:rPr>
              <a:t>20)                $</a:t>
            </a:r>
            <a:r>
              <a:rPr lang="en-US" sz="2400" u="sng" dirty="0" smtClean="0">
                <a:ea typeface="ＭＳ Ｐゴシック" charset="0"/>
                <a:cs typeface="ＭＳ Ｐゴシック" charset="0"/>
              </a:rPr>
              <a:t>20,836,591</a:t>
            </a:r>
            <a:endParaRPr lang="en-US" sz="2400" u="sng" dirty="0">
              <a:ea typeface="ＭＳ Ｐゴシック" charset="0"/>
              <a:cs typeface="ＭＳ Ｐゴシック" charset="0"/>
            </a:endParaRPr>
          </a:p>
          <a:p>
            <a:pPr>
              <a:buFontTx/>
              <a:buNone/>
            </a:pPr>
            <a:r>
              <a:rPr lang="en-US" sz="2400" dirty="0">
                <a:ea typeface="ＭＳ Ｐゴシック" charset="0"/>
                <a:cs typeface="ＭＳ Ｐゴシック" charset="0"/>
              </a:rPr>
              <a:t>Difference				       </a:t>
            </a:r>
            <a:r>
              <a:rPr lang="en-US" sz="2400" b="1" dirty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$ </a:t>
            </a:r>
            <a:r>
              <a:rPr lang="en-US" sz="2400" b="1" dirty="0" smtClean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2,039,010</a:t>
            </a:r>
            <a:endParaRPr lang="en-US" sz="2400" b="1" dirty="0" smtClean="0">
              <a:solidFill>
                <a:srgbClr val="FF0000"/>
              </a:solidFill>
              <a:ea typeface="ＭＳ Ｐゴシック" charset="0"/>
              <a:cs typeface="ＭＳ Ｐゴシック" charset="0"/>
            </a:endParaRPr>
          </a:p>
          <a:p>
            <a:pPr>
              <a:buFontTx/>
              <a:buNone/>
            </a:pPr>
            <a:r>
              <a:rPr lang="en-US" sz="2400" dirty="0" smtClean="0">
                <a:solidFill>
                  <a:srgbClr val="595959"/>
                </a:solidFill>
                <a:ea typeface="ＭＳ Ｐゴシック" charset="0"/>
                <a:cs typeface="ＭＳ Ｐゴシック" charset="0"/>
              </a:rPr>
              <a:t>Less Fund Balance</a:t>
            </a:r>
            <a:r>
              <a:rPr lang="en-US" sz="2400" dirty="0" smtClean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		       	       </a:t>
            </a:r>
            <a:r>
              <a:rPr 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ＭＳ Ｐゴシック" charset="0"/>
                <a:cs typeface="ＭＳ Ｐゴシック" charset="0"/>
              </a:rPr>
              <a:t>$     </a:t>
            </a:r>
            <a:r>
              <a:rPr lang="en-US" sz="2400" dirty="0" smtClean="0">
                <a:solidFill>
                  <a:schemeClr val="tx1">
                    <a:lumMod val="75000"/>
                    <a:lumOff val="25000"/>
                  </a:schemeClr>
                </a:solidFill>
                <a:ea typeface="ＭＳ Ｐゴシック" charset="0"/>
                <a:cs typeface="ＭＳ Ｐゴシック" charset="0"/>
              </a:rPr>
              <a:t>TBD</a:t>
            </a:r>
            <a:endParaRPr lang="en-US" sz="2400" dirty="0" smtClean="0">
              <a:solidFill>
                <a:schemeClr val="tx1">
                  <a:lumMod val="75000"/>
                  <a:lumOff val="25000"/>
                </a:schemeClr>
              </a:solidFill>
              <a:ea typeface="ＭＳ Ｐゴシック" charset="0"/>
              <a:cs typeface="ＭＳ Ｐゴシック" charset="0"/>
            </a:endParaRPr>
          </a:p>
          <a:p>
            <a:pPr>
              <a:buFontTx/>
              <a:buNone/>
            </a:pPr>
            <a:r>
              <a:rPr lang="en-US" sz="2400" dirty="0" smtClean="0">
                <a:ea typeface="ＭＳ Ｐゴシック" charset="0"/>
                <a:cs typeface="ＭＳ Ｐゴシック" charset="0"/>
              </a:rPr>
              <a:t>Current Shortfall</a:t>
            </a:r>
            <a:r>
              <a:rPr lang="en-US" sz="2400" b="1" dirty="0" smtClean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			       </a:t>
            </a:r>
            <a:r>
              <a:rPr lang="en-US" sz="2400" b="1" dirty="0" smtClean="0">
                <a:solidFill>
                  <a:srgbClr val="FF0000"/>
                </a:solidFill>
                <a:ea typeface="ＭＳ Ｐゴシック" charset="0"/>
                <a:cs typeface="ＭＳ Ｐゴシック" charset="0"/>
              </a:rPr>
              <a:t>$ 2,039,010</a:t>
            </a:r>
            <a:endParaRPr lang="en-US" sz="2400" b="1" dirty="0">
              <a:solidFill>
                <a:schemeClr val="tx1"/>
              </a:solidFill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Title 1"/>
          <p:cNvSpPr>
            <a:spLocks noGrp="1"/>
          </p:cNvSpPr>
          <p:nvPr>
            <p:ph type="title"/>
          </p:nvPr>
        </p:nvSpPr>
        <p:spPr>
          <a:xfrm>
            <a:off x="685800" y="457200"/>
            <a:ext cx="7620000" cy="533400"/>
          </a:xfrm>
        </p:spPr>
        <p:txBody>
          <a:bodyPr/>
          <a:lstStyle/>
          <a:p>
            <a:r>
              <a:rPr lang="en-US">
                <a:latin typeface="Times New Roman" charset="0"/>
                <a:ea typeface="ＭＳ Ｐゴシック" charset="0"/>
                <a:cs typeface="ＭＳ Ｐゴシック" charset="0"/>
              </a:rPr>
              <a:t>Categorical Breakdown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38374612"/>
              </p:ext>
            </p:extLst>
          </p:nvPr>
        </p:nvGraphicFramePr>
        <p:xfrm>
          <a:off x="838200" y="1219200"/>
          <a:ext cx="7620000" cy="5601526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1828800"/>
                <a:gridCol w="1447800"/>
                <a:gridCol w="1676400"/>
                <a:gridCol w="1371600"/>
                <a:gridCol w="1295400"/>
              </a:tblGrid>
              <a:tr h="815802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T="45716" marB="4571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s-IS" sz="1800" dirty="0" smtClean="0"/>
                        <a:t>2018-2019</a:t>
                      </a:r>
                      <a:r>
                        <a:rPr lang="en-US" sz="1800" dirty="0" smtClean="0"/>
                        <a:t> </a:t>
                      </a:r>
                      <a:r>
                        <a:rPr lang="en-US" sz="1800" dirty="0" smtClean="0"/>
                        <a:t>Proposed</a:t>
                      </a:r>
                      <a:endParaRPr lang="en-US" sz="1800" dirty="0"/>
                    </a:p>
                  </a:txBody>
                  <a:tcPr marT="45716" marB="4571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s-IS" sz="1800" dirty="0" smtClean="0"/>
                        <a:t>2017-2018</a:t>
                      </a:r>
                      <a:r>
                        <a:rPr lang="en-US" sz="1800" dirty="0" smtClean="0"/>
                        <a:t> </a:t>
                      </a:r>
                      <a:r>
                        <a:rPr lang="en-US" sz="1800" dirty="0" smtClean="0"/>
                        <a:t>Budget</a:t>
                      </a:r>
                      <a:endParaRPr lang="en-US" sz="1800" dirty="0"/>
                    </a:p>
                  </a:txBody>
                  <a:tcPr marT="45716" marB="4571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Dollar Change</a:t>
                      </a:r>
                      <a:endParaRPr lang="en-US" sz="1800" dirty="0"/>
                    </a:p>
                  </a:txBody>
                  <a:tcPr marT="45716" marB="4571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Percent Change</a:t>
                      </a:r>
                      <a:endParaRPr lang="en-US" sz="1800" dirty="0"/>
                    </a:p>
                  </a:txBody>
                  <a:tcPr marT="45716" marB="45716"/>
                </a:tc>
              </a:tr>
              <a:tr h="640054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Board of Education</a:t>
                      </a:r>
                      <a:endParaRPr lang="en-US" sz="1800" dirty="0"/>
                    </a:p>
                  </a:txBody>
                  <a:tcPr marT="45716" marB="45716"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18,500</a:t>
                      </a:r>
                      <a:endParaRPr lang="en-US" sz="1800" dirty="0"/>
                    </a:p>
                  </a:txBody>
                  <a:tcPr marT="45716" marB="45716"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18,750</a:t>
                      </a:r>
                      <a:endParaRPr lang="en-US" sz="1800" dirty="0"/>
                    </a:p>
                  </a:txBody>
                  <a:tcPr marT="45716" marB="45716"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-250</a:t>
                      </a:r>
                      <a:endParaRPr lang="en-US" sz="1800" dirty="0"/>
                    </a:p>
                  </a:txBody>
                  <a:tcPr marT="45716" marB="45716"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-1.33</a:t>
                      </a:r>
                      <a:endParaRPr lang="en-US" sz="1800" dirty="0"/>
                    </a:p>
                  </a:txBody>
                  <a:tcPr marT="45716" marB="45716"/>
                </a:tc>
              </a:tr>
              <a:tr h="472646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Central Office</a:t>
                      </a:r>
                    </a:p>
                  </a:txBody>
                  <a:tcPr marT="45716" marB="45716"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232,467</a:t>
                      </a:r>
                      <a:endParaRPr lang="en-US" sz="1800" dirty="0"/>
                    </a:p>
                  </a:txBody>
                  <a:tcPr marT="45716" marB="45716"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225,766</a:t>
                      </a:r>
                      <a:endParaRPr lang="en-US" sz="1800" dirty="0"/>
                    </a:p>
                  </a:txBody>
                  <a:tcPr marT="45716" marB="45716"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6,701</a:t>
                      </a:r>
                      <a:endParaRPr lang="en-US" sz="1800" dirty="0"/>
                    </a:p>
                  </a:txBody>
                  <a:tcPr marT="45716" marB="45716"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2.97</a:t>
                      </a:r>
                      <a:endParaRPr lang="en-US" sz="1800" dirty="0"/>
                    </a:p>
                  </a:txBody>
                  <a:tcPr marT="45716" marB="45716"/>
                </a:tc>
              </a:tr>
              <a:tr h="640054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Business Administration</a:t>
                      </a:r>
                      <a:endParaRPr lang="en-US" sz="1800" dirty="0"/>
                    </a:p>
                  </a:txBody>
                  <a:tcPr marT="45716" marB="45716"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270,790</a:t>
                      </a:r>
                      <a:endParaRPr lang="en-US" sz="1800" dirty="0"/>
                    </a:p>
                  </a:txBody>
                  <a:tcPr marT="45716" marB="45716"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277,031</a:t>
                      </a:r>
                      <a:endParaRPr lang="en-US" sz="1800" dirty="0"/>
                    </a:p>
                  </a:txBody>
                  <a:tcPr marT="45716" marB="45716"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-6,241</a:t>
                      </a:r>
                      <a:endParaRPr lang="en-US" sz="1800" dirty="0"/>
                    </a:p>
                  </a:txBody>
                  <a:tcPr marT="45716" marB="45716"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-2.25</a:t>
                      </a:r>
                      <a:endParaRPr lang="en-US" sz="1800" dirty="0"/>
                    </a:p>
                  </a:txBody>
                  <a:tcPr marT="45716" marB="45716"/>
                </a:tc>
              </a:tr>
              <a:tr h="472646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Legal/Personnel</a:t>
                      </a:r>
                      <a:endParaRPr lang="en-US" sz="1800" dirty="0"/>
                    </a:p>
                  </a:txBody>
                  <a:tcPr marT="45716" marB="45716"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34,624</a:t>
                      </a:r>
                      <a:endParaRPr lang="en-US" sz="1800" dirty="0"/>
                    </a:p>
                  </a:txBody>
                  <a:tcPr marT="45716" marB="45716"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34,138</a:t>
                      </a:r>
                      <a:endParaRPr lang="en-US" sz="1800" dirty="0"/>
                    </a:p>
                  </a:txBody>
                  <a:tcPr marT="45716" marB="45716"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486</a:t>
                      </a:r>
                      <a:endParaRPr lang="en-US" sz="1800" dirty="0"/>
                    </a:p>
                  </a:txBody>
                  <a:tcPr marT="45716" marB="45716"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1.42</a:t>
                      </a:r>
                      <a:endParaRPr lang="en-US" sz="1800" dirty="0"/>
                    </a:p>
                  </a:txBody>
                  <a:tcPr marT="45716" marB="45716"/>
                </a:tc>
              </a:tr>
              <a:tr h="640054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Operations &amp; Maintenance</a:t>
                      </a:r>
                      <a:endParaRPr lang="en-US" sz="1800" dirty="0"/>
                    </a:p>
                  </a:txBody>
                  <a:tcPr marT="45716" marB="45716"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1,607,188</a:t>
                      </a:r>
                      <a:endParaRPr lang="en-US" sz="1800" dirty="0"/>
                    </a:p>
                  </a:txBody>
                  <a:tcPr marT="45716" marB="45716"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1,564,735</a:t>
                      </a:r>
                      <a:endParaRPr lang="en-US" sz="1800" dirty="0"/>
                    </a:p>
                  </a:txBody>
                  <a:tcPr marT="45716" marB="45716"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42,453</a:t>
                      </a:r>
                      <a:endParaRPr lang="en-US" sz="1800" dirty="0"/>
                    </a:p>
                  </a:txBody>
                  <a:tcPr marT="45716" marB="45716"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2.71</a:t>
                      </a:r>
                      <a:endParaRPr lang="en-US" sz="1800" dirty="0"/>
                    </a:p>
                  </a:txBody>
                  <a:tcPr marT="45716" marB="45716"/>
                </a:tc>
              </a:tr>
              <a:tr h="640054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Insurance/BOCES</a:t>
                      </a:r>
                      <a:r>
                        <a:rPr lang="en-US" sz="1800" baseline="0" dirty="0" smtClean="0"/>
                        <a:t> Admin.</a:t>
                      </a:r>
                      <a:endParaRPr lang="en-US" sz="1800" dirty="0"/>
                    </a:p>
                  </a:txBody>
                  <a:tcPr marT="45716" marB="45716"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369,344</a:t>
                      </a:r>
                      <a:endParaRPr lang="en-US" sz="1800" dirty="0"/>
                    </a:p>
                  </a:txBody>
                  <a:tcPr marT="45716" marB="45716"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321,982</a:t>
                      </a:r>
                      <a:endParaRPr lang="en-US" sz="1800" dirty="0"/>
                    </a:p>
                  </a:txBody>
                  <a:tcPr marT="45716" marB="45716"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47,362</a:t>
                      </a:r>
                      <a:endParaRPr lang="en-US" sz="1800" dirty="0"/>
                    </a:p>
                  </a:txBody>
                  <a:tcPr marT="45716" marB="45716"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14.71</a:t>
                      </a:r>
                      <a:endParaRPr lang="en-US" sz="1800" dirty="0"/>
                    </a:p>
                  </a:txBody>
                  <a:tcPr marT="45716" marB="45716"/>
                </a:tc>
              </a:tr>
              <a:tr h="640054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Instructional Administration</a:t>
                      </a:r>
                      <a:endParaRPr lang="en-US" sz="1800" dirty="0"/>
                    </a:p>
                  </a:txBody>
                  <a:tcPr marT="45716" marB="45716"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537,779</a:t>
                      </a:r>
                      <a:endParaRPr lang="en-US" sz="1800" dirty="0"/>
                    </a:p>
                  </a:txBody>
                  <a:tcPr marT="45716" marB="45716"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520,331</a:t>
                      </a:r>
                      <a:endParaRPr lang="en-US" sz="1800" dirty="0"/>
                    </a:p>
                  </a:txBody>
                  <a:tcPr marT="45716" marB="45716"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17,448</a:t>
                      </a:r>
                      <a:endParaRPr lang="en-US" sz="1800" dirty="0"/>
                    </a:p>
                  </a:txBody>
                  <a:tcPr marT="45716" marB="45716"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3.35</a:t>
                      </a:r>
                      <a:endParaRPr lang="en-US" sz="1800" dirty="0"/>
                    </a:p>
                  </a:txBody>
                  <a:tcPr marT="45716" marB="45716"/>
                </a:tc>
              </a:tr>
              <a:tr h="472646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Instructional</a:t>
                      </a:r>
                      <a:endParaRPr lang="en-US" sz="1800" dirty="0"/>
                    </a:p>
                  </a:txBody>
                  <a:tcPr marT="45716" marB="45716"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5,182,198</a:t>
                      </a:r>
                      <a:endParaRPr lang="en-US" sz="1800" dirty="0"/>
                    </a:p>
                  </a:txBody>
                  <a:tcPr marT="45716" marB="45716"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5,102,015</a:t>
                      </a:r>
                      <a:endParaRPr lang="en-US" sz="1800" dirty="0"/>
                    </a:p>
                  </a:txBody>
                  <a:tcPr marT="45716" marB="45716"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80,183</a:t>
                      </a:r>
                      <a:endParaRPr lang="en-US" sz="1800" dirty="0"/>
                    </a:p>
                  </a:txBody>
                  <a:tcPr marT="45716" marB="45716"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1.57</a:t>
                      </a:r>
                      <a:endParaRPr lang="en-US" sz="1800" dirty="0"/>
                    </a:p>
                  </a:txBody>
                  <a:tcPr marT="45716" marB="45716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533400"/>
          </a:xfrm>
        </p:spPr>
        <p:txBody>
          <a:bodyPr/>
          <a:lstStyle/>
          <a:p>
            <a:r>
              <a:rPr lang="en-US">
                <a:latin typeface="Times New Roman" charset="0"/>
                <a:ea typeface="ＭＳ Ｐゴシック" charset="0"/>
                <a:cs typeface="ＭＳ Ｐゴシック" charset="0"/>
              </a:rPr>
              <a:t>Categorical Breakdown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3487472"/>
              </p:ext>
            </p:extLst>
          </p:nvPr>
        </p:nvGraphicFramePr>
        <p:xfrm>
          <a:off x="609600" y="1371600"/>
          <a:ext cx="7848600" cy="4618861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1828800"/>
                <a:gridCol w="1600200"/>
                <a:gridCol w="1676400"/>
                <a:gridCol w="1447800"/>
                <a:gridCol w="1295400"/>
              </a:tblGrid>
              <a:tr h="640189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T="45728" marB="4572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s-IS" sz="1800" dirty="0" smtClean="0"/>
                        <a:t>2018-2019</a:t>
                      </a:r>
                      <a:r>
                        <a:rPr lang="en-US" sz="1800" baseline="0" dirty="0" smtClean="0"/>
                        <a:t> </a:t>
                      </a:r>
                      <a:r>
                        <a:rPr lang="en-US" sz="1800" dirty="0" smtClean="0"/>
                        <a:t>Proposed</a:t>
                      </a:r>
                      <a:endParaRPr lang="en-US" sz="1800" dirty="0"/>
                    </a:p>
                  </a:txBody>
                  <a:tcPr marT="45728" marB="4572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s-IS" sz="1800" dirty="0" smtClean="0"/>
                        <a:t>2017-2018</a:t>
                      </a:r>
                      <a:r>
                        <a:rPr lang="en-US" sz="1800" baseline="0" dirty="0" smtClean="0"/>
                        <a:t> </a:t>
                      </a:r>
                      <a:r>
                        <a:rPr lang="en-US" sz="1800" dirty="0" smtClean="0"/>
                        <a:t>Budget</a:t>
                      </a:r>
                      <a:endParaRPr lang="en-US" sz="1800" dirty="0"/>
                    </a:p>
                  </a:txBody>
                  <a:tcPr marT="45728" marB="4572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Dollar</a:t>
                      </a:r>
                      <a:r>
                        <a:rPr lang="en-US" sz="1800" baseline="0" dirty="0" smtClean="0"/>
                        <a:t> </a:t>
                      </a:r>
                      <a:r>
                        <a:rPr lang="en-US" sz="1800" dirty="0" smtClean="0"/>
                        <a:t>Change</a:t>
                      </a:r>
                      <a:endParaRPr lang="en-US" sz="1800" dirty="0"/>
                    </a:p>
                  </a:txBody>
                  <a:tcPr marT="45728" marB="4572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 smtClean="0"/>
                        <a:t>Percent  Change</a:t>
                      </a:r>
                      <a:endParaRPr lang="en-US" sz="1800" dirty="0"/>
                    </a:p>
                  </a:txBody>
                  <a:tcPr marT="45728" marB="45728"/>
                </a:tc>
              </a:tr>
              <a:tr h="623397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Special Programs</a:t>
                      </a:r>
                      <a:endParaRPr lang="en-US" sz="1800" dirty="0"/>
                    </a:p>
                  </a:txBody>
                  <a:tcPr marT="45728" marB="45728"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2,713,053</a:t>
                      </a:r>
                      <a:endParaRPr lang="en-US" sz="1800" dirty="0"/>
                    </a:p>
                  </a:txBody>
                  <a:tcPr marT="45728" marB="45728"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2,409,515</a:t>
                      </a:r>
                      <a:endParaRPr lang="en-US" sz="1800" dirty="0"/>
                    </a:p>
                  </a:txBody>
                  <a:tcPr marT="45728" marB="45728"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303,538</a:t>
                      </a:r>
                      <a:endParaRPr lang="en-US" sz="1800" dirty="0"/>
                    </a:p>
                  </a:txBody>
                  <a:tcPr marT="45728" marB="45728"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12.59</a:t>
                      </a:r>
                      <a:endParaRPr lang="en-US" sz="1800" dirty="0"/>
                    </a:p>
                  </a:txBody>
                  <a:tcPr marT="45728" marB="45728"/>
                </a:tc>
              </a:tr>
              <a:tr h="623397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Pupil</a:t>
                      </a:r>
                      <a:r>
                        <a:rPr lang="en-US" sz="1800" baseline="0" dirty="0" smtClean="0"/>
                        <a:t> Services</a:t>
                      </a:r>
                      <a:endParaRPr lang="en-US" sz="1800" dirty="0"/>
                    </a:p>
                  </a:txBody>
                  <a:tcPr marT="45728" marB="45728"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991,287</a:t>
                      </a:r>
                      <a:endParaRPr lang="en-US" sz="1800" dirty="0"/>
                    </a:p>
                  </a:txBody>
                  <a:tcPr marT="45728" marB="45728"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948,826</a:t>
                      </a:r>
                      <a:endParaRPr lang="en-US" sz="1800" dirty="0"/>
                    </a:p>
                  </a:txBody>
                  <a:tcPr marT="45728" marB="45728"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42,461</a:t>
                      </a:r>
                      <a:endParaRPr lang="en-US" sz="1800" dirty="0"/>
                    </a:p>
                  </a:txBody>
                  <a:tcPr marT="45728" marB="45728"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4.47</a:t>
                      </a:r>
                      <a:endParaRPr lang="en-US" sz="1800" dirty="0"/>
                    </a:p>
                  </a:txBody>
                  <a:tcPr marT="45728" marB="45728"/>
                </a:tc>
              </a:tr>
              <a:tr h="640189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Extracurricular</a:t>
                      </a:r>
                    </a:p>
                    <a:p>
                      <a:r>
                        <a:rPr lang="en-US" sz="1800" dirty="0" smtClean="0"/>
                        <a:t>&amp; Athletics</a:t>
                      </a:r>
                      <a:endParaRPr lang="en-US" sz="1800" dirty="0"/>
                    </a:p>
                  </a:txBody>
                  <a:tcPr marT="45728" marB="45728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 smtClean="0"/>
                        <a:t>399,691</a:t>
                      </a:r>
                    </a:p>
                  </a:txBody>
                  <a:tcPr marT="45728" marB="45728"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392,506</a:t>
                      </a:r>
                      <a:endParaRPr lang="en-US" sz="1800" dirty="0" smtClean="0"/>
                    </a:p>
                  </a:txBody>
                  <a:tcPr marT="45728" marB="45728"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7,185</a:t>
                      </a:r>
                      <a:endParaRPr lang="en-US" sz="1800" dirty="0"/>
                    </a:p>
                  </a:txBody>
                  <a:tcPr marT="45728" marB="45728"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1.83</a:t>
                      </a:r>
                      <a:endParaRPr lang="en-US" sz="1800" dirty="0"/>
                    </a:p>
                  </a:txBody>
                  <a:tcPr marT="45728" marB="45728"/>
                </a:tc>
              </a:tr>
              <a:tr h="478267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Transportation</a:t>
                      </a:r>
                      <a:endParaRPr lang="en-US" sz="1800" dirty="0"/>
                    </a:p>
                  </a:txBody>
                  <a:tcPr marT="45728" marB="45728"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852,020</a:t>
                      </a:r>
                      <a:endParaRPr lang="en-US" sz="1800" dirty="0"/>
                    </a:p>
                  </a:txBody>
                  <a:tcPr marT="45728" marB="45728"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817,091</a:t>
                      </a:r>
                      <a:endParaRPr lang="en-US" sz="1800" dirty="0"/>
                    </a:p>
                  </a:txBody>
                  <a:tcPr marT="45728" marB="45728"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34,930</a:t>
                      </a:r>
                      <a:endParaRPr lang="en-US" sz="1800" dirty="0"/>
                    </a:p>
                  </a:txBody>
                  <a:tcPr marT="45728" marB="45728"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4.28</a:t>
                      </a:r>
                      <a:endParaRPr lang="en-US" sz="1800" dirty="0"/>
                    </a:p>
                  </a:txBody>
                  <a:tcPr marT="45728" marB="45728"/>
                </a:tc>
              </a:tr>
              <a:tr h="478267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Census</a:t>
                      </a:r>
                      <a:endParaRPr lang="en-US" sz="1800" dirty="0"/>
                    </a:p>
                  </a:txBody>
                  <a:tcPr marT="45728" marB="45728"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4,800</a:t>
                      </a:r>
                      <a:endParaRPr lang="en-US" sz="1800" dirty="0"/>
                    </a:p>
                  </a:txBody>
                  <a:tcPr marT="45728" marB="45728"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4,675</a:t>
                      </a:r>
                      <a:endParaRPr lang="en-US" sz="1800" dirty="0"/>
                    </a:p>
                  </a:txBody>
                  <a:tcPr marT="45728" marB="45728"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125</a:t>
                      </a:r>
                      <a:endParaRPr lang="en-US" sz="1800" dirty="0"/>
                    </a:p>
                  </a:txBody>
                  <a:tcPr marT="45728" marB="45728"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2.67</a:t>
                      </a:r>
                      <a:endParaRPr lang="en-US" sz="1800" dirty="0"/>
                    </a:p>
                  </a:txBody>
                  <a:tcPr marT="45728" marB="45728"/>
                </a:tc>
              </a:tr>
              <a:tr h="478267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Benefits</a:t>
                      </a:r>
                      <a:endParaRPr lang="en-US" sz="1800" dirty="0"/>
                    </a:p>
                  </a:txBody>
                  <a:tcPr marT="45728" marB="45728"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6,486,047</a:t>
                      </a:r>
                      <a:endParaRPr lang="en-US" sz="1800" dirty="0"/>
                    </a:p>
                  </a:txBody>
                  <a:tcPr marT="45728" marB="45728"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5,491,245</a:t>
                      </a:r>
                      <a:endParaRPr lang="en-US" sz="1800" dirty="0"/>
                    </a:p>
                  </a:txBody>
                  <a:tcPr marT="45728" marB="45728"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994,803</a:t>
                      </a:r>
                      <a:endParaRPr lang="en-US" sz="1800" dirty="0"/>
                    </a:p>
                  </a:txBody>
                  <a:tcPr marT="45728" marB="45728"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18.12</a:t>
                      </a:r>
                      <a:endParaRPr lang="en-US" sz="1800" dirty="0"/>
                    </a:p>
                  </a:txBody>
                  <a:tcPr marT="45728" marB="45728"/>
                </a:tc>
              </a:tr>
              <a:tr h="640189"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Debt</a:t>
                      </a:r>
                      <a:r>
                        <a:rPr lang="en-US" sz="1800" baseline="0" dirty="0" smtClean="0"/>
                        <a:t> Service/Transfers</a:t>
                      </a:r>
                      <a:endParaRPr lang="en-US" sz="1800" dirty="0"/>
                    </a:p>
                  </a:txBody>
                  <a:tcPr marT="45728" marB="45728"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3,175,813</a:t>
                      </a:r>
                      <a:endParaRPr lang="en-US" sz="1800" dirty="0"/>
                    </a:p>
                  </a:txBody>
                  <a:tcPr marT="45728" marB="45728"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2,621,395</a:t>
                      </a:r>
                      <a:endParaRPr lang="en-US" sz="1800" dirty="0"/>
                    </a:p>
                  </a:txBody>
                  <a:tcPr marT="45728" marB="45728"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554,418</a:t>
                      </a:r>
                      <a:endParaRPr lang="en-US" sz="1800" dirty="0"/>
                    </a:p>
                  </a:txBody>
                  <a:tcPr marT="45728" marB="45728"/>
                </a:tc>
                <a:tc>
                  <a:txBody>
                    <a:bodyPr/>
                    <a:lstStyle/>
                    <a:p>
                      <a:r>
                        <a:rPr lang="en-US" sz="1800" dirty="0" smtClean="0"/>
                        <a:t>21.14</a:t>
                      </a:r>
                      <a:endParaRPr lang="en-US" sz="1800" dirty="0"/>
                    </a:p>
                  </a:txBody>
                  <a:tcPr marT="45728" marB="45728"/>
                </a:tc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s-IS" dirty="0" smtClean="0"/>
              <a:t>2018-2019</a:t>
            </a:r>
            <a:r>
              <a:rPr lang="en-US" dirty="0" smtClean="0"/>
              <a:t> </a:t>
            </a:r>
            <a:r>
              <a:rPr lang="en-US" dirty="0" smtClean="0"/>
              <a:t>Budget Presentation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sz="2400" dirty="0" smtClean="0"/>
          </a:p>
          <a:p>
            <a:r>
              <a:rPr lang="en-US" sz="2400" dirty="0" smtClean="0"/>
              <a:t>Questions?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426532828"/>
      </p:ext>
    </p:extLst>
  </p:cSld>
  <p:clrMapOvr>
    <a:masterClrMapping/>
  </p:clrMapOvr>
</p:sld>
</file>

<file path=ppt/theme/theme1.xml><?xml version="1.0" encoding="utf-8"?>
<a:theme xmlns:a="http://schemas.openxmlformats.org/drawingml/2006/main" name="Advantage">
  <a:themeElements>
    <a:clrScheme name="Advantage">
      <a:dk1>
        <a:sysClr val="windowText" lastClr="000000"/>
      </a:dk1>
      <a:lt1>
        <a:sysClr val="window" lastClr="FFFFFF"/>
      </a:lt1>
      <a:dk2>
        <a:srgbClr val="2B142D"/>
      </a:dk2>
      <a:lt2>
        <a:srgbClr val="C3AFCC"/>
      </a:lt2>
      <a:accent1>
        <a:srgbClr val="663366"/>
      </a:accent1>
      <a:accent2>
        <a:srgbClr val="330F42"/>
      </a:accent2>
      <a:accent3>
        <a:srgbClr val="666699"/>
      </a:accent3>
      <a:accent4>
        <a:srgbClr val="999966"/>
      </a:accent4>
      <a:accent5>
        <a:srgbClr val="F7901E"/>
      </a:accent5>
      <a:accent6>
        <a:srgbClr val="A3A101"/>
      </a:accent6>
      <a:hlink>
        <a:srgbClr val="BC5FBC"/>
      </a:hlink>
      <a:folHlink>
        <a:srgbClr val="9775A7"/>
      </a:folHlink>
    </a:clrScheme>
    <a:fontScheme name="Advantage">
      <a:majorFont>
        <a:latin typeface="Rockwell"/>
        <a:ea typeface=""/>
        <a:cs typeface=""/>
        <a:font script="Jpan" typeface="ＭＳ ゴシック"/>
        <a:font script="Hans" typeface="宋体"/>
        <a:font script="Hant" typeface="新細明體"/>
      </a:majorFont>
      <a:minorFont>
        <a:latin typeface="Rockwell"/>
        <a:ea typeface=""/>
        <a:cs typeface=""/>
        <a:font script="Jpan" typeface="ＭＳ ゴシック"/>
        <a:font script="Hans" typeface="宋体"/>
        <a:font script="Hant" typeface="新細明體"/>
      </a:minorFont>
    </a:fontScheme>
    <a:fmtScheme name="Advantage">
      <a: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40000"/>
                <a:alpha val="100000"/>
                <a:satMod val="150000"/>
                <a:lumMod val="100000"/>
              </a:schemeClr>
            </a:gs>
            <a:gs pos="100000">
              <a:schemeClr val="phClr">
                <a:tint val="70000"/>
                <a:shade val="100000"/>
                <a:alpha val="100000"/>
                <a:satMod val="200000"/>
                <a:lumMod val="100000"/>
              </a:schemeClr>
            </a:gs>
          </a:gsLst>
          <a:lin ang="6000000" scaled="1"/>
        </a:gradFill>
        <a:gradFill rotWithShape="1">
          <a:gsLst>
            <a:gs pos="0">
              <a:schemeClr val="phClr">
                <a:shade val="40000"/>
                <a:alpha val="100000"/>
                <a:satMod val="150000"/>
                <a:lumMod val="100000"/>
              </a:schemeClr>
            </a:gs>
            <a:gs pos="100000">
              <a:schemeClr val="phClr">
                <a:tint val="70000"/>
                <a:shade val="100000"/>
                <a:alpha val="100000"/>
                <a:satMod val="200000"/>
                <a:lumMod val="100000"/>
              </a:schemeClr>
            </a:gs>
          </a:gsLst>
          <a:lin ang="5400000" scaled="1"/>
        </a:gra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50800" dist="25400" dir="13500000">
              <a:srgbClr val="FFFFFF">
                <a:alpha val="75000"/>
              </a:srgbClr>
            </a:innerShdw>
            <a:outerShdw blurRad="63500" dist="25400" dir="5400000" rotWithShape="0">
              <a:srgbClr val="808080">
                <a:alpha val="75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twoPt" dir="tl">
              <a:rot lat="0" lon="0" rev="4500000"/>
            </a:lightRig>
          </a:scene3d>
          <a:sp3d>
            <a:bevelT w="635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1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Advantage.thmx</Template>
  <TotalTime>3008</TotalTime>
  <Words>394</Words>
  <Application>Microsoft Macintosh PowerPoint</Application>
  <PresentationFormat>On-screen Show (4:3)</PresentationFormat>
  <Paragraphs>154</Paragraphs>
  <Slides>12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Advantage</vt:lpstr>
      <vt:lpstr>Ticonderoga Central School District</vt:lpstr>
      <vt:lpstr>Agenda</vt:lpstr>
      <vt:lpstr>Budget Timeline </vt:lpstr>
      <vt:lpstr>2018-2019 Budget Factors</vt:lpstr>
      <vt:lpstr>NYS Property Tax Cap </vt:lpstr>
      <vt:lpstr>Property Tax Relief Credit</vt:lpstr>
      <vt:lpstr>Tax Cap Scenario 3/20/18</vt:lpstr>
      <vt:lpstr>Baseline Discussion</vt:lpstr>
      <vt:lpstr>Baseline Discussion</vt:lpstr>
      <vt:lpstr>Categorical Breakdown</vt:lpstr>
      <vt:lpstr>Categorical Breakdown</vt:lpstr>
      <vt:lpstr>2018-2019 Budget Presentation </vt:lpstr>
    </vt:vector>
  </TitlesOfParts>
  <Company>Ticonderoga Central Schools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Ticonderoga Central School District</dc:title>
  <dc:creator>William Dodd</dc:creator>
  <cp:lastModifiedBy>Laurie Cossey</cp:lastModifiedBy>
  <cp:revision>89</cp:revision>
  <cp:lastPrinted>2018-03-20T18:14:22Z</cp:lastPrinted>
  <dcterms:created xsi:type="dcterms:W3CDTF">2015-02-24T14:19:04Z</dcterms:created>
  <dcterms:modified xsi:type="dcterms:W3CDTF">2018-03-20T18:22:59Z</dcterms:modified>
</cp:coreProperties>
</file>