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asf" ContentType="video/x-ms-as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8"/>
  </p:notesMasterIdLst>
  <p:sldIdLst>
    <p:sldId id="256" r:id="rId2"/>
    <p:sldId id="257" r:id="rId3"/>
    <p:sldId id="258" r:id="rId4"/>
    <p:sldId id="259" r:id="rId5"/>
    <p:sldId id="260" r:id="rId6"/>
    <p:sldId id="262" r:id="rId7"/>
    <p:sldId id="261" r:id="rId8"/>
    <p:sldId id="263" r:id="rId9"/>
    <p:sldId id="264" r:id="rId10"/>
    <p:sldId id="267" r:id="rId11"/>
    <p:sldId id="269" r:id="rId12"/>
    <p:sldId id="265" r:id="rId13"/>
    <p:sldId id="268" r:id="rId14"/>
    <p:sldId id="270" r:id="rId15"/>
    <p:sldId id="271" r:id="rId16"/>
    <p:sldId id="266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047" autoAdjust="0"/>
    <p:restoredTop sz="94590" autoAdjust="0"/>
  </p:normalViewPr>
  <p:slideViewPr>
    <p:cSldViewPr>
      <p:cViewPr varScale="1">
        <p:scale>
          <a:sx n="70" d="100"/>
          <a:sy n="70" d="100"/>
        </p:scale>
        <p:origin x="-564" y="-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2513632-AEAF-4EB9-95DF-23CBBE1A8756}" type="datetimeFigureOut">
              <a:rPr lang="en-US" smtClean="0"/>
              <a:t>10/21/2011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3798850-0E09-4A1A-9C5F-D4CB4702DA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2699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798850-0E09-4A1A-9C5F-D4CB4702DA0A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73076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798850-0E09-4A1A-9C5F-D4CB4702DA0A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30421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5" name="Group 94"/>
          <p:cNvGrpSpPr/>
          <p:nvPr/>
        </p:nvGrpSpPr>
        <p:grpSpPr>
          <a:xfrm>
            <a:off x="0" y="-30477"/>
            <a:ext cx="9067800" cy="6889273"/>
            <a:chOff x="0" y="-30477"/>
            <a:chExt cx="9067800" cy="6889273"/>
          </a:xfrm>
        </p:grpSpPr>
        <p:cxnSp>
          <p:nvCxnSpPr>
            <p:cNvPr id="110" name="Straight Connector 109"/>
            <p:cNvCxnSpPr/>
            <p:nvPr/>
          </p:nvCxnSpPr>
          <p:spPr>
            <a:xfrm rot="16200000" flipH="1">
              <a:off x="-14478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7" name="Straight Connector 176"/>
            <p:cNvCxnSpPr/>
            <p:nvPr/>
          </p:nvCxnSpPr>
          <p:spPr>
            <a:xfrm rot="16200000" flipH="1">
              <a:off x="-1638300" y="3238500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8" name="Straight Connector 177"/>
            <p:cNvCxnSpPr/>
            <p:nvPr/>
          </p:nvCxnSpPr>
          <p:spPr>
            <a:xfrm rot="5400000">
              <a:off x="-1485900" y="3238500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1" name="Straight Connector 180"/>
            <p:cNvCxnSpPr/>
            <p:nvPr/>
          </p:nvCxnSpPr>
          <p:spPr>
            <a:xfrm rot="5400000">
              <a:off x="-3238500" y="3314700"/>
              <a:ext cx="6858000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2" name="Straight Connector 181"/>
            <p:cNvCxnSpPr/>
            <p:nvPr/>
          </p:nvCxnSpPr>
          <p:spPr>
            <a:xfrm rot="16200000" flipH="1">
              <a:off x="-3314700" y="3314700"/>
              <a:ext cx="6858000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3" name="Straight Connector 182"/>
            <p:cNvCxnSpPr/>
            <p:nvPr/>
          </p:nvCxnSpPr>
          <p:spPr>
            <a:xfrm rot="16200000" flipH="1">
              <a:off x="-1371600" y="2971800"/>
              <a:ext cx="6858000" cy="9144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4" name="Straight Connector 183"/>
            <p:cNvCxnSpPr/>
            <p:nvPr/>
          </p:nvCxnSpPr>
          <p:spPr>
            <a:xfrm rot="16200000" flipH="1">
              <a:off x="-2819400" y="3200400"/>
              <a:ext cx="6858000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5" name="Straight Connector 184"/>
            <p:cNvCxnSpPr/>
            <p:nvPr/>
          </p:nvCxnSpPr>
          <p:spPr>
            <a:xfrm rot="5400000">
              <a:off x="-2705099" y="3238500"/>
              <a:ext cx="6858000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6" name="Straight Connector 185"/>
            <p:cNvCxnSpPr/>
            <p:nvPr/>
          </p:nvCxnSpPr>
          <p:spPr>
            <a:xfrm rot="16200000" flipH="1">
              <a:off x="-2133600" y="3200400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7" name="Straight Connector 186"/>
            <p:cNvCxnSpPr/>
            <p:nvPr/>
          </p:nvCxnSpPr>
          <p:spPr>
            <a:xfrm rot="16200000" flipH="1">
              <a:off x="-3124200" y="3276600"/>
              <a:ext cx="68580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8" name="Straight Connector 187"/>
            <p:cNvCxnSpPr/>
            <p:nvPr/>
          </p:nvCxnSpPr>
          <p:spPr>
            <a:xfrm rot="16200000" flipH="1">
              <a:off x="-1828799" y="3352799"/>
              <a:ext cx="6858000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9" name="Straight Connector 188"/>
            <p:cNvCxnSpPr/>
            <p:nvPr/>
          </p:nvCxnSpPr>
          <p:spPr>
            <a:xfrm rot="16200000" flipH="1">
              <a:off x="-28194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0" name="Straight Connector 189"/>
            <p:cNvCxnSpPr/>
            <p:nvPr/>
          </p:nvCxnSpPr>
          <p:spPr>
            <a:xfrm rot="16200000" flipH="1">
              <a:off x="-2438400" y="3124200"/>
              <a:ext cx="6858000" cy="609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5" name="Straight Connector 164"/>
            <p:cNvCxnSpPr/>
            <p:nvPr/>
          </p:nvCxnSpPr>
          <p:spPr>
            <a:xfrm rot="5400000">
              <a:off x="-1731645" y="2722245"/>
              <a:ext cx="6858000" cy="1413510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6" name="Straight Connector 165"/>
            <p:cNvCxnSpPr/>
            <p:nvPr/>
          </p:nvCxnSpPr>
          <p:spPr>
            <a:xfrm rot="5400000">
              <a:off x="-1142048" y="3277552"/>
              <a:ext cx="6858000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9" name="Straight Connector 168"/>
            <p:cNvCxnSpPr/>
            <p:nvPr/>
          </p:nvCxnSpPr>
          <p:spPr>
            <a:xfrm rot="5400000">
              <a:off x="-914400" y="3276600"/>
              <a:ext cx="68580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3" name="Straight Connector 172"/>
            <p:cNvCxnSpPr/>
            <p:nvPr/>
          </p:nvCxnSpPr>
          <p:spPr>
            <a:xfrm rot="5400000">
              <a:off x="-1855470" y="3227070"/>
              <a:ext cx="6858000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1" name="Straight Connector 120"/>
            <p:cNvCxnSpPr/>
            <p:nvPr/>
          </p:nvCxnSpPr>
          <p:spPr>
            <a:xfrm rot="16200000" flipH="1">
              <a:off x="-2643187" y="3252788"/>
              <a:ext cx="6858000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5" name="Straight Connector 144"/>
            <p:cNvCxnSpPr/>
            <p:nvPr/>
          </p:nvCxnSpPr>
          <p:spPr>
            <a:xfrm rot="16200000" flipH="1">
              <a:off x="-1954530" y="3326130"/>
              <a:ext cx="6858000" cy="20574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Straight Connector 107"/>
            <p:cNvCxnSpPr/>
            <p:nvPr/>
          </p:nvCxnSpPr>
          <p:spPr>
            <a:xfrm rot="16200000" flipH="1">
              <a:off x="-23622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9" name="Straight Connector 208"/>
            <p:cNvCxnSpPr/>
            <p:nvPr/>
          </p:nvCxnSpPr>
          <p:spPr>
            <a:xfrm rot="16200000" flipH="1">
              <a:off x="-21336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0" name="Straight Connector 209"/>
            <p:cNvCxnSpPr/>
            <p:nvPr/>
          </p:nvCxnSpPr>
          <p:spPr>
            <a:xfrm rot="16200000" flipH="1">
              <a:off x="10668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1" name="Straight Connector 210"/>
            <p:cNvCxnSpPr/>
            <p:nvPr/>
          </p:nvCxnSpPr>
          <p:spPr>
            <a:xfrm rot="16200000" flipH="1">
              <a:off x="876300" y="3238500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2" name="Straight Connector 211"/>
            <p:cNvCxnSpPr/>
            <p:nvPr/>
          </p:nvCxnSpPr>
          <p:spPr>
            <a:xfrm rot="5400000">
              <a:off x="1028700" y="3238500"/>
              <a:ext cx="6858000" cy="3810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3" name="Straight Connector 212"/>
            <p:cNvCxnSpPr/>
            <p:nvPr/>
          </p:nvCxnSpPr>
          <p:spPr>
            <a:xfrm rot="5400000">
              <a:off x="-723900" y="3314700"/>
              <a:ext cx="6858000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4" name="Straight Connector 213"/>
            <p:cNvCxnSpPr/>
            <p:nvPr/>
          </p:nvCxnSpPr>
          <p:spPr>
            <a:xfrm rot="16200000" flipH="1">
              <a:off x="-800100" y="3314700"/>
              <a:ext cx="6858000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5" name="Straight Connector 214"/>
            <p:cNvCxnSpPr/>
            <p:nvPr/>
          </p:nvCxnSpPr>
          <p:spPr>
            <a:xfrm rot="5400000">
              <a:off x="-152400" y="3429000"/>
              <a:ext cx="6858000" cy="1588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6" name="Straight Connector 215"/>
            <p:cNvCxnSpPr/>
            <p:nvPr/>
          </p:nvCxnSpPr>
          <p:spPr>
            <a:xfrm rot="16200000" flipH="1">
              <a:off x="-304800" y="3200400"/>
              <a:ext cx="6858000" cy="4572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7" name="Straight Connector 216"/>
            <p:cNvCxnSpPr/>
            <p:nvPr/>
          </p:nvCxnSpPr>
          <p:spPr>
            <a:xfrm rot="5400000">
              <a:off x="-190499" y="3238500"/>
              <a:ext cx="6858000" cy="38100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8" name="Straight Connector 217"/>
            <p:cNvCxnSpPr/>
            <p:nvPr/>
          </p:nvCxnSpPr>
          <p:spPr>
            <a:xfrm rot="16200000" flipH="1">
              <a:off x="381000" y="3200400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9" name="Straight Connector 218"/>
            <p:cNvCxnSpPr/>
            <p:nvPr/>
          </p:nvCxnSpPr>
          <p:spPr>
            <a:xfrm rot="16200000" flipH="1">
              <a:off x="-609600" y="3276600"/>
              <a:ext cx="68580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0" name="Straight Connector 219"/>
            <p:cNvCxnSpPr/>
            <p:nvPr/>
          </p:nvCxnSpPr>
          <p:spPr>
            <a:xfrm rot="16200000" flipH="1">
              <a:off x="685801" y="3352799"/>
              <a:ext cx="6858000" cy="152401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1" name="Straight Connector 220"/>
            <p:cNvCxnSpPr/>
            <p:nvPr/>
          </p:nvCxnSpPr>
          <p:spPr>
            <a:xfrm rot="16200000" flipH="1">
              <a:off x="-3048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2" name="Straight Connector 221"/>
            <p:cNvCxnSpPr/>
            <p:nvPr/>
          </p:nvCxnSpPr>
          <p:spPr>
            <a:xfrm rot="5400000">
              <a:off x="-1028700" y="3314700"/>
              <a:ext cx="6858000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3" name="Straight Connector 222"/>
            <p:cNvCxnSpPr/>
            <p:nvPr/>
          </p:nvCxnSpPr>
          <p:spPr>
            <a:xfrm rot="5400000">
              <a:off x="782955" y="2722245"/>
              <a:ext cx="6858000" cy="1413510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4" name="Straight Connector 223"/>
            <p:cNvCxnSpPr/>
            <p:nvPr/>
          </p:nvCxnSpPr>
          <p:spPr>
            <a:xfrm rot="5400000">
              <a:off x="1372552" y="3277552"/>
              <a:ext cx="6858000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5" name="Straight Connector 224"/>
            <p:cNvCxnSpPr/>
            <p:nvPr/>
          </p:nvCxnSpPr>
          <p:spPr>
            <a:xfrm rot="5400000">
              <a:off x="16002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6" name="Straight Connector 225"/>
            <p:cNvCxnSpPr/>
            <p:nvPr/>
          </p:nvCxnSpPr>
          <p:spPr>
            <a:xfrm rot="5400000">
              <a:off x="659130" y="3227070"/>
              <a:ext cx="6858000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7" name="Straight Connector 226"/>
            <p:cNvCxnSpPr/>
            <p:nvPr/>
          </p:nvCxnSpPr>
          <p:spPr>
            <a:xfrm rot="16200000" flipH="1">
              <a:off x="-128587" y="3252788"/>
              <a:ext cx="6858000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8" name="Straight Connector 227"/>
            <p:cNvCxnSpPr/>
            <p:nvPr/>
          </p:nvCxnSpPr>
          <p:spPr>
            <a:xfrm rot="16200000" flipH="1">
              <a:off x="560070" y="3326130"/>
              <a:ext cx="6858000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9" name="Straight Connector 228"/>
            <p:cNvCxnSpPr/>
            <p:nvPr/>
          </p:nvCxnSpPr>
          <p:spPr>
            <a:xfrm rot="16200000" flipH="1">
              <a:off x="1524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0" name="Straight Connector 229"/>
            <p:cNvCxnSpPr/>
            <p:nvPr/>
          </p:nvCxnSpPr>
          <p:spPr>
            <a:xfrm rot="16200000" flipH="1">
              <a:off x="3810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7" name="Straight Connector 236"/>
            <p:cNvCxnSpPr/>
            <p:nvPr/>
          </p:nvCxnSpPr>
          <p:spPr>
            <a:xfrm rot="16200000" flipH="1">
              <a:off x="2743200" y="3352801"/>
              <a:ext cx="6858000" cy="15240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8" name="Straight Connector 237"/>
            <p:cNvCxnSpPr/>
            <p:nvPr/>
          </p:nvCxnSpPr>
          <p:spPr>
            <a:xfrm rot="16200000" flipH="1">
              <a:off x="2095501" y="3238501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9" name="Straight Connector 238"/>
            <p:cNvCxnSpPr/>
            <p:nvPr/>
          </p:nvCxnSpPr>
          <p:spPr>
            <a:xfrm rot="5400000">
              <a:off x="2705100" y="3238501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0" name="Straight Connector 239"/>
            <p:cNvCxnSpPr/>
            <p:nvPr/>
          </p:nvCxnSpPr>
          <p:spPr>
            <a:xfrm rot="5400000">
              <a:off x="1828801" y="3276600"/>
              <a:ext cx="6857999" cy="3048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1" name="Straight Connector 240"/>
            <p:cNvCxnSpPr/>
            <p:nvPr/>
          </p:nvCxnSpPr>
          <p:spPr>
            <a:xfrm rot="16200000" flipH="1">
              <a:off x="1066800" y="3200402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2" name="Straight Connector 241"/>
            <p:cNvCxnSpPr/>
            <p:nvPr/>
          </p:nvCxnSpPr>
          <p:spPr>
            <a:xfrm rot="16200000" flipH="1">
              <a:off x="2362201" y="3352800"/>
              <a:ext cx="6858000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3" name="Straight Connector 242"/>
            <p:cNvCxnSpPr/>
            <p:nvPr/>
          </p:nvCxnSpPr>
          <p:spPr>
            <a:xfrm rot="5400000">
              <a:off x="2646045" y="2722246"/>
              <a:ext cx="6858000" cy="1413510"/>
            </a:xfrm>
            <a:prstGeom prst="line">
              <a:avLst/>
            </a:prstGeom>
            <a:ln>
              <a:solidFill>
                <a:schemeClr val="accent1">
                  <a:alpha val="56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4" name="Straight Connector 243"/>
            <p:cNvCxnSpPr/>
            <p:nvPr/>
          </p:nvCxnSpPr>
          <p:spPr>
            <a:xfrm rot="5400000">
              <a:off x="3048952" y="3277553"/>
              <a:ext cx="6858000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5" name="Straight Connector 244"/>
            <p:cNvCxnSpPr/>
            <p:nvPr/>
          </p:nvCxnSpPr>
          <p:spPr>
            <a:xfrm rot="5400000">
              <a:off x="2895600" y="3276601"/>
              <a:ext cx="68580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6" name="Straight Connector 245"/>
            <p:cNvCxnSpPr/>
            <p:nvPr/>
          </p:nvCxnSpPr>
          <p:spPr>
            <a:xfrm rot="5400000">
              <a:off x="2388870" y="3227071"/>
              <a:ext cx="6858000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7" name="Straight Connector 246"/>
            <p:cNvCxnSpPr/>
            <p:nvPr/>
          </p:nvCxnSpPr>
          <p:spPr>
            <a:xfrm rot="16200000" flipH="1">
              <a:off x="2236470" y="3326131"/>
              <a:ext cx="6858000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8" name="Straight Connector 247"/>
            <p:cNvCxnSpPr/>
            <p:nvPr/>
          </p:nvCxnSpPr>
          <p:spPr>
            <a:xfrm rot="16200000" flipH="1">
              <a:off x="1752600" y="3352801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9" name="Straight Connector 248"/>
            <p:cNvCxnSpPr/>
            <p:nvPr/>
          </p:nvCxnSpPr>
          <p:spPr>
            <a:xfrm rot="16200000" flipH="1">
              <a:off x="19812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0" name="Straight Connector 249"/>
            <p:cNvCxnSpPr/>
            <p:nvPr/>
          </p:nvCxnSpPr>
          <p:spPr>
            <a:xfrm rot="5400000">
              <a:off x="3467100" y="3314701"/>
              <a:ext cx="6858000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1" name="Straight Connector 250"/>
            <p:cNvCxnSpPr/>
            <p:nvPr/>
          </p:nvCxnSpPr>
          <p:spPr>
            <a:xfrm rot="16200000" flipH="1">
              <a:off x="3467099" y="3314701"/>
              <a:ext cx="6858000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2" name="Straight Connector 251"/>
            <p:cNvCxnSpPr/>
            <p:nvPr/>
          </p:nvCxnSpPr>
          <p:spPr>
            <a:xfrm rot="5400000">
              <a:off x="4038600" y="3429001"/>
              <a:ext cx="6858000" cy="1588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3" name="Straight Connector 252"/>
            <p:cNvCxnSpPr/>
            <p:nvPr/>
          </p:nvCxnSpPr>
          <p:spPr>
            <a:xfrm rot="16200000" flipH="1">
              <a:off x="3886200" y="3200401"/>
              <a:ext cx="6858000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4" name="Straight Connector 253"/>
            <p:cNvCxnSpPr/>
            <p:nvPr/>
          </p:nvCxnSpPr>
          <p:spPr>
            <a:xfrm rot="5400000">
              <a:off x="4000501" y="3238501"/>
              <a:ext cx="6858000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5" name="Straight Connector 254"/>
            <p:cNvCxnSpPr/>
            <p:nvPr/>
          </p:nvCxnSpPr>
          <p:spPr>
            <a:xfrm rot="16200000" flipH="1">
              <a:off x="4572000" y="3200401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7" name="Straight Connector 256"/>
            <p:cNvCxnSpPr/>
            <p:nvPr/>
          </p:nvCxnSpPr>
          <p:spPr>
            <a:xfrm rot="16200000" flipH="1">
              <a:off x="37338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8" name="Straight Connector 257"/>
            <p:cNvCxnSpPr/>
            <p:nvPr/>
          </p:nvCxnSpPr>
          <p:spPr>
            <a:xfrm rot="5400000">
              <a:off x="3619500" y="3314700"/>
              <a:ext cx="6858000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9" name="Straight Connector 258"/>
            <p:cNvCxnSpPr/>
            <p:nvPr/>
          </p:nvCxnSpPr>
          <p:spPr>
            <a:xfrm rot="16200000" flipH="1">
              <a:off x="4214813" y="3252788"/>
              <a:ext cx="6858000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0" name="Straight Connector 259"/>
            <p:cNvCxnSpPr/>
            <p:nvPr/>
          </p:nvCxnSpPr>
          <p:spPr>
            <a:xfrm rot="16200000" flipH="1">
              <a:off x="4751070" y="3326131"/>
              <a:ext cx="6858000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1" name="Straight Connector 260"/>
            <p:cNvCxnSpPr/>
            <p:nvPr/>
          </p:nvCxnSpPr>
          <p:spPr>
            <a:xfrm rot="16200000" flipH="1">
              <a:off x="4343400" y="3352801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2" name="Straight Connector 261"/>
            <p:cNvCxnSpPr/>
            <p:nvPr/>
          </p:nvCxnSpPr>
          <p:spPr>
            <a:xfrm rot="16200000" flipH="1">
              <a:off x="4572000" y="3352801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4" name="Straight Connector 263"/>
            <p:cNvCxnSpPr/>
            <p:nvPr/>
          </p:nvCxnSpPr>
          <p:spPr>
            <a:xfrm rot="16200000" flipH="1">
              <a:off x="5257800" y="3352802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5" name="Straight Connector 264"/>
            <p:cNvCxnSpPr/>
            <p:nvPr/>
          </p:nvCxnSpPr>
          <p:spPr>
            <a:xfrm rot="16200000" flipH="1">
              <a:off x="5067300" y="3238502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6" name="Straight Connector 265"/>
            <p:cNvCxnSpPr/>
            <p:nvPr/>
          </p:nvCxnSpPr>
          <p:spPr>
            <a:xfrm rot="5400000">
              <a:off x="5219700" y="3238502"/>
              <a:ext cx="6858000" cy="38100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7" name="Straight Connector 266"/>
            <p:cNvCxnSpPr/>
            <p:nvPr/>
          </p:nvCxnSpPr>
          <p:spPr>
            <a:xfrm rot="16200000" flipH="1">
              <a:off x="4876801" y="3352801"/>
              <a:ext cx="6858000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8" name="Straight Connector 267"/>
            <p:cNvCxnSpPr/>
            <p:nvPr/>
          </p:nvCxnSpPr>
          <p:spPr>
            <a:xfrm rot="5400000">
              <a:off x="5527994" y="3318196"/>
              <a:ext cx="6888479" cy="191133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0" name="Straight Connector 269"/>
            <p:cNvCxnSpPr/>
            <p:nvPr/>
          </p:nvCxnSpPr>
          <p:spPr>
            <a:xfrm rot="5400000">
              <a:off x="4850130" y="3227072"/>
              <a:ext cx="6858000" cy="40386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1" name="Straight Connector 270"/>
            <p:cNvCxnSpPr/>
            <p:nvPr/>
          </p:nvCxnSpPr>
          <p:spPr>
            <a:xfrm rot="16200000" flipH="1">
              <a:off x="4751070" y="3326132"/>
              <a:ext cx="6858000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8" name="Straight Connector 277"/>
            <p:cNvCxnSpPr/>
            <p:nvPr/>
          </p:nvCxnSpPr>
          <p:spPr>
            <a:xfrm rot="5400000">
              <a:off x="5562599" y="3429001"/>
              <a:ext cx="6858002" cy="1588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3" name="Straight Connector 282"/>
            <p:cNvCxnSpPr/>
            <p:nvPr/>
          </p:nvCxnSpPr>
          <p:spPr>
            <a:xfrm rot="5400000">
              <a:off x="2552700" y="3390900"/>
              <a:ext cx="6858000" cy="76200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9" name="Straight Connector 288"/>
            <p:cNvCxnSpPr/>
            <p:nvPr/>
          </p:nvCxnSpPr>
          <p:spPr>
            <a:xfrm rot="16200000" flipH="1">
              <a:off x="3048000" y="3352800"/>
              <a:ext cx="6858000" cy="1524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2" name="Straight Connector 291"/>
            <p:cNvCxnSpPr/>
            <p:nvPr/>
          </p:nvCxnSpPr>
          <p:spPr>
            <a:xfrm rot="16200000" flipH="1">
              <a:off x="3238500" y="3238500"/>
              <a:ext cx="6858000" cy="381000"/>
            </a:xfrm>
            <a:prstGeom prst="line">
              <a:avLst/>
            </a:prstGeom>
            <a:ln w="19050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4" name="Straight Connector 293"/>
            <p:cNvCxnSpPr/>
            <p:nvPr/>
          </p:nvCxnSpPr>
          <p:spPr>
            <a:xfrm rot="5400000">
              <a:off x="2133600" y="3276600"/>
              <a:ext cx="6858000" cy="3048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8" name="Straight Connector 297"/>
            <p:cNvCxnSpPr/>
            <p:nvPr/>
          </p:nvCxnSpPr>
          <p:spPr>
            <a:xfrm rot="16200000" flipH="1">
              <a:off x="3148013" y="3252789"/>
              <a:ext cx="6858000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9" name="Straight Connector 298"/>
            <p:cNvCxnSpPr/>
            <p:nvPr/>
          </p:nvCxnSpPr>
          <p:spPr>
            <a:xfrm rot="5400000">
              <a:off x="3771900" y="3238500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2" name="Straight Connector 301"/>
            <p:cNvCxnSpPr/>
            <p:nvPr/>
          </p:nvCxnSpPr>
          <p:spPr>
            <a:xfrm rot="5400000">
              <a:off x="4229100" y="2933700"/>
              <a:ext cx="6858000" cy="990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7" name="Straight Connector 306"/>
            <p:cNvCxnSpPr/>
            <p:nvPr/>
          </p:nvCxnSpPr>
          <p:spPr>
            <a:xfrm rot="16200000" flipH="1">
              <a:off x="1371600" y="3200403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9FFC3F-AFC7-45D9-AE71-721378D415D2}" type="datetimeFigureOut">
              <a:rPr lang="en-US" smtClean="0"/>
              <a:t>10/21/2011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92EEE3-DFD0-460E-ABFB-7F065130434C}" type="slidenum">
              <a:rPr lang="en-US" smtClean="0"/>
              <a:t>‹#›</a:t>
            </a:fld>
            <a:endParaRPr lang="en-US"/>
          </a:p>
        </p:txBody>
      </p:sp>
      <p:sp>
        <p:nvSpPr>
          <p:cNvPr id="113" name="Rectangle 112"/>
          <p:cNvSpPr/>
          <p:nvPr/>
        </p:nvSpPr>
        <p:spPr>
          <a:xfrm>
            <a:off x="0" y="1905000"/>
            <a:ext cx="4953000" cy="31242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grpSp>
        <p:nvGrpSpPr>
          <p:cNvPr id="94" name="Group 93"/>
          <p:cNvGrpSpPr/>
          <p:nvPr/>
        </p:nvGrpSpPr>
        <p:grpSpPr>
          <a:xfrm>
            <a:off x="0" y="2057400"/>
            <a:ext cx="4801394" cy="2820988"/>
            <a:chOff x="0" y="2057400"/>
            <a:chExt cx="4801394" cy="2820988"/>
          </a:xfrm>
        </p:grpSpPr>
        <p:cxnSp>
          <p:nvCxnSpPr>
            <p:cNvPr id="117" name="Straight Connector 116"/>
            <p:cNvCxnSpPr/>
            <p:nvPr/>
          </p:nvCxnSpPr>
          <p:spPr>
            <a:xfrm>
              <a:off x="0" y="2057400"/>
              <a:ext cx="4800600" cy="1588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" name="Straight Connector 117"/>
            <p:cNvCxnSpPr/>
            <p:nvPr/>
          </p:nvCxnSpPr>
          <p:spPr>
            <a:xfrm>
              <a:off x="0" y="4876800"/>
              <a:ext cx="4800600" cy="1588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Straight Connector 119"/>
            <p:cNvCxnSpPr/>
            <p:nvPr/>
          </p:nvCxnSpPr>
          <p:spPr>
            <a:xfrm rot="5400000">
              <a:off x="3391694" y="3467100"/>
              <a:ext cx="2818606" cy="794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" y="2130425"/>
            <a:ext cx="4419600" cy="1600327"/>
          </a:xfrm>
        </p:spPr>
        <p:txBody>
          <a:bodyPr anchor="b">
            <a:normAutofit/>
          </a:bodyPr>
          <a:lstStyle>
            <a:lvl1pPr algn="l">
              <a:defRPr sz="3600" b="1" cap="none" spc="40" baseline="0">
                <a:ln w="13335" cmpd="sng">
                  <a:solidFill>
                    <a:schemeClr val="accent1">
                      <a:lumMod val="5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" y="3733800"/>
            <a:ext cx="4419600" cy="1066800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9FFC3F-AFC7-45D9-AE71-721378D415D2}" type="datetimeFigureOut">
              <a:rPr lang="en-US" smtClean="0"/>
              <a:t>10/21/2011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92EEE3-DFD0-460E-ABFB-7F065130434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92"/>
          <p:cNvGrpSpPr/>
          <p:nvPr/>
        </p:nvGrpSpPr>
        <p:grpSpPr>
          <a:xfrm>
            <a:off x="1" y="-30478"/>
            <a:ext cx="9067799" cy="4846320"/>
            <a:chOff x="1" y="-30477"/>
            <a:chExt cx="9067799" cy="4526277"/>
          </a:xfrm>
        </p:grpSpPr>
        <p:cxnSp>
          <p:nvCxnSpPr>
            <p:cNvPr id="8" name="Straight Connector 7"/>
            <p:cNvCxnSpPr/>
            <p:nvPr/>
          </p:nvCxnSpPr>
          <p:spPr>
            <a:xfrm rot="16200000" flipH="1">
              <a:off x="-27166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rot="16200000" flipH="1">
              <a:off x="-46216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rot="5400000">
              <a:off x="-30976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5400000">
              <a:off x="-2062365" y="2128112"/>
              <a:ext cx="4505731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rot="16200000" flipH="1">
              <a:off x="-2138565" y="2128112"/>
              <a:ext cx="4505731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 rot="16200000" flipH="1">
              <a:off x="-195465" y="1785212"/>
              <a:ext cx="4505731" cy="9144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 rot="16200000" flipH="1">
              <a:off x="-1643265" y="2013812"/>
              <a:ext cx="4505731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 rot="5400000">
              <a:off x="-1528964" y="2051912"/>
              <a:ext cx="4505731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6200000" flipH="1">
              <a:off x="-957465" y="2013812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rot="16200000" flipH="1">
              <a:off x="-1948065" y="2090012"/>
              <a:ext cx="450573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 rot="16200000" flipH="1">
              <a:off x="-652664" y="2166211"/>
              <a:ext cx="4505731" cy="152401"/>
            </a:xfrm>
            <a:prstGeom prst="line">
              <a:avLst/>
            </a:prstGeom>
            <a:ln w="5715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 rot="16200000" flipH="1">
              <a:off x="-164326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rot="16200000" flipH="1">
              <a:off x="-1790700" y="2019300"/>
              <a:ext cx="4495800" cy="4572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rot="5400000">
              <a:off x="-555510" y="1535657"/>
              <a:ext cx="4505731" cy="1413510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 rot="5400000">
              <a:off x="34087" y="2090964"/>
              <a:ext cx="4505731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 rot="5400000">
              <a:off x="261735" y="2090012"/>
              <a:ext cx="450573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/>
          </p:nvCxnSpPr>
          <p:spPr>
            <a:xfrm rot="5400000">
              <a:off x="-679335" y="2040482"/>
              <a:ext cx="4505731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/>
            <p:nvPr/>
          </p:nvCxnSpPr>
          <p:spPr>
            <a:xfrm rot="16200000" flipH="1">
              <a:off x="-1467052" y="2066200"/>
              <a:ext cx="4505731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/>
            <p:nvPr/>
          </p:nvCxnSpPr>
          <p:spPr>
            <a:xfrm rot="16200000" flipH="1">
              <a:off x="-778395" y="2139542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/>
            <p:cNvCxnSpPr/>
            <p:nvPr/>
          </p:nvCxnSpPr>
          <p:spPr>
            <a:xfrm rot="16200000" flipH="1">
              <a:off x="-118606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/>
            <p:cNvCxnSpPr/>
            <p:nvPr/>
          </p:nvCxnSpPr>
          <p:spPr>
            <a:xfrm rot="16200000" flipH="1">
              <a:off x="-95746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 rot="16200000" flipH="1">
              <a:off x="224293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/>
            <p:cNvCxnSpPr/>
            <p:nvPr/>
          </p:nvCxnSpPr>
          <p:spPr>
            <a:xfrm rot="16200000" flipH="1">
              <a:off x="205243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/>
            <p:cNvCxnSpPr/>
            <p:nvPr/>
          </p:nvCxnSpPr>
          <p:spPr>
            <a:xfrm rot="5400000">
              <a:off x="2204835" y="2051912"/>
              <a:ext cx="4505731" cy="3810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/>
            <p:cNvCxnSpPr/>
            <p:nvPr/>
          </p:nvCxnSpPr>
          <p:spPr>
            <a:xfrm rot="5400000">
              <a:off x="452235" y="2128112"/>
              <a:ext cx="4505731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 rot="16200000" flipH="1">
              <a:off x="376035" y="2128112"/>
              <a:ext cx="4505731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 rot="5400000">
              <a:off x="1023735" y="2242139"/>
              <a:ext cx="4505731" cy="1588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/>
            <p:cNvCxnSpPr/>
            <p:nvPr/>
          </p:nvCxnSpPr>
          <p:spPr>
            <a:xfrm rot="16200000" flipH="1">
              <a:off x="871335" y="2013812"/>
              <a:ext cx="4505731" cy="4572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/>
            <p:cNvCxnSpPr/>
            <p:nvPr/>
          </p:nvCxnSpPr>
          <p:spPr>
            <a:xfrm rot="5400000">
              <a:off x="985636" y="2051912"/>
              <a:ext cx="4505731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/>
            <p:cNvCxnSpPr/>
            <p:nvPr/>
          </p:nvCxnSpPr>
          <p:spPr>
            <a:xfrm rot="16200000" flipH="1">
              <a:off x="1557135" y="2013812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/>
            <p:cNvCxnSpPr/>
            <p:nvPr/>
          </p:nvCxnSpPr>
          <p:spPr>
            <a:xfrm rot="16200000" flipH="1">
              <a:off x="566535" y="2090012"/>
              <a:ext cx="450573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/>
            <p:cNvCxnSpPr/>
            <p:nvPr/>
          </p:nvCxnSpPr>
          <p:spPr>
            <a:xfrm rot="16200000" flipH="1">
              <a:off x="1861936" y="2166211"/>
              <a:ext cx="4505731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/>
            <p:cNvCxnSpPr/>
            <p:nvPr/>
          </p:nvCxnSpPr>
          <p:spPr>
            <a:xfrm rot="16200000" flipH="1">
              <a:off x="8713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/>
            <p:cNvCxnSpPr/>
            <p:nvPr/>
          </p:nvCxnSpPr>
          <p:spPr>
            <a:xfrm rot="5400000">
              <a:off x="147435" y="2128112"/>
              <a:ext cx="4505731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/>
            <p:cNvCxnSpPr/>
            <p:nvPr/>
          </p:nvCxnSpPr>
          <p:spPr>
            <a:xfrm rot="5400000">
              <a:off x="1959090" y="1535657"/>
              <a:ext cx="4505731" cy="1413510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/>
            <p:cNvCxnSpPr/>
            <p:nvPr/>
          </p:nvCxnSpPr>
          <p:spPr>
            <a:xfrm rot="5400000">
              <a:off x="2548687" y="2090964"/>
              <a:ext cx="4505731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/>
            <p:cNvCxnSpPr/>
            <p:nvPr/>
          </p:nvCxnSpPr>
          <p:spPr>
            <a:xfrm rot="5400000">
              <a:off x="277633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/>
            <p:cNvCxnSpPr/>
            <p:nvPr/>
          </p:nvCxnSpPr>
          <p:spPr>
            <a:xfrm rot="5400000">
              <a:off x="1835265" y="2040482"/>
              <a:ext cx="4505731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/>
            <p:cNvCxnSpPr/>
            <p:nvPr/>
          </p:nvCxnSpPr>
          <p:spPr>
            <a:xfrm rot="16200000" flipH="1">
              <a:off x="1047548" y="2066200"/>
              <a:ext cx="4505731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/>
            <p:cNvCxnSpPr/>
            <p:nvPr/>
          </p:nvCxnSpPr>
          <p:spPr>
            <a:xfrm rot="16200000" flipH="1">
              <a:off x="1736205" y="2139542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/>
            <p:cNvCxnSpPr/>
            <p:nvPr/>
          </p:nvCxnSpPr>
          <p:spPr>
            <a:xfrm rot="16200000" flipH="1">
              <a:off x="132853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/>
            <p:cNvCxnSpPr/>
            <p:nvPr/>
          </p:nvCxnSpPr>
          <p:spPr>
            <a:xfrm rot="16200000" flipH="1">
              <a:off x="15571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/>
            <p:cNvCxnSpPr/>
            <p:nvPr/>
          </p:nvCxnSpPr>
          <p:spPr>
            <a:xfrm rot="16200000" flipH="1">
              <a:off x="3919335" y="2166212"/>
              <a:ext cx="4505731" cy="152400"/>
            </a:xfrm>
            <a:prstGeom prst="line">
              <a:avLst/>
            </a:prstGeom>
            <a:ln w="5715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/>
            <p:cNvCxnSpPr/>
            <p:nvPr/>
          </p:nvCxnSpPr>
          <p:spPr>
            <a:xfrm rot="16200000" flipH="1">
              <a:off x="3271636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/>
            <p:cNvCxnSpPr/>
            <p:nvPr/>
          </p:nvCxnSpPr>
          <p:spPr>
            <a:xfrm rot="5400000">
              <a:off x="388123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/>
            <p:cNvCxnSpPr/>
            <p:nvPr/>
          </p:nvCxnSpPr>
          <p:spPr>
            <a:xfrm rot="5400000">
              <a:off x="3004936" y="2090012"/>
              <a:ext cx="4505730" cy="3048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/>
            <p:cNvCxnSpPr/>
            <p:nvPr/>
          </p:nvCxnSpPr>
          <p:spPr>
            <a:xfrm rot="16200000" flipH="1">
              <a:off x="2242935" y="2013813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/>
            <p:cNvCxnSpPr/>
            <p:nvPr/>
          </p:nvCxnSpPr>
          <p:spPr>
            <a:xfrm rot="16200000" flipH="1">
              <a:off x="3538336" y="2166212"/>
              <a:ext cx="4505731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/>
            <p:cNvCxnSpPr/>
            <p:nvPr/>
          </p:nvCxnSpPr>
          <p:spPr>
            <a:xfrm rot="5400000">
              <a:off x="3822180" y="1535657"/>
              <a:ext cx="4505731" cy="1413510"/>
            </a:xfrm>
            <a:prstGeom prst="line">
              <a:avLst/>
            </a:prstGeom>
            <a:ln>
              <a:solidFill>
                <a:schemeClr val="accent1">
                  <a:alpha val="56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/>
            <p:cNvCxnSpPr/>
            <p:nvPr/>
          </p:nvCxnSpPr>
          <p:spPr>
            <a:xfrm rot="5400000">
              <a:off x="4225087" y="2090965"/>
              <a:ext cx="4505731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/>
            <p:cNvCxnSpPr/>
            <p:nvPr/>
          </p:nvCxnSpPr>
          <p:spPr>
            <a:xfrm rot="5400000">
              <a:off x="4071735" y="2090012"/>
              <a:ext cx="450573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/>
            <p:cNvCxnSpPr/>
            <p:nvPr/>
          </p:nvCxnSpPr>
          <p:spPr>
            <a:xfrm rot="5400000">
              <a:off x="3565005" y="2040482"/>
              <a:ext cx="4505731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/>
            <p:cNvCxnSpPr/>
            <p:nvPr/>
          </p:nvCxnSpPr>
          <p:spPr>
            <a:xfrm rot="16200000" flipH="1">
              <a:off x="3412605" y="2139542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/>
            <p:cNvCxnSpPr/>
            <p:nvPr/>
          </p:nvCxnSpPr>
          <p:spPr>
            <a:xfrm rot="16200000" flipH="1">
              <a:off x="2928735" y="2166212"/>
              <a:ext cx="4505731" cy="152400"/>
            </a:xfrm>
            <a:prstGeom prst="line">
              <a:avLst/>
            </a:prstGeom>
            <a:ln w="5715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/>
            <p:cNvCxnSpPr/>
            <p:nvPr/>
          </p:nvCxnSpPr>
          <p:spPr>
            <a:xfrm rot="16200000" flipH="1">
              <a:off x="30811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/>
            <p:cNvCxnSpPr/>
            <p:nvPr/>
          </p:nvCxnSpPr>
          <p:spPr>
            <a:xfrm rot="5400000">
              <a:off x="4643235" y="2128112"/>
              <a:ext cx="4505731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/>
            <p:cNvCxnSpPr/>
            <p:nvPr/>
          </p:nvCxnSpPr>
          <p:spPr>
            <a:xfrm rot="16200000" flipH="1">
              <a:off x="4643234" y="2128112"/>
              <a:ext cx="4505731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/>
            <p:cNvCxnSpPr/>
            <p:nvPr/>
          </p:nvCxnSpPr>
          <p:spPr>
            <a:xfrm rot="5400000">
              <a:off x="5214735" y="2242140"/>
              <a:ext cx="4505731" cy="1588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/>
            <p:cNvCxnSpPr/>
            <p:nvPr/>
          </p:nvCxnSpPr>
          <p:spPr>
            <a:xfrm rot="16200000" flipH="1">
              <a:off x="5062335" y="2013812"/>
              <a:ext cx="4505731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Connector 66"/>
            <p:cNvCxnSpPr/>
            <p:nvPr/>
          </p:nvCxnSpPr>
          <p:spPr>
            <a:xfrm rot="5400000">
              <a:off x="5176636" y="2051912"/>
              <a:ext cx="4505731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Connector 67"/>
            <p:cNvCxnSpPr/>
            <p:nvPr/>
          </p:nvCxnSpPr>
          <p:spPr>
            <a:xfrm rot="16200000" flipH="1">
              <a:off x="5748135" y="2013813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/>
            <p:cNvCxnSpPr/>
            <p:nvPr/>
          </p:nvCxnSpPr>
          <p:spPr>
            <a:xfrm rot="16200000" flipH="1">
              <a:off x="49099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/>
            <p:cNvCxnSpPr/>
            <p:nvPr/>
          </p:nvCxnSpPr>
          <p:spPr>
            <a:xfrm rot="5400000">
              <a:off x="4795635" y="2128112"/>
              <a:ext cx="4505731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Connector 70"/>
            <p:cNvCxnSpPr/>
            <p:nvPr/>
          </p:nvCxnSpPr>
          <p:spPr>
            <a:xfrm rot="16200000" flipH="1">
              <a:off x="5390948" y="2066200"/>
              <a:ext cx="4505731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/>
            <p:cNvCxnSpPr/>
            <p:nvPr/>
          </p:nvCxnSpPr>
          <p:spPr>
            <a:xfrm rot="16200000" flipH="1">
              <a:off x="5927205" y="2139542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/>
            <p:cNvCxnSpPr/>
            <p:nvPr/>
          </p:nvCxnSpPr>
          <p:spPr>
            <a:xfrm rot="16200000" flipH="1">
              <a:off x="551953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/>
            <p:cNvCxnSpPr/>
            <p:nvPr/>
          </p:nvCxnSpPr>
          <p:spPr>
            <a:xfrm rot="16200000" flipH="1">
              <a:off x="57481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/>
            <p:cNvCxnSpPr/>
            <p:nvPr/>
          </p:nvCxnSpPr>
          <p:spPr>
            <a:xfrm rot="16200000" flipH="1">
              <a:off x="6433935" y="2166213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/>
            <p:cNvCxnSpPr/>
            <p:nvPr/>
          </p:nvCxnSpPr>
          <p:spPr>
            <a:xfrm rot="16200000" flipH="1">
              <a:off x="6243435" y="2051913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/>
            <p:cNvCxnSpPr/>
            <p:nvPr/>
          </p:nvCxnSpPr>
          <p:spPr>
            <a:xfrm rot="5400000">
              <a:off x="6395835" y="2051913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/>
            <p:cNvCxnSpPr/>
            <p:nvPr/>
          </p:nvCxnSpPr>
          <p:spPr>
            <a:xfrm rot="16200000" flipH="1">
              <a:off x="6052936" y="2166212"/>
              <a:ext cx="4505731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/>
            <p:cNvCxnSpPr/>
            <p:nvPr/>
          </p:nvCxnSpPr>
          <p:spPr>
            <a:xfrm rot="5400000">
              <a:off x="6709356" y="2136834"/>
              <a:ext cx="4525755" cy="191133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/>
            <p:cNvCxnSpPr/>
            <p:nvPr/>
          </p:nvCxnSpPr>
          <p:spPr>
            <a:xfrm rot="5400000">
              <a:off x="6026265" y="2040483"/>
              <a:ext cx="4505731" cy="40386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/>
            <p:cNvCxnSpPr/>
            <p:nvPr/>
          </p:nvCxnSpPr>
          <p:spPr>
            <a:xfrm rot="16200000" flipH="1">
              <a:off x="5927205" y="2139543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/>
            <p:cNvCxnSpPr/>
            <p:nvPr/>
          </p:nvCxnSpPr>
          <p:spPr>
            <a:xfrm rot="5400000">
              <a:off x="6738734" y="2242140"/>
              <a:ext cx="4505732" cy="1588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Connector 82"/>
            <p:cNvCxnSpPr/>
            <p:nvPr/>
          </p:nvCxnSpPr>
          <p:spPr>
            <a:xfrm rot="5400000">
              <a:off x="3728835" y="2204312"/>
              <a:ext cx="4505731" cy="76200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Connector 83"/>
            <p:cNvCxnSpPr/>
            <p:nvPr/>
          </p:nvCxnSpPr>
          <p:spPr>
            <a:xfrm rot="16200000" flipH="1">
              <a:off x="4224135" y="2166212"/>
              <a:ext cx="4505731" cy="1524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Straight Connector 84"/>
            <p:cNvCxnSpPr/>
            <p:nvPr/>
          </p:nvCxnSpPr>
          <p:spPr>
            <a:xfrm rot="16200000" flipH="1">
              <a:off x="4414635" y="2051912"/>
              <a:ext cx="4505731" cy="381000"/>
            </a:xfrm>
            <a:prstGeom prst="line">
              <a:avLst/>
            </a:prstGeom>
            <a:ln w="19050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Straight Connector 85"/>
            <p:cNvCxnSpPr/>
            <p:nvPr/>
          </p:nvCxnSpPr>
          <p:spPr>
            <a:xfrm rot="5400000">
              <a:off x="3309735" y="2090012"/>
              <a:ext cx="4505731" cy="3048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Straight Connector 86"/>
            <p:cNvCxnSpPr/>
            <p:nvPr/>
          </p:nvCxnSpPr>
          <p:spPr>
            <a:xfrm rot="16200000" flipH="1">
              <a:off x="4324148" y="2066200"/>
              <a:ext cx="4505731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Straight Connector 87"/>
            <p:cNvCxnSpPr/>
            <p:nvPr/>
          </p:nvCxnSpPr>
          <p:spPr>
            <a:xfrm rot="5400000">
              <a:off x="494803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Straight Connector 88"/>
            <p:cNvCxnSpPr/>
            <p:nvPr/>
          </p:nvCxnSpPr>
          <p:spPr>
            <a:xfrm rot="5400000">
              <a:off x="5405235" y="1747112"/>
              <a:ext cx="4505731" cy="990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Straight Connector 89"/>
            <p:cNvCxnSpPr/>
            <p:nvPr/>
          </p:nvCxnSpPr>
          <p:spPr>
            <a:xfrm rot="16200000" flipH="1">
              <a:off x="2547735" y="2013814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4" name="Rectangle 93"/>
          <p:cNvSpPr/>
          <p:nvPr/>
        </p:nvSpPr>
        <p:spPr>
          <a:xfrm>
            <a:off x="0" y="4311168"/>
            <a:ext cx="9144000" cy="1905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cxnSp>
        <p:nvCxnSpPr>
          <p:cNvPr id="96" name="Straight Connector 95"/>
          <p:cNvCxnSpPr/>
          <p:nvPr/>
        </p:nvCxnSpPr>
        <p:spPr>
          <a:xfrm>
            <a:off x="0" y="4387368"/>
            <a:ext cx="914400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Straight Connector 96"/>
          <p:cNvCxnSpPr/>
          <p:nvPr/>
        </p:nvCxnSpPr>
        <p:spPr>
          <a:xfrm>
            <a:off x="0" y="6138380"/>
            <a:ext cx="914400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621364"/>
            <a:ext cx="8305800" cy="414649"/>
          </a:xfrm>
        </p:spPr>
        <p:txBody>
          <a:bodyPr anchor="t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5" name="Title 94"/>
          <p:cNvSpPr>
            <a:spLocks noGrp="1"/>
          </p:cNvSpPr>
          <p:nvPr>
            <p:ph type="title"/>
          </p:nvPr>
        </p:nvSpPr>
        <p:spPr>
          <a:xfrm>
            <a:off x="457200" y="4463568"/>
            <a:ext cx="83058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9FFC3F-AFC7-45D9-AE71-721378D415D2}" type="datetimeFigureOut">
              <a:rPr lang="en-US" smtClean="0"/>
              <a:t>10/21/2011</a:t>
            </a:fld>
            <a:endParaRPr lang="en-US"/>
          </a:p>
        </p:txBody>
      </p:sp>
      <p:sp>
        <p:nvSpPr>
          <p:cNvPr id="91" name="Footer Placeholder 9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2" name="Slide Number Placeholder 9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92EEE3-DFD0-460E-ABFB-7F065130434C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9FFC3F-AFC7-45D9-AE71-721378D415D2}" type="datetimeFigureOut">
              <a:rPr lang="en-US" smtClean="0"/>
              <a:t>10/21/2011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92EEE3-DFD0-460E-ABFB-7F065130434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 algn="ctr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 algn="ctr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9FFC3F-AFC7-45D9-AE71-721378D415D2}" type="datetimeFigureOut">
              <a:rPr lang="en-US" smtClean="0"/>
              <a:t>10/21/2011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92EEE3-DFD0-460E-ABFB-7F065130434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9FFC3F-AFC7-45D9-AE71-721378D415D2}" type="datetimeFigureOut">
              <a:rPr lang="en-US" smtClean="0"/>
              <a:t>10/21/2011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92EEE3-DFD0-460E-ABFB-7F065130434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9FFC3F-AFC7-45D9-AE71-721378D415D2}" type="datetimeFigureOut">
              <a:rPr lang="en-US" smtClean="0"/>
              <a:t>10/21/2011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92EEE3-DFD0-460E-ABFB-7F065130434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00400" y="273050"/>
            <a:ext cx="54864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9FFC3F-AFC7-45D9-AE71-721378D415D2}" type="datetimeFigureOut">
              <a:rPr lang="en-US" smtClean="0"/>
              <a:t>10/21/2011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92EEE3-DFD0-460E-ABFB-7F065130434C}" type="slidenum">
              <a:rPr lang="en-US" smtClean="0"/>
              <a:t>‹#›</a:t>
            </a:fld>
            <a:endParaRPr lang="en-US"/>
          </a:p>
        </p:txBody>
      </p:sp>
      <p:sp>
        <p:nvSpPr>
          <p:cNvPr id="37" name="Rectangle 36"/>
          <p:cNvSpPr/>
          <p:nvPr/>
        </p:nvSpPr>
        <p:spPr>
          <a:xfrm>
            <a:off x="0" y="1563624"/>
            <a:ext cx="2761488" cy="3313176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cxnSp>
        <p:nvCxnSpPr>
          <p:cNvPr id="39" name="Straight Connector 38"/>
          <p:cNvCxnSpPr/>
          <p:nvPr/>
        </p:nvCxnSpPr>
        <p:spPr>
          <a:xfrm rot="5400000">
            <a:off x="1128157" y="3221339"/>
            <a:ext cx="3017520" cy="794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/>
          <p:cNvCxnSpPr/>
          <p:nvPr/>
        </p:nvCxnSpPr>
        <p:spPr>
          <a:xfrm>
            <a:off x="0" y="1712976"/>
            <a:ext cx="265176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/>
          <p:cNvCxnSpPr/>
          <p:nvPr/>
        </p:nvCxnSpPr>
        <p:spPr>
          <a:xfrm>
            <a:off x="0" y="4733544"/>
            <a:ext cx="265176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901952"/>
            <a:ext cx="2377440" cy="137160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tabLst>
                <a:tab pos="3830638" algn="l"/>
              </a:tabLst>
              <a:defRPr lang="en-US" sz="2600" b="1" kern="1200" cap="none" spc="20" baseline="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2400" y="3273552"/>
            <a:ext cx="2377440" cy="1371600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200400" y="381000"/>
            <a:ext cx="5562600" cy="5638800"/>
          </a:xfrm>
          <a:solidFill>
            <a:schemeClr val="bg2"/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9FFC3F-AFC7-45D9-AE71-721378D415D2}" type="datetimeFigureOut">
              <a:rPr lang="en-US" smtClean="0"/>
              <a:t>10/21/2011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92EEE3-DFD0-460E-ABFB-7F065130434C}" type="slidenum">
              <a:rPr lang="en-US" smtClean="0"/>
              <a:t>‹#›</a:t>
            </a:fld>
            <a:endParaRPr lang="en-US"/>
          </a:p>
        </p:txBody>
      </p:sp>
      <p:sp>
        <p:nvSpPr>
          <p:cNvPr id="33" name="Rectangle 32"/>
          <p:cNvSpPr/>
          <p:nvPr/>
        </p:nvSpPr>
        <p:spPr>
          <a:xfrm>
            <a:off x="0" y="1563624"/>
            <a:ext cx="2761488" cy="3313176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cxnSp>
        <p:nvCxnSpPr>
          <p:cNvPr id="34" name="Straight Connector 33"/>
          <p:cNvCxnSpPr/>
          <p:nvPr/>
        </p:nvCxnSpPr>
        <p:spPr>
          <a:xfrm rot="5400000">
            <a:off x="1128157" y="3221339"/>
            <a:ext cx="3017520" cy="794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>
            <a:off x="0" y="1712976"/>
            <a:ext cx="265176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/>
          <p:cNvCxnSpPr/>
          <p:nvPr/>
        </p:nvCxnSpPr>
        <p:spPr>
          <a:xfrm>
            <a:off x="0" y="4733544"/>
            <a:ext cx="265176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5448" y="1905000"/>
            <a:ext cx="2377440" cy="1371600"/>
          </a:xfrm>
        </p:spPr>
        <p:txBody>
          <a:bodyPr anchor="b">
            <a:normAutofit/>
          </a:bodyPr>
          <a:lstStyle>
            <a:lvl1pPr algn="l">
              <a:defRPr sz="2600" b="1" cap="none" spc="20" baseline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2400" y="3276600"/>
            <a:ext cx="2377440" cy="1371600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9FFC3F-AFC7-45D9-AE71-721378D415D2}" type="datetimeFigureOut">
              <a:rPr lang="en-US" smtClean="0"/>
              <a:t>10/21/2011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92EEE3-DFD0-460E-ABFB-7F065130434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9FFC3F-AFC7-45D9-AE71-721378D415D2}" type="datetimeFigureOut">
              <a:rPr lang="en-US" smtClean="0"/>
              <a:t>10/21/2011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92EEE3-DFD0-460E-ABFB-7F065130434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Rectangle 189"/>
          <p:cNvSpPr/>
          <p:nvPr/>
        </p:nvSpPr>
        <p:spPr>
          <a:xfrm>
            <a:off x="149352" y="137160"/>
            <a:ext cx="8869680" cy="6583680"/>
          </a:xfrm>
          <a:prstGeom prst="rect">
            <a:avLst/>
          </a:prstGeom>
          <a:noFill/>
          <a:ln w="19050" cmpd="sng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1240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FA9FFC3F-AFC7-45D9-AE71-721378D415D2}" type="datetimeFigureOut">
              <a:rPr lang="en-US" smtClean="0"/>
              <a:t>10/21/2011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31123" y="6312408"/>
            <a:ext cx="348175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1240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4792EEE3-DFD0-460E-ABFB-7F065130434C}" type="slidenum">
              <a:rPr lang="en-US" smtClean="0"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spcBef>
          <a:spcPct val="0"/>
        </a:spcBef>
        <a:buNone/>
        <a:tabLst>
          <a:tab pos="3830638" algn="l"/>
        </a:tabLst>
        <a:defRPr sz="3600" b="1" kern="1200" cap="none" spc="50">
          <a:ln w="13335" cmpd="sng">
            <a:solidFill>
              <a:schemeClr val="accent1">
                <a:lumMod val="50000"/>
              </a:schemeClr>
            </a:solidFill>
            <a:prstDash val="solid"/>
          </a:ln>
          <a:solidFill>
            <a:schemeClr val="accent6">
              <a:tint val="1000"/>
            </a:schemeClr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8872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691640" indent="-18288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6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4884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defTabSz="914400" rtl="0" eaLnBrk="1" latinLnBrk="0" hangingPunct="1">
        <a:spcBef>
          <a:spcPct val="20000"/>
        </a:spcBef>
        <a:buClr>
          <a:schemeClr val="accent6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asf"/><Relationship Id="rId1" Type="http://schemas.microsoft.com/office/2007/relationships/media" Target="../media/media1.asf"/><Relationship Id="rId5" Type="http://schemas.openxmlformats.org/officeDocument/2006/relationships/hyperlink" Target="http://player.discoveryeducation.com/index.cfm?guidAssetId=C36D6B66-E175-4372-95AD-07BEE2B06AA2&amp;blnFromSearch=1&amp;productcode=US" TargetMode="External"/><Relationship Id="rId4" Type="http://schemas.openxmlformats.org/officeDocument/2006/relationships/image" Target="../media/image2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://worldbookonline.com/student/article?id=ar344500&amp;st=marijuana" TargetMode="External"/><Relationship Id="rId2" Type="http://schemas.openxmlformats.org/officeDocument/2006/relationships/hyperlink" Target="http://web.ebscohost.com/src/detail?vid=10&amp;hid=126&amp;sid=195209df-5767-4803-b272-c80cbe984e35@sessionmgr112&amp;bdata=JnNpdGU9c3JjLWxpdmU=#db=mih&amp;AN=32Y0261015581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abovetheinfluence.com/facts/drugsmarijuana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en-US" dirty="0" smtClean="0"/>
              <a:t>Marijuana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ctr"/>
            <a:r>
              <a:rPr lang="en-US" dirty="0" smtClean="0"/>
              <a:t>By : C.W.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558074">
            <a:off x="4591469" y="739051"/>
            <a:ext cx="3810000" cy="3819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801857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What is Marijuana?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Marijuana is an illegal drug made from the dried leaves, stems, and flower tops of a plant called the Cannabis Sativa, which is a member of the hemp family. </a:t>
            </a:r>
            <a:endParaRPr lang="en-US" dirty="0"/>
          </a:p>
        </p:txBody>
      </p:sp>
      <p:pic>
        <p:nvPicPr>
          <p:cNvPr id="3" name="Picture 2" descr="http://dcist.com/attachments/dcist_sommer/2010_0324_marijuan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9200" y="1828800"/>
            <a:ext cx="2847975" cy="29622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206847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1"/>
            <a:ext cx="8229600" cy="1143000"/>
          </a:xfrm>
        </p:spPr>
        <p:txBody>
          <a:bodyPr/>
          <a:lstStyle/>
          <a:p>
            <a:pPr algn="ctr"/>
            <a:r>
              <a:rPr lang="en-US" dirty="0" smtClean="0"/>
              <a:t>How is Marijuana Used?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600200"/>
            <a:ext cx="3124200" cy="4525963"/>
          </a:xfrm>
        </p:spPr>
        <p:txBody>
          <a:bodyPr>
            <a:noAutofit/>
          </a:bodyPr>
          <a:lstStyle/>
          <a:p>
            <a:r>
              <a:rPr lang="en-US" sz="5000" dirty="0" smtClean="0"/>
              <a:t>Smoking it</a:t>
            </a:r>
          </a:p>
          <a:p>
            <a:r>
              <a:rPr lang="en-US" sz="5000" dirty="0" smtClean="0"/>
              <a:t>Drinking it</a:t>
            </a:r>
          </a:p>
          <a:p>
            <a:r>
              <a:rPr lang="en-US" sz="5000" dirty="0" smtClean="0"/>
              <a:t>Eating it</a:t>
            </a:r>
            <a:endParaRPr lang="en-US" sz="5000" dirty="0"/>
          </a:p>
        </p:txBody>
      </p:sp>
      <p:sp>
        <p:nvSpPr>
          <p:cNvPr id="5" name="TextBox 4"/>
          <p:cNvSpPr txBox="1"/>
          <p:nvPr/>
        </p:nvSpPr>
        <p:spPr>
          <a:xfrm rot="1420515">
            <a:off x="4235553" y="2044357"/>
            <a:ext cx="388620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Most common way is smoking it. The user rolls it up like a cigarette and inhales the vapor. </a:t>
            </a:r>
            <a:endParaRPr lang="en-US" sz="3200" dirty="0"/>
          </a:p>
        </p:txBody>
      </p:sp>
      <p:pic>
        <p:nvPicPr>
          <p:cNvPr id="1026" name="Picture 2" descr="http://t2.gstatic.com/images?q=tbn:ANd9GcTxaVA-jpT8HXUvlbCuWo8mvBR90ZLPm1wBa3uP2Pxr70qkAYHW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800" y="4495800"/>
            <a:ext cx="2743200" cy="21945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Rounded Rectangle 11"/>
          <p:cNvSpPr/>
          <p:nvPr/>
        </p:nvSpPr>
        <p:spPr>
          <a:xfrm rot="1153558">
            <a:off x="4009807" y="1795349"/>
            <a:ext cx="4120713" cy="2890953"/>
          </a:xfrm>
          <a:prstGeom prst="roundRect">
            <a:avLst/>
          </a:prstGeom>
          <a:noFill/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78703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6600" dirty="0" smtClean="0"/>
              <a:t>Effects of Marijuana</a:t>
            </a:r>
            <a:endParaRPr lang="en-US" sz="6600" dirty="0"/>
          </a:p>
        </p:txBody>
      </p:sp>
    </p:spTree>
    <p:extLst>
      <p:ext uri="{BB962C8B-B14F-4D97-AF65-F5344CB8AC3E}">
        <p14:creationId xmlns:p14="http://schemas.microsoft.com/office/powerpoint/2010/main" val="10327457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304800"/>
            <a:ext cx="8229600" cy="1143000"/>
          </a:xfrm>
        </p:spPr>
        <p:txBody>
          <a:bodyPr/>
          <a:lstStyle/>
          <a:p>
            <a:pPr algn="ctr"/>
            <a:r>
              <a:rPr lang="en-US" dirty="0" smtClean="0"/>
              <a:t>Short Term Effects</a:t>
            </a:r>
            <a:endParaRPr lang="en-US" dirty="0"/>
          </a:p>
        </p:txBody>
      </p:sp>
      <p:pic>
        <p:nvPicPr>
          <p:cNvPr id="2056" name="Picture 8" descr="http://t0.gstatic.com/images?q=tbn:ANd9GcQRsBCzmdq8VXNQuHT5aGQOUml_GQbqzQncco366nu7ECwJdJbK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05250" y="4876800"/>
            <a:ext cx="2647950" cy="17240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4800" y="2133600"/>
            <a:ext cx="4040188" cy="3951288"/>
          </a:xfrm>
        </p:spPr>
        <p:txBody>
          <a:bodyPr/>
          <a:lstStyle/>
          <a:p>
            <a:r>
              <a:rPr lang="en-US" dirty="0"/>
              <a:t>The strong feeling of euphoria, or “getting high”. </a:t>
            </a:r>
            <a:endParaRPr lang="en-US" dirty="0" smtClean="0"/>
          </a:p>
          <a:p>
            <a:pPr lvl="0"/>
            <a:r>
              <a:rPr lang="en-US" dirty="0"/>
              <a:t>Redness of eyes</a:t>
            </a:r>
          </a:p>
          <a:p>
            <a:pPr lvl="0"/>
            <a:r>
              <a:rPr lang="en-US" dirty="0"/>
              <a:t>Rapid heartbeat</a:t>
            </a:r>
          </a:p>
          <a:p>
            <a:pPr lvl="0"/>
            <a:r>
              <a:rPr lang="en-US" dirty="0"/>
              <a:t>Change in </a:t>
            </a:r>
            <a:r>
              <a:rPr lang="en-US" dirty="0" smtClean="0"/>
              <a:t>judgment</a:t>
            </a:r>
            <a:endParaRPr lang="en-US" dirty="0"/>
          </a:p>
          <a:p>
            <a:r>
              <a:rPr lang="en-US" dirty="0"/>
              <a:t>Bad coordination</a:t>
            </a:r>
          </a:p>
        </p:txBody>
      </p:sp>
      <p:pic>
        <p:nvPicPr>
          <p:cNvPr id="2054" name="Picture 6" descr="http://t0.gstatic.com/images?q=tbn:ANd9GcQbST0npN2FHwWbU_rwleQvMKyqeuOv98Ld2G-eLq_9kzdHuqLS7Q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3200" y="3284633"/>
            <a:ext cx="2143125" cy="214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http://eyecare.ygoy.com/wp-content/uploads/2011/04/Bloodshot-Eyes-in-the-Morning-150x150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0" y="1530896"/>
            <a:ext cx="1752600" cy="1752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758117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Why Do People Use Marijuana?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Many people use marijuana out of curiosity. They think it can improve their talents and capabilities. But actually, it impairs all abilities.</a:t>
            </a:r>
          </a:p>
        </p:txBody>
      </p:sp>
      <p:pic>
        <p:nvPicPr>
          <p:cNvPr id="4098" name="Picture 2" descr="http://t1.gstatic.com/images?q=tbn:ANd9GcRWeKdWRKW8tmj2szFsSfFkiuflJYYxepJVr_qC7q35cEMOQCA2lQ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2600" y="3466208"/>
            <a:ext cx="3283926" cy="23717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http://t0.gstatic.com/images?q=tbn:ANd9GcQMQCZj1xModGXtMzzLWMwVLdU50GIwh3OrpQhMkmGtpQrUqxxBq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3276600"/>
            <a:ext cx="2619375" cy="27509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541930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33500" y="228600"/>
            <a:ext cx="6400800" cy="1143000"/>
          </a:xfrm>
        </p:spPr>
        <p:txBody>
          <a:bodyPr/>
          <a:lstStyle/>
          <a:p>
            <a:pPr algn="ctr"/>
            <a:r>
              <a:rPr lang="en-US" dirty="0" smtClean="0"/>
              <a:t>Long Term Effects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lvl="0"/>
            <a:r>
              <a:rPr lang="en-US" dirty="0"/>
              <a:t>Loss of short term memory</a:t>
            </a:r>
          </a:p>
          <a:p>
            <a:pPr lvl="0"/>
            <a:r>
              <a:rPr lang="en-US" dirty="0"/>
              <a:t>Shortened attention </a:t>
            </a:r>
            <a:r>
              <a:rPr lang="en-US" dirty="0" smtClean="0"/>
              <a:t>span</a:t>
            </a:r>
            <a:endParaRPr lang="en-US" dirty="0"/>
          </a:p>
          <a:p>
            <a:pPr lvl="0"/>
            <a:r>
              <a:rPr lang="en-US" dirty="0"/>
              <a:t>Interference with </a:t>
            </a:r>
            <a:r>
              <a:rPr lang="en-US" dirty="0" smtClean="0"/>
              <a:t>learning</a:t>
            </a:r>
            <a:endParaRPr lang="en-US" dirty="0"/>
          </a:p>
          <a:p>
            <a:pPr lvl="0"/>
            <a:r>
              <a:rPr lang="en-US" dirty="0"/>
              <a:t>Bronchitis </a:t>
            </a:r>
          </a:p>
          <a:p>
            <a:pPr lvl="0"/>
            <a:r>
              <a:rPr lang="en-US" dirty="0"/>
              <a:t>Coughing</a:t>
            </a:r>
          </a:p>
          <a:p>
            <a:pPr lvl="0"/>
            <a:r>
              <a:rPr lang="en-US" dirty="0"/>
              <a:t>Chest pains</a:t>
            </a:r>
          </a:p>
          <a:p>
            <a:pPr lvl="0"/>
            <a:r>
              <a:rPr lang="en-US" dirty="0"/>
              <a:t>Higher risk of cancer</a:t>
            </a:r>
          </a:p>
          <a:p>
            <a:pPr lvl="0"/>
            <a:r>
              <a:rPr lang="en-US" dirty="0"/>
              <a:t>(Withdrawal symptoms from stopping use- irritability, anxiety, sleeplessness, aggression, and impaired appetite.) </a:t>
            </a:r>
          </a:p>
          <a:p>
            <a:pPr lvl="0"/>
            <a:r>
              <a:rPr lang="en-US" dirty="0"/>
              <a:t>In males, it can lower the production sperm.</a:t>
            </a:r>
          </a:p>
          <a:p>
            <a:pPr lvl="0"/>
            <a:r>
              <a:rPr lang="en-US" dirty="0"/>
              <a:t>In females, it can cause menstrual irregularity and reduced fertility.</a:t>
            </a:r>
          </a:p>
          <a:p>
            <a:endParaRPr lang="en-US" dirty="0"/>
          </a:p>
        </p:txBody>
      </p:sp>
      <p:pic>
        <p:nvPicPr>
          <p:cNvPr id="3074" name="Picture 2" descr="http://t0.gstatic.com/images?q=tbn:ANd9GcQUT6b50JyjiP0aRPxsBg_vEDfeVsWYjtGGoZd-sTNq5g99yJKEmQ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3200" y="228600"/>
            <a:ext cx="2362200" cy="28412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AutoShape 4" descr="data:image/jpg;base64,/9j/4AAQSkZJRgABAQAAAQABAAD/2wBDAAkGBwgHBgkIBwgKCgkLDRYPDQwMDRsUFRAWIB0iIiAdHx8kKDQsJCYxJx8fLT0tMTU3Ojo6Iys/RD84QzQ5Ojf/2wBDAQoKCg0MDRoPDxo3JR8lNzc3Nzc3Nzc3Nzc3Nzc3Nzc3Nzc3Nzc3Nzc3Nzc3Nzc3Nzc3Nzc3Nzc3Nzc3Nzc3Nzf/wAARCACIAMADASIAAhEBAxEB/8QAHAABAAMBAQEBAQAAAAAAAAAAAAEFBgQHAwII/8QAOhAAAQMDAwMCAggEBQUAAAAAAQIDBAAFEQYSIRMxQVFhFCIHFSMyQlJxgWKRocEWJJKisTNEcoLh/8QAFAEBAAAAAAAAAAAAAAAAAAAAAP/EABQRAQAAAAAAAAAAAAAAAAAAAAD/2gAMAwEAAhEDEQA/APcaUpQKUpQRSppQRSppQRSppQRSh4rgut5t9nZQ7cpbMZKztR1FYKz6JHdR9gDQd9M1m1Xe/XB0CzWZDEYjiVdHC0T+jKQV/wCrbRuNrJJy7dbGsflFvdH9erQaWlZhUzWENSlO2q1XBrPAiS1suH3w4kp/3V12fU8K5S1QHG5EG5ITvVCmI2ObfzJ7hafdJIoLylQDmmaCaVGaZoJpUZpmgmlRmmaCaUpQKVFKCaVFKCailKBSlDxQVOo7wbTCT0GfiZ0lfRhxgcF5w9gT4SACVHwAa5rBpxEFwXC6O/WF5cT9rMcH3M90ND8CPYd/OaprRPh3C+u6nuEhDcVUj6qs4c4Cvm2rUkfmW4kgfwoFWOqNTqtc+2QYTCZD0ibHakk52x2nF7QokdlE/dHnBOMCg03HtU1m9Xal+o7fJMGMZtxajLkfDpOEttpBJW4fwp4OPKjwM4OKvVOpbgbY4/p5TaWYK213CYQFISkKTvaRnIUrBO49kgYzu7BuOPOKp9SWGNfoaWnVrYksq6kWW1w5Hc8KSf8AkeRwaz+rNRzlWiZJ08tLUSI4gPXJYBSodRKVhoHhWATlZ+UYwMnJTy6q+kEWhcO4xGlO2BuQpqVMSgH4hfTWUoZyfmGU8r+74BPOA0ekbvIuEWREuiEN3a3O9CYlH3VHGUuJ/hWkhQ/ceKv6xci4xYGtLRclL6Ma+wPhgSOFPJUlbQPjJStwfyFax2dEYcQ0/JZacX9xC3Akq/QE80HTUUHNKCailTQKVFKCaUpQKUpQKUpQKUpQK5LrIMW2y5CRktMLWB64ST/auuua4MCVCkRj2eaU2f3BFB5JAaduWibHJtcZc0WBqE+3HZJ+3llaFLBx+VBOfQuH0rYXC1POWF62QJcR3UaXWLg4p5XBdDqVblAchHyFKR4CQK5vo7kRLH9G9sWiJKV0ypuQ3HYU84HuoUuEpTzwoH9sVd6djSJNzuF9mRVxFzEtMsMOgdRLLe4grA7KUVqOPA255yKDpg6fjNWeTCmqVLXNSoTn18KfUobVduwxwAPugACqxTtqhzkaMkW5qPbHreRHK14Q+MlK2gPzAEKPOTuz71q6qdSizC0uv6gYivQmfnUJLIcAPYYSQcqJOAByScUHM4jTl1Ze0wBEkNNMJDsFo/K22CNoO37uCBgZzxXfcrPAuFt+BkQ2FspRhpCmwQ2dpSCkeCASBjtVJpm4w4CG4UyPa7K9MeJhWtgpS8EYyOokcbzyTgYGQMk99VkEcUHl8+dEu30faWsu5Iul2ZjoiK7qjqQE7ns9xtx6gknHqRY2CzWubOuLMu3W6ZBLhjImXD7WXNfQcOKJUPug5SAnGCg4wO1tofSbmmbV05MhEufjYHiOENpJ2NpzyEjJJ9SpRrKWrTcW23/T1ouC2nbtHSq5y57iuVEKKUstE8hJWsqIGM7cnJVQbDRJcii52R1xbgtUvpMKcUVK6C0JcbBJ5OAspz/DWmrM6WV8TftTTs5bM1EVv36TSQr/AHqWP2rS5A7mgmlfBqXGeeeZZfaW6wQl1CVgqbJGQFDxkc196BSlKBSlKBSlKBSlKBSlKCMVCjiv1WY1U6u5ToumY7q2vjW1PTXEHCkRUkBQB8FalBGfA3HxQZqzSJMbTurp1qmLjxBdXZEKWmN1wpOU9QpT+JO4KGR4yar7T9Mi3A4JmnJr7bWd0qAkrbKR3UUkfKO/GTj1r096029+1/Vj0NhcHphv4coGzaMYGPQYFUOt4l0ct0aLaogete4puMWMQh9xgY+RrOE4PII4JHAwaC+tVwbuVqi3BDbjLcllLyUPABSQoZGfQ4ryS7aguOudXfD6dRIdtdqX8i2EgdV7kdTqLGxGOdqjlQ+8lJJGPVZTES92h+D1VoZkMlpYZXtWhJGCOOx8V9bPaoNlt7MC2x0MRmU4ShA/qfUnyaDIWfR11jJT0pFrsvJKjb4nXkKz3Kn3slSvfbWtstsNriqZVOmzVKWXFPTHd6yTjjgAAcdgAK78CpoFZLWr8sTIMW12aFNubiHVwpUxSAmM4kDJAIKs4OePTmtbWZlD4/XsRKOW7XBccdUDwHHilKE/6W1n9x60HHp5y92y1sW+Lph5PSSSp2XcWftVklSlKKNxypRJPHmvlcLjf5j5gMSYiJfAVFtqitTXB5dfWNrY/RBUfw+3315docWN8BetP3O52yQ3uecitBaEEK4CvmBHbOe1UFls4kwwrR1ulW6Gskoe+viWAT3IbaWsE+2U/qKDY6U05G05EdQ0S5KlOl+W+rcS64fdRJwOwySfUkkk31UOlNOt6eiOoMyXOlSHOrJlSnCpTi8YyAewwMAenk1fUClKUClRU0ClKUClKUCoJA70JxXnuoL7qa+Ex9HWx9MFD6kP3FUhtouhBIUlncDjJ4CyPBwPNBtrndrfaYqpNzmMxWE4yt5YSOeKyVqvVtuX0jGTAnR5TEq0JRHW04FDe26ouJ9jhaTj0HtWYs2lbdqa8vSVy7qi4MFCJ0e8D/NsYBKHGHU424I4PKT5FXer9COKhsXuxOlOqLcgOJlIbCDMKRyFpHBKhn9e3Y0HohIxWLumirG7Dei3i7XJ0zlqbbVLuauFqPAbQSEE+g2n9649Na8g6ttLSH7g7YrihJW8ghtIWlOQooU6kgpBBz5GDn1PazFaDhuLP+SiMje9drj9pIeQDk7C5/00HnkgfwpHCqCkt2k7JbrjFsmobDBdU+FCDdozXS65SkkoWEkFDm0E5BwrBIweK0D1kvOnd0vTk6VOjo5Xap7xd3p8hp1XzJV6BRIPtXx/wXKu6mpGodS3CchD3XYaibYrTffaRtG7IB77hVgNC2AOJccamOrHZT1xkLP9V0FxZbpFvNsYnwVlTDycjcMKSexSoeCDkEeortJxWcbk6d0ewm2ROmwpai4iFHCnnnFHuQgZUe3es/eNYXN5ychMZ6zwITaC++pKHZTjjhwhltAJShxXB+bdgKSSBngNPqC/pgLRb4DXxt4fSTHhpVjj87h/A2PKj+gyapbPo28txXjc9Uy0SpLpfkKtzbbW5w+q1pUogAJSBwAEjirHROmGrBEfdfKnbnNX1Zj63C4onwjeeSEjgE9+TxnA03ag8i1/Z9Y6chqu9m1NcpsOPgvtPLAdbbBOTkDaoc8kpyAPQVbaI0iiTcF3/UFqkN3EKQth5+e29vOM78NJQng9ioE1o/pCliJoy6gJ3uSI6orKMZ3uO/ZpGPPKhV3bY5iW+NGKtxZaQ2T67QB/ag6EjAAqaUoFKUoFKUoFM4pX5WQlOTgAdyewoOO6XSLa2UOSlq3OK2NNNpK3HV99qUjknAJ9gCTwK4bZfnZV1FvmWqZAccYVIZL6m1dRCSlKvuKO0gqTwfWq2zIuF4vUXUj647duMZ1uHG2nqbFqQUuKVnGVBIO0AYBAyTmvnr3T7UuObxGDyLjGa2Jdjofcd2ZJ2tobcR824g5ORxzxQbAkHHPvWP0NcI8JDulnlKFwtjzjWzYSVM53tuE9gClSRz+LIri0Lc7tcbLEmL+sZ0xbOxbktAjR0HPPAG5auMEgK5BwRVlP0kpAiztPPxrTdmAd7rcfLMhJwVIcRnJBIBBzkeDQNB3e7XNy9MX9llEyBPXHCmW9qC3tSpOMknznJ8EVrcV5ra5F30jqaZc9ZyIfwd4CG/iYYWGIzrY2oC9w+Xck43HjKcE+norElmSgLjutuoIBCkKCgR+ooPKdY6emRbzPcmWhUrS0mQiWsW1tK5TDoQkKUkHBQFFOVFGT5yMmsRK1o6l9CrdfnZlviSApuJe2OpjJGCMEqXsAJJWRg42jPNf0gPmrP3/RNhvwdXLhhqS6koVKjKLTpB7gqT94eysj2oKmzxteTYbM2XfLXFVIaCvhvqwr6eeRz1Ad2MZGSB796/N60zqp9lt1OpXJxQvLsAJEJp9GMFIW386T7kmuxEXWFlSExpUO/RUDhEofDScem9IKFH3KR/ep/wAf2yLlF9iXGzOJ+98bFV085xw4jcgj3zQcdut16iR1t2yzWbTjbmTIkl/4l7/yxtSFH3Woj1z2rm+qY+qLQbNaNyLCp3fJubvzOzVhQUS0T3JUOXTx4SCORYJeGuJhDZUdNR1YUrBAuLo8c92k+fzHjsDnXJQltACQEpSOABgAUGXs9xm2O5NWG/vKfS8SLbcl/wDcADPScPYOgZ5/EBnvkVqweKzGvXIDtjXb5jLsiVMOyFHjkddTw5SpB/DtICis8Jxz6Gutd+1MLGLdKs7q9SNL+HU6pJEU/KCHy4ONuDkpHJIIAHgImXSPf/pGiWFtxK2bO0qfIA53PghCE/8AqF7j748ityBisRarExp7VVkjsrU665AmqkyFj5n3StlSlq9yT+wwPFbigUpSgUpSgUpSgV+XEhSSlXIPBHrX6r8uKShBUsgJAySewFBirjoyQzCjItl0mPot77T8K3ynUhgBtQIbKko3EY4BUTt49K7JVsvGo0oauynbPEbUFhuBMJfcWOxU4AAlI74GcnBJGMV+oV2uN9cmyLJPtiYEd4sNqWyp/qkJSSrclxIAyrAwD7+lVNr+kOPdWujHEZqWlSkLfW4SwshRSCyOFvZ7hKRnkAkE0GrUYGm7GO0eBCZAAGVEJA4Hqonj3JPrVMxL1FeZUkOMvaegNISpp1xtp117Ock/MpKMYHylJPPcdqsfqtN4sSot1+KJkYUouKCHEKCgpJG3hJBSkgDsR5OazlqvEnTSXIGpo96kqdmOF25vNdWOEHPTOU8JSUpSCkJGCSTjNBUae1pc7jKk2mVCdnw5EgRYtwlNNqjj5eQtbQ2LyRwlOPQkd61En6O9MvtjZbUQ39oy/byYysjyAggf0NfmyRJF4nqmPPvqs0Z5LltjrjJY3HafmI2glCSr5Mgds4OEmteO3NBkFWTU9nTusV/NwbBz8LeU7yfYPJwofuFftX1i62jMTGrfqSO5Y7g5kNolqBZexjPTeHyq7jg4PI4rVHtWF1dMVbtSty7tZXp9mchiEhTSW3ftnnBlJaJyd21A4BoNykhSQQQQecjzUONNuoKHEJWk90qGQf2rx68XaBp6K+nSt+n2KSEdRFqukVYYUNwyGw6n5Dz2Sf28jZM6mv8AEYSq5aWkywQCmTaXkPNuAjuEqKVj9MH9aDY7U9sVV329M2hlGUKkS31FEWI1jqPr9B6AeVHhI5NUL1/1bLUwq16QLTClYWbjObaWBg87U7iB278+3mrfT9icguLuF0fE28SEhL0nGEoT36bQ/CgHx3J5OTQfPTtjejPu3W8rRIvMlOHHE5KI6O4Zaz2SPJ7qPJ9r/aPQcVNKDOXM41xYveHNH9WD/atGKyl1Ehz6QtPoaCCw1Dluu/mAPTT/ACyU/wAq1dApSlApSlApSlAqk1ky5I09IaQy6+hSmuuyyMrcZDiS6kDySgLGPOceau6UGc05d4l5TdEWmMqK2w8Guspgtlay2lW7pqAIwCn7w5x6VQ3GzsPzhp5hImTVRw8/PkkZhN7xjpISkJQokEpA28pyScVp7lp9uXPVOjTJsCS4kIeciOJT1kjsFBSSCRk4OARnvXbbLbGtrJajIUNyt7i1rK1uKx95Sjyo8AZPoB2GKDrT5qdoqaUEAYqaUoBrNaycbDtgYcWB1ruwAFeSkLWP6pH9K0tfNxlp1ba3GkLU0rc2pSQSg4IyPQ4JH70FDrtKP8JT1KCcpbG3I7Hcn/5WgwK+E+FHuEVyLMZS8w4MLbV2VyD/AMiugDFA2jGKmlKBSlKCuXbUrvse6F072YrkfYAMELUhWc+2wfzqxpilApSlApSlApSlApSlApSlApSlBGaZpSgmlKUClKUClKUClKUClKUClKUClKUH/9k="/>
          <p:cNvSpPr>
            <a:spLocks noChangeAspect="1" noChangeArrowheads="1"/>
          </p:cNvSpPr>
          <p:nvPr/>
        </p:nvSpPr>
        <p:spPr bwMode="auto">
          <a:xfrm>
            <a:off x="134938" y="-874713"/>
            <a:ext cx="2543175" cy="18002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AutoShape 6" descr="data:image/jpg;base64,/9j/4AAQSkZJRgABAQAAAQABAAD/2wBDAAkGBwgHBgkIBwgKCgkLDRYPDQwMDRsUFRAWIB0iIiAdHx8kKDQsJCYxJx8fLT0tMTU3Ojo6Iys/RD84QzQ5Ojf/2wBDAQoKCg0MDRoPDxo3JR8lNzc3Nzc3Nzc3Nzc3Nzc3Nzc3Nzc3Nzc3Nzc3Nzc3Nzc3Nzc3Nzc3Nzc3Nzc3Nzc3Nzf/wAARCACIAMADASIAAhEBAxEB/8QAHAABAAMBAQEBAQAAAAAAAAAAAAEFBgQHAwII/8QAOhAAAQMDAwMCAggEBQUAAAAAAQIDBAAFEQYSIRMxQVFhFCIHFSMyQlJxgWKRocEWJJKisTNEcoLh/8QAFAEBAAAAAAAAAAAAAAAAAAAAAP/EABQRAQAAAAAAAAAAAAAAAAAAAAD/2gAMAwEAAhEDEQA/APcaUpQKUpQRSppQRSppQRSppQRSh4rgut5t9nZQ7cpbMZKztR1FYKz6JHdR9gDQd9M1m1Xe/XB0CzWZDEYjiVdHC0T+jKQV/wCrbRuNrJJy7dbGsflFvdH9erQaWlZhUzWENSlO2q1XBrPAiS1suH3w4kp/3V12fU8K5S1QHG5EG5ITvVCmI2ObfzJ7hafdJIoLylQDmmaCaVGaZoJpUZpmgmlRmmaCaUpQKVFKCaVFKCailKBSlDxQVOo7wbTCT0GfiZ0lfRhxgcF5w9gT4SACVHwAa5rBpxEFwXC6O/WF5cT9rMcH3M90ND8CPYd/OaprRPh3C+u6nuEhDcVUj6qs4c4Cvm2rUkfmW4kgfwoFWOqNTqtc+2QYTCZD0ibHakk52x2nF7QokdlE/dHnBOMCg03HtU1m9Xal+o7fJMGMZtxajLkfDpOEttpBJW4fwp4OPKjwM4OKvVOpbgbY4/p5TaWYK213CYQFISkKTvaRnIUrBO49kgYzu7BuOPOKp9SWGNfoaWnVrYksq6kWW1w5Hc8KSf8AkeRwaz+rNRzlWiZJ08tLUSI4gPXJYBSodRKVhoHhWATlZ+UYwMnJTy6q+kEWhcO4xGlO2BuQpqVMSgH4hfTWUoZyfmGU8r+74BPOA0ekbvIuEWREuiEN3a3O9CYlH3VHGUuJ/hWkhQ/ceKv6xci4xYGtLRclL6Ma+wPhgSOFPJUlbQPjJStwfyFax2dEYcQ0/JZacX9xC3Akq/QE80HTUUHNKCailTQKVFKCaUpQKUpQKUpQKUpQK5LrIMW2y5CRktMLWB64ST/auuua4MCVCkRj2eaU2f3BFB5JAaduWibHJtcZc0WBqE+3HZJ+3llaFLBx+VBOfQuH0rYXC1POWF62QJcR3UaXWLg4p5XBdDqVblAchHyFKR4CQK5vo7kRLH9G9sWiJKV0ypuQ3HYU84HuoUuEpTzwoH9sVd6djSJNzuF9mRVxFzEtMsMOgdRLLe4grA7KUVqOPA255yKDpg6fjNWeTCmqVLXNSoTn18KfUobVduwxwAPugACqxTtqhzkaMkW5qPbHreRHK14Q+MlK2gPzAEKPOTuz71q6qdSizC0uv6gYivQmfnUJLIcAPYYSQcqJOAByScUHM4jTl1Ze0wBEkNNMJDsFo/K22CNoO37uCBgZzxXfcrPAuFt+BkQ2FspRhpCmwQ2dpSCkeCASBjtVJpm4w4CG4UyPa7K9MeJhWtgpS8EYyOokcbzyTgYGQMk99VkEcUHl8+dEu30faWsu5Iul2ZjoiK7qjqQE7ns9xtx6gknHqRY2CzWubOuLMu3W6ZBLhjImXD7WXNfQcOKJUPug5SAnGCg4wO1tofSbmmbV05MhEufjYHiOENpJ2NpzyEjJJ9SpRrKWrTcW23/T1ouC2nbtHSq5y57iuVEKKUstE8hJWsqIGM7cnJVQbDRJcii52R1xbgtUvpMKcUVK6C0JcbBJ5OAspz/DWmrM6WV8TftTTs5bM1EVv36TSQr/AHqWP2rS5A7mgmlfBqXGeeeZZfaW6wQl1CVgqbJGQFDxkc196BSlKBSlKBSlKBSlKBSlKCMVCjiv1WY1U6u5ToumY7q2vjW1PTXEHCkRUkBQB8FalBGfA3HxQZqzSJMbTurp1qmLjxBdXZEKWmN1wpOU9QpT+JO4KGR4yar7T9Mi3A4JmnJr7bWd0qAkrbKR3UUkfKO/GTj1r096029+1/Vj0NhcHphv4coGzaMYGPQYFUOt4l0ct0aLaogete4puMWMQh9xgY+RrOE4PII4JHAwaC+tVwbuVqi3BDbjLcllLyUPABSQoZGfQ4ryS7aguOudXfD6dRIdtdqX8i2EgdV7kdTqLGxGOdqjlQ+8lJJGPVZTES92h+D1VoZkMlpYZXtWhJGCOOx8V9bPaoNlt7MC2x0MRmU4ShA/qfUnyaDIWfR11jJT0pFrsvJKjb4nXkKz3Kn3slSvfbWtstsNriqZVOmzVKWXFPTHd6yTjjgAAcdgAK78CpoFZLWr8sTIMW12aFNubiHVwpUxSAmM4kDJAIKs4OePTmtbWZlD4/XsRKOW7XBccdUDwHHilKE/6W1n9x60HHp5y92y1sW+Lph5PSSSp2XcWftVklSlKKNxypRJPHmvlcLjf5j5gMSYiJfAVFtqitTXB5dfWNrY/RBUfw+3315docWN8BetP3O52yQ3uecitBaEEK4CvmBHbOe1UFls4kwwrR1ulW6Gskoe+viWAT3IbaWsE+2U/qKDY6U05G05EdQ0S5KlOl+W+rcS64fdRJwOwySfUkkk31UOlNOt6eiOoMyXOlSHOrJlSnCpTi8YyAewwMAenk1fUClKUClRU0ClKUClKUCoJA70JxXnuoL7qa+Ex9HWx9MFD6kP3FUhtouhBIUlncDjJ4CyPBwPNBtrndrfaYqpNzmMxWE4yt5YSOeKyVqvVtuX0jGTAnR5TEq0JRHW04FDe26ouJ9jhaTj0HtWYs2lbdqa8vSVy7qi4MFCJ0e8D/NsYBKHGHU424I4PKT5FXer9COKhsXuxOlOqLcgOJlIbCDMKRyFpHBKhn9e3Y0HohIxWLumirG7Dei3i7XJ0zlqbbVLuauFqPAbQSEE+g2n9649Na8g6ttLSH7g7YrihJW8ghtIWlOQooU6kgpBBz5GDn1PazFaDhuLP+SiMje9drj9pIeQDk7C5/00HnkgfwpHCqCkt2k7JbrjFsmobDBdU+FCDdozXS65SkkoWEkFDm0E5BwrBIweK0D1kvOnd0vTk6VOjo5Xap7xd3p8hp1XzJV6BRIPtXx/wXKu6mpGodS3CchD3XYaibYrTffaRtG7IB77hVgNC2AOJccamOrHZT1xkLP9V0FxZbpFvNsYnwVlTDycjcMKSexSoeCDkEeortJxWcbk6d0ewm2ROmwpai4iFHCnnnFHuQgZUe3es/eNYXN5ychMZ6zwITaC++pKHZTjjhwhltAJShxXB+bdgKSSBngNPqC/pgLRb4DXxt4fSTHhpVjj87h/A2PKj+gyapbPo28txXjc9Uy0SpLpfkKtzbbW5w+q1pUogAJSBwAEjirHROmGrBEfdfKnbnNX1Zj63C4onwjeeSEjgE9+TxnA03ag8i1/Z9Y6chqu9m1NcpsOPgvtPLAdbbBOTkDaoc8kpyAPQVbaI0iiTcF3/UFqkN3EKQth5+e29vOM78NJQng9ioE1o/pCliJoy6gJ3uSI6orKMZ3uO/ZpGPPKhV3bY5iW+NGKtxZaQ2T67QB/ag6EjAAqaUoFKUoFKUoFM4pX5WQlOTgAdyewoOO6XSLa2UOSlq3OK2NNNpK3HV99qUjknAJ9gCTwK4bZfnZV1FvmWqZAccYVIZL6m1dRCSlKvuKO0gqTwfWq2zIuF4vUXUj647duMZ1uHG2nqbFqQUuKVnGVBIO0AYBAyTmvnr3T7UuObxGDyLjGa2Jdjofcd2ZJ2tobcR824g5ORxzxQbAkHHPvWP0NcI8JDulnlKFwtjzjWzYSVM53tuE9gClSRz+LIri0Lc7tcbLEmL+sZ0xbOxbktAjR0HPPAG5auMEgK5BwRVlP0kpAiztPPxrTdmAd7rcfLMhJwVIcRnJBIBBzkeDQNB3e7XNy9MX9llEyBPXHCmW9qC3tSpOMknznJ8EVrcV5ra5F30jqaZc9ZyIfwd4CG/iYYWGIzrY2oC9w+Xck43HjKcE+norElmSgLjutuoIBCkKCgR+ooPKdY6emRbzPcmWhUrS0mQiWsW1tK5TDoQkKUkHBQFFOVFGT5yMmsRK1o6l9CrdfnZlviSApuJe2OpjJGCMEqXsAJJWRg42jPNf0gPmrP3/RNhvwdXLhhqS6koVKjKLTpB7gqT94eysj2oKmzxteTYbM2XfLXFVIaCvhvqwr6eeRz1Ad2MZGSB796/N60zqp9lt1OpXJxQvLsAJEJp9GMFIW386T7kmuxEXWFlSExpUO/RUDhEofDScem9IKFH3KR/ep/wAf2yLlF9iXGzOJ+98bFV085xw4jcgj3zQcdut16iR1t2yzWbTjbmTIkl/4l7/yxtSFH3Woj1z2rm+qY+qLQbNaNyLCp3fJubvzOzVhQUS0T3JUOXTx4SCORYJeGuJhDZUdNR1YUrBAuLo8c92k+fzHjsDnXJQltACQEpSOABgAUGXs9xm2O5NWG/vKfS8SLbcl/wDcADPScPYOgZ5/EBnvkVqweKzGvXIDtjXb5jLsiVMOyFHjkddTw5SpB/DtICis8Jxz6Gutd+1MLGLdKs7q9SNL+HU6pJEU/KCHy4ONuDkpHJIIAHgImXSPf/pGiWFtxK2bO0qfIA53PghCE/8AqF7j748ityBisRarExp7VVkjsrU665AmqkyFj5n3StlSlq9yT+wwPFbigUpSgUpSgUpSgV+XEhSSlXIPBHrX6r8uKShBUsgJAySewFBirjoyQzCjItl0mPot77T8K3ynUhgBtQIbKko3EY4BUTt49K7JVsvGo0oauynbPEbUFhuBMJfcWOxU4AAlI74GcnBJGMV+oV2uN9cmyLJPtiYEd4sNqWyp/qkJSSrclxIAyrAwD7+lVNr+kOPdWujHEZqWlSkLfW4SwshRSCyOFvZ7hKRnkAkE0GrUYGm7GO0eBCZAAGVEJA4Hqonj3JPrVMxL1FeZUkOMvaegNISpp1xtp117Ock/MpKMYHylJPPcdqsfqtN4sSot1+KJkYUouKCHEKCgpJG3hJBSkgDsR5OazlqvEnTSXIGpo96kqdmOF25vNdWOEHPTOU8JSUpSCkJGCSTjNBUae1pc7jKk2mVCdnw5EgRYtwlNNqjj5eQtbQ2LyRwlOPQkd61En6O9MvtjZbUQ39oy/byYysjyAggf0NfmyRJF4nqmPPvqs0Z5LltjrjJY3HafmI2glCSr5Mgds4OEmteO3NBkFWTU9nTusV/NwbBz8LeU7yfYPJwofuFftX1i62jMTGrfqSO5Y7g5kNolqBZexjPTeHyq7jg4PI4rVHtWF1dMVbtSty7tZXp9mchiEhTSW3ftnnBlJaJyd21A4BoNykhSQQQQecjzUONNuoKHEJWk90qGQf2rx68XaBp6K+nSt+n2KSEdRFqukVYYUNwyGw6n5Dz2Sf28jZM6mv8AEYSq5aWkywQCmTaXkPNuAjuEqKVj9MH9aDY7U9sVV329M2hlGUKkS31FEWI1jqPr9B6AeVHhI5NUL1/1bLUwq16QLTClYWbjObaWBg87U7iB278+3mrfT9icguLuF0fE28SEhL0nGEoT36bQ/CgHx3J5OTQfPTtjejPu3W8rRIvMlOHHE5KI6O4Zaz2SPJ7qPJ9r/aPQcVNKDOXM41xYveHNH9WD/atGKyl1Ehz6QtPoaCCw1Dluu/mAPTT/ACyU/wAq1dApSlApSlApSlAqk1ky5I09IaQy6+hSmuuyyMrcZDiS6kDySgLGPOceau6UGc05d4l5TdEWmMqK2w8Guspgtlay2lW7pqAIwCn7w5x6VQ3GzsPzhp5hImTVRw8/PkkZhN7xjpISkJQokEpA28pyScVp7lp9uXPVOjTJsCS4kIeciOJT1kjsFBSSCRk4OARnvXbbLbGtrJajIUNyt7i1rK1uKx95Sjyo8AZPoB2GKDrT5qdoqaUEAYqaUoBrNaycbDtgYcWB1ruwAFeSkLWP6pH9K0tfNxlp1ba3GkLU0rc2pSQSg4IyPQ4JH70FDrtKP8JT1KCcpbG3I7Hcn/5WgwK+E+FHuEVyLMZS8w4MLbV2VyD/AMiugDFA2jGKmlKBSlKCuXbUrvse6F072YrkfYAMELUhWc+2wfzqxpilApSlApSlApSlApSlApSlApSlBGaZpSgmlKUClKUClKUClKUClKUClKUClKUH/9k="/>
          <p:cNvSpPr>
            <a:spLocks noChangeAspect="1" noChangeArrowheads="1"/>
          </p:cNvSpPr>
          <p:nvPr/>
        </p:nvSpPr>
        <p:spPr bwMode="auto">
          <a:xfrm>
            <a:off x="134938" y="-531813"/>
            <a:ext cx="1533525" cy="10858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3079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6104" y="1752600"/>
            <a:ext cx="2286000" cy="1619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2" descr="http://www.istockphoto.com/file_thumbview_approve/15199440/2/istockphoto_15199440-teenage-girl-14-16-sitting-at-desk-holding-pen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0400" y="2476500"/>
            <a:ext cx="1369795" cy="2057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456001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Statistics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Marijuana is the most commonly abused illegal drug in the U.S. </a:t>
            </a:r>
            <a:endParaRPr lang="en-US" dirty="0" smtClean="0"/>
          </a:p>
          <a:p>
            <a:r>
              <a:rPr lang="en-US" dirty="0" smtClean="0"/>
              <a:t>A </a:t>
            </a:r>
            <a:r>
              <a:rPr lang="en-US" dirty="0"/>
              <a:t>2005 survey shows that at least 97 million people have tried marijuana, and 14.5 million are regular users. </a:t>
            </a:r>
            <a:endParaRPr lang="en-US" dirty="0" smtClean="0"/>
          </a:p>
          <a:p>
            <a:r>
              <a:rPr lang="en-US" dirty="0"/>
              <a:t>100,000 plants have been removed from California’s National Parks. </a:t>
            </a:r>
          </a:p>
          <a:p>
            <a:r>
              <a:rPr lang="en-US" dirty="0" smtClean="0"/>
              <a:t>In </a:t>
            </a:r>
            <a:r>
              <a:rPr lang="en-US" dirty="0"/>
              <a:t>2002, 420,000 marijuana plants with a street value of $1.5 billion dollars were eradicated from California’s forests alone. </a:t>
            </a:r>
            <a:endParaRPr lang="en-US" dirty="0" smtClean="0"/>
          </a:p>
          <a:p>
            <a:r>
              <a:rPr lang="en-US" dirty="0" smtClean="0"/>
              <a:t>The </a:t>
            </a:r>
            <a:r>
              <a:rPr lang="en-US" dirty="0"/>
              <a:t>cultivation of marijuana in California is a multi-billion dollar industry. </a:t>
            </a:r>
          </a:p>
          <a:p>
            <a:endParaRPr lang="en-US" dirty="0"/>
          </a:p>
        </p:txBody>
      </p:sp>
      <p:pic>
        <p:nvPicPr>
          <p:cNvPr id="5122" name="Picture 2" descr="http://t1.gstatic.com/images?q=tbn:ANd9GcQJ6mWkdWHzpXzJ54pMuPSY8iPOFyTw78sDwRvoeGg7bKJaWbz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1" y="152400"/>
            <a:ext cx="1307956" cy="1447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144127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Statistics (cont.)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In Kentucky, marijuana is the most available and frequently abused drug.</a:t>
            </a:r>
          </a:p>
          <a:p>
            <a:r>
              <a:rPr lang="en-US" dirty="0" smtClean="0"/>
              <a:t>Marijuana is usually cultivated outdoors in Kentucky, but more and more people are beginning to grow it inside their homes to avoid detection.</a:t>
            </a:r>
          </a:p>
          <a:p>
            <a:r>
              <a:rPr lang="en-US" dirty="0" smtClean="0"/>
              <a:t>Kentucky ranked in the top three states in the nation for the number of cannabis plants eradicated each year.</a:t>
            </a:r>
          </a:p>
          <a:p>
            <a:r>
              <a:rPr lang="en-US" dirty="0" smtClean="0"/>
              <a:t>In 2000, over 460,000 marijuana plants were eradicated in Kentucky. Kentucky ranked 3</a:t>
            </a:r>
            <a:r>
              <a:rPr lang="en-US" baseline="30000" dirty="0" smtClean="0"/>
              <a:t>rd</a:t>
            </a:r>
            <a:r>
              <a:rPr lang="en-US" dirty="0" smtClean="0"/>
              <a:t> behind California and Hawaii.</a:t>
            </a:r>
          </a:p>
          <a:p>
            <a:r>
              <a:rPr lang="en-US" dirty="0" smtClean="0"/>
              <a:t>According to studies by YRBS, 46% of high school students said they had tried marijuana at least once in their lifetime. 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52400"/>
            <a:ext cx="2057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2400" y="0"/>
            <a:ext cx="1295400" cy="15889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351408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set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Your Body (cont.)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B</a:t>
            </a:r>
            <a:r>
              <a:rPr lang="en-US" dirty="0" smtClean="0"/>
              <a:t>lood </a:t>
            </a:r>
            <a:r>
              <a:rPr lang="en-US" dirty="0"/>
              <a:t>is also </a:t>
            </a:r>
            <a:r>
              <a:rPr lang="en-US" dirty="0" smtClean="0"/>
              <a:t>affected </a:t>
            </a:r>
            <a:r>
              <a:rPr lang="en-US" dirty="0"/>
              <a:t>Smokers </a:t>
            </a:r>
            <a:r>
              <a:rPr lang="en-US" dirty="0" smtClean="0"/>
              <a:t>have </a:t>
            </a:r>
            <a:r>
              <a:rPr lang="en-US" dirty="0"/>
              <a:t>trouble getting enough blood to their brains</a:t>
            </a:r>
            <a:r>
              <a:rPr lang="en-US" dirty="0" smtClean="0"/>
              <a:t>.</a:t>
            </a:r>
          </a:p>
          <a:p>
            <a:r>
              <a:rPr lang="en-US" dirty="0"/>
              <a:t>P</a:t>
            </a:r>
            <a:r>
              <a:rPr lang="en-US" dirty="0" smtClean="0"/>
              <a:t>arts </a:t>
            </a:r>
            <a:r>
              <a:rPr lang="en-US" dirty="0"/>
              <a:t>of the brain that control memory and decision making don’t get enough oxygen. </a:t>
            </a:r>
            <a:endParaRPr lang="en-US" dirty="0" smtClean="0"/>
          </a:p>
          <a:p>
            <a:r>
              <a:rPr lang="en-US" dirty="0" smtClean="0"/>
              <a:t>Regular </a:t>
            </a:r>
            <a:r>
              <a:rPr lang="en-US" dirty="0"/>
              <a:t>smokers’ blood flow never returns back to normal. </a:t>
            </a:r>
          </a:p>
          <a:p>
            <a:r>
              <a:rPr lang="en-US" dirty="0"/>
              <a:t>Marijuana damages your lungs. The smoke is considered an irritant because it irritates the lungs</a:t>
            </a:r>
            <a:r>
              <a:rPr lang="en-US" dirty="0" smtClean="0"/>
              <a:t>.</a:t>
            </a:r>
          </a:p>
          <a:p>
            <a:r>
              <a:rPr lang="en-US" dirty="0"/>
              <a:t>When the lungs are being harmed by the smoke, they release your body’s natural substances that fight the toxins. But, it also harms the healthy tissues of the lungs. </a:t>
            </a:r>
            <a:endParaRPr lang="en-US" dirty="0" smtClean="0"/>
          </a:p>
          <a:p>
            <a:r>
              <a:rPr lang="en-US" dirty="0"/>
              <a:t>The most common cause of death from a respiratory disease in the U.S.A. is emphysema. And it is the 4</a:t>
            </a:r>
            <a:r>
              <a:rPr lang="en-US" baseline="30000" dirty="0"/>
              <a:t>th</a:t>
            </a:r>
            <a:r>
              <a:rPr lang="en-US" dirty="0"/>
              <a:t> most common cause of death overall</a:t>
            </a:r>
            <a:r>
              <a:rPr lang="en-US" dirty="0" smtClean="0"/>
              <a:t>.</a:t>
            </a:r>
          </a:p>
          <a:p>
            <a:r>
              <a:rPr lang="en-US" dirty="0"/>
              <a:t>According to most studies, the heart may beat 20-100 percent faster.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68024" y="34119"/>
            <a:ext cx="2082800" cy="1562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981200" cy="15583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75095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Not So Fun Facts…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Tar is the harmful resin produced by burning plants. </a:t>
            </a:r>
          </a:p>
          <a:p>
            <a:pPr lvl="0"/>
            <a:r>
              <a:rPr lang="en-US" dirty="0"/>
              <a:t>One marijuana joint has the same amount of tar as four cigarettes.</a:t>
            </a:r>
          </a:p>
          <a:p>
            <a:pPr lvl="0"/>
            <a:r>
              <a:rPr lang="en-US" dirty="0"/>
              <a:t>The tar in marijuana smoke is high in carcinogens. Carcinogens are chemicals that cause cancer.</a:t>
            </a:r>
          </a:p>
          <a:p>
            <a:pPr lvl="0"/>
            <a:r>
              <a:rPr lang="en-US" dirty="0"/>
              <a:t>Most studies show that smoking marijuana may increase your risk of having head, neck , and lung cancer. </a:t>
            </a:r>
          </a:p>
          <a:p>
            <a:pPr lvl="0"/>
            <a:r>
              <a:rPr lang="en-US" dirty="0"/>
              <a:t>Teens who use marijuana weekly have double the risk of depression in later life.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9000" y="4927372"/>
            <a:ext cx="1905000" cy="19306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275" y="0"/>
            <a:ext cx="2093413" cy="16763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862623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Your Body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THC in the plant gets into your bloodstream and travels to your brain. </a:t>
            </a:r>
            <a:endParaRPr lang="en-US" dirty="0" smtClean="0"/>
          </a:p>
          <a:p>
            <a:r>
              <a:rPr lang="en-US" dirty="0"/>
              <a:t>T</a:t>
            </a:r>
            <a:r>
              <a:rPr lang="en-US" dirty="0" smtClean="0"/>
              <a:t>issues</a:t>
            </a:r>
            <a:r>
              <a:rPr lang="en-US" dirty="0"/>
              <a:t>, organs, and fat can absorb the </a:t>
            </a:r>
            <a:r>
              <a:rPr lang="en-US" dirty="0" smtClean="0"/>
              <a:t>THC.</a:t>
            </a:r>
          </a:p>
          <a:p>
            <a:r>
              <a:rPr lang="en-US" dirty="0"/>
              <a:t>T</a:t>
            </a:r>
            <a:r>
              <a:rPr lang="en-US" dirty="0" smtClean="0"/>
              <a:t>races </a:t>
            </a:r>
            <a:r>
              <a:rPr lang="en-US" dirty="0"/>
              <a:t>of the chemical can still be found in your body up to a month after the last use of it. </a:t>
            </a:r>
            <a:endParaRPr lang="en-US" dirty="0" smtClean="0"/>
          </a:p>
          <a:p>
            <a:r>
              <a:rPr lang="en-US" dirty="0" smtClean="0"/>
              <a:t>Also</a:t>
            </a:r>
            <a:r>
              <a:rPr lang="en-US" dirty="0"/>
              <a:t>, after the initial effects of the marijuana, the users tend to get sleepy, lethargic, and lazy</a:t>
            </a:r>
            <a:r>
              <a:rPr lang="en-US" dirty="0" smtClean="0"/>
              <a:t>.</a:t>
            </a:r>
          </a:p>
          <a:p>
            <a:r>
              <a:rPr lang="en-US" dirty="0"/>
              <a:t>T</a:t>
            </a:r>
            <a:r>
              <a:rPr lang="en-US" dirty="0" smtClean="0"/>
              <a:t>hey’re </a:t>
            </a:r>
            <a:r>
              <a:rPr lang="en-US" dirty="0"/>
              <a:t>body temperature may have lowered, colors and sounds may seem more intense, may become depressed, and paranoid.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62436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Behavior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When using marijuana, it clouds your </a:t>
            </a:r>
            <a:r>
              <a:rPr lang="en-US" sz="3200" dirty="0" smtClean="0"/>
              <a:t>thinking.</a:t>
            </a:r>
          </a:p>
          <a:p>
            <a:r>
              <a:rPr lang="en-US" sz="3200" dirty="0"/>
              <a:t>Statistics show that people who smoke marijuana before getting behind the wheel are less likely to be responsible </a:t>
            </a:r>
            <a:r>
              <a:rPr lang="en-US" sz="3200" dirty="0" smtClean="0"/>
              <a:t>drivers.</a:t>
            </a:r>
          </a:p>
          <a:p>
            <a:r>
              <a:rPr lang="en-US" sz="3200" dirty="0"/>
              <a:t>After the euphoria, lethargy sets in. Lethargy is a state of physical slowness and mental dullness. </a:t>
            </a:r>
            <a:r>
              <a:rPr lang="en-US" sz="3200" dirty="0" smtClean="0"/>
              <a:t> </a:t>
            </a:r>
            <a:endParaRPr lang="en-US" sz="32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9400" y="4800600"/>
            <a:ext cx="2466975" cy="1847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238160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Do you want your lungs to look like this?!</a:t>
            </a:r>
            <a:endParaRPr lang="en-US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1601337"/>
            <a:ext cx="6324600" cy="49746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 rot="5400000">
            <a:off x="5219700" y="3254402"/>
            <a:ext cx="601979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They will if you do marijuana!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652278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Consequences of Marijuana</a:t>
            </a:r>
            <a:endParaRPr lang="en-US" dirty="0"/>
          </a:p>
        </p:txBody>
      </p:sp>
      <p:pic>
        <p:nvPicPr>
          <p:cNvPr id="4" name="Consequences_of_Marijuana_Use.asf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555750" y="1600200"/>
            <a:ext cx="6034088" cy="4525963"/>
          </a:xfrm>
        </p:spPr>
      </p:pic>
      <p:sp>
        <p:nvSpPr>
          <p:cNvPr id="5" name="TextBox 4"/>
          <p:cNvSpPr txBox="1"/>
          <p:nvPr/>
        </p:nvSpPr>
        <p:spPr>
          <a:xfrm>
            <a:off x="457200" y="6041338"/>
            <a:ext cx="82296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hlinkClick r:id="rId5"/>
              </a:rPr>
              <a:t>http://</a:t>
            </a:r>
            <a:r>
              <a:rPr lang="en-US" dirty="0" smtClean="0">
                <a:hlinkClick r:id="rId5"/>
              </a:rPr>
              <a:t>player.discoveryeducation.com/index.cfm?guidAssetId=C36D6B66-E175-4372-95AD-07BEE2B06AA2&amp;blnFromSearch=1&amp;productcode=US</a:t>
            </a: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94668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Sources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u="sng" dirty="0">
                <a:hlinkClick r:id="rId2"/>
              </a:rPr>
              <a:t>http://web.ebscohost.com/src/detail?vid=10&amp;hid=126&amp;sid=195209df-5767-4803-b272-c80cbe984e35%40sessionmgr112&amp;bdata=JnNpdGU9c3JjLWxpdmU%3d#db=mih&amp;AN=32Y0261015581</a:t>
            </a:r>
            <a:endParaRPr lang="en-US" dirty="0"/>
          </a:p>
          <a:p>
            <a:r>
              <a:rPr lang="en-US" u="sng" dirty="0">
                <a:hlinkClick r:id="rId3"/>
              </a:rPr>
              <a:t>http://worldbookonline.com/student/article?id=ar344500&amp;st=marijuana</a:t>
            </a:r>
            <a:endParaRPr lang="en-US" dirty="0"/>
          </a:p>
          <a:p>
            <a:r>
              <a:rPr lang="en-US" u="sng" dirty="0">
                <a:hlinkClick r:id="rId4"/>
              </a:rPr>
              <a:t>http://abovetheinfluence.com/facts/drugsmarijuana</a:t>
            </a:r>
            <a:r>
              <a:rPr lang="en-US" u="sng" dirty="0" smtClean="0">
                <a:hlinkClick r:id="rId4"/>
              </a:rPr>
              <a:t>/</a:t>
            </a:r>
            <a:endParaRPr lang="en-US" dirty="0"/>
          </a:p>
          <a:p>
            <a:r>
              <a:rPr lang="en-US" dirty="0"/>
              <a:t>Marijuana By : Jeanne </a:t>
            </a:r>
            <a:r>
              <a:rPr lang="en-US" dirty="0" smtClean="0"/>
              <a:t>Nagle</a:t>
            </a:r>
          </a:p>
          <a:p>
            <a:r>
              <a:rPr lang="en-US" dirty="0" smtClean="0"/>
              <a:t>Pictures of marijuana : science.howstuffworks.com  dcist.com blog.bioethics.net </a:t>
            </a:r>
          </a:p>
          <a:p>
            <a:r>
              <a:rPr lang="en-US" dirty="0" smtClean="0"/>
              <a:t>Pictures on slides 5&amp; 6 : eyecare.ygoy.com iknow2.net logosoftwear.com parkerdonat.wordpress.com sfist.com parentsconnect.com</a:t>
            </a:r>
          </a:p>
          <a:p>
            <a:r>
              <a:rPr lang="en-US" dirty="0" smtClean="0"/>
              <a:t>Pictures on slides 7 &amp; 8 : umsl.edu serenityacres.wordpress.com goldsteinlawgroup.com</a:t>
            </a:r>
          </a:p>
          <a:p>
            <a:r>
              <a:rPr lang="en-US" dirty="0" smtClean="0"/>
              <a:t>Pictures on slide 9 : locallender.info  </a:t>
            </a:r>
            <a:r>
              <a:rPr lang="en-US" dirty="0"/>
              <a:t>thefastertimes.com</a:t>
            </a:r>
            <a:endParaRPr lang="en-US" dirty="0" smtClean="0"/>
          </a:p>
          <a:p>
            <a:r>
              <a:rPr lang="en-US" dirty="0" smtClean="0"/>
              <a:t>Pictures on slides 11 &amp; 12 : godandscience.org quit-weed.com seerpress.com </a:t>
            </a:r>
            <a:r>
              <a:rPr lang="en-US" dirty="0"/>
              <a:t>cancertypes.tk</a:t>
            </a:r>
            <a:r>
              <a:rPr lang="en-US" dirty="0" smtClean="0"/>
              <a:t> </a:t>
            </a:r>
            <a:endParaRPr lang="en-US" dirty="0"/>
          </a:p>
          <a:p>
            <a:r>
              <a:rPr lang="en-US" dirty="0"/>
              <a:t>http://www.justice.gov/ndic/pubs1/1540/marijuan.htm</a:t>
            </a:r>
          </a:p>
        </p:txBody>
      </p:sp>
    </p:spTree>
    <p:extLst>
      <p:ext uri="{BB962C8B-B14F-4D97-AF65-F5344CB8AC3E}">
        <p14:creationId xmlns:p14="http://schemas.microsoft.com/office/powerpoint/2010/main" val="10965776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edge">
                                      <p:cBhvr>
                                        <p:cTn id="6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uiExpand="1" build="allAtOnce"/>
    </p:bldLst>
  </p:timing>
</p:sld>
</file>

<file path=ppt/theme/theme1.xml><?xml version="1.0" encoding="utf-8"?>
<a:theme xmlns:a="http://schemas.openxmlformats.org/drawingml/2006/main" name="Thatch">
  <a:themeElements>
    <a:clrScheme name="Thatch">
      <a:dk1>
        <a:sysClr val="windowText" lastClr="000000"/>
      </a:dk1>
      <a:lt1>
        <a:sysClr val="window" lastClr="FFFFFF"/>
      </a:lt1>
      <a:dk2>
        <a:srgbClr val="1D3641"/>
      </a:dk2>
      <a:lt2>
        <a:srgbClr val="DFE6D0"/>
      </a:lt2>
      <a:accent1>
        <a:srgbClr val="759AA5"/>
      </a:accent1>
      <a:accent2>
        <a:srgbClr val="CFC60D"/>
      </a:accent2>
      <a:accent3>
        <a:srgbClr val="99987F"/>
      </a:accent3>
      <a:accent4>
        <a:srgbClr val="90AC97"/>
      </a:accent4>
      <a:accent5>
        <a:srgbClr val="FFAD1C"/>
      </a:accent5>
      <a:accent6>
        <a:srgbClr val="B9AB6F"/>
      </a:accent6>
      <a:hlink>
        <a:srgbClr val="66AACD"/>
      </a:hlink>
      <a:folHlink>
        <a:srgbClr val="809DB3"/>
      </a:folHlink>
    </a:clrScheme>
    <a:fontScheme name="Median">
      <a:majorFont>
        <a:latin typeface="Tw Cen MT"/>
        <a:ea typeface=""/>
        <a:cs typeface=""/>
        <a:font script="Grek" typeface="Calibri"/>
        <a:font script="Cyrl" typeface="Calibri"/>
        <a:font script="Jpan" typeface="HG創英角ｺﾞｼｯｸUB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創英角ｺﾞｼｯｸUB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Thatch">
      <a:fillStyleLst>
        <a:solidFill>
          <a:schemeClr val="phClr"/>
        </a:solidFill>
        <a:gradFill rotWithShape="1">
          <a:gsLst>
            <a:gs pos="0">
              <a:schemeClr val="phClr">
                <a:tint val="79000"/>
                <a:satMod val="180000"/>
              </a:schemeClr>
            </a:gs>
            <a:gs pos="65000">
              <a:schemeClr val="phClr">
                <a:tint val="52000"/>
                <a:satMod val="250000"/>
              </a:schemeClr>
            </a:gs>
            <a:gs pos="100000">
              <a:schemeClr val="phClr">
                <a:tint val="29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000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8700000"/>
            </a:lightRig>
          </a:scene3d>
          <a:sp3d contourW="12700" prstMaterial="dkEdge">
            <a:bevelT w="0" h="0" prst="relaxedInset"/>
            <a:contourClr>
              <a:schemeClr val="phClr">
                <a:shade val="65000"/>
                <a:satMod val="15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13200000"/>
            </a:lightRig>
          </a:scene3d>
          <a:sp3d prstMaterial="dkEdge">
            <a:bevelT w="63500" h="50800" prst="relaxedIns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hade val="95000"/>
                <a:satMod val="200000"/>
              </a:schemeClr>
            </a:gs>
            <a:gs pos="53000">
              <a:schemeClr val="phClr">
                <a:shade val="60000"/>
                <a:satMod val="220000"/>
              </a:schemeClr>
            </a:gs>
            <a:gs pos="100000">
              <a:schemeClr val="phClr">
                <a:shade val="45000"/>
                <a:satMod val="22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tint val="83000"/>
                <a:shade val="97000"/>
                <a:satMod val="230000"/>
              </a:schemeClr>
            </a:gs>
            <a:gs pos="100000">
              <a:schemeClr val="phClr">
                <a:shade val="35000"/>
                <a:satMod val="250000"/>
              </a:schemeClr>
            </a:gs>
          </a:gsLst>
          <a:path path="circle">
            <a:fillToRect l="15000" t="50000" r="85000" b="6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Thatch</Template>
  <TotalTime>149</TotalTime>
  <Words>829</Words>
  <Application>Microsoft Office PowerPoint</Application>
  <PresentationFormat>On-screen Show (4:3)</PresentationFormat>
  <Paragraphs>82</Paragraphs>
  <Slides>16</Slides>
  <Notes>2</Notes>
  <HiddenSlides>0</HiddenSlides>
  <MMClips>1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Thatch</vt:lpstr>
      <vt:lpstr>Marijuana</vt:lpstr>
      <vt:lpstr>What is Marijuana?</vt:lpstr>
      <vt:lpstr>How is Marijuana Used?</vt:lpstr>
      <vt:lpstr>Effects of Marijuana</vt:lpstr>
      <vt:lpstr>Short Term Effects</vt:lpstr>
      <vt:lpstr>Why Do People Use Marijuana?</vt:lpstr>
      <vt:lpstr>Long Term Effects</vt:lpstr>
      <vt:lpstr>Statistics</vt:lpstr>
      <vt:lpstr>Statistics (cont.)</vt:lpstr>
      <vt:lpstr>Your Body (cont.)</vt:lpstr>
      <vt:lpstr>Not So Fun Facts…</vt:lpstr>
      <vt:lpstr>Your Body</vt:lpstr>
      <vt:lpstr>Behavior </vt:lpstr>
      <vt:lpstr>Do you want your lungs to look like this?!</vt:lpstr>
      <vt:lpstr>Consequences of Marijuana</vt:lpstr>
      <vt:lpstr>Sources</vt:lpstr>
    </vt:vector>
  </TitlesOfParts>
  <Company>Powell County Schools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Marijuana</dc:title>
  <dc:creator>Wasilchenko, Carrigan  (2017)</dc:creator>
  <cp:lastModifiedBy>Neal, Crystal</cp:lastModifiedBy>
  <cp:revision>18</cp:revision>
  <dcterms:created xsi:type="dcterms:W3CDTF">2011-09-02T17:30:58Z</dcterms:created>
  <dcterms:modified xsi:type="dcterms:W3CDTF">2011-10-21T14:13:41Z</dcterms:modified>
</cp:coreProperties>
</file>