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flv"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70" r:id="rId13"/>
    <p:sldId id="267" r:id="rId14"/>
    <p:sldId id="268" r:id="rId15"/>
    <p:sldId id="271" r:id="rId16"/>
    <p:sldId id="269"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58" autoAdjust="0"/>
    <p:restoredTop sz="94660"/>
  </p:normalViewPr>
  <p:slideViewPr>
    <p:cSldViewPr>
      <p:cViewPr varScale="1">
        <p:scale>
          <a:sx n="70" d="100"/>
          <a:sy n="70" d="100"/>
        </p:scale>
        <p:origin x="-528"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38168C1-8A7C-4809-9D3C-59AD4CC80C52}" type="datetimeFigureOut">
              <a:rPr lang="en-US" smtClean="0"/>
              <a:t>10/24/2011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62A383-968C-48C6-85A8-5C02CC2A1B53}" type="slidenum">
              <a:rPr lang="en-US" smtClean="0"/>
              <a:t>‹#›</a:t>
            </a:fld>
            <a:endParaRPr lang="en-US"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38168C1-8A7C-4809-9D3C-59AD4CC80C52}" type="datetimeFigureOut">
              <a:rPr lang="en-US" smtClean="0"/>
              <a:t>10/24/2011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62A383-968C-48C6-85A8-5C02CC2A1B53}" type="slidenum">
              <a:rPr lang="en-US" smtClean="0"/>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8168C1-8A7C-4809-9D3C-59AD4CC80C52}" type="datetimeFigureOut">
              <a:rPr lang="en-US" smtClean="0"/>
              <a:t>10/24/2011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62A383-968C-48C6-85A8-5C02CC2A1B53}"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38168C1-8A7C-4809-9D3C-59AD4CC80C52}" type="datetimeFigureOut">
              <a:rPr lang="en-US" smtClean="0"/>
              <a:t>10/24/2011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62A383-968C-48C6-85A8-5C02CC2A1B53}" type="slidenum">
              <a:rPr lang="en-US" smtClean="0"/>
              <a:t>‹#›</a:t>
            </a:fld>
            <a:endParaRPr lang="en-US" dirty="0"/>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38168C1-8A7C-4809-9D3C-59AD4CC80C52}" type="datetimeFigureOut">
              <a:rPr lang="en-US" smtClean="0"/>
              <a:t>10/24/2011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262A383-968C-48C6-85A8-5C02CC2A1B53}" type="slidenum">
              <a:rPr lang="en-US" smtClean="0"/>
              <a:t>‹#›</a:t>
            </a:fld>
            <a:endParaRPr lang="en-US" dirty="0"/>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38168C1-8A7C-4809-9D3C-59AD4CC80C52}" type="datetimeFigureOut">
              <a:rPr lang="en-US" smtClean="0"/>
              <a:t>10/24/2011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262A383-968C-48C6-85A8-5C02CC2A1B53}"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8168C1-8A7C-4809-9D3C-59AD4CC80C52}" type="datetimeFigureOut">
              <a:rPr lang="en-US" smtClean="0"/>
              <a:t>10/24/2011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262A383-968C-48C6-85A8-5C02CC2A1B53}"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8168C1-8A7C-4809-9D3C-59AD4CC80C52}" type="datetimeFigureOut">
              <a:rPr lang="en-US" smtClean="0"/>
              <a:t>10/24/2011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62A383-968C-48C6-85A8-5C02CC2A1B53}"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8168C1-8A7C-4809-9D3C-59AD4CC80C52}" type="datetimeFigureOut">
              <a:rPr lang="en-US" smtClean="0"/>
              <a:t>10/24/2011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262A383-968C-48C6-85A8-5C02CC2A1B53}" type="slidenum">
              <a:rPr lang="en-US" smtClean="0"/>
              <a:t>‹#›</a:t>
            </a:fld>
            <a:endParaRPr lang="en-US"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8168C1-8A7C-4809-9D3C-59AD4CC80C52}" type="datetimeFigureOut">
              <a:rPr lang="en-US" smtClean="0"/>
              <a:t>10/24/2011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62A383-968C-48C6-85A8-5C02CC2A1B53}" type="slidenum">
              <a:rPr lang="en-US" smtClean="0"/>
              <a:t>‹#›</a:t>
            </a:fld>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38168C1-8A7C-4809-9D3C-59AD4CC80C52}" type="datetimeFigureOut">
              <a:rPr lang="en-US" smtClean="0"/>
              <a:t>10/24/2011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262A383-968C-48C6-85A8-5C02CC2A1B53}" type="slidenum">
              <a:rPr lang="en-US" smtClean="0"/>
              <a:t>‹#›</a:t>
            </a:fld>
            <a:endParaRPr lang="en-US"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A38168C1-8A7C-4809-9D3C-59AD4CC80C52}" type="datetimeFigureOut">
              <a:rPr lang="en-US" smtClean="0"/>
              <a:t>10/24/2011</a:t>
            </a:fld>
            <a:endParaRPr lang="en-US"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8262A383-968C-48C6-85A8-5C02CC2A1B53}"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wmf"/><Relationship Id="rId1" Type="http://schemas.openxmlformats.org/officeDocument/2006/relationships/slideLayout" Target="../slideLayouts/slideLayout2.xml"/><Relationship Id="rId4" Type="http://schemas.openxmlformats.org/officeDocument/2006/relationships/image" Target="../media/image4.wmf"/></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flv"/><Relationship Id="rId1" Type="http://schemas.microsoft.com/office/2007/relationships/media" Target="../media/media1.flv"/><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8" Type="http://schemas.openxmlformats.org/officeDocument/2006/relationships/hyperlink" Target="http://vanessaemananasofia.glogster.com/no-smoking/" TargetMode="External"/><Relationship Id="rId13" Type="http://schemas.openxmlformats.org/officeDocument/2006/relationships/hyperlink" Target="http://www.ocularharmony.com/blog/great-cigarette-package-design/137/" TargetMode="External"/><Relationship Id="rId3" Type="http://schemas.openxmlformats.org/officeDocument/2006/relationships/hyperlink" Target="http://worldbookonline.com/student/article?id=ar559860&amp;st=tobacco" TargetMode="External"/><Relationship Id="rId7" Type="http://schemas.openxmlformats.org/officeDocument/2006/relationships/hyperlink" Target="http://www.metrolic.com/the-benefits-of-smoking-174065/" TargetMode="External"/><Relationship Id="rId12" Type="http://schemas.openxmlformats.org/officeDocument/2006/relationships/hyperlink" Target="http://www.lungdetoxification.com/" TargetMode="External"/><Relationship Id="rId2" Type="http://schemas.openxmlformats.org/officeDocument/2006/relationships/hyperlink" Target="http://kvl.com/" TargetMode="External"/><Relationship Id="rId1" Type="http://schemas.openxmlformats.org/officeDocument/2006/relationships/slideLayout" Target="../slideLayouts/slideLayout2.xml"/><Relationship Id="rId6" Type="http://schemas.openxmlformats.org/officeDocument/2006/relationships/hyperlink" Target="http://www.drugnet.net/gallery/view_photo/chewing-tobacco-77" TargetMode="External"/><Relationship Id="rId11" Type="http://schemas.openxmlformats.org/officeDocument/2006/relationships/hyperlink" Target="http://www.popularemails.com/whatisinacigarette.htm" TargetMode="External"/><Relationship Id="rId5" Type="http://schemas.openxmlformats.org/officeDocument/2006/relationships/hyperlink" Target="http://buysmokelesstobaccocompany.com/rooster_smokeless_tobacco.php" TargetMode="External"/><Relationship Id="rId15" Type="http://schemas.openxmlformats.org/officeDocument/2006/relationships/hyperlink" Target="http://www.clker.com/clipart-no-smoking-sign.html" TargetMode="External"/><Relationship Id="rId10" Type="http://schemas.openxmlformats.org/officeDocument/2006/relationships/hyperlink" Target="http://www.drugnet.net/resources/gallery_photo/chewing-tobacco77.jpg" TargetMode="External"/><Relationship Id="rId4" Type="http://schemas.openxmlformats.org/officeDocument/2006/relationships/hyperlink" Target="http://abovetheinfluence.com/facts/drugstobacco/" TargetMode="External"/><Relationship Id="rId9" Type="http://schemas.openxmlformats.org/officeDocument/2006/relationships/hyperlink" Target="http://www.cure-nailfungus.com/fungus-of-the-fingernails.jpg" TargetMode="External"/><Relationship Id="rId14" Type="http://schemas.openxmlformats.org/officeDocument/2006/relationships/hyperlink" Target="http://donaldsonville.org/wp-content/uploads/2011/08/head_question_mark.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By: HGT</a:t>
            </a:r>
            <a:endParaRPr lang="en-US" dirty="0"/>
          </a:p>
        </p:txBody>
      </p:sp>
      <p:sp>
        <p:nvSpPr>
          <p:cNvPr id="2" name="Title 1"/>
          <p:cNvSpPr>
            <a:spLocks noGrp="1"/>
          </p:cNvSpPr>
          <p:nvPr>
            <p:ph type="ctrTitle"/>
          </p:nvPr>
        </p:nvSpPr>
        <p:spPr/>
        <p:txBody>
          <a:bodyPr/>
          <a:lstStyle/>
          <a:p>
            <a:r>
              <a:rPr lang="en-US" dirty="0" smtClean="0"/>
              <a:t>TOBACCO</a:t>
            </a:r>
            <a:endParaRPr lang="en-US" dirty="0"/>
          </a:p>
        </p:txBody>
      </p:sp>
      <p:pic>
        <p:nvPicPr>
          <p:cNvPr id="1026" name="Picture 2" descr="C:\Users\hgtatman17\AppData\Local\Microsoft\Windows\Temporary Internet Files\Content.IE5\3AHOZGK8\MC90019752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62600" y="3686645"/>
            <a:ext cx="3193945" cy="2953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619666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0" end="0"/>
                                            </p:txEl>
                                          </p:spTgt>
                                        </p:tgtEl>
                                        <p:attrNameLst>
                                          <p:attrName>style.visibility</p:attrName>
                                        </p:attrNameLst>
                                      </p:cBhvr>
                                      <p:to>
                                        <p:strVal val="visible"/>
                                      </p:to>
                                    </p:set>
                                    <p:anim calcmode="lin" valueType="num">
                                      <p:cBhvr additive="base">
                                        <p:cTn id="25"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1026"/>
                                        </p:tgtEl>
                                        <p:attrNameLst>
                                          <p:attrName>style.visibility</p:attrName>
                                        </p:attrNameLst>
                                      </p:cBhvr>
                                      <p:to>
                                        <p:strVal val="visible"/>
                                      </p:to>
                                    </p:set>
                                    <p:anim calcmode="lin" valueType="num">
                                      <p:cBhvr>
                                        <p:cTn id="31" dur="500" fill="hold"/>
                                        <p:tgtEl>
                                          <p:spTgt spid="1026"/>
                                        </p:tgtEl>
                                        <p:attrNameLst>
                                          <p:attrName>ppt_w</p:attrName>
                                        </p:attrNameLst>
                                      </p:cBhvr>
                                      <p:tavLst>
                                        <p:tav tm="0">
                                          <p:val>
                                            <p:fltVal val="0"/>
                                          </p:val>
                                        </p:tav>
                                        <p:tav tm="100000">
                                          <p:val>
                                            <p:strVal val="#ppt_w"/>
                                          </p:val>
                                        </p:tav>
                                      </p:tavLst>
                                    </p:anim>
                                    <p:anim calcmode="lin" valueType="num">
                                      <p:cBhvr>
                                        <p:cTn id="32" dur="500" fill="hold"/>
                                        <p:tgtEl>
                                          <p:spTgt spid="1026"/>
                                        </p:tgtEl>
                                        <p:attrNameLst>
                                          <p:attrName>ppt_h</p:attrName>
                                        </p:attrNameLst>
                                      </p:cBhvr>
                                      <p:tavLst>
                                        <p:tav tm="0">
                                          <p:val>
                                            <p:fltVal val="0"/>
                                          </p:val>
                                        </p:tav>
                                        <p:tav tm="100000">
                                          <p:val>
                                            <p:strVal val="#ppt_h"/>
                                          </p:val>
                                        </p:tav>
                                      </p:tavLst>
                                    </p:anim>
                                    <p:animEffect transition="in" filter="fade">
                                      <p:cBhvr>
                                        <p:cTn id="33"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6512511" cy="1143000"/>
          </a:xfrm>
        </p:spPr>
        <p:txBody>
          <a:bodyPr/>
          <a:lstStyle/>
          <a:p>
            <a:pPr algn="l"/>
            <a:r>
              <a:rPr lang="en-US" dirty="0" smtClean="0"/>
              <a:t>What is tobacco?</a:t>
            </a:r>
            <a:endParaRPr lang="en-US" dirty="0"/>
          </a:p>
        </p:txBody>
      </p:sp>
      <p:sp>
        <p:nvSpPr>
          <p:cNvPr id="3" name="Content Placeholder 2"/>
          <p:cNvSpPr>
            <a:spLocks noGrp="1"/>
          </p:cNvSpPr>
          <p:nvPr>
            <p:ph sz="quarter" idx="13"/>
          </p:nvPr>
        </p:nvSpPr>
        <p:spPr>
          <a:xfrm>
            <a:off x="152400" y="1676400"/>
            <a:ext cx="6400800" cy="3474720"/>
          </a:xfrm>
        </p:spPr>
        <p:txBody>
          <a:bodyPr/>
          <a:lstStyle/>
          <a:p>
            <a:r>
              <a:rPr lang="en-US" dirty="0" smtClean="0"/>
              <a:t> Tobacco is a plant with leaves that  are used to make smoking tobacco- used in cigarettes, cigars, and pipes, as well as chewing tobacco and snuff. </a:t>
            </a:r>
            <a:endParaRPr lang="en-US" dirty="0"/>
          </a:p>
        </p:txBody>
      </p:sp>
      <p:pic>
        <p:nvPicPr>
          <p:cNvPr id="2051" name="Picture 3" descr="C:\Users\hgtatman17\AppData\Local\Microsoft\Windows\Temporary Internet Files\Content.IE5\2ZTTJN4F\MC900290955[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5125868"/>
            <a:ext cx="1606990" cy="1258432"/>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http://buysmokelesstobaccocompany.com/smokeless_tobacco_brands/rooster_wintergreen_smokeless_tobacc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7478" y="3220868"/>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hgtatman17\AppData\Local\Microsoft\Windows\Temporary Internet Files\Content.IE5\T0VHLP3A\MC900290742[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391400" y="4774096"/>
            <a:ext cx="1413850" cy="20430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9639797"/>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6512511" cy="1143000"/>
          </a:xfrm>
        </p:spPr>
        <p:txBody>
          <a:bodyPr/>
          <a:lstStyle/>
          <a:p>
            <a:pPr algn="l"/>
            <a:r>
              <a:rPr lang="en-US" dirty="0" smtClean="0"/>
              <a:t>Who uses tobacco?</a:t>
            </a:r>
            <a:endParaRPr lang="en-US" dirty="0"/>
          </a:p>
        </p:txBody>
      </p:sp>
      <p:sp>
        <p:nvSpPr>
          <p:cNvPr id="3" name="Content Placeholder 2"/>
          <p:cNvSpPr>
            <a:spLocks noGrp="1"/>
          </p:cNvSpPr>
          <p:nvPr>
            <p:ph sz="quarter" idx="13"/>
          </p:nvPr>
        </p:nvSpPr>
        <p:spPr>
          <a:xfrm>
            <a:off x="152400" y="1752600"/>
            <a:ext cx="6400800" cy="3474720"/>
          </a:xfrm>
        </p:spPr>
        <p:txBody>
          <a:bodyPr>
            <a:normAutofit/>
          </a:bodyPr>
          <a:lstStyle/>
          <a:p>
            <a:r>
              <a:rPr lang="en-US" sz="2800" dirty="0" smtClean="0"/>
              <a:t>People have used tobacco for thousands of years. Teens, adults, elderly, and even children that aren’t supposed to. People have smoked it, snorted it, chewed it, and even drank it’s juice.</a:t>
            </a:r>
            <a:endParaRPr lang="en-US" sz="2800" dirty="0"/>
          </a:p>
        </p:txBody>
      </p:sp>
      <p:pic>
        <p:nvPicPr>
          <p:cNvPr id="3074" name="Picture 2" descr="http://www.statepress.com/wp-content/uploads/2010/04/4.14Smokin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4365499"/>
            <a:ext cx="3746500" cy="2497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65552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458200" cy="1143000"/>
          </a:xfrm>
        </p:spPr>
        <p:txBody>
          <a:bodyPr/>
          <a:lstStyle/>
          <a:p>
            <a:pPr algn="l"/>
            <a:r>
              <a:rPr lang="en-US" dirty="0" smtClean="0"/>
              <a:t>How can tobacco harm you?</a:t>
            </a:r>
            <a:endParaRPr lang="en-US" dirty="0"/>
          </a:p>
        </p:txBody>
      </p:sp>
      <p:sp>
        <p:nvSpPr>
          <p:cNvPr id="3" name="Content Placeholder 2"/>
          <p:cNvSpPr>
            <a:spLocks noGrp="1"/>
          </p:cNvSpPr>
          <p:nvPr>
            <p:ph sz="quarter" idx="13"/>
          </p:nvPr>
        </p:nvSpPr>
        <p:spPr>
          <a:xfrm>
            <a:off x="152400" y="1600200"/>
            <a:ext cx="6400800" cy="3474720"/>
          </a:xfrm>
        </p:spPr>
        <p:txBody>
          <a:bodyPr/>
          <a:lstStyle/>
          <a:p>
            <a:r>
              <a:rPr lang="en-US" dirty="0" smtClean="0"/>
              <a:t>Tobacco is the leading preventable cause of disease, disability, and death in the United States. Tobacco can cause lung cancer, mouth cancer, cardiovascular diseases, and even death. </a:t>
            </a:r>
            <a:endParaRPr lang="en-US" dirty="0"/>
          </a:p>
        </p:txBody>
      </p:sp>
      <p:pic>
        <p:nvPicPr>
          <p:cNvPr id="1026" name="Picture 2" descr="C:\Users\hgtatman17\AppData\Local\Microsoft\Windows\Temporary Internet Files\Content.IE5\T0VHLP3A\MC900290958[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8400" y="3200400"/>
            <a:ext cx="3657600" cy="3410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3232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7848600" cy="1600200"/>
          </a:xfrm>
        </p:spPr>
        <p:txBody>
          <a:bodyPr/>
          <a:lstStyle/>
          <a:p>
            <a:pPr algn="l"/>
            <a:r>
              <a:rPr lang="en-US" dirty="0" smtClean="0"/>
              <a:t>How can tobacco affect your appearance?</a:t>
            </a:r>
            <a:endParaRPr lang="en-US" dirty="0"/>
          </a:p>
        </p:txBody>
      </p:sp>
      <p:sp>
        <p:nvSpPr>
          <p:cNvPr id="3" name="Content Placeholder 2"/>
          <p:cNvSpPr>
            <a:spLocks noGrp="1"/>
          </p:cNvSpPr>
          <p:nvPr>
            <p:ph sz="quarter" idx="13"/>
          </p:nvPr>
        </p:nvSpPr>
        <p:spPr>
          <a:xfrm>
            <a:off x="381000" y="2133600"/>
            <a:ext cx="6400800" cy="3474720"/>
          </a:xfrm>
        </p:spPr>
        <p:txBody>
          <a:bodyPr/>
          <a:lstStyle/>
          <a:p>
            <a:r>
              <a:rPr lang="en-US" dirty="0" smtClean="0"/>
              <a:t>Using tobacco can affect your outside appearance just as well as it can your inside appearance . Heavy tobacco users have yellowish teeth and yellow fingernails. Using tobacco can also cause bad breath. It can also cause “early aging” by which you might get wrinkles earlier then you usually would. </a:t>
            </a:r>
            <a:endParaRPr lang="en-US" dirty="0"/>
          </a:p>
        </p:txBody>
      </p:sp>
      <p:pic>
        <p:nvPicPr>
          <p:cNvPr id="2050" name="Picture 2" descr="http://t0.gstatic.com/images?q=tbn:ANd9GcSNfC6RYaltU3dLEO0YiOmzdzeKRR-GWONeNR4gMino_HchT-3ZmKODh9l4y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4800599"/>
            <a:ext cx="2552700" cy="179070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560" y="4876801"/>
            <a:ext cx="2307981"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9727625"/>
      </p:ext>
    </p:ext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6512511" cy="1143000"/>
          </a:xfrm>
        </p:spPr>
        <p:txBody>
          <a:bodyPr/>
          <a:lstStyle/>
          <a:p>
            <a:pPr algn="l"/>
            <a:r>
              <a:rPr lang="en-US" dirty="0" smtClean="0"/>
              <a:t>Short term affects</a:t>
            </a:r>
            <a:endParaRPr lang="en-US" dirty="0"/>
          </a:p>
        </p:txBody>
      </p:sp>
      <p:sp>
        <p:nvSpPr>
          <p:cNvPr id="3" name="Content Placeholder 2"/>
          <p:cNvSpPr>
            <a:spLocks noGrp="1"/>
          </p:cNvSpPr>
          <p:nvPr>
            <p:ph sz="quarter" idx="13"/>
          </p:nvPr>
        </p:nvSpPr>
        <p:spPr>
          <a:xfrm>
            <a:off x="152400" y="1600200"/>
            <a:ext cx="6400800" cy="3474720"/>
          </a:xfrm>
        </p:spPr>
        <p:txBody>
          <a:bodyPr/>
          <a:lstStyle/>
          <a:p>
            <a:r>
              <a:rPr lang="en-US" dirty="0" smtClean="0"/>
              <a:t>Some short term affects from using tobacco are: your heart rate may go up, as well as your blood pressure. You may experience dizziness, irritation of the eyes and throat, and bad breath. Your physical endurance will go down; the acid in your stomach will increase, and you will not be able to taste and smell things you usually do. </a:t>
            </a:r>
            <a:endParaRPr lang="en-US" dirty="0"/>
          </a:p>
        </p:txBody>
      </p:sp>
      <p:pic>
        <p:nvPicPr>
          <p:cNvPr id="1026" name="Picture 2" descr="C:\Users\hgtatman17\AppData\Local\Microsoft\Windows\Temporary Internet Files\Content.IE5\U60DLXQF\MC900290956[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05400" y="4572000"/>
            <a:ext cx="2819400" cy="18158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8664252"/>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
                                        <p:tgtEl>
                                          <p:spTgt spid="2"/>
                                        </p:tgtEl>
                                      </p:cBhvr>
                                    </p:animEffect>
                                    <p:anim calcmode="lin" valueType="num">
                                      <p:cBhvr>
                                        <p:cTn id="8" dur="400" fill="hold"/>
                                        <p:tgtEl>
                                          <p:spTgt spid="2"/>
                                        </p:tgtEl>
                                        <p:attrNameLst>
                                          <p:attrName>ppt_x</p:attrName>
                                        </p:attrNameLst>
                                      </p:cBhvr>
                                      <p:tavLst>
                                        <p:tav tm="0">
                                          <p:val>
                                            <p:strVal val="#ppt_x"/>
                                          </p:val>
                                        </p:tav>
                                        <p:tav tm="100000">
                                          <p:val>
                                            <p:strVal val="#ppt_x"/>
                                          </p:val>
                                        </p:tav>
                                      </p:tavLst>
                                    </p:anim>
                                    <p:anim calcmode="lin" valueType="num">
                                      <p:cBhvr>
                                        <p:cTn id="9" dur="400" fill="hold"/>
                                        <p:tgtEl>
                                          <p:spTgt spid="2"/>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6512511" cy="1143000"/>
          </a:xfrm>
        </p:spPr>
        <p:txBody>
          <a:bodyPr/>
          <a:lstStyle/>
          <a:p>
            <a:pPr algn="l"/>
            <a:r>
              <a:rPr lang="en-US" dirty="0" smtClean="0"/>
              <a:t>Long term effects</a:t>
            </a:r>
            <a:br>
              <a:rPr lang="en-US" dirty="0" smtClean="0"/>
            </a:br>
            <a:endParaRPr lang="en-US" dirty="0"/>
          </a:p>
        </p:txBody>
      </p:sp>
      <p:sp>
        <p:nvSpPr>
          <p:cNvPr id="3" name="Content Placeholder 2"/>
          <p:cNvSpPr>
            <a:spLocks noGrp="1"/>
          </p:cNvSpPr>
          <p:nvPr>
            <p:ph sz="quarter" idx="13"/>
          </p:nvPr>
        </p:nvSpPr>
        <p:spPr>
          <a:xfrm>
            <a:off x="228600" y="1676400"/>
            <a:ext cx="6400800" cy="3474720"/>
          </a:xfrm>
        </p:spPr>
        <p:txBody>
          <a:bodyPr/>
          <a:lstStyle/>
          <a:p>
            <a:r>
              <a:rPr lang="en-US" sz="2400" dirty="0" smtClean="0"/>
              <a:t>Some long term affects of using tobacco are: cancer in the lungs, emphysema, chronic bronchitis, shortness of breath, and stomach ulcers. You may also have cancer of the mouth, esophagus, and pancreas</a:t>
            </a:r>
            <a:r>
              <a:rPr lang="en-US" dirty="0" smtClean="0"/>
              <a:t>. </a:t>
            </a:r>
            <a:endParaRPr lang="en-US" dirty="0"/>
          </a:p>
        </p:txBody>
      </p:sp>
      <p:pic>
        <p:nvPicPr>
          <p:cNvPr id="2050" name="Picture 2" descr="http://herbal-s.net/wp-content/uploads/2011/08/mouth-cancer-symptom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4572000"/>
            <a:ext cx="2143125" cy="209550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drugnet.net/resources/gallery_photo/chewing-tobacco7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3414" y="3924301"/>
            <a:ext cx="274320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116545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6512511" cy="1143000"/>
          </a:xfrm>
        </p:spPr>
        <p:txBody>
          <a:bodyPr/>
          <a:lstStyle/>
          <a:p>
            <a:pPr algn="ctr"/>
            <a:r>
              <a:rPr lang="en-US" sz="3600" dirty="0" smtClean="0"/>
              <a:t>Lungs before and after using tobacco.</a:t>
            </a:r>
            <a:endParaRPr lang="en-US" sz="3600"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864441"/>
            <a:ext cx="5562600" cy="4394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4647530"/>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wipe(down)">
                                      <p:cBhvr>
                                        <p:cTn id="12" dur="580">
                                          <p:stCondLst>
                                            <p:cond delay="0"/>
                                          </p:stCondLst>
                                        </p:cTn>
                                        <p:tgtEl>
                                          <p:spTgt spid="3074"/>
                                        </p:tgtEl>
                                      </p:cBhvr>
                                    </p:animEffect>
                                    <p:anim calcmode="lin" valueType="num">
                                      <p:cBhvr>
                                        <p:cTn id="13" dur="1822" tmFilter="0,0; 0.14,0.36; 0.43,0.73; 0.71,0.91; 1.0,1.0">
                                          <p:stCondLst>
                                            <p:cond delay="0"/>
                                          </p:stCondLst>
                                        </p:cTn>
                                        <p:tgtEl>
                                          <p:spTgt spid="3074"/>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074"/>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074"/>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074"/>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074"/>
                                        </p:tgtEl>
                                        <p:attrNameLst>
                                          <p:attrName>ppt_y</p:attrName>
                                        </p:attrNameLst>
                                      </p:cBhvr>
                                      <p:tavLst>
                                        <p:tav tm="0" fmla="#ppt_y-sin(pi*$)/81">
                                          <p:val>
                                            <p:fltVal val="0"/>
                                          </p:val>
                                        </p:tav>
                                        <p:tav tm="100000">
                                          <p:val>
                                            <p:fltVal val="1"/>
                                          </p:val>
                                        </p:tav>
                                      </p:tavLst>
                                    </p:anim>
                                    <p:animScale>
                                      <p:cBhvr>
                                        <p:cTn id="18" dur="26">
                                          <p:stCondLst>
                                            <p:cond delay="650"/>
                                          </p:stCondLst>
                                        </p:cTn>
                                        <p:tgtEl>
                                          <p:spTgt spid="3074"/>
                                        </p:tgtEl>
                                      </p:cBhvr>
                                      <p:to x="100000" y="60000"/>
                                    </p:animScale>
                                    <p:animScale>
                                      <p:cBhvr>
                                        <p:cTn id="19" dur="166" decel="50000">
                                          <p:stCondLst>
                                            <p:cond delay="676"/>
                                          </p:stCondLst>
                                        </p:cTn>
                                        <p:tgtEl>
                                          <p:spTgt spid="3074"/>
                                        </p:tgtEl>
                                      </p:cBhvr>
                                      <p:to x="100000" y="100000"/>
                                    </p:animScale>
                                    <p:animScale>
                                      <p:cBhvr>
                                        <p:cTn id="20" dur="26">
                                          <p:stCondLst>
                                            <p:cond delay="1312"/>
                                          </p:stCondLst>
                                        </p:cTn>
                                        <p:tgtEl>
                                          <p:spTgt spid="3074"/>
                                        </p:tgtEl>
                                      </p:cBhvr>
                                      <p:to x="100000" y="80000"/>
                                    </p:animScale>
                                    <p:animScale>
                                      <p:cBhvr>
                                        <p:cTn id="21" dur="166" decel="50000">
                                          <p:stCondLst>
                                            <p:cond delay="1338"/>
                                          </p:stCondLst>
                                        </p:cTn>
                                        <p:tgtEl>
                                          <p:spTgt spid="3074"/>
                                        </p:tgtEl>
                                      </p:cBhvr>
                                      <p:to x="100000" y="100000"/>
                                    </p:animScale>
                                    <p:animScale>
                                      <p:cBhvr>
                                        <p:cTn id="22" dur="26">
                                          <p:stCondLst>
                                            <p:cond delay="1642"/>
                                          </p:stCondLst>
                                        </p:cTn>
                                        <p:tgtEl>
                                          <p:spTgt spid="3074"/>
                                        </p:tgtEl>
                                      </p:cBhvr>
                                      <p:to x="100000" y="90000"/>
                                    </p:animScale>
                                    <p:animScale>
                                      <p:cBhvr>
                                        <p:cTn id="23" dur="166" decel="50000">
                                          <p:stCondLst>
                                            <p:cond delay="1668"/>
                                          </p:stCondLst>
                                        </p:cTn>
                                        <p:tgtEl>
                                          <p:spTgt spid="3074"/>
                                        </p:tgtEl>
                                      </p:cBhvr>
                                      <p:to x="100000" y="100000"/>
                                    </p:animScale>
                                    <p:animScale>
                                      <p:cBhvr>
                                        <p:cTn id="24" dur="26">
                                          <p:stCondLst>
                                            <p:cond delay="1808"/>
                                          </p:stCondLst>
                                        </p:cTn>
                                        <p:tgtEl>
                                          <p:spTgt spid="3074"/>
                                        </p:tgtEl>
                                      </p:cBhvr>
                                      <p:to x="100000" y="95000"/>
                                    </p:animScale>
                                    <p:animScale>
                                      <p:cBhvr>
                                        <p:cTn id="25" dur="166" decel="50000">
                                          <p:stCondLst>
                                            <p:cond delay="1834"/>
                                          </p:stCondLst>
                                        </p:cTn>
                                        <p:tgtEl>
                                          <p:spTgt spid="307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686800" cy="1143000"/>
          </a:xfrm>
        </p:spPr>
        <p:txBody>
          <a:bodyPr/>
          <a:lstStyle/>
          <a:p>
            <a:pPr algn="l"/>
            <a:r>
              <a:rPr lang="en-US" dirty="0" smtClean="0"/>
              <a:t>Why do people use tobacco?</a:t>
            </a:r>
            <a:endParaRPr lang="en-US" dirty="0"/>
          </a:p>
        </p:txBody>
      </p:sp>
      <p:sp>
        <p:nvSpPr>
          <p:cNvPr id="3" name="Content Placeholder 2"/>
          <p:cNvSpPr>
            <a:spLocks noGrp="1"/>
          </p:cNvSpPr>
          <p:nvPr>
            <p:ph sz="quarter" idx="13"/>
          </p:nvPr>
        </p:nvSpPr>
        <p:spPr>
          <a:xfrm>
            <a:off x="304800" y="1752600"/>
            <a:ext cx="6400800" cy="3474720"/>
          </a:xfrm>
        </p:spPr>
        <p:txBody>
          <a:bodyPr/>
          <a:lstStyle/>
          <a:p>
            <a:r>
              <a:rPr lang="en-US" dirty="0" smtClean="0"/>
              <a:t>Many People use tobacco because they are pressured into it, or might use it because everyone else does, so why not? Others may use tobacco because they think it looks cool. Some people use it because they think it feels good, or calms them down. </a:t>
            </a:r>
            <a:endParaRPr lang="en-US" dirty="0"/>
          </a:p>
        </p:txBody>
      </p:sp>
      <p:pic>
        <p:nvPicPr>
          <p:cNvPr id="4098" name="Picture 2" descr="http://www.teaandsnippets.com/wp-content/uploads/2010/11/nosmoki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74752" y="3055911"/>
            <a:ext cx="3831794" cy="3831794"/>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hgtatman17\AppData\Local\Microsoft\Windows\Temporary Internet Files\Content.IE5\U60DLXQF\MC900320344[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4114800"/>
            <a:ext cx="2517343" cy="2442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2080650"/>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4" presetClass="emph" presetSubtype="0" fill="hold" grpId="0" nodeType="clickEffect">
                                  <p:stCondLst>
                                    <p:cond delay="0"/>
                                  </p:stCondLst>
                                  <p:iterate type="lt">
                                    <p:tmPct val="10000"/>
                                  </p:iterate>
                                  <p:childTnLst>
                                    <p:animMotion origin="layout" path="M -0.01667 4.25532E-7 L -0.01667 -0.07216 " pathEditMode="relative" rAng="0" ptsTypes="AA">
                                      <p:cBhvr>
                                        <p:cTn id="6" dur="250" accel="50000" decel="50000" autoRev="1" fill="hold">
                                          <p:stCondLst>
                                            <p:cond delay="0"/>
                                          </p:stCondLst>
                                        </p:cTn>
                                        <p:tgtEl>
                                          <p:spTgt spid="2"/>
                                        </p:tgtEl>
                                        <p:attrNameLst>
                                          <p:attrName>ppt_x</p:attrName>
                                          <p:attrName>ppt_y</p:attrName>
                                        </p:attrNameLst>
                                      </p:cBhvr>
                                      <p:rCtr x="0" y="-3608"/>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686800" cy="1447800"/>
          </a:xfrm>
        </p:spPr>
        <p:txBody>
          <a:bodyPr/>
          <a:lstStyle/>
          <a:p>
            <a:pPr algn="l"/>
            <a:r>
              <a:rPr lang="en-US" dirty="0" smtClean="0"/>
              <a:t>How can tobacco harm you financially?</a:t>
            </a:r>
            <a:endParaRPr lang="en-US" dirty="0"/>
          </a:p>
        </p:txBody>
      </p:sp>
      <p:sp>
        <p:nvSpPr>
          <p:cNvPr id="3" name="Content Placeholder 2"/>
          <p:cNvSpPr>
            <a:spLocks noGrp="1"/>
          </p:cNvSpPr>
          <p:nvPr>
            <p:ph sz="quarter" idx="13"/>
          </p:nvPr>
        </p:nvSpPr>
        <p:spPr>
          <a:xfrm>
            <a:off x="228600" y="1905000"/>
            <a:ext cx="6400800" cy="3474720"/>
          </a:xfrm>
        </p:spPr>
        <p:txBody>
          <a:bodyPr/>
          <a:lstStyle/>
          <a:p>
            <a:r>
              <a:rPr lang="en-US" dirty="0" smtClean="0"/>
              <a:t>Many people waste their time and money on tobacco. Cigarettes these days can cost about $5.25 per pack. That could add up to about $1500 a year!</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616657"/>
            <a:ext cx="2362200" cy="2699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29000" y="4175910"/>
            <a:ext cx="1905000"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C:\Users\hgtatman17\AppData\Local\Microsoft\Windows\Temporary Internet Files\Content.IE5\B2MNI2MR\MC900434749[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3867293"/>
            <a:ext cx="2285714" cy="22857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892979"/>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6512511" cy="1143000"/>
          </a:xfrm>
        </p:spPr>
        <p:txBody>
          <a:bodyPr/>
          <a:lstStyle/>
          <a:p>
            <a:pPr algn="l"/>
            <a:r>
              <a:rPr lang="en-US" dirty="0" smtClean="0"/>
              <a:t>The lure of tobacco</a:t>
            </a:r>
            <a:endParaRPr lang="en-US" dirty="0"/>
          </a:p>
        </p:txBody>
      </p:sp>
      <p:sp>
        <p:nvSpPr>
          <p:cNvPr id="3" name="Content Placeholder 2"/>
          <p:cNvSpPr>
            <a:spLocks noGrp="1"/>
          </p:cNvSpPr>
          <p:nvPr>
            <p:ph sz="quarter" idx="13"/>
          </p:nvPr>
        </p:nvSpPr>
        <p:spPr>
          <a:xfrm>
            <a:off x="228600" y="1676400"/>
            <a:ext cx="6400800" cy="3474720"/>
          </a:xfrm>
        </p:spPr>
        <p:txBody>
          <a:bodyPr/>
          <a:lstStyle/>
          <a:p>
            <a:r>
              <a:rPr lang="en-US" dirty="0" smtClean="0"/>
              <a:t>Tobacco users often have trouble remembering how they started, even if they can easily recall how sick their first cigarette or chew made them. If the user has been smoking for a long time, they may not even remember what it feels like to breath with undamaged lungs. </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3954439"/>
            <a:ext cx="2358604"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descr="C:\Users\hgtatman17\AppData\Local\Microsoft\Windows\Temporary Internet Files\Content.IE5\S7KMU05E\MC900053956[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5800" y="3886200"/>
            <a:ext cx="2355082" cy="22828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7696810"/>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6512511" cy="1143000"/>
          </a:xfrm>
        </p:spPr>
        <p:txBody>
          <a:bodyPr/>
          <a:lstStyle/>
          <a:p>
            <a:pPr algn="l"/>
            <a:r>
              <a:rPr lang="en-US" dirty="0" smtClean="0"/>
              <a:t>What Is In Tobacco</a:t>
            </a:r>
            <a:endParaRPr lang="en-US" dirty="0"/>
          </a:p>
        </p:txBody>
      </p:sp>
      <p:sp>
        <p:nvSpPr>
          <p:cNvPr id="3" name="Content Placeholder 2"/>
          <p:cNvSpPr>
            <a:spLocks noGrp="1"/>
          </p:cNvSpPr>
          <p:nvPr>
            <p:ph sz="quarter" idx="13"/>
          </p:nvPr>
        </p:nvSpPr>
        <p:spPr>
          <a:xfrm>
            <a:off x="228600" y="1752600"/>
            <a:ext cx="6400800" cy="3474720"/>
          </a:xfrm>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371600"/>
            <a:ext cx="8157308" cy="477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814016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6512511" cy="1143000"/>
          </a:xfrm>
        </p:spPr>
        <p:txBody>
          <a:bodyPr/>
          <a:lstStyle/>
          <a:p>
            <a:pPr algn="l"/>
            <a:r>
              <a:rPr lang="en-US" dirty="0" smtClean="0"/>
              <a:t>Facts About Tobacco</a:t>
            </a:r>
            <a:endParaRPr lang="en-US" dirty="0"/>
          </a:p>
        </p:txBody>
      </p:sp>
      <p:sp>
        <p:nvSpPr>
          <p:cNvPr id="3" name="Content Placeholder 2"/>
          <p:cNvSpPr>
            <a:spLocks noGrp="1"/>
          </p:cNvSpPr>
          <p:nvPr>
            <p:ph sz="quarter" idx="13"/>
          </p:nvPr>
        </p:nvSpPr>
        <p:spPr>
          <a:xfrm>
            <a:off x="152400" y="1676400"/>
            <a:ext cx="6400800" cy="4572000"/>
          </a:xfrm>
        </p:spPr>
        <p:txBody>
          <a:bodyPr>
            <a:normAutofit/>
          </a:bodyPr>
          <a:lstStyle/>
          <a:p>
            <a:r>
              <a:rPr lang="en-US" dirty="0" smtClean="0"/>
              <a:t>People who use tobacco have 10 times the risk of developing lung cancer, than a normal non-smoker.</a:t>
            </a:r>
          </a:p>
          <a:p>
            <a:r>
              <a:rPr lang="en-US" dirty="0" smtClean="0"/>
              <a:t>Tobacco ruins your looks and your health, and it’s a killer.</a:t>
            </a:r>
          </a:p>
          <a:p>
            <a:r>
              <a:rPr lang="en-US" dirty="0" smtClean="0"/>
              <a:t>Using chew tobacco can cause your teeth to fall out.</a:t>
            </a:r>
          </a:p>
          <a:p>
            <a:r>
              <a:rPr lang="en-US" dirty="0" smtClean="0"/>
              <a:t>The more you smoke, the shorter you live.</a:t>
            </a:r>
          </a:p>
          <a:p>
            <a:r>
              <a:rPr lang="en-US" dirty="0" smtClean="0"/>
              <a:t>Just because you use tobacco doesn’t mean that it just harms you, It can also harm the people around you.</a:t>
            </a:r>
          </a:p>
          <a:p>
            <a:endParaRPr lang="en-US" dirty="0"/>
          </a:p>
        </p:txBody>
      </p:sp>
      <p:pic>
        <p:nvPicPr>
          <p:cNvPr id="2050" name="Picture 2" descr="C:\Users\hgtatman17\AppData\Local\Microsoft\Windows\Temporary Internet Files\Content.IE5\EPJI6NEZ\MC900150083[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11348" y="4495800"/>
            <a:ext cx="2697933" cy="22739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0117594"/>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6512511" cy="1143000"/>
          </a:xfrm>
        </p:spPr>
        <p:txBody>
          <a:bodyPr/>
          <a:lstStyle/>
          <a:p>
            <a:pPr algn="ctr"/>
            <a:r>
              <a:rPr lang="en-US" dirty="0" smtClean="0"/>
              <a:t>Do Not Use Tobacco!</a:t>
            </a:r>
            <a:endParaRPr lang="en-US" dirty="0"/>
          </a:p>
        </p:txBody>
      </p:sp>
      <p:pic>
        <p:nvPicPr>
          <p:cNvPr id="3074" name="Picture 2" descr="C:\Users\hgtatman17\AppData\Local\Microsoft\Windows\Temporary Internet Files\Content.IE5\BI2SFA33\MC900290958[1].wmf"/>
          <p:cNvPicPr>
            <a:picLocks noGrp="1" noChangeAspect="1" noChangeArrowheads="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29817" y="2707261"/>
            <a:ext cx="4038600" cy="376523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73830" y="2438400"/>
            <a:ext cx="4953000" cy="43426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12327042"/>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304800"/>
            <a:ext cx="6512511" cy="1143000"/>
          </a:xfrm>
        </p:spPr>
        <p:txBody>
          <a:bodyPr/>
          <a:lstStyle/>
          <a:p>
            <a:pPr algn="ctr"/>
            <a:r>
              <a:rPr lang="en-US" dirty="0" smtClean="0"/>
              <a:t>Video</a:t>
            </a:r>
            <a:endParaRPr lang="en-US" dirty="0"/>
          </a:p>
        </p:txBody>
      </p:sp>
      <p:pic>
        <p:nvPicPr>
          <p:cNvPr id="4" name="Tobacco_Facts__Its_Toxic_Nature_and_Long_term_Health_Effects.flv">
            <a:hlinkClick r:id="" action="ppaction://media"/>
          </p:cNvPr>
          <p:cNvPicPr>
            <a:picLocks noGrp="1" noChangeAspect="1"/>
          </p:cNvPicPr>
          <p:nvPr>
            <p:ph sz="quarter" idx="13"/>
            <a:videoFile r:link="rId2"/>
            <p:extLst>
              <p:ext uri="{DAA4B4D4-6D71-4841-9C94-3DE7FCFB9230}">
                <p14:media xmlns:p14="http://schemas.microsoft.com/office/powerpoint/2010/main" r:embed="rId1"/>
              </p:ext>
            </p:extLst>
          </p:nvPr>
        </p:nvPicPr>
        <p:blipFill>
          <a:blip r:embed="rId4"/>
          <a:stretch>
            <a:fillRect/>
          </a:stretch>
        </p:blipFill>
        <p:spPr>
          <a:xfrm>
            <a:off x="2286000" y="1295400"/>
            <a:ext cx="4633912" cy="3475037"/>
          </a:xfrm>
        </p:spPr>
      </p:pic>
    </p:spTree>
    <p:extLst>
      <p:ext uri="{BB962C8B-B14F-4D97-AF65-F5344CB8AC3E}">
        <p14:creationId xmlns:p14="http://schemas.microsoft.com/office/powerpoint/2010/main" val="34088612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23191"/>
            <a:ext cx="6512511" cy="1143000"/>
          </a:xfrm>
        </p:spPr>
        <p:txBody>
          <a:bodyPr/>
          <a:lstStyle/>
          <a:p>
            <a:pPr algn="l"/>
            <a:r>
              <a:rPr lang="en-US" dirty="0" smtClean="0"/>
              <a:t>Sources</a:t>
            </a:r>
            <a:endParaRPr lang="en-US" dirty="0"/>
          </a:p>
        </p:txBody>
      </p:sp>
      <p:sp>
        <p:nvSpPr>
          <p:cNvPr id="3" name="Content Placeholder 2"/>
          <p:cNvSpPr>
            <a:spLocks noGrp="1"/>
          </p:cNvSpPr>
          <p:nvPr>
            <p:ph sz="quarter" idx="13"/>
          </p:nvPr>
        </p:nvSpPr>
        <p:spPr>
          <a:xfrm>
            <a:off x="609600" y="1447800"/>
            <a:ext cx="8305800" cy="5181600"/>
          </a:xfrm>
        </p:spPr>
        <p:txBody>
          <a:bodyPr>
            <a:normAutofit fontScale="77500" lnSpcReduction="20000"/>
          </a:bodyPr>
          <a:lstStyle/>
          <a:p>
            <a:r>
              <a:rPr lang="en-US" dirty="0">
                <a:hlinkClick r:id="rId2"/>
              </a:rPr>
              <a:t>http://kvl.com</a:t>
            </a:r>
            <a:r>
              <a:rPr lang="en-US" dirty="0" smtClean="0">
                <a:hlinkClick r:id="rId2"/>
              </a:rPr>
              <a:t>/</a:t>
            </a:r>
            <a:endParaRPr lang="en-US" dirty="0" smtClean="0"/>
          </a:p>
          <a:p>
            <a:r>
              <a:rPr lang="en-US" dirty="0">
                <a:hlinkClick r:id="rId3"/>
              </a:rPr>
              <a:t>http://</a:t>
            </a:r>
            <a:r>
              <a:rPr lang="en-US" dirty="0" smtClean="0">
                <a:hlinkClick r:id="rId3"/>
              </a:rPr>
              <a:t>worldbookonline.com/student/article?id=ar559860&amp;st=tobacco</a:t>
            </a:r>
            <a:endParaRPr lang="en-US" dirty="0" smtClean="0"/>
          </a:p>
          <a:p>
            <a:r>
              <a:rPr lang="en-US" dirty="0">
                <a:hlinkClick r:id="rId4"/>
              </a:rPr>
              <a:t>http://abovetheinfluence.com/facts/drugstobacco</a:t>
            </a:r>
            <a:r>
              <a:rPr lang="en-US" dirty="0" smtClean="0">
                <a:hlinkClick r:id="rId4"/>
              </a:rPr>
              <a:t>/</a:t>
            </a:r>
            <a:endParaRPr lang="en-US" dirty="0" smtClean="0"/>
          </a:p>
          <a:p>
            <a:r>
              <a:rPr lang="en-US" dirty="0" smtClean="0"/>
              <a:t>Tobacco By: Jason Porterfield</a:t>
            </a:r>
          </a:p>
          <a:p>
            <a:r>
              <a:rPr lang="en-US" dirty="0">
                <a:hlinkClick r:id="rId5"/>
              </a:rPr>
              <a:t>http://</a:t>
            </a:r>
            <a:r>
              <a:rPr lang="en-US" dirty="0" smtClean="0">
                <a:hlinkClick r:id="rId5"/>
              </a:rPr>
              <a:t>buysmokelesstobaccocompany.com/rooster_smokeless_tobacco.php</a:t>
            </a:r>
            <a:endParaRPr lang="en-US" dirty="0" smtClean="0"/>
          </a:p>
          <a:p>
            <a:r>
              <a:rPr lang="en-US" dirty="0">
                <a:hlinkClick r:id="rId6"/>
              </a:rPr>
              <a:t>http://</a:t>
            </a:r>
            <a:r>
              <a:rPr lang="en-US" dirty="0" smtClean="0">
                <a:hlinkClick r:id="rId6"/>
              </a:rPr>
              <a:t>www.drugnet.net/gallery/view_photo/chewing-tobacco-77</a:t>
            </a:r>
            <a:endParaRPr lang="en-US" dirty="0" smtClean="0"/>
          </a:p>
          <a:p>
            <a:r>
              <a:rPr lang="en-US" dirty="0">
                <a:hlinkClick r:id="rId7"/>
              </a:rPr>
              <a:t>http://www.metrolic.com/the-benefits-of-smoking-174065</a:t>
            </a:r>
            <a:r>
              <a:rPr lang="en-US" dirty="0" smtClean="0">
                <a:hlinkClick r:id="rId7"/>
              </a:rPr>
              <a:t>/</a:t>
            </a:r>
            <a:endParaRPr lang="en-US" dirty="0" smtClean="0"/>
          </a:p>
          <a:p>
            <a:r>
              <a:rPr lang="en-US" dirty="0">
                <a:hlinkClick r:id="rId8"/>
              </a:rPr>
              <a:t>http://vanessaemananasofia.glogster.com/no-smoking</a:t>
            </a:r>
            <a:r>
              <a:rPr lang="en-US" dirty="0" smtClean="0">
                <a:hlinkClick r:id="rId8"/>
              </a:rPr>
              <a:t>/</a:t>
            </a:r>
            <a:endParaRPr lang="en-US" dirty="0" smtClean="0"/>
          </a:p>
          <a:p>
            <a:r>
              <a:rPr lang="en-US" dirty="0">
                <a:hlinkClick r:id="rId9"/>
              </a:rPr>
              <a:t>http://</a:t>
            </a:r>
            <a:r>
              <a:rPr lang="en-US" dirty="0" smtClean="0">
                <a:hlinkClick r:id="rId9"/>
              </a:rPr>
              <a:t>www.cure-nailfungus.com/fungus-of-the-fingernails.jpg</a:t>
            </a:r>
            <a:endParaRPr lang="en-US" dirty="0" smtClean="0"/>
          </a:p>
          <a:p>
            <a:r>
              <a:rPr lang="en-US" dirty="0">
                <a:hlinkClick r:id="rId10"/>
              </a:rPr>
              <a:t>http://</a:t>
            </a:r>
            <a:r>
              <a:rPr lang="en-US" dirty="0" smtClean="0">
                <a:hlinkClick r:id="rId10"/>
              </a:rPr>
              <a:t>www.drugnet.net/resources/gallery_photo/chewing-tobacco77.jpg</a:t>
            </a:r>
            <a:endParaRPr lang="en-US" dirty="0" smtClean="0"/>
          </a:p>
          <a:p>
            <a:r>
              <a:rPr lang="en-US" dirty="0">
                <a:hlinkClick r:id="rId11"/>
              </a:rPr>
              <a:t>http://</a:t>
            </a:r>
            <a:r>
              <a:rPr lang="en-US" dirty="0" smtClean="0">
                <a:hlinkClick r:id="rId11"/>
              </a:rPr>
              <a:t>www.popularemails.com/whatisinacigarette.htm</a:t>
            </a:r>
            <a:endParaRPr lang="en-US" dirty="0" smtClean="0"/>
          </a:p>
          <a:p>
            <a:r>
              <a:rPr lang="en-US" dirty="0">
                <a:hlinkClick r:id="rId12"/>
              </a:rPr>
              <a:t>http://www.lungdetoxification.com</a:t>
            </a:r>
            <a:r>
              <a:rPr lang="en-US" dirty="0" smtClean="0">
                <a:hlinkClick r:id="rId12"/>
              </a:rPr>
              <a:t>/</a:t>
            </a:r>
            <a:endParaRPr lang="en-US" dirty="0" smtClean="0"/>
          </a:p>
          <a:p>
            <a:r>
              <a:rPr lang="en-US" dirty="0">
                <a:hlinkClick r:id="rId13"/>
              </a:rPr>
              <a:t>http://www.ocularharmony.com/blog/great-cigarette-package-design/137</a:t>
            </a:r>
            <a:r>
              <a:rPr lang="en-US" dirty="0" smtClean="0">
                <a:hlinkClick r:id="rId13"/>
              </a:rPr>
              <a:t>/</a:t>
            </a:r>
            <a:endParaRPr lang="en-US" dirty="0" smtClean="0"/>
          </a:p>
          <a:p>
            <a:r>
              <a:rPr lang="en-US" dirty="0">
                <a:hlinkClick r:id="rId14"/>
              </a:rPr>
              <a:t>http://</a:t>
            </a:r>
            <a:r>
              <a:rPr lang="en-US" dirty="0" smtClean="0">
                <a:hlinkClick r:id="rId14"/>
              </a:rPr>
              <a:t>donaldsonville.org/wp-content/uploads/2011/08/head_question_mark.jpg</a:t>
            </a:r>
            <a:endParaRPr lang="en-US" dirty="0" smtClean="0"/>
          </a:p>
          <a:p>
            <a:r>
              <a:rPr lang="en-US" dirty="0">
                <a:hlinkClick r:id="rId15"/>
              </a:rPr>
              <a:t>http://</a:t>
            </a:r>
            <a:r>
              <a:rPr lang="en-US" dirty="0" smtClean="0">
                <a:hlinkClick r:id="rId15"/>
              </a:rPr>
              <a:t>www.clker.com/clipart-no-smoking-sign.html</a:t>
            </a:r>
            <a:endParaRPr lang="en-US" dirty="0" smtClean="0"/>
          </a:p>
          <a:p>
            <a:endParaRPr lang="en-US" dirty="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1631085802"/>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Slipstream">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260</TotalTime>
  <Words>602</Words>
  <Application>Microsoft Office PowerPoint</Application>
  <PresentationFormat>On-screen Show (4:3)</PresentationFormat>
  <Paragraphs>55</Paragraphs>
  <Slides>16</Slides>
  <Notes>0</Notes>
  <HiddenSlides>0</HiddenSlides>
  <MMClips>1</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Slipstream</vt:lpstr>
      <vt:lpstr>TOBACCO</vt:lpstr>
      <vt:lpstr>What is tobacco?</vt:lpstr>
      <vt:lpstr>Who uses tobacco?</vt:lpstr>
      <vt:lpstr>How can tobacco harm you?</vt:lpstr>
      <vt:lpstr>How can tobacco affect your appearance?</vt:lpstr>
      <vt:lpstr>Short term affects</vt:lpstr>
      <vt:lpstr>Long term effects </vt:lpstr>
      <vt:lpstr>Lungs before and after using tobacco.</vt:lpstr>
      <vt:lpstr>Why do people use tobacco?</vt:lpstr>
      <vt:lpstr>How can tobacco harm you financially?</vt:lpstr>
      <vt:lpstr>The lure of tobacco</vt:lpstr>
      <vt:lpstr>What Is In Tobacco</vt:lpstr>
      <vt:lpstr>Facts About Tobacco</vt:lpstr>
      <vt:lpstr>Do Not Use Tobacco!</vt:lpstr>
      <vt:lpstr>Video</vt:lpstr>
      <vt:lpstr>Sources</vt:lpstr>
    </vt:vector>
  </TitlesOfParts>
  <Company>Powell County Schools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TOBACCO</dc:title>
  <dc:creator>Tatman, Hannah  (2017)</dc:creator>
  <cp:lastModifiedBy>Neal, Crystal</cp:lastModifiedBy>
  <cp:revision>34</cp:revision>
  <dcterms:created xsi:type="dcterms:W3CDTF">2011-09-20T17:43:06Z</dcterms:created>
  <dcterms:modified xsi:type="dcterms:W3CDTF">2011-10-24T18:22:13Z</dcterms:modified>
</cp:coreProperties>
</file>