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66" r:id="rId3"/>
    <p:sldId id="261" r:id="rId4"/>
    <p:sldId id="259" r:id="rId5"/>
    <p:sldId id="263" r:id="rId6"/>
    <p:sldId id="264" r:id="rId7"/>
    <p:sldId id="265" r:id="rId8"/>
    <p:sldId id="269" r:id="rId9"/>
    <p:sldId id="267" r:id="rId10"/>
    <p:sldId id="270" r:id="rId11"/>
    <p:sldId id="272" r:id="rId12"/>
    <p:sldId id="271" r:id="rId13"/>
    <p:sldId id="268" r:id="rId14"/>
    <p:sldId id="274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OL SECTION" id="{5FB8F14D-9D59-4A46-8F7B-61AE646EA7CC}">
          <p14:sldIdLst>
            <p14:sldId id="256"/>
            <p14:sldId id="266"/>
            <p14:sldId id="261"/>
            <p14:sldId id="259"/>
            <p14:sldId id="263"/>
            <p14:sldId id="264"/>
            <p14:sldId id="265"/>
            <p14:sldId id="269"/>
            <p14:sldId id="267"/>
            <p14:sldId id="270"/>
            <p14:sldId id="272"/>
            <p14:sldId id="271"/>
            <p14:sldId id="268"/>
            <p14:sldId id="274"/>
            <p14:sldId id="27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2270A"/>
    <a:srgbClr val="BB2001"/>
    <a:srgbClr val="E30C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53" autoAdjust="0"/>
    <p:restoredTop sz="97906" autoAdjust="0"/>
  </p:normalViewPr>
  <p:slideViewPr>
    <p:cSldViewPr>
      <p:cViewPr varScale="1">
        <p:scale>
          <a:sx n="73" d="100"/>
          <a:sy n="73" d="100"/>
        </p:scale>
        <p:origin x="-31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8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16FC2-CB8E-455F-8692-649781406B07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80A85-71CD-49DF-BEA2-4005EDD66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08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80A85-71CD-49DF-BEA2-4005EDD669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16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80A85-71CD-49DF-BEA2-4005EDD669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81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D7F562F1-8D2A-41BE-8A2A-21DC4BB09F8E}" type="datetimeFigureOut">
              <a:rPr lang="en-US" smtClean="0"/>
              <a:t>10/21/2011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447BD741-0CE4-45B0-B2EA-F76B4C80FEA2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bookonline.com/" TargetMode="External"/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kvl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676" y="4038601"/>
            <a:ext cx="660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858000" cy="2816598"/>
          </a:xfrm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chemeClr val="accent3"/>
                </a:solidFill>
                <a:sym typeface="Wingdings" pitchFamily="2" charset="2"/>
              </a:rPr>
              <a:t></a:t>
            </a:r>
            <a:r>
              <a:rPr lang="en-US" sz="8800" dirty="0" smtClean="0">
                <a:solidFill>
                  <a:schemeClr val="accent3"/>
                </a:solidFill>
              </a:rPr>
              <a:t>By :     </a:t>
            </a:r>
            <a:r>
              <a:rPr lang="en-US" sz="8800" dirty="0" smtClean="0">
                <a:solidFill>
                  <a:schemeClr val="accent3"/>
                </a:solidFill>
              </a:rPr>
              <a:t>J. </a:t>
            </a:r>
            <a:r>
              <a:rPr lang="en-US" sz="8800" dirty="0" smtClean="0">
                <a:solidFill>
                  <a:schemeClr val="accent3"/>
                </a:solidFill>
              </a:rPr>
              <a:t>C.</a:t>
            </a:r>
            <a:endParaRPr lang="en-US" sz="8800" dirty="0">
              <a:solidFill>
                <a:schemeClr val="accent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6" y="457200"/>
            <a:ext cx="6048374" cy="2438399"/>
          </a:xfrm>
        </p:spPr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</a:rPr>
              <a:t> Dangers </a:t>
            </a:r>
            <a:r>
              <a:rPr lang="en-US" dirty="0" smtClean="0"/>
              <a:t>of</a:t>
            </a:r>
            <a:br>
              <a:rPr lang="en-US" dirty="0" smtClean="0"/>
            </a:br>
            <a:r>
              <a:rPr lang="en-US" dirty="0" smtClean="0">
                <a:solidFill>
                  <a:srgbClr val="C00000"/>
                </a:solidFill>
              </a:rPr>
              <a:t>COCAINE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jmcreech18\AppData\Local\Microsoft\Windows\Temporary Internet Files\Content.IE5\YB659NEN\MC90035061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4876800"/>
            <a:ext cx="66453" cy="137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30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52400" y="990600"/>
            <a:ext cx="8991600" cy="5867400"/>
          </a:xfrm>
        </p:spPr>
        <p:txBody>
          <a:bodyPr>
            <a:noAutofit/>
          </a:bodyPr>
          <a:lstStyle/>
          <a:p>
            <a:pPr lvl="3" indent="0">
              <a:buNone/>
            </a:pPr>
            <a:r>
              <a:rPr lang="en-US" sz="4800" dirty="0" smtClean="0"/>
              <a:t>Abusing </a:t>
            </a:r>
            <a:r>
              <a:rPr lang="en-US" sz="4800" dirty="0"/>
              <a:t>cocaine has a variety of adverse effects on the </a:t>
            </a:r>
            <a:r>
              <a:rPr lang="en-US" sz="4800" dirty="0" smtClean="0"/>
              <a:t>body:                                       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dirty="0" smtClean="0"/>
              <a:t>Cocaine </a:t>
            </a:r>
            <a:r>
              <a:rPr lang="en-US" sz="5400" dirty="0"/>
              <a:t>constricts blood </a:t>
            </a:r>
            <a:r>
              <a:rPr lang="en-US" sz="5400" dirty="0" smtClean="0"/>
              <a:t>vessels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5400" dirty="0"/>
              <a:t>D</a:t>
            </a:r>
            <a:r>
              <a:rPr lang="en-US" sz="5400" dirty="0" smtClean="0"/>
              <a:t>ilates </a:t>
            </a:r>
            <a:r>
              <a:rPr lang="en-US" sz="5400" dirty="0"/>
              <a:t>pupils, and increases body </a:t>
            </a:r>
            <a:r>
              <a:rPr lang="en-US" sz="5400" dirty="0" smtClean="0"/>
              <a:t>temperature</a:t>
            </a:r>
          </a:p>
          <a:p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7880986" cy="990600"/>
          </a:xfrm>
        </p:spPr>
        <p:txBody>
          <a:bodyPr>
            <a:normAutofit/>
          </a:bodyPr>
          <a:lstStyle/>
          <a:p>
            <a:r>
              <a:rPr lang="en-US" sz="5400" u="sng" dirty="0" smtClean="0"/>
              <a:t>Cocaine Adversities </a:t>
            </a:r>
            <a:endParaRPr lang="en-US" sz="5400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906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273" y="5181600"/>
            <a:ext cx="5270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52400" y="1066800"/>
            <a:ext cx="8991600" cy="5791200"/>
          </a:xfrm>
        </p:spPr>
        <p:txBody>
          <a:bodyPr>
            <a:noAutofit/>
          </a:bodyPr>
          <a:lstStyle/>
          <a:p>
            <a:r>
              <a:rPr lang="en-US" sz="5400" dirty="0" smtClean="0"/>
              <a:t>Cocaine is a powerfully addictive stimulant that directly affects the brain or nervous structure. Once injected, cocaine users can not predict what will happen next.</a:t>
            </a:r>
            <a:endParaRPr lang="en-US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228600"/>
            <a:ext cx="7957186" cy="762000"/>
          </a:xfrm>
        </p:spPr>
        <p:txBody>
          <a:bodyPr>
            <a:normAutofit fontScale="90000"/>
          </a:bodyPr>
          <a:lstStyle/>
          <a:p>
            <a:r>
              <a:rPr lang="en-US" sz="6000" u="sng" dirty="0" smtClean="0"/>
              <a:t>What is </a:t>
            </a:r>
            <a:r>
              <a:rPr lang="en-US" sz="6000" u="sng" dirty="0" smtClean="0">
                <a:solidFill>
                  <a:srgbClr val="C00000"/>
                </a:solidFill>
              </a:rPr>
              <a:t>Cocaine</a:t>
            </a:r>
            <a:endParaRPr lang="en-US" sz="6000" u="sng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496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304800" y="2514600"/>
            <a:ext cx="3886200" cy="509587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With cocaine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5"/>
          </p:nvPr>
        </p:nvSpPr>
        <p:spPr>
          <a:xfrm>
            <a:off x="4948518" y="2572871"/>
            <a:ext cx="3886200" cy="685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Without Cocai</a:t>
            </a:r>
            <a:r>
              <a:rPr lang="en-US" sz="4800" dirty="0" smtClean="0"/>
              <a:t>ne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9753600" y="5257800"/>
            <a:ext cx="174307" cy="164592"/>
          </a:xfrm>
        </p:spPr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00" y="3268606"/>
            <a:ext cx="3810330" cy="357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  </a:t>
            </a:r>
            <a:r>
              <a:rPr lang="en-US" u="sng" dirty="0" smtClean="0"/>
              <a:t>The Comparison of </a:t>
            </a:r>
            <a:r>
              <a:rPr lang="en-US" u="sng" dirty="0" smtClean="0">
                <a:solidFill>
                  <a:srgbClr val="C00000"/>
                </a:solidFill>
              </a:rPr>
              <a:t>COCAINE</a:t>
            </a:r>
            <a:r>
              <a:rPr lang="en-US" u="sng" dirty="0" smtClean="0"/>
              <a:t> On Your             Brain </a:t>
            </a:r>
            <a:endParaRPr lang="en-US" u="sng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76600"/>
            <a:ext cx="3810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68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2106"/>
            <a:ext cx="5486400" cy="5086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9296397" y="4099562"/>
            <a:ext cx="29564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>
          <a:xfrm>
            <a:off x="0" y="457200"/>
            <a:ext cx="9144000" cy="4648199"/>
          </a:xfrm>
        </p:spPr>
        <p:txBody>
          <a:bodyPr>
            <a:normAutofit fontScale="70000" lnSpcReduction="20000"/>
          </a:bodyPr>
          <a:lstStyle/>
          <a:p>
            <a:endParaRPr lang="en-US" sz="100" dirty="0" smtClean="0"/>
          </a:p>
          <a:p>
            <a:pPr marL="685800" indent="-685800">
              <a:buFont typeface="Wingdings" pitchFamily="2" charset="2"/>
              <a:buChar char="v"/>
            </a:pPr>
            <a:r>
              <a:rPr lang="en-US" sz="5100" dirty="0" smtClean="0">
                <a:solidFill>
                  <a:srgbClr val="FF0000"/>
                </a:solidFill>
              </a:rPr>
              <a:t>Myocarditis</a:t>
            </a:r>
            <a:r>
              <a:rPr lang="en-US" sz="5100" dirty="0">
                <a:solidFill>
                  <a:srgbClr val="FF0000"/>
                </a:solidFill>
              </a:rPr>
              <a:t>, or heart muscle damage leading to heart </a:t>
            </a:r>
            <a:r>
              <a:rPr lang="en-US" sz="5100" dirty="0" smtClean="0">
                <a:solidFill>
                  <a:srgbClr val="FF0000"/>
                </a:solidFill>
              </a:rPr>
              <a:t>failure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5100" dirty="0" smtClean="0">
                <a:solidFill>
                  <a:srgbClr val="FF0000"/>
                </a:solidFill>
              </a:rPr>
              <a:t>Endocarditis</a:t>
            </a:r>
            <a:r>
              <a:rPr lang="en-US" sz="5100" dirty="0">
                <a:solidFill>
                  <a:srgbClr val="FF0000"/>
                </a:solidFill>
              </a:rPr>
              <a:t>, or inflammation of the heart lining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5100" dirty="0" smtClean="0">
                <a:solidFill>
                  <a:srgbClr val="FF0000"/>
                </a:solidFill>
              </a:rPr>
              <a:t>Vascular </a:t>
            </a:r>
            <a:r>
              <a:rPr lang="en-US" sz="5100" dirty="0">
                <a:solidFill>
                  <a:srgbClr val="FF0000"/>
                </a:solidFill>
              </a:rPr>
              <a:t>thrombosis, or clots in the coronary arteries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5100" dirty="0" smtClean="0">
                <a:solidFill>
                  <a:srgbClr val="FF0000"/>
                </a:solidFill>
              </a:rPr>
              <a:t>Pulmonary </a:t>
            </a:r>
            <a:r>
              <a:rPr lang="en-US" sz="5100" dirty="0">
                <a:solidFill>
                  <a:srgbClr val="FF0000"/>
                </a:solidFill>
              </a:rPr>
              <a:t>edema, or fluid in the lungs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5100" dirty="0" smtClean="0">
                <a:solidFill>
                  <a:srgbClr val="FF0000"/>
                </a:solidFill>
              </a:rPr>
              <a:t>Dilated </a:t>
            </a:r>
            <a:r>
              <a:rPr lang="en-US" sz="5100" dirty="0">
                <a:solidFill>
                  <a:srgbClr val="FF0000"/>
                </a:solidFill>
              </a:rPr>
              <a:t>cardiomyopathy, or enlarged heart</a:t>
            </a:r>
          </a:p>
          <a:p>
            <a:endParaRPr lang="en-US" sz="5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457200"/>
            <a:ext cx="7315200" cy="838200"/>
          </a:xfrm>
        </p:spPr>
        <p:txBody>
          <a:bodyPr>
            <a:normAutofit fontScale="90000"/>
          </a:bodyPr>
          <a:lstStyle/>
          <a:p>
            <a:r>
              <a:rPr lang="en-US" sz="5300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Cocaine And Your </a:t>
            </a:r>
            <a:r>
              <a:rPr lang="en-US" sz="5300" u="sng" dirty="0" smtClean="0">
                <a:solidFill>
                  <a:srgbClr val="FF0000"/>
                </a:solidFill>
              </a:rPr>
              <a:t>HEART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245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609600"/>
            <a:ext cx="9144000" cy="6248400"/>
          </a:xfrm>
        </p:spPr>
        <p:txBody>
          <a:bodyPr>
            <a:normAutofit fontScale="55000" lnSpcReduction="20000"/>
          </a:bodyPr>
          <a:lstStyle/>
          <a:p>
            <a:r>
              <a:rPr lang="en-US" sz="7300" dirty="0" smtClean="0">
                <a:sym typeface="Wingdings" pitchFamily="2" charset="2"/>
              </a:rPr>
              <a:t>     </a:t>
            </a:r>
            <a:r>
              <a:rPr lang="en-US" sz="7300" dirty="0" smtClean="0"/>
              <a:t>MIXING COCAINE WITH HERION</a:t>
            </a:r>
            <a:endParaRPr lang="en-US" sz="7300" dirty="0"/>
          </a:p>
          <a:p>
            <a:r>
              <a:rPr lang="en-US" sz="7300" dirty="0"/>
              <a:t>One of the more </a:t>
            </a:r>
            <a:r>
              <a:rPr lang="en-US" sz="7300" dirty="0" smtClean="0"/>
              <a:t>famed </a:t>
            </a:r>
            <a:r>
              <a:rPr lang="en-US" sz="7300" dirty="0"/>
              <a:t>cocaine cocktails is the </a:t>
            </a:r>
            <a:r>
              <a:rPr lang="en-US" sz="7300" dirty="0" smtClean="0"/>
              <a:t> </a:t>
            </a:r>
            <a:r>
              <a:rPr lang="en-US" sz="7300" dirty="0"/>
              <a:t>blend of coke and heroin. The two drugs </a:t>
            </a:r>
            <a:r>
              <a:rPr lang="en-US" sz="7300" dirty="0" smtClean="0"/>
              <a:t>swell </a:t>
            </a:r>
            <a:r>
              <a:rPr lang="en-US" sz="7300" dirty="0"/>
              <a:t>each other. The </a:t>
            </a:r>
            <a:r>
              <a:rPr lang="en-US" sz="7300" dirty="0" smtClean="0"/>
              <a:t>cocaine drug, </a:t>
            </a:r>
            <a:r>
              <a:rPr lang="en-US" sz="7300" dirty="0"/>
              <a:t>can </a:t>
            </a:r>
            <a:r>
              <a:rPr lang="en-US" sz="7300" dirty="0" smtClean="0"/>
              <a:t>deeply </a:t>
            </a:r>
            <a:r>
              <a:rPr lang="en-US" sz="7300" dirty="0"/>
              <a:t>increase heartbeat. </a:t>
            </a:r>
            <a:r>
              <a:rPr lang="en-US" sz="7300" dirty="0" smtClean="0"/>
              <a:t>Heroin is </a:t>
            </a:r>
            <a:r>
              <a:rPr lang="en-US" sz="7300" dirty="0"/>
              <a:t>a central nervous system </a:t>
            </a:r>
            <a:r>
              <a:rPr lang="en-US" sz="7300" dirty="0" smtClean="0"/>
              <a:t>drug </a:t>
            </a:r>
            <a:r>
              <a:rPr lang="en-US" sz="7300" dirty="0"/>
              <a:t>and it will slow the heart down. The effects of the cocaine wear off quickly, but heroin is a longer-acting drug. This </a:t>
            </a:r>
            <a:r>
              <a:rPr lang="en-US" sz="7300" dirty="0" smtClean="0"/>
              <a:t>blend </a:t>
            </a:r>
            <a:r>
              <a:rPr lang="en-US" sz="7300" dirty="0"/>
              <a:t>can cause the heart to lose </a:t>
            </a:r>
            <a:r>
              <a:rPr lang="en-US" sz="7300" dirty="0" smtClean="0"/>
              <a:t>pace.</a:t>
            </a:r>
            <a:endParaRPr lang="en-US" sz="73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9659"/>
            <a:ext cx="768418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Mixing</a:t>
            </a:r>
            <a:r>
              <a:rPr lang="en-US" u="sng" dirty="0" smtClean="0"/>
              <a:t> </a:t>
            </a:r>
            <a:r>
              <a:rPr lang="en-US" u="sng" dirty="0" smtClean="0">
                <a:solidFill>
                  <a:srgbClr val="FF0000"/>
                </a:solidFill>
              </a:rPr>
              <a:t>Cocaine</a:t>
            </a:r>
            <a:r>
              <a:rPr lang="en-US" u="sng" dirty="0" smtClean="0"/>
              <a:t> </a:t>
            </a:r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With </a:t>
            </a:r>
            <a:r>
              <a:rPr lang="en-US" u="sng" dirty="0" smtClean="0">
                <a:solidFill>
                  <a:srgbClr val="002060"/>
                </a:solidFill>
              </a:rPr>
              <a:t>Heroin</a:t>
            </a:r>
            <a:endParaRPr lang="en-US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172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943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1463040"/>
            <a:ext cx="9067800" cy="539496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 </a:t>
            </a:r>
            <a:r>
              <a:rPr lang="en-US" sz="7200" dirty="0" smtClean="0"/>
              <a:t>No cocaine can not cause cancer but the disease it carries on the street </a:t>
            </a:r>
            <a:r>
              <a:rPr lang="en-US" sz="7200" dirty="0" smtClean="0"/>
              <a:t>can.</a:t>
            </a:r>
            <a:endParaRPr lang="en-US" sz="239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Can</a:t>
            </a:r>
            <a:r>
              <a:rPr lang="en-US" u="sng" dirty="0" smtClean="0">
                <a:solidFill>
                  <a:srgbClr val="FF0000"/>
                </a:solidFill>
              </a:rPr>
              <a:t> Cocaine </a:t>
            </a:r>
            <a:r>
              <a:rPr lang="en-US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Cause Cancer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?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51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914400"/>
            <a:ext cx="9144000" cy="5943600"/>
          </a:xfrm>
        </p:spPr>
        <p:txBody>
          <a:bodyPr>
            <a:noAutofit/>
          </a:bodyPr>
          <a:lstStyle/>
          <a:p>
            <a:r>
              <a:rPr lang="en-US" sz="4400" dirty="0" smtClean="0"/>
              <a:t>To tell usage of cocaine this is  what you need to look for: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dirty="0" smtClean="0"/>
              <a:t>Bloodshot eyes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dirty="0" smtClean="0"/>
              <a:t>Frequent nose-bleeds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dirty="0" smtClean="0"/>
              <a:t>Sudden weight loss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4400" dirty="0" smtClean="0"/>
              <a:t>Rapid speech</a:t>
            </a:r>
          </a:p>
          <a:p>
            <a:r>
              <a:rPr lang="en-US" sz="4400" dirty="0" smtClean="0"/>
              <a:t>These are just some things to look for.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7680960" cy="990600"/>
          </a:xfrm>
        </p:spPr>
        <p:txBody>
          <a:bodyPr/>
          <a:lstStyle/>
          <a:p>
            <a:r>
              <a:rPr lang="en-US" u="sng" dirty="0" smtClean="0"/>
              <a:t>How to Tell Usage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47997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-16099" y="838200"/>
            <a:ext cx="8991600" cy="6019800"/>
          </a:xfrm>
        </p:spPr>
        <p:txBody>
          <a:bodyPr>
            <a:noAutofit/>
          </a:bodyPr>
          <a:lstStyle/>
          <a:p>
            <a:r>
              <a:rPr lang="en-US" sz="4800" dirty="0" smtClean="0"/>
              <a:t> Mixing cocaine </a:t>
            </a:r>
            <a:r>
              <a:rPr lang="en-US" sz="4800" dirty="0"/>
              <a:t>and smoking each </a:t>
            </a:r>
            <a:r>
              <a:rPr lang="en-US" sz="4800" dirty="0" smtClean="0"/>
              <a:t>worsen </a:t>
            </a:r>
            <a:r>
              <a:rPr lang="en-US" sz="4800" dirty="0"/>
              <a:t>the other's ability to elevate the heart rate and </a:t>
            </a:r>
            <a:r>
              <a:rPr lang="en-US" sz="4800" dirty="0" smtClean="0"/>
              <a:t>shrink </a:t>
            </a:r>
            <a:r>
              <a:rPr lang="en-US" sz="4800" dirty="0"/>
              <a:t>blood </a:t>
            </a:r>
            <a:r>
              <a:rPr lang="en-US" sz="4800" dirty="0" smtClean="0"/>
              <a:t>vessels. Cocaine </a:t>
            </a:r>
            <a:r>
              <a:rPr lang="en-US" sz="4800" dirty="0"/>
              <a:t>paired with alcohol </a:t>
            </a:r>
            <a:r>
              <a:rPr lang="en-US" sz="4800" dirty="0" smtClean="0"/>
              <a:t>lets </a:t>
            </a:r>
            <a:r>
              <a:rPr lang="en-US" sz="4800" dirty="0"/>
              <a:t>the liver </a:t>
            </a:r>
            <a:r>
              <a:rPr lang="en-US" sz="4800" dirty="0" smtClean="0"/>
              <a:t>make a </a:t>
            </a:r>
            <a:r>
              <a:rPr lang="en-US" sz="4800" dirty="0"/>
              <a:t>substance that steps up cocaine's potential to </a:t>
            </a:r>
            <a:r>
              <a:rPr lang="en-US" sz="4800" dirty="0" smtClean="0"/>
              <a:t>cause death.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914400"/>
          </a:xfrm>
        </p:spPr>
        <p:txBody>
          <a:bodyPr>
            <a:normAutofit/>
          </a:bodyPr>
          <a:lstStyle/>
          <a:p>
            <a:r>
              <a:rPr lang="en-US" sz="5400" u="sng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Making a Bad Situation </a:t>
            </a:r>
            <a:r>
              <a:rPr lang="en-US" sz="54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Worse</a:t>
            </a:r>
            <a:endParaRPr lang="en-US" sz="54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934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r>
              <a:rPr lang="en-US" sz="11500" dirty="0" smtClean="0"/>
              <a:t>Blow</a:t>
            </a:r>
            <a:r>
              <a:rPr lang="en-US" sz="11500" dirty="0"/>
              <a:t>, Stash, Girl, Snow, Star, </a:t>
            </a:r>
            <a:r>
              <a:rPr lang="en-US" sz="11500" dirty="0" smtClean="0"/>
              <a:t>Stardust.</a:t>
            </a:r>
            <a:endParaRPr lang="en-US" sz="11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u="sng" dirty="0" smtClean="0"/>
              <a:t>Street Names for Cocain</a:t>
            </a:r>
            <a:r>
              <a:rPr lang="en-US" sz="4800" u="sng" dirty="0" smtClean="0"/>
              <a:t>e</a:t>
            </a:r>
            <a:endParaRPr lang="en-US" sz="4800" u="sng" dirty="0"/>
          </a:p>
        </p:txBody>
      </p:sp>
    </p:spTree>
    <p:extLst>
      <p:ext uri="{BB962C8B-B14F-4D97-AF65-F5344CB8AC3E}">
        <p14:creationId xmlns:p14="http://schemas.microsoft.com/office/powerpoint/2010/main" val="251771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0" y="838200"/>
            <a:ext cx="9144000" cy="6019800"/>
          </a:xfrm>
        </p:spPr>
        <p:txBody>
          <a:bodyPr>
            <a:noAutofit/>
          </a:bodyPr>
          <a:lstStyle/>
          <a:p>
            <a:r>
              <a:rPr lang="en-US" sz="6600" dirty="0"/>
              <a:t>Pure cocaine was first extracted from the leaf of the </a:t>
            </a:r>
            <a:r>
              <a:rPr lang="en-US" sz="6600" dirty="0" err="1"/>
              <a:t>Erythroxylon</a:t>
            </a:r>
            <a:r>
              <a:rPr lang="en-US" sz="6600" dirty="0"/>
              <a:t> </a:t>
            </a:r>
            <a:r>
              <a:rPr lang="en-US" sz="6600" dirty="0" smtClean="0"/>
              <a:t>cocoa </a:t>
            </a:r>
            <a:r>
              <a:rPr lang="en-US" sz="6600" dirty="0"/>
              <a:t>bush, which grows primarily in Peru and Bolivia, in the </a:t>
            </a:r>
            <a:r>
              <a:rPr lang="en-US" sz="6600" dirty="0" smtClean="0"/>
              <a:t>mid-19</a:t>
            </a:r>
            <a:r>
              <a:rPr lang="en-US" sz="6600" baseline="30000" dirty="0" smtClean="0"/>
              <a:t>th </a:t>
            </a:r>
            <a:r>
              <a:rPr lang="en-US" sz="6600" dirty="0" smtClean="0"/>
              <a:t>. </a:t>
            </a:r>
            <a:endParaRPr lang="en-US" sz="6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768096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Where Did Cocaine </a:t>
            </a:r>
            <a:r>
              <a:rPr lang="en-US" dirty="0" smtClean="0"/>
              <a:t>Originate?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17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11500" dirty="0">
                <a:solidFill>
                  <a:srgbClr val="E30C07"/>
                </a:solidFill>
              </a:rPr>
              <a:t>$</a:t>
            </a:r>
            <a:r>
              <a:rPr lang="en-US" sz="11500" dirty="0">
                <a:solidFill>
                  <a:srgbClr val="D2270A"/>
                </a:solidFill>
              </a:rPr>
              <a:t>215.5</a:t>
            </a:r>
            <a:r>
              <a:rPr lang="en-US" sz="11500" dirty="0"/>
              <a:t> per </a:t>
            </a:r>
            <a:r>
              <a:rPr lang="en-US" sz="11500" dirty="0" smtClean="0"/>
              <a:t>gram </a:t>
            </a:r>
          </a:p>
          <a:p>
            <a:r>
              <a:rPr lang="en-US" sz="11500" dirty="0"/>
              <a:t> </a:t>
            </a:r>
            <a:r>
              <a:rPr lang="en-US" sz="11500" dirty="0" smtClean="0"/>
              <a:t>  in the U.S.</a:t>
            </a:r>
            <a:endParaRPr lang="en-US" sz="115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</a:t>
            </a:r>
            <a:r>
              <a:rPr lang="en-US" sz="10700" dirty="0" smtClean="0"/>
              <a:t>Cocaine Prices</a:t>
            </a:r>
            <a:endParaRPr lang="en-US" sz="10700" dirty="0"/>
          </a:p>
        </p:txBody>
      </p:sp>
    </p:spTree>
    <p:extLst>
      <p:ext uri="{BB962C8B-B14F-4D97-AF65-F5344CB8AC3E}">
        <p14:creationId xmlns:p14="http://schemas.microsoft.com/office/powerpoint/2010/main" val="63102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76200" y="838200"/>
            <a:ext cx="8915400" cy="5867400"/>
          </a:xfrm>
        </p:spPr>
        <p:txBody>
          <a:bodyPr>
            <a:noAutofit/>
          </a:bodyPr>
          <a:lstStyle/>
          <a:p>
            <a:r>
              <a:rPr lang="en-US" sz="5400" dirty="0" smtClean="0"/>
              <a:t>Cocaine usage is not a joking matter, and needs to be taken seriously. Ways to treat cocaine is by contacting a drug counselor. They will take care of your situation.</a:t>
            </a:r>
            <a:endParaRPr lang="en-US" sz="5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033386" cy="838200"/>
          </a:xfrm>
        </p:spPr>
        <p:txBody>
          <a:bodyPr>
            <a:noAutofit/>
          </a:bodyPr>
          <a:lstStyle/>
          <a:p>
            <a:r>
              <a:rPr lang="en-US" sz="4800" u="sng" dirty="0" smtClean="0"/>
              <a:t>How to Treat Cocaine Usage</a:t>
            </a:r>
            <a:endParaRPr lang="en-US" sz="4800" u="sng" dirty="0"/>
          </a:p>
        </p:txBody>
      </p:sp>
    </p:spTree>
    <p:extLst>
      <p:ext uri="{BB962C8B-B14F-4D97-AF65-F5344CB8AC3E}">
        <p14:creationId xmlns:p14="http://schemas.microsoft.com/office/powerpoint/2010/main" val="4823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800" dirty="0" smtClean="0">
                <a:solidFill>
                  <a:srgbClr val="D2270A"/>
                </a:solidFill>
                <a:hlinkClick r:id="rId2"/>
              </a:rPr>
              <a:t>www.GOOGLE.com</a:t>
            </a:r>
            <a:r>
              <a:rPr lang="en-US" sz="4800" dirty="0" smtClean="0">
                <a:solidFill>
                  <a:srgbClr val="D2270A"/>
                </a:solidFill>
              </a:rPr>
              <a:t>  </a:t>
            </a:r>
          </a:p>
          <a:p>
            <a:r>
              <a:rPr lang="en-US" sz="4800" dirty="0" smtClean="0">
                <a:solidFill>
                  <a:srgbClr val="D2270A"/>
                </a:solidFill>
                <a:hlinkClick r:id="rId3"/>
              </a:rPr>
              <a:t>www.worldbookonline.com</a:t>
            </a:r>
            <a:r>
              <a:rPr lang="en-US" sz="4800" dirty="0" smtClean="0">
                <a:solidFill>
                  <a:srgbClr val="D2270A"/>
                </a:solidFill>
              </a:rPr>
              <a:t> </a:t>
            </a:r>
          </a:p>
          <a:p>
            <a:r>
              <a:rPr lang="en-US" sz="6000" dirty="0" smtClean="0">
                <a:solidFill>
                  <a:srgbClr val="D2270A"/>
                </a:solidFill>
                <a:hlinkClick r:id="rId4"/>
              </a:rPr>
              <a:t>www.kvl.com</a:t>
            </a:r>
            <a:r>
              <a:rPr lang="en-US" sz="9600" dirty="0" smtClean="0">
                <a:solidFill>
                  <a:srgbClr val="D2270A"/>
                </a:solidFill>
              </a:rPr>
              <a:t> </a:t>
            </a:r>
            <a:endParaRPr lang="en-US" sz="9600" dirty="0">
              <a:solidFill>
                <a:srgbClr val="D2270A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dirty="0" smtClean="0"/>
              <a:t>My Recourses</a:t>
            </a:r>
            <a:endParaRPr lang="en-US" sz="6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76600"/>
            <a:ext cx="3048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92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48200"/>
            <a:ext cx="262890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33400" y="4287979"/>
            <a:ext cx="4572000" cy="1178298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BB2001"/>
                </a:solidFill>
              </a:rPr>
              <a:t>It Kills</a:t>
            </a:r>
            <a:endParaRPr lang="en-US" sz="8000" dirty="0">
              <a:solidFill>
                <a:srgbClr val="BB200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Do Not Become A Cocaine  Addict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70979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228">
        <p14:vortex dir="r"/>
      </p:transition>
    </mc:Choice>
    <mc:Fallback xmlns="">
      <p:transition spd="slow" advTm="12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5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</TotalTime>
  <Words>415</Words>
  <Application>Microsoft Office PowerPoint</Application>
  <PresentationFormat>On-screen Show (4:3)</PresentationFormat>
  <Paragraphs>50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Mylar</vt:lpstr>
      <vt:lpstr>The Dangers of COCAINE</vt:lpstr>
      <vt:lpstr>Cocaine Adversities </vt:lpstr>
      <vt:lpstr>What is Cocaine</vt:lpstr>
      <vt:lpstr>   The Comparison of COCAINE On Your             Brain </vt:lpstr>
      <vt:lpstr>Cocaine And Your HEART  </vt:lpstr>
      <vt:lpstr> Mixing Cocaine With Heroin</vt:lpstr>
      <vt:lpstr>Can Cocaine Cause Cancer?</vt:lpstr>
      <vt:lpstr>How to Tell Usage </vt:lpstr>
      <vt:lpstr>Making a Bad Situation Worse</vt:lpstr>
      <vt:lpstr>Street Names for Cocaine</vt:lpstr>
      <vt:lpstr>Where Did Cocaine Originate?</vt:lpstr>
      <vt:lpstr>         Cocaine Prices</vt:lpstr>
      <vt:lpstr>How to Treat Cocaine Usage</vt:lpstr>
      <vt:lpstr>My Recourses</vt:lpstr>
      <vt:lpstr>Do Not Become A Cocaine  Addict </vt:lpstr>
    </vt:vector>
  </TitlesOfParts>
  <Company>Powell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NARUTO</dc:title>
  <dc:creator>Creech, Jeremiah  (2018)</dc:creator>
  <cp:lastModifiedBy>Neal, Crystal</cp:lastModifiedBy>
  <cp:revision>68</cp:revision>
  <dcterms:created xsi:type="dcterms:W3CDTF">2011-08-18T19:15:40Z</dcterms:created>
  <dcterms:modified xsi:type="dcterms:W3CDTF">2011-10-21T13:34:07Z</dcterms:modified>
</cp:coreProperties>
</file>