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handoutMasterIdLst>
    <p:handoutMasterId r:id="rId20"/>
  </p:handoutMasterIdLst>
  <p:sldIdLst>
    <p:sldId id="256" r:id="rId5"/>
    <p:sldId id="265" r:id="rId6"/>
    <p:sldId id="266" r:id="rId7"/>
    <p:sldId id="267" r:id="rId8"/>
    <p:sldId id="268" r:id="rId9"/>
    <p:sldId id="269" r:id="rId10"/>
    <p:sldId id="270" r:id="rId11"/>
    <p:sldId id="271" r:id="rId12"/>
    <p:sldId id="272" r:id="rId13"/>
    <p:sldId id="273" r:id="rId14"/>
    <p:sldId id="274" r:id="rId15"/>
    <p:sldId id="275" r:id="rId16"/>
    <p:sldId id="276" r:id="rId17"/>
    <p:sldId id="27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p:cViewPr varScale="1">
        <p:scale>
          <a:sx n="116" d="100"/>
          <a:sy n="116" d="100"/>
        </p:scale>
        <p:origin x="336" y="108"/>
      </p:cViewPr>
      <p:guideLst>
        <p:guide pos="3840"/>
        <p:guide orient="horz" pos="2160"/>
      </p:guideLst>
    </p:cSldViewPr>
  </p:slideViewPr>
  <p:notesTextViewPr>
    <p:cViewPr>
      <p:scale>
        <a:sx n="1" d="1"/>
        <a:sy n="1" d="1"/>
      </p:scale>
      <p:origin x="0" y="0"/>
    </p:cViewPr>
  </p:notesTextViewPr>
  <p:notesViewPr>
    <p:cSldViewPr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62B48F5-BACC-47D6-A0F7-82FBF9C6BC85}" type="datetimeFigureOut">
              <a:rPr lang="en-US"/>
              <a:t>11/30/2018</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ACAF8E-318A-4EFE-8633-D9E72ABCE0ED}" type="slidenum">
              <a:rPr/>
              <a:t>‹#›</a:t>
            </a:fld>
            <a:endParaRPr/>
          </a:p>
        </p:txBody>
      </p:sp>
    </p:spTree>
    <p:extLst>
      <p:ext uri="{BB962C8B-B14F-4D97-AF65-F5344CB8AC3E}">
        <p14:creationId xmlns:p14="http://schemas.microsoft.com/office/powerpoint/2010/main" val="24065597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B1CD00-5424-4675-AB18-2C419B060449}" type="datetimeFigureOut">
              <a:rPr lang="en-US"/>
              <a:t>11/30/2018</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E2CF44-2B13-41B4-A334-1CDF534EEBBF}" type="slidenum">
              <a:rPr/>
              <a:t>‹#›</a:t>
            </a:fld>
            <a:endParaRPr/>
          </a:p>
        </p:txBody>
      </p:sp>
    </p:spTree>
    <p:extLst>
      <p:ext uri="{BB962C8B-B14F-4D97-AF65-F5344CB8AC3E}">
        <p14:creationId xmlns:p14="http://schemas.microsoft.com/office/powerpoint/2010/main" val="445385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bwMode="gray">
          <a:xfrm>
            <a:off x="0" y="2825016"/>
            <a:ext cx="12188952" cy="3180930"/>
          </a:xfrm>
          <a:prstGeom prst="rect">
            <a:avLst/>
          </a:prstGeom>
          <a:solidFill>
            <a:schemeClr val="bg1">
              <a:lumMod val="85000"/>
              <a:lumOff val="1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bwMode="black">
          <a:xfrm>
            <a:off x="0" y="3075709"/>
            <a:ext cx="12188952" cy="26392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bwMode="white">
          <a:xfrm>
            <a:off x="1066800" y="3165763"/>
            <a:ext cx="10058400" cy="1711037"/>
          </a:xfrm>
        </p:spPr>
        <p:txBody>
          <a:bodyPr anchor="b">
            <a:normAutofit/>
          </a:bodyPr>
          <a:lstStyle>
            <a:lvl1pPr algn="l">
              <a:lnSpc>
                <a:spcPct val="80000"/>
              </a:lnSpc>
              <a:defRPr sz="54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bwMode="white">
          <a:xfrm>
            <a:off x="1066800" y="4953000"/>
            <a:ext cx="10058400" cy="685800"/>
          </a:xfrm>
        </p:spPr>
        <p:txBody>
          <a:bodyPr>
            <a:normAutofit/>
          </a:bodyPr>
          <a:lstStyle>
            <a:lvl1pPr marL="0" indent="0" algn="l">
              <a:spcBef>
                <a:spcPts val="0"/>
              </a:spcBef>
              <a:buNone/>
              <a:defRPr sz="200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798862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37CC0096-1860-4642-9CD2-0079EA5E7CD1}" type="datetimeFigureOut">
              <a:rPr lang="en-US" smtClean="0"/>
              <a:t>11/30/2018</a:t>
            </a:fld>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112444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4000" y="1828800"/>
            <a:ext cx="9144000" cy="2743200"/>
          </a:xfrm>
        </p:spPr>
        <p:txBody>
          <a:bodyPr anchor="b">
            <a:normAutofit/>
          </a:bodyPr>
          <a:lstStyle>
            <a:lvl1pPr>
              <a:defRPr sz="5400">
                <a:solidFill>
                  <a:schemeClr val="tx1"/>
                </a:solidFill>
              </a:defRPr>
            </a:lvl1pPr>
          </a:lstStyle>
          <a:p>
            <a:r>
              <a:rPr lang="en-US" smtClean="0"/>
              <a:t>Click to edit Master title style</a:t>
            </a:r>
            <a:endParaRPr lang="en-US"/>
          </a:p>
        </p:txBody>
      </p:sp>
      <p:sp>
        <p:nvSpPr>
          <p:cNvPr id="3" name="Text Placeholder 2"/>
          <p:cNvSpPr>
            <a:spLocks noGrp="1"/>
          </p:cNvSpPr>
          <p:nvPr>
            <p:ph type="body" idx="1"/>
          </p:nvPr>
        </p:nvSpPr>
        <p:spPr>
          <a:xfrm>
            <a:off x="1524000" y="4589463"/>
            <a:ext cx="9144000" cy="1506537"/>
          </a:xfrm>
        </p:spPr>
        <p:txBody>
          <a:bodyPr>
            <a:normAutofit/>
          </a:bodyPr>
          <a:lstStyle>
            <a:lvl1pPr marL="0" indent="0">
              <a:spcBef>
                <a:spcPts val="0"/>
              </a:spcBef>
              <a:buNone/>
              <a:defRPr sz="2000">
                <a:solidFill>
                  <a:schemeClr val="accent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val="3506778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524000" y="1825625"/>
            <a:ext cx="4343400" cy="4270375"/>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24600" y="1825625"/>
            <a:ext cx="4343400" cy="4270375"/>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37CC0096-1860-4642-9CD2-0079EA5E7CD1}" type="datetimeFigureOut">
              <a:rPr lang="en-US" smtClean="0"/>
              <a:t>11/30/2018</a:t>
            </a:fld>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4044567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1527048" y="1828800"/>
            <a:ext cx="4343400" cy="685800"/>
          </a:xfrm>
        </p:spPr>
        <p:txBody>
          <a:bodyPr anchor="ctr">
            <a:normAutofit/>
          </a:bodyPr>
          <a:lstStyle>
            <a:lvl1pPr marL="0" indent="0">
              <a:spcBef>
                <a:spcPts val="0"/>
              </a:spcBef>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27048" y="2514600"/>
            <a:ext cx="4343400" cy="3581401"/>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27648" y="1828800"/>
            <a:ext cx="4343400" cy="685800"/>
          </a:xfrm>
        </p:spPr>
        <p:txBody>
          <a:bodyPr anchor="ctr">
            <a:normAutofit/>
          </a:bodyPr>
          <a:lstStyle>
            <a:lvl1pPr marL="0" indent="0">
              <a:spcBef>
                <a:spcPts val="0"/>
              </a:spcBef>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27648" y="2514600"/>
            <a:ext cx="4343400" cy="3581401"/>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37CC0096-1860-4642-9CD2-0079EA5E7CD1}" type="datetimeFigureOut">
              <a:rPr lang="en-US" smtClean="0"/>
              <a:t>11/30/2018</a:t>
            </a:fld>
            <a:endParaRPr lang="en-US"/>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397906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US"/>
          </a:p>
        </p:txBody>
      </p:sp>
      <p:sp>
        <p:nvSpPr>
          <p:cNvPr id="3" name="Date Placeholder 2"/>
          <p:cNvSpPr>
            <a:spLocks noGrp="1"/>
          </p:cNvSpPr>
          <p:nvPr>
            <p:ph type="dt" sz="half" idx="10"/>
          </p:nvPr>
        </p:nvSpPr>
        <p:spPr/>
        <p:txBody>
          <a:bodyPr/>
          <a:lstStyle/>
          <a:p>
            <a:fld id="{37CC0096-1860-4642-9CD2-0079EA5E7CD1}" type="datetimeFigureOut">
              <a:rPr lang="en-US" smtClean="0"/>
              <a:t>11/30/2018</a:t>
            </a:fld>
            <a:endParaRPr lang="en-US"/>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238976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2" name="Date Placeholder 1"/>
          <p:cNvSpPr>
            <a:spLocks noGrp="1"/>
          </p:cNvSpPr>
          <p:nvPr>
            <p:ph type="dt" sz="half" idx="10"/>
          </p:nvPr>
        </p:nvSpPr>
        <p:spPr/>
        <p:txBody>
          <a:bodyPr/>
          <a:lstStyle/>
          <a:p>
            <a:fld id="{37CC0096-1860-4642-9CD2-0079EA5E7CD1}" type="datetimeFigureOut">
              <a:rPr lang="en-US" smtClean="0"/>
              <a:t>11/30/2018</a:t>
            </a:fld>
            <a:endParaRPr lang="en-US"/>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146817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02587" y="1600200"/>
            <a:ext cx="3122613" cy="1828800"/>
          </a:xfrm>
        </p:spPr>
        <p:txBody>
          <a:bodyPr anchor="b">
            <a:normAutofit/>
          </a:bodyPr>
          <a:lstStyle>
            <a:lvl1pPr>
              <a:defRPr sz="3400"/>
            </a:lvl1pPr>
          </a:lstStyle>
          <a:p>
            <a:r>
              <a:rPr lang="en-US" smtClean="0"/>
              <a:t>Click to edit Master title style</a:t>
            </a:r>
            <a:endParaRPr lang="en-US" dirty="0"/>
          </a:p>
        </p:txBody>
      </p:sp>
      <p:sp>
        <p:nvSpPr>
          <p:cNvPr id="3" name="Content Placeholder 2"/>
          <p:cNvSpPr>
            <a:spLocks noGrp="1"/>
          </p:cNvSpPr>
          <p:nvPr>
            <p:ph idx="1"/>
          </p:nvPr>
        </p:nvSpPr>
        <p:spPr>
          <a:xfrm>
            <a:off x="760412" y="762000"/>
            <a:ext cx="6400800" cy="5334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001039" y="3429000"/>
            <a:ext cx="3124161" cy="1828800"/>
          </a:xfrm>
        </p:spPr>
        <p:txBody>
          <a:bodyPr/>
          <a:lstStyle>
            <a:lvl1pPr marL="0" indent="0">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37CC0096-1860-4642-9CD2-0079EA5E7CD1}" type="datetimeFigureOut">
              <a:rPr lang="en-US" smtClean="0"/>
              <a:t>11/30/2018</a:t>
            </a:fld>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667374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997952" y="1600200"/>
            <a:ext cx="3127248" cy="1828800"/>
          </a:xfrm>
        </p:spPr>
        <p:txBody>
          <a:bodyPr anchor="b">
            <a:normAutofit/>
          </a:bodyPr>
          <a:lstStyle>
            <a:lvl1pPr>
              <a:defRPr sz="3400"/>
            </a:lvl1pPr>
          </a:lstStyle>
          <a:p>
            <a:r>
              <a:rPr lang="en-US" smtClean="0"/>
              <a:t>Click to edit Master title style</a:t>
            </a:r>
            <a:endParaRPr lang="en-US"/>
          </a:p>
        </p:txBody>
      </p:sp>
      <p:sp>
        <p:nvSpPr>
          <p:cNvPr id="3" name="Picture Placeholder 2"/>
          <p:cNvSpPr>
            <a:spLocks noGrp="1"/>
          </p:cNvSpPr>
          <p:nvPr>
            <p:ph type="pic" idx="1"/>
          </p:nvPr>
        </p:nvSpPr>
        <p:spPr>
          <a:xfrm>
            <a:off x="781251" y="777240"/>
            <a:ext cx="6400800" cy="5303520"/>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7997952" y="3429000"/>
            <a:ext cx="3127248" cy="1828800"/>
          </a:xfrm>
        </p:spPr>
        <p:txBody>
          <a:bodyPr/>
          <a:lstStyle>
            <a:lvl1pPr marL="0" indent="0">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8" name="Rectangle 7" descr="An empty placeholder to add an image. Click on the placeholder and select the image that you wish to add."/>
          <p:cNvSpPr/>
          <p:nvPr userDrawn="1"/>
        </p:nvSpPr>
        <p:spPr bwMode="blackWhite">
          <a:xfrm>
            <a:off x="644091" y="640080"/>
            <a:ext cx="6675120" cy="5577840"/>
          </a:xfrm>
          <a:prstGeom prst="rect">
            <a:avLst/>
          </a:prstGeom>
          <a:solidFill>
            <a:srgbClr val="000000"/>
          </a:solidFill>
          <a:ln w="10160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6" name="Footer Placeholder 5"/>
          <p:cNvSpPr>
            <a:spLocks noGrp="1"/>
          </p:cNvSpPr>
          <p:nvPr>
            <p:ph type="ftr" sz="quarter" idx="11"/>
          </p:nvPr>
        </p:nvSpPr>
        <p:spPr/>
        <p:txBody>
          <a:bodyPr/>
          <a:lstStyle/>
          <a:p>
            <a:endParaRPr lang="en-US"/>
          </a:p>
        </p:txBody>
      </p:sp>
      <p:sp>
        <p:nvSpPr>
          <p:cNvPr id="5" name="Date Placeholder 4"/>
          <p:cNvSpPr>
            <a:spLocks noGrp="1"/>
          </p:cNvSpPr>
          <p:nvPr>
            <p:ph type="dt" sz="half" idx="10"/>
          </p:nvPr>
        </p:nvSpPr>
        <p:spPr/>
        <p:txBody>
          <a:bodyPr/>
          <a:lstStyle/>
          <a:p>
            <a:fld id="{37CC0096-1860-4642-9CD2-0079EA5E7CD1}" type="datetimeFigureOut">
              <a:rPr lang="en-US" smtClean="0"/>
              <a:t>11/30/2018</a:t>
            </a:fld>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977249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37CC0096-1860-4642-9CD2-0079EA5E7CD1}" type="datetimeFigureOut">
              <a:rPr lang="en-US" smtClean="0"/>
              <a:t>11/30/2018</a:t>
            </a:fld>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477154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457199"/>
            <a:ext cx="1943100" cy="563880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24000" y="457199"/>
            <a:ext cx="7048500" cy="56388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37CC0096-1860-4642-9CD2-0079EA5E7CD1}" type="datetimeFigureOut">
              <a:rPr lang="en-US" smtClean="0"/>
              <a:t>11/30/2018</a:t>
            </a:fld>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524635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4000" y="457200"/>
            <a:ext cx="9144000" cy="1143000"/>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524000" y="1828800"/>
            <a:ext cx="9144000" cy="4267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3"/>
          </p:nvPr>
        </p:nvSpPr>
        <p:spPr>
          <a:xfrm>
            <a:off x="1524000" y="6362700"/>
            <a:ext cx="6881553" cy="257176"/>
          </a:xfrm>
          <a:prstGeom prst="rect">
            <a:avLst/>
          </a:prstGeom>
        </p:spPr>
        <p:txBody>
          <a:bodyPr vert="horz" lIns="91440" tIns="45720" rIns="91440" bIns="45720" rtlCol="0" anchor="ctr"/>
          <a:lstStyle>
            <a:lvl1pPr algn="l">
              <a:defRPr sz="1100">
                <a:solidFill>
                  <a:schemeClr val="tx1">
                    <a:lumMod val="85000"/>
                  </a:schemeClr>
                </a:solidFill>
              </a:defRPr>
            </a:lvl1pPr>
          </a:lstStyle>
          <a:p>
            <a:endParaRPr lang="en-US" dirty="0"/>
          </a:p>
        </p:txBody>
      </p:sp>
      <p:sp>
        <p:nvSpPr>
          <p:cNvPr id="4" name="Date Placeholder 3"/>
          <p:cNvSpPr>
            <a:spLocks noGrp="1"/>
          </p:cNvSpPr>
          <p:nvPr>
            <p:ph type="dt" sz="half" idx="2"/>
          </p:nvPr>
        </p:nvSpPr>
        <p:spPr>
          <a:xfrm>
            <a:off x="8610600" y="6362700"/>
            <a:ext cx="990600" cy="257176"/>
          </a:xfrm>
          <a:prstGeom prst="rect">
            <a:avLst/>
          </a:prstGeom>
        </p:spPr>
        <p:txBody>
          <a:bodyPr vert="horz" lIns="91440" tIns="45720" rIns="91440" bIns="45720" rtlCol="0" anchor="ctr"/>
          <a:lstStyle>
            <a:lvl1pPr algn="r">
              <a:defRPr sz="1100">
                <a:solidFill>
                  <a:schemeClr val="tx1">
                    <a:lumMod val="85000"/>
                  </a:schemeClr>
                </a:solidFill>
              </a:defRPr>
            </a:lvl1pPr>
          </a:lstStyle>
          <a:p>
            <a:fld id="{37CC0096-1860-4642-9CD2-0079EA5E7CD1}" type="datetimeFigureOut">
              <a:rPr lang="en-US" smtClean="0"/>
              <a:pPr/>
              <a:t>11/30/2018</a:t>
            </a:fld>
            <a:endParaRPr lang="en-US"/>
          </a:p>
        </p:txBody>
      </p:sp>
      <p:sp>
        <p:nvSpPr>
          <p:cNvPr id="6" name="Slide Number Placeholder 5"/>
          <p:cNvSpPr>
            <a:spLocks noGrp="1"/>
          </p:cNvSpPr>
          <p:nvPr>
            <p:ph type="sldNum" sz="quarter" idx="4"/>
          </p:nvPr>
        </p:nvSpPr>
        <p:spPr>
          <a:xfrm>
            <a:off x="9829800" y="6362700"/>
            <a:ext cx="838200" cy="257176"/>
          </a:xfrm>
          <a:prstGeom prst="rect">
            <a:avLst/>
          </a:prstGeom>
        </p:spPr>
        <p:txBody>
          <a:bodyPr vert="horz" lIns="91440" tIns="45720" rIns="91440" bIns="45720" rtlCol="0" anchor="ctr"/>
          <a:lstStyle>
            <a:lvl1pPr algn="r">
              <a:defRPr sz="1100">
                <a:solidFill>
                  <a:schemeClr val="tx1">
                    <a:lumMod val="85000"/>
                  </a:schemeClr>
                </a:solidFill>
              </a:defRPr>
            </a:lvl1pPr>
          </a:lstStyle>
          <a:p>
            <a:fld id="{E31375A4-56A4-47D6-9801-1991572033F7}" type="slidenum">
              <a:rPr lang="en-US" smtClean="0"/>
              <a:pPr/>
              <a:t>‹#›</a:t>
            </a:fld>
            <a:endParaRPr lang="en-US"/>
          </a:p>
        </p:txBody>
      </p:sp>
    </p:spTree>
    <p:extLst>
      <p:ext uri="{BB962C8B-B14F-4D97-AF65-F5344CB8AC3E}">
        <p14:creationId xmlns:p14="http://schemas.microsoft.com/office/powerpoint/2010/main" val="194325986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4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lumMod val="85000"/>
            </a:schemeClr>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lumMod val="85000"/>
            </a:schemeClr>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lumMod val="85000"/>
            </a:schemeClr>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lumMod val="85000"/>
            </a:schemeClr>
          </a:solidFill>
          <a:latin typeface="+mn-lt"/>
          <a:ea typeface="+mn-ea"/>
          <a:cs typeface="+mn-cs"/>
        </a:defRPr>
      </a:lvl4pPr>
      <a:lvl5pPr marL="150876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lumMod val="85000"/>
            </a:schemeClr>
          </a:solidFill>
          <a:latin typeface="+mn-lt"/>
          <a:ea typeface="+mn-ea"/>
          <a:cs typeface="+mn-cs"/>
        </a:defRPr>
      </a:lvl5pPr>
      <a:lvl6pPr marL="17830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0574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317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6060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youtube.com/watch?v=5mrz9Sg8Qgw"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youtube.com/watch?v=NRlcbXSTiVk" TargetMode="Externa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Electrical Technology</a:t>
            </a:r>
            <a:endParaRPr dirty="0"/>
          </a:p>
        </p:txBody>
      </p:sp>
      <p:sp>
        <p:nvSpPr>
          <p:cNvPr id="3" name="Subtitle 2"/>
          <p:cNvSpPr>
            <a:spLocks noGrp="1"/>
          </p:cNvSpPr>
          <p:nvPr>
            <p:ph type="subTitle" idx="1"/>
          </p:nvPr>
        </p:nvSpPr>
        <p:spPr/>
        <p:txBody>
          <a:bodyPr/>
          <a:lstStyle/>
          <a:p>
            <a:r>
              <a:rPr lang="en-US" dirty="0" smtClean="0"/>
              <a:t>Danny </a:t>
            </a:r>
            <a:r>
              <a:rPr lang="en-US" dirty="0" err="1" smtClean="0"/>
              <a:t>Snoddy</a:t>
            </a:r>
            <a:r>
              <a:rPr lang="en-US" dirty="0" smtClean="0"/>
              <a:t>, Instructor</a:t>
            </a:r>
            <a:endParaRPr dirty="0"/>
          </a:p>
        </p:txBody>
      </p:sp>
      <p:pic>
        <p:nvPicPr>
          <p:cNvPr id="4" name="Picture 3"/>
          <p:cNvPicPr>
            <a:picLocks noChangeAspect="1"/>
          </p:cNvPicPr>
          <p:nvPr/>
        </p:nvPicPr>
        <p:blipFill>
          <a:blip r:embed="rId2"/>
          <a:stretch>
            <a:fillRect/>
          </a:stretch>
        </p:blipFill>
        <p:spPr>
          <a:xfrm>
            <a:off x="7229518" y="1202114"/>
            <a:ext cx="3895682" cy="2475191"/>
          </a:xfrm>
          <a:prstGeom prst="rect">
            <a:avLst/>
          </a:prstGeom>
        </p:spPr>
      </p:pic>
    </p:spTree>
    <p:extLst>
      <p:ext uri="{BB962C8B-B14F-4D97-AF65-F5344CB8AC3E}">
        <p14:creationId xmlns:p14="http://schemas.microsoft.com/office/powerpoint/2010/main" val="2424538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38600" y="4382809"/>
            <a:ext cx="3895682" cy="2475191"/>
          </a:xfrm>
          <a:prstGeom prst="rect">
            <a:avLst/>
          </a:prstGeom>
        </p:spPr>
      </p:pic>
      <p:sp>
        <p:nvSpPr>
          <p:cNvPr id="13" name="Title 12"/>
          <p:cNvSpPr>
            <a:spLocks noGrp="1"/>
          </p:cNvSpPr>
          <p:nvPr>
            <p:ph type="title"/>
          </p:nvPr>
        </p:nvSpPr>
        <p:spPr>
          <a:xfrm>
            <a:off x="1511643" y="228600"/>
            <a:ext cx="9144000" cy="1143000"/>
          </a:xfrm>
        </p:spPr>
        <p:txBody>
          <a:bodyPr/>
          <a:lstStyle/>
          <a:p>
            <a:r>
              <a:rPr lang="en-US" dirty="0" smtClean="0"/>
              <a:t>Architecture and Construction</a:t>
            </a:r>
            <a:endParaRPr dirty="0"/>
          </a:p>
        </p:txBody>
      </p:sp>
      <p:sp>
        <p:nvSpPr>
          <p:cNvPr id="14" name="Content Placeholder 13"/>
          <p:cNvSpPr>
            <a:spLocks noGrp="1"/>
          </p:cNvSpPr>
          <p:nvPr>
            <p:ph idx="1"/>
          </p:nvPr>
        </p:nvSpPr>
        <p:spPr>
          <a:xfrm>
            <a:off x="1524000" y="1536357"/>
            <a:ext cx="9144000" cy="2846452"/>
          </a:xfrm>
        </p:spPr>
        <p:txBody>
          <a:bodyPr>
            <a:normAutofit lnSpcReduction="10000"/>
          </a:bodyPr>
          <a:lstStyle/>
          <a:p>
            <a:r>
              <a:rPr lang="en-US" dirty="0" smtClean="0"/>
              <a:t>This is the 1</a:t>
            </a:r>
            <a:r>
              <a:rPr lang="en-US" baseline="30000" dirty="0" smtClean="0"/>
              <a:t>st</a:t>
            </a:r>
            <a:r>
              <a:rPr lang="en-US" dirty="0" smtClean="0"/>
              <a:t> of 3 required one-credit courses in the Electrical Technologies Pathway.</a:t>
            </a:r>
            <a:endParaRPr dirty="0"/>
          </a:p>
          <a:p>
            <a:r>
              <a:rPr lang="en-US" dirty="0" smtClean="0"/>
              <a:t>Electrical Technologies provides students with fundamental knowledge and skills emphasizing use of hand tools, power tools, and electrical theory which are utilized in the construction industry and required for NCCER Electrical Level I Credentialing. </a:t>
            </a:r>
            <a:endParaRPr dirty="0"/>
          </a:p>
          <a:p>
            <a:r>
              <a:rPr lang="en-US" dirty="0" err="1" smtClean="0"/>
              <a:t>SkillsUSA</a:t>
            </a:r>
            <a:r>
              <a:rPr lang="en-US" dirty="0" smtClean="0"/>
              <a:t> Leadership Development and Technical Development is a component of this course providing opportunities helping students develop their potential for premier leadership, personal growth, employability, and career success. </a:t>
            </a:r>
            <a:endParaRPr dirty="0"/>
          </a:p>
        </p:txBody>
      </p:sp>
    </p:spTree>
    <p:extLst>
      <p:ext uri="{BB962C8B-B14F-4D97-AF65-F5344CB8AC3E}">
        <p14:creationId xmlns:p14="http://schemas.microsoft.com/office/powerpoint/2010/main" val="30428263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Project-Based Learning</a:t>
            </a:r>
            <a:endParaRPr dirty="0"/>
          </a:p>
        </p:txBody>
      </p:sp>
      <p:sp>
        <p:nvSpPr>
          <p:cNvPr id="3" name="Content Placeholder 2"/>
          <p:cNvSpPr>
            <a:spLocks noGrp="1"/>
          </p:cNvSpPr>
          <p:nvPr>
            <p:ph idx="1"/>
          </p:nvPr>
        </p:nvSpPr>
        <p:spPr/>
        <p:txBody>
          <a:bodyPr/>
          <a:lstStyle/>
          <a:p>
            <a:r>
              <a:rPr lang="en-US" dirty="0" smtClean="0"/>
              <a:t>These projects will simulate on-the-job experiences that include problem solving, estimating, researching/referencing, and hands-on practice. </a:t>
            </a:r>
          </a:p>
          <a:p>
            <a:r>
              <a:rPr lang="en-US" dirty="0" smtClean="0"/>
              <a:t>Upon successful completion of this course, students may combine with other specified courses in the Electrical program to earn college credit at </a:t>
            </a:r>
            <a:r>
              <a:rPr lang="en-US" dirty="0" err="1" smtClean="0"/>
              <a:t>Bevill</a:t>
            </a:r>
            <a:r>
              <a:rPr lang="en-US" dirty="0" smtClean="0"/>
              <a:t> State Community College. </a:t>
            </a:r>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Click on the image above for Electrical Technology informative video.</a:t>
            </a:r>
          </a:p>
          <a:p>
            <a:pPr marL="0" indent="0">
              <a:buNone/>
            </a:pPr>
            <a:endParaRPr lang="en-US" dirty="0"/>
          </a:p>
        </p:txBody>
      </p:sp>
      <p:pic>
        <p:nvPicPr>
          <p:cNvPr id="4" name="Picture 3">
            <a:hlinkClick r:id="rId2"/>
          </p:cNvPr>
          <p:cNvPicPr>
            <a:picLocks noChangeAspect="1"/>
          </p:cNvPicPr>
          <p:nvPr/>
        </p:nvPicPr>
        <p:blipFill>
          <a:blip r:embed="rId3"/>
          <a:stretch>
            <a:fillRect/>
          </a:stretch>
        </p:blipFill>
        <p:spPr>
          <a:xfrm>
            <a:off x="3962400" y="3953540"/>
            <a:ext cx="3343275" cy="714375"/>
          </a:xfrm>
          <a:prstGeom prst="rect">
            <a:avLst/>
          </a:prstGeom>
        </p:spPr>
      </p:pic>
    </p:spTree>
    <p:extLst>
      <p:ext uri="{BB962C8B-B14F-4D97-AF65-F5344CB8AC3E}">
        <p14:creationId xmlns:p14="http://schemas.microsoft.com/office/powerpoint/2010/main" val="21161901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009" y="533400"/>
            <a:ext cx="5918791" cy="1143000"/>
          </a:xfrm>
        </p:spPr>
        <p:txBody>
          <a:bodyPr/>
          <a:lstStyle/>
          <a:p>
            <a:r>
              <a:rPr lang="en-US" dirty="0" err="1" smtClean="0"/>
              <a:t>Bevill</a:t>
            </a:r>
            <a:r>
              <a:rPr lang="en-US" dirty="0" smtClean="0"/>
              <a:t> State Electrical Video </a:t>
            </a:r>
            <a:r>
              <a:rPr lang="en-US" sz="1400" dirty="0" smtClean="0"/>
              <a:t>(Click on Image for BSCC Video)</a:t>
            </a:r>
            <a:endParaRPr sz="1400" dirty="0"/>
          </a:p>
        </p:txBody>
      </p:sp>
      <p:pic>
        <p:nvPicPr>
          <p:cNvPr id="4" name="Content Placeholder 3">
            <a:hlinkClick r:id="rId2"/>
          </p:cNvPr>
          <p:cNvPicPr>
            <a:picLocks noGrp="1" noChangeAspect="1"/>
          </p:cNvPicPr>
          <p:nvPr>
            <p:ph sz="half" idx="1"/>
          </p:nvPr>
        </p:nvPicPr>
        <p:blipFill>
          <a:blip r:embed="rId3"/>
          <a:stretch>
            <a:fillRect/>
          </a:stretch>
        </p:blipFill>
        <p:spPr>
          <a:xfrm>
            <a:off x="7696200" y="180975"/>
            <a:ext cx="1847850" cy="1847850"/>
          </a:xfrm>
          <a:prstGeom prst="rect">
            <a:avLst/>
          </a:prstGeom>
        </p:spPr>
      </p:pic>
      <p:pic>
        <p:nvPicPr>
          <p:cNvPr id="7" name="Content Placeholder 6"/>
          <p:cNvPicPr>
            <a:picLocks noGrp="1" noChangeAspect="1"/>
          </p:cNvPicPr>
          <p:nvPr>
            <p:ph sz="half" idx="2"/>
          </p:nvPr>
        </p:nvPicPr>
        <p:blipFill rotWithShape="1">
          <a:blip r:embed="rId4" cstate="print">
            <a:extLst>
              <a:ext uri="{28A0092B-C50C-407E-A947-70E740481C1C}">
                <a14:useLocalDpi xmlns:a14="http://schemas.microsoft.com/office/drawing/2010/main" val="0"/>
              </a:ext>
            </a:extLst>
          </a:blip>
          <a:srcRect b="18757"/>
          <a:stretch/>
        </p:blipFill>
        <p:spPr>
          <a:xfrm>
            <a:off x="3124200" y="2209800"/>
            <a:ext cx="7924801" cy="4309979"/>
          </a:xfrm>
          <a:prstGeom prst="rect">
            <a:avLst/>
          </a:prstGeom>
          <a:ln>
            <a:noFill/>
          </a:ln>
          <a:effectLst>
            <a:softEdge rad="112500"/>
          </a:effectLst>
        </p:spPr>
      </p:pic>
    </p:spTree>
    <p:extLst>
      <p:ext uri="{BB962C8B-B14F-4D97-AF65-F5344CB8AC3E}">
        <p14:creationId xmlns:p14="http://schemas.microsoft.com/office/powerpoint/2010/main" val="41452613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6694" t="7778" r="14463"/>
          <a:stretch/>
        </p:blipFill>
        <p:spPr>
          <a:xfrm>
            <a:off x="1600201" y="228600"/>
            <a:ext cx="8077200" cy="6324600"/>
          </a:xfrm>
          <a:prstGeom prst="rect">
            <a:avLst/>
          </a:prstGeom>
        </p:spPr>
      </p:pic>
    </p:spTree>
    <p:extLst>
      <p:ext uri="{BB962C8B-B14F-4D97-AF65-F5344CB8AC3E}">
        <p14:creationId xmlns:p14="http://schemas.microsoft.com/office/powerpoint/2010/main" val="26373370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3666" y="0"/>
            <a:ext cx="10244667" cy="6858000"/>
          </a:xfrm>
          <a:prstGeom prst="rect">
            <a:avLst/>
          </a:prstGeom>
        </p:spPr>
      </p:pic>
    </p:spTree>
    <p:extLst>
      <p:ext uri="{BB962C8B-B14F-4D97-AF65-F5344CB8AC3E}">
        <p14:creationId xmlns:p14="http://schemas.microsoft.com/office/powerpoint/2010/main" val="32173880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Electrical Technology         Learning Objectives</a:t>
            </a:r>
            <a:endParaRPr lang="en-US" dirty="0"/>
          </a:p>
        </p:txBody>
      </p:sp>
      <p:sp>
        <p:nvSpPr>
          <p:cNvPr id="3" name="Content Placeholder 2"/>
          <p:cNvSpPr>
            <a:spLocks noGrp="1"/>
          </p:cNvSpPr>
          <p:nvPr>
            <p:ph idx="1"/>
          </p:nvPr>
        </p:nvSpPr>
        <p:spPr/>
        <p:txBody>
          <a:bodyPr/>
          <a:lstStyle/>
          <a:p>
            <a:r>
              <a:rPr lang="en-US" dirty="0" smtClean="0"/>
              <a:t>Basic Safety (Construction Site Safety Orientation)</a:t>
            </a:r>
          </a:p>
          <a:p>
            <a:r>
              <a:rPr lang="en-US" dirty="0" smtClean="0"/>
              <a:t>Introduction to Construction Math</a:t>
            </a:r>
          </a:p>
          <a:p>
            <a:r>
              <a:rPr lang="en-US" dirty="0" smtClean="0"/>
              <a:t>Introduction to Hand Tools</a:t>
            </a:r>
          </a:p>
          <a:p>
            <a:r>
              <a:rPr lang="en-US" dirty="0" smtClean="0"/>
              <a:t>Introduction to Power Tools</a:t>
            </a:r>
          </a:p>
          <a:p>
            <a:r>
              <a:rPr lang="en-US" dirty="0" smtClean="0"/>
              <a:t>Introduction to Construction Drawings</a:t>
            </a:r>
          </a:p>
          <a:p>
            <a:r>
              <a:rPr lang="en-US" dirty="0" smtClean="0"/>
              <a:t>Introduction to Basic Rigging</a:t>
            </a:r>
          </a:p>
          <a:p>
            <a:r>
              <a:rPr lang="en-US" dirty="0" smtClean="0"/>
              <a:t>Introduction to Material Handling</a:t>
            </a:r>
            <a:endParaRPr lang="en-US" dirty="0"/>
          </a:p>
        </p:txBody>
      </p:sp>
      <p:pic>
        <p:nvPicPr>
          <p:cNvPr id="4" name="Picture 3"/>
          <p:cNvPicPr>
            <a:picLocks noChangeAspect="1"/>
          </p:cNvPicPr>
          <p:nvPr/>
        </p:nvPicPr>
        <p:blipFill>
          <a:blip r:embed="rId2"/>
          <a:stretch>
            <a:fillRect/>
          </a:stretch>
        </p:blipFill>
        <p:spPr>
          <a:xfrm>
            <a:off x="6858000" y="2438400"/>
            <a:ext cx="3895682" cy="2475191"/>
          </a:xfrm>
          <a:prstGeom prst="rect">
            <a:avLst/>
          </a:prstGeom>
        </p:spPr>
      </p:pic>
    </p:spTree>
    <p:extLst>
      <p:ext uri="{BB962C8B-B14F-4D97-AF65-F5344CB8AC3E}">
        <p14:creationId xmlns:p14="http://schemas.microsoft.com/office/powerpoint/2010/main" val="25003839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4584891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1080171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093593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4382193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4131669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5968321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3666" y="0"/>
            <a:ext cx="10244667" cy="6858000"/>
          </a:xfrm>
          <a:prstGeom prst="rect">
            <a:avLst/>
          </a:prstGeom>
        </p:spPr>
      </p:pic>
    </p:spTree>
    <p:extLst>
      <p:ext uri="{BB962C8B-B14F-4D97-AF65-F5344CB8AC3E}">
        <p14:creationId xmlns:p14="http://schemas.microsoft.com/office/powerpoint/2010/main" val="78760128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ch Computer 16x9">
  <a:themeElements>
    <a:clrScheme name="TechComputer">
      <a:dk1>
        <a:srgbClr val="000000"/>
      </a:dk1>
      <a:lt1>
        <a:sysClr val="window" lastClr="FFFFFF"/>
      </a:lt1>
      <a:dk2>
        <a:srgbClr val="4D4D4D"/>
      </a:dk2>
      <a:lt2>
        <a:srgbClr val="DDDDDD"/>
      </a:lt2>
      <a:accent1>
        <a:srgbClr val="92D050"/>
      </a:accent1>
      <a:accent2>
        <a:srgbClr val="F7C331"/>
      </a:accent2>
      <a:accent3>
        <a:srgbClr val="47B8C7"/>
      </a:accent3>
      <a:accent4>
        <a:srgbClr val="B074BA"/>
      </a:accent4>
      <a:accent5>
        <a:srgbClr val="F34D47"/>
      </a:accent5>
      <a:accent6>
        <a:srgbClr val="FA8F30"/>
      </a:accent6>
      <a:hlink>
        <a:srgbClr val="47B8C7"/>
      </a:hlink>
      <a:folHlink>
        <a:srgbClr val="969696"/>
      </a:folHlink>
    </a:clrScheme>
    <a:fontScheme name="Consolas-Candara">
      <a:majorFont>
        <a:latin typeface="Consolas"/>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2901026.potx" id="{468775DC-C458-452B-B494-CBFA066AAFA0}" vid="{10EEBE7C-0769-4F35-B6EB-5940E3BEB5F4}"/>
    </a:ext>
  </a:extLst>
</a:theme>
</file>

<file path=ppt/theme/theme2.xml><?xml version="1.0" encoding="utf-8"?>
<a:theme xmlns:a="http://schemas.openxmlformats.org/drawingml/2006/main" name="Office Theme">
  <a:themeElements>
    <a:clrScheme name="TechComputer">
      <a:dk1>
        <a:srgbClr val="000000"/>
      </a:dk1>
      <a:lt1>
        <a:sysClr val="window" lastClr="FFFFFF"/>
      </a:lt1>
      <a:dk2>
        <a:srgbClr val="4D4D4D"/>
      </a:dk2>
      <a:lt2>
        <a:srgbClr val="DDDDDD"/>
      </a:lt2>
      <a:accent1>
        <a:srgbClr val="92D050"/>
      </a:accent1>
      <a:accent2>
        <a:srgbClr val="F7C331"/>
      </a:accent2>
      <a:accent3>
        <a:srgbClr val="47B8C7"/>
      </a:accent3>
      <a:accent4>
        <a:srgbClr val="B074BA"/>
      </a:accent4>
      <a:accent5>
        <a:srgbClr val="F34D47"/>
      </a:accent5>
      <a:accent6>
        <a:srgbClr val="FA8F30"/>
      </a:accent6>
      <a:hlink>
        <a:srgbClr val="47B8C7"/>
      </a:hlink>
      <a:folHlink>
        <a:srgbClr val="969696"/>
      </a:folHlink>
    </a:clrScheme>
    <a:fontScheme name="Consolas-Candara">
      <a:majorFont>
        <a:latin typeface="Consolas"/>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TechComputer">
      <a:dk1>
        <a:srgbClr val="000000"/>
      </a:dk1>
      <a:lt1>
        <a:sysClr val="window" lastClr="FFFFFF"/>
      </a:lt1>
      <a:dk2>
        <a:srgbClr val="4D4D4D"/>
      </a:dk2>
      <a:lt2>
        <a:srgbClr val="DDDDDD"/>
      </a:lt2>
      <a:accent1>
        <a:srgbClr val="92D050"/>
      </a:accent1>
      <a:accent2>
        <a:srgbClr val="F7C331"/>
      </a:accent2>
      <a:accent3>
        <a:srgbClr val="47B8C7"/>
      </a:accent3>
      <a:accent4>
        <a:srgbClr val="B074BA"/>
      </a:accent4>
      <a:accent5>
        <a:srgbClr val="F34D47"/>
      </a:accent5>
      <a:accent6>
        <a:srgbClr val="FA8F30"/>
      </a:accent6>
      <a:hlink>
        <a:srgbClr val="47B8C7"/>
      </a:hlink>
      <a:folHlink>
        <a:srgbClr val="969696"/>
      </a:folHlink>
    </a:clrScheme>
    <a:fontScheme name="Consolas-Candara">
      <a:majorFont>
        <a:latin typeface="Consolas"/>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1566889</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2012-05-23T08:44:00+00:00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TP102901017</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836753</LocLastLocAttemptVersionLookup>
    <IsSearchable xmlns="4873beb7-5857-4685-be1f-d57550cc96cc">true</IsSearchable>
    <TemplateTemplateType xmlns="4873beb7-5857-4685-be1f-d57550cc96cc">PowerPoint Design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REDMOND\v-anij</DisplayName>
        <AccountId>2469</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46CFF6F-D9AA-4BC0-911A-0A1356771912}">
  <ds:schemaRefs>
    <ds:schemaRef ds:uri="http://schemas.microsoft.com/sharepoint/v3/contenttype/forms"/>
  </ds:schemaRefs>
</ds:datastoreItem>
</file>

<file path=customXml/itemProps2.xml><?xml version="1.0" encoding="utf-8"?>
<ds:datastoreItem xmlns:ds="http://schemas.openxmlformats.org/officeDocument/2006/customXml" ds:itemID="{04098515-0C12-46CF-BC7C-69B4A13CD5FA}">
  <ds:schemaRefs>
    <ds:schemaRef ds:uri="4873beb7-5857-4685-be1f-d57550cc96cc"/>
    <ds:schemaRef ds:uri="http://schemas.openxmlformats.org/package/2006/metadata/core-properties"/>
    <ds:schemaRef ds:uri="http://schemas.microsoft.com/office/infopath/2007/PartnerControls"/>
    <ds:schemaRef ds:uri="http://purl.org/dc/elements/1.1/"/>
    <ds:schemaRef ds:uri="http://schemas.microsoft.com/office/2006/metadata/properties"/>
    <ds:schemaRef ds:uri="http://purl.org/dc/terms/"/>
    <ds:schemaRef ds:uri="http://www.w3.org/XML/1998/namespace"/>
    <ds:schemaRef ds:uri="http://schemas.microsoft.com/office/2006/documentManagement/types"/>
    <ds:schemaRef ds:uri="http://purl.org/dc/dcmitype/"/>
  </ds:schemaRefs>
</ds:datastoreItem>
</file>

<file path=customXml/itemProps3.xml><?xml version="1.0" encoding="utf-8"?>
<ds:datastoreItem xmlns:ds="http://schemas.openxmlformats.org/officeDocument/2006/customXml" ds:itemID="{0B5C6E15-39DC-470B-9445-F754B94580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Business technology circuit board design presentation (widescreen)</Template>
  <TotalTime>86</TotalTime>
  <Words>201</Words>
  <Application>Microsoft Office PowerPoint</Application>
  <PresentationFormat>Widescreen</PresentationFormat>
  <Paragraphs>22</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Candara</vt:lpstr>
      <vt:lpstr>Consolas</vt:lpstr>
      <vt:lpstr>Tech Computer 16x9</vt:lpstr>
      <vt:lpstr>Electrical Technology</vt:lpstr>
      <vt:lpstr>Architecture and Construction</vt:lpstr>
      <vt:lpstr>Project-Based Learning</vt:lpstr>
      <vt:lpstr>Bevill State Electrical Video (Click on Image for BSCC Video)</vt:lpstr>
      <vt:lpstr>PowerPoint Presentation</vt:lpstr>
      <vt:lpstr>PowerPoint Presentation</vt:lpstr>
      <vt:lpstr>Electrical Technology         Learning 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Electrical Technology</dc:title>
  <dc:creator>Bethany Flanagan</dc:creator>
  <cp:lastModifiedBy>Bethany Flanagan</cp:lastModifiedBy>
  <cp:revision>15</cp:revision>
  <dcterms:created xsi:type="dcterms:W3CDTF">2018-11-29T18:55:09Z</dcterms:created>
  <dcterms:modified xsi:type="dcterms:W3CDTF">2018-11-30T16:27:48Z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