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handoutMasterIdLst>
    <p:handoutMasterId r:id="rId5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492875"/>
  <p:notesSz cx="6858000" cy="9144000"/>
  <p:defaultTextStyle>
    <a:defPPr>
      <a:defRPr lang="en-US"/>
    </a:defPPr>
    <a:lvl1pPr marL="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F7D475F-BCF0-4F54-8908-7640346B1466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16" y="-96"/>
      </p:cViewPr>
      <p:guideLst>
        <p:guide orient="horz" pos="204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3B108-BD59-E046-AC47-EF96A4E3DBBF}" type="datetimeFigureOut">
              <a:rPr lang="en-US" smtClean="0"/>
              <a:t>4/16/15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20043-1311-0F48-A39D-70FA47BEC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78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>
          <a:xfrm>
            <a:off x="228600" y="492760"/>
            <a:ext cx="8686800" cy="1828800"/>
          </a:xfrm>
        </p:spPr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40130" y="2639060"/>
            <a:ext cx="7063740" cy="604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>
          <a:xfrm>
            <a:off x="4483735" y="3307080"/>
            <a:ext cx="175895" cy="469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4"/>
          </p:nvPr>
        </p:nvSpPr>
        <p:spPr>
          <a:xfrm>
            <a:off x="1290955" y="3839845"/>
            <a:ext cx="6562090" cy="4108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5"/>
          </p:nvPr>
        </p:nvSpPr>
        <p:spPr>
          <a:xfrm>
            <a:off x="3286125" y="4314190"/>
            <a:ext cx="2571750" cy="4108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6"/>
          </p:nvPr>
        </p:nvSpPr>
        <p:spPr>
          <a:xfrm>
            <a:off x="4483735" y="4788535"/>
            <a:ext cx="175895" cy="469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7"/>
          </p:nvPr>
        </p:nvSpPr>
        <p:spPr>
          <a:xfrm>
            <a:off x="4483735" y="5321300"/>
            <a:ext cx="175895" cy="469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Slide Number Placeholder"/>
          <p:cNvSpPr>
            <a:spLocks noGrp="1"/>
          </p:cNvSpPr>
          <p:nvPr>
            <p:ph type="sldNum" sz="quarter" idx="8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85645" y="365760"/>
            <a:ext cx="5171440" cy="604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399790" y="1160780"/>
            <a:ext cx="2343785" cy="4692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3"/>
          </p:nvPr>
        </p:nvSpPr>
        <p:spPr>
          <a:xfrm>
            <a:off x="990600" y="1947545"/>
            <a:ext cx="6908165" cy="3284855"/>
          </a:xfrm>
        </p:spPr>
        <p:txBody>
          <a:bodyPr/>
          <a:lstStyle>
            <a:lvl1pPr marL="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-34290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note 1"/>
          <p:cNvSpPr>
            <a:spLocks noGrp="1"/>
          </p:cNvSpPr>
          <p:nvPr>
            <p:ph type="ftr" idx="4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424430" y="365760"/>
            <a:ext cx="429450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007235" y="365760"/>
            <a:ext cx="512953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461895" y="365760"/>
            <a:ext cx="422021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028825" y="365760"/>
            <a:ext cx="508635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59610" y="365760"/>
            <a:ext cx="522414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75940" y="365760"/>
            <a:ext cx="2992120" cy="35179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908050"/>
            <a:ext cx="8686800" cy="47548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049145" y="365760"/>
            <a:ext cx="504507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46350" y="365760"/>
            <a:ext cx="405066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48485" y="365760"/>
            <a:ext cx="544639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07895" y="365760"/>
            <a:ext cx="472821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97075" y="365760"/>
            <a:ext cx="514985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53235" y="365760"/>
            <a:ext cx="563753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78685" y="365760"/>
            <a:ext cx="478663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55140" y="365760"/>
            <a:ext cx="563308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383155" y="365760"/>
            <a:ext cx="437705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684145" y="365760"/>
            <a:ext cx="377571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11655" y="365760"/>
            <a:ext cx="552069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51610" y="365760"/>
            <a:ext cx="624014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059940" y="365760"/>
            <a:ext cx="502348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631950" y="365760"/>
            <a:ext cx="588010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58975" y="365760"/>
            <a:ext cx="522541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29485" y="365760"/>
            <a:ext cx="468439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37360" y="365760"/>
            <a:ext cx="566928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39315" y="365760"/>
            <a:ext cx="486537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34235" y="365760"/>
            <a:ext cx="487489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1555" y="365760"/>
            <a:ext cx="458025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12645" y="365760"/>
            <a:ext cx="491807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1815" y="365760"/>
            <a:ext cx="549973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1815" y="365760"/>
            <a:ext cx="549973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1815" y="365760"/>
            <a:ext cx="549973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16915" y="365760"/>
            <a:ext cx="770953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14450" y="365760"/>
            <a:ext cx="651446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16430" y="365760"/>
            <a:ext cx="531114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804795" y="365760"/>
            <a:ext cx="353377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56510" y="365760"/>
            <a:ext cx="403034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27860" y="365760"/>
            <a:ext cx="528828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286760" y="365760"/>
            <a:ext cx="2569845" cy="35179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908050"/>
            <a:ext cx="8686800" cy="47548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1675" y="365760"/>
            <a:ext cx="774065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626235" y="365760"/>
            <a:ext cx="589089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37055" y="365760"/>
            <a:ext cx="546925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20850" y="365760"/>
            <a:ext cx="570166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054735" y="365760"/>
            <a:ext cx="703389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79550" y="365760"/>
            <a:ext cx="618426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86205" y="365760"/>
            <a:ext cx="637095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10005" y="365760"/>
            <a:ext cx="652335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389505" y="365760"/>
            <a:ext cx="436435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94560" y="365760"/>
            <a:ext cx="475424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19960" y="365760"/>
            <a:ext cx="4703445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924685" y="365760"/>
            <a:ext cx="529463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83995" y="365760"/>
            <a:ext cx="617601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ODS Layout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55140" y="365760"/>
            <a:ext cx="5633720" cy="7912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>
          <a:xfrm>
            <a:off x="228600" y="1347470"/>
            <a:ext cx="8686800" cy="4297680"/>
          </a:xfrm>
        </p:spPr>
      </p:sp>
      <p:sp>
        <p:nvSpPr>
          <p:cNvPr id="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04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304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246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095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204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131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219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5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EAC7D-4248-425B-9A90-19D17D285B60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5F30E-81E2-4322-A239-C87991F92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6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itle Placeholder"/>
          <p:cNvSpPr>
            <a:spLocks noGrp="1"/>
          </p:cNvSpPr>
          <p:nvPr>
            <p:ph type="title"/>
          </p:nvPr>
        </p:nvSpPr>
        <p:spPr>
          <a:xfrm>
            <a:off x="228600" y="36576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2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72260"/>
            <a:ext cx="8686800" cy="4262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73" name="Date Placeholder"/>
          <p:cNvSpPr>
            <a:spLocks noGrp="1"/>
          </p:cNvSpPr>
          <p:nvPr>
            <p:ph type="dt" sz="half" idx="2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31FB1-4AE3-42DD-AEAC-54B55DA217FC}" type="datetimeFigureOut">
              <a:rPr lang="en-US" smtClean="0"/>
              <a:pPr/>
              <a:t>4/16/15</a:t>
            </a:fld>
            <a:endParaRPr lang="en-US"/>
          </a:p>
        </p:txBody>
      </p:sp>
      <p:sp>
        <p:nvSpPr>
          <p:cNvPr id="274" name="Footer Placeholder"/>
          <p:cNvSpPr>
            <a:spLocks noGrp="1"/>
          </p:cNvSpPr>
          <p:nvPr>
            <p:ph type="ftr" sz="quarter" idx="3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5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05A87-2CC4-4B47-8F31-89309B440C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 charset="0"/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slid13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492760"/>
            <a:ext cx="8686800" cy="182880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1040130" y="2639060"/>
            <a:ext cx="7063740" cy="604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Helvetica"/>
              </a:rPr>
              <a:t>Mercer Island School District</a:t>
            </a:r>
            <a:endParaRPr lang="en-US" dirty="0"/>
          </a:p>
        </p:txBody>
      </p:sp>
      <p:sp>
        <p:nvSpPr>
          <p:cNvPr id="4" name="Textbox 2"/>
          <p:cNvSpPr txBox="1"/>
          <p:nvPr/>
        </p:nvSpPr>
        <p:spPr>
          <a:xfrm>
            <a:off x="4483735" y="3307080"/>
            <a:ext cx="175895" cy="469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 </a:t>
            </a:r>
            <a:endParaRPr lang="en-US" dirty="0"/>
          </a:p>
        </p:txBody>
      </p:sp>
      <p:sp>
        <p:nvSpPr>
          <p:cNvPr id="5" name="Textbox 3"/>
          <p:cNvSpPr txBox="1"/>
          <p:nvPr/>
        </p:nvSpPr>
        <p:spPr>
          <a:xfrm>
            <a:off x="1290955" y="3839845"/>
            <a:ext cx="6562090" cy="410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808080"/>
                </a:solidFill>
                <a:latin typeface="Helvetica"/>
              </a:rPr>
              <a:t>Highlights from the Healthy Youth Survey</a:t>
            </a:r>
            <a:endParaRPr lang="en-US" dirty="0"/>
          </a:p>
        </p:txBody>
      </p:sp>
      <p:sp>
        <p:nvSpPr>
          <p:cNvPr id="6" name="Textbox 4"/>
          <p:cNvSpPr txBox="1"/>
          <p:nvPr/>
        </p:nvSpPr>
        <p:spPr>
          <a:xfrm>
            <a:off x="3286125" y="4314190"/>
            <a:ext cx="2571750" cy="410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808080"/>
                </a:solidFill>
                <a:latin typeface="Helvetica"/>
              </a:rPr>
              <a:t>(March 1, 2015)</a:t>
            </a:r>
            <a:endParaRPr lang="en-US" dirty="0"/>
          </a:p>
        </p:txBody>
      </p:sp>
      <p:sp>
        <p:nvSpPr>
          <p:cNvPr id="7" name="Textbox 5"/>
          <p:cNvSpPr txBox="1"/>
          <p:nvPr/>
        </p:nvSpPr>
        <p:spPr>
          <a:xfrm>
            <a:off x="4483735" y="4788535"/>
            <a:ext cx="175895" cy="469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 </a:t>
            </a:r>
            <a:endParaRPr lang="en-US" dirty="0"/>
          </a:p>
        </p:txBody>
      </p:sp>
      <p:sp>
        <p:nvSpPr>
          <p:cNvPr id="8" name="Textbox 6"/>
          <p:cNvSpPr txBox="1"/>
          <p:nvPr/>
        </p:nvSpPr>
        <p:spPr>
          <a:xfrm>
            <a:off x="4483735" y="5321300"/>
            <a:ext cx="175895" cy="469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 </a:t>
            </a:r>
            <a:endParaRPr lang="en-US" dirty="0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idx="8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/>
          <p:cNvSpPr txBox="1"/>
          <p:nvPr/>
        </p:nvSpPr>
        <p:spPr>
          <a:xfrm>
            <a:off x="1985645" y="365760"/>
            <a:ext cx="5171440" cy="604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Helvetica"/>
              </a:rPr>
              <a:t>Student Participation</a:t>
            </a:r>
            <a:endParaRPr lang="en-US" dirty="0"/>
          </a:p>
        </p:txBody>
      </p:sp>
      <p:sp>
        <p:nvSpPr>
          <p:cNvPr id="12" name="Textbox 8"/>
          <p:cNvSpPr txBox="1"/>
          <p:nvPr/>
        </p:nvSpPr>
        <p:spPr>
          <a:xfrm>
            <a:off x="3399790" y="1160780"/>
            <a:ext cx="2343785" cy="469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Blank Space</a:t>
            </a:r>
            <a:endParaRPr lang="en-US" dirty="0"/>
          </a:p>
        </p:txBody>
      </p:sp>
      <p:sp>
        <p:nvSpPr>
          <p:cNvPr id="13" name="Textbox 9"/>
          <p:cNvSpPr txBox="1"/>
          <p:nvPr/>
        </p:nvSpPr>
        <p:spPr>
          <a:xfrm>
            <a:off x="990600" y="1947545"/>
            <a:ext cx="6908165" cy="3284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lvl="1" indent="-342900">
              <a:buClr>
                <a:schemeClr val="tx1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Helvetica"/>
              </a:rPr>
              <a:t>308 (85%) of Grade 6 students</a:t>
            </a:r>
          </a:p>
          <a:p>
            <a:pPr marL="685800" lvl="1" indent="-342900">
              <a:buClr>
                <a:schemeClr val="tx1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Helvetica"/>
              </a:rPr>
              <a:t>311 (83%) of Grade 8 students</a:t>
            </a:r>
          </a:p>
          <a:p>
            <a:pPr marL="685800" lvl="1" indent="-342900">
              <a:buClr>
                <a:schemeClr val="tx1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Helvetica"/>
              </a:rPr>
              <a:t>262 (78%) of Grade 10 students</a:t>
            </a:r>
          </a:p>
          <a:p>
            <a:pPr marL="685800" lvl="1" indent="-342900">
              <a:buClr>
                <a:schemeClr val="tx1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chemeClr val="tx1"/>
                </a:solidFill>
                <a:latin typeface="Helvetica"/>
              </a:rPr>
              <a:t>216 (63%) of Grade 12 students</a:t>
            </a:r>
          </a:p>
          <a:p>
            <a:pPr marL="685800" lvl="1" indent="-342900">
              <a:buClr>
                <a:srgbClr val="FFFFFF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Blank Line</a:t>
            </a:r>
          </a:p>
          <a:p>
            <a:pPr marL="685800" lvl="1" indent="-342900">
              <a:buClr>
                <a:srgbClr val="FFFFFF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Blank Line</a:t>
            </a:r>
          </a:p>
          <a:p>
            <a:pPr marL="685800" lvl="1" indent="-342900">
              <a:buClr>
                <a:srgbClr val="FFFFFF"/>
              </a:buClr>
              <a:buFont typeface="Times New Roman Uni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Helvetica"/>
              </a:rPr>
              <a:t>Blank Line</a:t>
            </a:r>
          </a:p>
        </p:txBody>
      </p:sp>
      <p:sp>
        <p:nvSpPr>
          <p:cNvPr id="14" name="Footnote 1"/>
          <p:cNvSpPr>
            <a:spLocks noGrp="1"/>
          </p:cNvSpPr>
          <p:nvPr>
            <p:ph type="ftr" idx="4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idx="5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0"/>
          <p:cNvSpPr txBox="1"/>
          <p:nvPr/>
        </p:nvSpPr>
        <p:spPr>
          <a:xfrm>
            <a:off x="2424430" y="365760"/>
            <a:ext cx="429450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Cigarette Smoking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smoking cigarettes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18" name="gcha668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1"/>
          <p:cNvSpPr txBox="1"/>
          <p:nvPr/>
        </p:nvSpPr>
        <p:spPr>
          <a:xfrm>
            <a:off x="2007235" y="365760"/>
            <a:ext cx="512953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E-Cigarette Smoking or Vaping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using an electronic cigarette,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e-cig or vape pen in the past 30 days</a:t>
            </a:r>
            <a:endParaRPr lang="en-US" dirty="0"/>
          </a:p>
        </p:txBody>
      </p:sp>
      <p:pic>
        <p:nvPicPr>
          <p:cNvPr id="23" name="gcha668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2"/>
          <p:cNvSpPr txBox="1"/>
          <p:nvPr/>
        </p:nvSpPr>
        <p:spPr>
          <a:xfrm>
            <a:off x="2461895" y="365760"/>
            <a:ext cx="422021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Lifetime Alcohol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ever drunk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more than a sip of alcohol</a:t>
            </a:r>
            <a:endParaRPr lang="en-US" dirty="0"/>
          </a:p>
        </p:txBody>
      </p:sp>
      <p:pic>
        <p:nvPicPr>
          <p:cNvPr id="28" name="gcha668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3"/>
          <p:cNvSpPr txBox="1"/>
          <p:nvPr/>
        </p:nvSpPr>
        <p:spPr>
          <a:xfrm>
            <a:off x="2028825" y="365760"/>
            <a:ext cx="508635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Alcohol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drunk a glass, can or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bottle of alcohol in the past 30 days</a:t>
            </a:r>
            <a:endParaRPr lang="en-US" dirty="0"/>
          </a:p>
        </p:txBody>
      </p:sp>
      <p:pic>
        <p:nvPicPr>
          <p:cNvPr id="33" name="gcha668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3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14"/>
          <p:cNvSpPr txBox="1"/>
          <p:nvPr/>
        </p:nvSpPr>
        <p:spPr>
          <a:xfrm>
            <a:off x="1959610" y="365760"/>
            <a:ext cx="522414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Binge Drinking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drunk 5 or more drinks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a row in the past 2 weeks</a:t>
            </a:r>
            <a:endParaRPr lang="en-US" dirty="0"/>
          </a:p>
        </p:txBody>
      </p:sp>
      <p:pic>
        <p:nvPicPr>
          <p:cNvPr id="38" name="gcha668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3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15"/>
          <p:cNvSpPr txBox="1"/>
          <p:nvPr/>
        </p:nvSpPr>
        <p:spPr>
          <a:xfrm>
            <a:off x="3075940" y="365760"/>
            <a:ext cx="2992120" cy="351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Levels of Alcohol Use</a:t>
            </a:r>
            <a:endParaRPr lang="en-US" dirty="0"/>
          </a:p>
        </p:txBody>
      </p:sp>
      <p:pic>
        <p:nvPicPr>
          <p:cNvPr id="43" name="gcha668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908050"/>
            <a:ext cx="8686800" cy="4754880"/>
          </a:xfrm>
          <a:prstGeom prst="rect">
            <a:avLst/>
          </a:prstGeom>
        </p:spPr>
      </p:pic>
      <p:sp>
        <p:nvSpPr>
          <p:cNvPr id="4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6"/>
          <p:cNvSpPr txBox="1"/>
          <p:nvPr/>
        </p:nvSpPr>
        <p:spPr>
          <a:xfrm>
            <a:off x="2049145" y="365760"/>
            <a:ext cx="504507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Lifetime Marijuana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ever used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48" name="gcha668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4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17"/>
          <p:cNvSpPr txBox="1"/>
          <p:nvPr/>
        </p:nvSpPr>
        <p:spPr>
          <a:xfrm>
            <a:off x="2546350" y="365760"/>
            <a:ext cx="405066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Marijuana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using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53" name="gcha668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5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18"/>
          <p:cNvSpPr txBox="1"/>
          <p:nvPr/>
        </p:nvSpPr>
        <p:spPr>
          <a:xfrm>
            <a:off x="1848485" y="365760"/>
            <a:ext cx="544639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Illegal Drug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using illegal drugs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30 days (not including alcohol, tobacco or marijuana)</a:t>
            </a:r>
            <a:endParaRPr lang="en-US" dirty="0"/>
          </a:p>
        </p:txBody>
      </p:sp>
      <p:pic>
        <p:nvPicPr>
          <p:cNvPr id="58" name="gcha668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5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19"/>
          <p:cNvSpPr txBox="1"/>
          <p:nvPr/>
        </p:nvSpPr>
        <p:spPr>
          <a:xfrm>
            <a:off x="2207895" y="365760"/>
            <a:ext cx="472821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Prescription Drug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using prescription drugs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not prescribed to them in the past 30 days</a:t>
            </a:r>
            <a:endParaRPr lang="en-US" dirty="0"/>
          </a:p>
        </p:txBody>
      </p:sp>
      <p:pic>
        <p:nvPicPr>
          <p:cNvPr id="63" name="gcha669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6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20"/>
          <p:cNvSpPr txBox="1"/>
          <p:nvPr/>
        </p:nvSpPr>
        <p:spPr>
          <a:xfrm>
            <a:off x="1997075" y="365760"/>
            <a:ext cx="514985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Substance Use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being drunk or high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68" name="gcha669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6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21"/>
          <p:cNvSpPr txBox="1"/>
          <p:nvPr/>
        </p:nvSpPr>
        <p:spPr>
          <a:xfrm>
            <a:off x="1753235" y="365760"/>
            <a:ext cx="563753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Alcohol Use on School 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at least one drink of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on school property in the past 30 days</a:t>
            </a:r>
            <a:endParaRPr lang="en-US" dirty="0"/>
          </a:p>
        </p:txBody>
      </p:sp>
      <p:pic>
        <p:nvPicPr>
          <p:cNvPr id="73" name="gcha669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7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22"/>
          <p:cNvSpPr txBox="1"/>
          <p:nvPr/>
        </p:nvSpPr>
        <p:spPr>
          <a:xfrm>
            <a:off x="2178685" y="365760"/>
            <a:ext cx="478663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Marijuana Use on School 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using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on school property in the past 30 days</a:t>
            </a:r>
            <a:endParaRPr lang="en-US" dirty="0"/>
          </a:p>
        </p:txBody>
      </p:sp>
      <p:pic>
        <p:nvPicPr>
          <p:cNvPr id="78" name="gcha669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7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23"/>
          <p:cNvSpPr txBox="1"/>
          <p:nvPr/>
        </p:nvSpPr>
        <p:spPr>
          <a:xfrm>
            <a:off x="1755140" y="365760"/>
            <a:ext cx="563308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Enjoyment of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"often" or "almost always" enjoying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being at school in the past year</a:t>
            </a:r>
            <a:endParaRPr lang="en-US" dirty="0"/>
          </a:p>
        </p:txBody>
      </p:sp>
      <p:pic>
        <p:nvPicPr>
          <p:cNvPr id="83" name="gcha669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8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24"/>
          <p:cNvSpPr txBox="1"/>
          <p:nvPr/>
        </p:nvSpPr>
        <p:spPr>
          <a:xfrm>
            <a:off x="2383155" y="365760"/>
            <a:ext cx="437705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Skipping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skipping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1 or more whole days of school in the past 4 weeks</a:t>
            </a:r>
            <a:endParaRPr lang="en-US" dirty="0"/>
          </a:p>
        </p:txBody>
      </p:sp>
      <p:pic>
        <p:nvPicPr>
          <p:cNvPr id="88" name="gcha669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8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25"/>
          <p:cNvSpPr txBox="1"/>
          <p:nvPr/>
        </p:nvSpPr>
        <p:spPr>
          <a:xfrm>
            <a:off x="2684145" y="365760"/>
            <a:ext cx="377571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Bullying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being bullied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93" name="gcha669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9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26"/>
          <p:cNvSpPr txBox="1"/>
          <p:nvPr/>
        </p:nvSpPr>
        <p:spPr>
          <a:xfrm>
            <a:off x="1811655" y="365760"/>
            <a:ext cx="552069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School Tries to Stop Bullying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teachers or other adults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“almost always” or “often” try to stop bullying</a:t>
            </a:r>
            <a:endParaRPr lang="en-US" dirty="0"/>
          </a:p>
        </p:txBody>
      </p:sp>
      <p:pic>
        <p:nvPicPr>
          <p:cNvPr id="98" name="gcha669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9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19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27"/>
          <p:cNvSpPr txBox="1"/>
          <p:nvPr/>
        </p:nvSpPr>
        <p:spPr>
          <a:xfrm>
            <a:off x="1451610" y="365760"/>
            <a:ext cx="624014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Students Know How to Report Bullying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they know how to report bullying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03" name="gcha669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0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28"/>
          <p:cNvSpPr txBox="1"/>
          <p:nvPr/>
        </p:nvSpPr>
        <p:spPr>
          <a:xfrm>
            <a:off x="2059940" y="365760"/>
            <a:ext cx="502348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Feeling Safe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that they feel safe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08" name="gcha669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0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29"/>
          <p:cNvSpPr txBox="1"/>
          <p:nvPr/>
        </p:nvSpPr>
        <p:spPr>
          <a:xfrm>
            <a:off x="1631950" y="365760"/>
            <a:ext cx="588010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Weapon Carrying at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carrying a weapon on school property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30 days</a:t>
            </a:r>
            <a:endParaRPr lang="en-US" dirty="0"/>
          </a:p>
        </p:txBody>
      </p:sp>
      <p:pic>
        <p:nvPicPr>
          <p:cNvPr id="113" name="gcha670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1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30"/>
          <p:cNvSpPr txBox="1"/>
          <p:nvPr/>
        </p:nvSpPr>
        <p:spPr>
          <a:xfrm>
            <a:off x="1958975" y="365760"/>
            <a:ext cx="522541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Opportunities for School Involvement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that they have lots of chances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for involvement in school activities</a:t>
            </a:r>
            <a:endParaRPr lang="en-US" dirty="0"/>
          </a:p>
        </p:txBody>
      </p:sp>
      <p:pic>
        <p:nvPicPr>
          <p:cNvPr id="118" name="gcha670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1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31"/>
          <p:cNvSpPr txBox="1"/>
          <p:nvPr/>
        </p:nvSpPr>
        <p:spPr>
          <a:xfrm>
            <a:off x="2229485" y="365760"/>
            <a:ext cx="468439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Physical Fighting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being in a physical fight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123" name="gcha670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2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32"/>
          <p:cNvSpPr txBox="1"/>
          <p:nvPr/>
        </p:nvSpPr>
        <p:spPr>
          <a:xfrm>
            <a:off x="1737360" y="365760"/>
            <a:ext cx="566928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Students Can Problem Solve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they possess problem solving skills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28" name="gcha670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2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33"/>
          <p:cNvSpPr txBox="1"/>
          <p:nvPr/>
        </p:nvSpPr>
        <p:spPr>
          <a:xfrm>
            <a:off x="2139315" y="365760"/>
            <a:ext cx="486537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Gang Membership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being members of a gang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133" name="gcha670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3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box 34"/>
          <p:cNvSpPr txBox="1"/>
          <p:nvPr/>
        </p:nvSpPr>
        <p:spPr>
          <a:xfrm>
            <a:off x="2134235" y="365760"/>
            <a:ext cx="487489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Walking/Biking To or From School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walking or riding a bicycle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to or from school during an average week</a:t>
            </a:r>
            <a:endParaRPr lang="en-US" dirty="0"/>
          </a:p>
        </p:txBody>
      </p:sp>
      <p:pic>
        <p:nvPicPr>
          <p:cNvPr id="138" name="gcha670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3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35"/>
          <p:cNvSpPr txBox="1"/>
          <p:nvPr/>
        </p:nvSpPr>
        <p:spPr>
          <a:xfrm>
            <a:off x="2281555" y="365760"/>
            <a:ext cx="458025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Eating Breakfast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eating breakfast today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43" name="gcha670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4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box 36"/>
          <p:cNvSpPr txBox="1"/>
          <p:nvPr/>
        </p:nvSpPr>
        <p:spPr>
          <a:xfrm>
            <a:off x="2112645" y="365760"/>
            <a:ext cx="491807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Sleep on a School Night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sleeping less than 8 hours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on an average school night</a:t>
            </a:r>
            <a:endParaRPr lang="en-US" dirty="0"/>
          </a:p>
        </p:txBody>
      </p:sp>
      <p:pic>
        <p:nvPicPr>
          <p:cNvPr id="148" name="gcha670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4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29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37"/>
          <p:cNvSpPr txBox="1"/>
          <p:nvPr/>
        </p:nvSpPr>
        <p:spPr>
          <a:xfrm>
            <a:off x="1821815" y="365760"/>
            <a:ext cx="549973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Riding with a Drinking Driver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ridden in the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with a driver who had been drinking alcohol</a:t>
            </a:r>
            <a:endParaRPr lang="en-US" dirty="0"/>
          </a:p>
        </p:txBody>
      </p:sp>
      <p:pic>
        <p:nvPicPr>
          <p:cNvPr id="153" name="gcha670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5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box 38"/>
          <p:cNvSpPr txBox="1"/>
          <p:nvPr/>
        </p:nvSpPr>
        <p:spPr>
          <a:xfrm>
            <a:off x="1821815" y="365760"/>
            <a:ext cx="549973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Riding With a Texting Driver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ridden in the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with a driver who was texting or emailing</a:t>
            </a:r>
            <a:endParaRPr lang="en-US" dirty="0"/>
          </a:p>
        </p:txBody>
      </p:sp>
      <p:pic>
        <p:nvPicPr>
          <p:cNvPr id="158" name="gcha670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5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39"/>
          <p:cNvSpPr txBox="1"/>
          <p:nvPr/>
        </p:nvSpPr>
        <p:spPr>
          <a:xfrm>
            <a:off x="1821815" y="365760"/>
            <a:ext cx="549973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Riding With a Recent Marijuana User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ridden in the past 30 days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with a driver who had been using marijuana</a:t>
            </a:r>
            <a:endParaRPr lang="en-US" dirty="0"/>
          </a:p>
        </p:txBody>
      </p:sp>
      <p:pic>
        <p:nvPicPr>
          <p:cNvPr id="163" name="gcha671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6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40"/>
          <p:cNvSpPr txBox="1"/>
          <p:nvPr/>
        </p:nvSpPr>
        <p:spPr>
          <a:xfrm>
            <a:off x="716915" y="365760"/>
            <a:ext cx="770953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Excessive Sugar Sweetened Beverages Consumption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drinking sugar sweetened beverages 2 or more times a day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68" name="gcha671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6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box 41"/>
          <p:cNvSpPr txBox="1"/>
          <p:nvPr/>
        </p:nvSpPr>
        <p:spPr>
          <a:xfrm>
            <a:off x="1314450" y="365760"/>
            <a:ext cx="651446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Excessive Television/Video Game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3 or more hours watching television,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playing video games or using the computer for fun on an average school day</a:t>
            </a:r>
            <a:endParaRPr lang="en-US" dirty="0"/>
          </a:p>
        </p:txBody>
      </p:sp>
      <p:pic>
        <p:nvPicPr>
          <p:cNvPr id="173" name="gcha671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7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box 42"/>
          <p:cNvSpPr txBox="1"/>
          <p:nvPr/>
        </p:nvSpPr>
        <p:spPr>
          <a:xfrm>
            <a:off x="1916430" y="365760"/>
            <a:ext cx="531114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60 Minutes of Physical Activity per Day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being physically active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60 minutes per day, 7 days a week</a:t>
            </a:r>
            <a:endParaRPr lang="en-US" dirty="0"/>
          </a:p>
        </p:txBody>
      </p:sp>
      <p:pic>
        <p:nvPicPr>
          <p:cNvPr id="178" name="gcha671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7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box 43"/>
          <p:cNvSpPr txBox="1"/>
          <p:nvPr/>
        </p:nvSpPr>
        <p:spPr>
          <a:xfrm>
            <a:off x="2804795" y="365760"/>
            <a:ext cx="353377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Obesity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are obese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(according to reported height and weight)</a:t>
            </a:r>
            <a:endParaRPr lang="en-US" dirty="0"/>
          </a:p>
        </p:txBody>
      </p:sp>
      <p:pic>
        <p:nvPicPr>
          <p:cNvPr id="183" name="gcha671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8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box 44"/>
          <p:cNvSpPr txBox="1"/>
          <p:nvPr/>
        </p:nvSpPr>
        <p:spPr>
          <a:xfrm>
            <a:off x="2556510" y="365760"/>
            <a:ext cx="403034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Current Asthma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currently have asthma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rgbClr val="FFFFFF"/>
                </a:solidFill>
                <a:latin typeface="Helvetica"/>
              </a:rPr>
              <a:t>|</a:t>
            </a:r>
            <a:endParaRPr lang="en-US" dirty="0"/>
          </a:p>
        </p:txBody>
      </p:sp>
      <p:pic>
        <p:nvPicPr>
          <p:cNvPr id="188" name="gcha671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8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45"/>
          <p:cNvSpPr txBox="1"/>
          <p:nvPr/>
        </p:nvSpPr>
        <p:spPr>
          <a:xfrm>
            <a:off x="1927860" y="365760"/>
            <a:ext cx="528828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Lifetime Sexual Activity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ever having sexual intercourse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their lifetime</a:t>
            </a:r>
            <a:endParaRPr lang="en-US" dirty="0"/>
          </a:p>
        </p:txBody>
      </p:sp>
      <p:pic>
        <p:nvPicPr>
          <p:cNvPr id="193" name="gcha671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19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46"/>
          <p:cNvSpPr txBox="1"/>
          <p:nvPr/>
        </p:nvSpPr>
        <p:spPr>
          <a:xfrm>
            <a:off x="3286760" y="365760"/>
            <a:ext cx="2569845" cy="3517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Sexual Orientation</a:t>
            </a:r>
            <a:endParaRPr lang="en-US" dirty="0"/>
          </a:p>
        </p:txBody>
      </p:sp>
      <p:pic>
        <p:nvPicPr>
          <p:cNvPr id="198" name="gcha671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908050"/>
            <a:ext cx="8686800" cy="4754880"/>
          </a:xfrm>
          <a:prstGeom prst="rect">
            <a:avLst/>
          </a:prstGeom>
        </p:spPr>
      </p:pic>
      <p:sp>
        <p:nvSpPr>
          <p:cNvPr id="19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39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box 47"/>
          <p:cNvSpPr txBox="1"/>
          <p:nvPr/>
        </p:nvSpPr>
        <p:spPr>
          <a:xfrm>
            <a:off x="701675" y="365760"/>
            <a:ext cx="774065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Lifetime Sexual Abuse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ever been in a in a situation where someone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made them engage in kissing, sexual touch or sexual intercourse when they did not want to</a:t>
            </a:r>
            <a:endParaRPr lang="en-US" dirty="0"/>
          </a:p>
        </p:txBody>
      </p:sp>
      <p:pic>
        <p:nvPicPr>
          <p:cNvPr id="203" name="gcha671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0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box 48"/>
          <p:cNvSpPr txBox="1"/>
          <p:nvPr/>
        </p:nvSpPr>
        <p:spPr>
          <a:xfrm>
            <a:off x="1626235" y="365760"/>
            <a:ext cx="589089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Access to Dental Care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visiting a dentist for a routine checkup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208" name="gcha671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0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box 49"/>
          <p:cNvSpPr txBox="1"/>
          <p:nvPr/>
        </p:nvSpPr>
        <p:spPr>
          <a:xfrm>
            <a:off x="1837055" y="365760"/>
            <a:ext cx="546925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Depression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experiencing depressive feelings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213" name="gcha672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1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50"/>
          <p:cNvSpPr txBox="1"/>
          <p:nvPr/>
        </p:nvSpPr>
        <p:spPr>
          <a:xfrm>
            <a:off x="1720850" y="365760"/>
            <a:ext cx="570166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Contemplation of Suicide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seriously considered suicide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in the past year</a:t>
            </a:r>
            <a:endParaRPr lang="en-US" dirty="0"/>
          </a:p>
        </p:txBody>
      </p:sp>
      <p:pic>
        <p:nvPicPr>
          <p:cNvPr id="218" name="gcha672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1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box 51"/>
          <p:cNvSpPr txBox="1"/>
          <p:nvPr/>
        </p:nvSpPr>
        <p:spPr>
          <a:xfrm>
            <a:off x="1054735" y="365760"/>
            <a:ext cx="703389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Someone in Community to Talk To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having an adult in their neighborhood or community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they can talk to about something important</a:t>
            </a:r>
            <a:endParaRPr lang="en-US" dirty="0"/>
          </a:p>
        </p:txBody>
      </p:sp>
      <p:pic>
        <p:nvPicPr>
          <p:cNvPr id="223" name="gcha6722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2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44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box 52"/>
          <p:cNvSpPr txBox="1"/>
          <p:nvPr/>
        </p:nvSpPr>
        <p:spPr>
          <a:xfrm>
            <a:off x="1479550" y="365760"/>
            <a:ext cx="618426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Perception of Neighborhood Norms -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that adults in their neighborhood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think youth drinking is "very wrong"</a:t>
            </a:r>
            <a:endParaRPr lang="en-US" dirty="0"/>
          </a:p>
        </p:txBody>
      </p:sp>
      <p:pic>
        <p:nvPicPr>
          <p:cNvPr id="228" name="gcha6723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2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45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box 53"/>
          <p:cNvSpPr txBox="1"/>
          <p:nvPr/>
        </p:nvSpPr>
        <p:spPr>
          <a:xfrm>
            <a:off x="1386205" y="365760"/>
            <a:ext cx="637095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Perception of Neighborhood Norms - Smoking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that adults in their neighborhood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think youth smoking is "very wrong"</a:t>
            </a:r>
            <a:endParaRPr lang="en-US" dirty="0"/>
          </a:p>
        </p:txBody>
      </p:sp>
      <p:pic>
        <p:nvPicPr>
          <p:cNvPr id="233" name="gcha6724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3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46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54"/>
          <p:cNvSpPr txBox="1"/>
          <p:nvPr/>
        </p:nvSpPr>
        <p:spPr>
          <a:xfrm>
            <a:off x="1310005" y="365760"/>
            <a:ext cx="652335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Perception of Neighborhood Norms -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that adults in their neighborhood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think youth marijuana use is "very wrong"</a:t>
            </a:r>
            <a:endParaRPr lang="en-US" dirty="0"/>
          </a:p>
        </p:txBody>
      </p:sp>
      <p:pic>
        <p:nvPicPr>
          <p:cNvPr id="238" name="gcha6725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3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47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box 55"/>
          <p:cNvSpPr txBox="1"/>
          <p:nvPr/>
        </p:nvSpPr>
        <p:spPr>
          <a:xfrm>
            <a:off x="2389505" y="365760"/>
            <a:ext cx="436435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Perceived Availability of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alcohol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would be "very hard" to get</a:t>
            </a:r>
            <a:endParaRPr lang="en-US" dirty="0"/>
          </a:p>
        </p:txBody>
      </p:sp>
      <p:pic>
        <p:nvPicPr>
          <p:cNvPr id="243" name="gcha6726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4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48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extbox 56"/>
          <p:cNvSpPr txBox="1"/>
          <p:nvPr/>
        </p:nvSpPr>
        <p:spPr>
          <a:xfrm>
            <a:off x="2194560" y="365760"/>
            <a:ext cx="475424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Perceived Availability of Cigarettes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cigarettes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would be "very hard" to get</a:t>
            </a:r>
            <a:endParaRPr lang="en-US" dirty="0"/>
          </a:p>
        </p:txBody>
      </p:sp>
      <p:pic>
        <p:nvPicPr>
          <p:cNvPr id="248" name="gcha6727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4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49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57"/>
          <p:cNvSpPr txBox="1"/>
          <p:nvPr/>
        </p:nvSpPr>
        <p:spPr>
          <a:xfrm>
            <a:off x="2219960" y="365760"/>
            <a:ext cx="4703445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Perceived Availability of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marijuana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would be "very hard" to get</a:t>
            </a:r>
            <a:endParaRPr lang="en-US" dirty="0"/>
          </a:p>
        </p:txBody>
      </p:sp>
      <p:pic>
        <p:nvPicPr>
          <p:cNvPr id="253" name="gcha6728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5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50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box 58"/>
          <p:cNvSpPr txBox="1"/>
          <p:nvPr/>
        </p:nvSpPr>
        <p:spPr>
          <a:xfrm>
            <a:off x="1924685" y="365760"/>
            <a:ext cx="529463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Perceived Risk of Regular Alcohol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"great risk" of harm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from drinking alcohol daily</a:t>
            </a:r>
            <a:endParaRPr lang="en-US" dirty="0"/>
          </a:p>
        </p:txBody>
      </p:sp>
      <p:pic>
        <p:nvPicPr>
          <p:cNvPr id="258" name="gcha6729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5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51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box 59"/>
          <p:cNvSpPr txBox="1"/>
          <p:nvPr/>
        </p:nvSpPr>
        <p:spPr>
          <a:xfrm>
            <a:off x="1483995" y="365760"/>
            <a:ext cx="617601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Perceived Risk of Regular Cigarette Smoking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"great risk" of harm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from smoking a pack or more a day</a:t>
            </a:r>
            <a:endParaRPr lang="en-US" dirty="0"/>
          </a:p>
        </p:txBody>
      </p:sp>
      <p:pic>
        <p:nvPicPr>
          <p:cNvPr id="263" name="gcha6730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64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5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52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box 60"/>
          <p:cNvSpPr txBox="1"/>
          <p:nvPr/>
        </p:nvSpPr>
        <p:spPr>
          <a:xfrm>
            <a:off x="1755140" y="365760"/>
            <a:ext cx="5633720" cy="791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elvetica"/>
              </a:rPr>
              <a:t>Perceived Risk of Regular Marijuana Use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Percent of students who report "great risk" of harm</a:t>
            </a:r>
            <a:r>
              <a:rPr lang="en-US" smtClean="0"/>
              <a:t/>
            </a:r>
            <a:br>
              <a:rPr lang="en-US" smtClean="0"/>
            </a:br>
            <a:r>
              <a:rPr lang="en-US" sz="1500" dirty="0" smtClean="0">
                <a:solidFill>
                  <a:schemeClr val="tx1"/>
                </a:solidFill>
                <a:latin typeface="Helvetica"/>
              </a:rPr>
              <a:t>from using marijuana at least once or twice a week</a:t>
            </a:r>
            <a:endParaRPr lang="en-US" dirty="0"/>
          </a:p>
        </p:txBody>
      </p:sp>
      <p:pic>
        <p:nvPicPr>
          <p:cNvPr id="268" name="gcha6731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28600" y="1347470"/>
            <a:ext cx="8686800" cy="4297680"/>
          </a:xfrm>
          <a:prstGeom prst="rect">
            <a:avLst/>
          </a:prstGeom>
        </p:spPr>
      </p:pic>
      <p:sp>
        <p:nvSpPr>
          <p:cNvPr id="269" name="Footnote 1"/>
          <p:cNvSpPr>
            <a:spLocks noGrp="1"/>
          </p:cNvSpPr>
          <p:nvPr>
            <p:ph type="ftr" idx="3"/>
          </p:nvPr>
        </p:nvSpPr>
        <p:spPr>
          <a:xfrm>
            <a:off x="2400300" y="5970270"/>
            <a:ext cx="4343400" cy="293370"/>
          </a:xfrm>
        </p:spPr>
        <p:txBody>
          <a:bodyPr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+mj-lt"/>
              </a:rPr>
              <a:t>Mercer Island School District</a:t>
            </a:r>
            <a:r>
              <a:rPr lang="en-US" smtClean="0"/>
              <a:t/>
            </a:r>
            <a:br>
              <a:rPr lang="en-US" smtClean="0"/>
            </a:br>
            <a:r>
              <a:rPr lang="en-US" sz="1000" dirty="0" smtClean="0">
                <a:solidFill>
                  <a:schemeClr val="tx1"/>
                </a:solidFill>
                <a:latin typeface="+mj-lt"/>
              </a:rPr>
              <a:t>- Source: 2014 Healthy Youth Survey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0" name="Slide Number Placeholder 1"/>
          <p:cNvSpPr>
            <a:spLocks noGrp="1"/>
          </p:cNvSpPr>
          <p:nvPr>
            <p:ph type="sldNum" idx="4"/>
          </p:nvPr>
        </p:nvSpPr>
        <p:spPr>
          <a:xfrm>
            <a:off x="6743700" y="6131560"/>
            <a:ext cx="2171700" cy="132080"/>
          </a:xfrm>
        </p:spPr>
        <p:txBody>
          <a:bodyPr/>
          <a:lstStyle/>
          <a:p>
            <a:pPr algn="r"/>
            <a:fld id="{B0705A87-2CC4-4B47-8F31-89309B440CA9}" type="slidenum">
              <a:rPr lang="en-US" sz="900" dirty="0" smtClean="0">
                <a:solidFill>
                  <a:schemeClr val="tx1"/>
                </a:solidFill>
                <a:latin typeface="+mn-lt"/>
              </a:rPr>
              <a:t>53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DS Light">
  <a:themeElements>
    <a:clrScheme name="ODS Light">
      <a:dk1>
        <a:srgbClr val="000000"/>
      </a:dk1>
      <a:lt1>
        <a:srgbClr val="FFFFFF"/>
      </a:lt1>
      <a:dk2>
        <a:srgbClr val="646464"/>
      </a:dk2>
      <a:lt2>
        <a:srgbClr val="D8D8D8"/>
      </a:lt2>
      <a:accent1>
        <a:srgbClr val="3D5AAE"/>
      </a:accent1>
      <a:accent2>
        <a:srgbClr val="90B328"/>
      </a:accent2>
      <a:accent3>
        <a:srgbClr val="9D2E14"/>
      </a:accent3>
      <a:accent4>
        <a:srgbClr val="F8B93C"/>
      </a:accent4>
      <a:accent5>
        <a:srgbClr val="6590CD"/>
      </a:accent5>
      <a:accent6>
        <a:srgbClr val="5E6C10"/>
      </a:accent6>
      <a:hlink>
        <a:srgbClr val="00709F"/>
      </a:hlink>
      <a:folHlink>
        <a:srgbClr val="7A40A6"/>
      </a:folHlink>
    </a:clrScheme>
    <a:fontScheme name="ODS Light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DS Ligh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534</Words>
  <Application>Microsoft Macintosh PowerPoint</Application>
  <PresentationFormat>Custom</PresentationFormat>
  <Paragraphs>171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ODS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SAS System</dc:title>
  <dc:creator>curtis</dc:creator>
  <cp:lastModifiedBy>Jennifer Wright</cp:lastModifiedBy>
  <cp:revision>1</cp:revision>
  <cp:lastPrinted>2015-04-16T21:24:02Z</cp:lastPrinted>
  <dcterms:created xsi:type="dcterms:W3CDTF">2015-02-24T10:27:25Z</dcterms:created>
  <dcterms:modified xsi:type="dcterms:W3CDTF">2015-04-16T21:24:32Z</dcterms:modified>
</cp:coreProperties>
</file>