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58"/>
  </p:notesMasterIdLst>
  <p:sldIdLst>
    <p:sldId id="256" r:id="rId2"/>
    <p:sldId id="257" r:id="rId3"/>
    <p:sldId id="261" r:id="rId4"/>
    <p:sldId id="258" r:id="rId5"/>
    <p:sldId id="259" r:id="rId6"/>
    <p:sldId id="386" r:id="rId7"/>
    <p:sldId id="393" r:id="rId8"/>
    <p:sldId id="394" r:id="rId9"/>
    <p:sldId id="263" r:id="rId10"/>
    <p:sldId id="383" r:id="rId11"/>
    <p:sldId id="384" r:id="rId12"/>
    <p:sldId id="385" r:id="rId13"/>
    <p:sldId id="330" r:id="rId14"/>
    <p:sldId id="260" r:id="rId15"/>
    <p:sldId id="388" r:id="rId16"/>
    <p:sldId id="387" r:id="rId17"/>
    <p:sldId id="389" r:id="rId18"/>
    <p:sldId id="400" r:id="rId19"/>
    <p:sldId id="390" r:id="rId20"/>
    <p:sldId id="391" r:id="rId21"/>
    <p:sldId id="392" r:id="rId22"/>
    <p:sldId id="347" r:id="rId23"/>
    <p:sldId id="294" r:id="rId24"/>
    <p:sldId id="327" r:id="rId25"/>
    <p:sldId id="297" r:id="rId26"/>
    <p:sldId id="395" r:id="rId27"/>
    <p:sldId id="396" r:id="rId28"/>
    <p:sldId id="397" r:id="rId29"/>
    <p:sldId id="399" r:id="rId30"/>
    <p:sldId id="299" r:id="rId31"/>
    <p:sldId id="300" r:id="rId32"/>
    <p:sldId id="302" r:id="rId33"/>
    <p:sldId id="303" r:id="rId34"/>
    <p:sldId id="398" r:id="rId35"/>
    <p:sldId id="278" r:id="rId36"/>
    <p:sldId id="289" r:id="rId37"/>
    <p:sldId id="308" r:id="rId38"/>
    <p:sldId id="348" r:id="rId39"/>
    <p:sldId id="356" r:id="rId40"/>
    <p:sldId id="305" r:id="rId41"/>
    <p:sldId id="357" r:id="rId42"/>
    <p:sldId id="311" r:id="rId43"/>
    <p:sldId id="309" r:id="rId44"/>
    <p:sldId id="401" r:id="rId45"/>
    <p:sldId id="402" r:id="rId46"/>
    <p:sldId id="325" r:id="rId47"/>
    <p:sldId id="312" r:id="rId48"/>
    <p:sldId id="316" r:id="rId49"/>
    <p:sldId id="310" r:id="rId50"/>
    <p:sldId id="317" r:id="rId51"/>
    <p:sldId id="403" r:id="rId52"/>
    <p:sldId id="318" r:id="rId53"/>
    <p:sldId id="404" r:id="rId54"/>
    <p:sldId id="405" r:id="rId55"/>
    <p:sldId id="406" r:id="rId56"/>
    <p:sldId id="320"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7938A3-3EE9-4830-BA2F-817B3D8AC32C}" type="doc">
      <dgm:prSet loTypeId="urn:microsoft.com/office/officeart/2005/8/layout/hList1" loCatId="list" qsTypeId="urn:microsoft.com/office/officeart/2005/8/quickstyle/simple1" qsCatId="simple" csTypeId="urn:microsoft.com/office/officeart/2005/8/colors/colorful5" csCatId="colorful"/>
      <dgm:spPr/>
      <dgm:t>
        <a:bodyPr/>
        <a:lstStyle/>
        <a:p>
          <a:endParaRPr lang="en-US"/>
        </a:p>
      </dgm:t>
    </dgm:pt>
    <dgm:pt modelId="{7CBA9FDA-98E7-4D25-B8C8-0B16A057AC90}">
      <dgm:prSet/>
      <dgm:spPr/>
      <dgm:t>
        <a:bodyPr/>
        <a:lstStyle/>
        <a:p>
          <a:r>
            <a:rPr lang="en-US" b="1"/>
            <a:t>Sexual Assault</a:t>
          </a:r>
          <a:r>
            <a:rPr lang="en-US"/>
            <a:t> – “any sexual act directed against another person, without consent of the victim, including instances where the victim is incapable of giving consent”</a:t>
          </a:r>
        </a:p>
      </dgm:t>
    </dgm:pt>
    <dgm:pt modelId="{39D03316-ACB6-4CF5-A19E-995A45DF079B}" type="parTrans" cxnId="{C80B63C4-5FC3-4C76-8386-A150CC8C337E}">
      <dgm:prSet/>
      <dgm:spPr/>
      <dgm:t>
        <a:bodyPr/>
        <a:lstStyle/>
        <a:p>
          <a:endParaRPr lang="en-US"/>
        </a:p>
      </dgm:t>
    </dgm:pt>
    <dgm:pt modelId="{2B4A8E87-B690-46AA-B2BC-2D918E641540}" type="sibTrans" cxnId="{C80B63C4-5FC3-4C76-8386-A150CC8C337E}">
      <dgm:prSet/>
      <dgm:spPr/>
      <dgm:t>
        <a:bodyPr/>
        <a:lstStyle/>
        <a:p>
          <a:endParaRPr lang="en-US"/>
        </a:p>
      </dgm:t>
    </dgm:pt>
    <dgm:pt modelId="{61727EB8-E4AA-4BA0-A50A-3D4329E64D13}">
      <dgm:prSet/>
      <dgm:spPr/>
      <dgm:t>
        <a:bodyPr/>
        <a:lstStyle/>
        <a:p>
          <a:r>
            <a:rPr lang="en-US" b="1"/>
            <a:t>Dating Violence</a:t>
          </a:r>
          <a:r>
            <a:rPr lang="en-US"/>
            <a:t> - Dating violence means violence committed by a person: </a:t>
          </a:r>
          <a:r>
            <a:rPr lang="en-US" b="1"/>
            <a:t>A</a:t>
          </a:r>
          <a:r>
            <a:rPr lang="en-US"/>
            <a:t>. </a:t>
          </a:r>
          <a:r>
            <a:rPr lang="en-US" b="1"/>
            <a:t>who is</a:t>
          </a:r>
          <a:r>
            <a:rPr lang="en-US"/>
            <a:t> or </a:t>
          </a:r>
          <a:r>
            <a:rPr lang="en-US" b="1"/>
            <a:t>has been</a:t>
          </a:r>
          <a:r>
            <a:rPr lang="en-US"/>
            <a:t> in a social relationship of a romantic or intimate nature with the victim, and </a:t>
          </a:r>
          <a:r>
            <a:rPr lang="en-US" b="1"/>
            <a:t>B</a:t>
          </a:r>
          <a:r>
            <a:rPr lang="en-US"/>
            <a:t>. where the existence of such a relationship shall be determined based on a consideration of the following factors: </a:t>
          </a:r>
        </a:p>
      </dgm:t>
    </dgm:pt>
    <dgm:pt modelId="{A3D4DC0C-3CCC-4071-828A-30033E86BE1A}" type="parTrans" cxnId="{46F8226E-7C48-4B1A-89B8-D12137FC4205}">
      <dgm:prSet/>
      <dgm:spPr/>
      <dgm:t>
        <a:bodyPr/>
        <a:lstStyle/>
        <a:p>
          <a:endParaRPr lang="en-US"/>
        </a:p>
      </dgm:t>
    </dgm:pt>
    <dgm:pt modelId="{C9354120-8DBF-4506-9C6A-7C5FA0684017}" type="sibTrans" cxnId="{46F8226E-7C48-4B1A-89B8-D12137FC4205}">
      <dgm:prSet/>
      <dgm:spPr/>
      <dgm:t>
        <a:bodyPr/>
        <a:lstStyle/>
        <a:p>
          <a:endParaRPr lang="en-US"/>
        </a:p>
      </dgm:t>
    </dgm:pt>
    <dgm:pt modelId="{F8E9AFFE-8488-4108-B8E9-FD741880DE44}">
      <dgm:prSet/>
      <dgm:spPr/>
      <dgm:t>
        <a:bodyPr/>
        <a:lstStyle/>
        <a:p>
          <a:r>
            <a:rPr lang="en-US"/>
            <a:t>i. The length of the relationship</a:t>
          </a:r>
        </a:p>
      </dgm:t>
    </dgm:pt>
    <dgm:pt modelId="{CD9C46EE-A813-4AB6-BA96-4A69978B2A94}" type="parTrans" cxnId="{1C439A90-9AFD-4E04-B3D9-6D0799C2E2CA}">
      <dgm:prSet/>
      <dgm:spPr/>
      <dgm:t>
        <a:bodyPr/>
        <a:lstStyle/>
        <a:p>
          <a:endParaRPr lang="en-US"/>
        </a:p>
      </dgm:t>
    </dgm:pt>
    <dgm:pt modelId="{2D3CD296-AD0E-4B19-814B-B4E84732E9AA}" type="sibTrans" cxnId="{1C439A90-9AFD-4E04-B3D9-6D0799C2E2CA}">
      <dgm:prSet/>
      <dgm:spPr/>
      <dgm:t>
        <a:bodyPr/>
        <a:lstStyle/>
        <a:p>
          <a:endParaRPr lang="en-US"/>
        </a:p>
      </dgm:t>
    </dgm:pt>
    <dgm:pt modelId="{DFF451A5-AC90-49BF-9667-42F2EEEE3172}">
      <dgm:prSet/>
      <dgm:spPr/>
      <dgm:t>
        <a:bodyPr/>
        <a:lstStyle/>
        <a:p>
          <a:r>
            <a:rPr lang="en-US"/>
            <a:t>ii. The type of relationship, and</a:t>
          </a:r>
        </a:p>
      </dgm:t>
    </dgm:pt>
    <dgm:pt modelId="{1C590B9C-A6CF-4130-BB5C-61E86913FF16}" type="parTrans" cxnId="{0FDAFE37-E3BA-4099-8C44-5C8995F48BD7}">
      <dgm:prSet/>
      <dgm:spPr/>
      <dgm:t>
        <a:bodyPr/>
        <a:lstStyle/>
        <a:p>
          <a:endParaRPr lang="en-US"/>
        </a:p>
      </dgm:t>
    </dgm:pt>
    <dgm:pt modelId="{3832524A-45D9-41C6-97E4-637832EF1757}" type="sibTrans" cxnId="{0FDAFE37-E3BA-4099-8C44-5C8995F48BD7}">
      <dgm:prSet/>
      <dgm:spPr/>
      <dgm:t>
        <a:bodyPr/>
        <a:lstStyle/>
        <a:p>
          <a:endParaRPr lang="en-US"/>
        </a:p>
      </dgm:t>
    </dgm:pt>
    <dgm:pt modelId="{2AF0B7E2-CCBE-431F-98C9-ED6CB3115C1B}">
      <dgm:prSet/>
      <dgm:spPr/>
      <dgm:t>
        <a:bodyPr/>
        <a:lstStyle/>
        <a:p>
          <a:r>
            <a:rPr lang="en-US"/>
            <a:t>iii. The frequency of interaction between the persons involved in the relationship. </a:t>
          </a:r>
        </a:p>
      </dgm:t>
    </dgm:pt>
    <dgm:pt modelId="{EFA49C0B-EC06-42A6-8A42-912F0DABC18E}" type="parTrans" cxnId="{EDCD6DEE-352F-4D3A-815F-F0FEF3C8CAE8}">
      <dgm:prSet/>
      <dgm:spPr/>
      <dgm:t>
        <a:bodyPr/>
        <a:lstStyle/>
        <a:p>
          <a:endParaRPr lang="en-US"/>
        </a:p>
      </dgm:t>
    </dgm:pt>
    <dgm:pt modelId="{D6805386-B75A-4444-A23F-CF4E0EEC2C69}" type="sibTrans" cxnId="{EDCD6DEE-352F-4D3A-815F-F0FEF3C8CAE8}">
      <dgm:prSet/>
      <dgm:spPr/>
      <dgm:t>
        <a:bodyPr/>
        <a:lstStyle/>
        <a:p>
          <a:endParaRPr lang="en-US"/>
        </a:p>
      </dgm:t>
    </dgm:pt>
    <dgm:pt modelId="{6EB2F0FB-E1FC-47CE-B9DC-ECB117F33D19}" type="pres">
      <dgm:prSet presAssocID="{6D7938A3-3EE9-4830-BA2F-817B3D8AC32C}" presName="Name0" presStyleCnt="0">
        <dgm:presLayoutVars>
          <dgm:dir/>
          <dgm:animLvl val="lvl"/>
          <dgm:resizeHandles val="exact"/>
        </dgm:presLayoutVars>
      </dgm:prSet>
      <dgm:spPr/>
    </dgm:pt>
    <dgm:pt modelId="{418E1DC2-5B96-415C-9F42-29349E540BD2}" type="pres">
      <dgm:prSet presAssocID="{7CBA9FDA-98E7-4D25-B8C8-0B16A057AC90}" presName="composite" presStyleCnt="0"/>
      <dgm:spPr/>
    </dgm:pt>
    <dgm:pt modelId="{78DD92A2-26D2-4D95-AD35-79F537FE4403}" type="pres">
      <dgm:prSet presAssocID="{7CBA9FDA-98E7-4D25-B8C8-0B16A057AC90}" presName="parTx" presStyleLbl="alignNode1" presStyleIdx="0" presStyleCnt="2">
        <dgm:presLayoutVars>
          <dgm:chMax val="0"/>
          <dgm:chPref val="0"/>
          <dgm:bulletEnabled val="1"/>
        </dgm:presLayoutVars>
      </dgm:prSet>
      <dgm:spPr/>
    </dgm:pt>
    <dgm:pt modelId="{D74800C4-7EE5-43E5-87B1-91669C9528C1}" type="pres">
      <dgm:prSet presAssocID="{7CBA9FDA-98E7-4D25-B8C8-0B16A057AC90}" presName="desTx" presStyleLbl="alignAccFollowNode1" presStyleIdx="0" presStyleCnt="2">
        <dgm:presLayoutVars>
          <dgm:bulletEnabled val="1"/>
        </dgm:presLayoutVars>
      </dgm:prSet>
      <dgm:spPr/>
    </dgm:pt>
    <dgm:pt modelId="{93CBDB56-21E0-4ACA-893F-1CC8EACDCE87}" type="pres">
      <dgm:prSet presAssocID="{2B4A8E87-B690-46AA-B2BC-2D918E641540}" presName="space" presStyleCnt="0"/>
      <dgm:spPr/>
    </dgm:pt>
    <dgm:pt modelId="{2EB740BE-E33D-4DCC-93D1-770444171C58}" type="pres">
      <dgm:prSet presAssocID="{61727EB8-E4AA-4BA0-A50A-3D4329E64D13}" presName="composite" presStyleCnt="0"/>
      <dgm:spPr/>
    </dgm:pt>
    <dgm:pt modelId="{27D593D3-1D7F-4AC0-8AFC-F6AAD8966965}" type="pres">
      <dgm:prSet presAssocID="{61727EB8-E4AA-4BA0-A50A-3D4329E64D13}" presName="parTx" presStyleLbl="alignNode1" presStyleIdx="1" presStyleCnt="2">
        <dgm:presLayoutVars>
          <dgm:chMax val="0"/>
          <dgm:chPref val="0"/>
          <dgm:bulletEnabled val="1"/>
        </dgm:presLayoutVars>
      </dgm:prSet>
      <dgm:spPr/>
    </dgm:pt>
    <dgm:pt modelId="{954F4A8A-0F19-4202-9F53-98EB82F013FD}" type="pres">
      <dgm:prSet presAssocID="{61727EB8-E4AA-4BA0-A50A-3D4329E64D13}" presName="desTx" presStyleLbl="alignAccFollowNode1" presStyleIdx="1" presStyleCnt="2">
        <dgm:presLayoutVars>
          <dgm:bulletEnabled val="1"/>
        </dgm:presLayoutVars>
      </dgm:prSet>
      <dgm:spPr/>
    </dgm:pt>
  </dgm:ptLst>
  <dgm:cxnLst>
    <dgm:cxn modelId="{0006241E-13FE-4B06-9000-98254B838C51}" type="presOf" srcId="{DFF451A5-AC90-49BF-9667-42F2EEEE3172}" destId="{954F4A8A-0F19-4202-9F53-98EB82F013FD}" srcOrd="0" destOrd="1" presId="urn:microsoft.com/office/officeart/2005/8/layout/hList1"/>
    <dgm:cxn modelId="{541E4F28-A58C-4475-A0E2-B16D822229D6}" type="presOf" srcId="{6D7938A3-3EE9-4830-BA2F-817B3D8AC32C}" destId="{6EB2F0FB-E1FC-47CE-B9DC-ECB117F33D19}" srcOrd="0" destOrd="0" presId="urn:microsoft.com/office/officeart/2005/8/layout/hList1"/>
    <dgm:cxn modelId="{0FDAFE37-E3BA-4099-8C44-5C8995F48BD7}" srcId="{61727EB8-E4AA-4BA0-A50A-3D4329E64D13}" destId="{DFF451A5-AC90-49BF-9667-42F2EEEE3172}" srcOrd="1" destOrd="0" parTransId="{1C590B9C-A6CF-4130-BB5C-61E86913FF16}" sibTransId="{3832524A-45D9-41C6-97E4-637832EF1757}"/>
    <dgm:cxn modelId="{E4B58A43-3212-4489-B481-ACA919638850}" type="presOf" srcId="{61727EB8-E4AA-4BA0-A50A-3D4329E64D13}" destId="{27D593D3-1D7F-4AC0-8AFC-F6AAD8966965}" srcOrd="0" destOrd="0" presId="urn:microsoft.com/office/officeart/2005/8/layout/hList1"/>
    <dgm:cxn modelId="{46F8226E-7C48-4B1A-89B8-D12137FC4205}" srcId="{6D7938A3-3EE9-4830-BA2F-817B3D8AC32C}" destId="{61727EB8-E4AA-4BA0-A50A-3D4329E64D13}" srcOrd="1" destOrd="0" parTransId="{A3D4DC0C-3CCC-4071-828A-30033E86BE1A}" sibTransId="{C9354120-8DBF-4506-9C6A-7C5FA0684017}"/>
    <dgm:cxn modelId="{7DDBFD73-31D7-4BBD-AEF6-410256691074}" type="presOf" srcId="{2AF0B7E2-CCBE-431F-98C9-ED6CB3115C1B}" destId="{954F4A8A-0F19-4202-9F53-98EB82F013FD}" srcOrd="0" destOrd="2" presId="urn:microsoft.com/office/officeart/2005/8/layout/hList1"/>
    <dgm:cxn modelId="{DB641375-2E54-4B2C-BBC1-2D9A71D0C3F4}" type="presOf" srcId="{7CBA9FDA-98E7-4D25-B8C8-0B16A057AC90}" destId="{78DD92A2-26D2-4D95-AD35-79F537FE4403}" srcOrd="0" destOrd="0" presId="urn:microsoft.com/office/officeart/2005/8/layout/hList1"/>
    <dgm:cxn modelId="{1C439A90-9AFD-4E04-B3D9-6D0799C2E2CA}" srcId="{61727EB8-E4AA-4BA0-A50A-3D4329E64D13}" destId="{F8E9AFFE-8488-4108-B8E9-FD741880DE44}" srcOrd="0" destOrd="0" parTransId="{CD9C46EE-A813-4AB6-BA96-4A69978B2A94}" sibTransId="{2D3CD296-AD0E-4B19-814B-B4E84732E9AA}"/>
    <dgm:cxn modelId="{D66D2EA8-C7C7-4307-AD19-3F87876399C5}" type="presOf" srcId="{F8E9AFFE-8488-4108-B8E9-FD741880DE44}" destId="{954F4A8A-0F19-4202-9F53-98EB82F013FD}" srcOrd="0" destOrd="0" presId="urn:microsoft.com/office/officeart/2005/8/layout/hList1"/>
    <dgm:cxn modelId="{C80B63C4-5FC3-4C76-8386-A150CC8C337E}" srcId="{6D7938A3-3EE9-4830-BA2F-817B3D8AC32C}" destId="{7CBA9FDA-98E7-4D25-B8C8-0B16A057AC90}" srcOrd="0" destOrd="0" parTransId="{39D03316-ACB6-4CF5-A19E-995A45DF079B}" sibTransId="{2B4A8E87-B690-46AA-B2BC-2D918E641540}"/>
    <dgm:cxn modelId="{EDCD6DEE-352F-4D3A-815F-F0FEF3C8CAE8}" srcId="{61727EB8-E4AA-4BA0-A50A-3D4329E64D13}" destId="{2AF0B7E2-CCBE-431F-98C9-ED6CB3115C1B}" srcOrd="2" destOrd="0" parTransId="{EFA49C0B-EC06-42A6-8A42-912F0DABC18E}" sibTransId="{D6805386-B75A-4444-A23F-CF4E0EEC2C69}"/>
    <dgm:cxn modelId="{67A432EA-2017-499F-9C0C-ABB31145C2CA}" type="presParOf" srcId="{6EB2F0FB-E1FC-47CE-B9DC-ECB117F33D19}" destId="{418E1DC2-5B96-415C-9F42-29349E540BD2}" srcOrd="0" destOrd="0" presId="urn:microsoft.com/office/officeart/2005/8/layout/hList1"/>
    <dgm:cxn modelId="{6A7422B9-52E4-4DD6-8AA3-92579B484635}" type="presParOf" srcId="{418E1DC2-5B96-415C-9F42-29349E540BD2}" destId="{78DD92A2-26D2-4D95-AD35-79F537FE4403}" srcOrd="0" destOrd="0" presId="urn:microsoft.com/office/officeart/2005/8/layout/hList1"/>
    <dgm:cxn modelId="{38A4B0D4-64D6-46AD-AF7C-C7D7AD84E864}" type="presParOf" srcId="{418E1DC2-5B96-415C-9F42-29349E540BD2}" destId="{D74800C4-7EE5-43E5-87B1-91669C9528C1}" srcOrd="1" destOrd="0" presId="urn:microsoft.com/office/officeart/2005/8/layout/hList1"/>
    <dgm:cxn modelId="{423A5A89-2A3B-46F9-B248-513BF9640D2B}" type="presParOf" srcId="{6EB2F0FB-E1FC-47CE-B9DC-ECB117F33D19}" destId="{93CBDB56-21E0-4ACA-893F-1CC8EACDCE87}" srcOrd="1" destOrd="0" presId="urn:microsoft.com/office/officeart/2005/8/layout/hList1"/>
    <dgm:cxn modelId="{833615F9-5407-4C56-8230-53341952E3C8}" type="presParOf" srcId="{6EB2F0FB-E1FC-47CE-B9DC-ECB117F33D19}" destId="{2EB740BE-E33D-4DCC-93D1-770444171C58}" srcOrd="2" destOrd="0" presId="urn:microsoft.com/office/officeart/2005/8/layout/hList1"/>
    <dgm:cxn modelId="{8D5FEB25-A0C1-4EE1-A671-7D156CF9B38B}" type="presParOf" srcId="{2EB740BE-E33D-4DCC-93D1-770444171C58}" destId="{27D593D3-1D7F-4AC0-8AFC-F6AAD8966965}" srcOrd="0" destOrd="0" presId="urn:microsoft.com/office/officeart/2005/8/layout/hList1"/>
    <dgm:cxn modelId="{1E6D158E-B539-4E32-9C1E-F7E277BA5DF7}" type="presParOf" srcId="{2EB740BE-E33D-4DCC-93D1-770444171C58}" destId="{954F4A8A-0F19-4202-9F53-98EB82F013F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79298E-FC1B-465E-BC48-64FA89AA082F}"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E28FD23-B566-4E65-BFBD-D926B4622501}">
      <dgm:prSet/>
      <dgm:spPr/>
      <dgm:t>
        <a:bodyPr/>
        <a:lstStyle/>
        <a:p>
          <a:r>
            <a:rPr lang="en-US" b="0" i="0"/>
            <a:t>Nondisciplinary, nonpunitive individual services offered as appropriate, as reasonably available and without fee or charge to the complainant or respondent before of after the filing of a formal complaint or where no formal complaint has been filed</a:t>
          </a:r>
          <a:endParaRPr lang="en-US"/>
        </a:p>
      </dgm:t>
    </dgm:pt>
    <dgm:pt modelId="{642E1F8F-052B-4C3C-8E71-FB970D4779F8}" type="parTrans" cxnId="{1BC4790F-416E-4B04-B27D-E96436E58441}">
      <dgm:prSet/>
      <dgm:spPr/>
      <dgm:t>
        <a:bodyPr/>
        <a:lstStyle/>
        <a:p>
          <a:endParaRPr lang="en-US"/>
        </a:p>
      </dgm:t>
    </dgm:pt>
    <dgm:pt modelId="{B36052D5-1D4D-494A-899C-0E60647DDB7D}" type="sibTrans" cxnId="{1BC4790F-416E-4B04-B27D-E96436E58441}">
      <dgm:prSet/>
      <dgm:spPr/>
      <dgm:t>
        <a:bodyPr/>
        <a:lstStyle/>
        <a:p>
          <a:endParaRPr lang="en-US"/>
        </a:p>
      </dgm:t>
    </dgm:pt>
    <dgm:pt modelId="{1084878F-A54E-403E-99AA-D4C37921FFE8}">
      <dgm:prSet/>
      <dgm:spPr/>
      <dgm:t>
        <a:bodyPr/>
        <a:lstStyle/>
        <a:p>
          <a:r>
            <a:rPr lang="en-US" b="0" i="0"/>
            <a:t>Designed to restore or preserve equal access to the educational program or activity without unreasonably burdening the other party,  including measures designed to protect the safety of all parties or the education environment or to deter sexual harassment</a:t>
          </a:r>
          <a:endParaRPr lang="en-US"/>
        </a:p>
      </dgm:t>
    </dgm:pt>
    <dgm:pt modelId="{848C6809-D5ED-4282-B7B3-B19817CCFE3D}" type="parTrans" cxnId="{332EEBB2-2F77-4C4A-8919-A2D701976CDA}">
      <dgm:prSet/>
      <dgm:spPr/>
      <dgm:t>
        <a:bodyPr/>
        <a:lstStyle/>
        <a:p>
          <a:endParaRPr lang="en-US"/>
        </a:p>
      </dgm:t>
    </dgm:pt>
    <dgm:pt modelId="{989BC11B-323B-4300-8FAF-31871A1BB87C}" type="sibTrans" cxnId="{332EEBB2-2F77-4C4A-8919-A2D701976CDA}">
      <dgm:prSet/>
      <dgm:spPr/>
      <dgm:t>
        <a:bodyPr/>
        <a:lstStyle/>
        <a:p>
          <a:endParaRPr lang="en-US"/>
        </a:p>
      </dgm:t>
    </dgm:pt>
    <dgm:pt modelId="{022BC2BB-9E14-4EF4-8D75-3EA2FFB63015}" type="pres">
      <dgm:prSet presAssocID="{0279298E-FC1B-465E-BC48-64FA89AA082F}" presName="linear" presStyleCnt="0">
        <dgm:presLayoutVars>
          <dgm:animLvl val="lvl"/>
          <dgm:resizeHandles val="exact"/>
        </dgm:presLayoutVars>
      </dgm:prSet>
      <dgm:spPr/>
    </dgm:pt>
    <dgm:pt modelId="{9FA34DF9-107B-4A7C-962A-CF347CF61ADC}" type="pres">
      <dgm:prSet presAssocID="{9E28FD23-B566-4E65-BFBD-D926B4622501}" presName="parentText" presStyleLbl="node1" presStyleIdx="0" presStyleCnt="2">
        <dgm:presLayoutVars>
          <dgm:chMax val="0"/>
          <dgm:bulletEnabled val="1"/>
        </dgm:presLayoutVars>
      </dgm:prSet>
      <dgm:spPr/>
    </dgm:pt>
    <dgm:pt modelId="{93CF0514-B4E7-4102-9656-35612B7C95EB}" type="pres">
      <dgm:prSet presAssocID="{B36052D5-1D4D-494A-899C-0E60647DDB7D}" presName="spacer" presStyleCnt="0"/>
      <dgm:spPr/>
    </dgm:pt>
    <dgm:pt modelId="{79CC949A-BCEE-40A3-87E0-2E3466A65637}" type="pres">
      <dgm:prSet presAssocID="{1084878F-A54E-403E-99AA-D4C37921FFE8}" presName="parentText" presStyleLbl="node1" presStyleIdx="1" presStyleCnt="2">
        <dgm:presLayoutVars>
          <dgm:chMax val="0"/>
          <dgm:bulletEnabled val="1"/>
        </dgm:presLayoutVars>
      </dgm:prSet>
      <dgm:spPr/>
    </dgm:pt>
  </dgm:ptLst>
  <dgm:cxnLst>
    <dgm:cxn modelId="{1BC4790F-416E-4B04-B27D-E96436E58441}" srcId="{0279298E-FC1B-465E-BC48-64FA89AA082F}" destId="{9E28FD23-B566-4E65-BFBD-D926B4622501}" srcOrd="0" destOrd="0" parTransId="{642E1F8F-052B-4C3C-8E71-FB970D4779F8}" sibTransId="{B36052D5-1D4D-494A-899C-0E60647DDB7D}"/>
    <dgm:cxn modelId="{513F3868-18EE-47FD-B93D-38B19A5461C6}" type="presOf" srcId="{1084878F-A54E-403E-99AA-D4C37921FFE8}" destId="{79CC949A-BCEE-40A3-87E0-2E3466A65637}" srcOrd="0" destOrd="0" presId="urn:microsoft.com/office/officeart/2005/8/layout/vList2"/>
    <dgm:cxn modelId="{F543F186-945A-44D7-85A7-3B5D9DE9BA01}" type="presOf" srcId="{9E28FD23-B566-4E65-BFBD-D926B4622501}" destId="{9FA34DF9-107B-4A7C-962A-CF347CF61ADC}" srcOrd="0" destOrd="0" presId="urn:microsoft.com/office/officeart/2005/8/layout/vList2"/>
    <dgm:cxn modelId="{332EEBB2-2F77-4C4A-8919-A2D701976CDA}" srcId="{0279298E-FC1B-465E-BC48-64FA89AA082F}" destId="{1084878F-A54E-403E-99AA-D4C37921FFE8}" srcOrd="1" destOrd="0" parTransId="{848C6809-D5ED-4282-B7B3-B19817CCFE3D}" sibTransId="{989BC11B-323B-4300-8FAF-31871A1BB87C}"/>
    <dgm:cxn modelId="{6AB3DEDD-D5AB-4673-A137-157EBCEEA5A2}" type="presOf" srcId="{0279298E-FC1B-465E-BC48-64FA89AA082F}" destId="{022BC2BB-9E14-4EF4-8D75-3EA2FFB63015}" srcOrd="0" destOrd="0" presId="urn:microsoft.com/office/officeart/2005/8/layout/vList2"/>
    <dgm:cxn modelId="{510E06C5-65FE-46FE-AC3C-6DB24D43A14A}" type="presParOf" srcId="{022BC2BB-9E14-4EF4-8D75-3EA2FFB63015}" destId="{9FA34DF9-107B-4A7C-962A-CF347CF61ADC}" srcOrd="0" destOrd="0" presId="urn:microsoft.com/office/officeart/2005/8/layout/vList2"/>
    <dgm:cxn modelId="{14564641-D470-472F-BA16-CEC38983447F}" type="presParOf" srcId="{022BC2BB-9E14-4EF4-8D75-3EA2FFB63015}" destId="{93CF0514-B4E7-4102-9656-35612B7C95EB}" srcOrd="1" destOrd="0" presId="urn:microsoft.com/office/officeart/2005/8/layout/vList2"/>
    <dgm:cxn modelId="{622F9E19-703A-4821-BCA0-5B03A54D6D51}" type="presParOf" srcId="{022BC2BB-9E14-4EF4-8D75-3EA2FFB63015}" destId="{79CC949A-BCEE-40A3-87E0-2E3466A65637}"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601DE8-877D-4170-BEFC-6363B6AC918E}"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161B8E8-FDBF-4B27-8B22-0A6D637EE256}">
      <dgm:prSet/>
      <dgm:spPr/>
      <dgm:t>
        <a:bodyPr/>
        <a:lstStyle/>
        <a:p>
          <a:r>
            <a:rPr lang="en-US" b="0" i="0"/>
            <a:t>Can also include assessments or evaluations for special education or 504 services</a:t>
          </a:r>
          <a:endParaRPr lang="en-US"/>
        </a:p>
      </dgm:t>
    </dgm:pt>
    <dgm:pt modelId="{A1EFEE8C-5CDF-4FFC-8DDF-726426928551}" type="parTrans" cxnId="{EEF91CDD-2639-4235-9135-0E9A4050F14F}">
      <dgm:prSet/>
      <dgm:spPr/>
      <dgm:t>
        <a:bodyPr/>
        <a:lstStyle/>
        <a:p>
          <a:endParaRPr lang="en-US"/>
        </a:p>
      </dgm:t>
    </dgm:pt>
    <dgm:pt modelId="{ADCAB932-E08C-4857-8498-2A82BE74C82E}" type="sibTrans" cxnId="{EEF91CDD-2639-4235-9135-0E9A4050F14F}">
      <dgm:prSet/>
      <dgm:spPr/>
      <dgm:t>
        <a:bodyPr/>
        <a:lstStyle/>
        <a:p>
          <a:endParaRPr lang="en-US"/>
        </a:p>
      </dgm:t>
    </dgm:pt>
    <dgm:pt modelId="{7D36FE39-0658-4A80-86C1-DA02BA0C61EB}">
      <dgm:prSet/>
      <dgm:spPr/>
      <dgm:t>
        <a:bodyPr/>
        <a:lstStyle/>
        <a:p>
          <a:r>
            <a:rPr lang="en-US" b="0" i="0"/>
            <a:t>Or review of current IEPS or 504 Plans</a:t>
          </a:r>
          <a:endParaRPr lang="en-US"/>
        </a:p>
      </dgm:t>
    </dgm:pt>
    <dgm:pt modelId="{D199AF72-0D7F-46D3-8507-32E8A4CEF52D}" type="parTrans" cxnId="{A64DECA6-E7AC-484F-BD52-A7E21F59B777}">
      <dgm:prSet/>
      <dgm:spPr/>
      <dgm:t>
        <a:bodyPr/>
        <a:lstStyle/>
        <a:p>
          <a:endParaRPr lang="en-US"/>
        </a:p>
      </dgm:t>
    </dgm:pt>
    <dgm:pt modelId="{44E57E7F-DD57-4043-A607-2D709056A374}" type="sibTrans" cxnId="{A64DECA6-E7AC-484F-BD52-A7E21F59B777}">
      <dgm:prSet/>
      <dgm:spPr/>
      <dgm:t>
        <a:bodyPr/>
        <a:lstStyle/>
        <a:p>
          <a:endParaRPr lang="en-US"/>
        </a:p>
      </dgm:t>
    </dgm:pt>
    <dgm:pt modelId="{4E506009-41BC-44F2-8DEB-FA63BD5C071A}" type="pres">
      <dgm:prSet presAssocID="{36601DE8-877D-4170-BEFC-6363B6AC918E}" presName="linear" presStyleCnt="0">
        <dgm:presLayoutVars>
          <dgm:animLvl val="lvl"/>
          <dgm:resizeHandles val="exact"/>
        </dgm:presLayoutVars>
      </dgm:prSet>
      <dgm:spPr/>
    </dgm:pt>
    <dgm:pt modelId="{4C0801CB-7DF4-4197-9FAD-BD8695A31FDF}" type="pres">
      <dgm:prSet presAssocID="{B161B8E8-FDBF-4B27-8B22-0A6D637EE256}" presName="parentText" presStyleLbl="node1" presStyleIdx="0" presStyleCnt="2">
        <dgm:presLayoutVars>
          <dgm:chMax val="0"/>
          <dgm:bulletEnabled val="1"/>
        </dgm:presLayoutVars>
      </dgm:prSet>
      <dgm:spPr/>
    </dgm:pt>
    <dgm:pt modelId="{E192583D-E427-4A82-B496-F9155009C8AB}" type="pres">
      <dgm:prSet presAssocID="{ADCAB932-E08C-4857-8498-2A82BE74C82E}" presName="spacer" presStyleCnt="0"/>
      <dgm:spPr/>
    </dgm:pt>
    <dgm:pt modelId="{CC24765D-A78D-4590-9873-52A33EC16AEA}" type="pres">
      <dgm:prSet presAssocID="{7D36FE39-0658-4A80-86C1-DA02BA0C61EB}" presName="parentText" presStyleLbl="node1" presStyleIdx="1" presStyleCnt="2">
        <dgm:presLayoutVars>
          <dgm:chMax val="0"/>
          <dgm:bulletEnabled val="1"/>
        </dgm:presLayoutVars>
      </dgm:prSet>
      <dgm:spPr/>
    </dgm:pt>
  </dgm:ptLst>
  <dgm:cxnLst>
    <dgm:cxn modelId="{9CFB1D07-4A04-4E3A-8F1B-16704E80D02E}" type="presOf" srcId="{B161B8E8-FDBF-4B27-8B22-0A6D637EE256}" destId="{4C0801CB-7DF4-4197-9FAD-BD8695A31FDF}" srcOrd="0" destOrd="0" presId="urn:microsoft.com/office/officeart/2005/8/layout/vList2"/>
    <dgm:cxn modelId="{2272B792-A147-4BF8-9BB1-DC3727F9195B}" type="presOf" srcId="{7D36FE39-0658-4A80-86C1-DA02BA0C61EB}" destId="{CC24765D-A78D-4590-9873-52A33EC16AEA}" srcOrd="0" destOrd="0" presId="urn:microsoft.com/office/officeart/2005/8/layout/vList2"/>
    <dgm:cxn modelId="{A64DECA6-E7AC-484F-BD52-A7E21F59B777}" srcId="{36601DE8-877D-4170-BEFC-6363B6AC918E}" destId="{7D36FE39-0658-4A80-86C1-DA02BA0C61EB}" srcOrd="1" destOrd="0" parTransId="{D199AF72-0D7F-46D3-8507-32E8A4CEF52D}" sibTransId="{44E57E7F-DD57-4043-A607-2D709056A374}"/>
    <dgm:cxn modelId="{02A0DDD0-678A-4456-919B-0DCF5C544686}" type="presOf" srcId="{36601DE8-877D-4170-BEFC-6363B6AC918E}" destId="{4E506009-41BC-44F2-8DEB-FA63BD5C071A}" srcOrd="0" destOrd="0" presId="urn:microsoft.com/office/officeart/2005/8/layout/vList2"/>
    <dgm:cxn modelId="{EEF91CDD-2639-4235-9135-0E9A4050F14F}" srcId="{36601DE8-877D-4170-BEFC-6363B6AC918E}" destId="{B161B8E8-FDBF-4B27-8B22-0A6D637EE256}" srcOrd="0" destOrd="0" parTransId="{A1EFEE8C-5CDF-4FFC-8DDF-726426928551}" sibTransId="{ADCAB932-E08C-4857-8498-2A82BE74C82E}"/>
    <dgm:cxn modelId="{50B52A58-D6A0-48EE-A8C2-11963D740C17}" type="presParOf" srcId="{4E506009-41BC-44F2-8DEB-FA63BD5C071A}" destId="{4C0801CB-7DF4-4197-9FAD-BD8695A31FDF}" srcOrd="0" destOrd="0" presId="urn:microsoft.com/office/officeart/2005/8/layout/vList2"/>
    <dgm:cxn modelId="{27D1F262-9BFC-4A73-9C42-FAFAB27E40F7}" type="presParOf" srcId="{4E506009-41BC-44F2-8DEB-FA63BD5C071A}" destId="{E192583D-E427-4A82-B496-F9155009C8AB}" srcOrd="1" destOrd="0" presId="urn:microsoft.com/office/officeart/2005/8/layout/vList2"/>
    <dgm:cxn modelId="{E3257F67-002E-4CE7-9EAF-683951DFF8B6}" type="presParOf" srcId="{4E506009-41BC-44F2-8DEB-FA63BD5C071A}" destId="{CC24765D-A78D-4590-9873-52A33EC16AE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FB3B759-5DEE-4288-BBE5-B502E1D85C52}" type="doc">
      <dgm:prSet loTypeId="urn:microsoft.com/office/officeart/2005/8/layout/hList1" loCatId="list" qsTypeId="urn:microsoft.com/office/officeart/2005/8/quickstyle/simple1" qsCatId="simple" csTypeId="urn:microsoft.com/office/officeart/2005/8/colors/colorful1" csCatId="colorful"/>
      <dgm:spPr/>
      <dgm:t>
        <a:bodyPr/>
        <a:lstStyle/>
        <a:p>
          <a:endParaRPr lang="en-US"/>
        </a:p>
      </dgm:t>
    </dgm:pt>
    <dgm:pt modelId="{E62EB032-DDDF-4950-9573-646C0085A467}">
      <dgm:prSet/>
      <dgm:spPr/>
      <dgm:t>
        <a:bodyPr/>
        <a:lstStyle/>
        <a:p>
          <a:r>
            <a:rPr lang="en-US" b="0" i="0"/>
            <a:t>Schools are authorized to remove a respondent from the school’s education programs or activities on an </a:t>
          </a:r>
          <a:r>
            <a:rPr lang="en-US" b="1" i="0"/>
            <a:t>emergency basis</a:t>
          </a:r>
          <a:r>
            <a:rPr lang="en-US" b="0" i="0"/>
            <a:t>, with or without a grievance process pending, as long as notice and opportunity to challenge the removal is given to the respondent following the removal.</a:t>
          </a:r>
          <a:endParaRPr lang="en-US"/>
        </a:p>
      </dgm:t>
    </dgm:pt>
    <dgm:pt modelId="{3DAFAE8A-6F8B-48FC-B7CE-AEF4EE8965B3}" type="parTrans" cxnId="{48B28992-7D61-416D-8F77-F64E6CC69F61}">
      <dgm:prSet/>
      <dgm:spPr/>
      <dgm:t>
        <a:bodyPr/>
        <a:lstStyle/>
        <a:p>
          <a:endParaRPr lang="en-US"/>
        </a:p>
      </dgm:t>
    </dgm:pt>
    <dgm:pt modelId="{6E8A0452-BAA7-4E27-932F-00E1BC7B44E9}" type="sibTrans" cxnId="{48B28992-7D61-416D-8F77-F64E6CC69F61}">
      <dgm:prSet/>
      <dgm:spPr/>
      <dgm:t>
        <a:bodyPr/>
        <a:lstStyle/>
        <a:p>
          <a:endParaRPr lang="en-US"/>
        </a:p>
      </dgm:t>
    </dgm:pt>
    <dgm:pt modelId="{0E0866A9-1FF9-4363-9011-13741269AADD}">
      <dgm:prSet/>
      <dgm:spPr/>
      <dgm:t>
        <a:bodyPr/>
        <a:lstStyle/>
        <a:p>
          <a:r>
            <a:rPr lang="en-US" b="0" i="0"/>
            <a:t>Consider consultation with Solicitor prior to emergency removal under Title IX</a:t>
          </a:r>
          <a:endParaRPr lang="en-US"/>
        </a:p>
      </dgm:t>
    </dgm:pt>
    <dgm:pt modelId="{8F88F100-948E-462E-98FC-E05A5AE5C534}" type="parTrans" cxnId="{8F8C4126-4BD5-4BB5-8752-1C99F1C00180}">
      <dgm:prSet/>
      <dgm:spPr/>
      <dgm:t>
        <a:bodyPr/>
        <a:lstStyle/>
        <a:p>
          <a:endParaRPr lang="en-US"/>
        </a:p>
      </dgm:t>
    </dgm:pt>
    <dgm:pt modelId="{CCABFCC4-A0DF-4AAA-9C6D-24B5E1FB4629}" type="sibTrans" cxnId="{8F8C4126-4BD5-4BB5-8752-1C99F1C00180}">
      <dgm:prSet/>
      <dgm:spPr/>
      <dgm:t>
        <a:bodyPr/>
        <a:lstStyle/>
        <a:p>
          <a:endParaRPr lang="en-US"/>
        </a:p>
      </dgm:t>
    </dgm:pt>
    <dgm:pt modelId="{58FD5AD3-7E13-45AB-8026-FB4095443AB4}">
      <dgm:prSet/>
      <dgm:spPr/>
      <dgm:t>
        <a:bodyPr/>
        <a:lstStyle/>
        <a:p>
          <a:r>
            <a:rPr lang="en-US" b="0" i="0"/>
            <a:t>The decision to initiate an emergency removal will also be evaluated under the deliberate indifference standard.</a:t>
          </a:r>
          <a:endParaRPr lang="en-US"/>
        </a:p>
      </dgm:t>
    </dgm:pt>
    <dgm:pt modelId="{79111E46-9560-420C-9727-B174420F4BBC}" type="parTrans" cxnId="{410663A1-01D8-4329-BFD5-E3AC6EB9AABE}">
      <dgm:prSet/>
      <dgm:spPr/>
      <dgm:t>
        <a:bodyPr/>
        <a:lstStyle/>
        <a:p>
          <a:endParaRPr lang="en-US"/>
        </a:p>
      </dgm:t>
    </dgm:pt>
    <dgm:pt modelId="{FA4A5F33-D7ED-49CA-8D46-E4205DDF12C6}" type="sibTrans" cxnId="{410663A1-01D8-4329-BFD5-E3AC6EB9AABE}">
      <dgm:prSet/>
      <dgm:spPr/>
      <dgm:t>
        <a:bodyPr/>
        <a:lstStyle/>
        <a:p>
          <a:endParaRPr lang="en-US"/>
        </a:p>
      </dgm:t>
    </dgm:pt>
    <dgm:pt modelId="{1D7F5F4C-38ED-45B3-ABEA-7664D712611E}" type="pres">
      <dgm:prSet presAssocID="{9FB3B759-5DEE-4288-BBE5-B502E1D85C52}" presName="Name0" presStyleCnt="0">
        <dgm:presLayoutVars>
          <dgm:dir/>
          <dgm:animLvl val="lvl"/>
          <dgm:resizeHandles val="exact"/>
        </dgm:presLayoutVars>
      </dgm:prSet>
      <dgm:spPr/>
    </dgm:pt>
    <dgm:pt modelId="{B63DFA71-F82B-49D8-BF01-3B040BAC0A1C}" type="pres">
      <dgm:prSet presAssocID="{E62EB032-DDDF-4950-9573-646C0085A467}" presName="composite" presStyleCnt="0"/>
      <dgm:spPr/>
    </dgm:pt>
    <dgm:pt modelId="{489CF15B-3581-429D-B41D-F1A3C8D76303}" type="pres">
      <dgm:prSet presAssocID="{E62EB032-DDDF-4950-9573-646C0085A467}" presName="parTx" presStyleLbl="alignNode1" presStyleIdx="0" presStyleCnt="2">
        <dgm:presLayoutVars>
          <dgm:chMax val="0"/>
          <dgm:chPref val="0"/>
          <dgm:bulletEnabled val="1"/>
        </dgm:presLayoutVars>
      </dgm:prSet>
      <dgm:spPr/>
    </dgm:pt>
    <dgm:pt modelId="{ECF4C777-6374-43FE-BC68-1573E038E308}" type="pres">
      <dgm:prSet presAssocID="{E62EB032-DDDF-4950-9573-646C0085A467}" presName="desTx" presStyleLbl="alignAccFollowNode1" presStyleIdx="0" presStyleCnt="2">
        <dgm:presLayoutVars>
          <dgm:bulletEnabled val="1"/>
        </dgm:presLayoutVars>
      </dgm:prSet>
      <dgm:spPr/>
    </dgm:pt>
    <dgm:pt modelId="{ECCBC997-2E0C-4DE3-9155-E60BAD02FB25}" type="pres">
      <dgm:prSet presAssocID="{6E8A0452-BAA7-4E27-932F-00E1BC7B44E9}" presName="space" presStyleCnt="0"/>
      <dgm:spPr/>
    </dgm:pt>
    <dgm:pt modelId="{0310DB14-A391-4B2F-A909-48CC896E4725}" type="pres">
      <dgm:prSet presAssocID="{58FD5AD3-7E13-45AB-8026-FB4095443AB4}" presName="composite" presStyleCnt="0"/>
      <dgm:spPr/>
    </dgm:pt>
    <dgm:pt modelId="{AFB785E7-4250-4908-AEDA-93639B254384}" type="pres">
      <dgm:prSet presAssocID="{58FD5AD3-7E13-45AB-8026-FB4095443AB4}" presName="parTx" presStyleLbl="alignNode1" presStyleIdx="1" presStyleCnt="2">
        <dgm:presLayoutVars>
          <dgm:chMax val="0"/>
          <dgm:chPref val="0"/>
          <dgm:bulletEnabled val="1"/>
        </dgm:presLayoutVars>
      </dgm:prSet>
      <dgm:spPr/>
    </dgm:pt>
    <dgm:pt modelId="{A59C2D0A-95F5-469A-AA7E-1C252927D18C}" type="pres">
      <dgm:prSet presAssocID="{58FD5AD3-7E13-45AB-8026-FB4095443AB4}" presName="desTx" presStyleLbl="alignAccFollowNode1" presStyleIdx="1" presStyleCnt="2">
        <dgm:presLayoutVars>
          <dgm:bulletEnabled val="1"/>
        </dgm:presLayoutVars>
      </dgm:prSet>
      <dgm:spPr/>
    </dgm:pt>
  </dgm:ptLst>
  <dgm:cxnLst>
    <dgm:cxn modelId="{FCDD1F01-2D56-48C5-AD99-0847498EBAEF}" type="presOf" srcId="{9FB3B759-5DEE-4288-BBE5-B502E1D85C52}" destId="{1D7F5F4C-38ED-45B3-ABEA-7664D712611E}" srcOrd="0" destOrd="0" presId="urn:microsoft.com/office/officeart/2005/8/layout/hList1"/>
    <dgm:cxn modelId="{8F8C4126-4BD5-4BB5-8752-1C99F1C00180}" srcId="{E62EB032-DDDF-4950-9573-646C0085A467}" destId="{0E0866A9-1FF9-4363-9011-13741269AADD}" srcOrd="0" destOrd="0" parTransId="{8F88F100-948E-462E-98FC-E05A5AE5C534}" sibTransId="{CCABFCC4-A0DF-4AAA-9C6D-24B5E1FB4629}"/>
    <dgm:cxn modelId="{27348B26-3638-42DF-8D94-2CC65787C885}" type="presOf" srcId="{58FD5AD3-7E13-45AB-8026-FB4095443AB4}" destId="{AFB785E7-4250-4908-AEDA-93639B254384}" srcOrd="0" destOrd="0" presId="urn:microsoft.com/office/officeart/2005/8/layout/hList1"/>
    <dgm:cxn modelId="{C90E424E-07D0-4C40-AD75-75C13ABEF38C}" type="presOf" srcId="{E62EB032-DDDF-4950-9573-646C0085A467}" destId="{489CF15B-3581-429D-B41D-F1A3C8D76303}" srcOrd="0" destOrd="0" presId="urn:microsoft.com/office/officeart/2005/8/layout/hList1"/>
    <dgm:cxn modelId="{48B28992-7D61-416D-8F77-F64E6CC69F61}" srcId="{9FB3B759-5DEE-4288-BBE5-B502E1D85C52}" destId="{E62EB032-DDDF-4950-9573-646C0085A467}" srcOrd="0" destOrd="0" parTransId="{3DAFAE8A-6F8B-48FC-B7CE-AEF4EE8965B3}" sibTransId="{6E8A0452-BAA7-4E27-932F-00E1BC7B44E9}"/>
    <dgm:cxn modelId="{410663A1-01D8-4329-BFD5-E3AC6EB9AABE}" srcId="{9FB3B759-5DEE-4288-BBE5-B502E1D85C52}" destId="{58FD5AD3-7E13-45AB-8026-FB4095443AB4}" srcOrd="1" destOrd="0" parTransId="{79111E46-9560-420C-9727-B174420F4BBC}" sibTransId="{FA4A5F33-D7ED-49CA-8D46-E4205DDF12C6}"/>
    <dgm:cxn modelId="{A81C9EEF-B509-4959-B3F5-024A542AEAC1}" type="presOf" srcId="{0E0866A9-1FF9-4363-9011-13741269AADD}" destId="{ECF4C777-6374-43FE-BC68-1573E038E308}" srcOrd="0" destOrd="0" presId="urn:microsoft.com/office/officeart/2005/8/layout/hList1"/>
    <dgm:cxn modelId="{27D32260-A7D5-4F00-8159-673DD61306B8}" type="presParOf" srcId="{1D7F5F4C-38ED-45B3-ABEA-7664D712611E}" destId="{B63DFA71-F82B-49D8-BF01-3B040BAC0A1C}" srcOrd="0" destOrd="0" presId="urn:microsoft.com/office/officeart/2005/8/layout/hList1"/>
    <dgm:cxn modelId="{09FDD106-5964-4D0E-AF9D-0A9751C7513B}" type="presParOf" srcId="{B63DFA71-F82B-49D8-BF01-3B040BAC0A1C}" destId="{489CF15B-3581-429D-B41D-F1A3C8D76303}" srcOrd="0" destOrd="0" presId="urn:microsoft.com/office/officeart/2005/8/layout/hList1"/>
    <dgm:cxn modelId="{FAFC220A-D51E-47B6-8E20-BEB3C8166D33}" type="presParOf" srcId="{B63DFA71-F82B-49D8-BF01-3B040BAC0A1C}" destId="{ECF4C777-6374-43FE-BC68-1573E038E308}" srcOrd="1" destOrd="0" presId="urn:microsoft.com/office/officeart/2005/8/layout/hList1"/>
    <dgm:cxn modelId="{F2C847B9-F210-4B42-93DB-591D999BBD32}" type="presParOf" srcId="{1D7F5F4C-38ED-45B3-ABEA-7664D712611E}" destId="{ECCBC997-2E0C-4DE3-9155-E60BAD02FB25}" srcOrd="1" destOrd="0" presId="urn:microsoft.com/office/officeart/2005/8/layout/hList1"/>
    <dgm:cxn modelId="{F7D1C79E-8456-42A8-9D47-A001FD940724}" type="presParOf" srcId="{1D7F5F4C-38ED-45B3-ABEA-7664D712611E}" destId="{0310DB14-A391-4B2F-A909-48CC896E4725}" srcOrd="2" destOrd="0" presId="urn:microsoft.com/office/officeart/2005/8/layout/hList1"/>
    <dgm:cxn modelId="{2C547F10-5206-4D3F-B02A-54E5CA5173C7}" type="presParOf" srcId="{0310DB14-A391-4B2F-A909-48CC896E4725}" destId="{AFB785E7-4250-4908-AEDA-93639B254384}" srcOrd="0" destOrd="0" presId="urn:microsoft.com/office/officeart/2005/8/layout/hList1"/>
    <dgm:cxn modelId="{4254ACB0-FB05-43E5-ABFB-71EE700B73A2}" type="presParOf" srcId="{0310DB14-A391-4B2F-A909-48CC896E4725}" destId="{A59C2D0A-95F5-469A-AA7E-1C252927D18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2005F39-78E6-4F06-A04F-4AB70D5B94F1}" type="doc">
      <dgm:prSet loTypeId="urn:microsoft.com/office/officeart/2005/8/layout/vList2" loCatId="list" qsTypeId="urn:microsoft.com/office/officeart/2005/8/quickstyle/simple4" qsCatId="simple" csTypeId="urn:microsoft.com/office/officeart/2005/8/colors/colorful1" csCatId="colorful"/>
      <dgm:spPr/>
      <dgm:t>
        <a:bodyPr/>
        <a:lstStyle/>
        <a:p>
          <a:endParaRPr lang="en-US"/>
        </a:p>
      </dgm:t>
    </dgm:pt>
    <dgm:pt modelId="{49487D4D-6F42-4438-BCF2-F13F3BE15560}">
      <dgm:prSet/>
      <dgm:spPr/>
      <dgm:t>
        <a:bodyPr/>
        <a:lstStyle/>
        <a:p>
          <a:r>
            <a:rPr lang="en-US"/>
            <a:t>An emergency removal may be appropriate when there is </a:t>
          </a:r>
          <a:r>
            <a:rPr lang="en-US" b="1"/>
            <a:t>an immediate threat to the physical health or safety of any students or other individuals arising from the allegations of sexual harassment. </a:t>
          </a:r>
          <a:endParaRPr lang="en-US"/>
        </a:p>
      </dgm:t>
    </dgm:pt>
    <dgm:pt modelId="{757276F5-27BF-4FC1-BFE1-55D287C0D701}" type="parTrans" cxnId="{21B15CA2-3D73-4240-85B7-21A5B8AB7529}">
      <dgm:prSet/>
      <dgm:spPr/>
      <dgm:t>
        <a:bodyPr/>
        <a:lstStyle/>
        <a:p>
          <a:endParaRPr lang="en-US"/>
        </a:p>
      </dgm:t>
    </dgm:pt>
    <dgm:pt modelId="{6C0DA2C6-BDC9-49CD-B1D4-2453C775E74F}" type="sibTrans" cxnId="{21B15CA2-3D73-4240-85B7-21A5B8AB7529}">
      <dgm:prSet/>
      <dgm:spPr/>
      <dgm:t>
        <a:bodyPr/>
        <a:lstStyle/>
        <a:p>
          <a:endParaRPr lang="en-US"/>
        </a:p>
      </dgm:t>
    </dgm:pt>
    <dgm:pt modelId="{C10507BA-2C61-4F59-AB46-0FA6F73DED12}">
      <dgm:prSet/>
      <dgm:spPr/>
      <dgm:t>
        <a:bodyPr/>
        <a:lstStyle/>
        <a:p>
          <a:r>
            <a:rPr lang="en-US"/>
            <a:t>Prior to the emergency removal, a school must </a:t>
          </a:r>
        </a:p>
      </dgm:t>
    </dgm:pt>
    <dgm:pt modelId="{322E1E5A-D2C3-4A5B-B6D1-26D089FD0103}" type="parTrans" cxnId="{F2FE3775-B816-4D5F-B308-1A3C79CD9C09}">
      <dgm:prSet/>
      <dgm:spPr/>
      <dgm:t>
        <a:bodyPr/>
        <a:lstStyle/>
        <a:p>
          <a:endParaRPr lang="en-US"/>
        </a:p>
      </dgm:t>
    </dgm:pt>
    <dgm:pt modelId="{6D5DC4DC-6AD4-496D-A38F-1A95AF960460}" type="sibTrans" cxnId="{F2FE3775-B816-4D5F-B308-1A3C79CD9C09}">
      <dgm:prSet/>
      <dgm:spPr/>
      <dgm:t>
        <a:bodyPr/>
        <a:lstStyle/>
        <a:p>
          <a:endParaRPr lang="en-US"/>
        </a:p>
      </dgm:t>
    </dgm:pt>
    <dgm:pt modelId="{3B581A1A-0452-42EF-A93B-45A3DD0C2865}">
      <dgm:prSet/>
      <dgm:spPr/>
      <dgm:t>
        <a:bodyPr/>
        <a:lstStyle/>
        <a:p>
          <a:r>
            <a:rPr lang="en-US"/>
            <a:t>Conduct an individualized safety and risk analysis</a:t>
          </a:r>
        </a:p>
      </dgm:t>
    </dgm:pt>
    <dgm:pt modelId="{5E13B228-34D6-40F5-A184-C6BF8E091E16}" type="parTrans" cxnId="{138C4D08-C0DC-468C-981B-F06DED7D75C2}">
      <dgm:prSet/>
      <dgm:spPr/>
      <dgm:t>
        <a:bodyPr/>
        <a:lstStyle/>
        <a:p>
          <a:endParaRPr lang="en-US"/>
        </a:p>
      </dgm:t>
    </dgm:pt>
    <dgm:pt modelId="{00207ACD-0E18-4DE5-96A5-401B3B7169FB}" type="sibTrans" cxnId="{138C4D08-C0DC-468C-981B-F06DED7D75C2}">
      <dgm:prSet/>
      <dgm:spPr/>
      <dgm:t>
        <a:bodyPr/>
        <a:lstStyle/>
        <a:p>
          <a:endParaRPr lang="en-US"/>
        </a:p>
      </dgm:t>
    </dgm:pt>
    <dgm:pt modelId="{18FF0A20-44EC-44A2-BF51-9389E3AA057B}">
      <dgm:prSet/>
      <dgm:spPr/>
      <dgm:t>
        <a:bodyPr/>
        <a:lstStyle/>
        <a:p>
          <a:r>
            <a:rPr lang="en-US"/>
            <a:t>Must be more than a “generalized, hypothetical, or speculative belief that the respondent may pose a risk to someone's physical health or safety” and </a:t>
          </a:r>
        </a:p>
      </dgm:t>
    </dgm:pt>
    <dgm:pt modelId="{181969F8-0028-43BF-884B-F179E81B6163}" type="parTrans" cxnId="{2C655FE3-FA8B-46AF-9182-CB851115A530}">
      <dgm:prSet/>
      <dgm:spPr/>
      <dgm:t>
        <a:bodyPr/>
        <a:lstStyle/>
        <a:p>
          <a:endParaRPr lang="en-US"/>
        </a:p>
      </dgm:t>
    </dgm:pt>
    <dgm:pt modelId="{33110FB4-1157-472E-92B4-5D21C2A978C5}" type="sibTrans" cxnId="{2C655FE3-FA8B-46AF-9182-CB851115A530}">
      <dgm:prSet/>
      <dgm:spPr/>
      <dgm:t>
        <a:bodyPr/>
        <a:lstStyle/>
        <a:p>
          <a:endParaRPr lang="en-US"/>
        </a:p>
      </dgm:t>
    </dgm:pt>
    <dgm:pt modelId="{B43D5B17-3C5D-44D3-AC2D-B547D402847B}">
      <dgm:prSet/>
      <dgm:spPr/>
      <dgm:t>
        <a:bodyPr/>
        <a:lstStyle/>
        <a:p>
          <a:r>
            <a:rPr lang="en-US"/>
            <a:t>Must be individualized with respect to the particular respondent and must examine the circumstances “arising from the allegations of sexual harassment”  </a:t>
          </a:r>
        </a:p>
      </dgm:t>
    </dgm:pt>
    <dgm:pt modelId="{97DE6AA9-E225-49D1-9DD2-54DD72C3E842}" type="parTrans" cxnId="{D116EF5F-69AF-4D91-9537-F1F4D3578E8B}">
      <dgm:prSet/>
      <dgm:spPr/>
      <dgm:t>
        <a:bodyPr/>
        <a:lstStyle/>
        <a:p>
          <a:endParaRPr lang="en-US"/>
        </a:p>
      </dgm:t>
    </dgm:pt>
    <dgm:pt modelId="{6F04D999-F3A5-47C3-819D-991645E72782}" type="sibTrans" cxnId="{D116EF5F-69AF-4D91-9537-F1F4D3578E8B}">
      <dgm:prSet/>
      <dgm:spPr/>
      <dgm:t>
        <a:bodyPr/>
        <a:lstStyle/>
        <a:p>
          <a:endParaRPr lang="en-US"/>
        </a:p>
      </dgm:t>
    </dgm:pt>
    <dgm:pt modelId="{7E5836D0-8576-48E0-8660-A21A5A11A1EE}">
      <dgm:prSet/>
      <dgm:spPr/>
      <dgm:t>
        <a:bodyPr/>
        <a:lstStyle/>
        <a:p>
          <a:r>
            <a:rPr lang="en-US"/>
            <a:t>Determine that an immediate threat to the physical health or safety of any student or other individual arising from the allegations of sexual harassment justifies removal, and </a:t>
          </a:r>
        </a:p>
      </dgm:t>
    </dgm:pt>
    <dgm:pt modelId="{997EE1EB-5E48-4ED3-A795-6F5B712B9EB6}" type="parTrans" cxnId="{E2A098B8-B5D9-482F-9EA3-AB19FEAF534B}">
      <dgm:prSet/>
      <dgm:spPr/>
      <dgm:t>
        <a:bodyPr/>
        <a:lstStyle/>
        <a:p>
          <a:endParaRPr lang="en-US"/>
        </a:p>
      </dgm:t>
    </dgm:pt>
    <dgm:pt modelId="{535C8FC4-B3EE-43C3-A37F-5F504B058C22}" type="sibTrans" cxnId="{E2A098B8-B5D9-482F-9EA3-AB19FEAF534B}">
      <dgm:prSet/>
      <dgm:spPr/>
      <dgm:t>
        <a:bodyPr/>
        <a:lstStyle/>
        <a:p>
          <a:endParaRPr lang="en-US"/>
        </a:p>
      </dgm:t>
    </dgm:pt>
    <dgm:pt modelId="{46BE3EE2-2DCD-4C64-822D-86D6FD582460}">
      <dgm:prSet/>
      <dgm:spPr/>
      <dgm:t>
        <a:bodyPr/>
        <a:lstStyle/>
        <a:p>
          <a:r>
            <a:rPr lang="en-US"/>
            <a:t>Provide the respondent with notice and an opportunity to challenge the decision immediately following the removal. </a:t>
          </a:r>
        </a:p>
      </dgm:t>
    </dgm:pt>
    <dgm:pt modelId="{584789E1-22F0-4731-A680-8C9EF0FD7D48}" type="parTrans" cxnId="{0E5857AD-4290-43BB-9D68-44B5D321A488}">
      <dgm:prSet/>
      <dgm:spPr/>
      <dgm:t>
        <a:bodyPr/>
        <a:lstStyle/>
        <a:p>
          <a:endParaRPr lang="en-US"/>
        </a:p>
      </dgm:t>
    </dgm:pt>
    <dgm:pt modelId="{6BC87186-9848-409B-9DAF-A9346F3B64B7}" type="sibTrans" cxnId="{0E5857AD-4290-43BB-9D68-44B5D321A488}">
      <dgm:prSet/>
      <dgm:spPr/>
      <dgm:t>
        <a:bodyPr/>
        <a:lstStyle/>
        <a:p>
          <a:endParaRPr lang="en-US"/>
        </a:p>
      </dgm:t>
    </dgm:pt>
    <dgm:pt modelId="{0AB27615-ECD0-4DD3-B9E6-C77ACFF1F4C0}" type="pres">
      <dgm:prSet presAssocID="{02005F39-78E6-4F06-A04F-4AB70D5B94F1}" presName="linear" presStyleCnt="0">
        <dgm:presLayoutVars>
          <dgm:animLvl val="lvl"/>
          <dgm:resizeHandles val="exact"/>
        </dgm:presLayoutVars>
      </dgm:prSet>
      <dgm:spPr/>
    </dgm:pt>
    <dgm:pt modelId="{1E9D294B-A2E4-4094-B7E2-0B4FEC29F99E}" type="pres">
      <dgm:prSet presAssocID="{49487D4D-6F42-4438-BCF2-F13F3BE15560}" presName="parentText" presStyleLbl="node1" presStyleIdx="0" presStyleCnt="2">
        <dgm:presLayoutVars>
          <dgm:chMax val="0"/>
          <dgm:bulletEnabled val="1"/>
        </dgm:presLayoutVars>
      </dgm:prSet>
      <dgm:spPr/>
    </dgm:pt>
    <dgm:pt modelId="{25B13D73-C660-4155-8501-CDA2FAF04768}" type="pres">
      <dgm:prSet presAssocID="{6C0DA2C6-BDC9-49CD-B1D4-2453C775E74F}" presName="spacer" presStyleCnt="0"/>
      <dgm:spPr/>
    </dgm:pt>
    <dgm:pt modelId="{96A13928-4E87-4C8C-8C6F-24F3464613AD}" type="pres">
      <dgm:prSet presAssocID="{C10507BA-2C61-4F59-AB46-0FA6F73DED12}" presName="parentText" presStyleLbl="node1" presStyleIdx="1" presStyleCnt="2">
        <dgm:presLayoutVars>
          <dgm:chMax val="0"/>
          <dgm:bulletEnabled val="1"/>
        </dgm:presLayoutVars>
      </dgm:prSet>
      <dgm:spPr/>
    </dgm:pt>
    <dgm:pt modelId="{E7765538-8E30-4567-A5AF-9DD2CC5B7F52}" type="pres">
      <dgm:prSet presAssocID="{C10507BA-2C61-4F59-AB46-0FA6F73DED12}" presName="childText" presStyleLbl="revTx" presStyleIdx="0" presStyleCnt="1">
        <dgm:presLayoutVars>
          <dgm:bulletEnabled val="1"/>
        </dgm:presLayoutVars>
      </dgm:prSet>
      <dgm:spPr/>
    </dgm:pt>
  </dgm:ptLst>
  <dgm:cxnLst>
    <dgm:cxn modelId="{138C4D08-C0DC-468C-981B-F06DED7D75C2}" srcId="{C10507BA-2C61-4F59-AB46-0FA6F73DED12}" destId="{3B581A1A-0452-42EF-A93B-45A3DD0C2865}" srcOrd="0" destOrd="0" parTransId="{5E13B228-34D6-40F5-A184-C6BF8E091E16}" sibTransId="{00207ACD-0E18-4DE5-96A5-401B3B7169FB}"/>
    <dgm:cxn modelId="{C9613515-4CD9-4A80-A5DB-CA190589C089}" type="presOf" srcId="{18FF0A20-44EC-44A2-BF51-9389E3AA057B}" destId="{E7765538-8E30-4567-A5AF-9DD2CC5B7F52}" srcOrd="0" destOrd="1" presId="urn:microsoft.com/office/officeart/2005/8/layout/vList2"/>
    <dgm:cxn modelId="{5EEDD11F-25FA-4AE7-9414-7B047DFC86B9}" type="presOf" srcId="{49487D4D-6F42-4438-BCF2-F13F3BE15560}" destId="{1E9D294B-A2E4-4094-B7E2-0B4FEC29F99E}" srcOrd="0" destOrd="0" presId="urn:microsoft.com/office/officeart/2005/8/layout/vList2"/>
    <dgm:cxn modelId="{D116EF5F-69AF-4D91-9537-F1F4D3578E8B}" srcId="{3B581A1A-0452-42EF-A93B-45A3DD0C2865}" destId="{B43D5B17-3C5D-44D3-AC2D-B547D402847B}" srcOrd="1" destOrd="0" parTransId="{97DE6AA9-E225-49D1-9DD2-54DD72C3E842}" sibTransId="{6F04D999-F3A5-47C3-819D-991645E72782}"/>
    <dgm:cxn modelId="{F2FE3775-B816-4D5F-B308-1A3C79CD9C09}" srcId="{02005F39-78E6-4F06-A04F-4AB70D5B94F1}" destId="{C10507BA-2C61-4F59-AB46-0FA6F73DED12}" srcOrd="1" destOrd="0" parTransId="{322E1E5A-D2C3-4A5B-B6D1-26D089FD0103}" sibTransId="{6D5DC4DC-6AD4-496D-A38F-1A95AF960460}"/>
    <dgm:cxn modelId="{DFEAE359-A2BD-4EE1-AD90-EC894EAE3E57}" type="presOf" srcId="{46BE3EE2-2DCD-4C64-822D-86D6FD582460}" destId="{E7765538-8E30-4567-A5AF-9DD2CC5B7F52}" srcOrd="0" destOrd="4" presId="urn:microsoft.com/office/officeart/2005/8/layout/vList2"/>
    <dgm:cxn modelId="{24D64483-BD33-4B6B-BC65-2AE82B1E4B99}" type="presOf" srcId="{B43D5B17-3C5D-44D3-AC2D-B547D402847B}" destId="{E7765538-8E30-4567-A5AF-9DD2CC5B7F52}" srcOrd="0" destOrd="2" presId="urn:microsoft.com/office/officeart/2005/8/layout/vList2"/>
    <dgm:cxn modelId="{C2CFDB8B-228F-4030-947F-B50316DC5626}" type="presOf" srcId="{C10507BA-2C61-4F59-AB46-0FA6F73DED12}" destId="{96A13928-4E87-4C8C-8C6F-24F3464613AD}" srcOrd="0" destOrd="0" presId="urn:microsoft.com/office/officeart/2005/8/layout/vList2"/>
    <dgm:cxn modelId="{4485C99B-30E0-47BB-80CF-B9FFFDE64B1F}" type="presOf" srcId="{02005F39-78E6-4F06-A04F-4AB70D5B94F1}" destId="{0AB27615-ECD0-4DD3-B9E6-C77ACFF1F4C0}" srcOrd="0" destOrd="0" presId="urn:microsoft.com/office/officeart/2005/8/layout/vList2"/>
    <dgm:cxn modelId="{21B15CA2-3D73-4240-85B7-21A5B8AB7529}" srcId="{02005F39-78E6-4F06-A04F-4AB70D5B94F1}" destId="{49487D4D-6F42-4438-BCF2-F13F3BE15560}" srcOrd="0" destOrd="0" parTransId="{757276F5-27BF-4FC1-BFE1-55D287C0D701}" sibTransId="{6C0DA2C6-BDC9-49CD-B1D4-2453C775E74F}"/>
    <dgm:cxn modelId="{0E5857AD-4290-43BB-9D68-44B5D321A488}" srcId="{C10507BA-2C61-4F59-AB46-0FA6F73DED12}" destId="{46BE3EE2-2DCD-4C64-822D-86D6FD582460}" srcOrd="2" destOrd="0" parTransId="{584789E1-22F0-4731-A680-8C9EF0FD7D48}" sibTransId="{6BC87186-9848-409B-9DAF-A9346F3B64B7}"/>
    <dgm:cxn modelId="{E2A098B8-B5D9-482F-9EA3-AB19FEAF534B}" srcId="{C10507BA-2C61-4F59-AB46-0FA6F73DED12}" destId="{7E5836D0-8576-48E0-8660-A21A5A11A1EE}" srcOrd="1" destOrd="0" parTransId="{997EE1EB-5E48-4ED3-A795-6F5B712B9EB6}" sibTransId="{535C8FC4-B3EE-43C3-A37F-5F504B058C22}"/>
    <dgm:cxn modelId="{856406C9-6CDA-4C96-803C-C109013F1243}" type="presOf" srcId="{7E5836D0-8576-48E0-8660-A21A5A11A1EE}" destId="{E7765538-8E30-4567-A5AF-9DD2CC5B7F52}" srcOrd="0" destOrd="3" presId="urn:microsoft.com/office/officeart/2005/8/layout/vList2"/>
    <dgm:cxn modelId="{2C655FE3-FA8B-46AF-9182-CB851115A530}" srcId="{3B581A1A-0452-42EF-A93B-45A3DD0C2865}" destId="{18FF0A20-44EC-44A2-BF51-9389E3AA057B}" srcOrd="0" destOrd="0" parTransId="{181969F8-0028-43BF-884B-F179E81B6163}" sibTransId="{33110FB4-1157-472E-92B4-5D21C2A978C5}"/>
    <dgm:cxn modelId="{A0D3D6EE-1D3F-422E-8FF2-47217A9D0AAB}" type="presOf" srcId="{3B581A1A-0452-42EF-A93B-45A3DD0C2865}" destId="{E7765538-8E30-4567-A5AF-9DD2CC5B7F52}" srcOrd="0" destOrd="0" presId="urn:microsoft.com/office/officeart/2005/8/layout/vList2"/>
    <dgm:cxn modelId="{DC745C51-1D3D-4F2C-A0BF-52BAB699A412}" type="presParOf" srcId="{0AB27615-ECD0-4DD3-B9E6-C77ACFF1F4C0}" destId="{1E9D294B-A2E4-4094-B7E2-0B4FEC29F99E}" srcOrd="0" destOrd="0" presId="urn:microsoft.com/office/officeart/2005/8/layout/vList2"/>
    <dgm:cxn modelId="{7F43B93A-9EB5-415E-87A0-4E5655E62F88}" type="presParOf" srcId="{0AB27615-ECD0-4DD3-B9E6-C77ACFF1F4C0}" destId="{25B13D73-C660-4155-8501-CDA2FAF04768}" srcOrd="1" destOrd="0" presId="urn:microsoft.com/office/officeart/2005/8/layout/vList2"/>
    <dgm:cxn modelId="{87B427F5-31CF-4AE6-ADCE-97DFF6CD8DAC}" type="presParOf" srcId="{0AB27615-ECD0-4DD3-B9E6-C77ACFF1F4C0}" destId="{96A13928-4E87-4C8C-8C6F-24F3464613AD}" srcOrd="2" destOrd="0" presId="urn:microsoft.com/office/officeart/2005/8/layout/vList2"/>
    <dgm:cxn modelId="{EFF62625-6DAD-47C3-AF8E-333C0CE6B622}" type="presParOf" srcId="{0AB27615-ECD0-4DD3-B9E6-C77ACFF1F4C0}" destId="{E7765538-8E30-4567-A5AF-9DD2CC5B7F52}" srcOrd="3"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0AB4D0E-0E7F-4119-A67E-20F0212537F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ED6DDBF-ACDC-41A4-9443-B9EBA6719B63}">
      <dgm:prSet/>
      <dgm:spPr/>
      <dgm:t>
        <a:bodyPr/>
        <a:lstStyle/>
        <a:p>
          <a:r>
            <a:rPr lang="en-US" u="sng"/>
            <a:t>Must Dismiss if: </a:t>
          </a:r>
          <a:endParaRPr lang="en-US"/>
        </a:p>
      </dgm:t>
    </dgm:pt>
    <dgm:pt modelId="{70A31EDD-9614-48BB-9297-389E5C7D1C26}" type="parTrans" cxnId="{4ADDFBF9-5356-4BF9-B529-078D0FB275D8}">
      <dgm:prSet/>
      <dgm:spPr/>
      <dgm:t>
        <a:bodyPr/>
        <a:lstStyle/>
        <a:p>
          <a:endParaRPr lang="en-US"/>
        </a:p>
      </dgm:t>
    </dgm:pt>
    <dgm:pt modelId="{E29FB78A-6E33-4E91-B0D4-9794FC258E37}" type="sibTrans" cxnId="{4ADDFBF9-5356-4BF9-B529-078D0FB275D8}">
      <dgm:prSet/>
      <dgm:spPr/>
      <dgm:t>
        <a:bodyPr/>
        <a:lstStyle/>
        <a:p>
          <a:endParaRPr lang="en-US"/>
        </a:p>
      </dgm:t>
    </dgm:pt>
    <dgm:pt modelId="{90CA4D54-E644-4636-8B38-17564F74432C}">
      <dgm:prSet/>
      <dgm:spPr/>
      <dgm:t>
        <a:bodyPr/>
        <a:lstStyle/>
        <a:p>
          <a:r>
            <a:rPr lang="en-US" dirty="0"/>
            <a:t>Would not constitute Title IX sexual harassment as is defined in the regulations. </a:t>
          </a:r>
        </a:p>
      </dgm:t>
    </dgm:pt>
    <dgm:pt modelId="{BA17EA56-12D9-477C-BFF8-159D7F4B1CDD}" type="parTrans" cxnId="{248D1764-C3D9-4C84-B3A2-DFAC65DB4FE5}">
      <dgm:prSet/>
      <dgm:spPr/>
      <dgm:t>
        <a:bodyPr/>
        <a:lstStyle/>
        <a:p>
          <a:endParaRPr lang="en-US"/>
        </a:p>
      </dgm:t>
    </dgm:pt>
    <dgm:pt modelId="{B8566074-B939-4C1E-9975-B46C89DD47F6}" type="sibTrans" cxnId="{248D1764-C3D9-4C84-B3A2-DFAC65DB4FE5}">
      <dgm:prSet/>
      <dgm:spPr/>
      <dgm:t>
        <a:bodyPr/>
        <a:lstStyle/>
        <a:p>
          <a:endParaRPr lang="en-US"/>
        </a:p>
      </dgm:t>
    </dgm:pt>
    <dgm:pt modelId="{3F7510E1-9166-4ABD-98AD-B2A6584A6B7D}">
      <dgm:prSet/>
      <dgm:spPr/>
      <dgm:t>
        <a:bodyPr/>
        <a:lstStyle/>
        <a:p>
          <a:r>
            <a:rPr lang="en-US"/>
            <a:t>Did not occur in a School District education program or activity. </a:t>
          </a:r>
        </a:p>
      </dgm:t>
    </dgm:pt>
    <dgm:pt modelId="{7566C969-AFB0-4701-9FA9-C47ADADBAC1E}" type="parTrans" cxnId="{783DAFA7-BB80-4B75-B02D-6659DF271996}">
      <dgm:prSet/>
      <dgm:spPr/>
      <dgm:t>
        <a:bodyPr/>
        <a:lstStyle/>
        <a:p>
          <a:endParaRPr lang="en-US"/>
        </a:p>
      </dgm:t>
    </dgm:pt>
    <dgm:pt modelId="{F36146C8-D3B0-4D87-92DB-D9D6EA05E511}" type="sibTrans" cxnId="{783DAFA7-BB80-4B75-B02D-6659DF271996}">
      <dgm:prSet/>
      <dgm:spPr/>
      <dgm:t>
        <a:bodyPr/>
        <a:lstStyle/>
        <a:p>
          <a:endParaRPr lang="en-US"/>
        </a:p>
      </dgm:t>
    </dgm:pt>
    <dgm:pt modelId="{387E36B2-B7A8-4CD7-8300-377C65A3E60D}">
      <dgm:prSet/>
      <dgm:spPr/>
      <dgm:t>
        <a:bodyPr/>
        <a:lstStyle/>
        <a:p>
          <a:r>
            <a:rPr lang="en-US" dirty="0"/>
            <a:t>Did not occur against a person in the U.S. </a:t>
          </a:r>
        </a:p>
      </dgm:t>
    </dgm:pt>
    <dgm:pt modelId="{9EA4508B-30D7-40C3-BA72-9E55B4B21CDE}" type="parTrans" cxnId="{93932ABE-319E-431A-8458-B1A651247A1C}">
      <dgm:prSet/>
      <dgm:spPr/>
      <dgm:t>
        <a:bodyPr/>
        <a:lstStyle/>
        <a:p>
          <a:endParaRPr lang="en-US"/>
        </a:p>
      </dgm:t>
    </dgm:pt>
    <dgm:pt modelId="{018AAD70-F1C0-4EB3-80F1-2463163736EF}" type="sibTrans" cxnId="{93932ABE-319E-431A-8458-B1A651247A1C}">
      <dgm:prSet/>
      <dgm:spPr/>
      <dgm:t>
        <a:bodyPr/>
        <a:lstStyle/>
        <a:p>
          <a:endParaRPr lang="en-US"/>
        </a:p>
      </dgm:t>
    </dgm:pt>
    <dgm:pt modelId="{4E4829C5-A422-4297-8FF0-81F6D34A4500}">
      <dgm:prSet/>
      <dgm:spPr/>
      <dgm:t>
        <a:bodyPr/>
        <a:lstStyle/>
        <a:p>
          <a:r>
            <a:rPr lang="en-US" u="sng"/>
            <a:t>May Dismiss if: </a:t>
          </a:r>
          <a:endParaRPr lang="en-US"/>
        </a:p>
      </dgm:t>
    </dgm:pt>
    <dgm:pt modelId="{7E9F33DB-BD89-4AC9-8FC2-4F2F0BFDF700}" type="parTrans" cxnId="{FF0FF8EA-32B2-4B68-85AF-2C996B71B207}">
      <dgm:prSet/>
      <dgm:spPr/>
      <dgm:t>
        <a:bodyPr/>
        <a:lstStyle/>
        <a:p>
          <a:endParaRPr lang="en-US"/>
        </a:p>
      </dgm:t>
    </dgm:pt>
    <dgm:pt modelId="{D3FF1026-8CB1-4C57-82A4-B4FFEA6D2BD8}" type="sibTrans" cxnId="{FF0FF8EA-32B2-4B68-85AF-2C996B71B207}">
      <dgm:prSet/>
      <dgm:spPr/>
      <dgm:t>
        <a:bodyPr/>
        <a:lstStyle/>
        <a:p>
          <a:endParaRPr lang="en-US"/>
        </a:p>
      </dgm:t>
    </dgm:pt>
    <dgm:pt modelId="{AD7660F6-C446-4833-A3CF-78E1CEA0196F}">
      <dgm:prSet/>
      <dgm:spPr/>
      <dgm:t>
        <a:bodyPr/>
        <a:lstStyle/>
        <a:p>
          <a:r>
            <a:rPr lang="en-US" dirty="0"/>
            <a:t>Complainant notifies the Title IX Coordinator in writing that the Complainant would like to withdraw formal complaint or allegations. </a:t>
          </a:r>
        </a:p>
      </dgm:t>
    </dgm:pt>
    <dgm:pt modelId="{3C3E2375-8766-48A0-BEAE-8948DEE5A546}" type="parTrans" cxnId="{270C6515-18D2-428C-BAB0-68CC0953F53D}">
      <dgm:prSet/>
      <dgm:spPr/>
      <dgm:t>
        <a:bodyPr/>
        <a:lstStyle/>
        <a:p>
          <a:endParaRPr lang="en-US"/>
        </a:p>
      </dgm:t>
    </dgm:pt>
    <dgm:pt modelId="{402FB8AE-C58A-44B4-9D6B-8E03415920F7}" type="sibTrans" cxnId="{270C6515-18D2-428C-BAB0-68CC0953F53D}">
      <dgm:prSet/>
      <dgm:spPr/>
      <dgm:t>
        <a:bodyPr/>
        <a:lstStyle/>
        <a:p>
          <a:endParaRPr lang="en-US"/>
        </a:p>
      </dgm:t>
    </dgm:pt>
    <dgm:pt modelId="{4DAB048D-31DC-4033-82A0-A0FE91657B20}">
      <dgm:prSet/>
      <dgm:spPr/>
      <dgm:t>
        <a:bodyPr/>
        <a:lstStyle/>
        <a:p>
          <a:r>
            <a:rPr lang="en-US"/>
            <a:t>Respondent is no longer enrolled or employed by the School District. </a:t>
          </a:r>
        </a:p>
      </dgm:t>
    </dgm:pt>
    <dgm:pt modelId="{5C53B45C-30B3-4C4B-B902-F2EF86BD9144}" type="parTrans" cxnId="{D09517A0-2C88-4FD6-B0B6-26FCD0AFD79B}">
      <dgm:prSet/>
      <dgm:spPr/>
      <dgm:t>
        <a:bodyPr/>
        <a:lstStyle/>
        <a:p>
          <a:endParaRPr lang="en-US"/>
        </a:p>
      </dgm:t>
    </dgm:pt>
    <dgm:pt modelId="{6AE6925A-3CE3-44DB-910E-AF05105B7639}" type="sibTrans" cxnId="{D09517A0-2C88-4FD6-B0B6-26FCD0AFD79B}">
      <dgm:prSet/>
      <dgm:spPr/>
      <dgm:t>
        <a:bodyPr/>
        <a:lstStyle/>
        <a:p>
          <a:endParaRPr lang="en-US"/>
        </a:p>
      </dgm:t>
    </dgm:pt>
    <dgm:pt modelId="{367C436D-50C4-4037-A2FC-EB093257C198}">
      <dgm:prSet/>
      <dgm:spPr/>
      <dgm:t>
        <a:bodyPr/>
        <a:lstStyle/>
        <a:p>
          <a:r>
            <a:rPr lang="en-US"/>
            <a:t>Specific circumstances prevent the School District from gathering evidence sufficient to reach a determination. </a:t>
          </a:r>
        </a:p>
      </dgm:t>
    </dgm:pt>
    <dgm:pt modelId="{94ACF6D0-8B47-41F9-909A-79F2494B3366}" type="parTrans" cxnId="{A5D0E749-1C6F-41D9-8DAF-36527D4C108D}">
      <dgm:prSet/>
      <dgm:spPr/>
      <dgm:t>
        <a:bodyPr/>
        <a:lstStyle/>
        <a:p>
          <a:endParaRPr lang="en-US"/>
        </a:p>
      </dgm:t>
    </dgm:pt>
    <dgm:pt modelId="{247A7D49-2260-4761-BB9A-A7579E0AB899}" type="sibTrans" cxnId="{A5D0E749-1C6F-41D9-8DAF-36527D4C108D}">
      <dgm:prSet/>
      <dgm:spPr/>
      <dgm:t>
        <a:bodyPr/>
        <a:lstStyle/>
        <a:p>
          <a:endParaRPr lang="en-US"/>
        </a:p>
      </dgm:t>
    </dgm:pt>
    <dgm:pt modelId="{F7A4F740-9CCB-46DD-A1E3-FD36B82606FF}" type="pres">
      <dgm:prSet presAssocID="{50AB4D0E-0E7F-4119-A67E-20F0212537F5}" presName="linear" presStyleCnt="0">
        <dgm:presLayoutVars>
          <dgm:dir/>
          <dgm:animLvl val="lvl"/>
          <dgm:resizeHandles val="exact"/>
        </dgm:presLayoutVars>
      </dgm:prSet>
      <dgm:spPr/>
    </dgm:pt>
    <dgm:pt modelId="{436E4026-E4C0-4BF1-A4C6-CE4BBAC0F642}" type="pres">
      <dgm:prSet presAssocID="{CED6DDBF-ACDC-41A4-9443-B9EBA6719B63}" presName="parentLin" presStyleCnt="0"/>
      <dgm:spPr/>
    </dgm:pt>
    <dgm:pt modelId="{DE9551B5-ADA1-4C17-8341-28114CFAA187}" type="pres">
      <dgm:prSet presAssocID="{CED6DDBF-ACDC-41A4-9443-B9EBA6719B63}" presName="parentLeftMargin" presStyleLbl="node1" presStyleIdx="0" presStyleCnt="2"/>
      <dgm:spPr/>
    </dgm:pt>
    <dgm:pt modelId="{416C49EF-AACD-4B97-A32B-D72D4EB3E255}" type="pres">
      <dgm:prSet presAssocID="{CED6DDBF-ACDC-41A4-9443-B9EBA6719B63}" presName="parentText" presStyleLbl="node1" presStyleIdx="0" presStyleCnt="2">
        <dgm:presLayoutVars>
          <dgm:chMax val="0"/>
          <dgm:bulletEnabled val="1"/>
        </dgm:presLayoutVars>
      </dgm:prSet>
      <dgm:spPr/>
    </dgm:pt>
    <dgm:pt modelId="{6543EF79-52A7-4FC3-BE7E-0D3ADD780CDB}" type="pres">
      <dgm:prSet presAssocID="{CED6DDBF-ACDC-41A4-9443-B9EBA6719B63}" presName="negativeSpace" presStyleCnt="0"/>
      <dgm:spPr/>
    </dgm:pt>
    <dgm:pt modelId="{AB8DF359-969B-4504-B950-F1A1226700DE}" type="pres">
      <dgm:prSet presAssocID="{CED6DDBF-ACDC-41A4-9443-B9EBA6719B63}" presName="childText" presStyleLbl="conFgAcc1" presStyleIdx="0" presStyleCnt="2">
        <dgm:presLayoutVars>
          <dgm:bulletEnabled val="1"/>
        </dgm:presLayoutVars>
      </dgm:prSet>
      <dgm:spPr/>
    </dgm:pt>
    <dgm:pt modelId="{5DD6EDDE-7A63-48D7-83C3-94CDD4D42620}" type="pres">
      <dgm:prSet presAssocID="{E29FB78A-6E33-4E91-B0D4-9794FC258E37}" presName="spaceBetweenRectangles" presStyleCnt="0"/>
      <dgm:spPr/>
    </dgm:pt>
    <dgm:pt modelId="{FDAD4445-D566-41E6-A014-91C509DDD320}" type="pres">
      <dgm:prSet presAssocID="{4E4829C5-A422-4297-8FF0-81F6D34A4500}" presName="parentLin" presStyleCnt="0"/>
      <dgm:spPr/>
    </dgm:pt>
    <dgm:pt modelId="{93A34D01-610F-4328-92BA-5C44B865D5E9}" type="pres">
      <dgm:prSet presAssocID="{4E4829C5-A422-4297-8FF0-81F6D34A4500}" presName="parentLeftMargin" presStyleLbl="node1" presStyleIdx="0" presStyleCnt="2"/>
      <dgm:spPr/>
    </dgm:pt>
    <dgm:pt modelId="{39949E9E-731A-4125-A42F-02098F9F044A}" type="pres">
      <dgm:prSet presAssocID="{4E4829C5-A422-4297-8FF0-81F6D34A4500}" presName="parentText" presStyleLbl="node1" presStyleIdx="1" presStyleCnt="2">
        <dgm:presLayoutVars>
          <dgm:chMax val="0"/>
          <dgm:bulletEnabled val="1"/>
        </dgm:presLayoutVars>
      </dgm:prSet>
      <dgm:spPr/>
    </dgm:pt>
    <dgm:pt modelId="{F12466BE-1228-4214-9B3F-FF24ECFC4028}" type="pres">
      <dgm:prSet presAssocID="{4E4829C5-A422-4297-8FF0-81F6D34A4500}" presName="negativeSpace" presStyleCnt="0"/>
      <dgm:spPr/>
    </dgm:pt>
    <dgm:pt modelId="{FD92FA0E-DEFE-48B2-B8F0-2F8055D5220E}" type="pres">
      <dgm:prSet presAssocID="{4E4829C5-A422-4297-8FF0-81F6D34A4500}" presName="childText" presStyleLbl="conFgAcc1" presStyleIdx="1" presStyleCnt="2">
        <dgm:presLayoutVars>
          <dgm:bulletEnabled val="1"/>
        </dgm:presLayoutVars>
      </dgm:prSet>
      <dgm:spPr/>
    </dgm:pt>
  </dgm:ptLst>
  <dgm:cxnLst>
    <dgm:cxn modelId="{12C75605-7CC6-493C-A2B2-2471664337F3}" type="presOf" srcId="{367C436D-50C4-4037-A2FC-EB093257C198}" destId="{FD92FA0E-DEFE-48B2-B8F0-2F8055D5220E}" srcOrd="0" destOrd="2" presId="urn:microsoft.com/office/officeart/2005/8/layout/list1"/>
    <dgm:cxn modelId="{270C6515-18D2-428C-BAB0-68CC0953F53D}" srcId="{4E4829C5-A422-4297-8FF0-81F6D34A4500}" destId="{AD7660F6-C446-4833-A3CF-78E1CEA0196F}" srcOrd="0" destOrd="0" parTransId="{3C3E2375-8766-48A0-BEAE-8948DEE5A546}" sibTransId="{402FB8AE-C58A-44B4-9D6B-8E03415920F7}"/>
    <dgm:cxn modelId="{430C0A1E-1284-45F8-85BF-721D2AE31D2E}" type="presOf" srcId="{AD7660F6-C446-4833-A3CF-78E1CEA0196F}" destId="{FD92FA0E-DEFE-48B2-B8F0-2F8055D5220E}" srcOrd="0" destOrd="0" presId="urn:microsoft.com/office/officeart/2005/8/layout/list1"/>
    <dgm:cxn modelId="{248D1764-C3D9-4C84-B3A2-DFAC65DB4FE5}" srcId="{CED6DDBF-ACDC-41A4-9443-B9EBA6719B63}" destId="{90CA4D54-E644-4636-8B38-17564F74432C}" srcOrd="0" destOrd="0" parTransId="{BA17EA56-12D9-477C-BFF8-159D7F4B1CDD}" sibTransId="{B8566074-B939-4C1E-9975-B46C89DD47F6}"/>
    <dgm:cxn modelId="{A5D0E749-1C6F-41D9-8DAF-36527D4C108D}" srcId="{4E4829C5-A422-4297-8FF0-81F6D34A4500}" destId="{367C436D-50C4-4037-A2FC-EB093257C198}" srcOrd="2" destOrd="0" parTransId="{94ACF6D0-8B47-41F9-909A-79F2494B3366}" sibTransId="{247A7D49-2260-4761-BB9A-A7579E0AB899}"/>
    <dgm:cxn modelId="{8119AF50-2FAB-44E6-8937-B76DC47C7696}" type="presOf" srcId="{90CA4D54-E644-4636-8B38-17564F74432C}" destId="{AB8DF359-969B-4504-B950-F1A1226700DE}" srcOrd="0" destOrd="0" presId="urn:microsoft.com/office/officeart/2005/8/layout/list1"/>
    <dgm:cxn modelId="{0F306554-ECD9-41C2-90A4-D955A4E35A68}" type="presOf" srcId="{4DAB048D-31DC-4033-82A0-A0FE91657B20}" destId="{FD92FA0E-DEFE-48B2-B8F0-2F8055D5220E}" srcOrd="0" destOrd="1" presId="urn:microsoft.com/office/officeart/2005/8/layout/list1"/>
    <dgm:cxn modelId="{302C9590-8EC4-42CB-922D-030A8642FB87}" type="presOf" srcId="{3F7510E1-9166-4ABD-98AD-B2A6584A6B7D}" destId="{AB8DF359-969B-4504-B950-F1A1226700DE}" srcOrd="0" destOrd="1" presId="urn:microsoft.com/office/officeart/2005/8/layout/list1"/>
    <dgm:cxn modelId="{D09517A0-2C88-4FD6-B0B6-26FCD0AFD79B}" srcId="{4E4829C5-A422-4297-8FF0-81F6D34A4500}" destId="{4DAB048D-31DC-4033-82A0-A0FE91657B20}" srcOrd="1" destOrd="0" parTransId="{5C53B45C-30B3-4C4B-B902-F2EF86BD9144}" sibTransId="{6AE6925A-3CE3-44DB-910E-AF05105B7639}"/>
    <dgm:cxn modelId="{783DAFA7-BB80-4B75-B02D-6659DF271996}" srcId="{CED6DDBF-ACDC-41A4-9443-B9EBA6719B63}" destId="{3F7510E1-9166-4ABD-98AD-B2A6584A6B7D}" srcOrd="1" destOrd="0" parTransId="{7566C969-AFB0-4701-9FA9-C47ADADBAC1E}" sibTransId="{F36146C8-D3B0-4D87-92DB-D9D6EA05E511}"/>
    <dgm:cxn modelId="{D2D487B4-8A43-4450-8DAB-841235CD904D}" type="presOf" srcId="{CED6DDBF-ACDC-41A4-9443-B9EBA6719B63}" destId="{DE9551B5-ADA1-4C17-8341-28114CFAA187}" srcOrd="0" destOrd="0" presId="urn:microsoft.com/office/officeart/2005/8/layout/list1"/>
    <dgm:cxn modelId="{93932ABE-319E-431A-8458-B1A651247A1C}" srcId="{CED6DDBF-ACDC-41A4-9443-B9EBA6719B63}" destId="{387E36B2-B7A8-4CD7-8300-377C65A3E60D}" srcOrd="2" destOrd="0" parTransId="{9EA4508B-30D7-40C3-BA72-9E55B4B21CDE}" sibTransId="{018AAD70-F1C0-4EB3-80F1-2463163736EF}"/>
    <dgm:cxn modelId="{A89870DA-A7DB-4234-B820-A81256E944A6}" type="presOf" srcId="{4E4829C5-A422-4297-8FF0-81F6D34A4500}" destId="{39949E9E-731A-4125-A42F-02098F9F044A}" srcOrd="1" destOrd="0" presId="urn:microsoft.com/office/officeart/2005/8/layout/list1"/>
    <dgm:cxn modelId="{9B0A76DD-0020-43EE-8016-A7ECB29F05D8}" type="presOf" srcId="{50AB4D0E-0E7F-4119-A67E-20F0212537F5}" destId="{F7A4F740-9CCB-46DD-A1E3-FD36B82606FF}" srcOrd="0" destOrd="0" presId="urn:microsoft.com/office/officeart/2005/8/layout/list1"/>
    <dgm:cxn modelId="{494504DF-BAC8-4B48-9FE1-01DDC1B9361D}" type="presOf" srcId="{387E36B2-B7A8-4CD7-8300-377C65A3E60D}" destId="{AB8DF359-969B-4504-B950-F1A1226700DE}" srcOrd="0" destOrd="2" presId="urn:microsoft.com/office/officeart/2005/8/layout/list1"/>
    <dgm:cxn modelId="{683BDEE4-1650-4509-B6F6-A04C4B3596A1}" type="presOf" srcId="{CED6DDBF-ACDC-41A4-9443-B9EBA6719B63}" destId="{416C49EF-AACD-4B97-A32B-D72D4EB3E255}" srcOrd="1" destOrd="0" presId="urn:microsoft.com/office/officeart/2005/8/layout/list1"/>
    <dgm:cxn modelId="{FF0FF8EA-32B2-4B68-85AF-2C996B71B207}" srcId="{50AB4D0E-0E7F-4119-A67E-20F0212537F5}" destId="{4E4829C5-A422-4297-8FF0-81F6D34A4500}" srcOrd="1" destOrd="0" parTransId="{7E9F33DB-BD89-4AC9-8FC2-4F2F0BFDF700}" sibTransId="{D3FF1026-8CB1-4C57-82A4-B4FFEA6D2BD8}"/>
    <dgm:cxn modelId="{B0B426EF-F16C-47AD-8FE2-D68E5BF6DEEB}" type="presOf" srcId="{4E4829C5-A422-4297-8FF0-81F6D34A4500}" destId="{93A34D01-610F-4328-92BA-5C44B865D5E9}" srcOrd="0" destOrd="0" presId="urn:microsoft.com/office/officeart/2005/8/layout/list1"/>
    <dgm:cxn modelId="{4ADDFBF9-5356-4BF9-B529-078D0FB275D8}" srcId="{50AB4D0E-0E7F-4119-A67E-20F0212537F5}" destId="{CED6DDBF-ACDC-41A4-9443-B9EBA6719B63}" srcOrd="0" destOrd="0" parTransId="{70A31EDD-9614-48BB-9297-389E5C7D1C26}" sibTransId="{E29FB78A-6E33-4E91-B0D4-9794FC258E37}"/>
    <dgm:cxn modelId="{1ABA49B9-A77B-430C-BEAA-A9F29BFC3E39}" type="presParOf" srcId="{F7A4F740-9CCB-46DD-A1E3-FD36B82606FF}" destId="{436E4026-E4C0-4BF1-A4C6-CE4BBAC0F642}" srcOrd="0" destOrd="0" presId="urn:microsoft.com/office/officeart/2005/8/layout/list1"/>
    <dgm:cxn modelId="{BC3B8F03-B553-466F-9242-073165D6D3F4}" type="presParOf" srcId="{436E4026-E4C0-4BF1-A4C6-CE4BBAC0F642}" destId="{DE9551B5-ADA1-4C17-8341-28114CFAA187}" srcOrd="0" destOrd="0" presId="urn:microsoft.com/office/officeart/2005/8/layout/list1"/>
    <dgm:cxn modelId="{36F18C59-ED21-448F-A0B7-4305F3D09E60}" type="presParOf" srcId="{436E4026-E4C0-4BF1-A4C6-CE4BBAC0F642}" destId="{416C49EF-AACD-4B97-A32B-D72D4EB3E255}" srcOrd="1" destOrd="0" presId="urn:microsoft.com/office/officeart/2005/8/layout/list1"/>
    <dgm:cxn modelId="{BCB6B2A0-FA28-467F-9DB2-78183D8E9B17}" type="presParOf" srcId="{F7A4F740-9CCB-46DD-A1E3-FD36B82606FF}" destId="{6543EF79-52A7-4FC3-BE7E-0D3ADD780CDB}" srcOrd="1" destOrd="0" presId="urn:microsoft.com/office/officeart/2005/8/layout/list1"/>
    <dgm:cxn modelId="{BF080D6E-DC3C-40F0-A968-9C921ED230BB}" type="presParOf" srcId="{F7A4F740-9CCB-46DD-A1E3-FD36B82606FF}" destId="{AB8DF359-969B-4504-B950-F1A1226700DE}" srcOrd="2" destOrd="0" presId="urn:microsoft.com/office/officeart/2005/8/layout/list1"/>
    <dgm:cxn modelId="{6E2BC07D-36A3-4BA8-A19B-6D3FAABA00E2}" type="presParOf" srcId="{F7A4F740-9CCB-46DD-A1E3-FD36B82606FF}" destId="{5DD6EDDE-7A63-48D7-83C3-94CDD4D42620}" srcOrd="3" destOrd="0" presId="urn:microsoft.com/office/officeart/2005/8/layout/list1"/>
    <dgm:cxn modelId="{C7439791-3E56-4EF5-A9AC-4AB6B2D231C9}" type="presParOf" srcId="{F7A4F740-9CCB-46DD-A1E3-FD36B82606FF}" destId="{FDAD4445-D566-41E6-A014-91C509DDD320}" srcOrd="4" destOrd="0" presId="urn:microsoft.com/office/officeart/2005/8/layout/list1"/>
    <dgm:cxn modelId="{3FFDE26A-CA0C-49BE-A82A-A92B3226ABA3}" type="presParOf" srcId="{FDAD4445-D566-41E6-A014-91C509DDD320}" destId="{93A34D01-610F-4328-92BA-5C44B865D5E9}" srcOrd="0" destOrd="0" presId="urn:microsoft.com/office/officeart/2005/8/layout/list1"/>
    <dgm:cxn modelId="{1BFD472C-80B1-4D58-B3AB-98A6B776F463}" type="presParOf" srcId="{FDAD4445-D566-41E6-A014-91C509DDD320}" destId="{39949E9E-731A-4125-A42F-02098F9F044A}" srcOrd="1" destOrd="0" presId="urn:microsoft.com/office/officeart/2005/8/layout/list1"/>
    <dgm:cxn modelId="{94A889C8-9753-4D09-AF9D-2CD42968D4E6}" type="presParOf" srcId="{F7A4F740-9CCB-46DD-A1E3-FD36B82606FF}" destId="{F12466BE-1228-4214-9B3F-FF24ECFC4028}" srcOrd="5" destOrd="0" presId="urn:microsoft.com/office/officeart/2005/8/layout/list1"/>
    <dgm:cxn modelId="{F88E147B-EFCC-458B-9CE4-43A82238CBF4}" type="presParOf" srcId="{F7A4F740-9CCB-46DD-A1E3-FD36B82606FF}" destId="{FD92FA0E-DEFE-48B2-B8F0-2F8055D5220E}"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FB20C13-E4F6-430F-9C61-9DEE6742B9C9}" type="doc">
      <dgm:prSet loTypeId="urn:microsoft.com/office/officeart/2005/8/layout/process4" loCatId="process" qsTypeId="urn:microsoft.com/office/officeart/2005/8/quickstyle/simple1" qsCatId="simple" csTypeId="urn:microsoft.com/office/officeart/2005/8/colors/colorful1" csCatId="colorful" phldr="1"/>
      <dgm:spPr/>
      <dgm:t>
        <a:bodyPr/>
        <a:lstStyle/>
        <a:p>
          <a:endParaRPr lang="en-US"/>
        </a:p>
      </dgm:t>
    </dgm:pt>
    <dgm:pt modelId="{B67CC966-B381-4A94-8BFA-FE78F7BDFC3D}">
      <dgm:prSet/>
      <dgm:spPr/>
      <dgm:t>
        <a:bodyPr/>
        <a:lstStyle/>
        <a:p>
          <a:r>
            <a:rPr lang="en-US" b="0" i="0" dirty="0"/>
            <a:t>the school must promptly send written notice of the dismissal and the reason for dismissal to both parties simultaneously</a:t>
          </a:r>
          <a:endParaRPr lang="en-US" dirty="0"/>
        </a:p>
      </dgm:t>
    </dgm:pt>
    <dgm:pt modelId="{33610EBD-2117-4121-A064-F616744C9BF0}" type="parTrans" cxnId="{8640DF68-83C4-47C9-B43D-33CCB97028A2}">
      <dgm:prSet/>
      <dgm:spPr/>
      <dgm:t>
        <a:bodyPr/>
        <a:lstStyle/>
        <a:p>
          <a:endParaRPr lang="en-US"/>
        </a:p>
      </dgm:t>
    </dgm:pt>
    <dgm:pt modelId="{FA8BFE6C-F50C-4483-9E60-D16D0BCA5D24}" type="sibTrans" cxnId="{8640DF68-83C4-47C9-B43D-33CCB97028A2}">
      <dgm:prSet/>
      <dgm:spPr/>
      <dgm:t>
        <a:bodyPr/>
        <a:lstStyle/>
        <a:p>
          <a:endParaRPr lang="en-US"/>
        </a:p>
      </dgm:t>
    </dgm:pt>
    <dgm:pt modelId="{F18DCAC2-5F70-4CF9-8585-C39FAF557CF6}">
      <dgm:prSet/>
      <dgm:spPr/>
      <dgm:t>
        <a:bodyPr/>
        <a:lstStyle/>
        <a:p>
          <a:r>
            <a:rPr lang="en-US" b="0" i="0"/>
            <a:t>Both parties have a right to appeal this decision </a:t>
          </a:r>
          <a:endParaRPr lang="en-US"/>
        </a:p>
      </dgm:t>
    </dgm:pt>
    <dgm:pt modelId="{11FB5AA4-A5FE-4E3B-8B4C-8A795DC13515}" type="parTrans" cxnId="{C7C8FE25-5C8A-4097-B6D1-D423D194706C}">
      <dgm:prSet/>
      <dgm:spPr/>
      <dgm:t>
        <a:bodyPr/>
        <a:lstStyle/>
        <a:p>
          <a:endParaRPr lang="en-US"/>
        </a:p>
      </dgm:t>
    </dgm:pt>
    <dgm:pt modelId="{738BE475-E71C-485E-B534-F5A7FB498ADD}" type="sibTrans" cxnId="{C7C8FE25-5C8A-4097-B6D1-D423D194706C}">
      <dgm:prSet/>
      <dgm:spPr/>
      <dgm:t>
        <a:bodyPr/>
        <a:lstStyle/>
        <a:p>
          <a:endParaRPr lang="en-US"/>
        </a:p>
      </dgm:t>
    </dgm:pt>
    <dgm:pt modelId="{3F359A13-37F1-4F67-9865-9E89341F6351}">
      <dgm:prSet/>
      <dgm:spPr/>
      <dgm:t>
        <a:bodyPr/>
        <a:lstStyle/>
        <a:p>
          <a:r>
            <a:rPr lang="en-US" b="0" i="0"/>
            <a:t>Must include appeal process in dismissal notice </a:t>
          </a:r>
          <a:endParaRPr lang="en-US"/>
        </a:p>
      </dgm:t>
    </dgm:pt>
    <dgm:pt modelId="{80485BA5-FE61-4A23-9498-D83667CB1841}" type="parTrans" cxnId="{361C923E-AD40-4C1A-A28C-FD9209025C9B}">
      <dgm:prSet/>
      <dgm:spPr/>
      <dgm:t>
        <a:bodyPr/>
        <a:lstStyle/>
        <a:p>
          <a:endParaRPr lang="en-US"/>
        </a:p>
      </dgm:t>
    </dgm:pt>
    <dgm:pt modelId="{5D87873E-4936-4227-8592-091168F8D447}" type="sibTrans" cxnId="{361C923E-AD40-4C1A-A28C-FD9209025C9B}">
      <dgm:prSet/>
      <dgm:spPr/>
      <dgm:t>
        <a:bodyPr/>
        <a:lstStyle/>
        <a:p>
          <a:endParaRPr lang="en-US"/>
        </a:p>
      </dgm:t>
    </dgm:pt>
    <dgm:pt modelId="{6CF2D984-C66B-4488-A608-27A19C992265}" type="pres">
      <dgm:prSet presAssocID="{CFB20C13-E4F6-430F-9C61-9DEE6742B9C9}" presName="Name0" presStyleCnt="0">
        <dgm:presLayoutVars>
          <dgm:dir/>
          <dgm:animLvl val="lvl"/>
          <dgm:resizeHandles val="exact"/>
        </dgm:presLayoutVars>
      </dgm:prSet>
      <dgm:spPr/>
    </dgm:pt>
    <dgm:pt modelId="{0B3F32F2-7055-4B91-9F64-221EB89AE97B}" type="pres">
      <dgm:prSet presAssocID="{3F359A13-37F1-4F67-9865-9E89341F6351}" presName="boxAndChildren" presStyleCnt="0"/>
      <dgm:spPr/>
    </dgm:pt>
    <dgm:pt modelId="{154C6FE6-6F48-4E9B-9068-1DFFB5484106}" type="pres">
      <dgm:prSet presAssocID="{3F359A13-37F1-4F67-9865-9E89341F6351}" presName="parentTextBox" presStyleLbl="node1" presStyleIdx="0" presStyleCnt="3"/>
      <dgm:spPr/>
    </dgm:pt>
    <dgm:pt modelId="{205434B0-B232-4FC8-9CE9-C74DBBAC77DC}" type="pres">
      <dgm:prSet presAssocID="{738BE475-E71C-485E-B534-F5A7FB498ADD}" presName="sp" presStyleCnt="0"/>
      <dgm:spPr/>
    </dgm:pt>
    <dgm:pt modelId="{36E25E68-D6AA-4865-B5B1-D5F7573325F3}" type="pres">
      <dgm:prSet presAssocID="{F18DCAC2-5F70-4CF9-8585-C39FAF557CF6}" presName="arrowAndChildren" presStyleCnt="0"/>
      <dgm:spPr/>
    </dgm:pt>
    <dgm:pt modelId="{B39B0424-3D0B-4D47-B939-9E4C42875DD6}" type="pres">
      <dgm:prSet presAssocID="{F18DCAC2-5F70-4CF9-8585-C39FAF557CF6}" presName="parentTextArrow" presStyleLbl="node1" presStyleIdx="1" presStyleCnt="3"/>
      <dgm:spPr/>
    </dgm:pt>
    <dgm:pt modelId="{F35E3A38-8506-4AA5-BA2B-477FA3C34856}" type="pres">
      <dgm:prSet presAssocID="{FA8BFE6C-F50C-4483-9E60-D16D0BCA5D24}" presName="sp" presStyleCnt="0"/>
      <dgm:spPr/>
    </dgm:pt>
    <dgm:pt modelId="{F221FD56-415D-4E56-9E83-0187736777BE}" type="pres">
      <dgm:prSet presAssocID="{B67CC966-B381-4A94-8BFA-FE78F7BDFC3D}" presName="arrowAndChildren" presStyleCnt="0"/>
      <dgm:spPr/>
    </dgm:pt>
    <dgm:pt modelId="{CD5E65D1-1C17-45A8-8458-7EEDB04C9EC9}" type="pres">
      <dgm:prSet presAssocID="{B67CC966-B381-4A94-8BFA-FE78F7BDFC3D}" presName="parentTextArrow" presStyleLbl="node1" presStyleIdx="2" presStyleCnt="3"/>
      <dgm:spPr/>
    </dgm:pt>
  </dgm:ptLst>
  <dgm:cxnLst>
    <dgm:cxn modelId="{C33B9D10-03D7-46EB-8A76-BCCB829132EA}" type="presOf" srcId="{F18DCAC2-5F70-4CF9-8585-C39FAF557CF6}" destId="{B39B0424-3D0B-4D47-B939-9E4C42875DD6}" srcOrd="0" destOrd="0" presId="urn:microsoft.com/office/officeart/2005/8/layout/process4"/>
    <dgm:cxn modelId="{C7C8FE25-5C8A-4097-B6D1-D423D194706C}" srcId="{CFB20C13-E4F6-430F-9C61-9DEE6742B9C9}" destId="{F18DCAC2-5F70-4CF9-8585-C39FAF557CF6}" srcOrd="1" destOrd="0" parTransId="{11FB5AA4-A5FE-4E3B-8B4C-8A795DC13515}" sibTransId="{738BE475-E71C-485E-B534-F5A7FB498ADD}"/>
    <dgm:cxn modelId="{8BBC792C-336F-4921-AC0A-29F7E1C1A26B}" type="presOf" srcId="{3F359A13-37F1-4F67-9865-9E89341F6351}" destId="{154C6FE6-6F48-4E9B-9068-1DFFB5484106}" srcOrd="0" destOrd="0" presId="urn:microsoft.com/office/officeart/2005/8/layout/process4"/>
    <dgm:cxn modelId="{361C923E-AD40-4C1A-A28C-FD9209025C9B}" srcId="{CFB20C13-E4F6-430F-9C61-9DEE6742B9C9}" destId="{3F359A13-37F1-4F67-9865-9E89341F6351}" srcOrd="2" destOrd="0" parTransId="{80485BA5-FE61-4A23-9498-D83667CB1841}" sibTransId="{5D87873E-4936-4227-8592-091168F8D447}"/>
    <dgm:cxn modelId="{D1F88960-B1BB-481F-8A15-6D752EF1AC17}" type="presOf" srcId="{CFB20C13-E4F6-430F-9C61-9DEE6742B9C9}" destId="{6CF2D984-C66B-4488-A608-27A19C992265}" srcOrd="0" destOrd="0" presId="urn:microsoft.com/office/officeart/2005/8/layout/process4"/>
    <dgm:cxn modelId="{82683867-381E-467D-871F-0B32D49A342C}" type="presOf" srcId="{B67CC966-B381-4A94-8BFA-FE78F7BDFC3D}" destId="{CD5E65D1-1C17-45A8-8458-7EEDB04C9EC9}" srcOrd="0" destOrd="0" presId="urn:microsoft.com/office/officeart/2005/8/layout/process4"/>
    <dgm:cxn modelId="{8640DF68-83C4-47C9-B43D-33CCB97028A2}" srcId="{CFB20C13-E4F6-430F-9C61-9DEE6742B9C9}" destId="{B67CC966-B381-4A94-8BFA-FE78F7BDFC3D}" srcOrd="0" destOrd="0" parTransId="{33610EBD-2117-4121-A064-F616744C9BF0}" sibTransId="{FA8BFE6C-F50C-4483-9E60-D16D0BCA5D24}"/>
    <dgm:cxn modelId="{30381E0E-B642-45FF-8023-5974B7E8E60C}" type="presParOf" srcId="{6CF2D984-C66B-4488-A608-27A19C992265}" destId="{0B3F32F2-7055-4B91-9F64-221EB89AE97B}" srcOrd="0" destOrd="0" presId="urn:microsoft.com/office/officeart/2005/8/layout/process4"/>
    <dgm:cxn modelId="{4749A643-9A82-4B00-9042-6B35E7508B38}" type="presParOf" srcId="{0B3F32F2-7055-4B91-9F64-221EB89AE97B}" destId="{154C6FE6-6F48-4E9B-9068-1DFFB5484106}" srcOrd="0" destOrd="0" presId="urn:microsoft.com/office/officeart/2005/8/layout/process4"/>
    <dgm:cxn modelId="{59632B5F-3942-4FEA-BA81-4821CE93E79F}" type="presParOf" srcId="{6CF2D984-C66B-4488-A608-27A19C992265}" destId="{205434B0-B232-4FC8-9CE9-C74DBBAC77DC}" srcOrd="1" destOrd="0" presId="urn:microsoft.com/office/officeart/2005/8/layout/process4"/>
    <dgm:cxn modelId="{D6D82A49-E67C-4A11-80F7-BA14BAA4107C}" type="presParOf" srcId="{6CF2D984-C66B-4488-A608-27A19C992265}" destId="{36E25E68-D6AA-4865-B5B1-D5F7573325F3}" srcOrd="2" destOrd="0" presId="urn:microsoft.com/office/officeart/2005/8/layout/process4"/>
    <dgm:cxn modelId="{3F6D71FB-8B03-47E9-BCCD-2BFA9FB2266C}" type="presParOf" srcId="{36E25E68-D6AA-4865-B5B1-D5F7573325F3}" destId="{B39B0424-3D0B-4D47-B939-9E4C42875DD6}" srcOrd="0" destOrd="0" presId="urn:microsoft.com/office/officeart/2005/8/layout/process4"/>
    <dgm:cxn modelId="{661EAF92-A8A6-4625-A473-0EAB347A8557}" type="presParOf" srcId="{6CF2D984-C66B-4488-A608-27A19C992265}" destId="{F35E3A38-8506-4AA5-BA2B-477FA3C34856}" srcOrd="3" destOrd="0" presId="urn:microsoft.com/office/officeart/2005/8/layout/process4"/>
    <dgm:cxn modelId="{1954E5BF-D11B-4361-A075-98FF4CFD0794}" type="presParOf" srcId="{6CF2D984-C66B-4488-A608-27A19C992265}" destId="{F221FD56-415D-4E56-9E83-0187736777BE}" srcOrd="4" destOrd="0" presId="urn:microsoft.com/office/officeart/2005/8/layout/process4"/>
    <dgm:cxn modelId="{786E3412-D764-4F47-8A2C-9E3E7C459854}" type="presParOf" srcId="{F221FD56-415D-4E56-9E83-0187736777BE}" destId="{CD5E65D1-1C17-45A8-8458-7EEDB04C9EC9}"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9DCFBDA-8F0B-407D-9E48-1A458D4B01D5}"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1A31A07D-AA7C-425A-8346-357C1B9C4D51}">
      <dgm:prSet/>
      <dgm:spPr/>
      <dgm:t>
        <a:bodyPr/>
        <a:lstStyle/>
        <a:p>
          <a:r>
            <a:rPr lang="en-US"/>
            <a:t>Relevant Information:</a:t>
          </a:r>
        </a:p>
      </dgm:t>
    </dgm:pt>
    <dgm:pt modelId="{0D142A5F-ADA3-4C73-89C2-6E4BD92A3E41}" type="parTrans" cxnId="{50E96286-B453-4575-BA76-5BB602024078}">
      <dgm:prSet/>
      <dgm:spPr/>
      <dgm:t>
        <a:bodyPr/>
        <a:lstStyle/>
        <a:p>
          <a:endParaRPr lang="en-US"/>
        </a:p>
      </dgm:t>
    </dgm:pt>
    <dgm:pt modelId="{414A6190-40F4-434E-B919-2C30F5905C5D}" type="sibTrans" cxnId="{50E96286-B453-4575-BA76-5BB602024078}">
      <dgm:prSet/>
      <dgm:spPr/>
      <dgm:t>
        <a:bodyPr/>
        <a:lstStyle/>
        <a:p>
          <a:endParaRPr lang="en-US"/>
        </a:p>
      </dgm:t>
    </dgm:pt>
    <dgm:pt modelId="{D54773A7-44F3-4DAE-BF01-A1FDBAFA8B94}">
      <dgm:prSet/>
      <dgm:spPr/>
      <dgm:t>
        <a:bodyPr/>
        <a:lstStyle/>
        <a:p>
          <a:r>
            <a:rPr lang="en-US" dirty="0"/>
            <a:t>Inculpatory evidence</a:t>
          </a:r>
        </a:p>
      </dgm:t>
    </dgm:pt>
    <dgm:pt modelId="{AF4FA7AA-A8A5-4F08-BE16-462A0DEED24E}" type="parTrans" cxnId="{8A42A97B-78B7-436F-B051-D5DD14E4DE16}">
      <dgm:prSet/>
      <dgm:spPr/>
      <dgm:t>
        <a:bodyPr/>
        <a:lstStyle/>
        <a:p>
          <a:endParaRPr lang="en-US"/>
        </a:p>
      </dgm:t>
    </dgm:pt>
    <dgm:pt modelId="{FC549EC0-1725-4320-ABA9-BD7B3F3A1A9C}" type="sibTrans" cxnId="{8A42A97B-78B7-436F-B051-D5DD14E4DE16}">
      <dgm:prSet/>
      <dgm:spPr/>
      <dgm:t>
        <a:bodyPr/>
        <a:lstStyle/>
        <a:p>
          <a:endParaRPr lang="en-US"/>
        </a:p>
      </dgm:t>
    </dgm:pt>
    <dgm:pt modelId="{3EE75FC8-8AD2-4A89-82C1-C2F137A8C6DD}">
      <dgm:prSet/>
      <dgm:spPr/>
      <dgm:t>
        <a:bodyPr/>
        <a:lstStyle/>
        <a:p>
          <a:r>
            <a:rPr lang="en-US" dirty="0"/>
            <a:t>Exculpatory evidence</a:t>
          </a:r>
        </a:p>
      </dgm:t>
    </dgm:pt>
    <dgm:pt modelId="{C0254B74-0CD2-4890-A3B0-B1E0D922116B}" type="parTrans" cxnId="{D68C057F-FFF3-4485-B5FC-DD8AD4241702}">
      <dgm:prSet/>
      <dgm:spPr/>
      <dgm:t>
        <a:bodyPr/>
        <a:lstStyle/>
        <a:p>
          <a:endParaRPr lang="en-US"/>
        </a:p>
      </dgm:t>
    </dgm:pt>
    <dgm:pt modelId="{3CDE5C90-2AE9-4AB6-800A-20FE30DA4D75}" type="sibTrans" cxnId="{D68C057F-FFF3-4485-B5FC-DD8AD4241702}">
      <dgm:prSet/>
      <dgm:spPr/>
      <dgm:t>
        <a:bodyPr/>
        <a:lstStyle/>
        <a:p>
          <a:endParaRPr lang="en-US"/>
        </a:p>
      </dgm:t>
    </dgm:pt>
    <dgm:pt modelId="{62BB6DC1-A0DD-463A-96D9-540D5BCC063C}">
      <dgm:prSet/>
      <dgm:spPr/>
      <dgm:t>
        <a:bodyPr/>
        <a:lstStyle/>
        <a:p>
          <a:r>
            <a:rPr lang="en-US"/>
            <a:t>Irrelevant information</a:t>
          </a:r>
        </a:p>
      </dgm:t>
    </dgm:pt>
    <dgm:pt modelId="{B695DF5F-4A82-4FA3-AF1F-05E0418ACBA6}" type="parTrans" cxnId="{C02057BF-6A28-40E0-BF5D-FD03BA44DB32}">
      <dgm:prSet/>
      <dgm:spPr/>
      <dgm:t>
        <a:bodyPr/>
        <a:lstStyle/>
        <a:p>
          <a:endParaRPr lang="en-US"/>
        </a:p>
      </dgm:t>
    </dgm:pt>
    <dgm:pt modelId="{E59FB447-1910-4DA4-9978-2A48F4A74086}" type="sibTrans" cxnId="{C02057BF-6A28-40E0-BF5D-FD03BA44DB32}">
      <dgm:prSet/>
      <dgm:spPr/>
      <dgm:t>
        <a:bodyPr/>
        <a:lstStyle/>
        <a:p>
          <a:endParaRPr lang="en-US"/>
        </a:p>
      </dgm:t>
    </dgm:pt>
    <dgm:pt modelId="{66223573-3BB8-4611-AB80-7C1BB8858094}">
      <dgm:prSet/>
      <dgm:spPr/>
      <dgm:t>
        <a:bodyPr/>
        <a:lstStyle/>
        <a:p>
          <a:r>
            <a:rPr lang="en-US"/>
            <a:t>Information protected by privilege (attorney/client, medical)</a:t>
          </a:r>
        </a:p>
      </dgm:t>
    </dgm:pt>
    <dgm:pt modelId="{7F9265DB-0DB0-4DBF-ABE1-B3A0D243FD95}" type="parTrans" cxnId="{E82663DB-3083-4E38-8241-9AAB8FB16441}">
      <dgm:prSet/>
      <dgm:spPr/>
      <dgm:t>
        <a:bodyPr/>
        <a:lstStyle/>
        <a:p>
          <a:endParaRPr lang="en-US"/>
        </a:p>
      </dgm:t>
    </dgm:pt>
    <dgm:pt modelId="{F5C9A449-DA33-4859-9D94-991AACB419F4}" type="sibTrans" cxnId="{E82663DB-3083-4E38-8241-9AAB8FB16441}">
      <dgm:prSet/>
      <dgm:spPr/>
      <dgm:t>
        <a:bodyPr/>
        <a:lstStyle/>
        <a:p>
          <a:endParaRPr lang="en-US"/>
        </a:p>
      </dgm:t>
    </dgm:pt>
    <dgm:pt modelId="{486B1C13-34A0-426E-B08C-C3080C226629}">
      <dgm:prSet/>
      <dgm:spPr/>
      <dgm:t>
        <a:bodyPr/>
        <a:lstStyle/>
        <a:p>
          <a:r>
            <a:rPr lang="en-US" dirty="0"/>
            <a:t>Questions about Complainants prior sexual behavior or sexual predisposition, unless its offered to provide someone other Respondent is responsible or offered to prove prior consent was provided (Rape Shield)</a:t>
          </a:r>
        </a:p>
      </dgm:t>
    </dgm:pt>
    <dgm:pt modelId="{2949C233-CA8B-4152-B561-DC9030E976B6}" type="parTrans" cxnId="{EDE3F20A-1BE4-4EF2-87E0-55895235B600}">
      <dgm:prSet/>
      <dgm:spPr/>
      <dgm:t>
        <a:bodyPr/>
        <a:lstStyle/>
        <a:p>
          <a:endParaRPr lang="en-US"/>
        </a:p>
      </dgm:t>
    </dgm:pt>
    <dgm:pt modelId="{ECFE5CF5-264D-47E5-9078-301E13D39661}" type="sibTrans" cxnId="{EDE3F20A-1BE4-4EF2-87E0-55895235B600}">
      <dgm:prSet/>
      <dgm:spPr/>
      <dgm:t>
        <a:bodyPr/>
        <a:lstStyle/>
        <a:p>
          <a:endParaRPr lang="en-US"/>
        </a:p>
      </dgm:t>
    </dgm:pt>
    <dgm:pt modelId="{61205A40-3FD5-47B1-87EA-20D60D36912B}">
      <dgm:prSet/>
      <dgm:spPr/>
      <dgm:t>
        <a:bodyPr/>
        <a:lstStyle/>
        <a:p>
          <a:r>
            <a:rPr lang="en-US" dirty="0"/>
            <a:t>Information that shows a person’s involvement in an act or evidence that establishes guilt</a:t>
          </a:r>
        </a:p>
      </dgm:t>
    </dgm:pt>
    <dgm:pt modelId="{56108593-A629-4FBE-BFD7-2E46B86D856A}" type="parTrans" cxnId="{2B6389A7-C447-4569-9C57-5C986C06422D}">
      <dgm:prSet/>
      <dgm:spPr/>
    </dgm:pt>
    <dgm:pt modelId="{46C9E4A0-B711-4812-8DC4-23112E17A15A}" type="sibTrans" cxnId="{2B6389A7-C447-4569-9C57-5C986C06422D}">
      <dgm:prSet/>
      <dgm:spPr/>
    </dgm:pt>
    <dgm:pt modelId="{2AD2D486-198D-4020-B53B-2A7CB7494BE7}">
      <dgm:prSet/>
      <dgm:spPr/>
      <dgm:t>
        <a:bodyPr/>
        <a:lstStyle/>
        <a:p>
          <a:r>
            <a:rPr lang="en-US" dirty="0"/>
            <a:t>Evidence that shows a person’s innocence</a:t>
          </a:r>
        </a:p>
      </dgm:t>
    </dgm:pt>
    <dgm:pt modelId="{B987397A-5275-4CFD-BD35-6A86B9BF32F3}" type="parTrans" cxnId="{7F49F0C2-9997-40B1-9058-ECBD6EADE5BB}">
      <dgm:prSet/>
      <dgm:spPr/>
    </dgm:pt>
    <dgm:pt modelId="{C4FAA2A2-70FB-408F-B5F6-A33A7AB94088}" type="sibTrans" cxnId="{7F49F0C2-9997-40B1-9058-ECBD6EADE5BB}">
      <dgm:prSet/>
      <dgm:spPr/>
    </dgm:pt>
    <dgm:pt modelId="{CE4EFE8A-17DE-4906-ABC3-B34E62A74A5F}" type="pres">
      <dgm:prSet presAssocID="{39DCFBDA-8F0B-407D-9E48-1A458D4B01D5}" presName="Name0" presStyleCnt="0">
        <dgm:presLayoutVars>
          <dgm:dir/>
          <dgm:animLvl val="lvl"/>
          <dgm:resizeHandles val="exact"/>
        </dgm:presLayoutVars>
      </dgm:prSet>
      <dgm:spPr/>
    </dgm:pt>
    <dgm:pt modelId="{D9A4D577-34F8-4AC6-A0FD-EFDE0DB49D90}" type="pres">
      <dgm:prSet presAssocID="{1A31A07D-AA7C-425A-8346-357C1B9C4D51}" presName="composite" presStyleCnt="0"/>
      <dgm:spPr/>
    </dgm:pt>
    <dgm:pt modelId="{AAEF8ABE-FCBE-427D-84D1-7DA7214B3E16}" type="pres">
      <dgm:prSet presAssocID="{1A31A07D-AA7C-425A-8346-357C1B9C4D51}" presName="parTx" presStyleLbl="alignNode1" presStyleIdx="0" presStyleCnt="2">
        <dgm:presLayoutVars>
          <dgm:chMax val="0"/>
          <dgm:chPref val="0"/>
          <dgm:bulletEnabled val="1"/>
        </dgm:presLayoutVars>
      </dgm:prSet>
      <dgm:spPr/>
    </dgm:pt>
    <dgm:pt modelId="{6FC3CF96-F92B-4237-9BB4-11187E2BD6EB}" type="pres">
      <dgm:prSet presAssocID="{1A31A07D-AA7C-425A-8346-357C1B9C4D51}" presName="desTx" presStyleLbl="alignAccFollowNode1" presStyleIdx="0" presStyleCnt="2">
        <dgm:presLayoutVars>
          <dgm:bulletEnabled val="1"/>
        </dgm:presLayoutVars>
      </dgm:prSet>
      <dgm:spPr/>
    </dgm:pt>
    <dgm:pt modelId="{70B19DCD-9416-4F26-B823-5D4F42DB1F55}" type="pres">
      <dgm:prSet presAssocID="{414A6190-40F4-434E-B919-2C30F5905C5D}" presName="space" presStyleCnt="0"/>
      <dgm:spPr/>
    </dgm:pt>
    <dgm:pt modelId="{AA926201-905D-47F6-83AD-A1B97A8F69FA}" type="pres">
      <dgm:prSet presAssocID="{62BB6DC1-A0DD-463A-96D9-540D5BCC063C}" presName="composite" presStyleCnt="0"/>
      <dgm:spPr/>
    </dgm:pt>
    <dgm:pt modelId="{B6BF0DAF-E7EF-4185-AF67-EB32948D718A}" type="pres">
      <dgm:prSet presAssocID="{62BB6DC1-A0DD-463A-96D9-540D5BCC063C}" presName="parTx" presStyleLbl="alignNode1" presStyleIdx="1" presStyleCnt="2">
        <dgm:presLayoutVars>
          <dgm:chMax val="0"/>
          <dgm:chPref val="0"/>
          <dgm:bulletEnabled val="1"/>
        </dgm:presLayoutVars>
      </dgm:prSet>
      <dgm:spPr/>
    </dgm:pt>
    <dgm:pt modelId="{255D53CD-1C5A-4BC8-B4A7-CE1DAF9B15DB}" type="pres">
      <dgm:prSet presAssocID="{62BB6DC1-A0DD-463A-96D9-540D5BCC063C}" presName="desTx" presStyleLbl="alignAccFollowNode1" presStyleIdx="1" presStyleCnt="2">
        <dgm:presLayoutVars>
          <dgm:bulletEnabled val="1"/>
        </dgm:presLayoutVars>
      </dgm:prSet>
      <dgm:spPr/>
    </dgm:pt>
  </dgm:ptLst>
  <dgm:cxnLst>
    <dgm:cxn modelId="{EDE3F20A-1BE4-4EF2-87E0-55895235B600}" srcId="{62BB6DC1-A0DD-463A-96D9-540D5BCC063C}" destId="{486B1C13-34A0-426E-B08C-C3080C226629}" srcOrd="1" destOrd="0" parTransId="{2949C233-CA8B-4152-B561-DC9030E976B6}" sibTransId="{ECFE5CF5-264D-47E5-9078-301E13D39661}"/>
    <dgm:cxn modelId="{EF83DE11-8EAE-4236-AE0B-E1EAB9529709}" type="presOf" srcId="{1A31A07D-AA7C-425A-8346-357C1B9C4D51}" destId="{AAEF8ABE-FCBE-427D-84D1-7DA7214B3E16}" srcOrd="0" destOrd="0" presId="urn:microsoft.com/office/officeart/2005/8/layout/hList1"/>
    <dgm:cxn modelId="{60F6D91A-61C2-4B91-AACB-D93E5047F578}" type="presOf" srcId="{62BB6DC1-A0DD-463A-96D9-540D5BCC063C}" destId="{B6BF0DAF-E7EF-4185-AF67-EB32948D718A}" srcOrd="0" destOrd="0" presId="urn:microsoft.com/office/officeart/2005/8/layout/hList1"/>
    <dgm:cxn modelId="{0FA4BB2F-FAA8-402C-A6A8-59DD1B663DAD}" type="presOf" srcId="{D54773A7-44F3-4DAE-BF01-A1FDBAFA8B94}" destId="{6FC3CF96-F92B-4237-9BB4-11187E2BD6EB}" srcOrd="0" destOrd="0" presId="urn:microsoft.com/office/officeart/2005/8/layout/hList1"/>
    <dgm:cxn modelId="{FA19236A-4EDC-4449-A6FD-95A08FC89C19}" type="presOf" srcId="{61205A40-3FD5-47B1-87EA-20D60D36912B}" destId="{6FC3CF96-F92B-4237-9BB4-11187E2BD6EB}" srcOrd="0" destOrd="1" presId="urn:microsoft.com/office/officeart/2005/8/layout/hList1"/>
    <dgm:cxn modelId="{8A42A97B-78B7-436F-B051-D5DD14E4DE16}" srcId="{1A31A07D-AA7C-425A-8346-357C1B9C4D51}" destId="{D54773A7-44F3-4DAE-BF01-A1FDBAFA8B94}" srcOrd="0" destOrd="0" parTransId="{AF4FA7AA-A8A5-4F08-BE16-462A0DEED24E}" sibTransId="{FC549EC0-1725-4320-ABA9-BD7B3F3A1A9C}"/>
    <dgm:cxn modelId="{D68C057F-FFF3-4485-B5FC-DD8AD4241702}" srcId="{1A31A07D-AA7C-425A-8346-357C1B9C4D51}" destId="{3EE75FC8-8AD2-4A89-82C1-C2F137A8C6DD}" srcOrd="1" destOrd="0" parTransId="{C0254B74-0CD2-4890-A3B0-B1E0D922116B}" sibTransId="{3CDE5C90-2AE9-4AB6-800A-20FE30DA4D75}"/>
    <dgm:cxn modelId="{50E96286-B453-4575-BA76-5BB602024078}" srcId="{39DCFBDA-8F0B-407D-9E48-1A458D4B01D5}" destId="{1A31A07D-AA7C-425A-8346-357C1B9C4D51}" srcOrd="0" destOrd="0" parTransId="{0D142A5F-ADA3-4C73-89C2-6E4BD92A3E41}" sibTransId="{414A6190-40F4-434E-B919-2C30F5905C5D}"/>
    <dgm:cxn modelId="{8BF6678B-AC5C-4F2C-A2DF-AED7043E047E}" type="presOf" srcId="{39DCFBDA-8F0B-407D-9E48-1A458D4B01D5}" destId="{CE4EFE8A-17DE-4906-ABC3-B34E62A74A5F}" srcOrd="0" destOrd="0" presId="urn:microsoft.com/office/officeart/2005/8/layout/hList1"/>
    <dgm:cxn modelId="{2B6389A7-C447-4569-9C57-5C986C06422D}" srcId="{D54773A7-44F3-4DAE-BF01-A1FDBAFA8B94}" destId="{61205A40-3FD5-47B1-87EA-20D60D36912B}" srcOrd="0" destOrd="0" parTransId="{56108593-A629-4FBE-BFD7-2E46B86D856A}" sibTransId="{46C9E4A0-B711-4812-8DC4-23112E17A15A}"/>
    <dgm:cxn modelId="{317AD5BD-EA20-4480-98E8-DD4E55CFEF31}" type="presOf" srcId="{66223573-3BB8-4611-AB80-7C1BB8858094}" destId="{255D53CD-1C5A-4BC8-B4A7-CE1DAF9B15DB}" srcOrd="0" destOrd="0" presId="urn:microsoft.com/office/officeart/2005/8/layout/hList1"/>
    <dgm:cxn modelId="{C02057BF-6A28-40E0-BF5D-FD03BA44DB32}" srcId="{39DCFBDA-8F0B-407D-9E48-1A458D4B01D5}" destId="{62BB6DC1-A0DD-463A-96D9-540D5BCC063C}" srcOrd="1" destOrd="0" parTransId="{B695DF5F-4A82-4FA3-AF1F-05E0418ACBA6}" sibTransId="{E59FB447-1910-4DA4-9978-2A48F4A74086}"/>
    <dgm:cxn modelId="{7F49F0C2-9997-40B1-9058-ECBD6EADE5BB}" srcId="{3EE75FC8-8AD2-4A89-82C1-C2F137A8C6DD}" destId="{2AD2D486-198D-4020-B53B-2A7CB7494BE7}" srcOrd="0" destOrd="0" parTransId="{B987397A-5275-4CFD-BD35-6A86B9BF32F3}" sibTransId="{C4FAA2A2-70FB-408F-B5F6-A33A7AB94088}"/>
    <dgm:cxn modelId="{E82663DB-3083-4E38-8241-9AAB8FB16441}" srcId="{62BB6DC1-A0DD-463A-96D9-540D5BCC063C}" destId="{66223573-3BB8-4611-AB80-7C1BB8858094}" srcOrd="0" destOrd="0" parTransId="{7F9265DB-0DB0-4DBF-ABE1-B3A0D243FD95}" sibTransId="{F5C9A449-DA33-4859-9D94-991AACB419F4}"/>
    <dgm:cxn modelId="{371898EA-1774-4919-959C-4D98BB6F8F35}" type="presOf" srcId="{486B1C13-34A0-426E-B08C-C3080C226629}" destId="{255D53CD-1C5A-4BC8-B4A7-CE1DAF9B15DB}" srcOrd="0" destOrd="1" presId="urn:microsoft.com/office/officeart/2005/8/layout/hList1"/>
    <dgm:cxn modelId="{DFCA93EC-1EF1-4EE8-9078-F42945D32E47}" type="presOf" srcId="{3EE75FC8-8AD2-4A89-82C1-C2F137A8C6DD}" destId="{6FC3CF96-F92B-4237-9BB4-11187E2BD6EB}" srcOrd="0" destOrd="2" presId="urn:microsoft.com/office/officeart/2005/8/layout/hList1"/>
    <dgm:cxn modelId="{5FD41BFC-FF39-4B1C-A9CA-48C54EE5384E}" type="presOf" srcId="{2AD2D486-198D-4020-B53B-2A7CB7494BE7}" destId="{6FC3CF96-F92B-4237-9BB4-11187E2BD6EB}" srcOrd="0" destOrd="3" presId="urn:microsoft.com/office/officeart/2005/8/layout/hList1"/>
    <dgm:cxn modelId="{2E79CD97-BC8A-40A9-8766-655029E8549E}" type="presParOf" srcId="{CE4EFE8A-17DE-4906-ABC3-B34E62A74A5F}" destId="{D9A4D577-34F8-4AC6-A0FD-EFDE0DB49D90}" srcOrd="0" destOrd="0" presId="urn:microsoft.com/office/officeart/2005/8/layout/hList1"/>
    <dgm:cxn modelId="{14118665-CD66-43ED-83AA-58C160F16E60}" type="presParOf" srcId="{D9A4D577-34F8-4AC6-A0FD-EFDE0DB49D90}" destId="{AAEF8ABE-FCBE-427D-84D1-7DA7214B3E16}" srcOrd="0" destOrd="0" presId="urn:microsoft.com/office/officeart/2005/8/layout/hList1"/>
    <dgm:cxn modelId="{2AF422CD-7114-46B8-A89A-5837F80D6D0E}" type="presParOf" srcId="{D9A4D577-34F8-4AC6-A0FD-EFDE0DB49D90}" destId="{6FC3CF96-F92B-4237-9BB4-11187E2BD6EB}" srcOrd="1" destOrd="0" presId="urn:microsoft.com/office/officeart/2005/8/layout/hList1"/>
    <dgm:cxn modelId="{48B578FA-4F42-4A8D-87D5-EB4C9B3C0A03}" type="presParOf" srcId="{CE4EFE8A-17DE-4906-ABC3-B34E62A74A5F}" destId="{70B19DCD-9416-4F26-B823-5D4F42DB1F55}" srcOrd="1" destOrd="0" presId="urn:microsoft.com/office/officeart/2005/8/layout/hList1"/>
    <dgm:cxn modelId="{CC595E93-1E3D-46C1-AF6A-2F3402195169}" type="presParOf" srcId="{CE4EFE8A-17DE-4906-ABC3-B34E62A74A5F}" destId="{AA926201-905D-47F6-83AD-A1B97A8F69FA}" srcOrd="2" destOrd="0" presId="urn:microsoft.com/office/officeart/2005/8/layout/hList1"/>
    <dgm:cxn modelId="{076ECA3B-2E12-4151-B74C-4D3569ED6CF6}" type="presParOf" srcId="{AA926201-905D-47F6-83AD-A1B97A8F69FA}" destId="{B6BF0DAF-E7EF-4185-AF67-EB32948D718A}" srcOrd="0" destOrd="0" presId="urn:microsoft.com/office/officeart/2005/8/layout/hList1"/>
    <dgm:cxn modelId="{02E9805F-0946-4371-8E3B-D86C404922A3}" type="presParOf" srcId="{AA926201-905D-47F6-83AD-A1B97A8F69FA}" destId="{255D53CD-1C5A-4BC8-B4A7-CE1DAF9B15D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96DDCA4-75FF-4764-B507-A9A6A5999501}" type="doc">
      <dgm:prSet loTypeId="urn:microsoft.com/office/officeart/2005/8/layout/hList1" loCatId="list" qsTypeId="urn:microsoft.com/office/officeart/2005/8/quickstyle/simple1" qsCatId="simple" csTypeId="urn:microsoft.com/office/officeart/2005/8/colors/accent0_3" csCatId="mainScheme"/>
      <dgm:spPr/>
      <dgm:t>
        <a:bodyPr/>
        <a:lstStyle/>
        <a:p>
          <a:endParaRPr lang="en-US"/>
        </a:p>
      </dgm:t>
    </dgm:pt>
    <dgm:pt modelId="{28790547-8313-4A20-B39A-3A0115E8C4B3}">
      <dgm:prSet/>
      <dgm:spPr/>
      <dgm:t>
        <a:bodyPr/>
        <a:lstStyle/>
        <a:p>
          <a:r>
            <a:rPr lang="en-US" b="0" i="0"/>
            <a:t>Must be sent to both parties simultaneously with information regarding how to appeal </a:t>
          </a:r>
          <a:endParaRPr lang="en-US"/>
        </a:p>
      </dgm:t>
    </dgm:pt>
    <dgm:pt modelId="{D88FDBD6-3544-4628-B9E3-EA2C40260673}" type="parTrans" cxnId="{BD898979-3BDA-4C5A-B551-08BD7888CEE4}">
      <dgm:prSet/>
      <dgm:spPr/>
      <dgm:t>
        <a:bodyPr/>
        <a:lstStyle/>
        <a:p>
          <a:endParaRPr lang="en-US"/>
        </a:p>
      </dgm:t>
    </dgm:pt>
    <dgm:pt modelId="{85A815A4-F7BD-46C6-8091-94F36CBF5AD4}" type="sibTrans" cxnId="{BD898979-3BDA-4C5A-B551-08BD7888CEE4}">
      <dgm:prSet/>
      <dgm:spPr/>
      <dgm:t>
        <a:bodyPr/>
        <a:lstStyle/>
        <a:p>
          <a:endParaRPr lang="en-US"/>
        </a:p>
      </dgm:t>
    </dgm:pt>
    <dgm:pt modelId="{D6D02FD9-1017-4944-B13A-A8E7F2FFE97D}">
      <dgm:prSet/>
      <dgm:spPr/>
      <dgm:t>
        <a:bodyPr/>
        <a:lstStyle/>
        <a:p>
          <a:r>
            <a:rPr lang="en-US" b="0" i="0"/>
            <a:t>Must be in writing </a:t>
          </a:r>
          <a:endParaRPr lang="en-US"/>
        </a:p>
      </dgm:t>
    </dgm:pt>
    <dgm:pt modelId="{D5014CB1-F0D9-447A-A826-1AC68A7FE0EC}" type="parTrans" cxnId="{3918B231-D588-4D20-AC96-43FDE133E430}">
      <dgm:prSet/>
      <dgm:spPr/>
      <dgm:t>
        <a:bodyPr/>
        <a:lstStyle/>
        <a:p>
          <a:endParaRPr lang="en-US"/>
        </a:p>
      </dgm:t>
    </dgm:pt>
    <dgm:pt modelId="{2BE99DFC-6992-48BA-B1DF-90E18BCC168D}" type="sibTrans" cxnId="{3918B231-D588-4D20-AC96-43FDE133E430}">
      <dgm:prSet/>
      <dgm:spPr/>
      <dgm:t>
        <a:bodyPr/>
        <a:lstStyle/>
        <a:p>
          <a:endParaRPr lang="en-US"/>
        </a:p>
      </dgm:t>
    </dgm:pt>
    <dgm:pt modelId="{271DAE8A-C972-47C3-A9DE-ED7280EE0A24}">
      <dgm:prSet/>
      <dgm:spPr/>
      <dgm:t>
        <a:bodyPr/>
        <a:lstStyle/>
        <a:p>
          <a:r>
            <a:rPr lang="en-US" b="0" i="0"/>
            <a:t>Must include name and contact information of appeal officer (cannot be Title IX coordinator, investigator, or decision-maker) </a:t>
          </a:r>
          <a:endParaRPr lang="en-US"/>
        </a:p>
      </dgm:t>
    </dgm:pt>
    <dgm:pt modelId="{4BF7B906-CDDE-474F-96E6-D8C9E0F625F4}" type="parTrans" cxnId="{0DE8E172-F3AD-4521-8E2A-B78AC1E57F7B}">
      <dgm:prSet/>
      <dgm:spPr/>
      <dgm:t>
        <a:bodyPr/>
        <a:lstStyle/>
        <a:p>
          <a:endParaRPr lang="en-US"/>
        </a:p>
      </dgm:t>
    </dgm:pt>
    <dgm:pt modelId="{3F415793-A812-4E1B-B10B-99254EAF64C6}" type="sibTrans" cxnId="{0DE8E172-F3AD-4521-8E2A-B78AC1E57F7B}">
      <dgm:prSet/>
      <dgm:spPr/>
      <dgm:t>
        <a:bodyPr/>
        <a:lstStyle/>
        <a:p>
          <a:endParaRPr lang="en-US"/>
        </a:p>
      </dgm:t>
    </dgm:pt>
    <dgm:pt modelId="{79A06C88-2517-43C1-A1D7-1F62992C7F73}">
      <dgm:prSet/>
      <dgm:spPr/>
      <dgm:t>
        <a:bodyPr/>
        <a:lstStyle/>
        <a:p>
          <a:r>
            <a:rPr lang="en-US" b="0" i="0"/>
            <a:t>A decision is final if parties do not appeal or at the conclusion of the appeal process </a:t>
          </a:r>
          <a:endParaRPr lang="en-US"/>
        </a:p>
      </dgm:t>
    </dgm:pt>
    <dgm:pt modelId="{71325559-539A-4C06-B759-7103E84241CD}" type="parTrans" cxnId="{F10D86E1-D83D-4BEB-B379-D81B10D86D07}">
      <dgm:prSet/>
      <dgm:spPr/>
      <dgm:t>
        <a:bodyPr/>
        <a:lstStyle/>
        <a:p>
          <a:endParaRPr lang="en-US"/>
        </a:p>
      </dgm:t>
    </dgm:pt>
    <dgm:pt modelId="{2243E5C3-6360-4E78-BE39-46D928338EE9}" type="sibTrans" cxnId="{F10D86E1-D83D-4BEB-B379-D81B10D86D07}">
      <dgm:prSet/>
      <dgm:spPr/>
      <dgm:t>
        <a:bodyPr/>
        <a:lstStyle/>
        <a:p>
          <a:endParaRPr lang="en-US"/>
        </a:p>
      </dgm:t>
    </dgm:pt>
    <dgm:pt modelId="{DD29098A-B1AD-454A-B03B-0F995FF1DA82}">
      <dgm:prSet/>
      <dgm:spPr/>
      <dgm:t>
        <a:bodyPr/>
        <a:lstStyle/>
        <a:p>
          <a:r>
            <a:rPr lang="en-US" b="0" i="0"/>
            <a:t>School has discretion to set appeal deadlines </a:t>
          </a:r>
          <a:endParaRPr lang="en-US"/>
        </a:p>
      </dgm:t>
    </dgm:pt>
    <dgm:pt modelId="{44EE6BA6-1567-4AD8-8396-C1A367F2E80C}" type="parTrans" cxnId="{D978B7BB-DF5F-4C82-966D-A9B8B35B4CCD}">
      <dgm:prSet/>
      <dgm:spPr/>
      <dgm:t>
        <a:bodyPr/>
        <a:lstStyle/>
        <a:p>
          <a:endParaRPr lang="en-US"/>
        </a:p>
      </dgm:t>
    </dgm:pt>
    <dgm:pt modelId="{49876941-14ED-482E-9D35-F77838236766}" type="sibTrans" cxnId="{D978B7BB-DF5F-4C82-966D-A9B8B35B4CCD}">
      <dgm:prSet/>
      <dgm:spPr/>
      <dgm:t>
        <a:bodyPr/>
        <a:lstStyle/>
        <a:p>
          <a:endParaRPr lang="en-US"/>
        </a:p>
      </dgm:t>
    </dgm:pt>
    <dgm:pt modelId="{FBB306F9-2332-41A2-8D89-5094E793D297}">
      <dgm:prSet/>
      <dgm:spPr/>
      <dgm:t>
        <a:bodyPr/>
        <a:lstStyle/>
        <a:p>
          <a:r>
            <a:rPr lang="en-US" b="0" i="0"/>
            <a:t>Title IX Coordinator is responsible for ensuring remedies stated within decision are carried out </a:t>
          </a:r>
          <a:endParaRPr lang="en-US"/>
        </a:p>
      </dgm:t>
    </dgm:pt>
    <dgm:pt modelId="{197A7471-A3F9-4E91-9641-2DDEAE123F00}" type="parTrans" cxnId="{794C2593-4850-4263-AE72-AF67E59A0B6F}">
      <dgm:prSet/>
      <dgm:spPr/>
      <dgm:t>
        <a:bodyPr/>
        <a:lstStyle/>
        <a:p>
          <a:endParaRPr lang="en-US"/>
        </a:p>
      </dgm:t>
    </dgm:pt>
    <dgm:pt modelId="{69420BCA-E2E4-42FF-82A0-E1566C957567}" type="sibTrans" cxnId="{794C2593-4850-4263-AE72-AF67E59A0B6F}">
      <dgm:prSet/>
      <dgm:spPr/>
      <dgm:t>
        <a:bodyPr/>
        <a:lstStyle/>
        <a:p>
          <a:endParaRPr lang="en-US"/>
        </a:p>
      </dgm:t>
    </dgm:pt>
    <dgm:pt modelId="{26200DCD-2E65-4892-8849-BF515022B2B8}" type="pres">
      <dgm:prSet presAssocID="{296DDCA4-75FF-4764-B507-A9A6A5999501}" presName="Name0" presStyleCnt="0">
        <dgm:presLayoutVars>
          <dgm:dir/>
          <dgm:animLvl val="lvl"/>
          <dgm:resizeHandles val="exact"/>
        </dgm:presLayoutVars>
      </dgm:prSet>
      <dgm:spPr/>
    </dgm:pt>
    <dgm:pt modelId="{7EE90805-2B25-4D83-A71D-60A36622F298}" type="pres">
      <dgm:prSet presAssocID="{28790547-8313-4A20-B39A-3A0115E8C4B3}" presName="composite" presStyleCnt="0"/>
      <dgm:spPr/>
    </dgm:pt>
    <dgm:pt modelId="{7AA3F28A-0F25-4945-A0BA-4B126A85DF55}" type="pres">
      <dgm:prSet presAssocID="{28790547-8313-4A20-B39A-3A0115E8C4B3}" presName="parTx" presStyleLbl="alignNode1" presStyleIdx="0" presStyleCnt="3">
        <dgm:presLayoutVars>
          <dgm:chMax val="0"/>
          <dgm:chPref val="0"/>
          <dgm:bulletEnabled val="1"/>
        </dgm:presLayoutVars>
      </dgm:prSet>
      <dgm:spPr/>
    </dgm:pt>
    <dgm:pt modelId="{782D8638-9DC0-4346-A3CC-2CBC56D5572F}" type="pres">
      <dgm:prSet presAssocID="{28790547-8313-4A20-B39A-3A0115E8C4B3}" presName="desTx" presStyleLbl="alignAccFollowNode1" presStyleIdx="0" presStyleCnt="3">
        <dgm:presLayoutVars>
          <dgm:bulletEnabled val="1"/>
        </dgm:presLayoutVars>
      </dgm:prSet>
      <dgm:spPr/>
    </dgm:pt>
    <dgm:pt modelId="{8BD8B07F-A87C-4B33-B002-FB762C06A399}" type="pres">
      <dgm:prSet presAssocID="{85A815A4-F7BD-46C6-8091-94F36CBF5AD4}" presName="space" presStyleCnt="0"/>
      <dgm:spPr/>
    </dgm:pt>
    <dgm:pt modelId="{60703979-C9D7-4999-98F4-407F4EBB0666}" type="pres">
      <dgm:prSet presAssocID="{79A06C88-2517-43C1-A1D7-1F62992C7F73}" presName="composite" presStyleCnt="0"/>
      <dgm:spPr/>
    </dgm:pt>
    <dgm:pt modelId="{4B7BE74F-FA20-439E-AE81-EF5A7AE3B0A3}" type="pres">
      <dgm:prSet presAssocID="{79A06C88-2517-43C1-A1D7-1F62992C7F73}" presName="parTx" presStyleLbl="alignNode1" presStyleIdx="1" presStyleCnt="3">
        <dgm:presLayoutVars>
          <dgm:chMax val="0"/>
          <dgm:chPref val="0"/>
          <dgm:bulletEnabled val="1"/>
        </dgm:presLayoutVars>
      </dgm:prSet>
      <dgm:spPr/>
    </dgm:pt>
    <dgm:pt modelId="{BD94ADE2-91FE-41BE-9BDD-00EBF05AFBBB}" type="pres">
      <dgm:prSet presAssocID="{79A06C88-2517-43C1-A1D7-1F62992C7F73}" presName="desTx" presStyleLbl="alignAccFollowNode1" presStyleIdx="1" presStyleCnt="3">
        <dgm:presLayoutVars>
          <dgm:bulletEnabled val="1"/>
        </dgm:presLayoutVars>
      </dgm:prSet>
      <dgm:spPr/>
    </dgm:pt>
    <dgm:pt modelId="{1FB60EA9-BC86-4CEA-8A76-15801A76EDE3}" type="pres">
      <dgm:prSet presAssocID="{2243E5C3-6360-4E78-BE39-46D928338EE9}" presName="space" presStyleCnt="0"/>
      <dgm:spPr/>
    </dgm:pt>
    <dgm:pt modelId="{FACC30A3-45A0-4CD5-84A7-EB96BE444F67}" type="pres">
      <dgm:prSet presAssocID="{FBB306F9-2332-41A2-8D89-5094E793D297}" presName="composite" presStyleCnt="0"/>
      <dgm:spPr/>
    </dgm:pt>
    <dgm:pt modelId="{30B92E93-008E-46C1-819C-3001D32E8857}" type="pres">
      <dgm:prSet presAssocID="{FBB306F9-2332-41A2-8D89-5094E793D297}" presName="parTx" presStyleLbl="alignNode1" presStyleIdx="2" presStyleCnt="3">
        <dgm:presLayoutVars>
          <dgm:chMax val="0"/>
          <dgm:chPref val="0"/>
          <dgm:bulletEnabled val="1"/>
        </dgm:presLayoutVars>
      </dgm:prSet>
      <dgm:spPr/>
    </dgm:pt>
    <dgm:pt modelId="{8BBEA0E9-57EB-414C-BE5C-1D3C126F2532}" type="pres">
      <dgm:prSet presAssocID="{FBB306F9-2332-41A2-8D89-5094E793D297}" presName="desTx" presStyleLbl="alignAccFollowNode1" presStyleIdx="2" presStyleCnt="3">
        <dgm:presLayoutVars>
          <dgm:bulletEnabled val="1"/>
        </dgm:presLayoutVars>
      </dgm:prSet>
      <dgm:spPr/>
    </dgm:pt>
  </dgm:ptLst>
  <dgm:cxnLst>
    <dgm:cxn modelId="{58338709-CF3E-4D2D-B052-132FA2D39B78}" type="presOf" srcId="{FBB306F9-2332-41A2-8D89-5094E793D297}" destId="{30B92E93-008E-46C1-819C-3001D32E8857}" srcOrd="0" destOrd="0" presId="urn:microsoft.com/office/officeart/2005/8/layout/hList1"/>
    <dgm:cxn modelId="{D0723B13-F0C8-4051-86BB-C038A68C2A7B}" type="presOf" srcId="{296DDCA4-75FF-4764-B507-A9A6A5999501}" destId="{26200DCD-2E65-4892-8849-BF515022B2B8}" srcOrd="0" destOrd="0" presId="urn:microsoft.com/office/officeart/2005/8/layout/hList1"/>
    <dgm:cxn modelId="{3918B231-D588-4D20-AC96-43FDE133E430}" srcId="{28790547-8313-4A20-B39A-3A0115E8C4B3}" destId="{D6D02FD9-1017-4944-B13A-A8E7F2FFE97D}" srcOrd="0" destOrd="0" parTransId="{D5014CB1-F0D9-447A-A826-1AC68A7FE0EC}" sibTransId="{2BE99DFC-6992-48BA-B1DF-90E18BCC168D}"/>
    <dgm:cxn modelId="{672B1C3B-1791-49FA-AB01-A32342E5C43B}" type="presOf" srcId="{271DAE8A-C972-47C3-A9DE-ED7280EE0A24}" destId="{782D8638-9DC0-4346-A3CC-2CBC56D5572F}" srcOrd="0" destOrd="1" presId="urn:microsoft.com/office/officeart/2005/8/layout/hList1"/>
    <dgm:cxn modelId="{0DE8E172-F3AD-4521-8E2A-B78AC1E57F7B}" srcId="{28790547-8313-4A20-B39A-3A0115E8C4B3}" destId="{271DAE8A-C972-47C3-A9DE-ED7280EE0A24}" srcOrd="1" destOrd="0" parTransId="{4BF7B906-CDDE-474F-96E6-D8C9E0F625F4}" sibTransId="{3F415793-A812-4E1B-B10B-99254EAF64C6}"/>
    <dgm:cxn modelId="{BD898979-3BDA-4C5A-B551-08BD7888CEE4}" srcId="{296DDCA4-75FF-4764-B507-A9A6A5999501}" destId="{28790547-8313-4A20-B39A-3A0115E8C4B3}" srcOrd="0" destOrd="0" parTransId="{D88FDBD6-3544-4628-B9E3-EA2C40260673}" sibTransId="{85A815A4-F7BD-46C6-8091-94F36CBF5AD4}"/>
    <dgm:cxn modelId="{794C2593-4850-4263-AE72-AF67E59A0B6F}" srcId="{296DDCA4-75FF-4764-B507-A9A6A5999501}" destId="{FBB306F9-2332-41A2-8D89-5094E793D297}" srcOrd="2" destOrd="0" parTransId="{197A7471-A3F9-4E91-9641-2DDEAE123F00}" sibTransId="{69420BCA-E2E4-42FF-82A0-E1566C957567}"/>
    <dgm:cxn modelId="{E3982AA1-AED7-4767-B9A0-266A21483599}" type="presOf" srcId="{DD29098A-B1AD-454A-B03B-0F995FF1DA82}" destId="{BD94ADE2-91FE-41BE-9BDD-00EBF05AFBBB}" srcOrd="0" destOrd="0" presId="urn:microsoft.com/office/officeart/2005/8/layout/hList1"/>
    <dgm:cxn modelId="{207EAEB5-1DFB-4AB2-BC7D-4932D326AA3A}" type="presOf" srcId="{28790547-8313-4A20-B39A-3A0115E8C4B3}" destId="{7AA3F28A-0F25-4945-A0BA-4B126A85DF55}" srcOrd="0" destOrd="0" presId="urn:microsoft.com/office/officeart/2005/8/layout/hList1"/>
    <dgm:cxn modelId="{D978B7BB-DF5F-4C82-966D-A9B8B35B4CCD}" srcId="{79A06C88-2517-43C1-A1D7-1F62992C7F73}" destId="{DD29098A-B1AD-454A-B03B-0F995FF1DA82}" srcOrd="0" destOrd="0" parTransId="{44EE6BA6-1567-4AD8-8396-C1A367F2E80C}" sibTransId="{49876941-14ED-482E-9D35-F77838236766}"/>
    <dgm:cxn modelId="{F10D86E1-D83D-4BEB-B379-D81B10D86D07}" srcId="{296DDCA4-75FF-4764-B507-A9A6A5999501}" destId="{79A06C88-2517-43C1-A1D7-1F62992C7F73}" srcOrd="1" destOrd="0" parTransId="{71325559-539A-4C06-B759-7103E84241CD}" sibTransId="{2243E5C3-6360-4E78-BE39-46D928338EE9}"/>
    <dgm:cxn modelId="{0549DBF4-CFD9-48E2-9D13-5725C1761A51}" type="presOf" srcId="{79A06C88-2517-43C1-A1D7-1F62992C7F73}" destId="{4B7BE74F-FA20-439E-AE81-EF5A7AE3B0A3}" srcOrd="0" destOrd="0" presId="urn:microsoft.com/office/officeart/2005/8/layout/hList1"/>
    <dgm:cxn modelId="{856825F9-90A8-43F8-8FDA-93642EEBCF9C}" type="presOf" srcId="{D6D02FD9-1017-4944-B13A-A8E7F2FFE97D}" destId="{782D8638-9DC0-4346-A3CC-2CBC56D5572F}" srcOrd="0" destOrd="0" presId="urn:microsoft.com/office/officeart/2005/8/layout/hList1"/>
    <dgm:cxn modelId="{48F842FC-868B-490C-8DC8-A5DCAAEE8496}" type="presParOf" srcId="{26200DCD-2E65-4892-8849-BF515022B2B8}" destId="{7EE90805-2B25-4D83-A71D-60A36622F298}" srcOrd="0" destOrd="0" presId="urn:microsoft.com/office/officeart/2005/8/layout/hList1"/>
    <dgm:cxn modelId="{EF3C6751-B6F6-4765-8D16-FB74CF2428DD}" type="presParOf" srcId="{7EE90805-2B25-4D83-A71D-60A36622F298}" destId="{7AA3F28A-0F25-4945-A0BA-4B126A85DF55}" srcOrd="0" destOrd="0" presId="urn:microsoft.com/office/officeart/2005/8/layout/hList1"/>
    <dgm:cxn modelId="{E8B386F4-86D3-403E-882D-006AEA402A11}" type="presParOf" srcId="{7EE90805-2B25-4D83-A71D-60A36622F298}" destId="{782D8638-9DC0-4346-A3CC-2CBC56D5572F}" srcOrd="1" destOrd="0" presId="urn:microsoft.com/office/officeart/2005/8/layout/hList1"/>
    <dgm:cxn modelId="{B94264F1-5F80-4A7C-86D8-F3F185A18B31}" type="presParOf" srcId="{26200DCD-2E65-4892-8849-BF515022B2B8}" destId="{8BD8B07F-A87C-4B33-B002-FB762C06A399}" srcOrd="1" destOrd="0" presId="urn:microsoft.com/office/officeart/2005/8/layout/hList1"/>
    <dgm:cxn modelId="{D36A3E16-6D35-49B2-B444-5ACA46479415}" type="presParOf" srcId="{26200DCD-2E65-4892-8849-BF515022B2B8}" destId="{60703979-C9D7-4999-98F4-407F4EBB0666}" srcOrd="2" destOrd="0" presId="urn:microsoft.com/office/officeart/2005/8/layout/hList1"/>
    <dgm:cxn modelId="{DF5F92F6-E36E-4240-A8B3-A8B0DFF697A4}" type="presParOf" srcId="{60703979-C9D7-4999-98F4-407F4EBB0666}" destId="{4B7BE74F-FA20-439E-AE81-EF5A7AE3B0A3}" srcOrd="0" destOrd="0" presId="urn:microsoft.com/office/officeart/2005/8/layout/hList1"/>
    <dgm:cxn modelId="{4E57D768-537B-49FF-BAA1-A1F5E0D64431}" type="presParOf" srcId="{60703979-C9D7-4999-98F4-407F4EBB0666}" destId="{BD94ADE2-91FE-41BE-9BDD-00EBF05AFBBB}" srcOrd="1" destOrd="0" presId="urn:microsoft.com/office/officeart/2005/8/layout/hList1"/>
    <dgm:cxn modelId="{44FA890C-B82C-4E45-8D15-8A460FFCE11C}" type="presParOf" srcId="{26200DCD-2E65-4892-8849-BF515022B2B8}" destId="{1FB60EA9-BC86-4CEA-8A76-15801A76EDE3}" srcOrd="3" destOrd="0" presId="urn:microsoft.com/office/officeart/2005/8/layout/hList1"/>
    <dgm:cxn modelId="{AE7FDC5B-2FA0-4754-950E-B9ADB3423EF6}" type="presParOf" srcId="{26200DCD-2E65-4892-8849-BF515022B2B8}" destId="{FACC30A3-45A0-4CD5-84A7-EB96BE444F67}" srcOrd="4" destOrd="0" presId="urn:microsoft.com/office/officeart/2005/8/layout/hList1"/>
    <dgm:cxn modelId="{BA9E7D09-0632-46CB-9990-569ABA1664C0}" type="presParOf" srcId="{FACC30A3-45A0-4CD5-84A7-EB96BE444F67}" destId="{30B92E93-008E-46C1-819C-3001D32E8857}" srcOrd="0" destOrd="0" presId="urn:microsoft.com/office/officeart/2005/8/layout/hList1"/>
    <dgm:cxn modelId="{EC4DCABB-C356-46A0-A289-6EF702F9F2C6}" type="presParOf" srcId="{FACC30A3-45A0-4CD5-84A7-EB96BE444F67}" destId="{8BBEA0E9-57EB-414C-BE5C-1D3C126F2532}"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6DD48FA-F8EF-4E95-ACCE-07C583D2C8D9}"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715A8F1A-C236-44EF-890C-AA7F13F8B4BF}">
      <dgm:prSet/>
      <dgm:spPr/>
      <dgm:t>
        <a:bodyPr/>
        <a:lstStyle/>
        <a:p>
          <a:r>
            <a:rPr lang="en-US" b="0" i="0"/>
            <a:t>A procedural irregularity affecting the outcome of the complaint</a:t>
          </a:r>
          <a:endParaRPr lang="en-US"/>
        </a:p>
      </dgm:t>
    </dgm:pt>
    <dgm:pt modelId="{CF57A1AF-E92E-445F-96F1-997B67986697}" type="parTrans" cxnId="{1F4DAE26-5060-4DBC-A008-AFE869DF52BF}">
      <dgm:prSet/>
      <dgm:spPr/>
      <dgm:t>
        <a:bodyPr/>
        <a:lstStyle/>
        <a:p>
          <a:endParaRPr lang="en-US"/>
        </a:p>
      </dgm:t>
    </dgm:pt>
    <dgm:pt modelId="{BD8EDC03-59D1-43C6-B8F2-69E88FDFEA95}" type="sibTrans" cxnId="{1F4DAE26-5060-4DBC-A008-AFE869DF52BF}">
      <dgm:prSet/>
      <dgm:spPr/>
      <dgm:t>
        <a:bodyPr/>
        <a:lstStyle/>
        <a:p>
          <a:endParaRPr lang="en-US"/>
        </a:p>
      </dgm:t>
    </dgm:pt>
    <dgm:pt modelId="{55128D38-2917-4711-A405-956BABC448E9}">
      <dgm:prSet/>
      <dgm:spPr/>
      <dgm:t>
        <a:bodyPr/>
        <a:lstStyle/>
        <a:p>
          <a:r>
            <a:rPr lang="en-US" b="0" i="0"/>
            <a:t>New evidence that was not reasonably available at the time of the determination that could affect the outcome</a:t>
          </a:r>
          <a:endParaRPr lang="en-US"/>
        </a:p>
      </dgm:t>
    </dgm:pt>
    <dgm:pt modelId="{D8FBDABA-A665-4F6C-91D0-9911D351DE72}" type="parTrans" cxnId="{F9B8007C-12F6-44D1-8EFE-EAD9CDD5A606}">
      <dgm:prSet/>
      <dgm:spPr/>
      <dgm:t>
        <a:bodyPr/>
        <a:lstStyle/>
        <a:p>
          <a:endParaRPr lang="en-US"/>
        </a:p>
      </dgm:t>
    </dgm:pt>
    <dgm:pt modelId="{08C577FA-5419-4BAF-99FB-013A293FCC0A}" type="sibTrans" cxnId="{F9B8007C-12F6-44D1-8EFE-EAD9CDD5A606}">
      <dgm:prSet/>
      <dgm:spPr/>
      <dgm:t>
        <a:bodyPr/>
        <a:lstStyle/>
        <a:p>
          <a:endParaRPr lang="en-US"/>
        </a:p>
      </dgm:t>
    </dgm:pt>
    <dgm:pt modelId="{EB03929D-3164-403B-9FD0-14CA543A3C4D}">
      <dgm:prSet/>
      <dgm:spPr/>
      <dgm:t>
        <a:bodyPr/>
        <a:lstStyle/>
        <a:p>
          <a:r>
            <a:rPr lang="en-US" b="0" i="0"/>
            <a:t>The Title IX Cooridinator, Investigator(s) or decision maker had a conflict of interest or bias that affected the outcome</a:t>
          </a:r>
          <a:endParaRPr lang="en-US"/>
        </a:p>
      </dgm:t>
    </dgm:pt>
    <dgm:pt modelId="{1CD8F54C-4E56-4699-80F8-3740FB961E7D}" type="parTrans" cxnId="{E4509F22-DE55-4C6E-9CD9-3062F11E15EA}">
      <dgm:prSet/>
      <dgm:spPr/>
      <dgm:t>
        <a:bodyPr/>
        <a:lstStyle/>
        <a:p>
          <a:endParaRPr lang="en-US"/>
        </a:p>
      </dgm:t>
    </dgm:pt>
    <dgm:pt modelId="{FC4EF137-BB05-4332-A1D9-DA1C34C3450D}" type="sibTrans" cxnId="{E4509F22-DE55-4C6E-9CD9-3062F11E15EA}">
      <dgm:prSet/>
      <dgm:spPr/>
      <dgm:t>
        <a:bodyPr/>
        <a:lstStyle/>
        <a:p>
          <a:endParaRPr lang="en-US"/>
        </a:p>
      </dgm:t>
    </dgm:pt>
    <dgm:pt modelId="{094368B0-16B8-47C9-AD79-7BECEBACD074}" type="pres">
      <dgm:prSet presAssocID="{E6DD48FA-F8EF-4E95-ACCE-07C583D2C8D9}" presName="linear" presStyleCnt="0">
        <dgm:presLayoutVars>
          <dgm:animLvl val="lvl"/>
          <dgm:resizeHandles val="exact"/>
        </dgm:presLayoutVars>
      </dgm:prSet>
      <dgm:spPr/>
    </dgm:pt>
    <dgm:pt modelId="{DCC706FD-5C93-4732-8688-8077C4A00348}" type="pres">
      <dgm:prSet presAssocID="{715A8F1A-C236-44EF-890C-AA7F13F8B4BF}" presName="parentText" presStyleLbl="node1" presStyleIdx="0" presStyleCnt="3">
        <dgm:presLayoutVars>
          <dgm:chMax val="0"/>
          <dgm:bulletEnabled val="1"/>
        </dgm:presLayoutVars>
      </dgm:prSet>
      <dgm:spPr/>
    </dgm:pt>
    <dgm:pt modelId="{51C3466B-A2DD-4074-BA28-56DE894ABF1D}" type="pres">
      <dgm:prSet presAssocID="{BD8EDC03-59D1-43C6-B8F2-69E88FDFEA95}" presName="spacer" presStyleCnt="0"/>
      <dgm:spPr/>
    </dgm:pt>
    <dgm:pt modelId="{6EA0D57A-7C18-4593-8D72-DE77DA8F67C8}" type="pres">
      <dgm:prSet presAssocID="{55128D38-2917-4711-A405-956BABC448E9}" presName="parentText" presStyleLbl="node1" presStyleIdx="1" presStyleCnt="3">
        <dgm:presLayoutVars>
          <dgm:chMax val="0"/>
          <dgm:bulletEnabled val="1"/>
        </dgm:presLayoutVars>
      </dgm:prSet>
      <dgm:spPr/>
    </dgm:pt>
    <dgm:pt modelId="{BF8791B3-A361-405D-9D86-CB4C93DE2800}" type="pres">
      <dgm:prSet presAssocID="{08C577FA-5419-4BAF-99FB-013A293FCC0A}" presName="spacer" presStyleCnt="0"/>
      <dgm:spPr/>
    </dgm:pt>
    <dgm:pt modelId="{65EBAD47-E179-45CB-A745-EEF97FF45CFA}" type="pres">
      <dgm:prSet presAssocID="{EB03929D-3164-403B-9FD0-14CA543A3C4D}" presName="parentText" presStyleLbl="node1" presStyleIdx="2" presStyleCnt="3">
        <dgm:presLayoutVars>
          <dgm:chMax val="0"/>
          <dgm:bulletEnabled val="1"/>
        </dgm:presLayoutVars>
      </dgm:prSet>
      <dgm:spPr/>
    </dgm:pt>
  </dgm:ptLst>
  <dgm:cxnLst>
    <dgm:cxn modelId="{E4509F22-DE55-4C6E-9CD9-3062F11E15EA}" srcId="{E6DD48FA-F8EF-4E95-ACCE-07C583D2C8D9}" destId="{EB03929D-3164-403B-9FD0-14CA543A3C4D}" srcOrd="2" destOrd="0" parTransId="{1CD8F54C-4E56-4699-80F8-3740FB961E7D}" sibTransId="{FC4EF137-BB05-4332-A1D9-DA1C34C3450D}"/>
    <dgm:cxn modelId="{E3073623-E075-44DB-B0C4-7BCF15849361}" type="presOf" srcId="{EB03929D-3164-403B-9FD0-14CA543A3C4D}" destId="{65EBAD47-E179-45CB-A745-EEF97FF45CFA}" srcOrd="0" destOrd="0" presId="urn:microsoft.com/office/officeart/2005/8/layout/vList2"/>
    <dgm:cxn modelId="{1F4DAE26-5060-4DBC-A008-AFE869DF52BF}" srcId="{E6DD48FA-F8EF-4E95-ACCE-07C583D2C8D9}" destId="{715A8F1A-C236-44EF-890C-AA7F13F8B4BF}" srcOrd="0" destOrd="0" parTransId="{CF57A1AF-E92E-445F-96F1-997B67986697}" sibTransId="{BD8EDC03-59D1-43C6-B8F2-69E88FDFEA95}"/>
    <dgm:cxn modelId="{4F3D986D-046B-46BF-8DB0-5FE36D503868}" type="presOf" srcId="{715A8F1A-C236-44EF-890C-AA7F13F8B4BF}" destId="{DCC706FD-5C93-4732-8688-8077C4A00348}" srcOrd="0" destOrd="0" presId="urn:microsoft.com/office/officeart/2005/8/layout/vList2"/>
    <dgm:cxn modelId="{E1C65B56-A663-4863-8892-B6DB75168CD5}" type="presOf" srcId="{55128D38-2917-4711-A405-956BABC448E9}" destId="{6EA0D57A-7C18-4593-8D72-DE77DA8F67C8}" srcOrd="0" destOrd="0" presId="urn:microsoft.com/office/officeart/2005/8/layout/vList2"/>
    <dgm:cxn modelId="{F9B8007C-12F6-44D1-8EFE-EAD9CDD5A606}" srcId="{E6DD48FA-F8EF-4E95-ACCE-07C583D2C8D9}" destId="{55128D38-2917-4711-A405-956BABC448E9}" srcOrd="1" destOrd="0" parTransId="{D8FBDABA-A665-4F6C-91D0-9911D351DE72}" sibTransId="{08C577FA-5419-4BAF-99FB-013A293FCC0A}"/>
    <dgm:cxn modelId="{771F2FB1-6BEB-43B9-A9B0-695B7E131DBA}" type="presOf" srcId="{E6DD48FA-F8EF-4E95-ACCE-07C583D2C8D9}" destId="{094368B0-16B8-47C9-AD79-7BECEBACD074}" srcOrd="0" destOrd="0" presId="urn:microsoft.com/office/officeart/2005/8/layout/vList2"/>
    <dgm:cxn modelId="{B830EB55-6550-4E50-8339-E0AB82BEA833}" type="presParOf" srcId="{094368B0-16B8-47C9-AD79-7BECEBACD074}" destId="{DCC706FD-5C93-4732-8688-8077C4A00348}" srcOrd="0" destOrd="0" presId="urn:microsoft.com/office/officeart/2005/8/layout/vList2"/>
    <dgm:cxn modelId="{9BAC9905-115E-43AE-BD14-E00680090772}" type="presParOf" srcId="{094368B0-16B8-47C9-AD79-7BECEBACD074}" destId="{51C3466B-A2DD-4074-BA28-56DE894ABF1D}" srcOrd="1" destOrd="0" presId="urn:microsoft.com/office/officeart/2005/8/layout/vList2"/>
    <dgm:cxn modelId="{25D4174E-0B98-4AE7-A3BA-050119066253}" type="presParOf" srcId="{094368B0-16B8-47C9-AD79-7BECEBACD074}" destId="{6EA0D57A-7C18-4593-8D72-DE77DA8F67C8}" srcOrd="2" destOrd="0" presId="urn:microsoft.com/office/officeart/2005/8/layout/vList2"/>
    <dgm:cxn modelId="{8BC18694-826B-4C16-869A-F87415659ABB}" type="presParOf" srcId="{094368B0-16B8-47C9-AD79-7BECEBACD074}" destId="{BF8791B3-A361-405D-9D86-CB4C93DE2800}" srcOrd="3" destOrd="0" presId="urn:microsoft.com/office/officeart/2005/8/layout/vList2"/>
    <dgm:cxn modelId="{EC5B8FD1-07E4-445A-B5A8-C8F97C319CE2}" type="presParOf" srcId="{094368B0-16B8-47C9-AD79-7BECEBACD074}" destId="{65EBAD47-E179-45CB-A745-EEF97FF45CF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07DCEFA3-C5F1-4713-B839-9B9D674767E1}"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2ED5F6C4-96DD-43F7-B800-475C14A8F8C4}">
      <dgm:prSet/>
      <dgm:spPr/>
      <dgm:t>
        <a:bodyPr/>
        <a:lstStyle/>
        <a:p>
          <a:r>
            <a:rPr lang="en-US" b="0" i="0"/>
            <a:t>Different person from Title IX Coordinator, Investigators or decision makers</a:t>
          </a:r>
          <a:endParaRPr lang="en-US"/>
        </a:p>
      </dgm:t>
    </dgm:pt>
    <dgm:pt modelId="{EBB3316E-D82A-4666-ACD2-AFA2260495B5}" type="parTrans" cxnId="{CF0B75A8-2588-47EB-AAB4-FF3E6DE57110}">
      <dgm:prSet/>
      <dgm:spPr/>
      <dgm:t>
        <a:bodyPr/>
        <a:lstStyle/>
        <a:p>
          <a:endParaRPr lang="en-US"/>
        </a:p>
      </dgm:t>
    </dgm:pt>
    <dgm:pt modelId="{4A3E5ADB-8052-45A1-ACE5-E890741654FF}" type="sibTrans" cxnId="{CF0B75A8-2588-47EB-AAB4-FF3E6DE57110}">
      <dgm:prSet/>
      <dgm:spPr/>
      <dgm:t>
        <a:bodyPr/>
        <a:lstStyle/>
        <a:p>
          <a:endParaRPr lang="en-US"/>
        </a:p>
      </dgm:t>
    </dgm:pt>
    <dgm:pt modelId="{C0108D2F-B0F7-4D5A-9A1B-902A2F678E44}">
      <dgm:prSet/>
      <dgm:spPr/>
      <dgm:t>
        <a:bodyPr/>
        <a:lstStyle/>
        <a:p>
          <a:r>
            <a:rPr lang="en-US" b="0" i="0"/>
            <a:t>Must be trained</a:t>
          </a:r>
          <a:endParaRPr lang="en-US"/>
        </a:p>
      </dgm:t>
    </dgm:pt>
    <dgm:pt modelId="{363E9339-605B-4A67-8500-86DA3BD4EDA4}" type="parTrans" cxnId="{37E8CC7B-65B6-4EA6-8912-9F1C5EDC0A47}">
      <dgm:prSet/>
      <dgm:spPr/>
      <dgm:t>
        <a:bodyPr/>
        <a:lstStyle/>
        <a:p>
          <a:endParaRPr lang="en-US"/>
        </a:p>
      </dgm:t>
    </dgm:pt>
    <dgm:pt modelId="{08802DBC-2C55-4007-A769-E1AEAABF1489}" type="sibTrans" cxnId="{37E8CC7B-65B6-4EA6-8912-9F1C5EDC0A47}">
      <dgm:prSet/>
      <dgm:spPr/>
      <dgm:t>
        <a:bodyPr/>
        <a:lstStyle/>
        <a:p>
          <a:endParaRPr lang="en-US"/>
        </a:p>
      </dgm:t>
    </dgm:pt>
    <dgm:pt modelId="{5887F785-8ED3-4083-82E6-AB3A9C47C542}">
      <dgm:prSet/>
      <dgm:spPr/>
      <dgm:t>
        <a:bodyPr/>
        <a:lstStyle/>
        <a:p>
          <a:r>
            <a:rPr lang="en-US" b="0" i="0"/>
            <a:t>Must be free from conflict or bias</a:t>
          </a:r>
          <a:endParaRPr lang="en-US"/>
        </a:p>
      </dgm:t>
    </dgm:pt>
    <dgm:pt modelId="{0638111E-F0DB-4F0C-896E-CE3847777B01}" type="parTrans" cxnId="{443AA1FA-C947-44CE-AB9A-39FF0619A819}">
      <dgm:prSet/>
      <dgm:spPr/>
      <dgm:t>
        <a:bodyPr/>
        <a:lstStyle/>
        <a:p>
          <a:endParaRPr lang="en-US"/>
        </a:p>
      </dgm:t>
    </dgm:pt>
    <dgm:pt modelId="{81D5F77D-554B-4577-8D8D-53BD3154386F}" type="sibTrans" cxnId="{443AA1FA-C947-44CE-AB9A-39FF0619A819}">
      <dgm:prSet/>
      <dgm:spPr/>
      <dgm:t>
        <a:bodyPr/>
        <a:lstStyle/>
        <a:p>
          <a:endParaRPr lang="en-US"/>
        </a:p>
      </dgm:t>
    </dgm:pt>
    <dgm:pt modelId="{72D19602-37FC-41CC-92AD-0C1F7EC81883}" type="pres">
      <dgm:prSet presAssocID="{07DCEFA3-C5F1-4713-B839-9B9D674767E1}" presName="linear" presStyleCnt="0">
        <dgm:presLayoutVars>
          <dgm:animLvl val="lvl"/>
          <dgm:resizeHandles val="exact"/>
        </dgm:presLayoutVars>
      </dgm:prSet>
      <dgm:spPr/>
    </dgm:pt>
    <dgm:pt modelId="{4AE8EEB0-5CD0-45C1-AE6D-2747D91C5D40}" type="pres">
      <dgm:prSet presAssocID="{2ED5F6C4-96DD-43F7-B800-475C14A8F8C4}" presName="parentText" presStyleLbl="node1" presStyleIdx="0" presStyleCnt="3">
        <dgm:presLayoutVars>
          <dgm:chMax val="0"/>
          <dgm:bulletEnabled val="1"/>
        </dgm:presLayoutVars>
      </dgm:prSet>
      <dgm:spPr/>
    </dgm:pt>
    <dgm:pt modelId="{FC591619-3EEF-4899-B34B-5C61BF58A86A}" type="pres">
      <dgm:prSet presAssocID="{4A3E5ADB-8052-45A1-ACE5-E890741654FF}" presName="spacer" presStyleCnt="0"/>
      <dgm:spPr/>
    </dgm:pt>
    <dgm:pt modelId="{E187688B-9B36-44D9-B5A0-F4FA2F1E5E58}" type="pres">
      <dgm:prSet presAssocID="{C0108D2F-B0F7-4D5A-9A1B-902A2F678E44}" presName="parentText" presStyleLbl="node1" presStyleIdx="1" presStyleCnt="3">
        <dgm:presLayoutVars>
          <dgm:chMax val="0"/>
          <dgm:bulletEnabled val="1"/>
        </dgm:presLayoutVars>
      </dgm:prSet>
      <dgm:spPr/>
    </dgm:pt>
    <dgm:pt modelId="{4001F0F6-BAA9-453C-AA2B-12AB77ADA92A}" type="pres">
      <dgm:prSet presAssocID="{08802DBC-2C55-4007-A769-E1AEAABF1489}" presName="spacer" presStyleCnt="0"/>
      <dgm:spPr/>
    </dgm:pt>
    <dgm:pt modelId="{6E90957B-63FD-41A6-A433-D9C214FEF654}" type="pres">
      <dgm:prSet presAssocID="{5887F785-8ED3-4083-82E6-AB3A9C47C542}" presName="parentText" presStyleLbl="node1" presStyleIdx="2" presStyleCnt="3">
        <dgm:presLayoutVars>
          <dgm:chMax val="0"/>
          <dgm:bulletEnabled val="1"/>
        </dgm:presLayoutVars>
      </dgm:prSet>
      <dgm:spPr/>
    </dgm:pt>
  </dgm:ptLst>
  <dgm:cxnLst>
    <dgm:cxn modelId="{FB1E2B13-9DA8-458F-B13D-9B8FDC42F0AF}" type="presOf" srcId="{07DCEFA3-C5F1-4713-B839-9B9D674767E1}" destId="{72D19602-37FC-41CC-92AD-0C1F7EC81883}" srcOrd="0" destOrd="0" presId="urn:microsoft.com/office/officeart/2005/8/layout/vList2"/>
    <dgm:cxn modelId="{41532924-7890-4CB7-BC2C-40D5CF4AD753}" type="presOf" srcId="{C0108D2F-B0F7-4D5A-9A1B-902A2F678E44}" destId="{E187688B-9B36-44D9-B5A0-F4FA2F1E5E58}" srcOrd="0" destOrd="0" presId="urn:microsoft.com/office/officeart/2005/8/layout/vList2"/>
    <dgm:cxn modelId="{37E8CC7B-65B6-4EA6-8912-9F1C5EDC0A47}" srcId="{07DCEFA3-C5F1-4713-B839-9B9D674767E1}" destId="{C0108D2F-B0F7-4D5A-9A1B-902A2F678E44}" srcOrd="1" destOrd="0" parTransId="{363E9339-605B-4A67-8500-86DA3BD4EDA4}" sibTransId="{08802DBC-2C55-4007-A769-E1AEAABF1489}"/>
    <dgm:cxn modelId="{BFFB5580-3CBF-4DAA-BC99-4A033B2D957D}" type="presOf" srcId="{2ED5F6C4-96DD-43F7-B800-475C14A8F8C4}" destId="{4AE8EEB0-5CD0-45C1-AE6D-2747D91C5D40}" srcOrd="0" destOrd="0" presId="urn:microsoft.com/office/officeart/2005/8/layout/vList2"/>
    <dgm:cxn modelId="{CF0B75A8-2588-47EB-AAB4-FF3E6DE57110}" srcId="{07DCEFA3-C5F1-4713-B839-9B9D674767E1}" destId="{2ED5F6C4-96DD-43F7-B800-475C14A8F8C4}" srcOrd="0" destOrd="0" parTransId="{EBB3316E-D82A-4666-ACD2-AFA2260495B5}" sibTransId="{4A3E5ADB-8052-45A1-ACE5-E890741654FF}"/>
    <dgm:cxn modelId="{E3B769C7-846B-4E27-8621-16BD50C35087}" type="presOf" srcId="{5887F785-8ED3-4083-82E6-AB3A9C47C542}" destId="{6E90957B-63FD-41A6-A433-D9C214FEF654}" srcOrd="0" destOrd="0" presId="urn:microsoft.com/office/officeart/2005/8/layout/vList2"/>
    <dgm:cxn modelId="{443AA1FA-C947-44CE-AB9A-39FF0619A819}" srcId="{07DCEFA3-C5F1-4713-B839-9B9D674767E1}" destId="{5887F785-8ED3-4083-82E6-AB3A9C47C542}" srcOrd="2" destOrd="0" parTransId="{0638111E-F0DB-4F0C-896E-CE3847777B01}" sibTransId="{81D5F77D-554B-4577-8D8D-53BD3154386F}"/>
    <dgm:cxn modelId="{2AD2B7D1-A318-4DF6-928F-BEB11F2C24B7}" type="presParOf" srcId="{72D19602-37FC-41CC-92AD-0C1F7EC81883}" destId="{4AE8EEB0-5CD0-45C1-AE6D-2747D91C5D40}" srcOrd="0" destOrd="0" presId="urn:microsoft.com/office/officeart/2005/8/layout/vList2"/>
    <dgm:cxn modelId="{E132AD60-CE7F-49C5-9B5C-E703658B84D9}" type="presParOf" srcId="{72D19602-37FC-41CC-92AD-0C1F7EC81883}" destId="{FC591619-3EEF-4899-B34B-5C61BF58A86A}" srcOrd="1" destOrd="0" presId="urn:microsoft.com/office/officeart/2005/8/layout/vList2"/>
    <dgm:cxn modelId="{113401FC-A206-4349-9E64-C4468C8880C6}" type="presParOf" srcId="{72D19602-37FC-41CC-92AD-0C1F7EC81883}" destId="{E187688B-9B36-44D9-B5A0-F4FA2F1E5E58}" srcOrd="2" destOrd="0" presId="urn:microsoft.com/office/officeart/2005/8/layout/vList2"/>
    <dgm:cxn modelId="{CC87863F-7BCF-4E7D-ABCC-152C6DA08194}" type="presParOf" srcId="{72D19602-37FC-41CC-92AD-0C1F7EC81883}" destId="{4001F0F6-BAA9-453C-AA2B-12AB77ADA92A}" srcOrd="3" destOrd="0" presId="urn:microsoft.com/office/officeart/2005/8/layout/vList2"/>
    <dgm:cxn modelId="{0F22256D-C888-47D3-B2E6-253DEBBA56F3}" type="presParOf" srcId="{72D19602-37FC-41CC-92AD-0C1F7EC81883}" destId="{6E90957B-63FD-41A6-A433-D9C214FEF654}"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0758E29-6574-4B2C-8918-04C0489FB3F8}" type="doc">
      <dgm:prSet loTypeId="urn:microsoft.com/office/officeart/2005/8/layout/vProcess5" loCatId="process" qsTypeId="urn:microsoft.com/office/officeart/2005/8/quickstyle/simple1" qsCatId="simple" csTypeId="urn:microsoft.com/office/officeart/2005/8/colors/accent0_3" csCatId="mainScheme" phldr="1"/>
      <dgm:spPr/>
      <dgm:t>
        <a:bodyPr/>
        <a:lstStyle/>
        <a:p>
          <a:endParaRPr lang="en-US"/>
        </a:p>
      </dgm:t>
    </dgm:pt>
    <dgm:pt modelId="{8B071C55-32C5-42FC-8617-E36B240B107E}">
      <dgm:prSet custT="1"/>
      <dgm:spPr/>
      <dgm:t>
        <a:bodyPr/>
        <a:lstStyle/>
        <a:p>
          <a:pPr>
            <a:defRPr b="1"/>
          </a:pPr>
          <a:r>
            <a:rPr lang="en-US" sz="1800" b="1" dirty="0"/>
            <a:t>If party files an appeal, both parties are notified in writing</a:t>
          </a:r>
        </a:p>
      </dgm:t>
    </dgm:pt>
    <dgm:pt modelId="{9A2B35DD-E7D7-4A4C-92D3-63B9A054981E}" type="parTrans" cxnId="{6F6AC5BB-B807-48D7-AFE4-EBB0439E14D7}">
      <dgm:prSet/>
      <dgm:spPr/>
      <dgm:t>
        <a:bodyPr/>
        <a:lstStyle/>
        <a:p>
          <a:endParaRPr lang="en-US"/>
        </a:p>
      </dgm:t>
    </dgm:pt>
    <dgm:pt modelId="{44353CBF-8C29-4BDB-B0AC-0003A8A95096}" type="sibTrans" cxnId="{6F6AC5BB-B807-48D7-AFE4-EBB0439E14D7}">
      <dgm:prSet/>
      <dgm:spPr/>
      <dgm:t>
        <a:bodyPr/>
        <a:lstStyle/>
        <a:p>
          <a:endParaRPr lang="en-US"/>
        </a:p>
      </dgm:t>
    </dgm:pt>
    <dgm:pt modelId="{473D50F7-A97B-4DC1-B5AD-853751950D04}">
      <dgm:prSet custT="1"/>
      <dgm:spPr/>
      <dgm:t>
        <a:bodyPr/>
        <a:lstStyle/>
        <a:p>
          <a:pPr>
            <a:defRPr b="1"/>
          </a:pPr>
          <a:r>
            <a:rPr lang="en-US" sz="1800" dirty="0"/>
            <a:t>Both parties have opportunity to submit a written statement supporting or challenging outcome </a:t>
          </a:r>
        </a:p>
      </dgm:t>
    </dgm:pt>
    <dgm:pt modelId="{E781D78D-C16A-4A66-AE02-FC4FF9EC7093}" type="parTrans" cxnId="{FAF98433-53D6-41B7-BFDA-5FFE0A345CEA}">
      <dgm:prSet/>
      <dgm:spPr/>
      <dgm:t>
        <a:bodyPr/>
        <a:lstStyle/>
        <a:p>
          <a:endParaRPr lang="en-US"/>
        </a:p>
      </dgm:t>
    </dgm:pt>
    <dgm:pt modelId="{EE77EE36-2B1F-4161-96E5-895D408434AB}" type="sibTrans" cxnId="{FAF98433-53D6-41B7-BFDA-5FFE0A345CEA}">
      <dgm:prSet/>
      <dgm:spPr/>
      <dgm:t>
        <a:bodyPr/>
        <a:lstStyle/>
        <a:p>
          <a:endParaRPr lang="en-US"/>
        </a:p>
      </dgm:t>
    </dgm:pt>
    <dgm:pt modelId="{15B6EDA3-16F4-43E0-AD42-AB318BF9954F}">
      <dgm:prSet custT="1"/>
      <dgm:spPr/>
      <dgm:t>
        <a:bodyPr/>
        <a:lstStyle/>
        <a:p>
          <a:pPr>
            <a:defRPr b="1"/>
          </a:pPr>
          <a:r>
            <a:rPr lang="en-US" sz="1600" dirty="0"/>
            <a:t>After reviewing written statements Appellate Decision-Maker must issue a written statement affirming or overturning the decision-maker’s decision </a:t>
          </a:r>
        </a:p>
      </dgm:t>
    </dgm:pt>
    <dgm:pt modelId="{7B6C1EB0-6ECD-484C-8FFC-DCE158817A10}" type="parTrans" cxnId="{7152BBF8-D6A3-470A-9BD8-365792E0B3E4}">
      <dgm:prSet/>
      <dgm:spPr/>
      <dgm:t>
        <a:bodyPr/>
        <a:lstStyle/>
        <a:p>
          <a:endParaRPr lang="en-US"/>
        </a:p>
      </dgm:t>
    </dgm:pt>
    <dgm:pt modelId="{B4AD0F9B-E73A-4CD8-998C-C3EDF63B62FB}" type="sibTrans" cxnId="{7152BBF8-D6A3-470A-9BD8-365792E0B3E4}">
      <dgm:prSet/>
      <dgm:spPr/>
      <dgm:t>
        <a:bodyPr/>
        <a:lstStyle/>
        <a:p>
          <a:endParaRPr lang="en-US"/>
        </a:p>
      </dgm:t>
    </dgm:pt>
    <dgm:pt modelId="{AD0C784E-80A2-4D4B-B0B9-A664551FCE14}">
      <dgm:prSet/>
      <dgm:spPr/>
      <dgm:t>
        <a:bodyPr/>
        <a:lstStyle/>
        <a:p>
          <a:pPr>
            <a:defRPr b="1"/>
          </a:pPr>
          <a:r>
            <a:rPr lang="en-US" dirty="0"/>
            <a:t>Following this written response, the decision is final </a:t>
          </a:r>
        </a:p>
      </dgm:t>
    </dgm:pt>
    <dgm:pt modelId="{EBD1A264-73F2-40D0-9061-2DFF03134CCA}" type="parTrans" cxnId="{BB973E82-4599-4359-B580-2B22ABDEB274}">
      <dgm:prSet/>
      <dgm:spPr/>
      <dgm:t>
        <a:bodyPr/>
        <a:lstStyle/>
        <a:p>
          <a:endParaRPr lang="en-US"/>
        </a:p>
      </dgm:t>
    </dgm:pt>
    <dgm:pt modelId="{C26A8A22-7579-495A-9BF3-B288D7BD3498}" type="sibTrans" cxnId="{BB973E82-4599-4359-B580-2B22ABDEB274}">
      <dgm:prSet/>
      <dgm:spPr/>
      <dgm:t>
        <a:bodyPr/>
        <a:lstStyle/>
        <a:p>
          <a:endParaRPr lang="en-US"/>
        </a:p>
      </dgm:t>
    </dgm:pt>
    <dgm:pt modelId="{9D696BE1-0701-4DC4-8C9B-C04EBF127362}" type="pres">
      <dgm:prSet presAssocID="{D0758E29-6574-4B2C-8918-04C0489FB3F8}" presName="outerComposite" presStyleCnt="0">
        <dgm:presLayoutVars>
          <dgm:chMax val="5"/>
          <dgm:dir/>
          <dgm:resizeHandles val="exact"/>
        </dgm:presLayoutVars>
      </dgm:prSet>
      <dgm:spPr/>
    </dgm:pt>
    <dgm:pt modelId="{CC78A636-6420-4018-9E16-E573178AD2F1}" type="pres">
      <dgm:prSet presAssocID="{D0758E29-6574-4B2C-8918-04C0489FB3F8}" presName="dummyMaxCanvas" presStyleCnt="0">
        <dgm:presLayoutVars/>
      </dgm:prSet>
      <dgm:spPr/>
    </dgm:pt>
    <dgm:pt modelId="{9130F09D-01EC-49EB-A8F2-54D742D16A61}" type="pres">
      <dgm:prSet presAssocID="{D0758E29-6574-4B2C-8918-04C0489FB3F8}" presName="FourNodes_1" presStyleLbl="node1" presStyleIdx="0" presStyleCnt="4">
        <dgm:presLayoutVars>
          <dgm:bulletEnabled val="1"/>
        </dgm:presLayoutVars>
      </dgm:prSet>
      <dgm:spPr/>
    </dgm:pt>
    <dgm:pt modelId="{41D87CEA-8075-463F-B18D-C386BCD3D72B}" type="pres">
      <dgm:prSet presAssocID="{D0758E29-6574-4B2C-8918-04C0489FB3F8}" presName="FourNodes_2" presStyleLbl="node1" presStyleIdx="1" presStyleCnt="4">
        <dgm:presLayoutVars>
          <dgm:bulletEnabled val="1"/>
        </dgm:presLayoutVars>
      </dgm:prSet>
      <dgm:spPr/>
    </dgm:pt>
    <dgm:pt modelId="{AFD6AE46-CEEB-4EDC-B832-FA9C29A69A9B}" type="pres">
      <dgm:prSet presAssocID="{D0758E29-6574-4B2C-8918-04C0489FB3F8}" presName="FourNodes_3" presStyleLbl="node1" presStyleIdx="2" presStyleCnt="4">
        <dgm:presLayoutVars>
          <dgm:bulletEnabled val="1"/>
        </dgm:presLayoutVars>
      </dgm:prSet>
      <dgm:spPr/>
    </dgm:pt>
    <dgm:pt modelId="{2B7E2210-A6B0-4694-9FD4-0F201985747F}" type="pres">
      <dgm:prSet presAssocID="{D0758E29-6574-4B2C-8918-04C0489FB3F8}" presName="FourNodes_4" presStyleLbl="node1" presStyleIdx="3" presStyleCnt="4">
        <dgm:presLayoutVars>
          <dgm:bulletEnabled val="1"/>
        </dgm:presLayoutVars>
      </dgm:prSet>
      <dgm:spPr/>
    </dgm:pt>
    <dgm:pt modelId="{F720994C-88C1-4C26-A44F-B08DDB9A08A4}" type="pres">
      <dgm:prSet presAssocID="{D0758E29-6574-4B2C-8918-04C0489FB3F8}" presName="FourConn_1-2" presStyleLbl="fgAccFollowNode1" presStyleIdx="0" presStyleCnt="3">
        <dgm:presLayoutVars>
          <dgm:bulletEnabled val="1"/>
        </dgm:presLayoutVars>
      </dgm:prSet>
      <dgm:spPr/>
    </dgm:pt>
    <dgm:pt modelId="{AC062A71-78DE-4D26-AD08-59F25F0ECE01}" type="pres">
      <dgm:prSet presAssocID="{D0758E29-6574-4B2C-8918-04C0489FB3F8}" presName="FourConn_2-3" presStyleLbl="fgAccFollowNode1" presStyleIdx="1" presStyleCnt="3">
        <dgm:presLayoutVars>
          <dgm:bulletEnabled val="1"/>
        </dgm:presLayoutVars>
      </dgm:prSet>
      <dgm:spPr/>
    </dgm:pt>
    <dgm:pt modelId="{1F10A9C9-ED52-459A-A5F0-A85C05CADDC2}" type="pres">
      <dgm:prSet presAssocID="{D0758E29-6574-4B2C-8918-04C0489FB3F8}" presName="FourConn_3-4" presStyleLbl="fgAccFollowNode1" presStyleIdx="2" presStyleCnt="3">
        <dgm:presLayoutVars>
          <dgm:bulletEnabled val="1"/>
        </dgm:presLayoutVars>
      </dgm:prSet>
      <dgm:spPr/>
    </dgm:pt>
    <dgm:pt modelId="{1D9619FD-0587-4283-AED7-297C9595D38F}" type="pres">
      <dgm:prSet presAssocID="{D0758E29-6574-4B2C-8918-04C0489FB3F8}" presName="FourNodes_1_text" presStyleLbl="node1" presStyleIdx="3" presStyleCnt="4">
        <dgm:presLayoutVars>
          <dgm:bulletEnabled val="1"/>
        </dgm:presLayoutVars>
      </dgm:prSet>
      <dgm:spPr/>
    </dgm:pt>
    <dgm:pt modelId="{8E4A0C3B-5B3D-4278-9FF0-CFD93BC8A3D3}" type="pres">
      <dgm:prSet presAssocID="{D0758E29-6574-4B2C-8918-04C0489FB3F8}" presName="FourNodes_2_text" presStyleLbl="node1" presStyleIdx="3" presStyleCnt="4">
        <dgm:presLayoutVars>
          <dgm:bulletEnabled val="1"/>
        </dgm:presLayoutVars>
      </dgm:prSet>
      <dgm:spPr/>
    </dgm:pt>
    <dgm:pt modelId="{9E436DDC-F179-4852-AB79-D05377E1891D}" type="pres">
      <dgm:prSet presAssocID="{D0758E29-6574-4B2C-8918-04C0489FB3F8}" presName="FourNodes_3_text" presStyleLbl="node1" presStyleIdx="3" presStyleCnt="4">
        <dgm:presLayoutVars>
          <dgm:bulletEnabled val="1"/>
        </dgm:presLayoutVars>
      </dgm:prSet>
      <dgm:spPr/>
    </dgm:pt>
    <dgm:pt modelId="{72EF672D-F477-4CA6-9130-90F827CF9668}" type="pres">
      <dgm:prSet presAssocID="{D0758E29-6574-4B2C-8918-04C0489FB3F8}" presName="FourNodes_4_text" presStyleLbl="node1" presStyleIdx="3" presStyleCnt="4">
        <dgm:presLayoutVars>
          <dgm:bulletEnabled val="1"/>
        </dgm:presLayoutVars>
      </dgm:prSet>
      <dgm:spPr/>
    </dgm:pt>
  </dgm:ptLst>
  <dgm:cxnLst>
    <dgm:cxn modelId="{538C5803-1474-4424-94F3-816EC7822F8E}" type="presOf" srcId="{15B6EDA3-16F4-43E0-AD42-AB318BF9954F}" destId="{AFD6AE46-CEEB-4EDC-B832-FA9C29A69A9B}" srcOrd="0" destOrd="0" presId="urn:microsoft.com/office/officeart/2005/8/layout/vProcess5"/>
    <dgm:cxn modelId="{93D2D30D-FE7D-48BA-A377-43E47D50FCB0}" type="presOf" srcId="{AD0C784E-80A2-4D4B-B0B9-A664551FCE14}" destId="{2B7E2210-A6B0-4694-9FD4-0F201985747F}" srcOrd="0" destOrd="0" presId="urn:microsoft.com/office/officeart/2005/8/layout/vProcess5"/>
    <dgm:cxn modelId="{04653B0E-F391-4102-BF5E-0EAB4A46380B}" type="presOf" srcId="{8B071C55-32C5-42FC-8617-E36B240B107E}" destId="{1D9619FD-0587-4283-AED7-297C9595D38F}" srcOrd="1" destOrd="0" presId="urn:microsoft.com/office/officeart/2005/8/layout/vProcess5"/>
    <dgm:cxn modelId="{FAF98433-53D6-41B7-BFDA-5FFE0A345CEA}" srcId="{D0758E29-6574-4B2C-8918-04C0489FB3F8}" destId="{473D50F7-A97B-4DC1-B5AD-853751950D04}" srcOrd="1" destOrd="0" parTransId="{E781D78D-C16A-4A66-AE02-FC4FF9EC7093}" sibTransId="{EE77EE36-2B1F-4161-96E5-895D408434AB}"/>
    <dgm:cxn modelId="{F6192837-B389-464A-97BE-357C99493BEF}" type="presOf" srcId="{8B071C55-32C5-42FC-8617-E36B240B107E}" destId="{9130F09D-01EC-49EB-A8F2-54D742D16A61}" srcOrd="0" destOrd="0" presId="urn:microsoft.com/office/officeart/2005/8/layout/vProcess5"/>
    <dgm:cxn modelId="{0FC0423E-9972-47F0-9A8B-88E2809FEE23}" type="presOf" srcId="{AD0C784E-80A2-4D4B-B0B9-A664551FCE14}" destId="{72EF672D-F477-4CA6-9130-90F827CF9668}" srcOrd="1" destOrd="0" presId="urn:microsoft.com/office/officeart/2005/8/layout/vProcess5"/>
    <dgm:cxn modelId="{97691D3F-6A1D-494A-86D2-9379C6D842B5}" type="presOf" srcId="{B4AD0F9B-E73A-4CD8-998C-C3EDF63B62FB}" destId="{1F10A9C9-ED52-459A-A5F0-A85C05CADDC2}" srcOrd="0" destOrd="0" presId="urn:microsoft.com/office/officeart/2005/8/layout/vProcess5"/>
    <dgm:cxn modelId="{AAA95845-9BFB-4A3A-9798-CDECD8FCB3F3}" type="presOf" srcId="{EE77EE36-2B1F-4161-96E5-895D408434AB}" destId="{AC062A71-78DE-4D26-AD08-59F25F0ECE01}" srcOrd="0" destOrd="0" presId="urn:microsoft.com/office/officeart/2005/8/layout/vProcess5"/>
    <dgm:cxn modelId="{E4F1D94B-BB25-4A5D-94FF-E6673677FDDF}" type="presOf" srcId="{44353CBF-8C29-4BDB-B0AC-0003A8A95096}" destId="{F720994C-88C1-4C26-A44F-B08DDB9A08A4}" srcOrd="0" destOrd="0" presId="urn:microsoft.com/office/officeart/2005/8/layout/vProcess5"/>
    <dgm:cxn modelId="{BB973E82-4599-4359-B580-2B22ABDEB274}" srcId="{D0758E29-6574-4B2C-8918-04C0489FB3F8}" destId="{AD0C784E-80A2-4D4B-B0B9-A664551FCE14}" srcOrd="3" destOrd="0" parTransId="{EBD1A264-73F2-40D0-9061-2DFF03134CCA}" sibTransId="{C26A8A22-7579-495A-9BF3-B288D7BD3498}"/>
    <dgm:cxn modelId="{E2328AB9-7F45-4B8A-8663-7201628FC409}" type="presOf" srcId="{473D50F7-A97B-4DC1-B5AD-853751950D04}" destId="{41D87CEA-8075-463F-B18D-C386BCD3D72B}" srcOrd="0" destOrd="0" presId="urn:microsoft.com/office/officeart/2005/8/layout/vProcess5"/>
    <dgm:cxn modelId="{6F6AC5BB-B807-48D7-AFE4-EBB0439E14D7}" srcId="{D0758E29-6574-4B2C-8918-04C0489FB3F8}" destId="{8B071C55-32C5-42FC-8617-E36B240B107E}" srcOrd="0" destOrd="0" parTransId="{9A2B35DD-E7D7-4A4C-92D3-63B9A054981E}" sibTransId="{44353CBF-8C29-4BDB-B0AC-0003A8A95096}"/>
    <dgm:cxn modelId="{D0A292C9-A5D7-437B-8401-E3618517613F}" type="presOf" srcId="{473D50F7-A97B-4DC1-B5AD-853751950D04}" destId="{8E4A0C3B-5B3D-4278-9FF0-CFD93BC8A3D3}" srcOrd="1" destOrd="0" presId="urn:microsoft.com/office/officeart/2005/8/layout/vProcess5"/>
    <dgm:cxn modelId="{79F9B4D3-A49E-4526-9F8F-B2D3880E4DB5}" type="presOf" srcId="{15B6EDA3-16F4-43E0-AD42-AB318BF9954F}" destId="{9E436DDC-F179-4852-AB79-D05377E1891D}" srcOrd="1" destOrd="0" presId="urn:microsoft.com/office/officeart/2005/8/layout/vProcess5"/>
    <dgm:cxn modelId="{52EE5CD7-3B5B-4F89-BE89-4EBF7BF092F9}" type="presOf" srcId="{D0758E29-6574-4B2C-8918-04C0489FB3F8}" destId="{9D696BE1-0701-4DC4-8C9B-C04EBF127362}" srcOrd="0" destOrd="0" presId="urn:microsoft.com/office/officeart/2005/8/layout/vProcess5"/>
    <dgm:cxn modelId="{7152BBF8-D6A3-470A-9BD8-365792E0B3E4}" srcId="{D0758E29-6574-4B2C-8918-04C0489FB3F8}" destId="{15B6EDA3-16F4-43E0-AD42-AB318BF9954F}" srcOrd="2" destOrd="0" parTransId="{7B6C1EB0-6ECD-484C-8FFC-DCE158817A10}" sibTransId="{B4AD0F9B-E73A-4CD8-998C-C3EDF63B62FB}"/>
    <dgm:cxn modelId="{B18220BC-4836-445F-96D2-4D602E11549F}" type="presParOf" srcId="{9D696BE1-0701-4DC4-8C9B-C04EBF127362}" destId="{CC78A636-6420-4018-9E16-E573178AD2F1}" srcOrd="0" destOrd="0" presId="urn:microsoft.com/office/officeart/2005/8/layout/vProcess5"/>
    <dgm:cxn modelId="{2A584C64-7413-4994-AEDF-D387EEB9C268}" type="presParOf" srcId="{9D696BE1-0701-4DC4-8C9B-C04EBF127362}" destId="{9130F09D-01EC-49EB-A8F2-54D742D16A61}" srcOrd="1" destOrd="0" presId="urn:microsoft.com/office/officeart/2005/8/layout/vProcess5"/>
    <dgm:cxn modelId="{37266AD6-55E0-4D66-81E5-E7741B110A32}" type="presParOf" srcId="{9D696BE1-0701-4DC4-8C9B-C04EBF127362}" destId="{41D87CEA-8075-463F-B18D-C386BCD3D72B}" srcOrd="2" destOrd="0" presId="urn:microsoft.com/office/officeart/2005/8/layout/vProcess5"/>
    <dgm:cxn modelId="{DC776889-2006-4FD5-AF2C-D177482F34B1}" type="presParOf" srcId="{9D696BE1-0701-4DC4-8C9B-C04EBF127362}" destId="{AFD6AE46-CEEB-4EDC-B832-FA9C29A69A9B}" srcOrd="3" destOrd="0" presId="urn:microsoft.com/office/officeart/2005/8/layout/vProcess5"/>
    <dgm:cxn modelId="{A4074F4A-CAB2-4DBE-BABF-AB5F47C74C2D}" type="presParOf" srcId="{9D696BE1-0701-4DC4-8C9B-C04EBF127362}" destId="{2B7E2210-A6B0-4694-9FD4-0F201985747F}" srcOrd="4" destOrd="0" presId="urn:microsoft.com/office/officeart/2005/8/layout/vProcess5"/>
    <dgm:cxn modelId="{9CB717E6-F5E2-4976-895B-119F4456D15E}" type="presParOf" srcId="{9D696BE1-0701-4DC4-8C9B-C04EBF127362}" destId="{F720994C-88C1-4C26-A44F-B08DDB9A08A4}" srcOrd="5" destOrd="0" presId="urn:microsoft.com/office/officeart/2005/8/layout/vProcess5"/>
    <dgm:cxn modelId="{29C101D5-9606-4C6F-A92A-E14E69D114D0}" type="presParOf" srcId="{9D696BE1-0701-4DC4-8C9B-C04EBF127362}" destId="{AC062A71-78DE-4D26-AD08-59F25F0ECE01}" srcOrd="6" destOrd="0" presId="urn:microsoft.com/office/officeart/2005/8/layout/vProcess5"/>
    <dgm:cxn modelId="{8E5713F1-C4A6-4357-8B26-DC4E544A331A}" type="presParOf" srcId="{9D696BE1-0701-4DC4-8C9B-C04EBF127362}" destId="{1F10A9C9-ED52-459A-A5F0-A85C05CADDC2}" srcOrd="7" destOrd="0" presId="urn:microsoft.com/office/officeart/2005/8/layout/vProcess5"/>
    <dgm:cxn modelId="{E5BBA49A-7C70-4C03-A922-12389C3FD2B7}" type="presParOf" srcId="{9D696BE1-0701-4DC4-8C9B-C04EBF127362}" destId="{1D9619FD-0587-4283-AED7-297C9595D38F}" srcOrd="8" destOrd="0" presId="urn:microsoft.com/office/officeart/2005/8/layout/vProcess5"/>
    <dgm:cxn modelId="{C903EB2A-C018-4CC9-859F-61FC7D59AB22}" type="presParOf" srcId="{9D696BE1-0701-4DC4-8C9B-C04EBF127362}" destId="{8E4A0C3B-5B3D-4278-9FF0-CFD93BC8A3D3}" srcOrd="9" destOrd="0" presId="urn:microsoft.com/office/officeart/2005/8/layout/vProcess5"/>
    <dgm:cxn modelId="{6995E019-106A-4C3A-A97D-D272D31EB07C}" type="presParOf" srcId="{9D696BE1-0701-4DC4-8C9B-C04EBF127362}" destId="{9E436DDC-F179-4852-AB79-D05377E1891D}" srcOrd="10" destOrd="0" presId="urn:microsoft.com/office/officeart/2005/8/layout/vProcess5"/>
    <dgm:cxn modelId="{1EA97E84-490A-4DD4-9829-17006CFEA816}" type="presParOf" srcId="{9D696BE1-0701-4DC4-8C9B-C04EBF127362}" destId="{72EF672D-F477-4CA6-9130-90F827CF9668}"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DD92A2-26D2-4D95-AD35-79F537FE4403}">
      <dsp:nvSpPr>
        <dsp:cNvPr id="0" name=""/>
        <dsp:cNvSpPr/>
      </dsp:nvSpPr>
      <dsp:spPr>
        <a:xfrm>
          <a:off x="53" y="70225"/>
          <a:ext cx="5091244" cy="1929756"/>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Sexual Assault</a:t>
          </a:r>
          <a:r>
            <a:rPr lang="en-US" sz="1800" kern="1200"/>
            <a:t> – “any sexual act directed against another person, without consent of the victim, including instances where the victim is incapable of giving consent”</a:t>
          </a:r>
        </a:p>
      </dsp:txBody>
      <dsp:txXfrm>
        <a:off x="53" y="70225"/>
        <a:ext cx="5091244" cy="1929756"/>
      </dsp:txXfrm>
    </dsp:sp>
    <dsp:sp modelId="{D74800C4-7EE5-43E5-87B1-91669C9528C1}">
      <dsp:nvSpPr>
        <dsp:cNvPr id="0" name=""/>
        <dsp:cNvSpPr/>
      </dsp:nvSpPr>
      <dsp:spPr>
        <a:xfrm>
          <a:off x="53" y="1999981"/>
          <a:ext cx="5091244" cy="1334070"/>
        </a:xfrm>
        <a:prstGeom prst="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7D593D3-1D7F-4AC0-8AFC-F6AAD8966965}">
      <dsp:nvSpPr>
        <dsp:cNvPr id="0" name=""/>
        <dsp:cNvSpPr/>
      </dsp:nvSpPr>
      <dsp:spPr>
        <a:xfrm>
          <a:off x="5804072" y="70225"/>
          <a:ext cx="5091244" cy="1929756"/>
        </a:xfrm>
        <a:prstGeom prst="rect">
          <a:avLst/>
        </a:prstGeom>
        <a:solidFill>
          <a:schemeClr val="accent5">
            <a:hueOff val="6237238"/>
            <a:satOff val="-4013"/>
            <a:lumOff val="2744"/>
            <a:alphaOff val="0"/>
          </a:schemeClr>
        </a:solidFill>
        <a:ln w="19050" cap="rnd" cmpd="sng" algn="ctr">
          <a:solidFill>
            <a:schemeClr val="accent5">
              <a:hueOff val="6237238"/>
              <a:satOff val="-4013"/>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1" kern="1200"/>
            <a:t>Dating Violence</a:t>
          </a:r>
          <a:r>
            <a:rPr lang="en-US" sz="1800" kern="1200"/>
            <a:t> - Dating violence means violence committed by a person: </a:t>
          </a:r>
          <a:r>
            <a:rPr lang="en-US" sz="1800" b="1" kern="1200"/>
            <a:t>A</a:t>
          </a:r>
          <a:r>
            <a:rPr lang="en-US" sz="1800" kern="1200"/>
            <a:t>. </a:t>
          </a:r>
          <a:r>
            <a:rPr lang="en-US" sz="1800" b="1" kern="1200"/>
            <a:t>who is</a:t>
          </a:r>
          <a:r>
            <a:rPr lang="en-US" sz="1800" kern="1200"/>
            <a:t> or </a:t>
          </a:r>
          <a:r>
            <a:rPr lang="en-US" sz="1800" b="1" kern="1200"/>
            <a:t>has been</a:t>
          </a:r>
          <a:r>
            <a:rPr lang="en-US" sz="1800" kern="1200"/>
            <a:t> in a social relationship of a romantic or intimate nature with the victim, and </a:t>
          </a:r>
          <a:r>
            <a:rPr lang="en-US" sz="1800" b="1" kern="1200"/>
            <a:t>B</a:t>
          </a:r>
          <a:r>
            <a:rPr lang="en-US" sz="1800" kern="1200"/>
            <a:t>. where the existence of such a relationship shall be determined based on a consideration of the following factors: </a:t>
          </a:r>
        </a:p>
      </dsp:txBody>
      <dsp:txXfrm>
        <a:off x="5804072" y="70225"/>
        <a:ext cx="5091244" cy="1929756"/>
      </dsp:txXfrm>
    </dsp:sp>
    <dsp:sp modelId="{954F4A8A-0F19-4202-9F53-98EB82F013FD}">
      <dsp:nvSpPr>
        <dsp:cNvPr id="0" name=""/>
        <dsp:cNvSpPr/>
      </dsp:nvSpPr>
      <dsp:spPr>
        <a:xfrm>
          <a:off x="5804072" y="1999981"/>
          <a:ext cx="5091244" cy="1334070"/>
        </a:xfrm>
        <a:prstGeom prst="rect">
          <a:avLst/>
        </a:prstGeom>
        <a:solidFill>
          <a:schemeClr val="accent5">
            <a:tint val="40000"/>
            <a:alpha val="90000"/>
            <a:hueOff val="6029015"/>
            <a:satOff val="58"/>
            <a:lumOff val="463"/>
            <a:alphaOff val="0"/>
          </a:schemeClr>
        </a:solidFill>
        <a:ln w="19050" cap="rnd" cmpd="sng" algn="ctr">
          <a:solidFill>
            <a:schemeClr val="accent5">
              <a:tint val="40000"/>
              <a:alpha val="90000"/>
              <a:hueOff val="6029015"/>
              <a:satOff val="58"/>
              <a:lumOff val="4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a:t>i. The length of the relationship</a:t>
          </a:r>
        </a:p>
        <a:p>
          <a:pPr marL="171450" lvl="1" indent="-171450" algn="l" defTabSz="800100">
            <a:lnSpc>
              <a:spcPct val="90000"/>
            </a:lnSpc>
            <a:spcBef>
              <a:spcPct val="0"/>
            </a:spcBef>
            <a:spcAft>
              <a:spcPct val="15000"/>
            </a:spcAft>
            <a:buChar char="•"/>
          </a:pPr>
          <a:r>
            <a:rPr lang="en-US" sz="1800" kern="1200"/>
            <a:t>ii. The type of relationship, and</a:t>
          </a:r>
        </a:p>
        <a:p>
          <a:pPr marL="171450" lvl="1" indent="-171450" algn="l" defTabSz="800100">
            <a:lnSpc>
              <a:spcPct val="90000"/>
            </a:lnSpc>
            <a:spcBef>
              <a:spcPct val="0"/>
            </a:spcBef>
            <a:spcAft>
              <a:spcPct val="15000"/>
            </a:spcAft>
            <a:buChar char="•"/>
          </a:pPr>
          <a:r>
            <a:rPr lang="en-US" sz="1800" kern="1200"/>
            <a:t>iii. The frequency of interaction between the persons involved in the relationship. </a:t>
          </a:r>
        </a:p>
      </dsp:txBody>
      <dsp:txXfrm>
        <a:off x="5804072" y="1999981"/>
        <a:ext cx="5091244" cy="13340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A34DF9-107B-4A7C-962A-CF347CF61ADC}">
      <dsp:nvSpPr>
        <dsp:cNvPr id="0" name=""/>
        <dsp:cNvSpPr/>
      </dsp:nvSpPr>
      <dsp:spPr>
        <a:xfrm>
          <a:off x="0" y="93600"/>
          <a:ext cx="6496050" cy="216216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Nondisciplinary, nonpunitive individual services offered as appropriate, as reasonably available and without fee or charge to the complainant or respondent before of after the filing of a formal complaint or where no formal complaint has been filed</a:t>
          </a:r>
          <a:endParaRPr lang="en-US" sz="2100" kern="1200"/>
        </a:p>
      </dsp:txBody>
      <dsp:txXfrm>
        <a:off x="105548" y="199148"/>
        <a:ext cx="6284954" cy="1951064"/>
      </dsp:txXfrm>
    </dsp:sp>
    <dsp:sp modelId="{79CC949A-BCEE-40A3-87E0-2E3466A65637}">
      <dsp:nvSpPr>
        <dsp:cNvPr id="0" name=""/>
        <dsp:cNvSpPr/>
      </dsp:nvSpPr>
      <dsp:spPr>
        <a:xfrm>
          <a:off x="0" y="2316240"/>
          <a:ext cx="6496050" cy="2162160"/>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0" i="0" kern="1200"/>
            <a:t>Designed to restore or preserve equal access to the educational program or activity without unreasonably burdening the other party,  including measures designed to protect the safety of all parties or the education environment or to deter sexual harassment</a:t>
          </a:r>
          <a:endParaRPr lang="en-US" sz="2100" kern="1200"/>
        </a:p>
      </dsp:txBody>
      <dsp:txXfrm>
        <a:off x="105548" y="2421788"/>
        <a:ext cx="6284954" cy="19510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0801CB-7DF4-4197-9FAD-BD8695A31FDF}">
      <dsp:nvSpPr>
        <dsp:cNvPr id="0" name=""/>
        <dsp:cNvSpPr/>
      </dsp:nvSpPr>
      <dsp:spPr>
        <a:xfrm>
          <a:off x="0" y="385199"/>
          <a:ext cx="6496050" cy="185328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a:t>Can also include assessments or evaluations for special education or 504 services</a:t>
          </a:r>
          <a:endParaRPr lang="en-US" sz="3300" kern="1200"/>
        </a:p>
      </dsp:txBody>
      <dsp:txXfrm>
        <a:off x="90470" y="475669"/>
        <a:ext cx="6315110" cy="1672340"/>
      </dsp:txXfrm>
    </dsp:sp>
    <dsp:sp modelId="{CC24765D-A78D-4590-9873-52A33EC16AEA}">
      <dsp:nvSpPr>
        <dsp:cNvPr id="0" name=""/>
        <dsp:cNvSpPr/>
      </dsp:nvSpPr>
      <dsp:spPr>
        <a:xfrm>
          <a:off x="0" y="2333519"/>
          <a:ext cx="6496050" cy="1853280"/>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a:t>Or review of current IEPS or 504 Plans</a:t>
          </a:r>
          <a:endParaRPr lang="en-US" sz="3300" kern="1200"/>
        </a:p>
      </dsp:txBody>
      <dsp:txXfrm>
        <a:off x="90470" y="2423989"/>
        <a:ext cx="6315110" cy="1672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9CF15B-3581-429D-B41D-F1A3C8D76303}">
      <dsp:nvSpPr>
        <dsp:cNvPr id="0" name=""/>
        <dsp:cNvSpPr/>
      </dsp:nvSpPr>
      <dsp:spPr>
        <a:xfrm>
          <a:off x="53" y="336050"/>
          <a:ext cx="5091244" cy="1941616"/>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i="0" kern="1200"/>
            <a:t>Schools are authorized to remove a respondent from the school’s education programs or activities on an </a:t>
          </a:r>
          <a:r>
            <a:rPr lang="en-US" sz="1800" b="1" i="0" kern="1200"/>
            <a:t>emergency basis</a:t>
          </a:r>
          <a:r>
            <a:rPr lang="en-US" sz="1800" b="0" i="0" kern="1200"/>
            <a:t>, with or without a grievance process pending, as long as notice and opportunity to challenge the removal is given to the respondent following the removal.</a:t>
          </a:r>
          <a:endParaRPr lang="en-US" sz="1800" kern="1200"/>
        </a:p>
      </dsp:txBody>
      <dsp:txXfrm>
        <a:off x="53" y="336050"/>
        <a:ext cx="5091244" cy="1941616"/>
      </dsp:txXfrm>
    </dsp:sp>
    <dsp:sp modelId="{ECF4C777-6374-43FE-BC68-1573E038E308}">
      <dsp:nvSpPr>
        <dsp:cNvPr id="0" name=""/>
        <dsp:cNvSpPr/>
      </dsp:nvSpPr>
      <dsp:spPr>
        <a:xfrm>
          <a:off x="53" y="2277666"/>
          <a:ext cx="5091244" cy="790560"/>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0" i="0" kern="1200"/>
            <a:t>Consider consultation with Solicitor prior to emergency removal under Title IX</a:t>
          </a:r>
          <a:endParaRPr lang="en-US" sz="1800" kern="1200"/>
        </a:p>
      </dsp:txBody>
      <dsp:txXfrm>
        <a:off x="53" y="2277666"/>
        <a:ext cx="5091244" cy="790560"/>
      </dsp:txXfrm>
    </dsp:sp>
    <dsp:sp modelId="{AFB785E7-4250-4908-AEDA-93639B254384}">
      <dsp:nvSpPr>
        <dsp:cNvPr id="0" name=""/>
        <dsp:cNvSpPr/>
      </dsp:nvSpPr>
      <dsp:spPr>
        <a:xfrm>
          <a:off x="5804072" y="336050"/>
          <a:ext cx="5091244" cy="1941616"/>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i="0" kern="1200"/>
            <a:t>The decision to initiate an emergency removal will also be evaluated under the deliberate indifference standard.</a:t>
          </a:r>
          <a:endParaRPr lang="en-US" sz="1800" kern="1200"/>
        </a:p>
      </dsp:txBody>
      <dsp:txXfrm>
        <a:off x="5804072" y="336050"/>
        <a:ext cx="5091244" cy="1941616"/>
      </dsp:txXfrm>
    </dsp:sp>
    <dsp:sp modelId="{A59C2D0A-95F5-469A-AA7E-1C252927D18C}">
      <dsp:nvSpPr>
        <dsp:cNvPr id="0" name=""/>
        <dsp:cNvSpPr/>
      </dsp:nvSpPr>
      <dsp:spPr>
        <a:xfrm>
          <a:off x="5804072" y="2277666"/>
          <a:ext cx="5091244" cy="790560"/>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9D294B-A2E4-4094-B7E2-0B4FEC29F99E}">
      <dsp:nvSpPr>
        <dsp:cNvPr id="0" name=""/>
        <dsp:cNvSpPr/>
      </dsp:nvSpPr>
      <dsp:spPr>
        <a:xfrm>
          <a:off x="0" y="146350"/>
          <a:ext cx="10901362" cy="67626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An emergency removal may be appropriate when there is </a:t>
          </a:r>
          <a:r>
            <a:rPr lang="en-US" sz="1700" b="1" kern="1200"/>
            <a:t>an immediate threat to the physical health or safety of any students or other individuals arising from the allegations of sexual harassment. </a:t>
          </a:r>
          <a:endParaRPr lang="en-US" sz="1700" kern="1200"/>
        </a:p>
      </dsp:txBody>
      <dsp:txXfrm>
        <a:off x="33012" y="179362"/>
        <a:ext cx="10835338" cy="610236"/>
      </dsp:txXfrm>
    </dsp:sp>
    <dsp:sp modelId="{96A13928-4E87-4C8C-8C6F-24F3464613AD}">
      <dsp:nvSpPr>
        <dsp:cNvPr id="0" name=""/>
        <dsp:cNvSpPr/>
      </dsp:nvSpPr>
      <dsp:spPr>
        <a:xfrm>
          <a:off x="0" y="871570"/>
          <a:ext cx="10901362" cy="676260"/>
        </a:xfrm>
        <a:prstGeom prst="round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Prior to the emergency removal, a school must </a:t>
          </a:r>
        </a:p>
      </dsp:txBody>
      <dsp:txXfrm>
        <a:off x="33012" y="904582"/>
        <a:ext cx="10835338" cy="610236"/>
      </dsp:txXfrm>
    </dsp:sp>
    <dsp:sp modelId="{E7765538-8E30-4567-A5AF-9DD2CC5B7F52}">
      <dsp:nvSpPr>
        <dsp:cNvPr id="0" name=""/>
        <dsp:cNvSpPr/>
      </dsp:nvSpPr>
      <dsp:spPr>
        <a:xfrm>
          <a:off x="0" y="1547830"/>
          <a:ext cx="10901362" cy="1689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6118"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Conduct an individualized safety and risk analysis</a:t>
          </a:r>
        </a:p>
        <a:p>
          <a:pPr marL="228600" lvl="2" indent="-114300" algn="l" defTabSz="577850">
            <a:lnSpc>
              <a:spcPct val="90000"/>
            </a:lnSpc>
            <a:spcBef>
              <a:spcPct val="0"/>
            </a:spcBef>
            <a:spcAft>
              <a:spcPct val="20000"/>
            </a:spcAft>
            <a:buChar char="•"/>
          </a:pPr>
          <a:r>
            <a:rPr lang="en-US" sz="1300" kern="1200"/>
            <a:t>Must be more than a “generalized, hypothetical, or speculative belief that the respondent may pose a risk to someone's physical health or safety” and </a:t>
          </a:r>
        </a:p>
        <a:p>
          <a:pPr marL="228600" lvl="2" indent="-114300" algn="l" defTabSz="577850">
            <a:lnSpc>
              <a:spcPct val="90000"/>
            </a:lnSpc>
            <a:spcBef>
              <a:spcPct val="0"/>
            </a:spcBef>
            <a:spcAft>
              <a:spcPct val="20000"/>
            </a:spcAft>
            <a:buChar char="•"/>
          </a:pPr>
          <a:r>
            <a:rPr lang="en-US" sz="1300" kern="1200"/>
            <a:t>Must be individualized with respect to the particular respondent and must examine the circumstances “arising from the allegations of sexual harassment”  </a:t>
          </a:r>
        </a:p>
        <a:p>
          <a:pPr marL="114300" lvl="1" indent="-114300" algn="l" defTabSz="577850">
            <a:lnSpc>
              <a:spcPct val="90000"/>
            </a:lnSpc>
            <a:spcBef>
              <a:spcPct val="0"/>
            </a:spcBef>
            <a:spcAft>
              <a:spcPct val="20000"/>
            </a:spcAft>
            <a:buChar char="•"/>
          </a:pPr>
          <a:r>
            <a:rPr lang="en-US" sz="1300" kern="1200"/>
            <a:t>Determine that an immediate threat to the physical health or safety of any student or other individual arising from the allegations of sexual harassment justifies removal, and </a:t>
          </a:r>
        </a:p>
        <a:p>
          <a:pPr marL="114300" lvl="1" indent="-114300" algn="l" defTabSz="577850">
            <a:lnSpc>
              <a:spcPct val="90000"/>
            </a:lnSpc>
            <a:spcBef>
              <a:spcPct val="0"/>
            </a:spcBef>
            <a:spcAft>
              <a:spcPct val="20000"/>
            </a:spcAft>
            <a:buChar char="•"/>
          </a:pPr>
          <a:r>
            <a:rPr lang="en-US" sz="1300" kern="1200"/>
            <a:t>Provide the respondent with notice and an opportunity to challenge the decision immediately following the removal. </a:t>
          </a:r>
        </a:p>
      </dsp:txBody>
      <dsp:txXfrm>
        <a:off x="0" y="1547830"/>
        <a:ext cx="10901362" cy="16891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DF359-969B-4504-B950-F1A1226700DE}">
      <dsp:nvSpPr>
        <dsp:cNvPr id="0" name=""/>
        <dsp:cNvSpPr/>
      </dsp:nvSpPr>
      <dsp:spPr>
        <a:xfrm>
          <a:off x="0" y="289688"/>
          <a:ext cx="11533517" cy="14364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5129" tIns="395732" rIns="89512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Would not constitute Title IX sexual harassment as is defined in the regulations. </a:t>
          </a:r>
        </a:p>
        <a:p>
          <a:pPr marL="171450" lvl="1" indent="-171450" algn="l" defTabSz="844550">
            <a:lnSpc>
              <a:spcPct val="90000"/>
            </a:lnSpc>
            <a:spcBef>
              <a:spcPct val="0"/>
            </a:spcBef>
            <a:spcAft>
              <a:spcPct val="15000"/>
            </a:spcAft>
            <a:buChar char="•"/>
          </a:pPr>
          <a:r>
            <a:rPr lang="en-US" sz="1900" kern="1200"/>
            <a:t>Did not occur in a School District education program or activity. </a:t>
          </a:r>
        </a:p>
        <a:p>
          <a:pPr marL="171450" lvl="1" indent="-171450" algn="l" defTabSz="844550">
            <a:lnSpc>
              <a:spcPct val="90000"/>
            </a:lnSpc>
            <a:spcBef>
              <a:spcPct val="0"/>
            </a:spcBef>
            <a:spcAft>
              <a:spcPct val="15000"/>
            </a:spcAft>
            <a:buChar char="•"/>
          </a:pPr>
          <a:r>
            <a:rPr lang="en-US" sz="1900" kern="1200" dirty="0"/>
            <a:t>Did not occur against a person in the U.S. </a:t>
          </a:r>
        </a:p>
      </dsp:txBody>
      <dsp:txXfrm>
        <a:off x="0" y="289688"/>
        <a:ext cx="11533517" cy="1436400"/>
      </dsp:txXfrm>
    </dsp:sp>
    <dsp:sp modelId="{416C49EF-AACD-4B97-A32B-D72D4EB3E255}">
      <dsp:nvSpPr>
        <dsp:cNvPr id="0" name=""/>
        <dsp:cNvSpPr/>
      </dsp:nvSpPr>
      <dsp:spPr>
        <a:xfrm>
          <a:off x="576675" y="9248"/>
          <a:ext cx="8073461" cy="5608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5158" tIns="0" rIns="305158" bIns="0" numCol="1" spcCol="1270" anchor="ctr" anchorCtr="0">
          <a:noAutofit/>
        </a:bodyPr>
        <a:lstStyle/>
        <a:p>
          <a:pPr marL="0" lvl="0" indent="0" algn="l" defTabSz="844550">
            <a:lnSpc>
              <a:spcPct val="90000"/>
            </a:lnSpc>
            <a:spcBef>
              <a:spcPct val="0"/>
            </a:spcBef>
            <a:spcAft>
              <a:spcPct val="35000"/>
            </a:spcAft>
            <a:buNone/>
          </a:pPr>
          <a:r>
            <a:rPr lang="en-US" sz="1900" u="sng" kern="1200"/>
            <a:t>Must Dismiss if: </a:t>
          </a:r>
          <a:endParaRPr lang="en-US" sz="1900" kern="1200"/>
        </a:p>
      </dsp:txBody>
      <dsp:txXfrm>
        <a:off x="604055" y="36628"/>
        <a:ext cx="8018701" cy="506120"/>
      </dsp:txXfrm>
    </dsp:sp>
    <dsp:sp modelId="{FD92FA0E-DEFE-48B2-B8F0-2F8055D5220E}">
      <dsp:nvSpPr>
        <dsp:cNvPr id="0" name=""/>
        <dsp:cNvSpPr/>
      </dsp:nvSpPr>
      <dsp:spPr>
        <a:xfrm>
          <a:off x="0" y="2109128"/>
          <a:ext cx="11533517" cy="197505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95129" tIns="395732" rIns="89512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Complainant notifies the Title IX Coordinator in writing that the Complainant would like to withdraw formal complaint or allegations. </a:t>
          </a:r>
        </a:p>
        <a:p>
          <a:pPr marL="171450" lvl="1" indent="-171450" algn="l" defTabSz="844550">
            <a:lnSpc>
              <a:spcPct val="90000"/>
            </a:lnSpc>
            <a:spcBef>
              <a:spcPct val="0"/>
            </a:spcBef>
            <a:spcAft>
              <a:spcPct val="15000"/>
            </a:spcAft>
            <a:buChar char="•"/>
          </a:pPr>
          <a:r>
            <a:rPr lang="en-US" sz="1900" kern="1200"/>
            <a:t>Respondent is no longer enrolled or employed by the School District. </a:t>
          </a:r>
        </a:p>
        <a:p>
          <a:pPr marL="171450" lvl="1" indent="-171450" algn="l" defTabSz="844550">
            <a:lnSpc>
              <a:spcPct val="90000"/>
            </a:lnSpc>
            <a:spcBef>
              <a:spcPct val="0"/>
            </a:spcBef>
            <a:spcAft>
              <a:spcPct val="15000"/>
            </a:spcAft>
            <a:buChar char="•"/>
          </a:pPr>
          <a:r>
            <a:rPr lang="en-US" sz="1900" kern="1200"/>
            <a:t>Specific circumstances prevent the School District from gathering evidence sufficient to reach a determination. </a:t>
          </a:r>
        </a:p>
      </dsp:txBody>
      <dsp:txXfrm>
        <a:off x="0" y="2109128"/>
        <a:ext cx="11533517" cy="1975050"/>
      </dsp:txXfrm>
    </dsp:sp>
    <dsp:sp modelId="{39949E9E-731A-4125-A42F-02098F9F044A}">
      <dsp:nvSpPr>
        <dsp:cNvPr id="0" name=""/>
        <dsp:cNvSpPr/>
      </dsp:nvSpPr>
      <dsp:spPr>
        <a:xfrm>
          <a:off x="576675" y="1828688"/>
          <a:ext cx="8073461" cy="5608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5158" tIns="0" rIns="305158" bIns="0" numCol="1" spcCol="1270" anchor="ctr" anchorCtr="0">
          <a:noAutofit/>
        </a:bodyPr>
        <a:lstStyle/>
        <a:p>
          <a:pPr marL="0" lvl="0" indent="0" algn="l" defTabSz="844550">
            <a:lnSpc>
              <a:spcPct val="90000"/>
            </a:lnSpc>
            <a:spcBef>
              <a:spcPct val="0"/>
            </a:spcBef>
            <a:spcAft>
              <a:spcPct val="35000"/>
            </a:spcAft>
            <a:buNone/>
          </a:pPr>
          <a:r>
            <a:rPr lang="en-US" sz="1900" u="sng" kern="1200"/>
            <a:t>May Dismiss if: </a:t>
          </a:r>
          <a:endParaRPr lang="en-US" sz="1900" kern="1200"/>
        </a:p>
      </dsp:txBody>
      <dsp:txXfrm>
        <a:off x="604055" y="1856068"/>
        <a:ext cx="8018701" cy="5061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C6FE6-6F48-4E9B-9068-1DFFB5484106}">
      <dsp:nvSpPr>
        <dsp:cNvPr id="0" name=""/>
        <dsp:cNvSpPr/>
      </dsp:nvSpPr>
      <dsp:spPr>
        <a:xfrm>
          <a:off x="0" y="3593351"/>
          <a:ext cx="5614987" cy="117941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0" i="0" kern="1200"/>
            <a:t>Must include appeal process in dismissal notice </a:t>
          </a:r>
          <a:endParaRPr lang="en-US" sz="2000" kern="1200"/>
        </a:p>
      </dsp:txBody>
      <dsp:txXfrm>
        <a:off x="0" y="3593351"/>
        <a:ext cx="5614987" cy="1179418"/>
      </dsp:txXfrm>
    </dsp:sp>
    <dsp:sp modelId="{B39B0424-3D0B-4D47-B939-9E4C42875DD6}">
      <dsp:nvSpPr>
        <dsp:cNvPr id="0" name=""/>
        <dsp:cNvSpPr/>
      </dsp:nvSpPr>
      <dsp:spPr>
        <a:xfrm rot="10800000">
          <a:off x="0" y="1797097"/>
          <a:ext cx="5614987" cy="1813944"/>
        </a:xfrm>
        <a:prstGeom prst="upArrowCallou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0" i="0" kern="1200"/>
            <a:t>Both parties have a right to appeal this decision </a:t>
          </a:r>
          <a:endParaRPr lang="en-US" sz="2000" kern="1200"/>
        </a:p>
      </dsp:txBody>
      <dsp:txXfrm rot="10800000">
        <a:off x="0" y="1797097"/>
        <a:ext cx="5614987" cy="1178646"/>
      </dsp:txXfrm>
    </dsp:sp>
    <dsp:sp modelId="{CD5E65D1-1C17-45A8-8458-7EEDB04C9EC9}">
      <dsp:nvSpPr>
        <dsp:cNvPr id="0" name=""/>
        <dsp:cNvSpPr/>
      </dsp:nvSpPr>
      <dsp:spPr>
        <a:xfrm rot="10800000">
          <a:off x="0" y="843"/>
          <a:ext cx="5614987" cy="1813944"/>
        </a:xfrm>
        <a:prstGeom prst="upArrowCallou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0" i="0" kern="1200" dirty="0"/>
            <a:t>the school must promptly send written notice of the dismissal and the reason for dismissal to both parties simultaneously</a:t>
          </a:r>
          <a:endParaRPr lang="en-US" sz="2000" kern="1200" dirty="0"/>
        </a:p>
      </dsp:txBody>
      <dsp:txXfrm rot="10800000">
        <a:off x="0" y="843"/>
        <a:ext cx="5614987" cy="117864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F8ABE-FCBE-427D-84D1-7DA7214B3E16}">
      <dsp:nvSpPr>
        <dsp:cNvPr id="0" name=""/>
        <dsp:cNvSpPr/>
      </dsp:nvSpPr>
      <dsp:spPr>
        <a:xfrm>
          <a:off x="45" y="142970"/>
          <a:ext cx="4394514" cy="576000"/>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Relevant Information:</a:t>
          </a:r>
        </a:p>
      </dsp:txBody>
      <dsp:txXfrm>
        <a:off x="45" y="142970"/>
        <a:ext cx="4394514" cy="576000"/>
      </dsp:txXfrm>
    </dsp:sp>
    <dsp:sp modelId="{6FC3CF96-F92B-4237-9BB4-11187E2BD6EB}">
      <dsp:nvSpPr>
        <dsp:cNvPr id="0" name=""/>
        <dsp:cNvSpPr/>
      </dsp:nvSpPr>
      <dsp:spPr>
        <a:xfrm>
          <a:off x="45" y="718970"/>
          <a:ext cx="4394514" cy="3194493"/>
        </a:xfrm>
        <a:prstGeom prst="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Inculpatory evidence</a:t>
          </a:r>
        </a:p>
        <a:p>
          <a:pPr marL="457200" lvl="2" indent="-228600" algn="l" defTabSz="889000">
            <a:lnSpc>
              <a:spcPct val="90000"/>
            </a:lnSpc>
            <a:spcBef>
              <a:spcPct val="0"/>
            </a:spcBef>
            <a:spcAft>
              <a:spcPct val="15000"/>
            </a:spcAft>
            <a:buChar char="•"/>
          </a:pPr>
          <a:r>
            <a:rPr lang="en-US" sz="2000" kern="1200" dirty="0"/>
            <a:t>Information that shows a person’s involvement in an act or evidence that establishes guilt</a:t>
          </a:r>
        </a:p>
        <a:p>
          <a:pPr marL="228600" lvl="1" indent="-228600" algn="l" defTabSz="889000">
            <a:lnSpc>
              <a:spcPct val="90000"/>
            </a:lnSpc>
            <a:spcBef>
              <a:spcPct val="0"/>
            </a:spcBef>
            <a:spcAft>
              <a:spcPct val="15000"/>
            </a:spcAft>
            <a:buChar char="•"/>
          </a:pPr>
          <a:r>
            <a:rPr lang="en-US" sz="2000" kern="1200" dirty="0"/>
            <a:t>Exculpatory evidence</a:t>
          </a:r>
        </a:p>
        <a:p>
          <a:pPr marL="457200" lvl="2" indent="-228600" algn="l" defTabSz="889000">
            <a:lnSpc>
              <a:spcPct val="90000"/>
            </a:lnSpc>
            <a:spcBef>
              <a:spcPct val="0"/>
            </a:spcBef>
            <a:spcAft>
              <a:spcPct val="15000"/>
            </a:spcAft>
            <a:buChar char="•"/>
          </a:pPr>
          <a:r>
            <a:rPr lang="en-US" sz="2000" kern="1200" dirty="0"/>
            <a:t>Evidence that shows a person’s innocence</a:t>
          </a:r>
        </a:p>
      </dsp:txBody>
      <dsp:txXfrm>
        <a:off x="45" y="718970"/>
        <a:ext cx="4394514" cy="3194493"/>
      </dsp:txXfrm>
    </dsp:sp>
    <dsp:sp modelId="{B6BF0DAF-E7EF-4185-AF67-EB32948D718A}">
      <dsp:nvSpPr>
        <dsp:cNvPr id="0" name=""/>
        <dsp:cNvSpPr/>
      </dsp:nvSpPr>
      <dsp:spPr>
        <a:xfrm>
          <a:off x="5009791" y="142970"/>
          <a:ext cx="4394514" cy="576000"/>
        </a:xfrm>
        <a:prstGeom prst="rect">
          <a:avLst/>
        </a:prstGeom>
        <a:solidFill>
          <a:schemeClr val="accent5">
            <a:hueOff val="6237238"/>
            <a:satOff val="-4013"/>
            <a:lumOff val="2744"/>
            <a:alphaOff val="0"/>
          </a:schemeClr>
        </a:solidFill>
        <a:ln w="19050" cap="rnd" cmpd="sng" algn="ctr">
          <a:solidFill>
            <a:schemeClr val="accent5">
              <a:hueOff val="6237238"/>
              <a:satOff val="-4013"/>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a:t>Irrelevant information</a:t>
          </a:r>
        </a:p>
      </dsp:txBody>
      <dsp:txXfrm>
        <a:off x="5009791" y="142970"/>
        <a:ext cx="4394514" cy="576000"/>
      </dsp:txXfrm>
    </dsp:sp>
    <dsp:sp modelId="{255D53CD-1C5A-4BC8-B4A7-CE1DAF9B15DB}">
      <dsp:nvSpPr>
        <dsp:cNvPr id="0" name=""/>
        <dsp:cNvSpPr/>
      </dsp:nvSpPr>
      <dsp:spPr>
        <a:xfrm>
          <a:off x="5009791" y="718970"/>
          <a:ext cx="4394514" cy="3194493"/>
        </a:xfrm>
        <a:prstGeom prst="rect">
          <a:avLst/>
        </a:prstGeom>
        <a:solidFill>
          <a:schemeClr val="accent5">
            <a:tint val="40000"/>
            <a:alpha val="90000"/>
            <a:hueOff val="6029015"/>
            <a:satOff val="58"/>
            <a:lumOff val="463"/>
            <a:alphaOff val="0"/>
          </a:schemeClr>
        </a:solidFill>
        <a:ln w="19050" cap="rnd" cmpd="sng" algn="ctr">
          <a:solidFill>
            <a:schemeClr val="accent5">
              <a:tint val="40000"/>
              <a:alpha val="90000"/>
              <a:hueOff val="6029015"/>
              <a:satOff val="58"/>
              <a:lumOff val="46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t>Information protected by privilege (attorney/client, medical)</a:t>
          </a:r>
        </a:p>
        <a:p>
          <a:pPr marL="228600" lvl="1" indent="-228600" algn="l" defTabSz="889000">
            <a:lnSpc>
              <a:spcPct val="90000"/>
            </a:lnSpc>
            <a:spcBef>
              <a:spcPct val="0"/>
            </a:spcBef>
            <a:spcAft>
              <a:spcPct val="15000"/>
            </a:spcAft>
            <a:buChar char="•"/>
          </a:pPr>
          <a:r>
            <a:rPr lang="en-US" sz="2000" kern="1200" dirty="0"/>
            <a:t>Questions about Complainants prior sexual behavior or sexual predisposition, unless its offered to provide someone other Respondent is responsible or offered to prove prior consent was provided (Rape Shield)</a:t>
          </a:r>
        </a:p>
      </dsp:txBody>
      <dsp:txXfrm>
        <a:off x="5009791" y="718970"/>
        <a:ext cx="4394514" cy="319449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A3F28A-0F25-4945-A0BA-4B126A85DF55}">
      <dsp:nvSpPr>
        <dsp:cNvPr id="0" name=""/>
        <dsp:cNvSpPr/>
      </dsp:nvSpPr>
      <dsp:spPr>
        <a:xfrm>
          <a:off x="3404" y="76480"/>
          <a:ext cx="3319683" cy="1176096"/>
        </a:xfrm>
        <a:prstGeom prst="rect">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i="0" kern="1200"/>
            <a:t>Must be sent to both parties simultaneously with information regarding how to appeal </a:t>
          </a:r>
          <a:endParaRPr lang="en-US" sz="1800" kern="1200"/>
        </a:p>
      </dsp:txBody>
      <dsp:txXfrm>
        <a:off x="3404" y="76480"/>
        <a:ext cx="3319683" cy="1176096"/>
      </dsp:txXfrm>
    </dsp:sp>
    <dsp:sp modelId="{782D8638-9DC0-4346-A3CC-2CBC56D5572F}">
      <dsp:nvSpPr>
        <dsp:cNvPr id="0" name=""/>
        <dsp:cNvSpPr/>
      </dsp:nvSpPr>
      <dsp:spPr>
        <a:xfrm>
          <a:off x="3404" y="1252576"/>
          <a:ext cx="3319683" cy="2075220"/>
        </a:xfrm>
        <a:prstGeom prst="rect">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0" i="0" kern="1200"/>
            <a:t>Must be in writing </a:t>
          </a:r>
          <a:endParaRPr lang="en-US" sz="1800" kern="1200"/>
        </a:p>
        <a:p>
          <a:pPr marL="171450" lvl="1" indent="-171450" algn="l" defTabSz="800100">
            <a:lnSpc>
              <a:spcPct val="90000"/>
            </a:lnSpc>
            <a:spcBef>
              <a:spcPct val="0"/>
            </a:spcBef>
            <a:spcAft>
              <a:spcPct val="15000"/>
            </a:spcAft>
            <a:buChar char="•"/>
          </a:pPr>
          <a:r>
            <a:rPr lang="en-US" sz="1800" b="0" i="0" kern="1200"/>
            <a:t>Must include name and contact information of appeal officer (cannot be Title IX coordinator, investigator, or decision-maker) </a:t>
          </a:r>
          <a:endParaRPr lang="en-US" sz="1800" kern="1200"/>
        </a:p>
      </dsp:txBody>
      <dsp:txXfrm>
        <a:off x="3404" y="1252576"/>
        <a:ext cx="3319683" cy="2075220"/>
      </dsp:txXfrm>
    </dsp:sp>
    <dsp:sp modelId="{4B7BE74F-FA20-439E-AE81-EF5A7AE3B0A3}">
      <dsp:nvSpPr>
        <dsp:cNvPr id="0" name=""/>
        <dsp:cNvSpPr/>
      </dsp:nvSpPr>
      <dsp:spPr>
        <a:xfrm>
          <a:off x="3787843" y="76480"/>
          <a:ext cx="3319683" cy="1176096"/>
        </a:xfrm>
        <a:prstGeom prst="rect">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i="0" kern="1200"/>
            <a:t>A decision is final if parties do not appeal or at the conclusion of the appeal process </a:t>
          </a:r>
          <a:endParaRPr lang="en-US" sz="1800" kern="1200"/>
        </a:p>
      </dsp:txBody>
      <dsp:txXfrm>
        <a:off x="3787843" y="76480"/>
        <a:ext cx="3319683" cy="1176096"/>
      </dsp:txXfrm>
    </dsp:sp>
    <dsp:sp modelId="{BD94ADE2-91FE-41BE-9BDD-00EBF05AFBBB}">
      <dsp:nvSpPr>
        <dsp:cNvPr id="0" name=""/>
        <dsp:cNvSpPr/>
      </dsp:nvSpPr>
      <dsp:spPr>
        <a:xfrm>
          <a:off x="3787843" y="1252576"/>
          <a:ext cx="3319683" cy="2075220"/>
        </a:xfrm>
        <a:prstGeom prst="rect">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b="0" i="0" kern="1200"/>
            <a:t>School has discretion to set appeal deadlines </a:t>
          </a:r>
          <a:endParaRPr lang="en-US" sz="1800" kern="1200"/>
        </a:p>
      </dsp:txBody>
      <dsp:txXfrm>
        <a:off x="3787843" y="1252576"/>
        <a:ext cx="3319683" cy="2075220"/>
      </dsp:txXfrm>
    </dsp:sp>
    <dsp:sp modelId="{30B92E93-008E-46C1-819C-3001D32E8857}">
      <dsp:nvSpPr>
        <dsp:cNvPr id="0" name=""/>
        <dsp:cNvSpPr/>
      </dsp:nvSpPr>
      <dsp:spPr>
        <a:xfrm>
          <a:off x="7572282" y="76480"/>
          <a:ext cx="3319683" cy="1176096"/>
        </a:xfrm>
        <a:prstGeom prst="rect">
          <a:avLst/>
        </a:prstGeom>
        <a:solidFill>
          <a:schemeClr val="dk2">
            <a:hueOff val="0"/>
            <a:satOff val="0"/>
            <a:lumOff val="0"/>
            <a:alphaOff val="0"/>
          </a:schemeClr>
        </a:solidFill>
        <a:ln w="19050" cap="rnd"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marL="0" lvl="0" indent="0" algn="ctr" defTabSz="800100">
            <a:lnSpc>
              <a:spcPct val="90000"/>
            </a:lnSpc>
            <a:spcBef>
              <a:spcPct val="0"/>
            </a:spcBef>
            <a:spcAft>
              <a:spcPct val="35000"/>
            </a:spcAft>
            <a:buNone/>
          </a:pPr>
          <a:r>
            <a:rPr lang="en-US" sz="1800" b="0" i="0" kern="1200"/>
            <a:t>Title IX Coordinator is responsible for ensuring remedies stated within decision are carried out </a:t>
          </a:r>
          <a:endParaRPr lang="en-US" sz="1800" kern="1200"/>
        </a:p>
      </dsp:txBody>
      <dsp:txXfrm>
        <a:off x="7572282" y="76480"/>
        <a:ext cx="3319683" cy="1176096"/>
      </dsp:txXfrm>
    </dsp:sp>
    <dsp:sp modelId="{8BBEA0E9-57EB-414C-BE5C-1D3C126F2532}">
      <dsp:nvSpPr>
        <dsp:cNvPr id="0" name=""/>
        <dsp:cNvSpPr/>
      </dsp:nvSpPr>
      <dsp:spPr>
        <a:xfrm>
          <a:off x="7572282" y="1252576"/>
          <a:ext cx="3319683" cy="2075220"/>
        </a:xfrm>
        <a:prstGeom prst="rect">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C706FD-5C93-4732-8688-8077C4A00348}">
      <dsp:nvSpPr>
        <dsp:cNvPr id="0" name=""/>
        <dsp:cNvSpPr/>
      </dsp:nvSpPr>
      <dsp:spPr>
        <a:xfrm>
          <a:off x="0" y="289808"/>
          <a:ext cx="6496050" cy="1286634"/>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a:t>A procedural irregularity affecting the outcome of the complaint</a:t>
          </a:r>
          <a:endParaRPr lang="en-US" sz="2300" kern="1200"/>
        </a:p>
      </dsp:txBody>
      <dsp:txXfrm>
        <a:off x="62808" y="352616"/>
        <a:ext cx="6370434" cy="1161018"/>
      </dsp:txXfrm>
    </dsp:sp>
    <dsp:sp modelId="{6EA0D57A-7C18-4593-8D72-DE77DA8F67C8}">
      <dsp:nvSpPr>
        <dsp:cNvPr id="0" name=""/>
        <dsp:cNvSpPr/>
      </dsp:nvSpPr>
      <dsp:spPr>
        <a:xfrm>
          <a:off x="0" y="1642682"/>
          <a:ext cx="6496050" cy="1286634"/>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a:t>New evidence that was not reasonably available at the time of the determination that could affect the outcome</a:t>
          </a:r>
          <a:endParaRPr lang="en-US" sz="2300" kern="1200"/>
        </a:p>
      </dsp:txBody>
      <dsp:txXfrm>
        <a:off x="62808" y="1705490"/>
        <a:ext cx="6370434" cy="1161018"/>
      </dsp:txXfrm>
    </dsp:sp>
    <dsp:sp modelId="{65EBAD47-E179-45CB-A745-EEF97FF45CFA}">
      <dsp:nvSpPr>
        <dsp:cNvPr id="0" name=""/>
        <dsp:cNvSpPr/>
      </dsp:nvSpPr>
      <dsp:spPr>
        <a:xfrm>
          <a:off x="0" y="2995557"/>
          <a:ext cx="6496050" cy="1286634"/>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kern="1200"/>
            <a:t>The Title IX Cooridinator, Investigator(s) or decision maker had a conflict of interest or bias that affected the outcome</a:t>
          </a:r>
          <a:endParaRPr lang="en-US" sz="2300" kern="1200"/>
        </a:p>
      </dsp:txBody>
      <dsp:txXfrm>
        <a:off x="62808" y="3058365"/>
        <a:ext cx="6370434" cy="116101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E8EEB0-5CD0-45C1-AE6D-2747D91C5D40}">
      <dsp:nvSpPr>
        <dsp:cNvPr id="0" name=""/>
        <dsp:cNvSpPr/>
      </dsp:nvSpPr>
      <dsp:spPr>
        <a:xfrm>
          <a:off x="0" y="33590"/>
          <a:ext cx="8946541" cy="13127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a:t>Different person from Title IX Coordinator, Investigators or decision makers</a:t>
          </a:r>
          <a:endParaRPr lang="en-US" sz="3300" kern="1200"/>
        </a:p>
      </dsp:txBody>
      <dsp:txXfrm>
        <a:off x="64083" y="97673"/>
        <a:ext cx="8818375" cy="1184574"/>
      </dsp:txXfrm>
    </dsp:sp>
    <dsp:sp modelId="{E187688B-9B36-44D9-B5A0-F4FA2F1E5E58}">
      <dsp:nvSpPr>
        <dsp:cNvPr id="0" name=""/>
        <dsp:cNvSpPr/>
      </dsp:nvSpPr>
      <dsp:spPr>
        <a:xfrm>
          <a:off x="0" y="1441370"/>
          <a:ext cx="8946541" cy="13127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a:t>Must be trained</a:t>
          </a:r>
          <a:endParaRPr lang="en-US" sz="3300" kern="1200"/>
        </a:p>
      </dsp:txBody>
      <dsp:txXfrm>
        <a:off x="64083" y="1505453"/>
        <a:ext cx="8818375" cy="1184574"/>
      </dsp:txXfrm>
    </dsp:sp>
    <dsp:sp modelId="{6E90957B-63FD-41A6-A433-D9C214FEF654}">
      <dsp:nvSpPr>
        <dsp:cNvPr id="0" name=""/>
        <dsp:cNvSpPr/>
      </dsp:nvSpPr>
      <dsp:spPr>
        <a:xfrm>
          <a:off x="0" y="2849150"/>
          <a:ext cx="8946541" cy="13127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l" defTabSz="1466850">
            <a:lnSpc>
              <a:spcPct val="90000"/>
            </a:lnSpc>
            <a:spcBef>
              <a:spcPct val="0"/>
            </a:spcBef>
            <a:spcAft>
              <a:spcPct val="35000"/>
            </a:spcAft>
            <a:buNone/>
          </a:pPr>
          <a:r>
            <a:rPr lang="en-US" sz="3300" b="0" i="0" kern="1200"/>
            <a:t>Must be free from conflict or bias</a:t>
          </a:r>
          <a:endParaRPr lang="en-US" sz="3300" kern="1200"/>
        </a:p>
      </dsp:txBody>
      <dsp:txXfrm>
        <a:off x="64083" y="2913233"/>
        <a:ext cx="8818375" cy="11845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30F09D-01EC-49EB-A8F2-54D742D16A61}">
      <dsp:nvSpPr>
        <dsp:cNvPr id="0" name=""/>
        <dsp:cNvSpPr/>
      </dsp:nvSpPr>
      <dsp:spPr>
        <a:xfrm>
          <a:off x="0" y="0"/>
          <a:ext cx="7523481" cy="892415"/>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b="1" kern="1200" dirty="0"/>
            <a:t>If party files an appeal, both parties are notified in writing</a:t>
          </a:r>
        </a:p>
      </dsp:txBody>
      <dsp:txXfrm>
        <a:off x="26138" y="26138"/>
        <a:ext cx="6485086" cy="840139"/>
      </dsp:txXfrm>
    </dsp:sp>
    <dsp:sp modelId="{41D87CEA-8075-463F-B18D-C386BCD3D72B}">
      <dsp:nvSpPr>
        <dsp:cNvPr id="0" name=""/>
        <dsp:cNvSpPr/>
      </dsp:nvSpPr>
      <dsp:spPr>
        <a:xfrm>
          <a:off x="630091" y="1054672"/>
          <a:ext cx="7523481" cy="892415"/>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defRPr b="1"/>
          </a:pPr>
          <a:r>
            <a:rPr lang="en-US" sz="1800" kern="1200" dirty="0"/>
            <a:t>Both parties have opportunity to submit a written statement supporting or challenging outcome </a:t>
          </a:r>
        </a:p>
      </dsp:txBody>
      <dsp:txXfrm>
        <a:off x="656229" y="1080810"/>
        <a:ext cx="6261043" cy="840139"/>
      </dsp:txXfrm>
    </dsp:sp>
    <dsp:sp modelId="{AFD6AE46-CEEB-4EDC-B832-FA9C29A69A9B}">
      <dsp:nvSpPr>
        <dsp:cNvPr id="0" name=""/>
        <dsp:cNvSpPr/>
      </dsp:nvSpPr>
      <dsp:spPr>
        <a:xfrm>
          <a:off x="1250778" y="2109345"/>
          <a:ext cx="7523481" cy="892415"/>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defRPr b="1"/>
          </a:pPr>
          <a:r>
            <a:rPr lang="en-US" sz="1600" kern="1200" dirty="0"/>
            <a:t>After reviewing written statements Appellate Decision-Maker must issue a written statement affirming or overturning the decision-maker’s decision </a:t>
          </a:r>
        </a:p>
      </dsp:txBody>
      <dsp:txXfrm>
        <a:off x="1276916" y="2135483"/>
        <a:ext cx="6270448" cy="840139"/>
      </dsp:txXfrm>
    </dsp:sp>
    <dsp:sp modelId="{2B7E2210-A6B0-4694-9FD4-0F201985747F}">
      <dsp:nvSpPr>
        <dsp:cNvPr id="0" name=""/>
        <dsp:cNvSpPr/>
      </dsp:nvSpPr>
      <dsp:spPr>
        <a:xfrm>
          <a:off x="1880870" y="3164018"/>
          <a:ext cx="7523481" cy="892415"/>
        </a:xfrm>
        <a:prstGeom prst="roundRect">
          <a:avLst>
            <a:gd name="adj" fmla="val 10000"/>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defRPr b="1"/>
          </a:pPr>
          <a:r>
            <a:rPr lang="en-US" sz="2300" kern="1200" dirty="0"/>
            <a:t>Following this written response, the decision is final </a:t>
          </a:r>
        </a:p>
      </dsp:txBody>
      <dsp:txXfrm>
        <a:off x="1907008" y="3190156"/>
        <a:ext cx="6261043" cy="840139"/>
      </dsp:txXfrm>
    </dsp:sp>
    <dsp:sp modelId="{F720994C-88C1-4C26-A44F-B08DDB9A08A4}">
      <dsp:nvSpPr>
        <dsp:cNvPr id="0" name=""/>
        <dsp:cNvSpPr/>
      </dsp:nvSpPr>
      <dsp:spPr>
        <a:xfrm>
          <a:off x="6943411" y="683509"/>
          <a:ext cx="580070" cy="580070"/>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073927" y="683509"/>
        <a:ext cx="319038" cy="436503"/>
      </dsp:txXfrm>
    </dsp:sp>
    <dsp:sp modelId="{AC062A71-78DE-4D26-AD08-59F25F0ECE01}">
      <dsp:nvSpPr>
        <dsp:cNvPr id="0" name=""/>
        <dsp:cNvSpPr/>
      </dsp:nvSpPr>
      <dsp:spPr>
        <a:xfrm>
          <a:off x="7573503" y="1738181"/>
          <a:ext cx="580070" cy="580070"/>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7704019" y="1738181"/>
        <a:ext cx="319038" cy="436503"/>
      </dsp:txXfrm>
    </dsp:sp>
    <dsp:sp modelId="{1F10A9C9-ED52-459A-A5F0-A85C05CADDC2}">
      <dsp:nvSpPr>
        <dsp:cNvPr id="0" name=""/>
        <dsp:cNvSpPr/>
      </dsp:nvSpPr>
      <dsp:spPr>
        <a:xfrm>
          <a:off x="8194190" y="2792854"/>
          <a:ext cx="580070" cy="580070"/>
        </a:xfrm>
        <a:prstGeom prst="downArrow">
          <a:avLst>
            <a:gd name="adj1" fmla="val 55000"/>
            <a:gd name="adj2" fmla="val 45000"/>
          </a:avLst>
        </a:prstGeom>
        <a:solidFill>
          <a:schemeClr val="dk2">
            <a:alpha val="90000"/>
            <a:tint val="40000"/>
            <a:hueOff val="0"/>
            <a:satOff val="0"/>
            <a:lumOff val="0"/>
            <a:alphaOff val="0"/>
          </a:schemeClr>
        </a:solidFill>
        <a:ln w="19050" cap="rnd"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endParaRPr lang="en-US" sz="2600" kern="1200"/>
        </a:p>
      </dsp:txBody>
      <dsp:txXfrm>
        <a:off x="8324706" y="2792854"/>
        <a:ext cx="319038" cy="436503"/>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785B76-F34B-4B18-A11E-456669C87C9C}" type="datetimeFigureOut">
              <a:rPr lang="en-US" smtClean="0"/>
              <a:t>8/7/2022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A212F5-39FD-44FE-8E87-2F639F3D5155}" type="slidenum">
              <a:rPr lang="en-US" smtClean="0"/>
              <a:t>‹#›</a:t>
            </a:fld>
            <a:endParaRPr lang="en-US"/>
          </a:p>
        </p:txBody>
      </p:sp>
    </p:spTree>
    <p:extLst>
      <p:ext uri="{BB962C8B-B14F-4D97-AF65-F5344CB8AC3E}">
        <p14:creationId xmlns:p14="http://schemas.microsoft.com/office/powerpoint/2010/main" val="3408890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school determines that a particular supportive measure was not appropriate even though requested by a complainant, the recipient must document why the recipient’s response to the complainant was not deliberately indifferent.</a:t>
            </a:r>
          </a:p>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22</a:t>
            </a:fld>
            <a:endParaRPr lang="en-US" dirty="0"/>
          </a:p>
        </p:txBody>
      </p:sp>
    </p:spTree>
    <p:extLst>
      <p:ext uri="{BB962C8B-B14F-4D97-AF65-F5344CB8AC3E}">
        <p14:creationId xmlns:p14="http://schemas.microsoft.com/office/powerpoint/2010/main" val="2620256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 IDEA/504/ADA/CBA requirements will still apply here </a:t>
            </a:r>
          </a:p>
        </p:txBody>
      </p:sp>
      <p:sp>
        <p:nvSpPr>
          <p:cNvPr id="4" name="Slide Number Placeholder 3"/>
          <p:cNvSpPr>
            <a:spLocks noGrp="1"/>
          </p:cNvSpPr>
          <p:nvPr>
            <p:ph type="sldNum" sz="quarter" idx="5"/>
          </p:nvPr>
        </p:nvSpPr>
        <p:spPr/>
        <p:txBody>
          <a:bodyPr/>
          <a:lstStyle/>
          <a:p>
            <a:fld id="{2928A678-7B58-4AEC-BC8C-A81F09046CD8}" type="slidenum">
              <a:rPr lang="en-US" smtClean="0"/>
              <a:t>23</a:t>
            </a:fld>
            <a:endParaRPr lang="en-US" dirty="0"/>
          </a:p>
        </p:txBody>
      </p:sp>
    </p:spTree>
    <p:extLst>
      <p:ext uri="{BB962C8B-B14F-4D97-AF65-F5344CB8AC3E}">
        <p14:creationId xmlns:p14="http://schemas.microsoft.com/office/powerpoint/2010/main" val="4168905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Title IX provides an optional informal resolution process.  </a:t>
            </a:r>
          </a:p>
          <a:p>
            <a:endParaRPr lang="en-US" sz="1200" dirty="0"/>
          </a:p>
          <a:p>
            <a:r>
              <a:rPr lang="en-US" sz="1200" dirty="0"/>
              <a:t>Informal resolution process </a:t>
            </a:r>
            <a:r>
              <a:rPr lang="en-US" sz="1200" b="1" dirty="0"/>
              <a:t>may</a:t>
            </a:r>
            <a:r>
              <a:rPr lang="en-US" sz="1200" dirty="0"/>
              <a:t> be offered so long as both parties give voluntary, informed written consent to participate in informal resolution. </a:t>
            </a:r>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24</a:t>
            </a:fld>
            <a:endParaRPr lang="en-US" dirty="0"/>
          </a:p>
        </p:txBody>
      </p:sp>
    </p:spTree>
    <p:extLst>
      <p:ext uri="{BB962C8B-B14F-4D97-AF65-F5344CB8AC3E}">
        <p14:creationId xmlns:p14="http://schemas.microsoft.com/office/powerpoint/2010/main" val="1677183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25</a:t>
            </a:fld>
            <a:endParaRPr lang="en-US" dirty="0"/>
          </a:p>
        </p:txBody>
      </p:sp>
    </p:spTree>
    <p:extLst>
      <p:ext uri="{BB962C8B-B14F-4D97-AF65-F5344CB8AC3E}">
        <p14:creationId xmlns:p14="http://schemas.microsoft.com/office/powerpoint/2010/main" val="1469901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31</a:t>
            </a:fld>
            <a:endParaRPr lang="en-US" dirty="0"/>
          </a:p>
        </p:txBody>
      </p:sp>
    </p:spTree>
    <p:extLst>
      <p:ext uri="{BB962C8B-B14F-4D97-AF65-F5344CB8AC3E}">
        <p14:creationId xmlns:p14="http://schemas.microsoft.com/office/powerpoint/2010/main" val="1103008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Must be free from bias – recommended to be different from Title IX Coordinator </a:t>
            </a:r>
          </a:p>
        </p:txBody>
      </p:sp>
      <p:sp>
        <p:nvSpPr>
          <p:cNvPr id="4" name="Slide Number Placeholder 3"/>
          <p:cNvSpPr>
            <a:spLocks noGrp="1"/>
          </p:cNvSpPr>
          <p:nvPr>
            <p:ph type="sldNum" sz="quarter" idx="5"/>
          </p:nvPr>
        </p:nvSpPr>
        <p:spPr/>
        <p:txBody>
          <a:bodyPr/>
          <a:lstStyle/>
          <a:p>
            <a:fld id="{2928A678-7B58-4AEC-BC8C-A81F09046CD8}" type="slidenum">
              <a:rPr lang="en-US" smtClean="0"/>
              <a:t>32</a:t>
            </a:fld>
            <a:endParaRPr lang="en-US" dirty="0"/>
          </a:p>
        </p:txBody>
      </p:sp>
    </p:spTree>
    <p:extLst>
      <p:ext uri="{BB962C8B-B14F-4D97-AF65-F5344CB8AC3E}">
        <p14:creationId xmlns:p14="http://schemas.microsoft.com/office/powerpoint/2010/main" val="36777732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ABA111-394C-4989-B5CF-B0BFFEA7E17F}" type="slidenum">
              <a:rPr lang="en-US" smtClean="0"/>
              <a:t>35</a:t>
            </a:fld>
            <a:endParaRPr lang="en-US"/>
          </a:p>
        </p:txBody>
      </p:sp>
    </p:spTree>
    <p:extLst>
      <p:ext uri="{BB962C8B-B14F-4D97-AF65-F5344CB8AC3E}">
        <p14:creationId xmlns:p14="http://schemas.microsoft.com/office/powerpoint/2010/main" val="3577339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ABA111-394C-4989-B5CF-B0BFFEA7E17F}" type="slidenum">
              <a:rPr lang="en-US" smtClean="0"/>
              <a:t>36</a:t>
            </a:fld>
            <a:endParaRPr lang="en-US"/>
          </a:p>
        </p:txBody>
      </p:sp>
    </p:spTree>
    <p:extLst>
      <p:ext uri="{BB962C8B-B14F-4D97-AF65-F5344CB8AC3E}">
        <p14:creationId xmlns:p14="http://schemas.microsoft.com/office/powerpoint/2010/main" val="224455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42</a:t>
            </a:fld>
            <a:endParaRPr lang="en-US" dirty="0"/>
          </a:p>
        </p:txBody>
      </p:sp>
    </p:spTree>
    <p:extLst>
      <p:ext uri="{BB962C8B-B14F-4D97-AF65-F5344CB8AC3E}">
        <p14:creationId xmlns:p14="http://schemas.microsoft.com/office/powerpoint/2010/main" val="8399536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43</a:t>
            </a:fld>
            <a:endParaRPr lang="en-US" dirty="0"/>
          </a:p>
        </p:txBody>
      </p:sp>
    </p:spTree>
    <p:extLst>
      <p:ext uri="{BB962C8B-B14F-4D97-AF65-F5344CB8AC3E}">
        <p14:creationId xmlns:p14="http://schemas.microsoft.com/office/powerpoint/2010/main" val="1361527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46</a:t>
            </a:fld>
            <a:endParaRPr lang="en-US" dirty="0"/>
          </a:p>
        </p:txBody>
      </p:sp>
    </p:spTree>
    <p:extLst>
      <p:ext uri="{BB962C8B-B14F-4D97-AF65-F5344CB8AC3E}">
        <p14:creationId xmlns:p14="http://schemas.microsoft.com/office/powerpoint/2010/main" val="20073334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47</a:t>
            </a:fld>
            <a:endParaRPr lang="en-US" dirty="0"/>
          </a:p>
        </p:txBody>
      </p:sp>
    </p:spTree>
    <p:extLst>
      <p:ext uri="{BB962C8B-B14F-4D97-AF65-F5344CB8AC3E}">
        <p14:creationId xmlns:p14="http://schemas.microsoft.com/office/powerpoint/2010/main" val="3102299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Inculpatory -  video, text messages, etc. </a:t>
            </a:r>
          </a:p>
        </p:txBody>
      </p:sp>
      <p:sp>
        <p:nvSpPr>
          <p:cNvPr id="4" name="Slide Number Placeholder 3"/>
          <p:cNvSpPr>
            <a:spLocks noGrp="1"/>
          </p:cNvSpPr>
          <p:nvPr>
            <p:ph type="sldNum" sz="quarter" idx="5"/>
          </p:nvPr>
        </p:nvSpPr>
        <p:spPr/>
        <p:txBody>
          <a:bodyPr/>
          <a:lstStyle/>
          <a:p>
            <a:fld id="{2928A678-7B58-4AEC-BC8C-A81F09046CD8}" type="slidenum">
              <a:rPr lang="en-US" smtClean="0"/>
              <a:t>48</a:t>
            </a:fld>
            <a:endParaRPr lang="en-US" dirty="0"/>
          </a:p>
        </p:txBody>
      </p:sp>
    </p:spTree>
    <p:extLst>
      <p:ext uri="{BB962C8B-B14F-4D97-AF65-F5344CB8AC3E}">
        <p14:creationId xmlns:p14="http://schemas.microsoft.com/office/powerpoint/2010/main" val="590675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28A678-7B58-4AEC-BC8C-A81F09046CD8}" type="slidenum">
              <a:rPr lang="en-US" smtClean="0"/>
              <a:t>49</a:t>
            </a:fld>
            <a:endParaRPr lang="en-US" dirty="0"/>
          </a:p>
        </p:txBody>
      </p:sp>
    </p:spTree>
    <p:extLst>
      <p:ext uri="{BB962C8B-B14F-4D97-AF65-F5344CB8AC3E}">
        <p14:creationId xmlns:p14="http://schemas.microsoft.com/office/powerpoint/2010/main" val="19649055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8A678-7B58-4AEC-BC8C-A81F09046CD8}" type="slidenum">
              <a:rPr lang="en-US" smtClean="0"/>
              <a:t>52</a:t>
            </a:fld>
            <a:endParaRPr lang="en-US" dirty="0"/>
          </a:p>
        </p:txBody>
      </p:sp>
    </p:spTree>
    <p:extLst>
      <p:ext uri="{BB962C8B-B14F-4D97-AF65-F5344CB8AC3E}">
        <p14:creationId xmlns:p14="http://schemas.microsoft.com/office/powerpoint/2010/main" val="827973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0EF9FC-489D-4AFE-A1A3-6896258D0543}"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89531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362AC476-07AC-4FEC-A3BC-7488AF273EDB}"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972484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D62782-617C-48AD-B524-1E5FA267E785}"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54654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B7232C6-A2A1-4114-8AD6-E496427AE9F4}" type="datetime1">
              <a:rPr lang="en-US" smtClean="0"/>
              <a:t>8/7/2022</a:t>
            </a:fld>
            <a:endParaRPr lang="en-US" dirty="0"/>
          </a:p>
        </p:txBody>
      </p:sp>
      <p:sp>
        <p:nvSpPr>
          <p:cNvPr id="6" name="Footer Placeholder 5"/>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403345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15BC79-16A9-469A-B4A8-4F7EE73081A6}" type="datetime1">
              <a:rPr lang="en-US" smtClean="0"/>
              <a:t>8/7/2022</a:t>
            </a:fld>
            <a:endParaRPr lang="en-US" dirty="0"/>
          </a:p>
        </p:txBody>
      </p:sp>
      <p:sp>
        <p:nvSpPr>
          <p:cNvPr id="8" name="Footer Placeholder 7"/>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13110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DA35AF12-8887-404D-9BCA-2090D519830F}" type="datetime1">
              <a:rPr lang="en-US" smtClean="0"/>
              <a:t>8/7/2022</a:t>
            </a:fld>
            <a:endParaRPr lang="en-US" dirty="0"/>
          </a:p>
        </p:txBody>
      </p:sp>
      <p:sp>
        <p:nvSpPr>
          <p:cNvPr id="5" name="Footer Placeholder 3"/>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48689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D910C20-F7E8-4BD0-A9D4-C555824968DC}" type="datetime1">
              <a:rPr lang="en-US" smtClean="0"/>
              <a:t>8/7/2022</a:t>
            </a:fld>
            <a:endParaRPr lang="en-US" dirty="0"/>
          </a:p>
        </p:txBody>
      </p:sp>
      <p:sp>
        <p:nvSpPr>
          <p:cNvPr id="5" name="Footer Placeholder 2"/>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3009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0122EDC5-764E-45FD-AFA0-841B5DCE31AA}" type="datetime1">
              <a:rPr lang="en-US" smtClean="0"/>
              <a:t>8/7/2022</a:t>
            </a:fld>
            <a:endParaRPr lang="en-US" dirty="0"/>
          </a:p>
        </p:txBody>
      </p:sp>
      <p:sp>
        <p:nvSpPr>
          <p:cNvPr id="5" name="Footer Placeholder 5"/>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001647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2CE40E0-01BA-45C4-A369-4B79A39547CE}" type="datetime1">
              <a:rPr lang="en-US" smtClean="0"/>
              <a:t>8/7/2022</a:t>
            </a:fld>
            <a:endParaRPr lang="en-US" dirty="0"/>
          </a:p>
        </p:txBody>
      </p:sp>
      <p:sp>
        <p:nvSpPr>
          <p:cNvPr id="6" name="Footer Placeholder 5"/>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08230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55E6E13-EC27-4F30-9FD0-644FFE8F657E}" type="datetime1">
              <a:rPr lang="en-US" smtClean="0"/>
              <a:t>8/7/2022</a:t>
            </a:fld>
            <a:endParaRPr lang="en-US" dirty="0"/>
          </a:p>
        </p:txBody>
      </p:sp>
      <p:sp>
        <p:nvSpPr>
          <p:cNvPr id="6" name="Footer Placeholder 5"/>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2465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B044A97-4561-4A26-A3D8-900B02F709D9}"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45383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9553CAA-46CD-4723-A333-C2811256448F}"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934171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DA09E7-2D80-4FC2-BCB6-FC2480831A67}"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59683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F9889F4-FF8A-4D1B-96DA-8157E705E976}" type="datetime1">
              <a:rPr lang="en-US" smtClean="0"/>
              <a:t>8/7/2022</a:t>
            </a:fld>
            <a:endParaRPr lang="en-US" dirty="0"/>
          </a:p>
        </p:txBody>
      </p:sp>
      <p:sp>
        <p:nvSpPr>
          <p:cNvPr id="4"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364670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32A9D16-7575-4857-A84C-3024E57E4C37}" type="datetime1">
              <a:rPr lang="en-US" smtClean="0"/>
              <a:t>8/7/2022</a:t>
            </a:fld>
            <a:endParaRPr lang="en-US" dirty="0"/>
          </a:p>
        </p:txBody>
      </p:sp>
      <p:sp>
        <p:nvSpPr>
          <p:cNvPr id="4"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3503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DEA25F2-DCC2-43E9-86C7-60839FE7902D}"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201337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F93ACE8-725D-43C4-9B2B-0870190AD9E0}" type="datetime1">
              <a:rPr lang="en-US" smtClean="0"/>
              <a:t>8/7/2022</a:t>
            </a:fld>
            <a:endParaRPr lang="en-US" dirty="0"/>
          </a:p>
        </p:txBody>
      </p:sp>
      <p:sp>
        <p:nvSpPr>
          <p:cNvPr id="5" name="Footer Placeholder 4"/>
          <p:cNvSpPr>
            <a:spLocks noGrp="1"/>
          </p:cNvSpPr>
          <p:nvPr>
            <p:ph type="ftr" sz="quarter" idx="11"/>
          </p:nvPr>
        </p:nvSpPr>
        <p:spPr/>
        <p:txBody>
          <a:body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99080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54AD2563-9315-4730-A43B-9B55E1525C37}" type="datetime1">
              <a:rPr lang="en-US" smtClean="0"/>
              <a:t>8/7/2022</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a:t>© WBK Legal 2020 This presentation is informational only and does not constitute legal advice.</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26013502"/>
      </p:ext>
    </p:extLst>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C7A93-C081-BA9E-B723-135E0C8568E3}"/>
              </a:ext>
            </a:extLst>
          </p:cNvPr>
          <p:cNvSpPr>
            <a:spLocks noGrp="1"/>
          </p:cNvSpPr>
          <p:nvPr>
            <p:ph type="ctrTitle"/>
          </p:nvPr>
        </p:nvSpPr>
        <p:spPr/>
        <p:txBody>
          <a:bodyPr/>
          <a:lstStyle/>
          <a:p>
            <a:r>
              <a:rPr lang="en-US" dirty="0"/>
              <a:t>School Requirements Under Title IX</a:t>
            </a:r>
          </a:p>
        </p:txBody>
      </p:sp>
      <p:sp>
        <p:nvSpPr>
          <p:cNvPr id="3" name="Subtitle 2">
            <a:extLst>
              <a:ext uri="{FF2B5EF4-FFF2-40B4-BE49-F238E27FC236}">
                <a16:creationId xmlns:a16="http://schemas.microsoft.com/office/drawing/2014/main" id="{BAE1068D-1437-23FD-0D83-5D5CD9C4F8FF}"/>
              </a:ext>
            </a:extLst>
          </p:cNvPr>
          <p:cNvSpPr>
            <a:spLocks noGrp="1"/>
          </p:cNvSpPr>
          <p:nvPr>
            <p:ph type="subTitle" idx="1"/>
          </p:nvPr>
        </p:nvSpPr>
        <p:spPr/>
        <p:txBody>
          <a:bodyPr/>
          <a:lstStyle/>
          <a:p>
            <a:r>
              <a:rPr lang="en-US" dirty="0"/>
              <a:t>Trish Andrews</a:t>
            </a:r>
          </a:p>
          <a:p>
            <a:r>
              <a:rPr lang="en-US" dirty="0"/>
              <a:t>Andrews &amp; Price, LLC</a:t>
            </a:r>
          </a:p>
        </p:txBody>
      </p:sp>
      <p:sp>
        <p:nvSpPr>
          <p:cNvPr id="4" name="Slide Number Placeholder 3">
            <a:extLst>
              <a:ext uri="{FF2B5EF4-FFF2-40B4-BE49-F238E27FC236}">
                <a16:creationId xmlns:a16="http://schemas.microsoft.com/office/drawing/2014/main" id="{CE07F215-499A-3EE9-BB06-1C01DBE1EFFE}"/>
              </a:ext>
            </a:extLst>
          </p:cNvPr>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367827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7D85235-A131-B600-8D5A-A5A83ED8DBCD}"/>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Title IX Regulations</a:t>
            </a:r>
          </a:p>
        </p:txBody>
      </p:sp>
      <p:sp>
        <p:nvSpPr>
          <p:cNvPr id="3" name="Content Placeholder 2">
            <a:extLst>
              <a:ext uri="{FF2B5EF4-FFF2-40B4-BE49-F238E27FC236}">
                <a16:creationId xmlns:a16="http://schemas.microsoft.com/office/drawing/2014/main" id="{FAE770A7-56D4-9805-1809-B0F8BF58E648}"/>
              </a:ext>
            </a:extLst>
          </p:cNvPr>
          <p:cNvSpPr>
            <a:spLocks noGrp="1"/>
          </p:cNvSpPr>
          <p:nvPr>
            <p:ph idx="1"/>
          </p:nvPr>
        </p:nvSpPr>
        <p:spPr>
          <a:xfrm>
            <a:off x="5204109" y="1645920"/>
            <a:ext cx="5919503" cy="4470821"/>
          </a:xfrm>
        </p:spPr>
        <p:txBody>
          <a:bodyPr>
            <a:normAutofit/>
          </a:bodyPr>
          <a:lstStyle/>
          <a:p>
            <a:r>
              <a:rPr lang="en-US" sz="2400" dirty="0"/>
              <a:t>What will we discuss today:</a:t>
            </a:r>
          </a:p>
          <a:p>
            <a:endParaRPr lang="en-US" sz="2400" dirty="0"/>
          </a:p>
          <a:p>
            <a:pPr lvl="1"/>
            <a:r>
              <a:rPr lang="en-US" sz="2400" dirty="0"/>
              <a:t>What Is Title IX</a:t>
            </a:r>
          </a:p>
          <a:p>
            <a:pPr lvl="1"/>
            <a:r>
              <a:rPr lang="en-US" sz="2400" dirty="0"/>
              <a:t>Requirements  under Title IX</a:t>
            </a:r>
          </a:p>
          <a:p>
            <a:pPr lvl="1"/>
            <a:r>
              <a:rPr lang="en-US" sz="2400" dirty="0"/>
              <a:t>Responsibilities of the District and School Personnel</a:t>
            </a:r>
          </a:p>
          <a:p>
            <a:pPr lvl="1"/>
            <a:r>
              <a:rPr lang="en-US" sz="2400" dirty="0"/>
              <a:t>Effective Implementation</a:t>
            </a:r>
          </a:p>
        </p:txBody>
      </p:sp>
      <p:sp>
        <p:nvSpPr>
          <p:cNvPr id="4" name="Slide Number Placeholder 3">
            <a:extLst>
              <a:ext uri="{FF2B5EF4-FFF2-40B4-BE49-F238E27FC236}">
                <a16:creationId xmlns:a16="http://schemas.microsoft.com/office/drawing/2014/main" id="{C6F29DE2-8308-BD8C-9ACE-8E4AA0CFD566}"/>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1453555026"/>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93E4520E-3BAA-7C19-DC06-35DED55CE7A1}"/>
              </a:ext>
            </a:extLst>
          </p:cNvPr>
          <p:cNvSpPr>
            <a:spLocks noGrp="1"/>
          </p:cNvSpPr>
          <p:nvPr>
            <p:ph type="title"/>
          </p:nvPr>
        </p:nvSpPr>
        <p:spPr>
          <a:xfrm>
            <a:off x="806195" y="804672"/>
            <a:ext cx="3521359" cy="5248656"/>
          </a:xfrm>
        </p:spPr>
        <p:txBody>
          <a:bodyPr anchor="ctr">
            <a:normAutofit/>
          </a:bodyPr>
          <a:lstStyle/>
          <a:p>
            <a:pPr algn="ctr"/>
            <a:r>
              <a:rPr lang="en-US" dirty="0"/>
              <a:t>Title IX:</a:t>
            </a:r>
            <a:endParaRPr lang="en-US"/>
          </a:p>
        </p:txBody>
      </p:sp>
      <p:sp>
        <p:nvSpPr>
          <p:cNvPr id="3" name="Content Placeholder 2">
            <a:extLst>
              <a:ext uri="{FF2B5EF4-FFF2-40B4-BE49-F238E27FC236}">
                <a16:creationId xmlns:a16="http://schemas.microsoft.com/office/drawing/2014/main" id="{7523B0CF-B3EE-7263-0209-CF7CB951C39D}"/>
              </a:ext>
            </a:extLst>
          </p:cNvPr>
          <p:cNvSpPr>
            <a:spLocks noGrp="1"/>
          </p:cNvSpPr>
          <p:nvPr>
            <p:ph idx="1"/>
          </p:nvPr>
        </p:nvSpPr>
        <p:spPr>
          <a:xfrm>
            <a:off x="4975861" y="804671"/>
            <a:ext cx="6399930" cy="5248657"/>
          </a:xfrm>
        </p:spPr>
        <p:txBody>
          <a:bodyPr anchor="ctr">
            <a:normAutofit/>
          </a:bodyPr>
          <a:lstStyle/>
          <a:p>
            <a:r>
              <a:rPr lang="en-US" dirty="0"/>
              <a:t>“[n]o person in the United States shall, on the basis of sex, be excluded from participation in, be denied the benefits of, or be subjected to discrimination under any education program or activity receiving Federal financial assistance.” 20 U.S.C. § 1681(a) .</a:t>
            </a:r>
          </a:p>
        </p:txBody>
      </p:sp>
      <p:sp>
        <p:nvSpPr>
          <p:cNvPr id="4" name="Slide Number Placeholder 3">
            <a:extLst>
              <a:ext uri="{FF2B5EF4-FFF2-40B4-BE49-F238E27FC236}">
                <a16:creationId xmlns:a16="http://schemas.microsoft.com/office/drawing/2014/main" id="{42454B7A-6C69-FE52-E3F7-08FB0307859A}"/>
              </a:ext>
            </a:extLst>
          </p:cNvPr>
          <p:cNvSpPr>
            <a:spLocks noGrp="1"/>
          </p:cNvSpPr>
          <p:nvPr>
            <p:ph type="sldNum" sz="quarter" idx="12"/>
          </p:nvPr>
        </p:nvSpPr>
        <p:spPr/>
        <p:txBody>
          <a:bodyPr/>
          <a:lstStyle/>
          <a:p>
            <a:fld id="{519954A3-9DFD-4C44-94BA-B95130A3BA1C}" type="slidenum">
              <a:rPr lang="en-US" smtClean="0"/>
              <a:t>3</a:t>
            </a:fld>
            <a:endParaRPr lang="en-US" dirty="0"/>
          </a:p>
        </p:txBody>
      </p:sp>
    </p:spTree>
    <p:extLst>
      <p:ext uri="{BB962C8B-B14F-4D97-AF65-F5344CB8AC3E}">
        <p14:creationId xmlns:p14="http://schemas.microsoft.com/office/powerpoint/2010/main" val="3865046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176A09BE-C5B0-8793-72D2-2EC0445D7832}"/>
              </a:ext>
            </a:extLst>
          </p:cNvPr>
          <p:cNvSpPr>
            <a:spLocks noGrp="1"/>
          </p:cNvSpPr>
          <p:nvPr>
            <p:ph type="title"/>
          </p:nvPr>
        </p:nvSpPr>
        <p:spPr>
          <a:xfrm>
            <a:off x="1103312" y="452718"/>
            <a:ext cx="8947522" cy="1400530"/>
          </a:xfrm>
        </p:spPr>
        <p:txBody>
          <a:bodyPr anchor="ctr">
            <a:normAutofit/>
          </a:bodyPr>
          <a:lstStyle/>
          <a:p>
            <a:r>
              <a:rPr lang="en-US" dirty="0">
                <a:solidFill>
                  <a:srgbClr val="FFFFFF"/>
                </a:solidFill>
              </a:rPr>
              <a:t>Final Regulations</a:t>
            </a:r>
          </a:p>
        </p:txBody>
      </p:sp>
      <p:sp>
        <p:nvSpPr>
          <p:cNvPr id="3" name="Content Placeholder 2">
            <a:extLst>
              <a:ext uri="{FF2B5EF4-FFF2-40B4-BE49-F238E27FC236}">
                <a16:creationId xmlns:a16="http://schemas.microsoft.com/office/drawing/2014/main" id="{C00B1230-D1C4-582E-3603-C2AEE8EA2417}"/>
              </a:ext>
            </a:extLst>
          </p:cNvPr>
          <p:cNvSpPr>
            <a:spLocks noGrp="1"/>
          </p:cNvSpPr>
          <p:nvPr>
            <p:ph idx="1"/>
          </p:nvPr>
        </p:nvSpPr>
        <p:spPr>
          <a:xfrm>
            <a:off x="1103312" y="2763520"/>
            <a:ext cx="8946541" cy="3484879"/>
          </a:xfrm>
        </p:spPr>
        <p:txBody>
          <a:bodyPr>
            <a:normAutofit/>
          </a:bodyPr>
          <a:lstStyle/>
          <a:p>
            <a:r>
              <a:rPr lang="en-US" sz="2400" dirty="0"/>
              <a:t>Issued on May 6, 2020 by the U.S. Department of Education</a:t>
            </a:r>
          </a:p>
          <a:p>
            <a:pPr lvl="1"/>
            <a:r>
              <a:rPr lang="en-US" sz="2000" dirty="0"/>
              <a:t>Main focus is not on sports – but to address sexual assault and sexual harassment in schools</a:t>
            </a:r>
          </a:p>
          <a:p>
            <a:pPr lvl="1"/>
            <a:endParaRPr lang="en-US" sz="2000" dirty="0"/>
          </a:p>
          <a:p>
            <a:pPr lvl="1"/>
            <a:r>
              <a:rPr lang="en-US" sz="2000" dirty="0"/>
              <a:t>Regulations set forth specific requirements for how recipients of federal funds (school districts) </a:t>
            </a:r>
            <a:r>
              <a:rPr lang="en-US" sz="2000" b="1" dirty="0"/>
              <a:t>must</a:t>
            </a:r>
            <a:r>
              <a:rPr lang="en-US" sz="2000" dirty="0"/>
              <a:t> respond to allegations of sexual harassment and sex discrimination</a:t>
            </a:r>
          </a:p>
        </p:txBody>
      </p:sp>
      <p:sp>
        <p:nvSpPr>
          <p:cNvPr id="4" name="Slide Number Placeholder 3">
            <a:extLst>
              <a:ext uri="{FF2B5EF4-FFF2-40B4-BE49-F238E27FC236}">
                <a16:creationId xmlns:a16="http://schemas.microsoft.com/office/drawing/2014/main" id="{04F2FC4D-F676-39A9-F8FA-BC4CDF9EC06D}"/>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904814148"/>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1A6A-2D11-B4B4-4C1C-ECDD7BE8B41B}"/>
              </a:ext>
            </a:extLst>
          </p:cNvPr>
          <p:cNvSpPr>
            <a:spLocks noGrp="1"/>
          </p:cNvSpPr>
          <p:nvPr>
            <p:ph type="title"/>
          </p:nvPr>
        </p:nvSpPr>
        <p:spPr/>
        <p:txBody>
          <a:bodyPr/>
          <a:lstStyle/>
          <a:p>
            <a:r>
              <a:rPr lang="en-US" dirty="0"/>
              <a:t>2022 Proposed Amendments</a:t>
            </a:r>
          </a:p>
        </p:txBody>
      </p:sp>
      <p:sp>
        <p:nvSpPr>
          <p:cNvPr id="3" name="Content Placeholder 2">
            <a:extLst>
              <a:ext uri="{FF2B5EF4-FFF2-40B4-BE49-F238E27FC236}">
                <a16:creationId xmlns:a16="http://schemas.microsoft.com/office/drawing/2014/main" id="{83B8B1A1-6FF7-9B9E-5182-D561954AE276}"/>
              </a:ext>
            </a:extLst>
          </p:cNvPr>
          <p:cNvSpPr>
            <a:spLocks noGrp="1"/>
          </p:cNvSpPr>
          <p:nvPr>
            <p:ph idx="1"/>
          </p:nvPr>
        </p:nvSpPr>
        <p:spPr/>
        <p:txBody>
          <a:bodyPr>
            <a:normAutofit/>
          </a:bodyPr>
          <a:lstStyle/>
          <a:p>
            <a:r>
              <a:rPr lang="en-US" sz="2400" dirty="0"/>
              <a:t>U.S. Department of Education has issued proposed changes to these Final Regulations</a:t>
            </a:r>
          </a:p>
          <a:p>
            <a:pPr lvl="1"/>
            <a:r>
              <a:rPr lang="en-US" sz="2200" dirty="0"/>
              <a:t>Stated purpose is to strengthen the rights of students who are victims of sex discrimination</a:t>
            </a:r>
          </a:p>
          <a:p>
            <a:pPr lvl="1"/>
            <a:r>
              <a:rPr lang="en-US" sz="2200" dirty="0"/>
              <a:t>Protect LGBTQ+ students’ rights</a:t>
            </a:r>
          </a:p>
          <a:p>
            <a:pPr lvl="1"/>
            <a:endParaRPr lang="en-US" sz="2200" dirty="0"/>
          </a:p>
          <a:p>
            <a:r>
              <a:rPr lang="en-US" sz="2400" dirty="0"/>
              <a:t>Proposed Amendments are in the public comment phase</a:t>
            </a:r>
          </a:p>
          <a:p>
            <a:pPr lvl="1"/>
            <a:r>
              <a:rPr lang="en-US" sz="2200" dirty="0"/>
              <a:t>Not yet effective</a:t>
            </a:r>
          </a:p>
        </p:txBody>
      </p:sp>
      <p:sp>
        <p:nvSpPr>
          <p:cNvPr id="4" name="Slide Number Placeholder 3">
            <a:extLst>
              <a:ext uri="{FF2B5EF4-FFF2-40B4-BE49-F238E27FC236}">
                <a16:creationId xmlns:a16="http://schemas.microsoft.com/office/drawing/2014/main" id="{25B1DC8E-96FC-4189-889A-D58E2699F28E}"/>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3643621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E7497E1-17B7-1245-43F0-EF1DE2E41428}"/>
              </a:ext>
            </a:extLst>
          </p:cNvPr>
          <p:cNvSpPr>
            <a:spLocks noGrp="1"/>
          </p:cNvSpPr>
          <p:nvPr>
            <p:ph type="title"/>
          </p:nvPr>
        </p:nvSpPr>
        <p:spPr>
          <a:xfrm>
            <a:off x="653143" y="1645920"/>
            <a:ext cx="3522879" cy="4470821"/>
          </a:xfrm>
        </p:spPr>
        <p:txBody>
          <a:bodyPr>
            <a:normAutofit/>
          </a:bodyPr>
          <a:lstStyle/>
          <a:p>
            <a:pPr algn="r"/>
            <a:r>
              <a:rPr lang="en-US">
                <a:solidFill>
                  <a:schemeClr val="bg2"/>
                </a:solidFill>
              </a:rPr>
              <a:t>School District Obligations Under Title IX</a:t>
            </a:r>
          </a:p>
        </p:txBody>
      </p:sp>
      <p:sp>
        <p:nvSpPr>
          <p:cNvPr id="3" name="Content Placeholder 2">
            <a:extLst>
              <a:ext uri="{FF2B5EF4-FFF2-40B4-BE49-F238E27FC236}">
                <a16:creationId xmlns:a16="http://schemas.microsoft.com/office/drawing/2014/main" id="{51A8BB16-AC1A-E5BD-FCFA-BDA6C8E71914}"/>
              </a:ext>
            </a:extLst>
          </p:cNvPr>
          <p:cNvSpPr>
            <a:spLocks noGrp="1"/>
          </p:cNvSpPr>
          <p:nvPr>
            <p:ph idx="1"/>
          </p:nvPr>
        </p:nvSpPr>
        <p:spPr>
          <a:xfrm>
            <a:off x="5204109" y="1645920"/>
            <a:ext cx="6269434" cy="4470821"/>
          </a:xfrm>
        </p:spPr>
        <p:txBody>
          <a:bodyPr>
            <a:normAutofit/>
          </a:bodyPr>
          <a:lstStyle/>
          <a:p>
            <a:r>
              <a:rPr lang="en-US" dirty="0"/>
              <a:t>A School is required to respond whenever any employee has </a:t>
            </a:r>
            <a:r>
              <a:rPr lang="en-US" b="1" dirty="0"/>
              <a:t>actual knowledge</a:t>
            </a:r>
            <a:r>
              <a:rPr lang="en-US" dirty="0"/>
              <a:t> or notice of sexual harassment or allegations of sexual harassment</a:t>
            </a:r>
          </a:p>
          <a:p>
            <a:pPr lvl="1"/>
            <a:r>
              <a:rPr lang="en-US" dirty="0"/>
              <a:t>Prior OCR Guidance required schools to respond promptly and effectively if the school </a:t>
            </a:r>
            <a:r>
              <a:rPr lang="en-US" b="1" dirty="0"/>
              <a:t>knew or should have known</a:t>
            </a:r>
            <a:r>
              <a:rPr lang="en-US" dirty="0"/>
              <a:t> about sexually harassing behavior</a:t>
            </a:r>
          </a:p>
        </p:txBody>
      </p:sp>
      <p:sp>
        <p:nvSpPr>
          <p:cNvPr id="4" name="Slide Number Placeholder 3">
            <a:extLst>
              <a:ext uri="{FF2B5EF4-FFF2-40B4-BE49-F238E27FC236}">
                <a16:creationId xmlns:a16="http://schemas.microsoft.com/office/drawing/2014/main" id="{C0D9DF1A-8500-F22C-96F4-F3BDD59DA6C3}"/>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2269297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1288855-2FC9-04C3-36A2-C34E5A317B24}"/>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School’s Obligation Under Title IX</a:t>
            </a:r>
          </a:p>
        </p:txBody>
      </p:sp>
      <p:sp>
        <p:nvSpPr>
          <p:cNvPr id="3" name="Content Placeholder 2">
            <a:extLst>
              <a:ext uri="{FF2B5EF4-FFF2-40B4-BE49-F238E27FC236}">
                <a16:creationId xmlns:a16="http://schemas.microsoft.com/office/drawing/2014/main" id="{D5CCDE72-0D32-BB72-3103-3C6F444D20C9}"/>
              </a:ext>
            </a:extLst>
          </p:cNvPr>
          <p:cNvSpPr>
            <a:spLocks noGrp="1"/>
          </p:cNvSpPr>
          <p:nvPr>
            <p:ph idx="1"/>
          </p:nvPr>
        </p:nvSpPr>
        <p:spPr>
          <a:xfrm>
            <a:off x="5204109" y="1645920"/>
            <a:ext cx="5919503" cy="4470821"/>
          </a:xfrm>
        </p:spPr>
        <p:txBody>
          <a:bodyPr>
            <a:normAutofit/>
          </a:bodyPr>
          <a:lstStyle/>
          <a:p>
            <a:r>
              <a:rPr lang="en-US" dirty="0"/>
              <a:t>A District’s response to known sexual harassment may not be deliberately indifferent</a:t>
            </a:r>
          </a:p>
          <a:p>
            <a:pPr lvl="1"/>
            <a:r>
              <a:rPr lang="en-US" dirty="0"/>
              <a:t>A school acts with deliberate indifference when it responds to sexual harassment in a manner that is “</a:t>
            </a:r>
            <a:r>
              <a:rPr lang="en-US" b="1" dirty="0"/>
              <a:t>clearly unreasonable in light of the known circumstances</a:t>
            </a:r>
            <a:r>
              <a:rPr lang="en-US" dirty="0"/>
              <a:t>”</a:t>
            </a:r>
          </a:p>
        </p:txBody>
      </p:sp>
      <p:sp>
        <p:nvSpPr>
          <p:cNvPr id="4" name="Slide Number Placeholder 3">
            <a:extLst>
              <a:ext uri="{FF2B5EF4-FFF2-40B4-BE49-F238E27FC236}">
                <a16:creationId xmlns:a16="http://schemas.microsoft.com/office/drawing/2014/main" id="{2CB0F377-96CC-FE4B-8053-B13AE0B7CF37}"/>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310821583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126683D9-085B-782F-9228-A3A1384A7889}"/>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Liability under Title IX</a:t>
            </a:r>
          </a:p>
        </p:txBody>
      </p:sp>
      <p:sp>
        <p:nvSpPr>
          <p:cNvPr id="3" name="Content Placeholder 2">
            <a:extLst>
              <a:ext uri="{FF2B5EF4-FFF2-40B4-BE49-F238E27FC236}">
                <a16:creationId xmlns:a16="http://schemas.microsoft.com/office/drawing/2014/main" id="{8B8C8B8F-4660-103B-BD6F-11F2D7F72075}"/>
              </a:ext>
            </a:extLst>
          </p:cNvPr>
          <p:cNvSpPr>
            <a:spLocks noGrp="1"/>
          </p:cNvSpPr>
          <p:nvPr>
            <p:ph idx="1"/>
          </p:nvPr>
        </p:nvSpPr>
        <p:spPr>
          <a:xfrm>
            <a:off x="5204109" y="1645920"/>
            <a:ext cx="5919503" cy="4470821"/>
          </a:xfrm>
        </p:spPr>
        <p:txBody>
          <a:bodyPr>
            <a:normAutofit/>
          </a:bodyPr>
          <a:lstStyle/>
          <a:p>
            <a:r>
              <a:rPr lang="en-US" sz="2400" dirty="0"/>
              <a:t>Liability is premised on:</a:t>
            </a:r>
          </a:p>
          <a:p>
            <a:pPr lvl="1"/>
            <a:r>
              <a:rPr lang="en-US" sz="2400" dirty="0"/>
              <a:t>Actual knowledge of harassment</a:t>
            </a:r>
          </a:p>
          <a:p>
            <a:pPr lvl="1"/>
            <a:r>
              <a:rPr lang="en-US" sz="2400" dirty="0"/>
              <a:t>Deliberate choice to fail to appropriate address the situation</a:t>
            </a:r>
          </a:p>
        </p:txBody>
      </p:sp>
      <p:sp>
        <p:nvSpPr>
          <p:cNvPr id="4" name="Slide Number Placeholder 3">
            <a:extLst>
              <a:ext uri="{FF2B5EF4-FFF2-40B4-BE49-F238E27FC236}">
                <a16:creationId xmlns:a16="http://schemas.microsoft.com/office/drawing/2014/main" id="{4E8CB64C-35A4-3A9A-6546-5634AD2FCF09}"/>
              </a:ext>
            </a:extLst>
          </p:cNvPr>
          <p:cNvSpPr>
            <a:spLocks noGrp="1"/>
          </p:cNvSpPr>
          <p:nvPr>
            <p:ph type="sldNum" sz="quarter" idx="12"/>
          </p:nvPr>
        </p:nvSpPr>
        <p:spPr/>
        <p:txBody>
          <a:bodyPr/>
          <a:lstStyle/>
          <a:p>
            <a:fld id="{519954A3-9DFD-4C44-94BA-B95130A3BA1C}" type="slidenum">
              <a:rPr lang="en-US" smtClean="0"/>
              <a:t>8</a:t>
            </a:fld>
            <a:endParaRPr lang="en-US" dirty="0"/>
          </a:p>
        </p:txBody>
      </p:sp>
    </p:spTree>
    <p:extLst>
      <p:ext uri="{BB962C8B-B14F-4D97-AF65-F5344CB8AC3E}">
        <p14:creationId xmlns:p14="http://schemas.microsoft.com/office/powerpoint/2010/main" val="196419886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7"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806195" y="804672"/>
            <a:ext cx="3521359" cy="5248656"/>
          </a:xfrm>
        </p:spPr>
        <p:txBody>
          <a:bodyPr anchor="ctr">
            <a:normAutofit/>
          </a:bodyPr>
          <a:lstStyle/>
          <a:p>
            <a:pPr algn="ctr"/>
            <a:r>
              <a:rPr lang="en-US" dirty="0"/>
              <a:t>Definition of Sexual Harassment</a:t>
            </a:r>
          </a:p>
        </p:txBody>
      </p:sp>
      <p:sp>
        <p:nvSpPr>
          <p:cNvPr id="3" name="Content Placeholder 2"/>
          <p:cNvSpPr>
            <a:spLocks noGrp="1"/>
          </p:cNvSpPr>
          <p:nvPr>
            <p:ph sz="quarter" idx="1"/>
          </p:nvPr>
        </p:nvSpPr>
        <p:spPr>
          <a:xfrm>
            <a:off x="4975861" y="804671"/>
            <a:ext cx="6399930" cy="5248657"/>
          </a:xfrm>
        </p:spPr>
        <p:txBody>
          <a:bodyPr anchor="ctr">
            <a:normAutofit lnSpcReduction="10000"/>
          </a:bodyPr>
          <a:lstStyle/>
          <a:p>
            <a:pPr fontAlgn="base">
              <a:lnSpc>
                <a:spcPct val="90000"/>
              </a:lnSpc>
            </a:pPr>
            <a:r>
              <a:rPr lang="en-US" dirty="0"/>
              <a:t>(1) Quid Pro Quo harassment:  An employee of the recipient conditioning the provision of an aid, benefit, or service of the school on an individual's participation in unwelcome sexual conduct</a:t>
            </a:r>
          </a:p>
          <a:p>
            <a:pPr fontAlgn="base">
              <a:lnSpc>
                <a:spcPct val="90000"/>
              </a:lnSpc>
            </a:pPr>
            <a:r>
              <a:rPr lang="en-US" dirty="0"/>
              <a:t> </a:t>
            </a:r>
          </a:p>
          <a:p>
            <a:pPr fontAlgn="base">
              <a:lnSpc>
                <a:spcPct val="90000"/>
              </a:lnSpc>
            </a:pPr>
            <a:r>
              <a:rPr lang="en-US" dirty="0"/>
              <a:t>(2) Unwelcome conduct that a reasonable person would find to be </a:t>
            </a:r>
            <a:r>
              <a:rPr lang="en-US" b="1" dirty="0"/>
              <a:t>so severe, pervasive, and objectively offensive</a:t>
            </a:r>
            <a:r>
              <a:rPr lang="en-US" dirty="0"/>
              <a:t> that it </a:t>
            </a:r>
            <a:r>
              <a:rPr lang="en-US" b="1" dirty="0"/>
              <a:t>effectively denies a person equal access to the school's education program or activity</a:t>
            </a:r>
            <a:r>
              <a:rPr lang="en-US" dirty="0"/>
              <a:t>; or</a:t>
            </a:r>
          </a:p>
          <a:p>
            <a:pPr fontAlgn="base">
              <a:lnSpc>
                <a:spcPct val="90000"/>
              </a:lnSpc>
            </a:pPr>
            <a:r>
              <a:rPr lang="en-US" dirty="0"/>
              <a:t> </a:t>
            </a:r>
          </a:p>
          <a:p>
            <a:pPr fontAlgn="base">
              <a:lnSpc>
                <a:spcPct val="90000"/>
              </a:lnSpc>
            </a:pPr>
            <a:r>
              <a:rPr lang="en-US" dirty="0"/>
              <a:t>(3) Sexual assault, dating violence, domestic violence, or  stalking   </a:t>
            </a:r>
          </a:p>
          <a:p>
            <a:pPr lvl="1" fontAlgn="base">
              <a:lnSpc>
                <a:spcPct val="90000"/>
              </a:lnSpc>
            </a:pPr>
            <a:r>
              <a:rPr lang="en-US" dirty="0"/>
              <a:t>Are not subject to the “severe pervasive and objectively offensive” standard </a:t>
            </a:r>
          </a:p>
          <a:p>
            <a:pPr fontAlgn="base">
              <a:lnSpc>
                <a:spcPct val="90000"/>
              </a:lnSpc>
            </a:pPr>
            <a:r>
              <a:rPr lang="en-US" dirty="0"/>
              <a:t> </a:t>
            </a:r>
          </a:p>
        </p:txBody>
      </p:sp>
      <p:sp>
        <p:nvSpPr>
          <p:cNvPr id="5" name="Slide Number Placeholder 4">
            <a:extLst>
              <a:ext uri="{FF2B5EF4-FFF2-40B4-BE49-F238E27FC236}">
                <a16:creationId xmlns:a16="http://schemas.microsoft.com/office/drawing/2014/main" id="{51F1A21B-0DE1-BEC4-234E-EE0A93776290}"/>
              </a:ext>
            </a:extLst>
          </p:cNvPr>
          <p:cNvSpPr>
            <a:spLocks noGrp="1"/>
          </p:cNvSpPr>
          <p:nvPr>
            <p:ph type="sldNum" sz="quarter" idx="12"/>
          </p:nvPr>
        </p:nvSpPr>
        <p:spPr/>
        <p:txBody>
          <a:bodyPr/>
          <a:lstStyle/>
          <a:p>
            <a:fld id="{519954A3-9DFD-4C44-94BA-B95130A3BA1C}" type="slidenum">
              <a:rPr lang="en-US" smtClean="0"/>
              <a:t>9</a:t>
            </a:fld>
            <a:endParaRPr lang="en-US" dirty="0"/>
          </a:p>
        </p:txBody>
      </p:sp>
    </p:spTree>
    <p:extLst>
      <p:ext uri="{BB962C8B-B14F-4D97-AF65-F5344CB8AC3E}">
        <p14:creationId xmlns:p14="http://schemas.microsoft.com/office/powerpoint/2010/main" val="2640211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648930" y="629267"/>
            <a:ext cx="9252154" cy="1016654"/>
          </a:xfrm>
        </p:spPr>
        <p:txBody>
          <a:bodyPr>
            <a:normAutofit/>
          </a:bodyPr>
          <a:lstStyle/>
          <a:p>
            <a:r>
              <a:rPr lang="en-US">
                <a:solidFill>
                  <a:srgbClr val="EBEBEB"/>
                </a:solidFill>
              </a:rPr>
              <a:t>Additional Definitions</a:t>
            </a: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5" name="Content Placeholder 2">
            <a:extLst>
              <a:ext uri="{FF2B5EF4-FFF2-40B4-BE49-F238E27FC236}">
                <a16:creationId xmlns:a16="http://schemas.microsoft.com/office/drawing/2014/main" id="{E2ACD22E-46B9-4DAF-9B3D-6A0A01D01669}"/>
              </a:ext>
            </a:extLst>
          </p:cNvPr>
          <p:cNvGraphicFramePr>
            <a:graphicFrameLocks noGrp="1"/>
          </p:cNvGraphicFramePr>
          <p:nvPr>
            <p:ph sz="quarter" idx="1"/>
            <p:extLst>
              <p:ext uri="{D42A27DB-BD31-4B8C-83A1-F6EECF244321}">
                <p14:modId xmlns:p14="http://schemas.microsoft.com/office/powerpoint/2010/main" val="2599198857"/>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E8947770-BD59-1E71-56C8-5C7E3AD7E055}"/>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32886441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Definitions</a:t>
            </a:r>
          </a:p>
        </p:txBody>
      </p:sp>
      <p:sp>
        <p:nvSpPr>
          <p:cNvPr id="3" name="Content Placeholder 2"/>
          <p:cNvSpPr>
            <a:spLocks noGrp="1"/>
          </p:cNvSpPr>
          <p:nvPr>
            <p:ph sz="quarter" idx="1"/>
          </p:nvPr>
        </p:nvSpPr>
        <p:spPr>
          <a:xfrm>
            <a:off x="1828800" y="1676400"/>
            <a:ext cx="8503920" cy="4572000"/>
          </a:xfrm>
        </p:spPr>
        <p:txBody>
          <a:bodyPr>
            <a:normAutofit fontScale="92500"/>
          </a:bodyPr>
          <a:lstStyle/>
          <a:p>
            <a:r>
              <a:rPr lang="en-US" sz="3600" b="1" dirty="0"/>
              <a:t>Domestic Violence</a:t>
            </a:r>
            <a:r>
              <a:rPr lang="en-US" sz="3400" dirty="0"/>
              <a:t> – “</a:t>
            </a:r>
            <a:r>
              <a:rPr lang="en-US" sz="3400" b="1" dirty="0"/>
              <a:t>felony or misdemeanor crimes of violence </a:t>
            </a:r>
            <a:r>
              <a:rPr lang="en-US" sz="3400" dirty="0"/>
              <a:t>committed by a</a:t>
            </a:r>
          </a:p>
          <a:p>
            <a:pPr lvl="1"/>
            <a:r>
              <a:rPr lang="en-US" dirty="0"/>
              <a:t>Current or former spouse or intimate partner of the victim, </a:t>
            </a:r>
          </a:p>
          <a:p>
            <a:pPr lvl="1"/>
            <a:r>
              <a:rPr lang="en-US" dirty="0"/>
              <a:t>Person with whom the victim shares a child in common, </a:t>
            </a:r>
          </a:p>
          <a:p>
            <a:pPr lvl="1"/>
            <a:r>
              <a:rPr lang="en-US" dirty="0"/>
              <a:t>Person who is cohabitating with or has cohabitated with the victim as a spouse or intimate partner, </a:t>
            </a:r>
          </a:p>
          <a:p>
            <a:pPr lvl="1"/>
            <a:r>
              <a:rPr lang="en-US" dirty="0"/>
              <a:t>Person similarly situated to a spouse of the victim under the domestic or family violence laws of the jurisdiction receiving grant monies, or </a:t>
            </a:r>
          </a:p>
          <a:p>
            <a:pPr lvl="1"/>
            <a:r>
              <a:rPr lang="en-US" dirty="0"/>
              <a:t>Any other person against an adult or youth victim who is protected from that person’s acts under the domestic or family violence laws of the jurisdiction”</a:t>
            </a:r>
          </a:p>
          <a:p>
            <a:pPr marL="0"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46B21B3A-71E2-8C77-2CB1-DF14F18E1620}"/>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4185088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Definitions</a:t>
            </a:r>
          </a:p>
        </p:txBody>
      </p:sp>
      <p:sp>
        <p:nvSpPr>
          <p:cNvPr id="3" name="Content Placeholder 2"/>
          <p:cNvSpPr>
            <a:spLocks noGrp="1"/>
          </p:cNvSpPr>
          <p:nvPr>
            <p:ph sz="quarter" idx="1"/>
          </p:nvPr>
        </p:nvSpPr>
        <p:spPr>
          <a:xfrm>
            <a:off x="1828800" y="2075380"/>
            <a:ext cx="8503920" cy="4173020"/>
          </a:xfrm>
        </p:spPr>
        <p:txBody>
          <a:bodyPr>
            <a:normAutofit/>
          </a:bodyPr>
          <a:lstStyle/>
          <a:p>
            <a:r>
              <a:rPr lang="en-US" sz="2400" b="1" dirty="0"/>
              <a:t>Stalking</a:t>
            </a:r>
            <a:r>
              <a:rPr lang="en-US" sz="2400" dirty="0"/>
              <a:t> – “engaging in a course of conduct directed at a specific person that would cause a reasonable person to:  </a:t>
            </a:r>
          </a:p>
          <a:p>
            <a:pPr lvl="1"/>
            <a:r>
              <a:rPr lang="en-US" sz="2400" dirty="0"/>
              <a:t>A. fear for his or her safety or the safety of others; or </a:t>
            </a:r>
          </a:p>
          <a:p>
            <a:pPr lvl="1"/>
            <a:r>
              <a:rPr lang="en-US" sz="2400" dirty="0"/>
              <a:t>B. suffer substantial emotional distress”</a:t>
            </a:r>
          </a:p>
          <a:p>
            <a:pPr marL="0" indent="0">
              <a:buNone/>
            </a:pPr>
            <a:endParaRPr lang="en-US" sz="2400" dirty="0"/>
          </a:p>
          <a:p>
            <a:pPr marL="0" indent="0">
              <a:buNone/>
            </a:pPr>
            <a:endParaRPr lang="en-US" dirty="0"/>
          </a:p>
          <a:p>
            <a:pPr lvl="1"/>
            <a:endParaRPr lang="en-US" dirty="0"/>
          </a:p>
        </p:txBody>
      </p:sp>
      <p:sp>
        <p:nvSpPr>
          <p:cNvPr id="4" name="Slide Number Placeholder 3">
            <a:extLst>
              <a:ext uri="{FF2B5EF4-FFF2-40B4-BE49-F238E27FC236}">
                <a16:creationId xmlns:a16="http://schemas.microsoft.com/office/drawing/2014/main" id="{C0B4A318-6A44-340C-BD55-F578B061F13F}"/>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4145733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89B59-A18E-4777-9CF4-5BFB83934E33}"/>
              </a:ext>
            </a:extLst>
          </p:cNvPr>
          <p:cNvSpPr>
            <a:spLocks noGrp="1"/>
          </p:cNvSpPr>
          <p:nvPr>
            <p:ph type="title"/>
          </p:nvPr>
        </p:nvSpPr>
        <p:spPr/>
        <p:txBody>
          <a:bodyPr/>
          <a:lstStyle/>
          <a:p>
            <a:r>
              <a:rPr lang="en-US" dirty="0"/>
              <a:t>Other Key Terms </a:t>
            </a:r>
          </a:p>
        </p:txBody>
      </p:sp>
      <p:sp>
        <p:nvSpPr>
          <p:cNvPr id="3" name="Content Placeholder 2">
            <a:extLst>
              <a:ext uri="{FF2B5EF4-FFF2-40B4-BE49-F238E27FC236}">
                <a16:creationId xmlns:a16="http://schemas.microsoft.com/office/drawing/2014/main" id="{A7CEE410-CE30-4E85-8DC2-CB06BBDEF83D}"/>
              </a:ext>
            </a:extLst>
          </p:cNvPr>
          <p:cNvSpPr>
            <a:spLocks noGrp="1"/>
          </p:cNvSpPr>
          <p:nvPr>
            <p:ph idx="1"/>
          </p:nvPr>
        </p:nvSpPr>
        <p:spPr/>
        <p:txBody>
          <a:bodyPr>
            <a:normAutofit/>
          </a:bodyPr>
          <a:lstStyle/>
          <a:p>
            <a:pPr>
              <a:buFont typeface="Arial" panose="020B0604020202020204" pitchFamily="34" charset="0"/>
              <a:buChar char="•"/>
            </a:pPr>
            <a:r>
              <a:rPr lang="en-US" b="1" dirty="0"/>
              <a:t>Complainant</a:t>
            </a:r>
            <a:r>
              <a:rPr lang="en-US" dirty="0"/>
              <a:t> – individual who makes complaint of Title IX Incident (formerly alleged victim) </a:t>
            </a:r>
          </a:p>
          <a:p>
            <a:pPr>
              <a:buFont typeface="Arial" panose="020B0604020202020204" pitchFamily="34" charset="0"/>
              <a:buChar char="•"/>
            </a:pPr>
            <a:r>
              <a:rPr lang="en-US" b="1" dirty="0"/>
              <a:t>Respondent</a:t>
            </a:r>
            <a:r>
              <a:rPr lang="en-US" dirty="0"/>
              <a:t> – individual who is accused of committing Title IX Incident (formerly alleged perpetrator) </a:t>
            </a:r>
          </a:p>
          <a:p>
            <a:pPr>
              <a:buFont typeface="Arial" panose="020B0604020202020204" pitchFamily="34" charset="0"/>
              <a:buChar char="•"/>
            </a:pPr>
            <a:r>
              <a:rPr lang="en-US" b="1" dirty="0"/>
              <a:t>Recipient</a:t>
            </a:r>
            <a:r>
              <a:rPr lang="en-US" dirty="0"/>
              <a:t> – Recipient of federal funds who Title IX applies to; will be used interchangeably with “school” or “entity” </a:t>
            </a:r>
          </a:p>
        </p:txBody>
      </p:sp>
      <p:sp>
        <p:nvSpPr>
          <p:cNvPr id="5" name="Slide Number Placeholder 4">
            <a:extLst>
              <a:ext uri="{FF2B5EF4-FFF2-40B4-BE49-F238E27FC236}">
                <a16:creationId xmlns:a16="http://schemas.microsoft.com/office/drawing/2014/main" id="{66B15EC6-88E2-FBAE-9C07-244ABE7F15D2}"/>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31262296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22C563B9-4DB6-865E-1DBB-39DF95161DD4}"/>
              </a:ext>
            </a:extLst>
          </p:cNvPr>
          <p:cNvSpPr>
            <a:spLocks noGrp="1"/>
          </p:cNvSpPr>
          <p:nvPr>
            <p:ph type="title"/>
          </p:nvPr>
        </p:nvSpPr>
        <p:spPr>
          <a:xfrm>
            <a:off x="653143" y="1645920"/>
            <a:ext cx="3522879" cy="4470821"/>
          </a:xfrm>
        </p:spPr>
        <p:txBody>
          <a:bodyPr>
            <a:normAutofit/>
          </a:bodyPr>
          <a:lstStyle/>
          <a:p>
            <a:pPr algn="r"/>
            <a:r>
              <a:rPr lang="en-US" dirty="0">
                <a:solidFill>
                  <a:schemeClr val="bg2"/>
                </a:solidFill>
              </a:rPr>
              <a:t>Jurisdictional Obligations</a:t>
            </a:r>
          </a:p>
        </p:txBody>
      </p:sp>
      <p:sp>
        <p:nvSpPr>
          <p:cNvPr id="3" name="Content Placeholder 2">
            <a:extLst>
              <a:ext uri="{FF2B5EF4-FFF2-40B4-BE49-F238E27FC236}">
                <a16:creationId xmlns:a16="http://schemas.microsoft.com/office/drawing/2014/main" id="{E44A37A9-D6F8-F92D-1B58-6A0685AB7FD5}"/>
              </a:ext>
            </a:extLst>
          </p:cNvPr>
          <p:cNvSpPr>
            <a:spLocks noGrp="1"/>
          </p:cNvSpPr>
          <p:nvPr>
            <p:ph idx="1"/>
          </p:nvPr>
        </p:nvSpPr>
        <p:spPr>
          <a:xfrm>
            <a:off x="5204109" y="1645920"/>
            <a:ext cx="6269434" cy="4470821"/>
          </a:xfrm>
        </p:spPr>
        <p:txBody>
          <a:bodyPr>
            <a:normAutofit/>
          </a:bodyPr>
          <a:lstStyle/>
          <a:p>
            <a:r>
              <a:rPr lang="en-US" sz="2400" dirty="0"/>
              <a:t>School’s obligations under Title apply in or during “locations, events, or circumstances over which the school exercises substantial control over both he respondent and the context in which the sexual harassment occurs”</a:t>
            </a:r>
          </a:p>
          <a:p>
            <a:pPr lvl="1"/>
            <a:r>
              <a:rPr lang="en-US" sz="2200" dirty="0"/>
              <a:t>If the respondent (student or employee) leaves or is no longer with the District, Title IX does not apply</a:t>
            </a:r>
          </a:p>
        </p:txBody>
      </p:sp>
      <p:sp>
        <p:nvSpPr>
          <p:cNvPr id="4" name="Slide Number Placeholder 3">
            <a:extLst>
              <a:ext uri="{FF2B5EF4-FFF2-40B4-BE49-F238E27FC236}">
                <a16:creationId xmlns:a16="http://schemas.microsoft.com/office/drawing/2014/main" id="{37A31F1F-DE38-9D89-17B2-0A78563AE7EB}"/>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41782923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1193D4EE-3C5C-C3C5-ACE8-05400454FF43}"/>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Mandatory Reporters</a:t>
            </a:r>
          </a:p>
        </p:txBody>
      </p:sp>
      <p:sp>
        <p:nvSpPr>
          <p:cNvPr id="3" name="Content Placeholder 2">
            <a:extLst>
              <a:ext uri="{FF2B5EF4-FFF2-40B4-BE49-F238E27FC236}">
                <a16:creationId xmlns:a16="http://schemas.microsoft.com/office/drawing/2014/main" id="{8EA49407-4C1A-DF00-040B-0849FCD01AA0}"/>
              </a:ext>
            </a:extLst>
          </p:cNvPr>
          <p:cNvSpPr>
            <a:spLocks noGrp="1"/>
          </p:cNvSpPr>
          <p:nvPr>
            <p:ph idx="1"/>
          </p:nvPr>
        </p:nvSpPr>
        <p:spPr>
          <a:xfrm>
            <a:off x="1103312" y="2763520"/>
            <a:ext cx="8946541" cy="3484879"/>
          </a:xfrm>
        </p:spPr>
        <p:txBody>
          <a:bodyPr>
            <a:normAutofit/>
          </a:bodyPr>
          <a:lstStyle/>
          <a:p>
            <a:r>
              <a:rPr lang="en-US" sz="2400" dirty="0"/>
              <a:t>DO NOT FORGET ROLE AS MANDATORY REPORTER</a:t>
            </a:r>
          </a:p>
          <a:p>
            <a:pPr lvl="1"/>
            <a:r>
              <a:rPr lang="en-US" sz="2000" dirty="0"/>
              <a:t>Report to Police and CYS acts of suspected or known child abuse</a:t>
            </a:r>
          </a:p>
          <a:p>
            <a:pPr lvl="1"/>
            <a:r>
              <a:rPr lang="en-US" sz="2000" dirty="0"/>
              <a:t>Even if they occur outside of school</a:t>
            </a:r>
          </a:p>
        </p:txBody>
      </p:sp>
      <p:sp>
        <p:nvSpPr>
          <p:cNvPr id="4" name="Slide Number Placeholder 3">
            <a:extLst>
              <a:ext uri="{FF2B5EF4-FFF2-40B4-BE49-F238E27FC236}">
                <a16:creationId xmlns:a16="http://schemas.microsoft.com/office/drawing/2014/main" id="{48499994-0352-23F6-76AD-91888B3382BF}"/>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811330931"/>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F308249D-98BA-9CA2-9D0C-E96C7CCA5C23}"/>
              </a:ext>
            </a:extLst>
          </p:cNvPr>
          <p:cNvSpPr>
            <a:spLocks noGrp="1"/>
          </p:cNvSpPr>
          <p:nvPr>
            <p:ph type="title"/>
          </p:nvPr>
        </p:nvSpPr>
        <p:spPr>
          <a:xfrm>
            <a:off x="653143" y="1645920"/>
            <a:ext cx="3522879" cy="4470821"/>
          </a:xfrm>
        </p:spPr>
        <p:txBody>
          <a:bodyPr>
            <a:normAutofit/>
          </a:bodyPr>
          <a:lstStyle/>
          <a:p>
            <a:pPr algn="r"/>
            <a:r>
              <a:rPr lang="en-US" dirty="0">
                <a:solidFill>
                  <a:srgbClr val="FFFFFF"/>
                </a:solidFill>
              </a:rPr>
              <a:t>Reports of Sexual Harassment</a:t>
            </a:r>
          </a:p>
        </p:txBody>
      </p:sp>
      <p:sp>
        <p:nvSpPr>
          <p:cNvPr id="3" name="Content Placeholder 2">
            <a:extLst>
              <a:ext uri="{FF2B5EF4-FFF2-40B4-BE49-F238E27FC236}">
                <a16:creationId xmlns:a16="http://schemas.microsoft.com/office/drawing/2014/main" id="{6B98FF00-0150-0B35-54BF-253F14D7825B}"/>
              </a:ext>
            </a:extLst>
          </p:cNvPr>
          <p:cNvSpPr>
            <a:spLocks noGrp="1"/>
          </p:cNvSpPr>
          <p:nvPr>
            <p:ph idx="1"/>
          </p:nvPr>
        </p:nvSpPr>
        <p:spPr>
          <a:xfrm>
            <a:off x="5204109" y="1645920"/>
            <a:ext cx="5919503" cy="4470821"/>
          </a:xfrm>
        </p:spPr>
        <p:txBody>
          <a:bodyPr>
            <a:normAutofit/>
          </a:bodyPr>
          <a:lstStyle/>
          <a:p>
            <a:r>
              <a:rPr lang="en-US" sz="2400" dirty="0"/>
              <a:t>Any person may report sex discrimination</a:t>
            </a:r>
          </a:p>
          <a:p>
            <a:pPr lvl="1"/>
            <a:r>
              <a:rPr lang="en-US" sz="2400" dirty="0"/>
              <a:t>Regardless of whether the person reporting is the alleged victim</a:t>
            </a:r>
          </a:p>
          <a:p>
            <a:pPr lvl="1"/>
            <a:r>
              <a:rPr lang="en-US" sz="2400" dirty="0"/>
              <a:t>Can include a student, parent, friend or someone who witnessed the alleged harassment occur</a:t>
            </a:r>
          </a:p>
          <a:p>
            <a:pPr lvl="1"/>
            <a:endParaRPr lang="en-US" sz="2400" dirty="0"/>
          </a:p>
          <a:p>
            <a:r>
              <a:rPr lang="en-US" sz="2400" dirty="0"/>
              <a:t>Reports can be made in person, by mail, telephone or emails</a:t>
            </a:r>
          </a:p>
        </p:txBody>
      </p:sp>
      <p:sp>
        <p:nvSpPr>
          <p:cNvPr id="4" name="Slide Number Placeholder 3">
            <a:extLst>
              <a:ext uri="{FF2B5EF4-FFF2-40B4-BE49-F238E27FC236}">
                <a16:creationId xmlns:a16="http://schemas.microsoft.com/office/drawing/2014/main" id="{548F11D6-5122-9EC1-E81A-247BBAED873F}"/>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428329611"/>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DD391-2A82-E7D0-72F9-17BECD5B4DD2}"/>
              </a:ext>
            </a:extLst>
          </p:cNvPr>
          <p:cNvSpPr>
            <a:spLocks noGrp="1"/>
          </p:cNvSpPr>
          <p:nvPr>
            <p:ph type="title"/>
          </p:nvPr>
        </p:nvSpPr>
        <p:spPr/>
        <p:txBody>
          <a:bodyPr/>
          <a:lstStyle/>
          <a:p>
            <a:r>
              <a:rPr lang="en-US" dirty="0"/>
              <a:t>Reports of Sexual Harassment</a:t>
            </a:r>
          </a:p>
        </p:txBody>
      </p:sp>
      <p:sp>
        <p:nvSpPr>
          <p:cNvPr id="3" name="Content Placeholder 2">
            <a:extLst>
              <a:ext uri="{FF2B5EF4-FFF2-40B4-BE49-F238E27FC236}">
                <a16:creationId xmlns:a16="http://schemas.microsoft.com/office/drawing/2014/main" id="{678D5DC9-152F-6A58-291B-9CFB10517344}"/>
              </a:ext>
            </a:extLst>
          </p:cNvPr>
          <p:cNvSpPr>
            <a:spLocks noGrp="1"/>
          </p:cNvSpPr>
          <p:nvPr>
            <p:ph idx="1"/>
          </p:nvPr>
        </p:nvSpPr>
        <p:spPr/>
        <p:txBody>
          <a:bodyPr>
            <a:normAutofit/>
          </a:bodyPr>
          <a:lstStyle/>
          <a:p>
            <a:r>
              <a:rPr lang="en-US" dirty="0"/>
              <a:t>Review Policy 103</a:t>
            </a:r>
          </a:p>
          <a:p>
            <a:pPr lvl="1"/>
            <a:r>
              <a:rPr lang="en-US" dirty="0"/>
              <a:t>Includes an Attached reporting form; but specifies that verbal reports are accepted and documented and that the policy still applies</a:t>
            </a:r>
          </a:p>
          <a:p>
            <a:pPr lvl="1"/>
            <a:r>
              <a:rPr lang="en-US" dirty="0"/>
              <a:t>Reports should initially be made to the Building Principal</a:t>
            </a:r>
          </a:p>
          <a:p>
            <a:pPr lvl="2"/>
            <a:r>
              <a:rPr lang="en-US" dirty="0"/>
              <a:t>If the Building Principal is the subject of the complaint, the individual reporting should report directly to the Title IX Coordinator</a:t>
            </a:r>
          </a:p>
          <a:p>
            <a:pPr lvl="1"/>
            <a:r>
              <a:rPr lang="en-US" dirty="0"/>
              <a:t>Building Principal shall promptly notify the Title IX Coordinator of all reports</a:t>
            </a:r>
          </a:p>
          <a:p>
            <a:pPr marL="457200" lvl="1" indent="0">
              <a:buNone/>
            </a:pPr>
            <a:endParaRPr lang="en-US" dirty="0"/>
          </a:p>
        </p:txBody>
      </p:sp>
      <p:sp>
        <p:nvSpPr>
          <p:cNvPr id="4" name="Slide Number Placeholder 3">
            <a:extLst>
              <a:ext uri="{FF2B5EF4-FFF2-40B4-BE49-F238E27FC236}">
                <a16:creationId xmlns:a16="http://schemas.microsoft.com/office/drawing/2014/main" id="{EDA555EE-C919-1086-D491-23CBA4F33626}"/>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6815619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C3D87-2202-05A8-40D6-175A599DDEC6}"/>
              </a:ext>
            </a:extLst>
          </p:cNvPr>
          <p:cNvSpPr>
            <a:spLocks noGrp="1"/>
          </p:cNvSpPr>
          <p:nvPr>
            <p:ph type="title"/>
          </p:nvPr>
        </p:nvSpPr>
        <p:spPr/>
        <p:txBody>
          <a:bodyPr/>
          <a:lstStyle/>
          <a:p>
            <a:r>
              <a:rPr lang="en-US" dirty="0"/>
              <a:t>Reports of Sexual Harassment</a:t>
            </a:r>
          </a:p>
        </p:txBody>
      </p:sp>
      <p:sp>
        <p:nvSpPr>
          <p:cNvPr id="3" name="Content Placeholder 2">
            <a:extLst>
              <a:ext uri="{FF2B5EF4-FFF2-40B4-BE49-F238E27FC236}">
                <a16:creationId xmlns:a16="http://schemas.microsoft.com/office/drawing/2014/main" id="{795D4C50-19C3-912F-025F-871FA8FBB158}"/>
              </a:ext>
            </a:extLst>
          </p:cNvPr>
          <p:cNvSpPr>
            <a:spLocks noGrp="1"/>
          </p:cNvSpPr>
          <p:nvPr>
            <p:ph idx="1"/>
          </p:nvPr>
        </p:nvSpPr>
        <p:spPr/>
        <p:txBody>
          <a:bodyPr>
            <a:normAutofit/>
          </a:bodyPr>
          <a:lstStyle/>
          <a:p>
            <a:r>
              <a:rPr lang="en-US" dirty="0"/>
              <a:t>Title IX Coordinator Role</a:t>
            </a:r>
          </a:p>
          <a:p>
            <a:pPr lvl="1"/>
            <a:r>
              <a:rPr lang="en-US" sz="2000" dirty="0"/>
              <a:t>Contact complainant</a:t>
            </a:r>
          </a:p>
          <a:p>
            <a:pPr lvl="1"/>
            <a:r>
              <a:rPr lang="en-US" sz="2000" dirty="0"/>
              <a:t>Discuss supportive measures</a:t>
            </a:r>
          </a:p>
          <a:p>
            <a:pPr lvl="2"/>
            <a:r>
              <a:rPr lang="en-US" sz="1800" dirty="0"/>
              <a:t>Taking into consideration the wishes of the complainant</a:t>
            </a:r>
          </a:p>
          <a:p>
            <a:pPr lvl="2"/>
            <a:r>
              <a:rPr lang="en-US" sz="1800" dirty="0"/>
              <a:t>Offered whether complainant files formal complaint or not</a:t>
            </a:r>
          </a:p>
          <a:p>
            <a:pPr lvl="1"/>
            <a:r>
              <a:rPr lang="en-US" sz="2000" dirty="0"/>
              <a:t>Explain process</a:t>
            </a:r>
          </a:p>
          <a:p>
            <a:pPr lvl="1"/>
            <a:r>
              <a:rPr lang="en-US" sz="2000" dirty="0"/>
              <a:t>Explain filing formal complaint</a:t>
            </a:r>
          </a:p>
        </p:txBody>
      </p:sp>
      <p:sp>
        <p:nvSpPr>
          <p:cNvPr id="4" name="Slide Number Placeholder 3">
            <a:extLst>
              <a:ext uri="{FF2B5EF4-FFF2-40B4-BE49-F238E27FC236}">
                <a16:creationId xmlns:a16="http://schemas.microsoft.com/office/drawing/2014/main" id="{C86EC639-44B5-BF8C-6A20-9AA2BA8E7BB2}"/>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13383464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CDEB35-B6EB-8C09-92F8-B105284A60FA}"/>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Supportive Measures</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A4AAC1EB-849A-1CF7-5413-4AA85C6D0FBB}"/>
              </a:ext>
            </a:extLst>
          </p:cNvPr>
          <p:cNvGraphicFramePr>
            <a:graphicFrameLocks noGrp="1"/>
          </p:cNvGraphicFramePr>
          <p:nvPr>
            <p:ph idx="1"/>
            <p:extLst>
              <p:ext uri="{D42A27DB-BD31-4B8C-83A1-F6EECF244321}">
                <p14:modId xmlns:p14="http://schemas.microsoft.com/office/powerpoint/2010/main" val="611564141"/>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657F34B6-87E3-0E1F-EBAF-623BA6A9F41C}"/>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152055203"/>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FD53A-3887-C73B-66A1-BB74624888D3}"/>
              </a:ext>
            </a:extLst>
          </p:cNvPr>
          <p:cNvSpPr>
            <a:spLocks noGrp="1"/>
          </p:cNvSpPr>
          <p:nvPr>
            <p:ph type="title"/>
          </p:nvPr>
        </p:nvSpPr>
        <p:spPr/>
        <p:txBody>
          <a:bodyPr/>
          <a:lstStyle/>
          <a:p>
            <a:r>
              <a:rPr lang="en-US" dirty="0"/>
              <a:t>Examples of supportive measures</a:t>
            </a:r>
          </a:p>
        </p:txBody>
      </p:sp>
      <p:sp>
        <p:nvSpPr>
          <p:cNvPr id="3" name="Content Placeholder 2">
            <a:extLst>
              <a:ext uri="{FF2B5EF4-FFF2-40B4-BE49-F238E27FC236}">
                <a16:creationId xmlns:a16="http://schemas.microsoft.com/office/drawing/2014/main" id="{29C3136F-BDA6-9F87-A8BA-CC339C7E7C84}"/>
              </a:ext>
            </a:extLst>
          </p:cNvPr>
          <p:cNvSpPr>
            <a:spLocks noGrp="1"/>
          </p:cNvSpPr>
          <p:nvPr>
            <p:ph idx="1"/>
          </p:nvPr>
        </p:nvSpPr>
        <p:spPr/>
        <p:txBody>
          <a:bodyPr>
            <a:normAutofit fontScale="92500" lnSpcReduction="20000"/>
          </a:bodyPr>
          <a:lstStyle/>
          <a:p>
            <a:r>
              <a:rPr lang="en-US" dirty="0"/>
              <a:t>Counseling</a:t>
            </a:r>
          </a:p>
          <a:p>
            <a:r>
              <a:rPr lang="en-US" dirty="0"/>
              <a:t>Extensions of deadlines or other course related adjustments</a:t>
            </a:r>
          </a:p>
          <a:p>
            <a:r>
              <a:rPr lang="en-US" dirty="0"/>
              <a:t>Modifications of class work or schedules</a:t>
            </a:r>
          </a:p>
          <a:p>
            <a:r>
              <a:rPr lang="en-US" dirty="0"/>
              <a:t>Campus escort services</a:t>
            </a:r>
          </a:p>
          <a:p>
            <a:r>
              <a:rPr lang="en-US" dirty="0"/>
              <a:t>Mutual contact restrictions</a:t>
            </a:r>
          </a:p>
          <a:p>
            <a:r>
              <a:rPr lang="en-US" dirty="0"/>
              <a:t>Changes in work locations</a:t>
            </a:r>
          </a:p>
          <a:p>
            <a:r>
              <a:rPr lang="en-US" dirty="0"/>
              <a:t>Leaves of absence</a:t>
            </a:r>
          </a:p>
          <a:p>
            <a:r>
              <a:rPr lang="en-US" dirty="0"/>
              <a:t>Increase security</a:t>
            </a:r>
          </a:p>
          <a:p>
            <a:r>
              <a:rPr lang="en-US" dirty="0"/>
              <a:t>Monitoring of certain areas of campus</a:t>
            </a:r>
          </a:p>
          <a:p>
            <a:r>
              <a:rPr lang="en-US" dirty="0"/>
              <a:t>Assistance from domestic violence or rape crisis programs</a:t>
            </a:r>
          </a:p>
          <a:p>
            <a:r>
              <a:rPr lang="en-US" dirty="0"/>
              <a:t>Assistance from community health resources including counseling resources</a:t>
            </a:r>
          </a:p>
        </p:txBody>
      </p:sp>
      <p:sp>
        <p:nvSpPr>
          <p:cNvPr id="4" name="Slide Number Placeholder 3">
            <a:extLst>
              <a:ext uri="{FF2B5EF4-FFF2-40B4-BE49-F238E27FC236}">
                <a16:creationId xmlns:a16="http://schemas.microsoft.com/office/drawing/2014/main" id="{828E7DD8-80FB-E033-27A5-DA2FC95966EC}"/>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0065959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6C5E31-524E-9538-8DE5-ABE21986C7A0}"/>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Supportive Measures</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3F38F161-B167-9F8E-1C8C-1B6960DB886C}"/>
              </a:ext>
            </a:extLst>
          </p:cNvPr>
          <p:cNvGraphicFramePr>
            <a:graphicFrameLocks noGrp="1"/>
          </p:cNvGraphicFramePr>
          <p:nvPr>
            <p:ph idx="1"/>
            <p:extLst>
              <p:ext uri="{D42A27DB-BD31-4B8C-83A1-F6EECF244321}">
                <p14:modId xmlns:p14="http://schemas.microsoft.com/office/powerpoint/2010/main" val="3703920031"/>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CED804AC-5092-8598-654D-1C99944E519A}"/>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2169180439"/>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66728B1D-AA39-4E5E-B8CB-D2125003EC94}"/>
              </a:ext>
            </a:extLst>
          </p:cNvPr>
          <p:cNvSpPr>
            <a:spLocks noGrp="1"/>
          </p:cNvSpPr>
          <p:nvPr>
            <p:ph type="title"/>
          </p:nvPr>
        </p:nvSpPr>
        <p:spPr>
          <a:xfrm>
            <a:off x="648930" y="629267"/>
            <a:ext cx="9252154" cy="1016654"/>
          </a:xfrm>
        </p:spPr>
        <p:txBody>
          <a:bodyPr>
            <a:normAutofit/>
          </a:bodyPr>
          <a:lstStyle/>
          <a:p>
            <a:r>
              <a:rPr lang="en-US">
                <a:solidFill>
                  <a:srgbClr val="EBEBEB"/>
                </a:solidFill>
              </a:rPr>
              <a:t>Emergency Removal </a:t>
            </a:r>
          </a:p>
        </p:txBody>
      </p:sp>
      <p:sp>
        <p:nvSpPr>
          <p:cNvPr id="16" name="Rectangle 15">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71A1EE40-A230-4EEC-ABAE-ADD93FE0C8A7}"/>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22</a:t>
            </a:fld>
            <a:endParaRPr lang="en-US">
              <a:solidFill>
                <a:srgbClr val="FFFFFF"/>
              </a:solidFill>
            </a:endParaRPr>
          </a:p>
        </p:txBody>
      </p:sp>
      <p:sp>
        <p:nvSpPr>
          <p:cNvPr id="18" name="Freeform: Shape 17">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8" name="Content Placeholder 2">
            <a:extLst>
              <a:ext uri="{FF2B5EF4-FFF2-40B4-BE49-F238E27FC236}">
                <a16:creationId xmlns:a16="http://schemas.microsoft.com/office/drawing/2014/main" id="{2EADAF82-AAFD-06BA-4333-83C7BF273E6E}"/>
              </a:ext>
            </a:extLst>
          </p:cNvPr>
          <p:cNvGraphicFramePr>
            <a:graphicFrameLocks noGrp="1"/>
          </p:cNvGraphicFramePr>
          <p:nvPr>
            <p:ph idx="1"/>
            <p:extLst>
              <p:ext uri="{D42A27DB-BD31-4B8C-83A1-F6EECF244321}">
                <p14:modId xmlns:p14="http://schemas.microsoft.com/office/powerpoint/2010/main" val="3086871625"/>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2049446"/>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B5541CD5-D7AC-4686-8783-CF5D1D4FC2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
            <a:ext cx="12191695" cy="68580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16">
            <a:extLst>
              <a:ext uri="{FF2B5EF4-FFF2-40B4-BE49-F238E27FC236}">
                <a16:creationId xmlns:a16="http://schemas.microsoft.com/office/drawing/2014/main" id="{0420923D-0C6E-4656-9A01-EE9FB6345E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3787058"/>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2">
              <a:alpha val="20000"/>
            </a:schemeClr>
          </a:solidFill>
          <a:ln>
            <a:noFill/>
          </a:ln>
        </p:spPr>
        <p:txBody>
          <a:bodyPr rtlCol="0" anchor="ctr"/>
          <a:lstStyle/>
          <a:p>
            <a:pPr algn="ctr"/>
            <a:endParaRPr lang="en-US">
              <a:solidFill>
                <a:schemeClr val="tx1"/>
              </a:solidFill>
            </a:endParaRPr>
          </a:p>
        </p:txBody>
      </p:sp>
      <p:sp>
        <p:nvSpPr>
          <p:cNvPr id="38" name="Freeform 5">
            <a:extLst>
              <a:ext uri="{FF2B5EF4-FFF2-40B4-BE49-F238E27FC236}">
                <a16:creationId xmlns:a16="http://schemas.microsoft.com/office/drawing/2014/main" id="{904D0A95-DEAA-4B8D-A340-BEC3A5DBCD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305" y="4065581"/>
            <a:ext cx="12191695" cy="2802467"/>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ln>
            <a:noFill/>
          </a:ln>
        </p:spPr>
        <p:style>
          <a:lnRef idx="0">
            <a:scrgbClr r="0" g="0" b="0"/>
          </a:lnRef>
          <a:fillRef idx="1003">
            <a:schemeClr val="dk2"/>
          </a:fillRef>
          <a:effectRef idx="0">
            <a:scrgbClr r="0" g="0" b="0"/>
          </a:effectRef>
          <a:fontRef idx="major"/>
        </p:style>
      </p:sp>
      <p:sp>
        <p:nvSpPr>
          <p:cNvPr id="2" name="Title 1">
            <a:extLst>
              <a:ext uri="{FF2B5EF4-FFF2-40B4-BE49-F238E27FC236}">
                <a16:creationId xmlns:a16="http://schemas.microsoft.com/office/drawing/2014/main" id="{E79C50F4-6ED3-4FE2-B9C4-5794DF2ABCEE}"/>
              </a:ext>
            </a:extLst>
          </p:cNvPr>
          <p:cNvSpPr>
            <a:spLocks noGrp="1"/>
          </p:cNvSpPr>
          <p:nvPr>
            <p:ph type="title"/>
          </p:nvPr>
        </p:nvSpPr>
        <p:spPr>
          <a:xfrm>
            <a:off x="611853" y="4885339"/>
            <a:ext cx="10968294" cy="1237087"/>
          </a:xfrm>
        </p:spPr>
        <p:txBody>
          <a:bodyPr>
            <a:normAutofit/>
          </a:bodyPr>
          <a:lstStyle/>
          <a:p>
            <a:r>
              <a:rPr lang="en-US">
                <a:solidFill>
                  <a:srgbClr val="EBEBEB"/>
                </a:solidFill>
              </a:rPr>
              <a:t>Emergency Removal </a:t>
            </a:r>
          </a:p>
        </p:txBody>
      </p:sp>
      <p:sp>
        <p:nvSpPr>
          <p:cNvPr id="6" name="Slide Number Placeholder 5">
            <a:extLst>
              <a:ext uri="{FF2B5EF4-FFF2-40B4-BE49-F238E27FC236}">
                <a16:creationId xmlns:a16="http://schemas.microsoft.com/office/drawing/2014/main" id="{2B3FCB67-9C52-4627-9860-56F70B145D80}"/>
              </a:ext>
            </a:extLst>
          </p:cNvPr>
          <p:cNvSpPr>
            <a:spLocks noGrp="1"/>
          </p:cNvSpPr>
          <p:nvPr>
            <p:ph type="sldNum" sz="quarter" idx="12"/>
          </p:nvPr>
        </p:nvSpPr>
        <p:spPr>
          <a:xfrm>
            <a:off x="11167148" y="6286877"/>
            <a:ext cx="537325" cy="372350"/>
          </a:xfrm>
        </p:spPr>
        <p:txBody>
          <a:bodyPr>
            <a:normAutofit/>
          </a:bodyPr>
          <a:lstStyle/>
          <a:p>
            <a:pPr algn="r">
              <a:spcAft>
                <a:spcPts val="600"/>
              </a:spcAft>
            </a:pPr>
            <a:fld id="{905EBA53-4854-4764-819D-270E715D0F88}" type="slidenum">
              <a:rPr lang="en-US" sz="1400">
                <a:solidFill>
                  <a:srgbClr val="FFFFFF"/>
                </a:solidFill>
              </a:rPr>
              <a:pPr algn="r">
                <a:spcAft>
                  <a:spcPts val="600"/>
                </a:spcAft>
              </a:pPr>
              <a:t>23</a:t>
            </a:fld>
            <a:endParaRPr lang="en-US" sz="1400">
              <a:solidFill>
                <a:srgbClr val="FFFFFF"/>
              </a:solidFill>
            </a:endParaRPr>
          </a:p>
        </p:txBody>
      </p:sp>
      <p:graphicFrame>
        <p:nvGraphicFramePr>
          <p:cNvPr id="8" name="Content Placeholder 2">
            <a:extLst>
              <a:ext uri="{FF2B5EF4-FFF2-40B4-BE49-F238E27FC236}">
                <a16:creationId xmlns:a16="http://schemas.microsoft.com/office/drawing/2014/main" id="{BF51DE6F-5F2E-2313-04D0-C2ED24BDD1F6}"/>
              </a:ext>
            </a:extLst>
          </p:cNvPr>
          <p:cNvGraphicFramePr>
            <a:graphicFrameLocks noGrp="1"/>
          </p:cNvGraphicFramePr>
          <p:nvPr>
            <p:ph idx="1"/>
            <p:extLst>
              <p:ext uri="{D42A27DB-BD31-4B8C-83A1-F6EECF244321}">
                <p14:modId xmlns:p14="http://schemas.microsoft.com/office/powerpoint/2010/main" val="4254825852"/>
              </p:ext>
            </p:extLst>
          </p:nvPr>
        </p:nvGraphicFramePr>
        <p:xfrm>
          <a:off x="646113" y="593387"/>
          <a:ext cx="10901362" cy="33833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68828027"/>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6A557FFA-44A3-407E-82B1-0787BF721CB9}"/>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24</a:t>
            </a:fld>
            <a:endParaRPr lang="en-US">
              <a:solidFill>
                <a:srgbClr val="FFFFFF"/>
              </a:solidFill>
            </a:endParaRPr>
          </a:p>
        </p:txBody>
      </p:sp>
      <p:sp>
        <p:nvSpPr>
          <p:cNvPr id="1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7" name="Freeform: Shape 1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FACF113D-9DA3-4495-86B2-8425C78FF1D9}"/>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Informal Resolution Process </a:t>
            </a:r>
          </a:p>
        </p:txBody>
      </p:sp>
      <p:sp>
        <p:nvSpPr>
          <p:cNvPr id="3" name="Content Placeholder 2">
            <a:extLst>
              <a:ext uri="{FF2B5EF4-FFF2-40B4-BE49-F238E27FC236}">
                <a16:creationId xmlns:a16="http://schemas.microsoft.com/office/drawing/2014/main" id="{824BEC5F-2927-43CD-A5B6-9669D09E5FCC}"/>
              </a:ext>
            </a:extLst>
          </p:cNvPr>
          <p:cNvSpPr>
            <a:spLocks noGrp="1"/>
          </p:cNvSpPr>
          <p:nvPr>
            <p:ph idx="1"/>
          </p:nvPr>
        </p:nvSpPr>
        <p:spPr>
          <a:xfrm>
            <a:off x="1103312" y="2763520"/>
            <a:ext cx="8946541" cy="3484879"/>
          </a:xfrm>
        </p:spPr>
        <p:txBody>
          <a:bodyPr>
            <a:normAutofit/>
          </a:bodyPr>
          <a:lstStyle/>
          <a:p>
            <a:pPr>
              <a:lnSpc>
                <a:spcPct val="90000"/>
              </a:lnSpc>
              <a:buFont typeface="Arial" panose="020B0604020202020204" pitchFamily="34" charset="0"/>
              <a:buChar char="•"/>
            </a:pPr>
            <a:r>
              <a:rPr lang="en-US" sz="1700"/>
              <a:t>No requirement that a school establish or offer an informal resolution process</a:t>
            </a:r>
          </a:p>
          <a:p>
            <a:pPr>
              <a:lnSpc>
                <a:spcPct val="90000"/>
              </a:lnSpc>
            </a:pPr>
            <a:r>
              <a:rPr lang="en-US" sz="1700"/>
              <a:t>Not an available option for claims involving sexual harassment by an employee against a student </a:t>
            </a:r>
          </a:p>
          <a:p>
            <a:pPr marL="0" indent="0">
              <a:lnSpc>
                <a:spcPct val="90000"/>
              </a:lnSpc>
              <a:buNone/>
            </a:pPr>
            <a:r>
              <a:rPr lang="en-US" sz="1700"/>
              <a:t> </a:t>
            </a:r>
          </a:p>
          <a:p>
            <a:pPr>
              <a:lnSpc>
                <a:spcPct val="90000"/>
              </a:lnSpc>
              <a:buFont typeface="Arial" panose="020B0604020202020204" pitchFamily="34" charset="0"/>
              <a:buChar char="•"/>
            </a:pPr>
            <a:r>
              <a:rPr lang="en-US" sz="1700"/>
              <a:t>It is available only if: </a:t>
            </a:r>
          </a:p>
          <a:p>
            <a:pPr marL="914400" lvl="1" indent="-457200">
              <a:lnSpc>
                <a:spcPct val="90000"/>
              </a:lnSpc>
              <a:buFont typeface="+mj-lt"/>
              <a:buAutoNum type="arabicPeriod"/>
            </a:pPr>
            <a:r>
              <a:rPr lang="en-US" sz="1700"/>
              <a:t>A formal complaint has been filed;</a:t>
            </a:r>
          </a:p>
          <a:p>
            <a:pPr marL="914400" lvl="1" indent="-457200">
              <a:lnSpc>
                <a:spcPct val="90000"/>
              </a:lnSpc>
              <a:buFont typeface="+mj-lt"/>
              <a:buAutoNum type="arabicPeriod"/>
            </a:pPr>
            <a:r>
              <a:rPr lang="en-US" sz="1700"/>
              <a:t>School determines that informal resolution is appropriate; </a:t>
            </a:r>
            <a:r>
              <a:rPr lang="en-US" sz="1700" u="sng"/>
              <a:t>AND</a:t>
            </a:r>
          </a:p>
          <a:p>
            <a:pPr marL="914400" lvl="1" indent="-457200">
              <a:lnSpc>
                <a:spcPct val="90000"/>
              </a:lnSpc>
              <a:buFont typeface="+mj-lt"/>
              <a:buAutoNum type="arabicPeriod"/>
            </a:pPr>
            <a:r>
              <a:rPr lang="en-US" sz="1700"/>
              <a:t>Both parties provide fully informed, voluntary, written consent for informal resolution </a:t>
            </a:r>
          </a:p>
          <a:p>
            <a:pPr marL="914400" lvl="1" indent="-457200">
              <a:lnSpc>
                <a:spcPct val="90000"/>
              </a:lnSpc>
              <a:buFont typeface="+mj-lt"/>
              <a:buAutoNum type="arabicPeriod"/>
            </a:pPr>
            <a:endParaRPr lang="en-US" sz="1700"/>
          </a:p>
          <a:p>
            <a:pPr marL="457200" lvl="1" indent="0">
              <a:lnSpc>
                <a:spcPct val="90000"/>
              </a:lnSpc>
              <a:buNone/>
            </a:pPr>
            <a:endParaRPr lang="en-US" sz="1700"/>
          </a:p>
          <a:p>
            <a:pPr lvl="1">
              <a:lnSpc>
                <a:spcPct val="90000"/>
              </a:lnSpc>
            </a:pPr>
            <a:endParaRPr lang="en-US" sz="1700"/>
          </a:p>
          <a:p>
            <a:pPr lvl="1">
              <a:lnSpc>
                <a:spcPct val="90000"/>
              </a:lnSpc>
            </a:pPr>
            <a:endParaRPr lang="en-US" sz="1700"/>
          </a:p>
        </p:txBody>
      </p:sp>
    </p:spTree>
    <p:extLst>
      <p:ext uri="{BB962C8B-B14F-4D97-AF65-F5344CB8AC3E}">
        <p14:creationId xmlns:p14="http://schemas.microsoft.com/office/powerpoint/2010/main" val="63682660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FED7BF97-9413-4A68-B63A-3B58BE87AF45}"/>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25</a:t>
            </a:fld>
            <a:endParaRPr lang="en-US">
              <a:solidFill>
                <a:srgbClr val="FFFFFF"/>
              </a:solidFill>
            </a:endParaRPr>
          </a:p>
        </p:txBody>
      </p:sp>
      <p:sp>
        <p:nvSpPr>
          <p:cNvPr id="1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7" name="Freeform: Shape 1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7800D47A-489E-4332-9E33-22619BD054A6}"/>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Informal Resolution Process </a:t>
            </a:r>
          </a:p>
        </p:txBody>
      </p:sp>
      <p:sp>
        <p:nvSpPr>
          <p:cNvPr id="3" name="Content Placeholder 2">
            <a:extLst>
              <a:ext uri="{FF2B5EF4-FFF2-40B4-BE49-F238E27FC236}">
                <a16:creationId xmlns:a16="http://schemas.microsoft.com/office/drawing/2014/main" id="{AF2D5A03-ABB3-4245-926E-2646AC1DB503}"/>
              </a:ext>
            </a:extLst>
          </p:cNvPr>
          <p:cNvSpPr>
            <a:spLocks noGrp="1"/>
          </p:cNvSpPr>
          <p:nvPr>
            <p:ph idx="1"/>
          </p:nvPr>
        </p:nvSpPr>
        <p:spPr>
          <a:xfrm>
            <a:off x="1103312" y="2763520"/>
            <a:ext cx="8946541" cy="3484879"/>
          </a:xfrm>
        </p:spPr>
        <p:txBody>
          <a:bodyPr>
            <a:normAutofit/>
          </a:bodyPr>
          <a:lstStyle/>
          <a:p>
            <a:pPr>
              <a:buFont typeface="Arial" panose="020B0604020202020204" pitchFamily="34" charset="0"/>
              <a:buChar char="•"/>
            </a:pPr>
            <a:r>
              <a:rPr lang="en-US" dirty="0"/>
              <a:t>A party can decide at any time before final determination to no longer proceed with the informal resolution process.</a:t>
            </a:r>
          </a:p>
          <a:p>
            <a:r>
              <a:rPr lang="en-US" dirty="0"/>
              <a:t>Process is managed by an informal </a:t>
            </a:r>
            <a:r>
              <a:rPr lang="en-US" b="1" dirty="0"/>
              <a:t>resolution facilitator </a:t>
            </a:r>
            <a:r>
              <a:rPr lang="en-US" dirty="0"/>
              <a:t>who must be trained, unbiased and impartial </a:t>
            </a:r>
          </a:p>
          <a:p>
            <a:pPr>
              <a:buFont typeface="Arial" panose="020B0604020202020204" pitchFamily="34" charset="0"/>
              <a:buChar char="•"/>
            </a:pPr>
            <a:endParaRPr lang="en-US" dirty="0"/>
          </a:p>
          <a:p>
            <a:pPr>
              <a:buFont typeface="Arial" panose="020B0604020202020204" pitchFamily="34" charset="0"/>
              <a:buChar char="•"/>
            </a:pPr>
            <a:r>
              <a:rPr lang="en-US" b="1" dirty="0"/>
              <a:t>Not an option in cases involving an employee or other adult</a:t>
            </a:r>
          </a:p>
        </p:txBody>
      </p:sp>
    </p:spTree>
    <p:extLst>
      <p:ext uri="{BB962C8B-B14F-4D97-AF65-F5344CB8AC3E}">
        <p14:creationId xmlns:p14="http://schemas.microsoft.com/office/powerpoint/2010/main" val="1681038372"/>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A652F322-315D-9EBA-F5BC-F047136763F4}"/>
              </a:ext>
            </a:extLst>
          </p:cNvPr>
          <p:cNvSpPr>
            <a:spLocks noGrp="1"/>
          </p:cNvSpPr>
          <p:nvPr>
            <p:ph type="title"/>
          </p:nvPr>
        </p:nvSpPr>
        <p:spPr>
          <a:xfrm>
            <a:off x="806195" y="804672"/>
            <a:ext cx="3521359" cy="5248656"/>
          </a:xfrm>
        </p:spPr>
        <p:txBody>
          <a:bodyPr anchor="ctr">
            <a:normAutofit/>
          </a:bodyPr>
          <a:lstStyle/>
          <a:p>
            <a:pPr algn="ctr"/>
            <a:r>
              <a:rPr lang="en-US" dirty="0"/>
              <a:t>Investigating Complaints</a:t>
            </a:r>
            <a:endParaRPr lang="en-US"/>
          </a:p>
        </p:txBody>
      </p:sp>
      <p:sp>
        <p:nvSpPr>
          <p:cNvPr id="3" name="Content Placeholder 2">
            <a:extLst>
              <a:ext uri="{FF2B5EF4-FFF2-40B4-BE49-F238E27FC236}">
                <a16:creationId xmlns:a16="http://schemas.microsoft.com/office/drawing/2014/main" id="{416D0DD6-9B8D-E5AC-4167-E40C367CD2B3}"/>
              </a:ext>
            </a:extLst>
          </p:cNvPr>
          <p:cNvSpPr>
            <a:spLocks noGrp="1"/>
          </p:cNvSpPr>
          <p:nvPr>
            <p:ph idx="1"/>
          </p:nvPr>
        </p:nvSpPr>
        <p:spPr>
          <a:xfrm>
            <a:off x="4975861" y="804671"/>
            <a:ext cx="6399930" cy="5248657"/>
          </a:xfrm>
        </p:spPr>
        <p:txBody>
          <a:bodyPr anchor="ctr">
            <a:normAutofit/>
          </a:bodyPr>
          <a:lstStyle/>
          <a:p>
            <a:r>
              <a:rPr lang="en-US" dirty="0"/>
              <a:t>Purpose of the Regulatory Revisions</a:t>
            </a:r>
          </a:p>
          <a:p>
            <a:pPr lvl="1"/>
            <a:r>
              <a:rPr lang="en-US" dirty="0"/>
              <a:t>Stress Due Process , including notice and a meaningful opportunity to be heard</a:t>
            </a:r>
          </a:p>
          <a:p>
            <a:pPr lvl="1"/>
            <a:r>
              <a:rPr lang="en-US" dirty="0"/>
              <a:t>Ensure the right to an impartial investigation before unbiased officials</a:t>
            </a:r>
          </a:p>
          <a:p>
            <a:pPr lvl="1"/>
            <a:r>
              <a:rPr lang="en-US" dirty="0"/>
              <a:t>Establish procedures to</a:t>
            </a:r>
          </a:p>
          <a:p>
            <a:pPr lvl="2"/>
            <a:r>
              <a:rPr lang="en-US" dirty="0"/>
              <a:t>Improve the perception that Title IX sexual harassment allegations are resolved fairly and reliably</a:t>
            </a:r>
          </a:p>
          <a:p>
            <a:pPr lvl="2"/>
            <a:r>
              <a:rPr lang="en-US" dirty="0"/>
              <a:t>Avoid intentional and unintentional sex-based stereotypes into Title IX proceedings; and</a:t>
            </a:r>
          </a:p>
          <a:p>
            <a:pPr lvl="2"/>
            <a:r>
              <a:rPr lang="en-US" dirty="0"/>
              <a:t>Promote accurate, reliable outcomes to protect from discriminatory practices</a:t>
            </a:r>
          </a:p>
        </p:txBody>
      </p:sp>
      <p:sp>
        <p:nvSpPr>
          <p:cNvPr id="4" name="Slide Number Placeholder 3">
            <a:extLst>
              <a:ext uri="{FF2B5EF4-FFF2-40B4-BE49-F238E27FC236}">
                <a16:creationId xmlns:a16="http://schemas.microsoft.com/office/drawing/2014/main" id="{18790539-7FF4-6D65-D09C-5D93911C62A9}"/>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1859655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1CD4-E12C-3994-B681-D5912034319E}"/>
              </a:ext>
            </a:extLst>
          </p:cNvPr>
          <p:cNvSpPr>
            <a:spLocks noGrp="1"/>
          </p:cNvSpPr>
          <p:nvPr>
            <p:ph type="title"/>
          </p:nvPr>
        </p:nvSpPr>
        <p:spPr/>
        <p:txBody>
          <a:bodyPr/>
          <a:lstStyle/>
          <a:p>
            <a:r>
              <a:rPr lang="en-US" dirty="0"/>
              <a:t>Grievance Procedure</a:t>
            </a:r>
          </a:p>
        </p:txBody>
      </p:sp>
      <p:sp>
        <p:nvSpPr>
          <p:cNvPr id="3" name="Content Placeholder 2">
            <a:extLst>
              <a:ext uri="{FF2B5EF4-FFF2-40B4-BE49-F238E27FC236}">
                <a16:creationId xmlns:a16="http://schemas.microsoft.com/office/drawing/2014/main" id="{FC966061-58A4-EC4C-7CE5-A4E590026232}"/>
              </a:ext>
            </a:extLst>
          </p:cNvPr>
          <p:cNvSpPr>
            <a:spLocks noGrp="1"/>
          </p:cNvSpPr>
          <p:nvPr>
            <p:ph idx="1"/>
          </p:nvPr>
        </p:nvSpPr>
        <p:spPr/>
        <p:txBody>
          <a:bodyPr/>
          <a:lstStyle/>
          <a:p>
            <a:r>
              <a:rPr lang="en-US" dirty="0"/>
              <a:t>Schools must develop a transparent grievance procedure that must:</a:t>
            </a:r>
          </a:p>
          <a:p>
            <a:pPr lvl="1"/>
            <a:r>
              <a:rPr lang="en-US" dirty="0"/>
              <a:t>Treat complainants equitably by providing remedies any time a respondent is found responsible</a:t>
            </a:r>
          </a:p>
          <a:p>
            <a:pPr lvl="1"/>
            <a:r>
              <a:rPr lang="en-US" dirty="0"/>
              <a:t>Treat respondents equitably b y not imposing disciplinary sanctions without following the grievance process</a:t>
            </a:r>
          </a:p>
          <a:p>
            <a:pPr lvl="1"/>
            <a:r>
              <a:rPr lang="en-US" dirty="0"/>
              <a:t>Provide complainant with remedies designed to maintain equal access to education</a:t>
            </a:r>
          </a:p>
          <a:p>
            <a:pPr lvl="1"/>
            <a:r>
              <a:rPr lang="en-US" dirty="0"/>
              <a:t>Include an objective evaluation of all relevant evidence</a:t>
            </a:r>
          </a:p>
          <a:p>
            <a:pPr lvl="1"/>
            <a:r>
              <a:rPr lang="en-US" dirty="0"/>
              <a:t>Avoid credibility determinations based on a person’s status as a complainant, respondent or witness</a:t>
            </a:r>
          </a:p>
          <a:p>
            <a:pPr lvl="1"/>
            <a:r>
              <a:rPr lang="en-US" dirty="0"/>
              <a:t>Require that Title IX personnel are free from conflicts of interest or bias</a:t>
            </a:r>
          </a:p>
        </p:txBody>
      </p:sp>
      <p:sp>
        <p:nvSpPr>
          <p:cNvPr id="4" name="Slide Number Placeholder 3">
            <a:extLst>
              <a:ext uri="{FF2B5EF4-FFF2-40B4-BE49-F238E27FC236}">
                <a16:creationId xmlns:a16="http://schemas.microsoft.com/office/drawing/2014/main" id="{E1A5D21B-AD73-C3DE-8472-5537B11B18DD}"/>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38292469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DBE4CD-9760-3FEE-6539-DC13D4A429E1}"/>
              </a:ext>
            </a:extLst>
          </p:cNvPr>
          <p:cNvSpPr>
            <a:spLocks noGrp="1"/>
          </p:cNvSpPr>
          <p:nvPr>
            <p:ph type="title"/>
          </p:nvPr>
        </p:nvSpPr>
        <p:spPr/>
        <p:txBody>
          <a:bodyPr/>
          <a:lstStyle/>
          <a:p>
            <a:r>
              <a:rPr lang="en-US" dirty="0"/>
              <a:t>Grievance Procedures</a:t>
            </a:r>
          </a:p>
        </p:txBody>
      </p:sp>
      <p:sp>
        <p:nvSpPr>
          <p:cNvPr id="3" name="Content Placeholder 2">
            <a:extLst>
              <a:ext uri="{FF2B5EF4-FFF2-40B4-BE49-F238E27FC236}">
                <a16:creationId xmlns:a16="http://schemas.microsoft.com/office/drawing/2014/main" id="{AC9B87DE-A2BF-0CDE-FECE-DEE3B0376132}"/>
              </a:ext>
            </a:extLst>
          </p:cNvPr>
          <p:cNvSpPr>
            <a:spLocks noGrp="1"/>
          </p:cNvSpPr>
          <p:nvPr>
            <p:ph idx="1"/>
          </p:nvPr>
        </p:nvSpPr>
        <p:spPr/>
        <p:txBody>
          <a:bodyPr/>
          <a:lstStyle/>
          <a:p>
            <a:r>
              <a:rPr lang="en-US" dirty="0"/>
              <a:t>Grievance process must:</a:t>
            </a:r>
          </a:p>
          <a:p>
            <a:pPr lvl="1"/>
            <a:r>
              <a:rPr lang="en-US" dirty="0"/>
              <a:t>Include training</a:t>
            </a:r>
          </a:p>
          <a:p>
            <a:pPr lvl="1"/>
            <a:r>
              <a:rPr lang="en-US" dirty="0"/>
              <a:t>Include a presumption that a respondent is not responsible for alleged conduct until a determination is made at the conclusion of the grievance process</a:t>
            </a:r>
          </a:p>
          <a:p>
            <a:pPr lvl="1"/>
            <a:r>
              <a:rPr lang="en-US" dirty="0"/>
              <a:t>Include a reasonably prompt time frame for conclusion of the grievance process</a:t>
            </a:r>
          </a:p>
        </p:txBody>
      </p:sp>
      <p:sp>
        <p:nvSpPr>
          <p:cNvPr id="4" name="Slide Number Placeholder 3">
            <a:extLst>
              <a:ext uri="{FF2B5EF4-FFF2-40B4-BE49-F238E27FC236}">
                <a16:creationId xmlns:a16="http://schemas.microsoft.com/office/drawing/2014/main" id="{3775A7BF-B4FC-E139-40B6-B931A0B9B79D}"/>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378911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A7F66F6-7522-EE95-B151-AC5E76DEF138}"/>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Conducting the Investigation</a:t>
            </a:r>
          </a:p>
        </p:txBody>
      </p:sp>
      <p:sp>
        <p:nvSpPr>
          <p:cNvPr id="3" name="Content Placeholder 2">
            <a:extLst>
              <a:ext uri="{FF2B5EF4-FFF2-40B4-BE49-F238E27FC236}">
                <a16:creationId xmlns:a16="http://schemas.microsoft.com/office/drawing/2014/main" id="{6F45B2DB-B0B4-3D87-7528-6BA06487DA52}"/>
              </a:ext>
            </a:extLst>
          </p:cNvPr>
          <p:cNvSpPr>
            <a:spLocks noGrp="1"/>
          </p:cNvSpPr>
          <p:nvPr>
            <p:ph idx="1"/>
          </p:nvPr>
        </p:nvSpPr>
        <p:spPr>
          <a:xfrm>
            <a:off x="5204109" y="1645920"/>
            <a:ext cx="5919503" cy="4470821"/>
          </a:xfrm>
        </p:spPr>
        <p:txBody>
          <a:bodyPr>
            <a:normAutofit/>
          </a:bodyPr>
          <a:lstStyle/>
          <a:p>
            <a:r>
              <a:rPr lang="en-US" sz="2400" dirty="0"/>
              <a:t>Title IX requires schools to investigate the allegations of any formal complaint and send written notice to both parties of the allegations upon receipt of the formal complaint</a:t>
            </a:r>
          </a:p>
        </p:txBody>
      </p:sp>
      <p:sp>
        <p:nvSpPr>
          <p:cNvPr id="4" name="Slide Number Placeholder 3">
            <a:extLst>
              <a:ext uri="{FF2B5EF4-FFF2-40B4-BE49-F238E27FC236}">
                <a16:creationId xmlns:a16="http://schemas.microsoft.com/office/drawing/2014/main" id="{A2E158FD-8B67-227D-5261-ADE742537857}"/>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2851636074"/>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4" name="Freeform: Shape 13">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7138F84D-8549-DB3D-944B-E413B35BD8EC}"/>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smtClean="0"/>
              <a:pPr>
                <a:spcAft>
                  <a:spcPts val="600"/>
                </a:spcAft>
              </a:pPr>
              <a:t>30</a:t>
            </a:fld>
            <a:endParaRPr lang="en-US"/>
          </a:p>
        </p:txBody>
      </p:sp>
      <p:sp>
        <p:nvSpPr>
          <p:cNvPr id="2" name="Title 1">
            <a:extLst>
              <a:ext uri="{FF2B5EF4-FFF2-40B4-BE49-F238E27FC236}">
                <a16:creationId xmlns:a16="http://schemas.microsoft.com/office/drawing/2014/main" id="{0EB8C435-2517-4BCD-962E-FAFCB1B57302}"/>
              </a:ext>
            </a:extLst>
          </p:cNvPr>
          <p:cNvSpPr>
            <a:spLocks noGrp="1"/>
          </p:cNvSpPr>
          <p:nvPr>
            <p:ph type="title"/>
          </p:nvPr>
        </p:nvSpPr>
        <p:spPr>
          <a:xfrm>
            <a:off x="653143" y="1645920"/>
            <a:ext cx="3522879" cy="4470821"/>
          </a:xfrm>
        </p:spPr>
        <p:txBody>
          <a:bodyPr>
            <a:normAutofit/>
          </a:bodyPr>
          <a:lstStyle/>
          <a:p>
            <a:pPr algn="r"/>
            <a:r>
              <a:rPr lang="en-US">
                <a:solidFill>
                  <a:schemeClr val="bg2"/>
                </a:solidFill>
              </a:rPr>
              <a:t>Title IX Roles – Title IX Coordinator </a:t>
            </a:r>
          </a:p>
        </p:txBody>
      </p:sp>
      <p:sp>
        <p:nvSpPr>
          <p:cNvPr id="3" name="Content Placeholder 2">
            <a:extLst>
              <a:ext uri="{FF2B5EF4-FFF2-40B4-BE49-F238E27FC236}">
                <a16:creationId xmlns:a16="http://schemas.microsoft.com/office/drawing/2014/main" id="{4F9775EA-6959-42F3-9CCF-6A36559412DD}"/>
              </a:ext>
            </a:extLst>
          </p:cNvPr>
          <p:cNvSpPr>
            <a:spLocks noGrp="1"/>
          </p:cNvSpPr>
          <p:nvPr>
            <p:ph idx="1"/>
          </p:nvPr>
        </p:nvSpPr>
        <p:spPr>
          <a:xfrm>
            <a:off x="5204109" y="1645920"/>
            <a:ext cx="6269434" cy="4470821"/>
          </a:xfrm>
        </p:spPr>
        <p:txBody>
          <a:bodyPr>
            <a:normAutofit/>
          </a:bodyPr>
          <a:lstStyle/>
          <a:p>
            <a:pPr>
              <a:buFont typeface="Arial" panose="020B0604020202020204" pitchFamily="34" charset="0"/>
              <a:buChar char="•"/>
            </a:pPr>
            <a:r>
              <a:rPr lang="en-US"/>
              <a:t>Title IX Coordinator is designated to ensure compliance with regulations and receive complaints </a:t>
            </a:r>
          </a:p>
          <a:p>
            <a:pPr lvl="1">
              <a:buFont typeface="Arial" panose="020B0604020202020204" pitchFamily="34" charset="0"/>
              <a:buChar char="•"/>
            </a:pPr>
            <a:r>
              <a:rPr lang="en-US"/>
              <a:t>Monitor schools’ compliance with Title IX </a:t>
            </a:r>
          </a:p>
          <a:p>
            <a:pPr lvl="1">
              <a:buFont typeface="Arial" panose="020B0604020202020204" pitchFamily="34" charset="0"/>
              <a:buChar char="•"/>
            </a:pPr>
            <a:r>
              <a:rPr lang="en-US"/>
              <a:t>Ensure training is provided </a:t>
            </a:r>
          </a:p>
          <a:p>
            <a:pPr lvl="1">
              <a:buFont typeface="Arial" panose="020B0604020202020204" pitchFamily="34" charset="0"/>
              <a:buChar char="•"/>
            </a:pPr>
            <a:r>
              <a:rPr lang="en-US"/>
              <a:t>Coordinate investigations and resolution of reports </a:t>
            </a:r>
          </a:p>
          <a:p>
            <a:pPr lvl="1">
              <a:buFont typeface="Arial" panose="020B0604020202020204" pitchFamily="34" charset="0"/>
              <a:buChar char="•"/>
            </a:pPr>
            <a:r>
              <a:rPr lang="en-US"/>
              <a:t>Ensure appropriate actions to eliminate sexual harassment to prevent recurrence </a:t>
            </a:r>
          </a:p>
          <a:p>
            <a:pPr lvl="1">
              <a:buFont typeface="Arial" panose="020B0604020202020204" pitchFamily="34" charset="0"/>
              <a:buChar char="•"/>
            </a:pPr>
            <a:r>
              <a:rPr lang="en-US"/>
              <a:t>Review efforts to ensure the educational setting is free from sexual harassment </a:t>
            </a:r>
          </a:p>
        </p:txBody>
      </p:sp>
    </p:spTree>
    <p:extLst>
      <p:ext uri="{BB962C8B-B14F-4D97-AF65-F5344CB8AC3E}">
        <p14:creationId xmlns:p14="http://schemas.microsoft.com/office/powerpoint/2010/main" val="2821827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4" name="Freeform: Shape 13">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00202A2D-3B65-A6C7-B1A1-76392B96BC17}"/>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smtClean="0"/>
              <a:pPr>
                <a:spcAft>
                  <a:spcPts val="600"/>
                </a:spcAft>
              </a:pPr>
              <a:t>31</a:t>
            </a:fld>
            <a:endParaRPr lang="en-US"/>
          </a:p>
        </p:txBody>
      </p:sp>
      <p:sp>
        <p:nvSpPr>
          <p:cNvPr id="2" name="Title 1">
            <a:extLst>
              <a:ext uri="{FF2B5EF4-FFF2-40B4-BE49-F238E27FC236}">
                <a16:creationId xmlns:a16="http://schemas.microsoft.com/office/drawing/2014/main" id="{790C325D-A843-4397-8FAC-D908B25C1FC9}"/>
              </a:ext>
            </a:extLst>
          </p:cNvPr>
          <p:cNvSpPr>
            <a:spLocks noGrp="1"/>
          </p:cNvSpPr>
          <p:nvPr>
            <p:ph type="title"/>
          </p:nvPr>
        </p:nvSpPr>
        <p:spPr>
          <a:xfrm>
            <a:off x="653143" y="1645920"/>
            <a:ext cx="3522879" cy="4470821"/>
          </a:xfrm>
        </p:spPr>
        <p:txBody>
          <a:bodyPr>
            <a:normAutofit/>
          </a:bodyPr>
          <a:lstStyle/>
          <a:p>
            <a:pPr algn="r"/>
            <a:r>
              <a:rPr lang="en-US">
                <a:solidFill>
                  <a:schemeClr val="bg2"/>
                </a:solidFill>
              </a:rPr>
              <a:t>Title IX Coordinator</a:t>
            </a:r>
          </a:p>
        </p:txBody>
      </p:sp>
      <p:sp>
        <p:nvSpPr>
          <p:cNvPr id="3" name="Content Placeholder 2">
            <a:extLst>
              <a:ext uri="{FF2B5EF4-FFF2-40B4-BE49-F238E27FC236}">
                <a16:creationId xmlns:a16="http://schemas.microsoft.com/office/drawing/2014/main" id="{0D6E2514-FF6F-442F-A9DD-C380DB8C755D}"/>
              </a:ext>
            </a:extLst>
          </p:cNvPr>
          <p:cNvSpPr>
            <a:spLocks noGrp="1"/>
          </p:cNvSpPr>
          <p:nvPr>
            <p:ph idx="1"/>
          </p:nvPr>
        </p:nvSpPr>
        <p:spPr>
          <a:xfrm>
            <a:off x="5204109" y="1645920"/>
            <a:ext cx="6269434" cy="4470821"/>
          </a:xfrm>
        </p:spPr>
        <p:txBody>
          <a:bodyPr>
            <a:normAutofit/>
          </a:bodyPr>
          <a:lstStyle/>
          <a:p>
            <a:pPr>
              <a:buFont typeface="Arial" panose="020B0604020202020204" pitchFamily="34" charset="0"/>
              <a:buChar char="•"/>
            </a:pPr>
            <a:r>
              <a:rPr lang="en-US"/>
              <a:t>Contacts each complainant to discuss supportive measures </a:t>
            </a:r>
          </a:p>
          <a:p>
            <a:pPr>
              <a:buFont typeface="Arial" panose="020B0604020202020204" pitchFamily="34" charset="0"/>
              <a:buChar char="•"/>
            </a:pPr>
            <a:r>
              <a:rPr lang="en-US"/>
              <a:t>Considers the complainant’s wishes regarding such measures </a:t>
            </a:r>
          </a:p>
          <a:p>
            <a:pPr>
              <a:buFont typeface="Arial" panose="020B0604020202020204" pitchFamily="34" charset="0"/>
              <a:buChar char="•"/>
            </a:pPr>
            <a:r>
              <a:rPr lang="en-US"/>
              <a:t>Explains formal complaint process to complainant </a:t>
            </a:r>
          </a:p>
          <a:p>
            <a:pPr>
              <a:buFont typeface="Arial" panose="020B0604020202020204" pitchFamily="34" charset="0"/>
              <a:buChar char="•"/>
            </a:pPr>
            <a:r>
              <a:rPr lang="en-US"/>
              <a:t>Treats complainants and respondents equitably </a:t>
            </a:r>
          </a:p>
          <a:p>
            <a:pPr>
              <a:buFont typeface="Arial" panose="020B0604020202020204" pitchFamily="34" charset="0"/>
              <a:buChar char="•"/>
            </a:pPr>
            <a:r>
              <a:rPr lang="en-US"/>
              <a:t>Implement remedies where there is a founded case of sexual harassment </a:t>
            </a:r>
          </a:p>
          <a:p>
            <a:pPr>
              <a:buFont typeface="Arial" panose="020B0604020202020204" pitchFamily="34" charset="0"/>
              <a:buChar char="•"/>
            </a:pPr>
            <a:r>
              <a:rPr lang="en-US"/>
              <a:t>May impose disciplinary sanctions </a:t>
            </a:r>
          </a:p>
        </p:txBody>
      </p:sp>
    </p:spTree>
    <p:extLst>
      <p:ext uri="{BB962C8B-B14F-4D97-AF65-F5344CB8AC3E}">
        <p14:creationId xmlns:p14="http://schemas.microsoft.com/office/powerpoint/2010/main" val="2346344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4" name="Freeform: Shape 1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Slide Number Placeholder 4">
            <a:extLst>
              <a:ext uri="{FF2B5EF4-FFF2-40B4-BE49-F238E27FC236}">
                <a16:creationId xmlns:a16="http://schemas.microsoft.com/office/drawing/2014/main" id="{EFDCE4C6-7455-1DDE-82D3-B16AC53AA0C5}"/>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a:solidFill>
                  <a:srgbClr val="FFFFFF"/>
                </a:solidFill>
              </a:rPr>
              <a:pPr>
                <a:spcAft>
                  <a:spcPts val="600"/>
                </a:spcAft>
              </a:pPr>
              <a:t>32</a:t>
            </a:fld>
            <a:endParaRPr lang="en-US">
              <a:solidFill>
                <a:srgbClr val="FFFFFF"/>
              </a:solidFill>
            </a:endParaRPr>
          </a:p>
        </p:txBody>
      </p:sp>
      <p:sp>
        <p:nvSpPr>
          <p:cNvPr id="2" name="Title 1">
            <a:extLst>
              <a:ext uri="{FF2B5EF4-FFF2-40B4-BE49-F238E27FC236}">
                <a16:creationId xmlns:a16="http://schemas.microsoft.com/office/drawing/2014/main" id="{EC756DE1-45D6-4B16-8A6E-CA5B1C7CECDE}"/>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Investigator </a:t>
            </a:r>
          </a:p>
        </p:txBody>
      </p:sp>
      <p:sp>
        <p:nvSpPr>
          <p:cNvPr id="3" name="Content Placeholder 2">
            <a:extLst>
              <a:ext uri="{FF2B5EF4-FFF2-40B4-BE49-F238E27FC236}">
                <a16:creationId xmlns:a16="http://schemas.microsoft.com/office/drawing/2014/main" id="{585959A6-37C0-49DE-B294-CB2341A61DBE}"/>
              </a:ext>
            </a:extLst>
          </p:cNvPr>
          <p:cNvSpPr>
            <a:spLocks noGrp="1"/>
          </p:cNvSpPr>
          <p:nvPr>
            <p:ph idx="1"/>
          </p:nvPr>
        </p:nvSpPr>
        <p:spPr>
          <a:xfrm>
            <a:off x="5204109" y="1645920"/>
            <a:ext cx="5919503" cy="4470821"/>
          </a:xfrm>
        </p:spPr>
        <p:txBody>
          <a:bodyPr>
            <a:normAutofit/>
          </a:bodyPr>
          <a:lstStyle/>
          <a:p>
            <a:pPr>
              <a:lnSpc>
                <a:spcPct val="90000"/>
              </a:lnSpc>
              <a:buFont typeface="Arial" panose="020B0604020202020204" pitchFamily="34" charset="0"/>
              <a:buChar char="•"/>
            </a:pPr>
            <a:r>
              <a:rPr lang="en-US"/>
              <a:t>Investigator is assigned by the Title IX Coordinator</a:t>
            </a:r>
          </a:p>
          <a:p>
            <a:pPr lvl="1">
              <a:lnSpc>
                <a:spcPct val="90000"/>
              </a:lnSpc>
              <a:buFont typeface="Arial" panose="020B0604020202020204" pitchFamily="34" charset="0"/>
              <a:buChar char="•"/>
            </a:pPr>
            <a:r>
              <a:rPr lang="en-US"/>
              <a:t>Has received appropriate training</a:t>
            </a:r>
          </a:p>
          <a:p>
            <a:pPr lvl="1">
              <a:lnSpc>
                <a:spcPct val="90000"/>
              </a:lnSpc>
              <a:buFont typeface="Arial" panose="020B0604020202020204" pitchFamily="34" charset="0"/>
              <a:buChar char="•"/>
            </a:pPr>
            <a:r>
              <a:rPr lang="en-US"/>
              <a:t>Impartial, unbiased and free from conflicts </a:t>
            </a:r>
          </a:p>
          <a:p>
            <a:pPr lvl="1">
              <a:lnSpc>
                <a:spcPct val="90000"/>
              </a:lnSpc>
              <a:buFont typeface="Arial" panose="020B0604020202020204" pitchFamily="34" charset="0"/>
              <a:buChar char="•"/>
            </a:pPr>
            <a:r>
              <a:rPr lang="en-US"/>
              <a:t>Oversees prompt gathering of facts based on the filing of the formal complaint </a:t>
            </a:r>
          </a:p>
          <a:p>
            <a:pPr lvl="1">
              <a:lnSpc>
                <a:spcPct val="90000"/>
              </a:lnSpc>
              <a:buFont typeface="Arial" panose="020B0604020202020204" pitchFamily="34" charset="0"/>
              <a:buChar char="•"/>
            </a:pPr>
            <a:r>
              <a:rPr lang="en-US"/>
              <a:t>Communicates with all participants throughout the investigation </a:t>
            </a:r>
          </a:p>
          <a:p>
            <a:pPr lvl="1">
              <a:lnSpc>
                <a:spcPct val="90000"/>
              </a:lnSpc>
              <a:buFont typeface="Arial" panose="020B0604020202020204" pitchFamily="34" charset="0"/>
              <a:buChar char="•"/>
            </a:pPr>
            <a:r>
              <a:rPr lang="en-US"/>
              <a:t>Provides notice of any delays in processing the investigation </a:t>
            </a:r>
          </a:p>
          <a:p>
            <a:pPr lvl="1">
              <a:lnSpc>
                <a:spcPct val="90000"/>
              </a:lnSpc>
              <a:buFont typeface="Arial" panose="020B0604020202020204" pitchFamily="34" charset="0"/>
              <a:buChar char="•"/>
            </a:pPr>
            <a:r>
              <a:rPr lang="en-US"/>
              <a:t>Understands “relevance” and “standard of proof” in order to create a report that summarizes relevant evidence  </a:t>
            </a:r>
          </a:p>
          <a:p>
            <a:pPr>
              <a:lnSpc>
                <a:spcPct val="90000"/>
              </a:lnSpc>
            </a:pPr>
            <a:endParaRPr lang="en-US"/>
          </a:p>
        </p:txBody>
      </p:sp>
    </p:spTree>
    <p:extLst>
      <p:ext uri="{BB962C8B-B14F-4D97-AF65-F5344CB8AC3E}">
        <p14:creationId xmlns:p14="http://schemas.microsoft.com/office/powerpoint/2010/main" val="859182827"/>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8"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B658A35B-2905-4A09-B902-2F9B38CC2FFE}"/>
              </a:ext>
            </a:extLst>
          </p:cNvPr>
          <p:cNvSpPr>
            <a:spLocks noGrp="1"/>
          </p:cNvSpPr>
          <p:nvPr>
            <p:ph type="title"/>
          </p:nvPr>
        </p:nvSpPr>
        <p:spPr>
          <a:xfrm>
            <a:off x="806195" y="804672"/>
            <a:ext cx="3521359" cy="5248656"/>
          </a:xfrm>
        </p:spPr>
        <p:txBody>
          <a:bodyPr anchor="ctr">
            <a:normAutofit/>
          </a:bodyPr>
          <a:lstStyle/>
          <a:p>
            <a:pPr algn="ctr"/>
            <a:r>
              <a:rPr lang="en-US" dirty="0"/>
              <a:t>Decision Maker </a:t>
            </a:r>
            <a:endParaRPr lang="en-US"/>
          </a:p>
        </p:txBody>
      </p:sp>
      <p:sp>
        <p:nvSpPr>
          <p:cNvPr id="3" name="Content Placeholder 2">
            <a:extLst>
              <a:ext uri="{FF2B5EF4-FFF2-40B4-BE49-F238E27FC236}">
                <a16:creationId xmlns:a16="http://schemas.microsoft.com/office/drawing/2014/main" id="{ACF41379-D462-4465-9AAE-265B1E7E96CC}"/>
              </a:ext>
            </a:extLst>
          </p:cNvPr>
          <p:cNvSpPr>
            <a:spLocks noGrp="1"/>
          </p:cNvSpPr>
          <p:nvPr>
            <p:ph idx="1"/>
          </p:nvPr>
        </p:nvSpPr>
        <p:spPr>
          <a:xfrm>
            <a:off x="4975861" y="804671"/>
            <a:ext cx="6399930" cy="5248657"/>
          </a:xfrm>
        </p:spPr>
        <p:txBody>
          <a:bodyPr anchor="ctr">
            <a:normAutofit/>
          </a:bodyPr>
          <a:lstStyle/>
          <a:p>
            <a:pPr>
              <a:buFont typeface="Arial" panose="020B0604020202020204" pitchFamily="34" charset="0"/>
              <a:buChar char="•"/>
            </a:pPr>
            <a:endParaRPr lang="en-US"/>
          </a:p>
          <a:p>
            <a:pPr>
              <a:buFont typeface="Arial" panose="020B0604020202020204" pitchFamily="34" charset="0"/>
              <a:buChar char="•"/>
            </a:pPr>
            <a:r>
              <a:rPr lang="en-US"/>
              <a:t>Must understand how to accurately evaluate the relevant evidence </a:t>
            </a:r>
          </a:p>
          <a:p>
            <a:pPr>
              <a:buFont typeface="Arial" panose="020B0604020202020204" pitchFamily="34" charset="0"/>
              <a:buChar char="•"/>
            </a:pPr>
            <a:r>
              <a:rPr lang="en-US"/>
              <a:t>Must use independent judgment </a:t>
            </a:r>
          </a:p>
          <a:p>
            <a:pPr>
              <a:buFont typeface="Arial" panose="020B0604020202020204" pitchFamily="34" charset="0"/>
              <a:buChar char="•"/>
            </a:pPr>
            <a:r>
              <a:rPr lang="en-US"/>
              <a:t>Must be free from conflicts of interest, or bias for or against complainants or respondents and receive special training on impartiality </a:t>
            </a:r>
          </a:p>
          <a:p>
            <a:pPr>
              <a:buFont typeface="Arial" panose="020B0604020202020204" pitchFamily="34" charset="0"/>
              <a:buChar char="•"/>
            </a:pPr>
            <a:r>
              <a:rPr lang="en-US"/>
              <a:t>Has received appropriate training</a:t>
            </a:r>
          </a:p>
        </p:txBody>
      </p:sp>
      <p:sp>
        <p:nvSpPr>
          <p:cNvPr id="5" name="Slide Number Placeholder 4">
            <a:extLst>
              <a:ext uri="{FF2B5EF4-FFF2-40B4-BE49-F238E27FC236}">
                <a16:creationId xmlns:a16="http://schemas.microsoft.com/office/drawing/2014/main" id="{D108DBD7-1586-6218-6B82-4E9B9FB49E0D}"/>
              </a:ext>
            </a:extLst>
          </p:cNvPr>
          <p:cNvSpPr>
            <a:spLocks noGrp="1"/>
          </p:cNvSpPr>
          <p:nvPr>
            <p:ph type="sldNum" sz="quarter" idx="12"/>
          </p:nvPr>
        </p:nvSpPr>
        <p:spPr>
          <a:xfrm>
            <a:off x="11082612" y="6400005"/>
            <a:ext cx="633127" cy="301752"/>
          </a:xfrm>
        </p:spPr>
        <p:txBody>
          <a:bodyPr anchor="ctr">
            <a:normAutofit/>
          </a:bodyPr>
          <a:lstStyle/>
          <a:p>
            <a:pPr algn="r">
              <a:spcAft>
                <a:spcPts val="600"/>
              </a:spcAft>
            </a:pPr>
            <a:fld id="{519954A3-9DFD-4C44-94BA-B95130A3BA1C}" type="slidenum">
              <a:rPr lang="en-US" sz="1100">
                <a:solidFill>
                  <a:schemeClr val="accent1"/>
                </a:solidFill>
              </a:rPr>
              <a:pPr algn="r">
                <a:spcAft>
                  <a:spcPts val="600"/>
                </a:spcAft>
              </a:pPr>
              <a:t>33</a:t>
            </a:fld>
            <a:endParaRPr lang="en-US" sz="1100">
              <a:solidFill>
                <a:schemeClr val="accent1"/>
              </a:solidFill>
            </a:endParaRPr>
          </a:p>
        </p:txBody>
      </p:sp>
    </p:spTree>
    <p:extLst>
      <p:ext uri="{BB962C8B-B14F-4D97-AF65-F5344CB8AC3E}">
        <p14:creationId xmlns:p14="http://schemas.microsoft.com/office/powerpoint/2010/main" val="6222774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FE140D69-3A22-0A24-7D91-CFABBA43090F}"/>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Determine Standard of Proof</a:t>
            </a:r>
          </a:p>
        </p:txBody>
      </p:sp>
      <p:sp>
        <p:nvSpPr>
          <p:cNvPr id="3" name="Content Placeholder 2">
            <a:extLst>
              <a:ext uri="{FF2B5EF4-FFF2-40B4-BE49-F238E27FC236}">
                <a16:creationId xmlns:a16="http://schemas.microsoft.com/office/drawing/2014/main" id="{0966143D-83E8-6763-0720-BE8DF490F673}"/>
              </a:ext>
            </a:extLst>
          </p:cNvPr>
          <p:cNvSpPr>
            <a:spLocks noGrp="1"/>
          </p:cNvSpPr>
          <p:nvPr>
            <p:ph idx="1"/>
          </p:nvPr>
        </p:nvSpPr>
        <p:spPr>
          <a:xfrm>
            <a:off x="1103312" y="2763520"/>
            <a:ext cx="8946541" cy="3484879"/>
          </a:xfrm>
        </p:spPr>
        <p:txBody>
          <a:bodyPr>
            <a:normAutofit/>
          </a:bodyPr>
          <a:lstStyle/>
          <a:p>
            <a:r>
              <a:rPr lang="en-US" dirty="0"/>
              <a:t>School must choose standard of proof for claims”</a:t>
            </a:r>
          </a:p>
          <a:p>
            <a:pPr lvl="1"/>
            <a:r>
              <a:rPr lang="en-US" dirty="0"/>
              <a:t>Clear and Convincing Evidence:  the evidence is highly and substantially more likely to be true than untrue</a:t>
            </a:r>
          </a:p>
          <a:p>
            <a:pPr lvl="2"/>
            <a:r>
              <a:rPr lang="en-US" dirty="0"/>
              <a:t>Higher standard than preponderance of the evidence, but less than beyond a reasonable doubt</a:t>
            </a:r>
          </a:p>
          <a:p>
            <a:pPr lvl="1"/>
            <a:r>
              <a:rPr lang="en-US" dirty="0"/>
              <a:t>Preponderance of the evidence: claims have a greater than 50% chance to be true</a:t>
            </a:r>
          </a:p>
          <a:p>
            <a:pPr lvl="2"/>
            <a:r>
              <a:rPr lang="en-US" dirty="0"/>
              <a:t>Lowest standard of proof</a:t>
            </a:r>
          </a:p>
          <a:p>
            <a:pPr lvl="2"/>
            <a:r>
              <a:rPr lang="en-US" dirty="0"/>
              <a:t>Recommended by PSBA</a:t>
            </a:r>
          </a:p>
        </p:txBody>
      </p:sp>
      <p:sp>
        <p:nvSpPr>
          <p:cNvPr id="4" name="Slide Number Placeholder 3">
            <a:extLst>
              <a:ext uri="{FF2B5EF4-FFF2-40B4-BE49-F238E27FC236}">
                <a16:creationId xmlns:a16="http://schemas.microsoft.com/office/drawing/2014/main" id="{12C90753-1D5C-6DC3-0237-705CF50E8CD1}"/>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2046637817"/>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9"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p:cNvSpPr>
            <a:spLocks noGrp="1"/>
          </p:cNvSpPr>
          <p:nvPr>
            <p:ph type="title"/>
          </p:nvPr>
        </p:nvSpPr>
        <p:spPr>
          <a:xfrm>
            <a:off x="806195" y="804672"/>
            <a:ext cx="3521359" cy="5248656"/>
          </a:xfrm>
        </p:spPr>
        <p:txBody>
          <a:bodyPr vert="horz" lIns="91440" tIns="45720" rIns="91440" bIns="45720" rtlCol="0" anchor="ctr">
            <a:normAutofit/>
          </a:bodyPr>
          <a:lstStyle/>
          <a:p>
            <a:pPr algn="ctr"/>
            <a:r>
              <a:rPr lang="en-US" b="0" i="0" kern="1200" dirty="0">
                <a:solidFill>
                  <a:schemeClr val="tx2"/>
                </a:solidFill>
                <a:latin typeface="+mj-lt"/>
                <a:ea typeface="+mj-ea"/>
                <a:cs typeface="+mj-cs"/>
              </a:rPr>
              <a:t>Investigation Begins When Formal Complaint Filed</a:t>
            </a:r>
          </a:p>
        </p:txBody>
      </p:sp>
      <p:sp>
        <p:nvSpPr>
          <p:cNvPr id="6" name="TextBox 5"/>
          <p:cNvSpPr txBox="1"/>
          <p:nvPr/>
        </p:nvSpPr>
        <p:spPr>
          <a:xfrm>
            <a:off x="4975861" y="804671"/>
            <a:ext cx="6399930" cy="5248657"/>
          </a:xfrm>
          <a:prstGeom prst="rect">
            <a:avLst/>
          </a:prstGeom>
        </p:spPr>
        <p:txBody>
          <a:bodyPr vert="horz" lIns="91440" tIns="45720" rIns="91440" bIns="45720" rtlCol="0" anchor="ctr">
            <a:normAutofit/>
          </a:bodyPr>
          <a:lstStyle/>
          <a:p>
            <a:pPr marL="457200" lvl="0" indent="-457200" fontAlgn="base">
              <a:spcBef>
                <a:spcPts val="1000"/>
              </a:spcBef>
              <a:buClr>
                <a:schemeClr val="bg2">
                  <a:lumMod val="40000"/>
                  <a:lumOff val="60000"/>
                </a:schemeClr>
              </a:buClr>
              <a:buSzPct val="80000"/>
              <a:buFont typeface="Wingdings 3" charset="2"/>
              <a:buChar char=""/>
            </a:pPr>
            <a:r>
              <a:rPr lang="en-US">
                <a:latin typeface="+mj-lt"/>
                <a:ea typeface="+mj-ea"/>
                <a:cs typeface="+mj-cs"/>
              </a:rPr>
              <a:t>Formal complaint means a document filed by a complainant or signed by the Title IX Coordinator alleging sexual harassment against a respondent and requesting that the recipient investigate the allegation of sexual harassment. </a:t>
            </a:r>
          </a:p>
          <a:p>
            <a:pPr lvl="0" fontAlgn="base">
              <a:spcBef>
                <a:spcPts val="1000"/>
              </a:spcBef>
              <a:buClr>
                <a:schemeClr val="bg2">
                  <a:lumMod val="40000"/>
                  <a:lumOff val="60000"/>
                </a:schemeClr>
              </a:buClr>
              <a:buSzPct val="80000"/>
              <a:buFont typeface="Wingdings 3" charset="2"/>
              <a:buChar char=""/>
            </a:pPr>
            <a:endParaRPr lang="en-US">
              <a:latin typeface="+mj-lt"/>
              <a:ea typeface="+mj-ea"/>
              <a:cs typeface="+mj-cs"/>
            </a:endParaRPr>
          </a:p>
          <a:p>
            <a:pPr marL="457200" lvl="0" indent="-457200" fontAlgn="base">
              <a:spcBef>
                <a:spcPts val="1000"/>
              </a:spcBef>
              <a:buClr>
                <a:schemeClr val="bg2">
                  <a:lumMod val="40000"/>
                  <a:lumOff val="60000"/>
                </a:schemeClr>
              </a:buClr>
              <a:buSzPct val="80000"/>
              <a:buFont typeface="Wingdings 3" charset="2"/>
              <a:buChar char=""/>
            </a:pPr>
            <a:r>
              <a:rPr lang="en-US">
                <a:latin typeface="+mj-lt"/>
                <a:ea typeface="+mj-ea"/>
                <a:cs typeface="+mj-cs"/>
              </a:rPr>
              <a:t>“Document filed by a complainant’’ means a document or electronic submission that contains the complainant’s physical or digital signature, or otherwise indicates that the complainant is the person filing the formal complaint.</a:t>
            </a:r>
          </a:p>
        </p:txBody>
      </p:sp>
      <p:sp>
        <p:nvSpPr>
          <p:cNvPr id="3" name="Slide Number Placeholder 2"/>
          <p:cNvSpPr>
            <a:spLocks noGrp="1"/>
          </p:cNvSpPr>
          <p:nvPr>
            <p:ph type="sldNum" sz="quarter" idx="12"/>
          </p:nvPr>
        </p:nvSpPr>
        <p:spPr>
          <a:xfrm>
            <a:off x="11082612" y="6400005"/>
            <a:ext cx="633127" cy="301752"/>
          </a:xfrm>
        </p:spPr>
        <p:txBody>
          <a:bodyPr vert="horz" lIns="91440" tIns="45720" rIns="91440" bIns="45720" rtlCol="0" anchor="ctr">
            <a:normAutofit/>
          </a:bodyPr>
          <a:lstStyle/>
          <a:p>
            <a:pPr algn="r">
              <a:spcAft>
                <a:spcPts val="600"/>
              </a:spcAft>
            </a:pPr>
            <a:fld id="{E108C705-C2EC-41ED-9CA6-3C068C20431E}" type="slidenum">
              <a:rPr lang="en-US" sz="1100" b="0" i="0" kern="1200">
                <a:solidFill>
                  <a:schemeClr val="accent1"/>
                </a:solidFill>
                <a:latin typeface="+mn-lt"/>
                <a:ea typeface="+mn-ea"/>
                <a:cs typeface="+mn-cs"/>
              </a:rPr>
              <a:pPr algn="r">
                <a:spcAft>
                  <a:spcPts val="600"/>
                </a:spcAft>
              </a:pPr>
              <a:t>35</a:t>
            </a:fld>
            <a:endParaRPr lang="en-US" sz="1100" b="0" i="0" kern="1200">
              <a:solidFill>
                <a:schemeClr val="accent1"/>
              </a:solidFill>
              <a:latin typeface="+mn-lt"/>
              <a:ea typeface="+mn-ea"/>
              <a:cs typeface="+mn-cs"/>
            </a:endParaRPr>
          </a:p>
        </p:txBody>
      </p:sp>
    </p:spTree>
    <p:extLst>
      <p:ext uri="{BB962C8B-B14F-4D97-AF65-F5344CB8AC3E}">
        <p14:creationId xmlns:p14="http://schemas.microsoft.com/office/powerpoint/2010/main" val="3131923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136" y="682896"/>
            <a:ext cx="7729728" cy="1188720"/>
          </a:xfrm>
        </p:spPr>
        <p:txBody>
          <a:bodyPr/>
          <a:lstStyle/>
          <a:p>
            <a:r>
              <a:rPr lang="en-US" dirty="0"/>
              <a:t>Dismissal of Complaint</a:t>
            </a:r>
          </a:p>
        </p:txBody>
      </p:sp>
      <p:sp>
        <p:nvSpPr>
          <p:cNvPr id="3" name="Slide Number Placeholder 2"/>
          <p:cNvSpPr>
            <a:spLocks noGrp="1"/>
          </p:cNvSpPr>
          <p:nvPr>
            <p:ph type="sldNum" sz="quarter" idx="12"/>
          </p:nvPr>
        </p:nvSpPr>
        <p:spPr/>
        <p:txBody>
          <a:bodyPr/>
          <a:lstStyle/>
          <a:p>
            <a:fld id="{E108C705-C2EC-41ED-9CA6-3C068C20431E}" type="slidenum">
              <a:rPr lang="en-US" smtClean="0"/>
              <a:t>36</a:t>
            </a:fld>
            <a:endParaRPr lang="en-US"/>
          </a:p>
        </p:txBody>
      </p:sp>
      <p:graphicFrame>
        <p:nvGraphicFramePr>
          <p:cNvPr id="7" name="TextBox 4">
            <a:extLst>
              <a:ext uri="{FF2B5EF4-FFF2-40B4-BE49-F238E27FC236}">
                <a16:creationId xmlns:a16="http://schemas.microsoft.com/office/drawing/2014/main" id="{F8F9C166-04BC-7F4C-C6EC-7CA5D4AF95B9}"/>
              </a:ext>
            </a:extLst>
          </p:cNvPr>
          <p:cNvGraphicFramePr/>
          <p:nvPr>
            <p:extLst>
              <p:ext uri="{D42A27DB-BD31-4B8C-83A1-F6EECF244321}">
                <p14:modId xmlns:p14="http://schemas.microsoft.com/office/powerpoint/2010/main" val="1106895120"/>
              </p:ext>
            </p:extLst>
          </p:nvPr>
        </p:nvGraphicFramePr>
        <p:xfrm>
          <a:off x="370935" y="2153412"/>
          <a:ext cx="11533517" cy="40934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70663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09DFC8-9990-4CD1-8172-BB58BE8D9848}"/>
              </a:ext>
            </a:extLst>
          </p:cNvPr>
          <p:cNvSpPr>
            <a:spLocks noGrp="1"/>
          </p:cNvSpPr>
          <p:nvPr>
            <p:ph type="title"/>
          </p:nvPr>
        </p:nvSpPr>
        <p:spPr>
          <a:xfrm>
            <a:off x="648929" y="1063417"/>
            <a:ext cx="3505495" cy="4675396"/>
          </a:xfrm>
        </p:spPr>
        <p:txBody>
          <a:bodyPr anchor="ctr">
            <a:normAutofit/>
          </a:bodyPr>
          <a:lstStyle/>
          <a:p>
            <a:r>
              <a:rPr lang="en-US">
                <a:solidFill>
                  <a:srgbClr val="F2F2F2"/>
                </a:solidFill>
              </a:rPr>
              <a:t>Dismissal Process </a:t>
            </a:r>
          </a:p>
        </p:txBody>
      </p:sp>
      <p:sp>
        <p:nvSpPr>
          <p:cNvPr id="15" name="Rectangle 14">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5031E8EF-47DD-4618-A16C-0B38A542F3BD}"/>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37</a:t>
            </a:fld>
            <a:endParaRPr lang="en-US" dirty="0">
              <a:solidFill>
                <a:srgbClr val="FFFFFF"/>
              </a:solidFill>
            </a:endParaRPr>
          </a:p>
        </p:txBody>
      </p:sp>
      <p:graphicFrame>
        <p:nvGraphicFramePr>
          <p:cNvPr id="8" name="Content Placeholder 2">
            <a:extLst>
              <a:ext uri="{FF2B5EF4-FFF2-40B4-BE49-F238E27FC236}">
                <a16:creationId xmlns:a16="http://schemas.microsoft.com/office/drawing/2014/main" id="{060BA237-42EA-4805-9266-5A72C89798EC}"/>
              </a:ext>
            </a:extLst>
          </p:cNvPr>
          <p:cNvGraphicFramePr>
            <a:graphicFrameLocks noGrp="1"/>
          </p:cNvGraphicFramePr>
          <p:nvPr>
            <p:ph idx="1"/>
            <p:extLst>
              <p:ext uri="{D42A27DB-BD31-4B8C-83A1-F6EECF244321}">
                <p14:modId xmlns:p14="http://schemas.microsoft.com/office/powerpoint/2010/main" val="3197621085"/>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5835149"/>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A35B-2905-4A09-B902-2F9B38CC2FFE}"/>
              </a:ext>
            </a:extLst>
          </p:cNvPr>
          <p:cNvSpPr>
            <a:spLocks noGrp="1"/>
          </p:cNvSpPr>
          <p:nvPr>
            <p:ph type="title"/>
          </p:nvPr>
        </p:nvSpPr>
        <p:spPr/>
        <p:txBody>
          <a:bodyPr/>
          <a:lstStyle/>
          <a:p>
            <a:r>
              <a:rPr lang="en-US" dirty="0"/>
              <a:t>Providing Required Notice</a:t>
            </a:r>
          </a:p>
        </p:txBody>
      </p:sp>
      <p:sp>
        <p:nvSpPr>
          <p:cNvPr id="3" name="Content Placeholder 2">
            <a:extLst>
              <a:ext uri="{FF2B5EF4-FFF2-40B4-BE49-F238E27FC236}">
                <a16:creationId xmlns:a16="http://schemas.microsoft.com/office/drawing/2014/main" id="{ACF41379-D462-4465-9AAE-265B1E7E96CC}"/>
              </a:ext>
            </a:extLst>
          </p:cNvPr>
          <p:cNvSpPr>
            <a:spLocks noGrp="1"/>
          </p:cNvSpPr>
          <p:nvPr>
            <p:ph idx="1"/>
          </p:nvPr>
        </p:nvSpPr>
        <p:spPr>
          <a:xfrm>
            <a:off x="469527" y="2552700"/>
            <a:ext cx="11252945" cy="3759200"/>
          </a:xfrm>
        </p:spPr>
        <p:txBody>
          <a:bodyPr>
            <a:normAutofit/>
          </a:bodyPr>
          <a:lstStyle/>
          <a:p>
            <a:pPr>
              <a:buFont typeface="Arial" panose="020B0604020202020204" pitchFamily="34" charset="0"/>
              <a:buChar char="•"/>
            </a:pPr>
            <a:r>
              <a:rPr lang="en-US" sz="2200" dirty="0">
                <a:solidFill>
                  <a:schemeClr val="tx1"/>
                </a:solidFill>
              </a:rPr>
              <a:t>When a school begins an investigation, it must provide </a:t>
            </a:r>
            <a:r>
              <a:rPr lang="en-US" sz="2200" b="1" dirty="0">
                <a:solidFill>
                  <a:schemeClr val="tx1"/>
                </a:solidFill>
              </a:rPr>
              <a:t>both the complainant and respondent</a:t>
            </a:r>
            <a:r>
              <a:rPr lang="en-US" sz="2200" dirty="0">
                <a:solidFill>
                  <a:schemeClr val="tx1"/>
                </a:solidFill>
              </a:rPr>
              <a:t> with notice of:</a:t>
            </a:r>
          </a:p>
          <a:p>
            <a:pPr marL="914400" lvl="1" indent="-457200">
              <a:buFont typeface="+mj-lt"/>
              <a:buAutoNum type="arabicPeriod"/>
            </a:pPr>
            <a:r>
              <a:rPr lang="en-US" sz="2200" dirty="0">
                <a:solidFill>
                  <a:schemeClr val="tx1"/>
                </a:solidFill>
              </a:rPr>
              <a:t>The school’s Title IX grievance process </a:t>
            </a:r>
          </a:p>
          <a:p>
            <a:pPr marL="914400" lvl="1" indent="-457200">
              <a:buFont typeface="+mj-lt"/>
              <a:buAutoNum type="arabicPeriod"/>
            </a:pPr>
            <a:r>
              <a:rPr lang="en-US" sz="2200" dirty="0">
                <a:solidFill>
                  <a:schemeClr val="tx1"/>
                </a:solidFill>
              </a:rPr>
              <a:t>Information on the informal resolution option</a:t>
            </a:r>
          </a:p>
        </p:txBody>
      </p:sp>
      <p:sp>
        <p:nvSpPr>
          <p:cNvPr id="6" name="Slide Number Placeholder 5">
            <a:extLst>
              <a:ext uri="{FF2B5EF4-FFF2-40B4-BE49-F238E27FC236}">
                <a16:creationId xmlns:a16="http://schemas.microsoft.com/office/drawing/2014/main" id="{99215162-A7D2-45E3-A067-0CF9E09373A9}"/>
              </a:ext>
            </a:extLst>
          </p:cNvPr>
          <p:cNvSpPr>
            <a:spLocks noGrp="1"/>
          </p:cNvSpPr>
          <p:nvPr>
            <p:ph type="sldNum" sz="quarter" idx="12"/>
          </p:nvPr>
        </p:nvSpPr>
        <p:spPr/>
        <p:txBody>
          <a:bodyPr/>
          <a:lstStyle/>
          <a:p>
            <a:fld id="{905EBA53-4854-4764-819D-270E715D0F88}" type="slidenum">
              <a:rPr lang="en-US" smtClean="0"/>
              <a:t>38</a:t>
            </a:fld>
            <a:endParaRPr lang="en-US" dirty="0"/>
          </a:p>
        </p:txBody>
      </p:sp>
    </p:spTree>
    <p:extLst>
      <p:ext uri="{BB962C8B-B14F-4D97-AF65-F5344CB8AC3E}">
        <p14:creationId xmlns:p14="http://schemas.microsoft.com/office/powerpoint/2010/main" val="37891854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E4ACF-E792-4070-A1EB-2BA711C48D19}"/>
              </a:ext>
            </a:extLst>
          </p:cNvPr>
          <p:cNvSpPr>
            <a:spLocks noGrp="1"/>
          </p:cNvSpPr>
          <p:nvPr>
            <p:ph type="title"/>
          </p:nvPr>
        </p:nvSpPr>
        <p:spPr/>
        <p:txBody>
          <a:bodyPr/>
          <a:lstStyle/>
          <a:p>
            <a:r>
              <a:rPr lang="en-US" dirty="0"/>
              <a:t>Providing Required Notice</a:t>
            </a:r>
          </a:p>
        </p:txBody>
      </p:sp>
      <p:sp>
        <p:nvSpPr>
          <p:cNvPr id="3" name="Content Placeholder 2">
            <a:extLst>
              <a:ext uri="{FF2B5EF4-FFF2-40B4-BE49-F238E27FC236}">
                <a16:creationId xmlns:a16="http://schemas.microsoft.com/office/drawing/2014/main" id="{DCAFE890-3C75-4C83-9515-50E98F003B60}"/>
              </a:ext>
            </a:extLst>
          </p:cNvPr>
          <p:cNvSpPr>
            <a:spLocks noGrp="1"/>
          </p:cNvSpPr>
          <p:nvPr>
            <p:ph idx="1"/>
          </p:nvPr>
        </p:nvSpPr>
        <p:spPr>
          <a:xfrm>
            <a:off x="469527" y="2497042"/>
            <a:ext cx="11252945" cy="3416300"/>
          </a:xfrm>
        </p:spPr>
        <p:txBody>
          <a:bodyPr>
            <a:normAutofit fontScale="92500"/>
          </a:bodyPr>
          <a:lstStyle/>
          <a:p>
            <a:pPr marL="0" indent="0">
              <a:buNone/>
            </a:pPr>
            <a:r>
              <a:rPr lang="en-US" sz="2200" b="1" dirty="0">
                <a:solidFill>
                  <a:schemeClr val="tx1"/>
                </a:solidFill>
              </a:rPr>
              <a:t>Provide:</a:t>
            </a:r>
          </a:p>
          <a:p>
            <a:pPr lvl="1"/>
            <a:r>
              <a:rPr lang="en-US" sz="2200" dirty="0">
                <a:solidFill>
                  <a:schemeClr val="tx1"/>
                </a:solidFill>
              </a:rPr>
              <a:t>Key details of alleged sexual harassment of incident (date/location; alleged misconduct; who was involved)</a:t>
            </a:r>
          </a:p>
          <a:p>
            <a:pPr lvl="1"/>
            <a:r>
              <a:rPr lang="en-US" sz="2200" dirty="0">
                <a:solidFill>
                  <a:schemeClr val="tx1"/>
                </a:solidFill>
              </a:rPr>
              <a:t>Statement that the respondent is presumed not responsible and can only be found to be responsible </a:t>
            </a:r>
            <a:r>
              <a:rPr lang="en-US" sz="2200" dirty="0"/>
              <a:t>at the conclusion of</a:t>
            </a:r>
            <a:r>
              <a:rPr lang="en-US" sz="2200" dirty="0">
                <a:solidFill>
                  <a:schemeClr val="tx1"/>
                </a:solidFill>
              </a:rPr>
              <a:t> investigation process</a:t>
            </a:r>
          </a:p>
          <a:p>
            <a:pPr lvl="1">
              <a:buFont typeface="Arial" panose="020B0604020202020204" pitchFamily="34" charset="0"/>
              <a:buChar char="•"/>
            </a:pPr>
            <a:r>
              <a:rPr lang="en-US" sz="2200" dirty="0"/>
              <a:t>Statement that the parties are entitled to an advisor of their choice (</a:t>
            </a:r>
            <a:r>
              <a:rPr lang="en-US" sz="2200" i="1" dirty="0"/>
              <a:t>may but is not required to</a:t>
            </a:r>
            <a:r>
              <a:rPr lang="en-US" sz="2200" dirty="0"/>
              <a:t> be an attorney) and the right to inspect and review all evidence </a:t>
            </a:r>
          </a:p>
          <a:p>
            <a:pPr lvl="1">
              <a:buFont typeface="Arial" panose="020B0604020202020204" pitchFamily="34" charset="0"/>
              <a:buChar char="•"/>
            </a:pPr>
            <a:r>
              <a:rPr lang="en-US" sz="2200" dirty="0"/>
              <a:t>Must contain information regarding prohibition against providing false statements or providing false evidence </a:t>
            </a:r>
          </a:p>
          <a:p>
            <a:pPr lvl="1"/>
            <a:endParaRPr lang="en-US" sz="2200" dirty="0">
              <a:solidFill>
                <a:schemeClr val="tx1"/>
              </a:solidFill>
            </a:endParaRPr>
          </a:p>
          <a:p>
            <a:pPr marL="0" indent="0">
              <a:buNone/>
            </a:pPr>
            <a:endParaRPr lang="en-US" dirty="0"/>
          </a:p>
        </p:txBody>
      </p:sp>
      <p:sp>
        <p:nvSpPr>
          <p:cNvPr id="4" name="Slide Number Placeholder 3">
            <a:extLst>
              <a:ext uri="{FF2B5EF4-FFF2-40B4-BE49-F238E27FC236}">
                <a16:creationId xmlns:a16="http://schemas.microsoft.com/office/drawing/2014/main" id="{23CCB252-22C7-4594-89CC-ED420C534480}"/>
              </a:ext>
            </a:extLst>
          </p:cNvPr>
          <p:cNvSpPr>
            <a:spLocks noGrp="1"/>
          </p:cNvSpPr>
          <p:nvPr>
            <p:ph type="sldNum" sz="quarter" idx="12"/>
          </p:nvPr>
        </p:nvSpPr>
        <p:spPr/>
        <p:txBody>
          <a:bodyPr/>
          <a:lstStyle/>
          <a:p>
            <a:fld id="{25FB7523-2B6A-479B-BEC3-9B8263F8FE39}" type="slidenum">
              <a:rPr lang="en-US" smtClean="0"/>
              <a:t>39</a:t>
            </a:fld>
            <a:endParaRPr lang="en-US" dirty="0"/>
          </a:p>
        </p:txBody>
      </p:sp>
    </p:spTree>
    <p:extLst>
      <p:ext uri="{BB962C8B-B14F-4D97-AF65-F5344CB8AC3E}">
        <p14:creationId xmlns:p14="http://schemas.microsoft.com/office/powerpoint/2010/main" val="36206512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D1F3-2B24-42DE-A368-616D2EB2DC24}"/>
              </a:ext>
            </a:extLst>
          </p:cNvPr>
          <p:cNvSpPr>
            <a:spLocks noGrp="1"/>
          </p:cNvSpPr>
          <p:nvPr>
            <p:ph type="title"/>
          </p:nvPr>
        </p:nvSpPr>
        <p:spPr/>
        <p:txBody>
          <a:bodyPr/>
          <a:lstStyle/>
          <a:p>
            <a:r>
              <a:rPr lang="en-US" dirty="0"/>
              <a:t>Initial Notice </a:t>
            </a:r>
          </a:p>
        </p:txBody>
      </p:sp>
      <p:sp>
        <p:nvSpPr>
          <p:cNvPr id="3" name="Content Placeholder 2">
            <a:extLst>
              <a:ext uri="{FF2B5EF4-FFF2-40B4-BE49-F238E27FC236}">
                <a16:creationId xmlns:a16="http://schemas.microsoft.com/office/drawing/2014/main" id="{9B207053-D182-4245-B167-C0D64E9C70AA}"/>
              </a:ext>
            </a:extLst>
          </p:cNvPr>
          <p:cNvSpPr>
            <a:spLocks noGrp="1"/>
          </p:cNvSpPr>
          <p:nvPr>
            <p:ph idx="1"/>
          </p:nvPr>
        </p:nvSpPr>
        <p:spPr>
          <a:xfrm>
            <a:off x="551329" y="2548218"/>
            <a:ext cx="11162450" cy="3757989"/>
          </a:xfrm>
        </p:spPr>
        <p:txBody>
          <a:bodyPr>
            <a:normAutofit/>
          </a:bodyPr>
          <a:lstStyle/>
          <a:p>
            <a:pPr marL="0" indent="0">
              <a:buNone/>
            </a:pPr>
            <a:r>
              <a:rPr lang="en-US" sz="2200" b="1" dirty="0"/>
              <a:t>Initial Notice must also contain: </a:t>
            </a:r>
          </a:p>
          <a:p>
            <a:pPr>
              <a:buFont typeface="Arial" panose="020B0604020202020204" pitchFamily="34" charset="0"/>
              <a:buChar char="•"/>
            </a:pPr>
            <a:r>
              <a:rPr lang="en-US" sz="2200" dirty="0"/>
              <a:t>Initial Notice </a:t>
            </a:r>
            <a:r>
              <a:rPr lang="en-US" sz="2200" b="1" dirty="0"/>
              <a:t>must </a:t>
            </a:r>
            <a:r>
              <a:rPr lang="en-US" sz="2200" dirty="0"/>
              <a:t>be provided prior to the initiation of and investigation, and give respondent sufficient time to prepare before an investigatory interview </a:t>
            </a:r>
          </a:p>
        </p:txBody>
      </p:sp>
      <p:sp>
        <p:nvSpPr>
          <p:cNvPr id="6" name="Slide Number Placeholder 5">
            <a:extLst>
              <a:ext uri="{FF2B5EF4-FFF2-40B4-BE49-F238E27FC236}">
                <a16:creationId xmlns:a16="http://schemas.microsoft.com/office/drawing/2014/main" id="{1972034C-A119-40D7-AB51-0CE18D371406}"/>
              </a:ext>
            </a:extLst>
          </p:cNvPr>
          <p:cNvSpPr>
            <a:spLocks noGrp="1"/>
          </p:cNvSpPr>
          <p:nvPr>
            <p:ph type="sldNum" sz="quarter" idx="12"/>
          </p:nvPr>
        </p:nvSpPr>
        <p:spPr/>
        <p:txBody>
          <a:bodyPr/>
          <a:lstStyle/>
          <a:p>
            <a:fld id="{905EBA53-4854-4764-819D-270E715D0F88}" type="slidenum">
              <a:rPr lang="en-US" smtClean="0"/>
              <a:t>40</a:t>
            </a:fld>
            <a:endParaRPr lang="en-US" dirty="0"/>
          </a:p>
        </p:txBody>
      </p:sp>
    </p:spTree>
    <p:extLst>
      <p:ext uri="{BB962C8B-B14F-4D97-AF65-F5344CB8AC3E}">
        <p14:creationId xmlns:p14="http://schemas.microsoft.com/office/powerpoint/2010/main" val="2583706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ectangle 10">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7"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40087099-70B8-44A5-ABCA-F3FFA7D59C94}"/>
              </a:ext>
            </a:extLst>
          </p:cNvPr>
          <p:cNvSpPr>
            <a:spLocks noGrp="1"/>
          </p:cNvSpPr>
          <p:nvPr>
            <p:ph type="title"/>
          </p:nvPr>
        </p:nvSpPr>
        <p:spPr>
          <a:xfrm>
            <a:off x="806195" y="804672"/>
            <a:ext cx="3521359" cy="5248656"/>
          </a:xfrm>
        </p:spPr>
        <p:txBody>
          <a:bodyPr anchor="ctr">
            <a:normAutofit/>
          </a:bodyPr>
          <a:lstStyle/>
          <a:p>
            <a:pPr algn="ctr"/>
            <a:r>
              <a:rPr lang="en-US" dirty="0"/>
              <a:t>Investigation </a:t>
            </a:r>
            <a:endParaRPr lang="en-US"/>
          </a:p>
        </p:txBody>
      </p:sp>
      <p:sp>
        <p:nvSpPr>
          <p:cNvPr id="3" name="Content Placeholder 2">
            <a:extLst>
              <a:ext uri="{FF2B5EF4-FFF2-40B4-BE49-F238E27FC236}">
                <a16:creationId xmlns:a16="http://schemas.microsoft.com/office/drawing/2014/main" id="{FDAFE4DD-FA87-4C03-B7EA-B63993D36289}"/>
              </a:ext>
            </a:extLst>
          </p:cNvPr>
          <p:cNvSpPr>
            <a:spLocks noGrp="1"/>
          </p:cNvSpPr>
          <p:nvPr>
            <p:ph idx="1"/>
          </p:nvPr>
        </p:nvSpPr>
        <p:spPr>
          <a:xfrm>
            <a:off x="4975861" y="804671"/>
            <a:ext cx="6399930" cy="5248657"/>
          </a:xfrm>
        </p:spPr>
        <p:txBody>
          <a:bodyPr anchor="ctr">
            <a:normAutofit/>
          </a:bodyPr>
          <a:lstStyle/>
          <a:p>
            <a:r>
              <a:rPr lang="en-US"/>
              <a:t>Both parties must be given the opportunity to provide evidence, have access to an advisor, and participation of advisor for any meetings or hearings </a:t>
            </a:r>
          </a:p>
          <a:p>
            <a:endParaRPr lang="en-US" dirty="0"/>
          </a:p>
        </p:txBody>
      </p:sp>
      <p:sp>
        <p:nvSpPr>
          <p:cNvPr id="4" name="Slide Number Placeholder 3">
            <a:extLst>
              <a:ext uri="{FF2B5EF4-FFF2-40B4-BE49-F238E27FC236}">
                <a16:creationId xmlns:a16="http://schemas.microsoft.com/office/drawing/2014/main" id="{A4E7A30E-08A5-4B14-A296-41D127ED52C5}"/>
              </a:ext>
            </a:extLst>
          </p:cNvPr>
          <p:cNvSpPr>
            <a:spLocks noGrp="1"/>
          </p:cNvSpPr>
          <p:nvPr>
            <p:ph type="sldNum" sz="quarter" idx="12"/>
          </p:nvPr>
        </p:nvSpPr>
        <p:spPr>
          <a:xfrm>
            <a:off x="11082612" y="6400005"/>
            <a:ext cx="633127" cy="301752"/>
          </a:xfrm>
        </p:spPr>
        <p:txBody>
          <a:bodyPr anchor="ctr">
            <a:normAutofit/>
          </a:bodyPr>
          <a:lstStyle/>
          <a:p>
            <a:pPr algn="r">
              <a:spcAft>
                <a:spcPts val="600"/>
              </a:spcAft>
            </a:pPr>
            <a:fld id="{25FB7523-2B6A-479B-BEC3-9B8263F8FE39}" type="slidenum">
              <a:rPr lang="en-US" sz="1100">
                <a:solidFill>
                  <a:schemeClr val="accent1"/>
                </a:solidFill>
              </a:rPr>
              <a:pPr algn="r">
                <a:spcAft>
                  <a:spcPts val="600"/>
                </a:spcAft>
              </a:pPr>
              <a:t>41</a:t>
            </a:fld>
            <a:endParaRPr lang="en-US" sz="1100">
              <a:solidFill>
                <a:schemeClr val="accent1"/>
              </a:solidFill>
            </a:endParaRPr>
          </a:p>
        </p:txBody>
      </p:sp>
    </p:spTree>
    <p:extLst>
      <p:ext uri="{BB962C8B-B14F-4D97-AF65-F5344CB8AC3E}">
        <p14:creationId xmlns:p14="http://schemas.microsoft.com/office/powerpoint/2010/main" val="9769569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9"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EE9F0671-4608-4C27-8C3B-5B3F366B5FAA}"/>
              </a:ext>
            </a:extLst>
          </p:cNvPr>
          <p:cNvSpPr>
            <a:spLocks noGrp="1"/>
          </p:cNvSpPr>
          <p:nvPr>
            <p:ph type="title"/>
          </p:nvPr>
        </p:nvSpPr>
        <p:spPr>
          <a:xfrm>
            <a:off x="806195" y="804672"/>
            <a:ext cx="3521359" cy="5248656"/>
          </a:xfrm>
        </p:spPr>
        <p:txBody>
          <a:bodyPr anchor="ctr">
            <a:normAutofit/>
          </a:bodyPr>
          <a:lstStyle/>
          <a:p>
            <a:pPr algn="ctr"/>
            <a:r>
              <a:rPr lang="en-US" dirty="0"/>
              <a:t>Investigation</a:t>
            </a:r>
          </a:p>
        </p:txBody>
      </p:sp>
      <p:sp>
        <p:nvSpPr>
          <p:cNvPr id="3" name="Content Placeholder 2">
            <a:extLst>
              <a:ext uri="{FF2B5EF4-FFF2-40B4-BE49-F238E27FC236}">
                <a16:creationId xmlns:a16="http://schemas.microsoft.com/office/drawing/2014/main" id="{984FAB62-E02C-488E-A092-0313F868E32B}"/>
              </a:ext>
            </a:extLst>
          </p:cNvPr>
          <p:cNvSpPr>
            <a:spLocks noGrp="1"/>
          </p:cNvSpPr>
          <p:nvPr>
            <p:ph idx="1"/>
          </p:nvPr>
        </p:nvSpPr>
        <p:spPr>
          <a:xfrm>
            <a:off x="4999245" y="639260"/>
            <a:ext cx="6399930" cy="5248657"/>
          </a:xfrm>
        </p:spPr>
        <p:txBody>
          <a:bodyPr anchor="ctr">
            <a:normAutofit/>
          </a:bodyPr>
          <a:lstStyle/>
          <a:p>
            <a:pPr>
              <a:buFont typeface="Arial" panose="020B0604020202020204" pitchFamily="34" charset="0"/>
              <a:buChar char="•"/>
            </a:pPr>
            <a:r>
              <a:rPr lang="en-US" dirty="0"/>
              <a:t>Provide written notice, including date, time, location, participants, and purpose of all hearings, </a:t>
            </a:r>
            <a:r>
              <a:rPr lang="en-US" b="1" dirty="0"/>
              <a:t>interviews, </a:t>
            </a:r>
            <a:r>
              <a:rPr lang="en-US" dirty="0"/>
              <a:t>or other meetings, with sufficient time for the party to prepare. </a:t>
            </a:r>
          </a:p>
          <a:p>
            <a:pPr>
              <a:buFont typeface="Arial" panose="020B0604020202020204" pitchFamily="34" charset="0"/>
              <a:buChar char="•"/>
            </a:pPr>
            <a:r>
              <a:rPr lang="en-US" dirty="0"/>
              <a:t>Provide equal opportunity for parties and advisors to inspect and review evidence obtained by the school as part of its investigation if the information is directly related to the allegation raised in the formal complaint and a right to respond to the evidence </a:t>
            </a:r>
          </a:p>
          <a:p>
            <a:pPr marL="0" indent="0">
              <a:buNone/>
            </a:pPr>
            <a:endParaRPr lang="en-US" dirty="0"/>
          </a:p>
        </p:txBody>
      </p:sp>
      <p:sp>
        <p:nvSpPr>
          <p:cNvPr id="6" name="Slide Number Placeholder 5">
            <a:extLst>
              <a:ext uri="{FF2B5EF4-FFF2-40B4-BE49-F238E27FC236}">
                <a16:creationId xmlns:a16="http://schemas.microsoft.com/office/drawing/2014/main" id="{7C3FD219-1F07-4F6B-BAAE-2CB686F49F57}"/>
              </a:ext>
            </a:extLst>
          </p:cNvPr>
          <p:cNvSpPr>
            <a:spLocks noGrp="1"/>
          </p:cNvSpPr>
          <p:nvPr>
            <p:ph type="sldNum" sz="quarter" idx="12"/>
          </p:nvPr>
        </p:nvSpPr>
        <p:spPr>
          <a:xfrm>
            <a:off x="11082612" y="6400005"/>
            <a:ext cx="633127" cy="301752"/>
          </a:xfrm>
        </p:spPr>
        <p:txBody>
          <a:bodyPr anchor="ctr">
            <a:normAutofit/>
          </a:bodyPr>
          <a:lstStyle/>
          <a:p>
            <a:pPr algn="r">
              <a:spcAft>
                <a:spcPts val="600"/>
              </a:spcAft>
            </a:pPr>
            <a:fld id="{905EBA53-4854-4764-819D-270E715D0F88}" type="slidenum">
              <a:rPr lang="en-US" sz="1100">
                <a:solidFill>
                  <a:schemeClr val="accent1"/>
                </a:solidFill>
              </a:rPr>
              <a:pPr algn="r">
                <a:spcAft>
                  <a:spcPts val="600"/>
                </a:spcAft>
              </a:pPr>
              <a:t>42</a:t>
            </a:fld>
            <a:endParaRPr lang="en-US" sz="1100">
              <a:solidFill>
                <a:schemeClr val="accent1"/>
              </a:solidFill>
            </a:endParaRPr>
          </a:p>
        </p:txBody>
      </p:sp>
    </p:spTree>
    <p:extLst>
      <p:ext uri="{BB962C8B-B14F-4D97-AF65-F5344CB8AC3E}">
        <p14:creationId xmlns:p14="http://schemas.microsoft.com/office/powerpoint/2010/main" val="436863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ECCA793F-25B1-4155-93F6-81630D14EFB3}"/>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43</a:t>
            </a:fld>
            <a:endParaRPr lang="en-US">
              <a:solidFill>
                <a:srgbClr val="FFFFFF"/>
              </a:solidFill>
            </a:endParaRPr>
          </a:p>
        </p:txBody>
      </p:sp>
      <p:sp>
        <p:nvSpPr>
          <p:cNvPr id="1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7" name="Freeform: Shape 1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3AFA8D41-6147-4684-86C7-1C560533328B}"/>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Gathering Evidence </a:t>
            </a:r>
          </a:p>
        </p:txBody>
      </p:sp>
      <p:sp>
        <p:nvSpPr>
          <p:cNvPr id="3" name="Content Placeholder 2">
            <a:extLst>
              <a:ext uri="{FF2B5EF4-FFF2-40B4-BE49-F238E27FC236}">
                <a16:creationId xmlns:a16="http://schemas.microsoft.com/office/drawing/2014/main" id="{8F0D10E8-6C44-45E3-98EE-8FF5F4EC4FC7}"/>
              </a:ext>
            </a:extLst>
          </p:cNvPr>
          <p:cNvSpPr>
            <a:spLocks noGrp="1"/>
          </p:cNvSpPr>
          <p:nvPr>
            <p:ph idx="1"/>
          </p:nvPr>
        </p:nvSpPr>
        <p:spPr>
          <a:xfrm>
            <a:off x="1103312" y="2763520"/>
            <a:ext cx="8946541" cy="3484879"/>
          </a:xfrm>
        </p:spPr>
        <p:txBody>
          <a:bodyPr>
            <a:normAutofit/>
          </a:bodyPr>
          <a:lstStyle/>
          <a:p>
            <a:r>
              <a:rPr lang="en-US"/>
              <a:t>Witness interviews and statements </a:t>
            </a:r>
          </a:p>
          <a:p>
            <a:pPr lvl="1"/>
            <a:r>
              <a:rPr lang="en-US"/>
              <a:t>Interview ALL relevant witnesses</a:t>
            </a:r>
          </a:p>
          <a:p>
            <a:r>
              <a:rPr lang="en-US"/>
              <a:t>Review any video footage or any school based emails or computers</a:t>
            </a:r>
          </a:p>
          <a:p>
            <a:r>
              <a:rPr lang="en-US"/>
              <a:t>Review any evidence provided by either party</a:t>
            </a:r>
          </a:p>
          <a:p>
            <a:pPr lvl="1"/>
            <a:r>
              <a:rPr lang="en-US"/>
              <a:t>E-mails, texts, social media</a:t>
            </a:r>
          </a:p>
          <a:p>
            <a:r>
              <a:rPr lang="en-US"/>
              <a:t>May review outside reports if they are provided, but school does not otherwise have right to access such reports (medical report, police report, etc.) </a:t>
            </a:r>
          </a:p>
        </p:txBody>
      </p:sp>
    </p:spTree>
    <p:extLst>
      <p:ext uri="{BB962C8B-B14F-4D97-AF65-F5344CB8AC3E}">
        <p14:creationId xmlns:p14="http://schemas.microsoft.com/office/powerpoint/2010/main" val="1093473615"/>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B285F0-EBC8-3DAD-4FE8-12D980BF817D}"/>
              </a:ext>
            </a:extLst>
          </p:cNvPr>
          <p:cNvSpPr>
            <a:spLocks noGrp="1"/>
          </p:cNvSpPr>
          <p:nvPr>
            <p:ph type="title"/>
          </p:nvPr>
        </p:nvSpPr>
        <p:spPr>
          <a:xfrm>
            <a:off x="648930" y="629266"/>
            <a:ext cx="6188190" cy="1622321"/>
          </a:xfrm>
        </p:spPr>
        <p:txBody>
          <a:bodyPr>
            <a:normAutofit/>
          </a:bodyPr>
          <a:lstStyle/>
          <a:p>
            <a:r>
              <a:rPr lang="en-US" dirty="0">
                <a:solidFill>
                  <a:srgbClr val="EBEBEB"/>
                </a:solidFill>
              </a:rPr>
              <a:t>Relevant Evidence</a:t>
            </a:r>
          </a:p>
        </p:txBody>
      </p:sp>
      <p:sp>
        <p:nvSpPr>
          <p:cNvPr id="1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 name="Freeform: Shape 14">
            <a:extLst>
              <a:ext uri="{FF2B5EF4-FFF2-40B4-BE49-F238E27FC236}">
                <a16:creationId xmlns:a16="http://schemas.microsoft.com/office/drawing/2014/main" id="{AC3BF0FA-36FA-4CE9-840E-F7C3A8F16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81796" y="947378"/>
            <a:ext cx="6858001" cy="4963245"/>
          </a:xfrm>
          <a:custGeom>
            <a:avLst/>
            <a:gdLst>
              <a:gd name="connsiteX0" fmla="*/ 6858001 w 6858001"/>
              <a:gd name="connsiteY0" fmla="*/ 1177 h 4963245"/>
              <a:gd name="connsiteX1" fmla="*/ 6858001 w 6858001"/>
              <a:gd name="connsiteY1" fmla="*/ 1344715 h 4963245"/>
              <a:gd name="connsiteX2" fmla="*/ 6858000 w 6858001"/>
              <a:gd name="connsiteY2" fmla="*/ 1344715 h 4963245"/>
              <a:gd name="connsiteX3" fmla="*/ 6858000 w 6858001"/>
              <a:gd name="connsiteY3" fmla="*/ 4963245 h 4963245"/>
              <a:gd name="connsiteX4" fmla="*/ 0 w 6858001"/>
              <a:gd name="connsiteY4" fmla="*/ 4963244 h 4963245"/>
              <a:gd name="connsiteX5" fmla="*/ 0 w 6858001"/>
              <a:gd name="connsiteY5" fmla="*/ 900697 h 4963245"/>
              <a:gd name="connsiteX6" fmla="*/ 1 w 6858001"/>
              <a:gd name="connsiteY6" fmla="*/ 900697 h 4963245"/>
              <a:gd name="connsiteX7" fmla="*/ 1 w 6858001"/>
              <a:gd name="connsiteY7" fmla="*/ 0 h 4963245"/>
              <a:gd name="connsiteX8" fmla="*/ 40463 w 6858001"/>
              <a:gd name="connsiteY8" fmla="*/ 5883 h 4963245"/>
              <a:gd name="connsiteX9" fmla="*/ 159107 w 6858001"/>
              <a:gd name="connsiteY9" fmla="*/ 23196 h 4963245"/>
              <a:gd name="connsiteX10" fmla="*/ 245518 w 6858001"/>
              <a:gd name="connsiteY10" fmla="*/ 35299 h 4963245"/>
              <a:gd name="connsiteX11" fmla="*/ 348388 w 6858001"/>
              <a:gd name="connsiteY11" fmla="*/ 48073 h 4963245"/>
              <a:gd name="connsiteX12" fmla="*/ 470460 w 6858001"/>
              <a:gd name="connsiteY12" fmla="*/ 63369 h 4963245"/>
              <a:gd name="connsiteX13" fmla="*/ 605563 w 6858001"/>
              <a:gd name="connsiteY13" fmla="*/ 79506 h 4963245"/>
              <a:gd name="connsiteX14" fmla="*/ 757810 w 6858001"/>
              <a:gd name="connsiteY14" fmla="*/ 96483 h 4963245"/>
              <a:gd name="connsiteX15" fmla="*/ 923774 w 6858001"/>
              <a:gd name="connsiteY15" fmla="*/ 114469 h 4963245"/>
              <a:gd name="connsiteX16" fmla="*/ 1104139 w 6858001"/>
              <a:gd name="connsiteY16" fmla="*/ 132454 h 4963245"/>
              <a:gd name="connsiteX17" fmla="*/ 1296163 w 6858001"/>
              <a:gd name="connsiteY17" fmla="*/ 150776 h 4963245"/>
              <a:gd name="connsiteX18" fmla="*/ 1503275 w 6858001"/>
              <a:gd name="connsiteY18" fmla="*/ 167753 h 4963245"/>
              <a:gd name="connsiteX19" fmla="*/ 1719988 w 6858001"/>
              <a:gd name="connsiteY19" fmla="*/ 184058 h 4963245"/>
              <a:gd name="connsiteX20" fmla="*/ 1949045 w 6858001"/>
              <a:gd name="connsiteY20" fmla="*/ 198849 h 4963245"/>
              <a:gd name="connsiteX21" fmla="*/ 2187703 w 6858001"/>
              <a:gd name="connsiteY21" fmla="*/ 212969 h 4963245"/>
              <a:gd name="connsiteX22" fmla="*/ 2436649 w 6858001"/>
              <a:gd name="connsiteY22" fmla="*/ 226248 h 4963245"/>
              <a:gd name="connsiteX23" fmla="*/ 2564208 w 6858001"/>
              <a:gd name="connsiteY23" fmla="*/ 230955 h 4963245"/>
              <a:gd name="connsiteX24" fmla="*/ 2694509 w 6858001"/>
              <a:gd name="connsiteY24" fmla="*/ 236165 h 4963245"/>
              <a:gd name="connsiteX25" fmla="*/ 2826868 w 6858001"/>
              <a:gd name="connsiteY25" fmla="*/ 241040 h 4963245"/>
              <a:gd name="connsiteX26" fmla="*/ 2959914 w 6858001"/>
              <a:gd name="connsiteY26" fmla="*/ 244234 h 4963245"/>
              <a:gd name="connsiteX27" fmla="*/ 3095702 w 6858001"/>
              <a:gd name="connsiteY27" fmla="*/ 247091 h 4963245"/>
              <a:gd name="connsiteX28" fmla="*/ 3232862 w 6858001"/>
              <a:gd name="connsiteY28" fmla="*/ 250117 h 4963245"/>
              <a:gd name="connsiteX29" fmla="*/ 3372765 w 6858001"/>
              <a:gd name="connsiteY29" fmla="*/ 252134 h 4963245"/>
              <a:gd name="connsiteX30" fmla="*/ 3514040 w 6858001"/>
              <a:gd name="connsiteY30" fmla="*/ 252134 h 4963245"/>
              <a:gd name="connsiteX31" fmla="*/ 3656686 w 6858001"/>
              <a:gd name="connsiteY31" fmla="*/ 253142 h 4963245"/>
              <a:gd name="connsiteX32" fmla="*/ 3800704 w 6858001"/>
              <a:gd name="connsiteY32" fmla="*/ 252134 h 4963245"/>
              <a:gd name="connsiteX33" fmla="*/ 3946780 w 6858001"/>
              <a:gd name="connsiteY33" fmla="*/ 250117 h 4963245"/>
              <a:gd name="connsiteX34" fmla="*/ 4092855 w 6858001"/>
              <a:gd name="connsiteY34" fmla="*/ 248268 h 4963245"/>
              <a:gd name="connsiteX35" fmla="*/ 4240988 w 6858001"/>
              <a:gd name="connsiteY35" fmla="*/ 244234 h 4963245"/>
              <a:gd name="connsiteX36" fmla="*/ 4390492 w 6858001"/>
              <a:gd name="connsiteY36" fmla="*/ 240032 h 4963245"/>
              <a:gd name="connsiteX37" fmla="*/ 4539997 w 6858001"/>
              <a:gd name="connsiteY37" fmla="*/ 235157 h 4963245"/>
              <a:gd name="connsiteX38" fmla="*/ 4690873 w 6858001"/>
              <a:gd name="connsiteY38" fmla="*/ 228266 h 4963245"/>
              <a:gd name="connsiteX39" fmla="*/ 4843120 w 6858001"/>
              <a:gd name="connsiteY39" fmla="*/ 220029 h 4963245"/>
              <a:gd name="connsiteX40" fmla="*/ 4996054 w 6858001"/>
              <a:gd name="connsiteY40" fmla="*/ 212129 h 4963245"/>
              <a:gd name="connsiteX41" fmla="*/ 5148987 w 6858001"/>
              <a:gd name="connsiteY41" fmla="*/ 202044 h 4963245"/>
              <a:gd name="connsiteX42" fmla="*/ 5303978 w 6858001"/>
              <a:gd name="connsiteY42" fmla="*/ 189941 h 4963245"/>
              <a:gd name="connsiteX43" fmla="*/ 5456911 w 6858001"/>
              <a:gd name="connsiteY43" fmla="*/ 177839 h 4963245"/>
              <a:gd name="connsiteX44" fmla="*/ 5612588 w 6858001"/>
              <a:gd name="connsiteY44" fmla="*/ 163887 h 4963245"/>
              <a:gd name="connsiteX45" fmla="*/ 5768950 w 6858001"/>
              <a:gd name="connsiteY45" fmla="*/ 148591 h 4963245"/>
              <a:gd name="connsiteX46" fmla="*/ 5923255 w 6858001"/>
              <a:gd name="connsiteY46" fmla="*/ 132455 h 4963245"/>
              <a:gd name="connsiteX47" fmla="*/ 6079618 w 6858001"/>
              <a:gd name="connsiteY47" fmla="*/ 113629 h 4963245"/>
              <a:gd name="connsiteX48" fmla="*/ 6235294 w 6858001"/>
              <a:gd name="connsiteY48" fmla="*/ 93458 h 4963245"/>
              <a:gd name="connsiteX49" fmla="*/ 6391657 w 6858001"/>
              <a:gd name="connsiteY49" fmla="*/ 73455 h 4963245"/>
              <a:gd name="connsiteX50" fmla="*/ 6547333 w 6858001"/>
              <a:gd name="connsiteY50" fmla="*/ 50091 h 4963245"/>
              <a:gd name="connsiteX51" fmla="*/ 6702324 w 6858001"/>
              <a:gd name="connsiteY51" fmla="*/ 26222 h 496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4963245">
                <a:moveTo>
                  <a:pt x="6858001" y="1177"/>
                </a:moveTo>
                <a:lnTo>
                  <a:pt x="6858001" y="1344715"/>
                </a:lnTo>
                <a:lnTo>
                  <a:pt x="6858000" y="1344715"/>
                </a:lnTo>
                <a:lnTo>
                  <a:pt x="6858000" y="4963245"/>
                </a:lnTo>
                <a:lnTo>
                  <a:pt x="0" y="4963244"/>
                </a:lnTo>
                <a:lnTo>
                  <a:pt x="0" y="900697"/>
                </a:lnTo>
                <a:lnTo>
                  <a:pt x="1" y="900697"/>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pic>
        <p:nvPicPr>
          <p:cNvPr id="8" name="Graphic 7" descr="Questions">
            <a:extLst>
              <a:ext uri="{FF2B5EF4-FFF2-40B4-BE49-F238E27FC236}">
                <a16:creationId xmlns:a16="http://schemas.microsoft.com/office/drawing/2014/main" id="{55C82845-E9EF-85A9-C05B-DC212FEB0C5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129871" y="1721993"/>
            <a:ext cx="3414010" cy="3414010"/>
          </a:xfrm>
          <a:prstGeom prst="rect">
            <a:avLst/>
          </a:prstGeom>
          <a:effectLst/>
        </p:spPr>
      </p:pic>
      <p:sp>
        <p:nvSpPr>
          <p:cNvPr id="17" name="Rectangle 16">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84E03271-A6B3-950A-1AF8-7CBD28F7F7D7}"/>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a:solidFill>
                  <a:srgbClr val="FFFFFF"/>
                </a:solidFill>
              </a:rPr>
              <a:pPr>
                <a:spcAft>
                  <a:spcPts val="600"/>
                </a:spcAft>
              </a:pPr>
              <a:t>44</a:t>
            </a:fld>
            <a:endParaRPr lang="en-US">
              <a:solidFill>
                <a:srgbClr val="FFFFFF"/>
              </a:solidFill>
            </a:endParaRPr>
          </a:p>
        </p:txBody>
      </p:sp>
      <p:sp>
        <p:nvSpPr>
          <p:cNvPr id="3" name="Content Placeholder 2">
            <a:extLst>
              <a:ext uri="{FF2B5EF4-FFF2-40B4-BE49-F238E27FC236}">
                <a16:creationId xmlns:a16="http://schemas.microsoft.com/office/drawing/2014/main" id="{41E3CCA6-F17D-3D51-C22E-EAA7C4234E0E}"/>
              </a:ext>
            </a:extLst>
          </p:cNvPr>
          <p:cNvSpPr>
            <a:spLocks noGrp="1"/>
          </p:cNvSpPr>
          <p:nvPr>
            <p:ph idx="1"/>
          </p:nvPr>
        </p:nvSpPr>
        <p:spPr>
          <a:xfrm>
            <a:off x="648930" y="2438400"/>
            <a:ext cx="6188189" cy="3785419"/>
          </a:xfrm>
        </p:spPr>
        <p:txBody>
          <a:bodyPr>
            <a:normAutofit/>
          </a:bodyPr>
          <a:lstStyle/>
          <a:p>
            <a:r>
              <a:rPr lang="en-US" sz="2400" dirty="0">
                <a:solidFill>
                  <a:srgbClr val="FFFFFF"/>
                </a:solidFill>
              </a:rPr>
              <a:t>Evidence is relevant if:</a:t>
            </a:r>
          </a:p>
          <a:p>
            <a:pPr lvl="1"/>
            <a:r>
              <a:rPr lang="en-US" sz="2400" dirty="0">
                <a:solidFill>
                  <a:srgbClr val="FFFFFF"/>
                </a:solidFill>
              </a:rPr>
              <a:t>It has any tendency to make a fact more or less probable than it would be without the evidence; and</a:t>
            </a:r>
          </a:p>
          <a:p>
            <a:pPr lvl="1"/>
            <a:r>
              <a:rPr lang="en-US" sz="2400" dirty="0">
                <a:solidFill>
                  <a:srgbClr val="FFFFFF"/>
                </a:solidFill>
              </a:rPr>
              <a:t>The fact is of consequence in determining the action</a:t>
            </a:r>
          </a:p>
        </p:txBody>
      </p:sp>
    </p:spTree>
    <p:extLst>
      <p:ext uri="{BB962C8B-B14F-4D97-AF65-F5344CB8AC3E}">
        <p14:creationId xmlns:p14="http://schemas.microsoft.com/office/powerpoint/2010/main" val="3091693441"/>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6A2E1-6A22-5F90-5CA3-2F6CB0FBA227}"/>
              </a:ext>
            </a:extLst>
          </p:cNvPr>
          <p:cNvSpPr>
            <a:spLocks noGrp="1"/>
          </p:cNvSpPr>
          <p:nvPr>
            <p:ph type="title"/>
          </p:nvPr>
        </p:nvSpPr>
        <p:spPr>
          <a:xfrm>
            <a:off x="646111" y="452718"/>
            <a:ext cx="9404723" cy="1400530"/>
          </a:xfrm>
        </p:spPr>
        <p:txBody>
          <a:bodyPr>
            <a:normAutofit/>
          </a:bodyPr>
          <a:lstStyle/>
          <a:p>
            <a:r>
              <a:rPr lang="en-US" dirty="0"/>
              <a:t>Relevant Evidence</a:t>
            </a:r>
          </a:p>
        </p:txBody>
      </p:sp>
      <p:sp>
        <p:nvSpPr>
          <p:cNvPr id="4" name="Slide Number Placeholder 3">
            <a:extLst>
              <a:ext uri="{FF2B5EF4-FFF2-40B4-BE49-F238E27FC236}">
                <a16:creationId xmlns:a16="http://schemas.microsoft.com/office/drawing/2014/main" id="{CCF6053E-3B9C-0894-6054-2B6D25B42C0B}"/>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smtClean="0"/>
              <a:pPr>
                <a:spcAft>
                  <a:spcPts val="600"/>
                </a:spcAft>
              </a:pPr>
              <a:t>45</a:t>
            </a:fld>
            <a:endParaRPr lang="en-US"/>
          </a:p>
        </p:txBody>
      </p:sp>
      <p:graphicFrame>
        <p:nvGraphicFramePr>
          <p:cNvPr id="6" name="Content Placeholder 2">
            <a:extLst>
              <a:ext uri="{FF2B5EF4-FFF2-40B4-BE49-F238E27FC236}">
                <a16:creationId xmlns:a16="http://schemas.microsoft.com/office/drawing/2014/main" id="{801B0865-9377-D4AE-3BA3-E20D360B299D}"/>
              </a:ext>
            </a:extLst>
          </p:cNvPr>
          <p:cNvGraphicFramePr>
            <a:graphicFrameLocks noGrp="1"/>
          </p:cNvGraphicFramePr>
          <p:nvPr>
            <p:ph idx="1"/>
            <p:extLst>
              <p:ext uri="{D42A27DB-BD31-4B8C-83A1-F6EECF244321}">
                <p14:modId xmlns:p14="http://schemas.microsoft.com/office/powerpoint/2010/main" val="4183221761"/>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52922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 name="Rectangle 1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0561A0B5-1AB7-4045-A6DA-3B1612E4C4A5}"/>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46</a:t>
            </a:fld>
            <a:endParaRPr lang="en-US">
              <a:solidFill>
                <a:srgbClr val="FFFFFF"/>
              </a:solidFill>
            </a:endParaRPr>
          </a:p>
        </p:txBody>
      </p:sp>
      <p:sp>
        <p:nvSpPr>
          <p:cNvPr id="1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7" name="Freeform: Shape 1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a:extLst>
              <a:ext uri="{FF2B5EF4-FFF2-40B4-BE49-F238E27FC236}">
                <a16:creationId xmlns:a16="http://schemas.microsoft.com/office/drawing/2014/main" id="{34C409B6-4293-4E8C-9832-9D61B4FA8DC2}"/>
              </a:ext>
            </a:extLst>
          </p:cNvPr>
          <p:cNvSpPr>
            <a:spLocks noGrp="1"/>
          </p:cNvSpPr>
          <p:nvPr>
            <p:ph type="title"/>
          </p:nvPr>
        </p:nvSpPr>
        <p:spPr>
          <a:xfrm>
            <a:off x="1103312" y="452718"/>
            <a:ext cx="8947522" cy="1400530"/>
          </a:xfrm>
        </p:spPr>
        <p:txBody>
          <a:bodyPr anchor="ctr">
            <a:normAutofit/>
          </a:bodyPr>
          <a:lstStyle/>
          <a:p>
            <a:r>
              <a:rPr lang="en-US">
                <a:solidFill>
                  <a:srgbClr val="FFFFFF"/>
                </a:solidFill>
              </a:rPr>
              <a:t>Credibility Determinations </a:t>
            </a:r>
          </a:p>
        </p:txBody>
      </p:sp>
      <p:sp>
        <p:nvSpPr>
          <p:cNvPr id="3" name="Content Placeholder 2">
            <a:extLst>
              <a:ext uri="{FF2B5EF4-FFF2-40B4-BE49-F238E27FC236}">
                <a16:creationId xmlns:a16="http://schemas.microsoft.com/office/drawing/2014/main" id="{53695A4A-A51C-4147-AC83-DF7EA7C354A7}"/>
              </a:ext>
            </a:extLst>
          </p:cNvPr>
          <p:cNvSpPr>
            <a:spLocks noGrp="1"/>
          </p:cNvSpPr>
          <p:nvPr>
            <p:ph idx="1"/>
          </p:nvPr>
        </p:nvSpPr>
        <p:spPr>
          <a:xfrm>
            <a:off x="1103312" y="2763520"/>
            <a:ext cx="8946541" cy="3484879"/>
          </a:xfrm>
        </p:spPr>
        <p:txBody>
          <a:bodyPr>
            <a:normAutofit/>
          </a:bodyPr>
          <a:lstStyle/>
          <a:p>
            <a:pPr>
              <a:buFont typeface="Arial" panose="020B0604020202020204" pitchFamily="34" charset="0"/>
              <a:buChar char="•"/>
            </a:pPr>
            <a:r>
              <a:rPr lang="en-US"/>
              <a:t>Decision makers must make credibility determinations:</a:t>
            </a:r>
          </a:p>
          <a:p>
            <a:pPr lvl="1">
              <a:buFont typeface="Arial" panose="020B0604020202020204" pitchFamily="34" charset="0"/>
              <a:buChar char="•"/>
            </a:pPr>
            <a:r>
              <a:rPr lang="en-US"/>
              <a:t>Observe the witness’s demeanor</a:t>
            </a:r>
          </a:p>
          <a:p>
            <a:pPr lvl="1">
              <a:buFont typeface="Arial" panose="020B0604020202020204" pitchFamily="34" charset="0"/>
              <a:buChar char="•"/>
            </a:pPr>
            <a:r>
              <a:rPr lang="en-US"/>
              <a:t>Note consistencies and inconsistencies</a:t>
            </a:r>
          </a:p>
          <a:p>
            <a:pPr lvl="1">
              <a:buFont typeface="Arial" panose="020B0604020202020204" pitchFamily="34" charset="0"/>
              <a:buChar char="•"/>
            </a:pPr>
            <a:r>
              <a:rPr lang="en-US"/>
              <a:t>Consider biases or motive to lie</a:t>
            </a:r>
          </a:p>
          <a:p>
            <a:pPr lvl="1">
              <a:buFont typeface="Arial" panose="020B0604020202020204" pitchFamily="34" charset="0"/>
              <a:buChar char="•"/>
            </a:pPr>
            <a:r>
              <a:rPr lang="en-US"/>
              <a:t>Probability or improbability of the statement of events</a:t>
            </a:r>
          </a:p>
          <a:p>
            <a:pPr marL="342900" lvl="1" indent="0">
              <a:buNone/>
            </a:pPr>
            <a:endParaRPr lang="en-US" dirty="0"/>
          </a:p>
        </p:txBody>
      </p:sp>
    </p:spTree>
    <p:extLst>
      <p:ext uri="{BB962C8B-B14F-4D97-AF65-F5344CB8AC3E}">
        <p14:creationId xmlns:p14="http://schemas.microsoft.com/office/powerpoint/2010/main" val="2741592015"/>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4928F-28DA-470F-ADE4-8770D199B55F}"/>
              </a:ext>
            </a:extLst>
          </p:cNvPr>
          <p:cNvSpPr>
            <a:spLocks noGrp="1"/>
          </p:cNvSpPr>
          <p:nvPr>
            <p:ph type="title"/>
          </p:nvPr>
        </p:nvSpPr>
        <p:spPr>
          <a:xfrm>
            <a:off x="5282381" y="629266"/>
            <a:ext cx="4767471" cy="1641986"/>
          </a:xfrm>
        </p:spPr>
        <p:txBody>
          <a:bodyPr>
            <a:normAutofit/>
          </a:bodyPr>
          <a:lstStyle/>
          <a:p>
            <a:r>
              <a:rPr lang="en-US" dirty="0"/>
              <a:t>Investigative Report </a:t>
            </a:r>
          </a:p>
        </p:txBody>
      </p:sp>
      <p:pic>
        <p:nvPicPr>
          <p:cNvPr id="10" name="Picture 7" descr="Pen placed on top of a signature line">
            <a:extLst>
              <a:ext uri="{FF2B5EF4-FFF2-40B4-BE49-F238E27FC236}">
                <a16:creationId xmlns:a16="http://schemas.microsoft.com/office/drawing/2014/main" id="{FF30626C-0E8F-FE31-AF12-C80A5B7184FD}"/>
              </a:ext>
            </a:extLst>
          </p:cNvPr>
          <p:cNvPicPr>
            <a:picLocks noChangeAspect="1"/>
          </p:cNvPicPr>
          <p:nvPr/>
        </p:nvPicPr>
        <p:blipFill rotWithShape="1">
          <a:blip r:embed="rId4"/>
          <a:srcRect l="52392" r="2497" b="-1"/>
          <a:stretch/>
        </p:blipFill>
        <p:spPr>
          <a:xfrm>
            <a:off x="-1" y="10"/>
            <a:ext cx="4634680" cy="6857990"/>
          </a:xfrm>
          <a:prstGeom prst="rect">
            <a:avLst/>
          </a:prstGeom>
        </p:spPr>
      </p:pic>
      <p:sp>
        <p:nvSpPr>
          <p:cNvPr id="6" name="Slide Number Placeholder 5">
            <a:extLst>
              <a:ext uri="{FF2B5EF4-FFF2-40B4-BE49-F238E27FC236}">
                <a16:creationId xmlns:a16="http://schemas.microsoft.com/office/drawing/2014/main" id="{8219863F-5809-4A0A-B5E4-81BC42E7007A}"/>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smtClean="0"/>
              <a:pPr>
                <a:spcAft>
                  <a:spcPts val="600"/>
                </a:spcAft>
              </a:pPr>
              <a:t>47</a:t>
            </a:fld>
            <a:endParaRPr lang="en-US"/>
          </a:p>
        </p:txBody>
      </p:sp>
      <p:sp>
        <p:nvSpPr>
          <p:cNvPr id="3" name="Content Placeholder 2">
            <a:extLst>
              <a:ext uri="{FF2B5EF4-FFF2-40B4-BE49-F238E27FC236}">
                <a16:creationId xmlns:a16="http://schemas.microsoft.com/office/drawing/2014/main" id="{A1C374E1-2E09-4B31-8958-C2DADB65AE05}"/>
              </a:ext>
            </a:extLst>
          </p:cNvPr>
          <p:cNvSpPr>
            <a:spLocks noGrp="1"/>
          </p:cNvSpPr>
          <p:nvPr>
            <p:ph idx="1"/>
          </p:nvPr>
        </p:nvSpPr>
        <p:spPr>
          <a:xfrm>
            <a:off x="5282381" y="2438400"/>
            <a:ext cx="4767471" cy="3809999"/>
          </a:xfrm>
        </p:spPr>
        <p:txBody>
          <a:bodyPr>
            <a:normAutofit/>
          </a:bodyPr>
          <a:lstStyle/>
          <a:p>
            <a:pPr>
              <a:lnSpc>
                <a:spcPct val="90000"/>
              </a:lnSpc>
              <a:buFont typeface="Arial" panose="020B0604020202020204" pitchFamily="34" charset="0"/>
              <a:buChar char="•"/>
            </a:pPr>
            <a:r>
              <a:rPr lang="en-US" sz="1300"/>
              <a:t>Must be prepared after investigation </a:t>
            </a:r>
          </a:p>
          <a:p>
            <a:pPr>
              <a:lnSpc>
                <a:spcPct val="90000"/>
              </a:lnSpc>
              <a:buFont typeface="Arial" panose="020B0604020202020204" pitchFamily="34" charset="0"/>
              <a:buChar char="•"/>
            </a:pPr>
            <a:r>
              <a:rPr lang="en-US" sz="1300"/>
              <a:t>Must summarize all steps taken during interview process </a:t>
            </a:r>
          </a:p>
          <a:p>
            <a:pPr>
              <a:lnSpc>
                <a:spcPct val="90000"/>
              </a:lnSpc>
              <a:buFont typeface="Arial" panose="020B0604020202020204" pitchFamily="34" charset="0"/>
              <a:buChar char="•"/>
            </a:pPr>
            <a:r>
              <a:rPr lang="en-US" sz="1300"/>
              <a:t>Report cannot be issued until evidence sharing has occurred </a:t>
            </a:r>
          </a:p>
          <a:p>
            <a:pPr lvl="1">
              <a:lnSpc>
                <a:spcPct val="90000"/>
              </a:lnSpc>
              <a:buFont typeface="Arial" panose="020B0604020202020204" pitchFamily="34" charset="0"/>
              <a:buChar char="•"/>
            </a:pPr>
            <a:r>
              <a:rPr lang="en-US" sz="1300"/>
              <a:t>Each party is given at least ten (10) days to respond to evidence in writing </a:t>
            </a:r>
          </a:p>
          <a:p>
            <a:pPr lvl="1">
              <a:lnSpc>
                <a:spcPct val="90000"/>
              </a:lnSpc>
              <a:buFont typeface="Arial" panose="020B0604020202020204" pitchFamily="34" charset="0"/>
              <a:buChar char="•"/>
            </a:pPr>
            <a:r>
              <a:rPr lang="en-US" sz="1300"/>
              <a:t>If a written response to the evidence is provided, this must also be included in the investigation, and summary of such included in the report</a:t>
            </a:r>
          </a:p>
          <a:p>
            <a:pPr>
              <a:lnSpc>
                <a:spcPct val="90000"/>
              </a:lnSpc>
              <a:buFont typeface="Arial" panose="020B0604020202020204" pitchFamily="34" charset="0"/>
              <a:buChar char="•"/>
            </a:pPr>
            <a:r>
              <a:rPr lang="en-US" sz="1300"/>
              <a:t>After these steps have occurred then report can be provided to the parties at least ten (10) days prior to the determination of any responsibility</a:t>
            </a:r>
          </a:p>
        </p:txBody>
      </p:sp>
    </p:spTree>
    <p:extLst>
      <p:ext uri="{BB962C8B-B14F-4D97-AF65-F5344CB8AC3E}">
        <p14:creationId xmlns:p14="http://schemas.microsoft.com/office/powerpoint/2010/main" val="23312534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F9CB5-854B-4D44-A5BF-A39777CC6D99}"/>
              </a:ext>
            </a:extLst>
          </p:cNvPr>
          <p:cNvSpPr>
            <a:spLocks noGrp="1"/>
          </p:cNvSpPr>
          <p:nvPr>
            <p:ph type="title"/>
          </p:nvPr>
        </p:nvSpPr>
        <p:spPr/>
        <p:txBody>
          <a:bodyPr/>
          <a:lstStyle/>
          <a:p>
            <a:r>
              <a:rPr lang="en-US" dirty="0"/>
              <a:t>Decision Making </a:t>
            </a:r>
          </a:p>
        </p:txBody>
      </p:sp>
      <p:sp>
        <p:nvSpPr>
          <p:cNvPr id="3" name="Content Placeholder 2">
            <a:extLst>
              <a:ext uri="{FF2B5EF4-FFF2-40B4-BE49-F238E27FC236}">
                <a16:creationId xmlns:a16="http://schemas.microsoft.com/office/drawing/2014/main" id="{0DD28242-613D-4C99-BFA1-AA6DAC272BD5}"/>
              </a:ext>
            </a:extLst>
          </p:cNvPr>
          <p:cNvSpPr>
            <a:spLocks noGrp="1"/>
          </p:cNvSpPr>
          <p:nvPr>
            <p:ph idx="1"/>
          </p:nvPr>
        </p:nvSpPr>
        <p:spPr>
          <a:xfrm>
            <a:off x="508000" y="1892300"/>
            <a:ext cx="11214099" cy="3835400"/>
          </a:xfrm>
        </p:spPr>
        <p:txBody>
          <a:bodyPr>
            <a:normAutofit/>
          </a:bodyPr>
          <a:lstStyle/>
          <a:p>
            <a:endParaRPr lang="en-US" dirty="0"/>
          </a:p>
          <a:p>
            <a:pPr>
              <a:buFont typeface="Arial" panose="020B0604020202020204" pitchFamily="34" charset="0"/>
              <a:buChar char="•"/>
            </a:pPr>
            <a:r>
              <a:rPr lang="en-US" sz="2200" dirty="0"/>
              <a:t>The decision maker must:</a:t>
            </a:r>
          </a:p>
          <a:p>
            <a:pPr lvl="1">
              <a:buFont typeface="Arial" panose="020B0604020202020204" pitchFamily="34" charset="0"/>
              <a:buChar char="•"/>
            </a:pPr>
            <a:r>
              <a:rPr lang="en-US" sz="2200" dirty="0"/>
              <a:t>Objectively weigh the relevant evidence and decide whether it meets the school’s standard of evidence for sexual harassment allegations </a:t>
            </a:r>
          </a:p>
          <a:p>
            <a:pPr lvl="1">
              <a:buFont typeface="Arial" panose="020B0604020202020204" pitchFamily="34" charset="0"/>
              <a:buChar char="•"/>
            </a:pPr>
            <a:r>
              <a:rPr lang="en-US" sz="2200" dirty="0"/>
              <a:t>Use independent judgement that is free from conflicts of interest or bias</a:t>
            </a:r>
          </a:p>
          <a:p>
            <a:pPr marL="342900" lvl="1" indent="0">
              <a:buNone/>
            </a:pPr>
            <a:endParaRPr lang="en-US" dirty="0"/>
          </a:p>
          <a:p>
            <a:pPr lvl="1"/>
            <a:endParaRPr lang="en-US" dirty="0"/>
          </a:p>
        </p:txBody>
      </p:sp>
      <p:sp>
        <p:nvSpPr>
          <p:cNvPr id="6" name="Slide Number Placeholder 5">
            <a:extLst>
              <a:ext uri="{FF2B5EF4-FFF2-40B4-BE49-F238E27FC236}">
                <a16:creationId xmlns:a16="http://schemas.microsoft.com/office/drawing/2014/main" id="{4EEB00B9-D2AA-44B3-A5AD-757CF6DB6F24}"/>
              </a:ext>
            </a:extLst>
          </p:cNvPr>
          <p:cNvSpPr>
            <a:spLocks noGrp="1"/>
          </p:cNvSpPr>
          <p:nvPr>
            <p:ph type="sldNum" sz="quarter" idx="12"/>
          </p:nvPr>
        </p:nvSpPr>
        <p:spPr/>
        <p:txBody>
          <a:bodyPr/>
          <a:lstStyle/>
          <a:p>
            <a:fld id="{905EBA53-4854-4764-819D-270E715D0F88}" type="slidenum">
              <a:rPr lang="en-US" smtClean="0"/>
              <a:t>48</a:t>
            </a:fld>
            <a:endParaRPr lang="en-US" dirty="0"/>
          </a:p>
        </p:txBody>
      </p:sp>
    </p:spTree>
    <p:extLst>
      <p:ext uri="{BB962C8B-B14F-4D97-AF65-F5344CB8AC3E}">
        <p14:creationId xmlns:p14="http://schemas.microsoft.com/office/powerpoint/2010/main" val="14379494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15" name="Freeform: Shape 1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14163C96-4D65-46C9-AD3D-D7D30A1ABC2F}"/>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49</a:t>
            </a:fld>
            <a:endParaRPr lang="en-US">
              <a:solidFill>
                <a:srgbClr val="FFFFFF"/>
              </a:solidFill>
            </a:endParaRPr>
          </a:p>
        </p:txBody>
      </p:sp>
      <p:sp>
        <p:nvSpPr>
          <p:cNvPr id="2" name="Title 1">
            <a:extLst>
              <a:ext uri="{FF2B5EF4-FFF2-40B4-BE49-F238E27FC236}">
                <a16:creationId xmlns:a16="http://schemas.microsoft.com/office/drawing/2014/main" id="{08CD8886-3E8C-467C-8FCC-A8AE741E0753}"/>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Decision </a:t>
            </a:r>
          </a:p>
        </p:txBody>
      </p:sp>
      <p:sp>
        <p:nvSpPr>
          <p:cNvPr id="3" name="Content Placeholder 2">
            <a:extLst>
              <a:ext uri="{FF2B5EF4-FFF2-40B4-BE49-F238E27FC236}">
                <a16:creationId xmlns:a16="http://schemas.microsoft.com/office/drawing/2014/main" id="{C39D4A3A-18F2-45B3-A333-EECB341B870C}"/>
              </a:ext>
            </a:extLst>
          </p:cNvPr>
          <p:cNvSpPr>
            <a:spLocks noGrp="1"/>
          </p:cNvSpPr>
          <p:nvPr>
            <p:ph idx="1"/>
          </p:nvPr>
        </p:nvSpPr>
        <p:spPr>
          <a:xfrm>
            <a:off x="5204109" y="1645920"/>
            <a:ext cx="5919503" cy="4470821"/>
          </a:xfrm>
        </p:spPr>
        <p:txBody>
          <a:bodyPr>
            <a:normAutofit/>
          </a:bodyPr>
          <a:lstStyle/>
          <a:p>
            <a:pPr>
              <a:lnSpc>
                <a:spcPct val="90000"/>
              </a:lnSpc>
              <a:buFont typeface="Arial" panose="020B0604020202020204" pitchFamily="34" charset="0"/>
              <a:buChar char="•"/>
            </a:pPr>
            <a:r>
              <a:rPr lang="en-US" dirty="0"/>
              <a:t>Decision must be in writing and must include:</a:t>
            </a:r>
          </a:p>
          <a:p>
            <a:pPr lvl="1">
              <a:lnSpc>
                <a:spcPct val="90000"/>
              </a:lnSpc>
              <a:buFont typeface="Arial" panose="020B0604020202020204" pitchFamily="34" charset="0"/>
              <a:buChar char="•"/>
            </a:pPr>
            <a:r>
              <a:rPr lang="en-US" sz="2000" dirty="0"/>
              <a:t>Portion of school’s policy or policies that have been violated </a:t>
            </a:r>
          </a:p>
          <a:p>
            <a:pPr lvl="1">
              <a:lnSpc>
                <a:spcPct val="90000"/>
              </a:lnSpc>
              <a:buFont typeface="Arial" panose="020B0604020202020204" pitchFamily="34" charset="0"/>
              <a:buChar char="•"/>
            </a:pPr>
            <a:r>
              <a:rPr lang="en-US" sz="2000" dirty="0"/>
              <a:t>Procedural steps taken to investigate and reach a decision </a:t>
            </a:r>
          </a:p>
          <a:p>
            <a:pPr lvl="1">
              <a:lnSpc>
                <a:spcPct val="90000"/>
              </a:lnSpc>
              <a:buFont typeface="Arial" panose="020B0604020202020204" pitchFamily="34" charset="0"/>
              <a:buChar char="•"/>
            </a:pPr>
            <a:r>
              <a:rPr lang="en-US" sz="2000" dirty="0"/>
              <a:t>Finding of Fact</a:t>
            </a:r>
          </a:p>
          <a:p>
            <a:pPr lvl="1">
              <a:lnSpc>
                <a:spcPct val="90000"/>
              </a:lnSpc>
              <a:buFont typeface="Arial" panose="020B0604020202020204" pitchFamily="34" charset="0"/>
              <a:buChar char="•"/>
            </a:pPr>
            <a:r>
              <a:rPr lang="en-US" sz="2000" dirty="0"/>
              <a:t>Conclusion section that relies on the facts and the relevant policy or policies (Policy 103)</a:t>
            </a:r>
          </a:p>
          <a:p>
            <a:pPr lvl="1">
              <a:lnSpc>
                <a:spcPct val="90000"/>
              </a:lnSpc>
              <a:buFont typeface="Arial" panose="020B0604020202020204" pitchFamily="34" charset="0"/>
              <a:buChar char="•"/>
            </a:pPr>
            <a:r>
              <a:rPr lang="en-US" sz="2000" dirty="0"/>
              <a:t>Statement and rationale for determination of responsibility </a:t>
            </a:r>
          </a:p>
          <a:p>
            <a:pPr marL="342900" lvl="1" indent="0">
              <a:lnSpc>
                <a:spcPct val="90000"/>
              </a:lnSpc>
              <a:buNone/>
            </a:pPr>
            <a:endParaRPr lang="en-US" sz="1700" dirty="0"/>
          </a:p>
          <a:p>
            <a:pPr lvl="1">
              <a:lnSpc>
                <a:spcPct val="90000"/>
              </a:lnSpc>
            </a:pPr>
            <a:endParaRPr lang="en-US" sz="1700" dirty="0"/>
          </a:p>
        </p:txBody>
      </p:sp>
    </p:spTree>
    <p:extLst>
      <p:ext uri="{BB962C8B-B14F-4D97-AF65-F5344CB8AC3E}">
        <p14:creationId xmlns:p14="http://schemas.microsoft.com/office/powerpoint/2010/main" val="475701105"/>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15" name="Freeform: Shape 1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B4B7FB21-FA83-4261-9A60-FAA004DE73CB}"/>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50</a:t>
            </a:fld>
            <a:endParaRPr lang="en-US">
              <a:solidFill>
                <a:srgbClr val="FFFFFF"/>
              </a:solidFill>
            </a:endParaRPr>
          </a:p>
        </p:txBody>
      </p:sp>
      <p:sp>
        <p:nvSpPr>
          <p:cNvPr id="2" name="Title 1">
            <a:extLst>
              <a:ext uri="{FF2B5EF4-FFF2-40B4-BE49-F238E27FC236}">
                <a16:creationId xmlns:a16="http://schemas.microsoft.com/office/drawing/2014/main" id="{424E0197-278F-42E2-B7E3-5EC9920789A4}"/>
              </a:ext>
            </a:extLst>
          </p:cNvPr>
          <p:cNvSpPr>
            <a:spLocks noGrp="1"/>
          </p:cNvSpPr>
          <p:nvPr>
            <p:ph type="title"/>
          </p:nvPr>
        </p:nvSpPr>
        <p:spPr>
          <a:xfrm>
            <a:off x="653143" y="1645920"/>
            <a:ext cx="3522879" cy="4470821"/>
          </a:xfrm>
        </p:spPr>
        <p:txBody>
          <a:bodyPr>
            <a:normAutofit/>
          </a:bodyPr>
          <a:lstStyle/>
          <a:p>
            <a:pPr algn="r"/>
            <a:r>
              <a:rPr lang="en-US" dirty="0">
                <a:solidFill>
                  <a:srgbClr val="FFFFFF"/>
                </a:solidFill>
              </a:rPr>
              <a:t>Decision</a:t>
            </a:r>
          </a:p>
        </p:txBody>
      </p:sp>
      <p:sp>
        <p:nvSpPr>
          <p:cNvPr id="3" name="Content Placeholder 2">
            <a:extLst>
              <a:ext uri="{FF2B5EF4-FFF2-40B4-BE49-F238E27FC236}">
                <a16:creationId xmlns:a16="http://schemas.microsoft.com/office/drawing/2014/main" id="{8967551A-1FD8-49CF-A3FF-189468EED5EE}"/>
              </a:ext>
            </a:extLst>
          </p:cNvPr>
          <p:cNvSpPr>
            <a:spLocks noGrp="1"/>
          </p:cNvSpPr>
          <p:nvPr>
            <p:ph idx="1"/>
          </p:nvPr>
        </p:nvSpPr>
        <p:spPr>
          <a:xfrm>
            <a:off x="5204109" y="1645920"/>
            <a:ext cx="5919503" cy="4470821"/>
          </a:xfrm>
        </p:spPr>
        <p:txBody>
          <a:bodyPr>
            <a:normAutofit/>
          </a:bodyPr>
          <a:lstStyle/>
          <a:p>
            <a:pPr>
              <a:lnSpc>
                <a:spcPct val="90000"/>
              </a:lnSpc>
              <a:buFont typeface="Arial" panose="020B0604020202020204" pitchFamily="34" charset="0"/>
              <a:buChar char="•"/>
            </a:pPr>
            <a:r>
              <a:rPr lang="en-US" dirty="0"/>
              <a:t>Decision must include </a:t>
            </a:r>
          </a:p>
          <a:p>
            <a:pPr lvl="1">
              <a:lnSpc>
                <a:spcPct val="90000"/>
              </a:lnSpc>
              <a:buFont typeface="Arial" panose="020B0604020202020204" pitchFamily="34" charset="0"/>
              <a:buChar char="•"/>
            </a:pPr>
            <a:r>
              <a:rPr lang="en-US" sz="2000" dirty="0"/>
              <a:t>Disciplinary sanctions that school will impose on respondent and remedies available to complainant to restore or preserve complainant’s access to education</a:t>
            </a:r>
          </a:p>
          <a:p>
            <a:pPr lvl="2">
              <a:lnSpc>
                <a:spcPct val="90000"/>
              </a:lnSpc>
            </a:pPr>
            <a:r>
              <a:rPr lang="en-US" sz="2000" dirty="0"/>
              <a:t>Remedies may include a one-way no-contact order that would prohibit participation in clubs and teams with the complainant </a:t>
            </a:r>
          </a:p>
        </p:txBody>
      </p:sp>
    </p:spTree>
    <p:extLst>
      <p:ext uri="{BB962C8B-B14F-4D97-AF65-F5344CB8AC3E}">
        <p14:creationId xmlns:p14="http://schemas.microsoft.com/office/powerpoint/2010/main" val="578474866"/>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accent1">
              <a:alpha val="80000"/>
            </a:schemeClr>
          </a:solidFill>
          <a:ln>
            <a:noFill/>
          </a:ln>
        </p:spPr>
        <p:txBody>
          <a:bodyPr rtlCol="0" anchor="ctr"/>
          <a:lstStyle/>
          <a:p>
            <a:pPr algn="ctr"/>
            <a:endParaRPr lang="en-US">
              <a:solidFill>
                <a:schemeClr val="tx1">
                  <a:alpha val="20000"/>
                </a:schemeClr>
              </a:solidFill>
            </a:endParaRPr>
          </a:p>
        </p:txBody>
      </p:sp>
      <p:sp>
        <p:nvSpPr>
          <p:cNvPr id="13" name="Freeform: Shape 1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A5E7B876-CA30-DF61-893F-64CF4E05F67D}"/>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a:solidFill>
                  <a:srgbClr val="FFFFFF"/>
                </a:solidFill>
              </a:rPr>
              <a:pPr>
                <a:spcAft>
                  <a:spcPts val="600"/>
                </a:spcAft>
              </a:pPr>
              <a:t>51</a:t>
            </a:fld>
            <a:endParaRPr lang="en-US">
              <a:solidFill>
                <a:srgbClr val="FFFFFF"/>
              </a:solidFill>
            </a:endParaRPr>
          </a:p>
        </p:txBody>
      </p:sp>
      <p:sp>
        <p:nvSpPr>
          <p:cNvPr id="2" name="Title 1">
            <a:extLst>
              <a:ext uri="{FF2B5EF4-FFF2-40B4-BE49-F238E27FC236}">
                <a16:creationId xmlns:a16="http://schemas.microsoft.com/office/drawing/2014/main" id="{FC271715-326F-1E21-DD7B-13C171D401C2}"/>
              </a:ext>
            </a:extLst>
          </p:cNvPr>
          <p:cNvSpPr>
            <a:spLocks noGrp="1"/>
          </p:cNvSpPr>
          <p:nvPr>
            <p:ph type="title"/>
          </p:nvPr>
        </p:nvSpPr>
        <p:spPr>
          <a:xfrm>
            <a:off x="653143" y="1645920"/>
            <a:ext cx="3522879" cy="4470821"/>
          </a:xfrm>
        </p:spPr>
        <p:txBody>
          <a:bodyPr>
            <a:normAutofit/>
          </a:bodyPr>
          <a:lstStyle/>
          <a:p>
            <a:pPr algn="r"/>
            <a:r>
              <a:rPr lang="en-US">
                <a:solidFill>
                  <a:srgbClr val="FFFFFF"/>
                </a:solidFill>
              </a:rPr>
              <a:t>Decision </a:t>
            </a:r>
          </a:p>
        </p:txBody>
      </p:sp>
      <p:sp>
        <p:nvSpPr>
          <p:cNvPr id="3" name="Content Placeholder 2">
            <a:extLst>
              <a:ext uri="{FF2B5EF4-FFF2-40B4-BE49-F238E27FC236}">
                <a16:creationId xmlns:a16="http://schemas.microsoft.com/office/drawing/2014/main" id="{D557197F-7FE4-9B71-A385-DFE7F4F7131A}"/>
              </a:ext>
            </a:extLst>
          </p:cNvPr>
          <p:cNvSpPr>
            <a:spLocks noGrp="1"/>
          </p:cNvSpPr>
          <p:nvPr>
            <p:ph idx="1"/>
          </p:nvPr>
        </p:nvSpPr>
        <p:spPr>
          <a:xfrm>
            <a:off x="5204109" y="1645920"/>
            <a:ext cx="5919503" cy="4470821"/>
          </a:xfrm>
        </p:spPr>
        <p:txBody>
          <a:bodyPr>
            <a:normAutofit/>
          </a:bodyPr>
          <a:lstStyle/>
          <a:p>
            <a:r>
              <a:rPr lang="en-US" sz="2400" dirty="0"/>
              <a:t>Decision Must Include:</a:t>
            </a:r>
          </a:p>
          <a:p>
            <a:pPr lvl="1"/>
            <a:r>
              <a:rPr lang="en-US" sz="2400" dirty="0"/>
              <a:t>A statement as to the rationale for any remedies for the complainant addressing how this remedies will restore or preserve equal access </a:t>
            </a:r>
          </a:p>
          <a:p>
            <a:pPr lvl="1"/>
            <a:r>
              <a:rPr lang="en-US" sz="2400" dirty="0"/>
              <a:t>A statement of the school’s procedures, a statement that there is a right to appeal, and the permissible basis for appeal </a:t>
            </a:r>
          </a:p>
          <a:p>
            <a:endParaRPr lang="en-US" dirty="0"/>
          </a:p>
        </p:txBody>
      </p:sp>
    </p:spTree>
    <p:extLst>
      <p:ext uri="{BB962C8B-B14F-4D97-AF65-F5344CB8AC3E}">
        <p14:creationId xmlns:p14="http://schemas.microsoft.com/office/powerpoint/2010/main" val="2349804250"/>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86C51DEB-E80C-42A2-9E52-432F21252ACD}"/>
              </a:ext>
            </a:extLst>
          </p:cNvPr>
          <p:cNvSpPr>
            <a:spLocks noGrp="1"/>
          </p:cNvSpPr>
          <p:nvPr>
            <p:ph type="title"/>
          </p:nvPr>
        </p:nvSpPr>
        <p:spPr>
          <a:xfrm>
            <a:off x="648930" y="629267"/>
            <a:ext cx="9252154" cy="1016654"/>
          </a:xfrm>
        </p:spPr>
        <p:txBody>
          <a:bodyPr>
            <a:normAutofit/>
          </a:bodyPr>
          <a:lstStyle/>
          <a:p>
            <a:r>
              <a:rPr lang="en-US">
                <a:solidFill>
                  <a:srgbClr val="EBEBEB"/>
                </a:solidFill>
              </a:rPr>
              <a:t>Decision </a:t>
            </a:r>
          </a:p>
        </p:txBody>
      </p:sp>
      <p:sp>
        <p:nvSpPr>
          <p:cNvPr id="27" name="Rectangle 26">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a:extLst>
              <a:ext uri="{FF2B5EF4-FFF2-40B4-BE49-F238E27FC236}">
                <a16:creationId xmlns:a16="http://schemas.microsoft.com/office/drawing/2014/main" id="{BB9EBEC3-E367-4586-A0BA-5F0D77594B76}"/>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solidFill>
                  <a:srgbClr val="FFFFFF"/>
                </a:solidFill>
              </a:rPr>
              <a:pPr>
                <a:spcAft>
                  <a:spcPts val="600"/>
                </a:spcAft>
              </a:pPr>
              <a:t>52</a:t>
            </a:fld>
            <a:endParaRPr lang="en-US">
              <a:solidFill>
                <a:srgbClr val="FFFFFF"/>
              </a:solidFill>
            </a:endParaRPr>
          </a:p>
        </p:txBody>
      </p:sp>
      <p:sp>
        <p:nvSpPr>
          <p:cNvPr id="29" name="Freeform: Shape 28">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19" name="Content Placeholder 2">
            <a:extLst>
              <a:ext uri="{FF2B5EF4-FFF2-40B4-BE49-F238E27FC236}">
                <a16:creationId xmlns:a16="http://schemas.microsoft.com/office/drawing/2014/main" id="{8D573054-40D0-D4AA-1E10-A9019B9D50EF}"/>
              </a:ext>
            </a:extLst>
          </p:cNvPr>
          <p:cNvGraphicFramePr>
            <a:graphicFrameLocks noGrp="1"/>
          </p:cNvGraphicFramePr>
          <p:nvPr>
            <p:ph idx="1"/>
            <p:extLst>
              <p:ext uri="{D42A27DB-BD31-4B8C-83A1-F6EECF244321}">
                <p14:modId xmlns:p14="http://schemas.microsoft.com/office/powerpoint/2010/main" val="401825433"/>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48979617"/>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4E366E-272A-409E-840F-9A6A64A9E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721560C-E4AB-4287-A29C-3F6916794C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7">
            <a:extLst>
              <a:ext uri="{FF2B5EF4-FFF2-40B4-BE49-F238E27FC236}">
                <a16:creationId xmlns:a16="http://schemas.microsoft.com/office/drawing/2014/main" id="{DF6CFF07-D953-4F9C-9A0E-E0A6AACB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E471B45-5DB9-CA76-EBFC-E93FB81220E5}"/>
              </a:ext>
            </a:extLst>
          </p:cNvPr>
          <p:cNvSpPr>
            <a:spLocks noGrp="1"/>
          </p:cNvSpPr>
          <p:nvPr>
            <p:ph type="title"/>
          </p:nvPr>
        </p:nvSpPr>
        <p:spPr>
          <a:xfrm>
            <a:off x="648930" y="629267"/>
            <a:ext cx="9252154" cy="1016654"/>
          </a:xfrm>
        </p:spPr>
        <p:txBody>
          <a:bodyPr>
            <a:normAutofit/>
          </a:bodyPr>
          <a:lstStyle/>
          <a:p>
            <a:r>
              <a:rPr lang="en-US">
                <a:solidFill>
                  <a:srgbClr val="EBEBEB"/>
                </a:solidFill>
              </a:rPr>
              <a:t>Appeal</a:t>
            </a:r>
          </a:p>
        </p:txBody>
      </p:sp>
      <p:sp>
        <p:nvSpPr>
          <p:cNvPr id="4" name="Slide Number Placeholder 3">
            <a:extLst>
              <a:ext uri="{FF2B5EF4-FFF2-40B4-BE49-F238E27FC236}">
                <a16:creationId xmlns:a16="http://schemas.microsoft.com/office/drawing/2014/main" id="{4272D2FB-94BE-463D-D279-117030EF5CB8}"/>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a:solidFill>
                  <a:srgbClr val="FFFFFF"/>
                </a:solidFill>
              </a:rPr>
              <a:pPr>
                <a:spcAft>
                  <a:spcPts val="600"/>
                </a:spcAft>
              </a:pPr>
              <a:t>53</a:t>
            </a:fld>
            <a:endParaRPr lang="en-US">
              <a:solidFill>
                <a:srgbClr val="FFFFFF"/>
              </a:solidFill>
            </a:endParaRPr>
          </a:p>
        </p:txBody>
      </p:sp>
      <p:sp useBgFill="1">
        <p:nvSpPr>
          <p:cNvPr id="17" name="Freeform: Shape 16">
            <a:extLst>
              <a:ext uri="{FF2B5EF4-FFF2-40B4-BE49-F238E27FC236}">
                <a16:creationId xmlns:a16="http://schemas.microsoft.com/office/drawing/2014/main" id="{DAA4FEEE-0B5F-41BF-825D-60F9FB0895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3" name="Content Placeholder 2">
            <a:extLst>
              <a:ext uri="{FF2B5EF4-FFF2-40B4-BE49-F238E27FC236}">
                <a16:creationId xmlns:a16="http://schemas.microsoft.com/office/drawing/2014/main" id="{B9E41D4F-E08B-E7E5-2FE1-2D41D0C1E4F5}"/>
              </a:ext>
            </a:extLst>
          </p:cNvPr>
          <p:cNvSpPr>
            <a:spLocks noGrp="1"/>
          </p:cNvSpPr>
          <p:nvPr>
            <p:ph idx="1"/>
          </p:nvPr>
        </p:nvSpPr>
        <p:spPr>
          <a:xfrm>
            <a:off x="648930" y="2548281"/>
            <a:ext cx="6337371" cy="3658689"/>
          </a:xfrm>
        </p:spPr>
        <p:txBody>
          <a:bodyPr>
            <a:normAutofit/>
          </a:bodyPr>
          <a:lstStyle/>
          <a:p>
            <a:r>
              <a:rPr lang="en-US" sz="2400" dirty="0"/>
              <a:t>Either party is entitled to appeal:</a:t>
            </a:r>
          </a:p>
          <a:p>
            <a:pPr lvl="1"/>
            <a:r>
              <a:rPr lang="en-US" sz="2400" dirty="0"/>
              <a:t>A final determination</a:t>
            </a:r>
          </a:p>
          <a:p>
            <a:pPr lvl="1"/>
            <a:r>
              <a:rPr lang="en-US" sz="2400" dirty="0"/>
              <a:t>A Dismissal of the formal complaint</a:t>
            </a:r>
          </a:p>
          <a:p>
            <a:pPr lvl="1"/>
            <a:r>
              <a:rPr lang="en-US" sz="2400" dirty="0"/>
              <a:t>Dismissal of any allegation in the formal complaint</a:t>
            </a:r>
          </a:p>
        </p:txBody>
      </p:sp>
      <p:pic>
        <p:nvPicPr>
          <p:cNvPr id="8" name="Graphic 7" descr="Gavel">
            <a:extLst>
              <a:ext uri="{FF2B5EF4-FFF2-40B4-BE49-F238E27FC236}">
                <a16:creationId xmlns:a16="http://schemas.microsoft.com/office/drawing/2014/main" id="{E43CE3C4-A068-69FE-92EE-8852C7852CF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86720" y="2548281"/>
            <a:ext cx="3662018" cy="3662018"/>
          </a:xfrm>
          <a:prstGeom prst="rect">
            <a:avLst/>
          </a:prstGeom>
          <a:effectLst/>
        </p:spPr>
      </p:pic>
    </p:spTree>
    <p:extLst>
      <p:ext uri="{BB962C8B-B14F-4D97-AF65-F5344CB8AC3E}">
        <p14:creationId xmlns:p14="http://schemas.microsoft.com/office/powerpoint/2010/main" val="3395825981"/>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FE2D22-41C2-6ACF-9034-ACB210935D8A}"/>
              </a:ext>
            </a:extLst>
          </p:cNvPr>
          <p:cNvSpPr>
            <a:spLocks noGrp="1"/>
          </p:cNvSpPr>
          <p:nvPr>
            <p:ph type="title"/>
          </p:nvPr>
        </p:nvSpPr>
        <p:spPr>
          <a:xfrm>
            <a:off x="643855" y="1447800"/>
            <a:ext cx="3108626" cy="4572000"/>
          </a:xfrm>
        </p:spPr>
        <p:txBody>
          <a:bodyPr anchor="ctr">
            <a:normAutofit/>
          </a:bodyPr>
          <a:lstStyle/>
          <a:p>
            <a:r>
              <a:rPr lang="en-US" sz="3200">
                <a:solidFill>
                  <a:srgbClr val="F2F2F2"/>
                </a:solidFill>
              </a:rPr>
              <a:t>Basis for Appeal</a:t>
            </a:r>
          </a:p>
        </p:txBody>
      </p:sp>
      <p:sp>
        <p:nvSpPr>
          <p:cNvPr id="12" name="Freeform: Shape 11">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6" name="Rectangle 15">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a:extLst>
              <a:ext uri="{FF2B5EF4-FFF2-40B4-BE49-F238E27FC236}">
                <a16:creationId xmlns:a16="http://schemas.microsoft.com/office/drawing/2014/main" id="{93F89C29-56CB-6AC9-BD7F-AAC89334B825}"/>
              </a:ext>
            </a:extLst>
          </p:cNvPr>
          <p:cNvSpPr>
            <a:spLocks noGrp="1"/>
          </p:cNvSpPr>
          <p:nvPr>
            <p:ph type="sldNum" sz="quarter" idx="12"/>
          </p:nvPr>
        </p:nvSpPr>
        <p:spPr>
          <a:xfrm>
            <a:off x="10352540" y="295729"/>
            <a:ext cx="838199" cy="767687"/>
          </a:xfrm>
        </p:spPr>
        <p:txBody>
          <a:bodyPr>
            <a:normAutofit/>
          </a:bodyPr>
          <a:lstStyle/>
          <a:p>
            <a:pPr>
              <a:spcAft>
                <a:spcPts val="600"/>
              </a:spcAft>
            </a:pPr>
            <a:fld id="{519954A3-9DFD-4C44-94BA-B95130A3BA1C}" type="slidenum">
              <a:rPr lang="en-US">
                <a:solidFill>
                  <a:srgbClr val="FFFFFF"/>
                </a:solidFill>
              </a:rPr>
              <a:pPr>
                <a:spcAft>
                  <a:spcPts val="600"/>
                </a:spcAft>
              </a:pPr>
              <a:t>54</a:t>
            </a:fld>
            <a:endParaRPr lang="en-US">
              <a:solidFill>
                <a:srgbClr val="FFFFFF"/>
              </a:solidFill>
            </a:endParaRPr>
          </a:p>
        </p:txBody>
      </p:sp>
      <p:graphicFrame>
        <p:nvGraphicFramePr>
          <p:cNvPr id="6" name="Content Placeholder 2">
            <a:extLst>
              <a:ext uri="{FF2B5EF4-FFF2-40B4-BE49-F238E27FC236}">
                <a16:creationId xmlns:a16="http://schemas.microsoft.com/office/drawing/2014/main" id="{61535F8E-7088-5472-A78F-E9433F62D7C1}"/>
              </a:ext>
            </a:extLst>
          </p:cNvPr>
          <p:cNvGraphicFramePr>
            <a:graphicFrameLocks noGrp="1"/>
          </p:cNvGraphicFramePr>
          <p:nvPr>
            <p:ph idx="1"/>
            <p:extLst>
              <p:ext uri="{D42A27DB-BD31-4B8C-83A1-F6EECF244321}">
                <p14:modId xmlns:p14="http://schemas.microsoft.com/office/powerpoint/2010/main" val="3806447911"/>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48328"/>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A7278-D9C1-AAC4-AB70-0362A0594C9F}"/>
              </a:ext>
            </a:extLst>
          </p:cNvPr>
          <p:cNvSpPr>
            <a:spLocks noGrp="1"/>
          </p:cNvSpPr>
          <p:nvPr>
            <p:ph type="title"/>
          </p:nvPr>
        </p:nvSpPr>
        <p:spPr/>
        <p:txBody>
          <a:bodyPr/>
          <a:lstStyle/>
          <a:p>
            <a:r>
              <a:rPr lang="en-US" dirty="0"/>
              <a:t>Appellate Decision Maker</a:t>
            </a:r>
          </a:p>
        </p:txBody>
      </p:sp>
      <p:graphicFrame>
        <p:nvGraphicFramePr>
          <p:cNvPr id="6" name="Content Placeholder 2">
            <a:extLst>
              <a:ext uri="{FF2B5EF4-FFF2-40B4-BE49-F238E27FC236}">
                <a16:creationId xmlns:a16="http://schemas.microsoft.com/office/drawing/2014/main" id="{1610BE0B-5967-E394-060B-4783A0D8E2F8}"/>
              </a:ext>
            </a:extLst>
          </p:cNvPr>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52ADA599-08B9-FA7F-84F1-524327ECD02B}"/>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16379722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45D19-92B1-493D-8F5D-CD20C46BA4E9}"/>
              </a:ext>
            </a:extLst>
          </p:cNvPr>
          <p:cNvSpPr>
            <a:spLocks noGrp="1"/>
          </p:cNvSpPr>
          <p:nvPr>
            <p:ph type="title"/>
          </p:nvPr>
        </p:nvSpPr>
        <p:spPr>
          <a:xfrm>
            <a:off x="646111" y="452718"/>
            <a:ext cx="9404723" cy="1400530"/>
          </a:xfrm>
        </p:spPr>
        <p:txBody>
          <a:bodyPr>
            <a:normAutofit/>
          </a:bodyPr>
          <a:lstStyle/>
          <a:p>
            <a:r>
              <a:rPr lang="en-US"/>
              <a:t>Appeal Process </a:t>
            </a:r>
          </a:p>
        </p:txBody>
      </p:sp>
      <p:sp>
        <p:nvSpPr>
          <p:cNvPr id="6" name="Slide Number Placeholder 5">
            <a:extLst>
              <a:ext uri="{FF2B5EF4-FFF2-40B4-BE49-F238E27FC236}">
                <a16:creationId xmlns:a16="http://schemas.microsoft.com/office/drawing/2014/main" id="{51CB8DDD-B0AA-4BA5-A35C-019EB3BE9080}"/>
              </a:ext>
            </a:extLst>
          </p:cNvPr>
          <p:cNvSpPr>
            <a:spLocks noGrp="1"/>
          </p:cNvSpPr>
          <p:nvPr>
            <p:ph type="sldNum" sz="quarter" idx="12"/>
          </p:nvPr>
        </p:nvSpPr>
        <p:spPr>
          <a:xfrm>
            <a:off x="10352540" y="295729"/>
            <a:ext cx="838199" cy="767687"/>
          </a:xfrm>
        </p:spPr>
        <p:txBody>
          <a:bodyPr>
            <a:normAutofit/>
          </a:bodyPr>
          <a:lstStyle/>
          <a:p>
            <a:pPr>
              <a:spcAft>
                <a:spcPts val="600"/>
              </a:spcAft>
            </a:pPr>
            <a:fld id="{905EBA53-4854-4764-819D-270E715D0F88}" type="slidenum">
              <a:rPr lang="en-US"/>
              <a:pPr>
                <a:spcAft>
                  <a:spcPts val="600"/>
                </a:spcAft>
              </a:pPr>
              <a:t>56</a:t>
            </a:fld>
            <a:endParaRPr lang="en-US"/>
          </a:p>
        </p:txBody>
      </p:sp>
      <p:graphicFrame>
        <p:nvGraphicFramePr>
          <p:cNvPr id="10" name="Content Placeholder 2">
            <a:extLst>
              <a:ext uri="{FF2B5EF4-FFF2-40B4-BE49-F238E27FC236}">
                <a16:creationId xmlns:a16="http://schemas.microsoft.com/office/drawing/2014/main" id="{9BE9C38E-B754-43A7-929A-BE9F355CC67A}"/>
              </a:ext>
            </a:extLst>
          </p:cNvPr>
          <p:cNvGraphicFramePr>
            <a:graphicFrameLocks noGrp="1"/>
          </p:cNvGraphicFramePr>
          <p:nvPr>
            <p:ph idx="1"/>
            <p:extLst>
              <p:ext uri="{D42A27DB-BD31-4B8C-83A1-F6EECF244321}">
                <p14:modId xmlns:p14="http://schemas.microsoft.com/office/powerpoint/2010/main" val="2827642851"/>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0550014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1225</TotalTime>
  <Words>3372</Words>
  <Application>Microsoft Office PowerPoint</Application>
  <PresentationFormat>Widescreen</PresentationFormat>
  <Paragraphs>385</Paragraphs>
  <Slides>56</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56</vt:i4>
      </vt:variant>
    </vt:vector>
  </HeadingPairs>
  <TitlesOfParts>
    <vt:vector size="61" baseType="lpstr">
      <vt:lpstr>Arial</vt:lpstr>
      <vt:lpstr>Calibri</vt:lpstr>
      <vt:lpstr>Century Gothic</vt:lpstr>
      <vt:lpstr>Wingdings 3</vt:lpstr>
      <vt:lpstr>Ion</vt:lpstr>
      <vt:lpstr>School Requirements Under Title IX</vt:lpstr>
      <vt:lpstr>Title IX Regulations</vt:lpstr>
      <vt:lpstr>Title IX:</vt:lpstr>
      <vt:lpstr>Final Regulations</vt:lpstr>
      <vt:lpstr>2022 Proposed Amendments</vt:lpstr>
      <vt:lpstr>School District Obligations Under Title IX</vt:lpstr>
      <vt:lpstr>School’s Obligation Under Title IX</vt:lpstr>
      <vt:lpstr>Liability under Title IX</vt:lpstr>
      <vt:lpstr>Definition of Sexual Harassment</vt:lpstr>
      <vt:lpstr>Additional Definitions</vt:lpstr>
      <vt:lpstr>Additional Definitions</vt:lpstr>
      <vt:lpstr>Additional Definitions</vt:lpstr>
      <vt:lpstr>Other Key Terms </vt:lpstr>
      <vt:lpstr>Jurisdictional Obligations</vt:lpstr>
      <vt:lpstr>Mandatory Reporters</vt:lpstr>
      <vt:lpstr>Reports of Sexual Harassment</vt:lpstr>
      <vt:lpstr>Reports of Sexual Harassment</vt:lpstr>
      <vt:lpstr>Reports of Sexual Harassment</vt:lpstr>
      <vt:lpstr>Supportive Measures</vt:lpstr>
      <vt:lpstr>Examples of supportive measures</vt:lpstr>
      <vt:lpstr>Supportive Measures</vt:lpstr>
      <vt:lpstr>Emergency Removal </vt:lpstr>
      <vt:lpstr>Emergency Removal </vt:lpstr>
      <vt:lpstr>Informal Resolution Process </vt:lpstr>
      <vt:lpstr>Informal Resolution Process </vt:lpstr>
      <vt:lpstr>Investigating Complaints</vt:lpstr>
      <vt:lpstr>Grievance Procedure</vt:lpstr>
      <vt:lpstr>Grievance Procedures</vt:lpstr>
      <vt:lpstr>Conducting the Investigation</vt:lpstr>
      <vt:lpstr>Title IX Roles – Title IX Coordinator </vt:lpstr>
      <vt:lpstr>Title IX Coordinator</vt:lpstr>
      <vt:lpstr>Investigator </vt:lpstr>
      <vt:lpstr>Decision Maker </vt:lpstr>
      <vt:lpstr>Determine Standard of Proof</vt:lpstr>
      <vt:lpstr>Investigation Begins When Formal Complaint Filed</vt:lpstr>
      <vt:lpstr>Dismissal of Complaint</vt:lpstr>
      <vt:lpstr>Dismissal Process </vt:lpstr>
      <vt:lpstr>Providing Required Notice</vt:lpstr>
      <vt:lpstr>Providing Required Notice</vt:lpstr>
      <vt:lpstr>Initial Notice </vt:lpstr>
      <vt:lpstr>Investigation </vt:lpstr>
      <vt:lpstr>Investigation</vt:lpstr>
      <vt:lpstr>Gathering Evidence </vt:lpstr>
      <vt:lpstr>Relevant Evidence</vt:lpstr>
      <vt:lpstr>Relevant Evidence</vt:lpstr>
      <vt:lpstr>Credibility Determinations </vt:lpstr>
      <vt:lpstr>Investigative Report </vt:lpstr>
      <vt:lpstr>Decision Making </vt:lpstr>
      <vt:lpstr>Decision </vt:lpstr>
      <vt:lpstr>Decision</vt:lpstr>
      <vt:lpstr>Decision </vt:lpstr>
      <vt:lpstr>Decision </vt:lpstr>
      <vt:lpstr>Appeal</vt:lpstr>
      <vt:lpstr>Basis for Appeal</vt:lpstr>
      <vt:lpstr>Appellate Decision Maker</vt:lpstr>
      <vt:lpstr>Appeal Process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Requirements Under Title IX</dc:title>
  <dc:creator>Trish Andrews</dc:creator>
  <cp:lastModifiedBy>Trish Andrews</cp:lastModifiedBy>
  <cp:revision>3</cp:revision>
  <dcterms:created xsi:type="dcterms:W3CDTF">2022-08-07T15:25:19Z</dcterms:created>
  <dcterms:modified xsi:type="dcterms:W3CDTF">2022-08-08T11:51:00Z</dcterms:modified>
</cp:coreProperties>
</file>