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348" r:id="rId5"/>
    <p:sldId id="260" r:id="rId6"/>
    <p:sldId id="261" r:id="rId7"/>
    <p:sldId id="262" r:id="rId8"/>
    <p:sldId id="263" r:id="rId9"/>
    <p:sldId id="346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4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254" y="9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01243" y="1320038"/>
            <a:ext cx="9455912" cy="478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pPr marL="24130">
              <a:lnSpc>
                <a:spcPts val="1200"/>
              </a:lnSpc>
            </a:pPr>
            <a:fld id="{81D60167-4931-47E6-BA6A-407CBD079E47}" type="slidenum">
              <a:rPr sz="1150" dirty="0"/>
              <a:t>‹#›</a:t>
            </a:fld>
            <a:endParaRPr sz="11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0">
                <a:solidFill>
                  <a:srgbClr val="014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pPr marL="24130">
              <a:lnSpc>
                <a:spcPts val="1200"/>
              </a:lnSpc>
            </a:pPr>
            <a:fld id="{81D60167-4931-47E6-BA6A-407CBD079E47}" type="slidenum">
              <a:rPr sz="1150" dirty="0"/>
              <a:t>‹#›</a:t>
            </a:fld>
            <a:endParaRPr sz="11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0">
                <a:solidFill>
                  <a:srgbClr val="014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pPr marL="24130">
              <a:lnSpc>
                <a:spcPts val="1200"/>
              </a:lnSpc>
            </a:pPr>
            <a:fld id="{81D60167-4931-47E6-BA6A-407CBD079E47}" type="slidenum">
              <a:rPr sz="1150" dirty="0"/>
              <a:t>‹#›</a:t>
            </a:fld>
            <a:endParaRPr sz="11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0">
                <a:solidFill>
                  <a:srgbClr val="014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pPr marL="24130">
              <a:lnSpc>
                <a:spcPts val="1200"/>
              </a:lnSpc>
            </a:pPr>
            <a:fld id="{81D60167-4931-47E6-BA6A-407CBD079E47}" type="slidenum">
              <a:rPr sz="1150" dirty="0"/>
              <a:t>‹#›</a:t>
            </a:fld>
            <a:endParaRPr sz="11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pPr marL="24130">
              <a:lnSpc>
                <a:spcPts val="1200"/>
              </a:lnSpc>
            </a:pPr>
            <a:fld id="{81D60167-4931-47E6-BA6A-407CBD079E47}" type="slidenum">
              <a:rPr sz="1150" dirty="0"/>
              <a:t>‹#›</a:t>
            </a:fld>
            <a:endParaRPr sz="11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1338" y="1494536"/>
            <a:ext cx="3232785" cy="478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0">
                <a:solidFill>
                  <a:srgbClr val="01477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5795" y="1916729"/>
            <a:ext cx="8706485" cy="3785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24390" y="6388290"/>
            <a:ext cx="200659" cy="172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pPr marL="24130">
              <a:lnSpc>
                <a:spcPts val="1200"/>
              </a:lnSpc>
            </a:pPr>
            <a:fld id="{81D60167-4931-47E6-BA6A-407CBD079E47}" type="slidenum">
              <a:rPr sz="1150" dirty="0"/>
              <a:t>‹#›</a:t>
            </a:fld>
            <a:endParaRPr sz="11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hyperlink" Target="https://www.youtube.com/watch?v=LaxbadNjltc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jpg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image" Target="../media/image10.jpg"/><Relationship Id="rId4" Type="http://schemas.openxmlformats.org/officeDocument/2006/relationships/hyperlink" Target="https://www.youtube.com/watch?v=qBrMU0sLoHQ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4.png"/><Relationship Id="rId7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12" Type="http://schemas.openxmlformats.org/officeDocument/2006/relationships/hyperlink" Target="https://www.youtube.com/watch?v=i8Wc5VwksPU" TargetMode="Externa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png"/><Relationship Id="rId11" Type="http://schemas.openxmlformats.org/officeDocument/2006/relationships/image" Target="../media/image47.jpg"/><Relationship Id="rId5" Type="http://schemas.openxmlformats.org/officeDocument/2006/relationships/image" Target="../media/image23.png"/><Relationship Id="rId10" Type="http://schemas.openxmlformats.org/officeDocument/2006/relationships/image" Target="../media/image40.png"/><Relationship Id="rId4" Type="http://schemas.openxmlformats.org/officeDocument/2006/relationships/image" Target="../media/image45.jp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4.png"/><Relationship Id="rId7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jp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53.png"/><Relationship Id="rId4" Type="http://schemas.openxmlformats.org/officeDocument/2006/relationships/image" Target="../media/image10.jpg"/><Relationship Id="rId9" Type="http://schemas.openxmlformats.org/officeDocument/2006/relationships/hyperlink" Target="https://www.youtube.com/watch?v=aIGTyANMFb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4.png"/><Relationship Id="rId7" Type="http://schemas.openxmlformats.org/officeDocument/2006/relationships/image" Target="../media/image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7.png"/><Relationship Id="rId7" Type="http://schemas.openxmlformats.org/officeDocument/2006/relationships/image" Target="../media/image6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7.png"/><Relationship Id="rId7" Type="http://schemas.openxmlformats.org/officeDocument/2006/relationships/image" Target="../media/image6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0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0.png"/><Relationship Id="rId7" Type="http://schemas.openxmlformats.org/officeDocument/2006/relationships/image" Target="../media/image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jpg"/><Relationship Id="rId4" Type="http://schemas.openxmlformats.org/officeDocument/2006/relationships/image" Target="../media/image71.png"/><Relationship Id="rId9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7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8.png"/><Relationship Id="rId11" Type="http://schemas.openxmlformats.org/officeDocument/2006/relationships/image" Target="../media/image10.jpg"/><Relationship Id="rId5" Type="http://schemas.openxmlformats.org/officeDocument/2006/relationships/image" Target="../media/image7.png"/><Relationship Id="rId10" Type="http://schemas.openxmlformats.org/officeDocument/2006/relationships/hyperlink" Target="https://soundcloud.com/user-375581579-669742666/sets/uha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76.png"/><Relationship Id="rId4" Type="http://schemas.openxmlformats.org/officeDocument/2006/relationships/image" Target="../media/image6.png"/><Relationship Id="rId9" Type="http://schemas.openxmlformats.org/officeDocument/2006/relationships/hyperlink" Target="https://youtu.be/YoTIaRyGzac?list=PLE8lPyHpIOnp_UBWU3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7.png"/><Relationship Id="rId7" Type="http://schemas.openxmlformats.org/officeDocument/2006/relationships/image" Target="../media/image7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.png"/><Relationship Id="rId7" Type="http://schemas.openxmlformats.org/officeDocument/2006/relationships/image" Target="../media/image7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24.png"/><Relationship Id="rId7" Type="http://schemas.openxmlformats.org/officeDocument/2006/relationships/image" Target="../media/image8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4.png"/><Relationship Id="rId7" Type="http://schemas.openxmlformats.org/officeDocument/2006/relationships/image" Target="../media/image8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7.png"/><Relationship Id="rId7" Type="http://schemas.openxmlformats.org/officeDocument/2006/relationships/image" Target="../media/image9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24.png"/><Relationship Id="rId7" Type="http://schemas.openxmlformats.org/officeDocument/2006/relationships/image" Target="../media/image9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4.png"/><Relationship Id="rId7" Type="http://schemas.openxmlformats.org/officeDocument/2006/relationships/image" Target="../media/image9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9.png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0.png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5.png"/><Relationship Id="rId4" Type="http://schemas.openxmlformats.org/officeDocument/2006/relationships/image" Target="../media/image10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24.png"/><Relationship Id="rId7" Type="http://schemas.openxmlformats.org/officeDocument/2006/relationships/image" Target="../media/image10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26.png"/><Relationship Id="rId10" Type="http://schemas.openxmlformats.org/officeDocument/2006/relationships/image" Target="../media/image111.png"/><Relationship Id="rId4" Type="http://schemas.openxmlformats.org/officeDocument/2006/relationships/image" Target="../media/image25.png"/><Relationship Id="rId9" Type="http://schemas.openxmlformats.org/officeDocument/2006/relationships/image" Target="../media/image1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24.png"/><Relationship Id="rId7" Type="http://schemas.openxmlformats.org/officeDocument/2006/relationships/image" Target="../media/image1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1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7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7.png"/><Relationship Id="rId7" Type="http://schemas.openxmlformats.org/officeDocument/2006/relationships/image" Target="../media/image1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9.png"/><Relationship Id="rId10" Type="http://schemas.openxmlformats.org/officeDocument/2006/relationships/image" Target="../media/image10.jpg"/><Relationship Id="rId4" Type="http://schemas.openxmlformats.org/officeDocument/2006/relationships/image" Target="../media/image8.png"/><Relationship Id="rId9" Type="http://schemas.openxmlformats.org/officeDocument/2006/relationships/image" Target="../media/image12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z331Zcmropc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122.png"/><Relationship Id="rId4" Type="http://schemas.openxmlformats.org/officeDocument/2006/relationships/image" Target="../media/image23.png"/><Relationship Id="rId9" Type="http://schemas.openxmlformats.org/officeDocument/2006/relationships/image" Target="../media/image10.jp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g"/><Relationship Id="rId3" Type="http://schemas.openxmlformats.org/officeDocument/2006/relationships/image" Target="../media/image23.png"/><Relationship Id="rId7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1nR5stSZn0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126.png"/><Relationship Id="rId4" Type="http://schemas.openxmlformats.org/officeDocument/2006/relationships/image" Target="../media/image23.png"/><Relationship Id="rId9" Type="http://schemas.openxmlformats.org/officeDocument/2006/relationships/image" Target="../media/image10.jp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24.png"/><Relationship Id="rId7" Type="http://schemas.openxmlformats.org/officeDocument/2006/relationships/image" Target="../media/image1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24.png"/><Relationship Id="rId7" Type="http://schemas.openxmlformats.org/officeDocument/2006/relationships/image" Target="../media/image1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26.png"/><Relationship Id="rId10" Type="http://schemas.openxmlformats.org/officeDocument/2006/relationships/image" Target="../media/image134.png"/><Relationship Id="rId4" Type="http://schemas.openxmlformats.org/officeDocument/2006/relationships/image" Target="../media/image25.png"/><Relationship Id="rId9" Type="http://schemas.openxmlformats.org/officeDocument/2006/relationships/image" Target="../media/image13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24.png"/><Relationship Id="rId7" Type="http://schemas.openxmlformats.org/officeDocument/2006/relationships/image" Target="../media/image1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1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24.png"/><Relationship Id="rId7" Type="http://schemas.openxmlformats.org/officeDocument/2006/relationships/image" Target="../media/image1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7.png"/><Relationship Id="rId7" Type="http://schemas.openxmlformats.org/officeDocument/2006/relationships/image" Target="../media/image1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4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g"/><Relationship Id="rId3" Type="http://schemas.openxmlformats.org/officeDocument/2006/relationships/image" Target="../media/image23.png"/><Relationship Id="rId7" Type="http://schemas.openxmlformats.org/officeDocument/2006/relationships/image" Target="../media/image14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0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24.png"/><Relationship Id="rId7" Type="http://schemas.openxmlformats.org/officeDocument/2006/relationships/image" Target="../media/image1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0.jp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24.png"/><Relationship Id="rId7" Type="http://schemas.openxmlformats.org/officeDocument/2006/relationships/image" Target="../media/image15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0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24.png"/><Relationship Id="rId7" Type="http://schemas.openxmlformats.org/officeDocument/2006/relationships/image" Target="../media/image15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15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10.jpg"/><Relationship Id="rId5" Type="http://schemas.openxmlformats.org/officeDocument/2006/relationships/image" Target="../media/image26.png"/><Relationship Id="rId10" Type="http://schemas.openxmlformats.org/officeDocument/2006/relationships/image" Target="../media/image97.png"/><Relationship Id="rId4" Type="http://schemas.openxmlformats.org/officeDocument/2006/relationships/image" Target="../media/image25.png"/><Relationship Id="rId9" Type="http://schemas.openxmlformats.org/officeDocument/2006/relationships/image" Target="../media/image16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6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7" Type="http://schemas.openxmlformats.org/officeDocument/2006/relationships/image" Target="../media/image10.jp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jp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24.png"/><Relationship Id="rId7" Type="http://schemas.openxmlformats.org/officeDocument/2006/relationships/image" Target="../media/image16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17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3" Type="http://schemas.openxmlformats.org/officeDocument/2006/relationships/image" Target="../media/image24.png"/><Relationship Id="rId7" Type="http://schemas.openxmlformats.org/officeDocument/2006/relationships/image" Target="../media/image17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11" Type="http://schemas.openxmlformats.org/officeDocument/2006/relationships/image" Target="../media/image10.jpg"/><Relationship Id="rId5" Type="http://schemas.openxmlformats.org/officeDocument/2006/relationships/image" Target="../media/image26.png"/><Relationship Id="rId10" Type="http://schemas.openxmlformats.org/officeDocument/2006/relationships/image" Target="../media/image177.jpg"/><Relationship Id="rId4" Type="http://schemas.openxmlformats.org/officeDocument/2006/relationships/image" Target="../media/image25.png"/><Relationship Id="rId9" Type="http://schemas.openxmlformats.org/officeDocument/2006/relationships/image" Target="../media/image176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24.png"/><Relationship Id="rId7" Type="http://schemas.openxmlformats.org/officeDocument/2006/relationships/image" Target="../media/image179.png"/><Relationship Id="rId12" Type="http://schemas.openxmlformats.org/officeDocument/2006/relationships/image" Target="../media/image1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11" Type="http://schemas.openxmlformats.org/officeDocument/2006/relationships/image" Target="../media/image183.png"/><Relationship Id="rId5" Type="http://schemas.openxmlformats.org/officeDocument/2006/relationships/image" Target="../media/image26.png"/><Relationship Id="rId10" Type="http://schemas.openxmlformats.org/officeDocument/2006/relationships/image" Target="../media/image182.png"/><Relationship Id="rId4" Type="http://schemas.openxmlformats.org/officeDocument/2006/relationships/image" Target="../media/image25.png"/><Relationship Id="rId9" Type="http://schemas.openxmlformats.org/officeDocument/2006/relationships/image" Target="../media/image181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jpg"/><Relationship Id="rId3" Type="http://schemas.openxmlformats.org/officeDocument/2006/relationships/image" Target="../media/image24.png"/><Relationship Id="rId7" Type="http://schemas.openxmlformats.org/officeDocument/2006/relationships/image" Target="../media/image18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10" Type="http://schemas.openxmlformats.org/officeDocument/2006/relationships/image" Target="../media/image187.jpg"/><Relationship Id="rId4" Type="http://schemas.openxmlformats.org/officeDocument/2006/relationships/image" Target="../media/image25.png"/><Relationship Id="rId9" Type="http://schemas.openxmlformats.org/officeDocument/2006/relationships/image" Target="../media/image18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0.jpg"/><Relationship Id="rId3" Type="http://schemas.openxmlformats.org/officeDocument/2006/relationships/image" Target="../media/image24.png"/><Relationship Id="rId7" Type="http://schemas.openxmlformats.org/officeDocument/2006/relationships/image" Target="../media/image189.png"/><Relationship Id="rId12" Type="http://schemas.openxmlformats.org/officeDocument/2006/relationships/hyperlink" Target="http://www.redcross.org/take-a-class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11" Type="http://schemas.openxmlformats.org/officeDocument/2006/relationships/image" Target="../media/image186.jpg"/><Relationship Id="rId5" Type="http://schemas.openxmlformats.org/officeDocument/2006/relationships/image" Target="../media/image26.png"/><Relationship Id="rId10" Type="http://schemas.openxmlformats.org/officeDocument/2006/relationships/image" Target="../media/image192.png"/><Relationship Id="rId4" Type="http://schemas.openxmlformats.org/officeDocument/2006/relationships/image" Target="../media/image25.png"/><Relationship Id="rId9" Type="http://schemas.openxmlformats.org/officeDocument/2006/relationships/image" Target="../media/image191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24.png"/><Relationship Id="rId7" Type="http://schemas.openxmlformats.org/officeDocument/2006/relationships/image" Target="../media/image194.png"/><Relationship Id="rId12" Type="http://schemas.openxmlformats.org/officeDocument/2006/relationships/image" Target="../media/image1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11" Type="http://schemas.openxmlformats.org/officeDocument/2006/relationships/hyperlink" Target="http://www.cpr.heart.org/" TargetMode="External"/><Relationship Id="rId5" Type="http://schemas.openxmlformats.org/officeDocument/2006/relationships/image" Target="../media/image26.png"/><Relationship Id="rId10" Type="http://schemas.openxmlformats.org/officeDocument/2006/relationships/image" Target="../media/image197.jpg"/><Relationship Id="rId4" Type="http://schemas.openxmlformats.org/officeDocument/2006/relationships/image" Target="../media/image25.png"/><Relationship Id="rId9" Type="http://schemas.openxmlformats.org/officeDocument/2006/relationships/image" Target="../media/image196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24.png"/><Relationship Id="rId7" Type="http://schemas.openxmlformats.org/officeDocument/2006/relationships/image" Target="../media/image19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11" Type="http://schemas.openxmlformats.org/officeDocument/2006/relationships/image" Target="../media/image202.jpg"/><Relationship Id="rId5" Type="http://schemas.openxmlformats.org/officeDocument/2006/relationships/image" Target="../media/image26.png"/><Relationship Id="rId10" Type="http://schemas.openxmlformats.org/officeDocument/2006/relationships/hyperlink" Target="http://www.ready.gov/CERT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01.jp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24.png"/><Relationship Id="rId7" Type="http://schemas.openxmlformats.org/officeDocument/2006/relationships/image" Target="../media/image20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6.png"/><Relationship Id="rId10" Type="http://schemas.openxmlformats.org/officeDocument/2006/relationships/image" Target="../media/image10.jpg"/><Relationship Id="rId4" Type="http://schemas.openxmlformats.org/officeDocument/2006/relationships/image" Target="../media/image25.png"/><Relationship Id="rId9" Type="http://schemas.openxmlformats.org/officeDocument/2006/relationships/image" Target="../media/image205.jp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4.png"/><Relationship Id="rId7" Type="http://schemas.openxmlformats.org/officeDocument/2006/relationships/image" Target="../media/image20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ady.gov/until-help-arrives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5"/>
            <a:ext cx="10058400" cy="5657850"/>
          </a:xfrm>
          <a:custGeom>
            <a:avLst/>
            <a:gdLst/>
            <a:ahLst/>
            <a:cxnLst/>
            <a:rect l="l" t="t" r="r" b="b"/>
            <a:pathLst>
              <a:path w="10058400" h="5657850">
                <a:moveTo>
                  <a:pt x="0" y="0"/>
                </a:moveTo>
                <a:lnTo>
                  <a:pt x="0" y="5657850"/>
                </a:lnTo>
                <a:lnTo>
                  <a:pt x="10058019" y="5657850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0147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 rot="60000">
            <a:off x="9720054" y="6590134"/>
            <a:ext cx="245075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0"/>
              </a:lnSpc>
            </a:pPr>
            <a:r>
              <a:rPr sz="850" b="1" spc="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85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275" b="1" spc="-7" baseline="3267" dirty="0">
                <a:solidFill>
                  <a:srgbClr val="FFFFFF"/>
                </a:solidFill>
                <a:latin typeface="Calibri"/>
                <a:cs typeface="Calibri"/>
              </a:rPr>
              <a:t>.0</a:t>
            </a:r>
            <a:endParaRPr sz="1275" baseline="3267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3397" y="5853936"/>
            <a:ext cx="4331970" cy="629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950" b="1" spc="5" dirty="0">
                <a:solidFill>
                  <a:srgbClr val="FFFFFF"/>
                </a:solidFill>
                <a:latin typeface="Calibri"/>
                <a:cs typeface="Calibri"/>
              </a:rPr>
              <a:t>UNTIL HELP</a:t>
            </a:r>
            <a:r>
              <a:rPr sz="395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50" b="1" spc="-5" dirty="0">
                <a:solidFill>
                  <a:srgbClr val="FFFFFF"/>
                </a:solidFill>
                <a:latin typeface="Calibri"/>
                <a:cs typeface="Calibri"/>
              </a:rPr>
              <a:t>ARRIVES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17954" y="1208532"/>
            <a:ext cx="6204203" cy="43167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3379" y="5663946"/>
            <a:ext cx="1123950" cy="3977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0210" y="5662421"/>
            <a:ext cx="625601" cy="4008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87929" y="5663946"/>
            <a:ext cx="938022" cy="3977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80210" y="6137909"/>
            <a:ext cx="754380" cy="4792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1678939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WELCOME</a:t>
            </a:r>
          </a:p>
        </p:txBody>
      </p:sp>
      <p:sp>
        <p:nvSpPr>
          <p:cNvPr id="3" name="object 3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470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798304" y="6387528"/>
            <a:ext cx="126364" cy="173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1205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320038"/>
            <a:ext cx="432244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spc="5" dirty="0">
                <a:solidFill>
                  <a:srgbClr val="004771"/>
                </a:solidFill>
                <a:latin typeface="Calibri"/>
                <a:cs typeface="Calibri"/>
              </a:rPr>
              <a:t>GRAPHIC </a:t>
            </a:r>
            <a:r>
              <a:rPr sz="2950" b="1" spc="10" dirty="0">
                <a:solidFill>
                  <a:srgbClr val="004771"/>
                </a:solidFill>
                <a:latin typeface="Calibri"/>
                <a:cs typeface="Calibri"/>
              </a:rPr>
              <a:t>IMAGE</a:t>
            </a:r>
            <a:r>
              <a:rPr sz="2950" b="1" spc="-6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950" b="1" spc="10" dirty="0">
                <a:solidFill>
                  <a:srgbClr val="004771"/>
                </a:solidFill>
                <a:latin typeface="Calibri"/>
                <a:cs typeface="Calibri"/>
              </a:rPr>
              <a:t>WARNING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16150" y="3240277"/>
            <a:ext cx="5623560" cy="1383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699"/>
              </a:lnSpc>
              <a:spcBef>
                <a:spcPts val="95"/>
              </a:spcBef>
            </a:pP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This course </a:t>
            </a:r>
            <a:r>
              <a:rPr sz="2950" b="1" dirty="0">
                <a:solidFill>
                  <a:srgbClr val="C00000"/>
                </a:solidFill>
                <a:latin typeface="Calibri"/>
                <a:cs typeface="Calibri"/>
              </a:rPr>
              <a:t>contains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graphic images  </a:t>
            </a:r>
            <a:r>
              <a:rPr sz="2950" b="1" spc="10" dirty="0">
                <a:solidFill>
                  <a:srgbClr val="C00000"/>
                </a:solidFill>
                <a:latin typeface="Calibri"/>
                <a:cs typeface="Calibri"/>
              </a:rPr>
              <a:t>and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audio </a:t>
            </a:r>
            <a:r>
              <a:rPr sz="2950" b="1" dirty="0">
                <a:solidFill>
                  <a:srgbClr val="C00000"/>
                </a:solidFill>
                <a:latin typeface="Calibri"/>
                <a:cs typeface="Calibri"/>
              </a:rPr>
              <a:t>clips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from </a:t>
            </a:r>
            <a:r>
              <a:rPr sz="2950" b="1" dirty="0">
                <a:solidFill>
                  <a:srgbClr val="C00000"/>
                </a:solidFill>
                <a:latin typeface="Calibri"/>
                <a:cs typeface="Calibri"/>
              </a:rPr>
              <a:t>real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life </a:t>
            </a:r>
            <a:r>
              <a:rPr sz="2950" b="1" dirty="0">
                <a:solidFill>
                  <a:srgbClr val="C00000"/>
                </a:solidFill>
                <a:latin typeface="Calibri"/>
                <a:cs typeface="Calibri"/>
              </a:rPr>
              <a:t>events 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that </a:t>
            </a:r>
            <a:r>
              <a:rPr sz="2950" b="1" spc="10" dirty="0">
                <a:solidFill>
                  <a:srgbClr val="C00000"/>
                </a:solidFill>
                <a:latin typeface="Calibri"/>
                <a:cs typeface="Calibri"/>
              </a:rPr>
              <a:t>some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may </a:t>
            </a:r>
            <a:r>
              <a:rPr sz="2950" b="1" dirty="0">
                <a:solidFill>
                  <a:srgbClr val="C00000"/>
                </a:solidFill>
                <a:latin typeface="Calibri"/>
                <a:cs typeface="Calibri"/>
              </a:rPr>
              <a:t>find</a:t>
            </a:r>
            <a:r>
              <a:rPr sz="295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950" b="1" spc="5" dirty="0">
                <a:solidFill>
                  <a:srgbClr val="C00000"/>
                </a:solidFill>
                <a:latin typeface="Calibri"/>
                <a:cs typeface="Calibri"/>
              </a:rPr>
              <a:t>disturbing.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798304" y="6387528"/>
            <a:ext cx="126364" cy="173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1205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798304" y="6387528"/>
            <a:ext cx="126364" cy="173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1205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11" name="Hit and Ru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290" end="6363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1255" y="1166099"/>
            <a:ext cx="9076267" cy="51054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843718" y="6705600"/>
            <a:ext cx="437134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8090">
              <a:lnSpc>
                <a:spcPct val="100000"/>
              </a:lnSpc>
              <a:spcBef>
                <a:spcPts val="100"/>
              </a:spcBef>
            </a:pP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Video </a:t>
            </a:r>
            <a:r>
              <a:rPr lang="en-US" sz="1650" b="0" spc="-10" dirty="0" smtClean="0">
                <a:solidFill>
                  <a:srgbClr val="7E7E7E"/>
                </a:solidFill>
                <a:latin typeface="Calibri Light"/>
                <a:cs typeface="Calibri Light"/>
              </a:rPr>
              <a:t>from USA</a:t>
            </a:r>
            <a:r>
              <a:rPr sz="1650" b="0" spc="-15" dirty="0" smtClean="0">
                <a:solidFill>
                  <a:srgbClr val="7E7E7E"/>
                </a:solidFill>
                <a:latin typeface="Calibri Light"/>
                <a:cs typeface="Calibri Light"/>
              </a:rPr>
              <a:t>:</a:t>
            </a:r>
            <a:r>
              <a:rPr lang="en-US" sz="1650" spc="-15" dirty="0" smtClean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lang="en-US" sz="1600" dirty="0" smtClean="0">
                <a:hlinkClick r:id="rId5"/>
              </a:rPr>
              <a:t>https</a:t>
            </a:r>
            <a:r>
              <a:rPr lang="en-US" sz="1600" dirty="0">
                <a:hlinkClick r:id="rId5"/>
              </a:rPr>
              <a:t>://www.youtube.com/watch?v=LaxbadNjltc</a:t>
            </a:r>
            <a:endParaRPr sz="16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740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481" y="1319275"/>
            <a:ext cx="347789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GOAL </a:t>
            </a:r>
            <a:r>
              <a:rPr spc="10" dirty="0">
                <a:solidFill>
                  <a:srgbClr val="004771"/>
                </a:solidFill>
              </a:rPr>
              <a:t>OF </a:t>
            </a:r>
            <a:r>
              <a:rPr spc="5" dirty="0">
                <a:solidFill>
                  <a:srgbClr val="004771"/>
                </a:solidFill>
              </a:rPr>
              <a:t>THE</a:t>
            </a:r>
            <a:r>
              <a:rPr spc="-6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COURSE</a:t>
            </a:r>
          </a:p>
        </p:txBody>
      </p:sp>
      <p:sp>
        <p:nvSpPr>
          <p:cNvPr id="3" name="object 3"/>
          <p:cNvSpPr/>
          <p:nvPr/>
        </p:nvSpPr>
        <p:spPr>
          <a:xfrm>
            <a:off x="380" y="1057655"/>
            <a:ext cx="10058019" cy="5657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90143" y="4234243"/>
            <a:ext cx="6854190" cy="1282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5"/>
              </a:lnSpc>
            </a:pPr>
            <a:r>
              <a:rPr sz="2950" spc="-1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950" dirty="0">
                <a:solidFill>
                  <a:srgbClr val="FFFFFF"/>
                </a:solidFill>
                <a:latin typeface="Calibri"/>
                <a:cs typeface="Calibri"/>
              </a:rPr>
              <a:t>teach </a:t>
            </a:r>
            <a:r>
              <a:rPr sz="2950" spc="-5" dirty="0">
                <a:solidFill>
                  <a:srgbClr val="FFFFFF"/>
                </a:solidFill>
                <a:latin typeface="Calibri"/>
                <a:cs typeface="Calibri"/>
              </a:rPr>
              <a:t>you </a:t>
            </a:r>
            <a:r>
              <a:rPr sz="2950" spc="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950" dirty="0">
                <a:solidFill>
                  <a:srgbClr val="FFFFFF"/>
                </a:solidFill>
                <a:latin typeface="Calibri"/>
                <a:cs typeface="Calibri"/>
              </a:rPr>
              <a:t>basic skills </a:t>
            </a:r>
            <a:r>
              <a:rPr sz="2950" spc="-10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950" spc="-15" dirty="0">
                <a:solidFill>
                  <a:srgbClr val="FFFFFF"/>
                </a:solidFill>
                <a:latin typeface="Calibri"/>
                <a:cs typeface="Calibri"/>
              </a:rPr>
              <a:t>keep</a:t>
            </a:r>
            <a:r>
              <a:rPr sz="29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FFFFFF"/>
                </a:solidFill>
                <a:latin typeface="Calibri"/>
                <a:cs typeface="Calibri"/>
              </a:rPr>
              <a:t>people</a:t>
            </a:r>
            <a:endParaRPr sz="2950">
              <a:latin typeface="Calibri"/>
              <a:cs typeface="Calibri"/>
            </a:endParaRPr>
          </a:p>
          <a:p>
            <a:pPr>
              <a:lnSpc>
                <a:spcPct val="100699"/>
              </a:lnSpc>
            </a:pPr>
            <a:r>
              <a:rPr sz="2950" spc="5" dirty="0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sz="2950" spc="-5" dirty="0">
                <a:solidFill>
                  <a:srgbClr val="FFFFFF"/>
                </a:solidFill>
                <a:latin typeface="Calibri"/>
                <a:cs typeface="Calibri"/>
              </a:rPr>
              <a:t>potentially life‐threatening </a:t>
            </a:r>
            <a:r>
              <a:rPr sz="2950" dirty="0">
                <a:solidFill>
                  <a:srgbClr val="FFFFFF"/>
                </a:solidFill>
                <a:latin typeface="Calibri"/>
                <a:cs typeface="Calibri"/>
              </a:rPr>
              <a:t>injuries </a:t>
            </a:r>
            <a:r>
              <a:rPr sz="2950" spc="-5" dirty="0">
                <a:solidFill>
                  <a:srgbClr val="FFFFFF"/>
                </a:solidFill>
                <a:latin typeface="Calibri"/>
                <a:cs typeface="Calibri"/>
              </a:rPr>
              <a:t>alive  until professional </a:t>
            </a:r>
            <a:r>
              <a:rPr sz="2950" spc="5" dirty="0">
                <a:solidFill>
                  <a:srgbClr val="FFFFFF"/>
                </a:solidFill>
                <a:latin typeface="Calibri"/>
                <a:cs typeface="Calibri"/>
              </a:rPr>
              <a:t>help</a:t>
            </a:r>
            <a:r>
              <a:rPr sz="29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dirty="0">
                <a:solidFill>
                  <a:srgbClr val="FFFFFF"/>
                </a:solidFill>
                <a:latin typeface="Calibri"/>
                <a:cs typeface="Calibri"/>
              </a:rPr>
              <a:t>arrives.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66859" y="5787390"/>
            <a:ext cx="43434" cy="480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069" y="3846474"/>
            <a:ext cx="9090118" cy="19487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98304" y="6387528"/>
            <a:ext cx="126364" cy="173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1205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1856" y="5204459"/>
            <a:ext cx="323215" cy="381000"/>
          </a:xfrm>
          <a:custGeom>
            <a:avLst/>
            <a:gdLst/>
            <a:ahLst/>
            <a:cxnLst/>
            <a:rect l="l" t="t" r="r" b="b"/>
            <a:pathLst>
              <a:path w="323215" h="381000">
                <a:moveTo>
                  <a:pt x="0" y="0"/>
                </a:moveTo>
                <a:lnTo>
                  <a:pt x="0" y="381000"/>
                </a:lnTo>
                <a:lnTo>
                  <a:pt x="323088" y="381000"/>
                </a:lnTo>
                <a:lnTo>
                  <a:pt x="32308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10642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COURSE</a:t>
            </a:r>
            <a:r>
              <a:rPr spc="-6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OVERVIEW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53109" y="1933573"/>
            <a:ext cx="4388485" cy="3662679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2300" spc="-10" dirty="0">
                <a:latin typeface="Calibri"/>
                <a:cs typeface="Calibri"/>
              </a:rPr>
              <a:t>Introduction: </a:t>
            </a:r>
            <a:r>
              <a:rPr sz="2300" b="1" spc="-60" dirty="0">
                <a:latin typeface="Calibri"/>
                <a:cs typeface="Calibri"/>
              </a:rPr>
              <a:t>You </a:t>
            </a:r>
            <a:r>
              <a:rPr sz="2300" b="1" spc="-15" dirty="0">
                <a:latin typeface="Calibri"/>
                <a:cs typeface="Calibri"/>
              </a:rPr>
              <a:t>Make </a:t>
            </a:r>
            <a:r>
              <a:rPr sz="2300" b="1" dirty="0">
                <a:latin typeface="Calibri"/>
                <a:cs typeface="Calibri"/>
              </a:rPr>
              <a:t>a</a:t>
            </a:r>
            <a:r>
              <a:rPr sz="2300" b="1" spc="13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Difference</a:t>
            </a: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2300" spc="-5" dirty="0">
                <a:latin typeface="Calibri"/>
                <a:cs typeface="Calibri"/>
              </a:rPr>
              <a:t>Step </a:t>
            </a:r>
            <a:r>
              <a:rPr sz="2300" dirty="0">
                <a:latin typeface="Calibri"/>
                <a:cs typeface="Calibri"/>
              </a:rPr>
              <a:t>1: </a:t>
            </a:r>
            <a:r>
              <a:rPr sz="2300" b="1" dirty="0">
                <a:latin typeface="Calibri"/>
                <a:cs typeface="Calibri"/>
              </a:rPr>
              <a:t>Call 9‐1‐1</a:t>
            </a: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2300" spc="-5" dirty="0">
                <a:latin typeface="Calibri"/>
                <a:cs typeface="Calibri"/>
              </a:rPr>
              <a:t>Step </a:t>
            </a:r>
            <a:r>
              <a:rPr sz="2300" dirty="0">
                <a:latin typeface="Calibri"/>
                <a:cs typeface="Calibri"/>
              </a:rPr>
              <a:t>2: </a:t>
            </a:r>
            <a:r>
              <a:rPr sz="2300" b="1" spc="-15" dirty="0">
                <a:latin typeface="Calibri"/>
                <a:cs typeface="Calibri"/>
              </a:rPr>
              <a:t>Stay</a:t>
            </a:r>
            <a:r>
              <a:rPr sz="2300" b="1" spc="25" dirty="0">
                <a:latin typeface="Calibri"/>
                <a:cs typeface="Calibri"/>
              </a:rPr>
              <a:t> </a:t>
            </a:r>
            <a:r>
              <a:rPr sz="2300" b="1" spc="-15" dirty="0">
                <a:latin typeface="Calibri"/>
                <a:cs typeface="Calibri"/>
              </a:rPr>
              <a:t>Safe</a:t>
            </a:r>
            <a:endParaRPr sz="2300" dirty="0">
              <a:latin typeface="Calibri"/>
              <a:cs typeface="Calibri"/>
            </a:endParaRPr>
          </a:p>
          <a:p>
            <a:pPr marL="12700" marR="1073785">
              <a:lnSpc>
                <a:spcPct val="148200"/>
              </a:lnSpc>
            </a:pPr>
            <a:r>
              <a:rPr sz="2300" spc="-5" dirty="0">
                <a:latin typeface="Calibri"/>
                <a:cs typeface="Calibri"/>
              </a:rPr>
              <a:t>Step </a:t>
            </a:r>
            <a:r>
              <a:rPr sz="2300" dirty="0">
                <a:latin typeface="Calibri"/>
                <a:cs typeface="Calibri"/>
              </a:rPr>
              <a:t>3: </a:t>
            </a:r>
            <a:r>
              <a:rPr sz="2300" b="1" spc="-5" dirty="0">
                <a:latin typeface="Calibri"/>
                <a:cs typeface="Calibri"/>
              </a:rPr>
              <a:t>Stop </a:t>
            </a:r>
            <a:r>
              <a:rPr sz="2300" b="1" dirty="0">
                <a:latin typeface="Calibri"/>
                <a:cs typeface="Calibri"/>
              </a:rPr>
              <a:t>the Bleeding  </a:t>
            </a:r>
            <a:r>
              <a:rPr sz="2300" spc="-5" dirty="0">
                <a:latin typeface="Calibri"/>
                <a:cs typeface="Calibri"/>
              </a:rPr>
              <a:t>Step </a:t>
            </a:r>
            <a:r>
              <a:rPr sz="2300" dirty="0">
                <a:latin typeface="Calibri"/>
                <a:cs typeface="Calibri"/>
              </a:rPr>
              <a:t>4: </a:t>
            </a:r>
            <a:r>
              <a:rPr sz="2300" b="1" spc="-5" dirty="0">
                <a:latin typeface="Calibri"/>
                <a:cs typeface="Calibri"/>
              </a:rPr>
              <a:t>Position </a:t>
            </a:r>
            <a:r>
              <a:rPr sz="2300" b="1" dirty="0">
                <a:latin typeface="Calibri"/>
                <a:cs typeface="Calibri"/>
              </a:rPr>
              <a:t>the Injured  </a:t>
            </a:r>
            <a:r>
              <a:rPr sz="2300" spc="-5" dirty="0">
                <a:latin typeface="Calibri"/>
                <a:cs typeface="Calibri"/>
              </a:rPr>
              <a:t>Step </a:t>
            </a:r>
            <a:r>
              <a:rPr sz="2300" dirty="0">
                <a:latin typeface="Calibri"/>
                <a:cs typeface="Calibri"/>
              </a:rPr>
              <a:t>5: </a:t>
            </a:r>
            <a:r>
              <a:rPr sz="2300" b="1" spc="-5" dirty="0">
                <a:latin typeface="Calibri"/>
                <a:cs typeface="Calibri"/>
              </a:rPr>
              <a:t>Provide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Comfort</a:t>
            </a: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2300" spc="-15" dirty="0">
                <a:latin typeface="Calibri"/>
                <a:cs typeface="Calibri"/>
              </a:rPr>
              <a:t>Before </a:t>
            </a:r>
            <a:r>
              <a:rPr sz="2300" spc="-55" dirty="0">
                <a:latin typeface="Calibri"/>
                <a:cs typeface="Calibri"/>
              </a:rPr>
              <a:t>You </a:t>
            </a:r>
            <a:r>
              <a:rPr sz="2300" dirty="0">
                <a:latin typeface="Calibri"/>
                <a:cs typeface="Calibri"/>
              </a:rPr>
              <a:t>Go: </a:t>
            </a:r>
            <a:r>
              <a:rPr sz="2300" b="1" spc="-5" dirty="0">
                <a:latin typeface="Calibri"/>
                <a:cs typeface="Calibri"/>
              </a:rPr>
              <a:t>Prepare </a:t>
            </a:r>
            <a:r>
              <a:rPr sz="2300" b="1" spc="-15" dirty="0">
                <a:latin typeface="Calibri"/>
                <a:cs typeface="Calibri"/>
              </a:rPr>
              <a:t>to</a:t>
            </a:r>
            <a:r>
              <a:rPr sz="2300" b="1" spc="5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Help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1856" y="2104644"/>
            <a:ext cx="323215" cy="381000"/>
          </a:xfrm>
          <a:custGeom>
            <a:avLst/>
            <a:gdLst/>
            <a:ahLst/>
            <a:cxnLst/>
            <a:rect l="l" t="t" r="r" b="b"/>
            <a:pathLst>
              <a:path w="323215" h="381000">
                <a:moveTo>
                  <a:pt x="0" y="0"/>
                </a:moveTo>
                <a:lnTo>
                  <a:pt x="0" y="380999"/>
                </a:lnTo>
                <a:lnTo>
                  <a:pt x="323088" y="380999"/>
                </a:lnTo>
                <a:lnTo>
                  <a:pt x="32308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665" y="2621279"/>
            <a:ext cx="315595" cy="381000"/>
          </a:xfrm>
          <a:custGeom>
            <a:avLst/>
            <a:gdLst/>
            <a:ahLst/>
            <a:cxnLst/>
            <a:rect l="l" t="t" r="r" b="b"/>
            <a:pathLst>
              <a:path w="315595" h="381000">
                <a:moveTo>
                  <a:pt x="0" y="0"/>
                </a:moveTo>
                <a:lnTo>
                  <a:pt x="0" y="381000"/>
                </a:lnTo>
                <a:lnTo>
                  <a:pt x="315468" y="381000"/>
                </a:lnTo>
                <a:lnTo>
                  <a:pt x="31546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5665" y="3654552"/>
            <a:ext cx="315595" cy="381000"/>
          </a:xfrm>
          <a:custGeom>
            <a:avLst/>
            <a:gdLst/>
            <a:ahLst/>
            <a:cxnLst/>
            <a:rect l="l" t="t" r="r" b="b"/>
            <a:pathLst>
              <a:path w="315595" h="381000">
                <a:moveTo>
                  <a:pt x="0" y="0"/>
                </a:moveTo>
                <a:lnTo>
                  <a:pt x="0" y="381000"/>
                </a:lnTo>
                <a:lnTo>
                  <a:pt x="315468" y="381000"/>
                </a:lnTo>
                <a:lnTo>
                  <a:pt x="31546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5665" y="4687823"/>
            <a:ext cx="315595" cy="381000"/>
          </a:xfrm>
          <a:custGeom>
            <a:avLst/>
            <a:gdLst/>
            <a:ahLst/>
            <a:cxnLst/>
            <a:rect l="l" t="t" r="r" b="b"/>
            <a:pathLst>
              <a:path w="315595" h="381000">
                <a:moveTo>
                  <a:pt x="0" y="0"/>
                </a:moveTo>
                <a:lnTo>
                  <a:pt x="0" y="381000"/>
                </a:lnTo>
                <a:lnTo>
                  <a:pt x="315468" y="381000"/>
                </a:lnTo>
                <a:lnTo>
                  <a:pt x="31546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5665" y="3137916"/>
            <a:ext cx="315595" cy="381000"/>
          </a:xfrm>
          <a:custGeom>
            <a:avLst/>
            <a:gdLst/>
            <a:ahLst/>
            <a:cxnLst/>
            <a:rect l="l" t="t" r="r" b="b"/>
            <a:pathLst>
              <a:path w="315595" h="381000">
                <a:moveTo>
                  <a:pt x="0" y="0"/>
                </a:moveTo>
                <a:lnTo>
                  <a:pt x="0" y="381000"/>
                </a:lnTo>
                <a:lnTo>
                  <a:pt x="315468" y="381000"/>
                </a:lnTo>
                <a:lnTo>
                  <a:pt x="31546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5665" y="4171188"/>
            <a:ext cx="315595" cy="381000"/>
          </a:xfrm>
          <a:custGeom>
            <a:avLst/>
            <a:gdLst/>
            <a:ahLst/>
            <a:cxnLst/>
            <a:rect l="l" t="t" r="r" b="b"/>
            <a:pathLst>
              <a:path w="315595" h="381000">
                <a:moveTo>
                  <a:pt x="0" y="0"/>
                </a:moveTo>
                <a:lnTo>
                  <a:pt x="0" y="381000"/>
                </a:lnTo>
                <a:lnTo>
                  <a:pt x="315468" y="381000"/>
                </a:lnTo>
                <a:lnTo>
                  <a:pt x="31546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798304" y="6387528"/>
            <a:ext cx="126364" cy="173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1205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22961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COURSE</a:t>
            </a:r>
            <a:r>
              <a:rPr spc="-35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OBJECTIVES</a:t>
            </a:r>
          </a:p>
        </p:txBody>
      </p:sp>
      <p:sp>
        <p:nvSpPr>
          <p:cNvPr id="3" name="object 3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2816" y="2880360"/>
            <a:ext cx="207264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0341" y="3479291"/>
            <a:ext cx="207264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8818" y="4084320"/>
            <a:ext cx="208026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8818" y="4682490"/>
            <a:ext cx="208026" cy="1790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0436" y="5302758"/>
            <a:ext cx="207264" cy="1783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6973" y="2098802"/>
            <a:ext cx="6267450" cy="34524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14770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14770"/>
                </a:solidFill>
                <a:latin typeface="Calibri"/>
                <a:cs typeface="Calibri"/>
              </a:rPr>
              <a:t>the end of this </a:t>
            </a:r>
            <a:r>
              <a:rPr sz="2600" b="1" spc="5" dirty="0">
                <a:solidFill>
                  <a:srgbClr val="014770"/>
                </a:solidFill>
                <a:latin typeface="Calibri"/>
                <a:cs typeface="Calibri"/>
              </a:rPr>
              <a:t>course, you </a:t>
            </a:r>
            <a:r>
              <a:rPr sz="2600" b="1" spc="10" dirty="0">
                <a:solidFill>
                  <a:srgbClr val="014770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14770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14770"/>
                </a:solidFill>
                <a:latin typeface="Calibri"/>
                <a:cs typeface="Calibri"/>
              </a:rPr>
              <a:t>able</a:t>
            </a:r>
            <a:r>
              <a:rPr sz="2600" b="1" spc="-65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14770"/>
                </a:solidFill>
                <a:latin typeface="Calibri"/>
                <a:cs typeface="Calibri"/>
              </a:rPr>
              <a:t>to:</a:t>
            </a:r>
            <a:endParaRPr sz="2600" dirty="0">
              <a:latin typeface="Calibri"/>
              <a:cs typeface="Calibri"/>
            </a:endParaRPr>
          </a:p>
          <a:p>
            <a:pPr marL="327025" marR="525780">
              <a:lnSpc>
                <a:spcPct val="172200"/>
              </a:lnSpc>
              <a:spcBef>
                <a:spcPts val="60"/>
              </a:spcBef>
            </a:pPr>
            <a:r>
              <a:rPr sz="2300" spc="-15" dirty="0">
                <a:latin typeface="Calibri"/>
                <a:cs typeface="Calibri"/>
              </a:rPr>
              <a:t>Effectively </a:t>
            </a:r>
            <a:r>
              <a:rPr sz="2300" spc="-10" dirty="0">
                <a:latin typeface="Calibri"/>
                <a:cs typeface="Calibri"/>
              </a:rPr>
              <a:t>communicate </a:t>
            </a:r>
            <a:r>
              <a:rPr sz="2300" dirty="0">
                <a:latin typeface="Calibri"/>
                <a:cs typeface="Calibri"/>
              </a:rPr>
              <a:t>with 9‐1‐1 </a:t>
            </a:r>
            <a:r>
              <a:rPr sz="2300" spc="-15" dirty="0">
                <a:latin typeface="Calibri"/>
                <a:cs typeface="Calibri"/>
              </a:rPr>
              <a:t>operators  </a:t>
            </a:r>
            <a:r>
              <a:rPr sz="2300" spc="-20" dirty="0">
                <a:latin typeface="Calibri"/>
                <a:cs typeface="Calibri"/>
              </a:rPr>
              <a:t>Stay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safe</a:t>
            </a:r>
            <a:endParaRPr sz="2300" dirty="0">
              <a:latin typeface="Calibri"/>
              <a:cs typeface="Calibri"/>
            </a:endParaRPr>
          </a:p>
          <a:p>
            <a:pPr marL="327025" marR="2393950">
              <a:lnSpc>
                <a:spcPts val="4750"/>
              </a:lnSpc>
              <a:spcBef>
                <a:spcPts val="490"/>
              </a:spcBef>
            </a:pPr>
            <a:r>
              <a:rPr sz="2300" spc="-5" dirty="0">
                <a:latin typeface="Calibri"/>
                <a:cs typeface="Calibri"/>
              </a:rPr>
              <a:t>Stop </a:t>
            </a:r>
            <a:r>
              <a:rPr sz="2300" spc="-10" dirty="0">
                <a:latin typeface="Calibri"/>
                <a:cs typeface="Calibri"/>
              </a:rPr>
              <a:t>life‐threatening </a:t>
            </a:r>
            <a:r>
              <a:rPr sz="2300" spc="-5" dirty="0">
                <a:latin typeface="Calibri"/>
                <a:cs typeface="Calibri"/>
              </a:rPr>
              <a:t>bleeding  </a:t>
            </a:r>
            <a:r>
              <a:rPr sz="2300" spc="-10" dirty="0">
                <a:latin typeface="Calibri"/>
                <a:cs typeface="Calibri"/>
              </a:rPr>
              <a:t>Position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injured</a:t>
            </a:r>
            <a:endParaRPr sz="2300" dirty="0">
              <a:latin typeface="Calibri"/>
              <a:cs typeface="Calibri"/>
            </a:endParaRPr>
          </a:p>
          <a:p>
            <a:pPr marL="327025">
              <a:lnSpc>
                <a:spcPct val="100000"/>
              </a:lnSpc>
              <a:spcBef>
                <a:spcPts val="1505"/>
              </a:spcBef>
            </a:pPr>
            <a:r>
              <a:rPr sz="2300" spc="-5" dirty="0">
                <a:latin typeface="Calibri"/>
                <a:cs typeface="Calibri"/>
              </a:rPr>
              <a:t>Provide </a:t>
            </a:r>
            <a:r>
              <a:rPr sz="2300" dirty="0">
                <a:latin typeface="Calibri"/>
                <a:cs typeface="Calibri"/>
              </a:rPr>
              <a:t>emotional</a:t>
            </a:r>
            <a:r>
              <a:rPr sz="2300" spc="-5" dirty="0">
                <a:latin typeface="Calibri"/>
                <a:cs typeface="Calibri"/>
              </a:rPr>
              <a:t> support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798304" y="6387528"/>
            <a:ext cx="126364" cy="173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34">
              <a:lnSpc>
                <a:spcPts val="1205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5"/>
            <a:ext cx="10058019" cy="5657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-8127" y="6643369"/>
            <a:ext cx="105600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Photo by Corepics VOF|</a:t>
            </a:r>
            <a:r>
              <a:rPr sz="5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Noncommercial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11004" y="6350761"/>
            <a:ext cx="10033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192" y="4727789"/>
            <a:ext cx="8984790" cy="11115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572" y="202312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189" y="53953"/>
            <a:ext cx="34544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>
                <a:solidFill>
                  <a:srgbClr val="004771"/>
                </a:solidFill>
              </a:rPr>
              <a:t>A </a:t>
            </a:r>
            <a:r>
              <a:rPr spc="5" dirty="0">
                <a:solidFill>
                  <a:srgbClr val="004771"/>
                </a:solidFill>
              </a:rPr>
              <a:t>PERFECT</a:t>
            </a:r>
            <a:r>
              <a:rPr spc="-90" dirty="0">
                <a:solidFill>
                  <a:srgbClr val="004771"/>
                </a:solidFill>
              </a:rPr>
              <a:t> </a:t>
            </a:r>
            <a:r>
              <a:rPr spc="10" dirty="0">
                <a:solidFill>
                  <a:srgbClr val="004771"/>
                </a:solidFill>
              </a:rPr>
              <a:t>STRANGER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843719" y="7010400"/>
            <a:ext cx="43713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28090">
              <a:lnSpc>
                <a:spcPct val="100000"/>
              </a:lnSpc>
              <a:spcBef>
                <a:spcPts val="100"/>
              </a:spcBef>
            </a:pP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Video </a:t>
            </a:r>
            <a:r>
              <a:rPr sz="1650" b="0" spc="-10" dirty="0">
                <a:solidFill>
                  <a:srgbClr val="7E7E7E"/>
                </a:solidFill>
                <a:latin typeface="Calibri Light"/>
                <a:cs typeface="Calibri Light"/>
              </a:rPr>
              <a:t>can </a:t>
            </a: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be </a:t>
            </a:r>
            <a:r>
              <a:rPr sz="1650" b="0" spc="-15" dirty="0">
                <a:solidFill>
                  <a:srgbClr val="7E7E7E"/>
                </a:solidFill>
                <a:latin typeface="Calibri Light"/>
                <a:cs typeface="Calibri Light"/>
              </a:rPr>
              <a:t>found at:  </a:t>
            </a:r>
            <a:r>
              <a:rPr sz="1650" b="0" u="sng" spc="-1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 Light"/>
                <a:cs typeface="Calibri Light"/>
                <a:hlinkClick r:id="rId4"/>
              </a:rPr>
              <a:t>https://www.youtube.com/watch?v=qBrMU0sLoHQ</a:t>
            </a:r>
            <a:endParaRPr sz="1650" dirty="0">
              <a:latin typeface="Calibri Light"/>
              <a:cs typeface="Calibri Ligh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8</a:t>
            </a:r>
            <a:endParaRPr sz="1150"/>
          </a:p>
        </p:txBody>
      </p:sp>
      <p:pic>
        <p:nvPicPr>
          <p:cNvPr id="15" name="Perfect Strang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571" y="559682"/>
            <a:ext cx="9706875" cy="546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7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494536"/>
            <a:ext cx="187134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OBJECTIVES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5195" y="3101339"/>
            <a:ext cx="207264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5195" y="3709415"/>
            <a:ext cx="207264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2054" y="4302252"/>
            <a:ext cx="207264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3831" y="2342641"/>
            <a:ext cx="9007475" cy="22256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 end of this section,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able</a:t>
            </a:r>
            <a:r>
              <a:rPr sz="2600" b="1" spc="-4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to:</a:t>
            </a:r>
            <a:endParaRPr sz="2600">
              <a:latin typeface="Calibri"/>
              <a:cs typeface="Calibri"/>
            </a:endParaRPr>
          </a:p>
          <a:p>
            <a:pPr marL="295910" marR="5080">
              <a:lnSpc>
                <a:spcPts val="4750"/>
              </a:lnSpc>
              <a:spcBef>
                <a:spcPts val="395"/>
              </a:spcBef>
            </a:pPr>
            <a:r>
              <a:rPr sz="2300" spc="-15" dirty="0">
                <a:latin typeface="Calibri"/>
                <a:cs typeface="Calibri"/>
              </a:rPr>
              <a:t>State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10" dirty="0">
                <a:latin typeface="Calibri"/>
                <a:cs typeface="Calibri"/>
              </a:rPr>
              <a:t>steps you </a:t>
            </a:r>
            <a:r>
              <a:rPr sz="2300" spc="-5" dirty="0">
                <a:latin typeface="Calibri"/>
                <a:cs typeface="Calibri"/>
              </a:rPr>
              <a:t>can </a:t>
            </a:r>
            <a:r>
              <a:rPr sz="2300" spc="-25" dirty="0">
                <a:latin typeface="Calibri"/>
                <a:cs typeface="Calibri"/>
              </a:rPr>
              <a:t>take </a:t>
            </a:r>
            <a:r>
              <a:rPr sz="2300" spc="5" dirty="0">
                <a:latin typeface="Calibri"/>
                <a:cs typeface="Calibri"/>
              </a:rPr>
              <a:t>when </a:t>
            </a:r>
            <a:r>
              <a:rPr sz="2300" dirty="0">
                <a:latin typeface="Calibri"/>
                <a:cs typeface="Calibri"/>
              </a:rPr>
              <a:t>responding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5" dirty="0">
                <a:latin typeface="Calibri"/>
                <a:cs typeface="Calibri"/>
              </a:rPr>
              <a:t>an </a:t>
            </a:r>
            <a:r>
              <a:rPr sz="2300" spc="-5" dirty="0">
                <a:latin typeface="Calibri"/>
                <a:cs typeface="Calibri"/>
              </a:rPr>
              <a:t>emergency </a:t>
            </a:r>
            <a:r>
              <a:rPr sz="2300" spc="-10" dirty="0">
                <a:latin typeface="Calibri"/>
                <a:cs typeface="Calibri"/>
              </a:rPr>
              <a:t>situation.  </a:t>
            </a:r>
            <a:r>
              <a:rPr sz="2300" dirty="0">
                <a:latin typeface="Calibri"/>
                <a:cs typeface="Calibri"/>
              </a:rPr>
              <a:t>Be </a:t>
            </a:r>
            <a:r>
              <a:rPr sz="2300" spc="-5" dirty="0">
                <a:latin typeface="Calibri"/>
                <a:cs typeface="Calibri"/>
              </a:rPr>
              <a:t>familiar </a:t>
            </a:r>
            <a:r>
              <a:rPr sz="2300" dirty="0">
                <a:latin typeface="Calibri"/>
                <a:cs typeface="Calibri"/>
              </a:rPr>
              <a:t>with </a:t>
            </a:r>
            <a:r>
              <a:rPr sz="2300" spc="-15" dirty="0">
                <a:latin typeface="Calibri"/>
                <a:cs typeface="Calibri"/>
              </a:rPr>
              <a:t>different </a:t>
            </a:r>
            <a:r>
              <a:rPr sz="2300" dirty="0">
                <a:latin typeface="Calibri"/>
                <a:cs typeface="Calibri"/>
              </a:rPr>
              <a:t>reactions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15" dirty="0">
                <a:latin typeface="Calibri"/>
                <a:cs typeface="Calibri"/>
              </a:rPr>
              <a:t>may have </a:t>
            </a:r>
            <a:r>
              <a:rPr sz="2300" dirty="0">
                <a:latin typeface="Calibri"/>
                <a:cs typeface="Calibri"/>
              </a:rPr>
              <a:t>in a </a:t>
            </a:r>
            <a:r>
              <a:rPr sz="2300" spc="-10" dirty="0">
                <a:latin typeface="Calibri"/>
                <a:cs typeface="Calibri"/>
              </a:rPr>
              <a:t>stressful</a:t>
            </a:r>
            <a:r>
              <a:rPr sz="2300" spc="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event.</a:t>
            </a:r>
            <a:endParaRPr sz="23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1505"/>
              </a:spcBef>
            </a:pPr>
            <a:r>
              <a:rPr sz="2300" spc="-10" dirty="0">
                <a:latin typeface="Calibri"/>
                <a:cs typeface="Calibri"/>
              </a:rPr>
              <a:t>Understand </a:t>
            </a:r>
            <a:r>
              <a:rPr sz="2300" dirty="0">
                <a:latin typeface="Calibri"/>
                <a:cs typeface="Calibri"/>
              </a:rPr>
              <a:t>how </a:t>
            </a:r>
            <a:r>
              <a:rPr sz="2300" spc="-10" dirty="0">
                <a:latin typeface="Calibri"/>
                <a:cs typeface="Calibri"/>
              </a:rPr>
              <a:t>practice </a:t>
            </a:r>
            <a:r>
              <a:rPr sz="2300" spc="-5" dirty="0">
                <a:latin typeface="Calibri"/>
                <a:cs typeface="Calibri"/>
              </a:rPr>
              <a:t>can </a:t>
            </a:r>
            <a:r>
              <a:rPr sz="2300" spc="-10" dirty="0">
                <a:latin typeface="Calibri"/>
                <a:cs typeface="Calibri"/>
              </a:rPr>
              <a:t>improve your</a:t>
            </a:r>
            <a:r>
              <a:rPr sz="2300" spc="5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skills.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9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6797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GROUP</a:t>
            </a:r>
            <a:r>
              <a:rPr spc="-6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ACTIVITY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190136"/>
            <a:ext cx="1126928" cy="1135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8874" y="2543810"/>
            <a:ext cx="1765300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In</a:t>
            </a:r>
            <a:r>
              <a:rPr sz="2600" b="1" spc="-15" dirty="0">
                <a:solidFill>
                  <a:srgbClr val="004771"/>
                </a:solidFill>
                <a:latin typeface="Calibri"/>
                <a:cs typeface="Calibri"/>
              </a:rPr>
              <a:t>s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tructions: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6897" y="3342132"/>
            <a:ext cx="252222" cy="2522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9541" y="3362960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331" y="3261614"/>
            <a:ext cx="325501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5" dirty="0">
                <a:latin typeface="Calibri"/>
                <a:cs typeface="Calibri"/>
              </a:rPr>
              <a:t>Break </a:t>
            </a:r>
            <a:r>
              <a:rPr sz="2300" dirty="0">
                <a:latin typeface="Calibri"/>
                <a:cs typeface="Calibri"/>
              </a:rPr>
              <a:t>up </a:t>
            </a:r>
            <a:r>
              <a:rPr sz="2300" spc="-15" dirty="0">
                <a:latin typeface="Calibri"/>
                <a:cs typeface="Calibri"/>
              </a:rPr>
              <a:t>into </a:t>
            </a:r>
            <a:r>
              <a:rPr sz="2300" dirty="0">
                <a:latin typeface="Calibri"/>
                <a:cs typeface="Calibri"/>
              </a:rPr>
              <a:t>small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groups.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6897" y="4059173"/>
            <a:ext cx="252222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9541" y="408000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4331" y="3970396"/>
            <a:ext cx="867600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Observe the </a:t>
            </a:r>
            <a:r>
              <a:rPr sz="2300" spc="-5" dirty="0">
                <a:latin typeface="Calibri"/>
                <a:cs typeface="Calibri"/>
              </a:rPr>
              <a:t>following slides, </a:t>
            </a:r>
            <a:r>
              <a:rPr sz="2300" dirty="0">
                <a:latin typeface="Calibri"/>
                <a:cs typeface="Calibri"/>
              </a:rPr>
              <a:t>which </a:t>
            </a:r>
            <a:r>
              <a:rPr sz="2300" spc="-10" dirty="0">
                <a:latin typeface="Calibri"/>
                <a:cs typeface="Calibri"/>
              </a:rPr>
              <a:t>contain </a:t>
            </a:r>
            <a:r>
              <a:rPr sz="2300" spc="-5" dirty="0">
                <a:latin typeface="Calibri"/>
                <a:cs typeface="Calibri"/>
              </a:rPr>
              <a:t>pictures </a:t>
            </a:r>
            <a:r>
              <a:rPr sz="2300" dirty="0">
                <a:latin typeface="Calibri"/>
                <a:cs typeface="Calibri"/>
              </a:rPr>
              <a:t>of </a:t>
            </a:r>
            <a:r>
              <a:rPr sz="2300" spc="-5" dirty="0">
                <a:latin typeface="Calibri"/>
                <a:cs typeface="Calibri"/>
              </a:rPr>
              <a:t>real</a:t>
            </a:r>
            <a:r>
              <a:rPr sz="2300" spc="5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emergencies.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6897" y="4757928"/>
            <a:ext cx="252222" cy="2529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99541" y="4779517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331" y="4678297"/>
            <a:ext cx="796226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20" dirty="0">
                <a:latin typeface="Calibri"/>
                <a:cs typeface="Calibri"/>
              </a:rPr>
              <a:t>Write </a:t>
            </a:r>
            <a:r>
              <a:rPr sz="2300" spc="-5" dirty="0">
                <a:latin typeface="Calibri"/>
                <a:cs typeface="Calibri"/>
              </a:rPr>
              <a:t>down </a:t>
            </a:r>
            <a:r>
              <a:rPr sz="2300" b="1" spc="5" dirty="0">
                <a:latin typeface="Calibri"/>
                <a:cs typeface="Calibri"/>
              </a:rPr>
              <a:t>who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dirty="0">
                <a:latin typeface="Calibri"/>
                <a:cs typeface="Calibri"/>
              </a:rPr>
              <a:t>see in each </a:t>
            </a:r>
            <a:r>
              <a:rPr sz="2300" spc="-5" dirty="0">
                <a:latin typeface="Calibri"/>
                <a:cs typeface="Calibri"/>
              </a:rPr>
              <a:t>picture,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b="1" spc="-5" dirty="0">
                <a:latin typeface="Calibri"/>
                <a:cs typeface="Calibri"/>
              </a:rPr>
              <a:t>what </a:t>
            </a:r>
            <a:r>
              <a:rPr sz="2300" dirty="0">
                <a:latin typeface="Calibri"/>
                <a:cs typeface="Calibri"/>
              </a:rPr>
              <a:t>they </a:t>
            </a:r>
            <a:r>
              <a:rPr sz="2300" spc="-10" dirty="0">
                <a:latin typeface="Calibri"/>
                <a:cs typeface="Calibri"/>
              </a:rPr>
              <a:t>are</a:t>
            </a:r>
            <a:r>
              <a:rPr sz="2300" spc="114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doing.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10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0466" y="1274064"/>
            <a:ext cx="8727947" cy="45750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0466" y="6404609"/>
            <a:ext cx="73151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4869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2322" y="6404609"/>
            <a:ext cx="73152" cy="7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9011" y="6404609"/>
            <a:ext cx="73152" cy="74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27225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6042" y="5838571"/>
            <a:ext cx="145669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Times New Roman"/>
                <a:cs typeface="Times New Roman"/>
              </a:rPr>
              <a:t>Photo by Rebecca </a:t>
            </a:r>
            <a:r>
              <a:rPr sz="500" spc="-15" dirty="0">
                <a:latin typeface="Times New Roman"/>
                <a:cs typeface="Times New Roman"/>
              </a:rPr>
              <a:t>Droke/Post‐Gazette </a:t>
            </a:r>
            <a:r>
              <a:rPr sz="500" spc="-5" dirty="0">
                <a:latin typeface="Times New Roman"/>
                <a:cs typeface="Times New Roman"/>
              </a:rPr>
              <a:t>|</a:t>
            </a:r>
            <a:r>
              <a:rPr sz="500" spc="65" dirty="0">
                <a:latin typeface="Times New Roman"/>
                <a:cs typeface="Times New Roman"/>
              </a:rPr>
              <a:t> </a:t>
            </a:r>
            <a:r>
              <a:rPr sz="500" spc="-5" dirty="0">
                <a:latin typeface="Times New Roman"/>
                <a:cs typeface="Times New Roman"/>
              </a:rPr>
              <a:t>Noncommercial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11</a:t>
            </a:r>
            <a:endParaRPr sz="1150"/>
          </a:p>
        </p:txBody>
      </p:sp>
      <p:sp>
        <p:nvSpPr>
          <p:cNvPr id="9" name="object 9"/>
          <p:cNvSpPr txBox="1"/>
          <p:nvPr/>
        </p:nvSpPr>
        <p:spPr>
          <a:xfrm>
            <a:off x="634064" y="5825020"/>
            <a:ext cx="20040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5" dirty="0">
                <a:solidFill>
                  <a:srgbClr val="004771"/>
                </a:solidFill>
                <a:latin typeface="Calibri"/>
                <a:cs typeface="Calibri"/>
              </a:rPr>
              <a:t>CAR</a:t>
            </a:r>
            <a:r>
              <a:rPr sz="3300" b="1" spc="-9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3300" b="1" spc="-5" dirty="0">
                <a:solidFill>
                  <a:srgbClr val="004771"/>
                </a:solidFill>
                <a:latin typeface="Calibri"/>
                <a:cs typeface="Calibri"/>
              </a:rPr>
              <a:t>CRASH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463" y="1137754"/>
            <a:ext cx="8727947" cy="46046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0908" y="5722111"/>
            <a:ext cx="1812289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David Becker/Getty Images | Getty's Open Content</a:t>
            </a:r>
            <a:r>
              <a:rPr sz="500" spc="-2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Program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3476" y="5808979"/>
            <a:ext cx="38900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004771"/>
                </a:solidFill>
                <a:latin typeface="Calibri"/>
                <a:cs typeface="Calibri"/>
              </a:rPr>
              <a:t>LAS </a:t>
            </a:r>
            <a:r>
              <a:rPr sz="3300" b="1" spc="-15" dirty="0">
                <a:solidFill>
                  <a:srgbClr val="004771"/>
                </a:solidFill>
                <a:latin typeface="Calibri"/>
                <a:cs typeface="Calibri"/>
              </a:rPr>
              <a:t>VEGAS</a:t>
            </a:r>
            <a:r>
              <a:rPr sz="3300" b="1" spc="-7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3300" b="1" spc="-15" dirty="0">
                <a:solidFill>
                  <a:srgbClr val="004771"/>
                </a:solidFill>
                <a:latin typeface="Calibri"/>
                <a:cs typeface="Calibri"/>
              </a:rPr>
              <a:t>SHOOTING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0466" y="6404609"/>
            <a:ext cx="73151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4869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2322" y="6404609"/>
            <a:ext cx="73152" cy="7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9011" y="6404609"/>
            <a:ext cx="73152" cy="74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7225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736328" y="6387528"/>
            <a:ext cx="175260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00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12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463" y="1145285"/>
            <a:ext cx="8727947" cy="458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4718" y="5706109"/>
            <a:ext cx="83820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hahatango | CC BY</a:t>
            </a:r>
            <a:r>
              <a:rPr sz="500" spc="-6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2.0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3476" y="5808979"/>
            <a:ext cx="55638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" dirty="0">
                <a:solidFill>
                  <a:srgbClr val="004771"/>
                </a:solidFill>
                <a:latin typeface="Calibri"/>
                <a:cs typeface="Calibri"/>
              </a:rPr>
              <a:t>BOSTON </a:t>
            </a:r>
            <a:r>
              <a:rPr sz="3300" b="1" spc="-40" dirty="0">
                <a:solidFill>
                  <a:srgbClr val="004771"/>
                </a:solidFill>
                <a:latin typeface="Calibri"/>
                <a:cs typeface="Calibri"/>
              </a:rPr>
              <a:t>MARATHON</a:t>
            </a:r>
            <a:r>
              <a:rPr sz="3300" b="1" spc="-3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004771"/>
                </a:solidFill>
                <a:latin typeface="Calibri"/>
                <a:cs typeface="Calibri"/>
              </a:rPr>
              <a:t>BOMBING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0466" y="6404609"/>
            <a:ext cx="73151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4869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2322" y="6404609"/>
            <a:ext cx="73152" cy="7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9011" y="6404609"/>
            <a:ext cx="73152" cy="74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7225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13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45376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ACTIVITY</a:t>
            </a:r>
            <a:r>
              <a:rPr spc="-4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DISCUSSION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0916" y="3023616"/>
            <a:ext cx="176784" cy="178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0916" y="3630929"/>
            <a:ext cx="176784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0916" y="4252721"/>
            <a:ext cx="176784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0916" y="4824221"/>
            <a:ext cx="176784" cy="1783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6973" y="2243582"/>
            <a:ext cx="6134100" cy="285242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10" dirty="0">
                <a:solidFill>
                  <a:srgbClr val="014770"/>
                </a:solidFill>
                <a:latin typeface="Calibri"/>
                <a:cs typeface="Calibri"/>
              </a:rPr>
              <a:t>What </a:t>
            </a:r>
            <a:r>
              <a:rPr sz="2600" b="1" spc="15" dirty="0">
                <a:solidFill>
                  <a:srgbClr val="014770"/>
                </a:solidFill>
                <a:latin typeface="Calibri"/>
                <a:cs typeface="Calibri"/>
              </a:rPr>
              <a:t>did </a:t>
            </a:r>
            <a:r>
              <a:rPr sz="2600" b="1" spc="5" dirty="0">
                <a:solidFill>
                  <a:srgbClr val="014770"/>
                </a:solidFill>
                <a:latin typeface="Calibri"/>
                <a:cs typeface="Calibri"/>
              </a:rPr>
              <a:t>you</a:t>
            </a:r>
            <a:r>
              <a:rPr sz="2600" b="1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014770"/>
                </a:solidFill>
                <a:latin typeface="Calibri"/>
                <a:cs typeface="Calibri"/>
              </a:rPr>
              <a:t>see?</a:t>
            </a:r>
            <a:endParaRPr sz="260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2080"/>
              </a:spcBef>
            </a:pPr>
            <a:r>
              <a:rPr sz="2300" spc="-10" dirty="0">
                <a:latin typeface="Calibri"/>
                <a:cs typeface="Calibri"/>
              </a:rPr>
              <a:t>People </a:t>
            </a:r>
            <a:r>
              <a:rPr sz="2300" spc="-5" dirty="0">
                <a:latin typeface="Calibri"/>
                <a:cs typeface="Calibri"/>
              </a:rPr>
              <a:t>calling 9‐1‐1</a:t>
            </a:r>
            <a:endParaRPr sz="2300">
              <a:latin typeface="Calibri"/>
              <a:cs typeface="Calibri"/>
            </a:endParaRPr>
          </a:p>
          <a:p>
            <a:pPr marL="295910" marR="5080">
              <a:lnSpc>
                <a:spcPts val="4750"/>
              </a:lnSpc>
              <a:spcBef>
                <a:spcPts val="490"/>
              </a:spcBef>
            </a:pPr>
            <a:r>
              <a:rPr sz="2300" spc="-10" dirty="0">
                <a:latin typeface="Calibri"/>
                <a:cs typeface="Calibri"/>
              </a:rPr>
              <a:t>People </a:t>
            </a:r>
            <a:r>
              <a:rPr sz="2300" dirty="0">
                <a:latin typeface="Calibri"/>
                <a:cs typeface="Calibri"/>
              </a:rPr>
              <a:t>moving 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20" dirty="0">
                <a:latin typeface="Calibri"/>
                <a:cs typeface="Calibri"/>
              </a:rPr>
              <a:t>away </a:t>
            </a:r>
            <a:r>
              <a:rPr sz="2300" spc="-10" dirty="0">
                <a:latin typeface="Calibri"/>
                <a:cs typeface="Calibri"/>
              </a:rPr>
              <a:t>from </a:t>
            </a:r>
            <a:r>
              <a:rPr sz="2300" spc="-5" dirty="0">
                <a:latin typeface="Calibri"/>
                <a:cs typeface="Calibri"/>
              </a:rPr>
              <a:t>danger  </a:t>
            </a:r>
            <a:r>
              <a:rPr sz="2300" spc="-10" dirty="0">
                <a:latin typeface="Calibri"/>
                <a:cs typeface="Calibri"/>
              </a:rPr>
              <a:t>People </a:t>
            </a:r>
            <a:r>
              <a:rPr sz="2300" spc="-5" dirty="0">
                <a:latin typeface="Calibri"/>
                <a:cs typeface="Calibri"/>
              </a:rPr>
              <a:t>providing </a:t>
            </a:r>
            <a:r>
              <a:rPr sz="2300" spc="-15" dirty="0">
                <a:latin typeface="Calibri"/>
                <a:cs typeface="Calibri"/>
              </a:rPr>
              <a:t>care for </a:t>
            </a:r>
            <a:r>
              <a:rPr sz="2300" spc="-10" dirty="0">
                <a:latin typeface="Calibri"/>
                <a:cs typeface="Calibri"/>
              </a:rPr>
              <a:t>life‐threatening </a:t>
            </a:r>
            <a:r>
              <a:rPr sz="2300" spc="-5" dirty="0">
                <a:latin typeface="Calibri"/>
                <a:cs typeface="Calibri"/>
              </a:rPr>
              <a:t>injuries  </a:t>
            </a:r>
            <a:r>
              <a:rPr sz="2300" spc="-10" dirty="0">
                <a:latin typeface="Calibri"/>
                <a:cs typeface="Calibri"/>
              </a:rPr>
              <a:t>People </a:t>
            </a:r>
            <a:r>
              <a:rPr sz="2300" spc="-5" dirty="0">
                <a:latin typeface="Calibri"/>
                <a:cs typeface="Calibri"/>
              </a:rPr>
              <a:t>providing </a:t>
            </a:r>
            <a:r>
              <a:rPr sz="2300" spc="-10" dirty="0">
                <a:latin typeface="Calibri"/>
                <a:cs typeface="Calibri"/>
              </a:rPr>
              <a:t>comfort to </a:t>
            </a:r>
            <a:r>
              <a:rPr sz="2300" dirty="0">
                <a:latin typeface="Calibri"/>
                <a:cs typeface="Calibri"/>
              </a:rPr>
              <a:t>the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wounded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14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9603" y="1145353"/>
            <a:ext cx="1953895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INTRODUCTION: YOU MAKE </a:t>
            </a:r>
            <a:r>
              <a:rPr sz="850" dirty="0">
                <a:solidFill>
                  <a:srgbClr val="767171"/>
                </a:solidFill>
                <a:latin typeface="Calibri"/>
                <a:cs typeface="Calibri"/>
              </a:rPr>
              <a:t>A</a:t>
            </a:r>
            <a:r>
              <a:rPr sz="850" spc="60" dirty="0">
                <a:solidFill>
                  <a:srgbClr val="767171"/>
                </a:solidFill>
                <a:latin typeface="Calibri"/>
                <a:cs typeface="Calibri"/>
              </a:rPr>
              <a:t> </a:t>
            </a: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9151" y="1499571"/>
            <a:ext cx="3265170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" dirty="0">
                <a:solidFill>
                  <a:srgbClr val="004772"/>
                </a:solidFill>
              </a:rPr>
              <a:t>TYPES </a:t>
            </a:r>
            <a:r>
              <a:rPr spc="15" dirty="0">
                <a:solidFill>
                  <a:srgbClr val="004772"/>
                </a:solidFill>
              </a:rPr>
              <a:t>OF</a:t>
            </a:r>
            <a:r>
              <a:rPr spc="-30" dirty="0">
                <a:solidFill>
                  <a:srgbClr val="004772"/>
                </a:solidFill>
              </a:rPr>
              <a:t> </a:t>
            </a:r>
            <a:r>
              <a:rPr spc="10" dirty="0">
                <a:solidFill>
                  <a:srgbClr val="004772"/>
                </a:solidFill>
              </a:rPr>
              <a:t>INCIDENTS</a:t>
            </a:r>
          </a:p>
        </p:txBody>
      </p:sp>
      <p:sp>
        <p:nvSpPr>
          <p:cNvPr id="4" name="object 4"/>
          <p:cNvSpPr/>
          <p:nvPr/>
        </p:nvSpPr>
        <p:spPr>
          <a:xfrm>
            <a:off x="333568" y="1957098"/>
            <a:ext cx="73381" cy="74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8848" y="1957092"/>
            <a:ext cx="73381" cy="74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6577" y="1957095"/>
            <a:ext cx="73381" cy="744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4308" y="1957096"/>
            <a:ext cx="73381" cy="74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3685" y="1957095"/>
            <a:ext cx="73381" cy="74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4039" y="2214631"/>
            <a:ext cx="8087359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spc="-5" dirty="0">
                <a:latin typeface="Calibri"/>
                <a:cs typeface="Calibri"/>
              </a:rPr>
              <a:t>Serious injuries </a:t>
            </a:r>
            <a:r>
              <a:rPr sz="2650" spc="-10" dirty="0">
                <a:latin typeface="Calibri"/>
                <a:cs typeface="Calibri"/>
              </a:rPr>
              <a:t>can result </a:t>
            </a:r>
            <a:r>
              <a:rPr sz="2650" spc="-15" dirty="0">
                <a:latin typeface="Calibri"/>
                <a:cs typeface="Calibri"/>
              </a:rPr>
              <a:t>from </a:t>
            </a:r>
            <a:r>
              <a:rPr sz="2650" spc="-25" dirty="0">
                <a:latin typeface="Calibri"/>
                <a:cs typeface="Calibri"/>
              </a:rPr>
              <a:t>different </a:t>
            </a:r>
            <a:r>
              <a:rPr sz="2650" spc="-5" dirty="0">
                <a:latin typeface="Calibri"/>
                <a:cs typeface="Calibri"/>
              </a:rPr>
              <a:t>types of</a:t>
            </a:r>
            <a:r>
              <a:rPr sz="2650" spc="155" dirty="0">
                <a:latin typeface="Calibri"/>
                <a:cs typeface="Calibri"/>
              </a:rPr>
              <a:t> </a:t>
            </a:r>
            <a:r>
              <a:rPr sz="2650" spc="-10" dirty="0">
                <a:latin typeface="Calibri"/>
                <a:cs typeface="Calibri"/>
              </a:rPr>
              <a:t>incidents.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31838" y="6363106"/>
            <a:ext cx="175895" cy="20447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50" spc="5" dirty="0">
                <a:solidFill>
                  <a:srgbClr val="595959"/>
                </a:solidFill>
                <a:latin typeface="Calibri"/>
                <a:cs typeface="Calibri"/>
              </a:rPr>
              <a:t>15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8287" y="2820177"/>
            <a:ext cx="2519045" cy="3382010"/>
          </a:xfrm>
          <a:prstGeom prst="rect">
            <a:avLst/>
          </a:prstGeom>
          <a:solidFill>
            <a:srgbClr val="B4C7E7"/>
          </a:solidFill>
        </p:spPr>
        <p:txBody>
          <a:bodyPr vert="horz" wrap="square" lIns="0" tIns="186055" rIns="0" bIns="0" rtlCol="0">
            <a:spAutoFit/>
          </a:bodyPr>
          <a:lstStyle/>
          <a:p>
            <a:pPr marL="386715">
              <a:lnSpc>
                <a:spcPct val="100000"/>
              </a:lnSpc>
              <a:spcBef>
                <a:spcPts val="1465"/>
              </a:spcBef>
            </a:pPr>
            <a:r>
              <a:rPr sz="3650" b="1" spc="-10" dirty="0">
                <a:solidFill>
                  <a:srgbClr val="014771"/>
                </a:solidFill>
                <a:latin typeface="Calibri"/>
                <a:cs typeface="Calibri"/>
              </a:rPr>
              <a:t>Common</a:t>
            </a:r>
            <a:endParaRPr sz="36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1388" y="3803440"/>
            <a:ext cx="2252980" cy="1085215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39370" rIns="0" bIns="0" rtlCol="0">
            <a:spAutoFit/>
          </a:bodyPr>
          <a:lstStyle/>
          <a:p>
            <a:pPr marL="889000">
              <a:lnSpc>
                <a:spcPct val="100000"/>
              </a:lnSpc>
              <a:spcBef>
                <a:spcPts val="310"/>
              </a:spcBef>
            </a:pP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Type:</a:t>
            </a:r>
            <a:endParaRPr sz="1650" dirty="0">
              <a:latin typeface="Calibri"/>
              <a:cs typeface="Calibri"/>
            </a:endParaRPr>
          </a:p>
          <a:p>
            <a:pPr marL="248285" marR="240665" indent="226060">
              <a:lnSpc>
                <a:spcPct val="100000"/>
              </a:lnSpc>
              <a:spcBef>
                <a:spcPts val="5"/>
              </a:spcBef>
            </a:pP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Vehicle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crashes  and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injuries 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165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home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1388" y="4979760"/>
            <a:ext cx="2252980" cy="1085215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39370" rIns="0" bIns="0" rtlCol="0">
            <a:spAutoFit/>
          </a:bodyPr>
          <a:lstStyle/>
          <a:p>
            <a:pPr marL="281305" marR="273050" indent="-635" algn="ctr">
              <a:lnSpc>
                <a:spcPct val="100699"/>
              </a:lnSpc>
              <a:spcBef>
                <a:spcPts val="310"/>
              </a:spcBef>
            </a:pPr>
            <a:r>
              <a:rPr sz="1650" b="1" spc="-5" dirty="0">
                <a:solidFill>
                  <a:srgbClr val="FFFFFF"/>
                </a:solidFill>
                <a:latin typeface="Calibri"/>
                <a:cs typeface="Calibri"/>
              </a:rPr>
              <a:t>Examples: </a:t>
            </a:r>
            <a:r>
              <a:rPr sz="1650" spc="-40" dirty="0">
                <a:solidFill>
                  <a:srgbClr val="FFFFFF"/>
                </a:solidFill>
                <a:latin typeface="Calibri"/>
                <a:cs typeface="Calibri"/>
              </a:rPr>
              <a:t>Car,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motorcycle,</a:t>
            </a:r>
            <a:r>
              <a:rPr sz="16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bicycle,  pedestrian,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home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repair</a:t>
            </a: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injuries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3081" y="2820177"/>
            <a:ext cx="2519045" cy="3382010"/>
          </a:xfrm>
          <a:prstGeom prst="rect">
            <a:avLst/>
          </a:prstGeom>
          <a:solidFill>
            <a:srgbClr val="B4C7E7"/>
          </a:solidFill>
        </p:spPr>
        <p:txBody>
          <a:bodyPr vert="horz" wrap="square" lIns="0" tIns="186055" rIns="0" bIns="0" rtlCol="0">
            <a:spAutoFit/>
          </a:bodyPr>
          <a:lstStyle/>
          <a:p>
            <a:pPr marL="819150">
              <a:lnSpc>
                <a:spcPct val="100000"/>
              </a:lnSpc>
              <a:spcBef>
                <a:spcPts val="1465"/>
              </a:spcBef>
            </a:pPr>
            <a:r>
              <a:rPr sz="3650" b="1" spc="-20" dirty="0">
                <a:solidFill>
                  <a:srgbClr val="014771"/>
                </a:solidFill>
                <a:latin typeface="Calibri"/>
                <a:cs typeface="Calibri"/>
              </a:rPr>
              <a:t>Rare</a:t>
            </a:r>
            <a:endParaRPr sz="36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6182" y="3803440"/>
            <a:ext cx="2252980" cy="1085215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25400" rIns="0" bIns="0" rtlCol="0">
            <a:spAutoFit/>
          </a:bodyPr>
          <a:lstStyle/>
          <a:p>
            <a:pPr marL="456565" marR="481330" indent="415925">
              <a:lnSpc>
                <a:spcPct val="100000"/>
              </a:lnSpc>
              <a:spcBef>
                <a:spcPts val="200"/>
              </a:spcBef>
            </a:pP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Type: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Man-made</a:t>
            </a:r>
            <a:r>
              <a:rPr sz="16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r>
              <a:rPr sz="16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weather</a:t>
            </a:r>
            <a:endParaRPr sz="1650">
              <a:latin typeface="Calibri"/>
              <a:cs typeface="Calibri"/>
            </a:endParaRPr>
          </a:p>
          <a:p>
            <a:pPr marL="723265">
              <a:lnSpc>
                <a:spcPct val="100000"/>
              </a:lnSpc>
              <a:spcBef>
                <a:spcPts val="40"/>
              </a:spcBef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incidents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16182" y="4979760"/>
            <a:ext cx="2252980" cy="1085215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44450" rIns="0" bIns="0" rtlCol="0">
            <a:spAutoFit/>
          </a:bodyPr>
          <a:lstStyle/>
          <a:p>
            <a:pPr marL="203835" marR="196215" algn="ctr">
              <a:lnSpc>
                <a:spcPct val="100000"/>
              </a:lnSpc>
              <a:spcBef>
                <a:spcPts val="350"/>
              </a:spcBef>
            </a:pPr>
            <a:r>
              <a:rPr sz="1650" b="1" spc="-5" dirty="0">
                <a:solidFill>
                  <a:srgbClr val="FFFFFF"/>
                </a:solidFill>
                <a:latin typeface="Calibri"/>
                <a:cs typeface="Calibri"/>
              </a:rPr>
              <a:t>Examples: </a:t>
            </a:r>
            <a:r>
              <a:rPr sz="1650" spc="-25" dirty="0">
                <a:solidFill>
                  <a:srgbClr val="FFFFFF"/>
                </a:solidFill>
                <a:latin typeface="Calibri"/>
                <a:cs typeface="Calibri"/>
              </a:rPr>
              <a:t>Tornado,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multi-vehicle</a:t>
            </a:r>
            <a:r>
              <a:rPr sz="16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crashes,  active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shooter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27861" y="2820177"/>
            <a:ext cx="2519045" cy="3382010"/>
          </a:xfrm>
          <a:prstGeom prst="rect">
            <a:avLst/>
          </a:prstGeom>
          <a:solidFill>
            <a:srgbClr val="B4C7E7"/>
          </a:solidFill>
        </p:spPr>
        <p:txBody>
          <a:bodyPr vert="horz" wrap="square" lIns="0" tIns="186055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1465"/>
              </a:spcBef>
            </a:pPr>
            <a:r>
              <a:rPr sz="3650" b="1" spc="-50" dirty="0">
                <a:solidFill>
                  <a:srgbClr val="014771"/>
                </a:solidFill>
                <a:latin typeface="Calibri"/>
                <a:cs typeface="Calibri"/>
              </a:rPr>
              <a:t>Very</a:t>
            </a:r>
            <a:r>
              <a:rPr sz="3650" b="1" spc="-15" dirty="0">
                <a:solidFill>
                  <a:srgbClr val="014771"/>
                </a:solidFill>
                <a:latin typeface="Calibri"/>
                <a:cs typeface="Calibri"/>
              </a:rPr>
              <a:t> </a:t>
            </a:r>
            <a:r>
              <a:rPr sz="3650" b="1" spc="-20" dirty="0">
                <a:solidFill>
                  <a:srgbClr val="014771"/>
                </a:solidFill>
                <a:latin typeface="Calibri"/>
                <a:cs typeface="Calibri"/>
              </a:rPr>
              <a:t>Rare</a:t>
            </a:r>
            <a:endParaRPr sz="36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60961" y="3803440"/>
            <a:ext cx="2252980" cy="1085215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42545" rIns="0" bIns="0" rtlCol="0">
            <a:spAutoFit/>
          </a:bodyPr>
          <a:lstStyle/>
          <a:p>
            <a:pPr marL="651510" marR="644525" indent="635" algn="ctr">
              <a:lnSpc>
                <a:spcPct val="100000"/>
              </a:lnSpc>
              <a:spcBef>
                <a:spcPts val="335"/>
              </a:spcBef>
            </a:pP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Type: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50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65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disasters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60961" y="4979760"/>
            <a:ext cx="2252980" cy="1085215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35560" rIns="0" bIns="0" rtlCol="0">
            <a:spAutoFit/>
          </a:bodyPr>
          <a:lstStyle/>
          <a:p>
            <a:pPr marL="99695" marR="93345" indent="1905" algn="ctr">
              <a:lnSpc>
                <a:spcPct val="100699"/>
              </a:lnSpc>
              <a:spcBef>
                <a:spcPts val="280"/>
              </a:spcBef>
            </a:pPr>
            <a:r>
              <a:rPr sz="1650" b="1" spc="-5" dirty="0">
                <a:solidFill>
                  <a:srgbClr val="FFFFFF"/>
                </a:solidFill>
                <a:latin typeface="Calibri"/>
                <a:cs typeface="Calibri"/>
              </a:rPr>
              <a:t>Examples: </a:t>
            </a: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Acts </a:t>
            </a:r>
            <a:r>
              <a:rPr sz="1650" spc="5" dirty="0">
                <a:solidFill>
                  <a:srgbClr val="FFFFFF"/>
                </a:solidFill>
                <a:latin typeface="Calibri"/>
                <a:cs typeface="Calibri"/>
              </a:rPr>
              <a:t>of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terrorism, bombings,  large-scale  transportation</a:t>
            </a:r>
            <a:r>
              <a:rPr sz="165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incidents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502156"/>
            <a:ext cx="403796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solidFill>
                  <a:srgbClr val="004771"/>
                </a:solidFill>
              </a:rPr>
              <a:t>YOU </a:t>
            </a:r>
            <a:r>
              <a:rPr spc="10" dirty="0">
                <a:solidFill>
                  <a:srgbClr val="004771"/>
                </a:solidFill>
              </a:rPr>
              <a:t>MAKE A</a:t>
            </a:r>
            <a:r>
              <a:rPr spc="-4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DIFFERENCE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0" y="5758434"/>
            <a:ext cx="10058018" cy="9570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5336" y="2054388"/>
            <a:ext cx="8513445" cy="385762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If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act quickly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and </a:t>
            </a:r>
            <a:r>
              <a:rPr sz="2600" b="1" dirty="0">
                <a:solidFill>
                  <a:srgbClr val="004771"/>
                </a:solidFill>
                <a:latin typeface="Calibri"/>
                <a:cs typeface="Calibri"/>
              </a:rPr>
              <a:t>purposefully,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can </a:t>
            </a:r>
            <a:r>
              <a:rPr sz="2600" b="1" spc="-5" dirty="0">
                <a:solidFill>
                  <a:srgbClr val="004771"/>
                </a:solidFill>
                <a:latin typeface="Calibri"/>
                <a:cs typeface="Calibri"/>
              </a:rPr>
              <a:t>save</a:t>
            </a:r>
            <a:r>
              <a:rPr sz="2600" b="1" spc="-3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lives:</a:t>
            </a:r>
            <a:endParaRPr sz="2600" dirty="0">
              <a:latin typeface="Calibri"/>
              <a:cs typeface="Calibri"/>
            </a:endParaRPr>
          </a:p>
          <a:p>
            <a:pPr marL="296545" indent="-282575">
              <a:lnSpc>
                <a:spcPct val="100000"/>
              </a:lnSpc>
              <a:spcBef>
                <a:spcPts val="1160"/>
              </a:spcBef>
              <a:buClr>
                <a:srgbClr val="014770"/>
              </a:buClr>
              <a:buFont typeface="Arial"/>
              <a:buChar char="•"/>
              <a:tabLst>
                <a:tab pos="296545" algn="l"/>
                <a:tab pos="297180" algn="l"/>
              </a:tabLst>
            </a:pPr>
            <a:r>
              <a:rPr sz="2300" spc="-5" dirty="0">
                <a:latin typeface="Calibri"/>
                <a:cs typeface="Calibri"/>
              </a:rPr>
              <a:t>Call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9‐1‐1.</a:t>
            </a:r>
            <a:endParaRPr sz="2300" dirty="0">
              <a:latin typeface="Calibri"/>
              <a:cs typeface="Calibri"/>
            </a:endParaRPr>
          </a:p>
          <a:p>
            <a:pPr marL="296545" indent="-282575">
              <a:lnSpc>
                <a:spcPct val="100000"/>
              </a:lnSpc>
              <a:spcBef>
                <a:spcPts val="1995"/>
              </a:spcBef>
              <a:buClr>
                <a:srgbClr val="014770"/>
              </a:buClr>
              <a:buFont typeface="Arial"/>
              <a:buChar char="•"/>
              <a:tabLst>
                <a:tab pos="296545" algn="l"/>
                <a:tab pos="297180" algn="l"/>
              </a:tabLst>
            </a:pPr>
            <a:r>
              <a:rPr sz="2300" spc="-20" dirty="0">
                <a:latin typeface="Calibri"/>
                <a:cs typeface="Calibri"/>
              </a:rPr>
              <a:t>Stay safe </a:t>
            </a:r>
            <a:r>
              <a:rPr sz="2300" dirty="0">
                <a:latin typeface="Calibri"/>
                <a:cs typeface="Calibri"/>
              </a:rPr>
              <a:t>and </a:t>
            </a:r>
            <a:r>
              <a:rPr sz="2300" spc="-5" dirty="0">
                <a:latin typeface="Calibri"/>
                <a:cs typeface="Calibri"/>
              </a:rPr>
              <a:t>move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20" dirty="0">
                <a:latin typeface="Calibri"/>
                <a:cs typeface="Calibri"/>
              </a:rPr>
              <a:t>away </a:t>
            </a:r>
            <a:r>
              <a:rPr sz="2300" spc="-10" dirty="0">
                <a:latin typeface="Calibri"/>
                <a:cs typeface="Calibri"/>
              </a:rPr>
              <a:t>from</a:t>
            </a:r>
            <a:r>
              <a:rPr sz="2300" spc="90" dirty="0">
                <a:latin typeface="Calibri"/>
                <a:cs typeface="Calibri"/>
              </a:rPr>
              <a:t> </a:t>
            </a:r>
            <a:r>
              <a:rPr sz="2300" spc="-35" dirty="0">
                <a:latin typeface="Calibri"/>
                <a:cs typeface="Calibri"/>
              </a:rPr>
              <a:t>danger.</a:t>
            </a:r>
            <a:endParaRPr sz="2300" dirty="0">
              <a:latin typeface="Calibri"/>
              <a:cs typeface="Calibri"/>
            </a:endParaRPr>
          </a:p>
          <a:p>
            <a:pPr marL="296545" indent="-282575">
              <a:lnSpc>
                <a:spcPct val="100000"/>
              </a:lnSpc>
              <a:spcBef>
                <a:spcPts val="1989"/>
              </a:spcBef>
              <a:buClr>
                <a:srgbClr val="014770"/>
              </a:buClr>
              <a:buFont typeface="Arial"/>
              <a:buChar char="•"/>
              <a:tabLst>
                <a:tab pos="296545" algn="l"/>
                <a:tab pos="297180" algn="l"/>
              </a:tabLst>
            </a:pPr>
            <a:r>
              <a:rPr sz="2300" dirty="0">
                <a:latin typeface="Calibri"/>
                <a:cs typeface="Calibri"/>
              </a:rPr>
              <a:t>Apply </a:t>
            </a:r>
            <a:r>
              <a:rPr sz="2300" spc="-5" dirty="0">
                <a:latin typeface="Calibri"/>
                <a:cs typeface="Calibri"/>
              </a:rPr>
              <a:t>pressure </a:t>
            </a:r>
            <a:r>
              <a:rPr sz="2300" dirty="0">
                <a:latin typeface="Calibri"/>
                <a:cs typeface="Calibri"/>
              </a:rPr>
              <a:t>or a </a:t>
            </a:r>
            <a:r>
              <a:rPr sz="2300" spc="-5" dirty="0">
                <a:latin typeface="Calibri"/>
                <a:cs typeface="Calibri"/>
              </a:rPr>
              <a:t>tourniquet </a:t>
            </a:r>
            <a:r>
              <a:rPr sz="2300" spc="-10" dirty="0">
                <a:latin typeface="Calibri"/>
                <a:cs typeface="Calibri"/>
              </a:rPr>
              <a:t>to stop</a:t>
            </a:r>
            <a:r>
              <a:rPr sz="2300" spc="4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bleeding.</a:t>
            </a:r>
            <a:endParaRPr sz="2300" dirty="0">
              <a:latin typeface="Calibri"/>
              <a:cs typeface="Calibri"/>
            </a:endParaRPr>
          </a:p>
          <a:p>
            <a:pPr marL="296545" marR="5080" indent="-282575">
              <a:lnSpc>
                <a:spcPct val="100400"/>
              </a:lnSpc>
              <a:spcBef>
                <a:spcPts val="1980"/>
              </a:spcBef>
              <a:buClr>
                <a:srgbClr val="014770"/>
              </a:buClr>
              <a:buFont typeface="Arial"/>
              <a:buChar char="•"/>
              <a:tabLst>
                <a:tab pos="296545" algn="l"/>
                <a:tab pos="297180" algn="l"/>
              </a:tabLst>
            </a:pPr>
            <a:r>
              <a:rPr sz="2300" dirty="0">
                <a:latin typeface="Calibri"/>
                <a:cs typeface="Calibri"/>
              </a:rPr>
              <a:t>Help 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10" dirty="0">
                <a:latin typeface="Calibri"/>
                <a:cs typeface="Calibri"/>
              </a:rPr>
              <a:t>breathe </a:t>
            </a:r>
            <a:r>
              <a:rPr sz="2300" spc="-5" dirty="0">
                <a:latin typeface="Calibri"/>
                <a:cs typeface="Calibri"/>
              </a:rPr>
              <a:t>by </a:t>
            </a:r>
            <a:r>
              <a:rPr sz="2300" dirty="0">
                <a:latin typeface="Calibri"/>
                <a:cs typeface="Calibri"/>
              </a:rPr>
              <a:t>allowing </a:t>
            </a:r>
            <a:r>
              <a:rPr sz="2300" spc="5" dirty="0">
                <a:latin typeface="Calibri"/>
                <a:cs typeface="Calibri"/>
              </a:rPr>
              <a:t>them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position </a:t>
            </a:r>
            <a:r>
              <a:rPr sz="2300" dirty="0">
                <a:latin typeface="Calibri"/>
                <a:cs typeface="Calibri"/>
              </a:rPr>
              <a:t>themselves, </a:t>
            </a:r>
            <a:r>
              <a:rPr sz="2300" spc="-5" dirty="0">
                <a:latin typeface="Calibri"/>
                <a:cs typeface="Calibri"/>
              </a:rPr>
              <a:t>or  placing </a:t>
            </a:r>
            <a:r>
              <a:rPr sz="2300" dirty="0">
                <a:latin typeface="Calibri"/>
                <a:cs typeface="Calibri"/>
              </a:rPr>
              <a:t>them on </a:t>
            </a:r>
            <a:r>
              <a:rPr sz="2300" spc="-5" dirty="0">
                <a:latin typeface="Calibri"/>
                <a:cs typeface="Calibri"/>
              </a:rPr>
              <a:t>their </a:t>
            </a:r>
            <a:r>
              <a:rPr sz="2300" dirty="0">
                <a:latin typeface="Calibri"/>
                <a:cs typeface="Calibri"/>
              </a:rPr>
              <a:t>side if they </a:t>
            </a:r>
            <a:r>
              <a:rPr sz="2300" spc="-10" dirty="0">
                <a:latin typeface="Calibri"/>
                <a:cs typeface="Calibri"/>
              </a:rPr>
              <a:t>are</a:t>
            </a:r>
            <a:r>
              <a:rPr sz="2300" spc="-5" dirty="0">
                <a:latin typeface="Calibri"/>
                <a:cs typeface="Calibri"/>
              </a:rPr>
              <a:t> unconscious.</a:t>
            </a:r>
            <a:endParaRPr sz="2300" dirty="0">
              <a:latin typeface="Calibri"/>
              <a:cs typeface="Calibri"/>
            </a:endParaRPr>
          </a:p>
          <a:p>
            <a:pPr marL="296545" indent="-282575">
              <a:lnSpc>
                <a:spcPct val="100000"/>
              </a:lnSpc>
              <a:spcBef>
                <a:spcPts val="1995"/>
              </a:spcBef>
              <a:buClr>
                <a:srgbClr val="014770"/>
              </a:buClr>
              <a:buFont typeface="Arial"/>
              <a:buChar char="•"/>
              <a:tabLst>
                <a:tab pos="296545" algn="l"/>
                <a:tab pos="297180" algn="l"/>
              </a:tabLst>
            </a:pPr>
            <a:r>
              <a:rPr sz="2300" spc="-10" dirty="0">
                <a:latin typeface="Calibri"/>
                <a:cs typeface="Calibri"/>
              </a:rPr>
              <a:t>Provide comfort.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16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758434"/>
            <a:ext cx="10058018" cy="957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1243" y="1494536"/>
            <a:ext cx="299783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RESPONSE</a:t>
            </a:r>
            <a:r>
              <a:rPr spc="-70" dirty="0">
                <a:solidFill>
                  <a:srgbClr val="004771"/>
                </a:solidFill>
              </a:rPr>
              <a:t> </a:t>
            </a:r>
            <a:r>
              <a:rPr spc="10" dirty="0">
                <a:solidFill>
                  <a:srgbClr val="004771"/>
                </a:solidFill>
              </a:rPr>
              <a:t>IMPACT</a:t>
            </a: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4245" y="2825495"/>
            <a:ext cx="177545" cy="1790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59" y="3600450"/>
            <a:ext cx="176784" cy="1783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26973" y="2153971"/>
            <a:ext cx="4201160" cy="265938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2300" b="1" spc="5" dirty="0">
                <a:solidFill>
                  <a:srgbClr val="004771"/>
                </a:solidFill>
                <a:latin typeface="Calibri"/>
                <a:cs typeface="Calibri"/>
              </a:rPr>
              <a:t>EMS </a:t>
            </a: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Response </a:t>
            </a: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Time: 6‐9 </a:t>
            </a: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minutes*</a:t>
            </a:r>
            <a:endParaRPr sz="2300">
              <a:latin typeface="Calibri"/>
              <a:cs typeface="Calibri"/>
            </a:endParaRPr>
          </a:p>
          <a:p>
            <a:pPr marL="286385" marR="69215">
              <a:lnSpc>
                <a:spcPts val="2970"/>
              </a:lnSpc>
              <a:spcBef>
                <a:spcPts val="110"/>
              </a:spcBef>
            </a:pPr>
            <a:r>
              <a:rPr sz="1650" b="1" spc="-10" dirty="0">
                <a:latin typeface="Calibri"/>
                <a:cs typeface="Calibri"/>
              </a:rPr>
              <a:t>Life‐threatening </a:t>
            </a:r>
            <a:r>
              <a:rPr sz="1650" b="1" dirty="0">
                <a:latin typeface="Calibri"/>
                <a:cs typeface="Calibri"/>
              </a:rPr>
              <a:t>injuries </a:t>
            </a:r>
            <a:r>
              <a:rPr sz="1650" b="1" spc="-5" dirty="0">
                <a:latin typeface="Calibri"/>
                <a:cs typeface="Calibri"/>
              </a:rPr>
              <a:t>can </a:t>
            </a:r>
            <a:r>
              <a:rPr sz="1650" b="1" dirty="0">
                <a:latin typeface="Calibri"/>
                <a:cs typeface="Calibri"/>
              </a:rPr>
              <a:t>kill within  </a:t>
            </a:r>
            <a:r>
              <a:rPr sz="1650" b="1" spc="-5" dirty="0">
                <a:latin typeface="Calibri"/>
                <a:cs typeface="Calibri"/>
              </a:rPr>
              <a:t>minutes </a:t>
            </a:r>
            <a:r>
              <a:rPr sz="1650" b="1" dirty="0">
                <a:latin typeface="Calibri"/>
                <a:cs typeface="Calibri"/>
              </a:rPr>
              <a:t>– </a:t>
            </a:r>
            <a:r>
              <a:rPr sz="1650" b="1" spc="-10" dirty="0">
                <a:latin typeface="Calibri"/>
                <a:cs typeface="Calibri"/>
              </a:rPr>
              <a:t>before </a:t>
            </a:r>
            <a:r>
              <a:rPr sz="1650" b="1" spc="-5" dirty="0">
                <a:latin typeface="Calibri"/>
                <a:cs typeface="Calibri"/>
              </a:rPr>
              <a:t>medical responders arrive.  </a:t>
            </a:r>
            <a:r>
              <a:rPr sz="1650" b="1" dirty="0">
                <a:latin typeface="Calibri"/>
                <a:cs typeface="Calibri"/>
              </a:rPr>
              <a:t>Simple actions </a:t>
            </a:r>
            <a:r>
              <a:rPr sz="1650" b="1" spc="-15" dirty="0">
                <a:latin typeface="Calibri"/>
                <a:cs typeface="Calibri"/>
              </a:rPr>
              <a:t>save </a:t>
            </a:r>
            <a:r>
              <a:rPr sz="1650" b="1" spc="-5" dirty="0">
                <a:latin typeface="Calibri"/>
                <a:cs typeface="Calibri"/>
              </a:rPr>
              <a:t>lives: </a:t>
            </a:r>
            <a:r>
              <a:rPr sz="1650" b="1" spc="-10" dirty="0">
                <a:latin typeface="Calibri"/>
                <a:cs typeface="Calibri"/>
              </a:rPr>
              <a:t>you can </a:t>
            </a:r>
            <a:r>
              <a:rPr sz="1650" b="1" spc="-20" dirty="0">
                <a:latin typeface="Calibri"/>
                <a:cs typeface="Calibri"/>
              </a:rPr>
              <a:t>take  </a:t>
            </a:r>
            <a:r>
              <a:rPr sz="1650" b="1" spc="-10" dirty="0">
                <a:latin typeface="Calibri"/>
                <a:cs typeface="Calibri"/>
              </a:rPr>
              <a:t>relatively easy steps </a:t>
            </a:r>
            <a:r>
              <a:rPr sz="1650" b="1" spc="-5" dirty="0">
                <a:latin typeface="Calibri"/>
                <a:cs typeface="Calibri"/>
              </a:rPr>
              <a:t>that </a:t>
            </a:r>
            <a:r>
              <a:rPr sz="1650" b="1" spc="-15" dirty="0">
                <a:latin typeface="Calibri"/>
                <a:cs typeface="Calibri"/>
              </a:rPr>
              <a:t>may have </a:t>
            </a:r>
            <a:r>
              <a:rPr sz="1650" b="1" dirty="0">
                <a:latin typeface="Calibri"/>
                <a:cs typeface="Calibri"/>
              </a:rPr>
              <a:t>a </a:t>
            </a:r>
            <a:r>
              <a:rPr sz="1650" b="1" spc="-10" dirty="0">
                <a:latin typeface="Calibri"/>
                <a:cs typeface="Calibri"/>
              </a:rPr>
              <a:t>great  </a:t>
            </a:r>
            <a:r>
              <a:rPr sz="1650" b="1" dirty="0">
                <a:latin typeface="Calibri"/>
                <a:cs typeface="Calibri"/>
              </a:rPr>
              <a:t>impact on</a:t>
            </a:r>
            <a:r>
              <a:rPr sz="1650" b="1" spc="-20" dirty="0">
                <a:latin typeface="Calibri"/>
                <a:cs typeface="Calibri"/>
              </a:rPr>
              <a:t> </a:t>
            </a:r>
            <a:r>
              <a:rPr sz="1650" b="1" spc="-5" dirty="0">
                <a:latin typeface="Calibri"/>
                <a:cs typeface="Calibri"/>
              </a:rPr>
              <a:t>survival.</a:t>
            </a:r>
            <a:endParaRPr sz="1650">
              <a:latin typeface="Calibri"/>
              <a:cs typeface="Calibri"/>
            </a:endParaRPr>
          </a:p>
          <a:p>
            <a:pPr marL="306070" marR="329565" indent="-635">
              <a:lnSpc>
                <a:spcPct val="101499"/>
              </a:lnSpc>
              <a:spcBef>
                <a:spcPts val="254"/>
              </a:spcBef>
            </a:pPr>
            <a:r>
              <a:rPr sz="650" dirty="0">
                <a:solidFill>
                  <a:srgbClr val="2F5597"/>
                </a:solidFill>
                <a:latin typeface="Calibri"/>
                <a:cs typeface="Calibri"/>
              </a:rPr>
              <a:t>*</a:t>
            </a:r>
            <a:r>
              <a:rPr sz="650" dirty="0">
                <a:latin typeface="Calibri"/>
                <a:cs typeface="Calibri"/>
              </a:rPr>
              <a:t>Fire Department City of </a:t>
            </a:r>
            <a:r>
              <a:rPr sz="650" spc="5" dirty="0">
                <a:latin typeface="Calibri"/>
                <a:cs typeface="Calibri"/>
              </a:rPr>
              <a:t>New </a:t>
            </a:r>
            <a:r>
              <a:rPr sz="650" dirty="0">
                <a:latin typeface="Calibri"/>
                <a:cs typeface="Calibri"/>
              </a:rPr>
              <a:t>York (FDNY). Citywide </a:t>
            </a:r>
            <a:r>
              <a:rPr sz="650" spc="5" dirty="0">
                <a:latin typeface="Calibri"/>
                <a:cs typeface="Calibri"/>
              </a:rPr>
              <a:t>Ambulance </a:t>
            </a:r>
            <a:r>
              <a:rPr sz="650" dirty="0">
                <a:latin typeface="Calibri"/>
                <a:cs typeface="Calibri"/>
              </a:rPr>
              <a:t>Incidents </a:t>
            </a:r>
            <a:r>
              <a:rPr sz="650" spc="5" dirty="0">
                <a:latin typeface="Calibri"/>
                <a:cs typeface="Calibri"/>
              </a:rPr>
              <a:t>&amp; </a:t>
            </a:r>
            <a:r>
              <a:rPr sz="650" dirty="0">
                <a:latin typeface="Calibri"/>
                <a:cs typeface="Calibri"/>
              </a:rPr>
              <a:t>Runs. </a:t>
            </a:r>
            <a:r>
              <a:rPr sz="650" i="1" dirty="0">
                <a:latin typeface="Calibri"/>
                <a:cs typeface="Calibri"/>
              </a:rPr>
              <a:t>Citywide Performance  Indicators</a:t>
            </a:r>
            <a:r>
              <a:rPr sz="650" dirty="0">
                <a:latin typeface="Calibri"/>
                <a:cs typeface="Calibri"/>
              </a:rPr>
              <a:t>. January</a:t>
            </a:r>
            <a:r>
              <a:rPr sz="650" spc="-10" dirty="0">
                <a:latin typeface="Calibri"/>
                <a:cs typeface="Calibri"/>
              </a:rPr>
              <a:t> </a:t>
            </a:r>
            <a:r>
              <a:rPr sz="650" dirty="0">
                <a:latin typeface="Calibri"/>
                <a:cs typeface="Calibri"/>
              </a:rPr>
              <a:t>2017.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5005" y="4835651"/>
            <a:ext cx="1064514" cy="10934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3474" y="4995671"/>
            <a:ext cx="748030" cy="746760"/>
          </a:xfrm>
          <a:custGeom>
            <a:avLst/>
            <a:gdLst/>
            <a:ahLst/>
            <a:cxnLst/>
            <a:rect l="l" t="t" r="r" b="b"/>
            <a:pathLst>
              <a:path w="748030" h="746760">
                <a:moveTo>
                  <a:pt x="747522" y="373379"/>
                </a:moveTo>
                <a:lnTo>
                  <a:pt x="744605" y="326486"/>
                </a:lnTo>
                <a:lnTo>
                  <a:pt x="736090" y="281348"/>
                </a:lnTo>
                <a:lnTo>
                  <a:pt x="722331" y="238311"/>
                </a:lnTo>
                <a:lnTo>
                  <a:pt x="703681" y="197723"/>
                </a:lnTo>
                <a:lnTo>
                  <a:pt x="680495" y="159933"/>
                </a:lnTo>
                <a:lnTo>
                  <a:pt x="653126" y="125287"/>
                </a:lnTo>
                <a:lnTo>
                  <a:pt x="621929" y="94132"/>
                </a:lnTo>
                <a:lnTo>
                  <a:pt x="587255" y="66818"/>
                </a:lnTo>
                <a:lnTo>
                  <a:pt x="549460" y="43690"/>
                </a:lnTo>
                <a:lnTo>
                  <a:pt x="508898" y="25097"/>
                </a:lnTo>
                <a:lnTo>
                  <a:pt x="465921" y="11385"/>
                </a:lnTo>
                <a:lnTo>
                  <a:pt x="420885" y="2904"/>
                </a:lnTo>
                <a:lnTo>
                  <a:pt x="374141" y="0"/>
                </a:lnTo>
                <a:lnTo>
                  <a:pt x="327236" y="2904"/>
                </a:lnTo>
                <a:lnTo>
                  <a:pt x="282061" y="11385"/>
                </a:lnTo>
                <a:lnTo>
                  <a:pt x="238970" y="25097"/>
                </a:lnTo>
                <a:lnTo>
                  <a:pt x="198313" y="43690"/>
                </a:lnTo>
                <a:lnTo>
                  <a:pt x="160443" y="66818"/>
                </a:lnTo>
                <a:lnTo>
                  <a:pt x="125711" y="94132"/>
                </a:lnTo>
                <a:lnTo>
                  <a:pt x="94469" y="125287"/>
                </a:lnTo>
                <a:lnTo>
                  <a:pt x="67069" y="159933"/>
                </a:lnTo>
                <a:lnTo>
                  <a:pt x="43862" y="197723"/>
                </a:lnTo>
                <a:lnTo>
                  <a:pt x="25200" y="238311"/>
                </a:lnTo>
                <a:lnTo>
                  <a:pt x="11434" y="281348"/>
                </a:lnTo>
                <a:lnTo>
                  <a:pt x="2917" y="326486"/>
                </a:lnTo>
                <a:lnTo>
                  <a:pt x="0" y="373379"/>
                </a:lnTo>
                <a:lnTo>
                  <a:pt x="2917" y="420273"/>
                </a:lnTo>
                <a:lnTo>
                  <a:pt x="11434" y="465411"/>
                </a:lnTo>
                <a:lnTo>
                  <a:pt x="25200" y="508448"/>
                </a:lnTo>
                <a:lnTo>
                  <a:pt x="43862" y="549036"/>
                </a:lnTo>
                <a:lnTo>
                  <a:pt x="67069" y="586826"/>
                </a:lnTo>
                <a:lnTo>
                  <a:pt x="94469" y="621472"/>
                </a:lnTo>
                <a:lnTo>
                  <a:pt x="125711" y="652627"/>
                </a:lnTo>
                <a:lnTo>
                  <a:pt x="160443" y="679941"/>
                </a:lnTo>
                <a:lnTo>
                  <a:pt x="198313" y="703069"/>
                </a:lnTo>
                <a:lnTo>
                  <a:pt x="238970" y="721662"/>
                </a:lnTo>
                <a:lnTo>
                  <a:pt x="282061" y="735374"/>
                </a:lnTo>
                <a:lnTo>
                  <a:pt x="327236" y="743855"/>
                </a:lnTo>
                <a:lnTo>
                  <a:pt x="374142" y="746759"/>
                </a:lnTo>
                <a:lnTo>
                  <a:pt x="420885" y="743855"/>
                </a:lnTo>
                <a:lnTo>
                  <a:pt x="465921" y="735374"/>
                </a:lnTo>
                <a:lnTo>
                  <a:pt x="508898" y="721662"/>
                </a:lnTo>
                <a:lnTo>
                  <a:pt x="549460" y="703069"/>
                </a:lnTo>
                <a:lnTo>
                  <a:pt x="587255" y="679941"/>
                </a:lnTo>
                <a:lnTo>
                  <a:pt x="621929" y="652627"/>
                </a:lnTo>
                <a:lnTo>
                  <a:pt x="653126" y="621472"/>
                </a:lnTo>
                <a:lnTo>
                  <a:pt x="680495" y="586826"/>
                </a:lnTo>
                <a:lnTo>
                  <a:pt x="703681" y="549036"/>
                </a:lnTo>
                <a:lnTo>
                  <a:pt x="722331" y="508448"/>
                </a:lnTo>
                <a:lnTo>
                  <a:pt x="736090" y="465411"/>
                </a:lnTo>
                <a:lnTo>
                  <a:pt x="744605" y="420273"/>
                </a:lnTo>
                <a:lnTo>
                  <a:pt x="747522" y="373379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5894" y="5262371"/>
            <a:ext cx="184150" cy="213360"/>
          </a:xfrm>
          <a:custGeom>
            <a:avLst/>
            <a:gdLst/>
            <a:ahLst/>
            <a:cxnLst/>
            <a:rect l="l" t="t" r="r" b="b"/>
            <a:pathLst>
              <a:path w="184150" h="213360">
                <a:moveTo>
                  <a:pt x="183642" y="106680"/>
                </a:moveTo>
                <a:lnTo>
                  <a:pt x="0" y="0"/>
                </a:lnTo>
                <a:lnTo>
                  <a:pt x="0" y="213360"/>
                </a:lnTo>
                <a:lnTo>
                  <a:pt x="183642" y="106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34694" y="5127752"/>
            <a:ext cx="29768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50" b="0" dirty="0">
                <a:solidFill>
                  <a:srgbClr val="7E7E7E"/>
                </a:solidFill>
                <a:latin typeface="Calibri Light"/>
                <a:cs typeface="Calibri Light"/>
              </a:rPr>
              <a:t>Please </a:t>
            </a: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select </a:t>
            </a:r>
            <a:r>
              <a:rPr sz="1650" b="0" dirty="0">
                <a:solidFill>
                  <a:srgbClr val="7E7E7E"/>
                </a:solidFill>
                <a:latin typeface="Calibri Light"/>
                <a:cs typeface="Calibri Light"/>
              </a:rPr>
              <a:t>the </a:t>
            </a: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picture </a:t>
            </a:r>
            <a:r>
              <a:rPr sz="1650" b="0" dirty="0">
                <a:solidFill>
                  <a:srgbClr val="7E7E7E"/>
                </a:solidFill>
                <a:latin typeface="Calibri Light"/>
                <a:cs typeface="Calibri Light"/>
              </a:rPr>
              <a:t>within</a:t>
            </a:r>
            <a:r>
              <a:rPr sz="1650" b="0" spc="-110" dirty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sz="1650" b="0" dirty="0">
                <a:solidFill>
                  <a:srgbClr val="7E7E7E"/>
                </a:solidFill>
                <a:latin typeface="Calibri Light"/>
                <a:cs typeface="Calibri Light"/>
              </a:rPr>
              <a:t>the  slide </a:t>
            </a:r>
            <a:r>
              <a:rPr sz="1650" b="0" spc="-10" dirty="0">
                <a:solidFill>
                  <a:srgbClr val="7E7E7E"/>
                </a:solidFill>
                <a:latin typeface="Calibri Light"/>
                <a:cs typeface="Calibri Light"/>
              </a:rPr>
              <a:t>to play </a:t>
            </a:r>
            <a:r>
              <a:rPr sz="1650" b="0" dirty="0">
                <a:solidFill>
                  <a:srgbClr val="7E7E7E"/>
                </a:solidFill>
                <a:latin typeface="Calibri Light"/>
                <a:cs typeface="Calibri Light"/>
              </a:rPr>
              <a:t>the</a:t>
            </a:r>
            <a:r>
              <a:rPr sz="1650" b="0" spc="-25" dirty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sz="1650" b="0" dirty="0">
                <a:solidFill>
                  <a:srgbClr val="7E7E7E"/>
                </a:solidFill>
                <a:latin typeface="Calibri Light"/>
                <a:cs typeface="Calibri Light"/>
              </a:rPr>
              <a:t>video</a:t>
            </a:r>
            <a:endParaRPr sz="165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42969" y="5249672"/>
            <a:ext cx="3889375" cy="47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76960">
              <a:lnSpc>
                <a:spcPct val="102400"/>
              </a:lnSpc>
              <a:spcBef>
                <a:spcPts val="95"/>
              </a:spcBef>
            </a:pP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Video can </a:t>
            </a:r>
            <a:r>
              <a:rPr sz="1450" b="0" spc="15" dirty="0">
                <a:solidFill>
                  <a:srgbClr val="7E7E7E"/>
                </a:solidFill>
                <a:latin typeface="Calibri Light"/>
                <a:cs typeface="Calibri Light"/>
              </a:rPr>
              <a:t>be </a:t>
            </a:r>
            <a:r>
              <a:rPr sz="1450" b="0" spc="5" dirty="0">
                <a:solidFill>
                  <a:srgbClr val="7E7E7E"/>
                </a:solidFill>
                <a:latin typeface="Calibri Light"/>
                <a:cs typeface="Calibri Light"/>
              </a:rPr>
              <a:t>found </a:t>
            </a: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at:  </a:t>
            </a:r>
            <a:r>
              <a:rPr sz="1450" b="0" u="sng" spc="5" dirty="0">
                <a:solidFill>
                  <a:srgbClr val="004771"/>
                </a:solidFill>
                <a:uFill>
                  <a:solidFill>
                    <a:srgbClr val="004772"/>
                  </a:solidFill>
                </a:uFill>
                <a:latin typeface="Calibri Light"/>
                <a:cs typeface="Calibri Light"/>
                <a:hlinkClick r:id="rId12"/>
              </a:rPr>
              <a:t>https://www.youtube.com/watch?v=i8Wc5VwksPU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17</a:t>
            </a:r>
            <a:endParaRPr sz="1150"/>
          </a:p>
        </p:txBody>
      </p:sp>
      <p:pic>
        <p:nvPicPr>
          <p:cNvPr id="20" name="Response Impac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751323" y="2235562"/>
            <a:ext cx="5181600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18643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CHAIN OF</a:t>
            </a:r>
            <a:r>
              <a:rPr spc="-50" dirty="0">
                <a:solidFill>
                  <a:srgbClr val="004771"/>
                </a:solidFill>
              </a:rPr>
              <a:t> </a:t>
            </a:r>
            <a:r>
              <a:rPr spc="-20" dirty="0">
                <a:solidFill>
                  <a:srgbClr val="004771"/>
                </a:solidFill>
              </a:rPr>
              <a:t>SURVIVAL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50774" y="2485135"/>
            <a:ext cx="910272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How the </a:t>
            </a:r>
            <a:r>
              <a:rPr sz="2300" spc="-5" dirty="0">
                <a:latin typeface="Calibri"/>
                <a:cs typeface="Calibri"/>
              </a:rPr>
              <a:t>emergency </a:t>
            </a:r>
            <a:r>
              <a:rPr sz="2300" dirty="0">
                <a:latin typeface="Calibri"/>
                <a:cs typeface="Calibri"/>
              </a:rPr>
              <a:t>medical </a:t>
            </a:r>
            <a:r>
              <a:rPr sz="2300" spc="-15" dirty="0">
                <a:latin typeface="Calibri"/>
                <a:cs typeface="Calibri"/>
              </a:rPr>
              <a:t>system keeps </a:t>
            </a:r>
            <a:r>
              <a:rPr sz="2300" dirty="0">
                <a:latin typeface="Calibri"/>
                <a:cs typeface="Calibri"/>
              </a:rPr>
              <a:t>people with </a:t>
            </a:r>
            <a:r>
              <a:rPr sz="2300" spc="-5" dirty="0">
                <a:latin typeface="Calibri"/>
                <a:cs typeface="Calibri"/>
              </a:rPr>
              <a:t>serious </a:t>
            </a:r>
            <a:r>
              <a:rPr sz="2300" dirty="0">
                <a:latin typeface="Calibri"/>
                <a:cs typeface="Calibri"/>
              </a:rPr>
              <a:t>injuries</a:t>
            </a:r>
            <a:r>
              <a:rPr sz="2300" spc="7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alive: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0" y="3608070"/>
            <a:ext cx="2835910" cy="928369"/>
          </a:xfrm>
          <a:custGeom>
            <a:avLst/>
            <a:gdLst/>
            <a:ahLst/>
            <a:cxnLst/>
            <a:rect l="l" t="t" r="r" b="b"/>
            <a:pathLst>
              <a:path w="2835910" h="928370">
                <a:moveTo>
                  <a:pt x="121539" y="878586"/>
                </a:moveTo>
                <a:lnTo>
                  <a:pt x="109347" y="849630"/>
                </a:lnTo>
                <a:lnTo>
                  <a:pt x="0" y="896390"/>
                </a:lnTo>
                <a:lnTo>
                  <a:pt x="0" y="913637"/>
                </a:lnTo>
                <a:lnTo>
                  <a:pt x="6477" y="928116"/>
                </a:lnTo>
                <a:lnTo>
                  <a:pt x="121539" y="878586"/>
                </a:lnTo>
                <a:close/>
              </a:path>
              <a:path w="2835910" h="928370">
                <a:moveTo>
                  <a:pt x="324231" y="792480"/>
                </a:moveTo>
                <a:lnTo>
                  <a:pt x="311277" y="763524"/>
                </a:lnTo>
                <a:lnTo>
                  <a:pt x="196977" y="812292"/>
                </a:lnTo>
                <a:lnTo>
                  <a:pt x="196215" y="812292"/>
                </a:lnTo>
                <a:lnTo>
                  <a:pt x="208407" y="841248"/>
                </a:lnTo>
                <a:lnTo>
                  <a:pt x="209931" y="840486"/>
                </a:lnTo>
                <a:lnTo>
                  <a:pt x="324231" y="792480"/>
                </a:lnTo>
                <a:close/>
              </a:path>
              <a:path w="2835910" h="928370">
                <a:moveTo>
                  <a:pt x="526923" y="706374"/>
                </a:moveTo>
                <a:lnTo>
                  <a:pt x="514731" y="677418"/>
                </a:lnTo>
                <a:lnTo>
                  <a:pt x="400431" y="725424"/>
                </a:lnTo>
                <a:lnTo>
                  <a:pt x="398145" y="726186"/>
                </a:lnTo>
                <a:lnTo>
                  <a:pt x="411099" y="755142"/>
                </a:lnTo>
                <a:lnTo>
                  <a:pt x="412623" y="754634"/>
                </a:lnTo>
                <a:lnTo>
                  <a:pt x="412623" y="754380"/>
                </a:lnTo>
                <a:lnTo>
                  <a:pt x="526923" y="706374"/>
                </a:lnTo>
                <a:close/>
              </a:path>
              <a:path w="2835910" h="928370">
                <a:moveTo>
                  <a:pt x="413385" y="754380"/>
                </a:moveTo>
                <a:lnTo>
                  <a:pt x="412623" y="754380"/>
                </a:lnTo>
                <a:lnTo>
                  <a:pt x="412623" y="754634"/>
                </a:lnTo>
                <a:lnTo>
                  <a:pt x="413385" y="754380"/>
                </a:lnTo>
                <a:close/>
              </a:path>
              <a:path w="2835910" h="928370">
                <a:moveTo>
                  <a:pt x="729615" y="622554"/>
                </a:moveTo>
                <a:lnTo>
                  <a:pt x="718185" y="593598"/>
                </a:lnTo>
                <a:lnTo>
                  <a:pt x="604647" y="640080"/>
                </a:lnTo>
                <a:lnTo>
                  <a:pt x="601599" y="640842"/>
                </a:lnTo>
                <a:lnTo>
                  <a:pt x="613791" y="669798"/>
                </a:lnTo>
                <a:lnTo>
                  <a:pt x="616077" y="669036"/>
                </a:lnTo>
                <a:lnTo>
                  <a:pt x="729615" y="622554"/>
                </a:lnTo>
                <a:close/>
              </a:path>
              <a:path w="2835910" h="928370">
                <a:moveTo>
                  <a:pt x="933831" y="540258"/>
                </a:moveTo>
                <a:lnTo>
                  <a:pt x="922401" y="511302"/>
                </a:lnTo>
                <a:lnTo>
                  <a:pt x="909447" y="515874"/>
                </a:lnTo>
                <a:lnTo>
                  <a:pt x="808101" y="557022"/>
                </a:lnTo>
                <a:lnTo>
                  <a:pt x="805053" y="557784"/>
                </a:lnTo>
                <a:lnTo>
                  <a:pt x="817245" y="586740"/>
                </a:lnTo>
                <a:lnTo>
                  <a:pt x="819531" y="585978"/>
                </a:lnTo>
                <a:lnTo>
                  <a:pt x="921639" y="545592"/>
                </a:lnTo>
                <a:lnTo>
                  <a:pt x="933831" y="540258"/>
                </a:lnTo>
                <a:close/>
              </a:path>
              <a:path w="2835910" h="928370">
                <a:moveTo>
                  <a:pt x="1138809" y="461772"/>
                </a:moveTo>
                <a:lnTo>
                  <a:pt x="1128141" y="432054"/>
                </a:lnTo>
                <a:lnTo>
                  <a:pt x="1113663" y="437388"/>
                </a:lnTo>
                <a:lnTo>
                  <a:pt x="1011555" y="476250"/>
                </a:lnTo>
                <a:lnTo>
                  <a:pt x="1010031" y="477012"/>
                </a:lnTo>
                <a:lnTo>
                  <a:pt x="1021461" y="505968"/>
                </a:lnTo>
                <a:lnTo>
                  <a:pt x="1022985" y="505968"/>
                </a:lnTo>
                <a:lnTo>
                  <a:pt x="1124331" y="467396"/>
                </a:lnTo>
                <a:lnTo>
                  <a:pt x="1124331" y="467106"/>
                </a:lnTo>
                <a:lnTo>
                  <a:pt x="1138809" y="461772"/>
                </a:lnTo>
                <a:close/>
              </a:path>
              <a:path w="2835910" h="928370">
                <a:moveTo>
                  <a:pt x="1125093" y="467106"/>
                </a:moveTo>
                <a:lnTo>
                  <a:pt x="1124331" y="467106"/>
                </a:lnTo>
                <a:lnTo>
                  <a:pt x="1124331" y="467396"/>
                </a:lnTo>
                <a:lnTo>
                  <a:pt x="1125093" y="467106"/>
                </a:lnTo>
                <a:close/>
              </a:path>
              <a:path w="2835910" h="928370">
                <a:moveTo>
                  <a:pt x="1345311" y="386334"/>
                </a:moveTo>
                <a:lnTo>
                  <a:pt x="1334643" y="356616"/>
                </a:lnTo>
                <a:lnTo>
                  <a:pt x="1317117" y="362712"/>
                </a:lnTo>
                <a:lnTo>
                  <a:pt x="1216533" y="399288"/>
                </a:lnTo>
                <a:lnTo>
                  <a:pt x="1227201" y="429006"/>
                </a:lnTo>
                <a:lnTo>
                  <a:pt x="1327785" y="392430"/>
                </a:lnTo>
                <a:lnTo>
                  <a:pt x="1345311" y="386334"/>
                </a:lnTo>
                <a:close/>
              </a:path>
              <a:path w="2835910" h="928370">
                <a:moveTo>
                  <a:pt x="1553337" y="315468"/>
                </a:moveTo>
                <a:lnTo>
                  <a:pt x="1543431" y="285750"/>
                </a:lnTo>
                <a:lnTo>
                  <a:pt x="1521333" y="292608"/>
                </a:lnTo>
                <a:lnTo>
                  <a:pt x="1423797" y="325374"/>
                </a:lnTo>
                <a:lnTo>
                  <a:pt x="1433703" y="355092"/>
                </a:lnTo>
                <a:lnTo>
                  <a:pt x="1531239" y="322326"/>
                </a:lnTo>
                <a:lnTo>
                  <a:pt x="1553337" y="315468"/>
                </a:lnTo>
                <a:close/>
              </a:path>
              <a:path w="2835910" h="928370">
                <a:moveTo>
                  <a:pt x="1762887" y="249174"/>
                </a:moveTo>
                <a:lnTo>
                  <a:pt x="1753743" y="219456"/>
                </a:lnTo>
                <a:lnTo>
                  <a:pt x="1725549" y="227838"/>
                </a:lnTo>
                <a:lnTo>
                  <a:pt x="1633347" y="256032"/>
                </a:lnTo>
                <a:lnTo>
                  <a:pt x="1642491" y="286512"/>
                </a:lnTo>
                <a:lnTo>
                  <a:pt x="1734693" y="257556"/>
                </a:lnTo>
                <a:lnTo>
                  <a:pt x="1762887" y="249174"/>
                </a:lnTo>
                <a:close/>
              </a:path>
              <a:path w="2835910" h="928370">
                <a:moveTo>
                  <a:pt x="1973961" y="189738"/>
                </a:moveTo>
                <a:lnTo>
                  <a:pt x="1965579" y="159258"/>
                </a:lnTo>
                <a:lnTo>
                  <a:pt x="1844421" y="192786"/>
                </a:lnTo>
                <a:lnTo>
                  <a:pt x="1852803" y="223266"/>
                </a:lnTo>
                <a:lnTo>
                  <a:pt x="1973961" y="189738"/>
                </a:lnTo>
                <a:close/>
              </a:path>
              <a:path w="2835910" h="928370">
                <a:moveTo>
                  <a:pt x="2186559" y="137160"/>
                </a:moveTo>
                <a:lnTo>
                  <a:pt x="2179701" y="106680"/>
                </a:lnTo>
                <a:lnTo>
                  <a:pt x="2133981" y="116586"/>
                </a:lnTo>
                <a:lnTo>
                  <a:pt x="2057781" y="135636"/>
                </a:lnTo>
                <a:lnTo>
                  <a:pt x="2064639" y="166116"/>
                </a:lnTo>
                <a:lnTo>
                  <a:pt x="2140839" y="148009"/>
                </a:lnTo>
                <a:lnTo>
                  <a:pt x="2140839" y="147828"/>
                </a:lnTo>
                <a:lnTo>
                  <a:pt x="2186559" y="137160"/>
                </a:lnTo>
                <a:close/>
              </a:path>
              <a:path w="2835910" h="928370">
                <a:moveTo>
                  <a:pt x="2141601" y="147828"/>
                </a:moveTo>
                <a:lnTo>
                  <a:pt x="2140839" y="147828"/>
                </a:lnTo>
                <a:lnTo>
                  <a:pt x="2140839" y="148009"/>
                </a:lnTo>
                <a:lnTo>
                  <a:pt x="2141601" y="147828"/>
                </a:lnTo>
                <a:close/>
              </a:path>
              <a:path w="2835910" h="928370">
                <a:moveTo>
                  <a:pt x="2401443" y="92201"/>
                </a:moveTo>
                <a:lnTo>
                  <a:pt x="2396109" y="61721"/>
                </a:lnTo>
                <a:lnTo>
                  <a:pt x="2338197" y="72390"/>
                </a:lnTo>
                <a:lnTo>
                  <a:pt x="2272665" y="86106"/>
                </a:lnTo>
                <a:lnTo>
                  <a:pt x="2278761" y="116586"/>
                </a:lnTo>
                <a:lnTo>
                  <a:pt x="2344293" y="103027"/>
                </a:lnTo>
                <a:lnTo>
                  <a:pt x="2344293" y="102869"/>
                </a:lnTo>
                <a:lnTo>
                  <a:pt x="2401443" y="92201"/>
                </a:lnTo>
                <a:close/>
              </a:path>
              <a:path w="2835910" h="928370">
                <a:moveTo>
                  <a:pt x="2345055" y="102869"/>
                </a:moveTo>
                <a:lnTo>
                  <a:pt x="2344293" y="102869"/>
                </a:lnTo>
                <a:lnTo>
                  <a:pt x="2344293" y="103027"/>
                </a:lnTo>
                <a:lnTo>
                  <a:pt x="2345055" y="102869"/>
                </a:lnTo>
                <a:close/>
              </a:path>
              <a:path w="2835910" h="928370">
                <a:moveTo>
                  <a:pt x="2617851" y="57150"/>
                </a:moveTo>
                <a:lnTo>
                  <a:pt x="2614041" y="25907"/>
                </a:lnTo>
                <a:lnTo>
                  <a:pt x="2543175" y="35813"/>
                </a:lnTo>
                <a:lnTo>
                  <a:pt x="2489073" y="44957"/>
                </a:lnTo>
                <a:lnTo>
                  <a:pt x="2494407" y="76200"/>
                </a:lnTo>
                <a:lnTo>
                  <a:pt x="2547747" y="67056"/>
                </a:lnTo>
                <a:lnTo>
                  <a:pt x="2617851" y="57150"/>
                </a:lnTo>
                <a:close/>
              </a:path>
              <a:path w="2835910" h="928370">
                <a:moveTo>
                  <a:pt x="2835783" y="31241"/>
                </a:moveTo>
                <a:lnTo>
                  <a:pt x="2832735" y="0"/>
                </a:lnTo>
                <a:lnTo>
                  <a:pt x="2748153" y="8381"/>
                </a:lnTo>
                <a:lnTo>
                  <a:pt x="2707767" y="13715"/>
                </a:lnTo>
                <a:lnTo>
                  <a:pt x="2711577" y="44957"/>
                </a:lnTo>
                <a:lnTo>
                  <a:pt x="2751201" y="39623"/>
                </a:lnTo>
                <a:lnTo>
                  <a:pt x="2835783" y="31241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36058" y="4114800"/>
            <a:ext cx="1367155" cy="518159"/>
          </a:xfrm>
          <a:custGeom>
            <a:avLst/>
            <a:gdLst/>
            <a:ahLst/>
            <a:cxnLst/>
            <a:rect l="l" t="t" r="r" b="b"/>
            <a:pathLst>
              <a:path w="1367154" h="518160">
                <a:moveTo>
                  <a:pt x="128015" y="50291"/>
                </a:moveTo>
                <a:lnTo>
                  <a:pt x="51815" y="17525"/>
                </a:lnTo>
                <a:lnTo>
                  <a:pt x="12953" y="0"/>
                </a:lnTo>
                <a:lnTo>
                  <a:pt x="0" y="28956"/>
                </a:lnTo>
                <a:lnTo>
                  <a:pt x="39623" y="45720"/>
                </a:lnTo>
                <a:lnTo>
                  <a:pt x="115823" y="79247"/>
                </a:lnTo>
                <a:lnTo>
                  <a:pt x="128015" y="50291"/>
                </a:lnTo>
                <a:close/>
              </a:path>
              <a:path w="1367154" h="518160">
                <a:moveTo>
                  <a:pt x="329945" y="136397"/>
                </a:moveTo>
                <a:lnTo>
                  <a:pt x="263651" y="108203"/>
                </a:lnTo>
                <a:lnTo>
                  <a:pt x="214883" y="87630"/>
                </a:lnTo>
                <a:lnTo>
                  <a:pt x="202691" y="115823"/>
                </a:lnTo>
                <a:lnTo>
                  <a:pt x="251459" y="137160"/>
                </a:lnTo>
                <a:lnTo>
                  <a:pt x="317753" y="165353"/>
                </a:lnTo>
                <a:lnTo>
                  <a:pt x="329945" y="136397"/>
                </a:lnTo>
                <a:close/>
              </a:path>
              <a:path w="1367154" h="518160">
                <a:moveTo>
                  <a:pt x="533399" y="221741"/>
                </a:moveTo>
                <a:lnTo>
                  <a:pt x="471677" y="196595"/>
                </a:lnTo>
                <a:lnTo>
                  <a:pt x="416813" y="173735"/>
                </a:lnTo>
                <a:lnTo>
                  <a:pt x="404621" y="202692"/>
                </a:lnTo>
                <a:lnTo>
                  <a:pt x="459485" y="225551"/>
                </a:lnTo>
                <a:lnTo>
                  <a:pt x="521207" y="250697"/>
                </a:lnTo>
                <a:lnTo>
                  <a:pt x="533399" y="221741"/>
                </a:lnTo>
                <a:close/>
              </a:path>
              <a:path w="1367154" h="518160">
                <a:moveTo>
                  <a:pt x="737615" y="302513"/>
                </a:moveTo>
                <a:lnTo>
                  <a:pt x="620267" y="256793"/>
                </a:lnTo>
                <a:lnTo>
                  <a:pt x="608837" y="285749"/>
                </a:lnTo>
                <a:lnTo>
                  <a:pt x="663701" y="307847"/>
                </a:lnTo>
                <a:lnTo>
                  <a:pt x="726185" y="331470"/>
                </a:lnTo>
                <a:lnTo>
                  <a:pt x="737615" y="302513"/>
                </a:lnTo>
                <a:close/>
              </a:path>
              <a:path w="1367154" h="518160">
                <a:moveTo>
                  <a:pt x="873251" y="352043"/>
                </a:moveTo>
                <a:lnTo>
                  <a:pt x="825245" y="334517"/>
                </a:lnTo>
                <a:lnTo>
                  <a:pt x="814577" y="364235"/>
                </a:lnTo>
                <a:lnTo>
                  <a:pt x="862583" y="381761"/>
                </a:lnTo>
                <a:lnTo>
                  <a:pt x="872489" y="385167"/>
                </a:lnTo>
                <a:lnTo>
                  <a:pt x="872489" y="352043"/>
                </a:lnTo>
                <a:lnTo>
                  <a:pt x="873251" y="352043"/>
                </a:lnTo>
                <a:close/>
              </a:path>
              <a:path w="1367154" h="518160">
                <a:moveTo>
                  <a:pt x="944117" y="376427"/>
                </a:moveTo>
                <a:lnTo>
                  <a:pt x="921257" y="368807"/>
                </a:lnTo>
                <a:lnTo>
                  <a:pt x="872489" y="352043"/>
                </a:lnTo>
                <a:lnTo>
                  <a:pt x="872489" y="385167"/>
                </a:lnTo>
                <a:lnTo>
                  <a:pt x="911351" y="398525"/>
                </a:lnTo>
                <a:lnTo>
                  <a:pt x="934211" y="406145"/>
                </a:lnTo>
                <a:lnTo>
                  <a:pt x="944117" y="376427"/>
                </a:lnTo>
                <a:close/>
              </a:path>
              <a:path w="1367154" h="518160">
                <a:moveTo>
                  <a:pt x="1064513" y="414527"/>
                </a:moveTo>
                <a:lnTo>
                  <a:pt x="1033271" y="405384"/>
                </a:lnTo>
                <a:lnTo>
                  <a:pt x="1024127" y="435101"/>
                </a:lnTo>
                <a:lnTo>
                  <a:pt x="1055369" y="445007"/>
                </a:lnTo>
                <a:lnTo>
                  <a:pt x="1063751" y="447441"/>
                </a:lnTo>
                <a:lnTo>
                  <a:pt x="1063751" y="414527"/>
                </a:lnTo>
                <a:lnTo>
                  <a:pt x="1064513" y="414527"/>
                </a:lnTo>
                <a:close/>
              </a:path>
              <a:path w="1367154" h="518160">
                <a:moveTo>
                  <a:pt x="1153667" y="439673"/>
                </a:moveTo>
                <a:lnTo>
                  <a:pt x="1110995" y="428243"/>
                </a:lnTo>
                <a:lnTo>
                  <a:pt x="1063751" y="414527"/>
                </a:lnTo>
                <a:lnTo>
                  <a:pt x="1063751" y="447441"/>
                </a:lnTo>
                <a:lnTo>
                  <a:pt x="1102613" y="458723"/>
                </a:lnTo>
                <a:lnTo>
                  <a:pt x="1145285" y="470153"/>
                </a:lnTo>
                <a:lnTo>
                  <a:pt x="1153667" y="439673"/>
                </a:lnTo>
                <a:close/>
              </a:path>
              <a:path w="1367154" h="518160">
                <a:moveTo>
                  <a:pt x="1293113" y="473201"/>
                </a:moveTo>
                <a:lnTo>
                  <a:pt x="1248155" y="463295"/>
                </a:lnTo>
                <a:lnTo>
                  <a:pt x="1244345" y="462533"/>
                </a:lnTo>
                <a:lnTo>
                  <a:pt x="1237487" y="493013"/>
                </a:lnTo>
                <a:lnTo>
                  <a:pt x="1240535" y="493775"/>
                </a:lnTo>
                <a:lnTo>
                  <a:pt x="1286255" y="503681"/>
                </a:lnTo>
                <a:lnTo>
                  <a:pt x="1292351" y="504921"/>
                </a:lnTo>
                <a:lnTo>
                  <a:pt x="1292351" y="473201"/>
                </a:lnTo>
                <a:lnTo>
                  <a:pt x="1293113" y="473201"/>
                </a:lnTo>
                <a:close/>
              </a:path>
              <a:path w="1367154" h="518160">
                <a:moveTo>
                  <a:pt x="1367027" y="487679"/>
                </a:moveTo>
                <a:lnTo>
                  <a:pt x="1336547" y="482345"/>
                </a:lnTo>
                <a:lnTo>
                  <a:pt x="1292351" y="473201"/>
                </a:lnTo>
                <a:lnTo>
                  <a:pt x="1292351" y="504921"/>
                </a:lnTo>
                <a:lnTo>
                  <a:pt x="1331213" y="512825"/>
                </a:lnTo>
                <a:lnTo>
                  <a:pt x="1361693" y="518159"/>
                </a:lnTo>
                <a:lnTo>
                  <a:pt x="1367027" y="48767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27604" y="3591305"/>
            <a:ext cx="2034539" cy="515620"/>
          </a:xfrm>
          <a:custGeom>
            <a:avLst/>
            <a:gdLst/>
            <a:ahLst/>
            <a:cxnLst/>
            <a:rect l="l" t="t" r="r" b="b"/>
            <a:pathLst>
              <a:path w="2034539" h="515620">
                <a:moveTo>
                  <a:pt x="127254" y="34290"/>
                </a:moveTo>
                <a:lnTo>
                  <a:pt x="125730" y="2286"/>
                </a:lnTo>
                <a:lnTo>
                  <a:pt x="25908" y="7620"/>
                </a:lnTo>
                <a:lnTo>
                  <a:pt x="0" y="9144"/>
                </a:lnTo>
                <a:lnTo>
                  <a:pt x="2286" y="41148"/>
                </a:lnTo>
                <a:lnTo>
                  <a:pt x="27432" y="38862"/>
                </a:lnTo>
                <a:lnTo>
                  <a:pt x="127254" y="34290"/>
                </a:lnTo>
                <a:close/>
              </a:path>
              <a:path w="2034539" h="515620">
                <a:moveTo>
                  <a:pt x="347472" y="762"/>
                </a:moveTo>
                <a:lnTo>
                  <a:pt x="332232" y="756"/>
                </a:lnTo>
                <a:lnTo>
                  <a:pt x="230886" y="0"/>
                </a:lnTo>
                <a:lnTo>
                  <a:pt x="220979" y="0"/>
                </a:lnTo>
                <a:lnTo>
                  <a:pt x="221742" y="32004"/>
                </a:lnTo>
                <a:lnTo>
                  <a:pt x="230886" y="31242"/>
                </a:lnTo>
                <a:lnTo>
                  <a:pt x="332232" y="31998"/>
                </a:lnTo>
                <a:lnTo>
                  <a:pt x="345948" y="32004"/>
                </a:lnTo>
                <a:lnTo>
                  <a:pt x="347472" y="762"/>
                </a:lnTo>
                <a:close/>
              </a:path>
              <a:path w="2034539" h="515620">
                <a:moveTo>
                  <a:pt x="567690" y="17526"/>
                </a:moveTo>
                <a:lnTo>
                  <a:pt x="541782" y="14478"/>
                </a:lnTo>
                <a:lnTo>
                  <a:pt x="489204" y="9144"/>
                </a:lnTo>
                <a:lnTo>
                  <a:pt x="441959" y="5334"/>
                </a:lnTo>
                <a:lnTo>
                  <a:pt x="439673" y="36576"/>
                </a:lnTo>
                <a:lnTo>
                  <a:pt x="486156" y="40386"/>
                </a:lnTo>
                <a:lnTo>
                  <a:pt x="537972" y="45720"/>
                </a:lnTo>
                <a:lnTo>
                  <a:pt x="563880" y="48768"/>
                </a:lnTo>
                <a:lnTo>
                  <a:pt x="567690" y="17526"/>
                </a:lnTo>
                <a:close/>
              </a:path>
              <a:path w="2034539" h="515620">
                <a:moveTo>
                  <a:pt x="786384" y="54102"/>
                </a:moveTo>
                <a:lnTo>
                  <a:pt x="753618" y="47244"/>
                </a:lnTo>
                <a:lnTo>
                  <a:pt x="700278" y="37338"/>
                </a:lnTo>
                <a:lnTo>
                  <a:pt x="662178" y="31242"/>
                </a:lnTo>
                <a:lnTo>
                  <a:pt x="656844" y="62484"/>
                </a:lnTo>
                <a:lnTo>
                  <a:pt x="694944" y="68580"/>
                </a:lnTo>
                <a:lnTo>
                  <a:pt x="747522" y="78486"/>
                </a:lnTo>
                <a:lnTo>
                  <a:pt x="747522" y="77724"/>
                </a:lnTo>
                <a:lnTo>
                  <a:pt x="779526" y="84582"/>
                </a:lnTo>
                <a:lnTo>
                  <a:pt x="786384" y="54102"/>
                </a:lnTo>
                <a:close/>
              </a:path>
              <a:path w="2034539" h="515620">
                <a:moveTo>
                  <a:pt x="1001268" y="105156"/>
                </a:moveTo>
                <a:lnTo>
                  <a:pt x="967740" y="96774"/>
                </a:lnTo>
                <a:lnTo>
                  <a:pt x="914400" y="83058"/>
                </a:lnTo>
                <a:lnTo>
                  <a:pt x="878586" y="74676"/>
                </a:lnTo>
                <a:lnTo>
                  <a:pt x="871728" y="105156"/>
                </a:lnTo>
                <a:lnTo>
                  <a:pt x="906780" y="113538"/>
                </a:lnTo>
                <a:lnTo>
                  <a:pt x="960119" y="127254"/>
                </a:lnTo>
                <a:lnTo>
                  <a:pt x="960119" y="126492"/>
                </a:lnTo>
                <a:lnTo>
                  <a:pt x="992886" y="135636"/>
                </a:lnTo>
                <a:lnTo>
                  <a:pt x="1001268" y="105156"/>
                </a:lnTo>
                <a:close/>
              </a:path>
              <a:path w="2034539" h="515620">
                <a:moveTo>
                  <a:pt x="1212342" y="168402"/>
                </a:moveTo>
                <a:lnTo>
                  <a:pt x="1184910" y="159258"/>
                </a:lnTo>
                <a:lnTo>
                  <a:pt x="1130046" y="142494"/>
                </a:lnTo>
                <a:lnTo>
                  <a:pt x="1091946" y="131064"/>
                </a:lnTo>
                <a:lnTo>
                  <a:pt x="1083564" y="161544"/>
                </a:lnTo>
                <a:lnTo>
                  <a:pt x="1121664" y="172212"/>
                </a:lnTo>
                <a:lnTo>
                  <a:pt x="1121664" y="172448"/>
                </a:lnTo>
                <a:lnTo>
                  <a:pt x="1175004" y="188976"/>
                </a:lnTo>
                <a:lnTo>
                  <a:pt x="1203198" y="198120"/>
                </a:lnTo>
                <a:lnTo>
                  <a:pt x="1212342" y="168402"/>
                </a:lnTo>
                <a:close/>
              </a:path>
              <a:path w="2034539" h="515620">
                <a:moveTo>
                  <a:pt x="1121664" y="172448"/>
                </a:moveTo>
                <a:lnTo>
                  <a:pt x="1121664" y="172212"/>
                </a:lnTo>
                <a:lnTo>
                  <a:pt x="1120902" y="172212"/>
                </a:lnTo>
                <a:lnTo>
                  <a:pt x="1121664" y="172448"/>
                </a:lnTo>
                <a:close/>
              </a:path>
              <a:path w="2034539" h="515620">
                <a:moveTo>
                  <a:pt x="1421130" y="240030"/>
                </a:moveTo>
                <a:lnTo>
                  <a:pt x="1402080" y="233172"/>
                </a:lnTo>
                <a:lnTo>
                  <a:pt x="1302258" y="198120"/>
                </a:lnTo>
                <a:lnTo>
                  <a:pt x="1292352" y="227838"/>
                </a:lnTo>
                <a:lnTo>
                  <a:pt x="1392174" y="262890"/>
                </a:lnTo>
                <a:lnTo>
                  <a:pt x="1392174" y="263164"/>
                </a:lnTo>
                <a:lnTo>
                  <a:pt x="1410462" y="269748"/>
                </a:lnTo>
                <a:lnTo>
                  <a:pt x="1421130" y="240030"/>
                </a:lnTo>
                <a:close/>
              </a:path>
              <a:path w="2034539" h="515620">
                <a:moveTo>
                  <a:pt x="1392174" y="263164"/>
                </a:moveTo>
                <a:lnTo>
                  <a:pt x="1392174" y="262890"/>
                </a:lnTo>
                <a:lnTo>
                  <a:pt x="1391412" y="262890"/>
                </a:lnTo>
                <a:lnTo>
                  <a:pt x="1392174" y="263164"/>
                </a:lnTo>
                <a:close/>
              </a:path>
              <a:path w="2034539" h="515620">
                <a:moveTo>
                  <a:pt x="1627632" y="318516"/>
                </a:moveTo>
                <a:lnTo>
                  <a:pt x="1620012" y="315468"/>
                </a:lnTo>
                <a:lnTo>
                  <a:pt x="1511046" y="273558"/>
                </a:lnTo>
                <a:lnTo>
                  <a:pt x="1509522" y="272796"/>
                </a:lnTo>
                <a:lnTo>
                  <a:pt x="1498854" y="302514"/>
                </a:lnTo>
                <a:lnTo>
                  <a:pt x="1500378" y="302514"/>
                </a:lnTo>
                <a:lnTo>
                  <a:pt x="1608582" y="344424"/>
                </a:lnTo>
                <a:lnTo>
                  <a:pt x="1616202" y="347472"/>
                </a:lnTo>
                <a:lnTo>
                  <a:pt x="1627632" y="318516"/>
                </a:lnTo>
                <a:close/>
              </a:path>
              <a:path w="2034539" h="515620">
                <a:moveTo>
                  <a:pt x="1831848" y="400812"/>
                </a:moveTo>
                <a:lnTo>
                  <a:pt x="1728977" y="358902"/>
                </a:lnTo>
                <a:lnTo>
                  <a:pt x="1715262" y="352806"/>
                </a:lnTo>
                <a:lnTo>
                  <a:pt x="1703070" y="382524"/>
                </a:lnTo>
                <a:lnTo>
                  <a:pt x="1717548" y="387858"/>
                </a:lnTo>
                <a:lnTo>
                  <a:pt x="1819656" y="429768"/>
                </a:lnTo>
                <a:lnTo>
                  <a:pt x="1831848" y="400812"/>
                </a:lnTo>
                <a:close/>
              </a:path>
              <a:path w="2034539" h="515620">
                <a:moveTo>
                  <a:pt x="2034539" y="486918"/>
                </a:moveTo>
                <a:lnTo>
                  <a:pt x="1946148" y="448818"/>
                </a:lnTo>
                <a:lnTo>
                  <a:pt x="1918716" y="437388"/>
                </a:lnTo>
                <a:lnTo>
                  <a:pt x="1906524" y="466344"/>
                </a:lnTo>
                <a:lnTo>
                  <a:pt x="1933194" y="477774"/>
                </a:lnTo>
                <a:lnTo>
                  <a:pt x="2022348" y="515112"/>
                </a:lnTo>
                <a:lnTo>
                  <a:pt x="2034539" y="486918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91478" y="4278629"/>
            <a:ext cx="1393190" cy="379730"/>
          </a:xfrm>
          <a:custGeom>
            <a:avLst/>
            <a:gdLst/>
            <a:ahLst/>
            <a:cxnLst/>
            <a:rect l="l" t="t" r="r" b="b"/>
            <a:pathLst>
              <a:path w="1393190" h="379729">
                <a:moveTo>
                  <a:pt x="128016" y="346709"/>
                </a:moveTo>
                <a:lnTo>
                  <a:pt x="92964" y="345185"/>
                </a:lnTo>
                <a:lnTo>
                  <a:pt x="51816" y="342137"/>
                </a:lnTo>
                <a:lnTo>
                  <a:pt x="9906" y="337565"/>
                </a:lnTo>
                <a:lnTo>
                  <a:pt x="3810" y="336803"/>
                </a:lnTo>
                <a:lnTo>
                  <a:pt x="0" y="368045"/>
                </a:lnTo>
                <a:lnTo>
                  <a:pt x="10668" y="369216"/>
                </a:lnTo>
                <a:lnTo>
                  <a:pt x="49530" y="373379"/>
                </a:lnTo>
                <a:lnTo>
                  <a:pt x="91440" y="376427"/>
                </a:lnTo>
                <a:lnTo>
                  <a:pt x="126492" y="377951"/>
                </a:lnTo>
                <a:lnTo>
                  <a:pt x="128016" y="346709"/>
                </a:lnTo>
                <a:close/>
              </a:path>
              <a:path w="1393190" h="379729">
                <a:moveTo>
                  <a:pt x="10668" y="337565"/>
                </a:moveTo>
                <a:lnTo>
                  <a:pt x="9906" y="337481"/>
                </a:lnTo>
                <a:lnTo>
                  <a:pt x="10668" y="337565"/>
                </a:lnTo>
                <a:close/>
              </a:path>
              <a:path w="1393190" h="379729">
                <a:moveTo>
                  <a:pt x="52578" y="342137"/>
                </a:moveTo>
                <a:lnTo>
                  <a:pt x="51816" y="342056"/>
                </a:lnTo>
                <a:lnTo>
                  <a:pt x="52578" y="342137"/>
                </a:lnTo>
                <a:close/>
              </a:path>
              <a:path w="1393190" h="379729">
                <a:moveTo>
                  <a:pt x="93726" y="345185"/>
                </a:moveTo>
                <a:lnTo>
                  <a:pt x="92964" y="345130"/>
                </a:lnTo>
                <a:lnTo>
                  <a:pt x="93726" y="345185"/>
                </a:lnTo>
                <a:close/>
              </a:path>
              <a:path w="1393190" h="379729">
                <a:moveTo>
                  <a:pt x="348234" y="372617"/>
                </a:moveTo>
                <a:lnTo>
                  <a:pt x="345948" y="341375"/>
                </a:lnTo>
                <a:lnTo>
                  <a:pt x="332994" y="342137"/>
                </a:lnTo>
                <a:lnTo>
                  <a:pt x="294132" y="345185"/>
                </a:lnTo>
                <a:lnTo>
                  <a:pt x="254508" y="346709"/>
                </a:lnTo>
                <a:lnTo>
                  <a:pt x="220980" y="347471"/>
                </a:lnTo>
                <a:lnTo>
                  <a:pt x="221742" y="379475"/>
                </a:lnTo>
                <a:lnTo>
                  <a:pt x="256032" y="377951"/>
                </a:lnTo>
                <a:lnTo>
                  <a:pt x="295656" y="376427"/>
                </a:lnTo>
                <a:lnTo>
                  <a:pt x="335280" y="373379"/>
                </a:lnTo>
                <a:lnTo>
                  <a:pt x="348234" y="372617"/>
                </a:lnTo>
                <a:close/>
              </a:path>
              <a:path w="1393190" h="379729">
                <a:moveTo>
                  <a:pt x="448056" y="361129"/>
                </a:moveTo>
                <a:lnTo>
                  <a:pt x="448056" y="329183"/>
                </a:lnTo>
                <a:lnTo>
                  <a:pt x="438912" y="330707"/>
                </a:lnTo>
                <a:lnTo>
                  <a:pt x="442722" y="361949"/>
                </a:lnTo>
                <a:lnTo>
                  <a:pt x="448056" y="361129"/>
                </a:lnTo>
                <a:close/>
              </a:path>
              <a:path w="1393190" h="379729">
                <a:moveTo>
                  <a:pt x="522732" y="316229"/>
                </a:moveTo>
                <a:lnTo>
                  <a:pt x="447294" y="329183"/>
                </a:lnTo>
                <a:lnTo>
                  <a:pt x="448056" y="329183"/>
                </a:lnTo>
                <a:lnTo>
                  <a:pt x="448056" y="361129"/>
                </a:lnTo>
                <a:lnTo>
                  <a:pt x="452628" y="360425"/>
                </a:lnTo>
                <a:lnTo>
                  <a:pt x="521970" y="348518"/>
                </a:lnTo>
                <a:lnTo>
                  <a:pt x="521970" y="316991"/>
                </a:lnTo>
                <a:lnTo>
                  <a:pt x="522732" y="316229"/>
                </a:lnTo>
                <a:close/>
              </a:path>
              <a:path w="1393190" h="379729">
                <a:moveTo>
                  <a:pt x="567690" y="339089"/>
                </a:moveTo>
                <a:lnTo>
                  <a:pt x="561594" y="308609"/>
                </a:lnTo>
                <a:lnTo>
                  <a:pt x="521970" y="316991"/>
                </a:lnTo>
                <a:lnTo>
                  <a:pt x="521970" y="348518"/>
                </a:lnTo>
                <a:lnTo>
                  <a:pt x="528066" y="347471"/>
                </a:lnTo>
                <a:lnTo>
                  <a:pt x="567690" y="339089"/>
                </a:lnTo>
                <a:close/>
              </a:path>
              <a:path w="1393190" h="379729">
                <a:moveTo>
                  <a:pt x="668274" y="315758"/>
                </a:moveTo>
                <a:lnTo>
                  <a:pt x="668274" y="283463"/>
                </a:lnTo>
                <a:lnTo>
                  <a:pt x="652272" y="287273"/>
                </a:lnTo>
                <a:lnTo>
                  <a:pt x="659892" y="317753"/>
                </a:lnTo>
                <a:lnTo>
                  <a:pt x="668274" y="315758"/>
                </a:lnTo>
                <a:close/>
              </a:path>
              <a:path w="1393190" h="379729">
                <a:moveTo>
                  <a:pt x="781812" y="282701"/>
                </a:moveTo>
                <a:lnTo>
                  <a:pt x="772668" y="252983"/>
                </a:lnTo>
                <a:lnTo>
                  <a:pt x="738378" y="263651"/>
                </a:lnTo>
                <a:lnTo>
                  <a:pt x="667512" y="283463"/>
                </a:lnTo>
                <a:lnTo>
                  <a:pt x="668274" y="283463"/>
                </a:lnTo>
                <a:lnTo>
                  <a:pt x="668274" y="315758"/>
                </a:lnTo>
                <a:lnTo>
                  <a:pt x="675894" y="313943"/>
                </a:lnTo>
                <a:lnTo>
                  <a:pt x="747522" y="293369"/>
                </a:lnTo>
                <a:lnTo>
                  <a:pt x="781812" y="282701"/>
                </a:lnTo>
                <a:close/>
              </a:path>
              <a:path w="1393190" h="379729">
                <a:moveTo>
                  <a:pt x="877062" y="251117"/>
                </a:moveTo>
                <a:lnTo>
                  <a:pt x="877062" y="217931"/>
                </a:lnTo>
                <a:lnTo>
                  <a:pt x="861060" y="223265"/>
                </a:lnTo>
                <a:lnTo>
                  <a:pt x="871728" y="252983"/>
                </a:lnTo>
                <a:lnTo>
                  <a:pt x="877062" y="251117"/>
                </a:lnTo>
                <a:close/>
              </a:path>
              <a:path w="1393190" h="379729">
                <a:moveTo>
                  <a:pt x="989838" y="208025"/>
                </a:moveTo>
                <a:lnTo>
                  <a:pt x="978408" y="179069"/>
                </a:lnTo>
                <a:lnTo>
                  <a:pt x="944118" y="192785"/>
                </a:lnTo>
                <a:lnTo>
                  <a:pt x="876300" y="217931"/>
                </a:lnTo>
                <a:lnTo>
                  <a:pt x="877062" y="217931"/>
                </a:lnTo>
                <a:lnTo>
                  <a:pt x="877062" y="251117"/>
                </a:lnTo>
                <a:lnTo>
                  <a:pt x="886968" y="247649"/>
                </a:lnTo>
                <a:lnTo>
                  <a:pt x="955548" y="221741"/>
                </a:lnTo>
                <a:lnTo>
                  <a:pt x="989838" y="208025"/>
                </a:lnTo>
                <a:close/>
              </a:path>
              <a:path w="1393190" h="379729">
                <a:moveTo>
                  <a:pt x="1075944" y="168592"/>
                </a:moveTo>
                <a:lnTo>
                  <a:pt x="1075944" y="138683"/>
                </a:lnTo>
                <a:lnTo>
                  <a:pt x="1065276" y="143255"/>
                </a:lnTo>
                <a:lnTo>
                  <a:pt x="1075944" y="168592"/>
                </a:lnTo>
                <a:close/>
              </a:path>
              <a:path w="1393190" h="379729">
                <a:moveTo>
                  <a:pt x="1192530" y="121157"/>
                </a:moveTo>
                <a:lnTo>
                  <a:pt x="1179576" y="92201"/>
                </a:lnTo>
                <a:lnTo>
                  <a:pt x="1139952" y="110489"/>
                </a:lnTo>
                <a:lnTo>
                  <a:pt x="1075182" y="138683"/>
                </a:lnTo>
                <a:lnTo>
                  <a:pt x="1075944" y="138683"/>
                </a:lnTo>
                <a:lnTo>
                  <a:pt x="1075944" y="168592"/>
                </a:lnTo>
                <a:lnTo>
                  <a:pt x="1077468" y="172211"/>
                </a:lnTo>
                <a:lnTo>
                  <a:pt x="1088136" y="167639"/>
                </a:lnTo>
                <a:lnTo>
                  <a:pt x="1152906" y="139445"/>
                </a:lnTo>
                <a:lnTo>
                  <a:pt x="1192530" y="121157"/>
                </a:lnTo>
                <a:close/>
              </a:path>
              <a:path w="1393190" h="379729">
                <a:moveTo>
                  <a:pt x="1392936" y="28193"/>
                </a:moveTo>
                <a:lnTo>
                  <a:pt x="1379220" y="0"/>
                </a:lnTo>
                <a:lnTo>
                  <a:pt x="1327404" y="24383"/>
                </a:lnTo>
                <a:lnTo>
                  <a:pt x="1265682" y="52577"/>
                </a:lnTo>
                <a:lnTo>
                  <a:pt x="1265682" y="53339"/>
                </a:lnTo>
                <a:lnTo>
                  <a:pt x="1278636" y="81533"/>
                </a:lnTo>
                <a:lnTo>
                  <a:pt x="1279398" y="81533"/>
                </a:lnTo>
                <a:lnTo>
                  <a:pt x="1392936" y="28193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56804" y="4049267"/>
            <a:ext cx="2101850" cy="669925"/>
          </a:xfrm>
          <a:custGeom>
            <a:avLst/>
            <a:gdLst/>
            <a:ahLst/>
            <a:cxnLst/>
            <a:rect l="l" t="t" r="r" b="b"/>
            <a:pathLst>
              <a:path w="2101850" h="669925">
                <a:moveTo>
                  <a:pt x="127254" y="167639"/>
                </a:moveTo>
                <a:lnTo>
                  <a:pt x="115062" y="138683"/>
                </a:lnTo>
                <a:lnTo>
                  <a:pt x="102107" y="144017"/>
                </a:lnTo>
                <a:lnTo>
                  <a:pt x="43434" y="169925"/>
                </a:lnTo>
                <a:lnTo>
                  <a:pt x="0" y="189737"/>
                </a:lnTo>
                <a:lnTo>
                  <a:pt x="12954" y="217931"/>
                </a:lnTo>
                <a:lnTo>
                  <a:pt x="55626" y="199216"/>
                </a:lnTo>
                <a:lnTo>
                  <a:pt x="55626" y="198881"/>
                </a:lnTo>
                <a:lnTo>
                  <a:pt x="114300" y="173306"/>
                </a:lnTo>
                <a:lnTo>
                  <a:pt x="114300" y="172973"/>
                </a:lnTo>
                <a:lnTo>
                  <a:pt x="127254" y="167639"/>
                </a:lnTo>
                <a:close/>
              </a:path>
              <a:path w="2101850" h="669925">
                <a:moveTo>
                  <a:pt x="56388" y="198881"/>
                </a:moveTo>
                <a:lnTo>
                  <a:pt x="55626" y="198881"/>
                </a:lnTo>
                <a:lnTo>
                  <a:pt x="55626" y="199216"/>
                </a:lnTo>
                <a:lnTo>
                  <a:pt x="56388" y="198881"/>
                </a:lnTo>
                <a:close/>
              </a:path>
              <a:path w="2101850" h="669925">
                <a:moveTo>
                  <a:pt x="115062" y="172973"/>
                </a:moveTo>
                <a:lnTo>
                  <a:pt x="114300" y="172973"/>
                </a:lnTo>
                <a:lnTo>
                  <a:pt x="114300" y="173306"/>
                </a:lnTo>
                <a:lnTo>
                  <a:pt x="115062" y="172973"/>
                </a:lnTo>
                <a:close/>
              </a:path>
              <a:path w="2101850" h="669925">
                <a:moveTo>
                  <a:pt x="331470" y="89153"/>
                </a:moveTo>
                <a:lnTo>
                  <a:pt x="321564" y="59435"/>
                </a:lnTo>
                <a:lnTo>
                  <a:pt x="275844" y="74675"/>
                </a:lnTo>
                <a:lnTo>
                  <a:pt x="218694" y="96011"/>
                </a:lnTo>
                <a:lnTo>
                  <a:pt x="202692" y="102107"/>
                </a:lnTo>
                <a:lnTo>
                  <a:pt x="214122" y="131825"/>
                </a:lnTo>
                <a:lnTo>
                  <a:pt x="229361" y="125294"/>
                </a:lnTo>
                <a:lnTo>
                  <a:pt x="229361" y="124967"/>
                </a:lnTo>
                <a:lnTo>
                  <a:pt x="286512" y="104393"/>
                </a:lnTo>
                <a:lnTo>
                  <a:pt x="331470" y="89153"/>
                </a:lnTo>
                <a:close/>
              </a:path>
              <a:path w="2101850" h="669925">
                <a:moveTo>
                  <a:pt x="230124" y="124967"/>
                </a:moveTo>
                <a:lnTo>
                  <a:pt x="229361" y="124967"/>
                </a:lnTo>
                <a:lnTo>
                  <a:pt x="229361" y="125294"/>
                </a:lnTo>
                <a:lnTo>
                  <a:pt x="230124" y="124967"/>
                </a:lnTo>
                <a:close/>
              </a:path>
              <a:path w="2101850" h="669925">
                <a:moveTo>
                  <a:pt x="542544" y="38861"/>
                </a:moveTo>
                <a:lnTo>
                  <a:pt x="537972" y="7619"/>
                </a:lnTo>
                <a:lnTo>
                  <a:pt x="531114" y="8381"/>
                </a:lnTo>
                <a:lnTo>
                  <a:pt x="502920" y="12953"/>
                </a:lnTo>
                <a:lnTo>
                  <a:pt x="474726" y="18287"/>
                </a:lnTo>
                <a:lnTo>
                  <a:pt x="446531" y="24383"/>
                </a:lnTo>
                <a:lnTo>
                  <a:pt x="413004" y="32765"/>
                </a:lnTo>
                <a:lnTo>
                  <a:pt x="420623" y="63245"/>
                </a:lnTo>
                <a:lnTo>
                  <a:pt x="453390" y="55054"/>
                </a:lnTo>
                <a:lnTo>
                  <a:pt x="453390" y="54863"/>
                </a:lnTo>
                <a:lnTo>
                  <a:pt x="508254" y="44195"/>
                </a:lnTo>
                <a:lnTo>
                  <a:pt x="534924" y="39750"/>
                </a:lnTo>
                <a:lnTo>
                  <a:pt x="542544" y="38861"/>
                </a:lnTo>
                <a:close/>
              </a:path>
              <a:path w="2101850" h="669925">
                <a:moveTo>
                  <a:pt x="454152" y="54863"/>
                </a:moveTo>
                <a:lnTo>
                  <a:pt x="453390" y="54863"/>
                </a:lnTo>
                <a:lnTo>
                  <a:pt x="453390" y="55054"/>
                </a:lnTo>
                <a:lnTo>
                  <a:pt x="454152" y="54863"/>
                </a:lnTo>
                <a:close/>
              </a:path>
              <a:path w="2101850" h="669925">
                <a:moveTo>
                  <a:pt x="535686" y="39623"/>
                </a:moveTo>
                <a:lnTo>
                  <a:pt x="534924" y="39623"/>
                </a:lnTo>
                <a:lnTo>
                  <a:pt x="535686" y="39623"/>
                </a:lnTo>
                <a:close/>
              </a:path>
              <a:path w="2101850" h="669925">
                <a:moveTo>
                  <a:pt x="761238" y="5333"/>
                </a:moveTo>
                <a:lnTo>
                  <a:pt x="756666" y="5333"/>
                </a:lnTo>
                <a:lnTo>
                  <a:pt x="727710" y="2285"/>
                </a:lnTo>
                <a:lnTo>
                  <a:pt x="698754" y="761"/>
                </a:lnTo>
                <a:lnTo>
                  <a:pt x="670560" y="0"/>
                </a:lnTo>
                <a:lnTo>
                  <a:pt x="633984" y="0"/>
                </a:lnTo>
                <a:lnTo>
                  <a:pt x="634746" y="31241"/>
                </a:lnTo>
                <a:lnTo>
                  <a:pt x="670560" y="31262"/>
                </a:lnTo>
                <a:lnTo>
                  <a:pt x="697230" y="31983"/>
                </a:lnTo>
                <a:lnTo>
                  <a:pt x="698754" y="32086"/>
                </a:lnTo>
                <a:lnTo>
                  <a:pt x="725424" y="33527"/>
                </a:lnTo>
                <a:lnTo>
                  <a:pt x="753618" y="36575"/>
                </a:lnTo>
                <a:lnTo>
                  <a:pt x="758190" y="36575"/>
                </a:lnTo>
                <a:lnTo>
                  <a:pt x="761238" y="5333"/>
                </a:lnTo>
                <a:close/>
              </a:path>
              <a:path w="2101850" h="669925">
                <a:moveTo>
                  <a:pt x="670560" y="31262"/>
                </a:moveTo>
                <a:lnTo>
                  <a:pt x="669798" y="31241"/>
                </a:lnTo>
                <a:lnTo>
                  <a:pt x="670560" y="31262"/>
                </a:lnTo>
                <a:close/>
              </a:path>
              <a:path w="2101850" h="669925">
                <a:moveTo>
                  <a:pt x="697992" y="32045"/>
                </a:moveTo>
                <a:lnTo>
                  <a:pt x="697230" y="32003"/>
                </a:lnTo>
                <a:lnTo>
                  <a:pt x="697992" y="32045"/>
                </a:lnTo>
                <a:close/>
              </a:path>
              <a:path w="2101850" h="669925">
                <a:moveTo>
                  <a:pt x="979932" y="44957"/>
                </a:moveTo>
                <a:lnTo>
                  <a:pt x="970788" y="42671"/>
                </a:lnTo>
                <a:lnTo>
                  <a:pt x="908304" y="28955"/>
                </a:lnTo>
                <a:lnTo>
                  <a:pt x="855726" y="19049"/>
                </a:lnTo>
                <a:lnTo>
                  <a:pt x="850391" y="49529"/>
                </a:lnTo>
                <a:lnTo>
                  <a:pt x="902208" y="59435"/>
                </a:lnTo>
                <a:lnTo>
                  <a:pt x="902208" y="59605"/>
                </a:lnTo>
                <a:lnTo>
                  <a:pt x="963168" y="73151"/>
                </a:lnTo>
                <a:lnTo>
                  <a:pt x="972312" y="75437"/>
                </a:lnTo>
                <a:lnTo>
                  <a:pt x="979932" y="44957"/>
                </a:lnTo>
                <a:close/>
              </a:path>
              <a:path w="2101850" h="669925">
                <a:moveTo>
                  <a:pt x="902208" y="59605"/>
                </a:moveTo>
                <a:lnTo>
                  <a:pt x="902208" y="59435"/>
                </a:lnTo>
                <a:lnTo>
                  <a:pt x="901446" y="59435"/>
                </a:lnTo>
                <a:lnTo>
                  <a:pt x="902208" y="59605"/>
                </a:lnTo>
                <a:close/>
              </a:path>
              <a:path w="2101850" h="669925">
                <a:moveTo>
                  <a:pt x="1191768" y="108203"/>
                </a:moveTo>
                <a:lnTo>
                  <a:pt x="1162812" y="98297"/>
                </a:lnTo>
                <a:lnTo>
                  <a:pt x="1098042" y="77723"/>
                </a:lnTo>
                <a:lnTo>
                  <a:pt x="1071372" y="70103"/>
                </a:lnTo>
                <a:lnTo>
                  <a:pt x="1062990" y="100583"/>
                </a:lnTo>
                <a:lnTo>
                  <a:pt x="1089660" y="108203"/>
                </a:lnTo>
                <a:lnTo>
                  <a:pt x="1089660" y="108439"/>
                </a:lnTo>
                <a:lnTo>
                  <a:pt x="1152906" y="128015"/>
                </a:lnTo>
                <a:lnTo>
                  <a:pt x="1181862" y="137921"/>
                </a:lnTo>
                <a:lnTo>
                  <a:pt x="1191768" y="108203"/>
                </a:lnTo>
                <a:close/>
              </a:path>
              <a:path w="2101850" h="669925">
                <a:moveTo>
                  <a:pt x="1089660" y="108439"/>
                </a:moveTo>
                <a:lnTo>
                  <a:pt x="1089660" y="108203"/>
                </a:lnTo>
                <a:lnTo>
                  <a:pt x="1088898" y="108203"/>
                </a:lnTo>
                <a:lnTo>
                  <a:pt x="1089660" y="108439"/>
                </a:lnTo>
                <a:close/>
              </a:path>
              <a:path w="2101850" h="669925">
                <a:moveTo>
                  <a:pt x="1398270" y="187451"/>
                </a:moveTo>
                <a:lnTo>
                  <a:pt x="1354836" y="169163"/>
                </a:lnTo>
                <a:lnTo>
                  <a:pt x="1291590" y="144017"/>
                </a:lnTo>
                <a:lnTo>
                  <a:pt x="1280922" y="140207"/>
                </a:lnTo>
                <a:lnTo>
                  <a:pt x="1270254" y="169925"/>
                </a:lnTo>
                <a:lnTo>
                  <a:pt x="1343406" y="198119"/>
                </a:lnTo>
                <a:lnTo>
                  <a:pt x="1386078" y="216407"/>
                </a:lnTo>
                <a:lnTo>
                  <a:pt x="1398270" y="187451"/>
                </a:lnTo>
                <a:close/>
              </a:path>
              <a:path w="2101850" h="669925">
                <a:moveTo>
                  <a:pt x="1599438" y="278129"/>
                </a:moveTo>
                <a:lnTo>
                  <a:pt x="1540764" y="249935"/>
                </a:lnTo>
                <a:lnTo>
                  <a:pt x="1485138" y="224789"/>
                </a:lnTo>
                <a:lnTo>
                  <a:pt x="1472184" y="253745"/>
                </a:lnTo>
                <a:lnTo>
                  <a:pt x="1527810" y="278891"/>
                </a:lnTo>
                <a:lnTo>
                  <a:pt x="1527810" y="279258"/>
                </a:lnTo>
                <a:lnTo>
                  <a:pt x="1585722" y="307085"/>
                </a:lnTo>
                <a:lnTo>
                  <a:pt x="1599438" y="278129"/>
                </a:lnTo>
                <a:close/>
              </a:path>
              <a:path w="2101850" h="669925">
                <a:moveTo>
                  <a:pt x="1527810" y="279258"/>
                </a:moveTo>
                <a:lnTo>
                  <a:pt x="1527810" y="278891"/>
                </a:lnTo>
                <a:lnTo>
                  <a:pt x="1527048" y="278891"/>
                </a:lnTo>
                <a:lnTo>
                  <a:pt x="1527810" y="279258"/>
                </a:lnTo>
                <a:close/>
              </a:path>
              <a:path w="2101850" h="669925">
                <a:moveTo>
                  <a:pt x="1795272" y="381761"/>
                </a:moveTo>
                <a:lnTo>
                  <a:pt x="1764792" y="364235"/>
                </a:lnTo>
                <a:lnTo>
                  <a:pt x="1712214" y="336041"/>
                </a:lnTo>
                <a:lnTo>
                  <a:pt x="1684020" y="321563"/>
                </a:lnTo>
                <a:lnTo>
                  <a:pt x="1669542" y="348995"/>
                </a:lnTo>
                <a:lnTo>
                  <a:pt x="1697736" y="363473"/>
                </a:lnTo>
                <a:lnTo>
                  <a:pt x="1697736" y="363893"/>
                </a:lnTo>
                <a:lnTo>
                  <a:pt x="1749552" y="392429"/>
                </a:lnTo>
                <a:lnTo>
                  <a:pt x="1749552" y="391667"/>
                </a:lnTo>
                <a:lnTo>
                  <a:pt x="1779270" y="409193"/>
                </a:lnTo>
                <a:lnTo>
                  <a:pt x="1795272" y="381761"/>
                </a:lnTo>
                <a:close/>
              </a:path>
              <a:path w="2101850" h="669925">
                <a:moveTo>
                  <a:pt x="1697736" y="363893"/>
                </a:moveTo>
                <a:lnTo>
                  <a:pt x="1697736" y="363473"/>
                </a:lnTo>
                <a:lnTo>
                  <a:pt x="1696974" y="363473"/>
                </a:lnTo>
                <a:lnTo>
                  <a:pt x="1697736" y="363893"/>
                </a:lnTo>
                <a:close/>
              </a:path>
              <a:path w="2101850" h="669925">
                <a:moveTo>
                  <a:pt x="1982724" y="499109"/>
                </a:moveTo>
                <a:lnTo>
                  <a:pt x="1965198" y="486917"/>
                </a:lnTo>
                <a:lnTo>
                  <a:pt x="1946910" y="473963"/>
                </a:lnTo>
                <a:lnTo>
                  <a:pt x="1927098" y="461009"/>
                </a:lnTo>
                <a:lnTo>
                  <a:pt x="1905762" y="448055"/>
                </a:lnTo>
                <a:lnTo>
                  <a:pt x="1884426" y="434339"/>
                </a:lnTo>
                <a:lnTo>
                  <a:pt x="1876806" y="429767"/>
                </a:lnTo>
                <a:lnTo>
                  <a:pt x="1860042" y="456437"/>
                </a:lnTo>
                <a:lnTo>
                  <a:pt x="1867662" y="461009"/>
                </a:lnTo>
                <a:lnTo>
                  <a:pt x="1888998" y="474725"/>
                </a:lnTo>
                <a:lnTo>
                  <a:pt x="1909572" y="487679"/>
                </a:lnTo>
                <a:lnTo>
                  <a:pt x="1929383" y="500633"/>
                </a:lnTo>
                <a:lnTo>
                  <a:pt x="1947672" y="512825"/>
                </a:lnTo>
                <a:lnTo>
                  <a:pt x="1964436" y="525017"/>
                </a:lnTo>
                <a:lnTo>
                  <a:pt x="1982724" y="499109"/>
                </a:lnTo>
                <a:close/>
              </a:path>
              <a:path w="2101850" h="669925">
                <a:moveTo>
                  <a:pt x="2101595" y="666834"/>
                </a:moveTo>
                <a:lnTo>
                  <a:pt x="2101595" y="603615"/>
                </a:lnTo>
                <a:lnTo>
                  <a:pt x="2089600" y="587726"/>
                </a:lnTo>
                <a:lnTo>
                  <a:pt x="2069592" y="567689"/>
                </a:lnTo>
                <a:lnTo>
                  <a:pt x="2058924" y="557783"/>
                </a:lnTo>
                <a:lnTo>
                  <a:pt x="2037588" y="581405"/>
                </a:lnTo>
                <a:lnTo>
                  <a:pt x="2048256" y="590549"/>
                </a:lnTo>
                <a:lnTo>
                  <a:pt x="2048256" y="591203"/>
                </a:lnTo>
                <a:lnTo>
                  <a:pt x="2058162" y="599693"/>
                </a:lnTo>
                <a:lnTo>
                  <a:pt x="2058162" y="600525"/>
                </a:lnTo>
                <a:lnTo>
                  <a:pt x="2065782" y="608837"/>
                </a:lnTo>
                <a:lnTo>
                  <a:pt x="2065782" y="608075"/>
                </a:lnTo>
                <a:lnTo>
                  <a:pt x="2073402" y="616457"/>
                </a:lnTo>
                <a:lnTo>
                  <a:pt x="2073402" y="616743"/>
                </a:lnTo>
                <a:lnTo>
                  <a:pt x="2077974" y="623030"/>
                </a:lnTo>
                <a:lnTo>
                  <a:pt x="2077974" y="622553"/>
                </a:lnTo>
                <a:lnTo>
                  <a:pt x="2081783" y="628903"/>
                </a:lnTo>
                <a:lnTo>
                  <a:pt x="2081783" y="628649"/>
                </a:lnTo>
                <a:lnTo>
                  <a:pt x="2085594" y="635507"/>
                </a:lnTo>
                <a:lnTo>
                  <a:pt x="2085594" y="636269"/>
                </a:lnTo>
                <a:lnTo>
                  <a:pt x="2086119" y="638372"/>
                </a:lnTo>
                <a:lnTo>
                  <a:pt x="2086356" y="637031"/>
                </a:lnTo>
                <a:lnTo>
                  <a:pt x="2086356" y="638555"/>
                </a:lnTo>
                <a:lnTo>
                  <a:pt x="2087118" y="637031"/>
                </a:lnTo>
                <a:lnTo>
                  <a:pt x="2087118" y="638809"/>
                </a:lnTo>
                <a:lnTo>
                  <a:pt x="2088642" y="637793"/>
                </a:lnTo>
                <a:lnTo>
                  <a:pt x="2088642" y="654134"/>
                </a:lnTo>
                <a:lnTo>
                  <a:pt x="2096262" y="669797"/>
                </a:lnTo>
                <a:lnTo>
                  <a:pt x="2101595" y="666834"/>
                </a:lnTo>
                <a:close/>
              </a:path>
              <a:path w="2101850" h="669925">
                <a:moveTo>
                  <a:pt x="2048256" y="591203"/>
                </a:moveTo>
                <a:lnTo>
                  <a:pt x="2048256" y="590549"/>
                </a:lnTo>
                <a:lnTo>
                  <a:pt x="2047494" y="590549"/>
                </a:lnTo>
                <a:lnTo>
                  <a:pt x="2048256" y="591203"/>
                </a:lnTo>
                <a:close/>
              </a:path>
              <a:path w="2101850" h="669925">
                <a:moveTo>
                  <a:pt x="2058162" y="600525"/>
                </a:moveTo>
                <a:lnTo>
                  <a:pt x="2058162" y="599693"/>
                </a:lnTo>
                <a:lnTo>
                  <a:pt x="2057400" y="599693"/>
                </a:lnTo>
                <a:lnTo>
                  <a:pt x="2058162" y="600525"/>
                </a:lnTo>
                <a:close/>
              </a:path>
              <a:path w="2101850" h="669925">
                <a:moveTo>
                  <a:pt x="2073402" y="616743"/>
                </a:moveTo>
                <a:lnTo>
                  <a:pt x="2073402" y="616457"/>
                </a:lnTo>
                <a:lnTo>
                  <a:pt x="2072639" y="615695"/>
                </a:lnTo>
                <a:lnTo>
                  <a:pt x="2073402" y="616743"/>
                </a:lnTo>
                <a:close/>
              </a:path>
              <a:path w="2101850" h="669925">
                <a:moveTo>
                  <a:pt x="2078736" y="624077"/>
                </a:moveTo>
                <a:lnTo>
                  <a:pt x="2077974" y="622553"/>
                </a:lnTo>
                <a:lnTo>
                  <a:pt x="2077974" y="623030"/>
                </a:lnTo>
                <a:lnTo>
                  <a:pt x="2078736" y="624077"/>
                </a:lnTo>
                <a:close/>
              </a:path>
              <a:path w="2101850" h="669925">
                <a:moveTo>
                  <a:pt x="2082545" y="630173"/>
                </a:moveTo>
                <a:lnTo>
                  <a:pt x="2081783" y="628649"/>
                </a:lnTo>
                <a:lnTo>
                  <a:pt x="2081783" y="628903"/>
                </a:lnTo>
                <a:lnTo>
                  <a:pt x="2082545" y="630173"/>
                </a:lnTo>
                <a:close/>
              </a:path>
              <a:path w="2101850" h="669925">
                <a:moveTo>
                  <a:pt x="2085702" y="639862"/>
                </a:moveTo>
                <a:lnTo>
                  <a:pt x="2084070" y="640841"/>
                </a:lnTo>
                <a:lnTo>
                  <a:pt x="2082545" y="641603"/>
                </a:lnTo>
                <a:lnTo>
                  <a:pt x="2084832" y="646303"/>
                </a:lnTo>
                <a:lnTo>
                  <a:pt x="2084832" y="641603"/>
                </a:lnTo>
                <a:lnTo>
                  <a:pt x="2085702" y="639862"/>
                </a:lnTo>
                <a:close/>
              </a:path>
              <a:path w="2101850" h="669925">
                <a:moveTo>
                  <a:pt x="2085828" y="637911"/>
                </a:moveTo>
                <a:lnTo>
                  <a:pt x="2085594" y="636269"/>
                </a:lnTo>
                <a:lnTo>
                  <a:pt x="2085594" y="635507"/>
                </a:lnTo>
                <a:lnTo>
                  <a:pt x="2084070" y="633221"/>
                </a:lnTo>
                <a:lnTo>
                  <a:pt x="2085828" y="637911"/>
                </a:lnTo>
                <a:close/>
              </a:path>
              <a:path w="2101850" h="669925">
                <a:moveTo>
                  <a:pt x="2085213" y="640079"/>
                </a:moveTo>
                <a:lnTo>
                  <a:pt x="2084070" y="640733"/>
                </a:lnTo>
                <a:lnTo>
                  <a:pt x="2085213" y="640079"/>
                </a:lnTo>
                <a:close/>
              </a:path>
              <a:path w="2101850" h="669925">
                <a:moveTo>
                  <a:pt x="2085746" y="639775"/>
                </a:moveTo>
                <a:lnTo>
                  <a:pt x="2085213" y="640079"/>
                </a:lnTo>
                <a:lnTo>
                  <a:pt x="2084070" y="640841"/>
                </a:lnTo>
                <a:lnTo>
                  <a:pt x="2085702" y="639862"/>
                </a:lnTo>
                <a:close/>
              </a:path>
              <a:path w="2101850" h="669925">
                <a:moveTo>
                  <a:pt x="2085975" y="639699"/>
                </a:moveTo>
                <a:lnTo>
                  <a:pt x="2085702" y="639862"/>
                </a:lnTo>
                <a:lnTo>
                  <a:pt x="2084832" y="641603"/>
                </a:lnTo>
                <a:lnTo>
                  <a:pt x="2085848" y="640587"/>
                </a:lnTo>
                <a:lnTo>
                  <a:pt x="2085975" y="639699"/>
                </a:lnTo>
                <a:close/>
              </a:path>
              <a:path w="2101850" h="669925">
                <a:moveTo>
                  <a:pt x="2085848" y="640587"/>
                </a:moveTo>
                <a:lnTo>
                  <a:pt x="2084832" y="641603"/>
                </a:lnTo>
                <a:lnTo>
                  <a:pt x="2084832" y="646303"/>
                </a:lnTo>
                <a:lnTo>
                  <a:pt x="2085594" y="647869"/>
                </a:lnTo>
                <a:lnTo>
                  <a:pt x="2085594" y="642365"/>
                </a:lnTo>
                <a:lnTo>
                  <a:pt x="2085848" y="640587"/>
                </a:lnTo>
                <a:close/>
              </a:path>
              <a:path w="2101850" h="669925">
                <a:moveTo>
                  <a:pt x="2085784" y="639699"/>
                </a:moveTo>
                <a:lnTo>
                  <a:pt x="2085213" y="640079"/>
                </a:lnTo>
                <a:lnTo>
                  <a:pt x="2085746" y="639775"/>
                </a:lnTo>
                <a:close/>
              </a:path>
              <a:path w="2101850" h="669925">
                <a:moveTo>
                  <a:pt x="2086148" y="638486"/>
                </a:moveTo>
                <a:lnTo>
                  <a:pt x="2085594" y="636269"/>
                </a:lnTo>
                <a:lnTo>
                  <a:pt x="2085848" y="637963"/>
                </a:lnTo>
                <a:lnTo>
                  <a:pt x="2086119" y="638687"/>
                </a:lnTo>
                <a:lnTo>
                  <a:pt x="2086148" y="638486"/>
                </a:lnTo>
                <a:close/>
              </a:path>
              <a:path w="2101850" h="669925">
                <a:moveTo>
                  <a:pt x="2086174" y="640333"/>
                </a:moveTo>
                <a:lnTo>
                  <a:pt x="2085848" y="640587"/>
                </a:lnTo>
                <a:lnTo>
                  <a:pt x="2085594" y="642365"/>
                </a:lnTo>
                <a:lnTo>
                  <a:pt x="2086174" y="640333"/>
                </a:lnTo>
                <a:close/>
              </a:path>
              <a:path w="2101850" h="669925">
                <a:moveTo>
                  <a:pt x="2086356" y="649435"/>
                </a:moveTo>
                <a:lnTo>
                  <a:pt x="2086356" y="641603"/>
                </a:lnTo>
                <a:lnTo>
                  <a:pt x="2086203" y="640537"/>
                </a:lnTo>
                <a:lnTo>
                  <a:pt x="2085594" y="642365"/>
                </a:lnTo>
                <a:lnTo>
                  <a:pt x="2085594" y="647869"/>
                </a:lnTo>
                <a:lnTo>
                  <a:pt x="2086356" y="649435"/>
                </a:lnTo>
                <a:close/>
              </a:path>
              <a:path w="2101850" h="669925">
                <a:moveTo>
                  <a:pt x="2085983" y="639639"/>
                </a:moveTo>
                <a:lnTo>
                  <a:pt x="2085784" y="639753"/>
                </a:lnTo>
                <a:lnTo>
                  <a:pt x="2085975" y="639699"/>
                </a:lnTo>
                <a:close/>
              </a:path>
              <a:path w="2101850" h="669925">
                <a:moveTo>
                  <a:pt x="2085995" y="639558"/>
                </a:moveTo>
                <a:lnTo>
                  <a:pt x="2085848" y="639656"/>
                </a:lnTo>
                <a:lnTo>
                  <a:pt x="2085983" y="639639"/>
                </a:lnTo>
                <a:close/>
              </a:path>
              <a:path w="2101850" h="669925">
                <a:moveTo>
                  <a:pt x="2086029" y="639317"/>
                </a:moveTo>
                <a:lnTo>
                  <a:pt x="2085784" y="639699"/>
                </a:lnTo>
                <a:lnTo>
                  <a:pt x="2085995" y="639558"/>
                </a:lnTo>
                <a:lnTo>
                  <a:pt x="2086029" y="639317"/>
                </a:lnTo>
                <a:close/>
              </a:path>
              <a:path w="2101850" h="669925">
                <a:moveTo>
                  <a:pt x="2086119" y="638687"/>
                </a:moveTo>
                <a:lnTo>
                  <a:pt x="2085828" y="637911"/>
                </a:lnTo>
                <a:lnTo>
                  <a:pt x="2086017" y="639233"/>
                </a:lnTo>
                <a:lnTo>
                  <a:pt x="2086075" y="638997"/>
                </a:lnTo>
                <a:lnTo>
                  <a:pt x="2086119" y="638687"/>
                </a:lnTo>
                <a:close/>
              </a:path>
              <a:path w="2101850" h="669925">
                <a:moveTo>
                  <a:pt x="2086165" y="640270"/>
                </a:moveTo>
                <a:lnTo>
                  <a:pt x="2086075" y="639638"/>
                </a:lnTo>
                <a:lnTo>
                  <a:pt x="2085848" y="640587"/>
                </a:lnTo>
                <a:lnTo>
                  <a:pt x="2086165" y="640270"/>
                </a:lnTo>
                <a:close/>
              </a:path>
              <a:path w="2101850" h="669925">
                <a:moveTo>
                  <a:pt x="2086057" y="639516"/>
                </a:moveTo>
                <a:close/>
              </a:path>
              <a:path w="2101850" h="669925">
                <a:moveTo>
                  <a:pt x="2086051" y="639165"/>
                </a:moveTo>
                <a:lnTo>
                  <a:pt x="2086029" y="639317"/>
                </a:lnTo>
                <a:lnTo>
                  <a:pt x="2086051" y="639165"/>
                </a:lnTo>
                <a:close/>
              </a:path>
              <a:path w="2101850" h="669925">
                <a:moveTo>
                  <a:pt x="2086356" y="639318"/>
                </a:moveTo>
                <a:lnTo>
                  <a:pt x="2086229" y="638979"/>
                </a:lnTo>
                <a:lnTo>
                  <a:pt x="2086051" y="639165"/>
                </a:lnTo>
                <a:lnTo>
                  <a:pt x="2086029" y="639317"/>
                </a:lnTo>
                <a:lnTo>
                  <a:pt x="2086051" y="639470"/>
                </a:lnTo>
                <a:lnTo>
                  <a:pt x="2086229" y="639402"/>
                </a:lnTo>
                <a:close/>
              </a:path>
              <a:path w="2101850" h="669925">
                <a:moveTo>
                  <a:pt x="2086192" y="638882"/>
                </a:moveTo>
                <a:lnTo>
                  <a:pt x="2086119" y="638687"/>
                </a:lnTo>
                <a:lnTo>
                  <a:pt x="2086051" y="639165"/>
                </a:lnTo>
                <a:lnTo>
                  <a:pt x="2086192" y="638882"/>
                </a:lnTo>
                <a:close/>
              </a:path>
              <a:path w="2101850" h="669925">
                <a:moveTo>
                  <a:pt x="2086490" y="639228"/>
                </a:moveTo>
                <a:lnTo>
                  <a:pt x="2086057" y="639516"/>
                </a:lnTo>
                <a:lnTo>
                  <a:pt x="2086356" y="639426"/>
                </a:lnTo>
                <a:lnTo>
                  <a:pt x="2086490" y="639228"/>
                </a:lnTo>
                <a:close/>
              </a:path>
              <a:path w="2101850" h="669925">
                <a:moveTo>
                  <a:pt x="2086448" y="639373"/>
                </a:moveTo>
                <a:lnTo>
                  <a:pt x="2086068" y="639591"/>
                </a:lnTo>
                <a:lnTo>
                  <a:pt x="2086356" y="639470"/>
                </a:lnTo>
                <a:close/>
              </a:path>
              <a:path w="2101850" h="669925">
                <a:moveTo>
                  <a:pt x="2086434" y="639423"/>
                </a:moveTo>
                <a:lnTo>
                  <a:pt x="2086075" y="639638"/>
                </a:lnTo>
                <a:lnTo>
                  <a:pt x="2086148" y="640149"/>
                </a:lnTo>
                <a:lnTo>
                  <a:pt x="2086434" y="639423"/>
                </a:lnTo>
                <a:close/>
              </a:path>
              <a:path w="2101850" h="669925">
                <a:moveTo>
                  <a:pt x="2086229" y="638809"/>
                </a:moveTo>
                <a:lnTo>
                  <a:pt x="2086148" y="638486"/>
                </a:lnTo>
                <a:lnTo>
                  <a:pt x="2086119" y="638687"/>
                </a:lnTo>
                <a:close/>
              </a:path>
              <a:path w="2101850" h="669925">
                <a:moveTo>
                  <a:pt x="2086356" y="638555"/>
                </a:moveTo>
                <a:lnTo>
                  <a:pt x="2086356" y="637031"/>
                </a:lnTo>
                <a:lnTo>
                  <a:pt x="2086148" y="638486"/>
                </a:lnTo>
                <a:lnTo>
                  <a:pt x="2086229" y="638809"/>
                </a:lnTo>
                <a:lnTo>
                  <a:pt x="2086356" y="638555"/>
                </a:lnTo>
                <a:close/>
              </a:path>
              <a:path w="2101850" h="669925">
                <a:moveTo>
                  <a:pt x="2088642" y="654134"/>
                </a:moveTo>
                <a:lnTo>
                  <a:pt x="2088642" y="637793"/>
                </a:lnTo>
                <a:lnTo>
                  <a:pt x="2086203" y="640232"/>
                </a:lnTo>
                <a:lnTo>
                  <a:pt x="2086356" y="641603"/>
                </a:lnTo>
                <a:lnTo>
                  <a:pt x="2086356" y="649435"/>
                </a:lnTo>
                <a:lnTo>
                  <a:pt x="2088642" y="654134"/>
                </a:lnTo>
                <a:close/>
              </a:path>
              <a:path w="2101850" h="669925">
                <a:moveTo>
                  <a:pt x="2086356" y="639317"/>
                </a:moveTo>
                <a:lnTo>
                  <a:pt x="2086229" y="638809"/>
                </a:lnTo>
                <a:lnTo>
                  <a:pt x="2086356" y="639317"/>
                </a:lnTo>
                <a:close/>
              </a:path>
              <a:path w="2101850" h="669925">
                <a:moveTo>
                  <a:pt x="2087880" y="638556"/>
                </a:moveTo>
                <a:lnTo>
                  <a:pt x="2086434" y="639423"/>
                </a:lnTo>
                <a:lnTo>
                  <a:pt x="2086203" y="640232"/>
                </a:lnTo>
                <a:lnTo>
                  <a:pt x="2087880" y="638556"/>
                </a:lnTo>
                <a:close/>
              </a:path>
              <a:path w="2101850" h="669925">
                <a:moveTo>
                  <a:pt x="2087118" y="637031"/>
                </a:moveTo>
                <a:lnTo>
                  <a:pt x="2086229" y="638809"/>
                </a:lnTo>
                <a:lnTo>
                  <a:pt x="2086356" y="639317"/>
                </a:lnTo>
                <a:lnTo>
                  <a:pt x="2086490" y="639228"/>
                </a:lnTo>
                <a:lnTo>
                  <a:pt x="2087118" y="637031"/>
                </a:lnTo>
                <a:close/>
              </a:path>
              <a:path w="2101850" h="669925">
                <a:moveTo>
                  <a:pt x="2087880" y="638555"/>
                </a:moveTo>
                <a:lnTo>
                  <a:pt x="2086490" y="639350"/>
                </a:lnTo>
                <a:lnTo>
                  <a:pt x="2087880" y="638555"/>
                </a:lnTo>
                <a:close/>
              </a:path>
              <a:path w="2101850" h="669925">
                <a:moveTo>
                  <a:pt x="2088642" y="637793"/>
                </a:moveTo>
                <a:lnTo>
                  <a:pt x="2086490" y="639228"/>
                </a:lnTo>
                <a:lnTo>
                  <a:pt x="2086448" y="639373"/>
                </a:lnTo>
                <a:lnTo>
                  <a:pt x="2087880" y="638555"/>
                </a:lnTo>
                <a:lnTo>
                  <a:pt x="2088642" y="637793"/>
                </a:lnTo>
                <a:close/>
              </a:path>
              <a:path w="2101850" h="669925">
                <a:moveTo>
                  <a:pt x="2087118" y="638809"/>
                </a:moveTo>
                <a:lnTo>
                  <a:pt x="2087118" y="637031"/>
                </a:lnTo>
                <a:lnTo>
                  <a:pt x="2086490" y="639228"/>
                </a:lnTo>
                <a:lnTo>
                  <a:pt x="2087118" y="63880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5038" y="3787902"/>
            <a:ext cx="601980" cy="603250"/>
          </a:xfrm>
          <a:custGeom>
            <a:avLst/>
            <a:gdLst/>
            <a:ahLst/>
            <a:cxnLst/>
            <a:rect l="l" t="t" r="r" b="b"/>
            <a:pathLst>
              <a:path w="601980" h="603250">
                <a:moveTo>
                  <a:pt x="601980" y="301751"/>
                </a:moveTo>
                <a:lnTo>
                  <a:pt x="598037" y="252751"/>
                </a:lnTo>
                <a:lnTo>
                  <a:pt x="586624" y="206288"/>
                </a:lnTo>
                <a:lnTo>
                  <a:pt x="568362" y="162980"/>
                </a:lnTo>
                <a:lnTo>
                  <a:pt x="543872" y="123443"/>
                </a:lnTo>
                <a:lnTo>
                  <a:pt x="513778" y="88296"/>
                </a:lnTo>
                <a:lnTo>
                  <a:pt x="478700" y="58155"/>
                </a:lnTo>
                <a:lnTo>
                  <a:pt x="439260" y="33638"/>
                </a:lnTo>
                <a:lnTo>
                  <a:pt x="396081" y="15361"/>
                </a:lnTo>
                <a:lnTo>
                  <a:pt x="349783" y="3943"/>
                </a:lnTo>
                <a:lnTo>
                  <a:pt x="300990" y="0"/>
                </a:lnTo>
                <a:lnTo>
                  <a:pt x="252196" y="3943"/>
                </a:lnTo>
                <a:lnTo>
                  <a:pt x="205898" y="15361"/>
                </a:lnTo>
                <a:lnTo>
                  <a:pt x="162719" y="33638"/>
                </a:lnTo>
                <a:lnTo>
                  <a:pt x="123279" y="58155"/>
                </a:lnTo>
                <a:lnTo>
                  <a:pt x="88201" y="88296"/>
                </a:lnTo>
                <a:lnTo>
                  <a:pt x="58107" y="123443"/>
                </a:lnTo>
                <a:lnTo>
                  <a:pt x="33617" y="162980"/>
                </a:lnTo>
                <a:lnTo>
                  <a:pt x="15355" y="206288"/>
                </a:lnTo>
                <a:lnTo>
                  <a:pt x="3942" y="252751"/>
                </a:lnTo>
                <a:lnTo>
                  <a:pt x="0" y="301751"/>
                </a:lnTo>
                <a:lnTo>
                  <a:pt x="3942" y="350545"/>
                </a:lnTo>
                <a:lnTo>
                  <a:pt x="15355" y="396843"/>
                </a:lnTo>
                <a:lnTo>
                  <a:pt x="33617" y="440022"/>
                </a:lnTo>
                <a:lnTo>
                  <a:pt x="58107" y="479462"/>
                </a:lnTo>
                <a:lnTo>
                  <a:pt x="88201" y="514540"/>
                </a:lnTo>
                <a:lnTo>
                  <a:pt x="123279" y="544634"/>
                </a:lnTo>
                <a:lnTo>
                  <a:pt x="162719" y="569124"/>
                </a:lnTo>
                <a:lnTo>
                  <a:pt x="205898" y="587386"/>
                </a:lnTo>
                <a:lnTo>
                  <a:pt x="252196" y="598799"/>
                </a:lnTo>
                <a:lnTo>
                  <a:pt x="300990" y="602741"/>
                </a:lnTo>
                <a:lnTo>
                  <a:pt x="349783" y="598799"/>
                </a:lnTo>
                <a:lnTo>
                  <a:pt x="396081" y="587386"/>
                </a:lnTo>
                <a:lnTo>
                  <a:pt x="439260" y="569124"/>
                </a:lnTo>
                <a:lnTo>
                  <a:pt x="478700" y="544634"/>
                </a:lnTo>
                <a:lnTo>
                  <a:pt x="513778" y="514540"/>
                </a:lnTo>
                <a:lnTo>
                  <a:pt x="543872" y="479462"/>
                </a:lnTo>
                <a:lnTo>
                  <a:pt x="568362" y="440022"/>
                </a:lnTo>
                <a:lnTo>
                  <a:pt x="586624" y="396843"/>
                </a:lnTo>
                <a:lnTo>
                  <a:pt x="598037" y="350545"/>
                </a:lnTo>
                <a:lnTo>
                  <a:pt x="601980" y="301751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01065" y="4494529"/>
            <a:ext cx="1169670" cy="25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dirty="0">
                <a:latin typeface="Calibri"/>
                <a:cs typeface="Calibri"/>
              </a:rPr>
              <a:t>First </a:t>
            </a:r>
            <a:r>
              <a:rPr sz="1450" spc="5" dirty="0">
                <a:latin typeface="Calibri"/>
                <a:cs typeface="Calibri"/>
              </a:rPr>
              <a:t>Care:</a:t>
            </a:r>
            <a:r>
              <a:rPr sz="1450" spc="-3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YOU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99004" y="3309365"/>
            <a:ext cx="603250" cy="603250"/>
          </a:xfrm>
          <a:custGeom>
            <a:avLst/>
            <a:gdLst/>
            <a:ahLst/>
            <a:cxnLst/>
            <a:rect l="l" t="t" r="r" b="b"/>
            <a:pathLst>
              <a:path w="603250" h="603250">
                <a:moveTo>
                  <a:pt x="602742" y="300989"/>
                </a:moveTo>
                <a:lnTo>
                  <a:pt x="598799" y="252196"/>
                </a:lnTo>
                <a:lnTo>
                  <a:pt x="587386" y="205898"/>
                </a:lnTo>
                <a:lnTo>
                  <a:pt x="569124" y="162719"/>
                </a:lnTo>
                <a:lnTo>
                  <a:pt x="544634" y="123279"/>
                </a:lnTo>
                <a:lnTo>
                  <a:pt x="514540" y="88201"/>
                </a:lnTo>
                <a:lnTo>
                  <a:pt x="479462" y="58107"/>
                </a:lnTo>
                <a:lnTo>
                  <a:pt x="440022" y="33617"/>
                </a:lnTo>
                <a:lnTo>
                  <a:pt x="396843" y="15355"/>
                </a:lnTo>
                <a:lnTo>
                  <a:pt x="350545" y="3942"/>
                </a:lnTo>
                <a:lnTo>
                  <a:pt x="301752" y="0"/>
                </a:lnTo>
                <a:lnTo>
                  <a:pt x="252751" y="3942"/>
                </a:lnTo>
                <a:lnTo>
                  <a:pt x="206288" y="15355"/>
                </a:lnTo>
                <a:lnTo>
                  <a:pt x="162980" y="33617"/>
                </a:lnTo>
                <a:lnTo>
                  <a:pt x="123443" y="58107"/>
                </a:lnTo>
                <a:lnTo>
                  <a:pt x="88296" y="88201"/>
                </a:lnTo>
                <a:lnTo>
                  <a:pt x="58155" y="123279"/>
                </a:lnTo>
                <a:lnTo>
                  <a:pt x="33638" y="162719"/>
                </a:lnTo>
                <a:lnTo>
                  <a:pt x="15361" y="205898"/>
                </a:lnTo>
                <a:lnTo>
                  <a:pt x="3943" y="252196"/>
                </a:lnTo>
                <a:lnTo>
                  <a:pt x="0" y="300989"/>
                </a:lnTo>
                <a:lnTo>
                  <a:pt x="3943" y="349990"/>
                </a:lnTo>
                <a:lnTo>
                  <a:pt x="15361" y="396453"/>
                </a:lnTo>
                <a:lnTo>
                  <a:pt x="33638" y="439761"/>
                </a:lnTo>
                <a:lnTo>
                  <a:pt x="58155" y="479297"/>
                </a:lnTo>
                <a:lnTo>
                  <a:pt x="88296" y="514445"/>
                </a:lnTo>
                <a:lnTo>
                  <a:pt x="123444" y="544586"/>
                </a:lnTo>
                <a:lnTo>
                  <a:pt x="162980" y="569103"/>
                </a:lnTo>
                <a:lnTo>
                  <a:pt x="206288" y="587380"/>
                </a:lnTo>
                <a:lnTo>
                  <a:pt x="252751" y="598798"/>
                </a:lnTo>
                <a:lnTo>
                  <a:pt x="301752" y="602741"/>
                </a:lnTo>
                <a:lnTo>
                  <a:pt x="350545" y="598798"/>
                </a:lnTo>
                <a:lnTo>
                  <a:pt x="396843" y="587380"/>
                </a:lnTo>
                <a:lnTo>
                  <a:pt x="440022" y="569103"/>
                </a:lnTo>
                <a:lnTo>
                  <a:pt x="479462" y="544586"/>
                </a:lnTo>
                <a:lnTo>
                  <a:pt x="514540" y="514445"/>
                </a:lnTo>
                <a:lnTo>
                  <a:pt x="544634" y="479297"/>
                </a:lnTo>
                <a:lnTo>
                  <a:pt x="569124" y="439761"/>
                </a:lnTo>
                <a:lnTo>
                  <a:pt x="587386" y="396453"/>
                </a:lnTo>
                <a:lnTo>
                  <a:pt x="598799" y="349990"/>
                </a:lnTo>
                <a:lnTo>
                  <a:pt x="602742" y="300989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356321" y="3940555"/>
            <a:ext cx="1286510" cy="47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7160">
              <a:lnSpc>
                <a:spcPct val="102400"/>
              </a:lnSpc>
              <a:spcBef>
                <a:spcPts val="95"/>
              </a:spcBef>
            </a:pPr>
            <a:r>
              <a:rPr sz="1450" spc="15" dirty="0">
                <a:latin typeface="Calibri"/>
                <a:cs typeface="Calibri"/>
              </a:rPr>
              <a:t>Non‐Medical  </a:t>
            </a:r>
            <a:r>
              <a:rPr sz="1450" dirty="0">
                <a:latin typeface="Calibri"/>
                <a:cs typeface="Calibri"/>
              </a:rPr>
              <a:t>First</a:t>
            </a:r>
            <a:r>
              <a:rPr sz="1450" spc="-60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Responders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19065" y="3816095"/>
            <a:ext cx="603250" cy="603250"/>
          </a:xfrm>
          <a:custGeom>
            <a:avLst/>
            <a:gdLst/>
            <a:ahLst/>
            <a:cxnLst/>
            <a:rect l="l" t="t" r="r" b="b"/>
            <a:pathLst>
              <a:path w="603250" h="603250">
                <a:moveTo>
                  <a:pt x="602742" y="300989"/>
                </a:moveTo>
                <a:lnTo>
                  <a:pt x="598799" y="252196"/>
                </a:lnTo>
                <a:lnTo>
                  <a:pt x="587386" y="205898"/>
                </a:lnTo>
                <a:lnTo>
                  <a:pt x="569124" y="162719"/>
                </a:lnTo>
                <a:lnTo>
                  <a:pt x="544634" y="123279"/>
                </a:lnTo>
                <a:lnTo>
                  <a:pt x="514540" y="88201"/>
                </a:lnTo>
                <a:lnTo>
                  <a:pt x="479462" y="58107"/>
                </a:lnTo>
                <a:lnTo>
                  <a:pt x="440022" y="33617"/>
                </a:lnTo>
                <a:lnTo>
                  <a:pt x="396843" y="15355"/>
                </a:lnTo>
                <a:lnTo>
                  <a:pt x="350545" y="3942"/>
                </a:lnTo>
                <a:lnTo>
                  <a:pt x="301752" y="0"/>
                </a:lnTo>
                <a:lnTo>
                  <a:pt x="252751" y="3942"/>
                </a:lnTo>
                <a:lnTo>
                  <a:pt x="206288" y="15355"/>
                </a:lnTo>
                <a:lnTo>
                  <a:pt x="162980" y="33617"/>
                </a:lnTo>
                <a:lnTo>
                  <a:pt x="123443" y="58107"/>
                </a:lnTo>
                <a:lnTo>
                  <a:pt x="88296" y="88201"/>
                </a:lnTo>
                <a:lnTo>
                  <a:pt x="58155" y="123279"/>
                </a:lnTo>
                <a:lnTo>
                  <a:pt x="33638" y="162719"/>
                </a:lnTo>
                <a:lnTo>
                  <a:pt x="15361" y="205898"/>
                </a:lnTo>
                <a:lnTo>
                  <a:pt x="3943" y="252196"/>
                </a:lnTo>
                <a:lnTo>
                  <a:pt x="0" y="300989"/>
                </a:lnTo>
                <a:lnTo>
                  <a:pt x="3943" y="349990"/>
                </a:lnTo>
                <a:lnTo>
                  <a:pt x="15361" y="396453"/>
                </a:lnTo>
                <a:lnTo>
                  <a:pt x="33638" y="439761"/>
                </a:lnTo>
                <a:lnTo>
                  <a:pt x="58155" y="479297"/>
                </a:lnTo>
                <a:lnTo>
                  <a:pt x="88296" y="514445"/>
                </a:lnTo>
                <a:lnTo>
                  <a:pt x="123444" y="544586"/>
                </a:lnTo>
                <a:lnTo>
                  <a:pt x="162980" y="569103"/>
                </a:lnTo>
                <a:lnTo>
                  <a:pt x="206288" y="587380"/>
                </a:lnTo>
                <a:lnTo>
                  <a:pt x="252751" y="598798"/>
                </a:lnTo>
                <a:lnTo>
                  <a:pt x="301752" y="602741"/>
                </a:lnTo>
                <a:lnTo>
                  <a:pt x="350545" y="598798"/>
                </a:lnTo>
                <a:lnTo>
                  <a:pt x="396843" y="587380"/>
                </a:lnTo>
                <a:lnTo>
                  <a:pt x="440022" y="569103"/>
                </a:lnTo>
                <a:lnTo>
                  <a:pt x="479462" y="544586"/>
                </a:lnTo>
                <a:lnTo>
                  <a:pt x="514540" y="514445"/>
                </a:lnTo>
                <a:lnTo>
                  <a:pt x="544634" y="479297"/>
                </a:lnTo>
                <a:lnTo>
                  <a:pt x="569124" y="439761"/>
                </a:lnTo>
                <a:lnTo>
                  <a:pt x="587386" y="396453"/>
                </a:lnTo>
                <a:lnTo>
                  <a:pt x="598799" y="349990"/>
                </a:lnTo>
                <a:lnTo>
                  <a:pt x="602742" y="300989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506581" y="4452620"/>
            <a:ext cx="1026794" cy="47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9845">
              <a:lnSpc>
                <a:spcPct val="102400"/>
              </a:lnSpc>
              <a:spcBef>
                <a:spcPts val="95"/>
              </a:spcBef>
            </a:pPr>
            <a:r>
              <a:rPr sz="1450" spc="10" dirty="0">
                <a:latin typeface="Calibri"/>
                <a:cs typeface="Calibri"/>
              </a:rPr>
              <a:t>Pre‐Hospital  Medical</a:t>
            </a:r>
            <a:r>
              <a:rPr sz="1450" spc="-55" dirty="0">
                <a:latin typeface="Calibri"/>
                <a:cs typeface="Calibri"/>
              </a:rPr>
              <a:t> </a:t>
            </a:r>
            <a:r>
              <a:rPr sz="1450" spc="5" dirty="0">
                <a:latin typeface="Calibri"/>
                <a:cs typeface="Calibri"/>
              </a:rPr>
              <a:t>Care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93585" y="4315967"/>
            <a:ext cx="603250" cy="601980"/>
          </a:xfrm>
          <a:custGeom>
            <a:avLst/>
            <a:gdLst/>
            <a:ahLst/>
            <a:cxnLst/>
            <a:rect l="l" t="t" r="r" b="b"/>
            <a:pathLst>
              <a:path w="603250" h="601979">
                <a:moveTo>
                  <a:pt x="602742" y="300989"/>
                </a:moveTo>
                <a:lnTo>
                  <a:pt x="598798" y="252196"/>
                </a:lnTo>
                <a:lnTo>
                  <a:pt x="587380" y="205898"/>
                </a:lnTo>
                <a:lnTo>
                  <a:pt x="569103" y="162719"/>
                </a:lnTo>
                <a:lnTo>
                  <a:pt x="544586" y="123279"/>
                </a:lnTo>
                <a:lnTo>
                  <a:pt x="514445" y="88201"/>
                </a:lnTo>
                <a:lnTo>
                  <a:pt x="479298" y="58107"/>
                </a:lnTo>
                <a:lnTo>
                  <a:pt x="439761" y="33617"/>
                </a:lnTo>
                <a:lnTo>
                  <a:pt x="396453" y="15355"/>
                </a:lnTo>
                <a:lnTo>
                  <a:pt x="349990" y="3942"/>
                </a:lnTo>
                <a:lnTo>
                  <a:pt x="300990" y="0"/>
                </a:lnTo>
                <a:lnTo>
                  <a:pt x="252196" y="3942"/>
                </a:lnTo>
                <a:lnTo>
                  <a:pt x="205898" y="15355"/>
                </a:lnTo>
                <a:lnTo>
                  <a:pt x="162719" y="33617"/>
                </a:lnTo>
                <a:lnTo>
                  <a:pt x="123279" y="58107"/>
                </a:lnTo>
                <a:lnTo>
                  <a:pt x="88201" y="88201"/>
                </a:lnTo>
                <a:lnTo>
                  <a:pt x="58107" y="123279"/>
                </a:lnTo>
                <a:lnTo>
                  <a:pt x="33617" y="162719"/>
                </a:lnTo>
                <a:lnTo>
                  <a:pt x="15355" y="205898"/>
                </a:lnTo>
                <a:lnTo>
                  <a:pt x="3942" y="252196"/>
                </a:lnTo>
                <a:lnTo>
                  <a:pt x="0" y="300989"/>
                </a:lnTo>
                <a:lnTo>
                  <a:pt x="3942" y="349783"/>
                </a:lnTo>
                <a:lnTo>
                  <a:pt x="15355" y="396081"/>
                </a:lnTo>
                <a:lnTo>
                  <a:pt x="33617" y="439260"/>
                </a:lnTo>
                <a:lnTo>
                  <a:pt x="58107" y="478700"/>
                </a:lnTo>
                <a:lnTo>
                  <a:pt x="88201" y="513778"/>
                </a:lnTo>
                <a:lnTo>
                  <a:pt x="123279" y="543872"/>
                </a:lnTo>
                <a:lnTo>
                  <a:pt x="162719" y="568362"/>
                </a:lnTo>
                <a:lnTo>
                  <a:pt x="205898" y="586624"/>
                </a:lnTo>
                <a:lnTo>
                  <a:pt x="252196" y="598037"/>
                </a:lnTo>
                <a:lnTo>
                  <a:pt x="300990" y="601979"/>
                </a:lnTo>
                <a:lnTo>
                  <a:pt x="349990" y="598037"/>
                </a:lnTo>
                <a:lnTo>
                  <a:pt x="396453" y="586624"/>
                </a:lnTo>
                <a:lnTo>
                  <a:pt x="439761" y="568362"/>
                </a:lnTo>
                <a:lnTo>
                  <a:pt x="479298" y="543872"/>
                </a:lnTo>
                <a:lnTo>
                  <a:pt x="514445" y="513778"/>
                </a:lnTo>
                <a:lnTo>
                  <a:pt x="544586" y="478700"/>
                </a:lnTo>
                <a:lnTo>
                  <a:pt x="569103" y="439260"/>
                </a:lnTo>
                <a:lnTo>
                  <a:pt x="587380" y="396081"/>
                </a:lnTo>
                <a:lnTo>
                  <a:pt x="598798" y="349783"/>
                </a:lnTo>
                <a:lnTo>
                  <a:pt x="602742" y="300989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458965" y="4938776"/>
            <a:ext cx="871855" cy="47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3990" marR="5080" indent="-161925">
              <a:lnSpc>
                <a:spcPct val="102400"/>
              </a:lnSpc>
              <a:spcBef>
                <a:spcPts val="95"/>
              </a:spcBef>
            </a:pPr>
            <a:r>
              <a:rPr sz="1450" spc="15" dirty="0">
                <a:latin typeface="Calibri"/>
                <a:cs typeface="Calibri"/>
              </a:rPr>
              <a:t>Eme</a:t>
            </a:r>
            <a:r>
              <a:rPr sz="1450" spc="-15" dirty="0">
                <a:latin typeface="Calibri"/>
                <a:cs typeface="Calibri"/>
              </a:rPr>
              <a:t>r</a:t>
            </a:r>
            <a:r>
              <a:rPr sz="1450" dirty="0">
                <a:latin typeface="Calibri"/>
                <a:cs typeface="Calibri"/>
              </a:rPr>
              <a:t>g</a:t>
            </a:r>
            <a:r>
              <a:rPr sz="1450" spc="5" dirty="0">
                <a:latin typeface="Calibri"/>
                <a:cs typeface="Calibri"/>
              </a:rPr>
              <a:t>ency  </a:t>
            </a:r>
            <a:r>
              <a:rPr sz="1450" spc="15" dirty="0">
                <a:latin typeface="Calibri"/>
                <a:cs typeface="Calibri"/>
              </a:rPr>
              <a:t>Rooms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433816" y="3790188"/>
            <a:ext cx="603250" cy="603250"/>
          </a:xfrm>
          <a:custGeom>
            <a:avLst/>
            <a:gdLst/>
            <a:ahLst/>
            <a:cxnLst/>
            <a:rect l="l" t="t" r="r" b="b"/>
            <a:pathLst>
              <a:path w="603250" h="603250">
                <a:moveTo>
                  <a:pt x="602742" y="300989"/>
                </a:moveTo>
                <a:lnTo>
                  <a:pt x="598799" y="252196"/>
                </a:lnTo>
                <a:lnTo>
                  <a:pt x="587386" y="205898"/>
                </a:lnTo>
                <a:lnTo>
                  <a:pt x="569124" y="162719"/>
                </a:lnTo>
                <a:lnTo>
                  <a:pt x="544634" y="123279"/>
                </a:lnTo>
                <a:lnTo>
                  <a:pt x="514540" y="88201"/>
                </a:lnTo>
                <a:lnTo>
                  <a:pt x="479462" y="58107"/>
                </a:lnTo>
                <a:lnTo>
                  <a:pt x="440022" y="33617"/>
                </a:lnTo>
                <a:lnTo>
                  <a:pt x="396843" y="15355"/>
                </a:lnTo>
                <a:lnTo>
                  <a:pt x="350545" y="3942"/>
                </a:lnTo>
                <a:lnTo>
                  <a:pt x="301752" y="0"/>
                </a:lnTo>
                <a:lnTo>
                  <a:pt x="252751" y="3942"/>
                </a:lnTo>
                <a:lnTo>
                  <a:pt x="206288" y="15355"/>
                </a:lnTo>
                <a:lnTo>
                  <a:pt x="162980" y="33617"/>
                </a:lnTo>
                <a:lnTo>
                  <a:pt x="123443" y="58107"/>
                </a:lnTo>
                <a:lnTo>
                  <a:pt x="88296" y="88201"/>
                </a:lnTo>
                <a:lnTo>
                  <a:pt x="58155" y="123279"/>
                </a:lnTo>
                <a:lnTo>
                  <a:pt x="33638" y="162719"/>
                </a:lnTo>
                <a:lnTo>
                  <a:pt x="15361" y="205898"/>
                </a:lnTo>
                <a:lnTo>
                  <a:pt x="3943" y="252196"/>
                </a:lnTo>
                <a:lnTo>
                  <a:pt x="0" y="300989"/>
                </a:lnTo>
                <a:lnTo>
                  <a:pt x="3943" y="349990"/>
                </a:lnTo>
                <a:lnTo>
                  <a:pt x="15361" y="396453"/>
                </a:lnTo>
                <a:lnTo>
                  <a:pt x="33638" y="439761"/>
                </a:lnTo>
                <a:lnTo>
                  <a:pt x="58155" y="479297"/>
                </a:lnTo>
                <a:lnTo>
                  <a:pt x="88296" y="514445"/>
                </a:lnTo>
                <a:lnTo>
                  <a:pt x="123444" y="544586"/>
                </a:lnTo>
                <a:lnTo>
                  <a:pt x="162980" y="569103"/>
                </a:lnTo>
                <a:lnTo>
                  <a:pt x="206288" y="587380"/>
                </a:lnTo>
                <a:lnTo>
                  <a:pt x="252751" y="598798"/>
                </a:lnTo>
                <a:lnTo>
                  <a:pt x="301752" y="602741"/>
                </a:lnTo>
                <a:lnTo>
                  <a:pt x="350545" y="598798"/>
                </a:lnTo>
                <a:lnTo>
                  <a:pt x="396843" y="587380"/>
                </a:lnTo>
                <a:lnTo>
                  <a:pt x="440022" y="569103"/>
                </a:lnTo>
                <a:lnTo>
                  <a:pt x="479462" y="544586"/>
                </a:lnTo>
                <a:lnTo>
                  <a:pt x="514540" y="514445"/>
                </a:lnTo>
                <a:lnTo>
                  <a:pt x="544634" y="479297"/>
                </a:lnTo>
                <a:lnTo>
                  <a:pt x="569124" y="439761"/>
                </a:lnTo>
                <a:lnTo>
                  <a:pt x="587386" y="396453"/>
                </a:lnTo>
                <a:lnTo>
                  <a:pt x="598799" y="349990"/>
                </a:lnTo>
                <a:lnTo>
                  <a:pt x="602742" y="300989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370775" y="4417567"/>
            <a:ext cx="728980" cy="47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4769">
              <a:lnSpc>
                <a:spcPct val="102400"/>
              </a:lnSpc>
              <a:spcBef>
                <a:spcPts val="95"/>
              </a:spcBef>
            </a:pPr>
            <a:r>
              <a:rPr sz="1450" spc="-5" dirty="0">
                <a:latin typeface="Calibri"/>
                <a:cs typeface="Calibri"/>
              </a:rPr>
              <a:t>Trauma  </a:t>
            </a:r>
            <a:r>
              <a:rPr sz="1450" spc="10" dirty="0">
                <a:latin typeface="Calibri"/>
                <a:cs typeface="Calibri"/>
              </a:rPr>
              <a:t>Su</a:t>
            </a:r>
            <a:r>
              <a:rPr sz="1450" spc="-15" dirty="0">
                <a:latin typeface="Calibri"/>
                <a:cs typeface="Calibri"/>
              </a:rPr>
              <a:t>r</a:t>
            </a:r>
            <a:r>
              <a:rPr sz="1450" spc="5" dirty="0">
                <a:latin typeface="Calibri"/>
                <a:cs typeface="Calibri"/>
              </a:rPr>
              <a:t>g</a:t>
            </a:r>
            <a:r>
              <a:rPr sz="1450" spc="10" dirty="0">
                <a:latin typeface="Calibri"/>
                <a:cs typeface="Calibri"/>
              </a:rPr>
              <a:t>eons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18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6797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GROUP</a:t>
            </a:r>
            <a:r>
              <a:rPr spc="-6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ACTIVITY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210993"/>
            <a:ext cx="1126928" cy="11227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5336" y="2683255"/>
            <a:ext cx="7409815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When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life‐threatening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incident occurs, what</a:t>
            </a:r>
            <a:r>
              <a:rPr sz="2600" b="1" spc="-8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would: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4800" y="3530346"/>
            <a:ext cx="252221" cy="2522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78206" y="3551174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3758" y="3448303"/>
            <a:ext cx="512635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Boost the chances that someone will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help?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800" y="4129278"/>
            <a:ext cx="252222" cy="252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8206" y="4150868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3758" y="4051765"/>
            <a:ext cx="421005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Cause someone not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20" dirty="0">
                <a:latin typeface="Calibri"/>
                <a:cs typeface="Calibri"/>
              </a:rPr>
              <a:t>take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action?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03035" y="3336035"/>
            <a:ext cx="3957828" cy="21884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08623" y="5501894"/>
            <a:ext cx="33274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FEMA,</a:t>
            </a:r>
            <a:r>
              <a:rPr sz="500" spc="-5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2015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19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99529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WHEN </a:t>
            </a:r>
            <a:r>
              <a:rPr spc="-5" dirty="0">
                <a:solidFill>
                  <a:srgbClr val="004771"/>
                </a:solidFill>
              </a:rPr>
              <a:t>PEOPLE</a:t>
            </a:r>
            <a:r>
              <a:rPr spc="-6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ACT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14706" y="2295144"/>
            <a:ext cx="4488180" cy="3369310"/>
          </a:xfrm>
          <a:prstGeom prst="rect">
            <a:avLst/>
          </a:prstGeom>
          <a:solidFill>
            <a:srgbClr val="B4C7E7"/>
          </a:solidFill>
        </p:spPr>
        <p:txBody>
          <a:bodyPr vert="horz" wrap="square" lIns="0" tIns="189865" rIns="0" bIns="0" rtlCol="0">
            <a:spAutoFit/>
          </a:bodyPr>
          <a:lstStyle/>
          <a:p>
            <a:pPr marL="1185545">
              <a:lnSpc>
                <a:spcPct val="100000"/>
              </a:lnSpc>
              <a:spcBef>
                <a:spcPts val="1495"/>
              </a:spcBef>
            </a:pPr>
            <a:r>
              <a:rPr sz="2800" b="1" dirty="0">
                <a:solidFill>
                  <a:srgbClr val="004771"/>
                </a:solidFill>
                <a:latin typeface="Calibri"/>
                <a:cs typeface="Calibri"/>
              </a:rPr>
              <a:t>TEND </a:t>
            </a:r>
            <a:r>
              <a:rPr sz="2800" b="1" spc="-40" dirty="0">
                <a:solidFill>
                  <a:srgbClr val="004771"/>
                </a:solidFill>
                <a:latin typeface="Calibri"/>
                <a:cs typeface="Calibri"/>
              </a:rPr>
              <a:t>TO</a:t>
            </a:r>
            <a:r>
              <a:rPr sz="2800" b="1" spc="-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4771"/>
                </a:solidFill>
                <a:latin typeface="Calibri"/>
                <a:cs typeface="Calibri"/>
              </a:rPr>
              <a:t>HELP</a:t>
            </a:r>
            <a:endParaRPr sz="2800" dirty="0">
              <a:latin typeface="Calibri"/>
              <a:cs typeface="Calibri"/>
            </a:endParaRPr>
          </a:p>
          <a:p>
            <a:pPr marL="410209" indent="-234950">
              <a:lnSpc>
                <a:spcPct val="100000"/>
              </a:lnSpc>
              <a:spcBef>
                <a:spcPts val="1185"/>
              </a:spcBef>
              <a:buFont typeface="Arial"/>
              <a:buChar char="•"/>
              <a:tabLst>
                <a:tab pos="410209" algn="l"/>
                <a:tab pos="410845" algn="l"/>
              </a:tabLst>
            </a:pPr>
            <a:r>
              <a:rPr sz="1650" spc="-20" dirty="0">
                <a:solidFill>
                  <a:srgbClr val="004771"/>
                </a:solidFill>
                <a:latin typeface="Calibri"/>
                <a:cs typeface="Calibri"/>
              </a:rPr>
              <a:t>Event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is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unexpected,</a:t>
            </a:r>
            <a:r>
              <a:rPr sz="1650" spc="4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sudden</a:t>
            </a:r>
            <a:endParaRPr sz="1650" dirty="0">
              <a:latin typeface="Calibri"/>
              <a:cs typeface="Calibri"/>
            </a:endParaRPr>
          </a:p>
          <a:p>
            <a:pPr marL="410209" indent="-234950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410209" algn="l"/>
                <a:tab pos="410845" algn="l"/>
              </a:tabLst>
            </a:pP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More </a:t>
            </a:r>
            <a:r>
              <a:rPr sz="1650" dirty="0">
                <a:solidFill>
                  <a:srgbClr val="004771"/>
                </a:solidFill>
                <a:latin typeface="Calibri"/>
                <a:cs typeface="Calibri"/>
              </a:rPr>
              <a:t>than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one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person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is</a:t>
            </a:r>
            <a:r>
              <a:rPr sz="1650" spc="1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injured</a:t>
            </a:r>
            <a:endParaRPr sz="1650" dirty="0">
              <a:latin typeface="Calibri"/>
              <a:cs typeface="Calibri"/>
            </a:endParaRPr>
          </a:p>
          <a:p>
            <a:pPr marL="410209" indent="-234950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410209" algn="l"/>
                <a:tab pos="410845" algn="l"/>
              </a:tabLst>
            </a:pP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Experience the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event</a:t>
            </a:r>
            <a:r>
              <a:rPr sz="1650" spc="3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firsthand</a:t>
            </a:r>
            <a:endParaRPr sz="1650" dirty="0">
              <a:latin typeface="Calibri"/>
              <a:cs typeface="Calibri"/>
            </a:endParaRPr>
          </a:p>
          <a:p>
            <a:pPr marL="410209" indent="-234950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410209" algn="l"/>
                <a:tab pos="410845" algn="l"/>
              </a:tabLst>
            </a:pP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Believe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they can</a:t>
            </a:r>
            <a:r>
              <a:rPr sz="1650" spc="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help</a:t>
            </a:r>
            <a:endParaRPr sz="1650" dirty="0">
              <a:latin typeface="Calibri"/>
              <a:cs typeface="Calibri"/>
            </a:endParaRPr>
          </a:p>
          <a:p>
            <a:pPr marL="410209" marR="491490" indent="-234950">
              <a:lnSpc>
                <a:spcPct val="150000"/>
              </a:lnSpc>
              <a:buFont typeface="Arial"/>
              <a:buChar char="•"/>
              <a:tabLst>
                <a:tab pos="410845" algn="l"/>
                <a:tab pos="411480" algn="l"/>
              </a:tabLst>
            </a:pPr>
            <a:r>
              <a:rPr sz="1650" spc="-15" dirty="0">
                <a:solidFill>
                  <a:srgbClr val="004771"/>
                </a:solidFill>
                <a:latin typeface="Calibri"/>
                <a:cs typeface="Calibri"/>
              </a:rPr>
              <a:t>Recognize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an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immediate threat to </a:t>
            </a:r>
            <a:r>
              <a:rPr sz="1650" spc="-15" dirty="0">
                <a:solidFill>
                  <a:srgbClr val="004771"/>
                </a:solidFill>
                <a:latin typeface="Calibri"/>
                <a:cs typeface="Calibri"/>
              </a:rPr>
              <a:t>life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that  appears to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getting</a:t>
            </a:r>
            <a:r>
              <a:rPr sz="1650" spc="3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004771"/>
                </a:solidFill>
                <a:latin typeface="Calibri"/>
                <a:cs typeface="Calibri"/>
              </a:rPr>
              <a:t>worse</a:t>
            </a:r>
            <a:endParaRPr sz="1650" dirty="0">
              <a:latin typeface="Calibri"/>
              <a:cs typeface="Calibri"/>
            </a:endParaRPr>
          </a:p>
          <a:p>
            <a:pPr marL="410209" indent="-234950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410209" algn="l"/>
                <a:tab pos="410845" algn="l"/>
              </a:tabLst>
            </a:pP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Empathize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with the</a:t>
            </a:r>
            <a:r>
              <a:rPr sz="1650" spc="2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injured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9200" y="2295144"/>
            <a:ext cx="4489450" cy="3369310"/>
          </a:xfrm>
          <a:prstGeom prst="rect">
            <a:avLst/>
          </a:prstGeom>
          <a:solidFill>
            <a:srgbClr val="B4C7E7"/>
          </a:solidFill>
        </p:spPr>
        <p:txBody>
          <a:bodyPr vert="horz" wrap="square" lIns="0" tIns="189865" rIns="0" bIns="0" rtlCol="0">
            <a:spAutoFit/>
          </a:bodyPr>
          <a:lstStyle/>
          <a:p>
            <a:pPr marL="824230">
              <a:lnSpc>
                <a:spcPct val="100000"/>
              </a:lnSpc>
              <a:spcBef>
                <a:spcPts val="1495"/>
              </a:spcBef>
            </a:pPr>
            <a:r>
              <a:rPr sz="2800" b="1" dirty="0">
                <a:solidFill>
                  <a:srgbClr val="004771"/>
                </a:solidFill>
                <a:latin typeface="Calibri"/>
                <a:cs typeface="Calibri"/>
              </a:rPr>
              <a:t>TEND </a:t>
            </a:r>
            <a:r>
              <a:rPr sz="2800" b="1" spc="-20" dirty="0">
                <a:solidFill>
                  <a:srgbClr val="004771"/>
                </a:solidFill>
                <a:latin typeface="Calibri"/>
                <a:cs typeface="Calibri"/>
              </a:rPr>
              <a:t>NOT </a:t>
            </a:r>
            <a:r>
              <a:rPr sz="2800" b="1" spc="-40" dirty="0">
                <a:solidFill>
                  <a:srgbClr val="004771"/>
                </a:solidFill>
                <a:latin typeface="Calibri"/>
                <a:cs typeface="Calibri"/>
              </a:rPr>
              <a:t>TO</a:t>
            </a:r>
            <a:r>
              <a:rPr sz="2800" b="1" spc="-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4771"/>
                </a:solidFill>
                <a:latin typeface="Calibri"/>
                <a:cs typeface="Calibri"/>
              </a:rPr>
              <a:t>HELP</a:t>
            </a:r>
            <a:endParaRPr sz="2800" dirty="0">
              <a:latin typeface="Calibri"/>
              <a:cs typeface="Calibri"/>
            </a:endParaRPr>
          </a:p>
          <a:p>
            <a:pPr marL="496570" marR="515620" indent="-235585">
              <a:lnSpc>
                <a:spcPct val="150000"/>
              </a:lnSpc>
              <a:spcBef>
                <a:spcPts val="195"/>
              </a:spcBef>
              <a:buFont typeface="Arial"/>
              <a:buChar char="•"/>
              <a:tabLst>
                <a:tab pos="496570" algn="l"/>
                <a:tab pos="497205" algn="l"/>
              </a:tabLst>
            </a:pPr>
            <a:r>
              <a:rPr sz="1650" dirty="0">
                <a:solidFill>
                  <a:srgbClr val="004771"/>
                </a:solidFill>
                <a:latin typeface="Calibri"/>
                <a:cs typeface="Calibri"/>
              </a:rPr>
              <a:t>Assume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professional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medical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responders  </a:t>
            </a:r>
            <a:r>
              <a:rPr sz="165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arrive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quickly and </a:t>
            </a:r>
            <a:r>
              <a:rPr sz="1650" spc="-20" dirty="0">
                <a:solidFill>
                  <a:srgbClr val="004771"/>
                </a:solidFill>
                <a:latin typeface="Calibri"/>
                <a:cs typeface="Calibri"/>
              </a:rPr>
              <a:t>take</a:t>
            </a:r>
            <a:r>
              <a:rPr sz="1650" spc="2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004771"/>
                </a:solidFill>
                <a:latin typeface="Calibri"/>
                <a:cs typeface="Calibri"/>
              </a:rPr>
              <a:t>action</a:t>
            </a:r>
            <a:endParaRPr sz="1650" dirty="0">
              <a:latin typeface="Calibri"/>
              <a:cs typeface="Calibri"/>
            </a:endParaRPr>
          </a:p>
          <a:p>
            <a:pPr marL="496570" indent="-235585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496570" algn="l"/>
                <a:tab pos="497205" algn="l"/>
              </a:tabLst>
            </a:pP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Feel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they don’t </a:t>
            </a:r>
            <a:r>
              <a:rPr sz="1650" dirty="0">
                <a:solidFill>
                  <a:srgbClr val="004771"/>
                </a:solidFill>
                <a:latin typeface="Calibri"/>
                <a:cs typeface="Calibri"/>
              </a:rPr>
              <a:t>know </a:t>
            </a: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what to</a:t>
            </a:r>
            <a:r>
              <a:rPr sz="1650" spc="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004771"/>
                </a:solidFill>
                <a:latin typeface="Calibri"/>
                <a:cs typeface="Calibri"/>
              </a:rPr>
              <a:t>do</a:t>
            </a:r>
            <a:endParaRPr sz="1650" dirty="0">
              <a:latin typeface="Calibri"/>
              <a:cs typeface="Calibri"/>
            </a:endParaRPr>
          </a:p>
          <a:p>
            <a:pPr marL="496570" indent="-235585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496570" algn="l"/>
                <a:tab pos="497205" algn="l"/>
              </a:tabLst>
            </a:pPr>
            <a:r>
              <a:rPr sz="1650" spc="-10" dirty="0">
                <a:solidFill>
                  <a:srgbClr val="004771"/>
                </a:solidFill>
                <a:latin typeface="Calibri"/>
                <a:cs typeface="Calibri"/>
              </a:rPr>
              <a:t>Are</a:t>
            </a:r>
            <a:r>
              <a:rPr sz="1650" spc="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004771"/>
                </a:solidFill>
                <a:latin typeface="Calibri"/>
                <a:cs typeface="Calibri"/>
              </a:rPr>
              <a:t>afraid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20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1243" y="1494536"/>
            <a:ext cx="484695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pc="5" dirty="0" smtClean="0">
                <a:solidFill>
                  <a:srgbClr val="004771"/>
                </a:solidFill>
              </a:rPr>
              <a:t>Bystander Effect</a:t>
            </a:r>
            <a:endParaRPr spc="5" dirty="0">
              <a:solidFill>
                <a:srgbClr val="004771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21</a:t>
            </a:r>
            <a:endParaRPr sz="1150"/>
          </a:p>
        </p:txBody>
      </p:sp>
      <p:pic>
        <p:nvPicPr>
          <p:cNvPr id="16" name="bystander effec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67979" y="2168018"/>
            <a:ext cx="7322820" cy="5492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1325" y="184741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7900" y="388425"/>
            <a:ext cx="484695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DIFFUSION OF</a:t>
            </a:r>
            <a:r>
              <a:rPr spc="-3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RESPONSIBILITY</a:t>
            </a:r>
          </a:p>
        </p:txBody>
      </p:sp>
      <p:sp>
        <p:nvSpPr>
          <p:cNvPr id="5" name="object 5"/>
          <p:cNvSpPr/>
          <p:nvPr/>
        </p:nvSpPr>
        <p:spPr>
          <a:xfrm>
            <a:off x="228600" y="916687"/>
            <a:ext cx="72390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3005" y="916687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9694" y="916687"/>
            <a:ext cx="73151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6385" y="916687"/>
            <a:ext cx="73152" cy="739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75361" y="916687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3860" y="1097245"/>
            <a:ext cx="9701189" cy="161076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buClr>
                <a:srgbClr val="014770"/>
              </a:buClr>
              <a:buFont typeface="Arial"/>
              <a:buChar char="•"/>
              <a:tabLst>
                <a:tab pos="156845" algn="l"/>
              </a:tabLst>
            </a:pPr>
            <a:r>
              <a:rPr sz="1950" spc="10" dirty="0">
                <a:latin typeface="Calibri"/>
                <a:cs typeface="Calibri"/>
              </a:rPr>
              <a:t>Someone </a:t>
            </a:r>
            <a:r>
              <a:rPr sz="1950" spc="5" dirty="0">
                <a:latin typeface="Calibri"/>
                <a:cs typeface="Calibri"/>
              </a:rPr>
              <a:t>must </a:t>
            </a:r>
            <a:r>
              <a:rPr sz="1950" spc="10" dirty="0">
                <a:latin typeface="Calibri"/>
                <a:cs typeface="Calibri"/>
              </a:rPr>
              <a:t>be the </a:t>
            </a:r>
            <a:r>
              <a:rPr sz="1950" spc="-5" dirty="0">
                <a:latin typeface="Calibri"/>
                <a:cs typeface="Calibri"/>
              </a:rPr>
              <a:t>first </a:t>
            </a:r>
            <a:r>
              <a:rPr sz="1950" dirty="0">
                <a:latin typeface="Calibri"/>
                <a:cs typeface="Calibri"/>
              </a:rPr>
              <a:t>to</a:t>
            </a:r>
            <a:r>
              <a:rPr sz="1950" spc="-30" dirty="0">
                <a:latin typeface="Calibri"/>
                <a:cs typeface="Calibri"/>
              </a:rPr>
              <a:t> </a:t>
            </a:r>
            <a:r>
              <a:rPr sz="1950" spc="10" dirty="0">
                <a:latin typeface="Calibri"/>
                <a:cs typeface="Calibri"/>
              </a:rPr>
              <a:t>act!</a:t>
            </a:r>
            <a:endParaRPr sz="1950" dirty="0">
              <a:latin typeface="Calibri"/>
              <a:cs typeface="Calibri"/>
            </a:endParaRPr>
          </a:p>
          <a:p>
            <a:pPr marL="12700" marR="828040" algn="just">
              <a:spcBef>
                <a:spcPts val="1480"/>
              </a:spcBef>
              <a:buClr>
                <a:srgbClr val="014770"/>
              </a:buClr>
              <a:buFont typeface="Arial"/>
              <a:buChar char="•"/>
              <a:tabLst>
                <a:tab pos="157480" algn="l"/>
              </a:tabLst>
            </a:pPr>
            <a:r>
              <a:rPr sz="1950" spc="15" dirty="0">
                <a:latin typeface="Calibri"/>
                <a:cs typeface="Calibri"/>
              </a:rPr>
              <a:t>When </a:t>
            </a:r>
            <a:r>
              <a:rPr sz="1950" spc="5" dirty="0">
                <a:latin typeface="Calibri"/>
                <a:cs typeface="Calibri"/>
              </a:rPr>
              <a:t>multiple </a:t>
            </a:r>
            <a:r>
              <a:rPr sz="1950" spc="5" dirty="0" smtClean="0">
                <a:latin typeface="Calibri"/>
                <a:cs typeface="Calibri"/>
              </a:rPr>
              <a:t>people</a:t>
            </a:r>
            <a:r>
              <a:rPr lang="en-US" sz="1950" spc="5" dirty="0" smtClean="0">
                <a:latin typeface="Calibri"/>
                <a:cs typeface="Calibri"/>
              </a:rPr>
              <a:t> </a:t>
            </a:r>
            <a:r>
              <a:rPr sz="1950" spc="5" dirty="0" smtClean="0">
                <a:latin typeface="Calibri"/>
                <a:cs typeface="Calibri"/>
              </a:rPr>
              <a:t>witness </a:t>
            </a:r>
            <a:r>
              <a:rPr sz="1950" spc="10" dirty="0" smtClean="0">
                <a:latin typeface="Calibri"/>
                <a:cs typeface="Calibri"/>
              </a:rPr>
              <a:t>an</a:t>
            </a:r>
            <a:r>
              <a:rPr lang="en-US" sz="1950" spc="10" dirty="0" smtClean="0">
                <a:latin typeface="Calibri"/>
                <a:cs typeface="Calibri"/>
              </a:rPr>
              <a:t> </a:t>
            </a:r>
            <a:r>
              <a:rPr sz="1950" spc="-10" dirty="0" smtClean="0">
                <a:latin typeface="Calibri"/>
                <a:cs typeface="Calibri"/>
              </a:rPr>
              <a:t>emergency</a:t>
            </a:r>
            <a:r>
              <a:rPr sz="1950" spc="-10" dirty="0">
                <a:latin typeface="Calibri"/>
                <a:cs typeface="Calibri"/>
              </a:rPr>
              <a:t>, </a:t>
            </a:r>
            <a:r>
              <a:rPr sz="1950" spc="5" dirty="0">
                <a:latin typeface="Calibri"/>
                <a:cs typeface="Calibri"/>
              </a:rPr>
              <a:t>everyone </a:t>
            </a:r>
            <a:r>
              <a:rPr sz="1950" spc="10" dirty="0">
                <a:latin typeface="Calibri"/>
                <a:cs typeface="Calibri"/>
              </a:rPr>
              <a:t>assumes </a:t>
            </a:r>
            <a:r>
              <a:rPr sz="1950" spc="5" dirty="0" smtClean="0">
                <a:latin typeface="Calibri"/>
                <a:cs typeface="Calibri"/>
              </a:rPr>
              <a:t>that</a:t>
            </a:r>
            <a:r>
              <a:rPr lang="en-US" sz="1950" spc="5" dirty="0" smtClean="0">
                <a:latin typeface="Calibri"/>
                <a:cs typeface="Calibri"/>
              </a:rPr>
              <a:t> </a:t>
            </a:r>
            <a:r>
              <a:rPr sz="1950" spc="10" dirty="0" smtClean="0">
                <a:latin typeface="Calibri"/>
                <a:cs typeface="Calibri"/>
              </a:rPr>
              <a:t>someone </a:t>
            </a:r>
            <a:r>
              <a:rPr sz="1950" spc="10" dirty="0">
                <a:latin typeface="Calibri"/>
                <a:cs typeface="Calibri"/>
              </a:rPr>
              <a:t>else will</a:t>
            </a:r>
            <a:r>
              <a:rPr sz="1950" spc="-30" dirty="0">
                <a:latin typeface="Calibri"/>
                <a:cs typeface="Calibri"/>
              </a:rPr>
              <a:t> </a:t>
            </a:r>
            <a:r>
              <a:rPr sz="1950" spc="5" dirty="0">
                <a:latin typeface="Calibri"/>
                <a:cs typeface="Calibri"/>
              </a:rPr>
              <a:t>help.</a:t>
            </a:r>
            <a:endParaRPr sz="1950" dirty="0">
              <a:latin typeface="Calibri"/>
              <a:cs typeface="Calibri"/>
            </a:endParaRPr>
          </a:p>
          <a:p>
            <a:pPr marL="12700" marR="5080">
              <a:spcBef>
                <a:spcPts val="1490"/>
              </a:spcBef>
              <a:buClr>
                <a:srgbClr val="014770"/>
              </a:buClr>
              <a:buFont typeface="Arial"/>
              <a:buChar char="•"/>
              <a:tabLst>
                <a:tab pos="157480" algn="l"/>
              </a:tabLst>
            </a:pPr>
            <a:r>
              <a:rPr sz="1950" spc="10" dirty="0">
                <a:latin typeface="Calibri"/>
                <a:cs typeface="Calibri"/>
              </a:rPr>
              <a:t>The </a:t>
            </a:r>
            <a:r>
              <a:rPr sz="1950" spc="-5" dirty="0">
                <a:latin typeface="Calibri"/>
                <a:cs typeface="Calibri"/>
              </a:rPr>
              <a:t>first </a:t>
            </a:r>
            <a:r>
              <a:rPr sz="1950" spc="5" dirty="0">
                <a:latin typeface="Calibri"/>
                <a:cs typeface="Calibri"/>
              </a:rPr>
              <a:t>person </a:t>
            </a:r>
            <a:r>
              <a:rPr sz="1950" dirty="0">
                <a:latin typeface="Calibri"/>
                <a:cs typeface="Calibri"/>
              </a:rPr>
              <a:t>to step forward </a:t>
            </a:r>
            <a:r>
              <a:rPr sz="1950" spc="5" dirty="0">
                <a:latin typeface="Calibri"/>
                <a:cs typeface="Calibri"/>
              </a:rPr>
              <a:t>often </a:t>
            </a:r>
            <a:r>
              <a:rPr sz="1950" dirty="0" smtClean="0">
                <a:latin typeface="Calibri"/>
                <a:cs typeface="Calibri"/>
              </a:rPr>
              <a:t>triggers </a:t>
            </a:r>
            <a:r>
              <a:rPr sz="1950" spc="10" dirty="0">
                <a:latin typeface="Calibri"/>
                <a:cs typeface="Calibri"/>
              </a:rPr>
              <a:t>a </a:t>
            </a:r>
            <a:r>
              <a:rPr sz="1950" spc="5" dirty="0">
                <a:latin typeface="Calibri"/>
                <a:cs typeface="Calibri"/>
              </a:rPr>
              <a:t>supportive </a:t>
            </a:r>
            <a:r>
              <a:rPr sz="1950" spc="10" dirty="0">
                <a:latin typeface="Calibri"/>
                <a:cs typeface="Calibri"/>
              </a:rPr>
              <a:t>response </a:t>
            </a:r>
            <a:r>
              <a:rPr sz="1950" dirty="0">
                <a:latin typeface="Calibri"/>
                <a:cs typeface="Calibri"/>
              </a:rPr>
              <a:t>from</a:t>
            </a:r>
            <a:r>
              <a:rPr sz="1950" spc="-15" dirty="0"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others.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32804" y="388425"/>
            <a:ext cx="3891915" cy="47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78865">
              <a:lnSpc>
                <a:spcPct val="102400"/>
              </a:lnSpc>
              <a:spcBef>
                <a:spcPts val="95"/>
              </a:spcBef>
            </a:pP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Video can </a:t>
            </a:r>
            <a:r>
              <a:rPr sz="1450" b="0" spc="15" dirty="0">
                <a:solidFill>
                  <a:srgbClr val="7E7E7E"/>
                </a:solidFill>
                <a:latin typeface="Calibri Light"/>
                <a:cs typeface="Calibri Light"/>
              </a:rPr>
              <a:t>be </a:t>
            </a:r>
            <a:r>
              <a:rPr sz="1450" b="0" spc="5" dirty="0">
                <a:solidFill>
                  <a:srgbClr val="7E7E7E"/>
                </a:solidFill>
                <a:latin typeface="Calibri Light"/>
                <a:cs typeface="Calibri Light"/>
              </a:rPr>
              <a:t>found </a:t>
            </a: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at:  </a:t>
            </a:r>
            <a:r>
              <a:rPr sz="1450" b="0" u="sng" spc="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 Light"/>
                <a:cs typeface="Calibri Light"/>
                <a:hlinkClick r:id="rId9"/>
              </a:rPr>
              <a:t>https://www.youtube.com/watch?v=aIGTyANMFb4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21</a:t>
            </a:r>
            <a:endParaRPr sz="1150"/>
          </a:p>
        </p:txBody>
      </p:sp>
      <p:pic>
        <p:nvPicPr>
          <p:cNvPr id="16" name="Car F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36269" y="2708007"/>
            <a:ext cx="8797706" cy="492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0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933" y="1150447"/>
            <a:ext cx="194310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INTRODUCTION: YOU MAKE </a:t>
            </a:r>
            <a:r>
              <a:rPr sz="850" dirty="0">
                <a:solidFill>
                  <a:srgbClr val="767171"/>
                </a:solidFill>
                <a:latin typeface="Calibri"/>
                <a:cs typeface="Calibri"/>
              </a:rPr>
              <a:t>A</a:t>
            </a:r>
            <a:r>
              <a:rPr sz="850" spc="-5" dirty="0">
                <a:solidFill>
                  <a:srgbClr val="767171"/>
                </a:solidFill>
                <a:latin typeface="Calibri"/>
                <a:cs typeface="Calibri"/>
              </a:rPr>
              <a:t> </a:t>
            </a: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743955"/>
            <a:ext cx="10058400" cy="960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540" y="1502671"/>
            <a:ext cx="2950845" cy="4768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>
                <a:solidFill>
                  <a:srgbClr val="004772"/>
                </a:solidFill>
              </a:rPr>
              <a:t>IMPACT </a:t>
            </a:r>
            <a:r>
              <a:rPr spc="5" dirty="0">
                <a:solidFill>
                  <a:srgbClr val="004772"/>
                </a:solidFill>
              </a:rPr>
              <a:t>OF</a:t>
            </a:r>
            <a:r>
              <a:rPr spc="-5" dirty="0">
                <a:solidFill>
                  <a:srgbClr val="004772"/>
                </a:solidFill>
              </a:rPr>
              <a:t> STRESS</a:t>
            </a:r>
          </a:p>
        </p:txBody>
      </p:sp>
      <p:sp>
        <p:nvSpPr>
          <p:cNvPr id="5" name="object 5"/>
          <p:cNvSpPr/>
          <p:nvPr/>
        </p:nvSpPr>
        <p:spPr>
          <a:xfrm>
            <a:off x="344387" y="1960909"/>
            <a:ext cx="65684" cy="66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0232" y="1960909"/>
            <a:ext cx="65684" cy="66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8268" y="1960909"/>
            <a:ext cx="65684" cy="66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6305" y="1960909"/>
            <a:ext cx="65684" cy="666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15824" y="1960909"/>
            <a:ext cx="65684" cy="666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4933" y="2230617"/>
            <a:ext cx="8606155" cy="7239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190"/>
              </a:spcBef>
            </a:pPr>
            <a:r>
              <a:rPr sz="2300" b="1" spc="-5" dirty="0">
                <a:solidFill>
                  <a:srgbClr val="004772"/>
                </a:solidFill>
                <a:latin typeface="Calibri"/>
                <a:cs typeface="Calibri"/>
              </a:rPr>
              <a:t>In an </a:t>
            </a:r>
            <a:r>
              <a:rPr sz="2300" b="1" spc="-25" dirty="0">
                <a:solidFill>
                  <a:srgbClr val="004772"/>
                </a:solidFill>
                <a:latin typeface="Calibri"/>
                <a:cs typeface="Calibri"/>
              </a:rPr>
              <a:t>emergency, </a:t>
            </a:r>
            <a:r>
              <a:rPr sz="2300" b="1" spc="-15" dirty="0">
                <a:solidFill>
                  <a:srgbClr val="004772"/>
                </a:solidFill>
                <a:latin typeface="Calibri"/>
                <a:cs typeface="Calibri"/>
              </a:rPr>
              <a:t>you </a:t>
            </a:r>
            <a:r>
              <a:rPr sz="2300" b="1" spc="-10" dirty="0">
                <a:solidFill>
                  <a:srgbClr val="004772"/>
                </a:solidFill>
                <a:latin typeface="Calibri"/>
                <a:cs typeface="Calibri"/>
              </a:rPr>
              <a:t>will </a:t>
            </a:r>
            <a:r>
              <a:rPr sz="2300" b="1" spc="-5" dirty="0">
                <a:solidFill>
                  <a:srgbClr val="004772"/>
                </a:solidFill>
                <a:latin typeface="Calibri"/>
                <a:cs typeface="Calibri"/>
              </a:rPr>
              <a:t>experience </a:t>
            </a:r>
            <a:r>
              <a:rPr sz="2300" b="1" spc="-15" dirty="0">
                <a:solidFill>
                  <a:srgbClr val="004772"/>
                </a:solidFill>
                <a:latin typeface="Calibri"/>
                <a:cs typeface="Calibri"/>
              </a:rPr>
              <a:t>physical </a:t>
            </a:r>
            <a:r>
              <a:rPr sz="2300" b="1" spc="-5" dirty="0">
                <a:solidFill>
                  <a:srgbClr val="004772"/>
                </a:solidFill>
                <a:latin typeface="Calibri"/>
                <a:cs typeface="Calibri"/>
              </a:rPr>
              <a:t>and </a:t>
            </a:r>
            <a:r>
              <a:rPr sz="2300" b="1" spc="-15" dirty="0">
                <a:solidFill>
                  <a:srgbClr val="004772"/>
                </a:solidFill>
                <a:latin typeface="Calibri"/>
                <a:cs typeface="Calibri"/>
              </a:rPr>
              <a:t>psychological effects  </a:t>
            </a:r>
            <a:r>
              <a:rPr sz="2300" b="1" spc="-10" dirty="0">
                <a:solidFill>
                  <a:srgbClr val="004772"/>
                </a:solidFill>
                <a:latin typeface="Calibri"/>
                <a:cs typeface="Calibri"/>
              </a:rPr>
              <a:t>that </a:t>
            </a:r>
            <a:r>
              <a:rPr sz="2300" b="1" spc="-20" dirty="0">
                <a:solidFill>
                  <a:srgbClr val="004772"/>
                </a:solidFill>
                <a:latin typeface="Calibri"/>
                <a:cs typeface="Calibri"/>
              </a:rPr>
              <a:t>may</a:t>
            </a:r>
            <a:r>
              <a:rPr sz="2300" b="1" spc="10" dirty="0">
                <a:solidFill>
                  <a:srgbClr val="004772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004772"/>
                </a:solidFill>
                <a:latin typeface="Calibri"/>
                <a:cs typeface="Calibri"/>
              </a:rPr>
              <a:t>include: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26529" y="2906929"/>
            <a:ext cx="3747434" cy="2954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88068" y="3655635"/>
            <a:ext cx="173863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154" indent="-211454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4154" algn="l"/>
                <a:tab pos="224790" algn="l"/>
              </a:tabLst>
            </a:pPr>
            <a:r>
              <a:rPr sz="1600" b="0" spc="5" dirty="0">
                <a:solidFill>
                  <a:srgbClr val="004772"/>
                </a:solidFill>
                <a:latin typeface="Calibri Light"/>
                <a:cs typeface="Calibri Light"/>
              </a:rPr>
              <a:t>Distortion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of</a:t>
            </a:r>
            <a:r>
              <a:rPr sz="1600" b="0" spc="-45" dirty="0">
                <a:solidFill>
                  <a:srgbClr val="004772"/>
                </a:solidFill>
                <a:latin typeface="Calibri Light"/>
                <a:cs typeface="Calibri Light"/>
              </a:rPr>
              <a:t>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Time</a:t>
            </a:r>
            <a:endParaRPr sz="1600">
              <a:latin typeface="Calibri Light"/>
              <a:cs typeface="Calibri Light"/>
            </a:endParaRPr>
          </a:p>
          <a:p>
            <a:pPr marL="224154" indent="-2114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24154" algn="l"/>
                <a:tab pos="224790" algn="l"/>
              </a:tabLst>
            </a:pP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Assessment</a:t>
            </a:r>
            <a:r>
              <a:rPr sz="1600" b="0" spc="-45" dirty="0">
                <a:solidFill>
                  <a:srgbClr val="004772"/>
                </a:solidFill>
                <a:latin typeface="Calibri Light"/>
                <a:cs typeface="Calibri Light"/>
              </a:rPr>
              <a:t> </a:t>
            </a:r>
            <a:r>
              <a:rPr sz="1600" b="0" spc="15" dirty="0">
                <a:solidFill>
                  <a:srgbClr val="004772"/>
                </a:solidFill>
                <a:latin typeface="Calibri Light"/>
                <a:cs typeface="Calibri Light"/>
              </a:rPr>
              <a:t>Loop: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31896" y="6351433"/>
            <a:ext cx="174625" cy="2032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50" dirty="0">
                <a:solidFill>
                  <a:srgbClr val="595959"/>
                </a:solidFill>
                <a:latin typeface="Calibri"/>
                <a:cs typeface="Calibri"/>
              </a:rPr>
              <a:t>22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27158" y="4152459"/>
            <a:ext cx="1303655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indent="-2540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Denial</a:t>
            </a:r>
            <a:endParaRPr sz="1600">
              <a:latin typeface="Calibri Light"/>
              <a:cs typeface="Calibri Light"/>
            </a:endParaRPr>
          </a:p>
          <a:p>
            <a:pPr marL="266700" indent="-25400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5" dirty="0">
                <a:solidFill>
                  <a:srgbClr val="004772"/>
                </a:solidFill>
                <a:latin typeface="Calibri Light"/>
                <a:cs typeface="Calibri Light"/>
              </a:rPr>
              <a:t>Deliberation</a:t>
            </a:r>
            <a:endParaRPr sz="1600">
              <a:latin typeface="Calibri Light"/>
              <a:cs typeface="Calibri Light"/>
            </a:endParaRPr>
          </a:p>
          <a:p>
            <a:pPr marL="266700" indent="-254000">
              <a:lnSpc>
                <a:spcPct val="100000"/>
              </a:lnSpc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Action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99324" y="3337628"/>
            <a:ext cx="98425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10" dirty="0">
                <a:solidFill>
                  <a:srgbClr val="004772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53927" y="3338912"/>
            <a:ext cx="2058035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0" spc="5" dirty="0">
                <a:solidFill>
                  <a:srgbClr val="004772"/>
                </a:solidFill>
                <a:latin typeface="Calibri Light"/>
                <a:cs typeface="Calibri Light"/>
              </a:rPr>
              <a:t>Distortion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of</a:t>
            </a:r>
            <a:r>
              <a:rPr sz="1600" b="0" spc="-10" dirty="0">
                <a:solidFill>
                  <a:srgbClr val="004772"/>
                </a:solidFill>
                <a:latin typeface="Calibri Light"/>
                <a:cs typeface="Calibri Light"/>
              </a:rPr>
              <a:t>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Senses:</a:t>
            </a:r>
            <a:endParaRPr sz="1600">
              <a:latin typeface="Calibri Light"/>
              <a:cs typeface="Calibri Light"/>
            </a:endParaRPr>
          </a:p>
          <a:p>
            <a:pPr marL="351790" indent="-25463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351155" algn="l"/>
                <a:tab pos="351790" algn="l"/>
              </a:tabLst>
            </a:pPr>
            <a:r>
              <a:rPr sz="1600" b="0" spc="5" dirty="0">
                <a:solidFill>
                  <a:srgbClr val="004772"/>
                </a:solidFill>
                <a:latin typeface="Calibri Light"/>
                <a:cs typeface="Calibri Light"/>
              </a:rPr>
              <a:t>Sight </a:t>
            </a:r>
            <a:r>
              <a:rPr sz="1600" b="0" spc="-5" dirty="0">
                <a:solidFill>
                  <a:srgbClr val="004772"/>
                </a:solidFill>
                <a:latin typeface="Calibri Light"/>
                <a:cs typeface="Calibri Light"/>
              </a:rPr>
              <a:t>(Tunnel</a:t>
            </a:r>
            <a:r>
              <a:rPr sz="1600" b="0" spc="-25" dirty="0">
                <a:solidFill>
                  <a:srgbClr val="004772"/>
                </a:solidFill>
                <a:latin typeface="Calibri Light"/>
                <a:cs typeface="Calibri Light"/>
              </a:rPr>
              <a:t>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Vision)</a:t>
            </a:r>
            <a:endParaRPr sz="1600">
              <a:latin typeface="Calibri Light"/>
              <a:cs typeface="Calibri Light"/>
            </a:endParaRPr>
          </a:p>
          <a:p>
            <a:pPr marL="351790" indent="-254635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351155" algn="l"/>
                <a:tab pos="351790" algn="l"/>
              </a:tabLst>
            </a:pPr>
            <a:r>
              <a:rPr sz="1600" b="0" spc="15" dirty="0">
                <a:solidFill>
                  <a:srgbClr val="004772"/>
                </a:solidFill>
                <a:latin typeface="Calibri Light"/>
                <a:cs typeface="Calibri Light"/>
              </a:rPr>
              <a:t>Sound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99324" y="4088451"/>
            <a:ext cx="2240915" cy="5162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66700" marR="5080" indent="-254000">
              <a:lnSpc>
                <a:spcPct val="101299"/>
              </a:lnSpc>
              <a:spcBef>
                <a:spcPts val="75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Adrenaline </a:t>
            </a:r>
            <a:r>
              <a:rPr sz="1600" b="0" spc="5" dirty="0">
                <a:solidFill>
                  <a:srgbClr val="004772"/>
                </a:solidFill>
                <a:latin typeface="Calibri Light"/>
                <a:cs typeface="Calibri Light"/>
              </a:rPr>
              <a:t>(Fight/Flight 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Response)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38414" y="4585275"/>
            <a:ext cx="2184400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indent="-2540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-5" dirty="0">
                <a:solidFill>
                  <a:srgbClr val="004772"/>
                </a:solidFill>
                <a:latin typeface="Calibri Light"/>
                <a:cs typeface="Calibri Light"/>
              </a:rPr>
              <a:t>Temperature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change</a:t>
            </a:r>
            <a:endParaRPr sz="1600">
              <a:latin typeface="Calibri Light"/>
              <a:cs typeface="Calibri Light"/>
            </a:endParaRPr>
          </a:p>
          <a:p>
            <a:pPr marL="266700" indent="-254000">
              <a:lnSpc>
                <a:spcPct val="100000"/>
              </a:lnSpc>
              <a:spcBef>
                <a:spcPts val="45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Shaky</a:t>
            </a:r>
            <a:endParaRPr sz="1600">
              <a:latin typeface="Calibri Light"/>
              <a:cs typeface="Calibri Light"/>
            </a:endParaRPr>
          </a:p>
          <a:p>
            <a:pPr marL="266700" indent="-25400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Loss of </a:t>
            </a:r>
            <a:r>
              <a:rPr sz="1600" b="0" spc="15" dirty="0">
                <a:solidFill>
                  <a:srgbClr val="004772"/>
                </a:solidFill>
                <a:latin typeface="Calibri Light"/>
                <a:cs typeface="Calibri Light"/>
              </a:rPr>
              <a:t>other</a:t>
            </a:r>
            <a:r>
              <a:rPr sz="1600" b="0" spc="-50" dirty="0">
                <a:solidFill>
                  <a:srgbClr val="004772"/>
                </a:solidFill>
                <a:latin typeface="Calibri Light"/>
                <a:cs typeface="Calibri Light"/>
              </a:rPr>
              <a:t> 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functions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99324" y="5389947"/>
            <a:ext cx="8985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indent="-2540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66700" algn="l"/>
                <a:tab pos="267335" algn="l"/>
              </a:tabLst>
            </a:pPr>
            <a:r>
              <a:rPr sz="1600" b="0" spc="20" dirty="0">
                <a:solidFill>
                  <a:srgbClr val="004772"/>
                </a:solidFill>
                <a:latin typeface="Calibri Light"/>
                <a:cs typeface="Calibri Light"/>
              </a:rPr>
              <a:t>N</a:t>
            </a:r>
            <a:r>
              <a:rPr sz="1600" b="0" spc="10" dirty="0">
                <a:solidFill>
                  <a:srgbClr val="004772"/>
                </a:solidFill>
                <a:latin typeface="Calibri Light"/>
                <a:cs typeface="Calibri Light"/>
              </a:rPr>
              <a:t>a</a:t>
            </a:r>
            <a:r>
              <a:rPr sz="1600" b="0" spc="20" dirty="0">
                <a:solidFill>
                  <a:srgbClr val="004772"/>
                </a:solidFill>
                <a:latin typeface="Calibri Light"/>
                <a:cs typeface="Calibri Light"/>
              </a:rPr>
              <a:t>u</a:t>
            </a:r>
            <a:r>
              <a:rPr sz="1600" b="0" spc="5" dirty="0">
                <a:solidFill>
                  <a:srgbClr val="004772"/>
                </a:solidFill>
                <a:latin typeface="Calibri Light"/>
                <a:cs typeface="Calibri Light"/>
              </a:rPr>
              <a:t>s</a:t>
            </a:r>
            <a:r>
              <a:rPr sz="1600" b="0" spc="15" dirty="0">
                <a:solidFill>
                  <a:srgbClr val="004772"/>
                </a:solidFill>
                <a:latin typeface="Calibri Light"/>
                <a:cs typeface="Calibri Light"/>
              </a:rPr>
              <a:t>ea</a:t>
            </a:r>
            <a:endParaRPr sz="1600">
              <a:latin typeface="Calibri Light"/>
              <a:cs typeface="Calibr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22529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IMPROVE </a:t>
            </a:r>
            <a:r>
              <a:rPr spc="-20" dirty="0">
                <a:solidFill>
                  <a:srgbClr val="004771"/>
                </a:solidFill>
              </a:rPr>
              <a:t>YOUR</a:t>
            </a:r>
            <a:r>
              <a:rPr spc="-7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RESPONSE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7141" y="2835655"/>
            <a:ext cx="4758690" cy="20859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40"/>
              </a:spcBef>
            </a:pPr>
            <a:r>
              <a:rPr sz="2600" b="1" spc="-25" dirty="0">
                <a:solidFill>
                  <a:srgbClr val="004771"/>
                </a:solidFill>
                <a:latin typeface="Calibri"/>
                <a:cs typeface="Calibri"/>
              </a:rPr>
              <a:t>Train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your</a:t>
            </a:r>
            <a:r>
              <a:rPr sz="2600" b="1" spc="3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brain.</a:t>
            </a:r>
            <a:endParaRPr sz="2600">
              <a:latin typeface="Calibri"/>
              <a:cs typeface="Calibri"/>
            </a:endParaRPr>
          </a:p>
          <a:p>
            <a:pPr marL="12700" marR="5080">
              <a:lnSpc>
                <a:spcPct val="100400"/>
              </a:lnSpc>
              <a:spcBef>
                <a:spcPts val="1975"/>
              </a:spcBef>
            </a:pPr>
            <a:r>
              <a:rPr sz="2300" spc="-45" dirty="0">
                <a:latin typeface="Calibri"/>
                <a:cs typeface="Calibri"/>
              </a:rPr>
              <a:t>Talk </a:t>
            </a:r>
            <a:r>
              <a:rPr sz="2300" dirty="0">
                <a:latin typeface="Calibri"/>
                <a:cs typeface="Calibri"/>
              </a:rPr>
              <a:t>about and </a:t>
            </a:r>
            <a:r>
              <a:rPr sz="2300" spc="-10" dirty="0">
                <a:latin typeface="Calibri"/>
                <a:cs typeface="Calibri"/>
              </a:rPr>
              <a:t>practice </a:t>
            </a:r>
            <a:r>
              <a:rPr sz="2300" spc="-5" dirty="0">
                <a:latin typeface="Calibri"/>
                <a:cs typeface="Calibri"/>
              </a:rPr>
              <a:t>what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5" dirty="0">
                <a:latin typeface="Calibri"/>
                <a:cs typeface="Calibri"/>
              </a:rPr>
              <a:t>would  </a:t>
            </a:r>
            <a:r>
              <a:rPr sz="2300" dirty="0">
                <a:latin typeface="Calibri"/>
                <a:cs typeface="Calibri"/>
              </a:rPr>
              <a:t>do in </a:t>
            </a:r>
            <a:r>
              <a:rPr sz="2300" spc="-5" dirty="0">
                <a:latin typeface="Calibri"/>
                <a:cs typeface="Calibri"/>
              </a:rPr>
              <a:t>various emergency situations </a:t>
            </a:r>
            <a:r>
              <a:rPr sz="2300" spc="-10" dirty="0">
                <a:latin typeface="Calibri"/>
                <a:cs typeface="Calibri"/>
              </a:rPr>
              <a:t>to  improve </a:t>
            </a:r>
            <a:r>
              <a:rPr sz="2300" dirty="0">
                <a:latin typeface="Calibri"/>
                <a:cs typeface="Calibri"/>
              </a:rPr>
              <a:t>the speed with which </a:t>
            </a:r>
            <a:r>
              <a:rPr sz="2300" spc="-10" dirty="0">
                <a:latin typeface="Calibri"/>
                <a:cs typeface="Calibri"/>
              </a:rPr>
              <a:t>you  </a:t>
            </a:r>
            <a:r>
              <a:rPr sz="2300" dirty="0">
                <a:latin typeface="Calibri"/>
                <a:cs typeface="Calibri"/>
              </a:rPr>
              <a:t>respond.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59323" y="2151888"/>
            <a:ext cx="4569714" cy="34236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55005" y="5552947"/>
            <a:ext cx="33274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FEMA,</a:t>
            </a:r>
            <a:r>
              <a:rPr sz="500" spc="-5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2016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23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93992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INTRODUCTION: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MAKE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A</a:t>
            </a:r>
            <a:r>
              <a:rPr sz="850" spc="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DIFFERENCE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18643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KEY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79214" y="1144523"/>
            <a:ext cx="1073113" cy="10977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5374" y="2975610"/>
            <a:ext cx="200405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5374" y="3695700"/>
            <a:ext cx="200405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5374" y="4396740"/>
            <a:ext cx="200405" cy="1783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8904" y="2854705"/>
            <a:ext cx="7401559" cy="179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55" dirty="0">
                <a:latin typeface="Calibri"/>
                <a:cs typeface="Calibri"/>
              </a:rPr>
              <a:t>You </a:t>
            </a:r>
            <a:r>
              <a:rPr sz="2300" spc="-10" dirty="0">
                <a:latin typeface="Calibri"/>
                <a:cs typeface="Calibri"/>
              </a:rPr>
              <a:t>are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15" dirty="0">
                <a:latin typeface="Calibri"/>
                <a:cs typeface="Calibri"/>
              </a:rPr>
              <a:t>first </a:t>
            </a:r>
            <a:r>
              <a:rPr sz="2300" spc="-5" dirty="0">
                <a:latin typeface="Calibri"/>
                <a:cs typeface="Calibri"/>
              </a:rPr>
              <a:t>link </a:t>
            </a:r>
            <a:r>
              <a:rPr sz="2300" dirty="0">
                <a:latin typeface="Calibri"/>
                <a:cs typeface="Calibri"/>
              </a:rPr>
              <a:t>in the Chain of</a:t>
            </a:r>
            <a:r>
              <a:rPr sz="2300" spc="7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Survival.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spc="-5" dirty="0">
                <a:latin typeface="Calibri"/>
                <a:cs typeface="Calibri"/>
              </a:rPr>
              <a:t>Stress can significantly </a:t>
            </a:r>
            <a:r>
              <a:rPr sz="2300" spc="-15" dirty="0">
                <a:latin typeface="Calibri"/>
                <a:cs typeface="Calibri"/>
              </a:rPr>
              <a:t>affect </a:t>
            </a:r>
            <a:r>
              <a:rPr sz="2300" spc="-5" dirty="0">
                <a:latin typeface="Calibri"/>
                <a:cs typeface="Calibri"/>
              </a:rPr>
              <a:t>how </a:t>
            </a:r>
            <a:r>
              <a:rPr sz="2300" spc="-10" dirty="0">
                <a:latin typeface="Calibri"/>
                <a:cs typeface="Calibri"/>
              </a:rPr>
              <a:t>you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respond.</a:t>
            </a:r>
          </a:p>
          <a:p>
            <a:pPr>
              <a:lnSpc>
                <a:spcPct val="100000"/>
              </a:lnSpc>
            </a:pPr>
            <a:endParaRPr sz="2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spc="-10" dirty="0">
                <a:latin typeface="Calibri"/>
                <a:cs typeface="Calibri"/>
              </a:rPr>
              <a:t>Practice </a:t>
            </a:r>
            <a:r>
              <a:rPr sz="2300" spc="-5" dirty="0">
                <a:latin typeface="Calibri"/>
                <a:cs typeface="Calibri"/>
              </a:rPr>
              <a:t>will </a:t>
            </a:r>
            <a:r>
              <a:rPr sz="2300" spc="-10" dirty="0">
                <a:latin typeface="Calibri"/>
                <a:cs typeface="Calibri"/>
              </a:rPr>
              <a:t>improve your </a:t>
            </a:r>
            <a:r>
              <a:rPr sz="2300" spc="-5" dirty="0">
                <a:latin typeface="Calibri"/>
                <a:cs typeface="Calibri"/>
              </a:rPr>
              <a:t>ability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act </a:t>
            </a:r>
            <a:r>
              <a:rPr sz="2300" spc="-5" dirty="0">
                <a:latin typeface="Calibri"/>
                <a:cs typeface="Calibri"/>
              </a:rPr>
              <a:t>quickly </a:t>
            </a:r>
            <a:r>
              <a:rPr sz="2300" dirty="0">
                <a:latin typeface="Calibri"/>
                <a:cs typeface="Calibri"/>
              </a:rPr>
              <a:t>and</a:t>
            </a:r>
            <a:r>
              <a:rPr sz="2300" spc="16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effectively.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24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7655"/>
            <a:ext cx="10058399" cy="5657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7090" y="6351523"/>
            <a:ext cx="1752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FFFFFF"/>
                </a:solidFill>
                <a:latin typeface="Calibri"/>
                <a:cs typeface="Calibri"/>
              </a:rPr>
              <a:t>25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1" y="6623557"/>
            <a:ext cx="108966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5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byoneinchpunch|</a:t>
            </a:r>
            <a:r>
              <a:rPr sz="5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5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License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973506"/>
            <a:ext cx="9275728" cy="11209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47916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STEP ONE</a:t>
            </a:r>
            <a:r>
              <a:rPr spc="-2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OBJECTIVES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5458" y="3491484"/>
            <a:ext cx="176783" cy="178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3172" y="4174997"/>
            <a:ext cx="176784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6672" y="2613914"/>
            <a:ext cx="6268085" cy="18084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 end of this </a:t>
            </a:r>
            <a:r>
              <a:rPr sz="2600" b="1" dirty="0">
                <a:solidFill>
                  <a:srgbClr val="004771"/>
                </a:solidFill>
                <a:latin typeface="Calibri"/>
                <a:cs typeface="Calibri"/>
              </a:rPr>
              <a:t>step,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able</a:t>
            </a:r>
            <a:r>
              <a:rPr sz="2600" b="1" spc="-2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to:</a:t>
            </a: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205740">
              <a:lnSpc>
                <a:spcPct val="100000"/>
              </a:lnSpc>
              <a:spcBef>
                <a:spcPts val="5"/>
              </a:spcBef>
            </a:pPr>
            <a:r>
              <a:rPr sz="2300" dirty="0">
                <a:latin typeface="Calibri"/>
                <a:cs typeface="Calibri"/>
              </a:rPr>
              <a:t>Answer the 9‐1‐1 </a:t>
            </a:r>
            <a:r>
              <a:rPr sz="2300" spc="-15" dirty="0">
                <a:latin typeface="Calibri"/>
                <a:cs typeface="Calibri"/>
              </a:rPr>
              <a:t>operator’s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questions.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05740">
              <a:lnSpc>
                <a:spcPct val="100000"/>
              </a:lnSpc>
            </a:pPr>
            <a:r>
              <a:rPr sz="2300" spc="-25" dirty="0">
                <a:latin typeface="Calibri"/>
                <a:cs typeface="Calibri"/>
              </a:rPr>
              <a:t>Work </a:t>
            </a:r>
            <a:r>
              <a:rPr sz="2300" dirty="0">
                <a:latin typeface="Calibri"/>
                <a:cs typeface="Calibri"/>
              </a:rPr>
              <a:t>with them during the </a:t>
            </a:r>
            <a:r>
              <a:rPr sz="2300" spc="-5" dirty="0">
                <a:latin typeface="Calibri"/>
                <a:cs typeface="Calibri"/>
              </a:rPr>
              <a:t>call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help the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injured.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26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268732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GROUP</a:t>
            </a:r>
            <a:r>
              <a:rPr spc="-4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ACTIVITY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190136"/>
            <a:ext cx="1126928" cy="1135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0323" y="2082800"/>
            <a:ext cx="17780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Instructions</a:t>
            </a:r>
            <a:r>
              <a:rPr sz="2950" b="1" spc="10" dirty="0">
                <a:solidFill>
                  <a:srgbClr val="004771"/>
                </a:solidFill>
                <a:latin typeface="Calibri"/>
                <a:cs typeface="Calibri"/>
              </a:rPr>
              <a:t>: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2795" y="2977895"/>
            <a:ext cx="252984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46202" y="2999486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323" y="2897377"/>
            <a:ext cx="491744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How </a:t>
            </a:r>
            <a:r>
              <a:rPr sz="2300" spc="-10" dirty="0">
                <a:latin typeface="Calibri"/>
                <a:cs typeface="Calibri"/>
              </a:rPr>
              <a:t>many </a:t>
            </a:r>
            <a:r>
              <a:rPr sz="2300" dirty="0">
                <a:latin typeface="Calibri"/>
                <a:cs typeface="Calibri"/>
              </a:rPr>
              <a:t>of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15" dirty="0">
                <a:latin typeface="Calibri"/>
                <a:cs typeface="Calibri"/>
              </a:rPr>
              <a:t>have </a:t>
            </a:r>
            <a:r>
              <a:rPr sz="2300" spc="-5" dirty="0">
                <a:latin typeface="Calibri"/>
                <a:cs typeface="Calibri"/>
              </a:rPr>
              <a:t>ever called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9‐1‐1?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2795" y="3689603"/>
            <a:ext cx="252984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6202" y="371043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323" y="3605279"/>
            <a:ext cx="6925945" cy="1082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latin typeface="Calibri"/>
                <a:cs typeface="Calibri"/>
              </a:rPr>
              <a:t>If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15" dirty="0">
                <a:latin typeface="Calibri"/>
                <a:cs typeface="Calibri"/>
              </a:rPr>
              <a:t>have </a:t>
            </a:r>
            <a:r>
              <a:rPr sz="2300" spc="-5" dirty="0">
                <a:latin typeface="Calibri"/>
                <a:cs typeface="Calibri"/>
              </a:rPr>
              <a:t>called </a:t>
            </a:r>
            <a:r>
              <a:rPr sz="2300" dirty="0">
                <a:latin typeface="Calibri"/>
                <a:cs typeface="Calibri"/>
              </a:rPr>
              <a:t>9‐1‐1, </a:t>
            </a:r>
            <a:r>
              <a:rPr sz="2300" spc="-25" dirty="0">
                <a:latin typeface="Calibri"/>
                <a:cs typeface="Calibri"/>
              </a:rPr>
              <a:t>rate </a:t>
            </a:r>
            <a:r>
              <a:rPr sz="2300" spc="-10" dirty="0">
                <a:latin typeface="Calibri"/>
                <a:cs typeface="Calibri"/>
              </a:rPr>
              <a:t>your </a:t>
            </a:r>
            <a:r>
              <a:rPr sz="2300" dirty="0">
                <a:latin typeface="Calibri"/>
                <a:cs typeface="Calibri"/>
              </a:rPr>
              <a:t>demeanor on </a:t>
            </a:r>
            <a:r>
              <a:rPr sz="2300" spc="-5" dirty="0">
                <a:latin typeface="Calibri"/>
                <a:cs typeface="Calibri"/>
              </a:rPr>
              <a:t>the  </a:t>
            </a:r>
            <a:r>
              <a:rPr sz="2300" dirty="0">
                <a:latin typeface="Calibri"/>
                <a:cs typeface="Calibri"/>
              </a:rPr>
              <a:t>phone using </a:t>
            </a:r>
            <a:r>
              <a:rPr sz="2300" spc="-10" dirty="0">
                <a:latin typeface="Calibri"/>
                <a:cs typeface="Calibri"/>
              </a:rPr>
              <a:t>your fingers, </a:t>
            </a:r>
            <a:r>
              <a:rPr sz="2300" dirty="0">
                <a:latin typeface="Calibri"/>
                <a:cs typeface="Calibri"/>
              </a:rPr>
              <a:t>on a scale of </a:t>
            </a:r>
            <a:r>
              <a:rPr sz="2300" spc="5" dirty="0">
                <a:latin typeface="Calibri"/>
                <a:cs typeface="Calibri"/>
              </a:rPr>
              <a:t>1 – </a:t>
            </a:r>
            <a:r>
              <a:rPr sz="2300" dirty="0">
                <a:latin typeface="Calibri"/>
                <a:cs typeface="Calibri"/>
              </a:rPr>
              <a:t>5. (1 </a:t>
            </a:r>
            <a:r>
              <a:rPr sz="2300" spc="5" dirty="0">
                <a:latin typeface="Calibri"/>
                <a:cs typeface="Calibri"/>
              </a:rPr>
              <a:t>= </a:t>
            </a:r>
            <a:r>
              <a:rPr sz="2300" dirty="0">
                <a:latin typeface="Calibri"/>
                <a:cs typeface="Calibri"/>
              </a:rPr>
              <a:t>not </a:t>
            </a:r>
            <a:r>
              <a:rPr sz="2300" spc="-5" dirty="0">
                <a:latin typeface="Calibri"/>
                <a:cs typeface="Calibri"/>
              </a:rPr>
              <a:t>calm  </a:t>
            </a:r>
            <a:r>
              <a:rPr sz="2300" dirty="0">
                <a:latin typeface="Calibri"/>
                <a:cs typeface="Calibri"/>
              </a:rPr>
              <a:t>and </a:t>
            </a:r>
            <a:r>
              <a:rPr sz="2300" spc="5" dirty="0">
                <a:latin typeface="Calibri"/>
                <a:cs typeface="Calibri"/>
              </a:rPr>
              <a:t>5 = </a:t>
            </a:r>
            <a:r>
              <a:rPr sz="2300" spc="-5" dirty="0">
                <a:latin typeface="Calibri"/>
                <a:cs typeface="Calibri"/>
              </a:rPr>
              <a:t>really calm)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27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" y="3322320"/>
            <a:ext cx="177546" cy="179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9372" y="3861053"/>
            <a:ext cx="176784" cy="1790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3943" y="4409694"/>
            <a:ext cx="176784" cy="1783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16637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CALL</a:t>
            </a:r>
            <a:r>
              <a:rPr spc="-6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9‐1‐1</a:t>
            </a:r>
          </a:p>
        </p:txBody>
      </p:sp>
      <p:sp>
        <p:nvSpPr>
          <p:cNvPr id="7" name="object 7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4113" y="2238247"/>
            <a:ext cx="4536440" cy="3307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latin typeface="Calibri"/>
                <a:cs typeface="Calibri"/>
              </a:rPr>
              <a:t>9‐1‐1 </a:t>
            </a:r>
            <a:r>
              <a:rPr sz="2300" spc="-15" dirty="0">
                <a:latin typeface="Calibri"/>
                <a:cs typeface="Calibri"/>
              </a:rPr>
              <a:t>operators </a:t>
            </a:r>
            <a:r>
              <a:rPr sz="2300" spc="-10" dirty="0">
                <a:latin typeface="Calibri"/>
                <a:cs typeface="Calibri"/>
              </a:rPr>
              <a:t>are </a:t>
            </a:r>
            <a:r>
              <a:rPr sz="2300" spc="-5" dirty="0">
                <a:latin typeface="Calibri"/>
                <a:cs typeface="Calibri"/>
              </a:rPr>
              <a:t>highly </a:t>
            </a:r>
            <a:r>
              <a:rPr sz="2300" spc="-10" dirty="0">
                <a:latin typeface="Calibri"/>
                <a:cs typeface="Calibri"/>
              </a:rPr>
              <a:t>trained </a:t>
            </a:r>
            <a:r>
              <a:rPr sz="2300" dirty="0">
                <a:latin typeface="Calibri"/>
                <a:cs typeface="Calibri"/>
              </a:rPr>
              <a:t>and  </a:t>
            </a:r>
            <a:r>
              <a:rPr sz="2300" spc="-5" dirty="0">
                <a:latin typeface="Calibri"/>
                <a:cs typeface="Calibri"/>
              </a:rPr>
              <a:t>will </a:t>
            </a:r>
            <a:r>
              <a:rPr sz="2300" dirty="0">
                <a:latin typeface="Calibri"/>
                <a:cs typeface="Calibri"/>
              </a:rPr>
              <a:t>help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you:</a:t>
            </a:r>
            <a:endParaRPr sz="2300">
              <a:latin typeface="Calibri"/>
              <a:cs typeface="Calibri"/>
            </a:endParaRPr>
          </a:p>
          <a:p>
            <a:pPr marL="212725" marR="1437005" algn="just">
              <a:lnSpc>
                <a:spcPct val="154300"/>
              </a:lnSpc>
              <a:spcBef>
                <a:spcPts val="495"/>
              </a:spcBef>
            </a:pPr>
            <a:r>
              <a:rPr sz="2300" dirty="0">
                <a:latin typeface="Calibri"/>
                <a:cs typeface="Calibri"/>
              </a:rPr>
              <a:t>Assess </a:t>
            </a:r>
            <a:r>
              <a:rPr sz="2300" spc="-5" dirty="0">
                <a:latin typeface="Calibri"/>
                <a:cs typeface="Calibri"/>
              </a:rPr>
              <a:t>what </a:t>
            </a:r>
            <a:r>
              <a:rPr sz="2300" dirty="0">
                <a:latin typeface="Calibri"/>
                <a:cs typeface="Calibri"/>
              </a:rPr>
              <a:t>is </a:t>
            </a:r>
            <a:r>
              <a:rPr sz="2300" spc="-5" dirty="0">
                <a:latin typeface="Calibri"/>
                <a:cs typeface="Calibri"/>
              </a:rPr>
              <a:t>going on.  </a:t>
            </a:r>
            <a:r>
              <a:rPr sz="2300" spc="-65" dirty="0">
                <a:latin typeface="Calibri"/>
                <a:cs typeface="Calibri"/>
              </a:rPr>
              <a:t>Take </a:t>
            </a:r>
            <a:r>
              <a:rPr sz="2300" spc="-10" dirty="0">
                <a:latin typeface="Calibri"/>
                <a:cs typeface="Calibri"/>
              </a:rPr>
              <a:t>appropriate </a:t>
            </a:r>
            <a:r>
              <a:rPr sz="2300" spc="-5" dirty="0">
                <a:latin typeface="Calibri"/>
                <a:cs typeface="Calibri"/>
              </a:rPr>
              <a:t>action.  </a:t>
            </a:r>
            <a:r>
              <a:rPr sz="2300" spc="5" dirty="0">
                <a:latin typeface="Calibri"/>
                <a:cs typeface="Calibri"/>
              </a:rPr>
              <a:t>Be </a:t>
            </a:r>
            <a:r>
              <a:rPr sz="2300" dirty="0">
                <a:latin typeface="Calibri"/>
                <a:cs typeface="Calibri"/>
              </a:rPr>
              <a:t>as </a:t>
            </a:r>
            <a:r>
              <a:rPr sz="2300" spc="-15" dirty="0">
                <a:latin typeface="Calibri"/>
                <a:cs typeface="Calibri"/>
              </a:rPr>
              <a:t>safe </a:t>
            </a:r>
            <a:r>
              <a:rPr sz="2300" dirty="0">
                <a:latin typeface="Calibri"/>
                <a:cs typeface="Calibri"/>
              </a:rPr>
              <a:t>as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possible.</a:t>
            </a:r>
            <a:endParaRPr sz="2300">
              <a:latin typeface="Calibri"/>
              <a:cs typeface="Calibri"/>
            </a:endParaRPr>
          </a:p>
          <a:p>
            <a:pPr marL="12700" marR="118110">
              <a:lnSpc>
                <a:spcPct val="100400"/>
              </a:lnSpc>
              <a:spcBef>
                <a:spcPts val="1490"/>
              </a:spcBef>
            </a:pPr>
            <a:r>
              <a:rPr sz="2300" dirty="0">
                <a:latin typeface="Calibri"/>
                <a:cs typeface="Calibri"/>
              </a:rPr>
              <a:t>It </a:t>
            </a:r>
            <a:r>
              <a:rPr sz="2300" spc="-15" dirty="0">
                <a:latin typeface="Calibri"/>
                <a:cs typeface="Calibri"/>
              </a:rPr>
              <a:t>always </a:t>
            </a:r>
            <a:r>
              <a:rPr sz="2300" dirty="0">
                <a:latin typeface="Calibri"/>
                <a:cs typeface="Calibri"/>
              </a:rPr>
              <a:t>helps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call </a:t>
            </a:r>
            <a:r>
              <a:rPr sz="2300" spc="5" dirty="0">
                <a:latin typeface="Calibri"/>
                <a:cs typeface="Calibri"/>
              </a:rPr>
              <a:t>– </a:t>
            </a:r>
            <a:r>
              <a:rPr sz="2300" dirty="0">
                <a:latin typeface="Calibri"/>
                <a:cs typeface="Calibri"/>
              </a:rPr>
              <a:t>don’t assume  someone else has </a:t>
            </a:r>
            <a:r>
              <a:rPr sz="2300" spc="-5" dirty="0">
                <a:latin typeface="Calibri"/>
                <a:cs typeface="Calibri"/>
              </a:rPr>
              <a:t>already </a:t>
            </a:r>
            <a:r>
              <a:rPr sz="2300" dirty="0">
                <a:latin typeface="Calibri"/>
                <a:cs typeface="Calibri"/>
              </a:rPr>
              <a:t>done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so.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13297" y="2223516"/>
            <a:ext cx="4161142" cy="33550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07455" y="5558282"/>
            <a:ext cx="93726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HHLtDave5 |</a:t>
            </a:r>
            <a:r>
              <a:rPr sz="500" spc="-4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Royalty‐Free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28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55409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9‐1‐1 CALL:</a:t>
            </a:r>
            <a:r>
              <a:rPr spc="-75" dirty="0">
                <a:solidFill>
                  <a:srgbClr val="004771"/>
                </a:solidFill>
              </a:rPr>
              <a:t> </a:t>
            </a:r>
            <a:r>
              <a:rPr spc="10" dirty="0">
                <a:solidFill>
                  <a:srgbClr val="004771"/>
                </a:solidFill>
              </a:rPr>
              <a:t>SHOOTING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9875" y="3513740"/>
            <a:ext cx="873234" cy="8692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11833" y="3629660"/>
            <a:ext cx="3173730" cy="62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5"/>
              </a:spcBef>
            </a:pPr>
            <a:r>
              <a:rPr sz="1950" b="0" spc="5" dirty="0">
                <a:solidFill>
                  <a:srgbClr val="7E7E7E"/>
                </a:solidFill>
                <a:latin typeface="Calibri Light"/>
                <a:cs typeface="Calibri Light"/>
              </a:rPr>
              <a:t>Please </a:t>
            </a:r>
            <a:r>
              <a:rPr sz="1950" b="0" spc="10" dirty="0">
                <a:solidFill>
                  <a:srgbClr val="7E7E7E"/>
                </a:solidFill>
                <a:latin typeface="Calibri Light"/>
                <a:cs typeface="Calibri Light"/>
              </a:rPr>
              <a:t>select the </a:t>
            </a:r>
            <a:r>
              <a:rPr sz="1950" b="0" dirty="0">
                <a:solidFill>
                  <a:srgbClr val="7E7E7E"/>
                </a:solidFill>
                <a:latin typeface="Calibri Light"/>
                <a:cs typeface="Calibri Light"/>
              </a:rPr>
              <a:t>picture </a:t>
            </a:r>
            <a:r>
              <a:rPr sz="1950" b="0" spc="10" dirty="0">
                <a:solidFill>
                  <a:srgbClr val="7E7E7E"/>
                </a:solidFill>
                <a:latin typeface="Calibri Light"/>
                <a:cs typeface="Calibri Light"/>
              </a:rPr>
              <a:t>within  the </a:t>
            </a:r>
            <a:r>
              <a:rPr sz="1950" b="0" spc="5" dirty="0">
                <a:solidFill>
                  <a:srgbClr val="7E7E7E"/>
                </a:solidFill>
                <a:latin typeface="Calibri Light"/>
                <a:cs typeface="Calibri Light"/>
              </a:rPr>
              <a:t>slide </a:t>
            </a:r>
            <a:r>
              <a:rPr sz="1950" b="0" dirty="0">
                <a:solidFill>
                  <a:srgbClr val="7E7E7E"/>
                </a:solidFill>
                <a:latin typeface="Calibri Light"/>
                <a:cs typeface="Calibri Light"/>
              </a:rPr>
              <a:t>to </a:t>
            </a:r>
            <a:r>
              <a:rPr sz="1950" b="0" spc="-5" dirty="0">
                <a:solidFill>
                  <a:srgbClr val="7E7E7E"/>
                </a:solidFill>
                <a:latin typeface="Calibri Light"/>
                <a:cs typeface="Calibri Light"/>
              </a:rPr>
              <a:t>play </a:t>
            </a:r>
            <a:r>
              <a:rPr sz="1950" b="0" spc="10" dirty="0">
                <a:solidFill>
                  <a:srgbClr val="7E7E7E"/>
                </a:solidFill>
                <a:latin typeface="Calibri Light"/>
                <a:cs typeface="Calibri Light"/>
              </a:rPr>
              <a:t>the</a:t>
            </a:r>
            <a:r>
              <a:rPr sz="1950" b="0" spc="-5" dirty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sz="1950" b="0" spc="5" dirty="0">
                <a:solidFill>
                  <a:srgbClr val="7E7E7E"/>
                </a:solidFill>
                <a:latin typeface="Calibri Light"/>
                <a:cs typeface="Calibri Light"/>
              </a:rPr>
              <a:t>audio</a:t>
            </a:r>
            <a:endParaRPr sz="195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98973" y="2298446"/>
            <a:ext cx="462724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u="heavy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9‐1‐1 </a:t>
            </a:r>
            <a:r>
              <a:rPr sz="1650" b="1" u="heavy" spc="-5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call </a:t>
            </a:r>
            <a:r>
              <a:rPr sz="1650" b="1" u="heavy" spc="-10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for </a:t>
            </a:r>
            <a:r>
              <a:rPr sz="1650" b="1" u="heavy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a </a:t>
            </a:r>
            <a:r>
              <a:rPr sz="1650" b="1" u="heavy" spc="-5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woman </a:t>
            </a:r>
            <a:r>
              <a:rPr sz="1650" b="1" u="heavy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shot </a:t>
            </a:r>
            <a:r>
              <a:rPr sz="1650" b="1" u="heavy" spc="-10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at </a:t>
            </a:r>
            <a:r>
              <a:rPr sz="1650" b="1" u="heavy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an </a:t>
            </a:r>
            <a:r>
              <a:rPr sz="1650" b="1" u="heavy" spc="-5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apartment</a:t>
            </a:r>
            <a:r>
              <a:rPr sz="1650" b="1" u="heavy" spc="-65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 </a:t>
            </a:r>
            <a:r>
              <a:rPr sz="1650" b="1" u="heavy" spc="-10" dirty="0">
                <a:solidFill>
                  <a:srgbClr val="7E7E7E"/>
                </a:solidFill>
                <a:uFill>
                  <a:solidFill>
                    <a:srgbClr val="7F7F7F"/>
                  </a:solidFill>
                </a:uFill>
                <a:latin typeface="Calibri"/>
                <a:cs typeface="Calibri"/>
              </a:rPr>
              <a:t>complex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55884" y="2599436"/>
            <a:ext cx="4913421" cy="24757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164328" y="5075173"/>
            <a:ext cx="3143885" cy="603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565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Manual on Uniform Traffic Control </a:t>
            </a:r>
            <a:r>
              <a:rPr sz="500" spc="-10" dirty="0">
                <a:latin typeface="Calibri"/>
                <a:cs typeface="Calibri"/>
              </a:rPr>
              <a:t>Devices </a:t>
            </a:r>
            <a:r>
              <a:rPr sz="500" spc="-5" dirty="0">
                <a:latin typeface="Calibri"/>
                <a:cs typeface="Calibri"/>
              </a:rPr>
              <a:t>| Public</a:t>
            </a:r>
            <a:r>
              <a:rPr sz="500" spc="-6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Domain</a:t>
            </a:r>
            <a:endParaRPr sz="500" dirty="0">
              <a:latin typeface="Calibri"/>
              <a:cs typeface="Calibri"/>
            </a:endParaRPr>
          </a:p>
          <a:p>
            <a:pPr marL="1403350" algn="ctr">
              <a:lnSpc>
                <a:spcPts val="1705"/>
              </a:lnSpc>
            </a:pP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Audio can </a:t>
            </a:r>
            <a:r>
              <a:rPr sz="1450" b="0" spc="15" dirty="0">
                <a:solidFill>
                  <a:srgbClr val="7E7E7E"/>
                </a:solidFill>
                <a:latin typeface="Calibri Light"/>
                <a:cs typeface="Calibri Light"/>
              </a:rPr>
              <a:t>be </a:t>
            </a:r>
            <a:r>
              <a:rPr sz="1450" b="0" spc="5" dirty="0">
                <a:solidFill>
                  <a:srgbClr val="7E7E7E"/>
                </a:solidFill>
                <a:latin typeface="Calibri Light"/>
                <a:cs typeface="Calibri Light"/>
              </a:rPr>
              <a:t>found</a:t>
            </a:r>
            <a:r>
              <a:rPr sz="1450" b="0" spc="-70" dirty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at:</a:t>
            </a:r>
            <a:endParaRPr sz="1450" dirty="0">
              <a:latin typeface="Calibri Light"/>
              <a:cs typeface="Calibri Light"/>
            </a:endParaRPr>
          </a:p>
          <a:p>
            <a:pPr marL="1405890" algn="ctr">
              <a:lnSpc>
                <a:spcPct val="100000"/>
              </a:lnSpc>
              <a:spcBef>
                <a:spcPts val="535"/>
              </a:spcBef>
            </a:pPr>
            <a:r>
              <a:rPr sz="1450" b="0" u="sng" spc="15" dirty="0">
                <a:solidFill>
                  <a:srgbClr val="004771"/>
                </a:solidFill>
                <a:uFill>
                  <a:solidFill>
                    <a:srgbClr val="004772"/>
                  </a:solidFill>
                </a:uFill>
                <a:latin typeface="Calibri Light"/>
                <a:cs typeface="Calibri Light"/>
                <a:hlinkClick r:id="rId10"/>
              </a:rPr>
              <a:t>Soundcloud</a:t>
            </a:r>
            <a:r>
              <a:rPr sz="1450" b="0" u="sng" spc="-5" dirty="0">
                <a:solidFill>
                  <a:srgbClr val="004771"/>
                </a:solidFill>
                <a:uFill>
                  <a:solidFill>
                    <a:srgbClr val="004772"/>
                  </a:solidFill>
                </a:uFill>
                <a:latin typeface="Calibri Light"/>
                <a:cs typeface="Calibri Light"/>
                <a:hlinkClick r:id="rId10"/>
              </a:rPr>
              <a:t> </a:t>
            </a:r>
            <a:r>
              <a:rPr sz="1450" b="0" u="sng" spc="15" dirty="0">
                <a:solidFill>
                  <a:srgbClr val="004771"/>
                </a:solidFill>
                <a:uFill>
                  <a:solidFill>
                    <a:srgbClr val="004772"/>
                  </a:solidFill>
                </a:uFill>
                <a:latin typeface="Calibri Light"/>
                <a:cs typeface="Calibri Light"/>
                <a:hlinkClick r:id="rId10"/>
              </a:rPr>
              <a:t>Link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29</a:t>
            </a:r>
            <a:endParaRPr sz="1150"/>
          </a:p>
        </p:txBody>
      </p:sp>
      <p:pic>
        <p:nvPicPr>
          <p:cNvPr id="16" name="E-911 call on the shooting at Summer Wind apartment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23802" y="3946144"/>
            <a:ext cx="944627" cy="944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1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407289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9‐1‐1 CALL: </a:t>
            </a:r>
            <a:r>
              <a:rPr spc="10" dirty="0">
                <a:solidFill>
                  <a:srgbClr val="004771"/>
                </a:solidFill>
              </a:rPr>
              <a:t>HOME</a:t>
            </a:r>
            <a:r>
              <a:rPr spc="-65" dirty="0">
                <a:solidFill>
                  <a:srgbClr val="004771"/>
                </a:solidFill>
              </a:rPr>
              <a:t> </a:t>
            </a:r>
            <a:r>
              <a:rPr spc="10" dirty="0">
                <a:solidFill>
                  <a:srgbClr val="004771"/>
                </a:solidFill>
              </a:rPr>
              <a:t>INJURY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47004" y="0"/>
            <a:ext cx="4577715" cy="8921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35" algn="ctr">
              <a:lnSpc>
                <a:spcPct val="130700"/>
              </a:lnSpc>
              <a:spcBef>
                <a:spcPts val="90"/>
              </a:spcBef>
            </a:pP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Video can </a:t>
            </a:r>
            <a:r>
              <a:rPr sz="1450" b="0" spc="15" dirty="0">
                <a:solidFill>
                  <a:srgbClr val="7E7E7E"/>
                </a:solidFill>
                <a:latin typeface="Calibri Light"/>
                <a:cs typeface="Calibri Light"/>
              </a:rPr>
              <a:t>be found </a:t>
            </a:r>
            <a:r>
              <a:rPr sz="1450" b="0" spc="10" dirty="0">
                <a:solidFill>
                  <a:srgbClr val="7E7E7E"/>
                </a:solidFill>
                <a:latin typeface="Calibri Light"/>
                <a:cs typeface="Calibri Light"/>
              </a:rPr>
              <a:t>at:  </a:t>
            </a:r>
            <a:r>
              <a:rPr sz="1450" b="0" u="sng" spc="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 Light"/>
                <a:cs typeface="Calibri Light"/>
                <a:hlinkClick r:id="rId9"/>
              </a:rPr>
              <a:t>https://youtu.be/YoTIaRyGzac?list=PLE8lPyHpIOnp_UBWU3 </a:t>
            </a:r>
            <a:r>
              <a:rPr sz="1450" b="0" spc="10" dirty="0">
                <a:solidFill>
                  <a:srgbClr val="0563C1"/>
                </a:solidFill>
                <a:latin typeface="Calibri Light"/>
                <a:cs typeface="Calibri Light"/>
                <a:hlinkClick r:id="rId9"/>
              </a:rPr>
              <a:t> </a:t>
            </a:r>
            <a:r>
              <a:rPr sz="1450" b="0" u="sng" spc="1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 Light"/>
                <a:cs typeface="Calibri Light"/>
                <a:hlinkClick r:id="rId9"/>
              </a:rPr>
              <a:t>NDo7l7U1uHx_KoF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30</a:t>
            </a:r>
            <a:endParaRPr sz="1150"/>
          </a:p>
        </p:txBody>
      </p:sp>
      <p:pic>
        <p:nvPicPr>
          <p:cNvPr id="15" name="911 Cal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55710" y="1886290"/>
            <a:ext cx="7547357" cy="5660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487362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solidFill>
                  <a:srgbClr val="004771"/>
                </a:solidFill>
              </a:rPr>
              <a:t>YOU </a:t>
            </a:r>
            <a:r>
              <a:rPr spc="10" dirty="0">
                <a:solidFill>
                  <a:srgbClr val="004771"/>
                </a:solidFill>
              </a:rPr>
              <a:t>AND </a:t>
            </a:r>
            <a:r>
              <a:rPr spc="5" dirty="0">
                <a:solidFill>
                  <a:srgbClr val="004771"/>
                </a:solidFill>
              </a:rPr>
              <a:t>THE 9‐1‐1</a:t>
            </a:r>
            <a:r>
              <a:rPr spc="-10" dirty="0">
                <a:solidFill>
                  <a:srgbClr val="004771"/>
                </a:solidFill>
              </a:rPr>
              <a:t> </a:t>
            </a:r>
            <a:r>
              <a:rPr spc="-35" dirty="0">
                <a:solidFill>
                  <a:srgbClr val="004771"/>
                </a:solidFill>
              </a:rPr>
              <a:t>OPERATOR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9787" y="3012185"/>
            <a:ext cx="176784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9787" y="3665220"/>
            <a:ext cx="176784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4291" y="2248916"/>
            <a:ext cx="8549005" cy="31927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Keep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calm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and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follow</a:t>
            </a:r>
            <a:r>
              <a:rPr sz="2600" b="1" spc="-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directions:</a:t>
            </a:r>
            <a:endParaRPr sz="2600">
              <a:latin typeface="Calibri"/>
              <a:cs typeface="Calibri"/>
            </a:endParaRPr>
          </a:p>
          <a:p>
            <a:pPr marL="614680">
              <a:lnSpc>
                <a:spcPct val="100000"/>
              </a:lnSpc>
              <a:spcBef>
                <a:spcPts val="1875"/>
              </a:spcBef>
            </a:pPr>
            <a:r>
              <a:rPr sz="2300" spc="-65" dirty="0">
                <a:latin typeface="Calibri"/>
                <a:cs typeface="Calibri"/>
              </a:rPr>
              <a:t>Take </a:t>
            </a:r>
            <a:r>
              <a:rPr sz="2300" dirty="0">
                <a:latin typeface="Calibri"/>
                <a:cs typeface="Calibri"/>
              </a:rPr>
              <a:t>a deep</a:t>
            </a:r>
            <a:r>
              <a:rPr sz="2300" spc="5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breath.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614680">
              <a:lnSpc>
                <a:spcPct val="100000"/>
              </a:lnSpc>
            </a:pPr>
            <a:r>
              <a:rPr sz="2300" dirty="0">
                <a:latin typeface="Calibri"/>
                <a:cs typeface="Calibri"/>
              </a:rPr>
              <a:t>Let the 9‐1‐1 </a:t>
            </a:r>
            <a:r>
              <a:rPr sz="2300" spc="-15" dirty="0">
                <a:latin typeface="Calibri"/>
                <a:cs typeface="Calibri"/>
              </a:rPr>
              <a:t>operator </a:t>
            </a:r>
            <a:r>
              <a:rPr sz="2300" dirty="0">
                <a:latin typeface="Calibri"/>
                <a:cs typeface="Calibri"/>
              </a:rPr>
              <a:t>guide</a:t>
            </a:r>
            <a:r>
              <a:rPr sz="2300" spc="3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you.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150">
              <a:latin typeface="Times New Roman"/>
              <a:cs typeface="Times New Roman"/>
            </a:endParaRPr>
          </a:p>
          <a:p>
            <a:pPr marL="111760" marR="5080">
              <a:lnSpc>
                <a:spcPct val="100400"/>
              </a:lnSpc>
              <a:spcBef>
                <a:spcPts val="5"/>
              </a:spcBef>
            </a:pP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questions </a:t>
            </a:r>
            <a:r>
              <a:rPr sz="2300" dirty="0">
                <a:latin typeface="Calibri"/>
                <a:cs typeface="Calibri"/>
              </a:rPr>
              <a:t>they ask help send the </a:t>
            </a:r>
            <a:r>
              <a:rPr sz="2300" spc="-5" dirty="0">
                <a:latin typeface="Calibri"/>
                <a:cs typeface="Calibri"/>
              </a:rPr>
              <a:t>right resources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right </a:t>
            </a:r>
            <a:r>
              <a:rPr sz="2300" dirty="0">
                <a:latin typeface="Calibri"/>
                <a:cs typeface="Calibri"/>
              </a:rPr>
              <a:t>place.  Depending on the </a:t>
            </a:r>
            <a:r>
              <a:rPr sz="2300" spc="-5" dirty="0">
                <a:latin typeface="Calibri"/>
                <a:cs typeface="Calibri"/>
              </a:rPr>
              <a:t>situation, </a:t>
            </a:r>
            <a:r>
              <a:rPr sz="2300" dirty="0">
                <a:latin typeface="Calibri"/>
                <a:cs typeface="Calibri"/>
              </a:rPr>
              <a:t>they </a:t>
            </a:r>
            <a:r>
              <a:rPr sz="2300" spc="-5" dirty="0">
                <a:latin typeface="Calibri"/>
                <a:cs typeface="Calibri"/>
              </a:rPr>
              <a:t>will give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5" dirty="0">
                <a:latin typeface="Calibri"/>
                <a:cs typeface="Calibri"/>
              </a:rPr>
              <a:t>specific </a:t>
            </a:r>
            <a:r>
              <a:rPr sz="2300" dirty="0">
                <a:latin typeface="Calibri"/>
                <a:cs typeface="Calibri"/>
              </a:rPr>
              <a:t>instructions </a:t>
            </a:r>
            <a:r>
              <a:rPr sz="2300" spc="5" dirty="0">
                <a:latin typeface="Calibri"/>
                <a:cs typeface="Calibri"/>
              </a:rPr>
              <a:t>–  </a:t>
            </a:r>
            <a:r>
              <a:rPr sz="2300" b="1" spc="-5" dirty="0">
                <a:latin typeface="Calibri"/>
                <a:cs typeface="Calibri"/>
              </a:rPr>
              <a:t>follow </a:t>
            </a:r>
            <a:r>
              <a:rPr sz="2300" b="1" dirty="0">
                <a:latin typeface="Calibri"/>
                <a:cs typeface="Calibri"/>
              </a:rPr>
              <a:t>their lead </a:t>
            </a:r>
            <a:r>
              <a:rPr sz="2300" b="1" spc="5" dirty="0">
                <a:latin typeface="Calibri"/>
                <a:cs typeface="Calibri"/>
              </a:rPr>
              <a:t>and </a:t>
            </a:r>
            <a:r>
              <a:rPr sz="2300" b="1" spc="-5" dirty="0">
                <a:latin typeface="Calibri"/>
                <a:cs typeface="Calibri"/>
              </a:rPr>
              <a:t>let </a:t>
            </a:r>
            <a:r>
              <a:rPr sz="2300" b="1" spc="5" dirty="0">
                <a:latin typeface="Calibri"/>
                <a:cs typeface="Calibri"/>
              </a:rPr>
              <a:t>them </a:t>
            </a:r>
            <a:r>
              <a:rPr sz="2300" b="1" dirty="0">
                <a:latin typeface="Calibri"/>
                <a:cs typeface="Calibri"/>
              </a:rPr>
              <a:t>coach </a:t>
            </a:r>
            <a:r>
              <a:rPr sz="2300" b="1" spc="-5" dirty="0">
                <a:latin typeface="Calibri"/>
                <a:cs typeface="Calibri"/>
              </a:rPr>
              <a:t>you </a:t>
            </a:r>
            <a:r>
              <a:rPr sz="2300" b="1" dirty="0">
                <a:latin typeface="Calibri"/>
                <a:cs typeface="Calibri"/>
              </a:rPr>
              <a:t>through the</a:t>
            </a:r>
            <a:r>
              <a:rPr sz="2300" b="1" spc="3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situation.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31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55409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COMMON</a:t>
            </a:r>
            <a:r>
              <a:rPr spc="-5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QUESTIONS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1426" y="2207514"/>
            <a:ext cx="339090" cy="315595"/>
          </a:xfrm>
          <a:custGeom>
            <a:avLst/>
            <a:gdLst/>
            <a:ahLst/>
            <a:cxnLst/>
            <a:rect l="l" t="t" r="r" b="b"/>
            <a:pathLst>
              <a:path w="339090" h="315594">
                <a:moveTo>
                  <a:pt x="339090" y="157734"/>
                </a:moveTo>
                <a:lnTo>
                  <a:pt x="333068" y="115887"/>
                </a:lnTo>
                <a:lnTo>
                  <a:pt x="316060" y="78232"/>
                </a:lnTo>
                <a:lnTo>
                  <a:pt x="289655" y="46291"/>
                </a:lnTo>
                <a:lnTo>
                  <a:pt x="255439" y="21590"/>
                </a:lnTo>
                <a:lnTo>
                  <a:pt x="215000" y="5651"/>
                </a:lnTo>
                <a:lnTo>
                  <a:pt x="169926" y="0"/>
                </a:lnTo>
                <a:lnTo>
                  <a:pt x="124795" y="5651"/>
                </a:lnTo>
                <a:lnTo>
                  <a:pt x="84215" y="21590"/>
                </a:lnTo>
                <a:lnTo>
                  <a:pt x="49815" y="46291"/>
                </a:lnTo>
                <a:lnTo>
                  <a:pt x="23226" y="78232"/>
                </a:lnTo>
                <a:lnTo>
                  <a:pt x="6078" y="115887"/>
                </a:lnTo>
                <a:lnTo>
                  <a:pt x="0" y="157734"/>
                </a:lnTo>
                <a:lnTo>
                  <a:pt x="6078" y="199580"/>
                </a:lnTo>
                <a:lnTo>
                  <a:pt x="23226" y="237236"/>
                </a:lnTo>
                <a:lnTo>
                  <a:pt x="49815" y="269176"/>
                </a:lnTo>
                <a:lnTo>
                  <a:pt x="84215" y="293878"/>
                </a:lnTo>
                <a:lnTo>
                  <a:pt x="124795" y="309816"/>
                </a:lnTo>
                <a:lnTo>
                  <a:pt x="169926" y="315468"/>
                </a:lnTo>
                <a:lnTo>
                  <a:pt x="215000" y="309816"/>
                </a:lnTo>
                <a:lnTo>
                  <a:pt x="255439" y="293878"/>
                </a:lnTo>
                <a:lnTo>
                  <a:pt x="289655" y="269176"/>
                </a:lnTo>
                <a:lnTo>
                  <a:pt x="316060" y="237236"/>
                </a:lnTo>
                <a:lnTo>
                  <a:pt x="333068" y="199580"/>
                </a:lnTo>
                <a:lnTo>
                  <a:pt x="339090" y="157734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23975" y="2197861"/>
            <a:ext cx="16954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41426" y="3523488"/>
            <a:ext cx="339090" cy="315595"/>
          </a:xfrm>
          <a:custGeom>
            <a:avLst/>
            <a:gdLst/>
            <a:ahLst/>
            <a:cxnLst/>
            <a:rect l="l" t="t" r="r" b="b"/>
            <a:pathLst>
              <a:path w="339090" h="315595">
                <a:moveTo>
                  <a:pt x="339090" y="157734"/>
                </a:moveTo>
                <a:lnTo>
                  <a:pt x="333068" y="115622"/>
                </a:lnTo>
                <a:lnTo>
                  <a:pt x="316060" y="77893"/>
                </a:lnTo>
                <a:lnTo>
                  <a:pt x="289655" y="46005"/>
                </a:lnTo>
                <a:lnTo>
                  <a:pt x="255439" y="21420"/>
                </a:lnTo>
                <a:lnTo>
                  <a:pt x="215000" y="5598"/>
                </a:lnTo>
                <a:lnTo>
                  <a:pt x="169926" y="0"/>
                </a:lnTo>
                <a:lnTo>
                  <a:pt x="124795" y="5598"/>
                </a:lnTo>
                <a:lnTo>
                  <a:pt x="84215" y="21420"/>
                </a:lnTo>
                <a:lnTo>
                  <a:pt x="49815" y="46005"/>
                </a:lnTo>
                <a:lnTo>
                  <a:pt x="23226" y="77893"/>
                </a:lnTo>
                <a:lnTo>
                  <a:pt x="6078" y="115622"/>
                </a:lnTo>
                <a:lnTo>
                  <a:pt x="0" y="157734"/>
                </a:lnTo>
                <a:lnTo>
                  <a:pt x="6078" y="199580"/>
                </a:lnTo>
                <a:lnTo>
                  <a:pt x="23226" y="237236"/>
                </a:lnTo>
                <a:lnTo>
                  <a:pt x="49815" y="269176"/>
                </a:lnTo>
                <a:lnTo>
                  <a:pt x="84215" y="293878"/>
                </a:lnTo>
                <a:lnTo>
                  <a:pt x="124795" y="309816"/>
                </a:lnTo>
                <a:lnTo>
                  <a:pt x="169926" y="315468"/>
                </a:lnTo>
                <a:lnTo>
                  <a:pt x="215000" y="309816"/>
                </a:lnTo>
                <a:lnTo>
                  <a:pt x="255439" y="293878"/>
                </a:lnTo>
                <a:lnTo>
                  <a:pt x="289655" y="269176"/>
                </a:lnTo>
                <a:lnTo>
                  <a:pt x="316060" y="237236"/>
                </a:lnTo>
                <a:lnTo>
                  <a:pt x="333068" y="199580"/>
                </a:lnTo>
                <a:lnTo>
                  <a:pt x="339090" y="157734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23975" y="3513073"/>
            <a:ext cx="16954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41426" y="4844796"/>
            <a:ext cx="339090" cy="315595"/>
          </a:xfrm>
          <a:custGeom>
            <a:avLst/>
            <a:gdLst/>
            <a:ahLst/>
            <a:cxnLst/>
            <a:rect l="l" t="t" r="r" b="b"/>
            <a:pathLst>
              <a:path w="339090" h="315595">
                <a:moveTo>
                  <a:pt x="339090" y="157733"/>
                </a:moveTo>
                <a:lnTo>
                  <a:pt x="333068" y="115887"/>
                </a:lnTo>
                <a:lnTo>
                  <a:pt x="316060" y="78231"/>
                </a:lnTo>
                <a:lnTo>
                  <a:pt x="289655" y="46291"/>
                </a:lnTo>
                <a:lnTo>
                  <a:pt x="255439" y="21589"/>
                </a:lnTo>
                <a:lnTo>
                  <a:pt x="215000" y="5651"/>
                </a:lnTo>
                <a:lnTo>
                  <a:pt x="169926" y="0"/>
                </a:lnTo>
                <a:lnTo>
                  <a:pt x="124795" y="5651"/>
                </a:lnTo>
                <a:lnTo>
                  <a:pt x="84215" y="21589"/>
                </a:lnTo>
                <a:lnTo>
                  <a:pt x="49815" y="46291"/>
                </a:lnTo>
                <a:lnTo>
                  <a:pt x="23226" y="78231"/>
                </a:lnTo>
                <a:lnTo>
                  <a:pt x="6078" y="115887"/>
                </a:lnTo>
                <a:lnTo>
                  <a:pt x="0" y="157733"/>
                </a:lnTo>
                <a:lnTo>
                  <a:pt x="6078" y="199580"/>
                </a:lnTo>
                <a:lnTo>
                  <a:pt x="23226" y="237235"/>
                </a:lnTo>
                <a:lnTo>
                  <a:pt x="49815" y="269176"/>
                </a:lnTo>
                <a:lnTo>
                  <a:pt x="84215" y="293877"/>
                </a:lnTo>
                <a:lnTo>
                  <a:pt x="124795" y="309816"/>
                </a:lnTo>
                <a:lnTo>
                  <a:pt x="169926" y="315467"/>
                </a:lnTo>
                <a:lnTo>
                  <a:pt x="215000" y="309816"/>
                </a:lnTo>
                <a:lnTo>
                  <a:pt x="255439" y="293877"/>
                </a:lnTo>
                <a:lnTo>
                  <a:pt x="289655" y="269176"/>
                </a:lnTo>
                <a:lnTo>
                  <a:pt x="316060" y="237235"/>
                </a:lnTo>
                <a:lnTo>
                  <a:pt x="333068" y="199580"/>
                </a:lnTo>
                <a:lnTo>
                  <a:pt x="339090" y="157733"/>
                </a:lnTo>
                <a:close/>
              </a:path>
            </a:pathLst>
          </a:custGeom>
          <a:solidFill>
            <a:srgbClr val="0047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25500" y="4835144"/>
            <a:ext cx="16954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2397" y="2146808"/>
            <a:ext cx="7706359" cy="35826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5" dirty="0">
                <a:latin typeface="Calibri"/>
                <a:cs typeface="Calibri"/>
              </a:rPr>
              <a:t>Where: Specific locations </a:t>
            </a:r>
            <a:r>
              <a:rPr sz="2300" dirty="0">
                <a:latin typeface="Calibri"/>
                <a:cs typeface="Calibri"/>
              </a:rPr>
              <a:t>such as </a:t>
            </a:r>
            <a:r>
              <a:rPr sz="2300" spc="-35" dirty="0">
                <a:latin typeface="Calibri"/>
                <a:cs typeface="Calibri"/>
              </a:rPr>
              <a:t>floor, </a:t>
            </a:r>
            <a:r>
              <a:rPr sz="2300" spc="-10" dirty="0">
                <a:latin typeface="Calibri"/>
                <a:cs typeface="Calibri"/>
              </a:rPr>
              <a:t>room </a:t>
            </a:r>
            <a:r>
              <a:rPr sz="2300" spc="-30" dirty="0">
                <a:latin typeface="Calibri"/>
                <a:cs typeface="Calibri"/>
              </a:rPr>
              <a:t>number,</a:t>
            </a:r>
            <a:r>
              <a:rPr sz="2300" spc="1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landmarks</a:t>
            </a:r>
            <a:endParaRPr sz="2300">
              <a:latin typeface="Calibri"/>
              <a:cs typeface="Calibri"/>
            </a:endParaRPr>
          </a:p>
          <a:p>
            <a:pPr marL="1182370" indent="-283210">
              <a:lnSpc>
                <a:spcPct val="100000"/>
              </a:lnSpc>
              <a:spcBef>
                <a:spcPts val="1880"/>
              </a:spcBef>
              <a:buClr>
                <a:srgbClr val="014770"/>
              </a:buClr>
              <a:buFont typeface="Arial"/>
              <a:buChar char="•"/>
              <a:tabLst>
                <a:tab pos="1181735" algn="l"/>
                <a:tab pos="1182370" algn="l"/>
              </a:tabLst>
            </a:pPr>
            <a:r>
              <a:rPr sz="2300" dirty="0">
                <a:latin typeface="Calibri"/>
                <a:cs typeface="Calibri"/>
              </a:rPr>
              <a:t>So </a:t>
            </a:r>
            <a:r>
              <a:rPr sz="2300" spc="-5" dirty="0">
                <a:latin typeface="Calibri"/>
                <a:cs typeface="Calibri"/>
              </a:rPr>
              <a:t>responders can </a:t>
            </a:r>
            <a:r>
              <a:rPr sz="2300" dirty="0">
                <a:latin typeface="Calibri"/>
                <a:cs typeface="Calibri"/>
              </a:rPr>
              <a:t>find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dirty="0">
                <a:latin typeface="Calibri"/>
                <a:cs typeface="Calibri"/>
              </a:rPr>
              <a:t>easily and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quickly.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14770"/>
              </a:buClr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spc="-25" dirty="0">
                <a:latin typeface="Calibri"/>
                <a:cs typeface="Calibri"/>
              </a:rPr>
              <a:t>Type </a:t>
            </a:r>
            <a:r>
              <a:rPr sz="2300" dirty="0">
                <a:latin typeface="Calibri"/>
                <a:cs typeface="Calibri"/>
              </a:rPr>
              <a:t>and </a:t>
            </a:r>
            <a:r>
              <a:rPr sz="2300" spc="-5" dirty="0">
                <a:latin typeface="Calibri"/>
                <a:cs typeface="Calibri"/>
              </a:rPr>
              <a:t>severity </a:t>
            </a:r>
            <a:r>
              <a:rPr sz="2300" dirty="0">
                <a:latin typeface="Calibri"/>
                <a:cs typeface="Calibri"/>
              </a:rPr>
              <a:t>of </a:t>
            </a:r>
            <a:r>
              <a:rPr sz="2300" spc="-10" dirty="0">
                <a:latin typeface="Calibri"/>
                <a:cs typeface="Calibri"/>
              </a:rPr>
              <a:t>life‐threatening</a:t>
            </a:r>
            <a:r>
              <a:rPr sz="2300" spc="3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situation</a:t>
            </a:r>
            <a:endParaRPr sz="2300">
              <a:latin typeface="Calibri"/>
              <a:cs typeface="Calibri"/>
            </a:endParaRPr>
          </a:p>
          <a:p>
            <a:pPr marL="1182370" indent="-282575">
              <a:lnSpc>
                <a:spcPct val="100000"/>
              </a:lnSpc>
              <a:spcBef>
                <a:spcPts val="1885"/>
              </a:spcBef>
              <a:buClr>
                <a:srgbClr val="014770"/>
              </a:buClr>
              <a:buFont typeface="Arial"/>
              <a:buChar char="•"/>
              <a:tabLst>
                <a:tab pos="1182370" algn="l"/>
                <a:tab pos="1183005" algn="l"/>
              </a:tabLst>
            </a:pPr>
            <a:r>
              <a:rPr sz="2300" dirty="0">
                <a:latin typeface="Calibri"/>
                <a:cs typeface="Calibri"/>
              </a:rPr>
              <a:t>So the </a:t>
            </a:r>
            <a:r>
              <a:rPr sz="2300" spc="-5" dirty="0">
                <a:latin typeface="Calibri"/>
                <a:cs typeface="Calibri"/>
              </a:rPr>
              <a:t>right responders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dirty="0">
                <a:latin typeface="Calibri"/>
                <a:cs typeface="Calibri"/>
              </a:rPr>
              <a:t>equipment </a:t>
            </a:r>
            <a:r>
              <a:rPr sz="2300" spc="-10" dirty="0">
                <a:latin typeface="Calibri"/>
                <a:cs typeface="Calibri"/>
              </a:rPr>
              <a:t>are</a:t>
            </a:r>
            <a:r>
              <a:rPr sz="2300" spc="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sent.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14770"/>
              </a:buClr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spc="-15" dirty="0">
                <a:latin typeface="Calibri"/>
                <a:cs typeface="Calibri"/>
              </a:rPr>
              <a:t>Safety </a:t>
            </a:r>
            <a:r>
              <a:rPr sz="2300" spc="-5" dirty="0">
                <a:latin typeface="Calibri"/>
                <a:cs typeface="Calibri"/>
              </a:rPr>
              <a:t>concerns </a:t>
            </a:r>
            <a:r>
              <a:rPr sz="2300" dirty="0">
                <a:latin typeface="Calibri"/>
                <a:cs typeface="Calibri"/>
              </a:rPr>
              <a:t>(obvious </a:t>
            </a:r>
            <a:r>
              <a:rPr sz="2300" spc="-10" dirty="0">
                <a:latin typeface="Calibri"/>
                <a:cs typeface="Calibri"/>
              </a:rPr>
              <a:t>dangers </a:t>
            </a:r>
            <a:r>
              <a:rPr sz="2300" dirty="0">
                <a:latin typeface="Calibri"/>
                <a:cs typeface="Calibri"/>
              </a:rPr>
              <a:t>or </a:t>
            </a:r>
            <a:r>
              <a:rPr sz="2300" spc="-5" dirty="0">
                <a:latin typeface="Calibri"/>
                <a:cs typeface="Calibri"/>
              </a:rPr>
              <a:t>ongoing</a:t>
            </a:r>
            <a:r>
              <a:rPr sz="2300" spc="4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threats)</a:t>
            </a:r>
            <a:endParaRPr sz="2300">
              <a:latin typeface="Calibri"/>
              <a:cs typeface="Calibri"/>
            </a:endParaRPr>
          </a:p>
          <a:p>
            <a:pPr marL="1182370" indent="-282575">
              <a:lnSpc>
                <a:spcPct val="100000"/>
              </a:lnSpc>
              <a:spcBef>
                <a:spcPts val="1885"/>
              </a:spcBef>
              <a:buClr>
                <a:srgbClr val="014770"/>
              </a:buClr>
              <a:buFont typeface="Arial"/>
              <a:buChar char="•"/>
              <a:tabLst>
                <a:tab pos="1182370" algn="l"/>
                <a:tab pos="1183005" algn="l"/>
              </a:tabLst>
            </a:pPr>
            <a:r>
              <a:rPr sz="2300" spc="-10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help </a:t>
            </a:r>
            <a:r>
              <a:rPr sz="2300" spc="-10" dirty="0">
                <a:latin typeface="Calibri"/>
                <a:cs typeface="Calibri"/>
              </a:rPr>
              <a:t>protect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dirty="0">
                <a:latin typeface="Calibri"/>
                <a:cs typeface="Calibri"/>
              </a:rPr>
              <a:t>aid </a:t>
            </a:r>
            <a:r>
              <a:rPr sz="2300" spc="-10" dirty="0">
                <a:latin typeface="Calibri"/>
                <a:cs typeface="Calibri"/>
              </a:rPr>
              <a:t>everyone </a:t>
            </a:r>
            <a:r>
              <a:rPr sz="2300" dirty="0">
                <a:latin typeface="Calibri"/>
                <a:cs typeface="Calibri"/>
              </a:rPr>
              <a:t>on the</a:t>
            </a:r>
            <a:r>
              <a:rPr sz="2300" spc="114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scene.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32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26797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GROUP</a:t>
            </a:r>
            <a:r>
              <a:rPr spc="-6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ACTIVITY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190136"/>
            <a:ext cx="1126928" cy="1135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0323" y="2183383"/>
            <a:ext cx="17780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Instructions</a:t>
            </a:r>
            <a:r>
              <a:rPr sz="2950" b="1" spc="10" dirty="0">
                <a:solidFill>
                  <a:srgbClr val="004771"/>
                </a:solidFill>
                <a:latin typeface="Calibri"/>
                <a:cs typeface="Calibri"/>
              </a:rPr>
              <a:t>: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4884" y="3089148"/>
            <a:ext cx="252222" cy="2522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88290" y="3109975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323" y="2997961"/>
            <a:ext cx="544449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5" dirty="0">
                <a:latin typeface="Calibri"/>
                <a:cs typeface="Calibri"/>
              </a:rPr>
              <a:t>Use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scenario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spc="-10" dirty="0">
                <a:latin typeface="Calibri"/>
                <a:cs typeface="Calibri"/>
              </a:rPr>
              <a:t>role </a:t>
            </a:r>
            <a:r>
              <a:rPr sz="2300" spc="-15" dirty="0">
                <a:latin typeface="Calibri"/>
                <a:cs typeface="Calibri"/>
              </a:rPr>
              <a:t>play </a:t>
            </a:r>
            <a:r>
              <a:rPr sz="2300" dirty="0">
                <a:latin typeface="Calibri"/>
                <a:cs typeface="Calibri"/>
              </a:rPr>
              <a:t>as the</a:t>
            </a:r>
            <a:r>
              <a:rPr sz="2300" spc="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witness.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4884" y="3803141"/>
            <a:ext cx="252221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8290" y="382473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323" y="3705863"/>
            <a:ext cx="7353934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-20" dirty="0">
                <a:latin typeface="Calibri"/>
                <a:cs typeface="Calibri"/>
              </a:rPr>
              <a:t>Relay </a:t>
            </a:r>
            <a:r>
              <a:rPr sz="2300" spc="-5" dirty="0">
                <a:latin typeface="Calibri"/>
                <a:cs typeface="Calibri"/>
              </a:rPr>
              <a:t>crucial </a:t>
            </a:r>
            <a:r>
              <a:rPr sz="2300" spc="-10" dirty="0">
                <a:latin typeface="Calibri"/>
                <a:cs typeface="Calibri"/>
              </a:rPr>
              <a:t>information to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15" dirty="0">
                <a:latin typeface="Calibri"/>
                <a:cs typeface="Calibri"/>
              </a:rPr>
              <a:t>operator </a:t>
            </a:r>
            <a:r>
              <a:rPr sz="2300" spc="-10" dirty="0">
                <a:latin typeface="Calibri"/>
                <a:cs typeface="Calibri"/>
              </a:rPr>
              <a:t>(role‐played </a:t>
            </a:r>
            <a:r>
              <a:rPr sz="2300" dirty="0">
                <a:latin typeface="Calibri"/>
                <a:cs typeface="Calibri"/>
              </a:rPr>
              <a:t>by </a:t>
            </a:r>
            <a:r>
              <a:rPr sz="2300" spc="-5" dirty="0">
                <a:latin typeface="Calibri"/>
                <a:cs typeface="Calibri"/>
              </a:rPr>
              <a:t>the  instructor) </a:t>
            </a:r>
            <a:r>
              <a:rPr sz="2300" dirty="0">
                <a:latin typeface="Calibri"/>
                <a:cs typeface="Calibri"/>
              </a:rPr>
              <a:t>using </a:t>
            </a:r>
            <a:r>
              <a:rPr sz="2300" spc="-5" dirty="0">
                <a:latin typeface="Calibri"/>
                <a:cs typeface="Calibri"/>
              </a:rPr>
              <a:t>what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5" dirty="0">
                <a:latin typeface="Calibri"/>
                <a:cs typeface="Calibri"/>
              </a:rPr>
              <a:t>just </a:t>
            </a:r>
            <a:r>
              <a:rPr sz="2300" dirty="0">
                <a:latin typeface="Calibri"/>
                <a:cs typeface="Calibri"/>
              </a:rPr>
              <a:t>learned on the </a:t>
            </a:r>
            <a:r>
              <a:rPr sz="2300" spc="-5" dirty="0">
                <a:latin typeface="Calibri"/>
                <a:cs typeface="Calibri"/>
              </a:rPr>
              <a:t>previous</a:t>
            </a:r>
            <a:r>
              <a:rPr sz="2300" spc="5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slides.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33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5"/>
            <a:ext cx="10058019" cy="4757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-10413" y="5796788"/>
            <a:ext cx="1023619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neilkendall | Standard</a:t>
            </a:r>
            <a:r>
              <a:rPr sz="500" spc="-8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license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541" y="5818122"/>
            <a:ext cx="18129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004771"/>
                </a:solidFill>
                <a:latin typeface="Calibri"/>
                <a:cs typeface="Calibri"/>
              </a:rPr>
              <a:t>SCENARIO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5487" y="6404609"/>
            <a:ext cx="73151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9891" y="6404609"/>
            <a:ext cx="73151" cy="7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6582" y="6404609"/>
            <a:ext cx="73152" cy="7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4033" y="6404609"/>
            <a:ext cx="73152" cy="7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2247" y="6404609"/>
            <a:ext cx="73152" cy="7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34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45376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ACTIVITY</a:t>
            </a:r>
            <a:r>
              <a:rPr spc="-4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DISCUSSION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5374" y="2704338"/>
            <a:ext cx="177546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7659" y="3682746"/>
            <a:ext cx="177546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5374" y="4364735"/>
            <a:ext cx="177546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4706" y="5055108"/>
            <a:ext cx="176784" cy="1790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9280" y="2570479"/>
            <a:ext cx="8658860" cy="271399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>
              <a:lnSpc>
                <a:spcPts val="2490"/>
              </a:lnSpc>
              <a:spcBef>
                <a:spcPts val="415"/>
              </a:spcBef>
            </a:pP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Specific </a:t>
            </a: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Locations: </a:t>
            </a:r>
            <a:r>
              <a:rPr sz="2300" dirty="0">
                <a:latin typeface="Calibri"/>
                <a:cs typeface="Calibri"/>
              </a:rPr>
              <a:t>Mile </a:t>
            </a:r>
            <a:r>
              <a:rPr sz="2300" spc="-15" dirty="0">
                <a:latin typeface="Calibri"/>
                <a:cs typeface="Calibri"/>
              </a:rPr>
              <a:t>markers, </a:t>
            </a:r>
            <a:r>
              <a:rPr sz="2300" dirty="0">
                <a:latin typeface="Calibri"/>
                <a:cs typeface="Calibri"/>
              </a:rPr>
              <a:t>closest </a:t>
            </a:r>
            <a:r>
              <a:rPr sz="2300" spc="-10" dirty="0">
                <a:latin typeface="Calibri"/>
                <a:cs typeface="Calibri"/>
              </a:rPr>
              <a:t>exit, </a:t>
            </a:r>
            <a:r>
              <a:rPr sz="2300" spc="-5" dirty="0">
                <a:latin typeface="Calibri"/>
                <a:cs typeface="Calibri"/>
              </a:rPr>
              <a:t>nearby </a:t>
            </a:r>
            <a:r>
              <a:rPr sz="2300" spc="-10" dirty="0">
                <a:latin typeface="Calibri"/>
                <a:cs typeface="Calibri"/>
              </a:rPr>
              <a:t>road </a:t>
            </a:r>
            <a:r>
              <a:rPr sz="2300" spc="-5" dirty="0">
                <a:latin typeface="Calibri"/>
                <a:cs typeface="Calibri"/>
              </a:rPr>
              <a:t>sign, direction 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travel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Incident </a:t>
            </a: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Details: </a:t>
            </a:r>
            <a:r>
              <a:rPr sz="2300" dirty="0">
                <a:latin typeface="Calibri"/>
                <a:cs typeface="Calibri"/>
              </a:rPr>
              <a:t>Car </a:t>
            </a:r>
            <a:r>
              <a:rPr sz="2300" spc="-5" dirty="0">
                <a:latin typeface="Calibri"/>
                <a:cs typeface="Calibri"/>
              </a:rPr>
              <a:t>position, </a:t>
            </a:r>
            <a:r>
              <a:rPr sz="2300" dirty="0">
                <a:latin typeface="Calibri"/>
                <a:cs typeface="Calibri"/>
              </a:rPr>
              <a:t>number of </a:t>
            </a:r>
            <a:r>
              <a:rPr sz="2300" spc="-15" dirty="0">
                <a:latin typeface="Calibri"/>
                <a:cs typeface="Calibri"/>
              </a:rPr>
              <a:t>cars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involved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Injuries: </a:t>
            </a:r>
            <a:r>
              <a:rPr sz="2300" spc="-15" dirty="0">
                <a:latin typeface="Calibri"/>
                <a:cs typeface="Calibri"/>
              </a:rPr>
              <a:t>Awake? </a:t>
            </a:r>
            <a:r>
              <a:rPr sz="2300" spc="-25" dirty="0">
                <a:latin typeface="Calibri"/>
                <a:cs typeface="Calibri"/>
              </a:rPr>
              <a:t>Talking? </a:t>
            </a:r>
            <a:r>
              <a:rPr sz="2300" dirty="0">
                <a:latin typeface="Calibri"/>
                <a:cs typeface="Calibri"/>
              </a:rPr>
              <a:t>In pain?</a:t>
            </a:r>
            <a:r>
              <a:rPr sz="2300" spc="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Breathing?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300" b="1" spc="-10" dirty="0">
                <a:solidFill>
                  <a:srgbClr val="004771"/>
                </a:solidFill>
                <a:latin typeface="Calibri"/>
                <a:cs typeface="Calibri"/>
              </a:rPr>
              <a:t>Potential </a:t>
            </a: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Hazards: </a:t>
            </a:r>
            <a:r>
              <a:rPr sz="2300" dirty="0">
                <a:latin typeface="Calibri"/>
                <a:cs typeface="Calibri"/>
              </a:rPr>
              <a:t>Flammable </a:t>
            </a:r>
            <a:r>
              <a:rPr sz="2300" spc="-5" dirty="0">
                <a:latin typeface="Calibri"/>
                <a:cs typeface="Calibri"/>
              </a:rPr>
              <a:t>liquids, </a:t>
            </a:r>
            <a:r>
              <a:rPr sz="2300" spc="-10" dirty="0">
                <a:latin typeface="Calibri"/>
                <a:cs typeface="Calibri"/>
              </a:rPr>
              <a:t>unstable </a:t>
            </a:r>
            <a:r>
              <a:rPr sz="2300" spc="-5" dirty="0">
                <a:latin typeface="Calibri"/>
                <a:cs typeface="Calibri"/>
              </a:rPr>
              <a:t>ground, oncoming</a:t>
            </a:r>
            <a:r>
              <a:rPr sz="2300" spc="12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traffic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35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84836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1: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CALL</a:t>
            </a:r>
            <a:r>
              <a:rPr sz="850" spc="-4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9‐1‐1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490725"/>
            <a:ext cx="18643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KEY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3373" y="1161288"/>
            <a:ext cx="1068954" cy="1068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6136" y="2699004"/>
            <a:ext cx="205739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136" y="3822953"/>
            <a:ext cx="205739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3850" y="5307329"/>
            <a:ext cx="206501" cy="1790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2808" y="2552953"/>
            <a:ext cx="8282940" cy="3001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52425">
              <a:lnSpc>
                <a:spcPct val="101000"/>
              </a:lnSpc>
              <a:spcBef>
                <a:spcPts val="95"/>
              </a:spcBef>
            </a:pPr>
            <a:r>
              <a:rPr sz="2450" spc="-10" dirty="0">
                <a:latin typeface="Calibri"/>
                <a:cs typeface="Calibri"/>
              </a:rPr>
              <a:t>Always </a:t>
            </a:r>
            <a:r>
              <a:rPr sz="2450" dirty="0">
                <a:latin typeface="Calibri"/>
                <a:cs typeface="Calibri"/>
              </a:rPr>
              <a:t>call </a:t>
            </a:r>
            <a:r>
              <a:rPr sz="2450" spc="5" dirty="0">
                <a:latin typeface="Calibri"/>
                <a:cs typeface="Calibri"/>
              </a:rPr>
              <a:t>9‐1‐1 as </a:t>
            </a:r>
            <a:r>
              <a:rPr sz="2450" spc="10" dirty="0">
                <a:latin typeface="Calibri"/>
                <a:cs typeface="Calibri"/>
              </a:rPr>
              <a:t>soon </a:t>
            </a:r>
            <a:r>
              <a:rPr sz="2450" spc="5" dirty="0">
                <a:latin typeface="Calibri"/>
                <a:cs typeface="Calibri"/>
              </a:rPr>
              <a:t>as possible, but never </a:t>
            </a:r>
            <a:r>
              <a:rPr sz="2450" spc="-5" dirty="0">
                <a:latin typeface="Calibri"/>
                <a:cs typeface="Calibri"/>
              </a:rPr>
              <a:t>delay </a:t>
            </a:r>
            <a:r>
              <a:rPr sz="2450" spc="5" dirty="0">
                <a:latin typeface="Calibri"/>
                <a:cs typeface="Calibri"/>
              </a:rPr>
              <a:t>bleeding  </a:t>
            </a:r>
            <a:r>
              <a:rPr sz="2450" spc="-5" dirty="0">
                <a:latin typeface="Calibri"/>
                <a:cs typeface="Calibri"/>
              </a:rPr>
              <a:t>control </a:t>
            </a:r>
            <a:r>
              <a:rPr sz="2450" spc="5" dirty="0">
                <a:latin typeface="Calibri"/>
                <a:cs typeface="Calibri"/>
              </a:rPr>
              <a:t>or </a:t>
            </a:r>
            <a:r>
              <a:rPr sz="2450" spc="10" dirty="0">
                <a:latin typeface="Calibri"/>
                <a:cs typeface="Calibri"/>
              </a:rPr>
              <a:t>moving someone </a:t>
            </a:r>
            <a:r>
              <a:rPr sz="2450" spc="-15" dirty="0">
                <a:latin typeface="Calibri"/>
                <a:cs typeface="Calibri"/>
              </a:rPr>
              <a:t>away </a:t>
            </a:r>
            <a:r>
              <a:rPr sz="2450" dirty="0">
                <a:latin typeface="Calibri"/>
                <a:cs typeface="Calibri"/>
              </a:rPr>
              <a:t>from </a:t>
            </a:r>
            <a:r>
              <a:rPr sz="2450" spc="5" dirty="0">
                <a:latin typeface="Calibri"/>
                <a:cs typeface="Calibri"/>
              </a:rPr>
              <a:t>imminent</a:t>
            </a:r>
            <a:r>
              <a:rPr sz="2450" spc="-15" dirty="0">
                <a:latin typeface="Calibri"/>
                <a:cs typeface="Calibri"/>
              </a:rPr>
              <a:t> </a:t>
            </a:r>
            <a:r>
              <a:rPr sz="2450" spc="-35" dirty="0">
                <a:latin typeface="Calibri"/>
                <a:cs typeface="Calibri"/>
              </a:rPr>
              <a:t>danger.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1000"/>
              </a:lnSpc>
            </a:pPr>
            <a:r>
              <a:rPr sz="2450" dirty="0">
                <a:latin typeface="Calibri"/>
                <a:cs typeface="Calibri"/>
              </a:rPr>
              <a:t>Provide </a:t>
            </a:r>
            <a:r>
              <a:rPr sz="2450" spc="5" dirty="0">
                <a:latin typeface="Calibri"/>
                <a:cs typeface="Calibri"/>
              </a:rPr>
              <a:t>as </a:t>
            </a:r>
            <a:r>
              <a:rPr sz="2450" spc="15" dirty="0">
                <a:latin typeface="Calibri"/>
                <a:cs typeface="Calibri"/>
              </a:rPr>
              <a:t>much </a:t>
            </a:r>
            <a:r>
              <a:rPr sz="2450" spc="5" dirty="0">
                <a:latin typeface="Calibri"/>
                <a:cs typeface="Calibri"/>
              </a:rPr>
              <a:t>specific </a:t>
            </a:r>
            <a:r>
              <a:rPr sz="2450" dirty="0">
                <a:latin typeface="Calibri"/>
                <a:cs typeface="Calibri"/>
              </a:rPr>
              <a:t>information </a:t>
            </a:r>
            <a:r>
              <a:rPr sz="2450" spc="10" dirty="0">
                <a:latin typeface="Calibri"/>
                <a:cs typeface="Calibri"/>
              </a:rPr>
              <a:t>as </a:t>
            </a:r>
            <a:r>
              <a:rPr sz="2450" spc="5" dirty="0">
                <a:latin typeface="Calibri"/>
                <a:cs typeface="Calibri"/>
              </a:rPr>
              <a:t>possible including </a:t>
            </a:r>
            <a:r>
              <a:rPr sz="2450" spc="15" dirty="0">
                <a:latin typeface="Calibri"/>
                <a:cs typeface="Calibri"/>
              </a:rPr>
              <a:t>where  </a:t>
            </a:r>
            <a:r>
              <a:rPr sz="2450" dirty="0">
                <a:latin typeface="Calibri"/>
                <a:cs typeface="Calibri"/>
              </a:rPr>
              <a:t>you are, </a:t>
            </a:r>
            <a:r>
              <a:rPr sz="2450" spc="5" dirty="0">
                <a:latin typeface="Calibri"/>
                <a:cs typeface="Calibri"/>
              </a:rPr>
              <a:t>what happened, </a:t>
            </a:r>
            <a:r>
              <a:rPr sz="2450" spc="10" dirty="0">
                <a:latin typeface="Calibri"/>
                <a:cs typeface="Calibri"/>
              </a:rPr>
              <a:t>how </a:t>
            </a:r>
            <a:r>
              <a:rPr sz="2450" dirty="0">
                <a:latin typeface="Calibri"/>
                <a:cs typeface="Calibri"/>
              </a:rPr>
              <a:t>many are injured, </a:t>
            </a:r>
            <a:r>
              <a:rPr sz="2450" spc="5" dirty="0">
                <a:latin typeface="Calibri"/>
                <a:cs typeface="Calibri"/>
              </a:rPr>
              <a:t>the severity of  the injuries, </a:t>
            </a:r>
            <a:r>
              <a:rPr sz="2450" spc="10" dirty="0">
                <a:latin typeface="Calibri"/>
                <a:cs typeface="Calibri"/>
              </a:rPr>
              <a:t>and </a:t>
            </a:r>
            <a:r>
              <a:rPr sz="2450" spc="-5" dirty="0">
                <a:latin typeface="Calibri"/>
                <a:cs typeface="Calibri"/>
              </a:rPr>
              <a:t>any </a:t>
            </a:r>
            <a:r>
              <a:rPr sz="2450" dirty="0">
                <a:latin typeface="Calibri"/>
                <a:cs typeface="Calibri"/>
              </a:rPr>
              <a:t>potential</a:t>
            </a:r>
            <a:r>
              <a:rPr sz="2450" spc="-60" dirty="0">
                <a:latin typeface="Calibri"/>
                <a:cs typeface="Calibri"/>
              </a:rPr>
              <a:t> </a:t>
            </a:r>
            <a:r>
              <a:rPr sz="2450" spc="-5" dirty="0">
                <a:latin typeface="Calibri"/>
                <a:cs typeface="Calibri"/>
              </a:rPr>
              <a:t>hazards.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50" dirty="0">
                <a:latin typeface="Calibri"/>
                <a:cs typeface="Calibri"/>
              </a:rPr>
              <a:t>Follow </a:t>
            </a:r>
            <a:r>
              <a:rPr sz="2450" spc="5" dirty="0">
                <a:latin typeface="Calibri"/>
                <a:cs typeface="Calibri"/>
              </a:rPr>
              <a:t>the </a:t>
            </a:r>
            <a:r>
              <a:rPr sz="2450" spc="-10" dirty="0">
                <a:latin typeface="Calibri"/>
                <a:cs typeface="Calibri"/>
              </a:rPr>
              <a:t>operator’s </a:t>
            </a:r>
            <a:r>
              <a:rPr sz="2450" dirty="0">
                <a:latin typeface="Calibri"/>
                <a:cs typeface="Calibri"/>
              </a:rPr>
              <a:t>instructions </a:t>
            </a:r>
            <a:r>
              <a:rPr sz="2450" spc="10" dirty="0">
                <a:latin typeface="Calibri"/>
                <a:cs typeface="Calibri"/>
              </a:rPr>
              <a:t>and</a:t>
            </a:r>
            <a:r>
              <a:rPr sz="2450" spc="-20" dirty="0">
                <a:latin typeface="Calibri"/>
                <a:cs typeface="Calibri"/>
              </a:rPr>
              <a:t> </a:t>
            </a:r>
            <a:r>
              <a:rPr sz="2450" spc="10" dirty="0">
                <a:latin typeface="Calibri"/>
                <a:cs typeface="Calibri"/>
              </a:rPr>
              <a:t>guidance.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36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5"/>
            <a:ext cx="10058019" cy="5657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8" y="6632700"/>
            <a:ext cx="148907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Photo by Bill Greene/The Boston Globe |</a:t>
            </a:r>
            <a:r>
              <a:rPr sz="5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Noncommercial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36328" y="6350761"/>
            <a:ext cx="1752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FFFFFF"/>
                </a:solidFill>
                <a:latin typeface="Calibri"/>
                <a:cs typeface="Calibri"/>
              </a:rPr>
              <a:t>37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583657"/>
            <a:ext cx="9174210" cy="1167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2" y="1141729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3085"/>
            <a:ext cx="3185160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spc="15" dirty="0">
                <a:solidFill>
                  <a:srgbClr val="004771"/>
                </a:solidFill>
              </a:rPr>
              <a:t>STEP </a:t>
            </a:r>
            <a:r>
              <a:rPr sz="2600" spc="25" dirty="0">
                <a:solidFill>
                  <a:srgbClr val="004771"/>
                </a:solidFill>
              </a:rPr>
              <a:t>TWO</a:t>
            </a:r>
            <a:r>
              <a:rPr sz="2600" spc="-20" dirty="0">
                <a:solidFill>
                  <a:srgbClr val="004771"/>
                </a:solidFill>
              </a:rPr>
              <a:t> </a:t>
            </a:r>
            <a:r>
              <a:rPr sz="2600" spc="15" dirty="0">
                <a:solidFill>
                  <a:srgbClr val="004771"/>
                </a:solidFill>
              </a:rPr>
              <a:t>OBJECTIVES</a:t>
            </a:r>
            <a:endParaRPr sz="2600"/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1386" y="3012948"/>
            <a:ext cx="177545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5195" y="3984497"/>
            <a:ext cx="176784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6672" y="2142235"/>
            <a:ext cx="8360409" cy="24422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 end of this </a:t>
            </a:r>
            <a:r>
              <a:rPr sz="2600" b="1" dirty="0">
                <a:solidFill>
                  <a:srgbClr val="004771"/>
                </a:solidFill>
                <a:latin typeface="Calibri"/>
                <a:cs typeface="Calibri"/>
              </a:rPr>
              <a:t>step,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able</a:t>
            </a:r>
            <a:r>
              <a:rPr sz="2600" b="1" spc="-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to: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marL="399415" marR="5080">
              <a:lnSpc>
                <a:spcPct val="100400"/>
              </a:lnSpc>
            </a:pPr>
            <a:r>
              <a:rPr sz="2300" dirty="0">
                <a:latin typeface="Calibri"/>
                <a:cs typeface="Calibri"/>
              </a:rPr>
              <a:t>Decide whether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25" dirty="0">
                <a:latin typeface="Calibri"/>
                <a:cs typeface="Calibri"/>
              </a:rPr>
              <a:t>stay </a:t>
            </a:r>
            <a:r>
              <a:rPr sz="2300" dirty="0">
                <a:latin typeface="Calibri"/>
                <a:cs typeface="Calibri"/>
              </a:rPr>
              <a:t>and help, </a:t>
            </a:r>
            <a:r>
              <a:rPr sz="2300" spc="-5" dirty="0">
                <a:latin typeface="Calibri"/>
                <a:cs typeface="Calibri"/>
              </a:rPr>
              <a:t>move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35" dirty="0">
                <a:latin typeface="Calibri"/>
                <a:cs typeface="Calibri"/>
              </a:rPr>
              <a:t>safety, </a:t>
            </a:r>
            <a:r>
              <a:rPr sz="2300" dirty="0">
                <a:latin typeface="Calibri"/>
                <a:cs typeface="Calibri"/>
              </a:rPr>
              <a:t>or </a:t>
            </a:r>
            <a:r>
              <a:rPr sz="2300" spc="-10" dirty="0">
                <a:latin typeface="Calibri"/>
                <a:cs typeface="Calibri"/>
              </a:rPr>
              <a:t>get  yourself to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35" dirty="0">
                <a:latin typeface="Calibri"/>
                <a:cs typeface="Calibri"/>
              </a:rPr>
              <a:t>safety.</a:t>
            </a:r>
            <a:endParaRPr sz="2300">
              <a:latin typeface="Calibri"/>
              <a:cs typeface="Calibri"/>
            </a:endParaRPr>
          </a:p>
          <a:p>
            <a:pPr marL="399415" marR="539115">
              <a:lnSpc>
                <a:spcPct val="100400"/>
              </a:lnSpc>
              <a:spcBef>
                <a:spcPts val="2065"/>
              </a:spcBef>
            </a:pPr>
            <a:r>
              <a:rPr sz="2300" spc="-10" dirty="0">
                <a:latin typeface="Calibri"/>
                <a:cs typeface="Calibri"/>
              </a:rPr>
              <a:t>Demonstrate </a:t>
            </a:r>
            <a:r>
              <a:rPr sz="2300" dirty="0">
                <a:latin typeface="Calibri"/>
                <a:cs typeface="Calibri"/>
              </a:rPr>
              <a:t>how </a:t>
            </a:r>
            <a:r>
              <a:rPr sz="2300" spc="-10" dirty="0">
                <a:latin typeface="Calibri"/>
                <a:cs typeface="Calibri"/>
              </a:rPr>
              <a:t>to safely </a:t>
            </a:r>
            <a:r>
              <a:rPr sz="2300" spc="-5" dirty="0">
                <a:latin typeface="Calibri"/>
                <a:cs typeface="Calibri"/>
              </a:rPr>
              <a:t>move </a:t>
            </a:r>
            <a:r>
              <a:rPr sz="2300" dirty="0">
                <a:latin typeface="Calibri"/>
                <a:cs typeface="Calibri"/>
              </a:rPr>
              <a:t>an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10" dirty="0">
                <a:latin typeface="Calibri"/>
                <a:cs typeface="Calibri"/>
              </a:rPr>
              <a:t>person </a:t>
            </a:r>
            <a:r>
              <a:rPr sz="2300" spc="-20" dirty="0">
                <a:latin typeface="Calibri"/>
                <a:cs typeface="Calibri"/>
              </a:rPr>
              <a:t>away </a:t>
            </a:r>
            <a:r>
              <a:rPr sz="2300" spc="-10" dirty="0">
                <a:latin typeface="Calibri"/>
                <a:cs typeface="Calibri"/>
              </a:rPr>
              <a:t>from  </a:t>
            </a:r>
            <a:r>
              <a:rPr sz="2300" spc="-5" dirty="0">
                <a:latin typeface="Calibri"/>
                <a:cs typeface="Calibri"/>
              </a:rPr>
              <a:t>further harm.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38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2" y="1141729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7584"/>
            <a:ext cx="3221990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spc="15" dirty="0">
                <a:solidFill>
                  <a:srgbClr val="004771"/>
                </a:solidFill>
              </a:rPr>
              <a:t>ASSESS THE</a:t>
            </a:r>
            <a:r>
              <a:rPr sz="2600" spc="-45" dirty="0">
                <a:solidFill>
                  <a:srgbClr val="004771"/>
                </a:solidFill>
              </a:rPr>
              <a:t> </a:t>
            </a:r>
            <a:r>
              <a:rPr sz="2600" spc="-15" dirty="0">
                <a:solidFill>
                  <a:srgbClr val="004771"/>
                </a:solidFill>
              </a:rPr>
              <a:t>SITUATION</a:t>
            </a:r>
            <a:endParaRPr sz="2600"/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6672" y="2199385"/>
            <a:ext cx="529780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Briefly </a:t>
            </a: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pause. </a:t>
            </a:r>
            <a:r>
              <a:rPr sz="2300" b="1" spc="5" dirty="0">
                <a:solidFill>
                  <a:srgbClr val="004771"/>
                </a:solidFill>
                <a:latin typeface="Calibri"/>
                <a:cs typeface="Calibri"/>
              </a:rPr>
              <a:t>Use </a:t>
            </a: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all </a:t>
            </a:r>
            <a:r>
              <a:rPr sz="2300" b="1" spc="-5" dirty="0">
                <a:solidFill>
                  <a:srgbClr val="004771"/>
                </a:solidFill>
                <a:latin typeface="Calibri"/>
                <a:cs typeface="Calibri"/>
              </a:rPr>
              <a:t>your available</a:t>
            </a:r>
            <a:r>
              <a:rPr sz="2300" b="1" spc="5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004771"/>
                </a:solidFill>
                <a:latin typeface="Calibri"/>
                <a:cs typeface="Calibri"/>
              </a:rPr>
              <a:t>senses: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09166" y="2802635"/>
            <a:ext cx="972819" cy="627380"/>
          </a:xfrm>
          <a:custGeom>
            <a:avLst/>
            <a:gdLst/>
            <a:ahLst/>
            <a:cxnLst/>
            <a:rect l="l" t="t" r="r" b="b"/>
            <a:pathLst>
              <a:path w="972819" h="627379">
                <a:moveTo>
                  <a:pt x="972312" y="313181"/>
                </a:moveTo>
                <a:lnTo>
                  <a:pt x="961644" y="275081"/>
                </a:lnTo>
                <a:lnTo>
                  <a:pt x="935245" y="235532"/>
                </a:lnTo>
                <a:lnTo>
                  <a:pt x="905651" y="198458"/>
                </a:lnTo>
                <a:lnTo>
                  <a:pt x="872966" y="163925"/>
                </a:lnTo>
                <a:lnTo>
                  <a:pt x="837296" y="131995"/>
                </a:lnTo>
                <a:lnTo>
                  <a:pt x="798748" y="102732"/>
                </a:lnTo>
                <a:lnTo>
                  <a:pt x="757428" y="76199"/>
                </a:lnTo>
                <a:lnTo>
                  <a:pt x="714847" y="52828"/>
                </a:lnTo>
                <a:lnTo>
                  <a:pt x="671039" y="33753"/>
                </a:lnTo>
                <a:lnTo>
                  <a:pt x="626173" y="18954"/>
                </a:lnTo>
                <a:lnTo>
                  <a:pt x="580418" y="8410"/>
                </a:lnTo>
                <a:lnTo>
                  <a:pt x="533943" y="2099"/>
                </a:lnTo>
                <a:lnTo>
                  <a:pt x="486917" y="0"/>
                </a:lnTo>
                <a:lnTo>
                  <a:pt x="439412" y="2099"/>
                </a:lnTo>
                <a:lnTo>
                  <a:pt x="392787" y="8432"/>
                </a:lnTo>
                <a:lnTo>
                  <a:pt x="347281" y="18954"/>
                </a:lnTo>
                <a:lnTo>
                  <a:pt x="302570" y="33753"/>
                </a:lnTo>
                <a:lnTo>
                  <a:pt x="258706" y="52828"/>
                </a:lnTo>
                <a:lnTo>
                  <a:pt x="215645" y="76199"/>
                </a:lnTo>
                <a:lnTo>
                  <a:pt x="174169" y="102732"/>
                </a:lnTo>
                <a:lnTo>
                  <a:pt x="135805" y="131995"/>
                </a:lnTo>
                <a:lnTo>
                  <a:pt x="100488" y="163925"/>
                </a:lnTo>
                <a:lnTo>
                  <a:pt x="68156" y="198458"/>
                </a:lnTo>
                <a:lnTo>
                  <a:pt x="38745" y="235532"/>
                </a:lnTo>
                <a:lnTo>
                  <a:pt x="12191" y="275081"/>
                </a:lnTo>
                <a:lnTo>
                  <a:pt x="0" y="313181"/>
                </a:lnTo>
                <a:lnTo>
                  <a:pt x="726" y="322445"/>
                </a:lnTo>
                <a:lnTo>
                  <a:pt x="38745" y="390920"/>
                </a:lnTo>
                <a:lnTo>
                  <a:pt x="68156" y="428356"/>
                </a:lnTo>
                <a:lnTo>
                  <a:pt x="70865" y="431252"/>
                </a:lnTo>
                <a:lnTo>
                  <a:pt x="70865" y="313181"/>
                </a:lnTo>
                <a:lnTo>
                  <a:pt x="99437" y="272016"/>
                </a:lnTo>
                <a:lnTo>
                  <a:pt x="130273" y="234554"/>
                </a:lnTo>
                <a:lnTo>
                  <a:pt x="163353" y="200691"/>
                </a:lnTo>
                <a:lnTo>
                  <a:pt x="198656" y="170321"/>
                </a:lnTo>
                <a:lnTo>
                  <a:pt x="236160" y="143337"/>
                </a:lnTo>
                <a:lnTo>
                  <a:pt x="275844" y="119633"/>
                </a:lnTo>
                <a:lnTo>
                  <a:pt x="275844" y="362300"/>
                </a:lnTo>
                <a:lnTo>
                  <a:pt x="284142" y="377678"/>
                </a:lnTo>
                <a:lnTo>
                  <a:pt x="315467" y="415289"/>
                </a:lnTo>
                <a:lnTo>
                  <a:pt x="322325" y="421165"/>
                </a:lnTo>
                <a:lnTo>
                  <a:pt x="322325" y="243839"/>
                </a:lnTo>
                <a:lnTo>
                  <a:pt x="325433" y="210609"/>
                </a:lnTo>
                <a:lnTo>
                  <a:pt x="349650" y="152435"/>
                </a:lnTo>
                <a:lnTo>
                  <a:pt x="396263" y="105370"/>
                </a:lnTo>
                <a:lnTo>
                  <a:pt x="454128" y="80843"/>
                </a:lnTo>
                <a:lnTo>
                  <a:pt x="486917" y="77723"/>
                </a:lnTo>
                <a:lnTo>
                  <a:pt x="493775" y="77723"/>
                </a:lnTo>
                <a:lnTo>
                  <a:pt x="499872" y="80009"/>
                </a:lnTo>
                <a:lnTo>
                  <a:pt x="510539" y="90677"/>
                </a:lnTo>
                <a:lnTo>
                  <a:pt x="512064" y="96773"/>
                </a:lnTo>
                <a:lnTo>
                  <a:pt x="512064" y="484663"/>
                </a:lnTo>
                <a:lnTo>
                  <a:pt x="535257" y="482584"/>
                </a:lnTo>
                <a:lnTo>
                  <a:pt x="579882" y="469391"/>
                </a:lnTo>
                <a:lnTo>
                  <a:pt x="621077" y="447055"/>
                </a:lnTo>
                <a:lnTo>
                  <a:pt x="659130" y="415289"/>
                </a:lnTo>
                <a:lnTo>
                  <a:pt x="690455" y="377678"/>
                </a:lnTo>
                <a:lnTo>
                  <a:pt x="696468" y="366536"/>
                </a:lnTo>
                <a:lnTo>
                  <a:pt x="696468" y="119633"/>
                </a:lnTo>
                <a:lnTo>
                  <a:pt x="737115" y="143337"/>
                </a:lnTo>
                <a:lnTo>
                  <a:pt x="775264" y="170321"/>
                </a:lnTo>
                <a:lnTo>
                  <a:pt x="810958" y="200691"/>
                </a:lnTo>
                <a:lnTo>
                  <a:pt x="844239" y="234554"/>
                </a:lnTo>
                <a:lnTo>
                  <a:pt x="875149" y="272016"/>
                </a:lnTo>
                <a:lnTo>
                  <a:pt x="903732" y="313181"/>
                </a:lnTo>
                <a:lnTo>
                  <a:pt x="903732" y="430802"/>
                </a:lnTo>
                <a:lnTo>
                  <a:pt x="905651" y="428751"/>
                </a:lnTo>
                <a:lnTo>
                  <a:pt x="935245" y="391032"/>
                </a:lnTo>
                <a:lnTo>
                  <a:pt x="961644" y="350519"/>
                </a:lnTo>
                <a:lnTo>
                  <a:pt x="971823" y="322445"/>
                </a:lnTo>
                <a:lnTo>
                  <a:pt x="972312" y="313181"/>
                </a:lnTo>
                <a:close/>
              </a:path>
              <a:path w="972819" h="627379">
                <a:moveTo>
                  <a:pt x="903732" y="430802"/>
                </a:moveTo>
                <a:lnTo>
                  <a:pt x="903732" y="313181"/>
                </a:lnTo>
                <a:lnTo>
                  <a:pt x="873398" y="356451"/>
                </a:lnTo>
                <a:lnTo>
                  <a:pt x="840101" y="395807"/>
                </a:lnTo>
                <a:lnTo>
                  <a:pt x="803989" y="431359"/>
                </a:lnTo>
                <a:lnTo>
                  <a:pt x="765206" y="463216"/>
                </a:lnTo>
                <a:lnTo>
                  <a:pt x="723900" y="491489"/>
                </a:lnTo>
                <a:lnTo>
                  <a:pt x="679210" y="514904"/>
                </a:lnTo>
                <a:lnTo>
                  <a:pt x="633020" y="533052"/>
                </a:lnTo>
                <a:lnTo>
                  <a:pt x="585478" y="545969"/>
                </a:lnTo>
                <a:lnTo>
                  <a:pt x="536728" y="553693"/>
                </a:lnTo>
                <a:lnTo>
                  <a:pt x="486917" y="556259"/>
                </a:lnTo>
                <a:lnTo>
                  <a:pt x="436601" y="553693"/>
                </a:lnTo>
                <a:lnTo>
                  <a:pt x="387967" y="545969"/>
                </a:lnTo>
                <a:lnTo>
                  <a:pt x="340870" y="533052"/>
                </a:lnTo>
                <a:lnTo>
                  <a:pt x="295162" y="514904"/>
                </a:lnTo>
                <a:lnTo>
                  <a:pt x="250698" y="491489"/>
                </a:lnTo>
                <a:lnTo>
                  <a:pt x="208513" y="463216"/>
                </a:lnTo>
                <a:lnTo>
                  <a:pt x="169621" y="431359"/>
                </a:lnTo>
                <a:lnTo>
                  <a:pt x="133837" y="395807"/>
                </a:lnTo>
                <a:lnTo>
                  <a:pt x="100980" y="356451"/>
                </a:lnTo>
                <a:lnTo>
                  <a:pt x="70865" y="313181"/>
                </a:lnTo>
                <a:lnTo>
                  <a:pt x="70865" y="431252"/>
                </a:lnTo>
                <a:lnTo>
                  <a:pt x="100488" y="462914"/>
                </a:lnTo>
                <a:lnTo>
                  <a:pt x="135805" y="494679"/>
                </a:lnTo>
                <a:lnTo>
                  <a:pt x="174169" y="523733"/>
                </a:lnTo>
                <a:lnTo>
                  <a:pt x="215645" y="550163"/>
                </a:lnTo>
                <a:lnTo>
                  <a:pt x="258706" y="573856"/>
                </a:lnTo>
                <a:lnTo>
                  <a:pt x="302570" y="593146"/>
                </a:lnTo>
                <a:lnTo>
                  <a:pt x="347281" y="608075"/>
                </a:lnTo>
                <a:lnTo>
                  <a:pt x="392881" y="618687"/>
                </a:lnTo>
                <a:lnTo>
                  <a:pt x="439412" y="625023"/>
                </a:lnTo>
                <a:lnTo>
                  <a:pt x="486917" y="627125"/>
                </a:lnTo>
                <a:lnTo>
                  <a:pt x="533943" y="625030"/>
                </a:lnTo>
                <a:lnTo>
                  <a:pt x="580418" y="618743"/>
                </a:lnTo>
                <a:lnTo>
                  <a:pt x="626173" y="608266"/>
                </a:lnTo>
                <a:lnTo>
                  <a:pt x="671039" y="593597"/>
                </a:lnTo>
                <a:lnTo>
                  <a:pt x="714847" y="574738"/>
                </a:lnTo>
                <a:lnTo>
                  <a:pt x="757428" y="551687"/>
                </a:lnTo>
                <a:lnTo>
                  <a:pt x="798748" y="525144"/>
                </a:lnTo>
                <a:lnTo>
                  <a:pt x="837296" y="495807"/>
                </a:lnTo>
                <a:lnTo>
                  <a:pt x="872966" y="463676"/>
                </a:lnTo>
                <a:lnTo>
                  <a:pt x="903732" y="430802"/>
                </a:lnTo>
                <a:close/>
              </a:path>
              <a:path w="972819" h="627379">
                <a:moveTo>
                  <a:pt x="275844" y="362300"/>
                </a:moveTo>
                <a:lnTo>
                  <a:pt x="275844" y="119633"/>
                </a:lnTo>
                <a:lnTo>
                  <a:pt x="262282" y="148899"/>
                </a:lnTo>
                <a:lnTo>
                  <a:pt x="252507" y="179450"/>
                </a:lnTo>
                <a:lnTo>
                  <a:pt x="246590" y="211145"/>
                </a:lnTo>
                <a:lnTo>
                  <a:pt x="244601" y="243839"/>
                </a:lnTo>
                <a:lnTo>
                  <a:pt x="248923" y="292167"/>
                </a:lnTo>
                <a:lnTo>
                  <a:pt x="262032" y="336708"/>
                </a:lnTo>
                <a:lnTo>
                  <a:pt x="275844" y="362300"/>
                </a:lnTo>
                <a:close/>
              </a:path>
              <a:path w="972819" h="627379">
                <a:moveTo>
                  <a:pt x="512064" y="484663"/>
                </a:moveTo>
                <a:lnTo>
                  <a:pt x="512064" y="111251"/>
                </a:lnTo>
                <a:lnTo>
                  <a:pt x="510539" y="118109"/>
                </a:lnTo>
                <a:lnTo>
                  <a:pt x="505967" y="121919"/>
                </a:lnTo>
                <a:lnTo>
                  <a:pt x="499872" y="128015"/>
                </a:lnTo>
                <a:lnTo>
                  <a:pt x="493775" y="130301"/>
                </a:lnTo>
                <a:lnTo>
                  <a:pt x="486917" y="130301"/>
                </a:lnTo>
                <a:lnTo>
                  <a:pt x="464355" y="132326"/>
                </a:lnTo>
                <a:lnTo>
                  <a:pt x="424660" y="148947"/>
                </a:lnTo>
                <a:lnTo>
                  <a:pt x="392787" y="180832"/>
                </a:lnTo>
                <a:lnTo>
                  <a:pt x="376166" y="220837"/>
                </a:lnTo>
                <a:lnTo>
                  <a:pt x="374142" y="243839"/>
                </a:lnTo>
                <a:lnTo>
                  <a:pt x="374142" y="249935"/>
                </a:lnTo>
                <a:lnTo>
                  <a:pt x="372617" y="256031"/>
                </a:lnTo>
                <a:lnTo>
                  <a:pt x="365759" y="262127"/>
                </a:lnTo>
                <a:lnTo>
                  <a:pt x="361950" y="266699"/>
                </a:lnTo>
                <a:lnTo>
                  <a:pt x="355853" y="268985"/>
                </a:lnTo>
                <a:lnTo>
                  <a:pt x="340614" y="268985"/>
                </a:lnTo>
                <a:lnTo>
                  <a:pt x="334517" y="266699"/>
                </a:lnTo>
                <a:lnTo>
                  <a:pt x="330708" y="262127"/>
                </a:lnTo>
                <a:lnTo>
                  <a:pt x="323850" y="256031"/>
                </a:lnTo>
                <a:lnTo>
                  <a:pt x="322325" y="249935"/>
                </a:lnTo>
                <a:lnTo>
                  <a:pt x="322325" y="421165"/>
                </a:lnTo>
                <a:lnTo>
                  <a:pt x="352544" y="447055"/>
                </a:lnTo>
                <a:lnTo>
                  <a:pt x="393763" y="469391"/>
                </a:lnTo>
                <a:lnTo>
                  <a:pt x="438697" y="482584"/>
                </a:lnTo>
                <a:lnTo>
                  <a:pt x="486917" y="486917"/>
                </a:lnTo>
                <a:lnTo>
                  <a:pt x="512064" y="484663"/>
                </a:lnTo>
                <a:close/>
              </a:path>
              <a:path w="972819" h="627379">
                <a:moveTo>
                  <a:pt x="729996" y="243839"/>
                </a:moveTo>
                <a:lnTo>
                  <a:pt x="727971" y="211145"/>
                </a:lnTo>
                <a:lnTo>
                  <a:pt x="721804" y="179450"/>
                </a:lnTo>
                <a:lnTo>
                  <a:pt x="711350" y="148899"/>
                </a:lnTo>
                <a:lnTo>
                  <a:pt x="696468" y="119633"/>
                </a:lnTo>
                <a:lnTo>
                  <a:pt x="696468" y="366536"/>
                </a:lnTo>
                <a:lnTo>
                  <a:pt x="712565" y="336708"/>
                </a:lnTo>
                <a:lnTo>
                  <a:pt x="725674" y="292167"/>
                </a:lnTo>
                <a:lnTo>
                  <a:pt x="729996" y="243839"/>
                </a:lnTo>
                <a:close/>
              </a:path>
            </a:pathLst>
          </a:custGeom>
          <a:solidFill>
            <a:srgbClr val="0052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75003" y="3707891"/>
            <a:ext cx="2243455" cy="1873250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19050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150"/>
              </a:spcBef>
            </a:pP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6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spc="-5" dirty="0">
                <a:solidFill>
                  <a:srgbClr val="FFFFFF"/>
                </a:solidFill>
                <a:latin typeface="Calibri"/>
                <a:cs typeface="Calibri"/>
              </a:rPr>
              <a:t>see?</a:t>
            </a:r>
            <a:endParaRPr sz="1650">
              <a:latin typeface="Calibri"/>
              <a:cs typeface="Calibri"/>
            </a:endParaRPr>
          </a:p>
          <a:p>
            <a:pPr marL="417830" marR="513715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Downed</a:t>
            </a:r>
            <a:r>
              <a:rPr sz="165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power 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lines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Smoke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Debris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Moving</a:t>
            </a: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vehicles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10" dirty="0">
                <a:solidFill>
                  <a:srgbClr val="FFFFFF"/>
                </a:solidFill>
                <a:latin typeface="Calibri"/>
                <a:cs typeface="Calibri"/>
              </a:rPr>
              <a:t>People</a:t>
            </a: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running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23638" y="2668523"/>
            <a:ext cx="551180" cy="798830"/>
          </a:xfrm>
          <a:custGeom>
            <a:avLst/>
            <a:gdLst/>
            <a:ahLst/>
            <a:cxnLst/>
            <a:rect l="l" t="t" r="r" b="b"/>
            <a:pathLst>
              <a:path w="551179" h="798829">
                <a:moveTo>
                  <a:pt x="550926" y="275082"/>
                </a:moveTo>
                <a:lnTo>
                  <a:pt x="546483" y="225510"/>
                </a:lnTo>
                <a:lnTo>
                  <a:pt x="533674" y="178904"/>
                </a:lnTo>
                <a:lnTo>
                  <a:pt x="513277" y="136031"/>
                </a:lnTo>
                <a:lnTo>
                  <a:pt x="486069" y="97654"/>
                </a:lnTo>
                <a:lnTo>
                  <a:pt x="452827" y="64538"/>
                </a:lnTo>
                <a:lnTo>
                  <a:pt x="414330" y="37450"/>
                </a:lnTo>
                <a:lnTo>
                  <a:pt x="371355" y="17154"/>
                </a:lnTo>
                <a:lnTo>
                  <a:pt x="324679" y="4416"/>
                </a:lnTo>
                <a:lnTo>
                  <a:pt x="275082" y="0"/>
                </a:lnTo>
                <a:lnTo>
                  <a:pt x="225710" y="4416"/>
                </a:lnTo>
                <a:lnTo>
                  <a:pt x="179212" y="17154"/>
                </a:lnTo>
                <a:lnTo>
                  <a:pt x="136369" y="37450"/>
                </a:lnTo>
                <a:lnTo>
                  <a:pt x="97967" y="64538"/>
                </a:lnTo>
                <a:lnTo>
                  <a:pt x="64789" y="97654"/>
                </a:lnTo>
                <a:lnTo>
                  <a:pt x="37620" y="136031"/>
                </a:lnTo>
                <a:lnTo>
                  <a:pt x="17242" y="178904"/>
                </a:lnTo>
                <a:lnTo>
                  <a:pt x="4441" y="225510"/>
                </a:lnTo>
                <a:lnTo>
                  <a:pt x="0" y="275082"/>
                </a:lnTo>
                <a:lnTo>
                  <a:pt x="2119" y="284916"/>
                </a:lnTo>
                <a:lnTo>
                  <a:pt x="7810" y="293179"/>
                </a:lnTo>
                <a:lnTo>
                  <a:pt x="16073" y="298870"/>
                </a:lnTo>
                <a:lnTo>
                  <a:pt x="25908" y="300990"/>
                </a:lnTo>
                <a:lnTo>
                  <a:pt x="36623" y="298870"/>
                </a:lnTo>
                <a:lnTo>
                  <a:pt x="45339" y="293179"/>
                </a:lnTo>
                <a:lnTo>
                  <a:pt x="51196" y="284916"/>
                </a:lnTo>
                <a:lnTo>
                  <a:pt x="53340" y="275082"/>
                </a:lnTo>
                <a:lnTo>
                  <a:pt x="57867" y="230079"/>
                </a:lnTo>
                <a:lnTo>
                  <a:pt x="70842" y="188237"/>
                </a:lnTo>
                <a:lnTo>
                  <a:pt x="91353" y="150432"/>
                </a:lnTo>
                <a:lnTo>
                  <a:pt x="118491" y="117538"/>
                </a:lnTo>
                <a:lnTo>
                  <a:pt x="151343" y="90430"/>
                </a:lnTo>
                <a:lnTo>
                  <a:pt x="188999" y="69984"/>
                </a:lnTo>
                <a:lnTo>
                  <a:pt x="230549" y="57075"/>
                </a:lnTo>
                <a:lnTo>
                  <a:pt x="275082" y="52577"/>
                </a:lnTo>
                <a:lnTo>
                  <a:pt x="320117" y="57075"/>
                </a:lnTo>
                <a:lnTo>
                  <a:pt x="362045" y="69984"/>
                </a:lnTo>
                <a:lnTo>
                  <a:pt x="399972" y="90430"/>
                </a:lnTo>
                <a:lnTo>
                  <a:pt x="433006" y="117538"/>
                </a:lnTo>
                <a:lnTo>
                  <a:pt x="460253" y="150432"/>
                </a:lnTo>
                <a:lnTo>
                  <a:pt x="480822" y="188237"/>
                </a:lnTo>
                <a:lnTo>
                  <a:pt x="493817" y="230079"/>
                </a:lnTo>
                <a:lnTo>
                  <a:pt x="498348" y="275082"/>
                </a:lnTo>
                <a:lnTo>
                  <a:pt x="498348" y="424955"/>
                </a:lnTo>
                <a:lnTo>
                  <a:pt x="522446" y="392525"/>
                </a:lnTo>
                <a:lnTo>
                  <a:pt x="543079" y="342126"/>
                </a:lnTo>
                <a:lnTo>
                  <a:pt x="550926" y="275082"/>
                </a:lnTo>
                <a:close/>
              </a:path>
              <a:path w="551179" h="798829">
                <a:moveTo>
                  <a:pt x="498348" y="424955"/>
                </a:moveTo>
                <a:lnTo>
                  <a:pt x="498348" y="275082"/>
                </a:lnTo>
                <a:lnTo>
                  <a:pt x="492763" y="326005"/>
                </a:lnTo>
                <a:lnTo>
                  <a:pt x="477107" y="364712"/>
                </a:lnTo>
                <a:lnTo>
                  <a:pt x="453020" y="396704"/>
                </a:lnTo>
                <a:lnTo>
                  <a:pt x="422148" y="427481"/>
                </a:lnTo>
                <a:lnTo>
                  <a:pt x="393734" y="457011"/>
                </a:lnTo>
                <a:lnTo>
                  <a:pt x="365650" y="491624"/>
                </a:lnTo>
                <a:lnTo>
                  <a:pt x="341333" y="534027"/>
                </a:lnTo>
                <a:lnTo>
                  <a:pt x="324221" y="586928"/>
                </a:lnTo>
                <a:lnTo>
                  <a:pt x="317754" y="653034"/>
                </a:lnTo>
                <a:lnTo>
                  <a:pt x="310515" y="689062"/>
                </a:lnTo>
                <a:lnTo>
                  <a:pt x="290703" y="717804"/>
                </a:lnTo>
                <a:lnTo>
                  <a:pt x="261175" y="736830"/>
                </a:lnTo>
                <a:lnTo>
                  <a:pt x="224790" y="743712"/>
                </a:lnTo>
                <a:lnTo>
                  <a:pt x="189726" y="736830"/>
                </a:lnTo>
                <a:lnTo>
                  <a:pt x="160877" y="717804"/>
                </a:lnTo>
                <a:lnTo>
                  <a:pt x="141315" y="689062"/>
                </a:lnTo>
                <a:lnTo>
                  <a:pt x="134112" y="653034"/>
                </a:lnTo>
                <a:lnTo>
                  <a:pt x="131992" y="643318"/>
                </a:lnTo>
                <a:lnTo>
                  <a:pt x="88773" y="635317"/>
                </a:lnTo>
                <a:lnTo>
                  <a:pt x="80772" y="653034"/>
                </a:lnTo>
                <a:lnTo>
                  <a:pt x="88215" y="699186"/>
                </a:lnTo>
                <a:lnTo>
                  <a:pt x="108862" y="739158"/>
                </a:lnTo>
                <a:lnTo>
                  <a:pt x="140189" y="770607"/>
                </a:lnTo>
                <a:lnTo>
                  <a:pt x="179673" y="791193"/>
                </a:lnTo>
                <a:lnTo>
                  <a:pt x="224790" y="798576"/>
                </a:lnTo>
                <a:lnTo>
                  <a:pt x="271022" y="791193"/>
                </a:lnTo>
                <a:lnTo>
                  <a:pt x="311182" y="770607"/>
                </a:lnTo>
                <a:lnTo>
                  <a:pt x="342857" y="739158"/>
                </a:lnTo>
                <a:lnTo>
                  <a:pt x="363632" y="699186"/>
                </a:lnTo>
                <a:lnTo>
                  <a:pt x="371094" y="653034"/>
                </a:lnTo>
                <a:lnTo>
                  <a:pt x="378702" y="587299"/>
                </a:lnTo>
                <a:lnTo>
                  <a:pt x="398811" y="537495"/>
                </a:lnTo>
                <a:lnTo>
                  <a:pt x="427351" y="498407"/>
                </a:lnTo>
                <a:lnTo>
                  <a:pt x="460253" y="464814"/>
                </a:lnTo>
                <a:lnTo>
                  <a:pt x="493383" y="431637"/>
                </a:lnTo>
                <a:lnTo>
                  <a:pt x="498348" y="424955"/>
                </a:lnTo>
                <a:close/>
              </a:path>
            </a:pathLst>
          </a:custGeom>
          <a:solidFill>
            <a:srgbClr val="0052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21828" y="2983920"/>
            <a:ext cx="193714" cy="2385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57750" y="2792729"/>
            <a:ext cx="311150" cy="182245"/>
          </a:xfrm>
          <a:custGeom>
            <a:avLst/>
            <a:gdLst/>
            <a:ahLst/>
            <a:cxnLst/>
            <a:rect l="l" t="t" r="r" b="b"/>
            <a:pathLst>
              <a:path w="311150" h="182244">
                <a:moveTo>
                  <a:pt x="310896" y="154686"/>
                </a:moveTo>
                <a:lnTo>
                  <a:pt x="303074" y="105533"/>
                </a:lnTo>
                <a:lnTo>
                  <a:pt x="281245" y="63038"/>
                </a:lnTo>
                <a:lnTo>
                  <a:pt x="247857" y="29650"/>
                </a:lnTo>
                <a:lnTo>
                  <a:pt x="205362" y="7821"/>
                </a:lnTo>
                <a:lnTo>
                  <a:pt x="156210" y="0"/>
                </a:lnTo>
                <a:lnTo>
                  <a:pt x="106314" y="7821"/>
                </a:lnTo>
                <a:lnTo>
                  <a:pt x="63367" y="29650"/>
                </a:lnTo>
                <a:lnTo>
                  <a:pt x="29748" y="63038"/>
                </a:lnTo>
                <a:lnTo>
                  <a:pt x="7833" y="105533"/>
                </a:lnTo>
                <a:lnTo>
                  <a:pt x="0" y="154686"/>
                </a:lnTo>
                <a:lnTo>
                  <a:pt x="2119" y="165401"/>
                </a:lnTo>
                <a:lnTo>
                  <a:pt x="7833" y="174133"/>
                </a:lnTo>
                <a:lnTo>
                  <a:pt x="16073" y="179974"/>
                </a:lnTo>
                <a:lnTo>
                  <a:pt x="25908" y="182118"/>
                </a:lnTo>
                <a:lnTo>
                  <a:pt x="36623" y="179974"/>
                </a:lnTo>
                <a:lnTo>
                  <a:pt x="45339" y="174117"/>
                </a:lnTo>
                <a:lnTo>
                  <a:pt x="51196" y="165401"/>
                </a:lnTo>
                <a:lnTo>
                  <a:pt x="61483" y="115062"/>
                </a:lnTo>
                <a:lnTo>
                  <a:pt x="83629" y="82867"/>
                </a:lnTo>
                <a:lnTo>
                  <a:pt x="116347" y="61245"/>
                </a:lnTo>
                <a:lnTo>
                  <a:pt x="156210" y="53340"/>
                </a:lnTo>
                <a:lnTo>
                  <a:pt x="195191" y="61245"/>
                </a:lnTo>
                <a:lnTo>
                  <a:pt x="227457" y="82867"/>
                </a:lnTo>
                <a:lnTo>
                  <a:pt x="249435" y="115062"/>
                </a:lnTo>
                <a:lnTo>
                  <a:pt x="259699" y="165401"/>
                </a:lnTo>
                <a:lnTo>
                  <a:pt x="265557" y="174117"/>
                </a:lnTo>
                <a:lnTo>
                  <a:pt x="274272" y="179974"/>
                </a:lnTo>
                <a:lnTo>
                  <a:pt x="284988" y="182118"/>
                </a:lnTo>
                <a:lnTo>
                  <a:pt x="294822" y="179974"/>
                </a:lnTo>
                <a:lnTo>
                  <a:pt x="303085" y="174117"/>
                </a:lnTo>
                <a:lnTo>
                  <a:pt x="308776" y="165401"/>
                </a:lnTo>
                <a:lnTo>
                  <a:pt x="310896" y="154686"/>
                </a:lnTo>
                <a:close/>
              </a:path>
            </a:pathLst>
          </a:custGeom>
          <a:solidFill>
            <a:srgbClr val="0052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57750" y="2910839"/>
            <a:ext cx="55244" cy="125095"/>
          </a:xfrm>
          <a:custGeom>
            <a:avLst/>
            <a:gdLst/>
            <a:ahLst/>
            <a:cxnLst/>
            <a:rect l="l" t="t" r="r" b="b"/>
            <a:pathLst>
              <a:path w="55245" h="125094">
                <a:moveTo>
                  <a:pt x="54863" y="96012"/>
                </a:moveTo>
                <a:lnTo>
                  <a:pt x="53339" y="25908"/>
                </a:lnTo>
                <a:lnTo>
                  <a:pt x="25907" y="0"/>
                </a:lnTo>
                <a:lnTo>
                  <a:pt x="14894" y="2357"/>
                </a:lnTo>
                <a:lnTo>
                  <a:pt x="6381" y="8572"/>
                </a:lnTo>
                <a:lnTo>
                  <a:pt x="1154" y="17359"/>
                </a:lnTo>
                <a:lnTo>
                  <a:pt x="0" y="27432"/>
                </a:lnTo>
                <a:lnTo>
                  <a:pt x="1523" y="99822"/>
                </a:lnTo>
                <a:lnTo>
                  <a:pt x="3643" y="109537"/>
                </a:lnTo>
                <a:lnTo>
                  <a:pt x="9334" y="117538"/>
                </a:lnTo>
                <a:lnTo>
                  <a:pt x="17597" y="122967"/>
                </a:lnTo>
                <a:lnTo>
                  <a:pt x="27431" y="124968"/>
                </a:lnTo>
                <a:lnTo>
                  <a:pt x="28955" y="124968"/>
                </a:lnTo>
                <a:lnTo>
                  <a:pt x="39433" y="121943"/>
                </a:lnTo>
                <a:lnTo>
                  <a:pt x="47624" y="115633"/>
                </a:lnTo>
                <a:lnTo>
                  <a:pt x="52958" y="106751"/>
                </a:lnTo>
                <a:lnTo>
                  <a:pt x="54863" y="96012"/>
                </a:lnTo>
                <a:close/>
              </a:path>
            </a:pathLst>
          </a:custGeom>
          <a:solidFill>
            <a:srgbClr val="0052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08297" y="3707891"/>
            <a:ext cx="2242820" cy="1873250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29209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229"/>
              </a:spcBef>
            </a:pPr>
            <a:r>
              <a:rPr sz="1650" b="1" spc="-5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6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hear?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Voices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Creaking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Hissing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dirty="0">
                <a:solidFill>
                  <a:srgbClr val="FFFFFF"/>
                </a:solidFill>
                <a:latin typeface="Calibri"/>
                <a:cs typeface="Calibri"/>
              </a:rPr>
              <a:t>Booms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Gunshots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354823" y="2663951"/>
            <a:ext cx="690880" cy="805180"/>
          </a:xfrm>
          <a:custGeom>
            <a:avLst/>
            <a:gdLst/>
            <a:ahLst/>
            <a:cxnLst/>
            <a:rect l="l" t="t" r="r" b="b"/>
            <a:pathLst>
              <a:path w="690879" h="805179">
                <a:moveTo>
                  <a:pt x="690372" y="605789"/>
                </a:moveTo>
                <a:lnTo>
                  <a:pt x="684653" y="561974"/>
                </a:lnTo>
                <a:lnTo>
                  <a:pt x="668499" y="522223"/>
                </a:lnTo>
                <a:lnTo>
                  <a:pt x="643413" y="488060"/>
                </a:lnTo>
                <a:lnTo>
                  <a:pt x="610898" y="461009"/>
                </a:lnTo>
                <a:lnTo>
                  <a:pt x="572456" y="442594"/>
                </a:lnTo>
                <a:lnTo>
                  <a:pt x="529590" y="434339"/>
                </a:lnTo>
                <a:lnTo>
                  <a:pt x="521885" y="412208"/>
                </a:lnTo>
                <a:lnTo>
                  <a:pt x="500998" y="332529"/>
                </a:lnTo>
                <a:lnTo>
                  <a:pt x="488855" y="279807"/>
                </a:lnTo>
                <a:lnTo>
                  <a:pt x="476250" y="221604"/>
                </a:lnTo>
                <a:lnTo>
                  <a:pt x="463769" y="160659"/>
                </a:lnTo>
                <a:lnTo>
                  <a:pt x="451866" y="99059"/>
                </a:lnTo>
                <a:lnTo>
                  <a:pt x="441412" y="60114"/>
                </a:lnTo>
                <a:lnTo>
                  <a:pt x="417957" y="28670"/>
                </a:lnTo>
                <a:lnTo>
                  <a:pt x="384786" y="7655"/>
                </a:lnTo>
                <a:lnTo>
                  <a:pt x="345186" y="0"/>
                </a:lnTo>
                <a:lnTo>
                  <a:pt x="305681" y="7655"/>
                </a:lnTo>
                <a:lnTo>
                  <a:pt x="272605" y="28670"/>
                </a:lnTo>
                <a:lnTo>
                  <a:pt x="248959" y="60114"/>
                </a:lnTo>
                <a:lnTo>
                  <a:pt x="237744" y="99059"/>
                </a:lnTo>
                <a:lnTo>
                  <a:pt x="213622" y="221713"/>
                </a:lnTo>
                <a:lnTo>
                  <a:pt x="201294" y="279807"/>
                </a:lnTo>
                <a:lnTo>
                  <a:pt x="189393" y="332529"/>
                </a:lnTo>
                <a:lnTo>
                  <a:pt x="178372" y="377467"/>
                </a:lnTo>
                <a:lnTo>
                  <a:pt x="160782" y="434339"/>
                </a:lnTo>
                <a:lnTo>
                  <a:pt x="117915" y="442594"/>
                </a:lnTo>
                <a:lnTo>
                  <a:pt x="79473" y="461009"/>
                </a:lnTo>
                <a:lnTo>
                  <a:pt x="46958" y="488060"/>
                </a:lnTo>
                <a:lnTo>
                  <a:pt x="21872" y="522223"/>
                </a:lnTo>
                <a:lnTo>
                  <a:pt x="5718" y="561974"/>
                </a:lnTo>
                <a:lnTo>
                  <a:pt x="0" y="605789"/>
                </a:lnTo>
                <a:lnTo>
                  <a:pt x="6138" y="650977"/>
                </a:lnTo>
                <a:lnTo>
                  <a:pt x="23452" y="691698"/>
                </a:lnTo>
                <a:lnTo>
                  <a:pt x="41910" y="715480"/>
                </a:lnTo>
                <a:lnTo>
                  <a:pt x="41910" y="605789"/>
                </a:lnTo>
                <a:lnTo>
                  <a:pt x="52077" y="555331"/>
                </a:lnTo>
                <a:lnTo>
                  <a:pt x="79819" y="514159"/>
                </a:lnTo>
                <a:lnTo>
                  <a:pt x="120991" y="486417"/>
                </a:lnTo>
                <a:lnTo>
                  <a:pt x="171450" y="476249"/>
                </a:lnTo>
                <a:lnTo>
                  <a:pt x="184427" y="472463"/>
                </a:lnTo>
                <a:lnTo>
                  <a:pt x="203811" y="438316"/>
                </a:lnTo>
                <a:lnTo>
                  <a:pt x="220253" y="380964"/>
                </a:lnTo>
                <a:lnTo>
                  <a:pt x="243078" y="282701"/>
                </a:lnTo>
                <a:lnTo>
                  <a:pt x="276617" y="120788"/>
                </a:lnTo>
                <a:lnTo>
                  <a:pt x="279654" y="105155"/>
                </a:lnTo>
                <a:lnTo>
                  <a:pt x="279654" y="102869"/>
                </a:lnTo>
                <a:lnTo>
                  <a:pt x="286142" y="78878"/>
                </a:lnTo>
                <a:lnTo>
                  <a:pt x="300704" y="59531"/>
                </a:lnTo>
                <a:lnTo>
                  <a:pt x="321123" y="46612"/>
                </a:lnTo>
                <a:lnTo>
                  <a:pt x="345186" y="41909"/>
                </a:lnTo>
                <a:lnTo>
                  <a:pt x="369689" y="46612"/>
                </a:lnTo>
                <a:lnTo>
                  <a:pt x="390334" y="59531"/>
                </a:lnTo>
                <a:lnTo>
                  <a:pt x="404979" y="78878"/>
                </a:lnTo>
                <a:lnTo>
                  <a:pt x="411480" y="102869"/>
                </a:lnTo>
                <a:lnTo>
                  <a:pt x="411480" y="105155"/>
                </a:lnTo>
                <a:lnTo>
                  <a:pt x="433661" y="217777"/>
                </a:lnTo>
                <a:lnTo>
                  <a:pt x="455247" y="319551"/>
                </a:lnTo>
                <a:lnTo>
                  <a:pt x="476272" y="405456"/>
                </a:lnTo>
                <a:lnTo>
                  <a:pt x="495966" y="460247"/>
                </a:lnTo>
                <a:lnTo>
                  <a:pt x="569821" y="486417"/>
                </a:lnTo>
                <a:lnTo>
                  <a:pt x="611028" y="514159"/>
                </a:lnTo>
                <a:lnTo>
                  <a:pt x="638948" y="555331"/>
                </a:lnTo>
                <a:lnTo>
                  <a:pt x="649224" y="605789"/>
                </a:lnTo>
                <a:lnTo>
                  <a:pt x="649224" y="714592"/>
                </a:lnTo>
                <a:lnTo>
                  <a:pt x="666947" y="691698"/>
                </a:lnTo>
                <a:lnTo>
                  <a:pt x="684237" y="650977"/>
                </a:lnTo>
                <a:lnTo>
                  <a:pt x="690372" y="605789"/>
                </a:lnTo>
                <a:close/>
              </a:path>
              <a:path w="690879" h="805179">
                <a:moveTo>
                  <a:pt x="217170" y="769984"/>
                </a:moveTo>
                <a:lnTo>
                  <a:pt x="217170" y="726185"/>
                </a:lnTo>
                <a:lnTo>
                  <a:pt x="206490" y="730186"/>
                </a:lnTo>
                <a:lnTo>
                  <a:pt x="195167" y="733043"/>
                </a:lnTo>
                <a:lnTo>
                  <a:pt x="183415" y="734758"/>
                </a:lnTo>
                <a:lnTo>
                  <a:pt x="171450" y="735329"/>
                </a:lnTo>
                <a:lnTo>
                  <a:pt x="120991" y="725162"/>
                </a:lnTo>
                <a:lnTo>
                  <a:pt x="79819" y="697420"/>
                </a:lnTo>
                <a:lnTo>
                  <a:pt x="52077" y="656248"/>
                </a:lnTo>
                <a:lnTo>
                  <a:pt x="41910" y="605789"/>
                </a:lnTo>
                <a:lnTo>
                  <a:pt x="41910" y="715480"/>
                </a:lnTo>
                <a:lnTo>
                  <a:pt x="50292" y="726281"/>
                </a:lnTo>
                <a:lnTo>
                  <a:pt x="85005" y="753053"/>
                </a:lnTo>
                <a:lnTo>
                  <a:pt x="125941" y="770343"/>
                </a:lnTo>
                <a:lnTo>
                  <a:pt x="171450" y="776477"/>
                </a:lnTo>
                <a:lnTo>
                  <a:pt x="189916" y="775489"/>
                </a:lnTo>
                <a:lnTo>
                  <a:pt x="207740" y="772572"/>
                </a:lnTo>
                <a:lnTo>
                  <a:pt x="217170" y="769984"/>
                </a:lnTo>
                <a:close/>
              </a:path>
              <a:path w="690879" h="805179">
                <a:moveTo>
                  <a:pt x="560832" y="657605"/>
                </a:moveTo>
                <a:lnTo>
                  <a:pt x="556295" y="645330"/>
                </a:lnTo>
                <a:lnTo>
                  <a:pt x="543972" y="635412"/>
                </a:lnTo>
                <a:lnTo>
                  <a:pt x="525791" y="628780"/>
                </a:lnTo>
                <a:lnTo>
                  <a:pt x="503682" y="626363"/>
                </a:lnTo>
                <a:lnTo>
                  <a:pt x="483536" y="628507"/>
                </a:lnTo>
                <a:lnTo>
                  <a:pt x="466534" y="634364"/>
                </a:lnTo>
                <a:lnTo>
                  <a:pt x="454390" y="643080"/>
                </a:lnTo>
                <a:lnTo>
                  <a:pt x="448818" y="653795"/>
                </a:lnTo>
                <a:lnTo>
                  <a:pt x="447294" y="653795"/>
                </a:lnTo>
                <a:lnTo>
                  <a:pt x="439471" y="700194"/>
                </a:lnTo>
                <a:lnTo>
                  <a:pt x="425958" y="722375"/>
                </a:lnTo>
                <a:lnTo>
                  <a:pt x="425196" y="722375"/>
                </a:lnTo>
                <a:lnTo>
                  <a:pt x="425196" y="723137"/>
                </a:lnTo>
                <a:lnTo>
                  <a:pt x="388239" y="749045"/>
                </a:lnTo>
                <a:lnTo>
                  <a:pt x="345186" y="758189"/>
                </a:lnTo>
                <a:lnTo>
                  <a:pt x="323171" y="755832"/>
                </a:lnTo>
                <a:lnTo>
                  <a:pt x="302228" y="749045"/>
                </a:lnTo>
                <a:lnTo>
                  <a:pt x="283142" y="738258"/>
                </a:lnTo>
                <a:lnTo>
                  <a:pt x="266700" y="723899"/>
                </a:lnTo>
                <a:lnTo>
                  <a:pt x="265176" y="723137"/>
                </a:lnTo>
                <a:lnTo>
                  <a:pt x="246411" y="685323"/>
                </a:lnTo>
                <a:lnTo>
                  <a:pt x="243840" y="653795"/>
                </a:lnTo>
                <a:lnTo>
                  <a:pt x="242316" y="653795"/>
                </a:lnTo>
                <a:lnTo>
                  <a:pt x="236077" y="643080"/>
                </a:lnTo>
                <a:lnTo>
                  <a:pt x="223837" y="634364"/>
                </a:lnTo>
                <a:lnTo>
                  <a:pt x="206740" y="628507"/>
                </a:lnTo>
                <a:lnTo>
                  <a:pt x="185928" y="626363"/>
                </a:lnTo>
                <a:lnTo>
                  <a:pt x="163937" y="628780"/>
                </a:lnTo>
                <a:lnTo>
                  <a:pt x="146018" y="635412"/>
                </a:lnTo>
                <a:lnTo>
                  <a:pt x="133957" y="645330"/>
                </a:lnTo>
                <a:lnTo>
                  <a:pt x="129540" y="657605"/>
                </a:lnTo>
                <a:lnTo>
                  <a:pt x="133957" y="669440"/>
                </a:lnTo>
                <a:lnTo>
                  <a:pt x="146018" y="679132"/>
                </a:lnTo>
                <a:lnTo>
                  <a:pt x="163937" y="685680"/>
                </a:lnTo>
                <a:lnTo>
                  <a:pt x="185928" y="688085"/>
                </a:lnTo>
                <a:lnTo>
                  <a:pt x="192786" y="688085"/>
                </a:lnTo>
                <a:lnTo>
                  <a:pt x="198120" y="687323"/>
                </a:lnTo>
                <a:lnTo>
                  <a:pt x="204216" y="686561"/>
                </a:lnTo>
                <a:lnTo>
                  <a:pt x="206347" y="696825"/>
                </a:lnTo>
                <a:lnTo>
                  <a:pt x="209264" y="706945"/>
                </a:lnTo>
                <a:lnTo>
                  <a:pt x="212895" y="716780"/>
                </a:lnTo>
                <a:lnTo>
                  <a:pt x="217170" y="726185"/>
                </a:lnTo>
                <a:lnTo>
                  <a:pt x="217170" y="769984"/>
                </a:lnTo>
                <a:lnTo>
                  <a:pt x="225135" y="767798"/>
                </a:lnTo>
                <a:lnTo>
                  <a:pt x="242316" y="761237"/>
                </a:lnTo>
                <a:lnTo>
                  <a:pt x="264175" y="779918"/>
                </a:lnTo>
                <a:lnTo>
                  <a:pt x="289179" y="793527"/>
                </a:lnTo>
                <a:lnTo>
                  <a:pt x="316468" y="801850"/>
                </a:lnTo>
                <a:lnTo>
                  <a:pt x="345186" y="804671"/>
                </a:lnTo>
                <a:lnTo>
                  <a:pt x="374022" y="801850"/>
                </a:lnTo>
                <a:lnTo>
                  <a:pt x="401574" y="793527"/>
                </a:lnTo>
                <a:lnTo>
                  <a:pt x="426839" y="779918"/>
                </a:lnTo>
                <a:lnTo>
                  <a:pt x="448818" y="761237"/>
                </a:lnTo>
                <a:lnTo>
                  <a:pt x="465355" y="767798"/>
                </a:lnTo>
                <a:lnTo>
                  <a:pt x="473202" y="769943"/>
                </a:lnTo>
                <a:lnTo>
                  <a:pt x="473202" y="726185"/>
                </a:lnTo>
                <a:lnTo>
                  <a:pt x="477809" y="716780"/>
                </a:lnTo>
                <a:lnTo>
                  <a:pt x="481488" y="706945"/>
                </a:lnTo>
                <a:lnTo>
                  <a:pt x="484453" y="696825"/>
                </a:lnTo>
                <a:lnTo>
                  <a:pt x="486918" y="686561"/>
                </a:lnTo>
                <a:lnTo>
                  <a:pt x="491490" y="687323"/>
                </a:lnTo>
                <a:lnTo>
                  <a:pt x="497586" y="688085"/>
                </a:lnTo>
                <a:lnTo>
                  <a:pt x="503682" y="688085"/>
                </a:lnTo>
                <a:lnTo>
                  <a:pt x="525791" y="685680"/>
                </a:lnTo>
                <a:lnTo>
                  <a:pt x="543972" y="679132"/>
                </a:lnTo>
                <a:lnTo>
                  <a:pt x="556295" y="669440"/>
                </a:lnTo>
                <a:lnTo>
                  <a:pt x="560832" y="657605"/>
                </a:lnTo>
                <a:close/>
              </a:path>
              <a:path w="690879" h="805179">
                <a:moveTo>
                  <a:pt x="649224" y="714592"/>
                </a:moveTo>
                <a:lnTo>
                  <a:pt x="649224" y="605789"/>
                </a:lnTo>
                <a:lnTo>
                  <a:pt x="638948" y="656248"/>
                </a:lnTo>
                <a:lnTo>
                  <a:pt x="611028" y="697420"/>
                </a:lnTo>
                <a:lnTo>
                  <a:pt x="569821" y="725162"/>
                </a:lnTo>
                <a:lnTo>
                  <a:pt x="519684" y="735329"/>
                </a:lnTo>
                <a:lnTo>
                  <a:pt x="507384" y="734758"/>
                </a:lnTo>
                <a:lnTo>
                  <a:pt x="495585" y="733043"/>
                </a:lnTo>
                <a:lnTo>
                  <a:pt x="484215" y="730186"/>
                </a:lnTo>
                <a:lnTo>
                  <a:pt x="473202" y="726185"/>
                </a:lnTo>
                <a:lnTo>
                  <a:pt x="473202" y="769943"/>
                </a:lnTo>
                <a:lnTo>
                  <a:pt x="482822" y="772572"/>
                </a:lnTo>
                <a:lnTo>
                  <a:pt x="501003" y="775489"/>
                </a:lnTo>
                <a:lnTo>
                  <a:pt x="519684" y="776477"/>
                </a:lnTo>
                <a:lnTo>
                  <a:pt x="564871" y="770343"/>
                </a:lnTo>
                <a:lnTo>
                  <a:pt x="605592" y="753053"/>
                </a:lnTo>
                <a:lnTo>
                  <a:pt x="640175" y="726281"/>
                </a:lnTo>
                <a:lnTo>
                  <a:pt x="649224" y="714592"/>
                </a:lnTo>
                <a:close/>
              </a:path>
            </a:pathLst>
          </a:custGeom>
          <a:solidFill>
            <a:srgbClr val="0052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00188" y="2874942"/>
            <a:ext cx="80010" cy="2263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84947" y="3128772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41148" y="20574"/>
                </a:moveTo>
                <a:lnTo>
                  <a:pt x="39647" y="12537"/>
                </a:lnTo>
                <a:lnTo>
                  <a:pt x="35433" y="6000"/>
                </a:lnTo>
                <a:lnTo>
                  <a:pt x="28932" y="1607"/>
                </a:lnTo>
                <a:lnTo>
                  <a:pt x="20574" y="0"/>
                </a:lnTo>
                <a:lnTo>
                  <a:pt x="12537" y="1607"/>
                </a:lnTo>
                <a:lnTo>
                  <a:pt x="6000" y="6000"/>
                </a:lnTo>
                <a:lnTo>
                  <a:pt x="1607" y="12537"/>
                </a:lnTo>
                <a:lnTo>
                  <a:pt x="0" y="20574"/>
                </a:lnTo>
                <a:lnTo>
                  <a:pt x="1607" y="28932"/>
                </a:lnTo>
                <a:lnTo>
                  <a:pt x="6000" y="35433"/>
                </a:lnTo>
                <a:lnTo>
                  <a:pt x="12537" y="39647"/>
                </a:lnTo>
                <a:lnTo>
                  <a:pt x="20574" y="41148"/>
                </a:lnTo>
                <a:lnTo>
                  <a:pt x="28932" y="39647"/>
                </a:lnTo>
                <a:lnTo>
                  <a:pt x="35433" y="35433"/>
                </a:lnTo>
                <a:lnTo>
                  <a:pt x="39647" y="28932"/>
                </a:lnTo>
                <a:lnTo>
                  <a:pt x="41148" y="20574"/>
                </a:lnTo>
                <a:close/>
              </a:path>
            </a:pathLst>
          </a:custGeom>
          <a:solidFill>
            <a:srgbClr val="0052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640830" y="3707891"/>
            <a:ext cx="2243455" cy="1873250"/>
          </a:xfrm>
          <a:prstGeom prst="rect">
            <a:avLst/>
          </a:prstGeom>
          <a:solidFill>
            <a:srgbClr val="004772"/>
          </a:solidFill>
        </p:spPr>
        <p:txBody>
          <a:bodyPr vert="horz" wrap="square" lIns="0" tIns="27940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220"/>
              </a:spcBef>
            </a:pPr>
            <a:r>
              <a:rPr sz="1650" b="1" spc="-5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do </a:t>
            </a: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6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smell?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Gasoline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15" dirty="0">
                <a:solidFill>
                  <a:srgbClr val="FFFFFF"/>
                </a:solidFill>
                <a:latin typeface="Calibri"/>
                <a:cs typeface="Calibri"/>
              </a:rPr>
              <a:t>Smoke</a:t>
            </a:r>
            <a:endParaRPr sz="1650">
              <a:latin typeface="Calibri"/>
              <a:cs typeface="Calibri"/>
            </a:endParaRPr>
          </a:p>
          <a:p>
            <a:pPr marL="417830" indent="-234950">
              <a:lnSpc>
                <a:spcPct val="100000"/>
              </a:lnSpc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650" spc="-5" dirty="0">
                <a:solidFill>
                  <a:srgbClr val="FFFFFF"/>
                </a:solidFill>
                <a:latin typeface="Calibri"/>
                <a:cs typeface="Calibri"/>
              </a:rPr>
              <a:t>Chemicals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39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2" y="1141729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291" y="1497584"/>
            <a:ext cx="2384425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spc="15" dirty="0">
                <a:solidFill>
                  <a:srgbClr val="004771"/>
                </a:solidFill>
              </a:rPr>
              <a:t>GROUP</a:t>
            </a:r>
            <a:r>
              <a:rPr sz="2600" spc="-60" dirty="0">
                <a:solidFill>
                  <a:srgbClr val="004771"/>
                </a:solidFill>
              </a:rPr>
              <a:t> </a:t>
            </a:r>
            <a:r>
              <a:rPr sz="2600" spc="10" dirty="0">
                <a:solidFill>
                  <a:srgbClr val="004771"/>
                </a:solidFill>
              </a:rPr>
              <a:t>ACTIVITY</a:t>
            </a:r>
            <a:endParaRPr sz="2600"/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190136"/>
            <a:ext cx="1126928" cy="1135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89280" y="2743454"/>
            <a:ext cx="1765300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In</a:t>
            </a:r>
            <a:r>
              <a:rPr sz="2600" b="1" spc="-15" dirty="0">
                <a:solidFill>
                  <a:srgbClr val="004771"/>
                </a:solidFill>
                <a:latin typeface="Calibri"/>
                <a:cs typeface="Calibri"/>
              </a:rPr>
              <a:t>s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tructions: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6793" y="3496817"/>
            <a:ext cx="252983" cy="2522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0200" y="3517646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9280" y="3399535"/>
            <a:ext cx="830262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10" dirty="0">
                <a:latin typeface="Calibri"/>
                <a:cs typeface="Calibri"/>
              </a:rPr>
              <a:t>For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following slides, write down what </a:t>
            </a:r>
            <a:r>
              <a:rPr sz="2300" spc="-10" dirty="0">
                <a:latin typeface="Calibri"/>
                <a:cs typeface="Calibri"/>
              </a:rPr>
              <a:t>you may </a:t>
            </a:r>
            <a:r>
              <a:rPr sz="2300" dirty="0">
                <a:latin typeface="Calibri"/>
                <a:cs typeface="Calibri"/>
              </a:rPr>
              <a:t>see, </a:t>
            </a:r>
            <a:r>
              <a:rPr sz="2300" spc="-40" dirty="0">
                <a:latin typeface="Calibri"/>
                <a:cs typeface="Calibri"/>
              </a:rPr>
              <a:t>hear, </a:t>
            </a:r>
            <a:r>
              <a:rPr sz="2300" dirty="0">
                <a:latin typeface="Calibri"/>
                <a:cs typeface="Calibri"/>
              </a:rPr>
              <a:t>or</a:t>
            </a:r>
            <a:r>
              <a:rPr sz="2300" spc="13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smell.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1459" y="4091178"/>
            <a:ext cx="252222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24865" y="4112768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280" y="4002997"/>
            <a:ext cx="378523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Look </a:t>
            </a:r>
            <a:r>
              <a:rPr sz="2300" spc="-15" dirty="0">
                <a:latin typeface="Calibri"/>
                <a:cs typeface="Calibri"/>
              </a:rPr>
              <a:t>for </a:t>
            </a:r>
            <a:r>
              <a:rPr sz="2300" spc="-10" dirty="0">
                <a:latin typeface="Calibri"/>
                <a:cs typeface="Calibri"/>
              </a:rPr>
              <a:t>hazards </a:t>
            </a:r>
            <a:r>
              <a:rPr sz="2300" dirty="0">
                <a:latin typeface="Calibri"/>
                <a:cs typeface="Calibri"/>
              </a:rPr>
              <a:t>and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resources.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40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646" y="5930898"/>
            <a:ext cx="33191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014770"/>
                </a:solidFill>
                <a:latin typeface="Calibri"/>
                <a:cs typeface="Calibri"/>
              </a:rPr>
              <a:t>SCENE: </a:t>
            </a:r>
            <a:r>
              <a:rPr sz="3300" b="1" spc="-5" dirty="0">
                <a:solidFill>
                  <a:srgbClr val="014770"/>
                </a:solidFill>
                <a:latin typeface="Calibri"/>
                <a:cs typeface="Calibri"/>
              </a:rPr>
              <a:t>CAR</a:t>
            </a:r>
            <a:r>
              <a:rPr sz="3300" b="1" spc="-100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3300" b="1" spc="-5" dirty="0">
                <a:solidFill>
                  <a:srgbClr val="014770"/>
                </a:solidFill>
                <a:latin typeface="Calibri"/>
                <a:cs typeface="Calibri"/>
              </a:rPr>
              <a:t>CRASH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2208" y="6517385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6611" y="651738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3302" y="651738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991" y="6517385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8967" y="651738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3158" y="1217675"/>
            <a:ext cx="8205368" cy="47297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6553" y="5918708"/>
            <a:ext cx="62103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Pixabay |</a:t>
            </a:r>
            <a:r>
              <a:rPr sz="500" spc="-6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CC0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1200"/>
              </a:lnSpc>
            </a:pPr>
            <a:r>
              <a:rPr sz="1150" dirty="0"/>
              <a:t>41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2208" y="6517385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6611" y="651738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3302" y="651738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9991" y="6517385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48967" y="651738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2208" y="1164336"/>
            <a:ext cx="8202498" cy="47297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92555" y="5914135"/>
            <a:ext cx="87312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Halfpoint|</a:t>
            </a:r>
            <a:r>
              <a:rPr sz="500" spc="-4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Royalty‐Free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646" y="6035673"/>
            <a:ext cx="5312410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35"/>
              </a:lnSpc>
            </a:pPr>
            <a:r>
              <a:rPr sz="3300" b="1" dirty="0">
                <a:solidFill>
                  <a:srgbClr val="014770"/>
                </a:solidFill>
                <a:latin typeface="Calibri"/>
                <a:cs typeface="Calibri"/>
              </a:rPr>
              <a:t>SCENE: </a:t>
            </a:r>
            <a:r>
              <a:rPr sz="3300" b="1" spc="-10" dirty="0">
                <a:solidFill>
                  <a:srgbClr val="014770"/>
                </a:solidFill>
                <a:latin typeface="Calibri"/>
                <a:cs typeface="Calibri"/>
              </a:rPr>
              <a:t>CIRCULAR </a:t>
            </a:r>
            <a:r>
              <a:rPr sz="3300" b="1" spc="-60" dirty="0">
                <a:solidFill>
                  <a:srgbClr val="014770"/>
                </a:solidFill>
                <a:latin typeface="Calibri"/>
                <a:cs typeface="Calibri"/>
              </a:rPr>
              <a:t>SAW</a:t>
            </a:r>
            <a:r>
              <a:rPr sz="3300" b="1" spc="-95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014770"/>
                </a:solidFill>
                <a:latin typeface="Calibri"/>
                <a:cs typeface="Calibri"/>
              </a:rPr>
              <a:t>INJURY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23628" y="6387528"/>
            <a:ext cx="200660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42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646" y="5923279"/>
            <a:ext cx="53238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014770"/>
                </a:solidFill>
                <a:latin typeface="Calibri"/>
                <a:cs typeface="Calibri"/>
              </a:rPr>
              <a:t>SCENE: </a:t>
            </a:r>
            <a:r>
              <a:rPr sz="3300" b="1" spc="-25" dirty="0">
                <a:solidFill>
                  <a:srgbClr val="014770"/>
                </a:solidFill>
                <a:latin typeface="Calibri"/>
                <a:cs typeface="Calibri"/>
              </a:rPr>
              <a:t>MOTORBIKE</a:t>
            </a:r>
            <a:r>
              <a:rPr sz="3300" b="1" spc="-90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014770"/>
                </a:solidFill>
                <a:latin typeface="Calibri"/>
                <a:cs typeface="Calibri"/>
              </a:rPr>
              <a:t>ACCIDENT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2208" y="6510528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6611" y="6510528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3302" y="6510528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991" y="6510528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8967" y="6510528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1633" y="1208532"/>
            <a:ext cx="8200796" cy="47304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1888" y="5917183"/>
            <a:ext cx="87312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Halfpoint|</a:t>
            </a:r>
            <a:r>
              <a:rPr sz="500" spc="-4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Royalty‐Free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35765" y="6396367"/>
            <a:ext cx="174625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00"/>
              </a:lnSpc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43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646" y="5923279"/>
            <a:ext cx="45612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solidFill>
                  <a:srgbClr val="014770"/>
                </a:solidFill>
                <a:latin typeface="Calibri"/>
                <a:cs typeface="Calibri"/>
              </a:rPr>
              <a:t>SCENE: </a:t>
            </a:r>
            <a:r>
              <a:rPr sz="3300" b="1" spc="-20" dirty="0">
                <a:solidFill>
                  <a:srgbClr val="014770"/>
                </a:solidFill>
                <a:latin typeface="Calibri"/>
                <a:cs typeface="Calibri"/>
              </a:rPr>
              <a:t>BICYCLE</a:t>
            </a:r>
            <a:r>
              <a:rPr sz="3300" b="1" spc="-114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014770"/>
                </a:solidFill>
                <a:latin typeface="Calibri"/>
                <a:cs typeface="Calibri"/>
              </a:rPr>
              <a:t>ACCIDENT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2208" y="6510528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6611" y="6510528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3302" y="6510528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991" y="6510528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8967" y="6510528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5725" y="1198625"/>
            <a:ext cx="8205368" cy="47297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45311" y="5890514"/>
            <a:ext cx="108966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</a:t>
            </a:r>
            <a:r>
              <a:rPr sz="500" spc="-3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byoneinchpunch|</a:t>
            </a:r>
            <a:r>
              <a:rPr sz="500" spc="-4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Standard</a:t>
            </a:r>
            <a:r>
              <a:rPr sz="500" spc="-3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License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44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2" y="1141729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77749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ACTIVITY</a:t>
            </a:r>
            <a:r>
              <a:rPr spc="-45" dirty="0"/>
              <a:t> </a:t>
            </a:r>
            <a:r>
              <a:rPr spc="10" dirty="0"/>
              <a:t>REVIEW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291" y="2321305"/>
            <a:ext cx="2997200" cy="28860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What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did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</a:t>
            </a:r>
            <a:r>
              <a:rPr sz="2600" b="1" spc="-4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notice?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Times New Roman"/>
              <a:cs typeface="Times New Roman"/>
            </a:endParaRPr>
          </a:p>
          <a:p>
            <a:pPr marL="421005" indent="-377190">
              <a:lnSpc>
                <a:spcPct val="100000"/>
              </a:lnSpc>
              <a:buClr>
                <a:srgbClr val="014770"/>
              </a:buClr>
              <a:buFont typeface="Arial"/>
              <a:buChar char="•"/>
              <a:tabLst>
                <a:tab pos="421005" algn="l"/>
                <a:tab pos="421640" algn="l"/>
              </a:tabLst>
            </a:pPr>
            <a:r>
              <a:rPr sz="2300" dirty="0">
                <a:latin typeface="Calibri"/>
                <a:cs typeface="Calibri"/>
              </a:rPr>
              <a:t>Car</a:t>
            </a:r>
            <a:r>
              <a:rPr sz="2300" spc="-10" dirty="0">
                <a:latin typeface="Calibri"/>
                <a:cs typeface="Calibri"/>
              </a:rPr>
              <a:t> Crash</a:t>
            </a:r>
            <a:endParaRPr sz="2300">
              <a:latin typeface="Calibri"/>
              <a:cs typeface="Calibri"/>
            </a:endParaRPr>
          </a:p>
          <a:p>
            <a:pPr marL="421005" indent="-377190">
              <a:lnSpc>
                <a:spcPct val="100000"/>
              </a:lnSpc>
              <a:spcBef>
                <a:spcPts val="1989"/>
              </a:spcBef>
              <a:buClr>
                <a:srgbClr val="014770"/>
              </a:buClr>
              <a:buFont typeface="Arial"/>
              <a:buChar char="•"/>
              <a:tabLst>
                <a:tab pos="421005" algn="l"/>
                <a:tab pos="421640" algn="l"/>
              </a:tabLst>
            </a:pPr>
            <a:r>
              <a:rPr sz="2300" spc="-5" dirty="0">
                <a:latin typeface="Calibri"/>
                <a:cs typeface="Calibri"/>
              </a:rPr>
              <a:t>Circular Saw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Injury</a:t>
            </a:r>
            <a:endParaRPr sz="2300">
              <a:latin typeface="Calibri"/>
              <a:cs typeface="Calibri"/>
            </a:endParaRPr>
          </a:p>
          <a:p>
            <a:pPr marL="421005" indent="-377190">
              <a:lnSpc>
                <a:spcPct val="100000"/>
              </a:lnSpc>
              <a:spcBef>
                <a:spcPts val="1995"/>
              </a:spcBef>
              <a:buClr>
                <a:srgbClr val="014770"/>
              </a:buClr>
              <a:buFont typeface="Arial"/>
              <a:buChar char="•"/>
              <a:tabLst>
                <a:tab pos="421005" algn="l"/>
                <a:tab pos="421640" algn="l"/>
              </a:tabLst>
            </a:pPr>
            <a:r>
              <a:rPr sz="2300" spc="-10" dirty="0">
                <a:latin typeface="Calibri"/>
                <a:cs typeface="Calibri"/>
              </a:rPr>
              <a:t>Motorbike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Accident</a:t>
            </a:r>
            <a:endParaRPr sz="2300">
              <a:latin typeface="Calibri"/>
              <a:cs typeface="Calibri"/>
            </a:endParaRPr>
          </a:p>
          <a:p>
            <a:pPr marL="421005" indent="-377190">
              <a:lnSpc>
                <a:spcPct val="100000"/>
              </a:lnSpc>
              <a:spcBef>
                <a:spcPts val="1989"/>
              </a:spcBef>
              <a:buClr>
                <a:srgbClr val="014770"/>
              </a:buClr>
              <a:buFont typeface="Arial"/>
              <a:buChar char="•"/>
              <a:tabLst>
                <a:tab pos="421005" algn="l"/>
                <a:tab pos="421640" algn="l"/>
              </a:tabLst>
            </a:pPr>
            <a:r>
              <a:rPr sz="2300" spc="-10" dirty="0">
                <a:latin typeface="Calibri"/>
                <a:cs typeface="Calibri"/>
              </a:rPr>
              <a:t>Bicyclist</a:t>
            </a:r>
            <a:r>
              <a:rPr sz="2300" spc="-5" dirty="0">
                <a:latin typeface="Calibri"/>
                <a:cs typeface="Calibri"/>
              </a:rPr>
              <a:t> Struck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45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78930" y="4115561"/>
            <a:ext cx="2082164" cy="1050925"/>
          </a:xfrm>
          <a:custGeom>
            <a:avLst/>
            <a:gdLst/>
            <a:ahLst/>
            <a:cxnLst/>
            <a:rect l="l" t="t" r="r" b="b"/>
            <a:pathLst>
              <a:path w="2082165" h="1050925">
                <a:moveTo>
                  <a:pt x="0" y="0"/>
                </a:moveTo>
                <a:lnTo>
                  <a:pt x="0" y="1050798"/>
                </a:lnTo>
                <a:lnTo>
                  <a:pt x="2081783" y="1050798"/>
                </a:lnTo>
                <a:lnTo>
                  <a:pt x="2081783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0480" y="1140967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7622" y="1494536"/>
            <a:ext cx="384873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>
                <a:solidFill>
                  <a:srgbClr val="004771"/>
                </a:solidFill>
              </a:rPr>
              <a:t>BEFORE </a:t>
            </a:r>
            <a:r>
              <a:rPr spc="5" dirty="0">
                <a:solidFill>
                  <a:srgbClr val="004771"/>
                </a:solidFill>
              </a:rPr>
              <a:t>TAKING</a:t>
            </a:r>
            <a:r>
              <a:rPr spc="-55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ACTION</a:t>
            </a: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58388" y="2058415"/>
            <a:ext cx="313880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spc="5" dirty="0">
                <a:solidFill>
                  <a:srgbClr val="014770"/>
                </a:solidFill>
                <a:latin typeface="Calibri"/>
                <a:cs typeface="Calibri"/>
              </a:rPr>
              <a:t>Use </a:t>
            </a:r>
            <a:r>
              <a:rPr sz="2300" b="1" spc="-5" dirty="0">
                <a:solidFill>
                  <a:srgbClr val="014770"/>
                </a:solidFill>
                <a:latin typeface="Calibri"/>
                <a:cs typeface="Calibri"/>
              </a:rPr>
              <a:t>your best</a:t>
            </a:r>
            <a:r>
              <a:rPr sz="2300" b="1" spc="-45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014770"/>
                </a:solidFill>
                <a:latin typeface="Calibri"/>
                <a:cs typeface="Calibri"/>
              </a:rPr>
              <a:t>judgment…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41703" y="2534411"/>
            <a:ext cx="2009139" cy="2009139"/>
          </a:xfrm>
          <a:custGeom>
            <a:avLst/>
            <a:gdLst/>
            <a:ahLst/>
            <a:cxnLst/>
            <a:rect l="l" t="t" r="r" b="b"/>
            <a:pathLst>
              <a:path w="2009139" h="2009139">
                <a:moveTo>
                  <a:pt x="2008632" y="1004315"/>
                </a:moveTo>
                <a:lnTo>
                  <a:pt x="2007474" y="955650"/>
                </a:lnTo>
                <a:lnTo>
                  <a:pt x="2004035" y="907583"/>
                </a:lnTo>
                <a:lnTo>
                  <a:pt x="1998368" y="860166"/>
                </a:lnTo>
                <a:lnTo>
                  <a:pt x="1990525" y="813453"/>
                </a:lnTo>
                <a:lnTo>
                  <a:pt x="1980559" y="767497"/>
                </a:lnTo>
                <a:lnTo>
                  <a:pt x="1968522" y="722349"/>
                </a:lnTo>
                <a:lnTo>
                  <a:pt x="1954467" y="678062"/>
                </a:lnTo>
                <a:lnTo>
                  <a:pt x="1938447" y="634689"/>
                </a:lnTo>
                <a:lnTo>
                  <a:pt x="1920515" y="592283"/>
                </a:lnTo>
                <a:lnTo>
                  <a:pt x="1900722" y="550895"/>
                </a:lnTo>
                <a:lnTo>
                  <a:pt x="1879121" y="510579"/>
                </a:lnTo>
                <a:lnTo>
                  <a:pt x="1855765" y="471388"/>
                </a:lnTo>
                <a:lnTo>
                  <a:pt x="1830707" y="433373"/>
                </a:lnTo>
                <a:lnTo>
                  <a:pt x="1803998" y="396587"/>
                </a:lnTo>
                <a:lnTo>
                  <a:pt x="1775693" y="361083"/>
                </a:lnTo>
                <a:lnTo>
                  <a:pt x="1745842" y="326914"/>
                </a:lnTo>
                <a:lnTo>
                  <a:pt x="1714500" y="294131"/>
                </a:lnTo>
                <a:lnTo>
                  <a:pt x="1681717" y="262789"/>
                </a:lnTo>
                <a:lnTo>
                  <a:pt x="1647548" y="232938"/>
                </a:lnTo>
                <a:lnTo>
                  <a:pt x="1612044" y="204633"/>
                </a:lnTo>
                <a:lnTo>
                  <a:pt x="1575258" y="177924"/>
                </a:lnTo>
                <a:lnTo>
                  <a:pt x="1537243" y="152866"/>
                </a:lnTo>
                <a:lnTo>
                  <a:pt x="1498052" y="129510"/>
                </a:lnTo>
                <a:lnTo>
                  <a:pt x="1457736" y="107909"/>
                </a:lnTo>
                <a:lnTo>
                  <a:pt x="1416348" y="88116"/>
                </a:lnTo>
                <a:lnTo>
                  <a:pt x="1373942" y="70184"/>
                </a:lnTo>
                <a:lnTo>
                  <a:pt x="1330569" y="54164"/>
                </a:lnTo>
                <a:lnTo>
                  <a:pt x="1286282" y="40109"/>
                </a:lnTo>
                <a:lnTo>
                  <a:pt x="1241134" y="28072"/>
                </a:lnTo>
                <a:lnTo>
                  <a:pt x="1195178" y="18106"/>
                </a:lnTo>
                <a:lnTo>
                  <a:pt x="1148465" y="10263"/>
                </a:lnTo>
                <a:lnTo>
                  <a:pt x="1101048" y="4596"/>
                </a:lnTo>
                <a:lnTo>
                  <a:pt x="1052981" y="1157"/>
                </a:lnTo>
                <a:lnTo>
                  <a:pt x="1004316" y="0"/>
                </a:lnTo>
                <a:lnTo>
                  <a:pt x="955650" y="1157"/>
                </a:lnTo>
                <a:lnTo>
                  <a:pt x="907583" y="4596"/>
                </a:lnTo>
                <a:lnTo>
                  <a:pt x="860166" y="10263"/>
                </a:lnTo>
                <a:lnTo>
                  <a:pt x="813453" y="18106"/>
                </a:lnTo>
                <a:lnTo>
                  <a:pt x="767497" y="28072"/>
                </a:lnTo>
                <a:lnTo>
                  <a:pt x="722349" y="40109"/>
                </a:lnTo>
                <a:lnTo>
                  <a:pt x="678062" y="54164"/>
                </a:lnTo>
                <a:lnTo>
                  <a:pt x="634689" y="70184"/>
                </a:lnTo>
                <a:lnTo>
                  <a:pt x="592283" y="88116"/>
                </a:lnTo>
                <a:lnTo>
                  <a:pt x="550895" y="107909"/>
                </a:lnTo>
                <a:lnTo>
                  <a:pt x="510579" y="129510"/>
                </a:lnTo>
                <a:lnTo>
                  <a:pt x="471388" y="152866"/>
                </a:lnTo>
                <a:lnTo>
                  <a:pt x="433373" y="177924"/>
                </a:lnTo>
                <a:lnTo>
                  <a:pt x="396587" y="204633"/>
                </a:lnTo>
                <a:lnTo>
                  <a:pt x="361083" y="232938"/>
                </a:lnTo>
                <a:lnTo>
                  <a:pt x="326914" y="262789"/>
                </a:lnTo>
                <a:lnTo>
                  <a:pt x="294131" y="294131"/>
                </a:lnTo>
                <a:lnTo>
                  <a:pt x="262789" y="326914"/>
                </a:lnTo>
                <a:lnTo>
                  <a:pt x="232938" y="361083"/>
                </a:lnTo>
                <a:lnTo>
                  <a:pt x="204633" y="396587"/>
                </a:lnTo>
                <a:lnTo>
                  <a:pt x="177924" y="433373"/>
                </a:lnTo>
                <a:lnTo>
                  <a:pt x="152866" y="471388"/>
                </a:lnTo>
                <a:lnTo>
                  <a:pt x="129510" y="510579"/>
                </a:lnTo>
                <a:lnTo>
                  <a:pt x="107909" y="550895"/>
                </a:lnTo>
                <a:lnTo>
                  <a:pt x="88116" y="592283"/>
                </a:lnTo>
                <a:lnTo>
                  <a:pt x="70184" y="634689"/>
                </a:lnTo>
                <a:lnTo>
                  <a:pt x="54164" y="678062"/>
                </a:lnTo>
                <a:lnTo>
                  <a:pt x="40109" y="722349"/>
                </a:lnTo>
                <a:lnTo>
                  <a:pt x="28072" y="767497"/>
                </a:lnTo>
                <a:lnTo>
                  <a:pt x="18106" y="813453"/>
                </a:lnTo>
                <a:lnTo>
                  <a:pt x="10263" y="860166"/>
                </a:lnTo>
                <a:lnTo>
                  <a:pt x="4596" y="907583"/>
                </a:lnTo>
                <a:lnTo>
                  <a:pt x="1157" y="955650"/>
                </a:lnTo>
                <a:lnTo>
                  <a:pt x="0" y="1004315"/>
                </a:lnTo>
                <a:lnTo>
                  <a:pt x="1157" y="1052981"/>
                </a:lnTo>
                <a:lnTo>
                  <a:pt x="4596" y="1101048"/>
                </a:lnTo>
                <a:lnTo>
                  <a:pt x="10263" y="1148465"/>
                </a:lnTo>
                <a:lnTo>
                  <a:pt x="18106" y="1195178"/>
                </a:lnTo>
                <a:lnTo>
                  <a:pt x="28072" y="1241134"/>
                </a:lnTo>
                <a:lnTo>
                  <a:pt x="40109" y="1286282"/>
                </a:lnTo>
                <a:lnTo>
                  <a:pt x="54164" y="1330569"/>
                </a:lnTo>
                <a:lnTo>
                  <a:pt x="70184" y="1373942"/>
                </a:lnTo>
                <a:lnTo>
                  <a:pt x="88116" y="1416348"/>
                </a:lnTo>
                <a:lnTo>
                  <a:pt x="107909" y="1457736"/>
                </a:lnTo>
                <a:lnTo>
                  <a:pt x="129510" y="1498052"/>
                </a:lnTo>
                <a:lnTo>
                  <a:pt x="152866" y="1537243"/>
                </a:lnTo>
                <a:lnTo>
                  <a:pt x="177924" y="1575258"/>
                </a:lnTo>
                <a:lnTo>
                  <a:pt x="204633" y="1612044"/>
                </a:lnTo>
                <a:lnTo>
                  <a:pt x="232938" y="1647548"/>
                </a:lnTo>
                <a:lnTo>
                  <a:pt x="262789" y="1681717"/>
                </a:lnTo>
                <a:lnTo>
                  <a:pt x="294131" y="1714499"/>
                </a:lnTo>
                <a:lnTo>
                  <a:pt x="326914" y="1745842"/>
                </a:lnTo>
                <a:lnTo>
                  <a:pt x="361083" y="1775693"/>
                </a:lnTo>
                <a:lnTo>
                  <a:pt x="396587" y="1803998"/>
                </a:lnTo>
                <a:lnTo>
                  <a:pt x="433373" y="1830707"/>
                </a:lnTo>
                <a:lnTo>
                  <a:pt x="471388" y="1855765"/>
                </a:lnTo>
                <a:lnTo>
                  <a:pt x="510579" y="1879121"/>
                </a:lnTo>
                <a:lnTo>
                  <a:pt x="550895" y="1900722"/>
                </a:lnTo>
                <a:lnTo>
                  <a:pt x="592283" y="1920515"/>
                </a:lnTo>
                <a:lnTo>
                  <a:pt x="634689" y="1938447"/>
                </a:lnTo>
                <a:lnTo>
                  <a:pt x="678062" y="1954467"/>
                </a:lnTo>
                <a:lnTo>
                  <a:pt x="722349" y="1968522"/>
                </a:lnTo>
                <a:lnTo>
                  <a:pt x="767497" y="1980559"/>
                </a:lnTo>
                <a:lnTo>
                  <a:pt x="813453" y="1990525"/>
                </a:lnTo>
                <a:lnTo>
                  <a:pt x="860166" y="1998368"/>
                </a:lnTo>
                <a:lnTo>
                  <a:pt x="907583" y="2004035"/>
                </a:lnTo>
                <a:lnTo>
                  <a:pt x="955650" y="2007474"/>
                </a:lnTo>
                <a:lnTo>
                  <a:pt x="1004316" y="2008631"/>
                </a:lnTo>
                <a:lnTo>
                  <a:pt x="1052981" y="2007474"/>
                </a:lnTo>
                <a:lnTo>
                  <a:pt x="1101048" y="2004035"/>
                </a:lnTo>
                <a:lnTo>
                  <a:pt x="1148465" y="1998368"/>
                </a:lnTo>
                <a:lnTo>
                  <a:pt x="1195178" y="1990525"/>
                </a:lnTo>
                <a:lnTo>
                  <a:pt x="1241134" y="1980559"/>
                </a:lnTo>
                <a:lnTo>
                  <a:pt x="1286282" y="1968522"/>
                </a:lnTo>
                <a:lnTo>
                  <a:pt x="1330569" y="1954467"/>
                </a:lnTo>
                <a:lnTo>
                  <a:pt x="1373942" y="1938447"/>
                </a:lnTo>
                <a:lnTo>
                  <a:pt x="1416348" y="1920515"/>
                </a:lnTo>
                <a:lnTo>
                  <a:pt x="1457736" y="1900722"/>
                </a:lnTo>
                <a:lnTo>
                  <a:pt x="1498052" y="1879121"/>
                </a:lnTo>
                <a:lnTo>
                  <a:pt x="1537243" y="1855765"/>
                </a:lnTo>
                <a:lnTo>
                  <a:pt x="1575258" y="1830707"/>
                </a:lnTo>
                <a:lnTo>
                  <a:pt x="1612044" y="1803998"/>
                </a:lnTo>
                <a:lnTo>
                  <a:pt x="1647548" y="1775693"/>
                </a:lnTo>
                <a:lnTo>
                  <a:pt x="1681717" y="1745842"/>
                </a:lnTo>
                <a:lnTo>
                  <a:pt x="1714500" y="1714499"/>
                </a:lnTo>
                <a:lnTo>
                  <a:pt x="1745842" y="1681717"/>
                </a:lnTo>
                <a:lnTo>
                  <a:pt x="1775693" y="1647548"/>
                </a:lnTo>
                <a:lnTo>
                  <a:pt x="1803998" y="1612044"/>
                </a:lnTo>
                <a:lnTo>
                  <a:pt x="1830707" y="1575258"/>
                </a:lnTo>
                <a:lnTo>
                  <a:pt x="1855765" y="1537243"/>
                </a:lnTo>
                <a:lnTo>
                  <a:pt x="1879121" y="1498052"/>
                </a:lnTo>
                <a:lnTo>
                  <a:pt x="1900722" y="1457736"/>
                </a:lnTo>
                <a:lnTo>
                  <a:pt x="1920515" y="1416348"/>
                </a:lnTo>
                <a:lnTo>
                  <a:pt x="1938447" y="1373942"/>
                </a:lnTo>
                <a:lnTo>
                  <a:pt x="1954467" y="1330569"/>
                </a:lnTo>
                <a:lnTo>
                  <a:pt x="1968522" y="1286282"/>
                </a:lnTo>
                <a:lnTo>
                  <a:pt x="1980559" y="1241134"/>
                </a:lnTo>
                <a:lnTo>
                  <a:pt x="1990525" y="1195178"/>
                </a:lnTo>
                <a:lnTo>
                  <a:pt x="1998368" y="1148465"/>
                </a:lnTo>
                <a:lnTo>
                  <a:pt x="2004035" y="1101048"/>
                </a:lnTo>
                <a:lnTo>
                  <a:pt x="2007474" y="1052981"/>
                </a:lnTo>
                <a:lnTo>
                  <a:pt x="2008632" y="1004315"/>
                </a:lnTo>
                <a:close/>
              </a:path>
            </a:pathLst>
          </a:custGeom>
          <a:solidFill>
            <a:srgbClr val="FFEA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29511" y="2522220"/>
            <a:ext cx="2032000" cy="2032635"/>
          </a:xfrm>
          <a:custGeom>
            <a:avLst/>
            <a:gdLst/>
            <a:ahLst/>
            <a:cxnLst/>
            <a:rect l="l" t="t" r="r" b="b"/>
            <a:pathLst>
              <a:path w="2032000" h="2032635">
                <a:moveTo>
                  <a:pt x="2019300" y="1163388"/>
                </a:moveTo>
                <a:lnTo>
                  <a:pt x="2019300" y="861822"/>
                </a:lnTo>
                <a:lnTo>
                  <a:pt x="1993900" y="768582"/>
                </a:lnTo>
                <a:lnTo>
                  <a:pt x="1955800" y="635132"/>
                </a:lnTo>
                <a:lnTo>
                  <a:pt x="1930400" y="592562"/>
                </a:lnTo>
                <a:lnTo>
                  <a:pt x="1917700" y="551035"/>
                </a:lnTo>
                <a:lnTo>
                  <a:pt x="1892300" y="510602"/>
                </a:lnTo>
                <a:lnTo>
                  <a:pt x="1866900" y="471314"/>
                </a:lnTo>
                <a:lnTo>
                  <a:pt x="1841500" y="433222"/>
                </a:lnTo>
                <a:lnTo>
                  <a:pt x="1816100" y="396377"/>
                </a:lnTo>
                <a:lnTo>
                  <a:pt x="1790700" y="360831"/>
                </a:lnTo>
                <a:lnTo>
                  <a:pt x="1752600" y="326636"/>
                </a:lnTo>
                <a:lnTo>
                  <a:pt x="1727200" y="293841"/>
                </a:lnTo>
                <a:lnTo>
                  <a:pt x="1689100" y="262499"/>
                </a:lnTo>
                <a:lnTo>
                  <a:pt x="1651000" y="232661"/>
                </a:lnTo>
                <a:lnTo>
                  <a:pt x="1625600" y="204377"/>
                </a:lnTo>
                <a:lnTo>
                  <a:pt x="1587500" y="177700"/>
                </a:lnTo>
                <a:lnTo>
                  <a:pt x="1549400" y="152681"/>
                </a:lnTo>
                <a:lnTo>
                  <a:pt x="1511300" y="129370"/>
                </a:lnTo>
                <a:lnTo>
                  <a:pt x="1460500" y="107820"/>
                </a:lnTo>
                <a:lnTo>
                  <a:pt x="1422400" y="88080"/>
                </a:lnTo>
                <a:lnTo>
                  <a:pt x="1384300" y="70203"/>
                </a:lnTo>
                <a:lnTo>
                  <a:pt x="1333500" y="54240"/>
                </a:lnTo>
                <a:lnTo>
                  <a:pt x="1295400" y="40243"/>
                </a:lnTo>
                <a:lnTo>
                  <a:pt x="1244600" y="28261"/>
                </a:lnTo>
                <a:lnTo>
                  <a:pt x="1206500" y="18347"/>
                </a:lnTo>
                <a:lnTo>
                  <a:pt x="1155700" y="10552"/>
                </a:lnTo>
                <a:lnTo>
                  <a:pt x="1104900" y="4927"/>
                </a:lnTo>
                <a:lnTo>
                  <a:pt x="1066800" y="1524"/>
                </a:lnTo>
                <a:lnTo>
                  <a:pt x="1016000" y="0"/>
                </a:lnTo>
                <a:lnTo>
                  <a:pt x="952500" y="1524"/>
                </a:lnTo>
                <a:lnTo>
                  <a:pt x="914400" y="4963"/>
                </a:lnTo>
                <a:lnTo>
                  <a:pt x="863600" y="10617"/>
                </a:lnTo>
                <a:lnTo>
                  <a:pt x="812799" y="18435"/>
                </a:lnTo>
                <a:lnTo>
                  <a:pt x="774699" y="28366"/>
                </a:lnTo>
                <a:lnTo>
                  <a:pt x="723899" y="40360"/>
                </a:lnTo>
                <a:lnTo>
                  <a:pt x="685799" y="54365"/>
                </a:lnTo>
                <a:lnTo>
                  <a:pt x="634999" y="70330"/>
                </a:lnTo>
                <a:lnTo>
                  <a:pt x="596899" y="88206"/>
                </a:lnTo>
                <a:lnTo>
                  <a:pt x="558799" y="107940"/>
                </a:lnTo>
                <a:lnTo>
                  <a:pt x="507999" y="129483"/>
                </a:lnTo>
                <a:lnTo>
                  <a:pt x="469899" y="152783"/>
                </a:lnTo>
                <a:lnTo>
                  <a:pt x="431799" y="177790"/>
                </a:lnTo>
                <a:lnTo>
                  <a:pt x="393699" y="204453"/>
                </a:lnTo>
                <a:lnTo>
                  <a:pt x="368299" y="232720"/>
                </a:lnTo>
                <a:lnTo>
                  <a:pt x="330199" y="262542"/>
                </a:lnTo>
                <a:lnTo>
                  <a:pt x="292099" y="293867"/>
                </a:lnTo>
                <a:lnTo>
                  <a:pt x="266699" y="326645"/>
                </a:lnTo>
                <a:lnTo>
                  <a:pt x="228599" y="360824"/>
                </a:lnTo>
                <a:lnTo>
                  <a:pt x="203199" y="396355"/>
                </a:lnTo>
                <a:lnTo>
                  <a:pt x="177799" y="433185"/>
                </a:lnTo>
                <a:lnTo>
                  <a:pt x="152399" y="471265"/>
                </a:lnTo>
                <a:lnTo>
                  <a:pt x="126999" y="510544"/>
                </a:lnTo>
                <a:lnTo>
                  <a:pt x="101599" y="550970"/>
                </a:lnTo>
                <a:lnTo>
                  <a:pt x="88899" y="592493"/>
                </a:lnTo>
                <a:lnTo>
                  <a:pt x="63499" y="635062"/>
                </a:lnTo>
                <a:lnTo>
                  <a:pt x="38099" y="723136"/>
                </a:lnTo>
                <a:lnTo>
                  <a:pt x="0" y="861822"/>
                </a:lnTo>
                <a:lnTo>
                  <a:pt x="0" y="1171194"/>
                </a:lnTo>
                <a:lnTo>
                  <a:pt x="12700" y="1220724"/>
                </a:lnTo>
                <a:lnTo>
                  <a:pt x="12699" y="965454"/>
                </a:lnTo>
                <a:lnTo>
                  <a:pt x="25399" y="914400"/>
                </a:lnTo>
                <a:lnTo>
                  <a:pt x="25399" y="865632"/>
                </a:lnTo>
                <a:lnTo>
                  <a:pt x="38099" y="816102"/>
                </a:lnTo>
                <a:lnTo>
                  <a:pt x="38099" y="816864"/>
                </a:lnTo>
                <a:lnTo>
                  <a:pt x="50799" y="768096"/>
                </a:lnTo>
                <a:lnTo>
                  <a:pt x="50799" y="768858"/>
                </a:lnTo>
                <a:lnTo>
                  <a:pt x="63499" y="720852"/>
                </a:lnTo>
                <a:lnTo>
                  <a:pt x="63499" y="721614"/>
                </a:lnTo>
                <a:lnTo>
                  <a:pt x="76199" y="674370"/>
                </a:lnTo>
                <a:lnTo>
                  <a:pt x="76199" y="675132"/>
                </a:lnTo>
                <a:lnTo>
                  <a:pt x="101599" y="629412"/>
                </a:lnTo>
                <a:lnTo>
                  <a:pt x="101599" y="630174"/>
                </a:lnTo>
                <a:lnTo>
                  <a:pt x="114299" y="585978"/>
                </a:lnTo>
                <a:lnTo>
                  <a:pt x="139699" y="542544"/>
                </a:lnTo>
                <a:lnTo>
                  <a:pt x="139699" y="543306"/>
                </a:lnTo>
                <a:lnTo>
                  <a:pt x="165099" y="501396"/>
                </a:lnTo>
                <a:lnTo>
                  <a:pt x="165099" y="502158"/>
                </a:lnTo>
                <a:lnTo>
                  <a:pt x="190499" y="461010"/>
                </a:lnTo>
                <a:lnTo>
                  <a:pt x="190499" y="461772"/>
                </a:lnTo>
                <a:lnTo>
                  <a:pt x="215899" y="422148"/>
                </a:lnTo>
                <a:lnTo>
                  <a:pt x="215899" y="422910"/>
                </a:lnTo>
                <a:lnTo>
                  <a:pt x="241299" y="384810"/>
                </a:lnTo>
                <a:lnTo>
                  <a:pt x="279399" y="348996"/>
                </a:lnTo>
                <a:lnTo>
                  <a:pt x="304799" y="313944"/>
                </a:lnTo>
                <a:lnTo>
                  <a:pt x="304799" y="314706"/>
                </a:lnTo>
                <a:lnTo>
                  <a:pt x="342899" y="281178"/>
                </a:lnTo>
                <a:lnTo>
                  <a:pt x="342899" y="281940"/>
                </a:lnTo>
                <a:lnTo>
                  <a:pt x="380999" y="249936"/>
                </a:lnTo>
                <a:lnTo>
                  <a:pt x="380999" y="250698"/>
                </a:lnTo>
                <a:lnTo>
                  <a:pt x="419099" y="220980"/>
                </a:lnTo>
                <a:lnTo>
                  <a:pt x="457199" y="192786"/>
                </a:lnTo>
                <a:lnTo>
                  <a:pt x="457199" y="193548"/>
                </a:lnTo>
                <a:lnTo>
                  <a:pt x="495299" y="166878"/>
                </a:lnTo>
                <a:lnTo>
                  <a:pt x="495299" y="167640"/>
                </a:lnTo>
                <a:lnTo>
                  <a:pt x="533399" y="143256"/>
                </a:lnTo>
                <a:lnTo>
                  <a:pt x="584199" y="121158"/>
                </a:lnTo>
                <a:lnTo>
                  <a:pt x="584199" y="121920"/>
                </a:lnTo>
                <a:lnTo>
                  <a:pt x="622299" y="101346"/>
                </a:lnTo>
                <a:lnTo>
                  <a:pt x="622299" y="102108"/>
                </a:lnTo>
                <a:lnTo>
                  <a:pt x="673099" y="83820"/>
                </a:lnTo>
                <a:lnTo>
                  <a:pt x="711199" y="68580"/>
                </a:lnTo>
                <a:lnTo>
                  <a:pt x="761999" y="54864"/>
                </a:lnTo>
                <a:lnTo>
                  <a:pt x="812799" y="43434"/>
                </a:lnTo>
                <a:lnTo>
                  <a:pt x="812799" y="44196"/>
                </a:lnTo>
                <a:lnTo>
                  <a:pt x="863600" y="35052"/>
                </a:lnTo>
                <a:lnTo>
                  <a:pt x="914400" y="28956"/>
                </a:lnTo>
                <a:lnTo>
                  <a:pt x="965200" y="25146"/>
                </a:lnTo>
                <a:lnTo>
                  <a:pt x="1016000" y="23622"/>
                </a:lnTo>
                <a:lnTo>
                  <a:pt x="1066800" y="25146"/>
                </a:lnTo>
                <a:lnTo>
                  <a:pt x="1117600" y="28956"/>
                </a:lnTo>
                <a:lnTo>
                  <a:pt x="1155700" y="35052"/>
                </a:lnTo>
                <a:lnTo>
                  <a:pt x="1206500" y="44196"/>
                </a:lnTo>
                <a:lnTo>
                  <a:pt x="1206500" y="43434"/>
                </a:lnTo>
                <a:lnTo>
                  <a:pt x="1257300" y="54864"/>
                </a:lnTo>
                <a:lnTo>
                  <a:pt x="1308100" y="68580"/>
                </a:lnTo>
                <a:lnTo>
                  <a:pt x="1346200" y="83820"/>
                </a:lnTo>
                <a:lnTo>
                  <a:pt x="1397000" y="102108"/>
                </a:lnTo>
                <a:lnTo>
                  <a:pt x="1397000" y="101346"/>
                </a:lnTo>
                <a:lnTo>
                  <a:pt x="1435100" y="121920"/>
                </a:lnTo>
                <a:lnTo>
                  <a:pt x="1435100" y="121158"/>
                </a:lnTo>
                <a:lnTo>
                  <a:pt x="1485900" y="143256"/>
                </a:lnTo>
                <a:lnTo>
                  <a:pt x="1524000" y="167640"/>
                </a:lnTo>
                <a:lnTo>
                  <a:pt x="1524000" y="166878"/>
                </a:lnTo>
                <a:lnTo>
                  <a:pt x="1562100" y="193548"/>
                </a:lnTo>
                <a:lnTo>
                  <a:pt x="1562100" y="192786"/>
                </a:lnTo>
                <a:lnTo>
                  <a:pt x="1600200" y="220980"/>
                </a:lnTo>
                <a:lnTo>
                  <a:pt x="1638300" y="250698"/>
                </a:lnTo>
                <a:lnTo>
                  <a:pt x="1638300" y="249936"/>
                </a:lnTo>
                <a:lnTo>
                  <a:pt x="1676400" y="281940"/>
                </a:lnTo>
                <a:lnTo>
                  <a:pt x="1676400" y="281178"/>
                </a:lnTo>
                <a:lnTo>
                  <a:pt x="1714500" y="314706"/>
                </a:lnTo>
                <a:lnTo>
                  <a:pt x="1714500" y="313944"/>
                </a:lnTo>
                <a:lnTo>
                  <a:pt x="1739900" y="348996"/>
                </a:lnTo>
                <a:lnTo>
                  <a:pt x="1778000" y="384810"/>
                </a:lnTo>
                <a:lnTo>
                  <a:pt x="1803400" y="422910"/>
                </a:lnTo>
                <a:lnTo>
                  <a:pt x="1803400" y="422148"/>
                </a:lnTo>
                <a:lnTo>
                  <a:pt x="1828800" y="461772"/>
                </a:lnTo>
                <a:lnTo>
                  <a:pt x="1828800" y="461010"/>
                </a:lnTo>
                <a:lnTo>
                  <a:pt x="1854200" y="502158"/>
                </a:lnTo>
                <a:lnTo>
                  <a:pt x="1854200" y="501396"/>
                </a:lnTo>
                <a:lnTo>
                  <a:pt x="1879600" y="543306"/>
                </a:lnTo>
                <a:lnTo>
                  <a:pt x="1879600" y="542544"/>
                </a:lnTo>
                <a:lnTo>
                  <a:pt x="1905000" y="585978"/>
                </a:lnTo>
                <a:lnTo>
                  <a:pt x="1930400" y="630174"/>
                </a:lnTo>
                <a:lnTo>
                  <a:pt x="1930400" y="629412"/>
                </a:lnTo>
                <a:lnTo>
                  <a:pt x="1943100" y="675132"/>
                </a:lnTo>
                <a:lnTo>
                  <a:pt x="1943100" y="674370"/>
                </a:lnTo>
                <a:lnTo>
                  <a:pt x="1955800" y="721614"/>
                </a:lnTo>
                <a:lnTo>
                  <a:pt x="1955800" y="720852"/>
                </a:lnTo>
                <a:lnTo>
                  <a:pt x="1968500" y="768858"/>
                </a:lnTo>
                <a:lnTo>
                  <a:pt x="1968500" y="768096"/>
                </a:lnTo>
                <a:lnTo>
                  <a:pt x="1981200" y="816864"/>
                </a:lnTo>
                <a:lnTo>
                  <a:pt x="1981200" y="816102"/>
                </a:lnTo>
                <a:lnTo>
                  <a:pt x="1993900" y="865632"/>
                </a:lnTo>
                <a:lnTo>
                  <a:pt x="1993900" y="914400"/>
                </a:lnTo>
                <a:lnTo>
                  <a:pt x="2006600" y="965454"/>
                </a:lnTo>
                <a:lnTo>
                  <a:pt x="2006600" y="1209950"/>
                </a:lnTo>
                <a:lnTo>
                  <a:pt x="2019300" y="1163388"/>
                </a:lnTo>
                <a:close/>
              </a:path>
              <a:path w="2032000" h="2032635">
                <a:moveTo>
                  <a:pt x="2006600" y="1209950"/>
                </a:moveTo>
                <a:lnTo>
                  <a:pt x="2006600" y="1066800"/>
                </a:lnTo>
                <a:lnTo>
                  <a:pt x="1993900" y="1117854"/>
                </a:lnTo>
                <a:lnTo>
                  <a:pt x="1993900" y="1167384"/>
                </a:lnTo>
                <a:lnTo>
                  <a:pt x="1981200" y="1216914"/>
                </a:lnTo>
                <a:lnTo>
                  <a:pt x="1981200" y="1216152"/>
                </a:lnTo>
                <a:lnTo>
                  <a:pt x="1968500" y="1264920"/>
                </a:lnTo>
                <a:lnTo>
                  <a:pt x="1968500" y="1264158"/>
                </a:lnTo>
                <a:lnTo>
                  <a:pt x="1943100" y="1357884"/>
                </a:lnTo>
                <a:lnTo>
                  <a:pt x="1943100" y="1357122"/>
                </a:lnTo>
                <a:lnTo>
                  <a:pt x="1930400" y="1402842"/>
                </a:lnTo>
                <a:lnTo>
                  <a:pt x="1930400" y="1402080"/>
                </a:lnTo>
                <a:lnTo>
                  <a:pt x="1905000" y="1447038"/>
                </a:lnTo>
                <a:lnTo>
                  <a:pt x="1905000" y="1446276"/>
                </a:lnTo>
                <a:lnTo>
                  <a:pt x="1879600" y="1489710"/>
                </a:lnTo>
                <a:lnTo>
                  <a:pt x="1879600" y="1488948"/>
                </a:lnTo>
                <a:lnTo>
                  <a:pt x="1854200" y="1530858"/>
                </a:lnTo>
                <a:lnTo>
                  <a:pt x="1828800" y="1571244"/>
                </a:lnTo>
                <a:lnTo>
                  <a:pt x="1803400" y="1610106"/>
                </a:lnTo>
                <a:lnTo>
                  <a:pt x="1778000" y="1647444"/>
                </a:lnTo>
                <a:lnTo>
                  <a:pt x="1739900" y="1684020"/>
                </a:lnTo>
                <a:lnTo>
                  <a:pt x="1739900" y="1683258"/>
                </a:lnTo>
                <a:lnTo>
                  <a:pt x="1714500" y="1718310"/>
                </a:lnTo>
                <a:lnTo>
                  <a:pt x="1714500" y="1717548"/>
                </a:lnTo>
                <a:lnTo>
                  <a:pt x="1676400" y="1751076"/>
                </a:lnTo>
                <a:lnTo>
                  <a:pt x="1638300" y="1782318"/>
                </a:lnTo>
                <a:lnTo>
                  <a:pt x="1638300" y="1781556"/>
                </a:lnTo>
                <a:lnTo>
                  <a:pt x="1600200" y="1812036"/>
                </a:lnTo>
                <a:lnTo>
                  <a:pt x="1600200" y="1811274"/>
                </a:lnTo>
                <a:lnTo>
                  <a:pt x="1562100" y="1839468"/>
                </a:lnTo>
                <a:lnTo>
                  <a:pt x="1524000" y="1865376"/>
                </a:lnTo>
                <a:lnTo>
                  <a:pt x="1524000" y="1864614"/>
                </a:lnTo>
                <a:lnTo>
                  <a:pt x="1485900" y="1888998"/>
                </a:lnTo>
                <a:lnTo>
                  <a:pt x="1435100" y="1911096"/>
                </a:lnTo>
                <a:lnTo>
                  <a:pt x="1397000" y="1930908"/>
                </a:lnTo>
                <a:lnTo>
                  <a:pt x="1346200" y="1948434"/>
                </a:lnTo>
                <a:lnTo>
                  <a:pt x="1308100" y="1964436"/>
                </a:lnTo>
                <a:lnTo>
                  <a:pt x="1257300" y="1977390"/>
                </a:lnTo>
                <a:lnTo>
                  <a:pt x="1206500" y="1988820"/>
                </a:lnTo>
                <a:lnTo>
                  <a:pt x="1155700" y="1997202"/>
                </a:lnTo>
                <a:lnTo>
                  <a:pt x="1117600" y="2004060"/>
                </a:lnTo>
                <a:lnTo>
                  <a:pt x="1117600" y="2003298"/>
                </a:lnTo>
                <a:lnTo>
                  <a:pt x="1066800" y="2007870"/>
                </a:lnTo>
                <a:lnTo>
                  <a:pt x="1016000" y="2008632"/>
                </a:lnTo>
                <a:lnTo>
                  <a:pt x="965200" y="2007870"/>
                </a:lnTo>
                <a:lnTo>
                  <a:pt x="914400" y="2003298"/>
                </a:lnTo>
                <a:lnTo>
                  <a:pt x="914400" y="2004060"/>
                </a:lnTo>
                <a:lnTo>
                  <a:pt x="863600" y="1997202"/>
                </a:lnTo>
                <a:lnTo>
                  <a:pt x="812800" y="1988820"/>
                </a:lnTo>
                <a:lnTo>
                  <a:pt x="762000" y="1977390"/>
                </a:lnTo>
                <a:lnTo>
                  <a:pt x="711200" y="1964436"/>
                </a:lnTo>
                <a:lnTo>
                  <a:pt x="673100" y="1948434"/>
                </a:lnTo>
                <a:lnTo>
                  <a:pt x="622300" y="1930908"/>
                </a:lnTo>
                <a:lnTo>
                  <a:pt x="584200" y="1911096"/>
                </a:lnTo>
                <a:lnTo>
                  <a:pt x="533400" y="1888998"/>
                </a:lnTo>
                <a:lnTo>
                  <a:pt x="495300" y="1864614"/>
                </a:lnTo>
                <a:lnTo>
                  <a:pt x="495300" y="1865376"/>
                </a:lnTo>
                <a:lnTo>
                  <a:pt x="457200" y="1839468"/>
                </a:lnTo>
                <a:lnTo>
                  <a:pt x="419100" y="1811274"/>
                </a:lnTo>
                <a:lnTo>
                  <a:pt x="419100" y="1812036"/>
                </a:lnTo>
                <a:lnTo>
                  <a:pt x="381000" y="1781556"/>
                </a:lnTo>
                <a:lnTo>
                  <a:pt x="381000" y="1782318"/>
                </a:lnTo>
                <a:lnTo>
                  <a:pt x="342900" y="1751076"/>
                </a:lnTo>
                <a:lnTo>
                  <a:pt x="304800" y="1717548"/>
                </a:lnTo>
                <a:lnTo>
                  <a:pt x="304800" y="1718310"/>
                </a:lnTo>
                <a:lnTo>
                  <a:pt x="279400" y="1683258"/>
                </a:lnTo>
                <a:lnTo>
                  <a:pt x="279400" y="1684020"/>
                </a:lnTo>
                <a:lnTo>
                  <a:pt x="241300" y="1647444"/>
                </a:lnTo>
                <a:lnTo>
                  <a:pt x="215900" y="1610106"/>
                </a:lnTo>
                <a:lnTo>
                  <a:pt x="190500" y="1571244"/>
                </a:lnTo>
                <a:lnTo>
                  <a:pt x="165100" y="1530858"/>
                </a:lnTo>
                <a:lnTo>
                  <a:pt x="139700" y="1488948"/>
                </a:lnTo>
                <a:lnTo>
                  <a:pt x="139700" y="1489710"/>
                </a:lnTo>
                <a:lnTo>
                  <a:pt x="114300" y="1446276"/>
                </a:lnTo>
                <a:lnTo>
                  <a:pt x="114300" y="1447038"/>
                </a:lnTo>
                <a:lnTo>
                  <a:pt x="101600" y="1402080"/>
                </a:lnTo>
                <a:lnTo>
                  <a:pt x="101600" y="1402842"/>
                </a:lnTo>
                <a:lnTo>
                  <a:pt x="76200" y="1357122"/>
                </a:lnTo>
                <a:lnTo>
                  <a:pt x="76200" y="1357884"/>
                </a:lnTo>
                <a:lnTo>
                  <a:pt x="50800" y="1264158"/>
                </a:lnTo>
                <a:lnTo>
                  <a:pt x="50800" y="1264920"/>
                </a:lnTo>
                <a:lnTo>
                  <a:pt x="38100" y="1216152"/>
                </a:lnTo>
                <a:lnTo>
                  <a:pt x="38100" y="1216914"/>
                </a:lnTo>
                <a:lnTo>
                  <a:pt x="25400" y="1167384"/>
                </a:lnTo>
                <a:lnTo>
                  <a:pt x="25400" y="1117854"/>
                </a:lnTo>
                <a:lnTo>
                  <a:pt x="12700" y="1066800"/>
                </a:lnTo>
                <a:lnTo>
                  <a:pt x="12700" y="1220724"/>
                </a:lnTo>
                <a:lnTo>
                  <a:pt x="50800" y="1358839"/>
                </a:lnTo>
                <a:lnTo>
                  <a:pt x="76200" y="1402874"/>
                </a:lnTo>
                <a:lnTo>
                  <a:pt x="88900" y="1445829"/>
                </a:lnTo>
                <a:lnTo>
                  <a:pt x="114300" y="1487658"/>
                </a:lnTo>
                <a:lnTo>
                  <a:pt x="127000" y="1528314"/>
                </a:lnTo>
                <a:lnTo>
                  <a:pt x="152400" y="1567750"/>
                </a:lnTo>
                <a:lnTo>
                  <a:pt x="177800" y="1605920"/>
                </a:lnTo>
                <a:lnTo>
                  <a:pt x="215900" y="1642776"/>
                </a:lnTo>
                <a:lnTo>
                  <a:pt x="241300" y="1678272"/>
                </a:lnTo>
                <a:lnTo>
                  <a:pt x="266700" y="1712363"/>
                </a:lnTo>
                <a:lnTo>
                  <a:pt x="304800" y="1744999"/>
                </a:lnTo>
                <a:lnTo>
                  <a:pt x="330200" y="1776136"/>
                </a:lnTo>
                <a:lnTo>
                  <a:pt x="368300" y="1805726"/>
                </a:lnTo>
                <a:lnTo>
                  <a:pt x="406400" y="1833723"/>
                </a:lnTo>
                <a:lnTo>
                  <a:pt x="444500" y="1860080"/>
                </a:lnTo>
                <a:lnTo>
                  <a:pt x="482600" y="1884751"/>
                </a:lnTo>
                <a:lnTo>
                  <a:pt x="520700" y="1907687"/>
                </a:lnTo>
                <a:lnTo>
                  <a:pt x="558800" y="1928844"/>
                </a:lnTo>
                <a:lnTo>
                  <a:pt x="609600" y="1948174"/>
                </a:lnTo>
                <a:lnTo>
                  <a:pt x="647700" y="1965631"/>
                </a:lnTo>
                <a:lnTo>
                  <a:pt x="685800" y="1981167"/>
                </a:lnTo>
                <a:lnTo>
                  <a:pt x="736600" y="1994737"/>
                </a:lnTo>
                <a:lnTo>
                  <a:pt x="774700" y="2006293"/>
                </a:lnTo>
                <a:lnTo>
                  <a:pt x="825500" y="2015788"/>
                </a:lnTo>
                <a:lnTo>
                  <a:pt x="876300" y="2023177"/>
                </a:lnTo>
                <a:lnTo>
                  <a:pt x="914400" y="2028413"/>
                </a:lnTo>
                <a:lnTo>
                  <a:pt x="965200" y="2031447"/>
                </a:lnTo>
                <a:lnTo>
                  <a:pt x="1016000" y="2032235"/>
                </a:lnTo>
                <a:lnTo>
                  <a:pt x="1066800" y="2030730"/>
                </a:lnTo>
                <a:lnTo>
                  <a:pt x="1117600" y="2026920"/>
                </a:lnTo>
                <a:lnTo>
                  <a:pt x="1168400" y="2020824"/>
                </a:lnTo>
                <a:lnTo>
                  <a:pt x="1206500" y="2012377"/>
                </a:lnTo>
                <a:lnTo>
                  <a:pt x="1257300" y="2001826"/>
                </a:lnTo>
                <a:lnTo>
                  <a:pt x="1308100" y="1989224"/>
                </a:lnTo>
                <a:lnTo>
                  <a:pt x="1346200" y="1974623"/>
                </a:lnTo>
                <a:lnTo>
                  <a:pt x="1397000" y="1958078"/>
                </a:lnTo>
                <a:lnTo>
                  <a:pt x="1435100" y="1939641"/>
                </a:lnTo>
                <a:lnTo>
                  <a:pt x="1473200" y="1919366"/>
                </a:lnTo>
                <a:lnTo>
                  <a:pt x="1511300" y="1897306"/>
                </a:lnTo>
                <a:lnTo>
                  <a:pt x="1562100" y="1873514"/>
                </a:lnTo>
                <a:lnTo>
                  <a:pt x="1600200" y="1848044"/>
                </a:lnTo>
                <a:lnTo>
                  <a:pt x="1625600" y="1820950"/>
                </a:lnTo>
                <a:lnTo>
                  <a:pt x="1663700" y="1792283"/>
                </a:lnTo>
                <a:lnTo>
                  <a:pt x="1701800" y="1762099"/>
                </a:lnTo>
                <a:lnTo>
                  <a:pt x="1727200" y="1730449"/>
                </a:lnTo>
                <a:lnTo>
                  <a:pt x="1765300" y="1697388"/>
                </a:lnTo>
                <a:lnTo>
                  <a:pt x="1790700" y="1662968"/>
                </a:lnTo>
                <a:lnTo>
                  <a:pt x="1816100" y="1627244"/>
                </a:lnTo>
                <a:lnTo>
                  <a:pt x="1854200" y="1590267"/>
                </a:lnTo>
                <a:lnTo>
                  <a:pt x="1879600" y="1552093"/>
                </a:lnTo>
                <a:lnTo>
                  <a:pt x="1892300" y="1512773"/>
                </a:lnTo>
                <a:lnTo>
                  <a:pt x="1917700" y="1472361"/>
                </a:lnTo>
                <a:lnTo>
                  <a:pt x="1943100" y="1430911"/>
                </a:lnTo>
                <a:lnTo>
                  <a:pt x="1981200" y="1300863"/>
                </a:lnTo>
                <a:lnTo>
                  <a:pt x="2006600" y="1209950"/>
                </a:lnTo>
                <a:close/>
              </a:path>
              <a:path w="2032000" h="2032635">
                <a:moveTo>
                  <a:pt x="2032000" y="1016508"/>
                </a:moveTo>
                <a:lnTo>
                  <a:pt x="2019300" y="963930"/>
                </a:lnTo>
                <a:lnTo>
                  <a:pt x="2019300" y="1068324"/>
                </a:lnTo>
                <a:lnTo>
                  <a:pt x="2032000" y="101650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915160" y="3257041"/>
            <a:ext cx="101091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100"/>
              </a:spcBef>
            </a:pPr>
            <a:r>
              <a:rPr sz="1650" b="1" spc="-5" dirty="0">
                <a:latin typeface="Calibri"/>
                <a:cs typeface="Calibri"/>
              </a:rPr>
              <a:t>Do </a:t>
            </a:r>
            <a:r>
              <a:rPr sz="1650" b="1" spc="-10" dirty="0">
                <a:latin typeface="Calibri"/>
                <a:cs typeface="Calibri"/>
              </a:rPr>
              <a:t>you</a:t>
            </a:r>
            <a:r>
              <a:rPr sz="1650" b="1" spc="-75" dirty="0">
                <a:latin typeface="Calibri"/>
                <a:cs typeface="Calibri"/>
              </a:rPr>
              <a:t> </a:t>
            </a:r>
            <a:r>
              <a:rPr sz="1650" b="1" spc="-15" dirty="0">
                <a:latin typeface="Calibri"/>
                <a:cs typeface="Calibri"/>
              </a:rPr>
              <a:t>feel  </a:t>
            </a:r>
            <a:r>
              <a:rPr sz="1650" b="1" spc="-10" dirty="0">
                <a:latin typeface="Calibri"/>
                <a:cs typeface="Calibri"/>
              </a:rPr>
              <a:t>safe</a:t>
            </a:r>
            <a:r>
              <a:rPr sz="1650" b="1" spc="-60" dirty="0">
                <a:latin typeface="Calibri"/>
                <a:cs typeface="Calibri"/>
              </a:rPr>
              <a:t> </a:t>
            </a:r>
            <a:r>
              <a:rPr sz="1650" b="1" spc="-10" dirty="0">
                <a:latin typeface="Calibri"/>
                <a:cs typeface="Calibri"/>
              </a:rPr>
              <a:t>here?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74796" y="3046729"/>
            <a:ext cx="29718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10" dirty="0">
                <a:latin typeface="Calibri"/>
                <a:cs typeface="Calibri"/>
              </a:rPr>
              <a:t>No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27297" y="3502914"/>
            <a:ext cx="399415" cy="71120"/>
          </a:xfrm>
          <a:custGeom>
            <a:avLst/>
            <a:gdLst/>
            <a:ahLst/>
            <a:cxnLst/>
            <a:rect l="l" t="t" r="r" b="b"/>
            <a:pathLst>
              <a:path w="399414" h="71120">
                <a:moveTo>
                  <a:pt x="340613" y="47244"/>
                </a:moveTo>
                <a:lnTo>
                  <a:pt x="340613" y="23622"/>
                </a:lnTo>
                <a:lnTo>
                  <a:pt x="0" y="23622"/>
                </a:lnTo>
                <a:lnTo>
                  <a:pt x="0" y="47244"/>
                </a:lnTo>
                <a:lnTo>
                  <a:pt x="340613" y="47244"/>
                </a:lnTo>
                <a:close/>
              </a:path>
              <a:path w="399414" h="71120">
                <a:moveTo>
                  <a:pt x="399288" y="35813"/>
                </a:moveTo>
                <a:lnTo>
                  <a:pt x="328422" y="0"/>
                </a:lnTo>
                <a:lnTo>
                  <a:pt x="328422" y="23622"/>
                </a:lnTo>
                <a:lnTo>
                  <a:pt x="340613" y="23622"/>
                </a:lnTo>
                <a:lnTo>
                  <a:pt x="340613" y="64835"/>
                </a:lnTo>
                <a:lnTo>
                  <a:pt x="399288" y="35813"/>
                </a:lnTo>
                <a:close/>
              </a:path>
              <a:path w="399414" h="71120">
                <a:moveTo>
                  <a:pt x="340613" y="64835"/>
                </a:moveTo>
                <a:lnTo>
                  <a:pt x="340613" y="47244"/>
                </a:lnTo>
                <a:lnTo>
                  <a:pt x="328422" y="47244"/>
                </a:lnTo>
                <a:lnTo>
                  <a:pt x="328422" y="70865"/>
                </a:lnTo>
                <a:lnTo>
                  <a:pt x="340613" y="648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13453" y="2534411"/>
            <a:ext cx="2009139" cy="2009139"/>
          </a:xfrm>
          <a:custGeom>
            <a:avLst/>
            <a:gdLst/>
            <a:ahLst/>
            <a:cxnLst/>
            <a:rect l="l" t="t" r="r" b="b"/>
            <a:pathLst>
              <a:path w="2009139" h="2009139">
                <a:moveTo>
                  <a:pt x="2008632" y="1004315"/>
                </a:moveTo>
                <a:lnTo>
                  <a:pt x="2007474" y="955650"/>
                </a:lnTo>
                <a:lnTo>
                  <a:pt x="2004035" y="907583"/>
                </a:lnTo>
                <a:lnTo>
                  <a:pt x="1998368" y="860166"/>
                </a:lnTo>
                <a:lnTo>
                  <a:pt x="1990525" y="813453"/>
                </a:lnTo>
                <a:lnTo>
                  <a:pt x="1980559" y="767497"/>
                </a:lnTo>
                <a:lnTo>
                  <a:pt x="1968522" y="722349"/>
                </a:lnTo>
                <a:lnTo>
                  <a:pt x="1954467" y="678062"/>
                </a:lnTo>
                <a:lnTo>
                  <a:pt x="1938447" y="634689"/>
                </a:lnTo>
                <a:lnTo>
                  <a:pt x="1920515" y="592283"/>
                </a:lnTo>
                <a:lnTo>
                  <a:pt x="1900722" y="550895"/>
                </a:lnTo>
                <a:lnTo>
                  <a:pt x="1879121" y="510579"/>
                </a:lnTo>
                <a:lnTo>
                  <a:pt x="1855765" y="471388"/>
                </a:lnTo>
                <a:lnTo>
                  <a:pt x="1830707" y="433373"/>
                </a:lnTo>
                <a:lnTo>
                  <a:pt x="1803998" y="396587"/>
                </a:lnTo>
                <a:lnTo>
                  <a:pt x="1775693" y="361083"/>
                </a:lnTo>
                <a:lnTo>
                  <a:pt x="1745842" y="326914"/>
                </a:lnTo>
                <a:lnTo>
                  <a:pt x="1714500" y="294131"/>
                </a:lnTo>
                <a:lnTo>
                  <a:pt x="1681717" y="262789"/>
                </a:lnTo>
                <a:lnTo>
                  <a:pt x="1647548" y="232938"/>
                </a:lnTo>
                <a:lnTo>
                  <a:pt x="1612044" y="204633"/>
                </a:lnTo>
                <a:lnTo>
                  <a:pt x="1575258" y="177924"/>
                </a:lnTo>
                <a:lnTo>
                  <a:pt x="1537243" y="152866"/>
                </a:lnTo>
                <a:lnTo>
                  <a:pt x="1498052" y="129510"/>
                </a:lnTo>
                <a:lnTo>
                  <a:pt x="1457736" y="107909"/>
                </a:lnTo>
                <a:lnTo>
                  <a:pt x="1416348" y="88116"/>
                </a:lnTo>
                <a:lnTo>
                  <a:pt x="1373942" y="70184"/>
                </a:lnTo>
                <a:lnTo>
                  <a:pt x="1330569" y="54164"/>
                </a:lnTo>
                <a:lnTo>
                  <a:pt x="1286282" y="40109"/>
                </a:lnTo>
                <a:lnTo>
                  <a:pt x="1241134" y="28072"/>
                </a:lnTo>
                <a:lnTo>
                  <a:pt x="1195178" y="18106"/>
                </a:lnTo>
                <a:lnTo>
                  <a:pt x="1148465" y="10263"/>
                </a:lnTo>
                <a:lnTo>
                  <a:pt x="1101048" y="4596"/>
                </a:lnTo>
                <a:lnTo>
                  <a:pt x="1052981" y="1157"/>
                </a:lnTo>
                <a:lnTo>
                  <a:pt x="1004316" y="0"/>
                </a:lnTo>
                <a:lnTo>
                  <a:pt x="955650" y="1157"/>
                </a:lnTo>
                <a:lnTo>
                  <a:pt x="907583" y="4596"/>
                </a:lnTo>
                <a:lnTo>
                  <a:pt x="860166" y="10263"/>
                </a:lnTo>
                <a:lnTo>
                  <a:pt x="813453" y="18106"/>
                </a:lnTo>
                <a:lnTo>
                  <a:pt x="767497" y="28072"/>
                </a:lnTo>
                <a:lnTo>
                  <a:pt x="722349" y="40109"/>
                </a:lnTo>
                <a:lnTo>
                  <a:pt x="678062" y="54164"/>
                </a:lnTo>
                <a:lnTo>
                  <a:pt x="634689" y="70184"/>
                </a:lnTo>
                <a:lnTo>
                  <a:pt x="592283" y="88116"/>
                </a:lnTo>
                <a:lnTo>
                  <a:pt x="550895" y="107909"/>
                </a:lnTo>
                <a:lnTo>
                  <a:pt x="510579" y="129510"/>
                </a:lnTo>
                <a:lnTo>
                  <a:pt x="471388" y="152866"/>
                </a:lnTo>
                <a:lnTo>
                  <a:pt x="433373" y="177924"/>
                </a:lnTo>
                <a:lnTo>
                  <a:pt x="396587" y="204633"/>
                </a:lnTo>
                <a:lnTo>
                  <a:pt x="361083" y="232938"/>
                </a:lnTo>
                <a:lnTo>
                  <a:pt x="326914" y="262789"/>
                </a:lnTo>
                <a:lnTo>
                  <a:pt x="294131" y="294131"/>
                </a:lnTo>
                <a:lnTo>
                  <a:pt x="262789" y="326914"/>
                </a:lnTo>
                <a:lnTo>
                  <a:pt x="232938" y="361083"/>
                </a:lnTo>
                <a:lnTo>
                  <a:pt x="204633" y="396587"/>
                </a:lnTo>
                <a:lnTo>
                  <a:pt x="177924" y="433373"/>
                </a:lnTo>
                <a:lnTo>
                  <a:pt x="152866" y="471388"/>
                </a:lnTo>
                <a:lnTo>
                  <a:pt x="129510" y="510579"/>
                </a:lnTo>
                <a:lnTo>
                  <a:pt x="107909" y="550895"/>
                </a:lnTo>
                <a:lnTo>
                  <a:pt x="88116" y="592283"/>
                </a:lnTo>
                <a:lnTo>
                  <a:pt x="70184" y="634689"/>
                </a:lnTo>
                <a:lnTo>
                  <a:pt x="54164" y="678062"/>
                </a:lnTo>
                <a:lnTo>
                  <a:pt x="40109" y="722349"/>
                </a:lnTo>
                <a:lnTo>
                  <a:pt x="28072" y="767497"/>
                </a:lnTo>
                <a:lnTo>
                  <a:pt x="18106" y="813453"/>
                </a:lnTo>
                <a:lnTo>
                  <a:pt x="10263" y="860166"/>
                </a:lnTo>
                <a:lnTo>
                  <a:pt x="4596" y="907583"/>
                </a:lnTo>
                <a:lnTo>
                  <a:pt x="1157" y="955650"/>
                </a:lnTo>
                <a:lnTo>
                  <a:pt x="0" y="1004315"/>
                </a:lnTo>
                <a:lnTo>
                  <a:pt x="1157" y="1052981"/>
                </a:lnTo>
                <a:lnTo>
                  <a:pt x="4596" y="1101048"/>
                </a:lnTo>
                <a:lnTo>
                  <a:pt x="10263" y="1148465"/>
                </a:lnTo>
                <a:lnTo>
                  <a:pt x="18106" y="1195178"/>
                </a:lnTo>
                <a:lnTo>
                  <a:pt x="28072" y="1241134"/>
                </a:lnTo>
                <a:lnTo>
                  <a:pt x="40109" y="1286282"/>
                </a:lnTo>
                <a:lnTo>
                  <a:pt x="54164" y="1330569"/>
                </a:lnTo>
                <a:lnTo>
                  <a:pt x="70184" y="1373942"/>
                </a:lnTo>
                <a:lnTo>
                  <a:pt x="88116" y="1416348"/>
                </a:lnTo>
                <a:lnTo>
                  <a:pt x="107909" y="1457736"/>
                </a:lnTo>
                <a:lnTo>
                  <a:pt x="129510" y="1498052"/>
                </a:lnTo>
                <a:lnTo>
                  <a:pt x="152866" y="1537243"/>
                </a:lnTo>
                <a:lnTo>
                  <a:pt x="177924" y="1575258"/>
                </a:lnTo>
                <a:lnTo>
                  <a:pt x="204633" y="1612044"/>
                </a:lnTo>
                <a:lnTo>
                  <a:pt x="232938" y="1647548"/>
                </a:lnTo>
                <a:lnTo>
                  <a:pt x="262789" y="1681717"/>
                </a:lnTo>
                <a:lnTo>
                  <a:pt x="294131" y="1714499"/>
                </a:lnTo>
                <a:lnTo>
                  <a:pt x="326914" y="1745842"/>
                </a:lnTo>
                <a:lnTo>
                  <a:pt x="361083" y="1775693"/>
                </a:lnTo>
                <a:lnTo>
                  <a:pt x="396587" y="1803998"/>
                </a:lnTo>
                <a:lnTo>
                  <a:pt x="433373" y="1830707"/>
                </a:lnTo>
                <a:lnTo>
                  <a:pt x="471388" y="1855765"/>
                </a:lnTo>
                <a:lnTo>
                  <a:pt x="510579" y="1879121"/>
                </a:lnTo>
                <a:lnTo>
                  <a:pt x="550895" y="1900722"/>
                </a:lnTo>
                <a:lnTo>
                  <a:pt x="592283" y="1920515"/>
                </a:lnTo>
                <a:lnTo>
                  <a:pt x="634689" y="1938447"/>
                </a:lnTo>
                <a:lnTo>
                  <a:pt x="678062" y="1954467"/>
                </a:lnTo>
                <a:lnTo>
                  <a:pt x="722349" y="1968522"/>
                </a:lnTo>
                <a:lnTo>
                  <a:pt x="767497" y="1980559"/>
                </a:lnTo>
                <a:lnTo>
                  <a:pt x="813453" y="1990525"/>
                </a:lnTo>
                <a:lnTo>
                  <a:pt x="860166" y="1998368"/>
                </a:lnTo>
                <a:lnTo>
                  <a:pt x="907583" y="2004035"/>
                </a:lnTo>
                <a:lnTo>
                  <a:pt x="955650" y="2007474"/>
                </a:lnTo>
                <a:lnTo>
                  <a:pt x="1004316" y="2008631"/>
                </a:lnTo>
                <a:lnTo>
                  <a:pt x="1052981" y="2007474"/>
                </a:lnTo>
                <a:lnTo>
                  <a:pt x="1101048" y="2004035"/>
                </a:lnTo>
                <a:lnTo>
                  <a:pt x="1148465" y="1998368"/>
                </a:lnTo>
                <a:lnTo>
                  <a:pt x="1195178" y="1990525"/>
                </a:lnTo>
                <a:lnTo>
                  <a:pt x="1241134" y="1980559"/>
                </a:lnTo>
                <a:lnTo>
                  <a:pt x="1286282" y="1968522"/>
                </a:lnTo>
                <a:lnTo>
                  <a:pt x="1330569" y="1954467"/>
                </a:lnTo>
                <a:lnTo>
                  <a:pt x="1373942" y="1938447"/>
                </a:lnTo>
                <a:lnTo>
                  <a:pt x="1416348" y="1920515"/>
                </a:lnTo>
                <a:lnTo>
                  <a:pt x="1457736" y="1900722"/>
                </a:lnTo>
                <a:lnTo>
                  <a:pt x="1498052" y="1879121"/>
                </a:lnTo>
                <a:lnTo>
                  <a:pt x="1537243" y="1855765"/>
                </a:lnTo>
                <a:lnTo>
                  <a:pt x="1575258" y="1830707"/>
                </a:lnTo>
                <a:lnTo>
                  <a:pt x="1612044" y="1803998"/>
                </a:lnTo>
                <a:lnTo>
                  <a:pt x="1647548" y="1775693"/>
                </a:lnTo>
                <a:lnTo>
                  <a:pt x="1681717" y="1745842"/>
                </a:lnTo>
                <a:lnTo>
                  <a:pt x="1714500" y="1714499"/>
                </a:lnTo>
                <a:lnTo>
                  <a:pt x="1745842" y="1681717"/>
                </a:lnTo>
                <a:lnTo>
                  <a:pt x="1775693" y="1647548"/>
                </a:lnTo>
                <a:lnTo>
                  <a:pt x="1803998" y="1612044"/>
                </a:lnTo>
                <a:lnTo>
                  <a:pt x="1830707" y="1575258"/>
                </a:lnTo>
                <a:lnTo>
                  <a:pt x="1855765" y="1537243"/>
                </a:lnTo>
                <a:lnTo>
                  <a:pt x="1879121" y="1498052"/>
                </a:lnTo>
                <a:lnTo>
                  <a:pt x="1900722" y="1457736"/>
                </a:lnTo>
                <a:lnTo>
                  <a:pt x="1920515" y="1416348"/>
                </a:lnTo>
                <a:lnTo>
                  <a:pt x="1938447" y="1373942"/>
                </a:lnTo>
                <a:lnTo>
                  <a:pt x="1954467" y="1330569"/>
                </a:lnTo>
                <a:lnTo>
                  <a:pt x="1968522" y="1286282"/>
                </a:lnTo>
                <a:lnTo>
                  <a:pt x="1980559" y="1241134"/>
                </a:lnTo>
                <a:lnTo>
                  <a:pt x="1990525" y="1195178"/>
                </a:lnTo>
                <a:lnTo>
                  <a:pt x="1998368" y="1148465"/>
                </a:lnTo>
                <a:lnTo>
                  <a:pt x="2004035" y="1101048"/>
                </a:lnTo>
                <a:lnTo>
                  <a:pt x="2007474" y="1052981"/>
                </a:lnTo>
                <a:lnTo>
                  <a:pt x="2008632" y="1004315"/>
                </a:lnTo>
                <a:close/>
              </a:path>
            </a:pathLst>
          </a:custGeom>
          <a:solidFill>
            <a:srgbClr val="FFEA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02023" y="2522220"/>
            <a:ext cx="2032000" cy="2032635"/>
          </a:xfrm>
          <a:custGeom>
            <a:avLst/>
            <a:gdLst/>
            <a:ahLst/>
            <a:cxnLst/>
            <a:rect l="l" t="t" r="r" b="b"/>
            <a:pathLst>
              <a:path w="2032000" h="2032635">
                <a:moveTo>
                  <a:pt x="2019300" y="1163232"/>
                </a:moveTo>
                <a:lnTo>
                  <a:pt x="2019300" y="861822"/>
                </a:lnTo>
                <a:lnTo>
                  <a:pt x="1993900" y="768445"/>
                </a:lnTo>
                <a:lnTo>
                  <a:pt x="1955800" y="634881"/>
                </a:lnTo>
                <a:lnTo>
                  <a:pt x="1930400" y="592295"/>
                </a:lnTo>
                <a:lnTo>
                  <a:pt x="1917700" y="550761"/>
                </a:lnTo>
                <a:lnTo>
                  <a:pt x="1892300" y="510329"/>
                </a:lnTo>
                <a:lnTo>
                  <a:pt x="1866900" y="471048"/>
                </a:lnTo>
                <a:lnTo>
                  <a:pt x="1841500" y="432971"/>
                </a:lnTo>
                <a:lnTo>
                  <a:pt x="1816100" y="396146"/>
                </a:lnTo>
                <a:lnTo>
                  <a:pt x="1790700" y="360625"/>
                </a:lnTo>
                <a:lnTo>
                  <a:pt x="1752600" y="326457"/>
                </a:lnTo>
                <a:lnTo>
                  <a:pt x="1727200" y="293694"/>
                </a:lnTo>
                <a:lnTo>
                  <a:pt x="1689100" y="262385"/>
                </a:lnTo>
                <a:lnTo>
                  <a:pt x="1651000" y="232580"/>
                </a:lnTo>
                <a:lnTo>
                  <a:pt x="1625600" y="204331"/>
                </a:lnTo>
                <a:lnTo>
                  <a:pt x="1587500" y="177688"/>
                </a:lnTo>
                <a:lnTo>
                  <a:pt x="1549400" y="152700"/>
                </a:lnTo>
                <a:lnTo>
                  <a:pt x="1511300" y="129418"/>
                </a:lnTo>
                <a:lnTo>
                  <a:pt x="1460500" y="107893"/>
                </a:lnTo>
                <a:lnTo>
                  <a:pt x="1422400" y="88175"/>
                </a:lnTo>
                <a:lnTo>
                  <a:pt x="1384300" y="70314"/>
                </a:lnTo>
                <a:lnTo>
                  <a:pt x="1333500" y="54361"/>
                </a:lnTo>
                <a:lnTo>
                  <a:pt x="1295400" y="40366"/>
                </a:lnTo>
                <a:lnTo>
                  <a:pt x="1244600" y="28379"/>
                </a:lnTo>
                <a:lnTo>
                  <a:pt x="1206500" y="18451"/>
                </a:lnTo>
                <a:lnTo>
                  <a:pt x="1155700" y="10633"/>
                </a:lnTo>
                <a:lnTo>
                  <a:pt x="1104900" y="4973"/>
                </a:lnTo>
                <a:lnTo>
                  <a:pt x="1066800" y="1524"/>
                </a:lnTo>
                <a:lnTo>
                  <a:pt x="1003300" y="0"/>
                </a:lnTo>
                <a:lnTo>
                  <a:pt x="952500" y="1524"/>
                </a:lnTo>
                <a:lnTo>
                  <a:pt x="914400" y="4988"/>
                </a:lnTo>
                <a:lnTo>
                  <a:pt x="863600" y="10656"/>
                </a:lnTo>
                <a:lnTo>
                  <a:pt x="812799" y="18479"/>
                </a:lnTo>
                <a:lnTo>
                  <a:pt x="774699" y="28406"/>
                </a:lnTo>
                <a:lnTo>
                  <a:pt x="723899" y="40387"/>
                </a:lnTo>
                <a:lnTo>
                  <a:pt x="685799" y="54373"/>
                </a:lnTo>
                <a:lnTo>
                  <a:pt x="634999" y="70314"/>
                </a:lnTo>
                <a:lnTo>
                  <a:pt x="596899" y="88160"/>
                </a:lnTo>
                <a:lnTo>
                  <a:pt x="558799" y="107861"/>
                </a:lnTo>
                <a:lnTo>
                  <a:pt x="507999" y="129367"/>
                </a:lnTo>
                <a:lnTo>
                  <a:pt x="469899" y="152629"/>
                </a:lnTo>
                <a:lnTo>
                  <a:pt x="431799" y="177596"/>
                </a:lnTo>
                <a:lnTo>
                  <a:pt x="393699" y="204219"/>
                </a:lnTo>
                <a:lnTo>
                  <a:pt x="368299" y="232448"/>
                </a:lnTo>
                <a:lnTo>
                  <a:pt x="330199" y="262232"/>
                </a:lnTo>
                <a:lnTo>
                  <a:pt x="292099" y="293523"/>
                </a:lnTo>
                <a:lnTo>
                  <a:pt x="266699" y="326270"/>
                </a:lnTo>
                <a:lnTo>
                  <a:pt x="228599" y="360424"/>
                </a:lnTo>
                <a:lnTo>
                  <a:pt x="203199" y="395934"/>
                </a:lnTo>
                <a:lnTo>
                  <a:pt x="177799" y="432751"/>
                </a:lnTo>
                <a:lnTo>
                  <a:pt x="152399" y="470824"/>
                </a:lnTo>
                <a:lnTo>
                  <a:pt x="126999" y="510105"/>
                </a:lnTo>
                <a:lnTo>
                  <a:pt x="101599" y="550543"/>
                </a:lnTo>
                <a:lnTo>
                  <a:pt x="88899" y="592088"/>
                </a:lnTo>
                <a:lnTo>
                  <a:pt x="63499" y="634691"/>
                </a:lnTo>
                <a:lnTo>
                  <a:pt x="38099" y="722869"/>
                </a:lnTo>
                <a:lnTo>
                  <a:pt x="0" y="861822"/>
                </a:lnTo>
                <a:lnTo>
                  <a:pt x="0" y="1171194"/>
                </a:lnTo>
                <a:lnTo>
                  <a:pt x="12700" y="1220724"/>
                </a:lnTo>
                <a:lnTo>
                  <a:pt x="12699" y="965454"/>
                </a:lnTo>
                <a:lnTo>
                  <a:pt x="25399" y="914400"/>
                </a:lnTo>
                <a:lnTo>
                  <a:pt x="25399" y="865632"/>
                </a:lnTo>
                <a:lnTo>
                  <a:pt x="38099" y="816102"/>
                </a:lnTo>
                <a:lnTo>
                  <a:pt x="38099" y="816864"/>
                </a:lnTo>
                <a:lnTo>
                  <a:pt x="50799" y="768096"/>
                </a:lnTo>
                <a:lnTo>
                  <a:pt x="50799" y="768858"/>
                </a:lnTo>
                <a:lnTo>
                  <a:pt x="63499" y="720852"/>
                </a:lnTo>
                <a:lnTo>
                  <a:pt x="63499" y="721614"/>
                </a:lnTo>
                <a:lnTo>
                  <a:pt x="76199" y="674370"/>
                </a:lnTo>
                <a:lnTo>
                  <a:pt x="76199" y="675132"/>
                </a:lnTo>
                <a:lnTo>
                  <a:pt x="88899" y="629412"/>
                </a:lnTo>
                <a:lnTo>
                  <a:pt x="88899" y="630174"/>
                </a:lnTo>
                <a:lnTo>
                  <a:pt x="114299" y="585978"/>
                </a:lnTo>
                <a:lnTo>
                  <a:pt x="139699" y="542544"/>
                </a:lnTo>
                <a:lnTo>
                  <a:pt x="139699" y="543306"/>
                </a:lnTo>
                <a:lnTo>
                  <a:pt x="165099" y="501396"/>
                </a:lnTo>
                <a:lnTo>
                  <a:pt x="165099" y="502158"/>
                </a:lnTo>
                <a:lnTo>
                  <a:pt x="190499" y="461010"/>
                </a:lnTo>
                <a:lnTo>
                  <a:pt x="190499" y="461772"/>
                </a:lnTo>
                <a:lnTo>
                  <a:pt x="215899" y="422148"/>
                </a:lnTo>
                <a:lnTo>
                  <a:pt x="215899" y="422910"/>
                </a:lnTo>
                <a:lnTo>
                  <a:pt x="241299" y="384810"/>
                </a:lnTo>
                <a:lnTo>
                  <a:pt x="279399" y="348996"/>
                </a:lnTo>
                <a:lnTo>
                  <a:pt x="304799" y="313944"/>
                </a:lnTo>
                <a:lnTo>
                  <a:pt x="304799" y="314706"/>
                </a:lnTo>
                <a:lnTo>
                  <a:pt x="342899" y="281178"/>
                </a:lnTo>
                <a:lnTo>
                  <a:pt x="342899" y="281940"/>
                </a:lnTo>
                <a:lnTo>
                  <a:pt x="380999" y="249936"/>
                </a:lnTo>
                <a:lnTo>
                  <a:pt x="380999" y="250698"/>
                </a:lnTo>
                <a:lnTo>
                  <a:pt x="419099" y="220980"/>
                </a:lnTo>
                <a:lnTo>
                  <a:pt x="457199" y="192786"/>
                </a:lnTo>
                <a:lnTo>
                  <a:pt x="457199" y="193548"/>
                </a:lnTo>
                <a:lnTo>
                  <a:pt x="495299" y="166878"/>
                </a:lnTo>
                <a:lnTo>
                  <a:pt x="495299" y="167640"/>
                </a:lnTo>
                <a:lnTo>
                  <a:pt x="533399" y="143256"/>
                </a:lnTo>
                <a:lnTo>
                  <a:pt x="584199" y="121158"/>
                </a:lnTo>
                <a:lnTo>
                  <a:pt x="584199" y="121920"/>
                </a:lnTo>
                <a:lnTo>
                  <a:pt x="622299" y="101346"/>
                </a:lnTo>
                <a:lnTo>
                  <a:pt x="622299" y="102108"/>
                </a:lnTo>
                <a:lnTo>
                  <a:pt x="673099" y="83820"/>
                </a:lnTo>
                <a:lnTo>
                  <a:pt x="711199" y="68580"/>
                </a:lnTo>
                <a:lnTo>
                  <a:pt x="761999" y="54864"/>
                </a:lnTo>
                <a:lnTo>
                  <a:pt x="812799" y="43434"/>
                </a:lnTo>
                <a:lnTo>
                  <a:pt x="812799" y="44196"/>
                </a:lnTo>
                <a:lnTo>
                  <a:pt x="863600" y="35052"/>
                </a:lnTo>
                <a:lnTo>
                  <a:pt x="914400" y="28956"/>
                </a:lnTo>
                <a:lnTo>
                  <a:pt x="952500" y="26098"/>
                </a:lnTo>
                <a:lnTo>
                  <a:pt x="952500" y="25146"/>
                </a:lnTo>
                <a:lnTo>
                  <a:pt x="1003300" y="23926"/>
                </a:lnTo>
                <a:lnTo>
                  <a:pt x="1003300" y="23622"/>
                </a:lnTo>
                <a:lnTo>
                  <a:pt x="1016000" y="23622"/>
                </a:lnTo>
                <a:lnTo>
                  <a:pt x="1016000" y="23926"/>
                </a:lnTo>
                <a:lnTo>
                  <a:pt x="1066800" y="25146"/>
                </a:lnTo>
                <a:lnTo>
                  <a:pt x="1117600" y="28956"/>
                </a:lnTo>
                <a:lnTo>
                  <a:pt x="1117600" y="30480"/>
                </a:lnTo>
                <a:lnTo>
                  <a:pt x="1155700" y="35052"/>
                </a:lnTo>
                <a:lnTo>
                  <a:pt x="1206500" y="44196"/>
                </a:lnTo>
                <a:lnTo>
                  <a:pt x="1206500" y="43434"/>
                </a:lnTo>
                <a:lnTo>
                  <a:pt x="1257300" y="54864"/>
                </a:lnTo>
                <a:lnTo>
                  <a:pt x="1308100" y="68580"/>
                </a:lnTo>
                <a:lnTo>
                  <a:pt x="1346200" y="83820"/>
                </a:lnTo>
                <a:lnTo>
                  <a:pt x="1397000" y="102108"/>
                </a:lnTo>
                <a:lnTo>
                  <a:pt x="1397000" y="101346"/>
                </a:lnTo>
                <a:lnTo>
                  <a:pt x="1435100" y="121920"/>
                </a:lnTo>
                <a:lnTo>
                  <a:pt x="1435100" y="121158"/>
                </a:lnTo>
                <a:lnTo>
                  <a:pt x="1485900" y="143256"/>
                </a:lnTo>
                <a:lnTo>
                  <a:pt x="1524000" y="167640"/>
                </a:lnTo>
                <a:lnTo>
                  <a:pt x="1524000" y="166878"/>
                </a:lnTo>
                <a:lnTo>
                  <a:pt x="1562100" y="193548"/>
                </a:lnTo>
                <a:lnTo>
                  <a:pt x="1562100" y="192786"/>
                </a:lnTo>
                <a:lnTo>
                  <a:pt x="1600200" y="220980"/>
                </a:lnTo>
                <a:lnTo>
                  <a:pt x="1638300" y="250698"/>
                </a:lnTo>
                <a:lnTo>
                  <a:pt x="1638300" y="249936"/>
                </a:lnTo>
                <a:lnTo>
                  <a:pt x="1676400" y="281940"/>
                </a:lnTo>
                <a:lnTo>
                  <a:pt x="1676400" y="281178"/>
                </a:lnTo>
                <a:lnTo>
                  <a:pt x="1714500" y="314706"/>
                </a:lnTo>
                <a:lnTo>
                  <a:pt x="1714500" y="313944"/>
                </a:lnTo>
                <a:lnTo>
                  <a:pt x="1739900" y="348996"/>
                </a:lnTo>
                <a:lnTo>
                  <a:pt x="1778000" y="384810"/>
                </a:lnTo>
                <a:lnTo>
                  <a:pt x="1803400" y="422910"/>
                </a:lnTo>
                <a:lnTo>
                  <a:pt x="1803400" y="422148"/>
                </a:lnTo>
                <a:lnTo>
                  <a:pt x="1828800" y="461772"/>
                </a:lnTo>
                <a:lnTo>
                  <a:pt x="1828800" y="461010"/>
                </a:lnTo>
                <a:lnTo>
                  <a:pt x="1854200" y="502158"/>
                </a:lnTo>
                <a:lnTo>
                  <a:pt x="1854200" y="501396"/>
                </a:lnTo>
                <a:lnTo>
                  <a:pt x="1879600" y="543306"/>
                </a:lnTo>
                <a:lnTo>
                  <a:pt x="1879600" y="542544"/>
                </a:lnTo>
                <a:lnTo>
                  <a:pt x="1905000" y="585978"/>
                </a:lnTo>
                <a:lnTo>
                  <a:pt x="1930400" y="630174"/>
                </a:lnTo>
                <a:lnTo>
                  <a:pt x="1930400" y="652272"/>
                </a:lnTo>
                <a:lnTo>
                  <a:pt x="1943100" y="675132"/>
                </a:lnTo>
                <a:lnTo>
                  <a:pt x="1943100" y="674370"/>
                </a:lnTo>
                <a:lnTo>
                  <a:pt x="1955800" y="721614"/>
                </a:lnTo>
                <a:lnTo>
                  <a:pt x="1955800" y="720852"/>
                </a:lnTo>
                <a:lnTo>
                  <a:pt x="1968500" y="768858"/>
                </a:lnTo>
                <a:lnTo>
                  <a:pt x="1968500" y="768096"/>
                </a:lnTo>
                <a:lnTo>
                  <a:pt x="1981200" y="816864"/>
                </a:lnTo>
                <a:lnTo>
                  <a:pt x="1981200" y="816102"/>
                </a:lnTo>
                <a:lnTo>
                  <a:pt x="1993900" y="865632"/>
                </a:lnTo>
                <a:lnTo>
                  <a:pt x="1993900" y="914400"/>
                </a:lnTo>
                <a:lnTo>
                  <a:pt x="2006600" y="965454"/>
                </a:lnTo>
                <a:lnTo>
                  <a:pt x="2006600" y="1209739"/>
                </a:lnTo>
                <a:lnTo>
                  <a:pt x="2019300" y="1163232"/>
                </a:lnTo>
                <a:close/>
              </a:path>
              <a:path w="2032000" h="2032635">
                <a:moveTo>
                  <a:pt x="965200" y="2007870"/>
                </a:moveTo>
                <a:lnTo>
                  <a:pt x="914400" y="2003298"/>
                </a:lnTo>
                <a:lnTo>
                  <a:pt x="914400" y="2004060"/>
                </a:lnTo>
                <a:lnTo>
                  <a:pt x="863600" y="1997202"/>
                </a:lnTo>
                <a:lnTo>
                  <a:pt x="812800" y="1988820"/>
                </a:lnTo>
                <a:lnTo>
                  <a:pt x="762000" y="1977390"/>
                </a:lnTo>
                <a:lnTo>
                  <a:pt x="711200" y="1964436"/>
                </a:lnTo>
                <a:lnTo>
                  <a:pt x="673100" y="1948434"/>
                </a:lnTo>
                <a:lnTo>
                  <a:pt x="622300" y="1930908"/>
                </a:lnTo>
                <a:lnTo>
                  <a:pt x="584200" y="1911096"/>
                </a:lnTo>
                <a:lnTo>
                  <a:pt x="533400" y="1888998"/>
                </a:lnTo>
                <a:lnTo>
                  <a:pt x="495300" y="1864614"/>
                </a:lnTo>
                <a:lnTo>
                  <a:pt x="495300" y="1865376"/>
                </a:lnTo>
                <a:lnTo>
                  <a:pt x="457200" y="1839468"/>
                </a:lnTo>
                <a:lnTo>
                  <a:pt x="419100" y="1811274"/>
                </a:lnTo>
                <a:lnTo>
                  <a:pt x="419100" y="1812036"/>
                </a:lnTo>
                <a:lnTo>
                  <a:pt x="381000" y="1781556"/>
                </a:lnTo>
                <a:lnTo>
                  <a:pt x="381000" y="1782318"/>
                </a:lnTo>
                <a:lnTo>
                  <a:pt x="342900" y="1751076"/>
                </a:lnTo>
                <a:lnTo>
                  <a:pt x="304800" y="1717548"/>
                </a:lnTo>
                <a:lnTo>
                  <a:pt x="304800" y="1718310"/>
                </a:lnTo>
                <a:lnTo>
                  <a:pt x="279400" y="1683258"/>
                </a:lnTo>
                <a:lnTo>
                  <a:pt x="279400" y="1684020"/>
                </a:lnTo>
                <a:lnTo>
                  <a:pt x="241300" y="1647444"/>
                </a:lnTo>
                <a:lnTo>
                  <a:pt x="215900" y="1610106"/>
                </a:lnTo>
                <a:lnTo>
                  <a:pt x="190500" y="1571244"/>
                </a:lnTo>
                <a:lnTo>
                  <a:pt x="165100" y="1530858"/>
                </a:lnTo>
                <a:lnTo>
                  <a:pt x="139700" y="1488948"/>
                </a:lnTo>
                <a:lnTo>
                  <a:pt x="139700" y="1489710"/>
                </a:lnTo>
                <a:lnTo>
                  <a:pt x="114300" y="1446276"/>
                </a:lnTo>
                <a:lnTo>
                  <a:pt x="114300" y="1447038"/>
                </a:lnTo>
                <a:lnTo>
                  <a:pt x="88900" y="1402080"/>
                </a:lnTo>
                <a:lnTo>
                  <a:pt x="88900" y="1402842"/>
                </a:lnTo>
                <a:lnTo>
                  <a:pt x="76200" y="1357122"/>
                </a:lnTo>
                <a:lnTo>
                  <a:pt x="76200" y="1357884"/>
                </a:lnTo>
                <a:lnTo>
                  <a:pt x="50800" y="1264158"/>
                </a:lnTo>
                <a:lnTo>
                  <a:pt x="50800" y="1264920"/>
                </a:lnTo>
                <a:lnTo>
                  <a:pt x="38100" y="1216152"/>
                </a:lnTo>
                <a:lnTo>
                  <a:pt x="38100" y="1216914"/>
                </a:lnTo>
                <a:lnTo>
                  <a:pt x="25400" y="1167384"/>
                </a:lnTo>
                <a:lnTo>
                  <a:pt x="25400" y="1117854"/>
                </a:lnTo>
                <a:lnTo>
                  <a:pt x="12700" y="1066800"/>
                </a:lnTo>
                <a:lnTo>
                  <a:pt x="12700" y="1220724"/>
                </a:lnTo>
                <a:lnTo>
                  <a:pt x="50800" y="1359096"/>
                </a:lnTo>
                <a:lnTo>
                  <a:pt x="76200" y="1403180"/>
                </a:lnTo>
                <a:lnTo>
                  <a:pt x="88900" y="1446168"/>
                </a:lnTo>
                <a:lnTo>
                  <a:pt x="114300" y="1488016"/>
                </a:lnTo>
                <a:lnTo>
                  <a:pt x="127000" y="1528677"/>
                </a:lnTo>
                <a:lnTo>
                  <a:pt x="152400" y="1568106"/>
                </a:lnTo>
                <a:lnTo>
                  <a:pt x="177800" y="1606259"/>
                </a:lnTo>
                <a:lnTo>
                  <a:pt x="215900" y="1643089"/>
                </a:lnTo>
                <a:lnTo>
                  <a:pt x="241300" y="1678551"/>
                </a:lnTo>
                <a:lnTo>
                  <a:pt x="266700" y="1712600"/>
                </a:lnTo>
                <a:lnTo>
                  <a:pt x="304800" y="1745191"/>
                </a:lnTo>
                <a:lnTo>
                  <a:pt x="330200" y="1776277"/>
                </a:lnTo>
                <a:lnTo>
                  <a:pt x="368300" y="1805815"/>
                </a:lnTo>
                <a:lnTo>
                  <a:pt x="406400" y="1833758"/>
                </a:lnTo>
                <a:lnTo>
                  <a:pt x="444500" y="1860062"/>
                </a:lnTo>
                <a:lnTo>
                  <a:pt x="482600" y="1884680"/>
                </a:lnTo>
                <a:lnTo>
                  <a:pt x="520700" y="1907568"/>
                </a:lnTo>
                <a:lnTo>
                  <a:pt x="558800" y="1928679"/>
                </a:lnTo>
                <a:lnTo>
                  <a:pt x="609600" y="1947970"/>
                </a:lnTo>
                <a:lnTo>
                  <a:pt x="647700" y="1965394"/>
                </a:lnTo>
                <a:lnTo>
                  <a:pt x="685800" y="1980906"/>
                </a:lnTo>
                <a:lnTo>
                  <a:pt x="736600" y="1994460"/>
                </a:lnTo>
                <a:lnTo>
                  <a:pt x="774700" y="2006012"/>
                </a:lnTo>
                <a:lnTo>
                  <a:pt x="825500" y="2015516"/>
                </a:lnTo>
                <a:lnTo>
                  <a:pt x="876300" y="2022927"/>
                </a:lnTo>
                <a:lnTo>
                  <a:pt x="914400" y="2028199"/>
                </a:lnTo>
                <a:lnTo>
                  <a:pt x="952500" y="2030515"/>
                </a:lnTo>
                <a:lnTo>
                  <a:pt x="952500" y="2007870"/>
                </a:lnTo>
                <a:lnTo>
                  <a:pt x="965200" y="2007870"/>
                </a:lnTo>
                <a:close/>
              </a:path>
              <a:path w="2032000" h="2032635">
                <a:moveTo>
                  <a:pt x="965200" y="25146"/>
                </a:moveTo>
                <a:lnTo>
                  <a:pt x="952500" y="25146"/>
                </a:lnTo>
                <a:lnTo>
                  <a:pt x="952500" y="26098"/>
                </a:lnTo>
                <a:lnTo>
                  <a:pt x="965200" y="25146"/>
                </a:lnTo>
                <a:close/>
              </a:path>
              <a:path w="2032000" h="2032635">
                <a:moveTo>
                  <a:pt x="1016000" y="2032146"/>
                </a:moveTo>
                <a:lnTo>
                  <a:pt x="1016000" y="2008632"/>
                </a:lnTo>
                <a:lnTo>
                  <a:pt x="1003300" y="2008632"/>
                </a:lnTo>
                <a:lnTo>
                  <a:pt x="1003300" y="2008479"/>
                </a:lnTo>
                <a:lnTo>
                  <a:pt x="952500" y="2007870"/>
                </a:lnTo>
                <a:lnTo>
                  <a:pt x="952500" y="2030515"/>
                </a:lnTo>
                <a:lnTo>
                  <a:pt x="965200" y="2031287"/>
                </a:lnTo>
                <a:lnTo>
                  <a:pt x="1003300" y="2031931"/>
                </a:lnTo>
                <a:lnTo>
                  <a:pt x="1003300" y="2008632"/>
                </a:lnTo>
                <a:lnTo>
                  <a:pt x="1009650" y="2008555"/>
                </a:lnTo>
                <a:lnTo>
                  <a:pt x="1009650" y="2032038"/>
                </a:lnTo>
                <a:lnTo>
                  <a:pt x="1016000" y="2032146"/>
                </a:lnTo>
                <a:close/>
              </a:path>
              <a:path w="2032000" h="2032635">
                <a:moveTo>
                  <a:pt x="1016000" y="23622"/>
                </a:moveTo>
                <a:lnTo>
                  <a:pt x="1003300" y="23622"/>
                </a:lnTo>
                <a:lnTo>
                  <a:pt x="1009650" y="23774"/>
                </a:lnTo>
                <a:lnTo>
                  <a:pt x="1016000" y="23622"/>
                </a:lnTo>
                <a:close/>
              </a:path>
              <a:path w="2032000" h="2032635">
                <a:moveTo>
                  <a:pt x="1009650" y="23774"/>
                </a:moveTo>
                <a:lnTo>
                  <a:pt x="1003300" y="23622"/>
                </a:lnTo>
                <a:lnTo>
                  <a:pt x="1003300" y="23926"/>
                </a:lnTo>
                <a:lnTo>
                  <a:pt x="1009650" y="23774"/>
                </a:lnTo>
                <a:close/>
              </a:path>
              <a:path w="2032000" h="2032635">
                <a:moveTo>
                  <a:pt x="1016000" y="23926"/>
                </a:moveTo>
                <a:lnTo>
                  <a:pt x="1016000" y="23622"/>
                </a:lnTo>
                <a:lnTo>
                  <a:pt x="1009650" y="23774"/>
                </a:lnTo>
                <a:lnTo>
                  <a:pt x="1016000" y="23926"/>
                </a:lnTo>
                <a:close/>
              </a:path>
              <a:path w="2032000" h="2032635">
                <a:moveTo>
                  <a:pt x="1117600" y="2026920"/>
                </a:moveTo>
                <a:lnTo>
                  <a:pt x="1117600" y="2003298"/>
                </a:lnTo>
                <a:lnTo>
                  <a:pt x="1066800" y="2007870"/>
                </a:lnTo>
                <a:lnTo>
                  <a:pt x="1009650" y="2008555"/>
                </a:lnTo>
                <a:lnTo>
                  <a:pt x="1016000" y="2008632"/>
                </a:lnTo>
                <a:lnTo>
                  <a:pt x="1016000" y="2032146"/>
                </a:lnTo>
                <a:lnTo>
                  <a:pt x="1066800" y="2030730"/>
                </a:lnTo>
                <a:lnTo>
                  <a:pt x="1117600" y="2026920"/>
                </a:lnTo>
                <a:close/>
              </a:path>
              <a:path w="2032000" h="2032635">
                <a:moveTo>
                  <a:pt x="1117600" y="30480"/>
                </a:moveTo>
                <a:lnTo>
                  <a:pt x="1117600" y="28956"/>
                </a:lnTo>
                <a:lnTo>
                  <a:pt x="1104900" y="28956"/>
                </a:lnTo>
                <a:lnTo>
                  <a:pt x="1117600" y="30480"/>
                </a:lnTo>
                <a:close/>
              </a:path>
              <a:path w="2032000" h="2032635">
                <a:moveTo>
                  <a:pt x="1930400" y="1451355"/>
                </a:moveTo>
                <a:lnTo>
                  <a:pt x="1930400" y="1402080"/>
                </a:lnTo>
                <a:lnTo>
                  <a:pt x="1905000" y="1447038"/>
                </a:lnTo>
                <a:lnTo>
                  <a:pt x="1905000" y="1446276"/>
                </a:lnTo>
                <a:lnTo>
                  <a:pt x="1879600" y="1489710"/>
                </a:lnTo>
                <a:lnTo>
                  <a:pt x="1879600" y="1488948"/>
                </a:lnTo>
                <a:lnTo>
                  <a:pt x="1854200" y="1530858"/>
                </a:lnTo>
                <a:lnTo>
                  <a:pt x="1828800" y="1571244"/>
                </a:lnTo>
                <a:lnTo>
                  <a:pt x="1803400" y="1610106"/>
                </a:lnTo>
                <a:lnTo>
                  <a:pt x="1778000" y="1647444"/>
                </a:lnTo>
                <a:lnTo>
                  <a:pt x="1739900" y="1684020"/>
                </a:lnTo>
                <a:lnTo>
                  <a:pt x="1739900" y="1683258"/>
                </a:lnTo>
                <a:lnTo>
                  <a:pt x="1714500" y="1718310"/>
                </a:lnTo>
                <a:lnTo>
                  <a:pt x="1714500" y="1717548"/>
                </a:lnTo>
                <a:lnTo>
                  <a:pt x="1676400" y="1751076"/>
                </a:lnTo>
                <a:lnTo>
                  <a:pt x="1638300" y="1782318"/>
                </a:lnTo>
                <a:lnTo>
                  <a:pt x="1638300" y="1781556"/>
                </a:lnTo>
                <a:lnTo>
                  <a:pt x="1600200" y="1812036"/>
                </a:lnTo>
                <a:lnTo>
                  <a:pt x="1600200" y="1811274"/>
                </a:lnTo>
                <a:lnTo>
                  <a:pt x="1562100" y="1839468"/>
                </a:lnTo>
                <a:lnTo>
                  <a:pt x="1524000" y="1865376"/>
                </a:lnTo>
                <a:lnTo>
                  <a:pt x="1524000" y="1864614"/>
                </a:lnTo>
                <a:lnTo>
                  <a:pt x="1485900" y="1888998"/>
                </a:lnTo>
                <a:lnTo>
                  <a:pt x="1435100" y="1911096"/>
                </a:lnTo>
                <a:lnTo>
                  <a:pt x="1397000" y="1930908"/>
                </a:lnTo>
                <a:lnTo>
                  <a:pt x="1346200" y="1948434"/>
                </a:lnTo>
                <a:lnTo>
                  <a:pt x="1308100" y="1964436"/>
                </a:lnTo>
                <a:lnTo>
                  <a:pt x="1257300" y="1977390"/>
                </a:lnTo>
                <a:lnTo>
                  <a:pt x="1206500" y="1988820"/>
                </a:lnTo>
                <a:lnTo>
                  <a:pt x="1155700" y="1997202"/>
                </a:lnTo>
                <a:lnTo>
                  <a:pt x="1104900" y="2004060"/>
                </a:lnTo>
                <a:lnTo>
                  <a:pt x="1117600" y="2003298"/>
                </a:lnTo>
                <a:lnTo>
                  <a:pt x="1117600" y="2026920"/>
                </a:lnTo>
                <a:lnTo>
                  <a:pt x="1168400" y="2020824"/>
                </a:lnTo>
                <a:lnTo>
                  <a:pt x="1206500" y="2012447"/>
                </a:lnTo>
                <a:lnTo>
                  <a:pt x="1257300" y="2001949"/>
                </a:lnTo>
                <a:lnTo>
                  <a:pt x="1308100" y="1989386"/>
                </a:lnTo>
                <a:lnTo>
                  <a:pt x="1346200" y="1974812"/>
                </a:lnTo>
                <a:lnTo>
                  <a:pt x="1397000" y="1958280"/>
                </a:lnTo>
                <a:lnTo>
                  <a:pt x="1435100" y="1939847"/>
                </a:lnTo>
                <a:lnTo>
                  <a:pt x="1473200" y="1919565"/>
                </a:lnTo>
                <a:lnTo>
                  <a:pt x="1511300" y="1897490"/>
                </a:lnTo>
                <a:lnTo>
                  <a:pt x="1549400" y="1873676"/>
                </a:lnTo>
                <a:lnTo>
                  <a:pt x="1587500" y="1848177"/>
                </a:lnTo>
                <a:lnTo>
                  <a:pt x="1625600" y="1821048"/>
                </a:lnTo>
                <a:lnTo>
                  <a:pt x="1663700" y="1792344"/>
                </a:lnTo>
                <a:lnTo>
                  <a:pt x="1701800" y="1762118"/>
                </a:lnTo>
                <a:lnTo>
                  <a:pt x="1727200" y="1730426"/>
                </a:lnTo>
                <a:lnTo>
                  <a:pt x="1765300" y="1697321"/>
                </a:lnTo>
                <a:lnTo>
                  <a:pt x="1790700" y="1662859"/>
                </a:lnTo>
                <a:lnTo>
                  <a:pt x="1816100" y="1627093"/>
                </a:lnTo>
                <a:lnTo>
                  <a:pt x="1854200" y="1590079"/>
                </a:lnTo>
                <a:lnTo>
                  <a:pt x="1879600" y="1551870"/>
                </a:lnTo>
                <a:lnTo>
                  <a:pt x="1892300" y="1512522"/>
                </a:lnTo>
                <a:lnTo>
                  <a:pt x="1917700" y="1472087"/>
                </a:lnTo>
                <a:lnTo>
                  <a:pt x="1930400" y="1451355"/>
                </a:lnTo>
                <a:close/>
              </a:path>
              <a:path w="2032000" h="2032635">
                <a:moveTo>
                  <a:pt x="1930400" y="652272"/>
                </a:moveTo>
                <a:lnTo>
                  <a:pt x="1930400" y="630174"/>
                </a:lnTo>
                <a:lnTo>
                  <a:pt x="1917700" y="629412"/>
                </a:lnTo>
                <a:lnTo>
                  <a:pt x="1930400" y="652272"/>
                </a:lnTo>
                <a:close/>
              </a:path>
              <a:path w="2032000" h="2032635">
                <a:moveTo>
                  <a:pt x="2006600" y="1209739"/>
                </a:moveTo>
                <a:lnTo>
                  <a:pt x="2006600" y="1066800"/>
                </a:lnTo>
                <a:lnTo>
                  <a:pt x="1993900" y="1117854"/>
                </a:lnTo>
                <a:lnTo>
                  <a:pt x="1993900" y="1167384"/>
                </a:lnTo>
                <a:lnTo>
                  <a:pt x="1981200" y="1216914"/>
                </a:lnTo>
                <a:lnTo>
                  <a:pt x="1981200" y="1216152"/>
                </a:lnTo>
                <a:lnTo>
                  <a:pt x="1968500" y="1264920"/>
                </a:lnTo>
                <a:lnTo>
                  <a:pt x="1968500" y="1264158"/>
                </a:lnTo>
                <a:lnTo>
                  <a:pt x="1943100" y="1357884"/>
                </a:lnTo>
                <a:lnTo>
                  <a:pt x="1943100" y="1357122"/>
                </a:lnTo>
                <a:lnTo>
                  <a:pt x="1917700" y="1402842"/>
                </a:lnTo>
                <a:lnTo>
                  <a:pt x="1930400" y="1402080"/>
                </a:lnTo>
                <a:lnTo>
                  <a:pt x="1930400" y="1451355"/>
                </a:lnTo>
                <a:lnTo>
                  <a:pt x="1943100" y="1430622"/>
                </a:lnTo>
                <a:lnTo>
                  <a:pt x="1981200" y="1300586"/>
                </a:lnTo>
                <a:lnTo>
                  <a:pt x="2006600" y="1209739"/>
                </a:lnTo>
                <a:close/>
              </a:path>
              <a:path w="2032000" h="2032635">
                <a:moveTo>
                  <a:pt x="2032000" y="1016508"/>
                </a:moveTo>
                <a:lnTo>
                  <a:pt x="2019300" y="963930"/>
                </a:lnTo>
                <a:lnTo>
                  <a:pt x="2019300" y="1068324"/>
                </a:lnTo>
                <a:lnTo>
                  <a:pt x="2032000" y="101650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53973" y="3257041"/>
            <a:ext cx="172973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5585">
              <a:lnSpc>
                <a:spcPct val="100000"/>
              </a:lnSpc>
              <a:spcBef>
                <a:spcPts val="100"/>
              </a:spcBef>
            </a:pPr>
            <a:r>
              <a:rPr sz="1650" b="1" spc="-5" dirty="0">
                <a:latin typeface="Calibri"/>
                <a:cs typeface="Calibri"/>
              </a:rPr>
              <a:t>Can </a:t>
            </a:r>
            <a:r>
              <a:rPr sz="1650" b="1" spc="-10" dirty="0">
                <a:latin typeface="Calibri"/>
                <a:cs typeface="Calibri"/>
              </a:rPr>
              <a:t>you move  </a:t>
            </a:r>
            <a:r>
              <a:rPr sz="1650" b="1" dirty="0">
                <a:latin typeface="Calibri"/>
                <a:cs typeface="Calibri"/>
              </a:rPr>
              <a:t>the </a:t>
            </a:r>
            <a:r>
              <a:rPr sz="1650" b="1" spc="-5" dirty="0">
                <a:latin typeface="Calibri"/>
                <a:cs typeface="Calibri"/>
              </a:rPr>
              <a:t>injured</a:t>
            </a:r>
            <a:r>
              <a:rPr sz="1650" b="1" spc="-75" dirty="0">
                <a:latin typeface="Calibri"/>
                <a:cs typeface="Calibri"/>
              </a:rPr>
              <a:t> </a:t>
            </a:r>
            <a:r>
              <a:rPr sz="1650" b="1" spc="-5" dirty="0">
                <a:latin typeface="Calibri"/>
                <a:cs typeface="Calibri"/>
              </a:rPr>
              <a:t>person?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85505" y="3046729"/>
            <a:ext cx="297180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10" dirty="0">
                <a:latin typeface="Calibri"/>
                <a:cs typeface="Calibri"/>
              </a:rPr>
              <a:t>No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92011" y="3529583"/>
            <a:ext cx="963930" cy="501650"/>
          </a:xfrm>
          <a:custGeom>
            <a:avLst/>
            <a:gdLst/>
            <a:ahLst/>
            <a:cxnLst/>
            <a:rect l="l" t="t" r="r" b="b"/>
            <a:pathLst>
              <a:path w="963929" h="501650">
                <a:moveTo>
                  <a:pt x="963930" y="414528"/>
                </a:moveTo>
                <a:lnTo>
                  <a:pt x="934974" y="414528"/>
                </a:lnTo>
                <a:lnTo>
                  <a:pt x="934974" y="0"/>
                </a:lnTo>
                <a:lnTo>
                  <a:pt x="0" y="0"/>
                </a:lnTo>
                <a:lnTo>
                  <a:pt x="0" y="24384"/>
                </a:lnTo>
                <a:lnTo>
                  <a:pt x="910590" y="24384"/>
                </a:lnTo>
                <a:lnTo>
                  <a:pt x="910590" y="476125"/>
                </a:lnTo>
                <a:lnTo>
                  <a:pt x="922782" y="501396"/>
                </a:lnTo>
                <a:lnTo>
                  <a:pt x="963930" y="414528"/>
                </a:lnTo>
                <a:close/>
              </a:path>
              <a:path w="963929" h="501650">
                <a:moveTo>
                  <a:pt x="910590" y="476125"/>
                </a:moveTo>
                <a:lnTo>
                  <a:pt x="910590" y="414528"/>
                </a:lnTo>
                <a:lnTo>
                  <a:pt x="880872" y="414528"/>
                </a:lnTo>
                <a:lnTo>
                  <a:pt x="910590" y="476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666738" y="4104132"/>
            <a:ext cx="2105660" cy="1074420"/>
          </a:xfrm>
          <a:custGeom>
            <a:avLst/>
            <a:gdLst/>
            <a:ahLst/>
            <a:cxnLst/>
            <a:rect l="l" t="t" r="r" b="b"/>
            <a:pathLst>
              <a:path w="2105659" h="1074420">
                <a:moveTo>
                  <a:pt x="2105405" y="1074420"/>
                </a:moveTo>
                <a:lnTo>
                  <a:pt x="2105405" y="0"/>
                </a:lnTo>
                <a:lnTo>
                  <a:pt x="0" y="0"/>
                </a:lnTo>
                <a:lnTo>
                  <a:pt x="0" y="1074420"/>
                </a:lnTo>
                <a:lnTo>
                  <a:pt x="12191" y="1074420"/>
                </a:lnTo>
                <a:lnTo>
                  <a:pt x="12191" y="23622"/>
                </a:lnTo>
                <a:lnTo>
                  <a:pt x="23621" y="11430"/>
                </a:lnTo>
                <a:lnTo>
                  <a:pt x="23621" y="23622"/>
                </a:lnTo>
                <a:lnTo>
                  <a:pt x="2081783" y="23622"/>
                </a:lnTo>
                <a:lnTo>
                  <a:pt x="2081783" y="11430"/>
                </a:lnTo>
                <a:lnTo>
                  <a:pt x="2093976" y="23622"/>
                </a:lnTo>
                <a:lnTo>
                  <a:pt x="2093976" y="1074420"/>
                </a:lnTo>
                <a:lnTo>
                  <a:pt x="2105405" y="1074420"/>
                </a:lnTo>
                <a:close/>
              </a:path>
              <a:path w="2105659" h="1074420">
                <a:moveTo>
                  <a:pt x="23621" y="23622"/>
                </a:moveTo>
                <a:lnTo>
                  <a:pt x="23621" y="11430"/>
                </a:lnTo>
                <a:lnTo>
                  <a:pt x="12191" y="23622"/>
                </a:lnTo>
                <a:lnTo>
                  <a:pt x="23621" y="23622"/>
                </a:lnTo>
                <a:close/>
              </a:path>
              <a:path w="2105659" h="1074420">
                <a:moveTo>
                  <a:pt x="23621" y="1050798"/>
                </a:moveTo>
                <a:lnTo>
                  <a:pt x="23621" y="23622"/>
                </a:lnTo>
                <a:lnTo>
                  <a:pt x="12191" y="23622"/>
                </a:lnTo>
                <a:lnTo>
                  <a:pt x="12191" y="1050798"/>
                </a:lnTo>
                <a:lnTo>
                  <a:pt x="23621" y="1050798"/>
                </a:lnTo>
                <a:close/>
              </a:path>
              <a:path w="2105659" h="1074420">
                <a:moveTo>
                  <a:pt x="2093976" y="1050798"/>
                </a:moveTo>
                <a:lnTo>
                  <a:pt x="12191" y="1050798"/>
                </a:lnTo>
                <a:lnTo>
                  <a:pt x="23621" y="1062228"/>
                </a:lnTo>
                <a:lnTo>
                  <a:pt x="23621" y="1074420"/>
                </a:lnTo>
                <a:lnTo>
                  <a:pt x="2081783" y="1074420"/>
                </a:lnTo>
                <a:lnTo>
                  <a:pt x="2081783" y="1062228"/>
                </a:lnTo>
                <a:lnTo>
                  <a:pt x="2093976" y="1050798"/>
                </a:lnTo>
                <a:close/>
              </a:path>
              <a:path w="2105659" h="1074420">
                <a:moveTo>
                  <a:pt x="23621" y="1074420"/>
                </a:moveTo>
                <a:lnTo>
                  <a:pt x="23621" y="1062228"/>
                </a:lnTo>
                <a:lnTo>
                  <a:pt x="12191" y="1050798"/>
                </a:lnTo>
                <a:lnTo>
                  <a:pt x="12191" y="1074420"/>
                </a:lnTo>
                <a:lnTo>
                  <a:pt x="23621" y="1074420"/>
                </a:lnTo>
                <a:close/>
              </a:path>
              <a:path w="2105659" h="1074420">
                <a:moveTo>
                  <a:pt x="2093976" y="23622"/>
                </a:moveTo>
                <a:lnTo>
                  <a:pt x="2081783" y="11430"/>
                </a:lnTo>
                <a:lnTo>
                  <a:pt x="2081783" y="23622"/>
                </a:lnTo>
                <a:lnTo>
                  <a:pt x="2093976" y="23622"/>
                </a:lnTo>
                <a:close/>
              </a:path>
              <a:path w="2105659" h="1074420">
                <a:moveTo>
                  <a:pt x="2093976" y="1050798"/>
                </a:moveTo>
                <a:lnTo>
                  <a:pt x="2093976" y="23622"/>
                </a:lnTo>
                <a:lnTo>
                  <a:pt x="2081783" y="23622"/>
                </a:lnTo>
                <a:lnTo>
                  <a:pt x="2081783" y="1050798"/>
                </a:lnTo>
                <a:lnTo>
                  <a:pt x="2093976" y="1050798"/>
                </a:lnTo>
                <a:close/>
              </a:path>
              <a:path w="2105659" h="1074420">
                <a:moveTo>
                  <a:pt x="2093976" y="1074420"/>
                </a:moveTo>
                <a:lnTo>
                  <a:pt x="2093976" y="1050798"/>
                </a:lnTo>
                <a:lnTo>
                  <a:pt x="2081783" y="1062228"/>
                </a:lnTo>
                <a:lnTo>
                  <a:pt x="2081783" y="1074420"/>
                </a:lnTo>
                <a:lnTo>
                  <a:pt x="2093976" y="1074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678930" y="4233164"/>
            <a:ext cx="2082164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50" b="1" spc="-25" dirty="0">
                <a:solidFill>
                  <a:srgbClr val="FF0000"/>
                </a:solidFill>
                <a:latin typeface="Calibri"/>
                <a:cs typeface="Calibri"/>
              </a:rPr>
              <a:t>LEAVE</a:t>
            </a:r>
            <a:endParaRPr sz="1650">
              <a:latin typeface="Calibri"/>
              <a:cs typeface="Calibri"/>
            </a:endParaRPr>
          </a:p>
          <a:p>
            <a:pPr marL="398780" marR="393065" algn="ctr">
              <a:lnSpc>
                <a:spcPct val="100000"/>
              </a:lnSpc>
            </a:pPr>
            <a:r>
              <a:rPr sz="1650" b="1" spc="-10" dirty="0">
                <a:latin typeface="Calibri"/>
                <a:cs typeface="Calibri"/>
              </a:rPr>
              <a:t>Move to </a:t>
            </a:r>
            <a:r>
              <a:rPr sz="1650" b="1" dirty="0">
                <a:latin typeface="Calibri"/>
                <a:cs typeface="Calibri"/>
              </a:rPr>
              <a:t>a</a:t>
            </a:r>
            <a:r>
              <a:rPr sz="1650" b="1" spc="-65" dirty="0">
                <a:latin typeface="Calibri"/>
                <a:cs typeface="Calibri"/>
              </a:rPr>
              <a:t> </a:t>
            </a:r>
            <a:r>
              <a:rPr sz="1650" b="1" spc="-10" dirty="0">
                <a:latin typeface="Calibri"/>
                <a:cs typeface="Calibri"/>
              </a:rPr>
              <a:t>safe  </a:t>
            </a:r>
            <a:r>
              <a:rPr sz="1650" b="1" spc="-5" dirty="0">
                <a:latin typeface="Calibri"/>
                <a:cs typeface="Calibri"/>
              </a:rPr>
              <a:t>location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10967" y="4655058"/>
            <a:ext cx="70485" cy="429895"/>
          </a:xfrm>
          <a:custGeom>
            <a:avLst/>
            <a:gdLst/>
            <a:ahLst/>
            <a:cxnLst/>
            <a:rect l="l" t="t" r="r" b="b"/>
            <a:pathLst>
              <a:path w="70485" h="429895">
                <a:moveTo>
                  <a:pt x="70104" y="359663"/>
                </a:moveTo>
                <a:lnTo>
                  <a:pt x="0" y="359663"/>
                </a:lnTo>
                <a:lnTo>
                  <a:pt x="23621" y="406907"/>
                </a:lnTo>
                <a:lnTo>
                  <a:pt x="23621" y="371093"/>
                </a:lnTo>
                <a:lnTo>
                  <a:pt x="46481" y="371093"/>
                </a:lnTo>
                <a:lnTo>
                  <a:pt x="46481" y="406907"/>
                </a:lnTo>
                <a:lnTo>
                  <a:pt x="70104" y="359663"/>
                </a:lnTo>
                <a:close/>
              </a:path>
              <a:path w="70485" h="429895">
                <a:moveTo>
                  <a:pt x="46481" y="359663"/>
                </a:moveTo>
                <a:lnTo>
                  <a:pt x="46481" y="0"/>
                </a:lnTo>
                <a:lnTo>
                  <a:pt x="23621" y="0"/>
                </a:lnTo>
                <a:lnTo>
                  <a:pt x="23621" y="359663"/>
                </a:lnTo>
                <a:lnTo>
                  <a:pt x="46481" y="359663"/>
                </a:lnTo>
                <a:close/>
              </a:path>
              <a:path w="70485" h="429895">
                <a:moveTo>
                  <a:pt x="46481" y="406907"/>
                </a:moveTo>
                <a:lnTo>
                  <a:pt x="46481" y="371093"/>
                </a:lnTo>
                <a:lnTo>
                  <a:pt x="23621" y="371093"/>
                </a:lnTo>
                <a:lnTo>
                  <a:pt x="23621" y="406907"/>
                </a:lnTo>
                <a:lnTo>
                  <a:pt x="35051" y="429767"/>
                </a:lnTo>
                <a:lnTo>
                  <a:pt x="46481" y="406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672679" y="4683480"/>
            <a:ext cx="32702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13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98447" y="5170170"/>
            <a:ext cx="2295525" cy="1158240"/>
          </a:xfrm>
          <a:custGeom>
            <a:avLst/>
            <a:gdLst/>
            <a:ahLst/>
            <a:cxnLst/>
            <a:rect l="l" t="t" r="r" b="b"/>
            <a:pathLst>
              <a:path w="2295525" h="1158239">
                <a:moveTo>
                  <a:pt x="0" y="0"/>
                </a:moveTo>
                <a:lnTo>
                  <a:pt x="0" y="1158239"/>
                </a:lnTo>
                <a:lnTo>
                  <a:pt x="2295144" y="1158239"/>
                </a:lnTo>
                <a:lnTo>
                  <a:pt x="2295143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87017" y="5157978"/>
            <a:ext cx="2318385" cy="1183005"/>
          </a:xfrm>
          <a:custGeom>
            <a:avLst/>
            <a:gdLst/>
            <a:ahLst/>
            <a:cxnLst/>
            <a:rect l="l" t="t" r="r" b="b"/>
            <a:pathLst>
              <a:path w="2318385" h="1183004">
                <a:moveTo>
                  <a:pt x="2318004" y="1182624"/>
                </a:moveTo>
                <a:lnTo>
                  <a:pt x="2318004" y="0"/>
                </a:lnTo>
                <a:lnTo>
                  <a:pt x="0" y="0"/>
                </a:lnTo>
                <a:lnTo>
                  <a:pt x="0" y="1182624"/>
                </a:lnTo>
                <a:lnTo>
                  <a:pt x="11430" y="1182624"/>
                </a:lnTo>
                <a:lnTo>
                  <a:pt x="11429" y="23622"/>
                </a:lnTo>
                <a:lnTo>
                  <a:pt x="23621" y="12192"/>
                </a:lnTo>
                <a:lnTo>
                  <a:pt x="23621" y="23622"/>
                </a:lnTo>
                <a:lnTo>
                  <a:pt x="2294381" y="23622"/>
                </a:lnTo>
                <a:lnTo>
                  <a:pt x="2294381" y="12191"/>
                </a:lnTo>
                <a:lnTo>
                  <a:pt x="2306573" y="23622"/>
                </a:lnTo>
                <a:lnTo>
                  <a:pt x="2306574" y="1182624"/>
                </a:lnTo>
                <a:lnTo>
                  <a:pt x="2318004" y="1182624"/>
                </a:lnTo>
                <a:close/>
              </a:path>
              <a:path w="2318385" h="1183004">
                <a:moveTo>
                  <a:pt x="23621" y="23622"/>
                </a:moveTo>
                <a:lnTo>
                  <a:pt x="23621" y="12192"/>
                </a:lnTo>
                <a:lnTo>
                  <a:pt x="11429" y="23622"/>
                </a:lnTo>
                <a:lnTo>
                  <a:pt x="23621" y="23622"/>
                </a:lnTo>
                <a:close/>
              </a:path>
              <a:path w="2318385" h="1183004">
                <a:moveTo>
                  <a:pt x="23621" y="1159002"/>
                </a:moveTo>
                <a:lnTo>
                  <a:pt x="23621" y="23622"/>
                </a:lnTo>
                <a:lnTo>
                  <a:pt x="11429" y="23622"/>
                </a:lnTo>
                <a:lnTo>
                  <a:pt x="11429" y="1159002"/>
                </a:lnTo>
                <a:lnTo>
                  <a:pt x="23621" y="1159002"/>
                </a:lnTo>
                <a:close/>
              </a:path>
              <a:path w="2318385" h="1183004">
                <a:moveTo>
                  <a:pt x="2306574" y="1159002"/>
                </a:moveTo>
                <a:lnTo>
                  <a:pt x="11429" y="1159002"/>
                </a:lnTo>
                <a:lnTo>
                  <a:pt x="23621" y="1170432"/>
                </a:lnTo>
                <a:lnTo>
                  <a:pt x="23622" y="1182624"/>
                </a:lnTo>
                <a:lnTo>
                  <a:pt x="2294381" y="1182624"/>
                </a:lnTo>
                <a:lnTo>
                  <a:pt x="2294381" y="1170432"/>
                </a:lnTo>
                <a:lnTo>
                  <a:pt x="2306574" y="1159002"/>
                </a:lnTo>
                <a:close/>
              </a:path>
              <a:path w="2318385" h="1183004">
                <a:moveTo>
                  <a:pt x="23622" y="1182624"/>
                </a:moveTo>
                <a:lnTo>
                  <a:pt x="23621" y="1170432"/>
                </a:lnTo>
                <a:lnTo>
                  <a:pt x="11429" y="1159002"/>
                </a:lnTo>
                <a:lnTo>
                  <a:pt x="11430" y="1182624"/>
                </a:lnTo>
                <a:lnTo>
                  <a:pt x="23622" y="1182624"/>
                </a:lnTo>
                <a:close/>
              </a:path>
              <a:path w="2318385" h="1183004">
                <a:moveTo>
                  <a:pt x="2306573" y="23622"/>
                </a:moveTo>
                <a:lnTo>
                  <a:pt x="2294381" y="12191"/>
                </a:lnTo>
                <a:lnTo>
                  <a:pt x="2294381" y="23622"/>
                </a:lnTo>
                <a:lnTo>
                  <a:pt x="2306573" y="23622"/>
                </a:lnTo>
                <a:close/>
              </a:path>
              <a:path w="2318385" h="1183004">
                <a:moveTo>
                  <a:pt x="2306574" y="1159002"/>
                </a:moveTo>
                <a:lnTo>
                  <a:pt x="2306573" y="23622"/>
                </a:lnTo>
                <a:lnTo>
                  <a:pt x="2294381" y="23622"/>
                </a:lnTo>
                <a:lnTo>
                  <a:pt x="2294381" y="1159002"/>
                </a:lnTo>
                <a:lnTo>
                  <a:pt x="2306574" y="1159002"/>
                </a:lnTo>
                <a:close/>
              </a:path>
              <a:path w="2318385" h="1183004">
                <a:moveTo>
                  <a:pt x="2306574" y="1182624"/>
                </a:moveTo>
                <a:lnTo>
                  <a:pt x="2306574" y="1159002"/>
                </a:lnTo>
                <a:lnTo>
                  <a:pt x="2294381" y="1170432"/>
                </a:lnTo>
                <a:lnTo>
                  <a:pt x="2294381" y="1182624"/>
                </a:lnTo>
                <a:lnTo>
                  <a:pt x="2306574" y="1182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298447" y="5468366"/>
            <a:ext cx="22955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50" b="1" spc="-75" dirty="0">
                <a:solidFill>
                  <a:srgbClr val="FF0000"/>
                </a:solidFill>
                <a:latin typeface="Calibri"/>
                <a:cs typeface="Calibri"/>
              </a:rPr>
              <a:t>STAY</a:t>
            </a:r>
            <a:endParaRPr sz="1650">
              <a:latin typeface="Calibri"/>
              <a:cs typeface="Calibri"/>
            </a:endParaRPr>
          </a:p>
          <a:p>
            <a:pPr marR="40005" algn="ctr">
              <a:lnSpc>
                <a:spcPct val="100000"/>
              </a:lnSpc>
            </a:pPr>
            <a:r>
              <a:rPr sz="1650" b="1" spc="-5" dirty="0">
                <a:latin typeface="Calibri"/>
                <a:cs typeface="Calibri"/>
              </a:rPr>
              <a:t>Start providing</a:t>
            </a:r>
            <a:r>
              <a:rPr sz="1650" b="1" spc="-30" dirty="0">
                <a:latin typeface="Calibri"/>
                <a:cs typeface="Calibri"/>
              </a:rPr>
              <a:t> </a:t>
            </a:r>
            <a:r>
              <a:rPr sz="1650" b="1" spc="-10" dirty="0">
                <a:latin typeface="Calibri"/>
                <a:cs typeface="Calibri"/>
              </a:rPr>
              <a:t>care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72811" y="4655058"/>
            <a:ext cx="71120" cy="429895"/>
          </a:xfrm>
          <a:custGeom>
            <a:avLst/>
            <a:gdLst/>
            <a:ahLst/>
            <a:cxnLst/>
            <a:rect l="l" t="t" r="r" b="b"/>
            <a:pathLst>
              <a:path w="71120" h="429895">
                <a:moveTo>
                  <a:pt x="70865" y="359663"/>
                </a:moveTo>
                <a:lnTo>
                  <a:pt x="0" y="359663"/>
                </a:lnTo>
                <a:lnTo>
                  <a:pt x="23621" y="406907"/>
                </a:lnTo>
                <a:lnTo>
                  <a:pt x="23621" y="371093"/>
                </a:lnTo>
                <a:lnTo>
                  <a:pt x="47243" y="371093"/>
                </a:lnTo>
                <a:lnTo>
                  <a:pt x="47243" y="405902"/>
                </a:lnTo>
                <a:lnTo>
                  <a:pt x="70865" y="359663"/>
                </a:lnTo>
                <a:close/>
              </a:path>
              <a:path w="71120" h="429895">
                <a:moveTo>
                  <a:pt x="47243" y="359663"/>
                </a:moveTo>
                <a:lnTo>
                  <a:pt x="47243" y="0"/>
                </a:lnTo>
                <a:lnTo>
                  <a:pt x="23621" y="0"/>
                </a:lnTo>
                <a:lnTo>
                  <a:pt x="23621" y="359663"/>
                </a:lnTo>
                <a:lnTo>
                  <a:pt x="47243" y="359663"/>
                </a:lnTo>
                <a:close/>
              </a:path>
              <a:path w="71120" h="429895">
                <a:moveTo>
                  <a:pt x="47243" y="405902"/>
                </a:moveTo>
                <a:lnTo>
                  <a:pt x="47243" y="371093"/>
                </a:lnTo>
                <a:lnTo>
                  <a:pt x="23621" y="371093"/>
                </a:lnTo>
                <a:lnTo>
                  <a:pt x="23621" y="406907"/>
                </a:lnTo>
                <a:lnTo>
                  <a:pt x="35051" y="429767"/>
                </a:lnTo>
                <a:lnTo>
                  <a:pt x="47243" y="4059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224521" y="4683503"/>
            <a:ext cx="32702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-13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60291" y="5170170"/>
            <a:ext cx="2295525" cy="1158240"/>
          </a:xfrm>
          <a:custGeom>
            <a:avLst/>
            <a:gdLst/>
            <a:ahLst/>
            <a:cxnLst/>
            <a:rect l="l" t="t" r="r" b="b"/>
            <a:pathLst>
              <a:path w="2295525" h="1158239">
                <a:moveTo>
                  <a:pt x="0" y="0"/>
                </a:moveTo>
                <a:lnTo>
                  <a:pt x="0" y="1158240"/>
                </a:lnTo>
                <a:lnTo>
                  <a:pt x="2295144" y="1158239"/>
                </a:lnTo>
                <a:lnTo>
                  <a:pt x="2295143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48861" y="5157978"/>
            <a:ext cx="2319020" cy="1183005"/>
          </a:xfrm>
          <a:custGeom>
            <a:avLst/>
            <a:gdLst/>
            <a:ahLst/>
            <a:cxnLst/>
            <a:rect l="l" t="t" r="r" b="b"/>
            <a:pathLst>
              <a:path w="2319020" h="1183004">
                <a:moveTo>
                  <a:pt x="2318766" y="1182624"/>
                </a:moveTo>
                <a:lnTo>
                  <a:pt x="2318766" y="0"/>
                </a:lnTo>
                <a:lnTo>
                  <a:pt x="0" y="0"/>
                </a:lnTo>
                <a:lnTo>
                  <a:pt x="0" y="1182624"/>
                </a:lnTo>
                <a:lnTo>
                  <a:pt x="11430" y="1182624"/>
                </a:lnTo>
                <a:lnTo>
                  <a:pt x="11429" y="23622"/>
                </a:lnTo>
                <a:lnTo>
                  <a:pt x="23622" y="12192"/>
                </a:lnTo>
                <a:lnTo>
                  <a:pt x="23622" y="23622"/>
                </a:lnTo>
                <a:lnTo>
                  <a:pt x="2295143" y="23622"/>
                </a:lnTo>
                <a:lnTo>
                  <a:pt x="2295143" y="12192"/>
                </a:lnTo>
                <a:lnTo>
                  <a:pt x="2306574" y="23622"/>
                </a:lnTo>
                <a:lnTo>
                  <a:pt x="2306574" y="1182624"/>
                </a:lnTo>
                <a:lnTo>
                  <a:pt x="2318766" y="1182624"/>
                </a:lnTo>
                <a:close/>
              </a:path>
              <a:path w="2319020" h="1183004">
                <a:moveTo>
                  <a:pt x="23622" y="23622"/>
                </a:moveTo>
                <a:lnTo>
                  <a:pt x="23622" y="12192"/>
                </a:lnTo>
                <a:lnTo>
                  <a:pt x="11429" y="23622"/>
                </a:lnTo>
                <a:lnTo>
                  <a:pt x="23622" y="23622"/>
                </a:lnTo>
                <a:close/>
              </a:path>
              <a:path w="2319020" h="1183004">
                <a:moveTo>
                  <a:pt x="23622" y="1159002"/>
                </a:moveTo>
                <a:lnTo>
                  <a:pt x="23622" y="23622"/>
                </a:lnTo>
                <a:lnTo>
                  <a:pt x="11429" y="23622"/>
                </a:lnTo>
                <a:lnTo>
                  <a:pt x="11430" y="1159002"/>
                </a:lnTo>
                <a:lnTo>
                  <a:pt x="23622" y="1159002"/>
                </a:lnTo>
                <a:close/>
              </a:path>
              <a:path w="2319020" h="1183004">
                <a:moveTo>
                  <a:pt x="2306574" y="1159002"/>
                </a:moveTo>
                <a:lnTo>
                  <a:pt x="11430" y="1159002"/>
                </a:lnTo>
                <a:lnTo>
                  <a:pt x="23622" y="1170432"/>
                </a:lnTo>
                <a:lnTo>
                  <a:pt x="23622" y="1182624"/>
                </a:lnTo>
                <a:lnTo>
                  <a:pt x="2295144" y="1182624"/>
                </a:lnTo>
                <a:lnTo>
                  <a:pt x="2295144" y="1170432"/>
                </a:lnTo>
                <a:lnTo>
                  <a:pt x="2306574" y="1159002"/>
                </a:lnTo>
                <a:close/>
              </a:path>
              <a:path w="2319020" h="1183004">
                <a:moveTo>
                  <a:pt x="23622" y="1182624"/>
                </a:moveTo>
                <a:lnTo>
                  <a:pt x="23622" y="1170432"/>
                </a:lnTo>
                <a:lnTo>
                  <a:pt x="11430" y="1159002"/>
                </a:lnTo>
                <a:lnTo>
                  <a:pt x="11430" y="1182624"/>
                </a:lnTo>
                <a:lnTo>
                  <a:pt x="23622" y="1182624"/>
                </a:lnTo>
                <a:close/>
              </a:path>
              <a:path w="2319020" h="1183004">
                <a:moveTo>
                  <a:pt x="2306574" y="23622"/>
                </a:moveTo>
                <a:lnTo>
                  <a:pt x="2295143" y="12192"/>
                </a:lnTo>
                <a:lnTo>
                  <a:pt x="2295143" y="23622"/>
                </a:lnTo>
                <a:lnTo>
                  <a:pt x="2306574" y="23622"/>
                </a:lnTo>
                <a:close/>
              </a:path>
              <a:path w="2319020" h="1183004">
                <a:moveTo>
                  <a:pt x="2306574" y="1159002"/>
                </a:moveTo>
                <a:lnTo>
                  <a:pt x="2306574" y="23622"/>
                </a:lnTo>
                <a:lnTo>
                  <a:pt x="2295143" y="23622"/>
                </a:lnTo>
                <a:lnTo>
                  <a:pt x="2295144" y="1159002"/>
                </a:lnTo>
                <a:lnTo>
                  <a:pt x="2306574" y="1159002"/>
                </a:lnTo>
                <a:close/>
              </a:path>
              <a:path w="2319020" h="1183004">
                <a:moveTo>
                  <a:pt x="2306574" y="1182624"/>
                </a:moveTo>
                <a:lnTo>
                  <a:pt x="2306574" y="1159002"/>
                </a:lnTo>
                <a:lnTo>
                  <a:pt x="2295144" y="1170432"/>
                </a:lnTo>
                <a:lnTo>
                  <a:pt x="2295144" y="1182624"/>
                </a:lnTo>
                <a:lnTo>
                  <a:pt x="2306574" y="1182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860291" y="5341111"/>
            <a:ext cx="2295525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50" b="1" spc="-25" dirty="0">
                <a:solidFill>
                  <a:srgbClr val="FF0000"/>
                </a:solidFill>
                <a:latin typeface="Calibri"/>
                <a:cs typeface="Calibri"/>
              </a:rPr>
              <a:t>LEAVE</a:t>
            </a:r>
            <a:endParaRPr sz="1650">
              <a:latin typeface="Calibri"/>
              <a:cs typeface="Calibri"/>
            </a:endParaRPr>
          </a:p>
          <a:p>
            <a:pPr marL="124460" marR="116839" algn="ctr">
              <a:lnSpc>
                <a:spcPct val="100000"/>
              </a:lnSpc>
            </a:pPr>
            <a:r>
              <a:rPr sz="1650" b="1" spc="-45" dirty="0">
                <a:latin typeface="Calibri"/>
                <a:cs typeface="Calibri"/>
              </a:rPr>
              <a:t>Take </a:t>
            </a:r>
            <a:r>
              <a:rPr sz="1650" b="1" dirty="0">
                <a:latin typeface="Calibri"/>
                <a:cs typeface="Calibri"/>
              </a:rPr>
              <a:t>the </a:t>
            </a:r>
            <a:r>
              <a:rPr sz="1650" b="1" spc="-5" dirty="0">
                <a:latin typeface="Calibri"/>
                <a:cs typeface="Calibri"/>
              </a:rPr>
              <a:t>injured</a:t>
            </a:r>
            <a:r>
              <a:rPr sz="1650" b="1" spc="-40" dirty="0">
                <a:latin typeface="Calibri"/>
                <a:cs typeface="Calibri"/>
              </a:rPr>
              <a:t> </a:t>
            </a:r>
            <a:r>
              <a:rPr sz="1650" b="1" spc="-5" dirty="0">
                <a:latin typeface="Calibri"/>
                <a:cs typeface="Calibri"/>
              </a:rPr>
              <a:t>person  </a:t>
            </a:r>
            <a:r>
              <a:rPr sz="1650" b="1" dirty="0">
                <a:latin typeface="Calibri"/>
                <a:cs typeface="Calibri"/>
              </a:rPr>
              <a:t>out of </a:t>
            </a:r>
            <a:r>
              <a:rPr sz="1650" b="1" spc="-15" dirty="0">
                <a:latin typeface="Calibri"/>
                <a:cs typeface="Calibri"/>
              </a:rPr>
              <a:t>harm’s</a:t>
            </a:r>
            <a:r>
              <a:rPr sz="1650" b="1" spc="-55" dirty="0">
                <a:latin typeface="Calibri"/>
                <a:cs typeface="Calibri"/>
              </a:rPr>
              <a:t> </a:t>
            </a:r>
            <a:r>
              <a:rPr sz="1650" b="1" spc="-20" dirty="0">
                <a:latin typeface="Calibri"/>
                <a:cs typeface="Calibri"/>
              </a:rPr>
              <a:t>way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46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480" y="1140967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575" y="1494536"/>
            <a:ext cx="457898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HOW </a:t>
            </a:r>
            <a:r>
              <a:rPr spc="-30" dirty="0"/>
              <a:t>TO </a:t>
            </a:r>
            <a:r>
              <a:rPr spc="-5" dirty="0"/>
              <a:t>MOVE </a:t>
            </a:r>
            <a:r>
              <a:rPr spc="5" dirty="0"/>
              <a:t>THE</a:t>
            </a:r>
            <a:r>
              <a:rPr spc="-25" dirty="0"/>
              <a:t> </a:t>
            </a:r>
            <a:r>
              <a:rPr spc="10" dirty="0"/>
              <a:t>INJURED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7838" y="2142744"/>
            <a:ext cx="4945379" cy="38183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8186" y="5933947"/>
            <a:ext cx="85788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Aaron Tang | CC BY</a:t>
            </a:r>
            <a:r>
              <a:rPr sz="500" spc="-5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2.0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47</a:t>
            </a:r>
            <a:endParaRPr sz="1150"/>
          </a:p>
        </p:txBody>
      </p:sp>
      <p:sp>
        <p:nvSpPr>
          <p:cNvPr id="11" name="object 11"/>
          <p:cNvSpPr txBox="1"/>
          <p:nvPr/>
        </p:nvSpPr>
        <p:spPr>
          <a:xfrm>
            <a:off x="5261018" y="2319019"/>
            <a:ext cx="4504690" cy="348170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20"/>
              </a:spcBef>
            </a:pPr>
            <a:r>
              <a:rPr sz="2950" b="1" dirty="0">
                <a:solidFill>
                  <a:srgbClr val="004771"/>
                </a:solidFill>
                <a:latin typeface="Calibri"/>
                <a:cs typeface="Calibri"/>
              </a:rPr>
              <a:t>Move</a:t>
            </a:r>
            <a:r>
              <a:rPr sz="2950" b="1" spc="-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950" b="1" spc="5" dirty="0">
                <a:solidFill>
                  <a:srgbClr val="004771"/>
                </a:solidFill>
                <a:latin typeface="Calibri"/>
                <a:cs typeface="Calibri"/>
              </a:rPr>
              <a:t>Smartly</a:t>
            </a:r>
            <a:endParaRPr sz="2950">
              <a:latin typeface="Calibri"/>
              <a:cs typeface="Calibri"/>
            </a:endParaRPr>
          </a:p>
          <a:p>
            <a:pPr marL="578485" indent="-188595">
              <a:lnSpc>
                <a:spcPct val="100000"/>
              </a:lnSpc>
              <a:spcBef>
                <a:spcPts val="1825"/>
              </a:spcBef>
              <a:buClr>
                <a:srgbClr val="014770"/>
              </a:buClr>
              <a:buFont typeface="Arial"/>
              <a:buChar char="•"/>
              <a:tabLst>
                <a:tab pos="579120" algn="l"/>
              </a:tabLst>
            </a:pPr>
            <a:r>
              <a:rPr sz="2300" dirty="0">
                <a:latin typeface="Calibri"/>
                <a:cs typeface="Calibri"/>
              </a:rPr>
              <a:t>Get help </a:t>
            </a:r>
            <a:r>
              <a:rPr sz="2300" spc="-10" dirty="0">
                <a:latin typeface="Calibri"/>
                <a:cs typeface="Calibri"/>
              </a:rPr>
              <a:t>from others around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you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14770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578485" marR="237490" indent="-188595">
              <a:lnSpc>
                <a:spcPct val="100400"/>
              </a:lnSpc>
              <a:buClr>
                <a:srgbClr val="014770"/>
              </a:buClr>
              <a:buFont typeface="Arial"/>
              <a:buChar char="•"/>
              <a:tabLst>
                <a:tab pos="579120" algn="l"/>
              </a:tabLst>
            </a:pPr>
            <a:r>
              <a:rPr sz="2300" spc="5" dirty="0">
                <a:latin typeface="Calibri"/>
                <a:cs typeface="Calibri"/>
              </a:rPr>
              <a:t>Use </a:t>
            </a:r>
            <a:r>
              <a:rPr sz="2300" dirty="0">
                <a:latin typeface="Calibri"/>
                <a:cs typeface="Calibri"/>
              </a:rPr>
              <a:t>things </a:t>
            </a:r>
            <a:r>
              <a:rPr sz="2300" spc="-10" dirty="0">
                <a:latin typeface="Calibri"/>
                <a:cs typeface="Calibri"/>
              </a:rPr>
              <a:t>around you, </a:t>
            </a:r>
            <a:r>
              <a:rPr sz="2300" dirty="0">
                <a:latin typeface="Calibri"/>
                <a:cs typeface="Calibri"/>
              </a:rPr>
              <a:t>such </a:t>
            </a:r>
            <a:r>
              <a:rPr sz="2300" spc="-5" dirty="0">
                <a:latin typeface="Calibri"/>
                <a:cs typeface="Calibri"/>
              </a:rPr>
              <a:t>as  </a:t>
            </a:r>
            <a:r>
              <a:rPr sz="2300" spc="-10" dirty="0">
                <a:latin typeface="Calibri"/>
                <a:cs typeface="Calibri"/>
              </a:rPr>
              <a:t>blankets, chairs, </a:t>
            </a:r>
            <a:r>
              <a:rPr sz="2300" dirty="0">
                <a:latin typeface="Calibri"/>
                <a:cs typeface="Calibri"/>
              </a:rPr>
              <a:t>and</a:t>
            </a:r>
            <a:r>
              <a:rPr sz="2300" spc="3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carts.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307340">
              <a:lnSpc>
                <a:spcPct val="100400"/>
              </a:lnSpc>
            </a:pPr>
            <a:r>
              <a:rPr sz="2300" dirty="0">
                <a:latin typeface="Calibri"/>
                <a:cs typeface="Calibri"/>
              </a:rPr>
              <a:t>Moving an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10" dirty="0">
                <a:latin typeface="Calibri"/>
                <a:cs typeface="Calibri"/>
              </a:rPr>
              <a:t>person </a:t>
            </a:r>
            <a:r>
              <a:rPr sz="2300" dirty="0">
                <a:latin typeface="Calibri"/>
                <a:cs typeface="Calibri"/>
              </a:rPr>
              <a:t>who is </a:t>
            </a:r>
            <a:r>
              <a:rPr sz="2300" spc="-5" dirty="0">
                <a:latin typeface="Calibri"/>
                <a:cs typeface="Calibri"/>
              </a:rPr>
              <a:t>in  </a:t>
            </a:r>
            <a:r>
              <a:rPr sz="2300" spc="-20" dirty="0">
                <a:latin typeface="Calibri"/>
                <a:cs typeface="Calibri"/>
              </a:rPr>
              <a:t>grave </a:t>
            </a:r>
            <a:r>
              <a:rPr sz="2300" spc="-5" dirty="0">
                <a:latin typeface="Calibri"/>
                <a:cs typeface="Calibri"/>
              </a:rPr>
              <a:t>danger </a:t>
            </a:r>
            <a:r>
              <a:rPr sz="2300" b="1" dirty="0">
                <a:latin typeface="Calibri"/>
                <a:cs typeface="Calibri"/>
              </a:rPr>
              <a:t>will not </a:t>
            </a:r>
            <a:r>
              <a:rPr sz="2300" spc="-5" dirty="0">
                <a:latin typeface="Calibri"/>
                <a:cs typeface="Calibri"/>
              </a:rPr>
              <a:t>cause more  </a:t>
            </a:r>
            <a:r>
              <a:rPr sz="2300" dirty="0">
                <a:latin typeface="Calibri"/>
                <a:cs typeface="Calibri"/>
              </a:rPr>
              <a:t>harm than </a:t>
            </a:r>
            <a:r>
              <a:rPr sz="2300" spc="-5" dirty="0">
                <a:latin typeface="Calibri"/>
                <a:cs typeface="Calibri"/>
              </a:rPr>
              <a:t>leaving </a:t>
            </a:r>
            <a:r>
              <a:rPr sz="2300" dirty="0">
                <a:latin typeface="Calibri"/>
                <a:cs typeface="Calibri"/>
              </a:rPr>
              <a:t>them </a:t>
            </a:r>
            <a:r>
              <a:rPr sz="2300" spc="-10" dirty="0">
                <a:latin typeface="Calibri"/>
                <a:cs typeface="Calibri"/>
              </a:rPr>
              <a:t>to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die.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480" y="1140967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575" y="1494536"/>
            <a:ext cx="457898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HOW </a:t>
            </a:r>
            <a:r>
              <a:rPr spc="-30" dirty="0"/>
              <a:t>TO </a:t>
            </a:r>
            <a:r>
              <a:rPr spc="-5" dirty="0"/>
              <a:t>MOVE </a:t>
            </a:r>
            <a:r>
              <a:rPr spc="5" dirty="0"/>
              <a:t>THE</a:t>
            </a:r>
            <a:r>
              <a:rPr spc="-25" dirty="0"/>
              <a:t> </a:t>
            </a:r>
            <a:r>
              <a:rPr spc="10" dirty="0"/>
              <a:t>INJURED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3792" y="2239771"/>
            <a:ext cx="2923540" cy="202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1295" marR="5080" indent="-188595">
              <a:lnSpc>
                <a:spcPct val="100400"/>
              </a:lnSpc>
              <a:spcBef>
                <a:spcPts val="95"/>
              </a:spcBef>
              <a:buClr>
                <a:srgbClr val="014770"/>
              </a:buClr>
              <a:buFont typeface="Arial"/>
              <a:buChar char="•"/>
              <a:tabLst>
                <a:tab pos="201930" algn="l"/>
              </a:tabLst>
            </a:pPr>
            <a:r>
              <a:rPr sz="2300" spc="-10" dirty="0">
                <a:latin typeface="Calibri"/>
                <a:cs typeface="Calibri"/>
              </a:rPr>
              <a:t>Drags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spc="-5" dirty="0">
                <a:latin typeface="Calibri"/>
                <a:cs typeface="Calibri"/>
              </a:rPr>
              <a:t>one‐person  carries </a:t>
            </a:r>
            <a:r>
              <a:rPr sz="2300" spc="-15" dirty="0">
                <a:latin typeface="Calibri"/>
                <a:cs typeface="Calibri"/>
              </a:rPr>
              <a:t>for </a:t>
            </a:r>
            <a:r>
              <a:rPr sz="2300" dirty="0">
                <a:latin typeface="Calibri"/>
                <a:cs typeface="Calibri"/>
              </a:rPr>
              <a:t>moving 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dirty="0">
                <a:latin typeface="Calibri"/>
                <a:cs typeface="Calibri"/>
              </a:rPr>
              <a:t>short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distances</a:t>
            </a:r>
            <a:endParaRPr sz="2300">
              <a:latin typeface="Calibri"/>
              <a:cs typeface="Calibri"/>
            </a:endParaRPr>
          </a:p>
          <a:p>
            <a:pPr marL="201295" marR="42545" indent="-188595">
              <a:lnSpc>
                <a:spcPct val="100400"/>
              </a:lnSpc>
              <a:spcBef>
                <a:spcPts val="1905"/>
              </a:spcBef>
              <a:buClr>
                <a:srgbClr val="014770"/>
              </a:buClr>
              <a:buFont typeface="Arial"/>
              <a:buChar char="•"/>
              <a:tabLst>
                <a:tab pos="201930" algn="l"/>
              </a:tabLst>
            </a:pPr>
            <a:r>
              <a:rPr sz="2300" spc="-15" dirty="0">
                <a:latin typeface="Calibri"/>
                <a:cs typeface="Calibri"/>
              </a:rPr>
              <a:t>Two‐person </a:t>
            </a:r>
            <a:r>
              <a:rPr sz="2300" spc="-5" dirty="0">
                <a:latin typeface="Calibri"/>
                <a:cs typeface="Calibri"/>
              </a:rPr>
              <a:t>carries </a:t>
            </a:r>
            <a:r>
              <a:rPr sz="2300" spc="-15" dirty="0">
                <a:latin typeface="Calibri"/>
                <a:cs typeface="Calibri"/>
              </a:rPr>
              <a:t>for  </a:t>
            </a:r>
            <a:r>
              <a:rPr sz="2300" spc="-5" dirty="0">
                <a:latin typeface="Calibri"/>
                <a:cs typeface="Calibri"/>
              </a:rPr>
              <a:t>longer </a:t>
            </a:r>
            <a:r>
              <a:rPr sz="2300" spc="-10" dirty="0">
                <a:latin typeface="Calibri"/>
                <a:cs typeface="Calibri"/>
              </a:rPr>
              <a:t>distances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52282" y="2103931"/>
            <a:ext cx="1982867" cy="20923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41994" y="2263811"/>
            <a:ext cx="2388869" cy="17777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4018" y="4330357"/>
            <a:ext cx="1309041" cy="20860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33719" y="4499123"/>
            <a:ext cx="1462161" cy="180542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17326" y="4453154"/>
            <a:ext cx="2098730" cy="19034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736328" y="6350761"/>
            <a:ext cx="1752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48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0106" y="6490778"/>
            <a:ext cx="75184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75"/>
              </a:lnSpc>
            </a:pPr>
            <a:r>
              <a:rPr sz="500" spc="-5" dirty="0">
                <a:latin typeface="Calibri"/>
                <a:cs typeface="Calibri"/>
              </a:rPr>
              <a:t>Boy Scouts of America,</a:t>
            </a:r>
            <a:r>
              <a:rPr sz="500" spc="-6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1995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2" y="1141729"/>
            <a:ext cx="839469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2: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STAY</a:t>
            </a:r>
            <a:r>
              <a:rPr sz="850" spc="-2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SAFE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18643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KEY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3373" y="1161288"/>
            <a:ext cx="1068954" cy="1068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6229" y="3044951"/>
            <a:ext cx="179070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5468" y="3697223"/>
            <a:ext cx="179070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6229" y="4685538"/>
            <a:ext cx="179070" cy="1783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46430" y="2914903"/>
            <a:ext cx="7451725" cy="20415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5" dirty="0">
                <a:latin typeface="Calibri"/>
                <a:cs typeface="Calibri"/>
              </a:rPr>
              <a:t>Use </a:t>
            </a:r>
            <a:r>
              <a:rPr sz="2300" spc="-10" dirty="0">
                <a:latin typeface="Calibri"/>
                <a:cs typeface="Calibri"/>
              </a:rPr>
              <a:t>your </a:t>
            </a:r>
            <a:r>
              <a:rPr sz="2300" dirty="0">
                <a:latin typeface="Calibri"/>
                <a:cs typeface="Calibri"/>
              </a:rPr>
              <a:t>senses </a:t>
            </a:r>
            <a:r>
              <a:rPr sz="2300" spc="-10" dirty="0">
                <a:latin typeface="Calibri"/>
                <a:cs typeface="Calibri"/>
              </a:rPr>
              <a:t>to gain </a:t>
            </a:r>
            <a:r>
              <a:rPr sz="2300" dirty="0">
                <a:latin typeface="Calibri"/>
                <a:cs typeface="Calibri"/>
              </a:rPr>
              <a:t>situational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awareness.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00400"/>
              </a:lnSpc>
            </a:pPr>
            <a:r>
              <a:rPr sz="2300" spc="5" dirty="0">
                <a:latin typeface="Calibri"/>
                <a:cs typeface="Calibri"/>
              </a:rPr>
              <a:t>When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5" dirty="0">
                <a:latin typeface="Calibri"/>
                <a:cs typeface="Calibri"/>
              </a:rPr>
              <a:t>can, move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20" dirty="0">
                <a:latin typeface="Calibri"/>
                <a:cs typeface="Calibri"/>
              </a:rPr>
              <a:t>away </a:t>
            </a:r>
            <a:r>
              <a:rPr sz="2300" spc="-10" dirty="0">
                <a:latin typeface="Calibri"/>
                <a:cs typeface="Calibri"/>
              </a:rPr>
              <a:t>from </a:t>
            </a:r>
            <a:r>
              <a:rPr sz="2300" dirty="0">
                <a:latin typeface="Calibri"/>
                <a:cs typeface="Calibri"/>
              </a:rPr>
              <a:t>harm using </a:t>
            </a:r>
            <a:r>
              <a:rPr sz="2300" spc="-10" dirty="0">
                <a:latin typeface="Calibri"/>
                <a:cs typeface="Calibri"/>
              </a:rPr>
              <a:t>others  to </a:t>
            </a:r>
            <a:r>
              <a:rPr sz="2300" spc="-5" dirty="0">
                <a:latin typeface="Calibri"/>
                <a:cs typeface="Calibri"/>
              </a:rPr>
              <a:t>assist </a:t>
            </a:r>
            <a:r>
              <a:rPr sz="2300" dirty="0">
                <a:latin typeface="Calibri"/>
                <a:cs typeface="Calibri"/>
              </a:rPr>
              <a:t>if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possible.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300" spc="5" dirty="0">
                <a:latin typeface="Calibri"/>
                <a:cs typeface="Calibri"/>
              </a:rPr>
              <a:t>Use </a:t>
            </a:r>
            <a:r>
              <a:rPr sz="2300" spc="-10" dirty="0">
                <a:latin typeface="Calibri"/>
                <a:cs typeface="Calibri"/>
              </a:rPr>
              <a:t>your </a:t>
            </a:r>
            <a:r>
              <a:rPr sz="2300" spc="-5" dirty="0">
                <a:latin typeface="Calibri"/>
                <a:cs typeface="Calibri"/>
              </a:rPr>
              <a:t>best </a:t>
            </a:r>
            <a:r>
              <a:rPr sz="2300" dirty="0">
                <a:latin typeface="Calibri"/>
                <a:cs typeface="Calibri"/>
              </a:rPr>
              <a:t>judgment, </a:t>
            </a:r>
            <a:r>
              <a:rPr sz="2300" spc="-10" dirty="0">
                <a:latin typeface="Calibri"/>
                <a:cs typeface="Calibri"/>
              </a:rPr>
              <a:t>you are </a:t>
            </a:r>
            <a:r>
              <a:rPr sz="2300" dirty="0">
                <a:latin typeface="Calibri"/>
                <a:cs typeface="Calibri"/>
              </a:rPr>
              <a:t>the help </a:t>
            </a:r>
            <a:r>
              <a:rPr sz="2300" spc="-5" dirty="0">
                <a:latin typeface="Calibri"/>
                <a:cs typeface="Calibri"/>
              </a:rPr>
              <a:t>until </a:t>
            </a:r>
            <a:r>
              <a:rPr sz="2300" dirty="0">
                <a:latin typeface="Calibri"/>
                <a:cs typeface="Calibri"/>
              </a:rPr>
              <a:t>help</a:t>
            </a:r>
            <a:r>
              <a:rPr sz="2300" spc="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arrives.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66859" y="5814821"/>
            <a:ext cx="43434" cy="20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" y="1070355"/>
            <a:ext cx="10058019" cy="5645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853870"/>
            <a:ext cx="9395297" cy="11403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796029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STEP THREE</a:t>
            </a:r>
            <a:r>
              <a:rPr spc="-3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OBJECTIVES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7952" y="3131820"/>
            <a:ext cx="185166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6427" y="3740658"/>
            <a:ext cx="185928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6427" y="4328921"/>
            <a:ext cx="185928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6427" y="4965191"/>
            <a:ext cx="185928" cy="17906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13436" y="2267966"/>
            <a:ext cx="5944235" cy="29330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 end of this </a:t>
            </a:r>
            <a:r>
              <a:rPr sz="2600" b="1" dirty="0">
                <a:solidFill>
                  <a:srgbClr val="004771"/>
                </a:solidFill>
                <a:latin typeface="Calibri"/>
                <a:cs typeface="Calibri"/>
              </a:rPr>
              <a:t>step,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able</a:t>
            </a:r>
            <a:r>
              <a:rPr sz="2600" b="1" spc="-3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to: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Times New Roman"/>
              <a:cs typeface="Times New Roman"/>
            </a:endParaRPr>
          </a:p>
          <a:p>
            <a:pPr marL="399415">
              <a:lnSpc>
                <a:spcPct val="100000"/>
              </a:lnSpc>
            </a:pPr>
            <a:r>
              <a:rPr sz="2300" spc="-15" dirty="0">
                <a:latin typeface="Calibri"/>
                <a:cs typeface="Calibri"/>
              </a:rPr>
              <a:t>Recognize </a:t>
            </a:r>
            <a:r>
              <a:rPr sz="2300" spc="-10" dirty="0">
                <a:latin typeface="Calibri"/>
                <a:cs typeface="Calibri"/>
              </a:rPr>
              <a:t>life‐threatening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bleeding.</a:t>
            </a:r>
            <a:endParaRPr sz="2300">
              <a:latin typeface="Calibri"/>
              <a:cs typeface="Calibri"/>
            </a:endParaRPr>
          </a:p>
          <a:p>
            <a:pPr marL="399415" marR="218440">
              <a:lnSpc>
                <a:spcPts val="4750"/>
              </a:lnSpc>
              <a:spcBef>
                <a:spcPts val="490"/>
              </a:spcBef>
            </a:pPr>
            <a:r>
              <a:rPr sz="2300" dirty="0">
                <a:latin typeface="Calibri"/>
                <a:cs typeface="Calibri"/>
              </a:rPr>
              <a:t>Apply </a:t>
            </a:r>
            <a:r>
              <a:rPr sz="2300" spc="-5" dirty="0">
                <a:latin typeface="Calibri"/>
                <a:cs typeface="Calibri"/>
              </a:rPr>
              <a:t>firm, steady pressure </a:t>
            </a:r>
            <a:r>
              <a:rPr sz="2300" spc="-10" dirty="0">
                <a:latin typeface="Calibri"/>
                <a:cs typeface="Calibri"/>
              </a:rPr>
              <a:t>to stop </a:t>
            </a:r>
            <a:r>
              <a:rPr sz="2300" spc="-5" dirty="0">
                <a:latin typeface="Calibri"/>
                <a:cs typeface="Calibri"/>
              </a:rPr>
              <a:t>bleeding.  </a:t>
            </a:r>
            <a:r>
              <a:rPr sz="2300" spc="-10" dirty="0">
                <a:latin typeface="Calibri"/>
                <a:cs typeface="Calibri"/>
              </a:rPr>
              <a:t>Understand </a:t>
            </a:r>
            <a:r>
              <a:rPr sz="2300" spc="5" dirty="0">
                <a:latin typeface="Calibri"/>
                <a:cs typeface="Calibri"/>
              </a:rPr>
              <a:t>when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use a</a:t>
            </a:r>
            <a:r>
              <a:rPr sz="2300" spc="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tourniquet.</a:t>
            </a:r>
            <a:endParaRPr sz="2300">
              <a:latin typeface="Calibri"/>
              <a:cs typeface="Calibri"/>
            </a:endParaRPr>
          </a:p>
          <a:p>
            <a:pPr marL="399415">
              <a:lnSpc>
                <a:spcPct val="100000"/>
              </a:lnSpc>
              <a:spcBef>
                <a:spcPts val="1505"/>
              </a:spcBef>
            </a:pPr>
            <a:r>
              <a:rPr sz="2300" spc="-5" dirty="0">
                <a:latin typeface="Calibri"/>
                <a:cs typeface="Calibri"/>
              </a:rPr>
              <a:t>Optional: </a:t>
            </a:r>
            <a:r>
              <a:rPr sz="2300" dirty="0">
                <a:latin typeface="Calibri"/>
                <a:cs typeface="Calibri"/>
              </a:rPr>
              <a:t>Apply a </a:t>
            </a:r>
            <a:r>
              <a:rPr sz="2300" spc="-5" dirty="0">
                <a:latin typeface="Calibri"/>
                <a:cs typeface="Calibri"/>
              </a:rPr>
              <a:t>tourniquet.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654" y="78475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654" y="143492"/>
            <a:ext cx="405384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>
                <a:solidFill>
                  <a:srgbClr val="004771"/>
                </a:solidFill>
              </a:rPr>
              <a:t>WHY STOP </a:t>
            </a:r>
            <a:r>
              <a:rPr spc="5" dirty="0">
                <a:solidFill>
                  <a:srgbClr val="004771"/>
                </a:solidFill>
              </a:rPr>
              <a:t>THE</a:t>
            </a:r>
            <a:r>
              <a:rPr spc="-95" dirty="0">
                <a:solidFill>
                  <a:srgbClr val="004771"/>
                </a:solidFill>
              </a:rPr>
              <a:t> </a:t>
            </a:r>
            <a:r>
              <a:rPr spc="10" dirty="0">
                <a:solidFill>
                  <a:srgbClr val="004771"/>
                </a:solidFill>
              </a:rPr>
              <a:t>BLEEDING</a:t>
            </a:r>
          </a:p>
        </p:txBody>
      </p:sp>
      <p:sp>
        <p:nvSpPr>
          <p:cNvPr id="4" name="object 4"/>
          <p:cNvSpPr/>
          <p:nvPr/>
        </p:nvSpPr>
        <p:spPr>
          <a:xfrm>
            <a:off x="192786" y="605772"/>
            <a:ext cx="72390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7191" y="605772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880" y="605772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0571" y="605772"/>
            <a:ext cx="73152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39547" y="605772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2654" y="630985"/>
            <a:ext cx="9772395" cy="162711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Stop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Clock!</a:t>
            </a:r>
            <a:endParaRPr sz="2600" dirty="0">
              <a:latin typeface="Calibri"/>
              <a:cs typeface="Calibri"/>
            </a:endParaRPr>
          </a:p>
          <a:p>
            <a:pPr marL="201295" marR="5080" indent="-188595">
              <a:lnSpc>
                <a:spcPts val="1900"/>
              </a:lnSpc>
              <a:spcBef>
                <a:spcPts val="1995"/>
              </a:spcBef>
              <a:buClr>
                <a:srgbClr val="1F4E79"/>
              </a:buClr>
              <a:buFont typeface="Arial"/>
              <a:buChar char="•"/>
              <a:tabLst>
                <a:tab pos="201930" algn="l"/>
              </a:tabLst>
            </a:pPr>
            <a:r>
              <a:rPr sz="1950" dirty="0">
                <a:latin typeface="Calibri"/>
                <a:cs typeface="Calibri"/>
              </a:rPr>
              <a:t>Every </a:t>
            </a:r>
            <a:r>
              <a:rPr sz="1950" spc="5" dirty="0">
                <a:latin typeface="Calibri"/>
                <a:cs typeface="Calibri"/>
              </a:rPr>
              <a:t>minute with </a:t>
            </a:r>
            <a:r>
              <a:rPr sz="1950" dirty="0">
                <a:latin typeface="Calibri"/>
                <a:cs typeface="Calibri"/>
              </a:rPr>
              <a:t>uncontrolled </a:t>
            </a:r>
            <a:r>
              <a:rPr sz="1950" spc="5" dirty="0">
                <a:latin typeface="Calibri"/>
                <a:cs typeface="Calibri"/>
              </a:rPr>
              <a:t>bleeding  decreases </a:t>
            </a:r>
            <a:r>
              <a:rPr sz="1950" spc="10" dirty="0">
                <a:latin typeface="Calibri"/>
                <a:cs typeface="Calibri"/>
              </a:rPr>
              <a:t>the chance of</a:t>
            </a:r>
            <a:r>
              <a:rPr sz="1950" spc="-5" dirty="0">
                <a:latin typeface="Calibri"/>
                <a:cs typeface="Calibri"/>
              </a:rPr>
              <a:t> </a:t>
            </a:r>
            <a:r>
              <a:rPr sz="1950" spc="5" dirty="0">
                <a:latin typeface="Calibri"/>
                <a:cs typeface="Calibri"/>
              </a:rPr>
              <a:t>survival!</a:t>
            </a:r>
            <a:endParaRPr sz="1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1F4E79"/>
              </a:buClr>
              <a:buFont typeface="Arial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201295" marR="234315" indent="-188595">
              <a:lnSpc>
                <a:spcPts val="1900"/>
              </a:lnSpc>
              <a:buClr>
                <a:srgbClr val="1F4E79"/>
              </a:buClr>
              <a:buFont typeface="Arial"/>
              <a:buChar char="•"/>
              <a:tabLst>
                <a:tab pos="201930" algn="l"/>
              </a:tabLst>
            </a:pPr>
            <a:r>
              <a:rPr sz="1950" spc="10" dirty="0">
                <a:latin typeface="Calibri"/>
                <a:cs typeface="Calibri"/>
              </a:rPr>
              <a:t>35% of </a:t>
            </a:r>
            <a:r>
              <a:rPr sz="1950" dirty="0">
                <a:latin typeface="Calibri"/>
                <a:cs typeface="Calibri"/>
              </a:rPr>
              <a:t>pre‐hospital trauma </a:t>
            </a:r>
            <a:r>
              <a:rPr sz="1950" spc="5" dirty="0">
                <a:latin typeface="Calibri"/>
                <a:cs typeface="Calibri"/>
              </a:rPr>
              <a:t>deaths </a:t>
            </a:r>
            <a:r>
              <a:rPr sz="1950" dirty="0">
                <a:latin typeface="Calibri"/>
                <a:cs typeface="Calibri"/>
              </a:rPr>
              <a:t>are  </a:t>
            </a:r>
            <a:r>
              <a:rPr sz="1950" spc="10" dirty="0">
                <a:latin typeface="Calibri"/>
                <a:cs typeface="Calibri"/>
              </a:rPr>
              <a:t>due </a:t>
            </a:r>
            <a:r>
              <a:rPr sz="1950" dirty="0">
                <a:latin typeface="Calibri"/>
                <a:cs typeface="Calibri"/>
              </a:rPr>
              <a:t>to </a:t>
            </a:r>
            <a:r>
              <a:rPr sz="1950" spc="10" dirty="0">
                <a:latin typeface="Calibri"/>
                <a:cs typeface="Calibri"/>
              </a:rPr>
              <a:t>blood</a:t>
            </a:r>
            <a:r>
              <a:rPr sz="1950" spc="-25" dirty="0">
                <a:latin typeface="Calibri"/>
                <a:cs typeface="Calibri"/>
              </a:rPr>
              <a:t> </a:t>
            </a:r>
            <a:r>
              <a:rPr sz="1950" spc="5" dirty="0">
                <a:latin typeface="Calibri"/>
                <a:cs typeface="Calibri"/>
              </a:rPr>
              <a:t>loss.</a:t>
            </a:r>
            <a:r>
              <a:rPr sz="1950" spc="5" dirty="0">
                <a:solidFill>
                  <a:srgbClr val="1F4E79"/>
                </a:solidFill>
                <a:latin typeface="Calibri"/>
                <a:cs typeface="Calibri"/>
              </a:rPr>
              <a:t>*</a:t>
            </a:r>
            <a:endParaRPr sz="1950" dirty="0">
              <a:latin typeface="Calibri"/>
              <a:cs typeface="Calibri"/>
            </a:endParaRPr>
          </a:p>
          <a:p>
            <a:pPr marL="200025" marR="207645">
              <a:lnSpc>
                <a:spcPct val="101499"/>
              </a:lnSpc>
              <a:spcBef>
                <a:spcPts val="795"/>
              </a:spcBef>
            </a:pPr>
            <a:r>
              <a:rPr sz="650" dirty="0">
                <a:solidFill>
                  <a:srgbClr val="1F4E79"/>
                </a:solidFill>
                <a:latin typeface="Calibri"/>
                <a:cs typeface="Calibri"/>
              </a:rPr>
              <a:t>*</a:t>
            </a:r>
            <a:r>
              <a:rPr sz="650" dirty="0">
                <a:latin typeface="Calibri"/>
                <a:cs typeface="Calibri"/>
              </a:rPr>
              <a:t>Jones, A. R., </a:t>
            </a:r>
            <a:r>
              <a:rPr sz="650" spc="5" dirty="0">
                <a:latin typeface="Calibri"/>
                <a:cs typeface="Calibri"/>
              </a:rPr>
              <a:t>&amp; </a:t>
            </a:r>
            <a:r>
              <a:rPr sz="650" dirty="0">
                <a:latin typeface="Calibri"/>
                <a:cs typeface="Calibri"/>
              </a:rPr>
              <a:t>Frazier, S. K. (2014). Increased mortality in adult trauma patients transfused with blood </a:t>
            </a:r>
            <a:r>
              <a:rPr sz="650" spc="5" dirty="0">
                <a:latin typeface="Calibri"/>
                <a:cs typeface="Calibri"/>
              </a:rPr>
              <a:t>components  </a:t>
            </a:r>
            <a:r>
              <a:rPr sz="650" dirty="0">
                <a:latin typeface="Calibri"/>
                <a:cs typeface="Calibri"/>
              </a:rPr>
              <a:t>compared with </a:t>
            </a:r>
            <a:r>
              <a:rPr sz="650" spc="5" dirty="0">
                <a:latin typeface="Calibri"/>
                <a:cs typeface="Calibri"/>
              </a:rPr>
              <a:t>whole </a:t>
            </a:r>
            <a:r>
              <a:rPr sz="650" dirty="0">
                <a:latin typeface="Calibri"/>
                <a:cs typeface="Calibri"/>
              </a:rPr>
              <a:t>blood. Journal of trauma nursing: the official </a:t>
            </a:r>
            <a:r>
              <a:rPr sz="650" spc="-5" dirty="0">
                <a:latin typeface="Calibri"/>
                <a:cs typeface="Calibri"/>
              </a:rPr>
              <a:t>journal </a:t>
            </a:r>
            <a:r>
              <a:rPr sz="650" dirty="0">
                <a:latin typeface="Calibri"/>
                <a:cs typeface="Calibri"/>
              </a:rPr>
              <a:t>of the Society of Trauma</a:t>
            </a:r>
            <a:r>
              <a:rPr sz="650" spc="110" dirty="0">
                <a:latin typeface="Calibri"/>
                <a:cs typeface="Calibri"/>
              </a:rPr>
              <a:t> </a:t>
            </a:r>
            <a:r>
              <a:rPr sz="650" dirty="0">
                <a:latin typeface="Calibri"/>
                <a:cs typeface="Calibri"/>
              </a:rPr>
              <a:t>Nurses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334000" y="157215"/>
            <a:ext cx="430720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81735">
              <a:lnSpc>
                <a:spcPct val="100000"/>
              </a:lnSpc>
              <a:spcBef>
                <a:spcPts val="100"/>
              </a:spcBef>
            </a:pPr>
            <a:r>
              <a:rPr sz="1650" spc="-5" dirty="0">
                <a:solidFill>
                  <a:srgbClr val="7E7E7E"/>
                </a:solidFill>
                <a:latin typeface="Calibri"/>
                <a:cs typeface="Calibri"/>
              </a:rPr>
              <a:t>Video can be </a:t>
            </a:r>
            <a:r>
              <a:rPr sz="1650" spc="-10" dirty="0">
                <a:solidFill>
                  <a:srgbClr val="7E7E7E"/>
                </a:solidFill>
                <a:latin typeface="Calibri"/>
                <a:cs typeface="Calibri"/>
              </a:rPr>
              <a:t>found at:  </a:t>
            </a:r>
            <a:r>
              <a:rPr sz="1650" u="heavy" spc="-1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8"/>
              </a:rPr>
              <a:t>https://www.youtube.com/watch?v=z331Zcmropc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53</a:t>
            </a:r>
          </a:p>
        </p:txBody>
      </p:sp>
      <p:pic>
        <p:nvPicPr>
          <p:cNvPr id="16" name="Stop the Clo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51" y="2258097"/>
            <a:ext cx="10058400" cy="549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770626"/>
            <a:ext cx="10058018" cy="944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195" y="1141729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1338" y="1494536"/>
            <a:ext cx="334645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spc="5" dirty="0">
                <a:solidFill>
                  <a:srgbClr val="014770"/>
                </a:solidFill>
                <a:latin typeface="Calibri"/>
                <a:cs typeface="Calibri"/>
              </a:rPr>
              <a:t>IRREVERSIBLE</a:t>
            </a:r>
            <a:r>
              <a:rPr sz="2950" b="1" spc="-75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950" b="1" spc="10" dirty="0">
                <a:solidFill>
                  <a:srgbClr val="014770"/>
                </a:solidFill>
                <a:latin typeface="Calibri"/>
                <a:cs typeface="Calibri"/>
              </a:rPr>
              <a:t>SHOCK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4291" y="2832608"/>
            <a:ext cx="4956175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5" dirty="0">
                <a:latin typeface="Calibri"/>
                <a:cs typeface="Calibri"/>
              </a:rPr>
              <a:t>When </a:t>
            </a:r>
            <a:r>
              <a:rPr sz="2300" spc="-10" dirty="0">
                <a:latin typeface="Calibri"/>
                <a:cs typeface="Calibri"/>
              </a:rPr>
              <a:t>your </a:t>
            </a:r>
            <a:r>
              <a:rPr sz="2300" dirty="0">
                <a:latin typeface="Calibri"/>
                <a:cs typeface="Calibri"/>
              </a:rPr>
              <a:t>body loses </a:t>
            </a:r>
            <a:r>
              <a:rPr sz="2300" spc="-10" dirty="0">
                <a:latin typeface="Calibri"/>
                <a:cs typeface="Calibri"/>
              </a:rPr>
              <a:t>approximately </a:t>
            </a:r>
            <a:r>
              <a:rPr sz="2300" spc="-5" dirty="0">
                <a:latin typeface="Calibri"/>
                <a:cs typeface="Calibri"/>
              </a:rPr>
              <a:t>half  its </a:t>
            </a:r>
            <a:r>
              <a:rPr sz="2300" dirty="0">
                <a:latin typeface="Calibri"/>
                <a:cs typeface="Calibri"/>
              </a:rPr>
              <a:t>blood </a:t>
            </a:r>
            <a:r>
              <a:rPr sz="2300" spc="-5" dirty="0">
                <a:latin typeface="Calibri"/>
                <a:cs typeface="Calibri"/>
              </a:rPr>
              <a:t>volume, </a:t>
            </a:r>
            <a:r>
              <a:rPr sz="2300" dirty="0">
                <a:latin typeface="Calibri"/>
                <a:cs typeface="Calibri"/>
              </a:rPr>
              <a:t>it </a:t>
            </a:r>
            <a:r>
              <a:rPr sz="2300" spc="-5" dirty="0">
                <a:latin typeface="Calibri"/>
                <a:cs typeface="Calibri"/>
              </a:rPr>
              <a:t>cannot </a:t>
            </a:r>
            <a:r>
              <a:rPr sz="2300" dirty="0">
                <a:latin typeface="Calibri"/>
                <a:cs typeface="Calibri"/>
              </a:rPr>
              <a:t>survive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spc="5" dirty="0">
                <a:latin typeface="Calibri"/>
                <a:cs typeface="Calibri"/>
              </a:rPr>
              <a:t>–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291" y="3536695"/>
            <a:ext cx="4892675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b="1" spc="-10" dirty="0">
                <a:latin typeface="Calibri"/>
                <a:cs typeface="Calibri"/>
              </a:rPr>
              <a:t>regardless </a:t>
            </a:r>
            <a:r>
              <a:rPr sz="2300" b="1" dirty="0">
                <a:latin typeface="Calibri"/>
                <a:cs typeface="Calibri"/>
              </a:rPr>
              <a:t>of the quality of medical </a:t>
            </a:r>
            <a:r>
              <a:rPr sz="2300" b="1" spc="-10" dirty="0">
                <a:latin typeface="Calibri"/>
                <a:cs typeface="Calibri"/>
              </a:rPr>
              <a:t>care  </a:t>
            </a:r>
            <a:r>
              <a:rPr sz="2300" b="1" spc="-5" dirty="0">
                <a:latin typeface="Calibri"/>
                <a:cs typeface="Calibri"/>
              </a:rPr>
              <a:t>you eventually</a:t>
            </a:r>
            <a:r>
              <a:rPr sz="2300" b="1" spc="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receive.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4291" y="4597522"/>
            <a:ext cx="498475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55" dirty="0">
                <a:latin typeface="Calibri"/>
                <a:cs typeface="Calibri"/>
              </a:rPr>
              <a:t>You </a:t>
            </a:r>
            <a:r>
              <a:rPr sz="2300" spc="-5" dirty="0">
                <a:latin typeface="Calibri"/>
                <a:cs typeface="Calibri"/>
              </a:rPr>
              <a:t>can </a:t>
            </a:r>
            <a:r>
              <a:rPr sz="2300" dirty="0">
                <a:latin typeface="Calibri"/>
                <a:cs typeface="Calibri"/>
              </a:rPr>
              <a:t>lose </a:t>
            </a:r>
            <a:r>
              <a:rPr sz="2300" spc="-5" dirty="0">
                <a:latin typeface="Calibri"/>
                <a:cs typeface="Calibri"/>
              </a:rPr>
              <a:t>that </a:t>
            </a:r>
            <a:r>
              <a:rPr sz="2300" dirty="0">
                <a:latin typeface="Calibri"/>
                <a:cs typeface="Calibri"/>
              </a:rPr>
              <a:t>amount in </a:t>
            </a:r>
            <a:r>
              <a:rPr sz="2300" spc="-5" dirty="0">
                <a:latin typeface="Calibri"/>
                <a:cs typeface="Calibri"/>
              </a:rPr>
              <a:t>just</a:t>
            </a:r>
            <a:r>
              <a:rPr sz="2300" spc="3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minutes</a:t>
            </a:r>
            <a:r>
              <a:rPr sz="2300" dirty="0">
                <a:latin typeface="Calibri"/>
                <a:cs typeface="Calibri"/>
              </a:rPr>
              <a:t>!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28307" y="1362709"/>
            <a:ext cx="25285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9270" marR="5080" indent="-497205">
              <a:lnSpc>
                <a:spcPct val="100000"/>
              </a:lnSpc>
              <a:spcBef>
                <a:spcPts val="100"/>
              </a:spcBef>
            </a:pPr>
            <a:r>
              <a:rPr sz="1650" i="1" spc="-5" dirty="0">
                <a:latin typeface="Calibri"/>
                <a:cs typeface="Calibri"/>
              </a:rPr>
              <a:t>This is the average </a:t>
            </a:r>
            <a:r>
              <a:rPr sz="1650" i="1" spc="-10" dirty="0">
                <a:latin typeface="Calibri"/>
                <a:cs typeface="Calibri"/>
              </a:rPr>
              <a:t>amount </a:t>
            </a:r>
            <a:r>
              <a:rPr sz="1650" i="1" spc="-5" dirty="0">
                <a:latin typeface="Calibri"/>
                <a:cs typeface="Calibri"/>
              </a:rPr>
              <a:t>of  blood in the</a:t>
            </a:r>
            <a:r>
              <a:rPr sz="1650" i="1" spc="-25" dirty="0">
                <a:latin typeface="Calibri"/>
                <a:cs typeface="Calibri"/>
              </a:rPr>
              <a:t> </a:t>
            </a:r>
            <a:r>
              <a:rPr sz="1650" i="1" spc="-20" dirty="0">
                <a:latin typeface="Calibri"/>
                <a:cs typeface="Calibri"/>
              </a:rPr>
              <a:t>body.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49973" y="2055114"/>
            <a:ext cx="2307335" cy="1733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521956" y="3764534"/>
            <a:ext cx="59817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latin typeface="Calibri"/>
                <a:cs typeface="Calibri"/>
              </a:rPr>
              <a:t>5</a:t>
            </a:r>
            <a:r>
              <a:rPr sz="1650" spc="-8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liters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72833" y="4149851"/>
            <a:ext cx="2298954" cy="17122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23657" y="5823457"/>
            <a:ext cx="75755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-5" dirty="0">
                <a:latin typeface="Calibri"/>
                <a:cs typeface="Calibri"/>
              </a:rPr>
              <a:t>2.5</a:t>
            </a:r>
            <a:r>
              <a:rPr sz="1650" spc="-60" dirty="0">
                <a:latin typeface="Calibri"/>
                <a:cs typeface="Calibri"/>
              </a:rPr>
              <a:t> </a:t>
            </a:r>
            <a:r>
              <a:rPr sz="1650" spc="-15" dirty="0">
                <a:latin typeface="Calibri"/>
                <a:cs typeface="Calibri"/>
              </a:rPr>
              <a:t>liters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127" y="101095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409" y="179835"/>
            <a:ext cx="464121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>
                <a:solidFill>
                  <a:srgbClr val="004771"/>
                </a:solidFill>
              </a:rPr>
              <a:t>HOW </a:t>
            </a:r>
            <a:r>
              <a:rPr spc="5" dirty="0">
                <a:solidFill>
                  <a:srgbClr val="004771"/>
                </a:solidFill>
              </a:rPr>
              <a:t>TO </a:t>
            </a:r>
            <a:r>
              <a:rPr spc="10" dirty="0">
                <a:solidFill>
                  <a:srgbClr val="004771"/>
                </a:solidFill>
              </a:rPr>
              <a:t>STOP </a:t>
            </a:r>
            <a:r>
              <a:rPr spc="5" dirty="0">
                <a:solidFill>
                  <a:srgbClr val="004771"/>
                </a:solidFill>
              </a:rPr>
              <a:t>THE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10" dirty="0">
                <a:solidFill>
                  <a:srgbClr val="004771"/>
                </a:solidFill>
              </a:rPr>
              <a:t>BLEEDING</a:t>
            </a:r>
          </a:p>
        </p:txBody>
      </p:sp>
      <p:sp>
        <p:nvSpPr>
          <p:cNvPr id="4" name="object 4"/>
          <p:cNvSpPr/>
          <p:nvPr/>
        </p:nvSpPr>
        <p:spPr>
          <a:xfrm>
            <a:off x="239541" y="642115"/>
            <a:ext cx="72390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946" y="642115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0635" y="642115"/>
            <a:ext cx="73151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7326" y="642115"/>
            <a:ext cx="73152" cy="73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6302" y="64211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20079" y="90827"/>
            <a:ext cx="42049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4270">
              <a:lnSpc>
                <a:spcPct val="100000"/>
              </a:lnSpc>
              <a:spcBef>
                <a:spcPts val="100"/>
              </a:spcBef>
            </a:pP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Video </a:t>
            </a:r>
            <a:r>
              <a:rPr sz="1650" b="0" spc="-10" dirty="0">
                <a:solidFill>
                  <a:srgbClr val="7E7E7E"/>
                </a:solidFill>
                <a:latin typeface="Calibri Light"/>
                <a:cs typeface="Calibri Light"/>
              </a:rPr>
              <a:t>can </a:t>
            </a:r>
            <a:r>
              <a:rPr sz="1650" b="0" spc="-5" dirty="0">
                <a:solidFill>
                  <a:srgbClr val="7E7E7E"/>
                </a:solidFill>
                <a:latin typeface="Calibri Light"/>
                <a:cs typeface="Calibri Light"/>
              </a:rPr>
              <a:t>be </a:t>
            </a:r>
            <a:r>
              <a:rPr sz="1650" b="0" spc="-15" dirty="0">
                <a:solidFill>
                  <a:srgbClr val="7E7E7E"/>
                </a:solidFill>
                <a:latin typeface="Calibri Light"/>
                <a:cs typeface="Calibri Light"/>
              </a:rPr>
              <a:t>found at:  </a:t>
            </a:r>
            <a:r>
              <a:rPr sz="1650" b="0" u="sng" spc="-1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 Light"/>
                <a:cs typeface="Calibri Light"/>
                <a:hlinkClick r:id="rId8"/>
              </a:rPr>
              <a:t>https://www.youtube.com/watch?v=e1nR5stSZn0</a:t>
            </a:r>
            <a:endParaRPr sz="1650" dirty="0">
              <a:latin typeface="Calibri Light"/>
              <a:cs typeface="Calibri Ligh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55</a:t>
            </a:r>
          </a:p>
        </p:txBody>
      </p:sp>
      <p:pic>
        <p:nvPicPr>
          <p:cNvPr id="15" name="How to Stop Bleed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80" y="914399"/>
            <a:ext cx="10058018" cy="564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71360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STEPS </a:t>
            </a:r>
            <a:r>
              <a:rPr spc="-30" dirty="0"/>
              <a:t>TO </a:t>
            </a:r>
            <a:r>
              <a:rPr dirty="0"/>
              <a:t>CONTROL</a:t>
            </a:r>
            <a:r>
              <a:rPr spc="-30" dirty="0"/>
              <a:t> </a:t>
            </a:r>
            <a:r>
              <a:rPr spc="10" dirty="0"/>
              <a:t>BLEEDING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9372" y="2618994"/>
            <a:ext cx="252984" cy="2522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2777" y="2640583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9477" y="2521711"/>
            <a:ext cx="362839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Find the </a:t>
            </a:r>
            <a:r>
              <a:rPr sz="2300" spc="-5" dirty="0">
                <a:latin typeface="Calibri"/>
                <a:cs typeface="Calibri"/>
              </a:rPr>
              <a:t>source(s) </a:t>
            </a:r>
            <a:r>
              <a:rPr sz="2300" dirty="0">
                <a:latin typeface="Calibri"/>
                <a:cs typeface="Calibri"/>
              </a:rPr>
              <a:t>of </a:t>
            </a:r>
            <a:r>
              <a:rPr sz="2300" spc="-5" dirty="0">
                <a:latin typeface="Calibri"/>
                <a:cs typeface="Calibri"/>
              </a:rPr>
              <a:t>bleeding.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9372" y="3152394"/>
            <a:ext cx="252984" cy="2522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2777" y="317322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9477" y="3062686"/>
            <a:ext cx="8830310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latin typeface="Calibri"/>
                <a:cs typeface="Calibri"/>
              </a:rPr>
              <a:t>If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15" dirty="0">
                <a:latin typeface="Calibri"/>
                <a:cs typeface="Calibri"/>
              </a:rPr>
              <a:t>have </a:t>
            </a:r>
            <a:r>
              <a:rPr sz="2300" dirty="0">
                <a:latin typeface="Calibri"/>
                <a:cs typeface="Calibri"/>
              </a:rPr>
              <a:t>something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put in </a:t>
            </a:r>
            <a:r>
              <a:rPr sz="2300" spc="-5" dirty="0">
                <a:latin typeface="Calibri"/>
                <a:cs typeface="Calibri"/>
              </a:rPr>
              <a:t>between </a:t>
            </a:r>
            <a:r>
              <a:rPr sz="2300" dirty="0">
                <a:latin typeface="Calibri"/>
                <a:cs typeface="Calibri"/>
              </a:rPr>
              <a:t>the blood and </a:t>
            </a:r>
            <a:r>
              <a:rPr sz="2300" spc="-10" dirty="0">
                <a:latin typeface="Calibri"/>
                <a:cs typeface="Calibri"/>
              </a:rPr>
              <a:t>your </a:t>
            </a:r>
            <a:r>
              <a:rPr sz="2300" spc="5" dirty="0">
                <a:latin typeface="Calibri"/>
                <a:cs typeface="Calibri"/>
              </a:rPr>
              <a:t>hands, </a:t>
            </a:r>
            <a:r>
              <a:rPr sz="2300" dirty="0">
                <a:latin typeface="Calibri"/>
                <a:cs typeface="Calibri"/>
              </a:rPr>
              <a:t>use </a:t>
            </a:r>
            <a:r>
              <a:rPr sz="2300" spc="-5" dirty="0">
                <a:latin typeface="Calibri"/>
                <a:cs typeface="Calibri"/>
              </a:rPr>
              <a:t>it.  Examples include </a:t>
            </a:r>
            <a:r>
              <a:rPr sz="2300" dirty="0">
                <a:latin typeface="Calibri"/>
                <a:cs typeface="Calibri"/>
              </a:rPr>
              <a:t>gloves, a cloth, or a </a:t>
            </a:r>
            <a:r>
              <a:rPr sz="2300" spc="-5" dirty="0">
                <a:latin typeface="Calibri"/>
                <a:cs typeface="Calibri"/>
              </a:rPr>
              <a:t>plastic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bag.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9372" y="4042409"/>
            <a:ext cx="252984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82777" y="4064000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9477" y="3955117"/>
            <a:ext cx="8376920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latin typeface="Calibri"/>
                <a:cs typeface="Calibri"/>
              </a:rPr>
              <a:t>Apply </a:t>
            </a:r>
            <a:r>
              <a:rPr sz="2300" spc="-5" dirty="0">
                <a:latin typeface="Calibri"/>
                <a:cs typeface="Calibri"/>
              </a:rPr>
              <a:t>firm, steady pressure directly </a:t>
            </a:r>
            <a:r>
              <a:rPr sz="2300" dirty="0">
                <a:latin typeface="Calibri"/>
                <a:cs typeface="Calibri"/>
              </a:rPr>
              <a:t>on the </a:t>
            </a:r>
            <a:r>
              <a:rPr sz="2300" spc="-5" dirty="0">
                <a:latin typeface="Calibri"/>
                <a:cs typeface="Calibri"/>
              </a:rPr>
              <a:t>source </a:t>
            </a:r>
            <a:r>
              <a:rPr sz="2300" dirty="0">
                <a:latin typeface="Calibri"/>
                <a:cs typeface="Calibri"/>
              </a:rPr>
              <a:t>of the </a:t>
            </a:r>
            <a:r>
              <a:rPr sz="2300" spc="-5" dirty="0">
                <a:latin typeface="Calibri"/>
                <a:cs typeface="Calibri"/>
              </a:rPr>
              <a:t>bleeding.  </a:t>
            </a:r>
            <a:r>
              <a:rPr sz="2300" dirty="0">
                <a:latin typeface="Calibri"/>
                <a:cs typeface="Calibri"/>
              </a:rPr>
              <a:t>Push </a:t>
            </a:r>
            <a:r>
              <a:rPr sz="2300" spc="-10" dirty="0">
                <a:latin typeface="Calibri"/>
                <a:cs typeface="Calibri"/>
              </a:rPr>
              <a:t>hard to stop </a:t>
            </a:r>
            <a:r>
              <a:rPr sz="2300" dirty="0">
                <a:latin typeface="Calibri"/>
                <a:cs typeface="Calibri"/>
              </a:rPr>
              <a:t>or slow bleeding </a:t>
            </a:r>
            <a:r>
              <a:rPr sz="2300" spc="5" dirty="0">
                <a:latin typeface="Calibri"/>
                <a:cs typeface="Calibri"/>
              </a:rPr>
              <a:t>– </a:t>
            </a:r>
            <a:r>
              <a:rPr sz="2300" spc="-5" dirty="0">
                <a:latin typeface="Calibri"/>
                <a:cs typeface="Calibri"/>
              </a:rPr>
              <a:t>even </a:t>
            </a:r>
            <a:r>
              <a:rPr sz="2300" dirty="0">
                <a:latin typeface="Calibri"/>
                <a:cs typeface="Calibri"/>
              </a:rPr>
              <a:t>if it is </a:t>
            </a:r>
            <a:r>
              <a:rPr sz="2300" spc="-5" dirty="0">
                <a:latin typeface="Calibri"/>
                <a:cs typeface="Calibri"/>
              </a:rPr>
              <a:t>painful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5" dirty="0">
                <a:latin typeface="Calibri"/>
                <a:cs typeface="Calibri"/>
              </a:rPr>
              <a:t>the</a:t>
            </a:r>
            <a:r>
              <a:rPr sz="2300" spc="6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injured!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9372" y="4931664"/>
            <a:ext cx="252984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2777" y="4953254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9477" y="4848136"/>
            <a:ext cx="492887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10" dirty="0">
                <a:latin typeface="Calibri"/>
                <a:cs typeface="Calibri"/>
              </a:rPr>
              <a:t>Keep </a:t>
            </a:r>
            <a:r>
              <a:rPr sz="2300" spc="-5" dirty="0">
                <a:latin typeface="Calibri"/>
                <a:cs typeface="Calibri"/>
              </a:rPr>
              <a:t>applying pressure until </a:t>
            </a:r>
            <a:r>
              <a:rPr sz="2300" dirty="0">
                <a:latin typeface="Calibri"/>
                <a:cs typeface="Calibri"/>
              </a:rPr>
              <a:t>EMS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arrives.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39" y="2353309"/>
            <a:ext cx="4362450" cy="2498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400"/>
              </a:lnSpc>
              <a:spcBef>
                <a:spcPts val="95"/>
              </a:spcBef>
            </a:pPr>
            <a:r>
              <a:rPr sz="2300" spc="-10" dirty="0">
                <a:latin typeface="Calibri"/>
                <a:cs typeface="Calibri"/>
              </a:rPr>
              <a:t>Think </a:t>
            </a:r>
            <a:r>
              <a:rPr sz="2300" spc="-5" dirty="0">
                <a:latin typeface="Calibri"/>
                <a:cs typeface="Calibri"/>
              </a:rPr>
              <a:t>of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15" dirty="0">
                <a:latin typeface="Calibri"/>
                <a:cs typeface="Calibri"/>
              </a:rPr>
              <a:t>tourniquet </a:t>
            </a:r>
            <a:r>
              <a:rPr sz="2300" spc="-5" dirty="0">
                <a:latin typeface="Calibri"/>
                <a:cs typeface="Calibri"/>
              </a:rPr>
              <a:t>as </a:t>
            </a:r>
            <a:r>
              <a:rPr sz="2300" spc="-10" dirty="0">
                <a:latin typeface="Calibri"/>
                <a:cs typeface="Calibri"/>
              </a:rPr>
              <a:t>another</a:t>
            </a:r>
            <a:r>
              <a:rPr sz="2300" spc="-140" dirty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way 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10" dirty="0">
                <a:latin typeface="Calibri"/>
                <a:cs typeface="Calibri"/>
              </a:rPr>
              <a:t>apply firm, </a:t>
            </a:r>
            <a:r>
              <a:rPr sz="2300" spc="-20" dirty="0">
                <a:latin typeface="Calibri"/>
                <a:cs typeface="Calibri"/>
              </a:rPr>
              <a:t>steady pressure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when: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499745" indent="-282575">
              <a:lnSpc>
                <a:spcPct val="100000"/>
              </a:lnSpc>
              <a:buClr>
                <a:srgbClr val="014770"/>
              </a:buClr>
              <a:buFont typeface="Arial"/>
              <a:buChar char="•"/>
              <a:tabLst>
                <a:tab pos="499745" algn="l"/>
                <a:tab pos="500380" algn="l"/>
              </a:tabLst>
            </a:pPr>
            <a:r>
              <a:rPr sz="2300" spc="-5" dirty="0">
                <a:latin typeface="Calibri"/>
                <a:cs typeface="Calibri"/>
              </a:rPr>
              <a:t>The </a:t>
            </a:r>
            <a:r>
              <a:rPr sz="2300" spc="-10" dirty="0">
                <a:latin typeface="Calibri"/>
                <a:cs typeface="Calibri"/>
              </a:rPr>
              <a:t>injury is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an arm or</a:t>
            </a:r>
            <a:r>
              <a:rPr sz="2300" spc="-14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leg.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14770"/>
              </a:buClr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499745" marR="100965" indent="-282575">
              <a:lnSpc>
                <a:spcPct val="100400"/>
              </a:lnSpc>
              <a:buClr>
                <a:srgbClr val="014770"/>
              </a:buClr>
              <a:buFont typeface="Arial"/>
              <a:buChar char="•"/>
              <a:tabLst>
                <a:tab pos="499745" algn="l"/>
                <a:tab pos="500380" algn="l"/>
              </a:tabLst>
            </a:pPr>
            <a:r>
              <a:rPr sz="2300" spc="-5" dirty="0">
                <a:latin typeface="Calibri"/>
                <a:cs typeface="Calibri"/>
              </a:rPr>
              <a:t>The </a:t>
            </a:r>
            <a:r>
              <a:rPr sz="2300" spc="-10" dirty="0">
                <a:latin typeface="Calibri"/>
                <a:cs typeface="Calibri"/>
              </a:rPr>
              <a:t>bleeding </a:t>
            </a:r>
            <a:r>
              <a:rPr sz="2300" spc="-5" dirty="0">
                <a:latin typeface="Calibri"/>
                <a:cs typeface="Calibri"/>
              </a:rPr>
              <a:t>is so </a:t>
            </a:r>
            <a:r>
              <a:rPr sz="2300" spc="-20" dirty="0">
                <a:latin typeface="Calibri"/>
                <a:cs typeface="Calibri"/>
              </a:rPr>
              <a:t>severe </a:t>
            </a:r>
            <a:r>
              <a:rPr sz="2300" spc="-15" dirty="0">
                <a:latin typeface="Calibri"/>
                <a:cs typeface="Calibri"/>
              </a:rPr>
              <a:t>it  cannot </a:t>
            </a:r>
            <a:r>
              <a:rPr sz="2300" spc="-5" dirty="0">
                <a:latin typeface="Calibri"/>
                <a:cs typeface="Calibri"/>
              </a:rPr>
              <a:t>be </a:t>
            </a:r>
            <a:r>
              <a:rPr sz="2300" spc="-20" dirty="0">
                <a:latin typeface="Calibri"/>
                <a:cs typeface="Calibri"/>
              </a:rPr>
              <a:t>controlled</a:t>
            </a:r>
            <a:r>
              <a:rPr sz="2300" spc="-8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otherwise.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1195" y="1141729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7625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WHEN </a:t>
            </a:r>
            <a:r>
              <a:rPr spc="-30" dirty="0"/>
              <a:t>TO </a:t>
            </a:r>
            <a:r>
              <a:rPr spc="10" dirty="0"/>
              <a:t>USE A</a:t>
            </a:r>
            <a:r>
              <a:rPr spc="-25" dirty="0"/>
              <a:t> </a:t>
            </a:r>
            <a:r>
              <a:rPr dirty="0"/>
              <a:t>TOURNIQUET</a:t>
            </a: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75632" y="2262377"/>
            <a:ext cx="5262371" cy="36461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481" y="1140967"/>
            <a:ext cx="128143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1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575" y="1494536"/>
            <a:ext cx="59156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HOW </a:t>
            </a:r>
            <a:r>
              <a:rPr spc="-30" dirty="0"/>
              <a:t>TO </a:t>
            </a:r>
            <a:r>
              <a:rPr spc="10" dirty="0"/>
              <a:t>USE A </a:t>
            </a:r>
            <a:r>
              <a:rPr spc="-5" dirty="0"/>
              <a:t>TOURNIQUET</a:t>
            </a:r>
            <a:r>
              <a:rPr spc="50" dirty="0"/>
              <a:t> </a:t>
            </a:r>
            <a:r>
              <a:rPr sz="1950" spc="10" dirty="0"/>
              <a:t>(OPTIONAL)</a:t>
            </a:r>
            <a:endParaRPr sz="1950"/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1856" y="2519172"/>
            <a:ext cx="252984" cy="2522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4500" y="2539999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7483" y="2458466"/>
            <a:ext cx="4980940" cy="62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5"/>
              </a:spcBef>
            </a:pPr>
            <a:r>
              <a:rPr sz="1950" dirty="0">
                <a:latin typeface="Calibri"/>
                <a:cs typeface="Calibri"/>
              </a:rPr>
              <a:t>Place </a:t>
            </a:r>
            <a:r>
              <a:rPr sz="1950" spc="5" dirty="0">
                <a:latin typeface="Calibri"/>
                <a:cs typeface="Calibri"/>
              </a:rPr>
              <a:t>as </a:t>
            </a:r>
            <a:r>
              <a:rPr sz="1950" dirty="0">
                <a:latin typeface="Calibri"/>
                <a:cs typeface="Calibri"/>
              </a:rPr>
              <a:t>high </a:t>
            </a:r>
            <a:r>
              <a:rPr sz="1950" spc="5" dirty="0">
                <a:latin typeface="Calibri"/>
                <a:cs typeface="Calibri"/>
              </a:rPr>
              <a:t>up as </a:t>
            </a:r>
            <a:r>
              <a:rPr sz="1950" spc="-5" dirty="0">
                <a:latin typeface="Calibri"/>
                <a:cs typeface="Calibri"/>
              </a:rPr>
              <a:t>possible </a:t>
            </a:r>
            <a:r>
              <a:rPr sz="1950" spc="5" dirty="0">
                <a:latin typeface="Calibri"/>
                <a:cs typeface="Calibri"/>
              </a:rPr>
              <a:t>on </a:t>
            </a:r>
            <a:r>
              <a:rPr sz="1950" dirty="0">
                <a:latin typeface="Calibri"/>
                <a:cs typeface="Calibri"/>
              </a:rPr>
              <a:t>the </a:t>
            </a:r>
            <a:r>
              <a:rPr sz="1950" spc="-5" dirty="0">
                <a:latin typeface="Calibri"/>
                <a:cs typeface="Calibri"/>
              </a:rPr>
              <a:t>injured </a:t>
            </a:r>
            <a:r>
              <a:rPr sz="1950" dirty="0">
                <a:latin typeface="Calibri"/>
                <a:cs typeface="Calibri"/>
              </a:rPr>
              <a:t>limb </a:t>
            </a:r>
            <a:r>
              <a:rPr sz="1950" spc="10" dirty="0">
                <a:latin typeface="Calibri"/>
                <a:cs typeface="Calibri"/>
              </a:rPr>
              <a:t>–  </a:t>
            </a:r>
            <a:r>
              <a:rPr sz="1950" spc="-5" dirty="0">
                <a:latin typeface="Calibri"/>
                <a:cs typeface="Calibri"/>
              </a:rPr>
              <a:t>closer to </a:t>
            </a:r>
            <a:r>
              <a:rPr sz="1950" dirty="0">
                <a:latin typeface="Calibri"/>
                <a:cs typeface="Calibri"/>
              </a:rPr>
              <a:t>the </a:t>
            </a:r>
            <a:r>
              <a:rPr sz="1950" spc="-10" dirty="0">
                <a:latin typeface="Calibri"/>
                <a:cs typeface="Calibri"/>
              </a:rPr>
              <a:t>torso. </a:t>
            </a:r>
            <a:r>
              <a:rPr sz="1950" dirty="0">
                <a:latin typeface="Calibri"/>
                <a:cs typeface="Calibri"/>
              </a:rPr>
              <a:t>It </a:t>
            </a:r>
            <a:r>
              <a:rPr sz="1950" spc="-5" dirty="0">
                <a:latin typeface="Calibri"/>
                <a:cs typeface="Calibri"/>
              </a:rPr>
              <a:t>can </a:t>
            </a:r>
            <a:r>
              <a:rPr sz="1950" spc="5" dirty="0">
                <a:latin typeface="Calibri"/>
                <a:cs typeface="Calibri"/>
              </a:rPr>
              <a:t>be </a:t>
            </a:r>
            <a:r>
              <a:rPr sz="1950" dirty="0">
                <a:latin typeface="Calibri"/>
                <a:cs typeface="Calibri"/>
              </a:rPr>
              <a:t>placed </a:t>
            </a:r>
            <a:r>
              <a:rPr sz="1950" spc="-5" dirty="0">
                <a:latin typeface="Calibri"/>
                <a:cs typeface="Calibri"/>
              </a:rPr>
              <a:t>over</a:t>
            </a:r>
            <a:r>
              <a:rPr sz="1950" spc="-215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clothing.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1856" y="3295650"/>
            <a:ext cx="252983" cy="2522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4500" y="3316478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7483" y="3250061"/>
            <a:ext cx="337248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dirty="0">
                <a:latin typeface="Calibri"/>
                <a:cs typeface="Calibri"/>
              </a:rPr>
              <a:t>Pull the </a:t>
            </a:r>
            <a:r>
              <a:rPr sz="1950" spc="-15" dirty="0">
                <a:latin typeface="Calibri"/>
                <a:cs typeface="Calibri"/>
              </a:rPr>
              <a:t>strap </a:t>
            </a:r>
            <a:r>
              <a:rPr sz="1950" spc="-5" dirty="0">
                <a:latin typeface="Calibri"/>
                <a:cs typeface="Calibri"/>
              </a:rPr>
              <a:t>through </a:t>
            </a:r>
            <a:r>
              <a:rPr sz="1950" dirty="0">
                <a:latin typeface="Calibri"/>
                <a:cs typeface="Calibri"/>
              </a:rPr>
              <a:t>the</a:t>
            </a:r>
            <a:r>
              <a:rPr sz="1950" spc="-140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buckle.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1856" y="3812285"/>
            <a:ext cx="252983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44500" y="383235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483" y="3740660"/>
            <a:ext cx="4687570" cy="62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5"/>
              </a:spcBef>
            </a:pPr>
            <a:r>
              <a:rPr sz="1950" spc="-25" dirty="0">
                <a:latin typeface="Calibri"/>
                <a:cs typeface="Calibri"/>
              </a:rPr>
              <a:t>Twist </a:t>
            </a:r>
            <a:r>
              <a:rPr sz="1950" dirty="0">
                <a:latin typeface="Calibri"/>
                <a:cs typeface="Calibri"/>
              </a:rPr>
              <a:t>the </a:t>
            </a:r>
            <a:r>
              <a:rPr sz="1950" spc="-10" dirty="0">
                <a:latin typeface="Calibri"/>
                <a:cs typeface="Calibri"/>
              </a:rPr>
              <a:t>rod </a:t>
            </a:r>
            <a:r>
              <a:rPr sz="1950" spc="-5" dirty="0">
                <a:latin typeface="Calibri"/>
                <a:cs typeface="Calibri"/>
              </a:rPr>
              <a:t>tightly until </a:t>
            </a:r>
            <a:r>
              <a:rPr sz="1950" dirty="0">
                <a:latin typeface="Calibri"/>
                <a:cs typeface="Calibri"/>
              </a:rPr>
              <a:t>bleeding</a:t>
            </a:r>
            <a:r>
              <a:rPr sz="1950" spc="-135" dirty="0">
                <a:latin typeface="Calibri"/>
                <a:cs typeface="Calibri"/>
              </a:rPr>
              <a:t> </a:t>
            </a:r>
            <a:r>
              <a:rPr sz="1950" spc="-15" dirty="0">
                <a:latin typeface="Calibri"/>
                <a:cs typeface="Calibri"/>
              </a:rPr>
              <a:t>stops/slows  </a:t>
            </a:r>
            <a:r>
              <a:rPr sz="1950" spc="-20" dirty="0">
                <a:latin typeface="Calibri"/>
                <a:cs typeface="Calibri"/>
              </a:rPr>
              <a:t>significantly. </a:t>
            </a:r>
            <a:r>
              <a:rPr sz="1950" dirty="0">
                <a:latin typeface="Calibri"/>
                <a:cs typeface="Calibri"/>
              </a:rPr>
              <a:t>This </a:t>
            </a:r>
            <a:r>
              <a:rPr sz="1950" spc="-5" dirty="0">
                <a:latin typeface="Calibri"/>
                <a:cs typeface="Calibri"/>
              </a:rPr>
              <a:t>may </a:t>
            </a:r>
            <a:r>
              <a:rPr sz="1950" spc="5" dirty="0">
                <a:latin typeface="Calibri"/>
                <a:cs typeface="Calibri"/>
              </a:rPr>
              <a:t>be</a:t>
            </a:r>
            <a:r>
              <a:rPr sz="1950" spc="-90" dirty="0">
                <a:latin typeface="Calibri"/>
                <a:cs typeface="Calibri"/>
              </a:rPr>
              <a:t> </a:t>
            </a:r>
            <a:r>
              <a:rPr sz="1950" spc="-10" dirty="0">
                <a:latin typeface="Calibri"/>
                <a:cs typeface="Calibri"/>
              </a:rPr>
              <a:t>painful!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71856" y="4592573"/>
            <a:ext cx="252984" cy="2522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44500" y="461340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7483" y="4532256"/>
            <a:ext cx="1558290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5" dirty="0">
                <a:latin typeface="Calibri"/>
                <a:cs typeface="Calibri"/>
              </a:rPr>
              <a:t>Secure </a:t>
            </a:r>
            <a:r>
              <a:rPr sz="1950" dirty="0">
                <a:latin typeface="Calibri"/>
                <a:cs typeface="Calibri"/>
              </a:rPr>
              <a:t>the</a:t>
            </a:r>
            <a:r>
              <a:rPr sz="1950" spc="-80" dirty="0">
                <a:latin typeface="Calibri"/>
                <a:cs typeface="Calibri"/>
              </a:rPr>
              <a:t> </a:t>
            </a:r>
            <a:r>
              <a:rPr sz="1950" spc="-15" dirty="0">
                <a:latin typeface="Calibri"/>
                <a:cs typeface="Calibri"/>
              </a:rPr>
              <a:t>rod.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1855" y="5079491"/>
            <a:ext cx="252984" cy="2522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44500" y="5100320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7483" y="5022855"/>
            <a:ext cx="517461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dirty="0">
                <a:latin typeface="Calibri"/>
                <a:cs typeface="Calibri"/>
              </a:rPr>
              <a:t>If bleeding doesn’t </a:t>
            </a:r>
            <a:r>
              <a:rPr sz="1950" spc="-5" dirty="0">
                <a:latin typeface="Calibri"/>
                <a:cs typeface="Calibri"/>
              </a:rPr>
              <a:t>stop, </a:t>
            </a:r>
            <a:r>
              <a:rPr sz="1950" dirty="0">
                <a:latin typeface="Calibri"/>
                <a:cs typeface="Calibri"/>
              </a:rPr>
              <a:t>place </a:t>
            </a:r>
            <a:r>
              <a:rPr sz="1950" spc="10" dirty="0">
                <a:latin typeface="Calibri"/>
                <a:cs typeface="Calibri"/>
              </a:rPr>
              <a:t>a </a:t>
            </a:r>
            <a:r>
              <a:rPr sz="1950" spc="-5" dirty="0">
                <a:latin typeface="Calibri"/>
                <a:cs typeface="Calibri"/>
              </a:rPr>
              <a:t>second</a:t>
            </a:r>
            <a:r>
              <a:rPr sz="1950" spc="-165" dirty="0">
                <a:latin typeface="Calibri"/>
                <a:cs typeface="Calibri"/>
              </a:rPr>
              <a:t> </a:t>
            </a:r>
            <a:r>
              <a:rPr sz="1950" spc="-10" dirty="0">
                <a:latin typeface="Calibri"/>
                <a:cs typeface="Calibri"/>
              </a:rPr>
              <a:t>tourniquet.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1856" y="5567171"/>
            <a:ext cx="252984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4500" y="5587238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7483" y="5512699"/>
            <a:ext cx="4072254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-10" dirty="0">
                <a:latin typeface="Calibri"/>
                <a:cs typeface="Calibri"/>
              </a:rPr>
              <a:t>Leave </a:t>
            </a:r>
            <a:r>
              <a:rPr sz="1950" dirty="0">
                <a:latin typeface="Calibri"/>
                <a:cs typeface="Calibri"/>
              </a:rPr>
              <a:t>in place </a:t>
            </a:r>
            <a:r>
              <a:rPr sz="1950" spc="-5" dirty="0">
                <a:latin typeface="Calibri"/>
                <a:cs typeface="Calibri"/>
              </a:rPr>
              <a:t>until </a:t>
            </a:r>
            <a:r>
              <a:rPr sz="1950" spc="5" dirty="0">
                <a:latin typeface="Calibri"/>
                <a:cs typeface="Calibri"/>
              </a:rPr>
              <a:t>EMS </a:t>
            </a:r>
            <a:r>
              <a:rPr sz="1950" spc="-20" dirty="0">
                <a:latin typeface="Calibri"/>
                <a:cs typeface="Calibri"/>
              </a:rPr>
              <a:t>takes </a:t>
            </a:r>
            <a:r>
              <a:rPr sz="1950" spc="-5" dirty="0">
                <a:latin typeface="Calibri"/>
                <a:cs typeface="Calibri"/>
              </a:rPr>
              <a:t>over</a:t>
            </a:r>
            <a:r>
              <a:rPr sz="1950" spc="-160" dirty="0">
                <a:latin typeface="Calibri"/>
                <a:cs typeface="Calibri"/>
              </a:rPr>
              <a:t> </a:t>
            </a:r>
            <a:r>
              <a:rPr sz="1950" spc="-10" dirty="0">
                <a:latin typeface="Calibri"/>
                <a:cs typeface="Calibri"/>
              </a:rPr>
              <a:t>care.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716268" y="2034539"/>
            <a:ext cx="2286000" cy="19019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40652" y="4417983"/>
            <a:ext cx="2416429" cy="18465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624" y="1498345"/>
            <a:ext cx="55600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MAKESHIFT </a:t>
            </a:r>
            <a:r>
              <a:rPr dirty="0"/>
              <a:t>TOURNIQUETS</a:t>
            </a:r>
            <a:r>
              <a:rPr spc="-5" dirty="0"/>
              <a:t> </a:t>
            </a:r>
            <a:r>
              <a:rPr sz="1950" spc="10" dirty="0"/>
              <a:t>(OPTIONAL)</a:t>
            </a:r>
            <a:endParaRPr sz="1950"/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104" y="3416808"/>
            <a:ext cx="176784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1104" y="4038600"/>
            <a:ext cx="176784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1104" y="4732782"/>
            <a:ext cx="176784" cy="1783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1104" y="5372861"/>
            <a:ext cx="176784" cy="1783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4772" y="2274823"/>
            <a:ext cx="8627745" cy="3353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-5" dirty="0">
                <a:latin typeface="Calibri"/>
                <a:cs typeface="Calibri"/>
              </a:rPr>
              <a:t>If </a:t>
            </a:r>
            <a:r>
              <a:rPr sz="2300" spc="-15" dirty="0">
                <a:latin typeface="Calibri"/>
                <a:cs typeface="Calibri"/>
              </a:rPr>
              <a:t>you </a:t>
            </a:r>
            <a:r>
              <a:rPr sz="2300" spc="-10" dirty="0">
                <a:latin typeface="Calibri"/>
                <a:cs typeface="Calibri"/>
              </a:rPr>
              <a:t>don’t </a:t>
            </a:r>
            <a:r>
              <a:rPr sz="2300" spc="-25" dirty="0">
                <a:latin typeface="Calibri"/>
                <a:cs typeface="Calibri"/>
              </a:rPr>
              <a:t>have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20" dirty="0">
                <a:latin typeface="Calibri"/>
                <a:cs typeface="Calibri"/>
              </a:rPr>
              <a:t>commercially </a:t>
            </a:r>
            <a:r>
              <a:rPr sz="2300" spc="-25" dirty="0">
                <a:latin typeface="Calibri"/>
                <a:cs typeface="Calibri"/>
              </a:rPr>
              <a:t>available </a:t>
            </a:r>
            <a:r>
              <a:rPr sz="2300" spc="-15" dirty="0">
                <a:latin typeface="Calibri"/>
                <a:cs typeface="Calibri"/>
              </a:rPr>
              <a:t>tourniquet, you can </a:t>
            </a:r>
            <a:r>
              <a:rPr sz="2300" spc="-20" dirty="0">
                <a:latin typeface="Calibri"/>
                <a:cs typeface="Calibri"/>
              </a:rPr>
              <a:t>attempt </a:t>
            </a:r>
            <a:r>
              <a:rPr sz="2300" spc="-40" dirty="0">
                <a:latin typeface="Calibri"/>
                <a:cs typeface="Calibri"/>
              </a:rPr>
              <a:t>to  </a:t>
            </a:r>
            <a:r>
              <a:rPr sz="2300" spc="-15" dirty="0">
                <a:latin typeface="Calibri"/>
                <a:cs typeface="Calibri"/>
              </a:rPr>
              <a:t>improvise </a:t>
            </a:r>
            <a:r>
              <a:rPr sz="2300" spc="-5" dirty="0">
                <a:latin typeface="Calibri"/>
                <a:cs typeface="Calibri"/>
              </a:rPr>
              <a:t>one </a:t>
            </a:r>
            <a:r>
              <a:rPr sz="2300" spc="-10" dirty="0">
                <a:latin typeface="Calibri"/>
                <a:cs typeface="Calibri"/>
              </a:rPr>
              <a:t>using </a:t>
            </a:r>
            <a:r>
              <a:rPr sz="2300" spc="-15" dirty="0">
                <a:latin typeface="Calibri"/>
                <a:cs typeface="Calibri"/>
              </a:rPr>
              <a:t>material that</a:t>
            </a:r>
            <a:r>
              <a:rPr sz="2300" spc="-9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is:</a:t>
            </a:r>
            <a:endParaRPr sz="2300">
              <a:latin typeface="Calibri"/>
              <a:cs typeface="Calibri"/>
            </a:endParaRPr>
          </a:p>
          <a:p>
            <a:pPr marL="400050" marR="7327265">
              <a:lnSpc>
                <a:spcPct val="187100"/>
              </a:lnSpc>
              <a:spcBef>
                <a:spcPts val="5"/>
              </a:spcBef>
            </a:pPr>
            <a:r>
              <a:rPr sz="2300" spc="-20" dirty="0">
                <a:latin typeface="Calibri"/>
                <a:cs typeface="Calibri"/>
              </a:rPr>
              <a:t>Broad  </a:t>
            </a:r>
            <a:r>
              <a:rPr sz="2300" spc="-15" dirty="0">
                <a:latin typeface="Calibri"/>
                <a:cs typeface="Calibri"/>
              </a:rPr>
              <a:t>Fl</a:t>
            </a:r>
            <a:r>
              <a:rPr sz="2300" spc="-40" dirty="0">
                <a:latin typeface="Calibri"/>
                <a:cs typeface="Calibri"/>
              </a:rPr>
              <a:t>e</a:t>
            </a:r>
            <a:r>
              <a:rPr sz="2300" spc="-15" dirty="0">
                <a:latin typeface="Calibri"/>
                <a:cs typeface="Calibri"/>
              </a:rPr>
              <a:t>xible  </a:t>
            </a:r>
            <a:r>
              <a:rPr sz="2300" spc="-20" dirty="0">
                <a:latin typeface="Calibri"/>
                <a:cs typeface="Calibri"/>
              </a:rPr>
              <a:t>Strong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400050">
              <a:lnSpc>
                <a:spcPct val="100000"/>
              </a:lnSpc>
            </a:pPr>
            <a:r>
              <a:rPr sz="2300" spc="-10" dirty="0">
                <a:latin typeface="Calibri"/>
                <a:cs typeface="Calibri"/>
              </a:rPr>
              <a:t>Able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be </a:t>
            </a:r>
            <a:r>
              <a:rPr sz="2300" spc="-15" dirty="0">
                <a:latin typeface="Calibri"/>
                <a:cs typeface="Calibri"/>
              </a:rPr>
              <a:t>twisted, tightened, </a:t>
            </a:r>
            <a:r>
              <a:rPr sz="2300" spc="-5" dirty="0">
                <a:latin typeface="Calibri"/>
                <a:cs typeface="Calibri"/>
              </a:rPr>
              <a:t>and</a:t>
            </a:r>
            <a:r>
              <a:rPr sz="2300" spc="-9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secured.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195" y="1141729"/>
            <a:ext cx="128206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3: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STOP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BLEEDING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18643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KEY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3373" y="1161288"/>
            <a:ext cx="1068954" cy="1068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5374" y="2860548"/>
            <a:ext cx="195072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5374" y="3526535"/>
            <a:ext cx="195072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5374" y="4540758"/>
            <a:ext cx="195072" cy="1783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46430" y="2758694"/>
            <a:ext cx="7392034" cy="2393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Apply </a:t>
            </a:r>
            <a:r>
              <a:rPr sz="2300" spc="-5" dirty="0">
                <a:latin typeface="Calibri"/>
                <a:cs typeface="Calibri"/>
              </a:rPr>
              <a:t>firm, steady pressure </a:t>
            </a:r>
            <a:r>
              <a:rPr sz="2300" dirty="0">
                <a:latin typeface="Calibri"/>
                <a:cs typeface="Calibri"/>
              </a:rPr>
              <a:t>on the </a:t>
            </a:r>
            <a:r>
              <a:rPr sz="2300" spc="-5" dirty="0">
                <a:latin typeface="Calibri"/>
                <a:cs typeface="Calibri"/>
              </a:rPr>
              <a:t>source </a:t>
            </a:r>
            <a:r>
              <a:rPr sz="2300" dirty="0">
                <a:latin typeface="Calibri"/>
                <a:cs typeface="Calibri"/>
              </a:rPr>
              <a:t>of</a:t>
            </a:r>
            <a:r>
              <a:rPr sz="2300" spc="3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bleeding.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400"/>
              </a:lnSpc>
            </a:pPr>
            <a:r>
              <a:rPr sz="2300" dirty="0">
                <a:latin typeface="Calibri"/>
                <a:cs typeface="Calibri"/>
              </a:rPr>
              <a:t>If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dirty="0">
                <a:latin typeface="Calibri"/>
                <a:cs typeface="Calibri"/>
              </a:rPr>
              <a:t>cannot </a:t>
            </a:r>
            <a:r>
              <a:rPr sz="2300" spc="-15" dirty="0">
                <a:latin typeface="Calibri"/>
                <a:cs typeface="Calibri"/>
              </a:rPr>
              <a:t>control </a:t>
            </a:r>
            <a:r>
              <a:rPr sz="2300" dirty="0">
                <a:latin typeface="Calibri"/>
                <a:cs typeface="Calibri"/>
              </a:rPr>
              <a:t>the bleeding with </a:t>
            </a:r>
            <a:r>
              <a:rPr sz="2300" spc="5" dirty="0">
                <a:latin typeface="Calibri"/>
                <a:cs typeface="Calibri"/>
              </a:rPr>
              <a:t>manual </a:t>
            </a:r>
            <a:r>
              <a:rPr sz="2300" spc="-5" dirty="0">
                <a:latin typeface="Calibri"/>
                <a:cs typeface="Calibri"/>
              </a:rPr>
              <a:t>pressure, </a:t>
            </a:r>
            <a:r>
              <a:rPr sz="2300" dirty="0">
                <a:latin typeface="Calibri"/>
                <a:cs typeface="Calibri"/>
              </a:rPr>
              <a:t>then  </a:t>
            </a:r>
            <a:r>
              <a:rPr sz="2300" spc="-5" dirty="0">
                <a:latin typeface="Calibri"/>
                <a:cs typeface="Calibri"/>
              </a:rPr>
              <a:t>consider applying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5" dirty="0">
                <a:latin typeface="Calibri"/>
                <a:cs typeface="Calibri"/>
              </a:rPr>
              <a:t>tourniquet.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231140">
              <a:lnSpc>
                <a:spcPct val="100400"/>
              </a:lnSpc>
            </a:pPr>
            <a:r>
              <a:rPr sz="2300" dirty="0">
                <a:latin typeface="Calibri"/>
                <a:cs typeface="Calibri"/>
              </a:rPr>
              <a:t>Continue applying </a:t>
            </a:r>
            <a:r>
              <a:rPr sz="2300" spc="-10" dirty="0">
                <a:latin typeface="Calibri"/>
                <a:cs typeface="Calibri"/>
              </a:rPr>
              <a:t>pressure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dirty="0">
                <a:latin typeface="Calibri"/>
                <a:cs typeface="Calibri"/>
              </a:rPr>
              <a:t>do not </a:t>
            </a:r>
            <a:r>
              <a:rPr sz="2300" spc="-10" dirty="0">
                <a:latin typeface="Calibri"/>
                <a:cs typeface="Calibri"/>
              </a:rPr>
              <a:t>remove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5" dirty="0">
                <a:latin typeface="Calibri"/>
                <a:cs typeface="Calibri"/>
              </a:rPr>
              <a:t>tourniquet  </a:t>
            </a:r>
            <a:r>
              <a:rPr sz="2300" spc="-10" dirty="0">
                <a:latin typeface="Calibri"/>
                <a:cs typeface="Calibri"/>
              </a:rPr>
              <a:t>until </a:t>
            </a:r>
            <a:r>
              <a:rPr sz="2300" spc="-5" dirty="0">
                <a:latin typeface="Calibri"/>
                <a:cs typeface="Calibri"/>
              </a:rPr>
              <a:t>professional </a:t>
            </a:r>
            <a:r>
              <a:rPr sz="2300" spc="-15" dirty="0">
                <a:latin typeface="Calibri"/>
                <a:cs typeface="Calibri"/>
              </a:rPr>
              <a:t>first </a:t>
            </a:r>
            <a:r>
              <a:rPr sz="2300" spc="-5" dirty="0">
                <a:latin typeface="Calibri"/>
                <a:cs typeface="Calibri"/>
              </a:rPr>
              <a:t>responders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arrive.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105"/>
              </a:lnSpc>
            </a:pPr>
            <a:r>
              <a:rPr spc="20" dirty="0">
                <a:solidFill>
                  <a:srgbClr val="FFFFFF"/>
                </a:solidFill>
              </a:rPr>
              <a:t>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6"/>
            <a:ext cx="10058019" cy="5657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57662" y="6365240"/>
            <a:ext cx="15367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61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-11175" y="6620509"/>
            <a:ext cx="119951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Photo by John Tlumacki /AP |</a:t>
            </a:r>
            <a:r>
              <a:rPr sz="5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Noncommercial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925459"/>
            <a:ext cx="9689864" cy="12294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243" y="1320038"/>
            <a:ext cx="367919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STEP FOUR</a:t>
            </a:r>
            <a:r>
              <a:rPr spc="-2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OBJECTIVES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781555"/>
            <a:ext cx="72389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781555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781555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781555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781555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1375" y="3021329"/>
            <a:ext cx="195072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1375" y="4013453"/>
            <a:ext cx="195072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1243" y="2284729"/>
            <a:ext cx="8003540" cy="23050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 end of this </a:t>
            </a:r>
            <a:r>
              <a:rPr sz="2600" b="1" dirty="0">
                <a:solidFill>
                  <a:srgbClr val="004771"/>
                </a:solidFill>
                <a:latin typeface="Calibri"/>
                <a:cs typeface="Calibri"/>
              </a:rPr>
              <a:t>step,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able</a:t>
            </a:r>
            <a:r>
              <a:rPr sz="2600" b="1" spc="-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to:</a:t>
            </a:r>
            <a:endParaRPr sz="2600">
              <a:latin typeface="Calibri"/>
              <a:cs typeface="Calibri"/>
            </a:endParaRPr>
          </a:p>
          <a:p>
            <a:pPr marL="357505" marR="5080">
              <a:lnSpc>
                <a:spcPct val="100400"/>
              </a:lnSpc>
              <a:spcBef>
                <a:spcPts val="1714"/>
              </a:spcBef>
            </a:pPr>
            <a:r>
              <a:rPr sz="2300" spc="-15" dirty="0">
                <a:latin typeface="Calibri"/>
                <a:cs typeface="Calibri"/>
              </a:rPr>
              <a:t>Describe </a:t>
            </a:r>
            <a:r>
              <a:rPr sz="2300" spc="-20" dirty="0">
                <a:latin typeface="Calibri"/>
                <a:cs typeface="Calibri"/>
              </a:rPr>
              <a:t>life‐preserving </a:t>
            </a:r>
            <a:r>
              <a:rPr sz="2300" spc="-10" dirty="0">
                <a:latin typeface="Calibri"/>
                <a:cs typeface="Calibri"/>
              </a:rPr>
              <a:t>body </a:t>
            </a:r>
            <a:r>
              <a:rPr sz="2300" spc="-15" dirty="0">
                <a:latin typeface="Calibri"/>
                <a:cs typeface="Calibri"/>
              </a:rPr>
              <a:t>positions </a:t>
            </a:r>
            <a:r>
              <a:rPr sz="2300" spc="-25" dirty="0">
                <a:latin typeface="Calibri"/>
                <a:cs typeface="Calibri"/>
              </a:rPr>
              <a:t>for </a:t>
            </a:r>
            <a:r>
              <a:rPr sz="2300" spc="-5" dirty="0">
                <a:latin typeface="Calibri"/>
                <a:cs typeface="Calibri"/>
              </a:rPr>
              <a:t>an </a:t>
            </a:r>
            <a:r>
              <a:rPr sz="2300" spc="-20" dirty="0">
                <a:latin typeface="Calibri"/>
                <a:cs typeface="Calibri"/>
              </a:rPr>
              <a:t>injured </a:t>
            </a:r>
            <a:r>
              <a:rPr sz="2300" spc="-25" dirty="0">
                <a:latin typeface="Calibri"/>
                <a:cs typeface="Calibri"/>
              </a:rPr>
              <a:t>person </a:t>
            </a:r>
            <a:r>
              <a:rPr sz="2300" spc="-10" dirty="0">
                <a:latin typeface="Calibri"/>
                <a:cs typeface="Calibri"/>
              </a:rPr>
              <a:t>who  is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conscious.</a:t>
            </a:r>
            <a:endParaRPr sz="2300">
              <a:latin typeface="Calibri"/>
              <a:cs typeface="Calibri"/>
            </a:endParaRPr>
          </a:p>
          <a:p>
            <a:pPr marL="357505" marR="5080">
              <a:lnSpc>
                <a:spcPct val="100400"/>
              </a:lnSpc>
              <a:spcBef>
                <a:spcPts val="1980"/>
              </a:spcBef>
            </a:pPr>
            <a:r>
              <a:rPr sz="2300" spc="-15" dirty="0">
                <a:latin typeface="Calibri"/>
                <a:cs typeface="Calibri"/>
              </a:rPr>
              <a:t>Describe </a:t>
            </a:r>
            <a:r>
              <a:rPr sz="2300" spc="-20" dirty="0">
                <a:latin typeface="Calibri"/>
                <a:cs typeface="Calibri"/>
              </a:rPr>
              <a:t>life‐preserving </a:t>
            </a:r>
            <a:r>
              <a:rPr sz="2300" spc="-10" dirty="0">
                <a:latin typeface="Calibri"/>
                <a:cs typeface="Calibri"/>
              </a:rPr>
              <a:t>body </a:t>
            </a:r>
            <a:r>
              <a:rPr sz="2300" spc="-15" dirty="0">
                <a:latin typeface="Calibri"/>
                <a:cs typeface="Calibri"/>
              </a:rPr>
              <a:t>positions </a:t>
            </a:r>
            <a:r>
              <a:rPr sz="2300" spc="-25" dirty="0">
                <a:latin typeface="Calibri"/>
                <a:cs typeface="Calibri"/>
              </a:rPr>
              <a:t>for </a:t>
            </a:r>
            <a:r>
              <a:rPr sz="2300" spc="-5" dirty="0">
                <a:latin typeface="Calibri"/>
                <a:cs typeface="Calibri"/>
              </a:rPr>
              <a:t>an </a:t>
            </a:r>
            <a:r>
              <a:rPr sz="2300" spc="-20" dirty="0">
                <a:latin typeface="Calibri"/>
                <a:cs typeface="Calibri"/>
              </a:rPr>
              <a:t>injured </a:t>
            </a:r>
            <a:r>
              <a:rPr sz="2300" spc="-25" dirty="0">
                <a:latin typeface="Calibri"/>
                <a:cs typeface="Calibri"/>
              </a:rPr>
              <a:t>person </a:t>
            </a:r>
            <a:r>
              <a:rPr sz="2300" spc="-15" dirty="0">
                <a:latin typeface="Calibri"/>
                <a:cs typeface="Calibri"/>
              </a:rPr>
              <a:t>who  </a:t>
            </a:r>
            <a:r>
              <a:rPr sz="2300" spc="-10" dirty="0">
                <a:latin typeface="Calibri"/>
                <a:cs typeface="Calibri"/>
              </a:rPr>
              <a:t>is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unconscious.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62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46024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ALLOW</a:t>
            </a:r>
            <a:r>
              <a:rPr spc="-30" dirty="0"/>
              <a:t> </a:t>
            </a:r>
            <a:r>
              <a:rPr spc="5" dirty="0"/>
              <a:t>SELF‐MANAGEMENT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4772" y="3004820"/>
            <a:ext cx="5066030" cy="1790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  <a:spcBef>
                <a:spcPts val="95"/>
              </a:spcBef>
            </a:pPr>
            <a:r>
              <a:rPr sz="2300" spc="-5" dirty="0">
                <a:latin typeface="Calibri"/>
                <a:cs typeface="Calibri"/>
              </a:rPr>
              <a:t>When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20" dirty="0">
                <a:latin typeface="Calibri"/>
                <a:cs typeface="Calibri"/>
              </a:rPr>
              <a:t>person </a:t>
            </a:r>
            <a:r>
              <a:rPr sz="2300" spc="-5" dirty="0">
                <a:latin typeface="Calibri"/>
                <a:cs typeface="Calibri"/>
              </a:rPr>
              <a:t>is </a:t>
            </a:r>
            <a:r>
              <a:rPr sz="2300" spc="-15" dirty="0">
                <a:latin typeface="Calibri"/>
                <a:cs typeface="Calibri"/>
              </a:rPr>
              <a:t>conscious </a:t>
            </a:r>
            <a:r>
              <a:rPr sz="2300" spc="-5" dirty="0">
                <a:latin typeface="Calibri"/>
                <a:cs typeface="Calibri"/>
              </a:rPr>
              <a:t>and </a:t>
            </a:r>
            <a:r>
              <a:rPr sz="2300" spc="-15" dirty="0">
                <a:latin typeface="Calibri"/>
                <a:cs typeface="Calibri"/>
              </a:rPr>
              <a:t>breathing,  </a:t>
            </a:r>
            <a:r>
              <a:rPr sz="2300" b="1" spc="-10" dirty="0">
                <a:latin typeface="Calibri"/>
                <a:cs typeface="Calibri"/>
              </a:rPr>
              <a:t>allow them </a:t>
            </a:r>
            <a:r>
              <a:rPr sz="2300" b="1" spc="-20" dirty="0">
                <a:latin typeface="Calibri"/>
                <a:cs typeface="Calibri"/>
              </a:rPr>
              <a:t>to </a:t>
            </a:r>
            <a:r>
              <a:rPr sz="2300" b="1" spc="-5" dirty="0">
                <a:latin typeface="Calibri"/>
                <a:cs typeface="Calibri"/>
              </a:rPr>
              <a:t>position </a:t>
            </a:r>
            <a:r>
              <a:rPr sz="2300" b="1" spc="-15" dirty="0">
                <a:latin typeface="Calibri"/>
                <a:cs typeface="Calibri"/>
              </a:rPr>
              <a:t>themselves</a:t>
            </a:r>
            <a:r>
              <a:rPr sz="2300" spc="-15" dirty="0">
                <a:latin typeface="Calibri"/>
                <a:cs typeface="Calibri"/>
              </a:rPr>
              <a:t>; </a:t>
            </a:r>
            <a:r>
              <a:rPr sz="2300" spc="-10" dirty="0">
                <a:latin typeface="Calibri"/>
                <a:cs typeface="Calibri"/>
              </a:rPr>
              <a:t>if</a:t>
            </a:r>
            <a:r>
              <a:rPr sz="2300" spc="-12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they  </a:t>
            </a:r>
            <a:r>
              <a:rPr sz="2300" spc="-20" dirty="0">
                <a:latin typeface="Calibri"/>
                <a:cs typeface="Calibri"/>
              </a:rPr>
              <a:t>are </a:t>
            </a:r>
            <a:r>
              <a:rPr sz="2300" spc="-10" dirty="0">
                <a:latin typeface="Calibri"/>
                <a:cs typeface="Calibri"/>
              </a:rPr>
              <a:t>struggling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do </a:t>
            </a:r>
            <a:r>
              <a:rPr sz="2300" spc="-20" dirty="0">
                <a:latin typeface="Calibri"/>
                <a:cs typeface="Calibri"/>
              </a:rPr>
              <a:t>so, </a:t>
            </a:r>
            <a:r>
              <a:rPr sz="2300" spc="-15" dirty="0">
                <a:latin typeface="Calibri"/>
                <a:cs typeface="Calibri"/>
              </a:rPr>
              <a:t>assist</a:t>
            </a:r>
            <a:r>
              <a:rPr sz="2300" spc="-8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them.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300" b="1" spc="-5" dirty="0">
                <a:latin typeface="Calibri"/>
                <a:cs typeface="Calibri"/>
              </a:rPr>
              <a:t>Do </a:t>
            </a:r>
            <a:r>
              <a:rPr sz="2300" b="1" spc="-10" dirty="0">
                <a:latin typeface="Calibri"/>
                <a:cs typeface="Calibri"/>
              </a:rPr>
              <a:t>not </a:t>
            </a:r>
            <a:r>
              <a:rPr sz="2300" b="1" spc="-25" dirty="0">
                <a:latin typeface="Calibri"/>
                <a:cs typeface="Calibri"/>
              </a:rPr>
              <a:t>force </a:t>
            </a:r>
            <a:r>
              <a:rPr sz="2300" spc="-10" dirty="0">
                <a:latin typeface="Calibri"/>
                <a:cs typeface="Calibri"/>
              </a:rPr>
              <a:t>them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15" dirty="0">
                <a:latin typeface="Calibri"/>
                <a:cs typeface="Calibri"/>
              </a:rPr>
              <a:t>lie </a:t>
            </a:r>
            <a:r>
              <a:rPr sz="2300" spc="-10" dirty="0">
                <a:latin typeface="Calibri"/>
                <a:cs typeface="Calibri"/>
              </a:rPr>
              <a:t>down </a:t>
            </a:r>
            <a:r>
              <a:rPr sz="2300" spc="-5" dirty="0">
                <a:latin typeface="Calibri"/>
                <a:cs typeface="Calibri"/>
              </a:rPr>
              <a:t>or </a:t>
            </a:r>
            <a:r>
              <a:rPr sz="2300" spc="-10" dirty="0">
                <a:latin typeface="Calibri"/>
                <a:cs typeface="Calibri"/>
              </a:rPr>
              <a:t>sit</a:t>
            </a:r>
            <a:r>
              <a:rPr sz="2300" spc="-12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up!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18503" y="1485138"/>
            <a:ext cx="2934461" cy="44013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302755" y="5866891"/>
            <a:ext cx="902969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Purestock |</a:t>
            </a:r>
            <a:r>
              <a:rPr sz="500" spc="-5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Royalty‐Free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63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243" y="1141729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8295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TRIPOD</a:t>
            </a:r>
            <a:r>
              <a:rPr spc="-75" dirty="0"/>
              <a:t> </a:t>
            </a:r>
            <a:r>
              <a:rPr spc="5" dirty="0"/>
              <a:t>POSITION</a:t>
            </a: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8863" y="2207005"/>
            <a:ext cx="9711055" cy="427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-30" dirty="0">
                <a:solidFill>
                  <a:srgbClr val="014770"/>
                </a:solidFill>
                <a:latin typeface="Arial"/>
                <a:cs typeface="Arial"/>
              </a:rPr>
              <a:t>Allows </a:t>
            </a:r>
            <a:r>
              <a:rPr sz="2600" b="1" spc="15" dirty="0">
                <a:solidFill>
                  <a:srgbClr val="014770"/>
                </a:solidFill>
                <a:latin typeface="Arial"/>
                <a:cs typeface="Arial"/>
              </a:rPr>
              <a:t>the </a:t>
            </a:r>
            <a:r>
              <a:rPr sz="2600" b="1" spc="-50" dirty="0">
                <a:solidFill>
                  <a:srgbClr val="014770"/>
                </a:solidFill>
                <a:latin typeface="Arial"/>
                <a:cs typeface="Arial"/>
              </a:rPr>
              <a:t>lungs </a:t>
            </a:r>
            <a:r>
              <a:rPr sz="2600" b="1" spc="75" dirty="0">
                <a:solidFill>
                  <a:srgbClr val="014770"/>
                </a:solidFill>
                <a:latin typeface="Arial"/>
                <a:cs typeface="Arial"/>
              </a:rPr>
              <a:t>and </a:t>
            </a:r>
            <a:r>
              <a:rPr sz="2600" b="1" spc="5" dirty="0" smtClean="0">
                <a:solidFill>
                  <a:srgbClr val="014770"/>
                </a:solidFill>
                <a:latin typeface="Arial"/>
                <a:cs typeface="Arial"/>
              </a:rPr>
              <a:t>ribc</a:t>
            </a:r>
            <a:r>
              <a:rPr sz="2600" b="1" spc="145" dirty="0" smtClean="0">
                <a:solidFill>
                  <a:srgbClr val="014770"/>
                </a:solidFill>
                <a:latin typeface="Arial"/>
                <a:cs typeface="Arial"/>
              </a:rPr>
              <a:t>age </a:t>
            </a:r>
            <a:r>
              <a:rPr sz="2600" b="1" spc="-10" dirty="0">
                <a:solidFill>
                  <a:srgbClr val="014770"/>
                </a:solidFill>
                <a:latin typeface="Arial"/>
                <a:cs typeface="Arial"/>
              </a:rPr>
              <a:t>to </a:t>
            </a:r>
            <a:r>
              <a:rPr sz="2600" b="1" spc="110" dirty="0">
                <a:solidFill>
                  <a:srgbClr val="014770"/>
                </a:solidFill>
                <a:latin typeface="Arial"/>
                <a:cs typeface="Arial"/>
              </a:rPr>
              <a:t>expand </a:t>
            </a:r>
            <a:r>
              <a:rPr sz="2600" b="1" spc="-65" dirty="0">
                <a:solidFill>
                  <a:srgbClr val="014770"/>
                </a:solidFill>
                <a:latin typeface="Arial"/>
                <a:cs typeface="Arial"/>
              </a:rPr>
              <a:t>as </a:t>
            </a:r>
            <a:r>
              <a:rPr sz="2600" b="1" spc="-55" dirty="0">
                <a:solidFill>
                  <a:srgbClr val="014770"/>
                </a:solidFill>
                <a:latin typeface="Arial"/>
                <a:cs typeface="Arial"/>
              </a:rPr>
              <a:t>fully </a:t>
            </a:r>
            <a:r>
              <a:rPr sz="2600" b="1" spc="-65" dirty="0">
                <a:solidFill>
                  <a:srgbClr val="014770"/>
                </a:solidFill>
                <a:latin typeface="Arial"/>
                <a:cs typeface="Arial"/>
              </a:rPr>
              <a:t>as</a:t>
            </a:r>
            <a:r>
              <a:rPr sz="2600" b="1" spc="15" dirty="0">
                <a:solidFill>
                  <a:srgbClr val="014770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014770"/>
                </a:solidFill>
                <a:latin typeface="Arial"/>
                <a:cs typeface="Arial"/>
              </a:rPr>
              <a:t>possible.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90522" y="2775966"/>
            <a:ext cx="1943099" cy="22021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71726" y="4972303"/>
            <a:ext cx="54229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Biology‐forums.com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5811" y="5070602"/>
            <a:ext cx="3919854" cy="8001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700"/>
              </a:lnSpc>
              <a:spcBef>
                <a:spcPts val="315"/>
              </a:spcBef>
            </a:pPr>
            <a:r>
              <a:rPr sz="1800" b="1" spc="5" dirty="0">
                <a:latin typeface="Calibri"/>
                <a:cs typeface="Calibri"/>
              </a:rPr>
              <a:t>When </a:t>
            </a:r>
            <a:r>
              <a:rPr sz="1800" b="1" dirty="0">
                <a:latin typeface="Calibri"/>
                <a:cs typeface="Calibri"/>
              </a:rPr>
              <a:t>sitting </a:t>
            </a:r>
            <a:r>
              <a:rPr sz="1800" spc="5" dirty="0">
                <a:latin typeface="Calibri"/>
                <a:cs typeface="Calibri"/>
              </a:rPr>
              <a:t>on a </a:t>
            </a:r>
            <a:r>
              <a:rPr sz="1800" dirty="0">
                <a:latin typeface="Calibri"/>
                <a:cs typeface="Calibri"/>
              </a:rPr>
              <a:t>chair </a:t>
            </a:r>
            <a:r>
              <a:rPr sz="1800" spc="5" dirty="0">
                <a:latin typeface="Calibri"/>
                <a:cs typeface="Calibri"/>
              </a:rPr>
              <a:t>or </a:t>
            </a:r>
            <a:r>
              <a:rPr sz="1800" dirty="0">
                <a:latin typeface="Calibri"/>
                <a:cs typeface="Calibri"/>
              </a:rPr>
              <a:t>bench: </a:t>
            </a:r>
            <a:r>
              <a:rPr sz="1800" spc="5" dirty="0">
                <a:latin typeface="Calibri"/>
                <a:cs typeface="Calibri"/>
              </a:rPr>
              <a:t>Legs  </a:t>
            </a:r>
            <a:r>
              <a:rPr sz="1800" dirty="0">
                <a:latin typeface="Calibri"/>
                <a:cs typeface="Calibri"/>
              </a:rPr>
              <a:t>shoulder </a:t>
            </a:r>
            <a:r>
              <a:rPr sz="1800" spc="5" dirty="0">
                <a:latin typeface="Calibri"/>
                <a:cs typeface="Calibri"/>
              </a:rPr>
              <a:t>width </a:t>
            </a:r>
            <a:r>
              <a:rPr sz="1800" dirty="0">
                <a:latin typeface="Calibri"/>
                <a:cs typeface="Calibri"/>
              </a:rPr>
              <a:t>apart, </a:t>
            </a:r>
            <a:r>
              <a:rPr sz="1800" spc="5" dirty="0">
                <a:latin typeface="Calibri"/>
                <a:cs typeface="Calibri"/>
              </a:rPr>
              <a:t>elbows or </a:t>
            </a:r>
            <a:r>
              <a:rPr sz="1800" dirty="0">
                <a:latin typeface="Calibri"/>
                <a:cs typeface="Calibri"/>
              </a:rPr>
              <a:t>hands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on  knees, leaning </a:t>
            </a:r>
            <a:r>
              <a:rPr sz="1800" dirty="0">
                <a:latin typeface="Calibri"/>
                <a:cs typeface="Calibri"/>
              </a:rPr>
              <a:t>slightly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forward.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887973" y="2775966"/>
            <a:ext cx="1934717" cy="22021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82914" y="4972303"/>
            <a:ext cx="54165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Biology‐forums.com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64</a:t>
            </a:r>
            <a:endParaRPr sz="1150"/>
          </a:p>
        </p:txBody>
      </p:sp>
      <p:sp>
        <p:nvSpPr>
          <p:cNvPr id="16" name="object 16"/>
          <p:cNvSpPr txBox="1"/>
          <p:nvPr/>
        </p:nvSpPr>
        <p:spPr>
          <a:xfrm>
            <a:off x="5154356" y="5070602"/>
            <a:ext cx="3456940" cy="8001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algn="just">
              <a:lnSpc>
                <a:spcPct val="90700"/>
              </a:lnSpc>
              <a:spcBef>
                <a:spcPts val="315"/>
              </a:spcBef>
            </a:pPr>
            <a:r>
              <a:rPr sz="1800" b="1" spc="5" dirty="0">
                <a:latin typeface="Calibri"/>
                <a:cs typeface="Calibri"/>
              </a:rPr>
              <a:t>When </a:t>
            </a:r>
            <a:r>
              <a:rPr sz="1800" b="1" dirty="0">
                <a:latin typeface="Calibri"/>
                <a:cs typeface="Calibri"/>
              </a:rPr>
              <a:t>standing: </a:t>
            </a:r>
            <a:r>
              <a:rPr sz="1800" dirty="0">
                <a:latin typeface="Calibri"/>
                <a:cs typeface="Calibri"/>
              </a:rPr>
              <a:t>Legs </a:t>
            </a:r>
            <a:r>
              <a:rPr sz="1800" spc="5" dirty="0">
                <a:latin typeface="Calibri"/>
                <a:cs typeface="Calibri"/>
              </a:rPr>
              <a:t>shoulder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width  </a:t>
            </a:r>
            <a:r>
              <a:rPr sz="1800" dirty="0">
                <a:latin typeface="Calibri"/>
                <a:cs typeface="Calibri"/>
              </a:rPr>
              <a:t>apart, hands </a:t>
            </a:r>
            <a:r>
              <a:rPr sz="1800" spc="5" dirty="0">
                <a:latin typeface="Calibri"/>
                <a:cs typeface="Calibri"/>
              </a:rPr>
              <a:t>on knees arms </a:t>
            </a:r>
            <a:r>
              <a:rPr sz="1800" spc="-10" dirty="0">
                <a:latin typeface="Calibri"/>
                <a:cs typeface="Calibri"/>
              </a:rPr>
              <a:t>straight,  </a:t>
            </a:r>
            <a:r>
              <a:rPr sz="1800" dirty="0">
                <a:latin typeface="Calibri"/>
                <a:cs typeface="Calibri"/>
              </a:rPr>
              <a:t>leaning </a:t>
            </a:r>
            <a:r>
              <a:rPr sz="1800" spc="-5" dirty="0">
                <a:latin typeface="Calibri"/>
                <a:cs typeface="Calibri"/>
              </a:rPr>
              <a:t>forward </a:t>
            </a:r>
            <a:r>
              <a:rPr sz="1800" spc="5" dirty="0">
                <a:latin typeface="Calibri"/>
                <a:cs typeface="Calibri"/>
              </a:rPr>
              <a:t>with </a:t>
            </a:r>
            <a:r>
              <a:rPr sz="1800" spc="-5" dirty="0">
                <a:latin typeface="Calibri"/>
                <a:cs typeface="Calibri"/>
              </a:rPr>
              <a:t>flat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back.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481" y="1140967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0575" y="1494536"/>
            <a:ext cx="427926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ASSESS </a:t>
            </a:r>
            <a:r>
              <a:rPr spc="5" dirty="0"/>
              <a:t>THE</a:t>
            </a:r>
            <a:r>
              <a:rPr spc="-55" dirty="0"/>
              <a:t> </a:t>
            </a:r>
            <a:r>
              <a:rPr spc="5" dirty="0"/>
              <a:t>UNCONSCIOUS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9041" y="2137410"/>
            <a:ext cx="2009139" cy="2009139"/>
          </a:xfrm>
          <a:custGeom>
            <a:avLst/>
            <a:gdLst/>
            <a:ahLst/>
            <a:cxnLst/>
            <a:rect l="l" t="t" r="r" b="b"/>
            <a:pathLst>
              <a:path w="2009139" h="2009139">
                <a:moveTo>
                  <a:pt x="2008632" y="1004315"/>
                </a:moveTo>
                <a:lnTo>
                  <a:pt x="2007474" y="955650"/>
                </a:lnTo>
                <a:lnTo>
                  <a:pt x="2004035" y="907583"/>
                </a:lnTo>
                <a:lnTo>
                  <a:pt x="1998368" y="860166"/>
                </a:lnTo>
                <a:lnTo>
                  <a:pt x="1990525" y="813453"/>
                </a:lnTo>
                <a:lnTo>
                  <a:pt x="1980559" y="767497"/>
                </a:lnTo>
                <a:lnTo>
                  <a:pt x="1968522" y="722349"/>
                </a:lnTo>
                <a:lnTo>
                  <a:pt x="1954467" y="678062"/>
                </a:lnTo>
                <a:lnTo>
                  <a:pt x="1938447" y="634689"/>
                </a:lnTo>
                <a:lnTo>
                  <a:pt x="1920515" y="592283"/>
                </a:lnTo>
                <a:lnTo>
                  <a:pt x="1900722" y="550895"/>
                </a:lnTo>
                <a:lnTo>
                  <a:pt x="1879121" y="510579"/>
                </a:lnTo>
                <a:lnTo>
                  <a:pt x="1855765" y="471388"/>
                </a:lnTo>
                <a:lnTo>
                  <a:pt x="1830707" y="433373"/>
                </a:lnTo>
                <a:lnTo>
                  <a:pt x="1803998" y="396587"/>
                </a:lnTo>
                <a:lnTo>
                  <a:pt x="1775693" y="361083"/>
                </a:lnTo>
                <a:lnTo>
                  <a:pt x="1745842" y="326914"/>
                </a:lnTo>
                <a:lnTo>
                  <a:pt x="1714500" y="294131"/>
                </a:lnTo>
                <a:lnTo>
                  <a:pt x="1681717" y="262789"/>
                </a:lnTo>
                <a:lnTo>
                  <a:pt x="1647548" y="232938"/>
                </a:lnTo>
                <a:lnTo>
                  <a:pt x="1612044" y="204633"/>
                </a:lnTo>
                <a:lnTo>
                  <a:pt x="1575258" y="177924"/>
                </a:lnTo>
                <a:lnTo>
                  <a:pt x="1537243" y="152866"/>
                </a:lnTo>
                <a:lnTo>
                  <a:pt x="1498052" y="129510"/>
                </a:lnTo>
                <a:lnTo>
                  <a:pt x="1457736" y="107909"/>
                </a:lnTo>
                <a:lnTo>
                  <a:pt x="1416348" y="88116"/>
                </a:lnTo>
                <a:lnTo>
                  <a:pt x="1373942" y="70184"/>
                </a:lnTo>
                <a:lnTo>
                  <a:pt x="1330569" y="54164"/>
                </a:lnTo>
                <a:lnTo>
                  <a:pt x="1286282" y="40109"/>
                </a:lnTo>
                <a:lnTo>
                  <a:pt x="1241134" y="28072"/>
                </a:lnTo>
                <a:lnTo>
                  <a:pt x="1195178" y="18106"/>
                </a:lnTo>
                <a:lnTo>
                  <a:pt x="1148465" y="10263"/>
                </a:lnTo>
                <a:lnTo>
                  <a:pt x="1101048" y="4596"/>
                </a:lnTo>
                <a:lnTo>
                  <a:pt x="1052981" y="1157"/>
                </a:lnTo>
                <a:lnTo>
                  <a:pt x="1004316" y="0"/>
                </a:lnTo>
                <a:lnTo>
                  <a:pt x="955650" y="1157"/>
                </a:lnTo>
                <a:lnTo>
                  <a:pt x="907583" y="4596"/>
                </a:lnTo>
                <a:lnTo>
                  <a:pt x="860166" y="10263"/>
                </a:lnTo>
                <a:lnTo>
                  <a:pt x="813453" y="18106"/>
                </a:lnTo>
                <a:lnTo>
                  <a:pt x="767497" y="28072"/>
                </a:lnTo>
                <a:lnTo>
                  <a:pt x="722349" y="40109"/>
                </a:lnTo>
                <a:lnTo>
                  <a:pt x="678062" y="54164"/>
                </a:lnTo>
                <a:lnTo>
                  <a:pt x="634689" y="70184"/>
                </a:lnTo>
                <a:lnTo>
                  <a:pt x="592283" y="88116"/>
                </a:lnTo>
                <a:lnTo>
                  <a:pt x="550895" y="107909"/>
                </a:lnTo>
                <a:lnTo>
                  <a:pt x="510579" y="129510"/>
                </a:lnTo>
                <a:lnTo>
                  <a:pt x="471388" y="152866"/>
                </a:lnTo>
                <a:lnTo>
                  <a:pt x="433373" y="177924"/>
                </a:lnTo>
                <a:lnTo>
                  <a:pt x="396587" y="204633"/>
                </a:lnTo>
                <a:lnTo>
                  <a:pt x="361083" y="232938"/>
                </a:lnTo>
                <a:lnTo>
                  <a:pt x="326914" y="262789"/>
                </a:lnTo>
                <a:lnTo>
                  <a:pt x="294131" y="294131"/>
                </a:lnTo>
                <a:lnTo>
                  <a:pt x="262789" y="326914"/>
                </a:lnTo>
                <a:lnTo>
                  <a:pt x="232938" y="361083"/>
                </a:lnTo>
                <a:lnTo>
                  <a:pt x="204633" y="396587"/>
                </a:lnTo>
                <a:lnTo>
                  <a:pt x="177924" y="433373"/>
                </a:lnTo>
                <a:lnTo>
                  <a:pt x="152866" y="471388"/>
                </a:lnTo>
                <a:lnTo>
                  <a:pt x="129510" y="510579"/>
                </a:lnTo>
                <a:lnTo>
                  <a:pt x="107909" y="550895"/>
                </a:lnTo>
                <a:lnTo>
                  <a:pt x="88116" y="592283"/>
                </a:lnTo>
                <a:lnTo>
                  <a:pt x="70184" y="634689"/>
                </a:lnTo>
                <a:lnTo>
                  <a:pt x="54164" y="678062"/>
                </a:lnTo>
                <a:lnTo>
                  <a:pt x="40109" y="722349"/>
                </a:lnTo>
                <a:lnTo>
                  <a:pt x="28072" y="767497"/>
                </a:lnTo>
                <a:lnTo>
                  <a:pt x="18106" y="813453"/>
                </a:lnTo>
                <a:lnTo>
                  <a:pt x="10263" y="860166"/>
                </a:lnTo>
                <a:lnTo>
                  <a:pt x="4596" y="907583"/>
                </a:lnTo>
                <a:lnTo>
                  <a:pt x="1157" y="955650"/>
                </a:lnTo>
                <a:lnTo>
                  <a:pt x="0" y="1004315"/>
                </a:lnTo>
                <a:lnTo>
                  <a:pt x="1157" y="1052981"/>
                </a:lnTo>
                <a:lnTo>
                  <a:pt x="4596" y="1101048"/>
                </a:lnTo>
                <a:lnTo>
                  <a:pt x="10263" y="1148465"/>
                </a:lnTo>
                <a:lnTo>
                  <a:pt x="18106" y="1195178"/>
                </a:lnTo>
                <a:lnTo>
                  <a:pt x="28072" y="1241134"/>
                </a:lnTo>
                <a:lnTo>
                  <a:pt x="40109" y="1286282"/>
                </a:lnTo>
                <a:lnTo>
                  <a:pt x="54164" y="1330569"/>
                </a:lnTo>
                <a:lnTo>
                  <a:pt x="70184" y="1373942"/>
                </a:lnTo>
                <a:lnTo>
                  <a:pt x="88116" y="1416348"/>
                </a:lnTo>
                <a:lnTo>
                  <a:pt x="107909" y="1457736"/>
                </a:lnTo>
                <a:lnTo>
                  <a:pt x="129510" y="1498052"/>
                </a:lnTo>
                <a:lnTo>
                  <a:pt x="152866" y="1537243"/>
                </a:lnTo>
                <a:lnTo>
                  <a:pt x="177924" y="1575258"/>
                </a:lnTo>
                <a:lnTo>
                  <a:pt x="204633" y="1612044"/>
                </a:lnTo>
                <a:lnTo>
                  <a:pt x="232938" y="1647548"/>
                </a:lnTo>
                <a:lnTo>
                  <a:pt x="262789" y="1681717"/>
                </a:lnTo>
                <a:lnTo>
                  <a:pt x="294131" y="1714499"/>
                </a:lnTo>
                <a:lnTo>
                  <a:pt x="326914" y="1745842"/>
                </a:lnTo>
                <a:lnTo>
                  <a:pt x="361083" y="1775693"/>
                </a:lnTo>
                <a:lnTo>
                  <a:pt x="396587" y="1803998"/>
                </a:lnTo>
                <a:lnTo>
                  <a:pt x="433373" y="1830707"/>
                </a:lnTo>
                <a:lnTo>
                  <a:pt x="471388" y="1855765"/>
                </a:lnTo>
                <a:lnTo>
                  <a:pt x="510579" y="1879121"/>
                </a:lnTo>
                <a:lnTo>
                  <a:pt x="550895" y="1900722"/>
                </a:lnTo>
                <a:lnTo>
                  <a:pt x="592283" y="1920515"/>
                </a:lnTo>
                <a:lnTo>
                  <a:pt x="634689" y="1938447"/>
                </a:lnTo>
                <a:lnTo>
                  <a:pt x="678062" y="1954467"/>
                </a:lnTo>
                <a:lnTo>
                  <a:pt x="722349" y="1968522"/>
                </a:lnTo>
                <a:lnTo>
                  <a:pt x="767497" y="1980559"/>
                </a:lnTo>
                <a:lnTo>
                  <a:pt x="813453" y="1990525"/>
                </a:lnTo>
                <a:lnTo>
                  <a:pt x="860166" y="1998368"/>
                </a:lnTo>
                <a:lnTo>
                  <a:pt x="907583" y="2004035"/>
                </a:lnTo>
                <a:lnTo>
                  <a:pt x="955650" y="2007474"/>
                </a:lnTo>
                <a:lnTo>
                  <a:pt x="1004316" y="2008631"/>
                </a:lnTo>
                <a:lnTo>
                  <a:pt x="1052981" y="2007474"/>
                </a:lnTo>
                <a:lnTo>
                  <a:pt x="1101048" y="2004035"/>
                </a:lnTo>
                <a:lnTo>
                  <a:pt x="1148465" y="1998368"/>
                </a:lnTo>
                <a:lnTo>
                  <a:pt x="1195178" y="1990525"/>
                </a:lnTo>
                <a:lnTo>
                  <a:pt x="1241134" y="1980559"/>
                </a:lnTo>
                <a:lnTo>
                  <a:pt x="1286282" y="1968522"/>
                </a:lnTo>
                <a:lnTo>
                  <a:pt x="1330569" y="1954467"/>
                </a:lnTo>
                <a:lnTo>
                  <a:pt x="1373942" y="1938447"/>
                </a:lnTo>
                <a:lnTo>
                  <a:pt x="1416348" y="1920515"/>
                </a:lnTo>
                <a:lnTo>
                  <a:pt x="1457736" y="1900722"/>
                </a:lnTo>
                <a:lnTo>
                  <a:pt x="1498052" y="1879121"/>
                </a:lnTo>
                <a:lnTo>
                  <a:pt x="1537243" y="1855765"/>
                </a:lnTo>
                <a:lnTo>
                  <a:pt x="1575258" y="1830707"/>
                </a:lnTo>
                <a:lnTo>
                  <a:pt x="1612044" y="1803998"/>
                </a:lnTo>
                <a:lnTo>
                  <a:pt x="1647548" y="1775693"/>
                </a:lnTo>
                <a:lnTo>
                  <a:pt x="1681717" y="1745842"/>
                </a:lnTo>
                <a:lnTo>
                  <a:pt x="1714500" y="1714499"/>
                </a:lnTo>
                <a:lnTo>
                  <a:pt x="1745842" y="1681717"/>
                </a:lnTo>
                <a:lnTo>
                  <a:pt x="1775693" y="1647548"/>
                </a:lnTo>
                <a:lnTo>
                  <a:pt x="1803998" y="1612044"/>
                </a:lnTo>
                <a:lnTo>
                  <a:pt x="1830707" y="1575258"/>
                </a:lnTo>
                <a:lnTo>
                  <a:pt x="1855765" y="1537243"/>
                </a:lnTo>
                <a:lnTo>
                  <a:pt x="1879121" y="1498052"/>
                </a:lnTo>
                <a:lnTo>
                  <a:pt x="1900722" y="1457736"/>
                </a:lnTo>
                <a:lnTo>
                  <a:pt x="1920515" y="1416348"/>
                </a:lnTo>
                <a:lnTo>
                  <a:pt x="1938447" y="1373942"/>
                </a:lnTo>
                <a:lnTo>
                  <a:pt x="1954467" y="1330569"/>
                </a:lnTo>
                <a:lnTo>
                  <a:pt x="1968522" y="1286282"/>
                </a:lnTo>
                <a:lnTo>
                  <a:pt x="1980559" y="1241134"/>
                </a:lnTo>
                <a:lnTo>
                  <a:pt x="1990525" y="1195178"/>
                </a:lnTo>
                <a:lnTo>
                  <a:pt x="1998368" y="1148465"/>
                </a:lnTo>
                <a:lnTo>
                  <a:pt x="2004035" y="1101048"/>
                </a:lnTo>
                <a:lnTo>
                  <a:pt x="2007474" y="1052981"/>
                </a:lnTo>
                <a:lnTo>
                  <a:pt x="2008632" y="1004315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67611" y="2125217"/>
            <a:ext cx="2032000" cy="2033270"/>
          </a:xfrm>
          <a:custGeom>
            <a:avLst/>
            <a:gdLst/>
            <a:ahLst/>
            <a:cxnLst/>
            <a:rect l="l" t="t" r="r" b="b"/>
            <a:pathLst>
              <a:path w="2032000" h="2033270">
                <a:moveTo>
                  <a:pt x="2019300" y="1163356"/>
                </a:moveTo>
                <a:lnTo>
                  <a:pt x="2019300" y="861822"/>
                </a:lnTo>
                <a:lnTo>
                  <a:pt x="1993900" y="768547"/>
                </a:lnTo>
                <a:lnTo>
                  <a:pt x="1955800" y="635079"/>
                </a:lnTo>
                <a:lnTo>
                  <a:pt x="1930400" y="592511"/>
                </a:lnTo>
                <a:lnTo>
                  <a:pt x="1917700" y="550989"/>
                </a:lnTo>
                <a:lnTo>
                  <a:pt x="1892300" y="510563"/>
                </a:lnTo>
                <a:lnTo>
                  <a:pt x="1866900" y="471285"/>
                </a:lnTo>
                <a:lnTo>
                  <a:pt x="1841500" y="433205"/>
                </a:lnTo>
                <a:lnTo>
                  <a:pt x="1816100" y="396374"/>
                </a:lnTo>
                <a:lnTo>
                  <a:pt x="1790700" y="360842"/>
                </a:lnTo>
                <a:lnTo>
                  <a:pt x="1752600" y="326662"/>
                </a:lnTo>
                <a:lnTo>
                  <a:pt x="1727200" y="293883"/>
                </a:lnTo>
                <a:lnTo>
                  <a:pt x="1689100" y="262556"/>
                </a:lnTo>
                <a:lnTo>
                  <a:pt x="1651000" y="232733"/>
                </a:lnTo>
                <a:lnTo>
                  <a:pt x="1625600" y="204463"/>
                </a:lnTo>
                <a:lnTo>
                  <a:pt x="1587500" y="177799"/>
                </a:lnTo>
                <a:lnTo>
                  <a:pt x="1549400" y="152791"/>
                </a:lnTo>
                <a:lnTo>
                  <a:pt x="1511300" y="129489"/>
                </a:lnTo>
                <a:lnTo>
                  <a:pt x="1460500" y="107944"/>
                </a:lnTo>
                <a:lnTo>
                  <a:pt x="1422400" y="88208"/>
                </a:lnTo>
                <a:lnTo>
                  <a:pt x="1384300" y="70332"/>
                </a:lnTo>
                <a:lnTo>
                  <a:pt x="1333500" y="54365"/>
                </a:lnTo>
                <a:lnTo>
                  <a:pt x="1295400" y="40359"/>
                </a:lnTo>
                <a:lnTo>
                  <a:pt x="1244600" y="28365"/>
                </a:lnTo>
                <a:lnTo>
                  <a:pt x="1206500" y="18434"/>
                </a:lnTo>
                <a:lnTo>
                  <a:pt x="1155700" y="10616"/>
                </a:lnTo>
                <a:lnTo>
                  <a:pt x="1104900" y="4962"/>
                </a:lnTo>
                <a:lnTo>
                  <a:pt x="1066800" y="1524"/>
                </a:lnTo>
                <a:lnTo>
                  <a:pt x="1003300" y="0"/>
                </a:lnTo>
                <a:lnTo>
                  <a:pt x="952500" y="1524"/>
                </a:lnTo>
                <a:lnTo>
                  <a:pt x="914400" y="5003"/>
                </a:lnTo>
                <a:lnTo>
                  <a:pt x="863600" y="10684"/>
                </a:lnTo>
                <a:lnTo>
                  <a:pt x="812799" y="18517"/>
                </a:lnTo>
                <a:lnTo>
                  <a:pt x="774699" y="28451"/>
                </a:lnTo>
                <a:lnTo>
                  <a:pt x="723899" y="40438"/>
                </a:lnTo>
                <a:lnTo>
                  <a:pt x="685799" y="54428"/>
                </a:lnTo>
                <a:lnTo>
                  <a:pt x="634999" y="70371"/>
                </a:lnTo>
                <a:lnTo>
                  <a:pt x="596899" y="88217"/>
                </a:lnTo>
                <a:lnTo>
                  <a:pt x="558799" y="107917"/>
                </a:lnTo>
                <a:lnTo>
                  <a:pt x="507999" y="129421"/>
                </a:lnTo>
                <a:lnTo>
                  <a:pt x="469899" y="152679"/>
                </a:lnTo>
                <a:lnTo>
                  <a:pt x="431799" y="177642"/>
                </a:lnTo>
                <a:lnTo>
                  <a:pt x="393699" y="204259"/>
                </a:lnTo>
                <a:lnTo>
                  <a:pt x="368299" y="232482"/>
                </a:lnTo>
                <a:lnTo>
                  <a:pt x="330199" y="262261"/>
                </a:lnTo>
                <a:lnTo>
                  <a:pt x="292099" y="293545"/>
                </a:lnTo>
                <a:lnTo>
                  <a:pt x="266699" y="326286"/>
                </a:lnTo>
                <a:lnTo>
                  <a:pt x="228599" y="360433"/>
                </a:lnTo>
                <a:lnTo>
                  <a:pt x="203199" y="395937"/>
                </a:lnTo>
                <a:lnTo>
                  <a:pt x="177799" y="432748"/>
                </a:lnTo>
                <a:lnTo>
                  <a:pt x="152399" y="470816"/>
                </a:lnTo>
                <a:lnTo>
                  <a:pt x="126999" y="510093"/>
                </a:lnTo>
                <a:lnTo>
                  <a:pt x="101599" y="550527"/>
                </a:lnTo>
                <a:lnTo>
                  <a:pt x="88899" y="592070"/>
                </a:lnTo>
                <a:lnTo>
                  <a:pt x="63499" y="634671"/>
                </a:lnTo>
                <a:lnTo>
                  <a:pt x="38099" y="722852"/>
                </a:lnTo>
                <a:lnTo>
                  <a:pt x="0" y="861822"/>
                </a:lnTo>
                <a:lnTo>
                  <a:pt x="0" y="1171194"/>
                </a:lnTo>
                <a:lnTo>
                  <a:pt x="12700" y="1220724"/>
                </a:lnTo>
                <a:lnTo>
                  <a:pt x="12699" y="965454"/>
                </a:lnTo>
                <a:lnTo>
                  <a:pt x="25399" y="914400"/>
                </a:lnTo>
                <a:lnTo>
                  <a:pt x="25399" y="865632"/>
                </a:lnTo>
                <a:lnTo>
                  <a:pt x="38099" y="816102"/>
                </a:lnTo>
                <a:lnTo>
                  <a:pt x="38099" y="816864"/>
                </a:lnTo>
                <a:lnTo>
                  <a:pt x="50799" y="768096"/>
                </a:lnTo>
                <a:lnTo>
                  <a:pt x="50799" y="768858"/>
                </a:lnTo>
                <a:lnTo>
                  <a:pt x="63499" y="720852"/>
                </a:lnTo>
                <a:lnTo>
                  <a:pt x="63499" y="721614"/>
                </a:lnTo>
                <a:lnTo>
                  <a:pt x="88899" y="629412"/>
                </a:lnTo>
                <a:lnTo>
                  <a:pt x="88899" y="630174"/>
                </a:lnTo>
                <a:lnTo>
                  <a:pt x="114299" y="585978"/>
                </a:lnTo>
                <a:lnTo>
                  <a:pt x="139699" y="543306"/>
                </a:lnTo>
                <a:lnTo>
                  <a:pt x="165099" y="501396"/>
                </a:lnTo>
                <a:lnTo>
                  <a:pt x="165099" y="502158"/>
                </a:lnTo>
                <a:lnTo>
                  <a:pt x="190499" y="461010"/>
                </a:lnTo>
                <a:lnTo>
                  <a:pt x="190499" y="461772"/>
                </a:lnTo>
                <a:lnTo>
                  <a:pt x="215899" y="422148"/>
                </a:lnTo>
                <a:lnTo>
                  <a:pt x="215899" y="422910"/>
                </a:lnTo>
                <a:lnTo>
                  <a:pt x="241299" y="384810"/>
                </a:lnTo>
                <a:lnTo>
                  <a:pt x="279399" y="348996"/>
                </a:lnTo>
                <a:lnTo>
                  <a:pt x="304799" y="313944"/>
                </a:lnTo>
                <a:lnTo>
                  <a:pt x="304799" y="314706"/>
                </a:lnTo>
                <a:lnTo>
                  <a:pt x="342899" y="281178"/>
                </a:lnTo>
                <a:lnTo>
                  <a:pt x="342899" y="281940"/>
                </a:lnTo>
                <a:lnTo>
                  <a:pt x="380999" y="249936"/>
                </a:lnTo>
                <a:lnTo>
                  <a:pt x="380999" y="250698"/>
                </a:lnTo>
                <a:lnTo>
                  <a:pt x="419099" y="220980"/>
                </a:lnTo>
                <a:lnTo>
                  <a:pt x="457199" y="192786"/>
                </a:lnTo>
                <a:lnTo>
                  <a:pt x="457199" y="193548"/>
                </a:lnTo>
                <a:lnTo>
                  <a:pt x="495299" y="167640"/>
                </a:lnTo>
                <a:lnTo>
                  <a:pt x="533399" y="143256"/>
                </a:lnTo>
                <a:lnTo>
                  <a:pt x="533399" y="144018"/>
                </a:lnTo>
                <a:lnTo>
                  <a:pt x="584199" y="121158"/>
                </a:lnTo>
                <a:lnTo>
                  <a:pt x="584199" y="121920"/>
                </a:lnTo>
                <a:lnTo>
                  <a:pt x="622299" y="101346"/>
                </a:lnTo>
                <a:lnTo>
                  <a:pt x="622299" y="102108"/>
                </a:lnTo>
                <a:lnTo>
                  <a:pt x="673099" y="83820"/>
                </a:lnTo>
                <a:lnTo>
                  <a:pt x="711199" y="68580"/>
                </a:lnTo>
                <a:lnTo>
                  <a:pt x="761999" y="54864"/>
                </a:lnTo>
                <a:lnTo>
                  <a:pt x="812799" y="44196"/>
                </a:lnTo>
                <a:lnTo>
                  <a:pt x="863600" y="35052"/>
                </a:lnTo>
                <a:lnTo>
                  <a:pt x="914400" y="28956"/>
                </a:lnTo>
                <a:lnTo>
                  <a:pt x="952500" y="26098"/>
                </a:lnTo>
                <a:lnTo>
                  <a:pt x="952500" y="25146"/>
                </a:lnTo>
                <a:lnTo>
                  <a:pt x="1003300" y="23926"/>
                </a:lnTo>
                <a:lnTo>
                  <a:pt x="1003300" y="23622"/>
                </a:lnTo>
                <a:lnTo>
                  <a:pt x="1016000" y="23622"/>
                </a:lnTo>
                <a:lnTo>
                  <a:pt x="1016000" y="23926"/>
                </a:lnTo>
                <a:lnTo>
                  <a:pt x="1066800" y="25146"/>
                </a:lnTo>
                <a:lnTo>
                  <a:pt x="1117600" y="28956"/>
                </a:lnTo>
                <a:lnTo>
                  <a:pt x="1117600" y="30480"/>
                </a:lnTo>
                <a:lnTo>
                  <a:pt x="1155700" y="35052"/>
                </a:lnTo>
                <a:lnTo>
                  <a:pt x="1206500" y="44196"/>
                </a:lnTo>
                <a:lnTo>
                  <a:pt x="1257300" y="54864"/>
                </a:lnTo>
                <a:lnTo>
                  <a:pt x="1308100" y="68580"/>
                </a:lnTo>
                <a:lnTo>
                  <a:pt x="1346200" y="83820"/>
                </a:lnTo>
                <a:lnTo>
                  <a:pt x="1397000" y="102108"/>
                </a:lnTo>
                <a:lnTo>
                  <a:pt x="1397000" y="101346"/>
                </a:lnTo>
                <a:lnTo>
                  <a:pt x="1435100" y="121920"/>
                </a:lnTo>
                <a:lnTo>
                  <a:pt x="1435100" y="121158"/>
                </a:lnTo>
                <a:lnTo>
                  <a:pt x="1485900" y="144018"/>
                </a:lnTo>
                <a:lnTo>
                  <a:pt x="1485900" y="143256"/>
                </a:lnTo>
                <a:lnTo>
                  <a:pt x="1524000" y="167640"/>
                </a:lnTo>
                <a:lnTo>
                  <a:pt x="1562100" y="193548"/>
                </a:lnTo>
                <a:lnTo>
                  <a:pt x="1562100" y="192786"/>
                </a:lnTo>
                <a:lnTo>
                  <a:pt x="1600200" y="220980"/>
                </a:lnTo>
                <a:lnTo>
                  <a:pt x="1638300" y="250698"/>
                </a:lnTo>
                <a:lnTo>
                  <a:pt x="1638300" y="249936"/>
                </a:lnTo>
                <a:lnTo>
                  <a:pt x="1676400" y="281940"/>
                </a:lnTo>
                <a:lnTo>
                  <a:pt x="1676400" y="281178"/>
                </a:lnTo>
                <a:lnTo>
                  <a:pt x="1714500" y="314706"/>
                </a:lnTo>
                <a:lnTo>
                  <a:pt x="1714500" y="313944"/>
                </a:lnTo>
                <a:lnTo>
                  <a:pt x="1739900" y="348996"/>
                </a:lnTo>
                <a:lnTo>
                  <a:pt x="1778000" y="384810"/>
                </a:lnTo>
                <a:lnTo>
                  <a:pt x="1803400" y="422910"/>
                </a:lnTo>
                <a:lnTo>
                  <a:pt x="1803400" y="422148"/>
                </a:lnTo>
                <a:lnTo>
                  <a:pt x="1828800" y="461772"/>
                </a:lnTo>
                <a:lnTo>
                  <a:pt x="1828800" y="461010"/>
                </a:lnTo>
                <a:lnTo>
                  <a:pt x="1854200" y="502158"/>
                </a:lnTo>
                <a:lnTo>
                  <a:pt x="1854200" y="501396"/>
                </a:lnTo>
                <a:lnTo>
                  <a:pt x="1879600" y="543306"/>
                </a:lnTo>
                <a:lnTo>
                  <a:pt x="1905000" y="585978"/>
                </a:lnTo>
                <a:lnTo>
                  <a:pt x="1930400" y="630174"/>
                </a:lnTo>
                <a:lnTo>
                  <a:pt x="1930400" y="652272"/>
                </a:lnTo>
                <a:lnTo>
                  <a:pt x="1943100" y="675132"/>
                </a:lnTo>
                <a:lnTo>
                  <a:pt x="1955800" y="721614"/>
                </a:lnTo>
                <a:lnTo>
                  <a:pt x="1955800" y="720852"/>
                </a:lnTo>
                <a:lnTo>
                  <a:pt x="1968500" y="768858"/>
                </a:lnTo>
                <a:lnTo>
                  <a:pt x="1968500" y="768096"/>
                </a:lnTo>
                <a:lnTo>
                  <a:pt x="1981200" y="816864"/>
                </a:lnTo>
                <a:lnTo>
                  <a:pt x="1981200" y="816102"/>
                </a:lnTo>
                <a:lnTo>
                  <a:pt x="1993900" y="865632"/>
                </a:lnTo>
                <a:lnTo>
                  <a:pt x="1993900" y="914400"/>
                </a:lnTo>
                <a:lnTo>
                  <a:pt x="2006600" y="965454"/>
                </a:lnTo>
                <a:lnTo>
                  <a:pt x="2006600" y="1209906"/>
                </a:lnTo>
                <a:lnTo>
                  <a:pt x="2019300" y="1163356"/>
                </a:lnTo>
                <a:close/>
              </a:path>
              <a:path w="2032000" h="2033270">
                <a:moveTo>
                  <a:pt x="965200" y="2007870"/>
                </a:moveTo>
                <a:lnTo>
                  <a:pt x="914400" y="2004060"/>
                </a:lnTo>
                <a:lnTo>
                  <a:pt x="863600" y="1997202"/>
                </a:lnTo>
                <a:lnTo>
                  <a:pt x="812800" y="1988820"/>
                </a:lnTo>
                <a:lnTo>
                  <a:pt x="762000" y="1977390"/>
                </a:lnTo>
                <a:lnTo>
                  <a:pt x="711200" y="1964436"/>
                </a:lnTo>
                <a:lnTo>
                  <a:pt x="673100" y="1948434"/>
                </a:lnTo>
                <a:lnTo>
                  <a:pt x="622300" y="1930908"/>
                </a:lnTo>
                <a:lnTo>
                  <a:pt x="584200" y="1911096"/>
                </a:lnTo>
                <a:lnTo>
                  <a:pt x="533400" y="1888998"/>
                </a:lnTo>
                <a:lnTo>
                  <a:pt x="495300" y="1865376"/>
                </a:lnTo>
                <a:lnTo>
                  <a:pt x="457200" y="1839468"/>
                </a:lnTo>
                <a:lnTo>
                  <a:pt x="419100" y="1811274"/>
                </a:lnTo>
                <a:lnTo>
                  <a:pt x="419100" y="1812036"/>
                </a:lnTo>
                <a:lnTo>
                  <a:pt x="381000" y="1782318"/>
                </a:lnTo>
                <a:lnTo>
                  <a:pt x="342900" y="1751076"/>
                </a:lnTo>
                <a:lnTo>
                  <a:pt x="304800" y="1717548"/>
                </a:lnTo>
                <a:lnTo>
                  <a:pt x="304800" y="1718310"/>
                </a:lnTo>
                <a:lnTo>
                  <a:pt x="279400" y="1683258"/>
                </a:lnTo>
                <a:lnTo>
                  <a:pt x="279400" y="1684020"/>
                </a:lnTo>
                <a:lnTo>
                  <a:pt x="241300" y="1647444"/>
                </a:lnTo>
                <a:lnTo>
                  <a:pt x="241300" y="1648206"/>
                </a:lnTo>
                <a:lnTo>
                  <a:pt x="215900" y="1610106"/>
                </a:lnTo>
                <a:lnTo>
                  <a:pt x="190500" y="1571244"/>
                </a:lnTo>
                <a:lnTo>
                  <a:pt x="165100" y="1530858"/>
                </a:lnTo>
                <a:lnTo>
                  <a:pt x="139700" y="1488948"/>
                </a:lnTo>
                <a:lnTo>
                  <a:pt x="139700" y="1489710"/>
                </a:lnTo>
                <a:lnTo>
                  <a:pt x="114300" y="1446276"/>
                </a:lnTo>
                <a:lnTo>
                  <a:pt x="114300" y="1447038"/>
                </a:lnTo>
                <a:lnTo>
                  <a:pt x="88900" y="1402080"/>
                </a:lnTo>
                <a:lnTo>
                  <a:pt x="88900" y="1402842"/>
                </a:lnTo>
                <a:lnTo>
                  <a:pt x="76200" y="1357122"/>
                </a:lnTo>
                <a:lnTo>
                  <a:pt x="76200" y="1357884"/>
                </a:lnTo>
                <a:lnTo>
                  <a:pt x="50800" y="1264158"/>
                </a:lnTo>
                <a:lnTo>
                  <a:pt x="50800" y="1264920"/>
                </a:lnTo>
                <a:lnTo>
                  <a:pt x="38100" y="1216152"/>
                </a:lnTo>
                <a:lnTo>
                  <a:pt x="38100" y="1216914"/>
                </a:lnTo>
                <a:lnTo>
                  <a:pt x="25400" y="1167384"/>
                </a:lnTo>
                <a:lnTo>
                  <a:pt x="25400" y="1117854"/>
                </a:lnTo>
                <a:lnTo>
                  <a:pt x="12700" y="1066800"/>
                </a:lnTo>
                <a:lnTo>
                  <a:pt x="12700" y="1220724"/>
                </a:lnTo>
                <a:lnTo>
                  <a:pt x="50800" y="1359222"/>
                </a:lnTo>
                <a:lnTo>
                  <a:pt x="63500" y="1403326"/>
                </a:lnTo>
                <a:lnTo>
                  <a:pt x="88900" y="1446324"/>
                </a:lnTo>
                <a:lnTo>
                  <a:pt x="114300" y="1488173"/>
                </a:lnTo>
                <a:lnTo>
                  <a:pt x="127000" y="1528828"/>
                </a:lnTo>
                <a:lnTo>
                  <a:pt x="152400" y="1568245"/>
                </a:lnTo>
                <a:lnTo>
                  <a:pt x="177800" y="1606380"/>
                </a:lnTo>
                <a:lnTo>
                  <a:pt x="215900" y="1643189"/>
                </a:lnTo>
                <a:lnTo>
                  <a:pt x="241300" y="1678628"/>
                </a:lnTo>
                <a:lnTo>
                  <a:pt x="266700" y="1712652"/>
                </a:lnTo>
                <a:lnTo>
                  <a:pt x="304800" y="1745216"/>
                </a:lnTo>
                <a:lnTo>
                  <a:pt x="330200" y="1776278"/>
                </a:lnTo>
                <a:lnTo>
                  <a:pt x="368300" y="1805792"/>
                </a:lnTo>
                <a:lnTo>
                  <a:pt x="406400" y="1833715"/>
                </a:lnTo>
                <a:lnTo>
                  <a:pt x="444500" y="1860002"/>
                </a:lnTo>
                <a:lnTo>
                  <a:pt x="482600" y="1884609"/>
                </a:lnTo>
                <a:lnTo>
                  <a:pt x="520700" y="1907491"/>
                </a:lnTo>
                <a:lnTo>
                  <a:pt x="558800" y="1928605"/>
                </a:lnTo>
                <a:lnTo>
                  <a:pt x="609600" y="1947907"/>
                </a:lnTo>
                <a:lnTo>
                  <a:pt x="647700" y="1965351"/>
                </a:lnTo>
                <a:lnTo>
                  <a:pt x="685800" y="1980894"/>
                </a:lnTo>
                <a:lnTo>
                  <a:pt x="736600" y="1994492"/>
                </a:lnTo>
                <a:lnTo>
                  <a:pt x="774700" y="2006100"/>
                </a:lnTo>
                <a:lnTo>
                  <a:pt x="825500" y="2015675"/>
                </a:lnTo>
                <a:lnTo>
                  <a:pt x="876300" y="2023171"/>
                </a:lnTo>
                <a:lnTo>
                  <a:pt x="914400" y="2028545"/>
                </a:lnTo>
                <a:lnTo>
                  <a:pt x="952500" y="2030951"/>
                </a:lnTo>
                <a:lnTo>
                  <a:pt x="952500" y="2007870"/>
                </a:lnTo>
                <a:lnTo>
                  <a:pt x="965200" y="2007870"/>
                </a:lnTo>
                <a:close/>
              </a:path>
              <a:path w="2032000" h="2033270">
                <a:moveTo>
                  <a:pt x="965200" y="25146"/>
                </a:moveTo>
                <a:lnTo>
                  <a:pt x="952500" y="25146"/>
                </a:lnTo>
                <a:lnTo>
                  <a:pt x="952500" y="26098"/>
                </a:lnTo>
                <a:lnTo>
                  <a:pt x="965200" y="25146"/>
                </a:lnTo>
                <a:close/>
              </a:path>
              <a:path w="2032000" h="2033270">
                <a:moveTo>
                  <a:pt x="1016000" y="2032750"/>
                </a:moveTo>
                <a:lnTo>
                  <a:pt x="1016000" y="2008632"/>
                </a:lnTo>
                <a:lnTo>
                  <a:pt x="1003300" y="2008632"/>
                </a:lnTo>
                <a:lnTo>
                  <a:pt x="1003300" y="2008479"/>
                </a:lnTo>
                <a:lnTo>
                  <a:pt x="952500" y="2007870"/>
                </a:lnTo>
                <a:lnTo>
                  <a:pt x="952500" y="2030951"/>
                </a:lnTo>
                <a:lnTo>
                  <a:pt x="965200" y="2031753"/>
                </a:lnTo>
                <a:lnTo>
                  <a:pt x="1003300" y="2032500"/>
                </a:lnTo>
                <a:lnTo>
                  <a:pt x="1003300" y="2008632"/>
                </a:lnTo>
                <a:lnTo>
                  <a:pt x="1009650" y="2008555"/>
                </a:lnTo>
                <a:lnTo>
                  <a:pt x="1009650" y="2032625"/>
                </a:lnTo>
                <a:lnTo>
                  <a:pt x="1016000" y="2032750"/>
                </a:lnTo>
                <a:close/>
              </a:path>
              <a:path w="2032000" h="2033270">
                <a:moveTo>
                  <a:pt x="1016000" y="23622"/>
                </a:moveTo>
                <a:lnTo>
                  <a:pt x="1003300" y="23622"/>
                </a:lnTo>
                <a:lnTo>
                  <a:pt x="1009650" y="23774"/>
                </a:lnTo>
                <a:lnTo>
                  <a:pt x="1016000" y="23622"/>
                </a:lnTo>
                <a:close/>
              </a:path>
              <a:path w="2032000" h="2033270">
                <a:moveTo>
                  <a:pt x="1009650" y="23774"/>
                </a:moveTo>
                <a:lnTo>
                  <a:pt x="1003300" y="23622"/>
                </a:lnTo>
                <a:lnTo>
                  <a:pt x="1003300" y="23926"/>
                </a:lnTo>
                <a:lnTo>
                  <a:pt x="1009650" y="23774"/>
                </a:lnTo>
                <a:close/>
              </a:path>
              <a:path w="2032000" h="2033270">
                <a:moveTo>
                  <a:pt x="1016000" y="23926"/>
                </a:moveTo>
                <a:lnTo>
                  <a:pt x="1016000" y="23622"/>
                </a:lnTo>
                <a:lnTo>
                  <a:pt x="1009650" y="23774"/>
                </a:lnTo>
                <a:lnTo>
                  <a:pt x="1016000" y="23926"/>
                </a:lnTo>
                <a:close/>
              </a:path>
              <a:path w="2032000" h="2033270">
                <a:moveTo>
                  <a:pt x="1117600" y="2026920"/>
                </a:moveTo>
                <a:lnTo>
                  <a:pt x="1117600" y="2004060"/>
                </a:lnTo>
                <a:lnTo>
                  <a:pt x="1066800" y="2007870"/>
                </a:lnTo>
                <a:lnTo>
                  <a:pt x="1009650" y="2008555"/>
                </a:lnTo>
                <a:lnTo>
                  <a:pt x="1016000" y="2008632"/>
                </a:lnTo>
                <a:lnTo>
                  <a:pt x="1016000" y="2032750"/>
                </a:lnTo>
                <a:lnTo>
                  <a:pt x="1066800" y="2031492"/>
                </a:lnTo>
                <a:lnTo>
                  <a:pt x="1117600" y="2026920"/>
                </a:lnTo>
                <a:close/>
              </a:path>
              <a:path w="2032000" h="2033270">
                <a:moveTo>
                  <a:pt x="1117600" y="30480"/>
                </a:moveTo>
                <a:lnTo>
                  <a:pt x="1117600" y="28956"/>
                </a:lnTo>
                <a:lnTo>
                  <a:pt x="1104900" y="28956"/>
                </a:lnTo>
                <a:lnTo>
                  <a:pt x="1117600" y="30480"/>
                </a:lnTo>
                <a:close/>
              </a:path>
              <a:path w="2032000" h="2033270">
                <a:moveTo>
                  <a:pt x="1930400" y="1451587"/>
                </a:moveTo>
                <a:lnTo>
                  <a:pt x="1930400" y="1402080"/>
                </a:lnTo>
                <a:lnTo>
                  <a:pt x="1905000" y="1447038"/>
                </a:lnTo>
                <a:lnTo>
                  <a:pt x="1905000" y="1446276"/>
                </a:lnTo>
                <a:lnTo>
                  <a:pt x="1879600" y="1489710"/>
                </a:lnTo>
                <a:lnTo>
                  <a:pt x="1879600" y="1488948"/>
                </a:lnTo>
                <a:lnTo>
                  <a:pt x="1854200" y="1530858"/>
                </a:lnTo>
                <a:lnTo>
                  <a:pt x="1828800" y="1571244"/>
                </a:lnTo>
                <a:lnTo>
                  <a:pt x="1803400" y="1610106"/>
                </a:lnTo>
                <a:lnTo>
                  <a:pt x="1778000" y="1648206"/>
                </a:lnTo>
                <a:lnTo>
                  <a:pt x="1778000" y="1647444"/>
                </a:lnTo>
                <a:lnTo>
                  <a:pt x="1739900" y="1684020"/>
                </a:lnTo>
                <a:lnTo>
                  <a:pt x="1739900" y="1683258"/>
                </a:lnTo>
                <a:lnTo>
                  <a:pt x="1714500" y="1718310"/>
                </a:lnTo>
                <a:lnTo>
                  <a:pt x="1714500" y="1717548"/>
                </a:lnTo>
                <a:lnTo>
                  <a:pt x="1676400" y="1751076"/>
                </a:lnTo>
                <a:lnTo>
                  <a:pt x="1638300" y="1782318"/>
                </a:lnTo>
                <a:lnTo>
                  <a:pt x="1600200" y="1812036"/>
                </a:lnTo>
                <a:lnTo>
                  <a:pt x="1600200" y="1811274"/>
                </a:lnTo>
                <a:lnTo>
                  <a:pt x="1562100" y="1839468"/>
                </a:lnTo>
                <a:lnTo>
                  <a:pt x="1524000" y="1865376"/>
                </a:lnTo>
                <a:lnTo>
                  <a:pt x="1485900" y="1888998"/>
                </a:lnTo>
                <a:lnTo>
                  <a:pt x="1435100" y="1911096"/>
                </a:lnTo>
                <a:lnTo>
                  <a:pt x="1397000" y="1930908"/>
                </a:lnTo>
                <a:lnTo>
                  <a:pt x="1346200" y="1948434"/>
                </a:lnTo>
                <a:lnTo>
                  <a:pt x="1308100" y="1964436"/>
                </a:lnTo>
                <a:lnTo>
                  <a:pt x="1257300" y="1977390"/>
                </a:lnTo>
                <a:lnTo>
                  <a:pt x="1206500" y="1988820"/>
                </a:lnTo>
                <a:lnTo>
                  <a:pt x="1155700" y="1997202"/>
                </a:lnTo>
                <a:lnTo>
                  <a:pt x="1104900" y="2004060"/>
                </a:lnTo>
                <a:lnTo>
                  <a:pt x="1117600" y="2004060"/>
                </a:lnTo>
                <a:lnTo>
                  <a:pt x="1117600" y="2026920"/>
                </a:lnTo>
                <a:lnTo>
                  <a:pt x="1168400" y="2020824"/>
                </a:lnTo>
                <a:lnTo>
                  <a:pt x="1206500" y="2012398"/>
                </a:lnTo>
                <a:lnTo>
                  <a:pt x="1257300" y="2001863"/>
                </a:lnTo>
                <a:lnTo>
                  <a:pt x="1308100" y="1989274"/>
                </a:lnTo>
                <a:lnTo>
                  <a:pt x="1346200" y="1974682"/>
                </a:lnTo>
                <a:lnTo>
                  <a:pt x="1397000" y="1958143"/>
                </a:lnTo>
                <a:lnTo>
                  <a:pt x="1435100" y="1939709"/>
                </a:lnTo>
                <a:lnTo>
                  <a:pt x="1473200" y="1919434"/>
                </a:lnTo>
                <a:lnTo>
                  <a:pt x="1511300" y="1897372"/>
                </a:lnTo>
                <a:lnTo>
                  <a:pt x="1549400" y="1873576"/>
                </a:lnTo>
                <a:lnTo>
                  <a:pt x="1587500" y="1848101"/>
                </a:lnTo>
                <a:lnTo>
                  <a:pt x="1625600" y="1820998"/>
                </a:lnTo>
                <a:lnTo>
                  <a:pt x="1663700" y="1792323"/>
                </a:lnTo>
                <a:lnTo>
                  <a:pt x="1701800" y="1762129"/>
                </a:lnTo>
                <a:lnTo>
                  <a:pt x="1727200" y="1730469"/>
                </a:lnTo>
                <a:lnTo>
                  <a:pt x="1765300" y="1697397"/>
                </a:lnTo>
                <a:lnTo>
                  <a:pt x="1790700" y="1662967"/>
                </a:lnTo>
                <a:lnTo>
                  <a:pt x="1816100" y="1627232"/>
                </a:lnTo>
                <a:lnTo>
                  <a:pt x="1854200" y="1590245"/>
                </a:lnTo>
                <a:lnTo>
                  <a:pt x="1866900" y="1552061"/>
                </a:lnTo>
                <a:lnTo>
                  <a:pt x="1892300" y="1512733"/>
                </a:lnTo>
                <a:lnTo>
                  <a:pt x="1917700" y="1472315"/>
                </a:lnTo>
                <a:lnTo>
                  <a:pt x="1930400" y="1451587"/>
                </a:lnTo>
                <a:close/>
              </a:path>
              <a:path w="2032000" h="2033270">
                <a:moveTo>
                  <a:pt x="1930400" y="652272"/>
                </a:moveTo>
                <a:lnTo>
                  <a:pt x="1930400" y="630174"/>
                </a:lnTo>
                <a:lnTo>
                  <a:pt x="1917700" y="629412"/>
                </a:lnTo>
                <a:lnTo>
                  <a:pt x="1930400" y="652272"/>
                </a:lnTo>
                <a:close/>
              </a:path>
              <a:path w="2032000" h="2033270">
                <a:moveTo>
                  <a:pt x="2006600" y="1209906"/>
                </a:moveTo>
                <a:lnTo>
                  <a:pt x="2006600" y="1066800"/>
                </a:lnTo>
                <a:lnTo>
                  <a:pt x="1993900" y="1117854"/>
                </a:lnTo>
                <a:lnTo>
                  <a:pt x="1993900" y="1167384"/>
                </a:lnTo>
                <a:lnTo>
                  <a:pt x="1981200" y="1216914"/>
                </a:lnTo>
                <a:lnTo>
                  <a:pt x="1981200" y="1216152"/>
                </a:lnTo>
                <a:lnTo>
                  <a:pt x="1968500" y="1264920"/>
                </a:lnTo>
                <a:lnTo>
                  <a:pt x="1968500" y="1264158"/>
                </a:lnTo>
                <a:lnTo>
                  <a:pt x="1943100" y="1357884"/>
                </a:lnTo>
                <a:lnTo>
                  <a:pt x="1943100" y="1357122"/>
                </a:lnTo>
                <a:lnTo>
                  <a:pt x="1917700" y="1402842"/>
                </a:lnTo>
                <a:lnTo>
                  <a:pt x="1930400" y="1402080"/>
                </a:lnTo>
                <a:lnTo>
                  <a:pt x="1930400" y="1451587"/>
                </a:lnTo>
                <a:lnTo>
                  <a:pt x="1943100" y="1430859"/>
                </a:lnTo>
                <a:lnTo>
                  <a:pt x="1981200" y="1300808"/>
                </a:lnTo>
                <a:lnTo>
                  <a:pt x="2006600" y="1209906"/>
                </a:lnTo>
                <a:close/>
              </a:path>
              <a:path w="2032000" h="2033270">
                <a:moveTo>
                  <a:pt x="2032000" y="1016508"/>
                </a:moveTo>
                <a:lnTo>
                  <a:pt x="2019300" y="963930"/>
                </a:lnTo>
                <a:lnTo>
                  <a:pt x="2019300" y="1068324"/>
                </a:lnTo>
                <a:lnTo>
                  <a:pt x="2032000" y="1016508"/>
                </a:lnTo>
                <a:close/>
              </a:path>
            </a:pathLst>
          </a:custGeom>
          <a:solidFill>
            <a:srgbClr val="0147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28546" y="2860802"/>
            <a:ext cx="161036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1605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latin typeface="Calibri"/>
                <a:cs typeface="Calibri"/>
              </a:rPr>
              <a:t>Is the </a:t>
            </a:r>
            <a:r>
              <a:rPr sz="1650" b="1" spc="-5" dirty="0">
                <a:latin typeface="Calibri"/>
                <a:cs typeface="Calibri"/>
              </a:rPr>
              <a:t>injured  person</a:t>
            </a:r>
            <a:r>
              <a:rPr sz="1650" b="1" spc="-45" dirty="0">
                <a:latin typeface="Calibri"/>
                <a:cs typeface="Calibri"/>
              </a:rPr>
              <a:t> </a:t>
            </a:r>
            <a:r>
              <a:rPr sz="1650" b="1" spc="-10" dirty="0">
                <a:latin typeface="Calibri"/>
                <a:cs typeface="Calibri"/>
              </a:rPr>
              <a:t>breathing?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6414" y="2621534"/>
            <a:ext cx="33591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b="1" spc="-145" dirty="0">
                <a:latin typeface="Calibri"/>
                <a:cs typeface="Calibri"/>
              </a:rPr>
              <a:t>Y</a:t>
            </a:r>
            <a:r>
              <a:rPr sz="1800" b="1" spc="5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64635" y="3105911"/>
            <a:ext cx="399415" cy="71120"/>
          </a:xfrm>
          <a:custGeom>
            <a:avLst/>
            <a:gdLst/>
            <a:ahLst/>
            <a:cxnLst/>
            <a:rect l="l" t="t" r="r" b="b"/>
            <a:pathLst>
              <a:path w="399414" h="71119">
                <a:moveTo>
                  <a:pt x="340613" y="47244"/>
                </a:moveTo>
                <a:lnTo>
                  <a:pt x="340613" y="23622"/>
                </a:lnTo>
                <a:lnTo>
                  <a:pt x="0" y="23622"/>
                </a:lnTo>
                <a:lnTo>
                  <a:pt x="0" y="47244"/>
                </a:lnTo>
                <a:lnTo>
                  <a:pt x="340613" y="47244"/>
                </a:lnTo>
                <a:close/>
              </a:path>
              <a:path w="399414" h="71119">
                <a:moveTo>
                  <a:pt x="399288" y="35814"/>
                </a:moveTo>
                <a:lnTo>
                  <a:pt x="328422" y="0"/>
                </a:lnTo>
                <a:lnTo>
                  <a:pt x="328422" y="23622"/>
                </a:lnTo>
                <a:lnTo>
                  <a:pt x="340613" y="23622"/>
                </a:lnTo>
                <a:lnTo>
                  <a:pt x="340613" y="64835"/>
                </a:lnTo>
                <a:lnTo>
                  <a:pt x="399288" y="35814"/>
                </a:lnTo>
                <a:close/>
              </a:path>
              <a:path w="399414" h="71119">
                <a:moveTo>
                  <a:pt x="340613" y="64835"/>
                </a:moveTo>
                <a:lnTo>
                  <a:pt x="340613" y="47244"/>
                </a:lnTo>
                <a:lnTo>
                  <a:pt x="328422" y="47244"/>
                </a:lnTo>
                <a:lnTo>
                  <a:pt x="328422" y="70866"/>
                </a:lnTo>
                <a:lnTo>
                  <a:pt x="340613" y="648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53661" y="2563367"/>
            <a:ext cx="3073400" cy="1159510"/>
          </a:xfrm>
          <a:custGeom>
            <a:avLst/>
            <a:gdLst/>
            <a:ahLst/>
            <a:cxnLst/>
            <a:rect l="l" t="t" r="r" b="b"/>
            <a:pathLst>
              <a:path w="3073400" h="1159510">
                <a:moveTo>
                  <a:pt x="0" y="0"/>
                </a:moveTo>
                <a:lnTo>
                  <a:pt x="0" y="1159002"/>
                </a:lnTo>
                <a:lnTo>
                  <a:pt x="3073145" y="1159002"/>
                </a:lnTo>
                <a:lnTo>
                  <a:pt x="3073145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42232" y="2551938"/>
            <a:ext cx="3096895" cy="1182370"/>
          </a:xfrm>
          <a:custGeom>
            <a:avLst/>
            <a:gdLst/>
            <a:ahLst/>
            <a:cxnLst/>
            <a:rect l="l" t="t" r="r" b="b"/>
            <a:pathLst>
              <a:path w="3096895" h="1182370">
                <a:moveTo>
                  <a:pt x="3096767" y="1181862"/>
                </a:moveTo>
                <a:lnTo>
                  <a:pt x="3096767" y="0"/>
                </a:lnTo>
                <a:lnTo>
                  <a:pt x="0" y="0"/>
                </a:lnTo>
                <a:lnTo>
                  <a:pt x="0" y="1181862"/>
                </a:lnTo>
                <a:lnTo>
                  <a:pt x="11429" y="1181862"/>
                </a:lnTo>
                <a:lnTo>
                  <a:pt x="11429" y="23622"/>
                </a:lnTo>
                <a:lnTo>
                  <a:pt x="23621" y="11430"/>
                </a:lnTo>
                <a:lnTo>
                  <a:pt x="23621" y="23622"/>
                </a:lnTo>
                <a:lnTo>
                  <a:pt x="3073145" y="23622"/>
                </a:lnTo>
                <a:lnTo>
                  <a:pt x="3073145" y="11430"/>
                </a:lnTo>
                <a:lnTo>
                  <a:pt x="3084575" y="23622"/>
                </a:lnTo>
                <a:lnTo>
                  <a:pt x="3084575" y="1181862"/>
                </a:lnTo>
                <a:lnTo>
                  <a:pt x="3096767" y="1181862"/>
                </a:lnTo>
                <a:close/>
              </a:path>
              <a:path w="3096895" h="1182370">
                <a:moveTo>
                  <a:pt x="23621" y="23622"/>
                </a:moveTo>
                <a:lnTo>
                  <a:pt x="23621" y="11430"/>
                </a:lnTo>
                <a:lnTo>
                  <a:pt x="11429" y="23622"/>
                </a:lnTo>
                <a:lnTo>
                  <a:pt x="23621" y="23622"/>
                </a:lnTo>
                <a:close/>
              </a:path>
              <a:path w="3096895" h="1182370">
                <a:moveTo>
                  <a:pt x="23621" y="1158240"/>
                </a:moveTo>
                <a:lnTo>
                  <a:pt x="23621" y="23622"/>
                </a:lnTo>
                <a:lnTo>
                  <a:pt x="11429" y="23622"/>
                </a:lnTo>
                <a:lnTo>
                  <a:pt x="11429" y="1158240"/>
                </a:lnTo>
                <a:lnTo>
                  <a:pt x="23621" y="1158240"/>
                </a:lnTo>
                <a:close/>
              </a:path>
              <a:path w="3096895" h="1182370">
                <a:moveTo>
                  <a:pt x="3084575" y="1158239"/>
                </a:moveTo>
                <a:lnTo>
                  <a:pt x="11429" y="1158240"/>
                </a:lnTo>
                <a:lnTo>
                  <a:pt x="23621" y="1170432"/>
                </a:lnTo>
                <a:lnTo>
                  <a:pt x="23621" y="1181862"/>
                </a:lnTo>
                <a:lnTo>
                  <a:pt x="3073145" y="1181862"/>
                </a:lnTo>
                <a:lnTo>
                  <a:pt x="3073145" y="1170432"/>
                </a:lnTo>
                <a:lnTo>
                  <a:pt x="3084575" y="1158239"/>
                </a:lnTo>
                <a:close/>
              </a:path>
              <a:path w="3096895" h="1182370">
                <a:moveTo>
                  <a:pt x="23621" y="1181862"/>
                </a:moveTo>
                <a:lnTo>
                  <a:pt x="23621" y="1170432"/>
                </a:lnTo>
                <a:lnTo>
                  <a:pt x="11429" y="1158240"/>
                </a:lnTo>
                <a:lnTo>
                  <a:pt x="11429" y="1181862"/>
                </a:lnTo>
                <a:lnTo>
                  <a:pt x="23621" y="1181862"/>
                </a:lnTo>
                <a:close/>
              </a:path>
              <a:path w="3096895" h="1182370">
                <a:moveTo>
                  <a:pt x="3084575" y="23622"/>
                </a:moveTo>
                <a:lnTo>
                  <a:pt x="3073145" y="11430"/>
                </a:lnTo>
                <a:lnTo>
                  <a:pt x="3073145" y="23622"/>
                </a:lnTo>
                <a:lnTo>
                  <a:pt x="3084575" y="23622"/>
                </a:lnTo>
                <a:close/>
              </a:path>
              <a:path w="3096895" h="1182370">
                <a:moveTo>
                  <a:pt x="3084575" y="1158239"/>
                </a:moveTo>
                <a:lnTo>
                  <a:pt x="3084575" y="23622"/>
                </a:lnTo>
                <a:lnTo>
                  <a:pt x="3073145" y="23622"/>
                </a:lnTo>
                <a:lnTo>
                  <a:pt x="3073145" y="1158239"/>
                </a:lnTo>
                <a:lnTo>
                  <a:pt x="3084575" y="1158239"/>
                </a:lnTo>
                <a:close/>
              </a:path>
              <a:path w="3096895" h="1182370">
                <a:moveTo>
                  <a:pt x="3084575" y="1181862"/>
                </a:moveTo>
                <a:lnTo>
                  <a:pt x="3084575" y="1158239"/>
                </a:lnTo>
                <a:lnTo>
                  <a:pt x="3073145" y="1170432"/>
                </a:lnTo>
                <a:lnTo>
                  <a:pt x="3073145" y="1181862"/>
                </a:lnTo>
                <a:lnTo>
                  <a:pt x="3084575" y="11818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53661" y="2862326"/>
            <a:ext cx="30734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4020" marR="407670" indent="45720">
              <a:lnSpc>
                <a:spcPct val="100000"/>
              </a:lnSpc>
              <a:spcBef>
                <a:spcPts val="100"/>
              </a:spcBef>
            </a:pPr>
            <a:r>
              <a:rPr sz="1650" b="1" spc="-5" dirty="0">
                <a:latin typeface="Calibri"/>
                <a:cs typeface="Calibri"/>
              </a:rPr>
              <a:t>Move the injured person  </a:t>
            </a:r>
            <a:r>
              <a:rPr sz="1650" b="1" spc="-10" dirty="0">
                <a:latin typeface="Calibri"/>
                <a:cs typeface="Calibri"/>
              </a:rPr>
              <a:t>into </a:t>
            </a:r>
            <a:r>
              <a:rPr sz="1650" b="1" dirty="0">
                <a:latin typeface="Calibri"/>
                <a:cs typeface="Calibri"/>
              </a:rPr>
              <a:t>the </a:t>
            </a:r>
            <a:r>
              <a:rPr sz="1650" b="1" spc="-10" dirty="0">
                <a:latin typeface="Calibri"/>
                <a:cs typeface="Calibri"/>
              </a:rPr>
              <a:t>recovery</a:t>
            </a:r>
            <a:r>
              <a:rPr sz="1650" b="1" spc="-45" dirty="0">
                <a:latin typeface="Calibri"/>
                <a:cs typeface="Calibri"/>
              </a:rPr>
              <a:t> </a:t>
            </a:r>
            <a:r>
              <a:rPr sz="1650" b="1" spc="-5" dirty="0">
                <a:latin typeface="Calibri"/>
                <a:cs typeface="Calibri"/>
              </a:rPr>
              <a:t>position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43833" y="3924300"/>
            <a:ext cx="243840" cy="313690"/>
          </a:xfrm>
          <a:custGeom>
            <a:avLst/>
            <a:gdLst/>
            <a:ahLst/>
            <a:cxnLst/>
            <a:rect l="l" t="t" r="r" b="b"/>
            <a:pathLst>
              <a:path w="243839" h="313689">
                <a:moveTo>
                  <a:pt x="209993" y="249731"/>
                </a:moveTo>
                <a:lnTo>
                  <a:pt x="18287" y="0"/>
                </a:lnTo>
                <a:lnTo>
                  <a:pt x="0" y="14478"/>
                </a:lnTo>
                <a:lnTo>
                  <a:pt x="191488" y="263926"/>
                </a:lnTo>
                <a:lnTo>
                  <a:pt x="209993" y="249731"/>
                </a:lnTo>
                <a:close/>
              </a:path>
              <a:path w="243839" h="313689">
                <a:moveTo>
                  <a:pt x="217170" y="299990"/>
                </a:moveTo>
                <a:lnTo>
                  <a:pt x="217170" y="259079"/>
                </a:lnTo>
                <a:lnTo>
                  <a:pt x="198882" y="273558"/>
                </a:lnTo>
                <a:lnTo>
                  <a:pt x="191488" y="263926"/>
                </a:lnTo>
                <a:lnTo>
                  <a:pt x="172974" y="278130"/>
                </a:lnTo>
                <a:lnTo>
                  <a:pt x="217170" y="299990"/>
                </a:lnTo>
                <a:close/>
              </a:path>
              <a:path w="243839" h="313689">
                <a:moveTo>
                  <a:pt x="217170" y="259079"/>
                </a:moveTo>
                <a:lnTo>
                  <a:pt x="209993" y="249731"/>
                </a:lnTo>
                <a:lnTo>
                  <a:pt x="191488" y="263926"/>
                </a:lnTo>
                <a:lnTo>
                  <a:pt x="198882" y="273558"/>
                </a:lnTo>
                <a:lnTo>
                  <a:pt x="217170" y="259079"/>
                </a:lnTo>
                <a:close/>
              </a:path>
              <a:path w="243839" h="313689">
                <a:moveTo>
                  <a:pt x="243840" y="313182"/>
                </a:moveTo>
                <a:lnTo>
                  <a:pt x="228599" y="235458"/>
                </a:lnTo>
                <a:lnTo>
                  <a:pt x="209993" y="249731"/>
                </a:lnTo>
                <a:lnTo>
                  <a:pt x="217170" y="259079"/>
                </a:lnTo>
                <a:lnTo>
                  <a:pt x="217170" y="299990"/>
                </a:lnTo>
                <a:lnTo>
                  <a:pt x="243840" y="3131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629653" y="3884156"/>
            <a:ext cx="30289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b="1" spc="10" dirty="0">
                <a:latin typeface="Calibri"/>
                <a:cs typeface="Calibri"/>
              </a:rPr>
              <a:t>No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07941" y="3860291"/>
            <a:ext cx="528320" cy="386715"/>
          </a:xfrm>
          <a:custGeom>
            <a:avLst/>
            <a:gdLst/>
            <a:ahLst/>
            <a:cxnLst/>
            <a:rect l="l" t="t" r="r" b="b"/>
            <a:pathLst>
              <a:path w="528320" h="386714">
                <a:moveTo>
                  <a:pt x="477777" y="50804"/>
                </a:moveTo>
                <a:lnTo>
                  <a:pt x="463830" y="31175"/>
                </a:lnTo>
                <a:lnTo>
                  <a:pt x="0" y="367284"/>
                </a:lnTo>
                <a:lnTo>
                  <a:pt x="13715" y="386334"/>
                </a:lnTo>
                <a:lnTo>
                  <a:pt x="477777" y="50804"/>
                </a:lnTo>
                <a:close/>
              </a:path>
              <a:path w="528320" h="386714">
                <a:moveTo>
                  <a:pt x="528065" y="0"/>
                </a:moveTo>
                <a:lnTo>
                  <a:pt x="450341" y="12192"/>
                </a:lnTo>
                <a:lnTo>
                  <a:pt x="463830" y="31175"/>
                </a:lnTo>
                <a:lnTo>
                  <a:pt x="473201" y="24384"/>
                </a:lnTo>
                <a:lnTo>
                  <a:pt x="486917" y="44196"/>
                </a:lnTo>
                <a:lnTo>
                  <a:pt x="486917" y="63669"/>
                </a:lnTo>
                <a:lnTo>
                  <a:pt x="491489" y="70104"/>
                </a:lnTo>
                <a:lnTo>
                  <a:pt x="528065" y="0"/>
                </a:lnTo>
                <a:close/>
              </a:path>
              <a:path w="528320" h="386714">
                <a:moveTo>
                  <a:pt x="486917" y="44196"/>
                </a:moveTo>
                <a:lnTo>
                  <a:pt x="473201" y="24384"/>
                </a:lnTo>
                <a:lnTo>
                  <a:pt x="463830" y="31175"/>
                </a:lnTo>
                <a:lnTo>
                  <a:pt x="477777" y="50804"/>
                </a:lnTo>
                <a:lnTo>
                  <a:pt x="486917" y="44196"/>
                </a:lnTo>
                <a:close/>
              </a:path>
              <a:path w="528320" h="386714">
                <a:moveTo>
                  <a:pt x="486917" y="63669"/>
                </a:moveTo>
                <a:lnTo>
                  <a:pt x="486917" y="44196"/>
                </a:lnTo>
                <a:lnTo>
                  <a:pt x="477777" y="50804"/>
                </a:lnTo>
                <a:lnTo>
                  <a:pt x="486917" y="636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17876" y="4397502"/>
            <a:ext cx="2009139" cy="2009139"/>
          </a:xfrm>
          <a:custGeom>
            <a:avLst/>
            <a:gdLst/>
            <a:ahLst/>
            <a:cxnLst/>
            <a:rect l="l" t="t" r="r" b="b"/>
            <a:pathLst>
              <a:path w="2009139" h="2009139">
                <a:moveTo>
                  <a:pt x="2008632" y="1004315"/>
                </a:moveTo>
                <a:lnTo>
                  <a:pt x="2007474" y="955650"/>
                </a:lnTo>
                <a:lnTo>
                  <a:pt x="2004035" y="907583"/>
                </a:lnTo>
                <a:lnTo>
                  <a:pt x="1998368" y="860166"/>
                </a:lnTo>
                <a:lnTo>
                  <a:pt x="1990525" y="813453"/>
                </a:lnTo>
                <a:lnTo>
                  <a:pt x="1980559" y="767497"/>
                </a:lnTo>
                <a:lnTo>
                  <a:pt x="1968522" y="722349"/>
                </a:lnTo>
                <a:lnTo>
                  <a:pt x="1954467" y="678062"/>
                </a:lnTo>
                <a:lnTo>
                  <a:pt x="1938447" y="634689"/>
                </a:lnTo>
                <a:lnTo>
                  <a:pt x="1920515" y="592283"/>
                </a:lnTo>
                <a:lnTo>
                  <a:pt x="1900722" y="550895"/>
                </a:lnTo>
                <a:lnTo>
                  <a:pt x="1879121" y="510579"/>
                </a:lnTo>
                <a:lnTo>
                  <a:pt x="1855765" y="471388"/>
                </a:lnTo>
                <a:lnTo>
                  <a:pt x="1830707" y="433373"/>
                </a:lnTo>
                <a:lnTo>
                  <a:pt x="1803998" y="396587"/>
                </a:lnTo>
                <a:lnTo>
                  <a:pt x="1775693" y="361083"/>
                </a:lnTo>
                <a:lnTo>
                  <a:pt x="1745842" y="326914"/>
                </a:lnTo>
                <a:lnTo>
                  <a:pt x="1714500" y="294131"/>
                </a:lnTo>
                <a:lnTo>
                  <a:pt x="1681717" y="262789"/>
                </a:lnTo>
                <a:lnTo>
                  <a:pt x="1647548" y="232938"/>
                </a:lnTo>
                <a:lnTo>
                  <a:pt x="1612044" y="204633"/>
                </a:lnTo>
                <a:lnTo>
                  <a:pt x="1575258" y="177924"/>
                </a:lnTo>
                <a:lnTo>
                  <a:pt x="1537243" y="152866"/>
                </a:lnTo>
                <a:lnTo>
                  <a:pt x="1498052" y="129510"/>
                </a:lnTo>
                <a:lnTo>
                  <a:pt x="1457736" y="107909"/>
                </a:lnTo>
                <a:lnTo>
                  <a:pt x="1416348" y="88116"/>
                </a:lnTo>
                <a:lnTo>
                  <a:pt x="1373942" y="70184"/>
                </a:lnTo>
                <a:lnTo>
                  <a:pt x="1330569" y="54164"/>
                </a:lnTo>
                <a:lnTo>
                  <a:pt x="1286282" y="40109"/>
                </a:lnTo>
                <a:lnTo>
                  <a:pt x="1241134" y="28072"/>
                </a:lnTo>
                <a:lnTo>
                  <a:pt x="1195178" y="18106"/>
                </a:lnTo>
                <a:lnTo>
                  <a:pt x="1148465" y="10263"/>
                </a:lnTo>
                <a:lnTo>
                  <a:pt x="1101048" y="4596"/>
                </a:lnTo>
                <a:lnTo>
                  <a:pt x="1052981" y="1157"/>
                </a:lnTo>
                <a:lnTo>
                  <a:pt x="1004316" y="0"/>
                </a:lnTo>
                <a:lnTo>
                  <a:pt x="955650" y="1157"/>
                </a:lnTo>
                <a:lnTo>
                  <a:pt x="907583" y="4596"/>
                </a:lnTo>
                <a:lnTo>
                  <a:pt x="860166" y="10263"/>
                </a:lnTo>
                <a:lnTo>
                  <a:pt x="813453" y="18106"/>
                </a:lnTo>
                <a:lnTo>
                  <a:pt x="767497" y="28072"/>
                </a:lnTo>
                <a:lnTo>
                  <a:pt x="722349" y="40109"/>
                </a:lnTo>
                <a:lnTo>
                  <a:pt x="678062" y="54164"/>
                </a:lnTo>
                <a:lnTo>
                  <a:pt x="634689" y="70184"/>
                </a:lnTo>
                <a:lnTo>
                  <a:pt x="592283" y="88116"/>
                </a:lnTo>
                <a:lnTo>
                  <a:pt x="550895" y="107909"/>
                </a:lnTo>
                <a:lnTo>
                  <a:pt x="510579" y="129510"/>
                </a:lnTo>
                <a:lnTo>
                  <a:pt x="471388" y="152866"/>
                </a:lnTo>
                <a:lnTo>
                  <a:pt x="433373" y="177924"/>
                </a:lnTo>
                <a:lnTo>
                  <a:pt x="396587" y="204633"/>
                </a:lnTo>
                <a:lnTo>
                  <a:pt x="361083" y="232938"/>
                </a:lnTo>
                <a:lnTo>
                  <a:pt x="326914" y="262789"/>
                </a:lnTo>
                <a:lnTo>
                  <a:pt x="294131" y="294131"/>
                </a:lnTo>
                <a:lnTo>
                  <a:pt x="262789" y="326914"/>
                </a:lnTo>
                <a:lnTo>
                  <a:pt x="232938" y="361083"/>
                </a:lnTo>
                <a:lnTo>
                  <a:pt x="204633" y="396587"/>
                </a:lnTo>
                <a:lnTo>
                  <a:pt x="177924" y="433373"/>
                </a:lnTo>
                <a:lnTo>
                  <a:pt x="152866" y="471388"/>
                </a:lnTo>
                <a:lnTo>
                  <a:pt x="129510" y="510579"/>
                </a:lnTo>
                <a:lnTo>
                  <a:pt x="107909" y="550895"/>
                </a:lnTo>
                <a:lnTo>
                  <a:pt x="88116" y="592283"/>
                </a:lnTo>
                <a:lnTo>
                  <a:pt x="70184" y="634689"/>
                </a:lnTo>
                <a:lnTo>
                  <a:pt x="54164" y="678062"/>
                </a:lnTo>
                <a:lnTo>
                  <a:pt x="40109" y="722349"/>
                </a:lnTo>
                <a:lnTo>
                  <a:pt x="28072" y="767497"/>
                </a:lnTo>
                <a:lnTo>
                  <a:pt x="18106" y="813453"/>
                </a:lnTo>
                <a:lnTo>
                  <a:pt x="10263" y="860166"/>
                </a:lnTo>
                <a:lnTo>
                  <a:pt x="4596" y="907583"/>
                </a:lnTo>
                <a:lnTo>
                  <a:pt x="1157" y="955650"/>
                </a:lnTo>
                <a:lnTo>
                  <a:pt x="0" y="1004315"/>
                </a:lnTo>
                <a:lnTo>
                  <a:pt x="1157" y="1052981"/>
                </a:lnTo>
                <a:lnTo>
                  <a:pt x="4596" y="1101048"/>
                </a:lnTo>
                <a:lnTo>
                  <a:pt x="10263" y="1148465"/>
                </a:lnTo>
                <a:lnTo>
                  <a:pt x="18106" y="1195178"/>
                </a:lnTo>
                <a:lnTo>
                  <a:pt x="28072" y="1241134"/>
                </a:lnTo>
                <a:lnTo>
                  <a:pt x="40109" y="1286282"/>
                </a:lnTo>
                <a:lnTo>
                  <a:pt x="54164" y="1330569"/>
                </a:lnTo>
                <a:lnTo>
                  <a:pt x="70184" y="1373942"/>
                </a:lnTo>
                <a:lnTo>
                  <a:pt x="88116" y="1416348"/>
                </a:lnTo>
                <a:lnTo>
                  <a:pt x="107909" y="1457736"/>
                </a:lnTo>
                <a:lnTo>
                  <a:pt x="129510" y="1498052"/>
                </a:lnTo>
                <a:lnTo>
                  <a:pt x="152866" y="1537243"/>
                </a:lnTo>
                <a:lnTo>
                  <a:pt x="177924" y="1575258"/>
                </a:lnTo>
                <a:lnTo>
                  <a:pt x="204633" y="1612044"/>
                </a:lnTo>
                <a:lnTo>
                  <a:pt x="232938" y="1647548"/>
                </a:lnTo>
                <a:lnTo>
                  <a:pt x="262789" y="1681717"/>
                </a:lnTo>
                <a:lnTo>
                  <a:pt x="294131" y="1714499"/>
                </a:lnTo>
                <a:lnTo>
                  <a:pt x="326914" y="1745842"/>
                </a:lnTo>
                <a:lnTo>
                  <a:pt x="361083" y="1775693"/>
                </a:lnTo>
                <a:lnTo>
                  <a:pt x="396587" y="1803998"/>
                </a:lnTo>
                <a:lnTo>
                  <a:pt x="433373" y="1830707"/>
                </a:lnTo>
                <a:lnTo>
                  <a:pt x="471388" y="1855765"/>
                </a:lnTo>
                <a:lnTo>
                  <a:pt x="510579" y="1879121"/>
                </a:lnTo>
                <a:lnTo>
                  <a:pt x="550895" y="1900722"/>
                </a:lnTo>
                <a:lnTo>
                  <a:pt x="592283" y="1920515"/>
                </a:lnTo>
                <a:lnTo>
                  <a:pt x="634689" y="1938447"/>
                </a:lnTo>
                <a:lnTo>
                  <a:pt x="678062" y="1954467"/>
                </a:lnTo>
                <a:lnTo>
                  <a:pt x="722349" y="1968522"/>
                </a:lnTo>
                <a:lnTo>
                  <a:pt x="767497" y="1980559"/>
                </a:lnTo>
                <a:lnTo>
                  <a:pt x="813453" y="1990525"/>
                </a:lnTo>
                <a:lnTo>
                  <a:pt x="860166" y="1998368"/>
                </a:lnTo>
                <a:lnTo>
                  <a:pt x="907583" y="2004035"/>
                </a:lnTo>
                <a:lnTo>
                  <a:pt x="955650" y="2007474"/>
                </a:lnTo>
                <a:lnTo>
                  <a:pt x="1004316" y="2008631"/>
                </a:lnTo>
                <a:lnTo>
                  <a:pt x="1052981" y="2007474"/>
                </a:lnTo>
                <a:lnTo>
                  <a:pt x="1101048" y="2004035"/>
                </a:lnTo>
                <a:lnTo>
                  <a:pt x="1148465" y="1998368"/>
                </a:lnTo>
                <a:lnTo>
                  <a:pt x="1195178" y="1990525"/>
                </a:lnTo>
                <a:lnTo>
                  <a:pt x="1241134" y="1980559"/>
                </a:lnTo>
                <a:lnTo>
                  <a:pt x="1286282" y="1968522"/>
                </a:lnTo>
                <a:lnTo>
                  <a:pt x="1330569" y="1954467"/>
                </a:lnTo>
                <a:lnTo>
                  <a:pt x="1373942" y="1938447"/>
                </a:lnTo>
                <a:lnTo>
                  <a:pt x="1416348" y="1920515"/>
                </a:lnTo>
                <a:lnTo>
                  <a:pt x="1457736" y="1900722"/>
                </a:lnTo>
                <a:lnTo>
                  <a:pt x="1498052" y="1879121"/>
                </a:lnTo>
                <a:lnTo>
                  <a:pt x="1537243" y="1855765"/>
                </a:lnTo>
                <a:lnTo>
                  <a:pt x="1575258" y="1830707"/>
                </a:lnTo>
                <a:lnTo>
                  <a:pt x="1612044" y="1803998"/>
                </a:lnTo>
                <a:lnTo>
                  <a:pt x="1647548" y="1775693"/>
                </a:lnTo>
                <a:lnTo>
                  <a:pt x="1681717" y="1745842"/>
                </a:lnTo>
                <a:lnTo>
                  <a:pt x="1714500" y="1714499"/>
                </a:lnTo>
                <a:lnTo>
                  <a:pt x="1745842" y="1681717"/>
                </a:lnTo>
                <a:lnTo>
                  <a:pt x="1775693" y="1647548"/>
                </a:lnTo>
                <a:lnTo>
                  <a:pt x="1803998" y="1612044"/>
                </a:lnTo>
                <a:lnTo>
                  <a:pt x="1830707" y="1575258"/>
                </a:lnTo>
                <a:lnTo>
                  <a:pt x="1855765" y="1537243"/>
                </a:lnTo>
                <a:lnTo>
                  <a:pt x="1879121" y="1498052"/>
                </a:lnTo>
                <a:lnTo>
                  <a:pt x="1900722" y="1457736"/>
                </a:lnTo>
                <a:lnTo>
                  <a:pt x="1920515" y="1416348"/>
                </a:lnTo>
                <a:lnTo>
                  <a:pt x="1938447" y="1373942"/>
                </a:lnTo>
                <a:lnTo>
                  <a:pt x="1954467" y="1330569"/>
                </a:lnTo>
                <a:lnTo>
                  <a:pt x="1968522" y="1286282"/>
                </a:lnTo>
                <a:lnTo>
                  <a:pt x="1980559" y="1241134"/>
                </a:lnTo>
                <a:lnTo>
                  <a:pt x="1990525" y="1195178"/>
                </a:lnTo>
                <a:lnTo>
                  <a:pt x="1998368" y="1148465"/>
                </a:lnTo>
                <a:lnTo>
                  <a:pt x="2004035" y="1101048"/>
                </a:lnTo>
                <a:lnTo>
                  <a:pt x="2007474" y="1052981"/>
                </a:lnTo>
                <a:lnTo>
                  <a:pt x="2008632" y="1004315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06445" y="4385309"/>
            <a:ext cx="2032000" cy="2032635"/>
          </a:xfrm>
          <a:custGeom>
            <a:avLst/>
            <a:gdLst/>
            <a:ahLst/>
            <a:cxnLst/>
            <a:rect l="l" t="t" r="r" b="b"/>
            <a:pathLst>
              <a:path w="2032000" h="2032635">
                <a:moveTo>
                  <a:pt x="2019300" y="1163350"/>
                </a:moveTo>
                <a:lnTo>
                  <a:pt x="2019300" y="861822"/>
                </a:lnTo>
                <a:lnTo>
                  <a:pt x="1993900" y="768546"/>
                </a:lnTo>
                <a:lnTo>
                  <a:pt x="1955800" y="635074"/>
                </a:lnTo>
                <a:lnTo>
                  <a:pt x="1930400" y="592504"/>
                </a:lnTo>
                <a:lnTo>
                  <a:pt x="1917700" y="550980"/>
                </a:lnTo>
                <a:lnTo>
                  <a:pt x="1892300" y="510552"/>
                </a:lnTo>
                <a:lnTo>
                  <a:pt x="1866900" y="471271"/>
                </a:lnTo>
                <a:lnTo>
                  <a:pt x="1841500" y="433188"/>
                </a:lnTo>
                <a:lnTo>
                  <a:pt x="1816100" y="396354"/>
                </a:lnTo>
                <a:lnTo>
                  <a:pt x="1790700" y="360821"/>
                </a:lnTo>
                <a:lnTo>
                  <a:pt x="1752600" y="326638"/>
                </a:lnTo>
                <a:lnTo>
                  <a:pt x="1727200" y="293856"/>
                </a:lnTo>
                <a:lnTo>
                  <a:pt x="1689100" y="262528"/>
                </a:lnTo>
                <a:lnTo>
                  <a:pt x="1651000" y="232702"/>
                </a:lnTo>
                <a:lnTo>
                  <a:pt x="1625600" y="204432"/>
                </a:lnTo>
                <a:lnTo>
                  <a:pt x="1587500" y="177766"/>
                </a:lnTo>
                <a:lnTo>
                  <a:pt x="1549400" y="152757"/>
                </a:lnTo>
                <a:lnTo>
                  <a:pt x="1511300" y="129455"/>
                </a:lnTo>
                <a:lnTo>
                  <a:pt x="1460500" y="107911"/>
                </a:lnTo>
                <a:lnTo>
                  <a:pt x="1422400" y="88176"/>
                </a:lnTo>
                <a:lnTo>
                  <a:pt x="1384300" y="70300"/>
                </a:lnTo>
                <a:lnTo>
                  <a:pt x="1333500" y="54336"/>
                </a:lnTo>
                <a:lnTo>
                  <a:pt x="1295400" y="40333"/>
                </a:lnTo>
                <a:lnTo>
                  <a:pt x="1244600" y="28342"/>
                </a:lnTo>
                <a:lnTo>
                  <a:pt x="1206500" y="18415"/>
                </a:lnTo>
                <a:lnTo>
                  <a:pt x="1155700" y="10602"/>
                </a:lnTo>
                <a:lnTo>
                  <a:pt x="1104900" y="4955"/>
                </a:lnTo>
                <a:lnTo>
                  <a:pt x="1066800" y="1524"/>
                </a:lnTo>
                <a:lnTo>
                  <a:pt x="1003300" y="0"/>
                </a:lnTo>
                <a:lnTo>
                  <a:pt x="952500" y="1524"/>
                </a:lnTo>
                <a:lnTo>
                  <a:pt x="914400" y="5037"/>
                </a:lnTo>
                <a:lnTo>
                  <a:pt x="863600" y="10745"/>
                </a:lnTo>
                <a:lnTo>
                  <a:pt x="812799" y="18597"/>
                </a:lnTo>
                <a:lnTo>
                  <a:pt x="774699" y="28545"/>
                </a:lnTo>
                <a:lnTo>
                  <a:pt x="723899" y="40540"/>
                </a:lnTo>
                <a:lnTo>
                  <a:pt x="685799" y="54532"/>
                </a:lnTo>
                <a:lnTo>
                  <a:pt x="634999" y="70472"/>
                </a:lnTo>
                <a:lnTo>
                  <a:pt x="596899" y="88312"/>
                </a:lnTo>
                <a:lnTo>
                  <a:pt x="558799" y="108001"/>
                </a:lnTo>
                <a:lnTo>
                  <a:pt x="507999" y="129492"/>
                </a:lnTo>
                <a:lnTo>
                  <a:pt x="469899" y="152734"/>
                </a:lnTo>
                <a:lnTo>
                  <a:pt x="431799" y="177678"/>
                </a:lnTo>
                <a:lnTo>
                  <a:pt x="393699" y="204277"/>
                </a:lnTo>
                <a:lnTo>
                  <a:pt x="368299" y="232479"/>
                </a:lnTo>
                <a:lnTo>
                  <a:pt x="330199" y="262237"/>
                </a:lnTo>
                <a:lnTo>
                  <a:pt x="292099" y="293501"/>
                </a:lnTo>
                <a:lnTo>
                  <a:pt x="266699" y="326222"/>
                </a:lnTo>
                <a:lnTo>
                  <a:pt x="228599" y="360351"/>
                </a:lnTo>
                <a:lnTo>
                  <a:pt x="203199" y="395838"/>
                </a:lnTo>
                <a:lnTo>
                  <a:pt x="177799" y="432635"/>
                </a:lnTo>
                <a:lnTo>
                  <a:pt x="152399" y="470692"/>
                </a:lnTo>
                <a:lnTo>
                  <a:pt x="126999" y="509961"/>
                </a:lnTo>
                <a:lnTo>
                  <a:pt x="101599" y="550392"/>
                </a:lnTo>
                <a:lnTo>
                  <a:pt x="88899" y="591936"/>
                </a:lnTo>
                <a:lnTo>
                  <a:pt x="63499" y="634544"/>
                </a:lnTo>
                <a:lnTo>
                  <a:pt x="38099" y="722754"/>
                </a:lnTo>
                <a:lnTo>
                  <a:pt x="0" y="861822"/>
                </a:lnTo>
                <a:lnTo>
                  <a:pt x="0" y="1171194"/>
                </a:lnTo>
                <a:lnTo>
                  <a:pt x="12700" y="1220724"/>
                </a:lnTo>
                <a:lnTo>
                  <a:pt x="12699" y="965454"/>
                </a:lnTo>
                <a:lnTo>
                  <a:pt x="25399" y="914400"/>
                </a:lnTo>
                <a:lnTo>
                  <a:pt x="25399" y="865632"/>
                </a:lnTo>
                <a:lnTo>
                  <a:pt x="38099" y="816102"/>
                </a:lnTo>
                <a:lnTo>
                  <a:pt x="38099" y="816864"/>
                </a:lnTo>
                <a:lnTo>
                  <a:pt x="50799" y="768096"/>
                </a:lnTo>
                <a:lnTo>
                  <a:pt x="50799" y="768858"/>
                </a:lnTo>
                <a:lnTo>
                  <a:pt x="63499" y="720852"/>
                </a:lnTo>
                <a:lnTo>
                  <a:pt x="63499" y="721614"/>
                </a:lnTo>
                <a:lnTo>
                  <a:pt x="76199" y="674370"/>
                </a:lnTo>
                <a:lnTo>
                  <a:pt x="76199" y="675132"/>
                </a:lnTo>
                <a:lnTo>
                  <a:pt x="88899" y="629412"/>
                </a:lnTo>
                <a:lnTo>
                  <a:pt x="88899" y="630174"/>
                </a:lnTo>
                <a:lnTo>
                  <a:pt x="114299" y="585978"/>
                </a:lnTo>
                <a:lnTo>
                  <a:pt x="139699" y="542544"/>
                </a:lnTo>
                <a:lnTo>
                  <a:pt x="139699" y="543306"/>
                </a:lnTo>
                <a:lnTo>
                  <a:pt x="165099" y="501396"/>
                </a:lnTo>
                <a:lnTo>
                  <a:pt x="165099" y="502158"/>
                </a:lnTo>
                <a:lnTo>
                  <a:pt x="190499" y="461010"/>
                </a:lnTo>
                <a:lnTo>
                  <a:pt x="190499" y="461772"/>
                </a:lnTo>
                <a:lnTo>
                  <a:pt x="215899" y="422148"/>
                </a:lnTo>
                <a:lnTo>
                  <a:pt x="215899" y="422910"/>
                </a:lnTo>
                <a:lnTo>
                  <a:pt x="241299" y="384810"/>
                </a:lnTo>
                <a:lnTo>
                  <a:pt x="279399" y="348996"/>
                </a:lnTo>
                <a:lnTo>
                  <a:pt x="304799" y="313944"/>
                </a:lnTo>
                <a:lnTo>
                  <a:pt x="304799" y="314706"/>
                </a:lnTo>
                <a:lnTo>
                  <a:pt x="342899" y="281178"/>
                </a:lnTo>
                <a:lnTo>
                  <a:pt x="342899" y="281940"/>
                </a:lnTo>
                <a:lnTo>
                  <a:pt x="380999" y="249936"/>
                </a:lnTo>
                <a:lnTo>
                  <a:pt x="380999" y="250698"/>
                </a:lnTo>
                <a:lnTo>
                  <a:pt x="419099" y="220980"/>
                </a:lnTo>
                <a:lnTo>
                  <a:pt x="457199" y="192786"/>
                </a:lnTo>
                <a:lnTo>
                  <a:pt x="457199" y="193548"/>
                </a:lnTo>
                <a:lnTo>
                  <a:pt x="495299" y="166878"/>
                </a:lnTo>
                <a:lnTo>
                  <a:pt x="495299" y="167640"/>
                </a:lnTo>
                <a:lnTo>
                  <a:pt x="533399" y="143256"/>
                </a:lnTo>
                <a:lnTo>
                  <a:pt x="584199" y="121158"/>
                </a:lnTo>
                <a:lnTo>
                  <a:pt x="584199" y="121920"/>
                </a:lnTo>
                <a:lnTo>
                  <a:pt x="622299" y="101346"/>
                </a:lnTo>
                <a:lnTo>
                  <a:pt x="622299" y="102108"/>
                </a:lnTo>
                <a:lnTo>
                  <a:pt x="673099" y="83820"/>
                </a:lnTo>
                <a:lnTo>
                  <a:pt x="711199" y="68580"/>
                </a:lnTo>
                <a:lnTo>
                  <a:pt x="761999" y="54864"/>
                </a:lnTo>
                <a:lnTo>
                  <a:pt x="812799" y="43434"/>
                </a:lnTo>
                <a:lnTo>
                  <a:pt x="812799" y="44196"/>
                </a:lnTo>
                <a:lnTo>
                  <a:pt x="863600" y="35052"/>
                </a:lnTo>
                <a:lnTo>
                  <a:pt x="914400" y="28956"/>
                </a:lnTo>
                <a:lnTo>
                  <a:pt x="952500" y="26098"/>
                </a:lnTo>
                <a:lnTo>
                  <a:pt x="952500" y="25146"/>
                </a:lnTo>
                <a:lnTo>
                  <a:pt x="1003300" y="23926"/>
                </a:lnTo>
                <a:lnTo>
                  <a:pt x="1003300" y="23622"/>
                </a:lnTo>
                <a:lnTo>
                  <a:pt x="1016000" y="23622"/>
                </a:lnTo>
                <a:lnTo>
                  <a:pt x="1016000" y="23926"/>
                </a:lnTo>
                <a:lnTo>
                  <a:pt x="1066800" y="25146"/>
                </a:lnTo>
                <a:lnTo>
                  <a:pt x="1117600" y="28956"/>
                </a:lnTo>
                <a:lnTo>
                  <a:pt x="1117600" y="30480"/>
                </a:lnTo>
                <a:lnTo>
                  <a:pt x="1155700" y="35052"/>
                </a:lnTo>
                <a:lnTo>
                  <a:pt x="1206500" y="44196"/>
                </a:lnTo>
                <a:lnTo>
                  <a:pt x="1206500" y="43434"/>
                </a:lnTo>
                <a:lnTo>
                  <a:pt x="1257300" y="54864"/>
                </a:lnTo>
                <a:lnTo>
                  <a:pt x="1308100" y="68580"/>
                </a:lnTo>
                <a:lnTo>
                  <a:pt x="1346200" y="83820"/>
                </a:lnTo>
                <a:lnTo>
                  <a:pt x="1397000" y="102108"/>
                </a:lnTo>
                <a:lnTo>
                  <a:pt x="1397000" y="101346"/>
                </a:lnTo>
                <a:lnTo>
                  <a:pt x="1435100" y="121920"/>
                </a:lnTo>
                <a:lnTo>
                  <a:pt x="1435100" y="121158"/>
                </a:lnTo>
                <a:lnTo>
                  <a:pt x="1485900" y="143256"/>
                </a:lnTo>
                <a:lnTo>
                  <a:pt x="1524000" y="167640"/>
                </a:lnTo>
                <a:lnTo>
                  <a:pt x="1524000" y="166878"/>
                </a:lnTo>
                <a:lnTo>
                  <a:pt x="1562100" y="193548"/>
                </a:lnTo>
                <a:lnTo>
                  <a:pt x="1562100" y="192786"/>
                </a:lnTo>
                <a:lnTo>
                  <a:pt x="1600200" y="220980"/>
                </a:lnTo>
                <a:lnTo>
                  <a:pt x="1638300" y="250698"/>
                </a:lnTo>
                <a:lnTo>
                  <a:pt x="1638300" y="249936"/>
                </a:lnTo>
                <a:lnTo>
                  <a:pt x="1676400" y="281940"/>
                </a:lnTo>
                <a:lnTo>
                  <a:pt x="1676400" y="281178"/>
                </a:lnTo>
                <a:lnTo>
                  <a:pt x="1714500" y="314706"/>
                </a:lnTo>
                <a:lnTo>
                  <a:pt x="1714500" y="313944"/>
                </a:lnTo>
                <a:lnTo>
                  <a:pt x="1739900" y="348996"/>
                </a:lnTo>
                <a:lnTo>
                  <a:pt x="1778000" y="384810"/>
                </a:lnTo>
                <a:lnTo>
                  <a:pt x="1803400" y="422910"/>
                </a:lnTo>
                <a:lnTo>
                  <a:pt x="1803400" y="422148"/>
                </a:lnTo>
                <a:lnTo>
                  <a:pt x="1828800" y="461772"/>
                </a:lnTo>
                <a:lnTo>
                  <a:pt x="1828800" y="461010"/>
                </a:lnTo>
                <a:lnTo>
                  <a:pt x="1854200" y="502158"/>
                </a:lnTo>
                <a:lnTo>
                  <a:pt x="1854200" y="501396"/>
                </a:lnTo>
                <a:lnTo>
                  <a:pt x="1879600" y="543306"/>
                </a:lnTo>
                <a:lnTo>
                  <a:pt x="1879600" y="542544"/>
                </a:lnTo>
                <a:lnTo>
                  <a:pt x="1905000" y="585978"/>
                </a:lnTo>
                <a:lnTo>
                  <a:pt x="1930400" y="630174"/>
                </a:lnTo>
                <a:lnTo>
                  <a:pt x="1930400" y="652272"/>
                </a:lnTo>
                <a:lnTo>
                  <a:pt x="1943100" y="675132"/>
                </a:lnTo>
                <a:lnTo>
                  <a:pt x="1943100" y="674370"/>
                </a:lnTo>
                <a:lnTo>
                  <a:pt x="1955800" y="721614"/>
                </a:lnTo>
                <a:lnTo>
                  <a:pt x="1955800" y="720852"/>
                </a:lnTo>
                <a:lnTo>
                  <a:pt x="1968500" y="768858"/>
                </a:lnTo>
                <a:lnTo>
                  <a:pt x="1968500" y="768096"/>
                </a:lnTo>
                <a:lnTo>
                  <a:pt x="1981200" y="816864"/>
                </a:lnTo>
                <a:lnTo>
                  <a:pt x="1981200" y="816102"/>
                </a:lnTo>
                <a:lnTo>
                  <a:pt x="1993900" y="865632"/>
                </a:lnTo>
                <a:lnTo>
                  <a:pt x="1993900" y="914400"/>
                </a:lnTo>
                <a:lnTo>
                  <a:pt x="2006600" y="965454"/>
                </a:lnTo>
                <a:lnTo>
                  <a:pt x="2006600" y="1209899"/>
                </a:lnTo>
                <a:lnTo>
                  <a:pt x="2019300" y="1163350"/>
                </a:lnTo>
                <a:close/>
              </a:path>
              <a:path w="2032000" h="2032635">
                <a:moveTo>
                  <a:pt x="965200" y="2007870"/>
                </a:moveTo>
                <a:lnTo>
                  <a:pt x="914400" y="2003298"/>
                </a:lnTo>
                <a:lnTo>
                  <a:pt x="914400" y="2004060"/>
                </a:lnTo>
                <a:lnTo>
                  <a:pt x="863600" y="1997202"/>
                </a:lnTo>
                <a:lnTo>
                  <a:pt x="812800" y="1988820"/>
                </a:lnTo>
                <a:lnTo>
                  <a:pt x="762000" y="1977390"/>
                </a:lnTo>
                <a:lnTo>
                  <a:pt x="711200" y="1964436"/>
                </a:lnTo>
                <a:lnTo>
                  <a:pt x="673100" y="1948434"/>
                </a:lnTo>
                <a:lnTo>
                  <a:pt x="622300" y="1930908"/>
                </a:lnTo>
                <a:lnTo>
                  <a:pt x="584200" y="1911096"/>
                </a:lnTo>
                <a:lnTo>
                  <a:pt x="533400" y="1888998"/>
                </a:lnTo>
                <a:lnTo>
                  <a:pt x="495300" y="1864614"/>
                </a:lnTo>
                <a:lnTo>
                  <a:pt x="495300" y="1865376"/>
                </a:lnTo>
                <a:lnTo>
                  <a:pt x="457200" y="1839468"/>
                </a:lnTo>
                <a:lnTo>
                  <a:pt x="419100" y="1811274"/>
                </a:lnTo>
                <a:lnTo>
                  <a:pt x="419100" y="1812036"/>
                </a:lnTo>
                <a:lnTo>
                  <a:pt x="381000" y="1782318"/>
                </a:lnTo>
                <a:lnTo>
                  <a:pt x="342900" y="1751076"/>
                </a:lnTo>
                <a:lnTo>
                  <a:pt x="304800" y="1717548"/>
                </a:lnTo>
                <a:lnTo>
                  <a:pt x="304800" y="1718310"/>
                </a:lnTo>
                <a:lnTo>
                  <a:pt x="279400" y="1683258"/>
                </a:lnTo>
                <a:lnTo>
                  <a:pt x="279400" y="1684020"/>
                </a:lnTo>
                <a:lnTo>
                  <a:pt x="241300" y="1647444"/>
                </a:lnTo>
                <a:lnTo>
                  <a:pt x="215900" y="1610106"/>
                </a:lnTo>
                <a:lnTo>
                  <a:pt x="190500" y="1571244"/>
                </a:lnTo>
                <a:lnTo>
                  <a:pt x="165100" y="1530858"/>
                </a:lnTo>
                <a:lnTo>
                  <a:pt x="139700" y="1488948"/>
                </a:lnTo>
                <a:lnTo>
                  <a:pt x="139700" y="1489710"/>
                </a:lnTo>
                <a:lnTo>
                  <a:pt x="114300" y="1446276"/>
                </a:lnTo>
                <a:lnTo>
                  <a:pt x="114300" y="1447038"/>
                </a:lnTo>
                <a:lnTo>
                  <a:pt x="88900" y="1402080"/>
                </a:lnTo>
                <a:lnTo>
                  <a:pt x="88900" y="1402842"/>
                </a:lnTo>
                <a:lnTo>
                  <a:pt x="76200" y="1357122"/>
                </a:lnTo>
                <a:lnTo>
                  <a:pt x="76200" y="1357884"/>
                </a:lnTo>
                <a:lnTo>
                  <a:pt x="50800" y="1264158"/>
                </a:lnTo>
                <a:lnTo>
                  <a:pt x="50800" y="1264920"/>
                </a:lnTo>
                <a:lnTo>
                  <a:pt x="38100" y="1216152"/>
                </a:lnTo>
                <a:lnTo>
                  <a:pt x="38100" y="1216914"/>
                </a:lnTo>
                <a:lnTo>
                  <a:pt x="25400" y="1167384"/>
                </a:lnTo>
                <a:lnTo>
                  <a:pt x="25400" y="1117854"/>
                </a:lnTo>
                <a:lnTo>
                  <a:pt x="12700" y="1066800"/>
                </a:lnTo>
                <a:lnTo>
                  <a:pt x="12700" y="1220724"/>
                </a:lnTo>
                <a:lnTo>
                  <a:pt x="50800" y="1359154"/>
                </a:lnTo>
                <a:lnTo>
                  <a:pt x="76200" y="1403250"/>
                </a:lnTo>
                <a:lnTo>
                  <a:pt x="88900" y="1446248"/>
                </a:lnTo>
                <a:lnTo>
                  <a:pt x="114300" y="1488103"/>
                </a:lnTo>
                <a:lnTo>
                  <a:pt x="127000" y="1528768"/>
                </a:lnTo>
                <a:lnTo>
                  <a:pt x="152400" y="1568199"/>
                </a:lnTo>
                <a:lnTo>
                  <a:pt x="177800" y="1606352"/>
                </a:lnTo>
                <a:lnTo>
                  <a:pt x="215900" y="1643180"/>
                </a:lnTo>
                <a:lnTo>
                  <a:pt x="241300" y="1678639"/>
                </a:lnTo>
                <a:lnTo>
                  <a:pt x="266700" y="1712683"/>
                </a:lnTo>
                <a:lnTo>
                  <a:pt x="304800" y="1745267"/>
                </a:lnTo>
                <a:lnTo>
                  <a:pt x="330200" y="1776347"/>
                </a:lnTo>
                <a:lnTo>
                  <a:pt x="368300" y="1805877"/>
                </a:lnTo>
                <a:lnTo>
                  <a:pt x="406400" y="1833811"/>
                </a:lnTo>
                <a:lnTo>
                  <a:pt x="444500" y="1860106"/>
                </a:lnTo>
                <a:lnTo>
                  <a:pt x="482600" y="1884715"/>
                </a:lnTo>
                <a:lnTo>
                  <a:pt x="520700" y="1907593"/>
                </a:lnTo>
                <a:lnTo>
                  <a:pt x="558800" y="1928696"/>
                </a:lnTo>
                <a:lnTo>
                  <a:pt x="609600" y="1947978"/>
                </a:lnTo>
                <a:lnTo>
                  <a:pt x="647700" y="1965395"/>
                </a:lnTo>
                <a:lnTo>
                  <a:pt x="685800" y="1980900"/>
                </a:lnTo>
                <a:lnTo>
                  <a:pt x="736600" y="1994449"/>
                </a:lnTo>
                <a:lnTo>
                  <a:pt x="774700" y="2005997"/>
                </a:lnTo>
                <a:lnTo>
                  <a:pt x="825500" y="2015499"/>
                </a:lnTo>
                <a:lnTo>
                  <a:pt x="876300" y="2022908"/>
                </a:lnTo>
                <a:lnTo>
                  <a:pt x="914400" y="2028182"/>
                </a:lnTo>
                <a:lnTo>
                  <a:pt x="952500" y="2030500"/>
                </a:lnTo>
                <a:lnTo>
                  <a:pt x="952500" y="2007870"/>
                </a:lnTo>
                <a:lnTo>
                  <a:pt x="965200" y="2007870"/>
                </a:lnTo>
                <a:close/>
              </a:path>
              <a:path w="2032000" h="2032635">
                <a:moveTo>
                  <a:pt x="965200" y="25146"/>
                </a:moveTo>
                <a:lnTo>
                  <a:pt x="952500" y="25146"/>
                </a:lnTo>
                <a:lnTo>
                  <a:pt x="952500" y="26098"/>
                </a:lnTo>
                <a:lnTo>
                  <a:pt x="965200" y="25146"/>
                </a:lnTo>
                <a:close/>
              </a:path>
              <a:path w="2032000" h="2032635">
                <a:moveTo>
                  <a:pt x="1016000" y="2032137"/>
                </a:moveTo>
                <a:lnTo>
                  <a:pt x="1016000" y="2008632"/>
                </a:lnTo>
                <a:lnTo>
                  <a:pt x="1003300" y="2008632"/>
                </a:lnTo>
                <a:lnTo>
                  <a:pt x="1003300" y="2008479"/>
                </a:lnTo>
                <a:lnTo>
                  <a:pt x="952500" y="2007870"/>
                </a:lnTo>
                <a:lnTo>
                  <a:pt x="952500" y="2030500"/>
                </a:lnTo>
                <a:lnTo>
                  <a:pt x="965200" y="2031273"/>
                </a:lnTo>
                <a:lnTo>
                  <a:pt x="1003300" y="2031921"/>
                </a:lnTo>
                <a:lnTo>
                  <a:pt x="1003300" y="2008632"/>
                </a:lnTo>
                <a:lnTo>
                  <a:pt x="1009650" y="2008555"/>
                </a:lnTo>
                <a:lnTo>
                  <a:pt x="1009650" y="2032029"/>
                </a:lnTo>
                <a:lnTo>
                  <a:pt x="1016000" y="2032137"/>
                </a:lnTo>
                <a:close/>
              </a:path>
              <a:path w="2032000" h="2032635">
                <a:moveTo>
                  <a:pt x="1016000" y="23622"/>
                </a:moveTo>
                <a:lnTo>
                  <a:pt x="1003300" y="23622"/>
                </a:lnTo>
                <a:lnTo>
                  <a:pt x="1009650" y="23774"/>
                </a:lnTo>
                <a:lnTo>
                  <a:pt x="1016000" y="23622"/>
                </a:lnTo>
                <a:close/>
              </a:path>
              <a:path w="2032000" h="2032635">
                <a:moveTo>
                  <a:pt x="1009650" y="23774"/>
                </a:moveTo>
                <a:lnTo>
                  <a:pt x="1003300" y="23622"/>
                </a:lnTo>
                <a:lnTo>
                  <a:pt x="1003300" y="23926"/>
                </a:lnTo>
                <a:lnTo>
                  <a:pt x="1009650" y="23774"/>
                </a:lnTo>
                <a:close/>
              </a:path>
              <a:path w="2032000" h="2032635">
                <a:moveTo>
                  <a:pt x="1016000" y="23926"/>
                </a:moveTo>
                <a:lnTo>
                  <a:pt x="1016000" y="23622"/>
                </a:lnTo>
                <a:lnTo>
                  <a:pt x="1009650" y="23774"/>
                </a:lnTo>
                <a:lnTo>
                  <a:pt x="1016000" y="23926"/>
                </a:lnTo>
                <a:close/>
              </a:path>
              <a:path w="2032000" h="2032635">
                <a:moveTo>
                  <a:pt x="1117600" y="2026920"/>
                </a:moveTo>
                <a:lnTo>
                  <a:pt x="1117600" y="2003298"/>
                </a:lnTo>
                <a:lnTo>
                  <a:pt x="1066800" y="2007870"/>
                </a:lnTo>
                <a:lnTo>
                  <a:pt x="1009650" y="2008555"/>
                </a:lnTo>
                <a:lnTo>
                  <a:pt x="1016000" y="2008632"/>
                </a:lnTo>
                <a:lnTo>
                  <a:pt x="1016000" y="2032137"/>
                </a:lnTo>
                <a:lnTo>
                  <a:pt x="1066800" y="2030730"/>
                </a:lnTo>
                <a:lnTo>
                  <a:pt x="1117600" y="2026920"/>
                </a:lnTo>
                <a:close/>
              </a:path>
              <a:path w="2032000" h="2032635">
                <a:moveTo>
                  <a:pt x="1117600" y="30480"/>
                </a:moveTo>
                <a:lnTo>
                  <a:pt x="1117600" y="28956"/>
                </a:lnTo>
                <a:lnTo>
                  <a:pt x="1104900" y="28956"/>
                </a:lnTo>
                <a:lnTo>
                  <a:pt x="1117600" y="30480"/>
                </a:lnTo>
                <a:close/>
              </a:path>
              <a:path w="2032000" h="2032635">
                <a:moveTo>
                  <a:pt x="1930400" y="1451581"/>
                </a:moveTo>
                <a:lnTo>
                  <a:pt x="1930400" y="1402080"/>
                </a:lnTo>
                <a:lnTo>
                  <a:pt x="1905000" y="1447038"/>
                </a:lnTo>
                <a:lnTo>
                  <a:pt x="1905000" y="1446276"/>
                </a:lnTo>
                <a:lnTo>
                  <a:pt x="1879600" y="1489710"/>
                </a:lnTo>
                <a:lnTo>
                  <a:pt x="1879600" y="1488948"/>
                </a:lnTo>
                <a:lnTo>
                  <a:pt x="1854200" y="1530858"/>
                </a:lnTo>
                <a:lnTo>
                  <a:pt x="1828800" y="1571244"/>
                </a:lnTo>
                <a:lnTo>
                  <a:pt x="1803400" y="1610106"/>
                </a:lnTo>
                <a:lnTo>
                  <a:pt x="1778000" y="1647444"/>
                </a:lnTo>
                <a:lnTo>
                  <a:pt x="1739900" y="1684020"/>
                </a:lnTo>
                <a:lnTo>
                  <a:pt x="1739900" y="1683258"/>
                </a:lnTo>
                <a:lnTo>
                  <a:pt x="1714500" y="1718310"/>
                </a:lnTo>
                <a:lnTo>
                  <a:pt x="1714500" y="1717548"/>
                </a:lnTo>
                <a:lnTo>
                  <a:pt x="1676400" y="1751076"/>
                </a:lnTo>
                <a:lnTo>
                  <a:pt x="1638300" y="1782318"/>
                </a:lnTo>
                <a:lnTo>
                  <a:pt x="1600200" y="1812036"/>
                </a:lnTo>
                <a:lnTo>
                  <a:pt x="1600200" y="1811274"/>
                </a:lnTo>
                <a:lnTo>
                  <a:pt x="1562100" y="1839468"/>
                </a:lnTo>
                <a:lnTo>
                  <a:pt x="1524000" y="1865376"/>
                </a:lnTo>
                <a:lnTo>
                  <a:pt x="1524000" y="1864614"/>
                </a:lnTo>
                <a:lnTo>
                  <a:pt x="1485900" y="1888998"/>
                </a:lnTo>
                <a:lnTo>
                  <a:pt x="1435100" y="1911096"/>
                </a:lnTo>
                <a:lnTo>
                  <a:pt x="1397000" y="1930908"/>
                </a:lnTo>
                <a:lnTo>
                  <a:pt x="1346200" y="1948434"/>
                </a:lnTo>
                <a:lnTo>
                  <a:pt x="1308100" y="1964436"/>
                </a:lnTo>
                <a:lnTo>
                  <a:pt x="1257300" y="1977390"/>
                </a:lnTo>
                <a:lnTo>
                  <a:pt x="1206500" y="1988820"/>
                </a:lnTo>
                <a:lnTo>
                  <a:pt x="1155700" y="1997202"/>
                </a:lnTo>
                <a:lnTo>
                  <a:pt x="1104900" y="2004060"/>
                </a:lnTo>
                <a:lnTo>
                  <a:pt x="1117600" y="2003298"/>
                </a:lnTo>
                <a:lnTo>
                  <a:pt x="1117600" y="2026920"/>
                </a:lnTo>
                <a:lnTo>
                  <a:pt x="1168400" y="2020824"/>
                </a:lnTo>
                <a:lnTo>
                  <a:pt x="1206500" y="2012404"/>
                </a:lnTo>
                <a:lnTo>
                  <a:pt x="1257300" y="2001874"/>
                </a:lnTo>
                <a:lnTo>
                  <a:pt x="1308100" y="1989288"/>
                </a:lnTo>
                <a:lnTo>
                  <a:pt x="1346200" y="1974700"/>
                </a:lnTo>
                <a:lnTo>
                  <a:pt x="1397000" y="1958162"/>
                </a:lnTo>
                <a:lnTo>
                  <a:pt x="1435100" y="1939730"/>
                </a:lnTo>
                <a:lnTo>
                  <a:pt x="1473200" y="1919455"/>
                </a:lnTo>
                <a:lnTo>
                  <a:pt x="1511300" y="1897393"/>
                </a:lnTo>
                <a:lnTo>
                  <a:pt x="1549400" y="1873597"/>
                </a:lnTo>
                <a:lnTo>
                  <a:pt x="1587500" y="1848120"/>
                </a:lnTo>
                <a:lnTo>
                  <a:pt x="1625600" y="1821017"/>
                </a:lnTo>
                <a:lnTo>
                  <a:pt x="1663700" y="1792340"/>
                </a:lnTo>
                <a:lnTo>
                  <a:pt x="1701800" y="1762144"/>
                </a:lnTo>
                <a:lnTo>
                  <a:pt x="1727200" y="1730481"/>
                </a:lnTo>
                <a:lnTo>
                  <a:pt x="1765300" y="1697407"/>
                </a:lnTo>
                <a:lnTo>
                  <a:pt x="1790700" y="1662974"/>
                </a:lnTo>
                <a:lnTo>
                  <a:pt x="1816100" y="1627236"/>
                </a:lnTo>
                <a:lnTo>
                  <a:pt x="1854200" y="1590247"/>
                </a:lnTo>
                <a:lnTo>
                  <a:pt x="1866900" y="1552061"/>
                </a:lnTo>
                <a:lnTo>
                  <a:pt x="1892300" y="1512730"/>
                </a:lnTo>
                <a:lnTo>
                  <a:pt x="1917700" y="1472310"/>
                </a:lnTo>
                <a:lnTo>
                  <a:pt x="1930400" y="1451581"/>
                </a:lnTo>
                <a:close/>
              </a:path>
              <a:path w="2032000" h="2032635">
                <a:moveTo>
                  <a:pt x="1930400" y="652272"/>
                </a:moveTo>
                <a:lnTo>
                  <a:pt x="1930400" y="630174"/>
                </a:lnTo>
                <a:lnTo>
                  <a:pt x="1917700" y="629412"/>
                </a:lnTo>
                <a:lnTo>
                  <a:pt x="1930400" y="652272"/>
                </a:lnTo>
                <a:close/>
              </a:path>
              <a:path w="2032000" h="2032635">
                <a:moveTo>
                  <a:pt x="2006600" y="1209899"/>
                </a:moveTo>
                <a:lnTo>
                  <a:pt x="2006600" y="1066800"/>
                </a:lnTo>
                <a:lnTo>
                  <a:pt x="1993900" y="1117854"/>
                </a:lnTo>
                <a:lnTo>
                  <a:pt x="1993900" y="1167384"/>
                </a:lnTo>
                <a:lnTo>
                  <a:pt x="1981200" y="1216914"/>
                </a:lnTo>
                <a:lnTo>
                  <a:pt x="1981200" y="1216152"/>
                </a:lnTo>
                <a:lnTo>
                  <a:pt x="1968500" y="1264920"/>
                </a:lnTo>
                <a:lnTo>
                  <a:pt x="1968500" y="1264158"/>
                </a:lnTo>
                <a:lnTo>
                  <a:pt x="1943100" y="1357884"/>
                </a:lnTo>
                <a:lnTo>
                  <a:pt x="1943100" y="1357122"/>
                </a:lnTo>
                <a:lnTo>
                  <a:pt x="1917700" y="1402842"/>
                </a:lnTo>
                <a:lnTo>
                  <a:pt x="1930400" y="1402080"/>
                </a:lnTo>
                <a:lnTo>
                  <a:pt x="1930400" y="1451581"/>
                </a:lnTo>
                <a:lnTo>
                  <a:pt x="1943100" y="1430853"/>
                </a:lnTo>
                <a:lnTo>
                  <a:pt x="1981200" y="1300800"/>
                </a:lnTo>
                <a:lnTo>
                  <a:pt x="2006600" y="1209899"/>
                </a:lnTo>
                <a:close/>
              </a:path>
              <a:path w="2032000" h="2032635">
                <a:moveTo>
                  <a:pt x="2032000" y="1016508"/>
                </a:moveTo>
                <a:lnTo>
                  <a:pt x="2019300" y="963930"/>
                </a:lnTo>
                <a:lnTo>
                  <a:pt x="2019300" y="1068324"/>
                </a:lnTo>
                <a:lnTo>
                  <a:pt x="2032000" y="1016508"/>
                </a:lnTo>
                <a:close/>
              </a:path>
            </a:pathLst>
          </a:custGeom>
          <a:solidFill>
            <a:srgbClr val="0147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321126" y="5120132"/>
            <a:ext cx="99186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1605">
              <a:lnSpc>
                <a:spcPct val="100000"/>
              </a:lnSpc>
              <a:spcBef>
                <a:spcPts val="100"/>
              </a:spcBef>
            </a:pPr>
            <a:r>
              <a:rPr sz="1650" b="1" spc="-5" dirty="0">
                <a:latin typeface="Calibri"/>
                <a:cs typeface="Calibri"/>
              </a:rPr>
              <a:t>Do </a:t>
            </a:r>
            <a:r>
              <a:rPr sz="1650" b="1" spc="-10" dirty="0">
                <a:latin typeface="Calibri"/>
                <a:cs typeface="Calibri"/>
              </a:rPr>
              <a:t>you  </a:t>
            </a:r>
            <a:r>
              <a:rPr sz="1650" b="1" spc="-5" dirty="0">
                <a:latin typeface="Calibri"/>
                <a:cs typeface="Calibri"/>
              </a:rPr>
              <a:t>know</a:t>
            </a:r>
            <a:r>
              <a:rPr sz="1650" b="1" spc="-90" dirty="0">
                <a:latin typeface="Calibri"/>
                <a:cs typeface="Calibri"/>
              </a:rPr>
              <a:t> </a:t>
            </a:r>
            <a:r>
              <a:rPr sz="1650" b="1" spc="-5" dirty="0">
                <a:latin typeface="Calibri"/>
                <a:cs typeface="Calibri"/>
              </a:rPr>
              <a:t>CPR?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69255" y="4871720"/>
            <a:ext cx="335915" cy="302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b="1" spc="-145" dirty="0">
                <a:latin typeface="Calibri"/>
                <a:cs typeface="Calibri"/>
              </a:rPr>
              <a:t>Y</a:t>
            </a:r>
            <a:r>
              <a:rPr sz="1800" b="1" spc="5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941570" y="5366003"/>
            <a:ext cx="399415" cy="71120"/>
          </a:xfrm>
          <a:custGeom>
            <a:avLst/>
            <a:gdLst/>
            <a:ahLst/>
            <a:cxnLst/>
            <a:rect l="l" t="t" r="r" b="b"/>
            <a:pathLst>
              <a:path w="399414" h="71120">
                <a:moveTo>
                  <a:pt x="339851" y="47244"/>
                </a:moveTo>
                <a:lnTo>
                  <a:pt x="339851" y="23622"/>
                </a:lnTo>
                <a:lnTo>
                  <a:pt x="0" y="23622"/>
                </a:lnTo>
                <a:lnTo>
                  <a:pt x="0" y="47244"/>
                </a:lnTo>
                <a:lnTo>
                  <a:pt x="339851" y="47244"/>
                </a:lnTo>
                <a:close/>
              </a:path>
              <a:path w="399414" h="71120">
                <a:moveTo>
                  <a:pt x="399288" y="35813"/>
                </a:moveTo>
                <a:lnTo>
                  <a:pt x="328421" y="0"/>
                </a:lnTo>
                <a:lnTo>
                  <a:pt x="328421" y="23622"/>
                </a:lnTo>
                <a:lnTo>
                  <a:pt x="339851" y="23622"/>
                </a:lnTo>
                <a:lnTo>
                  <a:pt x="339851" y="65212"/>
                </a:lnTo>
                <a:lnTo>
                  <a:pt x="399288" y="35813"/>
                </a:lnTo>
                <a:close/>
              </a:path>
              <a:path w="399414" h="71120">
                <a:moveTo>
                  <a:pt x="339851" y="65212"/>
                </a:moveTo>
                <a:lnTo>
                  <a:pt x="339851" y="47244"/>
                </a:lnTo>
                <a:lnTo>
                  <a:pt x="328421" y="47244"/>
                </a:lnTo>
                <a:lnTo>
                  <a:pt x="328421" y="70866"/>
                </a:lnTo>
                <a:lnTo>
                  <a:pt x="339851" y="652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06973" y="4829555"/>
            <a:ext cx="3073400" cy="1159510"/>
          </a:xfrm>
          <a:custGeom>
            <a:avLst/>
            <a:gdLst/>
            <a:ahLst/>
            <a:cxnLst/>
            <a:rect l="l" t="t" r="r" b="b"/>
            <a:pathLst>
              <a:path w="3073400" h="1159510">
                <a:moveTo>
                  <a:pt x="0" y="0"/>
                </a:moveTo>
                <a:lnTo>
                  <a:pt x="0" y="1159002"/>
                </a:lnTo>
                <a:lnTo>
                  <a:pt x="3073146" y="1159002"/>
                </a:lnTo>
                <a:lnTo>
                  <a:pt x="3073146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95544" y="4818126"/>
            <a:ext cx="3096260" cy="1182370"/>
          </a:xfrm>
          <a:custGeom>
            <a:avLst/>
            <a:gdLst/>
            <a:ahLst/>
            <a:cxnLst/>
            <a:rect l="l" t="t" r="r" b="b"/>
            <a:pathLst>
              <a:path w="3096259" h="1182370">
                <a:moveTo>
                  <a:pt x="3096005" y="1181862"/>
                </a:moveTo>
                <a:lnTo>
                  <a:pt x="3096005" y="0"/>
                </a:lnTo>
                <a:lnTo>
                  <a:pt x="0" y="0"/>
                </a:lnTo>
                <a:lnTo>
                  <a:pt x="0" y="1181862"/>
                </a:lnTo>
                <a:lnTo>
                  <a:pt x="11430" y="1181862"/>
                </a:lnTo>
                <a:lnTo>
                  <a:pt x="11429" y="23622"/>
                </a:lnTo>
                <a:lnTo>
                  <a:pt x="23621" y="11430"/>
                </a:lnTo>
                <a:lnTo>
                  <a:pt x="23621" y="23622"/>
                </a:lnTo>
                <a:lnTo>
                  <a:pt x="3072383" y="23622"/>
                </a:lnTo>
                <a:lnTo>
                  <a:pt x="3072383" y="11429"/>
                </a:lnTo>
                <a:lnTo>
                  <a:pt x="3084576" y="23622"/>
                </a:lnTo>
                <a:lnTo>
                  <a:pt x="3084576" y="1181862"/>
                </a:lnTo>
                <a:lnTo>
                  <a:pt x="3096005" y="1181862"/>
                </a:lnTo>
                <a:close/>
              </a:path>
              <a:path w="3096259" h="1182370">
                <a:moveTo>
                  <a:pt x="23621" y="23622"/>
                </a:moveTo>
                <a:lnTo>
                  <a:pt x="23621" y="11430"/>
                </a:lnTo>
                <a:lnTo>
                  <a:pt x="11429" y="23622"/>
                </a:lnTo>
                <a:lnTo>
                  <a:pt x="23621" y="23622"/>
                </a:lnTo>
                <a:close/>
              </a:path>
              <a:path w="3096259" h="1182370">
                <a:moveTo>
                  <a:pt x="23622" y="1158240"/>
                </a:moveTo>
                <a:lnTo>
                  <a:pt x="23621" y="23622"/>
                </a:lnTo>
                <a:lnTo>
                  <a:pt x="11429" y="23622"/>
                </a:lnTo>
                <a:lnTo>
                  <a:pt x="11430" y="1158240"/>
                </a:lnTo>
                <a:lnTo>
                  <a:pt x="23622" y="1158240"/>
                </a:lnTo>
                <a:close/>
              </a:path>
              <a:path w="3096259" h="1182370">
                <a:moveTo>
                  <a:pt x="3084576" y="1158239"/>
                </a:moveTo>
                <a:lnTo>
                  <a:pt x="11430" y="1158240"/>
                </a:lnTo>
                <a:lnTo>
                  <a:pt x="23622" y="1170432"/>
                </a:lnTo>
                <a:lnTo>
                  <a:pt x="23622" y="1181862"/>
                </a:lnTo>
                <a:lnTo>
                  <a:pt x="3072383" y="1181862"/>
                </a:lnTo>
                <a:lnTo>
                  <a:pt x="3072383" y="1170432"/>
                </a:lnTo>
                <a:lnTo>
                  <a:pt x="3084576" y="1158239"/>
                </a:lnTo>
                <a:close/>
              </a:path>
              <a:path w="3096259" h="1182370">
                <a:moveTo>
                  <a:pt x="23622" y="1181862"/>
                </a:moveTo>
                <a:lnTo>
                  <a:pt x="23622" y="1170432"/>
                </a:lnTo>
                <a:lnTo>
                  <a:pt x="11430" y="1158240"/>
                </a:lnTo>
                <a:lnTo>
                  <a:pt x="11430" y="1181862"/>
                </a:lnTo>
                <a:lnTo>
                  <a:pt x="23622" y="1181862"/>
                </a:lnTo>
                <a:close/>
              </a:path>
              <a:path w="3096259" h="1182370">
                <a:moveTo>
                  <a:pt x="3084576" y="23622"/>
                </a:moveTo>
                <a:lnTo>
                  <a:pt x="3072383" y="11429"/>
                </a:lnTo>
                <a:lnTo>
                  <a:pt x="3072383" y="23622"/>
                </a:lnTo>
                <a:lnTo>
                  <a:pt x="3084576" y="23622"/>
                </a:lnTo>
                <a:close/>
              </a:path>
              <a:path w="3096259" h="1182370">
                <a:moveTo>
                  <a:pt x="3084576" y="1158239"/>
                </a:moveTo>
                <a:lnTo>
                  <a:pt x="3084576" y="23622"/>
                </a:lnTo>
                <a:lnTo>
                  <a:pt x="3072383" y="23622"/>
                </a:lnTo>
                <a:lnTo>
                  <a:pt x="3072383" y="1158239"/>
                </a:lnTo>
                <a:lnTo>
                  <a:pt x="3084576" y="1158239"/>
                </a:lnTo>
                <a:close/>
              </a:path>
              <a:path w="3096259" h="1182370">
                <a:moveTo>
                  <a:pt x="3084576" y="1181862"/>
                </a:moveTo>
                <a:lnTo>
                  <a:pt x="3084576" y="1158239"/>
                </a:lnTo>
                <a:lnTo>
                  <a:pt x="3072383" y="1170432"/>
                </a:lnTo>
                <a:lnTo>
                  <a:pt x="3072383" y="1181862"/>
                </a:lnTo>
                <a:lnTo>
                  <a:pt x="3084576" y="11818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506973" y="5128514"/>
            <a:ext cx="30734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01090" marR="642620" indent="-497205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latin typeface="Calibri"/>
                <a:cs typeface="Calibri"/>
              </a:rPr>
              <a:t>Open the </a:t>
            </a:r>
            <a:r>
              <a:rPr sz="1650" b="1" spc="-10" dirty="0">
                <a:latin typeface="Calibri"/>
                <a:cs typeface="Calibri"/>
              </a:rPr>
              <a:t>airway</a:t>
            </a:r>
            <a:r>
              <a:rPr sz="1650" b="1" spc="-95" dirty="0">
                <a:latin typeface="Calibri"/>
                <a:cs typeface="Calibri"/>
              </a:rPr>
              <a:t> </a:t>
            </a:r>
            <a:r>
              <a:rPr sz="1650" b="1" dirty="0">
                <a:latin typeface="Calibri"/>
                <a:cs typeface="Calibri"/>
              </a:rPr>
              <a:t>and  begin</a:t>
            </a:r>
            <a:r>
              <a:rPr sz="1650" b="1" spc="-10" dirty="0">
                <a:latin typeface="Calibri"/>
                <a:cs typeface="Calibri"/>
              </a:rPr>
              <a:t> </a:t>
            </a:r>
            <a:r>
              <a:rPr sz="1650" b="1" spc="-5" dirty="0">
                <a:latin typeface="Calibri"/>
                <a:cs typeface="Calibri"/>
              </a:rPr>
              <a:t>CPR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>
              <a:lnSpc>
                <a:spcPts val="1205"/>
              </a:lnSpc>
            </a:pPr>
            <a:r>
              <a:rPr sz="1150" dirty="0"/>
              <a:t>65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083" y="1180579"/>
            <a:ext cx="142748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STEP </a:t>
            </a:r>
            <a:r>
              <a:rPr sz="850" dirty="0">
                <a:solidFill>
                  <a:srgbClr val="767171"/>
                </a:solidFill>
                <a:latin typeface="Calibri"/>
                <a:cs typeface="Calibri"/>
              </a:rPr>
              <a:t>4: </a:t>
            </a: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POSITION THE</a:t>
            </a:r>
            <a:r>
              <a:rPr sz="850" dirty="0">
                <a:solidFill>
                  <a:srgbClr val="767171"/>
                </a:solidFill>
                <a:latin typeface="Calibri"/>
                <a:cs typeface="Calibri"/>
              </a:rPr>
              <a:t> </a:t>
            </a:r>
            <a:r>
              <a:rPr sz="850" spc="5" dirty="0">
                <a:solidFill>
                  <a:srgbClr val="767171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113" y="1524038"/>
            <a:ext cx="4178300" cy="4578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dirty="0">
                <a:solidFill>
                  <a:srgbClr val="014771"/>
                </a:solidFill>
              </a:rPr>
              <a:t>RECOVERY </a:t>
            </a:r>
            <a:r>
              <a:rPr sz="2800" spc="15" dirty="0">
                <a:solidFill>
                  <a:srgbClr val="014771"/>
                </a:solidFill>
              </a:rPr>
              <a:t>POSITION</a:t>
            </a:r>
            <a:r>
              <a:rPr sz="2800" spc="-10" dirty="0">
                <a:solidFill>
                  <a:srgbClr val="014771"/>
                </a:solidFill>
              </a:rPr>
              <a:t> </a:t>
            </a:r>
            <a:r>
              <a:rPr sz="2800" spc="15" dirty="0">
                <a:solidFill>
                  <a:srgbClr val="014771"/>
                </a:solidFill>
              </a:rPr>
              <a:t>SETUP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358919" y="1968010"/>
            <a:ext cx="69958" cy="7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555" y="1968010"/>
            <a:ext cx="69958" cy="7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4524" y="1968010"/>
            <a:ext cx="69958" cy="7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3493" y="1968010"/>
            <a:ext cx="69958" cy="709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4042" y="1968010"/>
            <a:ext cx="69958" cy="709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9443" y="3422018"/>
            <a:ext cx="4689644" cy="21720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24471" y="5201446"/>
            <a:ext cx="975994" cy="99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5" dirty="0">
                <a:latin typeface="Calibri"/>
                <a:cs typeface="Calibri"/>
              </a:rPr>
              <a:t>Imperativetraining.com </a:t>
            </a:r>
            <a:r>
              <a:rPr sz="450" spc="15" dirty="0">
                <a:latin typeface="Calibri"/>
                <a:cs typeface="Calibri"/>
              </a:rPr>
              <a:t>| </a:t>
            </a:r>
            <a:r>
              <a:rPr sz="450" spc="10" dirty="0">
                <a:latin typeface="Calibri"/>
                <a:cs typeface="Calibri"/>
              </a:rPr>
              <a:t>Open</a:t>
            </a:r>
            <a:r>
              <a:rPr sz="450" spc="-10" dirty="0">
                <a:latin typeface="Calibri"/>
                <a:cs typeface="Calibri"/>
              </a:rPr>
              <a:t> </a:t>
            </a:r>
            <a:r>
              <a:rPr sz="450" spc="10" dirty="0">
                <a:latin typeface="Calibri"/>
                <a:cs typeface="Calibri"/>
              </a:rPr>
              <a:t>Source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9090" y="2833488"/>
            <a:ext cx="1544955" cy="763270"/>
          </a:xfrm>
          <a:prstGeom prst="rect">
            <a:avLst/>
          </a:prstGeom>
          <a:solidFill>
            <a:srgbClr val="014771"/>
          </a:solidFill>
          <a:ln w="12299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R="10795" algn="ctr">
              <a:lnSpc>
                <a:spcPct val="100000"/>
              </a:lnSpc>
              <a:spcBef>
                <a:spcPts val="210"/>
              </a:spcBef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Legs</a:t>
            </a:r>
            <a:endParaRPr sz="2200">
              <a:latin typeface="Calibri"/>
              <a:cs typeface="Calibri"/>
            </a:endParaRPr>
          </a:p>
          <a:p>
            <a:pPr marR="8255" algn="ctr">
              <a:lnSpc>
                <a:spcPct val="100000"/>
              </a:lnSpc>
              <a:spcBef>
                <a:spcPts val="15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Bent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slightly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92161" y="2717165"/>
            <a:ext cx="744855" cy="692150"/>
          </a:xfrm>
          <a:custGeom>
            <a:avLst/>
            <a:gdLst/>
            <a:ahLst/>
            <a:cxnLst/>
            <a:rect l="l" t="t" r="r" b="b"/>
            <a:pathLst>
              <a:path w="744854" h="692150">
                <a:moveTo>
                  <a:pt x="634266" y="597976"/>
                </a:moveTo>
                <a:lnTo>
                  <a:pt x="626566" y="610658"/>
                </a:lnTo>
                <a:lnTo>
                  <a:pt x="623047" y="633690"/>
                </a:lnTo>
                <a:lnTo>
                  <a:pt x="628421" y="656362"/>
                </a:lnTo>
                <a:lnTo>
                  <a:pt x="642580" y="675909"/>
                </a:lnTo>
                <a:lnTo>
                  <a:pt x="663224" y="688433"/>
                </a:lnTo>
                <a:lnTo>
                  <a:pt x="686265" y="691953"/>
                </a:lnTo>
                <a:lnTo>
                  <a:pt x="708944" y="686578"/>
                </a:lnTo>
                <a:lnTo>
                  <a:pt x="728499" y="672419"/>
                </a:lnTo>
                <a:lnTo>
                  <a:pt x="741029" y="651792"/>
                </a:lnTo>
                <a:lnTo>
                  <a:pt x="743148" y="637927"/>
                </a:lnTo>
                <a:lnTo>
                  <a:pt x="677613" y="637927"/>
                </a:lnTo>
                <a:lnTo>
                  <a:pt x="634266" y="597976"/>
                </a:lnTo>
                <a:close/>
              </a:path>
              <a:path w="744854" h="692150">
                <a:moveTo>
                  <a:pt x="646630" y="584572"/>
                </a:moveTo>
                <a:lnTo>
                  <a:pt x="639090" y="590031"/>
                </a:lnTo>
                <a:lnTo>
                  <a:pt x="634266" y="597976"/>
                </a:lnTo>
                <a:lnTo>
                  <a:pt x="677613" y="637927"/>
                </a:lnTo>
                <a:lnTo>
                  <a:pt x="689976" y="624523"/>
                </a:lnTo>
                <a:lnTo>
                  <a:pt x="646630" y="584572"/>
                </a:lnTo>
                <a:close/>
              </a:path>
              <a:path w="744854" h="692150">
                <a:moveTo>
                  <a:pt x="681330" y="570497"/>
                </a:moveTo>
                <a:lnTo>
                  <a:pt x="658648" y="575872"/>
                </a:lnTo>
                <a:lnTo>
                  <a:pt x="646630" y="584572"/>
                </a:lnTo>
                <a:lnTo>
                  <a:pt x="689976" y="624523"/>
                </a:lnTo>
                <a:lnTo>
                  <a:pt x="677613" y="637927"/>
                </a:lnTo>
                <a:lnTo>
                  <a:pt x="743148" y="637927"/>
                </a:lnTo>
                <a:lnTo>
                  <a:pt x="744548" y="628760"/>
                </a:lnTo>
                <a:lnTo>
                  <a:pt x="739170" y="606088"/>
                </a:lnTo>
                <a:lnTo>
                  <a:pt x="725010" y="586541"/>
                </a:lnTo>
                <a:lnTo>
                  <a:pt x="704372" y="574016"/>
                </a:lnTo>
                <a:lnTo>
                  <a:pt x="681330" y="570497"/>
                </a:lnTo>
                <a:close/>
              </a:path>
              <a:path w="744854" h="692150">
                <a:moveTo>
                  <a:pt x="12363" y="0"/>
                </a:moveTo>
                <a:lnTo>
                  <a:pt x="0" y="13404"/>
                </a:lnTo>
                <a:lnTo>
                  <a:pt x="634266" y="597976"/>
                </a:lnTo>
                <a:lnTo>
                  <a:pt x="639090" y="590031"/>
                </a:lnTo>
                <a:lnTo>
                  <a:pt x="646630" y="584572"/>
                </a:lnTo>
                <a:lnTo>
                  <a:pt x="12363" y="0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03190" y="2348021"/>
            <a:ext cx="2474595" cy="1092200"/>
          </a:xfrm>
          <a:prstGeom prst="rect">
            <a:avLst/>
          </a:prstGeom>
          <a:solidFill>
            <a:srgbClr val="014771"/>
          </a:solidFill>
          <a:ln w="18449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99060" marR="118745" indent="635000">
              <a:lnSpc>
                <a:spcPct val="101000"/>
              </a:lnSpc>
              <a:spcBef>
                <a:spcPts val="170"/>
              </a:spcBef>
            </a:pPr>
            <a:r>
              <a:rPr sz="2200" b="1" spc="-70" dirty="0">
                <a:solidFill>
                  <a:srgbClr val="FFFFFF"/>
                </a:solidFill>
                <a:latin typeface="Calibri"/>
                <a:cs typeface="Calibri"/>
              </a:rPr>
              <a:t>Top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Arm 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Forearm resting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on  bicep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bottom</a:t>
            </a:r>
            <a:r>
              <a:rPr sz="21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Calibri"/>
                <a:cs typeface="Calibri"/>
              </a:rPr>
              <a:t>arm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00289" y="2605982"/>
            <a:ext cx="2342515" cy="763270"/>
          </a:xfrm>
          <a:prstGeom prst="rect">
            <a:avLst/>
          </a:prstGeom>
          <a:solidFill>
            <a:srgbClr val="014771"/>
          </a:solidFill>
          <a:ln w="18449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R="19685" algn="ctr">
              <a:lnSpc>
                <a:spcPct val="100000"/>
              </a:lnSpc>
              <a:spcBef>
                <a:spcPts val="210"/>
              </a:spcBef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Mouth</a:t>
            </a:r>
            <a:endParaRPr sz="2200">
              <a:latin typeface="Calibri"/>
              <a:cs typeface="Calibri"/>
            </a:endParaRPr>
          </a:p>
          <a:p>
            <a:pPr marR="18415" algn="ctr">
              <a:lnSpc>
                <a:spcPct val="100000"/>
              </a:lnSpc>
              <a:spcBef>
                <a:spcPts val="20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Pointing</a:t>
            </a:r>
            <a:r>
              <a:rPr sz="21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downward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966971" y="3785923"/>
            <a:ext cx="1948180" cy="753745"/>
          </a:xfrm>
          <a:custGeom>
            <a:avLst/>
            <a:gdLst/>
            <a:ahLst/>
            <a:cxnLst/>
            <a:rect l="l" t="t" r="r" b="b"/>
            <a:pathLst>
              <a:path w="1948179" h="753745">
                <a:moveTo>
                  <a:pt x="0" y="753726"/>
                </a:moveTo>
                <a:lnTo>
                  <a:pt x="1947842" y="753726"/>
                </a:lnTo>
                <a:lnTo>
                  <a:pt x="1947842" y="0"/>
                </a:lnTo>
                <a:lnTo>
                  <a:pt x="0" y="0"/>
                </a:lnTo>
                <a:lnTo>
                  <a:pt x="0" y="753726"/>
                </a:lnTo>
                <a:close/>
              </a:path>
            </a:pathLst>
          </a:custGeom>
          <a:solidFill>
            <a:srgbClr val="0147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966976" y="3785916"/>
            <a:ext cx="1970405" cy="763270"/>
          </a:xfrm>
          <a:prstGeom prst="rect">
            <a:avLst/>
          </a:prstGeom>
          <a:ln w="18449">
            <a:solidFill>
              <a:srgbClr val="00000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R="15240" algn="ctr">
              <a:lnSpc>
                <a:spcPct val="100000"/>
              </a:lnSpc>
              <a:spcBef>
                <a:spcPts val="200"/>
              </a:spcBef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Head</a:t>
            </a:r>
            <a:endParaRPr sz="2200">
              <a:latin typeface="Calibri"/>
              <a:cs typeface="Calibri"/>
            </a:endParaRPr>
          </a:p>
          <a:p>
            <a:pPr marR="13970" algn="ctr">
              <a:lnSpc>
                <a:spcPct val="100000"/>
              </a:lnSpc>
              <a:spcBef>
                <a:spcPts val="15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Resting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21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hand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81900" y="4988996"/>
            <a:ext cx="2193290" cy="763270"/>
          </a:xfrm>
          <a:prstGeom prst="rect">
            <a:avLst/>
          </a:prstGeom>
          <a:solidFill>
            <a:srgbClr val="014771"/>
          </a:solidFill>
          <a:ln w="18449">
            <a:solidFill>
              <a:srgbClr val="00000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R="18415" algn="ctr">
              <a:lnSpc>
                <a:spcPct val="100000"/>
              </a:lnSpc>
              <a:spcBef>
                <a:spcPts val="185"/>
              </a:spcBef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Bottom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Arm</a:t>
            </a:r>
            <a:endParaRPr sz="2200">
              <a:latin typeface="Calibri"/>
              <a:cs typeface="Calibri"/>
            </a:endParaRPr>
          </a:p>
          <a:p>
            <a:pPr marR="15875" algn="ctr">
              <a:lnSpc>
                <a:spcPct val="100000"/>
              </a:lnSpc>
              <a:spcBef>
                <a:spcPts val="15"/>
              </a:spcBef>
            </a:pP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Reaching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outward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55569" y="5436457"/>
            <a:ext cx="1834514" cy="753745"/>
          </a:xfrm>
          <a:custGeom>
            <a:avLst/>
            <a:gdLst/>
            <a:ahLst/>
            <a:cxnLst/>
            <a:rect l="l" t="t" r="r" b="b"/>
            <a:pathLst>
              <a:path w="1834514" h="753745">
                <a:moveTo>
                  <a:pt x="0" y="753726"/>
                </a:moveTo>
                <a:lnTo>
                  <a:pt x="1834207" y="753726"/>
                </a:lnTo>
                <a:lnTo>
                  <a:pt x="1834207" y="0"/>
                </a:lnTo>
                <a:lnTo>
                  <a:pt x="0" y="0"/>
                </a:lnTo>
                <a:lnTo>
                  <a:pt x="0" y="753726"/>
                </a:lnTo>
                <a:close/>
              </a:path>
            </a:pathLst>
          </a:custGeom>
          <a:solidFill>
            <a:srgbClr val="0147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55572" y="5436447"/>
            <a:ext cx="1855470" cy="763270"/>
          </a:xfrm>
          <a:prstGeom prst="rect">
            <a:avLst/>
          </a:prstGeom>
          <a:ln w="18449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R="13970" algn="ctr">
              <a:lnSpc>
                <a:spcPct val="100000"/>
              </a:lnSpc>
              <a:spcBef>
                <a:spcPts val="190"/>
              </a:spcBef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Chin</a:t>
            </a:r>
            <a:endParaRPr sz="2200">
              <a:latin typeface="Calibri"/>
              <a:cs typeface="Calibri"/>
            </a:endParaRPr>
          </a:p>
          <a:p>
            <a:pPr marR="12700" algn="ctr">
              <a:lnSpc>
                <a:spcPct val="100000"/>
              </a:lnSpc>
              <a:spcBef>
                <a:spcPts val="15"/>
              </a:spcBef>
            </a:pP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Raised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forward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68212" y="3575043"/>
            <a:ext cx="668655" cy="661035"/>
          </a:xfrm>
          <a:custGeom>
            <a:avLst/>
            <a:gdLst/>
            <a:ahLst/>
            <a:cxnLst/>
            <a:rect l="l" t="t" r="r" b="b"/>
            <a:pathLst>
              <a:path w="668654" h="661035">
                <a:moveTo>
                  <a:pt x="559242" y="565054"/>
                </a:moveTo>
                <a:lnTo>
                  <a:pt x="551110" y="577461"/>
                </a:lnTo>
                <a:lnTo>
                  <a:pt x="546800" y="600360"/>
                </a:lnTo>
                <a:lnTo>
                  <a:pt x="551398" y="623200"/>
                </a:lnTo>
                <a:lnTo>
                  <a:pt x="564885" y="643216"/>
                </a:lnTo>
                <a:lnTo>
                  <a:pt x="585079" y="656443"/>
                </a:lnTo>
                <a:lnTo>
                  <a:pt x="607983" y="660749"/>
                </a:lnTo>
                <a:lnTo>
                  <a:pt x="630832" y="656154"/>
                </a:lnTo>
                <a:lnTo>
                  <a:pt x="650858" y="642675"/>
                </a:lnTo>
                <a:lnTo>
                  <a:pt x="664093" y="622489"/>
                </a:lnTo>
                <a:lnTo>
                  <a:pt x="667108" y="606465"/>
                </a:lnTo>
                <a:lnTo>
                  <a:pt x="601190" y="606465"/>
                </a:lnTo>
                <a:lnTo>
                  <a:pt x="559242" y="565054"/>
                </a:lnTo>
                <a:close/>
              </a:path>
              <a:path w="668654" h="661035">
                <a:moveTo>
                  <a:pt x="572066" y="552072"/>
                </a:moveTo>
                <a:lnTo>
                  <a:pt x="564344" y="557270"/>
                </a:lnTo>
                <a:lnTo>
                  <a:pt x="559242" y="565054"/>
                </a:lnTo>
                <a:lnTo>
                  <a:pt x="601190" y="606465"/>
                </a:lnTo>
                <a:lnTo>
                  <a:pt x="614013" y="593480"/>
                </a:lnTo>
                <a:lnTo>
                  <a:pt x="572066" y="552072"/>
                </a:lnTo>
                <a:close/>
              </a:path>
              <a:path w="668654" h="661035">
                <a:moveTo>
                  <a:pt x="607219" y="539195"/>
                </a:moveTo>
                <a:lnTo>
                  <a:pt x="584370" y="543790"/>
                </a:lnTo>
                <a:lnTo>
                  <a:pt x="572066" y="552072"/>
                </a:lnTo>
                <a:lnTo>
                  <a:pt x="614013" y="593480"/>
                </a:lnTo>
                <a:lnTo>
                  <a:pt x="601190" y="606465"/>
                </a:lnTo>
                <a:lnTo>
                  <a:pt x="667108" y="606465"/>
                </a:lnTo>
                <a:lnTo>
                  <a:pt x="668402" y="599590"/>
                </a:lnTo>
                <a:lnTo>
                  <a:pt x="663804" y="576747"/>
                </a:lnTo>
                <a:lnTo>
                  <a:pt x="650317" y="556729"/>
                </a:lnTo>
                <a:lnTo>
                  <a:pt x="630124" y="543502"/>
                </a:lnTo>
                <a:lnTo>
                  <a:pt x="607219" y="539195"/>
                </a:lnTo>
                <a:close/>
              </a:path>
              <a:path w="668654" h="661035">
                <a:moveTo>
                  <a:pt x="12809" y="0"/>
                </a:moveTo>
                <a:lnTo>
                  <a:pt x="0" y="12971"/>
                </a:lnTo>
                <a:lnTo>
                  <a:pt x="559242" y="565054"/>
                </a:lnTo>
                <a:lnTo>
                  <a:pt x="564344" y="557270"/>
                </a:lnTo>
                <a:lnTo>
                  <a:pt x="572066" y="552072"/>
                </a:lnTo>
                <a:lnTo>
                  <a:pt x="12809" y="0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18691" y="5414416"/>
            <a:ext cx="2071370" cy="763270"/>
          </a:xfrm>
          <a:prstGeom prst="rect">
            <a:avLst/>
          </a:prstGeom>
          <a:solidFill>
            <a:srgbClr val="014771"/>
          </a:solidFill>
          <a:ln w="18449">
            <a:solidFill>
              <a:srgbClr val="00000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R="17145" algn="ctr">
              <a:lnSpc>
                <a:spcPct val="100000"/>
              </a:lnSpc>
              <a:spcBef>
                <a:spcPts val="185"/>
              </a:spcBef>
            </a:pP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Body</a:t>
            </a:r>
            <a:endParaRPr sz="2200">
              <a:latin typeface="Calibri"/>
              <a:cs typeface="Calibri"/>
            </a:endParaRPr>
          </a:p>
          <a:p>
            <a:pPr marR="15240" algn="ctr">
              <a:lnSpc>
                <a:spcPct val="100000"/>
              </a:lnSpc>
              <a:spcBef>
                <a:spcPts val="15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Laying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its</a:t>
            </a:r>
            <a:r>
              <a:rPr sz="21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5" dirty="0">
                <a:solidFill>
                  <a:srgbClr val="FFFFFF"/>
                </a:solidFill>
                <a:latin typeface="Calibri"/>
                <a:cs typeface="Calibri"/>
              </a:rPr>
              <a:t>side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83766" y="3862026"/>
            <a:ext cx="1193800" cy="1933575"/>
          </a:xfrm>
          <a:custGeom>
            <a:avLst/>
            <a:gdLst/>
            <a:ahLst/>
            <a:cxnLst/>
            <a:rect l="l" t="t" r="r" b="b"/>
            <a:pathLst>
              <a:path w="1193800" h="1933575">
                <a:moveTo>
                  <a:pt x="1095035" y="105963"/>
                </a:moveTo>
                <a:lnTo>
                  <a:pt x="0" y="1924030"/>
                </a:lnTo>
                <a:lnTo>
                  <a:pt x="15622" y="1933431"/>
                </a:lnTo>
                <a:lnTo>
                  <a:pt x="1110665" y="115374"/>
                </a:lnTo>
                <a:lnTo>
                  <a:pt x="1101907" y="112249"/>
                </a:lnTo>
                <a:lnTo>
                  <a:pt x="1095035" y="105963"/>
                </a:lnTo>
                <a:close/>
              </a:path>
              <a:path w="1193800" h="1933575">
                <a:moveTo>
                  <a:pt x="1192780" y="55479"/>
                </a:moveTo>
                <a:lnTo>
                  <a:pt x="1125442" y="55479"/>
                </a:lnTo>
                <a:lnTo>
                  <a:pt x="1141079" y="64880"/>
                </a:lnTo>
                <a:lnTo>
                  <a:pt x="1110665" y="115374"/>
                </a:lnTo>
                <a:lnTo>
                  <a:pt x="1124640" y="120361"/>
                </a:lnTo>
                <a:lnTo>
                  <a:pt x="1147915" y="119171"/>
                </a:lnTo>
                <a:lnTo>
                  <a:pt x="1169046" y="109342"/>
                </a:lnTo>
                <a:lnTo>
                  <a:pt x="1185350" y="91540"/>
                </a:lnTo>
                <a:lnTo>
                  <a:pt x="1193463" y="68807"/>
                </a:lnTo>
                <a:lnTo>
                  <a:pt x="1192780" y="55479"/>
                </a:lnTo>
                <a:close/>
              </a:path>
              <a:path w="1193800" h="1933575">
                <a:moveTo>
                  <a:pt x="1125442" y="55479"/>
                </a:moveTo>
                <a:lnTo>
                  <a:pt x="1095035" y="105963"/>
                </a:lnTo>
                <a:lnTo>
                  <a:pt x="1101907" y="112249"/>
                </a:lnTo>
                <a:lnTo>
                  <a:pt x="1110665" y="115374"/>
                </a:lnTo>
                <a:lnTo>
                  <a:pt x="1141079" y="64880"/>
                </a:lnTo>
                <a:lnTo>
                  <a:pt x="1125442" y="55479"/>
                </a:lnTo>
                <a:close/>
              </a:path>
              <a:path w="1193800" h="1933575">
                <a:moveTo>
                  <a:pt x="1141887" y="0"/>
                </a:moveTo>
                <a:lnTo>
                  <a:pt x="1118608" y="1194"/>
                </a:lnTo>
                <a:lnTo>
                  <a:pt x="1097475" y="11028"/>
                </a:lnTo>
                <a:lnTo>
                  <a:pt x="1081171" y="28832"/>
                </a:lnTo>
                <a:lnTo>
                  <a:pt x="1073061" y="51563"/>
                </a:lnTo>
                <a:lnTo>
                  <a:pt x="1074257" y="74832"/>
                </a:lnTo>
                <a:lnTo>
                  <a:pt x="1084094" y="95955"/>
                </a:lnTo>
                <a:lnTo>
                  <a:pt x="1095035" y="105963"/>
                </a:lnTo>
                <a:lnTo>
                  <a:pt x="1125442" y="55479"/>
                </a:lnTo>
                <a:lnTo>
                  <a:pt x="1192780" y="55479"/>
                </a:lnTo>
                <a:lnTo>
                  <a:pt x="1192271" y="45534"/>
                </a:lnTo>
                <a:lnTo>
                  <a:pt x="1182438" y="24406"/>
                </a:lnTo>
                <a:lnTo>
                  <a:pt x="1164628" y="8110"/>
                </a:lnTo>
                <a:lnTo>
                  <a:pt x="1141887" y="0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24631" y="5060846"/>
            <a:ext cx="932180" cy="313690"/>
          </a:xfrm>
          <a:custGeom>
            <a:avLst/>
            <a:gdLst/>
            <a:ahLst/>
            <a:cxnLst/>
            <a:rect l="l" t="t" r="r" b="b"/>
            <a:pathLst>
              <a:path w="932179" h="313689">
                <a:moveTo>
                  <a:pt x="119558" y="67496"/>
                </a:moveTo>
                <a:lnTo>
                  <a:pt x="118862" y="76770"/>
                </a:lnTo>
                <a:lnTo>
                  <a:pt x="114625" y="85041"/>
                </a:lnTo>
                <a:lnTo>
                  <a:pt x="926667" y="313264"/>
                </a:lnTo>
                <a:lnTo>
                  <a:pt x="931604" y="295707"/>
                </a:lnTo>
                <a:lnTo>
                  <a:pt x="119558" y="67496"/>
                </a:lnTo>
                <a:close/>
              </a:path>
              <a:path w="932179" h="313689">
                <a:moveTo>
                  <a:pt x="52718" y="0"/>
                </a:moveTo>
                <a:lnTo>
                  <a:pt x="30586" y="7308"/>
                </a:lnTo>
                <a:lnTo>
                  <a:pt x="12811" y="22379"/>
                </a:lnTo>
                <a:lnTo>
                  <a:pt x="1805" y="43861"/>
                </a:lnTo>
                <a:lnTo>
                  <a:pt x="0" y="67930"/>
                </a:lnTo>
                <a:lnTo>
                  <a:pt x="7312" y="90057"/>
                </a:lnTo>
                <a:lnTo>
                  <a:pt x="22388" y="107826"/>
                </a:lnTo>
                <a:lnTo>
                  <a:pt x="43872" y="118824"/>
                </a:lnTo>
                <a:lnTo>
                  <a:pt x="67950" y="120632"/>
                </a:lnTo>
                <a:lnTo>
                  <a:pt x="90082" y="113324"/>
                </a:lnTo>
                <a:lnTo>
                  <a:pt x="107856" y="98252"/>
                </a:lnTo>
                <a:lnTo>
                  <a:pt x="114625" y="85041"/>
                </a:lnTo>
                <a:lnTo>
                  <a:pt x="57858" y="69087"/>
                </a:lnTo>
                <a:lnTo>
                  <a:pt x="62796" y="51544"/>
                </a:lnTo>
                <a:lnTo>
                  <a:pt x="120286" y="51544"/>
                </a:lnTo>
                <a:lnTo>
                  <a:pt x="113355" y="30575"/>
                </a:lnTo>
                <a:lnTo>
                  <a:pt x="98279" y="12805"/>
                </a:lnTo>
                <a:lnTo>
                  <a:pt x="76795" y="1808"/>
                </a:lnTo>
                <a:lnTo>
                  <a:pt x="52718" y="0"/>
                </a:lnTo>
                <a:close/>
              </a:path>
              <a:path w="932179" h="313689">
                <a:moveTo>
                  <a:pt x="62796" y="51544"/>
                </a:moveTo>
                <a:lnTo>
                  <a:pt x="57858" y="69087"/>
                </a:lnTo>
                <a:lnTo>
                  <a:pt x="114625" y="85041"/>
                </a:lnTo>
                <a:lnTo>
                  <a:pt x="118862" y="76770"/>
                </a:lnTo>
                <a:lnTo>
                  <a:pt x="119558" y="67496"/>
                </a:lnTo>
                <a:lnTo>
                  <a:pt x="62796" y="51544"/>
                </a:lnTo>
                <a:close/>
              </a:path>
              <a:path w="932179" h="313689">
                <a:moveTo>
                  <a:pt x="120286" y="51544"/>
                </a:moveTo>
                <a:lnTo>
                  <a:pt x="62796" y="51544"/>
                </a:lnTo>
                <a:lnTo>
                  <a:pt x="119558" y="67496"/>
                </a:lnTo>
                <a:lnTo>
                  <a:pt x="120668" y="52701"/>
                </a:lnTo>
                <a:lnTo>
                  <a:pt x="120286" y="51544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66366" y="4394455"/>
            <a:ext cx="1090930" cy="1049020"/>
          </a:xfrm>
          <a:custGeom>
            <a:avLst/>
            <a:gdLst/>
            <a:ahLst/>
            <a:cxnLst/>
            <a:rect l="l" t="t" r="r" b="b"/>
            <a:pathLst>
              <a:path w="1090929" h="1049020">
                <a:moveTo>
                  <a:pt x="980742" y="94984"/>
                </a:moveTo>
                <a:lnTo>
                  <a:pt x="0" y="1035410"/>
                </a:lnTo>
                <a:lnTo>
                  <a:pt x="12620" y="1048571"/>
                </a:lnTo>
                <a:lnTo>
                  <a:pt x="993366" y="108142"/>
                </a:lnTo>
                <a:lnTo>
                  <a:pt x="985729" y="102838"/>
                </a:lnTo>
                <a:lnTo>
                  <a:pt x="980742" y="94984"/>
                </a:lnTo>
                <a:close/>
              </a:path>
              <a:path w="1090929" h="1049020">
                <a:moveTo>
                  <a:pt x="1089031" y="54184"/>
                </a:moveTo>
                <a:lnTo>
                  <a:pt x="1023292" y="54184"/>
                </a:lnTo>
                <a:lnTo>
                  <a:pt x="1035912" y="67345"/>
                </a:lnTo>
                <a:lnTo>
                  <a:pt x="993366" y="108142"/>
                </a:lnTo>
                <a:lnTo>
                  <a:pt x="1005555" y="116607"/>
                </a:lnTo>
                <a:lnTo>
                  <a:pt x="1028334" y="121537"/>
                </a:lnTo>
                <a:lnTo>
                  <a:pt x="1051300" y="117567"/>
                </a:lnTo>
                <a:lnTo>
                  <a:pt x="1071689" y="104637"/>
                </a:lnTo>
                <a:lnTo>
                  <a:pt x="1085463" y="84811"/>
                </a:lnTo>
                <a:lnTo>
                  <a:pt x="1090391" y="62035"/>
                </a:lnTo>
                <a:lnTo>
                  <a:pt x="1089031" y="54184"/>
                </a:lnTo>
                <a:close/>
              </a:path>
              <a:path w="1090929" h="1049020">
                <a:moveTo>
                  <a:pt x="1023292" y="54184"/>
                </a:moveTo>
                <a:lnTo>
                  <a:pt x="980742" y="94984"/>
                </a:lnTo>
                <a:lnTo>
                  <a:pt x="985729" y="102838"/>
                </a:lnTo>
                <a:lnTo>
                  <a:pt x="993366" y="108142"/>
                </a:lnTo>
                <a:lnTo>
                  <a:pt x="1035912" y="67345"/>
                </a:lnTo>
                <a:lnTo>
                  <a:pt x="1023292" y="54184"/>
                </a:lnTo>
                <a:close/>
              </a:path>
              <a:path w="1090929" h="1049020">
                <a:moveTo>
                  <a:pt x="1030865" y="0"/>
                </a:moveTo>
                <a:lnTo>
                  <a:pt x="1007898" y="3974"/>
                </a:lnTo>
                <a:lnTo>
                  <a:pt x="987515" y="16906"/>
                </a:lnTo>
                <a:lnTo>
                  <a:pt x="973740" y="36730"/>
                </a:lnTo>
                <a:lnTo>
                  <a:pt x="968813" y="59502"/>
                </a:lnTo>
                <a:lnTo>
                  <a:pt x="972790" y="82459"/>
                </a:lnTo>
                <a:lnTo>
                  <a:pt x="980742" y="94984"/>
                </a:lnTo>
                <a:lnTo>
                  <a:pt x="1023292" y="54184"/>
                </a:lnTo>
                <a:lnTo>
                  <a:pt x="1089031" y="54184"/>
                </a:lnTo>
                <a:lnTo>
                  <a:pt x="1086413" y="39073"/>
                </a:lnTo>
                <a:lnTo>
                  <a:pt x="1073474" y="18691"/>
                </a:lnTo>
                <a:lnTo>
                  <a:pt x="1053646" y="4924"/>
                </a:lnTo>
                <a:lnTo>
                  <a:pt x="1030865" y="0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48588" y="3353452"/>
            <a:ext cx="1116330" cy="1178560"/>
          </a:xfrm>
          <a:custGeom>
            <a:avLst/>
            <a:gdLst/>
            <a:ahLst/>
            <a:cxnLst/>
            <a:rect l="l" t="t" r="r" b="b"/>
            <a:pathLst>
              <a:path w="1116329" h="1178560">
                <a:moveTo>
                  <a:pt x="59010" y="1056438"/>
                </a:moveTo>
                <a:lnTo>
                  <a:pt x="36271" y="1061548"/>
                </a:lnTo>
                <a:lnTo>
                  <a:pt x="16559" y="1075476"/>
                </a:lnTo>
                <a:lnTo>
                  <a:pt x="3789" y="1095962"/>
                </a:lnTo>
                <a:lnTo>
                  <a:pt x="0" y="1118953"/>
                </a:lnTo>
                <a:lnTo>
                  <a:pt x="5112" y="1141686"/>
                </a:lnTo>
                <a:lnTo>
                  <a:pt x="19048" y="1161395"/>
                </a:lnTo>
                <a:lnTo>
                  <a:pt x="39536" y="1174163"/>
                </a:lnTo>
                <a:lnTo>
                  <a:pt x="62533" y="1177950"/>
                </a:lnTo>
                <a:lnTo>
                  <a:pt x="85275" y="1172837"/>
                </a:lnTo>
                <a:lnTo>
                  <a:pt x="104994" y="1158906"/>
                </a:lnTo>
                <a:lnTo>
                  <a:pt x="117762" y="1138428"/>
                </a:lnTo>
                <a:lnTo>
                  <a:pt x="120229" y="1123454"/>
                </a:lnTo>
                <a:lnTo>
                  <a:pt x="67404" y="1123454"/>
                </a:lnTo>
                <a:lnTo>
                  <a:pt x="54135" y="1110942"/>
                </a:lnTo>
                <a:lnTo>
                  <a:pt x="94609" y="1068070"/>
                </a:lnTo>
                <a:lnTo>
                  <a:pt x="82010" y="1060225"/>
                </a:lnTo>
                <a:lnTo>
                  <a:pt x="59010" y="1056438"/>
                </a:lnTo>
                <a:close/>
              </a:path>
              <a:path w="1116329" h="1178560">
                <a:moveTo>
                  <a:pt x="94609" y="1068070"/>
                </a:moveTo>
                <a:lnTo>
                  <a:pt x="54135" y="1110942"/>
                </a:lnTo>
                <a:lnTo>
                  <a:pt x="67404" y="1123454"/>
                </a:lnTo>
                <a:lnTo>
                  <a:pt x="107874" y="1080586"/>
                </a:lnTo>
                <a:lnTo>
                  <a:pt x="102505" y="1072987"/>
                </a:lnTo>
                <a:lnTo>
                  <a:pt x="94609" y="1068070"/>
                </a:lnTo>
                <a:close/>
              </a:path>
              <a:path w="1116329" h="1178560">
                <a:moveTo>
                  <a:pt x="107874" y="1080586"/>
                </a:moveTo>
                <a:lnTo>
                  <a:pt x="67404" y="1123454"/>
                </a:lnTo>
                <a:lnTo>
                  <a:pt x="120229" y="1123454"/>
                </a:lnTo>
                <a:lnTo>
                  <a:pt x="121549" y="1115440"/>
                </a:lnTo>
                <a:lnTo>
                  <a:pt x="116435" y="1092704"/>
                </a:lnTo>
                <a:lnTo>
                  <a:pt x="107874" y="1080586"/>
                </a:lnTo>
                <a:close/>
              </a:path>
              <a:path w="1116329" h="1178560">
                <a:moveTo>
                  <a:pt x="1102924" y="0"/>
                </a:moveTo>
                <a:lnTo>
                  <a:pt x="94609" y="1068070"/>
                </a:lnTo>
                <a:lnTo>
                  <a:pt x="102505" y="1072987"/>
                </a:lnTo>
                <a:lnTo>
                  <a:pt x="107874" y="1080586"/>
                </a:lnTo>
                <a:lnTo>
                  <a:pt x="1116194" y="12511"/>
                </a:lnTo>
                <a:lnTo>
                  <a:pt x="1102924" y="0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48778" y="4154727"/>
            <a:ext cx="1022985" cy="577215"/>
          </a:xfrm>
          <a:custGeom>
            <a:avLst/>
            <a:gdLst/>
            <a:ahLst/>
            <a:cxnLst/>
            <a:rect l="l" t="t" r="r" b="b"/>
            <a:pathLst>
              <a:path w="1022984" h="577214">
                <a:moveTo>
                  <a:pt x="55232" y="455474"/>
                </a:moveTo>
                <a:lnTo>
                  <a:pt x="32087" y="462342"/>
                </a:lnTo>
                <a:lnTo>
                  <a:pt x="13419" y="477649"/>
                </a:lnTo>
                <a:lnTo>
                  <a:pt x="2452" y="498209"/>
                </a:lnTo>
                <a:lnTo>
                  <a:pt x="0" y="521379"/>
                </a:lnTo>
                <a:lnTo>
                  <a:pt x="6874" y="544514"/>
                </a:lnTo>
                <a:lnTo>
                  <a:pt x="22190" y="563180"/>
                </a:lnTo>
                <a:lnTo>
                  <a:pt x="42761" y="574142"/>
                </a:lnTo>
                <a:lnTo>
                  <a:pt x="65941" y="576590"/>
                </a:lnTo>
                <a:lnTo>
                  <a:pt x="89087" y="569714"/>
                </a:lnTo>
                <a:lnTo>
                  <a:pt x="107752" y="554408"/>
                </a:lnTo>
                <a:lnTo>
                  <a:pt x="118714" y="533847"/>
                </a:lnTo>
                <a:lnTo>
                  <a:pt x="119745" y="524090"/>
                </a:lnTo>
                <a:lnTo>
                  <a:pt x="64861" y="524090"/>
                </a:lnTo>
                <a:lnTo>
                  <a:pt x="56312" y="507980"/>
                </a:lnTo>
                <a:lnTo>
                  <a:pt x="108389" y="480355"/>
                </a:lnTo>
                <a:lnTo>
                  <a:pt x="98977" y="468884"/>
                </a:lnTo>
                <a:lnTo>
                  <a:pt x="78411" y="457924"/>
                </a:lnTo>
                <a:lnTo>
                  <a:pt x="55232" y="455474"/>
                </a:lnTo>
                <a:close/>
              </a:path>
              <a:path w="1022984" h="577214">
                <a:moveTo>
                  <a:pt x="108389" y="480355"/>
                </a:moveTo>
                <a:lnTo>
                  <a:pt x="56312" y="507980"/>
                </a:lnTo>
                <a:lnTo>
                  <a:pt x="64861" y="524090"/>
                </a:lnTo>
                <a:lnTo>
                  <a:pt x="116938" y="496465"/>
                </a:lnTo>
                <a:lnTo>
                  <a:pt x="114286" y="487542"/>
                </a:lnTo>
                <a:lnTo>
                  <a:pt x="108389" y="480355"/>
                </a:lnTo>
                <a:close/>
              </a:path>
              <a:path w="1022984" h="577214">
                <a:moveTo>
                  <a:pt x="116938" y="496465"/>
                </a:moveTo>
                <a:lnTo>
                  <a:pt x="64861" y="524090"/>
                </a:lnTo>
                <a:lnTo>
                  <a:pt x="119745" y="524090"/>
                </a:lnTo>
                <a:lnTo>
                  <a:pt x="121162" y="510677"/>
                </a:lnTo>
                <a:lnTo>
                  <a:pt x="116938" y="496465"/>
                </a:lnTo>
                <a:close/>
              </a:path>
              <a:path w="1022984" h="577214">
                <a:moveTo>
                  <a:pt x="1013921" y="0"/>
                </a:moveTo>
                <a:lnTo>
                  <a:pt x="108389" y="480355"/>
                </a:lnTo>
                <a:lnTo>
                  <a:pt x="114286" y="487542"/>
                </a:lnTo>
                <a:lnTo>
                  <a:pt x="116938" y="496465"/>
                </a:lnTo>
                <a:lnTo>
                  <a:pt x="1022469" y="16109"/>
                </a:lnTo>
                <a:lnTo>
                  <a:pt x="1013921" y="0"/>
                </a:lnTo>
                <a:close/>
              </a:path>
            </a:pathLst>
          </a:custGeom>
          <a:solidFill>
            <a:srgbClr val="ABC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738169" y="6357799"/>
            <a:ext cx="171450" cy="20510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dirty="0">
                <a:solidFill>
                  <a:srgbClr val="595959"/>
                </a:solidFill>
                <a:latin typeface="Calibri"/>
                <a:cs typeface="Calibri"/>
              </a:rPr>
              <a:t>6</a:t>
            </a:r>
            <a:r>
              <a:rPr sz="1150" dirty="0">
                <a:solidFill>
                  <a:srgbClr val="595959"/>
                </a:solidFill>
                <a:latin typeface="Calibri"/>
                <a:cs typeface="Calibri"/>
              </a:rPr>
              <a:t>6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52488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5" dirty="0"/>
              <a:t>MOVE </a:t>
            </a:r>
            <a:r>
              <a:rPr spc="5" dirty="0"/>
              <a:t>WITH</a:t>
            </a:r>
            <a:r>
              <a:rPr spc="-60" dirty="0"/>
              <a:t> </a:t>
            </a:r>
            <a:r>
              <a:rPr spc="5" dirty="0"/>
              <a:t>PURPOSE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8686" y="2448559"/>
            <a:ext cx="8848725" cy="2540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latin typeface="Calibri"/>
                <a:cs typeface="Calibri"/>
              </a:rPr>
              <a:t>Although the risk is very </a:t>
            </a:r>
            <a:r>
              <a:rPr sz="2300" spc="-5" dirty="0">
                <a:latin typeface="Calibri"/>
                <a:cs typeface="Calibri"/>
              </a:rPr>
              <a:t>small, </a:t>
            </a:r>
            <a:r>
              <a:rPr sz="2300" dirty="0">
                <a:latin typeface="Calibri"/>
                <a:cs typeface="Calibri"/>
              </a:rPr>
              <a:t>it is </a:t>
            </a:r>
            <a:r>
              <a:rPr sz="2300" spc="-5" dirty="0">
                <a:latin typeface="Calibri"/>
                <a:cs typeface="Calibri"/>
              </a:rPr>
              <a:t>possible that </a:t>
            </a:r>
            <a:r>
              <a:rPr sz="2300" dirty="0">
                <a:latin typeface="Calibri"/>
                <a:cs typeface="Calibri"/>
              </a:rPr>
              <a:t>moving someone </a:t>
            </a:r>
            <a:r>
              <a:rPr sz="2300" spc="-15" dirty="0">
                <a:latin typeface="Calibri"/>
                <a:cs typeface="Calibri"/>
              </a:rPr>
              <a:t>into </a:t>
            </a:r>
            <a:r>
              <a:rPr sz="2300" dirty="0">
                <a:latin typeface="Calibri"/>
                <a:cs typeface="Calibri"/>
              </a:rPr>
              <a:t>the  </a:t>
            </a:r>
            <a:r>
              <a:rPr sz="2300" spc="-10" dirty="0">
                <a:latin typeface="Calibri"/>
                <a:cs typeface="Calibri"/>
              </a:rPr>
              <a:t>recovery </a:t>
            </a:r>
            <a:r>
              <a:rPr sz="2300" spc="-5" dirty="0">
                <a:latin typeface="Calibri"/>
                <a:cs typeface="Calibri"/>
              </a:rPr>
              <a:t>position could cause </a:t>
            </a:r>
            <a:r>
              <a:rPr sz="2300" dirty="0">
                <a:latin typeface="Calibri"/>
                <a:cs typeface="Calibri"/>
              </a:rPr>
              <a:t>harm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their</a:t>
            </a:r>
            <a:r>
              <a:rPr sz="2300" spc="5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spine.</a:t>
            </a:r>
            <a:endParaRPr sz="2300">
              <a:latin typeface="Calibri"/>
              <a:cs typeface="Calibri"/>
            </a:endParaRPr>
          </a:p>
          <a:p>
            <a:pPr marL="672465" indent="-282575">
              <a:lnSpc>
                <a:spcPct val="100000"/>
              </a:lnSpc>
              <a:spcBef>
                <a:spcPts val="1995"/>
              </a:spcBef>
              <a:buClr>
                <a:srgbClr val="014770"/>
              </a:buClr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sz="2300" spc="-45" dirty="0">
                <a:latin typeface="Calibri"/>
                <a:cs typeface="Calibri"/>
              </a:rPr>
              <a:t>Try </a:t>
            </a:r>
            <a:r>
              <a:rPr sz="2300" spc="-15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support the head and neck when </a:t>
            </a:r>
            <a:r>
              <a:rPr sz="2300" spc="-10" dirty="0">
                <a:latin typeface="Calibri"/>
                <a:cs typeface="Calibri"/>
              </a:rPr>
              <a:t>rolling </a:t>
            </a:r>
            <a:r>
              <a:rPr sz="2300" spc="-5" dirty="0">
                <a:latin typeface="Calibri"/>
                <a:cs typeface="Calibri"/>
              </a:rPr>
              <a:t>them </a:t>
            </a:r>
            <a:r>
              <a:rPr sz="2300" spc="-15" dirty="0">
                <a:latin typeface="Calibri"/>
                <a:cs typeface="Calibri"/>
              </a:rPr>
              <a:t>onto </a:t>
            </a:r>
            <a:r>
              <a:rPr sz="2300" spc="-5" dirty="0">
                <a:latin typeface="Calibri"/>
                <a:cs typeface="Calibri"/>
              </a:rPr>
              <a:t>their</a:t>
            </a:r>
            <a:r>
              <a:rPr sz="2300" spc="1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side.</a:t>
            </a:r>
            <a:endParaRPr sz="2300">
              <a:latin typeface="Calibri"/>
              <a:cs typeface="Calibri"/>
            </a:endParaRPr>
          </a:p>
          <a:p>
            <a:pPr marL="672465" indent="-282575">
              <a:lnSpc>
                <a:spcPct val="100000"/>
              </a:lnSpc>
              <a:spcBef>
                <a:spcPts val="1989"/>
              </a:spcBef>
              <a:buClr>
                <a:srgbClr val="014770"/>
              </a:buClr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sz="2300" spc="-10" dirty="0">
                <a:latin typeface="Calibri"/>
                <a:cs typeface="Calibri"/>
              </a:rPr>
              <a:t>Continue </a:t>
            </a:r>
            <a:r>
              <a:rPr sz="2300" spc="-5" dirty="0">
                <a:latin typeface="Calibri"/>
                <a:cs typeface="Calibri"/>
              </a:rPr>
              <a:t>supporting their head </a:t>
            </a:r>
            <a:r>
              <a:rPr sz="2300" spc="5" dirty="0">
                <a:latin typeface="Calibri"/>
                <a:cs typeface="Calibri"/>
              </a:rPr>
              <a:t>if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possible.</a:t>
            </a:r>
            <a:endParaRPr sz="2300">
              <a:latin typeface="Calibri"/>
              <a:cs typeface="Calibri"/>
            </a:endParaRPr>
          </a:p>
          <a:p>
            <a:pPr marL="672465" indent="-282575">
              <a:lnSpc>
                <a:spcPct val="100000"/>
              </a:lnSpc>
              <a:spcBef>
                <a:spcPts val="1989"/>
              </a:spcBef>
              <a:buClr>
                <a:srgbClr val="014770"/>
              </a:buClr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sz="2300" spc="-5" dirty="0">
                <a:latin typeface="Calibri"/>
                <a:cs typeface="Calibri"/>
              </a:rPr>
              <a:t>Don’t </a:t>
            </a:r>
            <a:r>
              <a:rPr sz="2300" spc="-10" dirty="0">
                <a:latin typeface="Calibri"/>
                <a:cs typeface="Calibri"/>
              </a:rPr>
              <a:t>move </a:t>
            </a:r>
            <a:r>
              <a:rPr sz="2300" spc="-5" dirty="0">
                <a:latin typeface="Calibri"/>
                <a:cs typeface="Calibri"/>
              </a:rPr>
              <a:t>the individual </a:t>
            </a:r>
            <a:r>
              <a:rPr sz="2300" spc="-10" dirty="0">
                <a:latin typeface="Calibri"/>
                <a:cs typeface="Calibri"/>
              </a:rPr>
              <a:t>more </a:t>
            </a:r>
            <a:r>
              <a:rPr sz="2300" spc="-5" dirty="0">
                <a:latin typeface="Calibri"/>
                <a:cs typeface="Calibri"/>
              </a:rPr>
              <a:t>than</a:t>
            </a:r>
            <a:r>
              <a:rPr sz="2300" spc="3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necessary.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67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6797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GROUP</a:t>
            </a:r>
            <a:r>
              <a:rPr spc="-6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ACTIVITY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190136"/>
            <a:ext cx="1126928" cy="1135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5094" y="2540762"/>
            <a:ext cx="248412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spc="-5" dirty="0">
                <a:solidFill>
                  <a:srgbClr val="014770"/>
                </a:solidFill>
                <a:latin typeface="Calibri"/>
                <a:cs typeface="Calibri"/>
              </a:rPr>
              <a:t>Demonstration: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1940" y="3437382"/>
            <a:ext cx="252222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5345" y="3458972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094" y="3355339"/>
            <a:ext cx="715327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dirty="0">
                <a:latin typeface="Calibri"/>
                <a:cs typeface="Calibri"/>
              </a:rPr>
              <a:t>Assume </a:t>
            </a:r>
            <a:r>
              <a:rPr sz="2300" spc="-10" dirty="0">
                <a:latin typeface="Calibri"/>
                <a:cs typeface="Calibri"/>
              </a:rPr>
              <a:t>that </a:t>
            </a:r>
            <a:r>
              <a:rPr sz="2300" spc="-5" dirty="0">
                <a:latin typeface="Calibri"/>
                <a:cs typeface="Calibri"/>
              </a:rPr>
              <a:t>the </a:t>
            </a:r>
            <a:r>
              <a:rPr sz="2300" spc="-10" dirty="0">
                <a:latin typeface="Calibri"/>
                <a:cs typeface="Calibri"/>
              </a:rPr>
              <a:t>unconscious injured </a:t>
            </a:r>
            <a:r>
              <a:rPr sz="2300" spc="-5" dirty="0">
                <a:latin typeface="Calibri"/>
                <a:cs typeface="Calibri"/>
              </a:rPr>
              <a:t>individual is</a:t>
            </a:r>
            <a:r>
              <a:rPr sz="2300" spc="114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breathing.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7368" y="4142994"/>
            <a:ext cx="252221" cy="2529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50774" y="4164584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094" y="4063241"/>
            <a:ext cx="8939530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-15" dirty="0">
                <a:latin typeface="Calibri"/>
                <a:cs typeface="Calibri"/>
              </a:rPr>
              <a:t>Position </a:t>
            </a:r>
            <a:r>
              <a:rPr sz="2300" spc="-5" dirty="0">
                <a:latin typeface="Calibri"/>
                <a:cs typeface="Calibri"/>
              </a:rPr>
              <a:t>the individual in the </a:t>
            </a:r>
            <a:r>
              <a:rPr sz="2300" spc="-15" dirty="0">
                <a:latin typeface="Calibri"/>
                <a:cs typeface="Calibri"/>
              </a:rPr>
              <a:t>recovery </a:t>
            </a:r>
            <a:r>
              <a:rPr sz="2300" spc="-5" dirty="0">
                <a:latin typeface="Calibri"/>
                <a:cs typeface="Calibri"/>
              </a:rPr>
              <a:t>position using the technique </a:t>
            </a:r>
            <a:r>
              <a:rPr sz="2300" spc="-15" dirty="0">
                <a:latin typeface="Calibri"/>
                <a:cs typeface="Calibri"/>
              </a:rPr>
              <a:t>you </a:t>
            </a:r>
            <a:r>
              <a:rPr sz="2300" spc="-10" dirty="0">
                <a:latin typeface="Calibri"/>
                <a:cs typeface="Calibri"/>
              </a:rPr>
              <a:t>just  learned.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68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41732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4: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POSITION THE</a:t>
            </a:r>
            <a:r>
              <a:rPr sz="850" spc="-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INJURED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18643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KEY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3373" y="1161288"/>
            <a:ext cx="1068954" cy="1068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5374" y="3071622"/>
            <a:ext cx="189738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5374" y="4038600"/>
            <a:ext cx="189738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5677" y="2942335"/>
            <a:ext cx="7389495" cy="1685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dirty="0">
                <a:latin typeface="Calibri"/>
                <a:cs typeface="Calibri"/>
              </a:rPr>
              <a:t>If someone is </a:t>
            </a:r>
            <a:r>
              <a:rPr sz="2300" spc="-5" dirty="0">
                <a:latin typeface="Calibri"/>
                <a:cs typeface="Calibri"/>
              </a:rPr>
              <a:t>conscious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spc="-5" dirty="0">
                <a:latin typeface="Calibri"/>
                <a:cs typeface="Calibri"/>
              </a:rPr>
              <a:t>breathing, </a:t>
            </a:r>
            <a:r>
              <a:rPr sz="2300" dirty="0">
                <a:latin typeface="Calibri"/>
                <a:cs typeface="Calibri"/>
              </a:rPr>
              <a:t>allow </a:t>
            </a:r>
            <a:r>
              <a:rPr sz="2300" spc="5" dirty="0">
                <a:latin typeface="Calibri"/>
                <a:cs typeface="Calibri"/>
              </a:rPr>
              <a:t>them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position  </a:t>
            </a:r>
            <a:r>
              <a:rPr sz="2300" dirty="0">
                <a:latin typeface="Calibri"/>
                <a:cs typeface="Calibri"/>
              </a:rPr>
              <a:t>themselves. Do not </a:t>
            </a:r>
            <a:r>
              <a:rPr sz="2300" spc="-15" dirty="0">
                <a:latin typeface="Calibri"/>
                <a:cs typeface="Calibri"/>
              </a:rPr>
              <a:t>force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lie down </a:t>
            </a:r>
            <a:r>
              <a:rPr sz="2300" dirty="0">
                <a:latin typeface="Calibri"/>
                <a:cs typeface="Calibri"/>
              </a:rPr>
              <a:t>or </a:t>
            </a:r>
            <a:r>
              <a:rPr sz="2300" spc="-5" dirty="0">
                <a:latin typeface="Calibri"/>
                <a:cs typeface="Calibri"/>
              </a:rPr>
              <a:t>sit</a:t>
            </a:r>
            <a:r>
              <a:rPr sz="2300" spc="4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up.</a:t>
            </a:r>
            <a:endParaRPr sz="2300">
              <a:latin typeface="Calibri"/>
              <a:cs typeface="Calibri"/>
            </a:endParaRPr>
          </a:p>
          <a:p>
            <a:pPr marL="12700" marR="648970">
              <a:lnSpc>
                <a:spcPct val="100400"/>
              </a:lnSpc>
              <a:spcBef>
                <a:spcPts val="1985"/>
              </a:spcBef>
            </a:pPr>
            <a:r>
              <a:rPr sz="2300" dirty="0">
                <a:latin typeface="Calibri"/>
                <a:cs typeface="Calibri"/>
              </a:rPr>
              <a:t>If someone is </a:t>
            </a:r>
            <a:r>
              <a:rPr sz="2300" spc="-5" dirty="0">
                <a:latin typeface="Calibri"/>
                <a:cs typeface="Calibri"/>
              </a:rPr>
              <a:t>unconscious, move </a:t>
            </a:r>
            <a:r>
              <a:rPr sz="2300" dirty="0">
                <a:latin typeface="Calibri"/>
                <a:cs typeface="Calibri"/>
              </a:rPr>
              <a:t>them </a:t>
            </a:r>
            <a:r>
              <a:rPr sz="2300" spc="-15" dirty="0">
                <a:latin typeface="Calibri"/>
                <a:cs typeface="Calibri"/>
              </a:rPr>
              <a:t>into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recovery  position. </a:t>
            </a:r>
            <a:r>
              <a:rPr sz="2300" spc="-10" dirty="0">
                <a:latin typeface="Calibri"/>
                <a:cs typeface="Calibri"/>
              </a:rPr>
              <a:t>Minimize </a:t>
            </a:r>
            <a:r>
              <a:rPr sz="2300" spc="-5" dirty="0">
                <a:latin typeface="Calibri"/>
                <a:cs typeface="Calibri"/>
              </a:rPr>
              <a:t>movement </a:t>
            </a:r>
            <a:r>
              <a:rPr sz="2300" dirty="0">
                <a:latin typeface="Calibri"/>
                <a:cs typeface="Calibri"/>
              </a:rPr>
              <a:t>of the head and</a:t>
            </a:r>
            <a:r>
              <a:rPr sz="2300" spc="5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neck.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69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5"/>
            <a:ext cx="10058019" cy="5657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-4318" y="6631176"/>
            <a:ext cx="1362075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Photo by monkeybusinessimages | Standard</a:t>
            </a:r>
            <a:r>
              <a:rPr sz="5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License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57662" y="6365240"/>
            <a:ext cx="15367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70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5111031"/>
            <a:ext cx="9235636" cy="10588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46011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5" dirty="0"/>
              <a:t>STEP </a:t>
            </a:r>
            <a:r>
              <a:rPr spc="5" dirty="0"/>
              <a:t>FIVE</a:t>
            </a:r>
            <a:r>
              <a:rPr spc="-30" dirty="0"/>
              <a:t> </a:t>
            </a:r>
            <a:r>
              <a:rPr spc="-5" dirty="0"/>
              <a:t>OBJECTIVES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1281" y="3134105"/>
            <a:ext cx="177546" cy="178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8234" y="3741420"/>
            <a:ext cx="178308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8195" y="2360167"/>
            <a:ext cx="7821295" cy="16383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By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the end of this </a:t>
            </a:r>
            <a:r>
              <a:rPr sz="2600" b="1" dirty="0">
                <a:solidFill>
                  <a:srgbClr val="004771"/>
                </a:solidFill>
                <a:latin typeface="Calibri"/>
                <a:cs typeface="Calibri"/>
              </a:rPr>
              <a:t>step,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you </a:t>
            </a:r>
            <a:r>
              <a:rPr sz="2600" b="1" spc="10" dirty="0">
                <a:solidFill>
                  <a:srgbClr val="004771"/>
                </a:solidFill>
                <a:latin typeface="Calibri"/>
                <a:cs typeface="Calibri"/>
              </a:rPr>
              <a:t>will </a:t>
            </a:r>
            <a:r>
              <a:rPr sz="2600" b="1" spc="20" dirty="0">
                <a:solidFill>
                  <a:srgbClr val="004771"/>
                </a:solidFill>
                <a:latin typeface="Calibri"/>
                <a:cs typeface="Calibri"/>
              </a:rPr>
              <a:t>be </a:t>
            </a:r>
            <a:r>
              <a:rPr sz="2600" b="1" spc="15" dirty="0">
                <a:solidFill>
                  <a:srgbClr val="004771"/>
                </a:solidFill>
                <a:latin typeface="Calibri"/>
                <a:cs typeface="Calibri"/>
              </a:rPr>
              <a:t>able</a:t>
            </a:r>
            <a:r>
              <a:rPr sz="2600" b="1" spc="-20" dirty="0">
                <a:solidFill>
                  <a:srgbClr val="004771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04771"/>
                </a:solidFill>
                <a:latin typeface="Calibri"/>
                <a:cs typeface="Calibri"/>
              </a:rPr>
              <a:t>to:</a:t>
            </a:r>
            <a:endParaRPr sz="2600">
              <a:latin typeface="Calibri"/>
              <a:cs typeface="Calibri"/>
            </a:endParaRPr>
          </a:p>
          <a:p>
            <a:pPr marL="346075">
              <a:lnSpc>
                <a:spcPct val="100000"/>
              </a:lnSpc>
              <a:spcBef>
                <a:spcPts val="2020"/>
              </a:spcBef>
            </a:pPr>
            <a:r>
              <a:rPr sz="2300" spc="5" dirty="0">
                <a:latin typeface="Calibri"/>
                <a:cs typeface="Calibri"/>
              </a:rPr>
              <a:t>Use </a:t>
            </a:r>
            <a:r>
              <a:rPr sz="2300" dirty="0">
                <a:latin typeface="Calibri"/>
                <a:cs typeface="Calibri"/>
              </a:rPr>
              <a:t>simple </a:t>
            </a:r>
            <a:r>
              <a:rPr sz="2300" spc="-10" dirty="0">
                <a:latin typeface="Calibri"/>
                <a:cs typeface="Calibri"/>
              </a:rPr>
              <a:t>words to comfort </a:t>
            </a:r>
            <a:r>
              <a:rPr sz="2300" dirty="0">
                <a:latin typeface="Calibri"/>
                <a:cs typeface="Calibri"/>
              </a:rPr>
              <a:t>and </a:t>
            </a:r>
            <a:r>
              <a:rPr sz="2300" spc="-10" dirty="0">
                <a:latin typeface="Calibri"/>
                <a:cs typeface="Calibri"/>
              </a:rPr>
              <a:t>engage </a:t>
            </a:r>
            <a:r>
              <a:rPr sz="2300" dirty="0">
                <a:latin typeface="Calibri"/>
                <a:cs typeface="Calibri"/>
              </a:rPr>
              <a:t>with the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injured.</a:t>
            </a:r>
            <a:endParaRPr sz="2300">
              <a:latin typeface="Calibri"/>
              <a:cs typeface="Calibri"/>
            </a:endParaRPr>
          </a:p>
          <a:p>
            <a:pPr marL="346075">
              <a:lnSpc>
                <a:spcPct val="100000"/>
              </a:lnSpc>
              <a:spcBef>
                <a:spcPts val="1989"/>
              </a:spcBef>
            </a:pPr>
            <a:r>
              <a:rPr sz="2300" spc="5" dirty="0">
                <a:latin typeface="Calibri"/>
                <a:cs typeface="Calibri"/>
              </a:rPr>
              <a:t>Use </a:t>
            </a:r>
            <a:r>
              <a:rPr sz="2300" dirty="0">
                <a:latin typeface="Calibri"/>
                <a:cs typeface="Calibri"/>
              </a:rPr>
              <a:t>simple actions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provide </a:t>
            </a:r>
            <a:r>
              <a:rPr sz="2300" spc="-10" dirty="0">
                <a:latin typeface="Calibri"/>
                <a:cs typeface="Calibri"/>
              </a:rPr>
              <a:t>comfort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spc="-10" dirty="0">
                <a:latin typeface="Calibri"/>
                <a:cs typeface="Calibri"/>
              </a:rPr>
              <a:t>practical</a:t>
            </a:r>
            <a:r>
              <a:rPr sz="2300" spc="4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assistance.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71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6797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solidFill>
                  <a:srgbClr val="004771"/>
                </a:solidFill>
              </a:rPr>
              <a:t>GROUP</a:t>
            </a:r>
            <a:r>
              <a:rPr spc="-60" dirty="0">
                <a:solidFill>
                  <a:srgbClr val="004771"/>
                </a:solidFill>
              </a:rPr>
              <a:t> </a:t>
            </a:r>
            <a:r>
              <a:rPr dirty="0">
                <a:solidFill>
                  <a:srgbClr val="004771"/>
                </a:solidFill>
              </a:rPr>
              <a:t>ACTIVITY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5961" y="1190136"/>
            <a:ext cx="1126928" cy="11352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1441" y="1995932"/>
            <a:ext cx="1872614" cy="10674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600" b="1" spc="10" dirty="0">
                <a:solidFill>
                  <a:srgbClr val="014770"/>
                </a:solidFill>
                <a:latin typeface="Calibri"/>
                <a:cs typeface="Calibri"/>
              </a:rPr>
              <a:t>Instructions</a:t>
            </a:r>
            <a:r>
              <a:rPr sz="2300" b="1" spc="10" dirty="0">
                <a:solidFill>
                  <a:srgbClr val="014770"/>
                </a:solidFill>
                <a:latin typeface="Calibri"/>
                <a:cs typeface="Calibri"/>
              </a:rPr>
              <a:t>: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80"/>
              </a:spcBef>
            </a:pPr>
            <a:r>
              <a:rPr sz="2300" dirty="0">
                <a:latin typeface="Calibri"/>
                <a:cs typeface="Calibri"/>
              </a:rPr>
              <a:t>Think about</a:t>
            </a:r>
            <a:r>
              <a:rPr sz="2300" spc="-6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if…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3661" y="3345179"/>
            <a:ext cx="252984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7068" y="3366770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8623" y="3270759"/>
            <a:ext cx="5431155" cy="65976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marR="5080">
              <a:lnSpc>
                <a:spcPts val="2220"/>
              </a:lnSpc>
              <a:spcBef>
                <a:spcPts val="635"/>
              </a:spcBef>
            </a:pPr>
            <a:r>
              <a:rPr sz="2300" spc="-60" dirty="0">
                <a:latin typeface="Calibri"/>
                <a:cs typeface="Calibri"/>
              </a:rPr>
              <a:t>You </a:t>
            </a:r>
            <a:r>
              <a:rPr sz="2300" spc="-15" dirty="0">
                <a:latin typeface="Calibri"/>
                <a:cs typeface="Calibri"/>
              </a:rPr>
              <a:t>were </a:t>
            </a:r>
            <a:r>
              <a:rPr sz="2300" spc="-5" dirty="0">
                <a:latin typeface="Calibri"/>
                <a:cs typeface="Calibri"/>
              </a:rPr>
              <a:t>in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5" dirty="0">
                <a:latin typeface="Calibri"/>
                <a:cs typeface="Calibri"/>
              </a:rPr>
              <a:t>position </a:t>
            </a:r>
            <a:r>
              <a:rPr sz="2300" spc="-15" dirty="0">
                <a:latin typeface="Calibri"/>
                <a:cs typeface="Calibri"/>
              </a:rPr>
              <a:t>to </a:t>
            </a:r>
            <a:r>
              <a:rPr sz="2300" spc="-10" dirty="0">
                <a:latin typeface="Calibri"/>
                <a:cs typeface="Calibri"/>
              </a:rPr>
              <a:t>provide </a:t>
            </a:r>
            <a:r>
              <a:rPr sz="2300" spc="-15" dirty="0">
                <a:latin typeface="Calibri"/>
                <a:cs typeface="Calibri"/>
              </a:rPr>
              <a:t>comfort </a:t>
            </a:r>
            <a:r>
              <a:rPr sz="2300" spc="-5" dirty="0">
                <a:latin typeface="Calibri"/>
                <a:cs typeface="Calibri"/>
              </a:rPr>
              <a:t>and  </a:t>
            </a:r>
            <a:r>
              <a:rPr sz="2300" spc="-10" dirty="0">
                <a:latin typeface="Calibri"/>
                <a:cs typeface="Calibri"/>
              </a:rPr>
              <a:t>assistance </a:t>
            </a:r>
            <a:r>
              <a:rPr sz="2300" spc="-15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someone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else.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4424" y="4213097"/>
            <a:ext cx="252221" cy="2522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7830" y="4233926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8623" y="4137960"/>
            <a:ext cx="648462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5" dirty="0">
                <a:latin typeface="Calibri"/>
                <a:cs typeface="Calibri"/>
              </a:rPr>
              <a:t>Someone </a:t>
            </a:r>
            <a:r>
              <a:rPr sz="2300" dirty="0">
                <a:latin typeface="Calibri"/>
                <a:cs typeface="Calibri"/>
              </a:rPr>
              <a:t>else </a:t>
            </a:r>
            <a:r>
              <a:rPr sz="2300" spc="-10" dirty="0">
                <a:latin typeface="Calibri"/>
                <a:cs typeface="Calibri"/>
              </a:rPr>
              <a:t>provided </a:t>
            </a:r>
            <a:r>
              <a:rPr sz="2300" spc="-15" dirty="0">
                <a:latin typeface="Calibri"/>
                <a:cs typeface="Calibri"/>
              </a:rPr>
              <a:t>comfort </a:t>
            </a:r>
            <a:r>
              <a:rPr sz="2300" spc="-5" dirty="0">
                <a:latin typeface="Calibri"/>
                <a:cs typeface="Calibri"/>
              </a:rPr>
              <a:t>and </a:t>
            </a:r>
            <a:r>
              <a:rPr sz="2300" spc="-10" dirty="0">
                <a:latin typeface="Calibri"/>
                <a:cs typeface="Calibri"/>
              </a:rPr>
              <a:t>assistance </a:t>
            </a:r>
            <a:r>
              <a:rPr sz="2300" spc="-15" dirty="0">
                <a:latin typeface="Calibri"/>
                <a:cs typeface="Calibri"/>
              </a:rPr>
              <a:t>to you.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52043" y="4803647"/>
            <a:ext cx="252222" cy="2529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24687" y="4825238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8623" y="4723820"/>
            <a:ext cx="544322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5" dirty="0">
                <a:latin typeface="Calibri"/>
                <a:cs typeface="Calibri"/>
              </a:rPr>
              <a:t>What </a:t>
            </a:r>
            <a:r>
              <a:rPr sz="2300" dirty="0">
                <a:latin typeface="Calibri"/>
                <a:cs typeface="Calibri"/>
              </a:rPr>
              <a:t>did </a:t>
            </a:r>
            <a:r>
              <a:rPr sz="2300" spc="-5" dirty="0">
                <a:latin typeface="Calibri"/>
                <a:cs typeface="Calibri"/>
              </a:rPr>
              <a:t>you/they </a:t>
            </a:r>
            <a:r>
              <a:rPr sz="2300" dirty="0">
                <a:latin typeface="Calibri"/>
                <a:cs typeface="Calibri"/>
              </a:rPr>
              <a:t>do? How did it </a:t>
            </a:r>
            <a:r>
              <a:rPr sz="2300" spc="-15" dirty="0">
                <a:latin typeface="Calibri"/>
                <a:cs typeface="Calibri"/>
              </a:rPr>
              <a:t>affect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you?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2043" y="5387340"/>
            <a:ext cx="252222" cy="25222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24687" y="5408167"/>
            <a:ext cx="107314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8623" y="5309094"/>
            <a:ext cx="552132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20" dirty="0">
                <a:latin typeface="Calibri"/>
                <a:cs typeface="Calibri"/>
              </a:rPr>
              <a:t>Write </a:t>
            </a:r>
            <a:r>
              <a:rPr sz="2300" dirty="0">
                <a:latin typeface="Calibri"/>
                <a:cs typeface="Calibri"/>
              </a:rPr>
              <a:t>down </a:t>
            </a:r>
            <a:r>
              <a:rPr sz="2300" spc="-10" dirty="0">
                <a:latin typeface="Calibri"/>
                <a:cs typeface="Calibri"/>
              </a:rPr>
              <a:t>your </a:t>
            </a:r>
            <a:r>
              <a:rPr sz="2300" dirty="0">
                <a:latin typeface="Calibri"/>
                <a:cs typeface="Calibri"/>
              </a:rPr>
              <a:t>memories of the</a:t>
            </a:r>
            <a:r>
              <a:rPr sz="2300" spc="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experience.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72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48602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SIMPLE</a:t>
            </a:r>
            <a:r>
              <a:rPr spc="-70" dirty="0"/>
              <a:t> </a:t>
            </a:r>
            <a:r>
              <a:rPr dirty="0"/>
              <a:t>WORDS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17068" y="3740834"/>
            <a:ext cx="2631440" cy="16897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5275" indent="-28257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sz="2300" spc="-5" dirty="0">
                <a:latin typeface="Calibri"/>
                <a:cs typeface="Calibri"/>
              </a:rPr>
              <a:t>How </a:t>
            </a:r>
            <a:r>
              <a:rPr sz="2300" spc="-10" dirty="0">
                <a:latin typeface="Calibri"/>
                <a:cs typeface="Calibri"/>
              </a:rPr>
              <a:t>can </a:t>
            </a:r>
            <a:r>
              <a:rPr sz="2300" dirty="0">
                <a:latin typeface="Calibri"/>
                <a:cs typeface="Calibri"/>
              </a:rPr>
              <a:t>I</a:t>
            </a:r>
            <a:r>
              <a:rPr sz="2300" spc="-10" dirty="0">
                <a:latin typeface="Calibri"/>
                <a:cs typeface="Calibri"/>
              </a:rPr>
              <a:t> help?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5275" indent="-282575">
              <a:lnSpc>
                <a:spcPct val="100000"/>
              </a:lnSpc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sz="2300" spc="-10" dirty="0">
                <a:latin typeface="Calibri"/>
                <a:cs typeface="Calibri"/>
              </a:rPr>
              <a:t>What </a:t>
            </a:r>
            <a:r>
              <a:rPr sz="2300" dirty="0">
                <a:latin typeface="Calibri"/>
                <a:cs typeface="Calibri"/>
              </a:rPr>
              <a:t>do </a:t>
            </a:r>
            <a:r>
              <a:rPr sz="2300" spc="-15" dirty="0">
                <a:latin typeface="Calibri"/>
                <a:cs typeface="Calibri"/>
              </a:rPr>
              <a:t>you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need?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5275" indent="-282575">
              <a:lnSpc>
                <a:spcPct val="100000"/>
              </a:lnSpc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sz="2300" spc="-10" dirty="0">
                <a:latin typeface="Calibri"/>
                <a:cs typeface="Calibri"/>
              </a:rPr>
              <a:t>What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happened?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9794" y="1865592"/>
            <a:ext cx="5554980" cy="1597025"/>
          </a:xfrm>
          <a:prstGeom prst="rect">
            <a:avLst/>
          </a:prstGeom>
        </p:spPr>
        <p:txBody>
          <a:bodyPr vert="horz" wrap="square" lIns="0" tIns="248285" rIns="0" bIns="0" rtlCol="0">
            <a:spAutoFit/>
          </a:bodyPr>
          <a:lstStyle/>
          <a:p>
            <a:pPr marL="2327910">
              <a:lnSpc>
                <a:spcPct val="100000"/>
              </a:lnSpc>
              <a:spcBef>
                <a:spcPts val="1955"/>
              </a:spcBef>
            </a:pPr>
            <a:r>
              <a:rPr sz="2950" b="1" spc="-10" dirty="0">
                <a:solidFill>
                  <a:srgbClr val="014770"/>
                </a:solidFill>
                <a:latin typeface="Calibri"/>
                <a:cs typeface="Calibri"/>
              </a:rPr>
              <a:t>What can </a:t>
            </a:r>
            <a:r>
              <a:rPr sz="2950" b="1" spc="-15" dirty="0">
                <a:solidFill>
                  <a:srgbClr val="014770"/>
                </a:solidFill>
                <a:latin typeface="Calibri"/>
                <a:cs typeface="Calibri"/>
              </a:rPr>
              <a:t>you</a:t>
            </a:r>
            <a:r>
              <a:rPr sz="2950" b="1" spc="-80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950" b="1" spc="-20" dirty="0">
                <a:solidFill>
                  <a:srgbClr val="014770"/>
                </a:solidFill>
                <a:latin typeface="Calibri"/>
                <a:cs typeface="Calibri"/>
              </a:rPr>
              <a:t>say?</a:t>
            </a:r>
            <a:endParaRPr sz="2950">
              <a:latin typeface="Calibri"/>
              <a:cs typeface="Calibri"/>
            </a:endParaRPr>
          </a:p>
          <a:p>
            <a:pPr marL="12700" marR="5080">
              <a:lnSpc>
                <a:spcPct val="100400"/>
              </a:lnSpc>
              <a:spcBef>
                <a:spcPts val="1430"/>
              </a:spcBef>
              <a:tabLst>
                <a:tab pos="4389755" algn="l"/>
              </a:tabLst>
            </a:pPr>
            <a:r>
              <a:rPr sz="2300" spc="-20" dirty="0">
                <a:latin typeface="Calibri"/>
                <a:cs typeface="Calibri"/>
              </a:rPr>
              <a:t>Share </a:t>
            </a:r>
            <a:r>
              <a:rPr sz="2300" spc="-15" dirty="0">
                <a:latin typeface="Calibri"/>
                <a:cs typeface="Calibri"/>
              </a:rPr>
              <a:t>names </a:t>
            </a:r>
            <a:r>
              <a:rPr sz="2300" spc="-10" dirty="0">
                <a:latin typeface="Calibri"/>
                <a:cs typeface="Calibri"/>
              </a:rPr>
              <a:t>and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ask </a:t>
            </a:r>
            <a:r>
              <a:rPr sz="2300" spc="-15" dirty="0">
                <a:latin typeface="Calibri"/>
                <a:cs typeface="Calibri"/>
              </a:rPr>
              <a:t>basic	</a:t>
            </a:r>
            <a:r>
              <a:rPr sz="2300" spc="-65" dirty="0">
                <a:latin typeface="Calibri"/>
                <a:cs typeface="Calibri"/>
              </a:rPr>
              <a:t>Tell</a:t>
            </a:r>
            <a:r>
              <a:rPr sz="2300" spc="-10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them:  questions: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45958" y="3388497"/>
            <a:ext cx="3557904" cy="729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9890" marR="5080" indent="-377190">
              <a:lnSpc>
                <a:spcPct val="100400"/>
              </a:lnSpc>
              <a:spcBef>
                <a:spcPts val="95"/>
              </a:spcBef>
              <a:buFont typeface="Arial"/>
              <a:buChar char="•"/>
              <a:tabLst>
                <a:tab pos="389890" algn="l"/>
                <a:tab pos="390525" algn="l"/>
              </a:tabLst>
            </a:pPr>
            <a:r>
              <a:rPr sz="2300" spc="-10" dirty="0">
                <a:latin typeface="Calibri"/>
                <a:cs typeface="Calibri"/>
              </a:rPr>
              <a:t>What </a:t>
            </a:r>
            <a:r>
              <a:rPr sz="2300" spc="-5" dirty="0">
                <a:latin typeface="Calibri"/>
                <a:cs typeface="Calibri"/>
              </a:rPr>
              <a:t>happened, but </a:t>
            </a:r>
            <a:r>
              <a:rPr sz="2300" spc="-10" dirty="0">
                <a:latin typeface="Calibri"/>
                <a:cs typeface="Calibri"/>
              </a:rPr>
              <a:t>don’t  speculate.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46251" y="4396516"/>
            <a:ext cx="3948429" cy="1385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9890" marR="235585" indent="-377190">
              <a:lnSpc>
                <a:spcPct val="100400"/>
              </a:lnSpc>
              <a:spcBef>
                <a:spcPts val="95"/>
              </a:spcBef>
              <a:buFont typeface="Arial"/>
              <a:buChar char="•"/>
              <a:tabLst>
                <a:tab pos="389890" algn="l"/>
                <a:tab pos="390525" algn="l"/>
              </a:tabLst>
            </a:pPr>
            <a:r>
              <a:rPr sz="2300" spc="-10" dirty="0">
                <a:latin typeface="Calibri"/>
                <a:cs typeface="Calibri"/>
              </a:rPr>
              <a:t>What </a:t>
            </a:r>
            <a:r>
              <a:rPr sz="2300" spc="-5" dirty="0">
                <a:latin typeface="Calibri"/>
                <a:cs typeface="Calibri"/>
              </a:rPr>
              <a:t>is being done </a:t>
            </a:r>
            <a:r>
              <a:rPr sz="2300" spc="-15" dirty="0">
                <a:latin typeface="Calibri"/>
                <a:cs typeface="Calibri"/>
              </a:rPr>
              <a:t>to </a:t>
            </a:r>
            <a:r>
              <a:rPr sz="2300" spc="-10" dirty="0">
                <a:latin typeface="Calibri"/>
                <a:cs typeface="Calibri"/>
              </a:rPr>
              <a:t>assist  </a:t>
            </a:r>
            <a:r>
              <a:rPr sz="2300" spc="-5" dirty="0">
                <a:latin typeface="Calibri"/>
                <a:cs typeface="Calibri"/>
              </a:rPr>
              <a:t>them.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389890" indent="-377190">
              <a:lnSpc>
                <a:spcPct val="100000"/>
              </a:lnSpc>
              <a:buFont typeface="Arial"/>
              <a:buChar char="•"/>
              <a:tabLst>
                <a:tab pos="389890" algn="l"/>
                <a:tab pos="390525" algn="l"/>
              </a:tabLst>
            </a:pPr>
            <a:r>
              <a:rPr sz="2300" spc="-10" dirty="0">
                <a:latin typeface="Calibri"/>
                <a:cs typeface="Calibri"/>
              </a:rPr>
              <a:t>What </a:t>
            </a:r>
            <a:r>
              <a:rPr sz="2300" spc="-5" dirty="0">
                <a:latin typeface="Calibri"/>
                <a:cs typeface="Calibri"/>
              </a:rPr>
              <a:t>is </a:t>
            </a:r>
            <a:r>
              <a:rPr sz="2300" spc="-10" dirty="0">
                <a:latin typeface="Calibri"/>
                <a:cs typeface="Calibri"/>
              </a:rPr>
              <a:t>going </a:t>
            </a:r>
            <a:r>
              <a:rPr sz="2300" spc="-15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happen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next.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73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65874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SIMPLE</a:t>
            </a:r>
            <a:r>
              <a:rPr spc="-65" dirty="0"/>
              <a:t> </a:t>
            </a:r>
            <a:r>
              <a:rPr dirty="0"/>
              <a:t>ACTIONS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7443" y="1985373"/>
            <a:ext cx="8933180" cy="3437254"/>
          </a:xfrm>
          <a:prstGeom prst="rect">
            <a:avLst/>
          </a:prstGeom>
        </p:spPr>
        <p:txBody>
          <a:bodyPr vert="horz" wrap="square" lIns="0" tIns="264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85"/>
              </a:spcBef>
            </a:pPr>
            <a:r>
              <a:rPr sz="2950" b="1" spc="-10" dirty="0">
                <a:solidFill>
                  <a:srgbClr val="014770"/>
                </a:solidFill>
                <a:latin typeface="Calibri"/>
                <a:cs typeface="Calibri"/>
              </a:rPr>
              <a:t>What can </a:t>
            </a:r>
            <a:r>
              <a:rPr sz="2950" b="1" spc="-15" dirty="0">
                <a:solidFill>
                  <a:srgbClr val="014770"/>
                </a:solidFill>
                <a:latin typeface="Calibri"/>
                <a:cs typeface="Calibri"/>
              </a:rPr>
              <a:t>you</a:t>
            </a:r>
            <a:r>
              <a:rPr sz="2950" b="1" spc="-60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950" b="1" spc="-5" dirty="0">
                <a:solidFill>
                  <a:srgbClr val="014770"/>
                </a:solidFill>
                <a:latin typeface="Calibri"/>
                <a:cs typeface="Calibri"/>
              </a:rPr>
              <a:t>do?</a:t>
            </a:r>
            <a:endParaRPr sz="2950">
              <a:latin typeface="Calibri"/>
              <a:cs typeface="Calibri"/>
            </a:endParaRPr>
          </a:p>
          <a:p>
            <a:pPr marL="489584" indent="-283845">
              <a:lnSpc>
                <a:spcPct val="100000"/>
              </a:lnSpc>
              <a:spcBef>
                <a:spcPts val="1545"/>
              </a:spcBef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b="1" spc="-20" dirty="0">
                <a:latin typeface="Calibri"/>
                <a:cs typeface="Calibri"/>
              </a:rPr>
              <a:t>Keep </a:t>
            </a:r>
            <a:r>
              <a:rPr sz="2300" b="1" spc="-10" dirty="0">
                <a:latin typeface="Calibri"/>
                <a:cs typeface="Calibri"/>
              </a:rPr>
              <a:t>them</a:t>
            </a:r>
            <a:r>
              <a:rPr sz="2300" b="1" spc="-50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warm.</a:t>
            </a:r>
            <a:endParaRPr sz="2300">
              <a:latin typeface="Calibri"/>
              <a:cs typeface="Calibri"/>
            </a:endParaRPr>
          </a:p>
          <a:p>
            <a:pPr marL="489584" indent="-283845">
              <a:lnSpc>
                <a:spcPct val="100000"/>
              </a:lnSpc>
              <a:spcBef>
                <a:spcPts val="1495"/>
              </a:spcBef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30" dirty="0">
                <a:latin typeface="Calibri"/>
                <a:cs typeface="Calibri"/>
              </a:rPr>
              <a:t>Offer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15" dirty="0">
                <a:latin typeface="Calibri"/>
                <a:cs typeface="Calibri"/>
              </a:rPr>
              <a:t>hand </a:t>
            </a:r>
            <a:r>
              <a:rPr sz="2300" spc="-20" dirty="0">
                <a:latin typeface="Calibri"/>
                <a:cs typeface="Calibri"/>
              </a:rPr>
              <a:t>to</a:t>
            </a:r>
            <a:r>
              <a:rPr sz="2300" spc="-9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hold.</a:t>
            </a:r>
            <a:endParaRPr sz="2300">
              <a:latin typeface="Calibri"/>
              <a:cs typeface="Calibri"/>
            </a:endParaRPr>
          </a:p>
          <a:p>
            <a:pPr marL="489584" indent="-283845">
              <a:lnSpc>
                <a:spcPct val="100000"/>
              </a:lnSpc>
              <a:spcBef>
                <a:spcPts val="1500"/>
              </a:spcBef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20" dirty="0">
                <a:latin typeface="Calibri"/>
                <a:cs typeface="Calibri"/>
              </a:rPr>
              <a:t>Maintain </a:t>
            </a:r>
            <a:r>
              <a:rPr sz="2300" spc="-25" dirty="0">
                <a:latin typeface="Calibri"/>
                <a:cs typeface="Calibri"/>
              </a:rPr>
              <a:t>eye</a:t>
            </a:r>
            <a:r>
              <a:rPr sz="2300" spc="-30" dirty="0">
                <a:latin typeface="Calibri"/>
                <a:cs typeface="Calibri"/>
              </a:rPr>
              <a:t> contact.</a:t>
            </a:r>
            <a:endParaRPr sz="2300">
              <a:latin typeface="Calibri"/>
              <a:cs typeface="Calibri"/>
            </a:endParaRPr>
          </a:p>
          <a:p>
            <a:pPr marL="489584" indent="-283845">
              <a:lnSpc>
                <a:spcPct val="100000"/>
              </a:lnSpc>
              <a:spcBef>
                <a:spcPts val="1495"/>
              </a:spcBef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5" dirty="0">
                <a:latin typeface="Calibri"/>
                <a:cs typeface="Calibri"/>
              </a:rPr>
              <a:t>Be </a:t>
            </a:r>
            <a:r>
              <a:rPr sz="2300" spc="-25" dirty="0">
                <a:latin typeface="Calibri"/>
                <a:cs typeface="Calibri"/>
              </a:rPr>
              <a:t>patient </a:t>
            </a:r>
            <a:r>
              <a:rPr sz="2300" spc="-10" dirty="0">
                <a:latin typeface="Calibri"/>
                <a:cs typeface="Calibri"/>
              </a:rPr>
              <a:t>and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understanding.</a:t>
            </a:r>
            <a:endParaRPr sz="2300">
              <a:latin typeface="Calibri"/>
              <a:cs typeface="Calibri"/>
            </a:endParaRPr>
          </a:p>
          <a:p>
            <a:pPr marL="489584" indent="-283845">
              <a:lnSpc>
                <a:spcPct val="100000"/>
              </a:lnSpc>
              <a:spcBef>
                <a:spcPts val="1500"/>
              </a:spcBef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10" dirty="0">
                <a:latin typeface="Calibri"/>
                <a:cs typeface="Calibri"/>
              </a:rPr>
              <a:t>If </a:t>
            </a:r>
            <a:r>
              <a:rPr sz="2300" spc="-20" dirty="0">
                <a:latin typeface="Calibri"/>
                <a:cs typeface="Calibri"/>
              </a:rPr>
              <a:t>you </a:t>
            </a:r>
            <a:r>
              <a:rPr sz="2300" spc="-30" dirty="0">
                <a:latin typeface="Calibri"/>
                <a:cs typeface="Calibri"/>
              </a:rPr>
              <a:t>have </a:t>
            </a:r>
            <a:r>
              <a:rPr sz="2300" spc="-20" dirty="0">
                <a:latin typeface="Calibri"/>
                <a:cs typeface="Calibri"/>
              </a:rPr>
              <a:t>to move </a:t>
            </a:r>
            <a:r>
              <a:rPr sz="2300" spc="-5" dirty="0">
                <a:latin typeface="Calibri"/>
                <a:cs typeface="Calibri"/>
              </a:rPr>
              <a:t>on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25" dirty="0">
                <a:latin typeface="Calibri"/>
                <a:cs typeface="Calibri"/>
              </a:rPr>
              <a:t>provide </a:t>
            </a:r>
            <a:r>
              <a:rPr sz="2300" spc="-10" dirty="0">
                <a:latin typeface="Calibri"/>
                <a:cs typeface="Calibri"/>
              </a:rPr>
              <a:t>aid </a:t>
            </a:r>
            <a:r>
              <a:rPr sz="2300" spc="-20" dirty="0">
                <a:latin typeface="Calibri"/>
                <a:cs typeface="Calibri"/>
              </a:rPr>
              <a:t>to </a:t>
            </a:r>
            <a:r>
              <a:rPr sz="2300" spc="-15" dirty="0">
                <a:latin typeface="Calibri"/>
                <a:cs typeface="Calibri"/>
              </a:rPr>
              <a:t>another </a:t>
            </a:r>
            <a:r>
              <a:rPr sz="2300" spc="-20" dirty="0">
                <a:latin typeface="Calibri"/>
                <a:cs typeface="Calibri"/>
              </a:rPr>
              <a:t>person, </a:t>
            </a:r>
            <a:r>
              <a:rPr sz="2300" spc="-15" dirty="0">
                <a:latin typeface="Calibri"/>
                <a:cs typeface="Calibri"/>
              </a:rPr>
              <a:t>let </a:t>
            </a:r>
            <a:r>
              <a:rPr sz="2300" spc="-10" dirty="0">
                <a:latin typeface="Calibri"/>
                <a:cs typeface="Calibri"/>
              </a:rPr>
              <a:t>them</a:t>
            </a:r>
            <a:r>
              <a:rPr sz="2300" spc="-170" dirty="0">
                <a:latin typeface="Calibri"/>
                <a:cs typeface="Calibri"/>
              </a:rPr>
              <a:t> </a:t>
            </a:r>
            <a:r>
              <a:rPr sz="2300" spc="-45" dirty="0">
                <a:latin typeface="Calibri"/>
                <a:cs typeface="Calibri"/>
              </a:rPr>
              <a:t>know.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74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70789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KEEPING </a:t>
            </a:r>
            <a:r>
              <a:rPr spc="5" dirty="0"/>
              <a:t>THE </a:t>
            </a:r>
            <a:r>
              <a:rPr spc="10" dirty="0"/>
              <a:t>INJURED</a:t>
            </a:r>
            <a:r>
              <a:rPr spc="-60" dirty="0"/>
              <a:t> </a:t>
            </a:r>
            <a:r>
              <a:rPr spc="-25" dirty="0"/>
              <a:t>WARM</a:t>
            </a:r>
          </a:p>
        </p:txBody>
      </p:sp>
      <p:sp>
        <p:nvSpPr>
          <p:cNvPr id="5" name="object 5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6661" y="2712973"/>
            <a:ext cx="3926204" cy="2697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2300" spc="-20" dirty="0">
                <a:latin typeface="Calibri"/>
                <a:cs typeface="Calibri"/>
              </a:rPr>
              <a:t>Keeping </a:t>
            </a:r>
            <a:r>
              <a:rPr sz="2300" spc="-10" dirty="0">
                <a:latin typeface="Calibri"/>
                <a:cs typeface="Calibri"/>
              </a:rPr>
              <a:t>the </a:t>
            </a:r>
            <a:r>
              <a:rPr sz="2300" spc="-20" dirty="0">
                <a:latin typeface="Calibri"/>
                <a:cs typeface="Calibri"/>
              </a:rPr>
              <a:t>injured person</a:t>
            </a:r>
            <a:r>
              <a:rPr sz="2300" spc="-10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warm  </a:t>
            </a:r>
            <a:r>
              <a:rPr sz="2300" spc="-20" dirty="0">
                <a:latin typeface="Calibri"/>
                <a:cs typeface="Calibri"/>
              </a:rPr>
              <a:t>will: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489584" indent="-283845">
              <a:lnSpc>
                <a:spcPct val="100000"/>
              </a:lnSpc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25" dirty="0">
                <a:latin typeface="Calibri"/>
                <a:cs typeface="Calibri"/>
              </a:rPr>
              <a:t>Improve </a:t>
            </a:r>
            <a:r>
              <a:rPr sz="2300" spc="-20" dirty="0">
                <a:latin typeface="Calibri"/>
                <a:cs typeface="Calibri"/>
              </a:rPr>
              <a:t>blood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clotting.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14770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489584" indent="-283845">
              <a:lnSpc>
                <a:spcPct val="100000"/>
              </a:lnSpc>
              <a:spcBef>
                <a:spcPts val="5"/>
              </a:spcBef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20" dirty="0">
                <a:latin typeface="Calibri"/>
                <a:cs typeface="Calibri"/>
              </a:rPr>
              <a:t>Reduce </a:t>
            </a:r>
            <a:r>
              <a:rPr sz="2300" spc="-25" dirty="0">
                <a:latin typeface="Calibri"/>
                <a:cs typeface="Calibri"/>
              </a:rPr>
              <a:t>stress </a:t>
            </a:r>
            <a:r>
              <a:rPr sz="2300" spc="-5" dirty="0">
                <a:latin typeface="Calibri"/>
                <a:cs typeface="Calibri"/>
              </a:rPr>
              <a:t>on </a:t>
            </a:r>
            <a:r>
              <a:rPr sz="2300" spc="-10" dirty="0">
                <a:latin typeface="Calibri"/>
                <a:cs typeface="Calibri"/>
              </a:rPr>
              <a:t>the</a:t>
            </a:r>
            <a:r>
              <a:rPr sz="2300" spc="-75" dirty="0">
                <a:latin typeface="Calibri"/>
                <a:cs typeface="Calibri"/>
              </a:rPr>
              <a:t> </a:t>
            </a:r>
            <a:r>
              <a:rPr sz="2300" spc="-45" dirty="0">
                <a:latin typeface="Calibri"/>
                <a:cs typeface="Calibri"/>
              </a:rPr>
              <a:t>body.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14770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489584" indent="-283845">
              <a:lnSpc>
                <a:spcPct val="100000"/>
              </a:lnSpc>
              <a:buClr>
                <a:srgbClr val="014770"/>
              </a:buClr>
              <a:buFont typeface="Arial"/>
              <a:buChar char="•"/>
              <a:tabLst>
                <a:tab pos="489584" algn="l"/>
                <a:tab pos="490220" algn="l"/>
              </a:tabLst>
            </a:pPr>
            <a:r>
              <a:rPr sz="2300" spc="-25" dirty="0">
                <a:latin typeface="Calibri"/>
                <a:cs typeface="Calibri"/>
              </a:rPr>
              <a:t>Provide </a:t>
            </a:r>
            <a:r>
              <a:rPr sz="2300" dirty="0">
                <a:latin typeface="Calibri"/>
                <a:cs typeface="Calibri"/>
              </a:rPr>
              <a:t>a </a:t>
            </a:r>
            <a:r>
              <a:rPr sz="2300" spc="-20" dirty="0">
                <a:latin typeface="Calibri"/>
                <a:cs typeface="Calibri"/>
              </a:rPr>
              <a:t>level </a:t>
            </a:r>
            <a:r>
              <a:rPr sz="2300" spc="-10" dirty="0">
                <a:latin typeface="Calibri"/>
                <a:cs typeface="Calibri"/>
              </a:rPr>
              <a:t>of</a:t>
            </a:r>
            <a:r>
              <a:rPr sz="2300" spc="-125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comfort.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15611" y="2524505"/>
            <a:ext cx="5039309" cy="3352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04435" y="5850889"/>
            <a:ext cx="118491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warrengoldswain| Standard</a:t>
            </a:r>
            <a:r>
              <a:rPr sz="500" spc="-75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License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75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24243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WORKING </a:t>
            </a:r>
            <a:r>
              <a:rPr spc="5" dirty="0"/>
              <a:t>WITH</a:t>
            </a:r>
            <a:r>
              <a:rPr spc="-55" dirty="0"/>
              <a:t> </a:t>
            </a:r>
            <a:r>
              <a:rPr spc="5" dirty="0"/>
              <a:t>CHILDREN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9352" y="2727960"/>
            <a:ext cx="3876941" cy="25808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02565" rIns="0" bIns="0" rtlCol="0">
            <a:spAutoFit/>
          </a:bodyPr>
          <a:lstStyle/>
          <a:p>
            <a:pPr marL="4406900" indent="-193040">
              <a:lnSpc>
                <a:spcPct val="100000"/>
              </a:lnSpc>
              <a:spcBef>
                <a:spcPts val="1595"/>
              </a:spcBef>
              <a:buClr>
                <a:srgbClr val="014770"/>
              </a:buClr>
              <a:buFont typeface="Arial"/>
              <a:buChar char="•"/>
              <a:tabLst>
                <a:tab pos="4407535" algn="l"/>
              </a:tabLst>
            </a:pPr>
            <a:r>
              <a:rPr dirty="0"/>
              <a:t>Sit or </a:t>
            </a:r>
            <a:r>
              <a:rPr spc="-10" dirty="0"/>
              <a:t>crouch </a:t>
            </a:r>
            <a:r>
              <a:rPr spc="-15" dirty="0"/>
              <a:t>at </a:t>
            </a:r>
            <a:r>
              <a:rPr spc="-10" dirty="0"/>
              <a:t>eye</a:t>
            </a:r>
            <a:r>
              <a:rPr spc="15" dirty="0"/>
              <a:t> </a:t>
            </a:r>
            <a:r>
              <a:rPr spc="-5" dirty="0"/>
              <a:t>level.</a:t>
            </a:r>
          </a:p>
          <a:p>
            <a:pPr marL="4406900" marR="450850" indent="-193040" algn="just">
              <a:lnSpc>
                <a:spcPct val="100400"/>
              </a:lnSpc>
              <a:spcBef>
                <a:spcPts val="1490"/>
              </a:spcBef>
              <a:buClr>
                <a:srgbClr val="014770"/>
              </a:buClr>
              <a:buFont typeface="Arial"/>
              <a:buChar char="•"/>
              <a:tabLst>
                <a:tab pos="4407535" algn="l"/>
              </a:tabLst>
            </a:pPr>
            <a:r>
              <a:rPr spc="-5" dirty="0"/>
              <a:t>Shield </a:t>
            </a:r>
            <a:r>
              <a:rPr spc="5" dirty="0"/>
              <a:t>them </a:t>
            </a:r>
            <a:r>
              <a:rPr dirty="0"/>
              <a:t>as </a:t>
            </a:r>
            <a:r>
              <a:rPr spc="5" dirty="0"/>
              <a:t>much </a:t>
            </a:r>
            <a:r>
              <a:rPr dirty="0"/>
              <a:t>as </a:t>
            </a:r>
            <a:r>
              <a:rPr spc="-5" dirty="0"/>
              <a:t>possible  </a:t>
            </a:r>
            <a:r>
              <a:rPr spc="-10" dirty="0"/>
              <a:t>from </a:t>
            </a:r>
            <a:r>
              <a:rPr dirty="0"/>
              <a:t>the scene; </a:t>
            </a:r>
            <a:r>
              <a:rPr spc="-15" dirty="0"/>
              <a:t>create </a:t>
            </a:r>
            <a:r>
              <a:rPr dirty="0"/>
              <a:t>a </a:t>
            </a:r>
            <a:r>
              <a:rPr spc="-5" dirty="0"/>
              <a:t>barrier  </a:t>
            </a:r>
            <a:r>
              <a:rPr dirty="0"/>
              <a:t>between them and the</a:t>
            </a:r>
            <a:r>
              <a:rPr spc="-45" dirty="0"/>
              <a:t> </a:t>
            </a:r>
            <a:r>
              <a:rPr spc="-5" dirty="0"/>
              <a:t>injured.</a:t>
            </a:r>
          </a:p>
          <a:p>
            <a:pPr marL="4406900" indent="-193040">
              <a:lnSpc>
                <a:spcPct val="100000"/>
              </a:lnSpc>
              <a:spcBef>
                <a:spcPts val="1495"/>
              </a:spcBef>
              <a:buClr>
                <a:srgbClr val="014770"/>
              </a:buClr>
              <a:buFont typeface="Arial"/>
              <a:buChar char="•"/>
              <a:tabLst>
                <a:tab pos="4407535" algn="l"/>
              </a:tabLst>
            </a:pPr>
            <a:r>
              <a:rPr spc="5" dirty="0"/>
              <a:t>Use </a:t>
            </a:r>
            <a:r>
              <a:rPr dirty="0"/>
              <a:t>simple</a:t>
            </a:r>
            <a:r>
              <a:rPr spc="-15" dirty="0"/>
              <a:t> </a:t>
            </a:r>
            <a:r>
              <a:rPr spc="-10" dirty="0"/>
              <a:t>words.</a:t>
            </a:r>
          </a:p>
          <a:p>
            <a:pPr marL="4406900" marR="5080" indent="-193040">
              <a:lnSpc>
                <a:spcPct val="100400"/>
              </a:lnSpc>
              <a:spcBef>
                <a:spcPts val="1490"/>
              </a:spcBef>
              <a:buClr>
                <a:srgbClr val="014770"/>
              </a:buClr>
              <a:buFont typeface="Arial"/>
              <a:buChar char="•"/>
              <a:tabLst>
                <a:tab pos="4407535" algn="l"/>
              </a:tabLst>
            </a:pPr>
            <a:r>
              <a:rPr spc="-10" dirty="0"/>
              <a:t>Listen carefully </a:t>
            </a:r>
            <a:r>
              <a:rPr dirty="0"/>
              <a:t>and ask </a:t>
            </a:r>
            <a:r>
              <a:rPr spc="-5" dirty="0"/>
              <a:t>questions </a:t>
            </a:r>
            <a:r>
              <a:rPr spc="-10" dirty="0"/>
              <a:t>to  </a:t>
            </a:r>
            <a:r>
              <a:rPr spc="-20" dirty="0"/>
              <a:t>make </a:t>
            </a:r>
            <a:r>
              <a:rPr spc="-10" dirty="0"/>
              <a:t>sure </a:t>
            </a:r>
            <a:r>
              <a:rPr dirty="0"/>
              <a:t>they</a:t>
            </a:r>
            <a:r>
              <a:rPr spc="20" dirty="0"/>
              <a:t> </a:t>
            </a:r>
            <a:r>
              <a:rPr spc="-10" dirty="0"/>
              <a:t>understand.</a:t>
            </a:r>
          </a:p>
          <a:p>
            <a:pPr marL="12700">
              <a:lnSpc>
                <a:spcPts val="465"/>
              </a:lnSpc>
              <a:spcBef>
                <a:spcPts val="1170"/>
              </a:spcBef>
            </a:pPr>
            <a:r>
              <a:rPr sz="500" spc="-5" dirty="0"/>
              <a:t>Photo by Nayomiee| Standard</a:t>
            </a:r>
            <a:r>
              <a:rPr sz="500" spc="-65" dirty="0"/>
              <a:t> </a:t>
            </a:r>
            <a:r>
              <a:rPr sz="500" spc="-5" dirty="0"/>
              <a:t>License</a:t>
            </a:r>
            <a:endParaRPr sz="500"/>
          </a:p>
          <a:p>
            <a:pPr marL="4406900" indent="-193040">
              <a:lnSpc>
                <a:spcPts val="2625"/>
              </a:lnSpc>
              <a:buClr>
                <a:srgbClr val="014770"/>
              </a:buClr>
              <a:buFont typeface="Arial"/>
              <a:buChar char="•"/>
              <a:tabLst>
                <a:tab pos="4407535" algn="l"/>
              </a:tabLst>
            </a:pPr>
            <a:r>
              <a:rPr dirty="0"/>
              <a:t>Be </a:t>
            </a:r>
            <a:r>
              <a:rPr spc="-15" dirty="0"/>
              <a:t>aware </a:t>
            </a:r>
            <a:r>
              <a:rPr spc="-10" dirty="0"/>
              <a:t>that </a:t>
            </a:r>
            <a:r>
              <a:rPr spc="-5" dirty="0"/>
              <a:t>children </a:t>
            </a:r>
            <a:r>
              <a:rPr spc="-15" dirty="0"/>
              <a:t>may</a:t>
            </a:r>
            <a:r>
              <a:rPr spc="25" dirty="0"/>
              <a:t> </a:t>
            </a:r>
            <a:r>
              <a:rPr spc="-15" dirty="0"/>
              <a:t>start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52908" y="5762602"/>
            <a:ext cx="3576320" cy="293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0"/>
              </a:lnSpc>
            </a:pPr>
            <a:r>
              <a:rPr sz="2300" spc="-5" dirty="0">
                <a:latin typeface="Calibri"/>
                <a:cs typeface="Calibri"/>
              </a:rPr>
              <a:t>acting </a:t>
            </a:r>
            <a:r>
              <a:rPr sz="2300" spc="-10" dirty="0">
                <a:latin typeface="Calibri"/>
                <a:cs typeface="Calibri"/>
              </a:rPr>
              <a:t>younger </a:t>
            </a:r>
            <a:r>
              <a:rPr sz="2300" dirty="0">
                <a:latin typeface="Calibri"/>
                <a:cs typeface="Calibri"/>
              </a:rPr>
              <a:t>than </a:t>
            </a:r>
            <a:r>
              <a:rPr sz="2300" spc="-5" dirty="0">
                <a:latin typeface="Calibri"/>
                <a:cs typeface="Calibri"/>
              </a:rPr>
              <a:t>their</a:t>
            </a:r>
            <a:r>
              <a:rPr sz="2300" spc="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age.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76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037" y="1255267"/>
            <a:ext cx="8490585" cy="8305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sz="2600" spc="20" dirty="0"/>
              <a:t>WORKING </a:t>
            </a:r>
            <a:r>
              <a:rPr sz="2600" spc="15" dirty="0"/>
              <a:t>WITH THOSE WITH </a:t>
            </a:r>
            <a:r>
              <a:rPr sz="2600" spc="10" dirty="0"/>
              <a:t>DISABILITIES </a:t>
            </a:r>
            <a:r>
              <a:rPr sz="2600" spc="25" dirty="0"/>
              <a:t>AND </a:t>
            </a:r>
            <a:r>
              <a:rPr sz="2600" spc="5" dirty="0"/>
              <a:t>ACCESS </a:t>
            </a:r>
            <a:r>
              <a:rPr sz="2600" spc="25" dirty="0"/>
              <a:t>AND  </a:t>
            </a:r>
            <a:r>
              <a:rPr sz="2600" spc="20" dirty="0"/>
              <a:t>FUNCTIONAL</a:t>
            </a:r>
            <a:r>
              <a:rPr sz="2600" spc="5" dirty="0"/>
              <a:t> </a:t>
            </a:r>
            <a:r>
              <a:rPr sz="2600" spc="20" dirty="0"/>
              <a:t>NEEDS</a:t>
            </a:r>
            <a:endParaRPr sz="2600"/>
          </a:p>
        </p:txBody>
      </p:sp>
      <p:sp>
        <p:nvSpPr>
          <p:cNvPr id="4" name="object 4"/>
          <p:cNvSpPr/>
          <p:nvPr/>
        </p:nvSpPr>
        <p:spPr>
          <a:xfrm>
            <a:off x="269747" y="2118360"/>
            <a:ext cx="73151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4151" y="2118360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0841" y="2118360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8294" y="2118360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6508" y="2118360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5601" y="2384298"/>
            <a:ext cx="2329433" cy="32156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7981" y="2375916"/>
            <a:ext cx="2345690" cy="3232150"/>
          </a:xfrm>
          <a:custGeom>
            <a:avLst/>
            <a:gdLst/>
            <a:ahLst/>
            <a:cxnLst/>
            <a:rect l="l" t="t" r="r" b="b"/>
            <a:pathLst>
              <a:path w="2345690" h="3232150">
                <a:moveTo>
                  <a:pt x="2345436" y="3231642"/>
                </a:moveTo>
                <a:lnTo>
                  <a:pt x="2345436" y="0"/>
                </a:lnTo>
                <a:lnTo>
                  <a:pt x="0" y="0"/>
                </a:lnTo>
                <a:lnTo>
                  <a:pt x="0" y="3231642"/>
                </a:lnTo>
                <a:lnTo>
                  <a:pt x="3810" y="3231642"/>
                </a:lnTo>
                <a:lnTo>
                  <a:pt x="3810" y="8382"/>
                </a:lnTo>
                <a:lnTo>
                  <a:pt x="7620" y="4572"/>
                </a:lnTo>
                <a:lnTo>
                  <a:pt x="7619" y="8382"/>
                </a:lnTo>
                <a:lnTo>
                  <a:pt x="2337054" y="8381"/>
                </a:lnTo>
                <a:lnTo>
                  <a:pt x="2337054" y="4571"/>
                </a:lnTo>
                <a:lnTo>
                  <a:pt x="2340864" y="8381"/>
                </a:lnTo>
                <a:lnTo>
                  <a:pt x="2340864" y="3231642"/>
                </a:lnTo>
                <a:lnTo>
                  <a:pt x="2345436" y="3231642"/>
                </a:lnTo>
                <a:close/>
              </a:path>
              <a:path w="2345690" h="3232150">
                <a:moveTo>
                  <a:pt x="7620" y="8382"/>
                </a:moveTo>
                <a:lnTo>
                  <a:pt x="7620" y="4572"/>
                </a:lnTo>
                <a:lnTo>
                  <a:pt x="3810" y="8382"/>
                </a:lnTo>
                <a:lnTo>
                  <a:pt x="7620" y="8382"/>
                </a:lnTo>
                <a:close/>
              </a:path>
              <a:path w="2345690" h="3232150">
                <a:moveTo>
                  <a:pt x="7620" y="3224022"/>
                </a:moveTo>
                <a:lnTo>
                  <a:pt x="7620" y="8382"/>
                </a:lnTo>
                <a:lnTo>
                  <a:pt x="3810" y="8382"/>
                </a:lnTo>
                <a:lnTo>
                  <a:pt x="3810" y="3224022"/>
                </a:lnTo>
                <a:lnTo>
                  <a:pt x="7620" y="3224022"/>
                </a:lnTo>
                <a:close/>
              </a:path>
              <a:path w="2345690" h="3232150">
                <a:moveTo>
                  <a:pt x="2340864" y="3224022"/>
                </a:moveTo>
                <a:lnTo>
                  <a:pt x="3810" y="3224022"/>
                </a:lnTo>
                <a:lnTo>
                  <a:pt x="7620" y="3227832"/>
                </a:lnTo>
                <a:lnTo>
                  <a:pt x="7620" y="3231642"/>
                </a:lnTo>
                <a:lnTo>
                  <a:pt x="2337054" y="3231642"/>
                </a:lnTo>
                <a:lnTo>
                  <a:pt x="2337054" y="3227832"/>
                </a:lnTo>
                <a:lnTo>
                  <a:pt x="2340864" y="3224022"/>
                </a:lnTo>
                <a:close/>
              </a:path>
              <a:path w="2345690" h="3232150">
                <a:moveTo>
                  <a:pt x="7620" y="3231642"/>
                </a:moveTo>
                <a:lnTo>
                  <a:pt x="7620" y="3227832"/>
                </a:lnTo>
                <a:lnTo>
                  <a:pt x="3810" y="3224022"/>
                </a:lnTo>
                <a:lnTo>
                  <a:pt x="3810" y="3231642"/>
                </a:lnTo>
                <a:lnTo>
                  <a:pt x="7620" y="3231642"/>
                </a:lnTo>
                <a:close/>
              </a:path>
              <a:path w="2345690" h="3232150">
                <a:moveTo>
                  <a:pt x="2340864" y="8381"/>
                </a:moveTo>
                <a:lnTo>
                  <a:pt x="2337054" y="4571"/>
                </a:lnTo>
                <a:lnTo>
                  <a:pt x="2337054" y="8381"/>
                </a:lnTo>
                <a:lnTo>
                  <a:pt x="2340864" y="8381"/>
                </a:lnTo>
                <a:close/>
              </a:path>
              <a:path w="2345690" h="3232150">
                <a:moveTo>
                  <a:pt x="2340864" y="3224022"/>
                </a:moveTo>
                <a:lnTo>
                  <a:pt x="2340864" y="8381"/>
                </a:lnTo>
                <a:lnTo>
                  <a:pt x="2337054" y="8381"/>
                </a:lnTo>
                <a:lnTo>
                  <a:pt x="2337054" y="3224022"/>
                </a:lnTo>
                <a:lnTo>
                  <a:pt x="2340864" y="3224022"/>
                </a:lnTo>
                <a:close/>
              </a:path>
              <a:path w="2345690" h="3232150">
                <a:moveTo>
                  <a:pt x="2340864" y="3231642"/>
                </a:moveTo>
                <a:lnTo>
                  <a:pt x="2340864" y="3224022"/>
                </a:lnTo>
                <a:lnTo>
                  <a:pt x="2337054" y="3227832"/>
                </a:lnTo>
                <a:lnTo>
                  <a:pt x="2337054" y="3231642"/>
                </a:lnTo>
                <a:lnTo>
                  <a:pt x="2340864" y="3231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2713" y="5512561"/>
            <a:ext cx="100330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latin typeface="Calibri"/>
                <a:cs typeface="Calibri"/>
              </a:rPr>
              <a:t>Photo by Nayomiee| Standard</a:t>
            </a:r>
            <a:r>
              <a:rPr sz="500" spc="-80" dirty="0">
                <a:latin typeface="Calibri"/>
                <a:cs typeface="Calibri"/>
              </a:rPr>
              <a:t> </a:t>
            </a:r>
            <a:r>
              <a:rPr sz="500" spc="-5" dirty="0">
                <a:latin typeface="Calibri"/>
                <a:cs typeface="Calibri"/>
              </a:rPr>
              <a:t>License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5652" y="1983023"/>
            <a:ext cx="5577205" cy="3597275"/>
          </a:xfrm>
          <a:prstGeom prst="rect">
            <a:avLst/>
          </a:prstGeom>
        </p:spPr>
        <p:txBody>
          <a:bodyPr vert="horz" wrap="square" lIns="0" tIns="202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95"/>
              </a:spcBef>
              <a:buFont typeface="Arial"/>
              <a:buChar char="•"/>
              <a:tabLst>
                <a:tab pos="182245" algn="l"/>
              </a:tabLst>
            </a:pPr>
            <a:r>
              <a:rPr sz="2300" dirty="0">
                <a:latin typeface="Calibri"/>
                <a:cs typeface="Calibri"/>
              </a:rPr>
              <a:t>Ask </a:t>
            </a:r>
            <a:r>
              <a:rPr sz="2300" spc="-5" dirty="0">
                <a:latin typeface="Calibri"/>
                <a:cs typeface="Calibri"/>
              </a:rPr>
              <a:t>what </a:t>
            </a:r>
            <a:r>
              <a:rPr sz="2300" spc="-10" dirty="0">
                <a:latin typeface="Calibri"/>
                <a:cs typeface="Calibri"/>
              </a:rPr>
              <a:t>you </a:t>
            </a:r>
            <a:r>
              <a:rPr sz="2300" spc="-5" dirty="0">
                <a:latin typeface="Calibri"/>
                <a:cs typeface="Calibri"/>
              </a:rPr>
              <a:t>can </a:t>
            </a:r>
            <a:r>
              <a:rPr sz="2300" spc="5" dirty="0">
                <a:latin typeface="Calibri"/>
                <a:cs typeface="Calibri"/>
              </a:rPr>
              <a:t>do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help, don’t</a:t>
            </a:r>
            <a:r>
              <a:rPr sz="2300" spc="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assume.</a:t>
            </a:r>
            <a:endParaRPr sz="2300">
              <a:latin typeface="Calibri"/>
              <a:cs typeface="Calibri"/>
            </a:endParaRPr>
          </a:p>
          <a:p>
            <a:pPr marL="12700" marR="693420">
              <a:lnSpc>
                <a:spcPct val="100400"/>
              </a:lnSpc>
              <a:spcBef>
                <a:spcPts val="1490"/>
              </a:spcBef>
              <a:buFont typeface="Arial"/>
              <a:buChar char="•"/>
              <a:tabLst>
                <a:tab pos="182245" algn="l"/>
              </a:tabLst>
            </a:pPr>
            <a:r>
              <a:rPr sz="2300" dirty="0">
                <a:latin typeface="Calibri"/>
                <a:cs typeface="Calibri"/>
              </a:rPr>
              <a:t>If the </a:t>
            </a:r>
            <a:r>
              <a:rPr sz="2300" spc="-10" dirty="0">
                <a:latin typeface="Calibri"/>
                <a:cs typeface="Calibri"/>
              </a:rPr>
              <a:t>person </a:t>
            </a:r>
            <a:r>
              <a:rPr sz="2300" dirty="0">
                <a:latin typeface="Calibri"/>
                <a:cs typeface="Calibri"/>
              </a:rPr>
              <a:t>has a </a:t>
            </a:r>
            <a:r>
              <a:rPr sz="2300" spc="-10" dirty="0">
                <a:latin typeface="Calibri"/>
                <a:cs typeface="Calibri"/>
              </a:rPr>
              <a:t>caregiver </a:t>
            </a:r>
            <a:r>
              <a:rPr sz="2300" dirty="0">
                <a:latin typeface="Calibri"/>
                <a:cs typeface="Calibri"/>
              </a:rPr>
              <a:t>or </a:t>
            </a:r>
            <a:r>
              <a:rPr sz="2300" spc="-10" dirty="0">
                <a:latin typeface="Calibri"/>
                <a:cs typeface="Calibri"/>
              </a:rPr>
              <a:t>family  </a:t>
            </a:r>
            <a:r>
              <a:rPr sz="2300" spc="5" dirty="0">
                <a:latin typeface="Calibri"/>
                <a:cs typeface="Calibri"/>
              </a:rPr>
              <a:t>member </a:t>
            </a:r>
            <a:r>
              <a:rPr sz="2300" dirty="0">
                <a:latin typeface="Calibri"/>
                <a:cs typeface="Calibri"/>
              </a:rPr>
              <a:t>with them, </a:t>
            </a:r>
            <a:r>
              <a:rPr sz="2300" spc="-15" dirty="0">
                <a:latin typeface="Calibri"/>
                <a:cs typeface="Calibri"/>
              </a:rPr>
              <a:t>keep </a:t>
            </a:r>
            <a:r>
              <a:rPr sz="2300" spc="5" dirty="0">
                <a:latin typeface="Calibri"/>
                <a:cs typeface="Calibri"/>
              </a:rPr>
              <a:t>them</a:t>
            </a:r>
            <a:r>
              <a:rPr sz="2300" spc="-65" dirty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together.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ct val="100400"/>
              </a:lnSpc>
              <a:spcBef>
                <a:spcPts val="1485"/>
              </a:spcBef>
              <a:buFont typeface="Arial"/>
              <a:buChar char="•"/>
              <a:tabLst>
                <a:tab pos="182245" algn="l"/>
              </a:tabLst>
            </a:pPr>
            <a:r>
              <a:rPr sz="2300" dirty="0">
                <a:latin typeface="Calibri"/>
                <a:cs typeface="Calibri"/>
              </a:rPr>
              <a:t>If the </a:t>
            </a:r>
            <a:r>
              <a:rPr sz="2300" spc="-10" dirty="0">
                <a:latin typeface="Calibri"/>
                <a:cs typeface="Calibri"/>
              </a:rPr>
              <a:t>person </a:t>
            </a:r>
            <a:r>
              <a:rPr sz="2300" dirty="0">
                <a:latin typeface="Calibri"/>
                <a:cs typeface="Calibri"/>
              </a:rPr>
              <a:t>has medical equipment or a  </a:t>
            </a:r>
            <a:r>
              <a:rPr sz="2300" spc="5" dirty="0">
                <a:latin typeface="Calibri"/>
                <a:cs typeface="Calibri"/>
              </a:rPr>
              <a:t>service </a:t>
            </a:r>
            <a:r>
              <a:rPr sz="2300" dirty="0">
                <a:latin typeface="Calibri"/>
                <a:cs typeface="Calibri"/>
              </a:rPr>
              <a:t>animal with them, </a:t>
            </a:r>
            <a:r>
              <a:rPr sz="2300" spc="-15" dirty="0">
                <a:latin typeface="Calibri"/>
                <a:cs typeface="Calibri"/>
              </a:rPr>
              <a:t>keep </a:t>
            </a:r>
            <a:r>
              <a:rPr sz="2300" spc="5" dirty="0">
                <a:latin typeface="Calibri"/>
                <a:cs typeface="Calibri"/>
              </a:rPr>
              <a:t>them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30" dirty="0">
                <a:latin typeface="Calibri"/>
                <a:cs typeface="Calibri"/>
              </a:rPr>
              <a:t>together.</a:t>
            </a:r>
            <a:endParaRPr sz="2300">
              <a:latin typeface="Calibri"/>
              <a:cs typeface="Calibri"/>
            </a:endParaRPr>
          </a:p>
          <a:p>
            <a:pPr marL="12700" marR="15240">
              <a:lnSpc>
                <a:spcPct val="100400"/>
              </a:lnSpc>
              <a:spcBef>
                <a:spcPts val="1485"/>
              </a:spcBef>
              <a:buFont typeface="Arial"/>
              <a:buChar char="•"/>
              <a:tabLst>
                <a:tab pos="182245" algn="l"/>
              </a:tabLst>
            </a:pPr>
            <a:r>
              <a:rPr sz="2300" spc="-5" dirty="0">
                <a:latin typeface="Calibri"/>
                <a:cs typeface="Calibri"/>
              </a:rPr>
              <a:t>Confusion, difficulty </a:t>
            </a:r>
            <a:r>
              <a:rPr sz="2300" dirty="0">
                <a:latin typeface="Calibri"/>
                <a:cs typeface="Calibri"/>
              </a:rPr>
              <a:t>hearing, loss of </a:t>
            </a:r>
            <a:r>
              <a:rPr sz="2300" spc="-20" dirty="0">
                <a:latin typeface="Calibri"/>
                <a:cs typeface="Calibri"/>
              </a:rPr>
              <a:t>memory, 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dirty="0">
                <a:latin typeface="Calibri"/>
                <a:cs typeface="Calibri"/>
              </a:rPr>
              <a:t>other </a:t>
            </a:r>
            <a:r>
              <a:rPr sz="2300" spc="-5" dirty="0">
                <a:latin typeface="Calibri"/>
                <a:cs typeface="Calibri"/>
              </a:rPr>
              <a:t>similar issues </a:t>
            </a:r>
            <a:r>
              <a:rPr sz="2300" spc="-10" dirty="0">
                <a:latin typeface="Calibri"/>
                <a:cs typeface="Calibri"/>
              </a:rPr>
              <a:t>may </a:t>
            </a:r>
            <a:r>
              <a:rPr sz="2300" dirty="0">
                <a:latin typeface="Calibri"/>
                <a:cs typeface="Calibri"/>
              </a:rPr>
              <a:t>be the result </a:t>
            </a:r>
            <a:r>
              <a:rPr sz="2300" spc="-5" dirty="0">
                <a:latin typeface="Calibri"/>
                <a:cs typeface="Calibri"/>
              </a:rPr>
              <a:t>of  injuries.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77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5" y="1141729"/>
            <a:ext cx="1263650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STEP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5: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PROVIDE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COMFORT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186436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rgbClr val="004771"/>
                </a:solidFill>
              </a:rPr>
              <a:t>KEY</a:t>
            </a:r>
            <a:r>
              <a:rPr spc="-8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3373" y="1161288"/>
            <a:ext cx="1068954" cy="1068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040" y="2905505"/>
            <a:ext cx="195072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0040" y="3602735"/>
            <a:ext cx="195072" cy="1790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0040" y="4310634"/>
            <a:ext cx="195072" cy="1790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34822" y="2758694"/>
            <a:ext cx="7733665" cy="179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10" dirty="0">
                <a:latin typeface="Calibri"/>
                <a:cs typeface="Calibri"/>
              </a:rPr>
              <a:t>Keep </a:t>
            </a:r>
            <a:r>
              <a:rPr sz="2300" dirty="0">
                <a:latin typeface="Calibri"/>
                <a:cs typeface="Calibri"/>
              </a:rPr>
              <a:t>the </a:t>
            </a:r>
            <a:r>
              <a:rPr sz="2300" spc="-5" dirty="0">
                <a:latin typeface="Calibri"/>
                <a:cs typeface="Calibri"/>
              </a:rPr>
              <a:t>injured</a:t>
            </a:r>
            <a:r>
              <a:rPr sz="2300" spc="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warm.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ct val="202000"/>
              </a:lnSpc>
              <a:spcBef>
                <a:spcPts val="5"/>
              </a:spcBef>
            </a:pPr>
            <a:r>
              <a:rPr sz="2300" dirty="0">
                <a:latin typeface="Calibri"/>
                <a:cs typeface="Calibri"/>
              </a:rPr>
              <a:t>Ask permission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spc="-5" dirty="0">
                <a:latin typeface="Calibri"/>
                <a:cs typeface="Calibri"/>
              </a:rPr>
              <a:t>provide </a:t>
            </a:r>
            <a:r>
              <a:rPr sz="2300" dirty="0">
                <a:latin typeface="Calibri"/>
                <a:cs typeface="Calibri"/>
              </a:rPr>
              <a:t>help if the </a:t>
            </a:r>
            <a:r>
              <a:rPr sz="2300" spc="-5" dirty="0">
                <a:latin typeface="Calibri"/>
                <a:cs typeface="Calibri"/>
              </a:rPr>
              <a:t>injured </a:t>
            </a:r>
            <a:r>
              <a:rPr sz="2300" spc="-10" dirty="0">
                <a:latin typeface="Calibri"/>
                <a:cs typeface="Calibri"/>
              </a:rPr>
              <a:t>person </a:t>
            </a:r>
            <a:r>
              <a:rPr sz="2300" dirty="0">
                <a:latin typeface="Calibri"/>
                <a:cs typeface="Calibri"/>
              </a:rPr>
              <a:t>is conscious.  </a:t>
            </a:r>
            <a:r>
              <a:rPr sz="2300" spc="5" dirty="0">
                <a:latin typeface="Calibri"/>
                <a:cs typeface="Calibri"/>
              </a:rPr>
              <a:t>Be </a:t>
            </a:r>
            <a:r>
              <a:rPr sz="2300" dirty="0">
                <a:latin typeface="Calibri"/>
                <a:cs typeface="Calibri"/>
              </a:rPr>
              <a:t>respectful of </a:t>
            </a:r>
            <a:r>
              <a:rPr sz="2300" spc="-5" dirty="0">
                <a:latin typeface="Calibri"/>
                <a:cs typeface="Calibri"/>
              </a:rPr>
              <a:t>individual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needs.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00"/>
              </a:lnSpc>
            </a:pPr>
            <a:r>
              <a:rPr sz="1150" dirty="0"/>
              <a:t>78</a:t>
            </a:r>
            <a:endParaRPr sz="11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655"/>
            <a:ext cx="10058019" cy="5657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-6603" y="6628128"/>
            <a:ext cx="332740" cy="10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FEMA,</a:t>
            </a:r>
            <a:r>
              <a:rPr sz="5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2016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36328" y="6350761"/>
            <a:ext cx="17526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79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5105888"/>
            <a:ext cx="9081620" cy="10580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62877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BEFORE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GO: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PREPARE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TO</a:t>
            </a:r>
            <a:r>
              <a:rPr sz="850" spc="3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298577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25" dirty="0">
                <a:solidFill>
                  <a:srgbClr val="004771"/>
                </a:solidFill>
              </a:rPr>
              <a:t>PREPARE </a:t>
            </a:r>
            <a:r>
              <a:rPr spc="-110" dirty="0">
                <a:solidFill>
                  <a:srgbClr val="004771"/>
                </a:solidFill>
              </a:rPr>
              <a:t>AT</a:t>
            </a:r>
            <a:r>
              <a:rPr spc="-20" dirty="0">
                <a:solidFill>
                  <a:srgbClr val="004771"/>
                </a:solidFill>
              </a:rPr>
              <a:t> </a:t>
            </a:r>
            <a:r>
              <a:rPr spc="5" dirty="0">
                <a:solidFill>
                  <a:srgbClr val="004771"/>
                </a:solidFill>
              </a:rPr>
              <a:t>HOME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2034" y="2583179"/>
            <a:ext cx="253746" cy="2232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2034" y="3258311"/>
            <a:ext cx="253746" cy="2232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2034" y="4239005"/>
            <a:ext cx="253746" cy="2225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2034" y="4931664"/>
            <a:ext cx="253746" cy="2225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7286" y="2482850"/>
            <a:ext cx="5151120" cy="27139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20" dirty="0">
                <a:latin typeface="Calibri"/>
                <a:cs typeface="Calibri"/>
              </a:rPr>
              <a:t>Make </a:t>
            </a:r>
            <a:r>
              <a:rPr sz="2300" dirty="0">
                <a:latin typeface="Calibri"/>
                <a:cs typeface="Calibri"/>
              </a:rPr>
              <a:t>a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plan.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 marR="222250">
              <a:lnSpc>
                <a:spcPts val="2490"/>
              </a:lnSpc>
              <a:spcBef>
                <a:spcPts val="5"/>
              </a:spcBef>
            </a:pPr>
            <a:r>
              <a:rPr sz="2300" spc="-10" dirty="0">
                <a:latin typeface="Calibri"/>
                <a:cs typeface="Calibri"/>
              </a:rPr>
              <a:t>Keep </a:t>
            </a:r>
            <a:r>
              <a:rPr sz="2300" dirty="0">
                <a:latin typeface="Calibri"/>
                <a:cs typeface="Calibri"/>
              </a:rPr>
              <a:t>supplies </a:t>
            </a:r>
            <a:r>
              <a:rPr sz="2300" spc="-15" dirty="0">
                <a:latin typeface="Calibri"/>
                <a:cs typeface="Calibri"/>
              </a:rPr>
              <a:t>at </a:t>
            </a:r>
            <a:r>
              <a:rPr sz="2300" dirty="0">
                <a:latin typeface="Calibri"/>
                <a:cs typeface="Calibri"/>
              </a:rPr>
              <a:t>home, </a:t>
            </a:r>
            <a:r>
              <a:rPr sz="2300" spc="-5" dirty="0">
                <a:latin typeface="Calibri"/>
                <a:cs typeface="Calibri"/>
              </a:rPr>
              <a:t>work, </a:t>
            </a:r>
            <a:r>
              <a:rPr sz="2300" spc="5" dirty="0">
                <a:latin typeface="Calibri"/>
                <a:cs typeface="Calibri"/>
              </a:rPr>
              <a:t>and </a:t>
            </a:r>
            <a:r>
              <a:rPr sz="2300" dirty="0">
                <a:latin typeface="Calibri"/>
                <a:cs typeface="Calibri"/>
              </a:rPr>
              <a:t>in </a:t>
            </a:r>
            <a:r>
              <a:rPr sz="2300" spc="-10" dirty="0">
                <a:latin typeface="Calibri"/>
                <a:cs typeface="Calibri"/>
              </a:rPr>
              <a:t>your  </a:t>
            </a:r>
            <a:r>
              <a:rPr sz="2300" spc="-5" dirty="0">
                <a:latin typeface="Calibri"/>
                <a:cs typeface="Calibri"/>
              </a:rPr>
              <a:t>vehicle.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ts val="5300"/>
              </a:lnSpc>
              <a:spcBef>
                <a:spcPts val="570"/>
              </a:spcBef>
            </a:pPr>
            <a:r>
              <a:rPr sz="2300" dirty="0">
                <a:latin typeface="Calibri"/>
                <a:cs typeface="Calibri"/>
              </a:rPr>
              <a:t>Sign up </a:t>
            </a:r>
            <a:r>
              <a:rPr sz="2300" spc="-15" dirty="0">
                <a:latin typeface="Calibri"/>
                <a:cs typeface="Calibri"/>
              </a:rPr>
              <a:t>for </a:t>
            </a:r>
            <a:r>
              <a:rPr sz="2300" spc="-5" dirty="0">
                <a:latin typeface="Calibri"/>
                <a:cs typeface="Calibri"/>
              </a:rPr>
              <a:t>emergency alerts </a:t>
            </a:r>
            <a:r>
              <a:rPr sz="2300" dirty="0">
                <a:latin typeface="Calibri"/>
                <a:cs typeface="Calibri"/>
              </a:rPr>
              <a:t>and warnings.  </a:t>
            </a:r>
            <a:r>
              <a:rPr sz="2300" spc="-5" dirty="0">
                <a:latin typeface="Calibri"/>
                <a:cs typeface="Calibri"/>
              </a:rPr>
              <a:t>Practice.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77890" y="2419350"/>
            <a:ext cx="3993172" cy="30144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70270" y="2411729"/>
            <a:ext cx="4007485" cy="3030855"/>
          </a:xfrm>
          <a:custGeom>
            <a:avLst/>
            <a:gdLst/>
            <a:ahLst/>
            <a:cxnLst/>
            <a:rect l="l" t="t" r="r" b="b"/>
            <a:pathLst>
              <a:path w="4007484" h="3030854">
                <a:moveTo>
                  <a:pt x="4007358" y="3028187"/>
                </a:moveTo>
                <a:lnTo>
                  <a:pt x="4007358" y="1523"/>
                </a:lnTo>
                <a:lnTo>
                  <a:pt x="4005834" y="0"/>
                </a:lnTo>
                <a:lnTo>
                  <a:pt x="1523" y="0"/>
                </a:lnTo>
                <a:lnTo>
                  <a:pt x="0" y="1524"/>
                </a:lnTo>
                <a:lnTo>
                  <a:pt x="0" y="3028188"/>
                </a:lnTo>
                <a:lnTo>
                  <a:pt x="1524" y="3030474"/>
                </a:lnTo>
                <a:lnTo>
                  <a:pt x="3810" y="3030474"/>
                </a:lnTo>
                <a:lnTo>
                  <a:pt x="3810" y="7620"/>
                </a:lnTo>
                <a:lnTo>
                  <a:pt x="7620" y="3810"/>
                </a:lnTo>
                <a:lnTo>
                  <a:pt x="7620" y="7620"/>
                </a:lnTo>
                <a:lnTo>
                  <a:pt x="3999738" y="7619"/>
                </a:lnTo>
                <a:lnTo>
                  <a:pt x="3999738" y="3809"/>
                </a:lnTo>
                <a:lnTo>
                  <a:pt x="4003548" y="7619"/>
                </a:lnTo>
                <a:lnTo>
                  <a:pt x="4003548" y="3030473"/>
                </a:lnTo>
                <a:lnTo>
                  <a:pt x="4005834" y="3030473"/>
                </a:lnTo>
                <a:lnTo>
                  <a:pt x="4007358" y="3028187"/>
                </a:lnTo>
                <a:close/>
              </a:path>
              <a:path w="4007484" h="3030854">
                <a:moveTo>
                  <a:pt x="7620" y="7620"/>
                </a:moveTo>
                <a:lnTo>
                  <a:pt x="7620" y="3810"/>
                </a:lnTo>
                <a:lnTo>
                  <a:pt x="3810" y="7620"/>
                </a:lnTo>
                <a:lnTo>
                  <a:pt x="7620" y="7620"/>
                </a:lnTo>
                <a:close/>
              </a:path>
              <a:path w="4007484" h="3030854">
                <a:moveTo>
                  <a:pt x="7620" y="3022092"/>
                </a:moveTo>
                <a:lnTo>
                  <a:pt x="7620" y="7620"/>
                </a:lnTo>
                <a:lnTo>
                  <a:pt x="3810" y="7620"/>
                </a:lnTo>
                <a:lnTo>
                  <a:pt x="3810" y="3022092"/>
                </a:lnTo>
                <a:lnTo>
                  <a:pt x="7620" y="3022092"/>
                </a:lnTo>
                <a:close/>
              </a:path>
              <a:path w="4007484" h="3030854">
                <a:moveTo>
                  <a:pt x="4003548" y="3022091"/>
                </a:moveTo>
                <a:lnTo>
                  <a:pt x="3810" y="3022092"/>
                </a:lnTo>
                <a:lnTo>
                  <a:pt x="7620" y="3026664"/>
                </a:lnTo>
                <a:lnTo>
                  <a:pt x="7620" y="3030474"/>
                </a:lnTo>
                <a:lnTo>
                  <a:pt x="3999738" y="3030473"/>
                </a:lnTo>
                <a:lnTo>
                  <a:pt x="3999738" y="3026664"/>
                </a:lnTo>
                <a:lnTo>
                  <a:pt x="4003548" y="3022091"/>
                </a:lnTo>
                <a:close/>
              </a:path>
              <a:path w="4007484" h="3030854">
                <a:moveTo>
                  <a:pt x="7620" y="3030474"/>
                </a:moveTo>
                <a:lnTo>
                  <a:pt x="7620" y="3026664"/>
                </a:lnTo>
                <a:lnTo>
                  <a:pt x="3810" y="3022092"/>
                </a:lnTo>
                <a:lnTo>
                  <a:pt x="3810" y="3030474"/>
                </a:lnTo>
                <a:lnTo>
                  <a:pt x="7620" y="3030474"/>
                </a:lnTo>
                <a:close/>
              </a:path>
              <a:path w="4007484" h="3030854">
                <a:moveTo>
                  <a:pt x="4003548" y="7619"/>
                </a:moveTo>
                <a:lnTo>
                  <a:pt x="3999738" y="3809"/>
                </a:lnTo>
                <a:lnTo>
                  <a:pt x="3999738" y="7619"/>
                </a:lnTo>
                <a:lnTo>
                  <a:pt x="4003548" y="7619"/>
                </a:lnTo>
                <a:close/>
              </a:path>
              <a:path w="4007484" h="3030854">
                <a:moveTo>
                  <a:pt x="4003548" y="3022091"/>
                </a:moveTo>
                <a:lnTo>
                  <a:pt x="4003548" y="7619"/>
                </a:lnTo>
                <a:lnTo>
                  <a:pt x="3999738" y="7619"/>
                </a:lnTo>
                <a:lnTo>
                  <a:pt x="3999738" y="3022091"/>
                </a:lnTo>
                <a:lnTo>
                  <a:pt x="4003548" y="3022091"/>
                </a:lnTo>
                <a:close/>
              </a:path>
              <a:path w="4007484" h="3030854">
                <a:moveTo>
                  <a:pt x="4003548" y="3030473"/>
                </a:moveTo>
                <a:lnTo>
                  <a:pt x="4003548" y="3022091"/>
                </a:lnTo>
                <a:lnTo>
                  <a:pt x="3999738" y="3026664"/>
                </a:lnTo>
                <a:lnTo>
                  <a:pt x="3999738" y="3030473"/>
                </a:lnTo>
                <a:lnTo>
                  <a:pt x="4003548" y="30304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43" y="1141729"/>
            <a:ext cx="162877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BEFORE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YOU GO: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PREPARE </a:t>
            </a:r>
            <a:r>
              <a:rPr sz="850" spc="5" dirty="0">
                <a:solidFill>
                  <a:srgbClr val="767070"/>
                </a:solidFill>
                <a:latin typeface="Calibri"/>
                <a:cs typeface="Calibri"/>
              </a:rPr>
              <a:t>TO</a:t>
            </a:r>
            <a:r>
              <a:rPr sz="850" spc="3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EMERGENCY </a:t>
            </a:r>
            <a:r>
              <a:rPr spc="10" dirty="0"/>
              <a:t>AID</a:t>
            </a:r>
            <a:r>
              <a:rPr spc="-70" dirty="0"/>
              <a:t> </a:t>
            </a:r>
            <a:r>
              <a:rPr spc="5" dirty="0"/>
              <a:t>KIT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9377" y="2840735"/>
            <a:ext cx="195072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9377" y="3288029"/>
            <a:ext cx="195072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19377" y="3708653"/>
            <a:ext cx="195072" cy="178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19377" y="4110990"/>
            <a:ext cx="195072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9377" y="4513326"/>
            <a:ext cx="195072" cy="1790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19377" y="4933950"/>
            <a:ext cx="195072" cy="1783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19377" y="5353811"/>
            <a:ext cx="195072" cy="1790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7320" y="1938455"/>
            <a:ext cx="9763760" cy="366331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9"/>
              </a:spcBef>
            </a:pPr>
            <a:r>
              <a:rPr sz="2600" b="1" spc="5" dirty="0">
                <a:solidFill>
                  <a:srgbClr val="014770"/>
                </a:solidFill>
                <a:latin typeface="Calibri"/>
                <a:cs typeface="Calibri"/>
              </a:rPr>
              <a:t>For life‐threatening events, </a:t>
            </a:r>
            <a:r>
              <a:rPr sz="2600" b="1" dirty="0">
                <a:solidFill>
                  <a:srgbClr val="014770"/>
                </a:solidFill>
                <a:latin typeface="Calibri"/>
                <a:cs typeface="Calibri"/>
              </a:rPr>
              <a:t>have </a:t>
            </a:r>
            <a:r>
              <a:rPr sz="2600" b="1" spc="20" dirty="0">
                <a:solidFill>
                  <a:srgbClr val="014770"/>
                </a:solidFill>
                <a:latin typeface="Calibri"/>
                <a:cs typeface="Calibri"/>
              </a:rPr>
              <a:t>one </a:t>
            </a:r>
            <a:r>
              <a:rPr sz="2600" b="1" spc="10" dirty="0">
                <a:solidFill>
                  <a:srgbClr val="014770"/>
                </a:solidFill>
                <a:latin typeface="Calibri"/>
                <a:cs typeface="Calibri"/>
              </a:rPr>
              <a:t>kit </a:t>
            </a:r>
            <a:r>
              <a:rPr sz="2600" b="1" dirty="0">
                <a:solidFill>
                  <a:srgbClr val="014770"/>
                </a:solidFill>
                <a:latin typeface="Calibri"/>
                <a:cs typeface="Calibri"/>
              </a:rPr>
              <a:t>for </a:t>
            </a:r>
            <a:r>
              <a:rPr sz="2600" b="1" spc="20" dirty="0">
                <a:solidFill>
                  <a:srgbClr val="014770"/>
                </a:solidFill>
                <a:latin typeface="Calibri"/>
                <a:cs typeface="Calibri"/>
              </a:rPr>
              <a:t>home, </a:t>
            </a:r>
            <a:r>
              <a:rPr sz="2600" b="1" spc="10" dirty="0">
                <a:solidFill>
                  <a:srgbClr val="014770"/>
                </a:solidFill>
                <a:latin typeface="Calibri"/>
                <a:cs typeface="Calibri"/>
              </a:rPr>
              <a:t>work, </a:t>
            </a:r>
            <a:r>
              <a:rPr sz="2600" b="1" spc="20" dirty="0">
                <a:solidFill>
                  <a:srgbClr val="014770"/>
                </a:solidFill>
                <a:latin typeface="Calibri"/>
                <a:cs typeface="Calibri"/>
              </a:rPr>
              <a:t>and</a:t>
            </a:r>
            <a:r>
              <a:rPr sz="2600" b="1" spc="-5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014770"/>
                </a:solidFill>
                <a:latin typeface="Calibri"/>
                <a:cs typeface="Calibri"/>
              </a:rPr>
              <a:t>vehicles:</a:t>
            </a:r>
            <a:endParaRPr sz="2600">
              <a:latin typeface="Calibri"/>
              <a:cs typeface="Calibri"/>
            </a:endParaRPr>
          </a:p>
          <a:p>
            <a:pPr marL="1390015" marR="3756660">
              <a:lnSpc>
                <a:spcPct val="118500"/>
              </a:lnSpc>
              <a:spcBef>
                <a:spcPts val="955"/>
              </a:spcBef>
            </a:pPr>
            <a:r>
              <a:rPr sz="2300" spc="-5" dirty="0">
                <a:latin typeface="Calibri"/>
                <a:cs typeface="Calibri"/>
              </a:rPr>
              <a:t>Emergency trauma </a:t>
            </a:r>
            <a:r>
              <a:rPr sz="2300" dirty="0">
                <a:latin typeface="Calibri"/>
                <a:cs typeface="Calibri"/>
              </a:rPr>
              <a:t>dressing(s) </a:t>
            </a:r>
            <a:r>
              <a:rPr sz="2300" spc="5" dirty="0">
                <a:latin typeface="Calibri"/>
                <a:cs typeface="Calibri"/>
              </a:rPr>
              <a:t>– </a:t>
            </a:r>
            <a:r>
              <a:rPr sz="2300" dirty="0">
                <a:latin typeface="Calibri"/>
                <a:cs typeface="Calibri"/>
              </a:rPr>
              <a:t>6‐inch  </a:t>
            </a:r>
            <a:r>
              <a:rPr sz="2300" spc="-5" dirty="0">
                <a:latin typeface="Calibri"/>
                <a:cs typeface="Calibri"/>
              </a:rPr>
              <a:t>S‐rolled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gauze</a:t>
            </a:r>
            <a:endParaRPr sz="2300">
              <a:latin typeface="Calibri"/>
              <a:cs typeface="Calibri"/>
            </a:endParaRPr>
          </a:p>
          <a:p>
            <a:pPr marL="1390015" marR="3543935">
              <a:lnSpc>
                <a:spcPts val="3270"/>
              </a:lnSpc>
              <a:spcBef>
                <a:spcPts val="190"/>
              </a:spcBef>
            </a:pPr>
            <a:r>
              <a:rPr sz="2300" spc="5" dirty="0">
                <a:latin typeface="Calibri"/>
                <a:cs typeface="Calibri"/>
              </a:rPr>
              <a:t>An </a:t>
            </a:r>
            <a:r>
              <a:rPr sz="2300" spc="-15" dirty="0">
                <a:latin typeface="Calibri"/>
                <a:cs typeface="Calibri"/>
              </a:rPr>
              <a:t>effective </a:t>
            </a:r>
            <a:r>
              <a:rPr sz="2300" spc="-5" dirty="0">
                <a:latin typeface="Calibri"/>
                <a:cs typeface="Calibri"/>
              </a:rPr>
              <a:t>tourniquet </a:t>
            </a:r>
            <a:r>
              <a:rPr sz="2300" dirty="0">
                <a:latin typeface="Calibri"/>
                <a:cs typeface="Calibri"/>
              </a:rPr>
              <a:t>with </a:t>
            </a:r>
            <a:r>
              <a:rPr sz="2300" spc="-5" dirty="0">
                <a:latin typeface="Calibri"/>
                <a:cs typeface="Calibri"/>
              </a:rPr>
              <a:t>instructions  </a:t>
            </a:r>
            <a:r>
              <a:rPr sz="2300" spc="-30" dirty="0">
                <a:latin typeface="Calibri"/>
                <a:cs typeface="Calibri"/>
              </a:rPr>
              <a:t>Trauma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shears</a:t>
            </a:r>
            <a:endParaRPr sz="2300">
              <a:latin typeface="Calibri"/>
              <a:cs typeface="Calibri"/>
            </a:endParaRPr>
          </a:p>
          <a:p>
            <a:pPr marL="1390015">
              <a:lnSpc>
                <a:spcPct val="100000"/>
              </a:lnSpc>
              <a:spcBef>
                <a:spcPts val="309"/>
              </a:spcBef>
            </a:pPr>
            <a:r>
              <a:rPr sz="2300" spc="-5" dirty="0">
                <a:latin typeface="Calibri"/>
                <a:cs typeface="Calibri"/>
              </a:rPr>
              <a:t>Gloves</a:t>
            </a:r>
            <a:endParaRPr sz="2300">
              <a:latin typeface="Calibri"/>
              <a:cs typeface="Calibri"/>
            </a:endParaRPr>
          </a:p>
          <a:p>
            <a:pPr marL="1390015">
              <a:lnSpc>
                <a:spcPct val="100000"/>
              </a:lnSpc>
              <a:spcBef>
                <a:spcPts val="509"/>
              </a:spcBef>
            </a:pPr>
            <a:r>
              <a:rPr sz="2300" spc="-5" dirty="0">
                <a:latin typeface="Calibri"/>
                <a:cs typeface="Calibri"/>
              </a:rPr>
              <a:t>Emergency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blanket</a:t>
            </a:r>
            <a:endParaRPr sz="2300">
              <a:latin typeface="Calibri"/>
              <a:cs typeface="Calibri"/>
            </a:endParaRPr>
          </a:p>
          <a:p>
            <a:pPr marL="1390015">
              <a:lnSpc>
                <a:spcPct val="100000"/>
              </a:lnSpc>
              <a:spcBef>
                <a:spcPts val="505"/>
              </a:spcBef>
            </a:pPr>
            <a:r>
              <a:rPr sz="2300" dirty="0">
                <a:latin typeface="Calibri"/>
                <a:cs typeface="Calibri"/>
              </a:rPr>
              <a:t>Bag/Container </a:t>
            </a:r>
            <a:r>
              <a:rPr sz="2300" spc="-10" dirty="0">
                <a:latin typeface="Calibri"/>
                <a:cs typeface="Calibri"/>
              </a:rPr>
              <a:t>to </a:t>
            </a:r>
            <a:r>
              <a:rPr sz="2300" dirty="0">
                <a:latin typeface="Calibri"/>
                <a:cs typeface="Calibri"/>
              </a:rPr>
              <a:t>hold the equipment </a:t>
            </a:r>
            <a:r>
              <a:rPr sz="2300" spc="5" dirty="0">
                <a:latin typeface="Calibri"/>
                <a:cs typeface="Calibri"/>
              </a:rPr>
              <a:t>and</a:t>
            </a:r>
            <a:r>
              <a:rPr sz="2300" spc="1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dressings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50" y="1141729"/>
            <a:ext cx="154559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solidFill>
                  <a:srgbClr val="767070"/>
                </a:solidFill>
                <a:latin typeface="Calibri"/>
                <a:cs typeface="Calibri"/>
              </a:rPr>
              <a:t>BEFORE YOU GO: PREPARE TO</a:t>
            </a:r>
            <a:r>
              <a:rPr sz="800" spc="-11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00" spc="5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6068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ENHANCE </a:t>
            </a:r>
            <a:r>
              <a:rPr spc="-20" dirty="0"/>
              <a:t>YOUR</a:t>
            </a:r>
            <a:r>
              <a:rPr spc="-65" dirty="0"/>
              <a:t> </a:t>
            </a:r>
            <a:r>
              <a:rPr spc="5" dirty="0"/>
              <a:t>SKILLS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54252" y="4296917"/>
            <a:ext cx="3439414" cy="13860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0897" y="2113026"/>
            <a:ext cx="3179826" cy="18006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54251" y="2443455"/>
            <a:ext cx="3435858" cy="11966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98058" y="3987546"/>
            <a:ext cx="2949727" cy="200482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447103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SUPPLEMENTAL</a:t>
            </a:r>
            <a:r>
              <a:rPr spc="-50" dirty="0"/>
              <a:t> </a:t>
            </a:r>
            <a:r>
              <a:rPr spc="5" dirty="0"/>
              <a:t>RESOURCES</a:t>
            </a:r>
          </a:p>
        </p:txBody>
      </p:sp>
      <p:sp>
        <p:nvSpPr>
          <p:cNvPr id="3" name="object 3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50" y="1141729"/>
            <a:ext cx="154559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solidFill>
                  <a:srgbClr val="767070"/>
                </a:solidFill>
                <a:latin typeface="Calibri"/>
                <a:cs typeface="Calibri"/>
              </a:rPr>
              <a:t>BEFORE YOU GO: PREPARE TO</a:t>
            </a:r>
            <a:r>
              <a:rPr sz="800" spc="-11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00" spc="5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6068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ENHANCE </a:t>
            </a:r>
            <a:r>
              <a:rPr spc="-20" dirty="0"/>
              <a:t>YOUR</a:t>
            </a:r>
            <a:r>
              <a:rPr spc="-65" dirty="0"/>
              <a:t> </a:t>
            </a:r>
            <a:r>
              <a:rPr spc="5" dirty="0"/>
              <a:t>SKILLS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279" y="2916173"/>
            <a:ext cx="195072" cy="178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5279" y="3344417"/>
            <a:ext cx="195072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136" y="3784091"/>
            <a:ext cx="195072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279" y="4229100"/>
            <a:ext cx="195072" cy="1783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6136" y="4654296"/>
            <a:ext cx="195072" cy="1783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1338" y="2120264"/>
            <a:ext cx="2980055" cy="2734310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300" b="1" u="heavy" spc="-20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Training</a:t>
            </a:r>
            <a:r>
              <a:rPr sz="2300" b="1" u="heavy" spc="-15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 </a:t>
            </a:r>
            <a:r>
              <a:rPr sz="2300" b="1" u="heavy" spc="-10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Programs</a:t>
            </a:r>
            <a:endParaRPr sz="2300">
              <a:latin typeface="Calibri"/>
              <a:cs typeface="Calibri"/>
            </a:endParaRPr>
          </a:p>
          <a:p>
            <a:pPr marL="309880">
              <a:lnSpc>
                <a:spcPct val="100000"/>
              </a:lnSpc>
              <a:spcBef>
                <a:spcPts val="1290"/>
              </a:spcBef>
            </a:pPr>
            <a:r>
              <a:rPr sz="1950" spc="-5" dirty="0">
                <a:latin typeface="Calibri"/>
                <a:cs typeface="Calibri"/>
              </a:rPr>
              <a:t>First</a:t>
            </a:r>
            <a:r>
              <a:rPr sz="1950" spc="-15" dirty="0">
                <a:latin typeface="Calibri"/>
                <a:cs typeface="Calibri"/>
              </a:rPr>
              <a:t> </a:t>
            </a:r>
            <a:r>
              <a:rPr sz="1950" spc="10" dirty="0">
                <a:latin typeface="Calibri"/>
                <a:cs typeface="Calibri"/>
              </a:rPr>
              <a:t>Aid</a:t>
            </a:r>
            <a:endParaRPr sz="1950">
              <a:latin typeface="Calibri"/>
              <a:cs typeface="Calibri"/>
            </a:endParaRPr>
          </a:p>
          <a:p>
            <a:pPr marL="309880" marR="5080">
              <a:lnSpc>
                <a:spcPct val="143800"/>
              </a:lnSpc>
            </a:pPr>
            <a:r>
              <a:rPr sz="1950" dirty="0">
                <a:latin typeface="Calibri"/>
                <a:cs typeface="Calibri"/>
              </a:rPr>
              <a:t>Heartsaver CPR/AED  Babysitting </a:t>
            </a:r>
            <a:r>
              <a:rPr sz="1950" spc="10" dirty="0">
                <a:latin typeface="Calibri"/>
                <a:cs typeface="Calibri"/>
              </a:rPr>
              <a:t>and </a:t>
            </a:r>
            <a:r>
              <a:rPr sz="1950" spc="5" dirty="0">
                <a:latin typeface="Calibri"/>
                <a:cs typeface="Calibri"/>
              </a:rPr>
              <a:t>Child Care  </a:t>
            </a:r>
            <a:r>
              <a:rPr sz="1950" dirty="0">
                <a:latin typeface="Calibri"/>
                <a:cs typeface="Calibri"/>
              </a:rPr>
              <a:t>Lifeguard  </a:t>
            </a:r>
            <a:r>
              <a:rPr sz="1950" spc="5" dirty="0">
                <a:latin typeface="Calibri"/>
                <a:cs typeface="Calibri"/>
              </a:rPr>
              <a:t>Swimming/Water</a:t>
            </a:r>
            <a:r>
              <a:rPr sz="1950" spc="-20" dirty="0">
                <a:latin typeface="Calibri"/>
                <a:cs typeface="Calibri"/>
              </a:rPr>
              <a:t> </a:t>
            </a:r>
            <a:r>
              <a:rPr sz="1950" spc="-5" dirty="0">
                <a:latin typeface="Calibri"/>
                <a:cs typeface="Calibri"/>
              </a:rPr>
              <a:t>Safety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00928" y="1421454"/>
            <a:ext cx="3428238" cy="11946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04408" y="2634488"/>
            <a:ext cx="3802379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spc="-5" dirty="0">
                <a:latin typeface="Calibri"/>
                <a:cs typeface="Calibri"/>
                <a:hlinkClick r:id="rId12"/>
              </a:rPr>
              <a:t>www.redcross.org/take‐a‐class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50" y="1141729"/>
            <a:ext cx="154559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solidFill>
                  <a:srgbClr val="767070"/>
                </a:solidFill>
                <a:latin typeface="Calibri"/>
                <a:cs typeface="Calibri"/>
              </a:rPr>
              <a:t>BEFORE YOU GO: PREPARE TO</a:t>
            </a:r>
            <a:r>
              <a:rPr sz="800" spc="-11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00" spc="5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6068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ENHANCE </a:t>
            </a:r>
            <a:r>
              <a:rPr spc="-20" dirty="0"/>
              <a:t>YOUR</a:t>
            </a:r>
            <a:r>
              <a:rPr spc="-65" dirty="0"/>
              <a:t> </a:t>
            </a:r>
            <a:r>
              <a:rPr spc="5" dirty="0"/>
              <a:t>SKILLS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3943" y="2890266"/>
            <a:ext cx="195072" cy="178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943" y="3331464"/>
            <a:ext cx="195072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4800" y="3752088"/>
            <a:ext cx="195072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943" y="4178808"/>
            <a:ext cx="195072" cy="1790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1338" y="2153157"/>
            <a:ext cx="2280285" cy="22459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43840" marR="5080" indent="-231775">
              <a:lnSpc>
                <a:spcPct val="142500"/>
              </a:lnSpc>
              <a:spcBef>
                <a:spcPts val="140"/>
              </a:spcBef>
            </a:pPr>
            <a:r>
              <a:rPr sz="2300" b="1" u="heavy" spc="-20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Training </a:t>
            </a:r>
            <a:r>
              <a:rPr sz="2300" b="1" u="heavy" spc="-10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Programs </a:t>
            </a:r>
            <a:r>
              <a:rPr sz="2300" b="1" spc="-10" dirty="0">
                <a:solidFill>
                  <a:srgbClr val="014770"/>
                </a:solidFill>
                <a:latin typeface="Calibri"/>
                <a:cs typeface="Calibri"/>
              </a:rPr>
              <a:t> </a:t>
            </a:r>
            <a:r>
              <a:rPr sz="1950" dirty="0">
                <a:latin typeface="Calibri"/>
                <a:cs typeface="Calibri"/>
              </a:rPr>
              <a:t>CPR/AED </a:t>
            </a:r>
            <a:r>
              <a:rPr sz="1950" spc="20" dirty="0">
                <a:latin typeface="Calibri"/>
                <a:cs typeface="Calibri"/>
              </a:rPr>
              <a:t>&amp; </a:t>
            </a:r>
            <a:r>
              <a:rPr sz="1950" spc="-5" dirty="0">
                <a:latin typeface="Calibri"/>
                <a:cs typeface="Calibri"/>
              </a:rPr>
              <a:t>First</a:t>
            </a:r>
            <a:r>
              <a:rPr sz="1950" spc="-85" dirty="0">
                <a:latin typeface="Calibri"/>
                <a:cs typeface="Calibri"/>
              </a:rPr>
              <a:t> </a:t>
            </a:r>
            <a:r>
              <a:rPr sz="1950" spc="10" dirty="0">
                <a:latin typeface="Calibri"/>
                <a:cs typeface="Calibri"/>
              </a:rPr>
              <a:t>Aid  CPR </a:t>
            </a:r>
            <a:r>
              <a:rPr sz="1950" spc="5" dirty="0">
                <a:latin typeface="Calibri"/>
                <a:cs typeface="Calibri"/>
              </a:rPr>
              <a:t>in Schools  Hands‐Only </a:t>
            </a:r>
            <a:r>
              <a:rPr sz="1950" spc="10" dirty="0">
                <a:latin typeface="Calibri"/>
                <a:cs typeface="Calibri"/>
              </a:rPr>
              <a:t>CPR  </a:t>
            </a:r>
            <a:r>
              <a:rPr sz="1950" spc="-10" dirty="0">
                <a:latin typeface="Calibri"/>
                <a:cs typeface="Calibri"/>
              </a:rPr>
              <a:t>Workforce </a:t>
            </a:r>
            <a:r>
              <a:rPr sz="1950" spc="-15" dirty="0">
                <a:latin typeface="Calibri"/>
                <a:cs typeface="Calibri"/>
              </a:rPr>
              <a:t>Training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99176" y="1325879"/>
            <a:ext cx="3888219" cy="15681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460490" y="2962909"/>
            <a:ext cx="231584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spc="-20" dirty="0">
                <a:latin typeface="Calibri"/>
                <a:cs typeface="Calibri"/>
                <a:hlinkClick r:id="rId11"/>
              </a:rPr>
              <a:t>www.cpr.heart.org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50" y="1141729"/>
            <a:ext cx="154559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solidFill>
                  <a:srgbClr val="767070"/>
                </a:solidFill>
                <a:latin typeface="Calibri"/>
                <a:cs typeface="Calibri"/>
              </a:rPr>
              <a:t>BEFORE YOU GO: PREPARE TO</a:t>
            </a:r>
            <a:r>
              <a:rPr sz="800" spc="-11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00" spc="5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6068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ENHANCE </a:t>
            </a:r>
            <a:r>
              <a:rPr spc="-20" dirty="0"/>
              <a:t>YOUR</a:t>
            </a:r>
            <a:r>
              <a:rPr spc="-65" dirty="0"/>
              <a:t> </a:t>
            </a:r>
            <a:r>
              <a:rPr spc="5" dirty="0"/>
              <a:t>SKILLS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1338" y="2429509"/>
            <a:ext cx="575818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u="heavy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Community </a:t>
            </a:r>
            <a:r>
              <a:rPr sz="2300" b="1" u="heavy" spc="-5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Emergency Response </a:t>
            </a:r>
            <a:r>
              <a:rPr sz="2300" b="1" u="heavy" spc="-40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Teams</a:t>
            </a:r>
            <a:r>
              <a:rPr sz="2300" b="1" u="heavy" spc="-45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 </a:t>
            </a:r>
            <a:r>
              <a:rPr sz="2300" b="1" u="heavy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(CERT)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0791" y="3067811"/>
            <a:ext cx="195072" cy="1783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5458" y="3502914"/>
            <a:ext cx="195072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5458" y="3932682"/>
            <a:ext cx="195072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8695" y="2831699"/>
            <a:ext cx="5730240" cy="134556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050" dirty="0">
                <a:latin typeface="Calibri"/>
                <a:cs typeface="Calibri"/>
              </a:rPr>
              <a:t>Respond </a:t>
            </a:r>
            <a:r>
              <a:rPr sz="2050" spc="-5" dirty="0">
                <a:latin typeface="Calibri"/>
                <a:cs typeface="Calibri"/>
              </a:rPr>
              <a:t>to </a:t>
            </a:r>
            <a:r>
              <a:rPr sz="2050" dirty="0">
                <a:latin typeface="Calibri"/>
                <a:cs typeface="Calibri"/>
              </a:rPr>
              <a:t>emergencies in </a:t>
            </a:r>
            <a:r>
              <a:rPr sz="2050" spc="-5" dirty="0">
                <a:latin typeface="Calibri"/>
                <a:cs typeface="Calibri"/>
              </a:rPr>
              <a:t>your </a:t>
            </a:r>
            <a:r>
              <a:rPr sz="2050" dirty="0">
                <a:latin typeface="Calibri"/>
                <a:cs typeface="Calibri"/>
              </a:rPr>
              <a:t>neighborhood.</a:t>
            </a:r>
            <a:endParaRPr sz="2050">
              <a:latin typeface="Calibri"/>
              <a:cs typeface="Calibri"/>
            </a:endParaRPr>
          </a:p>
          <a:p>
            <a:pPr marL="12700" marR="5080">
              <a:lnSpc>
                <a:spcPts val="3470"/>
              </a:lnSpc>
              <a:spcBef>
                <a:spcPts val="275"/>
              </a:spcBef>
            </a:pPr>
            <a:r>
              <a:rPr sz="2050" dirty="0">
                <a:latin typeface="Calibri"/>
                <a:cs typeface="Calibri"/>
              </a:rPr>
              <a:t>Learn basic </a:t>
            </a:r>
            <a:r>
              <a:rPr sz="2050" spc="-5" dirty="0">
                <a:latin typeface="Calibri"/>
                <a:cs typeface="Calibri"/>
              </a:rPr>
              <a:t>disaster preparedness </a:t>
            </a:r>
            <a:r>
              <a:rPr sz="2050" spc="5" dirty="0">
                <a:latin typeface="Calibri"/>
                <a:cs typeface="Calibri"/>
              </a:rPr>
              <a:t>and </a:t>
            </a:r>
            <a:r>
              <a:rPr sz="2050" dirty="0">
                <a:latin typeface="Calibri"/>
                <a:cs typeface="Calibri"/>
              </a:rPr>
              <a:t>response skills.  </a:t>
            </a:r>
            <a:r>
              <a:rPr sz="2050" spc="-10" dirty="0">
                <a:latin typeface="Calibri"/>
                <a:cs typeface="Calibri"/>
              </a:rPr>
              <a:t>Improve </a:t>
            </a:r>
            <a:r>
              <a:rPr sz="2050" dirty="0">
                <a:latin typeface="Calibri"/>
                <a:cs typeface="Calibri"/>
              </a:rPr>
              <a:t>the resilience of </a:t>
            </a:r>
            <a:r>
              <a:rPr sz="2050" spc="-5" dirty="0">
                <a:latin typeface="Calibri"/>
                <a:cs typeface="Calibri"/>
              </a:rPr>
              <a:t>your</a:t>
            </a:r>
            <a:r>
              <a:rPr sz="2050" spc="25" dirty="0">
                <a:latin typeface="Calibri"/>
                <a:cs typeface="Calibri"/>
              </a:rPr>
              <a:t> </a:t>
            </a:r>
            <a:r>
              <a:rPr sz="2050" spc="-15" dirty="0">
                <a:latin typeface="Calibri"/>
                <a:cs typeface="Calibri"/>
              </a:rPr>
              <a:t>community.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99681" y="1356359"/>
            <a:ext cx="3026664" cy="1717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91197" y="3125977"/>
            <a:ext cx="266573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spc="-15" dirty="0">
                <a:latin typeface="Calibri"/>
                <a:cs typeface="Calibri"/>
                <a:hlinkClick r:id="rId10"/>
              </a:rPr>
              <a:t>www.ready.gov/CERT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250" y="1141729"/>
            <a:ext cx="154559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0" dirty="0">
                <a:solidFill>
                  <a:srgbClr val="767070"/>
                </a:solidFill>
                <a:latin typeface="Calibri"/>
                <a:cs typeface="Calibri"/>
              </a:rPr>
              <a:t>BEFORE YOU GO: PREPARE TO</a:t>
            </a:r>
            <a:r>
              <a:rPr sz="800" spc="-110" dirty="0">
                <a:solidFill>
                  <a:srgbClr val="767070"/>
                </a:solidFill>
                <a:latin typeface="Calibri"/>
                <a:cs typeface="Calibri"/>
              </a:rPr>
              <a:t> </a:t>
            </a:r>
            <a:r>
              <a:rPr sz="800" spc="5" dirty="0">
                <a:solidFill>
                  <a:srgbClr val="767070"/>
                </a:solidFill>
                <a:latin typeface="Calibri"/>
                <a:cs typeface="Calibri"/>
              </a:rPr>
              <a:t>HELP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360680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0" dirty="0"/>
              <a:t>ENHANCE </a:t>
            </a:r>
            <a:r>
              <a:rPr spc="-20" dirty="0"/>
              <a:t>YOUR</a:t>
            </a:r>
            <a:r>
              <a:rPr spc="-65" dirty="0"/>
              <a:t> </a:t>
            </a:r>
            <a:r>
              <a:rPr spc="5" dirty="0"/>
              <a:t>SKILLS</a:t>
            </a:r>
          </a:p>
        </p:txBody>
      </p:sp>
      <p:sp>
        <p:nvSpPr>
          <p:cNvPr id="4" name="object 4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0304" y="2322829"/>
            <a:ext cx="3611879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u="heavy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Medical </a:t>
            </a:r>
            <a:r>
              <a:rPr sz="2300" b="1" u="heavy" spc="-5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Reserve </a:t>
            </a:r>
            <a:r>
              <a:rPr sz="2300" b="1" u="heavy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Corps</a:t>
            </a:r>
            <a:r>
              <a:rPr sz="2300" b="1" u="heavy" spc="-30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 </a:t>
            </a:r>
            <a:r>
              <a:rPr sz="2300" b="1" u="heavy" dirty="0">
                <a:solidFill>
                  <a:srgbClr val="014770"/>
                </a:solidFill>
                <a:uFill>
                  <a:solidFill>
                    <a:srgbClr val="014771"/>
                  </a:solidFill>
                </a:uFill>
                <a:latin typeface="Calibri"/>
                <a:cs typeface="Calibri"/>
              </a:rPr>
              <a:t>(MRC)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5279" y="2904744"/>
            <a:ext cx="195072" cy="179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5279" y="3653790"/>
            <a:ext cx="195072" cy="1790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6804" y="4399026"/>
            <a:ext cx="195072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88518" y="2815081"/>
            <a:ext cx="6374765" cy="209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6045">
              <a:lnSpc>
                <a:spcPct val="101499"/>
              </a:lnSpc>
              <a:spcBef>
                <a:spcPts val="95"/>
              </a:spcBef>
            </a:pPr>
            <a:r>
              <a:rPr sz="1950" spc="10" dirty="0">
                <a:latin typeface="Calibri"/>
                <a:cs typeface="Calibri"/>
              </a:rPr>
              <a:t>As a member of an MRC </a:t>
            </a:r>
            <a:r>
              <a:rPr sz="1950" spc="5" dirty="0">
                <a:latin typeface="Calibri"/>
                <a:cs typeface="Calibri"/>
              </a:rPr>
              <a:t>unit, </a:t>
            </a:r>
            <a:r>
              <a:rPr sz="1950" dirty="0">
                <a:latin typeface="Calibri"/>
                <a:cs typeface="Calibri"/>
              </a:rPr>
              <a:t>you </a:t>
            </a:r>
            <a:r>
              <a:rPr sz="1950" spc="5" dirty="0">
                <a:latin typeface="Calibri"/>
                <a:cs typeface="Calibri"/>
              </a:rPr>
              <a:t>can </a:t>
            </a:r>
            <a:r>
              <a:rPr sz="1950" spc="10" dirty="0">
                <a:latin typeface="Calibri"/>
                <a:cs typeface="Calibri"/>
              </a:rPr>
              <a:t>be </a:t>
            </a:r>
            <a:r>
              <a:rPr sz="1950" spc="5" dirty="0">
                <a:latin typeface="Calibri"/>
                <a:cs typeface="Calibri"/>
              </a:rPr>
              <a:t>part </a:t>
            </a:r>
            <a:r>
              <a:rPr sz="1950" spc="10" dirty="0">
                <a:latin typeface="Calibri"/>
                <a:cs typeface="Calibri"/>
              </a:rPr>
              <a:t>of an </a:t>
            </a:r>
            <a:r>
              <a:rPr sz="1950" spc="-5" dirty="0">
                <a:latin typeface="Calibri"/>
                <a:cs typeface="Calibri"/>
              </a:rPr>
              <a:t>organized  </a:t>
            </a:r>
            <a:r>
              <a:rPr sz="1950" spc="15" dirty="0">
                <a:latin typeface="Calibri"/>
                <a:cs typeface="Calibri"/>
              </a:rPr>
              <a:t>and </a:t>
            </a:r>
            <a:r>
              <a:rPr sz="1950" spc="5" dirty="0">
                <a:latin typeface="Calibri"/>
                <a:cs typeface="Calibri"/>
              </a:rPr>
              <a:t>trained</a:t>
            </a:r>
            <a:r>
              <a:rPr sz="1950" spc="-10" dirty="0">
                <a:latin typeface="Calibri"/>
                <a:cs typeface="Calibri"/>
              </a:rPr>
              <a:t> </a:t>
            </a:r>
            <a:r>
              <a:rPr sz="1950" spc="5" dirty="0">
                <a:latin typeface="Calibri"/>
                <a:cs typeface="Calibri"/>
              </a:rPr>
              <a:t>team.</a:t>
            </a:r>
            <a:endParaRPr sz="1950">
              <a:latin typeface="Calibri"/>
              <a:cs typeface="Calibri"/>
            </a:endParaRPr>
          </a:p>
          <a:p>
            <a:pPr marL="12700" marR="5080">
              <a:lnSpc>
                <a:spcPct val="101499"/>
              </a:lnSpc>
              <a:spcBef>
                <a:spcPts val="990"/>
              </a:spcBef>
            </a:pPr>
            <a:r>
              <a:rPr sz="1950" spc="-40" dirty="0">
                <a:latin typeface="Calibri"/>
                <a:cs typeface="Calibri"/>
              </a:rPr>
              <a:t>You </a:t>
            </a:r>
            <a:r>
              <a:rPr sz="1950" spc="10" dirty="0">
                <a:latin typeface="Calibri"/>
                <a:cs typeface="Calibri"/>
              </a:rPr>
              <a:t>will be </a:t>
            </a:r>
            <a:r>
              <a:rPr sz="1950" spc="5" dirty="0">
                <a:latin typeface="Calibri"/>
                <a:cs typeface="Calibri"/>
              </a:rPr>
              <a:t>ready </a:t>
            </a:r>
            <a:r>
              <a:rPr sz="1950" spc="15" dirty="0">
                <a:latin typeface="Calibri"/>
                <a:cs typeface="Calibri"/>
              </a:rPr>
              <a:t>and </a:t>
            </a:r>
            <a:r>
              <a:rPr sz="1950" spc="10" dirty="0">
                <a:latin typeface="Calibri"/>
                <a:cs typeface="Calibri"/>
              </a:rPr>
              <a:t>able </a:t>
            </a:r>
            <a:r>
              <a:rPr sz="1950" dirty="0">
                <a:latin typeface="Calibri"/>
                <a:cs typeface="Calibri"/>
              </a:rPr>
              <a:t>to bolster </a:t>
            </a:r>
            <a:r>
              <a:rPr sz="1950" spc="5" dirty="0">
                <a:latin typeface="Calibri"/>
                <a:cs typeface="Calibri"/>
              </a:rPr>
              <a:t>local emergency planning  </a:t>
            </a:r>
            <a:r>
              <a:rPr sz="1950" spc="10" dirty="0">
                <a:latin typeface="Calibri"/>
                <a:cs typeface="Calibri"/>
              </a:rPr>
              <a:t>and response </a:t>
            </a:r>
            <a:r>
              <a:rPr sz="1950" spc="5" dirty="0">
                <a:latin typeface="Calibri"/>
                <a:cs typeface="Calibri"/>
              </a:rPr>
              <a:t>capabilities.</a:t>
            </a:r>
            <a:endParaRPr sz="1950">
              <a:latin typeface="Calibri"/>
              <a:cs typeface="Calibri"/>
            </a:endParaRPr>
          </a:p>
          <a:p>
            <a:pPr marL="12700" marR="151130">
              <a:lnSpc>
                <a:spcPct val="104400"/>
              </a:lnSpc>
              <a:spcBef>
                <a:spcPts val="919"/>
              </a:spcBef>
            </a:pPr>
            <a:r>
              <a:rPr sz="1950" spc="10" dirty="0">
                <a:latin typeface="Calibri"/>
                <a:cs typeface="Calibri"/>
              </a:rPr>
              <a:t>Many </a:t>
            </a:r>
            <a:r>
              <a:rPr sz="1950" spc="15" dirty="0">
                <a:latin typeface="Calibri"/>
                <a:cs typeface="Calibri"/>
              </a:rPr>
              <a:t>MRC </a:t>
            </a:r>
            <a:r>
              <a:rPr sz="1950" spc="10" dirty="0">
                <a:latin typeface="Calibri"/>
                <a:cs typeface="Calibri"/>
              </a:rPr>
              <a:t>volunteers </a:t>
            </a:r>
            <a:r>
              <a:rPr sz="1950" spc="5" dirty="0">
                <a:latin typeface="Calibri"/>
                <a:cs typeface="Calibri"/>
              </a:rPr>
              <a:t>assist with activities </a:t>
            </a:r>
            <a:r>
              <a:rPr sz="1950" spc="10" dirty="0">
                <a:latin typeface="Calibri"/>
                <a:cs typeface="Calibri"/>
              </a:rPr>
              <a:t>to improve </a:t>
            </a:r>
            <a:r>
              <a:rPr sz="1950" spc="5" dirty="0">
                <a:latin typeface="Calibri"/>
                <a:cs typeface="Calibri"/>
              </a:rPr>
              <a:t>public  health in </a:t>
            </a:r>
            <a:r>
              <a:rPr sz="1950" spc="10" dirty="0">
                <a:latin typeface="Calibri"/>
                <a:cs typeface="Calibri"/>
              </a:rPr>
              <a:t>their</a:t>
            </a:r>
            <a:r>
              <a:rPr sz="1950" spc="-5" dirty="0">
                <a:latin typeface="Calibri"/>
                <a:cs typeface="Calibri"/>
              </a:rPr>
              <a:t> </a:t>
            </a:r>
            <a:r>
              <a:rPr sz="1950" spc="15" dirty="0">
                <a:latin typeface="Calibri"/>
                <a:cs typeface="Calibri"/>
              </a:rPr>
              <a:t>community.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67016" y="1240395"/>
            <a:ext cx="2538003" cy="16911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357362" y="2943859"/>
            <a:ext cx="247205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b="1" spc="-5" dirty="0">
                <a:latin typeface="Calibri"/>
                <a:cs typeface="Calibri"/>
              </a:rPr>
              <a:t>https://mrc.hhs.gov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575" y="1494536"/>
            <a:ext cx="406781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SURVEY AND</a:t>
            </a:r>
            <a:r>
              <a:rPr spc="-70" dirty="0"/>
              <a:t> </a:t>
            </a:r>
            <a:r>
              <a:rPr spc="-20" dirty="0"/>
              <a:t>CERTIFICATE</a:t>
            </a:r>
          </a:p>
        </p:txBody>
      </p:sp>
      <p:sp>
        <p:nvSpPr>
          <p:cNvPr id="3" name="object 3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7443" y="2247391"/>
            <a:ext cx="366458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latin typeface="Calibri"/>
                <a:cs typeface="Calibri"/>
                <a:hlinkClick r:id="rId6"/>
              </a:rPr>
              <a:t>https://www.ready.gov/until‐help‐arrives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4706" y="2610612"/>
            <a:ext cx="3999738" cy="34899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69435" y="4860928"/>
            <a:ext cx="1181735" cy="614045"/>
          </a:xfrm>
          <a:custGeom>
            <a:avLst/>
            <a:gdLst/>
            <a:ahLst/>
            <a:cxnLst/>
            <a:rect l="l" t="t" r="r" b="b"/>
            <a:pathLst>
              <a:path w="1181735" h="614045">
                <a:moveTo>
                  <a:pt x="253269" y="344007"/>
                </a:moveTo>
                <a:lnTo>
                  <a:pt x="236982" y="305431"/>
                </a:lnTo>
                <a:lnTo>
                  <a:pt x="208978" y="299239"/>
                </a:lnTo>
                <a:lnTo>
                  <a:pt x="195405" y="304680"/>
                </a:lnTo>
                <a:lnTo>
                  <a:pt x="184404" y="315337"/>
                </a:lnTo>
                <a:lnTo>
                  <a:pt x="0" y="588133"/>
                </a:lnTo>
                <a:lnTo>
                  <a:pt x="30491" y="590538"/>
                </a:lnTo>
                <a:lnTo>
                  <a:pt x="30491" y="557403"/>
                </a:lnTo>
                <a:lnTo>
                  <a:pt x="32480" y="542889"/>
                </a:lnTo>
                <a:lnTo>
                  <a:pt x="39754" y="530232"/>
                </a:lnTo>
                <a:lnTo>
                  <a:pt x="51816" y="521077"/>
                </a:lnTo>
                <a:lnTo>
                  <a:pt x="178694" y="460020"/>
                </a:lnTo>
                <a:lnTo>
                  <a:pt x="247650" y="358009"/>
                </a:lnTo>
                <a:lnTo>
                  <a:pt x="253269" y="344007"/>
                </a:lnTo>
                <a:close/>
              </a:path>
              <a:path w="1181735" h="614045">
                <a:moveTo>
                  <a:pt x="178694" y="460020"/>
                </a:moveTo>
                <a:lnTo>
                  <a:pt x="51816" y="521077"/>
                </a:lnTo>
                <a:lnTo>
                  <a:pt x="39754" y="530232"/>
                </a:lnTo>
                <a:lnTo>
                  <a:pt x="32480" y="542889"/>
                </a:lnTo>
                <a:lnTo>
                  <a:pt x="30491" y="557403"/>
                </a:lnTo>
                <a:lnTo>
                  <a:pt x="34290" y="572131"/>
                </a:lnTo>
                <a:lnTo>
                  <a:pt x="43326" y="583870"/>
                </a:lnTo>
                <a:lnTo>
                  <a:pt x="55721" y="591181"/>
                </a:lnTo>
                <a:lnTo>
                  <a:pt x="69973" y="593347"/>
                </a:lnTo>
                <a:lnTo>
                  <a:pt x="71628" y="592929"/>
                </a:lnTo>
                <a:lnTo>
                  <a:pt x="71628" y="517267"/>
                </a:lnTo>
                <a:lnTo>
                  <a:pt x="136442" y="522527"/>
                </a:lnTo>
                <a:lnTo>
                  <a:pt x="178694" y="460020"/>
                </a:lnTo>
                <a:close/>
              </a:path>
              <a:path w="1181735" h="614045">
                <a:moveTo>
                  <a:pt x="368808" y="579751"/>
                </a:moveTo>
                <a:lnTo>
                  <a:pt x="348876" y="542674"/>
                </a:lnTo>
                <a:lnTo>
                  <a:pt x="211433" y="528613"/>
                </a:lnTo>
                <a:lnTo>
                  <a:pt x="84582" y="589657"/>
                </a:lnTo>
                <a:lnTo>
                  <a:pt x="69973" y="593347"/>
                </a:lnTo>
                <a:lnTo>
                  <a:pt x="55721" y="591181"/>
                </a:lnTo>
                <a:lnTo>
                  <a:pt x="43326" y="583870"/>
                </a:lnTo>
                <a:lnTo>
                  <a:pt x="34290" y="572131"/>
                </a:lnTo>
                <a:lnTo>
                  <a:pt x="30491" y="557403"/>
                </a:lnTo>
                <a:lnTo>
                  <a:pt x="30491" y="590538"/>
                </a:lnTo>
                <a:lnTo>
                  <a:pt x="328422" y="614041"/>
                </a:lnTo>
                <a:lnTo>
                  <a:pt x="343197" y="612219"/>
                </a:lnTo>
                <a:lnTo>
                  <a:pt x="355758" y="605182"/>
                </a:lnTo>
                <a:lnTo>
                  <a:pt x="364747" y="594002"/>
                </a:lnTo>
                <a:lnTo>
                  <a:pt x="368808" y="579751"/>
                </a:lnTo>
                <a:close/>
              </a:path>
              <a:path w="1181735" h="614045">
                <a:moveTo>
                  <a:pt x="136442" y="522527"/>
                </a:moveTo>
                <a:lnTo>
                  <a:pt x="71628" y="517267"/>
                </a:lnTo>
                <a:lnTo>
                  <a:pt x="99822" y="576703"/>
                </a:lnTo>
                <a:lnTo>
                  <a:pt x="136442" y="522527"/>
                </a:lnTo>
                <a:close/>
              </a:path>
              <a:path w="1181735" h="614045">
                <a:moveTo>
                  <a:pt x="211433" y="528613"/>
                </a:moveTo>
                <a:lnTo>
                  <a:pt x="136442" y="522527"/>
                </a:lnTo>
                <a:lnTo>
                  <a:pt x="99822" y="576703"/>
                </a:lnTo>
                <a:lnTo>
                  <a:pt x="71628" y="517267"/>
                </a:lnTo>
                <a:lnTo>
                  <a:pt x="71628" y="592929"/>
                </a:lnTo>
                <a:lnTo>
                  <a:pt x="84582" y="589657"/>
                </a:lnTo>
                <a:lnTo>
                  <a:pt x="211433" y="528613"/>
                </a:lnTo>
                <a:close/>
              </a:path>
              <a:path w="1181735" h="614045">
                <a:moveTo>
                  <a:pt x="1181731" y="36254"/>
                </a:moveTo>
                <a:lnTo>
                  <a:pt x="1178052" y="21967"/>
                </a:lnTo>
                <a:lnTo>
                  <a:pt x="1168896" y="9786"/>
                </a:lnTo>
                <a:lnTo>
                  <a:pt x="1156239" y="2250"/>
                </a:lnTo>
                <a:lnTo>
                  <a:pt x="1141726" y="0"/>
                </a:lnTo>
                <a:lnTo>
                  <a:pt x="1126998" y="3679"/>
                </a:lnTo>
                <a:lnTo>
                  <a:pt x="178694" y="460020"/>
                </a:lnTo>
                <a:lnTo>
                  <a:pt x="136442" y="522527"/>
                </a:lnTo>
                <a:lnTo>
                  <a:pt x="211433" y="528613"/>
                </a:lnTo>
                <a:lnTo>
                  <a:pt x="1159764" y="72259"/>
                </a:lnTo>
                <a:lnTo>
                  <a:pt x="1171944" y="63115"/>
                </a:lnTo>
                <a:lnTo>
                  <a:pt x="1179480" y="50542"/>
                </a:lnTo>
                <a:lnTo>
                  <a:pt x="1181731" y="36254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22723" y="4629403"/>
            <a:ext cx="807085" cy="13931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5" dirty="0">
                <a:latin typeface="Calibri"/>
                <a:cs typeface="Calibri"/>
              </a:rPr>
              <a:t>1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300" spc="5" dirty="0">
                <a:latin typeface="Calibri"/>
                <a:cs typeface="Calibri"/>
              </a:rPr>
              <a:t>2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16373" y="5900570"/>
            <a:ext cx="1456690" cy="341630"/>
          </a:xfrm>
          <a:custGeom>
            <a:avLst/>
            <a:gdLst/>
            <a:ahLst/>
            <a:cxnLst/>
            <a:rect l="l" t="t" r="r" b="b"/>
            <a:pathLst>
              <a:path w="1456689" h="341629">
                <a:moveTo>
                  <a:pt x="1305550" y="170951"/>
                </a:moveTo>
                <a:lnTo>
                  <a:pt x="1240614" y="132945"/>
                </a:lnTo>
                <a:lnTo>
                  <a:pt x="38100" y="132945"/>
                </a:lnTo>
                <a:lnTo>
                  <a:pt x="23145" y="135897"/>
                </a:lnTo>
                <a:lnTo>
                  <a:pt x="11048" y="143994"/>
                </a:lnTo>
                <a:lnTo>
                  <a:pt x="2952" y="156090"/>
                </a:lnTo>
                <a:lnTo>
                  <a:pt x="0" y="171045"/>
                </a:lnTo>
                <a:lnTo>
                  <a:pt x="2952" y="185677"/>
                </a:lnTo>
                <a:lnTo>
                  <a:pt x="11049" y="197810"/>
                </a:lnTo>
                <a:lnTo>
                  <a:pt x="23145" y="206085"/>
                </a:lnTo>
                <a:lnTo>
                  <a:pt x="38100" y="209145"/>
                </a:lnTo>
                <a:lnTo>
                  <a:pt x="1239918" y="209145"/>
                </a:lnTo>
                <a:lnTo>
                  <a:pt x="1305550" y="170951"/>
                </a:lnTo>
                <a:close/>
              </a:path>
              <a:path w="1456689" h="341629">
                <a:moveTo>
                  <a:pt x="1456182" y="171045"/>
                </a:moveTo>
                <a:lnTo>
                  <a:pt x="1171956" y="4929"/>
                </a:lnTo>
                <a:lnTo>
                  <a:pt x="1157966" y="0"/>
                </a:lnTo>
                <a:lnTo>
                  <a:pt x="1143476" y="928"/>
                </a:lnTo>
                <a:lnTo>
                  <a:pt x="1130272" y="7286"/>
                </a:lnTo>
                <a:lnTo>
                  <a:pt x="1120140" y="18645"/>
                </a:lnTo>
                <a:lnTo>
                  <a:pt x="1115210" y="33063"/>
                </a:lnTo>
                <a:lnTo>
                  <a:pt x="1116139" y="47696"/>
                </a:lnTo>
                <a:lnTo>
                  <a:pt x="1122497" y="60757"/>
                </a:lnTo>
                <a:lnTo>
                  <a:pt x="1133856" y="70461"/>
                </a:lnTo>
                <a:lnTo>
                  <a:pt x="1240614" y="132945"/>
                </a:lnTo>
                <a:lnTo>
                  <a:pt x="1380744" y="132945"/>
                </a:lnTo>
                <a:lnTo>
                  <a:pt x="1395698" y="135897"/>
                </a:lnTo>
                <a:lnTo>
                  <a:pt x="1407795" y="143994"/>
                </a:lnTo>
                <a:lnTo>
                  <a:pt x="1415891" y="156090"/>
                </a:lnTo>
                <a:lnTo>
                  <a:pt x="1418844" y="171045"/>
                </a:lnTo>
                <a:lnTo>
                  <a:pt x="1418844" y="192767"/>
                </a:lnTo>
                <a:lnTo>
                  <a:pt x="1456182" y="171045"/>
                </a:lnTo>
                <a:close/>
              </a:path>
              <a:path w="1456689" h="341629">
                <a:moveTo>
                  <a:pt x="1418844" y="192767"/>
                </a:moveTo>
                <a:lnTo>
                  <a:pt x="1418844" y="171045"/>
                </a:lnTo>
                <a:lnTo>
                  <a:pt x="1415891" y="185677"/>
                </a:lnTo>
                <a:lnTo>
                  <a:pt x="1407795" y="197810"/>
                </a:lnTo>
                <a:lnTo>
                  <a:pt x="1395698" y="206085"/>
                </a:lnTo>
                <a:lnTo>
                  <a:pt x="1380744" y="209145"/>
                </a:lnTo>
                <a:lnTo>
                  <a:pt x="1239918" y="209145"/>
                </a:lnTo>
                <a:lnTo>
                  <a:pt x="1133856" y="270867"/>
                </a:lnTo>
                <a:lnTo>
                  <a:pt x="1122497" y="280999"/>
                </a:lnTo>
                <a:lnTo>
                  <a:pt x="1116139" y="294203"/>
                </a:lnTo>
                <a:lnTo>
                  <a:pt x="1115210" y="308693"/>
                </a:lnTo>
                <a:lnTo>
                  <a:pt x="1120140" y="322683"/>
                </a:lnTo>
                <a:lnTo>
                  <a:pt x="1130272" y="334041"/>
                </a:lnTo>
                <a:lnTo>
                  <a:pt x="1143476" y="340399"/>
                </a:lnTo>
                <a:lnTo>
                  <a:pt x="1157966" y="341328"/>
                </a:lnTo>
                <a:lnTo>
                  <a:pt x="1171956" y="336399"/>
                </a:lnTo>
                <a:lnTo>
                  <a:pt x="1418844" y="192767"/>
                </a:lnTo>
                <a:close/>
              </a:path>
              <a:path w="1456689" h="341629">
                <a:moveTo>
                  <a:pt x="1361694" y="209145"/>
                </a:moveTo>
                <a:lnTo>
                  <a:pt x="1361694" y="203811"/>
                </a:lnTo>
                <a:lnTo>
                  <a:pt x="1305550" y="170951"/>
                </a:lnTo>
                <a:lnTo>
                  <a:pt x="1239918" y="209145"/>
                </a:lnTo>
                <a:lnTo>
                  <a:pt x="1361694" y="209145"/>
                </a:lnTo>
                <a:close/>
              </a:path>
              <a:path w="1456689" h="341629">
                <a:moveTo>
                  <a:pt x="1418844" y="171045"/>
                </a:moveTo>
                <a:lnTo>
                  <a:pt x="1415891" y="156090"/>
                </a:lnTo>
                <a:lnTo>
                  <a:pt x="1407795" y="143994"/>
                </a:lnTo>
                <a:lnTo>
                  <a:pt x="1395698" y="135897"/>
                </a:lnTo>
                <a:lnTo>
                  <a:pt x="1380744" y="132945"/>
                </a:lnTo>
                <a:lnTo>
                  <a:pt x="1240614" y="132945"/>
                </a:lnTo>
                <a:lnTo>
                  <a:pt x="1305550" y="170951"/>
                </a:lnTo>
                <a:lnTo>
                  <a:pt x="1361694" y="138279"/>
                </a:lnTo>
                <a:lnTo>
                  <a:pt x="1361694" y="209145"/>
                </a:lnTo>
                <a:lnTo>
                  <a:pt x="1380744" y="209145"/>
                </a:lnTo>
                <a:lnTo>
                  <a:pt x="1395698" y="206085"/>
                </a:lnTo>
                <a:lnTo>
                  <a:pt x="1407795" y="197810"/>
                </a:lnTo>
                <a:lnTo>
                  <a:pt x="1415891" y="185677"/>
                </a:lnTo>
                <a:lnTo>
                  <a:pt x="1418844" y="171045"/>
                </a:lnTo>
                <a:close/>
              </a:path>
              <a:path w="1456689" h="341629">
                <a:moveTo>
                  <a:pt x="1361694" y="203811"/>
                </a:moveTo>
                <a:lnTo>
                  <a:pt x="1361694" y="138279"/>
                </a:lnTo>
                <a:lnTo>
                  <a:pt x="1305550" y="170951"/>
                </a:lnTo>
                <a:lnTo>
                  <a:pt x="1361694" y="203811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18097" y="1537716"/>
            <a:ext cx="3291763" cy="45628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8" y="1494536"/>
            <a:ext cx="190373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THANK</a:t>
            </a:r>
            <a:r>
              <a:rPr spc="-55" dirty="0"/>
              <a:t> </a:t>
            </a:r>
            <a:r>
              <a:rPr spc="-30" dirty="0"/>
              <a:t>YOU</a:t>
            </a:r>
          </a:p>
        </p:txBody>
      </p:sp>
      <p:sp>
        <p:nvSpPr>
          <p:cNvPr id="3" name="object 3"/>
          <p:cNvSpPr/>
          <p:nvPr/>
        </p:nvSpPr>
        <p:spPr>
          <a:xfrm>
            <a:off x="341375" y="1956816"/>
            <a:ext cx="72390" cy="739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5780" y="1956816"/>
            <a:ext cx="73151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2469" y="1956816"/>
            <a:ext cx="73151" cy="73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9160" y="1956816"/>
            <a:ext cx="73152" cy="73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88136" y="1956816"/>
            <a:ext cx="73152" cy="739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0" y="5753861"/>
            <a:ext cx="10058018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">
              <a:lnSpc>
                <a:spcPts val="1105"/>
              </a:lnSpc>
            </a:pPr>
            <a:r>
              <a:rPr spc="20" dirty="0"/>
              <a:t>89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797</TotalTime>
  <Words>3511</Words>
  <Application>Microsoft Office PowerPoint</Application>
  <PresentationFormat>Custom</PresentationFormat>
  <Paragraphs>643</Paragraphs>
  <Slides>90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WELCOME</vt:lpstr>
      <vt:lpstr>PowerPoint Presentation</vt:lpstr>
      <vt:lpstr>PowerPoint Presentation</vt:lpstr>
      <vt:lpstr>GOAL OF THE COURSE</vt:lpstr>
      <vt:lpstr>COURSE OVERVIEW</vt:lpstr>
      <vt:lpstr>COURSE OBJECTIVES</vt:lpstr>
      <vt:lpstr>PowerPoint Presentation</vt:lpstr>
      <vt:lpstr>A PERFECT STRANGER</vt:lpstr>
      <vt:lpstr>OBJECTIVES</vt:lpstr>
      <vt:lpstr>GROUP ACTIVITY</vt:lpstr>
      <vt:lpstr>PowerPoint Presentation</vt:lpstr>
      <vt:lpstr>PowerPoint Presentation</vt:lpstr>
      <vt:lpstr>PowerPoint Presentation</vt:lpstr>
      <vt:lpstr>ACTIVITY DISCUSSION</vt:lpstr>
      <vt:lpstr>TYPES OF INCIDENTS</vt:lpstr>
      <vt:lpstr>YOU MAKE A DIFFERENCE</vt:lpstr>
      <vt:lpstr>RESPONSE IMPACT</vt:lpstr>
      <vt:lpstr>CHAIN OF SURVIVAL</vt:lpstr>
      <vt:lpstr>GROUP ACTIVITY</vt:lpstr>
      <vt:lpstr>WHEN PEOPLE ACT</vt:lpstr>
      <vt:lpstr>Bystander Effect</vt:lpstr>
      <vt:lpstr>DIFFUSION OF RESPONSIBILITY</vt:lpstr>
      <vt:lpstr>IMPACT OF STRESS</vt:lpstr>
      <vt:lpstr>IMPROVE YOUR RESPONSE</vt:lpstr>
      <vt:lpstr>KEY POINTS</vt:lpstr>
      <vt:lpstr>PowerPoint Presentation</vt:lpstr>
      <vt:lpstr>STEP ONE OBJECTIVES</vt:lpstr>
      <vt:lpstr>GROUP ACTIVITY</vt:lpstr>
      <vt:lpstr>CALL 9‐1‐1</vt:lpstr>
      <vt:lpstr>9‐1‐1 CALL: SHOOTING</vt:lpstr>
      <vt:lpstr>9‐1‐1 CALL: HOME INJURY</vt:lpstr>
      <vt:lpstr>YOU AND THE 9‐1‐1 OPERATOR</vt:lpstr>
      <vt:lpstr>COMMON QUESTIONS</vt:lpstr>
      <vt:lpstr>GROUP ACTIVITY</vt:lpstr>
      <vt:lpstr>PowerPoint Presentation</vt:lpstr>
      <vt:lpstr>ACTIVITY DISCUSSION</vt:lpstr>
      <vt:lpstr>KEY POINTS</vt:lpstr>
      <vt:lpstr>PowerPoint Presentation</vt:lpstr>
      <vt:lpstr>STEP TWO OBJECTIVES</vt:lpstr>
      <vt:lpstr>ASSESS THE SITUATION</vt:lpstr>
      <vt:lpstr>GROUP ACTIVITY</vt:lpstr>
      <vt:lpstr>PowerPoint Presentation</vt:lpstr>
      <vt:lpstr>PowerPoint Presentation</vt:lpstr>
      <vt:lpstr>PowerPoint Presentation</vt:lpstr>
      <vt:lpstr>PowerPoint Presentation</vt:lpstr>
      <vt:lpstr>ACTIVITY REVIEW</vt:lpstr>
      <vt:lpstr>BEFORE TAKING ACTION</vt:lpstr>
      <vt:lpstr>HOW TO MOVE THE INJURED</vt:lpstr>
      <vt:lpstr>HOW TO MOVE THE INJURED</vt:lpstr>
      <vt:lpstr>KEY POINTS</vt:lpstr>
      <vt:lpstr>PowerPoint Presentation</vt:lpstr>
      <vt:lpstr>STEP THREE OBJECTIVES</vt:lpstr>
      <vt:lpstr>WHY STOP THE BLEEDING</vt:lpstr>
      <vt:lpstr>PowerPoint Presentation</vt:lpstr>
      <vt:lpstr>HOW TO STOP THE BLEEDING</vt:lpstr>
      <vt:lpstr>STEPS TO CONTROL BLEEDING</vt:lpstr>
      <vt:lpstr>WHEN TO USE A TOURNIQUET</vt:lpstr>
      <vt:lpstr>HOW TO USE A TOURNIQUET (OPTIONAL)</vt:lpstr>
      <vt:lpstr>MAKESHIFT TOURNIQUETS (OPTIONAL)</vt:lpstr>
      <vt:lpstr>KEY POINTS</vt:lpstr>
      <vt:lpstr>PowerPoint Presentation</vt:lpstr>
      <vt:lpstr>STEP FOUR OBJECTIVES</vt:lpstr>
      <vt:lpstr>ALLOW SELF‐MANAGEMENT</vt:lpstr>
      <vt:lpstr>TRIPOD POSITION</vt:lpstr>
      <vt:lpstr>ASSESS THE UNCONSCIOUS</vt:lpstr>
      <vt:lpstr>RECOVERY POSITION SETUP</vt:lpstr>
      <vt:lpstr>MOVE WITH PURPOSE</vt:lpstr>
      <vt:lpstr>GROUP ACTIVITY</vt:lpstr>
      <vt:lpstr>KEY POINTS</vt:lpstr>
      <vt:lpstr>PowerPoint Presentation</vt:lpstr>
      <vt:lpstr>STEP FIVE OBJECTIVES</vt:lpstr>
      <vt:lpstr>GROUP ACTIVITY</vt:lpstr>
      <vt:lpstr>SIMPLE WORDS</vt:lpstr>
      <vt:lpstr>SIMPLE ACTIONS</vt:lpstr>
      <vt:lpstr>KEEPING THE INJURED WARM</vt:lpstr>
      <vt:lpstr>WORKING WITH CHILDREN</vt:lpstr>
      <vt:lpstr>WORKING WITH THOSE WITH DISABILITIES AND ACCESS AND  FUNCTIONAL NEEDS</vt:lpstr>
      <vt:lpstr>KEY POINTS</vt:lpstr>
      <vt:lpstr>PowerPoint Presentation</vt:lpstr>
      <vt:lpstr>PREPARE AT HOME</vt:lpstr>
      <vt:lpstr>EMERGENCY AID KIT</vt:lpstr>
      <vt:lpstr>ENHANCE YOUR SKILLS</vt:lpstr>
      <vt:lpstr>SUPPLEMENTAL RESOURCES</vt:lpstr>
      <vt:lpstr>ENHANCE YOUR SKILLS</vt:lpstr>
      <vt:lpstr>ENHANCE YOUR SKILLS</vt:lpstr>
      <vt:lpstr>ENHANCE YOUR SKILLS</vt:lpstr>
      <vt:lpstr>ENHANCE YOUR SKILLS</vt:lpstr>
      <vt:lpstr>SURVEY AND CERTIFICATE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UHA V2 to partners_EA-1.pptx</dc:title>
  <dc:creator>alewen</dc:creator>
  <cp:lastModifiedBy>Windows User</cp:lastModifiedBy>
  <cp:revision>20</cp:revision>
  <dcterms:created xsi:type="dcterms:W3CDTF">2019-07-17T16:00:56Z</dcterms:created>
  <dcterms:modified xsi:type="dcterms:W3CDTF">2019-08-12T19:06:07Z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2018-07-12T00:00:00Z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2019-07-17T00:00:00Z</vt:filetime>
  </property>
</Properties>
</file>