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notesSlides/notesSlide68.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diagrams/drawing1.xml" ContentType="application/vnd.ms-office.drawingml.diagramDrawing+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tags/tag3.xml" ContentType="application/vnd.openxmlformats-officedocument.presentationml.tags+xml"/>
  <Override PartName="/ppt/notesSlides/notesSlide37.xml" ContentType="application/vnd.openxmlformats-officedocument.presentationml.notesSlide+xml"/>
  <Override PartName="/ppt/diagrams/quickStyle1.xml" ContentType="application/vnd.openxmlformats-officedocument.drawingml.diagramStyl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0"/>
  </p:notesMasterIdLst>
  <p:handoutMasterIdLst>
    <p:handoutMasterId r:id="rId71"/>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0" r:id="rId14"/>
    <p:sldId id="268" r:id="rId15"/>
    <p:sldId id="272" r:id="rId16"/>
    <p:sldId id="273" r:id="rId17"/>
    <p:sldId id="274" r:id="rId18"/>
    <p:sldId id="271" r:id="rId19"/>
    <p:sldId id="275" r:id="rId20"/>
    <p:sldId id="323" r:id="rId21"/>
    <p:sldId id="324" r:id="rId22"/>
    <p:sldId id="325" r:id="rId23"/>
    <p:sldId id="326" r:id="rId24"/>
    <p:sldId id="327"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21" r:id="rId54"/>
    <p:sldId id="322" r:id="rId55"/>
    <p:sldId id="305" r:id="rId56"/>
    <p:sldId id="306" r:id="rId57"/>
    <p:sldId id="307" r:id="rId58"/>
    <p:sldId id="308" r:id="rId59"/>
    <p:sldId id="309" r:id="rId60"/>
    <p:sldId id="310" r:id="rId61"/>
    <p:sldId id="311" r:id="rId62"/>
    <p:sldId id="312" r:id="rId63"/>
    <p:sldId id="313" r:id="rId64"/>
    <p:sldId id="314" r:id="rId65"/>
    <p:sldId id="316" r:id="rId66"/>
    <p:sldId id="318" r:id="rId67"/>
    <p:sldId id="319" r:id="rId68"/>
    <p:sldId id="320" r:id="rId69"/>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Arial" pitchFamily="127" charset="0"/>
        <a:ea typeface="ＭＳ Ｐゴシック" pitchFamily="127" charset="-128"/>
        <a:cs typeface="ＭＳ Ｐゴシック" pitchFamily="127" charset="-128"/>
      </a:defRPr>
    </a:lvl1pPr>
    <a:lvl2pPr marL="457200" algn="l" rtl="0" fontAlgn="base">
      <a:spcBef>
        <a:spcPct val="0"/>
      </a:spcBef>
      <a:spcAft>
        <a:spcPct val="0"/>
      </a:spcAft>
      <a:defRPr sz="2400" kern="1200">
        <a:solidFill>
          <a:schemeClr val="tx1"/>
        </a:solidFill>
        <a:latin typeface="Arial" pitchFamily="127" charset="0"/>
        <a:ea typeface="ＭＳ Ｐゴシック" pitchFamily="127" charset="-128"/>
        <a:cs typeface="ＭＳ Ｐゴシック" pitchFamily="127" charset="-128"/>
      </a:defRPr>
    </a:lvl2pPr>
    <a:lvl3pPr marL="914400" algn="l" rtl="0" fontAlgn="base">
      <a:spcBef>
        <a:spcPct val="0"/>
      </a:spcBef>
      <a:spcAft>
        <a:spcPct val="0"/>
      </a:spcAft>
      <a:defRPr sz="2400" kern="1200">
        <a:solidFill>
          <a:schemeClr val="tx1"/>
        </a:solidFill>
        <a:latin typeface="Arial" pitchFamily="127" charset="0"/>
        <a:ea typeface="ＭＳ Ｐゴシック" pitchFamily="127" charset="-128"/>
        <a:cs typeface="ＭＳ Ｐゴシック" pitchFamily="127" charset="-128"/>
      </a:defRPr>
    </a:lvl3pPr>
    <a:lvl4pPr marL="1371600" algn="l" rtl="0" fontAlgn="base">
      <a:spcBef>
        <a:spcPct val="0"/>
      </a:spcBef>
      <a:spcAft>
        <a:spcPct val="0"/>
      </a:spcAft>
      <a:defRPr sz="2400" kern="1200">
        <a:solidFill>
          <a:schemeClr val="tx1"/>
        </a:solidFill>
        <a:latin typeface="Arial" pitchFamily="127" charset="0"/>
        <a:ea typeface="ＭＳ Ｐゴシック" pitchFamily="127" charset="-128"/>
        <a:cs typeface="ＭＳ Ｐゴシック" pitchFamily="127" charset="-128"/>
      </a:defRPr>
    </a:lvl4pPr>
    <a:lvl5pPr marL="1828800" algn="l" rtl="0" fontAlgn="base">
      <a:spcBef>
        <a:spcPct val="0"/>
      </a:spcBef>
      <a:spcAft>
        <a:spcPct val="0"/>
      </a:spcAft>
      <a:defRPr sz="2400" kern="1200">
        <a:solidFill>
          <a:schemeClr val="tx1"/>
        </a:solidFill>
        <a:latin typeface="Arial" pitchFamily="127" charset="0"/>
        <a:ea typeface="ＭＳ Ｐゴシック" pitchFamily="127" charset="-128"/>
        <a:cs typeface="ＭＳ Ｐゴシック" pitchFamily="127" charset="-128"/>
      </a:defRPr>
    </a:lvl5pPr>
    <a:lvl6pPr marL="2286000" algn="l" defTabSz="457200" rtl="0" eaLnBrk="1" latinLnBrk="0" hangingPunct="1">
      <a:defRPr sz="2400" kern="1200">
        <a:solidFill>
          <a:schemeClr val="tx1"/>
        </a:solidFill>
        <a:latin typeface="Arial" pitchFamily="127" charset="0"/>
        <a:ea typeface="ＭＳ Ｐゴシック" pitchFamily="127" charset="-128"/>
        <a:cs typeface="ＭＳ Ｐゴシック" pitchFamily="127" charset="-128"/>
      </a:defRPr>
    </a:lvl6pPr>
    <a:lvl7pPr marL="2743200" algn="l" defTabSz="457200" rtl="0" eaLnBrk="1" latinLnBrk="0" hangingPunct="1">
      <a:defRPr sz="2400" kern="1200">
        <a:solidFill>
          <a:schemeClr val="tx1"/>
        </a:solidFill>
        <a:latin typeface="Arial" pitchFamily="127" charset="0"/>
        <a:ea typeface="ＭＳ Ｐゴシック" pitchFamily="127" charset="-128"/>
        <a:cs typeface="ＭＳ Ｐゴシック" pitchFamily="127" charset="-128"/>
      </a:defRPr>
    </a:lvl7pPr>
    <a:lvl8pPr marL="3200400" algn="l" defTabSz="457200" rtl="0" eaLnBrk="1" latinLnBrk="0" hangingPunct="1">
      <a:defRPr sz="2400" kern="1200">
        <a:solidFill>
          <a:schemeClr val="tx1"/>
        </a:solidFill>
        <a:latin typeface="Arial" pitchFamily="127" charset="0"/>
        <a:ea typeface="ＭＳ Ｐゴシック" pitchFamily="127" charset="-128"/>
        <a:cs typeface="ＭＳ Ｐゴシック" pitchFamily="127" charset="-128"/>
      </a:defRPr>
    </a:lvl8pPr>
    <a:lvl9pPr marL="3657600" algn="l" defTabSz="457200" rtl="0" eaLnBrk="1" latinLnBrk="0" hangingPunct="1">
      <a:defRPr sz="2400" kern="1200">
        <a:solidFill>
          <a:schemeClr val="tx1"/>
        </a:solidFill>
        <a:latin typeface="Arial" pitchFamily="127" charset="0"/>
        <a:ea typeface="ＭＳ Ｐゴシック" pitchFamily="127" charset="-128"/>
        <a:cs typeface="ＭＳ Ｐゴシック" pitchFamily="127"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9933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9" autoAdjust="0"/>
    <p:restoredTop sz="79965" autoAdjust="0"/>
  </p:normalViewPr>
  <p:slideViewPr>
    <p:cSldViewPr>
      <p:cViewPr varScale="1">
        <p:scale>
          <a:sx n="50" d="100"/>
          <a:sy n="50" d="100"/>
        </p:scale>
        <p:origin x="-1080" y="-96"/>
      </p:cViewPr>
      <p:guideLst>
        <p:guide orient="horz" pos="2160"/>
        <p:guide pos="2880"/>
      </p:guideLst>
    </p:cSldViewPr>
  </p:slideViewPr>
  <p:outlineViewPr>
    <p:cViewPr>
      <p:scale>
        <a:sx n="33" d="100"/>
        <a:sy n="33" d="100"/>
      </p:scale>
      <p:origin x="0" y="11168"/>
    </p:cViewPr>
  </p:outlineViewPr>
  <p:notesTextViewPr>
    <p:cViewPr>
      <p:scale>
        <a:sx n="100" d="100"/>
        <a:sy n="100" d="100"/>
      </p:scale>
      <p:origin x="0" y="0"/>
    </p:cViewPr>
  </p:notesTextViewPr>
  <p:sorterViewPr>
    <p:cViewPr>
      <p:scale>
        <a:sx n="66" d="100"/>
        <a:sy n="66" d="100"/>
      </p:scale>
      <p:origin x="0" y="9368"/>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533533-9930-451C-9BFA-80C9BF214E4C}" type="doc">
      <dgm:prSet loTypeId="urn:microsoft.com/office/officeart/2005/8/layout/vList2" loCatId="list" qsTypeId="urn:microsoft.com/office/officeart/2005/8/quickstyle/3d5" qsCatId="3D" csTypeId="urn:microsoft.com/office/officeart/2005/8/colors/colorful5" csCatId="colorful" phldr="1"/>
      <dgm:spPr/>
      <dgm:t>
        <a:bodyPr/>
        <a:lstStyle/>
        <a:p>
          <a:endParaRPr lang="en-US"/>
        </a:p>
      </dgm:t>
    </dgm:pt>
    <dgm:pt modelId="{FCF9BFE9-28E3-2C43-A84E-0ADCB7838EB2}">
      <dgm:prSet/>
      <dgm:spPr/>
      <dgm:t>
        <a:bodyPr/>
        <a:lstStyle/>
        <a:p>
          <a:r>
            <a:rPr lang="en-US" dirty="0" smtClean="0"/>
            <a:t>6</a:t>
          </a:r>
          <a:endParaRPr lang="en-US" dirty="0"/>
        </a:p>
      </dgm:t>
    </dgm:pt>
    <dgm:pt modelId="{69D27459-D506-9F48-8E5A-F9E1C8F52C84}" type="parTrans" cxnId="{12523824-B61D-0B41-8288-E826F45CB9C0}">
      <dgm:prSet/>
      <dgm:spPr/>
      <dgm:t>
        <a:bodyPr/>
        <a:lstStyle/>
        <a:p>
          <a:endParaRPr lang="en-US"/>
        </a:p>
      </dgm:t>
    </dgm:pt>
    <dgm:pt modelId="{99D9862A-B8DB-CC43-9391-7B7E98288DA2}" type="sibTrans" cxnId="{12523824-B61D-0B41-8288-E826F45CB9C0}">
      <dgm:prSet/>
      <dgm:spPr/>
      <dgm:t>
        <a:bodyPr/>
        <a:lstStyle/>
        <a:p>
          <a:endParaRPr lang="en-US"/>
        </a:p>
      </dgm:t>
    </dgm:pt>
    <dgm:pt modelId="{A63FAEAA-EADC-4240-8E11-0E6F8DD493FF}" type="pres">
      <dgm:prSet presAssocID="{DF533533-9930-451C-9BFA-80C9BF214E4C}" presName="linear" presStyleCnt="0">
        <dgm:presLayoutVars>
          <dgm:animLvl val="lvl"/>
          <dgm:resizeHandles val="exact"/>
        </dgm:presLayoutVars>
      </dgm:prSet>
      <dgm:spPr/>
      <dgm:t>
        <a:bodyPr/>
        <a:lstStyle/>
        <a:p>
          <a:endParaRPr lang="en-US"/>
        </a:p>
      </dgm:t>
    </dgm:pt>
    <dgm:pt modelId="{FDE64174-2CCE-E742-A337-091307883EEA}" type="pres">
      <dgm:prSet presAssocID="{FCF9BFE9-28E3-2C43-A84E-0ADCB7838EB2}" presName="parentText" presStyleLbl="node1" presStyleIdx="0" presStyleCnt="1">
        <dgm:presLayoutVars>
          <dgm:chMax val="0"/>
          <dgm:bulletEnabled val="1"/>
        </dgm:presLayoutVars>
      </dgm:prSet>
      <dgm:spPr/>
      <dgm:t>
        <a:bodyPr/>
        <a:lstStyle/>
        <a:p>
          <a:endParaRPr lang="en-US"/>
        </a:p>
      </dgm:t>
    </dgm:pt>
  </dgm:ptLst>
  <dgm:cxnLst>
    <dgm:cxn modelId="{12523824-B61D-0B41-8288-E826F45CB9C0}" srcId="{DF533533-9930-451C-9BFA-80C9BF214E4C}" destId="{FCF9BFE9-28E3-2C43-A84E-0ADCB7838EB2}" srcOrd="0" destOrd="0" parTransId="{69D27459-D506-9F48-8E5A-F9E1C8F52C84}" sibTransId="{99D9862A-B8DB-CC43-9391-7B7E98288DA2}"/>
    <dgm:cxn modelId="{DAA6317F-42A1-484C-968E-36CD0B0C39D5}" type="presOf" srcId="{DF533533-9930-451C-9BFA-80C9BF214E4C}" destId="{A63FAEAA-EADC-4240-8E11-0E6F8DD493FF}" srcOrd="0" destOrd="0" presId="urn:microsoft.com/office/officeart/2005/8/layout/vList2"/>
    <dgm:cxn modelId="{B10E02B9-6359-7B46-B808-7AE171A9E78B}" type="presOf" srcId="{FCF9BFE9-28E3-2C43-A84E-0ADCB7838EB2}" destId="{FDE64174-2CCE-E742-A337-091307883EEA}" srcOrd="0" destOrd="0" presId="urn:microsoft.com/office/officeart/2005/8/layout/vList2"/>
    <dgm:cxn modelId="{A4C67086-7BF6-754C-B8E0-0C91CA4219DF}" type="presParOf" srcId="{A63FAEAA-EADC-4240-8E11-0E6F8DD493FF}" destId="{FDE64174-2CCE-E742-A337-091307883EEA}" srcOrd="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038475" cy="465138"/>
          </a:xfrm>
          <a:prstGeom prst="rect">
            <a:avLst/>
          </a:prstGeom>
          <a:noFill/>
          <a:ln>
            <a:noFill/>
          </a:ln>
        </p:spPr>
        <p:txBody>
          <a:bodyPr vert="horz" wrap="square" lIns="91293" tIns="45646" rIns="91293" bIns="45646" anchor="t" anchorCtr="0" compatLnSpc="1"/>
          <a:lstStyle>
            <a:lvl1pPr defTabSz="912936" fontAlgn="auto">
              <a:spcBef>
                <a:spcPts val="0"/>
              </a:spcBef>
              <a:spcAft>
                <a:spcPts val="0"/>
              </a:spcAft>
              <a:defRPr sz="1800" kern="0">
                <a:solidFill>
                  <a:srgbClr val="000000"/>
                </a:solidFill>
                <a:latin typeface="Calibri"/>
                <a:ea typeface="+mn-ea"/>
                <a:cs typeface="+mn-cs"/>
              </a:defRPr>
            </a:lvl1pPr>
          </a:lstStyle>
          <a:p>
            <a:pPr>
              <a:defRPr sz="1800" b="0" i="0" u="none" strike="noStrike" kern="0" cap="none" spc="0" baseline="0">
                <a:solidFill>
                  <a:srgbClr val="000000"/>
                </a:solidFill>
                <a:uFillTx/>
              </a:defRPr>
            </a:pPr>
            <a:endParaRPr lang="en-US"/>
          </a:p>
        </p:txBody>
      </p:sp>
      <p:sp>
        <p:nvSpPr>
          <p:cNvPr id="3" name="Date Placeholder 2"/>
          <p:cNvSpPr txBox="1">
            <a:spLocks noGrp="1"/>
          </p:cNvSpPr>
          <p:nvPr>
            <p:ph type="dt" sz="quarter" idx="1"/>
          </p:nvPr>
        </p:nvSpPr>
        <p:spPr>
          <a:xfrm>
            <a:off x="3970338" y="0"/>
            <a:ext cx="3038475" cy="465138"/>
          </a:xfrm>
          <a:prstGeom prst="rect">
            <a:avLst/>
          </a:prstGeom>
          <a:noFill/>
          <a:ln>
            <a:noFill/>
          </a:ln>
        </p:spPr>
        <p:txBody>
          <a:bodyPr vert="horz" wrap="square" lIns="91293" tIns="45646" rIns="91293" bIns="45646" anchor="t" anchorCtr="0" compatLnSpc="1"/>
          <a:lstStyle>
            <a:lvl1pPr algn="r" defTabSz="912936" fontAlgn="auto">
              <a:spcBef>
                <a:spcPts val="0"/>
              </a:spcBef>
              <a:spcAft>
                <a:spcPts val="0"/>
              </a:spcAft>
              <a:defRPr sz="1800" kern="0">
                <a:solidFill>
                  <a:srgbClr val="000000"/>
                </a:solidFill>
                <a:latin typeface="Calibri"/>
                <a:ea typeface="+mn-ea"/>
                <a:cs typeface="+mn-cs"/>
              </a:defRPr>
            </a:lvl1pPr>
          </a:lstStyle>
          <a:p>
            <a:pPr>
              <a:defRPr sz="1800" b="0" i="0" u="none" strike="noStrike" kern="0" cap="none" spc="0" baseline="0">
                <a:solidFill>
                  <a:srgbClr val="000000"/>
                </a:solidFill>
                <a:uFillTx/>
              </a:defRPr>
            </a:pPr>
            <a:fld id="{293CBF81-7FB1-4130-A349-38916B41460F}" type="datetime1">
              <a:rPr lang="en-US"/>
              <a:pPr>
                <a:defRPr sz="1800" b="0" i="0" u="none" strike="noStrike" kern="0" cap="none" spc="0" baseline="0">
                  <a:solidFill>
                    <a:srgbClr val="000000"/>
                  </a:solidFill>
                  <a:uFillTx/>
                </a:defRPr>
              </a:pPr>
              <a:t>9/18/2012</a:t>
            </a:fld>
            <a:endParaRPr lang="en-US"/>
          </a:p>
        </p:txBody>
      </p:sp>
      <p:sp>
        <p:nvSpPr>
          <p:cNvPr id="4" name="Footer Placeholder 3"/>
          <p:cNvSpPr txBox="1">
            <a:spLocks noGrp="1"/>
          </p:cNvSpPr>
          <p:nvPr>
            <p:ph type="ftr" sz="quarter" idx="2"/>
          </p:nvPr>
        </p:nvSpPr>
        <p:spPr>
          <a:xfrm>
            <a:off x="0" y="8829675"/>
            <a:ext cx="3038475" cy="465138"/>
          </a:xfrm>
          <a:prstGeom prst="rect">
            <a:avLst/>
          </a:prstGeom>
          <a:noFill/>
          <a:ln>
            <a:noFill/>
          </a:ln>
        </p:spPr>
        <p:txBody>
          <a:bodyPr vert="horz" wrap="square" lIns="91293" tIns="45646" rIns="91293" bIns="45646" anchor="b" anchorCtr="0" compatLnSpc="1"/>
          <a:lstStyle>
            <a:lvl1pPr defTabSz="912936" fontAlgn="auto">
              <a:spcBef>
                <a:spcPts val="0"/>
              </a:spcBef>
              <a:spcAft>
                <a:spcPts val="0"/>
              </a:spcAft>
              <a:defRPr sz="1800" kern="0">
                <a:solidFill>
                  <a:srgbClr val="000000"/>
                </a:solidFill>
                <a:latin typeface="Calibri"/>
                <a:ea typeface="+mn-ea"/>
                <a:cs typeface="+mn-cs"/>
              </a:defRPr>
            </a:lvl1pPr>
          </a:lstStyle>
          <a:p>
            <a:pPr>
              <a:defRPr sz="1800" b="0" i="0" u="none" strike="noStrike" kern="0" cap="none" spc="0" baseline="0">
                <a:solidFill>
                  <a:srgbClr val="000000"/>
                </a:solidFill>
                <a:uFillTx/>
              </a:defRPr>
            </a:pPr>
            <a:endParaRPr lang="en-US"/>
          </a:p>
        </p:txBody>
      </p:sp>
      <p:sp>
        <p:nvSpPr>
          <p:cNvPr id="5" name="Slide Number Placeholder 4"/>
          <p:cNvSpPr txBox="1">
            <a:spLocks noGrp="1"/>
          </p:cNvSpPr>
          <p:nvPr>
            <p:ph type="sldNum" sz="quarter" idx="3"/>
          </p:nvPr>
        </p:nvSpPr>
        <p:spPr>
          <a:xfrm>
            <a:off x="3970338" y="8829675"/>
            <a:ext cx="3038475" cy="465138"/>
          </a:xfrm>
          <a:prstGeom prst="rect">
            <a:avLst/>
          </a:prstGeom>
          <a:noFill/>
          <a:ln>
            <a:noFill/>
          </a:ln>
        </p:spPr>
        <p:txBody>
          <a:bodyPr vert="horz" wrap="square" lIns="91293" tIns="45646" rIns="91293" bIns="45646" anchor="b" anchorCtr="0" compatLnSpc="1"/>
          <a:lstStyle>
            <a:lvl1pPr algn="r" defTabSz="912936" fontAlgn="auto">
              <a:spcBef>
                <a:spcPts val="0"/>
              </a:spcBef>
              <a:spcAft>
                <a:spcPts val="0"/>
              </a:spcAft>
              <a:defRPr sz="1800" kern="0">
                <a:solidFill>
                  <a:srgbClr val="000000"/>
                </a:solidFill>
                <a:latin typeface="Calibri"/>
                <a:ea typeface="+mn-ea"/>
                <a:cs typeface="+mn-cs"/>
              </a:defRPr>
            </a:lvl1pPr>
          </a:lstStyle>
          <a:p>
            <a:pPr>
              <a:defRPr sz="1800" b="0" i="0" u="none" strike="noStrike" kern="0" cap="none" spc="0" baseline="0">
                <a:solidFill>
                  <a:srgbClr val="000000"/>
                </a:solidFill>
                <a:uFillTx/>
              </a:defRPr>
            </a:pPr>
            <a:fld id="{3C8D754F-E733-4231-ACE2-76FB89D6CD83}" type="slidenum">
              <a:rPr lang="en-US"/>
              <a:pPr>
                <a:defRPr sz="1800" b="0" i="0" u="none" strike="noStrike" kern="0" cap="none" spc="0" baseline="0">
                  <a:solidFill>
                    <a:srgbClr val="000000"/>
                  </a:solidFill>
                  <a:uFillTx/>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Espace réservé de l'en-tête 1"/>
          <p:cNvSpPr txBox="1">
            <a:spLocks noGrp="1"/>
          </p:cNvSpPr>
          <p:nvPr>
            <p:ph type="hdr" sz="quarter"/>
          </p:nvPr>
        </p:nvSpPr>
        <p:spPr>
          <a:xfrm>
            <a:off x="0" y="0"/>
            <a:ext cx="3038475" cy="465138"/>
          </a:xfrm>
          <a:prstGeom prst="rect">
            <a:avLst/>
          </a:prstGeom>
          <a:noFill/>
          <a:ln>
            <a:noFill/>
          </a:ln>
        </p:spPr>
        <p:txBody>
          <a:bodyPr vert="horz" wrap="square" lIns="92299" tIns="46149" rIns="92299" bIns="46149" anchor="t" anchorCtr="0" compatLnSpc="1"/>
          <a:lstStyle>
            <a:lvl1pPr marL="0" marR="0" lvl="0" indent="0" algn="l" defTabSz="922977" rtl="0" fontAlgn="auto" hangingPunct="1">
              <a:lnSpc>
                <a:spcPct val="100000"/>
              </a:lnSpc>
              <a:spcBef>
                <a:spcPts val="0"/>
              </a:spcBef>
              <a:spcAft>
                <a:spcPts val="0"/>
              </a:spcAft>
              <a:buNone/>
              <a:tabLst/>
              <a:defRPr lang="fr-CA" sz="1200" b="0" i="0" u="none" strike="noStrike" kern="1200" cap="none" spc="0" baseline="0">
                <a:solidFill>
                  <a:srgbClr val="000000"/>
                </a:solidFill>
                <a:uFillTx/>
                <a:latin typeface="Arial"/>
                <a:ea typeface="+mn-ea"/>
                <a:cs typeface="+mn-cs"/>
              </a:defRPr>
            </a:lvl1pPr>
          </a:lstStyle>
          <a:p>
            <a:pPr>
              <a:defRPr/>
            </a:pPr>
            <a:endParaRPr/>
          </a:p>
        </p:txBody>
      </p:sp>
      <p:sp>
        <p:nvSpPr>
          <p:cNvPr id="3" name="Espace réservé de la date 2"/>
          <p:cNvSpPr txBox="1">
            <a:spLocks noGrp="1"/>
          </p:cNvSpPr>
          <p:nvPr>
            <p:ph type="dt" idx="1"/>
          </p:nvPr>
        </p:nvSpPr>
        <p:spPr>
          <a:xfrm>
            <a:off x="3970338" y="0"/>
            <a:ext cx="3038475" cy="465138"/>
          </a:xfrm>
          <a:prstGeom prst="rect">
            <a:avLst/>
          </a:prstGeom>
          <a:noFill/>
          <a:ln>
            <a:noFill/>
          </a:ln>
        </p:spPr>
        <p:txBody>
          <a:bodyPr vert="horz" wrap="square" lIns="92299" tIns="46149" rIns="92299" bIns="46149" anchor="t" anchorCtr="0" compatLnSpc="1"/>
          <a:lstStyle>
            <a:lvl1pPr marL="0" marR="0" lvl="0" indent="0" algn="r" defTabSz="922977"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Arial"/>
                <a:ea typeface="+mn-ea"/>
                <a:cs typeface="+mn-cs"/>
              </a:defRPr>
            </a:lvl1pPr>
          </a:lstStyle>
          <a:p>
            <a:pPr>
              <a:defRPr/>
            </a:pPr>
            <a:fld id="{9D9F46D3-6A7F-4B8D-9989-6313E17E974A}" type="datetime1">
              <a:rPr lang="en-US"/>
              <a:pPr>
                <a:defRPr/>
              </a:pPr>
              <a:t>9/18/2012</a:t>
            </a:fld>
            <a:endParaRPr lang="fr-CA"/>
          </a:p>
        </p:txBody>
      </p:sp>
      <p:sp>
        <p:nvSpPr>
          <p:cNvPr id="13316" name="Espace réservé de l'image des diapositives 3"/>
          <p:cNvSpPr>
            <a:spLocks noGrp="1" noRot="1" noChangeAspect="1"/>
          </p:cNvSpPr>
          <p:nvPr>
            <p:ph type="sldImg" idx="2"/>
          </p:nvPr>
        </p:nvSpPr>
        <p:spPr bwMode="auto">
          <a:xfrm>
            <a:off x="1181100" y="696913"/>
            <a:ext cx="4648200" cy="3486150"/>
          </a:xfrm>
          <a:prstGeom prst="rect">
            <a:avLst/>
          </a:prstGeom>
          <a:noFill/>
          <a:ln w="12701">
            <a:solidFill>
              <a:srgbClr val="000000"/>
            </a:solidFill>
            <a:miter lim="800000"/>
            <a:headEnd/>
            <a:tailEnd/>
          </a:ln>
        </p:spPr>
      </p:sp>
      <p:sp>
        <p:nvSpPr>
          <p:cNvPr id="5" name="Espace réservé des commentaires 4"/>
          <p:cNvSpPr txBox="1">
            <a:spLocks noGrp="1"/>
          </p:cNvSpPr>
          <p:nvPr>
            <p:ph type="body" sz="quarter" idx="3"/>
          </p:nvPr>
        </p:nvSpPr>
        <p:spPr>
          <a:xfrm>
            <a:off x="701675" y="4416425"/>
            <a:ext cx="5607050" cy="4183063"/>
          </a:xfrm>
          <a:prstGeom prst="rect">
            <a:avLst/>
          </a:prstGeom>
          <a:noFill/>
          <a:ln>
            <a:noFill/>
          </a:ln>
        </p:spPr>
        <p:txBody>
          <a:bodyPr vert="horz" wrap="square" lIns="92299" tIns="46149" rIns="92299" bIns="46149" anchor="t" anchorCtr="0" compatLnSpc="1"/>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CA" noProof="0" smtClean="0"/>
          </a:p>
        </p:txBody>
      </p:sp>
      <p:sp>
        <p:nvSpPr>
          <p:cNvPr id="6" name="Espace réservé du pied de page 5"/>
          <p:cNvSpPr txBox="1">
            <a:spLocks noGrp="1"/>
          </p:cNvSpPr>
          <p:nvPr>
            <p:ph type="ftr" sz="quarter" idx="4"/>
          </p:nvPr>
        </p:nvSpPr>
        <p:spPr>
          <a:xfrm>
            <a:off x="0" y="8829675"/>
            <a:ext cx="3038475" cy="465138"/>
          </a:xfrm>
          <a:prstGeom prst="rect">
            <a:avLst/>
          </a:prstGeom>
          <a:noFill/>
          <a:ln>
            <a:noFill/>
          </a:ln>
        </p:spPr>
        <p:txBody>
          <a:bodyPr vert="horz" wrap="square" lIns="92299" tIns="46149" rIns="92299" bIns="46149" anchor="b" anchorCtr="0" compatLnSpc="1"/>
          <a:lstStyle>
            <a:lvl1pPr marL="0" marR="0" lvl="0" indent="0" algn="l" defTabSz="922977" rtl="0" fontAlgn="auto" hangingPunct="1">
              <a:lnSpc>
                <a:spcPct val="100000"/>
              </a:lnSpc>
              <a:spcBef>
                <a:spcPts val="0"/>
              </a:spcBef>
              <a:spcAft>
                <a:spcPts val="0"/>
              </a:spcAft>
              <a:buNone/>
              <a:tabLst/>
              <a:defRPr lang="fr-CA" sz="1200" b="0" i="0" u="none" strike="noStrike" kern="1200" cap="none" spc="0" baseline="0">
                <a:solidFill>
                  <a:srgbClr val="000000"/>
                </a:solidFill>
                <a:uFillTx/>
                <a:latin typeface="Arial"/>
                <a:ea typeface="+mn-ea"/>
                <a:cs typeface="+mn-cs"/>
              </a:defRPr>
            </a:lvl1pPr>
          </a:lstStyle>
          <a:p>
            <a:pPr>
              <a:defRPr/>
            </a:pPr>
            <a:endParaRPr/>
          </a:p>
        </p:txBody>
      </p:sp>
      <p:sp>
        <p:nvSpPr>
          <p:cNvPr id="7" name="Espace réservé du numéro de diapositive 6"/>
          <p:cNvSpPr txBox="1">
            <a:spLocks noGrp="1"/>
          </p:cNvSpPr>
          <p:nvPr>
            <p:ph type="sldNum" sz="quarter" idx="5"/>
          </p:nvPr>
        </p:nvSpPr>
        <p:spPr>
          <a:xfrm>
            <a:off x="3970338" y="8829675"/>
            <a:ext cx="3038475" cy="465138"/>
          </a:xfrm>
          <a:prstGeom prst="rect">
            <a:avLst/>
          </a:prstGeom>
          <a:noFill/>
          <a:ln>
            <a:noFill/>
          </a:ln>
        </p:spPr>
        <p:txBody>
          <a:bodyPr vert="horz" wrap="square" lIns="92299" tIns="46149" rIns="92299" bIns="46149" anchor="b" anchorCtr="0" compatLnSpc="1"/>
          <a:lstStyle>
            <a:lvl1pPr marL="0" marR="0" lvl="0" indent="0" algn="r" defTabSz="922977" rtl="0" fontAlgn="auto" hangingPunct="1">
              <a:lnSpc>
                <a:spcPct val="100000"/>
              </a:lnSpc>
              <a:spcBef>
                <a:spcPts val="0"/>
              </a:spcBef>
              <a:spcAft>
                <a:spcPts val="0"/>
              </a:spcAft>
              <a:buNone/>
              <a:tabLst/>
              <a:defRPr lang="fr-CA" sz="1200" b="0" i="0" u="none" strike="noStrike" kern="1200" cap="none" spc="0" baseline="0">
                <a:solidFill>
                  <a:srgbClr val="000000"/>
                </a:solidFill>
                <a:uFillTx/>
                <a:latin typeface="Arial"/>
                <a:ea typeface="+mn-ea"/>
                <a:cs typeface="+mn-cs"/>
              </a:defRPr>
            </a:lvl1pPr>
          </a:lstStyle>
          <a:p>
            <a:pPr>
              <a:defRPr/>
            </a:pPr>
            <a:fld id="{D944C9DC-E7AD-46E0-B512-8D382BFE96CB}" type="slidenum">
              <a:rPr/>
              <a:pPr>
                <a:defRPr/>
              </a:pPr>
              <a:t>‹#›</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fr-FR" sz="1200" kern="1200">
        <a:solidFill>
          <a:srgbClr val="000000"/>
        </a:solidFill>
        <a:latin typeface="Calibri"/>
        <a:ea typeface="ＭＳ Ｐゴシック" pitchFamily="127" charset="-128"/>
        <a:cs typeface="ＭＳ Ｐゴシック" pitchFamily="127" charset="-128"/>
      </a:defRPr>
    </a:lvl1pPr>
    <a:lvl2pPr marL="457200" lvl="1" algn="l" rtl="0" eaLnBrk="0" fontAlgn="base" hangingPunct="0">
      <a:spcBef>
        <a:spcPct val="0"/>
      </a:spcBef>
      <a:spcAft>
        <a:spcPct val="0"/>
      </a:spcAft>
      <a:defRPr lang="fr-FR" sz="1200" kern="1200">
        <a:solidFill>
          <a:srgbClr val="000000"/>
        </a:solidFill>
        <a:latin typeface="Calibri"/>
        <a:ea typeface="ＭＳ Ｐゴシック" pitchFamily="127" charset="-128"/>
      </a:defRPr>
    </a:lvl2pPr>
    <a:lvl3pPr marL="914400" lvl="2" algn="l" rtl="0" eaLnBrk="0" fontAlgn="base" hangingPunct="0">
      <a:spcBef>
        <a:spcPct val="0"/>
      </a:spcBef>
      <a:spcAft>
        <a:spcPct val="0"/>
      </a:spcAft>
      <a:defRPr lang="fr-FR" sz="1200" kern="1200">
        <a:solidFill>
          <a:srgbClr val="000000"/>
        </a:solidFill>
        <a:latin typeface="Calibri"/>
        <a:ea typeface="ＭＳ Ｐゴシック" pitchFamily="127" charset="-128"/>
      </a:defRPr>
    </a:lvl3pPr>
    <a:lvl4pPr marL="1371600" lvl="3" algn="l" rtl="0" eaLnBrk="0" fontAlgn="base" hangingPunct="0">
      <a:spcBef>
        <a:spcPct val="0"/>
      </a:spcBef>
      <a:spcAft>
        <a:spcPct val="0"/>
      </a:spcAft>
      <a:defRPr lang="fr-FR" sz="1200" kern="1200">
        <a:solidFill>
          <a:srgbClr val="000000"/>
        </a:solidFill>
        <a:latin typeface="Calibri"/>
        <a:ea typeface="ＭＳ Ｐゴシック" pitchFamily="127" charset="-128"/>
      </a:defRPr>
    </a:lvl4pPr>
    <a:lvl5pPr marL="1828800" lvl="4" algn="l" rtl="0" eaLnBrk="0" fontAlgn="base" hangingPunct="0">
      <a:spcBef>
        <a:spcPct val="0"/>
      </a:spcBef>
      <a:spcAft>
        <a:spcPct val="0"/>
      </a:spcAft>
      <a:defRPr lang="fr-FR" sz="1200" kern="1200">
        <a:solidFill>
          <a:srgbClr val="000000"/>
        </a:solidFill>
        <a:latin typeface="Calibri"/>
        <a:ea typeface="ＭＳ Ｐゴシック" pitchFamily="127"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noTextEdit="1"/>
          </p:cNvSpPr>
          <p:nvPr>
            <p:ph type="sldImg"/>
          </p:nvPr>
        </p:nvSpPr>
        <p:spPr>
          <a:ln/>
        </p:spPr>
      </p:sp>
      <p:sp>
        <p:nvSpPr>
          <p:cNvPr id="16386" name="Notes Placeholder 2"/>
          <p:cNvSpPr txBox="1">
            <a:spLocks noGrp="1"/>
          </p:cNvSpPr>
          <p:nvPr>
            <p:ph type="body" sz="quarter" idx="1"/>
          </p:nvPr>
        </p:nvSpPr>
        <p:spPr bwMode="auto">
          <a:noFill/>
        </p:spPr>
        <p:txBody>
          <a:bodyPr numCol="1">
            <a:prstTxWarp prst="textNoShape">
              <a:avLst/>
            </a:prstTxWarp>
          </a:bodyPr>
          <a:lstStyle/>
          <a:p>
            <a:pPr eaLnBrk="1" hangingPunct="1"/>
            <a:r>
              <a:rPr lang="en-US" b="1" smtClean="0">
                <a:latin typeface="Calibri" charset="0"/>
              </a:rPr>
              <a:t>The State of Minnesota officially became members of the WIDA Consortium on July 1, 2011.  This is to comply with federal law –No Child Left Behind Act of 2001- requiring ELP standards and ELP standards-based assessments.</a:t>
            </a: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C088DFDF-9120-4692-B8E6-7A68285C222D}" type="slidenum">
              <a:rPr lang="fr-CA"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1</a:t>
            </a:fld>
            <a:endParaRPr lang="fr-CA" sz="1200" kern="0">
              <a:solidFill>
                <a:srgbClr val="000000"/>
              </a:solidFill>
              <a:latin typeface="Arial"/>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004CFD84-8B65-47DC-9548-6D8B3D6E6F8D}" type="slidenum">
              <a:rPr lang="en-US"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2</a:t>
            </a:fld>
            <a:endParaRPr lang="en-US" sz="1200" kern="0">
              <a:solidFill>
                <a:srgbClr val="000000"/>
              </a:solidFill>
              <a:latin typeface="Arial"/>
              <a:ea typeface="+mn-ea"/>
              <a:cs typeface="+mn-cs"/>
            </a:endParaRPr>
          </a:p>
        </p:txBody>
      </p:sp>
      <p:sp>
        <p:nvSpPr>
          <p:cNvPr id="3" name="Rectangle 7"/>
          <p:cNvSpPr txBox="1"/>
          <p:nvPr/>
        </p:nvSpPr>
        <p:spPr>
          <a:xfrm>
            <a:off x="3971925" y="8831263"/>
            <a:ext cx="3038475" cy="465137"/>
          </a:xfrm>
          <a:prstGeom prst="rect">
            <a:avLst/>
          </a:prstGeom>
          <a:noFill/>
          <a:ln>
            <a:noFill/>
          </a:ln>
        </p:spPr>
        <p:txBody>
          <a:bodyPr lIns="92281" tIns="46140" rIns="92281" bIns="46140" anchor="b"/>
          <a:lstStyle/>
          <a:p>
            <a:pPr algn="r" defTabSz="922977" fontAlgn="auto" hangingPunct="0">
              <a:spcBef>
                <a:spcPts val="0"/>
              </a:spcBef>
              <a:spcAft>
                <a:spcPts val="0"/>
              </a:spcAft>
              <a:defRPr sz="1800" b="0" i="0" u="none" strike="noStrike" kern="0" cap="none" spc="0" baseline="0">
                <a:solidFill>
                  <a:srgbClr val="000000"/>
                </a:solidFill>
                <a:uFillTx/>
              </a:defRPr>
            </a:pPr>
            <a:fld id="{C0136A90-6BC8-443B-B38F-45B43DB984BE}" type="slidenum">
              <a:rPr lang="en-US" sz="1200" kern="0">
                <a:solidFill>
                  <a:srgbClr val="000000"/>
                </a:solidFill>
                <a:latin typeface="Times New Roman" pitchFamily="18"/>
                <a:ea typeface="+mn-ea"/>
                <a:cs typeface="+mn-cs"/>
              </a:rPr>
              <a:pPr algn="r" defTabSz="922977" fontAlgn="auto" hangingPunct="0">
                <a:spcBef>
                  <a:spcPts val="0"/>
                </a:spcBef>
                <a:spcAft>
                  <a:spcPts val="0"/>
                </a:spcAft>
                <a:defRPr sz="1800" b="0" i="0" u="none" strike="noStrike" kern="0" cap="none" spc="0" baseline="0">
                  <a:solidFill>
                    <a:srgbClr val="000000"/>
                  </a:solidFill>
                  <a:uFillTx/>
                </a:defRPr>
              </a:pPr>
              <a:t>2</a:t>
            </a:fld>
            <a:endParaRPr lang="en-US" sz="1200" kern="0">
              <a:solidFill>
                <a:srgbClr val="000000"/>
              </a:solidFill>
              <a:latin typeface="Times New Roman" pitchFamily="18"/>
              <a:ea typeface="+mn-ea"/>
              <a:cs typeface="+mn-cs"/>
            </a:endParaRPr>
          </a:p>
        </p:txBody>
      </p:sp>
      <p:sp>
        <p:nvSpPr>
          <p:cNvPr id="18435" name="Rectangle 2"/>
          <p:cNvSpPr>
            <a:spLocks noGrp="1" noRot="1" noChangeAspect="1" noTextEdit="1"/>
          </p:cNvSpPr>
          <p:nvPr>
            <p:ph type="sldImg"/>
          </p:nvPr>
        </p:nvSpPr>
        <p:spPr>
          <a:xfrm>
            <a:off x="1181100" y="695325"/>
            <a:ext cx="4648200" cy="3486150"/>
          </a:xfrm>
          <a:ln/>
        </p:spPr>
      </p:sp>
      <p:sp>
        <p:nvSpPr>
          <p:cNvPr id="18436" name="Rectangle 3"/>
          <p:cNvSpPr txBox="1">
            <a:spLocks noGrp="1"/>
          </p:cNvSpPr>
          <p:nvPr>
            <p:ph type="body" sz="quarter" idx="1"/>
          </p:nvPr>
        </p:nvSpPr>
        <p:spPr bwMode="auto">
          <a:xfrm>
            <a:off x="935038" y="4414838"/>
            <a:ext cx="5140325" cy="4186237"/>
          </a:xfrm>
          <a:noFill/>
        </p:spPr>
        <p:txBody>
          <a:bodyPr lIns="92281" tIns="46140" rIns="92281" bIns="46140" numCol="1">
            <a:prstTxWarp prst="textNoShape">
              <a:avLst/>
            </a:prstTxWarp>
          </a:bodyPr>
          <a:lstStyle/>
          <a:p>
            <a:pPr marL="692150" lvl="1" indent="-230188" eaLnBrk="1" hangingPunct="1"/>
            <a:r>
              <a:rPr lang="en-US" b="1" smtClean="0">
                <a:latin typeface="Arial" pitchFamily="127" charset="0"/>
              </a:rPr>
              <a:t>Turn and tell “Why is it important for me to learn about WIDA Standards? “Why is it important for me to learn about standards-based assessment?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ln/>
        </p:spPr>
      </p:sp>
      <p:sp>
        <p:nvSpPr>
          <p:cNvPr id="20482" name="Notes Placeholder 2"/>
          <p:cNvSpPr txBox="1">
            <a:spLocks noGrp="1"/>
          </p:cNvSpPr>
          <p:nvPr>
            <p:ph type="body" sz="quarter" idx="1"/>
          </p:nvPr>
        </p:nvSpPr>
        <p:spPr bwMode="auto">
          <a:noFill/>
        </p:spPr>
        <p:txBody>
          <a:bodyPr numCol="1">
            <a:prstTxWarp prst="textNoShape">
              <a:avLst/>
            </a:prstTxWarp>
          </a:bodyPr>
          <a:lstStyle/>
          <a:p>
            <a:pPr eaLnBrk="1" hangingPunct="1"/>
            <a:r>
              <a:rPr lang="en-US" smtClean="0">
                <a:latin typeface="Calibri" charset="0"/>
              </a:rPr>
              <a:t>Pass out handout for activity.  Allow a few minutes for the participants to complete activity.</a:t>
            </a:r>
          </a:p>
          <a:p>
            <a:pPr eaLnBrk="1" hangingPunct="1"/>
            <a:r>
              <a:rPr lang="en-US" smtClean="0">
                <a:latin typeface="Calibri" charset="0"/>
              </a:rPr>
              <a:t>When all are finished click on ppt for animation to reveal each answer.</a:t>
            </a:r>
          </a:p>
          <a:p>
            <a:pPr eaLnBrk="1" hangingPunct="1"/>
            <a:endParaRPr lang="en-US" smtClean="0">
              <a:latin typeface="Calibri" charset="0"/>
            </a:endParaRPr>
          </a:p>
          <a:p>
            <a:pPr eaLnBrk="1" hangingPunct="1"/>
            <a:r>
              <a:rPr lang="en-US" smtClean="0">
                <a:solidFill>
                  <a:srgbClr val="C00000"/>
                </a:solidFill>
                <a:latin typeface="Calibri" charset="0"/>
              </a:rPr>
              <a:t>NOTE:</a:t>
            </a:r>
          </a:p>
          <a:p>
            <a:pPr eaLnBrk="1" hangingPunct="1"/>
            <a:r>
              <a:rPr lang="en-US" smtClean="0">
                <a:solidFill>
                  <a:srgbClr val="C00000"/>
                </a:solidFill>
                <a:latin typeface="Calibri" charset="0"/>
              </a:rPr>
              <a:t>BICS was changed to reflect Jim Cummin’s exact wording for “Communicative”</a:t>
            </a:r>
          </a:p>
          <a:p>
            <a:pPr eaLnBrk="1" hangingPunct="1"/>
            <a:r>
              <a:rPr lang="en-US" smtClean="0">
                <a:solidFill>
                  <a:srgbClr val="C00000"/>
                </a:solidFill>
                <a:latin typeface="Calibri" charset="0"/>
              </a:rPr>
              <a:t> </a:t>
            </a: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5DE1EE60-A4AF-41C9-A557-1E420567D5DE}" type="slidenum">
              <a:rPr lang="fr-CA"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3</a:t>
            </a:fld>
            <a:endParaRPr lang="fr-CA" sz="1200" kern="0">
              <a:solidFill>
                <a:srgbClr val="000000"/>
              </a:solidFill>
              <a:latin typeface="Arial"/>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a:ln/>
        </p:spPr>
      </p:sp>
      <p:sp>
        <p:nvSpPr>
          <p:cNvPr id="22530" name="Notes Placeholder 2"/>
          <p:cNvSpPr txBox="1">
            <a:spLocks noGrp="1"/>
          </p:cNvSpPr>
          <p:nvPr>
            <p:ph type="body" sz="quarter" idx="1"/>
          </p:nvPr>
        </p:nvSpPr>
        <p:spPr bwMode="auto">
          <a:noFill/>
        </p:spPr>
        <p:txBody>
          <a:bodyPr numCol="1">
            <a:prstTxWarp prst="textNoShape">
              <a:avLst/>
            </a:prstTxWarp>
          </a:bodyPr>
          <a:lstStyle/>
          <a:p>
            <a:pPr eaLnBrk="1" hangingPunct="1"/>
            <a:r>
              <a:rPr lang="en-US" smtClean="0">
                <a:latin typeface="Calibri" charset="0"/>
              </a:rPr>
              <a:t>We all have heard or know the challenges and criticisms that the “No child left behind” Act brings with it.  But, lets look at some of the good things that have come from it.</a:t>
            </a: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E5BF46A7-C8F5-4054-BFA4-E0D2C5A18E58}" type="slidenum">
              <a:rPr lang="fr-CA"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4</a:t>
            </a:fld>
            <a:endParaRPr lang="fr-CA" sz="1200" kern="0">
              <a:solidFill>
                <a:srgbClr val="000000"/>
              </a:solidFill>
              <a:latin typeface="Arial"/>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a:ln/>
        </p:spPr>
      </p:sp>
      <p:sp>
        <p:nvSpPr>
          <p:cNvPr id="24578" name="Notes Placeholder 2"/>
          <p:cNvSpPr txBox="1">
            <a:spLocks noGrp="1"/>
          </p:cNvSpPr>
          <p:nvPr>
            <p:ph type="body" sz="quarter" idx="1"/>
          </p:nvPr>
        </p:nvSpPr>
        <p:spPr bwMode="auto">
          <a:noFill/>
        </p:spPr>
        <p:txBody>
          <a:bodyPr numCol="1">
            <a:prstTxWarp prst="textNoShape">
              <a:avLst/>
            </a:prstTxWarp>
          </a:bodyPr>
          <a:lstStyle/>
          <a:p>
            <a:pPr eaLnBrk="1" hangingPunct="1"/>
            <a:endParaRPr lang="en-US" smtClean="0">
              <a:latin typeface="Calibri" charset="0"/>
            </a:endParaRP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E00FD40F-B8AD-4166-BCC0-3BD06EE7B0B9}" type="slidenum">
              <a:rPr lang="en-US"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5</a:t>
            </a:fld>
            <a:endParaRPr lang="en-US" sz="1200" kern="0">
              <a:solidFill>
                <a:srgbClr val="000000"/>
              </a:solidFill>
              <a:latin typeface="Arial"/>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a:ln/>
        </p:spPr>
      </p:sp>
      <p:sp>
        <p:nvSpPr>
          <p:cNvPr id="26626" name="Notes Placeholder 2"/>
          <p:cNvSpPr txBox="1">
            <a:spLocks noGrp="1"/>
          </p:cNvSpPr>
          <p:nvPr>
            <p:ph type="body" sz="quarter" idx="1"/>
          </p:nvPr>
        </p:nvSpPr>
        <p:spPr bwMode="auto">
          <a:noFill/>
        </p:spPr>
        <p:txBody>
          <a:bodyPr numCol="1">
            <a:prstTxWarp prst="textNoShape">
              <a:avLst/>
            </a:prstTxWarp>
          </a:bodyPr>
          <a:lstStyle/>
          <a:p>
            <a:pPr eaLnBrk="1" hangingPunct="1"/>
            <a:r>
              <a:rPr lang="en-US" smtClean="0">
                <a:latin typeface="Calibri" charset="0"/>
              </a:rPr>
              <a:t>Tell story</a:t>
            </a: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A5987A6E-8806-4443-BFA2-B79F798C744A}" type="slidenum">
              <a:rPr lang="fr-CA"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6</a:t>
            </a:fld>
            <a:endParaRPr lang="fr-CA" sz="1200" kern="0">
              <a:solidFill>
                <a:srgbClr val="000000"/>
              </a:solidFill>
              <a:latin typeface="Arial"/>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a:ln/>
        </p:spPr>
      </p:sp>
      <p:sp>
        <p:nvSpPr>
          <p:cNvPr id="28674" name="Notes Placeholder 2"/>
          <p:cNvSpPr txBox="1">
            <a:spLocks noGrp="1"/>
          </p:cNvSpPr>
          <p:nvPr>
            <p:ph type="body" sz="quarter" idx="1"/>
          </p:nvPr>
        </p:nvSpPr>
        <p:spPr bwMode="auto">
          <a:noFill/>
        </p:spPr>
        <p:txBody>
          <a:bodyPr numCol="1">
            <a:prstTxWarp prst="textNoShape">
              <a:avLst/>
            </a:prstTxWarp>
          </a:bodyPr>
          <a:lstStyle/>
          <a:p>
            <a:pPr eaLnBrk="1" hangingPunct="1"/>
            <a:endParaRPr lang="en-US" smtClean="0">
              <a:latin typeface="Calibri" charset="0"/>
            </a:endParaRP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A3EB8E6C-80F6-465F-BEE6-C53156F188FE}" type="slidenum">
              <a:rPr lang="fr-CA"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7</a:t>
            </a:fld>
            <a:endParaRPr lang="fr-CA" sz="1200" kern="0">
              <a:solidFill>
                <a:srgbClr val="000000"/>
              </a:solidFill>
              <a:latin typeface="Arial"/>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a:ln/>
        </p:spPr>
      </p:sp>
      <p:sp>
        <p:nvSpPr>
          <p:cNvPr id="30722" name="Notes Placeholder 2"/>
          <p:cNvSpPr txBox="1">
            <a:spLocks noGrp="1"/>
          </p:cNvSpPr>
          <p:nvPr>
            <p:ph type="body" sz="quarter" idx="1"/>
          </p:nvPr>
        </p:nvSpPr>
        <p:spPr bwMode="auto">
          <a:noFill/>
        </p:spPr>
        <p:txBody>
          <a:bodyPr numCol="1">
            <a:prstTxWarp prst="textNoShape">
              <a:avLst/>
            </a:prstTxWarp>
          </a:bodyPr>
          <a:lstStyle/>
          <a:p>
            <a:pPr eaLnBrk="1" hangingPunct="1"/>
            <a:r>
              <a:rPr lang="en-US" smtClean="0">
                <a:latin typeface="Calibri" charset="0"/>
              </a:rPr>
              <a:t>The moral of this story is that sometimes we all need to have content made more comprehensible for us. And while there are simpler ways to phrase ideas, we are also accountable as teachers for ensuring that all students acquire the academic language and vocabulary that will help them achieve scholastically and grow intellectually.</a:t>
            </a: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D93F1312-5369-4EA1-8E5D-833A6C9796BD}" type="slidenum">
              <a:rPr lang="fr-CA"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8</a:t>
            </a:fld>
            <a:endParaRPr lang="fr-CA" sz="1200" kern="0">
              <a:solidFill>
                <a:srgbClr val="000000"/>
              </a:solidFill>
              <a:latin typeface="Arial"/>
              <a:ea typeface="+mn-ea"/>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ln/>
        </p:spPr>
      </p:sp>
      <p:sp>
        <p:nvSpPr>
          <p:cNvPr id="32770" name="Notes Placeholder 2"/>
          <p:cNvSpPr txBox="1">
            <a:spLocks noGrp="1"/>
          </p:cNvSpPr>
          <p:nvPr>
            <p:ph type="body" sz="quarter" idx="1"/>
          </p:nvPr>
        </p:nvSpPr>
        <p:spPr bwMode="auto">
          <a:noFill/>
        </p:spPr>
        <p:txBody>
          <a:bodyPr numCol="1">
            <a:prstTxWarp prst="textNoShape">
              <a:avLst/>
            </a:prstTxWarp>
          </a:bodyPr>
          <a:lstStyle/>
          <a:p>
            <a:pPr eaLnBrk="1" hangingPunct="1"/>
            <a:r>
              <a:rPr lang="en-US" smtClean="0">
                <a:latin typeface="Calibri" charset="0"/>
              </a:rPr>
              <a:t>What words would a student need to know?</a:t>
            </a:r>
          </a:p>
          <a:p>
            <a:pPr eaLnBrk="1" hangingPunct="1"/>
            <a:endParaRPr lang="en-US" smtClean="0">
              <a:latin typeface="Calibri" charset="0"/>
            </a:endParaRPr>
          </a:p>
          <a:p>
            <a:pPr eaLnBrk="1" hangingPunct="1">
              <a:buFontTx/>
              <a:buChar char="•"/>
            </a:pPr>
            <a:r>
              <a:rPr lang="en-US" smtClean="0">
                <a:latin typeface="Calibri" charset="0"/>
              </a:rPr>
              <a:t>Words sum, equation, equals, plus, more than, total, mathematical, and.</a:t>
            </a:r>
          </a:p>
          <a:p>
            <a:pPr eaLnBrk="1" hangingPunct="1">
              <a:buFontTx/>
              <a:buChar char="•"/>
            </a:pPr>
            <a:r>
              <a:rPr lang="en-US" smtClean="0">
                <a:latin typeface="Calibri" charset="0"/>
              </a:rPr>
              <a:t>On the ACCESS test, students are assessed on the language of mathematics, not the content.</a:t>
            </a: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56B7DC0A-3B82-4BE7-B7CC-B70D63A78034}" type="slidenum">
              <a:rPr lang="en-US"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9</a:t>
            </a:fld>
            <a:endParaRPr lang="en-US" sz="1200" kern="0">
              <a:solidFill>
                <a:srgbClr val="000000"/>
              </a:solidFill>
              <a:latin typeface="Arial"/>
              <a:ea typeface="+mn-ea"/>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ln/>
        </p:spPr>
      </p:sp>
      <p:sp>
        <p:nvSpPr>
          <p:cNvPr id="34818" name="Notes Placeholder 2"/>
          <p:cNvSpPr txBox="1">
            <a:spLocks noGrp="1"/>
          </p:cNvSpPr>
          <p:nvPr>
            <p:ph type="body" sz="quarter" idx="1"/>
          </p:nvPr>
        </p:nvSpPr>
        <p:spPr bwMode="auto">
          <a:noFill/>
        </p:spPr>
        <p:txBody>
          <a:bodyPr numCol="1">
            <a:prstTxWarp prst="textNoShape">
              <a:avLst/>
            </a:prstTxWarp>
          </a:bodyPr>
          <a:lstStyle/>
          <a:p>
            <a:pPr eaLnBrk="1" hangingPunct="1"/>
            <a:endParaRPr lang="en-US" smtClean="0">
              <a:latin typeface="Calibri" charset="0"/>
            </a:endParaRP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71A5BA19-DE8A-4319-8B48-1FE535A96B78}" type="slidenum">
              <a:rPr lang="en-US"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10</a:t>
            </a:fld>
            <a:endParaRPr lang="en-US" sz="1200" kern="0">
              <a:solidFill>
                <a:srgbClr val="000000"/>
              </a:solidFill>
              <a:latin typeface="Arial"/>
              <a:ea typeface="+mn-ea"/>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a:ln/>
        </p:spPr>
      </p:sp>
      <p:sp>
        <p:nvSpPr>
          <p:cNvPr id="36866" name="Notes Placeholder 2"/>
          <p:cNvSpPr txBox="1">
            <a:spLocks noGrp="1"/>
          </p:cNvSpPr>
          <p:nvPr>
            <p:ph type="body" sz="quarter" idx="1"/>
          </p:nvPr>
        </p:nvSpPr>
        <p:spPr bwMode="auto">
          <a:noFill/>
        </p:spPr>
        <p:txBody>
          <a:bodyPr numCol="1">
            <a:prstTxWarp prst="textNoShape">
              <a:avLst/>
            </a:prstTxWarp>
          </a:bodyPr>
          <a:lstStyle/>
          <a:p>
            <a:pPr eaLnBrk="1" hangingPunct="1"/>
            <a:endParaRPr lang="en-US" smtClean="0">
              <a:latin typeface="Calibri" charset="0"/>
            </a:endParaRPr>
          </a:p>
          <a:p>
            <a:pPr eaLnBrk="1" hangingPunct="1"/>
            <a:r>
              <a:rPr lang="en-US" smtClean="0">
                <a:latin typeface="Calibri" charset="0"/>
              </a:rPr>
              <a:t>Allow the participants time to react and then state: This is what English looks like to your newcomer student when we hand them a worksheet or a textbook, especially if they do not know the Roman alphabet.</a:t>
            </a:r>
          </a:p>
          <a:p>
            <a:pPr eaLnBrk="1" hangingPunct="1"/>
            <a:endParaRPr lang="en-US" smtClean="0">
              <a:latin typeface="Calibri" charset="0"/>
            </a:endParaRPr>
          </a:p>
          <a:p>
            <a:pPr eaLnBrk="1" hangingPunct="1"/>
            <a:r>
              <a:rPr lang="en-US" smtClean="0">
                <a:latin typeface="Calibri" charset="0"/>
              </a:rPr>
              <a:t>Are there any parts of this text you are familiar with? (if they answer that punctuation is familiar to them, then say that some students may use similar forms of punctuation but caution that it may not always translate to English punctuation.)</a:t>
            </a: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1CD2FDC8-D08C-4A07-95ED-17A61DD14BDA}" type="slidenum">
              <a:rPr lang="en-US"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11</a:t>
            </a:fld>
            <a:endParaRPr lang="en-US" sz="1200" kern="0">
              <a:solidFill>
                <a:srgbClr val="000000"/>
              </a:solidFill>
              <a:latin typeface="Arial"/>
              <a:ea typeface="+mn-ea"/>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a:ln/>
        </p:spPr>
      </p:sp>
      <p:sp>
        <p:nvSpPr>
          <p:cNvPr id="38914" name="Notes Placeholder 2"/>
          <p:cNvSpPr txBox="1">
            <a:spLocks noGrp="1"/>
          </p:cNvSpPr>
          <p:nvPr>
            <p:ph type="body" sz="quarter" idx="1"/>
          </p:nvPr>
        </p:nvSpPr>
        <p:spPr bwMode="auto">
          <a:noFill/>
        </p:spPr>
        <p:txBody>
          <a:bodyPr numCol="1">
            <a:prstTxWarp prst="textNoShape">
              <a:avLst/>
            </a:prstTxWarp>
          </a:bodyPr>
          <a:lstStyle/>
          <a:p>
            <a:pPr eaLnBrk="1" hangingPunct="1"/>
            <a:r>
              <a:rPr lang="en-US" smtClean="0">
                <a:latin typeface="Calibri" charset="0"/>
              </a:rPr>
              <a:t>After some discussion, point out (unless someone else does) that this is the Roman alphabet—which may help them. Also, the use of an image of a fly will help provide context.</a:t>
            </a:r>
          </a:p>
          <a:p>
            <a:pPr eaLnBrk="1" hangingPunct="1"/>
            <a:endParaRPr lang="en-US" smtClean="0">
              <a:latin typeface="Calibri" charset="0"/>
            </a:endParaRPr>
          </a:p>
          <a:p>
            <a:pPr eaLnBrk="1" hangingPunct="1"/>
            <a:endParaRPr lang="en-US" smtClean="0">
              <a:latin typeface="Calibri" charset="0"/>
            </a:endParaRP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C7BEFB10-B618-4009-84E0-30F68426507F}" type="slidenum">
              <a:rPr lang="en-US"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12</a:t>
            </a:fld>
            <a:endParaRPr lang="en-US" sz="1200" kern="0">
              <a:solidFill>
                <a:srgbClr val="000000"/>
              </a:solidFill>
              <a:latin typeface="Arial"/>
              <a:ea typeface="+mn-ea"/>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a:ln/>
        </p:spPr>
      </p:sp>
      <p:sp>
        <p:nvSpPr>
          <p:cNvPr id="40962" name="Notes Placeholder 2"/>
          <p:cNvSpPr txBox="1">
            <a:spLocks noGrp="1"/>
          </p:cNvSpPr>
          <p:nvPr>
            <p:ph type="body" sz="quarter" idx="1"/>
          </p:nvPr>
        </p:nvSpPr>
        <p:spPr bwMode="auto">
          <a:noFill/>
        </p:spPr>
        <p:txBody>
          <a:bodyPr numCol="1">
            <a:prstTxWarp prst="textNoShape">
              <a:avLst/>
            </a:prstTxWarp>
          </a:bodyPr>
          <a:lstStyle/>
          <a:p>
            <a:pPr eaLnBrk="1" hangingPunct="1"/>
            <a:endParaRPr lang="en-US" smtClean="0">
              <a:latin typeface="Calibri" charset="0"/>
            </a:endParaRP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659895DE-33B7-4D07-A619-CFFBBC3C5C4C}" type="slidenum">
              <a:rPr lang="fr-CA"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13</a:t>
            </a:fld>
            <a:endParaRPr lang="fr-CA" sz="1200" kern="0">
              <a:solidFill>
                <a:srgbClr val="000000"/>
              </a:solidFill>
              <a:latin typeface="Arial"/>
              <a:ea typeface="+mn-ea"/>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a:ln/>
        </p:spPr>
      </p:sp>
      <p:sp>
        <p:nvSpPr>
          <p:cNvPr id="43010" name="Notes Placeholder 2"/>
          <p:cNvSpPr txBox="1">
            <a:spLocks noGrp="1"/>
          </p:cNvSpPr>
          <p:nvPr>
            <p:ph type="body" sz="quarter" idx="1"/>
          </p:nvPr>
        </p:nvSpPr>
        <p:spPr bwMode="auto">
          <a:noFill/>
        </p:spPr>
        <p:txBody>
          <a:bodyPr numCol="1">
            <a:prstTxWarp prst="textNoShape">
              <a:avLst/>
            </a:prstTxWarp>
          </a:bodyPr>
          <a:lstStyle/>
          <a:p>
            <a:pPr eaLnBrk="1" hangingPunct="1"/>
            <a:r>
              <a:rPr lang="en-US" smtClean="0">
                <a:latin typeface="Calibri" charset="0"/>
              </a:rPr>
              <a:t>Talk to the person next to you about how the picture clues were helpful.  Why/Why not?   (Presenter discusses with participants how we make connections from people to insects)</a:t>
            </a:r>
          </a:p>
          <a:p>
            <a:pPr eaLnBrk="1" hangingPunct="1"/>
            <a:endParaRPr lang="en-US" smtClean="0">
              <a:latin typeface="Calibri" charset="0"/>
            </a:endParaRPr>
          </a:p>
          <a:p>
            <a:pPr eaLnBrk="1" hangingPunct="1"/>
            <a:r>
              <a:rPr lang="en-US" smtClean="0">
                <a:latin typeface="Calibri" charset="0"/>
              </a:rPr>
              <a:t>Ask them if they noticed the word “zoo” in this slide—it was also  on the previous slide</a:t>
            </a: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88AD3B25-AB7D-4FFA-86A6-F0A4BB1DAC66}" type="slidenum">
              <a:rPr lang="en-US"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14</a:t>
            </a:fld>
            <a:endParaRPr lang="en-US" sz="1200" kern="0">
              <a:solidFill>
                <a:srgbClr val="000000"/>
              </a:solidFill>
              <a:latin typeface="Arial"/>
              <a:ea typeface="+mn-ea"/>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ln/>
        </p:spPr>
      </p:sp>
      <p:sp>
        <p:nvSpPr>
          <p:cNvPr id="45058" name="Notes Placeholder 2"/>
          <p:cNvSpPr txBox="1">
            <a:spLocks noGrp="1"/>
          </p:cNvSpPr>
          <p:nvPr>
            <p:ph type="body" sz="quarter" idx="1"/>
          </p:nvPr>
        </p:nvSpPr>
        <p:spPr bwMode="auto">
          <a:noFill/>
        </p:spPr>
        <p:txBody>
          <a:bodyPr numCol="1">
            <a:prstTxWarp prst="textNoShape">
              <a:avLst/>
            </a:prstTxWarp>
          </a:bodyPr>
          <a:lstStyle/>
          <a:p>
            <a:pPr eaLnBrk="1" hangingPunct="1"/>
            <a:r>
              <a:rPr lang="en-US" smtClean="0">
                <a:latin typeface="Calibri" charset="0"/>
              </a:rPr>
              <a:t>Take a look at this slide.  Turn and talk about what this slide means.  Using the Iceberg analogy, Cummins (1984) made the distinction between “surface fluency” and the more evolved language skills necessary to achieve academically. </a:t>
            </a:r>
            <a:r>
              <a:rPr lang="en-US" b="1" smtClean="0">
                <a:latin typeface="Calibri" charset="0"/>
              </a:rPr>
              <a:t>“Click” </a:t>
            </a:r>
            <a:r>
              <a:rPr lang="en-US" smtClean="0">
                <a:latin typeface="Calibri" charset="0"/>
              </a:rPr>
              <a:t>The tip of the iceberg is called Basic Interpersonal Communicative Skills or BICS, and takes from 1-3 years to develop. Under BICS, language learners have immediate access to context-embedded language such as face to face contact, gestures, cues, and clues to support various language domains. This is the language found on the playground, or in the hallways, or at the grocery store.  This is why ESL teachers get questions like, “Why does so and so need to be in ESL?  He/she speaks English just fine.  </a:t>
            </a:r>
            <a:r>
              <a:rPr lang="en-US" b="1" smtClean="0">
                <a:latin typeface="Calibri" charset="0"/>
              </a:rPr>
              <a:t>“Click” </a:t>
            </a:r>
            <a:r>
              <a:rPr lang="en-US" smtClean="0">
                <a:latin typeface="Calibri" charset="0"/>
              </a:rPr>
              <a:t>The iceberg found underneath the surface is referred to as the Cognitive Academic Language Proficiency or CALP—which can take much longer to develop, anywhere from 5-7 years. CALP occurs in context-reduced situations, typically found in academic settings where higher order thinking skills are required of the learner (evaluating, analyzing, synthesizing, etc.), and very little contextual supports are provided. However, if you have attended trainings on sheltered instruction, you learned some techniques and strategies that provide contextual supports language learners need to attain CALP.  The implication of BICS and CALP has given rise to education policy that requires states to set exit requirements from ESL programs so that ELs who have attained BICS are not prematurely exited and can continue to receive services so that they have the opportunity to develop CALP. In the past, ELs were prematurely mainstreamed into regular education classrooms based on their conversational skills that falsely resembled English proficiency—BICS! Once </a:t>
            </a:r>
            <a:r>
              <a:rPr lang="en-US" b="1" i="1" smtClean="0">
                <a:latin typeface="Calibri" charset="0"/>
              </a:rPr>
              <a:t>MIS</a:t>
            </a:r>
            <a:r>
              <a:rPr lang="en-US" smtClean="0">
                <a:latin typeface="Calibri" charset="0"/>
              </a:rPr>
              <a:t>-placed in a regular education classroom, ELs typically performed poorly and were often over-referred to Special Education programs.</a:t>
            </a:r>
          </a:p>
          <a:p>
            <a:pPr eaLnBrk="1" hangingPunct="1"/>
            <a:endParaRPr lang="en-US" smtClean="0">
              <a:latin typeface="Calibri" charset="0"/>
            </a:endParaRPr>
          </a:p>
          <a:p>
            <a:pPr eaLnBrk="1" hangingPunct="1"/>
            <a:endParaRPr lang="en-US" smtClean="0">
              <a:latin typeface="Calibri" charset="0"/>
            </a:endParaRPr>
          </a:p>
          <a:p>
            <a:pPr eaLnBrk="1" hangingPunct="1"/>
            <a:endParaRPr lang="en-US" smtClean="0">
              <a:latin typeface="Calibri" charset="0"/>
            </a:endParaRPr>
          </a:p>
          <a:p>
            <a:pPr eaLnBrk="1" hangingPunct="1"/>
            <a:r>
              <a:rPr lang="en-US" smtClean="0">
                <a:latin typeface="Calibri" charset="0"/>
              </a:rPr>
              <a:t>Click for next slide</a:t>
            </a: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06C07FC9-94C6-4BCE-A790-0EAA327F5EED}" type="slidenum">
              <a:rPr lang="fr-CA"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15</a:t>
            </a:fld>
            <a:endParaRPr lang="fr-CA" sz="1200" kern="0">
              <a:solidFill>
                <a:srgbClr val="000000"/>
              </a:solidFill>
              <a:latin typeface="Arial"/>
              <a:ea typeface="+mn-ea"/>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a:ln/>
        </p:spPr>
      </p:sp>
      <p:sp>
        <p:nvSpPr>
          <p:cNvPr id="47106" name="Notes Placeholder 2"/>
          <p:cNvSpPr txBox="1">
            <a:spLocks noGrp="1"/>
          </p:cNvSpPr>
          <p:nvPr>
            <p:ph type="body" sz="quarter" idx="1"/>
          </p:nvPr>
        </p:nvSpPr>
        <p:spPr bwMode="auto">
          <a:noFill/>
        </p:spPr>
        <p:txBody>
          <a:bodyPr numCol="1">
            <a:prstTxWarp prst="textNoShape">
              <a:avLst/>
            </a:prstTxWarp>
          </a:bodyPr>
          <a:lstStyle/>
          <a:p>
            <a:pPr eaLnBrk="1" hangingPunct="1"/>
            <a:endParaRPr lang="en-US" smtClean="0">
              <a:latin typeface="Calibri" charset="0"/>
            </a:endParaRP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A2002806-0F21-4A29-9B1A-F8A90E47F4E7}" type="slidenum">
              <a:rPr lang="en-US"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16</a:t>
            </a:fld>
            <a:endParaRPr lang="en-US" sz="1200" kern="0">
              <a:solidFill>
                <a:srgbClr val="000000"/>
              </a:solidFill>
              <a:latin typeface="Arial"/>
              <a:ea typeface="+mn-ea"/>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a:ln/>
        </p:spPr>
      </p:sp>
      <p:sp>
        <p:nvSpPr>
          <p:cNvPr id="49154" name="Notes Placeholder 2"/>
          <p:cNvSpPr txBox="1">
            <a:spLocks noGrp="1"/>
          </p:cNvSpPr>
          <p:nvPr>
            <p:ph type="body" sz="quarter" idx="1"/>
          </p:nvPr>
        </p:nvSpPr>
        <p:spPr bwMode="auto">
          <a:noFill/>
        </p:spPr>
        <p:txBody>
          <a:bodyPr numCol="1">
            <a:prstTxWarp prst="textNoShape">
              <a:avLst/>
            </a:prstTxWarp>
          </a:bodyPr>
          <a:lstStyle/>
          <a:p>
            <a:pPr eaLnBrk="1" hangingPunct="1"/>
            <a:r>
              <a:rPr lang="en-US" b="1" smtClean="0">
                <a:latin typeface="Calibri" charset="0"/>
              </a:rPr>
              <a:t>SAY (for transitioning purposes):</a:t>
            </a:r>
          </a:p>
          <a:p>
            <a:pPr eaLnBrk="1" hangingPunct="1"/>
            <a:r>
              <a:rPr lang="en-US" smtClean="0">
                <a:latin typeface="Calibri" charset="0"/>
              </a:rPr>
              <a:t>In addition to using sound instructional strategies, the WIDA ELP Standards are part of the framework to building ELs’ Cognitive Academic Language Proficiency.</a:t>
            </a:r>
          </a:p>
          <a:p>
            <a:pPr eaLnBrk="1" hangingPunct="1"/>
            <a:endParaRPr lang="en-US" smtClean="0">
              <a:latin typeface="Calibri" charset="0"/>
            </a:endParaRPr>
          </a:p>
          <a:p>
            <a:pPr eaLnBrk="1" hangingPunct="1"/>
            <a:r>
              <a:rPr lang="en-US" smtClean="0">
                <a:latin typeface="Calibri" charset="0"/>
              </a:rPr>
              <a:t>There are 5 WIDA ELP standards with related components. In the next few slides we will take a look at how the WIDA ELP standards are organized.</a:t>
            </a: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CBC18A22-CD6E-4C7C-9EDD-B872D5AFEEB1}" type="slidenum">
              <a:rPr lang="en-US"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17</a:t>
            </a:fld>
            <a:endParaRPr lang="en-US" sz="1200" kern="0">
              <a:solidFill>
                <a:srgbClr val="000000"/>
              </a:solidFill>
              <a:latin typeface="Arial"/>
              <a:ea typeface="+mn-ea"/>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a:ln/>
        </p:spPr>
      </p:sp>
      <p:sp>
        <p:nvSpPr>
          <p:cNvPr id="51202" name="Notes Placeholder 2"/>
          <p:cNvSpPr txBox="1">
            <a:spLocks noGrp="1"/>
          </p:cNvSpPr>
          <p:nvPr>
            <p:ph type="body" sz="quarter" idx="1"/>
          </p:nvPr>
        </p:nvSpPr>
        <p:spPr bwMode="auto">
          <a:noFill/>
        </p:spPr>
        <p:txBody>
          <a:bodyPr numCol="1">
            <a:prstTxWarp prst="textNoShape">
              <a:avLst/>
            </a:prstTxWarp>
          </a:bodyPr>
          <a:lstStyle/>
          <a:p>
            <a:pPr eaLnBrk="1" hangingPunct="1"/>
            <a:endParaRPr lang="en-US" smtClean="0">
              <a:latin typeface="Calibri" charset="0"/>
            </a:endParaRP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AA08D3D8-E36A-44EB-9ED2-CA5C4A42DA62}" type="slidenum">
              <a:rPr lang="en-US"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18</a:t>
            </a:fld>
            <a:endParaRPr lang="en-US" sz="1200" kern="0">
              <a:solidFill>
                <a:srgbClr val="000000"/>
              </a:solidFill>
              <a:latin typeface="Arial"/>
              <a:ea typeface="+mn-ea"/>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a:ln/>
        </p:spPr>
      </p:sp>
      <p:sp>
        <p:nvSpPr>
          <p:cNvPr id="53250" name="Notes Placeholder 2"/>
          <p:cNvSpPr txBox="1">
            <a:spLocks noGrp="1"/>
          </p:cNvSpPr>
          <p:nvPr>
            <p:ph type="body" sz="quarter" idx="1"/>
          </p:nvPr>
        </p:nvSpPr>
        <p:spPr bwMode="auto">
          <a:noFill/>
        </p:spPr>
        <p:txBody>
          <a:bodyPr numCol="1">
            <a:prstTxWarp prst="textNoShape">
              <a:avLst/>
            </a:prstTxWarp>
          </a:bodyPr>
          <a:lstStyle/>
          <a:p>
            <a:pPr eaLnBrk="1" hangingPunct="1"/>
            <a:r>
              <a:rPr lang="en-US" smtClean="0">
                <a:latin typeface="Calibri" charset="0"/>
              </a:rPr>
              <a:t>An example of a language (Speaking) and content (Reading) objective written for level 2 EL from the speaking domain.</a:t>
            </a: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519F07E2-306D-49F3-8F84-DFE19913648D}" type="slidenum">
              <a:rPr lang="fr-CA"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19</a:t>
            </a:fld>
            <a:endParaRPr lang="fr-CA" sz="1200" kern="0">
              <a:solidFill>
                <a:srgbClr val="000000"/>
              </a:solidFill>
              <a:latin typeface="Arial"/>
              <a:ea typeface="+mn-ea"/>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Placeholder 2"/>
          <p:cNvSpPr>
            <a:spLocks noGrp="1" noRot="1" noChangeAspect="1"/>
          </p:cNvSpPr>
          <p:nvPr>
            <p:ph type="sldImg"/>
          </p:nvPr>
        </p:nvSpPr>
        <p:spPr>
          <a:ln/>
        </p:spPr>
      </p:sp>
      <p:sp>
        <p:nvSpPr>
          <p:cNvPr id="55298" name="Placeholder 3"/>
          <p:cNvSpPr txBox="1">
            <a:spLocks noGrp="1"/>
          </p:cNvSpPr>
          <p:nvPr>
            <p:ph type="body" idx="1"/>
          </p:nvPr>
        </p:nvSpPr>
        <p:spPr bwMode="auto">
          <a:noFill/>
        </p:spPr>
        <p:txBody>
          <a:bodyPr numCol="1">
            <a:prstTxWarp prst="textNoShape">
              <a:avLst/>
            </a:prstTxWarp>
          </a:bodyPr>
          <a:lstStyle/>
          <a:p>
            <a:endParaRPr lang="en-US">
              <a:latin typeface="Calibri"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Placeholder 2"/>
          <p:cNvSpPr>
            <a:spLocks noGrp="1" noRot="1" noChangeAspect="1"/>
          </p:cNvSpPr>
          <p:nvPr>
            <p:ph type="sldImg"/>
          </p:nvPr>
        </p:nvSpPr>
        <p:spPr>
          <a:ln/>
        </p:spPr>
      </p:sp>
      <p:sp>
        <p:nvSpPr>
          <p:cNvPr id="57346" name="Placeholder 3"/>
          <p:cNvSpPr txBox="1">
            <a:spLocks noGrp="1"/>
          </p:cNvSpPr>
          <p:nvPr>
            <p:ph type="body" idx="1"/>
          </p:nvPr>
        </p:nvSpPr>
        <p:spPr bwMode="auto">
          <a:noFill/>
        </p:spPr>
        <p:txBody>
          <a:bodyPr numCol="1">
            <a:prstTxWarp prst="textNoShape">
              <a:avLst/>
            </a:prstTxWarp>
          </a:bodyPr>
          <a:lstStyle/>
          <a:p>
            <a:endParaRPr lang="en-US">
              <a:latin typeface="Calibri"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Placeholder 2"/>
          <p:cNvSpPr>
            <a:spLocks noGrp="1" noRot="1" noChangeAspect="1"/>
          </p:cNvSpPr>
          <p:nvPr>
            <p:ph type="sldImg"/>
          </p:nvPr>
        </p:nvSpPr>
        <p:spPr>
          <a:ln/>
        </p:spPr>
      </p:sp>
      <p:sp>
        <p:nvSpPr>
          <p:cNvPr id="59394" name="Placeholder 3"/>
          <p:cNvSpPr txBox="1">
            <a:spLocks noGrp="1"/>
          </p:cNvSpPr>
          <p:nvPr>
            <p:ph type="body" idx="1"/>
          </p:nvPr>
        </p:nvSpPr>
        <p:spPr bwMode="auto">
          <a:noFill/>
        </p:spPr>
        <p:txBody>
          <a:bodyPr numCol="1">
            <a:prstTxWarp prst="textNoShape">
              <a:avLst/>
            </a:prstTxWarp>
          </a:bodyPr>
          <a:lstStyle/>
          <a:p>
            <a:endParaRPr lang="en-US">
              <a:latin typeface="Calibri"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Placeholder 2"/>
          <p:cNvSpPr>
            <a:spLocks noGrp="1" noRot="1" noChangeAspect="1"/>
          </p:cNvSpPr>
          <p:nvPr>
            <p:ph type="sldImg"/>
          </p:nvPr>
        </p:nvSpPr>
        <p:spPr>
          <a:ln/>
        </p:spPr>
      </p:sp>
      <p:sp>
        <p:nvSpPr>
          <p:cNvPr id="61442" name="Placeholder 3"/>
          <p:cNvSpPr txBox="1">
            <a:spLocks noGrp="1"/>
          </p:cNvSpPr>
          <p:nvPr>
            <p:ph type="body" idx="1"/>
          </p:nvPr>
        </p:nvSpPr>
        <p:spPr bwMode="auto">
          <a:noFill/>
        </p:spPr>
        <p:txBody>
          <a:bodyPr numCol="1">
            <a:prstTxWarp prst="textNoShape">
              <a:avLst/>
            </a:prstTxWarp>
          </a:bodyPr>
          <a:lstStyle/>
          <a:p>
            <a:endParaRPr lang="en-US">
              <a:latin typeface="Calibri"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Placeholder 2"/>
          <p:cNvSpPr>
            <a:spLocks noGrp="1" noRot="1" noChangeAspect="1"/>
          </p:cNvSpPr>
          <p:nvPr>
            <p:ph type="sldImg"/>
          </p:nvPr>
        </p:nvSpPr>
        <p:spPr>
          <a:ln/>
        </p:spPr>
      </p:sp>
      <p:sp>
        <p:nvSpPr>
          <p:cNvPr id="63490" name="Text Box 3"/>
          <p:cNvSpPr txBox="1">
            <a:spLocks noGrp="1"/>
          </p:cNvSpPr>
          <p:nvPr>
            <p:ph type="body" idx="1"/>
          </p:nvPr>
        </p:nvSpPr>
        <p:spPr bwMode="auto">
          <a:noFill/>
        </p:spPr>
        <p:txBody>
          <a:bodyPr numCol="1">
            <a:prstTxWarp prst="textNoShape">
              <a:avLst/>
            </a:prstTxWarp>
          </a:bodyPr>
          <a:lstStyle/>
          <a:p>
            <a:r>
              <a:rPr lang="en-US">
                <a:latin typeface="Calibri" charset="0"/>
              </a:rPr>
              <a:t>What did you notice as this activity progressed?  Did it get more difficult?  In what ways?  This is what the WIDA ELP standards boil down to.  We can’t expect our ELs to master BICS (Standard 1) and be able to succeed in the other content areas.  We need to teach the academic language necessary for those content areas.  And the best way to do that is to teach the language side by side with the content--in the regular ed classrooms.  It cannot be left up to the ESL teacher alone.  The most successful program models are dual-immersion bilingual and collaborative/team-teaching where the content teacher and the ESL teacher work together to get content and language objective into every lesson.  That is difficult to do in small districts with low incidence or only one ESL teacher.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B13B1F35-63C6-4C88-BB66-5AB1F025251B}" type="slidenum">
              <a:rPr lang="en-US"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25</a:t>
            </a:fld>
            <a:endParaRPr lang="en-US" sz="1200" kern="0">
              <a:solidFill>
                <a:srgbClr val="000000"/>
              </a:solidFill>
              <a:latin typeface="Arial"/>
              <a:ea typeface="+mn-ea"/>
              <a:cs typeface="+mn-cs"/>
            </a:endParaRPr>
          </a:p>
        </p:txBody>
      </p:sp>
      <p:sp>
        <p:nvSpPr>
          <p:cNvPr id="65538" name="Slide Image Placeholder 2"/>
          <p:cNvSpPr>
            <a:spLocks noGrp="1" noRot="1" noChangeAspect="1" noTextEdit="1"/>
          </p:cNvSpPr>
          <p:nvPr>
            <p:ph type="sldImg"/>
          </p:nvPr>
        </p:nvSpPr>
        <p:spPr>
          <a:xfrm>
            <a:off x="1184275" y="696913"/>
            <a:ext cx="4643438" cy="3484562"/>
          </a:xfrm>
          <a:ln/>
        </p:spPr>
      </p:sp>
      <p:sp>
        <p:nvSpPr>
          <p:cNvPr id="65539" name="Rectangle 3"/>
          <p:cNvSpPr txBox="1">
            <a:spLocks noGrp="1"/>
          </p:cNvSpPr>
          <p:nvPr>
            <p:ph type="body" sz="quarter" idx="1"/>
          </p:nvPr>
        </p:nvSpPr>
        <p:spPr bwMode="auto">
          <a:xfrm>
            <a:off x="935038" y="4418013"/>
            <a:ext cx="5140325" cy="4181475"/>
          </a:xfrm>
          <a:noFill/>
        </p:spPr>
        <p:txBody>
          <a:bodyPr numCol="1">
            <a:prstTxWarp prst="textNoShape">
              <a:avLst/>
            </a:prstTxWarp>
          </a:bodyPr>
          <a:lstStyle/>
          <a:p>
            <a:pPr eaLnBrk="1" hangingPunct="1"/>
            <a:r>
              <a:rPr lang="en-US" smtClean="0">
                <a:latin typeface="Arial" pitchFamily="127" charset="0"/>
              </a:rPr>
              <a:t>There are 5 standards.  Each one covers the four domains of language--speaking, listening, reading, and writing.  Each one has MPIs (MODEL PERFORMANCE INDICATORS) for 5 levels of language proficiency.  And each MPI is meant to be tied directly and taught simultaneously with the content area standard.</a:t>
            </a:r>
          </a:p>
          <a:p>
            <a:pPr eaLnBrk="1" hangingPunct="1"/>
            <a:endParaRPr lang="en-US" smtClean="0">
              <a:latin typeface="Arial" pitchFamily="127" charset="0"/>
            </a:endParaRPr>
          </a:p>
          <a:p>
            <a:pPr eaLnBrk="1" hangingPunct="1"/>
            <a:r>
              <a:rPr lang="en-US" smtClean="0">
                <a:latin typeface="Arial" pitchFamily="127" charset="0"/>
              </a:rPr>
              <a:t>Why have ELP Standards?</a:t>
            </a:r>
          </a:p>
          <a:p>
            <a:pPr eaLnBrk="1" hangingPunct="1"/>
            <a:r>
              <a:rPr lang="en-US" smtClean="0">
                <a:latin typeface="Arial" pitchFamily="127" charset="0"/>
              </a:rPr>
              <a:t>To provide a curriculum/assessment resource anchored in academic content standards. To facilitate ELL English proficiency attainment, access to content knowledge and their academic success. To establish a common yardstick to measure how ELLs acquire language across the 4 domains of listening, speaking, reading &amp; writing. To comply with NCLB requiring ELP standards and ELP standards-based assessments.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noTextEdit="1"/>
          </p:cNvSpPr>
          <p:nvPr>
            <p:ph type="sldImg"/>
          </p:nvPr>
        </p:nvSpPr>
        <p:spPr>
          <a:ln/>
        </p:spPr>
      </p:sp>
      <p:sp>
        <p:nvSpPr>
          <p:cNvPr id="67586" name="Notes Placeholder 2"/>
          <p:cNvSpPr txBox="1">
            <a:spLocks noGrp="1"/>
          </p:cNvSpPr>
          <p:nvPr>
            <p:ph type="body" sz="quarter" idx="1"/>
          </p:nvPr>
        </p:nvSpPr>
        <p:spPr bwMode="auto">
          <a:noFill/>
        </p:spPr>
        <p:txBody>
          <a:bodyPr numCol="1">
            <a:prstTxWarp prst="textNoShape">
              <a:avLst/>
            </a:prstTxWarp>
          </a:bodyPr>
          <a:lstStyle/>
          <a:p>
            <a:pPr eaLnBrk="1" hangingPunct="1"/>
            <a:r>
              <a:rPr lang="en-US" b="1" smtClean="0">
                <a:latin typeface="Calibri" charset="0"/>
              </a:rPr>
              <a:t>Tell me about today’s weather.</a:t>
            </a:r>
          </a:p>
          <a:p>
            <a:pPr eaLnBrk="1" hangingPunct="1"/>
            <a:r>
              <a:rPr lang="en-US" b="1" smtClean="0">
                <a:latin typeface="Calibri" charset="0"/>
              </a:rPr>
              <a:t>What did you do over the weekend?</a:t>
            </a:r>
          </a:p>
          <a:p>
            <a:pPr eaLnBrk="1" hangingPunct="1"/>
            <a:r>
              <a:rPr lang="en-US" b="1" smtClean="0">
                <a:latin typeface="Calibri" charset="0"/>
              </a:rPr>
              <a:t>Pass your homework forward.</a:t>
            </a:r>
          </a:p>
          <a:p>
            <a:pPr eaLnBrk="1" hangingPunct="1"/>
            <a:r>
              <a:rPr lang="en-US" b="1" smtClean="0">
                <a:latin typeface="Calibri" charset="0"/>
              </a:rPr>
              <a:t>It’s time to line up.</a:t>
            </a:r>
          </a:p>
          <a:p>
            <a:pPr eaLnBrk="1" hangingPunct="1"/>
            <a:r>
              <a:rPr lang="en-US" b="1" smtClean="0">
                <a:latin typeface="Calibri" charset="0"/>
              </a:rPr>
              <a:t>What did you eat for lunch?</a:t>
            </a:r>
          </a:p>
          <a:p>
            <a:pPr eaLnBrk="1" hangingPunct="1"/>
            <a:r>
              <a:rPr lang="en-US" b="1" smtClean="0">
                <a:latin typeface="Calibri" charset="0"/>
              </a:rPr>
              <a:t>Put your books on the table.</a:t>
            </a:r>
          </a:p>
          <a:p>
            <a:pPr eaLnBrk="1" hangingPunct="1"/>
            <a:r>
              <a:rPr lang="en-US" b="1" smtClean="0">
                <a:latin typeface="Calibri" charset="0"/>
              </a:rPr>
              <a:t>The dictionary is on the shelf under the window.</a:t>
            </a:r>
          </a:p>
          <a:p>
            <a:pPr eaLnBrk="1" hangingPunct="1"/>
            <a:endParaRPr lang="en-US" b="1" smtClean="0">
              <a:latin typeface="Calibri" charset="0"/>
            </a:endParaRP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DCD27473-B891-4221-A3AB-A6A2CF25E61F}" type="slidenum">
              <a:rPr lang="en-US"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26</a:t>
            </a:fld>
            <a:endParaRPr lang="en-US" sz="1200" kern="0">
              <a:solidFill>
                <a:srgbClr val="000000"/>
              </a:solidFill>
              <a:latin typeface="Arial"/>
              <a:ea typeface="+mn-ea"/>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noTextEdit="1"/>
          </p:cNvSpPr>
          <p:nvPr>
            <p:ph type="sldImg"/>
          </p:nvPr>
        </p:nvSpPr>
        <p:spPr>
          <a:ln/>
        </p:spPr>
      </p:sp>
      <p:sp>
        <p:nvSpPr>
          <p:cNvPr id="69634" name="Notes Placeholder 2"/>
          <p:cNvSpPr txBox="1">
            <a:spLocks noGrp="1"/>
          </p:cNvSpPr>
          <p:nvPr>
            <p:ph type="body" sz="quarter" idx="1"/>
          </p:nvPr>
        </p:nvSpPr>
        <p:spPr bwMode="auto">
          <a:noFill/>
        </p:spPr>
        <p:txBody>
          <a:bodyPr numCol="1">
            <a:prstTxWarp prst="textNoShape">
              <a:avLst/>
            </a:prstTxWarp>
          </a:bodyPr>
          <a:lstStyle/>
          <a:p>
            <a:pPr marL="230188" indent="-230188" eaLnBrk="1" hangingPunct="1"/>
            <a:r>
              <a:rPr lang="en-US" smtClean="0">
                <a:latin typeface="Calibri" charset="0"/>
              </a:rPr>
              <a:t>Gloss over this and the next several slides.  </a:t>
            </a:r>
          </a:p>
          <a:p>
            <a:pPr marL="230188" indent="-230188" eaLnBrk="1" hangingPunct="1">
              <a:buFontTx/>
              <a:buAutoNum type="arabicPeriod"/>
            </a:pPr>
            <a:endParaRPr lang="en-US" smtClean="0">
              <a:latin typeface="Calibri" charset="0"/>
            </a:endParaRPr>
          </a:p>
          <a:p>
            <a:pPr marL="230188" indent="-230188" eaLnBrk="1" hangingPunct="1">
              <a:buFontTx/>
              <a:buAutoNum type="arabicPeriod"/>
            </a:pPr>
            <a:r>
              <a:rPr lang="en-US" smtClean="0">
                <a:latin typeface="Calibri" charset="0"/>
              </a:rPr>
              <a:t>Classroom-table, chair, glue, pencils etc.</a:t>
            </a:r>
          </a:p>
          <a:p>
            <a:pPr marL="230188" indent="-230188" eaLnBrk="1" hangingPunct="1">
              <a:buFontTx/>
              <a:buAutoNum type="arabicPeriod"/>
            </a:pPr>
            <a:r>
              <a:rPr lang="en-US" smtClean="0">
                <a:latin typeface="Calibri" charset="0"/>
              </a:rPr>
              <a:t>Morning lunch choice, copy work off board, pledge, moment of silence</a:t>
            </a:r>
          </a:p>
          <a:p>
            <a:pPr marL="230188" indent="-230188" eaLnBrk="1" hangingPunct="1">
              <a:buFontTx/>
              <a:buAutoNum type="arabicPeriod"/>
            </a:pPr>
            <a:r>
              <a:rPr lang="en-US" smtClean="0">
                <a:latin typeface="Calibri" charset="0"/>
              </a:rPr>
              <a:t>Following directions, language that goes with completing an assignment(copy from board, write a paragraph, complete graphic organizer)</a:t>
            </a:r>
          </a:p>
          <a:p>
            <a:pPr marL="230188" indent="-230188" eaLnBrk="1" hangingPunct="1">
              <a:buFontTx/>
              <a:buAutoNum type="arabicPeriod"/>
            </a:pPr>
            <a:r>
              <a:rPr lang="en-US" smtClean="0">
                <a:latin typeface="Calibri" charset="0"/>
              </a:rPr>
              <a:t>School rules/expectations, raising hands, no speaking out, spatial relations</a:t>
            </a:r>
          </a:p>
          <a:p>
            <a:pPr marL="230188" indent="-230188" eaLnBrk="1" hangingPunct="1">
              <a:buFontTx/>
              <a:buAutoNum type="arabicPeriod"/>
            </a:pPr>
            <a:r>
              <a:rPr lang="en-US" smtClean="0">
                <a:latin typeface="Calibri" charset="0"/>
              </a:rPr>
              <a:t>Playground equipment, gym equipment/supplies.</a:t>
            </a: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3EFFB211-1537-460F-BB51-BEEF8DB8E008}" type="slidenum">
              <a:rPr lang="fr-CA"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27</a:t>
            </a:fld>
            <a:endParaRPr lang="fr-CA" sz="1200" kern="0">
              <a:solidFill>
                <a:srgbClr val="000000"/>
              </a:solidFill>
              <a:latin typeface="Arial"/>
              <a:ea typeface="+mn-ea"/>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noTextEdit="1"/>
          </p:cNvSpPr>
          <p:nvPr>
            <p:ph type="sldImg"/>
          </p:nvPr>
        </p:nvSpPr>
        <p:spPr>
          <a:ln/>
        </p:spPr>
      </p:sp>
      <p:sp>
        <p:nvSpPr>
          <p:cNvPr id="71682" name="Notes Placeholder 2"/>
          <p:cNvSpPr txBox="1">
            <a:spLocks noGrp="1"/>
          </p:cNvSpPr>
          <p:nvPr>
            <p:ph type="body" sz="quarter" idx="1"/>
          </p:nvPr>
        </p:nvSpPr>
        <p:spPr bwMode="auto">
          <a:noFill/>
        </p:spPr>
        <p:txBody>
          <a:bodyPr numCol="1">
            <a:prstTxWarp prst="textNoShape">
              <a:avLst/>
            </a:prstTxWarp>
          </a:bodyPr>
          <a:lstStyle/>
          <a:p>
            <a:pPr eaLnBrk="1" hangingPunct="1"/>
            <a:r>
              <a:rPr lang="en-US" smtClean="0">
                <a:latin typeface="Calibri" charset="0"/>
              </a:rPr>
              <a:t>Skip this activity!   </a:t>
            </a:r>
          </a:p>
          <a:p>
            <a:pPr eaLnBrk="1" hangingPunct="1"/>
            <a:endParaRPr lang="en-US" smtClean="0">
              <a:latin typeface="Calibri" charset="0"/>
            </a:endParaRPr>
          </a:p>
          <a:p>
            <a:pPr eaLnBrk="1" hangingPunct="1"/>
            <a:r>
              <a:rPr lang="en-US" smtClean="0">
                <a:latin typeface="Calibri" charset="0"/>
              </a:rPr>
              <a:t>For the next 4 standards activities, ask participants to go to the poster that depicts each content area standard, and compose a list of language associated with that content area.</a:t>
            </a: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57266D75-1672-4A85-A67F-37406D6A71CA}" type="slidenum">
              <a:rPr lang="en-US"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28</a:t>
            </a:fld>
            <a:endParaRPr lang="en-US" sz="1200" kern="0">
              <a:solidFill>
                <a:srgbClr val="000000"/>
              </a:solidFill>
              <a:latin typeface="Arial"/>
              <a:ea typeface="+mn-ea"/>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noTextEdit="1"/>
          </p:cNvSpPr>
          <p:nvPr>
            <p:ph type="sldImg"/>
          </p:nvPr>
        </p:nvSpPr>
        <p:spPr>
          <a:ln/>
        </p:spPr>
      </p:sp>
      <p:sp>
        <p:nvSpPr>
          <p:cNvPr id="73730" name="Notes Placeholder 2"/>
          <p:cNvSpPr txBox="1">
            <a:spLocks noGrp="1"/>
          </p:cNvSpPr>
          <p:nvPr>
            <p:ph type="body" sz="quarter" idx="1"/>
          </p:nvPr>
        </p:nvSpPr>
        <p:spPr bwMode="auto">
          <a:noFill/>
        </p:spPr>
        <p:txBody>
          <a:bodyPr numCol="1">
            <a:prstTxWarp prst="textNoShape">
              <a:avLst/>
            </a:prstTxWarp>
          </a:bodyPr>
          <a:lstStyle/>
          <a:p>
            <a:pPr eaLnBrk="1" hangingPunct="1"/>
            <a:r>
              <a:rPr lang="en-US" smtClean="0">
                <a:latin typeface="Calibri" charset="0"/>
              </a:rPr>
              <a:t>What language do ELs need in language arts? Think about how language will be used in the lesson (speaking, in class discussions, in assignments, and in the lesson activities)</a:t>
            </a:r>
          </a:p>
          <a:p>
            <a:pPr eaLnBrk="1" hangingPunct="1"/>
            <a:r>
              <a:rPr lang="en-US" smtClean="0">
                <a:latin typeface="Calibri" charset="0"/>
              </a:rPr>
              <a:t>At your tables compose a list of language associated with Language Arts . Share</a:t>
            </a: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4A771C29-D0C1-4606-9027-2F7EC2D8DCEE}" type="slidenum">
              <a:rPr lang="fr-CA"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29</a:t>
            </a:fld>
            <a:endParaRPr lang="fr-CA" sz="1200" kern="0">
              <a:solidFill>
                <a:srgbClr val="000000"/>
              </a:solidFill>
              <a:latin typeface="Arial"/>
              <a:ea typeface="+mn-ea"/>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noTextEdit="1"/>
          </p:cNvSpPr>
          <p:nvPr>
            <p:ph type="sldImg"/>
          </p:nvPr>
        </p:nvSpPr>
        <p:spPr>
          <a:ln/>
        </p:spPr>
      </p:sp>
      <p:sp>
        <p:nvSpPr>
          <p:cNvPr id="75778" name="Notes Placeholder 2"/>
          <p:cNvSpPr txBox="1">
            <a:spLocks noGrp="1"/>
          </p:cNvSpPr>
          <p:nvPr>
            <p:ph type="body" sz="quarter" idx="1"/>
          </p:nvPr>
        </p:nvSpPr>
        <p:spPr bwMode="auto">
          <a:noFill/>
        </p:spPr>
        <p:txBody>
          <a:bodyPr numCol="1">
            <a:prstTxWarp prst="textNoShape">
              <a:avLst/>
            </a:prstTxWarp>
          </a:bodyPr>
          <a:lstStyle/>
          <a:p>
            <a:pPr eaLnBrk="1" hangingPunct="1"/>
            <a:endParaRPr lang="en-US" smtClean="0">
              <a:latin typeface="Calibri" charset="0"/>
            </a:endParaRP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8ED70B73-D632-4EE5-B8FA-5E8C420D07FE}" type="slidenum">
              <a:rPr lang="en-US"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30</a:t>
            </a:fld>
            <a:endParaRPr lang="en-US" sz="1200" kern="0">
              <a:solidFill>
                <a:srgbClr val="000000"/>
              </a:solidFill>
              <a:latin typeface="Arial"/>
              <a:ea typeface="+mn-ea"/>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noTextEdit="1"/>
          </p:cNvSpPr>
          <p:nvPr>
            <p:ph type="sldImg"/>
          </p:nvPr>
        </p:nvSpPr>
        <p:spPr>
          <a:ln/>
        </p:spPr>
      </p:sp>
      <p:sp>
        <p:nvSpPr>
          <p:cNvPr id="77826" name="Notes Placeholder 2"/>
          <p:cNvSpPr txBox="1">
            <a:spLocks noGrp="1"/>
          </p:cNvSpPr>
          <p:nvPr>
            <p:ph type="body" sz="quarter" idx="1"/>
          </p:nvPr>
        </p:nvSpPr>
        <p:spPr bwMode="auto">
          <a:noFill/>
        </p:spPr>
        <p:txBody>
          <a:bodyPr numCol="1">
            <a:prstTxWarp prst="textNoShape">
              <a:avLst/>
            </a:prstTxWarp>
          </a:bodyPr>
          <a:lstStyle/>
          <a:p>
            <a:pPr marL="230188" indent="-230188" eaLnBrk="1" hangingPunct="1">
              <a:buFont typeface="Calibri" charset="0"/>
              <a:buAutoNum type="arabicPeriod"/>
            </a:pPr>
            <a:r>
              <a:rPr lang="en-US" smtClean="0">
                <a:latin typeface="Calibri" charset="0"/>
              </a:rPr>
              <a:t>What do you think the language of mathematics involves? Share</a:t>
            </a:r>
          </a:p>
          <a:p>
            <a:pPr marL="230188" indent="-230188" eaLnBrk="1" hangingPunct="1">
              <a:buFont typeface="Calibri" charset="0"/>
              <a:buAutoNum type="arabicPeriod"/>
            </a:pPr>
            <a:r>
              <a:rPr lang="en-US" smtClean="0">
                <a:latin typeface="Calibri" charset="0"/>
              </a:rPr>
              <a:t>Show examples</a:t>
            </a: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97D28F92-F75D-4B99-8A9C-BA09421766FD}" type="slidenum">
              <a:rPr lang="fr-CA"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31</a:t>
            </a:fld>
            <a:endParaRPr lang="fr-CA" sz="1200" kern="0">
              <a:solidFill>
                <a:srgbClr val="000000"/>
              </a:solidFill>
              <a:latin typeface="Arial"/>
              <a:ea typeface="+mn-ea"/>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noTextEdit="1"/>
          </p:cNvSpPr>
          <p:nvPr>
            <p:ph type="sldImg"/>
          </p:nvPr>
        </p:nvSpPr>
        <p:spPr>
          <a:ln/>
        </p:spPr>
      </p:sp>
      <p:sp>
        <p:nvSpPr>
          <p:cNvPr id="79874" name="Notes Placeholder 2"/>
          <p:cNvSpPr txBox="1">
            <a:spLocks noGrp="1"/>
          </p:cNvSpPr>
          <p:nvPr>
            <p:ph type="body" sz="quarter" idx="1"/>
          </p:nvPr>
        </p:nvSpPr>
        <p:spPr bwMode="auto">
          <a:noFill/>
        </p:spPr>
        <p:txBody>
          <a:bodyPr numCol="1">
            <a:prstTxWarp prst="textNoShape">
              <a:avLst/>
            </a:prstTxWarp>
          </a:bodyPr>
          <a:lstStyle/>
          <a:p>
            <a:pPr eaLnBrk="1" hangingPunct="1"/>
            <a:endParaRPr lang="en-US" smtClean="0">
              <a:latin typeface="Calibri" charset="0"/>
            </a:endParaRP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3D23F307-E144-4279-8A56-3B9629340E38}" type="slidenum">
              <a:rPr lang="en-US"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32</a:t>
            </a:fld>
            <a:endParaRPr lang="en-US" sz="1200" kern="0">
              <a:solidFill>
                <a:srgbClr val="000000"/>
              </a:solidFill>
              <a:latin typeface="Arial"/>
              <a:ea typeface="+mn-ea"/>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noTextEdit="1"/>
          </p:cNvSpPr>
          <p:nvPr>
            <p:ph type="sldImg"/>
          </p:nvPr>
        </p:nvSpPr>
        <p:spPr>
          <a:ln/>
        </p:spPr>
      </p:sp>
      <p:sp>
        <p:nvSpPr>
          <p:cNvPr id="81922" name="Notes Placeholder 2"/>
          <p:cNvSpPr txBox="1">
            <a:spLocks noGrp="1"/>
          </p:cNvSpPr>
          <p:nvPr>
            <p:ph type="body" sz="quarter" idx="1"/>
          </p:nvPr>
        </p:nvSpPr>
        <p:spPr bwMode="auto">
          <a:noFill/>
        </p:spPr>
        <p:txBody>
          <a:bodyPr numCol="1">
            <a:prstTxWarp prst="textNoShape">
              <a:avLst/>
            </a:prstTxWarp>
          </a:bodyPr>
          <a:lstStyle/>
          <a:p>
            <a:pPr marL="230188" indent="-230188" eaLnBrk="1" hangingPunct="1">
              <a:buFont typeface="Calibri" charset="0"/>
              <a:buAutoNum type="arabicPeriod"/>
            </a:pPr>
            <a:r>
              <a:rPr lang="en-US" smtClean="0">
                <a:latin typeface="Calibri" charset="0"/>
              </a:rPr>
              <a:t>What do you think the language of science involves?</a:t>
            </a:r>
          </a:p>
          <a:p>
            <a:pPr marL="230188" indent="-230188" eaLnBrk="1" hangingPunct="1">
              <a:buFont typeface="Calibri" charset="0"/>
              <a:buAutoNum type="arabicPeriod"/>
            </a:pPr>
            <a:r>
              <a:rPr lang="en-US" smtClean="0">
                <a:latin typeface="Calibri" charset="0"/>
              </a:rPr>
              <a:t>Share examples.</a:t>
            </a: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ACBE663A-42EC-4BB6-ADB5-FD76B7286C65}" type="slidenum">
              <a:rPr lang="fr-CA"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33</a:t>
            </a:fld>
            <a:endParaRPr lang="fr-CA" sz="1200" kern="0">
              <a:solidFill>
                <a:srgbClr val="000000"/>
              </a:solidFill>
              <a:latin typeface="Arial"/>
              <a:ea typeface="+mn-ea"/>
              <a:cs typeface="+mn-c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noTextEdit="1"/>
          </p:cNvSpPr>
          <p:nvPr>
            <p:ph type="sldImg"/>
          </p:nvPr>
        </p:nvSpPr>
        <p:spPr>
          <a:ln/>
        </p:spPr>
      </p:sp>
      <p:sp>
        <p:nvSpPr>
          <p:cNvPr id="83970" name="Notes Placeholder 2"/>
          <p:cNvSpPr txBox="1">
            <a:spLocks noGrp="1"/>
          </p:cNvSpPr>
          <p:nvPr>
            <p:ph type="body" sz="quarter" idx="1"/>
          </p:nvPr>
        </p:nvSpPr>
        <p:spPr bwMode="auto">
          <a:noFill/>
        </p:spPr>
        <p:txBody>
          <a:bodyPr numCol="1">
            <a:prstTxWarp prst="textNoShape">
              <a:avLst/>
            </a:prstTxWarp>
          </a:bodyPr>
          <a:lstStyle/>
          <a:p>
            <a:pPr eaLnBrk="1" hangingPunct="1"/>
            <a:endParaRPr lang="en-US" smtClean="0">
              <a:latin typeface="Calibri" charset="0"/>
            </a:endParaRP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AC045D18-0B5E-4E91-B917-05250AA74679}" type="slidenum">
              <a:rPr lang="en-US"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34</a:t>
            </a:fld>
            <a:endParaRPr lang="en-US" sz="1200" kern="0">
              <a:solidFill>
                <a:srgbClr val="000000"/>
              </a:solidFill>
              <a:latin typeface="Arial"/>
              <a:ea typeface="+mn-ea"/>
              <a:cs typeface="+mn-c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Placeholder 2"/>
          <p:cNvSpPr>
            <a:spLocks noGrp="1" noRot="1" noChangeAspect="1"/>
          </p:cNvSpPr>
          <p:nvPr>
            <p:ph type="sldImg"/>
          </p:nvPr>
        </p:nvSpPr>
        <p:spPr>
          <a:ln/>
        </p:spPr>
      </p:sp>
      <p:sp>
        <p:nvSpPr>
          <p:cNvPr id="86018" name="Placeholder 3"/>
          <p:cNvSpPr txBox="1">
            <a:spLocks noGrp="1"/>
          </p:cNvSpPr>
          <p:nvPr>
            <p:ph type="body" idx="1"/>
          </p:nvPr>
        </p:nvSpPr>
        <p:spPr bwMode="auto">
          <a:noFill/>
        </p:spPr>
        <p:txBody>
          <a:bodyPr numCol="1">
            <a:prstTxWarp prst="textNoShape">
              <a:avLst/>
            </a:prstTxWarp>
          </a:bodyPr>
          <a:lstStyle/>
          <a:p>
            <a:endParaRPr lang="en-US">
              <a:latin typeface="Calibri"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Placeholder 2"/>
          <p:cNvSpPr>
            <a:spLocks noGrp="1" noRot="1" noChangeAspect="1"/>
          </p:cNvSpPr>
          <p:nvPr>
            <p:ph type="sldImg"/>
          </p:nvPr>
        </p:nvSpPr>
        <p:spPr>
          <a:ln/>
        </p:spPr>
      </p:sp>
      <p:sp>
        <p:nvSpPr>
          <p:cNvPr id="88066" name="Placeholder 3"/>
          <p:cNvSpPr txBox="1">
            <a:spLocks noGrp="1"/>
          </p:cNvSpPr>
          <p:nvPr>
            <p:ph type="body" idx="1"/>
          </p:nvPr>
        </p:nvSpPr>
        <p:spPr bwMode="auto">
          <a:noFill/>
        </p:spPr>
        <p:txBody>
          <a:bodyPr numCol="1">
            <a:prstTxWarp prst="textNoShape">
              <a:avLst/>
            </a:prstTxWarp>
          </a:bodyPr>
          <a:lstStyle/>
          <a:p>
            <a:endParaRPr lang="en-US">
              <a:latin typeface="Calibri"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62ECB2CE-ABF6-4173-BFDF-7E8932989272}" type="slidenum">
              <a:rPr lang="en-US"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37</a:t>
            </a:fld>
            <a:endParaRPr lang="en-US" sz="1200" kern="0">
              <a:solidFill>
                <a:srgbClr val="000000"/>
              </a:solidFill>
              <a:latin typeface="Arial"/>
              <a:ea typeface="+mn-ea"/>
              <a:cs typeface="+mn-cs"/>
            </a:endParaRPr>
          </a:p>
        </p:txBody>
      </p:sp>
      <p:sp>
        <p:nvSpPr>
          <p:cNvPr id="90114" name="Slide Image Placeholder 2"/>
          <p:cNvSpPr>
            <a:spLocks noGrp="1" noRot="1" noChangeAspect="1" noTextEdit="1"/>
          </p:cNvSpPr>
          <p:nvPr>
            <p:ph type="sldImg"/>
          </p:nvPr>
        </p:nvSpPr>
        <p:spPr>
          <a:xfrm>
            <a:off x="1184275" y="696913"/>
            <a:ext cx="4643438" cy="3484562"/>
          </a:xfrm>
          <a:ln/>
        </p:spPr>
      </p:sp>
      <p:sp>
        <p:nvSpPr>
          <p:cNvPr id="90115" name="Rectangle 3"/>
          <p:cNvSpPr txBox="1">
            <a:spLocks noGrp="1"/>
          </p:cNvSpPr>
          <p:nvPr>
            <p:ph type="body" sz="quarter" idx="1"/>
          </p:nvPr>
        </p:nvSpPr>
        <p:spPr bwMode="auto">
          <a:xfrm>
            <a:off x="935038" y="4418013"/>
            <a:ext cx="5140325" cy="4181475"/>
          </a:xfrm>
          <a:noFill/>
        </p:spPr>
        <p:txBody>
          <a:bodyPr numCol="1">
            <a:prstTxWarp prst="textNoShape">
              <a:avLst/>
            </a:prstTxWarp>
          </a:bodyPr>
          <a:lstStyle/>
          <a:p>
            <a:pPr eaLnBrk="1" hangingPunct="1"/>
            <a:r>
              <a:rPr lang="en-US" smtClean="0">
                <a:latin typeface="Arial" pitchFamily="127" charset="0"/>
              </a:rPr>
              <a:t>Gloss over...</a:t>
            </a:r>
          </a:p>
          <a:p>
            <a:pPr eaLnBrk="1" hangingPunct="1"/>
            <a:endParaRPr lang="en-US" smtClean="0">
              <a:latin typeface="Arial" pitchFamily="127" charset="0"/>
            </a:endParaRPr>
          </a:p>
          <a:p>
            <a:pPr eaLnBrk="1" hangingPunct="1"/>
            <a:r>
              <a:rPr lang="en-US" smtClean="0">
                <a:latin typeface="Arial" pitchFamily="127" charset="0"/>
              </a:rPr>
              <a:t>The clustering of grade levels reflects the fact that language proficiency increases over a time period that does not necessarily correspond with grade level.</a:t>
            </a:r>
          </a:p>
          <a:p>
            <a:pPr eaLnBrk="1" hangingPunct="1"/>
            <a:r>
              <a:rPr lang="en-US" smtClean="0">
                <a:latin typeface="Arial" pitchFamily="127" charset="0"/>
              </a:rPr>
              <a:t>That is, a sixth grade EL who has been in U.S. schools for three years will likely be at a higher level of English language proficiency than a ninth grader who has just recently arrived in the U.S.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p:nvPr/>
        </p:nvSpPr>
        <p:spPr>
          <a:xfrm>
            <a:off x="3971925" y="8829675"/>
            <a:ext cx="3038475" cy="466725"/>
          </a:xfrm>
          <a:prstGeom prst="rect">
            <a:avLst/>
          </a:prstGeom>
          <a:noFill/>
          <a:ln>
            <a:noFill/>
          </a:ln>
        </p:spPr>
        <p:txBody>
          <a:bodyPr lIns="92272" tIns="46140" rIns="92272" bIns="46140" anchor="b"/>
          <a:lstStyle/>
          <a:p>
            <a:pPr algn="r" defTabSz="922977" fontAlgn="auto" hangingPunct="0">
              <a:spcBef>
                <a:spcPts val="0"/>
              </a:spcBef>
              <a:spcAft>
                <a:spcPts val="0"/>
              </a:spcAft>
              <a:defRPr sz="1800" b="0" i="0" u="none" strike="noStrike" kern="0" cap="none" spc="0" baseline="0">
                <a:solidFill>
                  <a:srgbClr val="000000"/>
                </a:solidFill>
                <a:uFillTx/>
              </a:defRPr>
            </a:pPr>
            <a:fld id="{BB332E3E-E965-4857-9B2C-B91AE2202724}" type="slidenum">
              <a:rPr lang="en-US" sz="1200" kern="0">
                <a:solidFill>
                  <a:srgbClr val="000000"/>
                </a:solidFill>
                <a:latin typeface="Times New Roman" pitchFamily="18"/>
                <a:ea typeface="+mn-ea"/>
                <a:cs typeface="+mn-cs"/>
              </a:rPr>
              <a:pPr algn="r" defTabSz="922977" fontAlgn="auto" hangingPunct="0">
                <a:spcBef>
                  <a:spcPts val="0"/>
                </a:spcBef>
                <a:spcAft>
                  <a:spcPts val="0"/>
                </a:spcAft>
                <a:defRPr sz="1800" b="0" i="0" u="none" strike="noStrike" kern="0" cap="none" spc="0" baseline="0">
                  <a:solidFill>
                    <a:srgbClr val="000000"/>
                  </a:solidFill>
                  <a:uFillTx/>
                </a:defRPr>
              </a:pPr>
              <a:t>38</a:t>
            </a:fld>
            <a:endParaRPr lang="en-US" sz="1200" kern="0">
              <a:solidFill>
                <a:srgbClr val="000000"/>
              </a:solidFill>
              <a:latin typeface="Times New Roman" pitchFamily="18"/>
              <a:ea typeface="+mn-ea"/>
              <a:cs typeface="+mn-cs"/>
            </a:endParaRPr>
          </a:p>
        </p:txBody>
      </p:sp>
      <p:sp>
        <p:nvSpPr>
          <p:cNvPr id="92162" name="Slide Image Placeholder 2"/>
          <p:cNvSpPr>
            <a:spLocks noGrp="1" noRot="1" noChangeAspect="1" noTextEdit="1"/>
          </p:cNvSpPr>
          <p:nvPr>
            <p:ph type="sldImg"/>
          </p:nvPr>
        </p:nvSpPr>
        <p:spPr>
          <a:xfrm>
            <a:off x="1184275" y="696913"/>
            <a:ext cx="4643438" cy="3484562"/>
          </a:xfrm>
          <a:ln/>
        </p:spPr>
      </p:sp>
      <p:sp>
        <p:nvSpPr>
          <p:cNvPr id="92163" name="Rectangle 3"/>
          <p:cNvSpPr txBox="1">
            <a:spLocks noGrp="1"/>
          </p:cNvSpPr>
          <p:nvPr>
            <p:ph type="body" sz="quarter" idx="1"/>
          </p:nvPr>
        </p:nvSpPr>
        <p:spPr bwMode="auto">
          <a:xfrm>
            <a:off x="935038" y="4418013"/>
            <a:ext cx="5140325" cy="4181475"/>
          </a:xfrm>
          <a:noFill/>
        </p:spPr>
        <p:txBody>
          <a:bodyPr lIns="92272" tIns="46140" rIns="92272" bIns="46140" numCol="1">
            <a:prstTxWarp prst="textNoShape">
              <a:avLst/>
            </a:prstTxWarp>
          </a:bodyPr>
          <a:lstStyle/>
          <a:p>
            <a:pPr eaLnBrk="1" hangingPunct="1"/>
            <a:r>
              <a:rPr lang="en-US" smtClean="0">
                <a:latin typeface="Arial" pitchFamily="127" charset="0"/>
              </a:rPr>
              <a:t>Do not read this slide.  Let audience read--you say the following:</a:t>
            </a:r>
          </a:p>
          <a:p>
            <a:pPr eaLnBrk="1" hangingPunct="1"/>
            <a:endParaRPr lang="en-US" smtClean="0">
              <a:latin typeface="Arial" pitchFamily="127" charset="0"/>
            </a:endParaRPr>
          </a:p>
          <a:p>
            <a:pPr eaLnBrk="1" hangingPunct="1"/>
            <a:r>
              <a:rPr lang="en-US" smtClean="0">
                <a:latin typeface="Arial" pitchFamily="127" charset="0"/>
              </a:rPr>
              <a:t>Listening/Speaking/Reading/Writing are the four main language skills.</a:t>
            </a:r>
          </a:p>
          <a:p>
            <a:pPr eaLnBrk="1" hangingPunct="1"/>
            <a:endParaRPr lang="en-US" smtClean="0">
              <a:latin typeface="Arial" pitchFamily="127" charset="0"/>
            </a:endParaRPr>
          </a:p>
          <a:p>
            <a:pPr eaLnBrk="1" hangingPunct="1"/>
            <a:r>
              <a:rPr lang="en-US" smtClean="0">
                <a:latin typeface="Arial" pitchFamily="127" charset="0"/>
              </a:rPr>
              <a:t>Listening and Reading are </a:t>
            </a:r>
            <a:r>
              <a:rPr lang="en-US" u="sng" smtClean="0">
                <a:latin typeface="Arial" pitchFamily="127" charset="0"/>
              </a:rPr>
              <a:t>comprehension</a:t>
            </a:r>
            <a:r>
              <a:rPr lang="en-US" smtClean="0">
                <a:latin typeface="Arial" pitchFamily="127" charset="0"/>
              </a:rPr>
              <a:t> skills that involve </a:t>
            </a:r>
            <a:r>
              <a:rPr lang="en-US" u="sng" smtClean="0">
                <a:latin typeface="Arial" pitchFamily="127" charset="0"/>
              </a:rPr>
              <a:t>receptive</a:t>
            </a:r>
            <a:r>
              <a:rPr lang="en-US" smtClean="0">
                <a:latin typeface="Arial" pitchFamily="127" charset="0"/>
              </a:rPr>
              <a:t> language;</a:t>
            </a:r>
          </a:p>
          <a:p>
            <a:pPr eaLnBrk="1" hangingPunct="1"/>
            <a:endParaRPr lang="en-US" smtClean="0">
              <a:latin typeface="Arial" pitchFamily="127" charset="0"/>
            </a:endParaRPr>
          </a:p>
          <a:p>
            <a:pPr eaLnBrk="1" hangingPunct="1"/>
            <a:r>
              <a:rPr lang="en-US" smtClean="0">
                <a:latin typeface="Arial" pitchFamily="127" charset="0"/>
              </a:rPr>
              <a:t>Speaking and Writing are </a:t>
            </a:r>
            <a:r>
              <a:rPr lang="en-US" u="sng" smtClean="0">
                <a:latin typeface="Arial" pitchFamily="127" charset="0"/>
              </a:rPr>
              <a:t>communication</a:t>
            </a:r>
            <a:r>
              <a:rPr lang="en-US" smtClean="0">
                <a:latin typeface="Arial" pitchFamily="127" charset="0"/>
              </a:rPr>
              <a:t> skills that require </a:t>
            </a:r>
            <a:r>
              <a:rPr lang="en-US" u="sng" smtClean="0">
                <a:latin typeface="Arial" pitchFamily="127" charset="0"/>
              </a:rPr>
              <a:t>productive</a:t>
            </a:r>
            <a:r>
              <a:rPr lang="en-US" smtClean="0">
                <a:latin typeface="Arial" pitchFamily="127" charset="0"/>
              </a:rPr>
              <a:t> or </a:t>
            </a:r>
            <a:r>
              <a:rPr lang="en-US" u="sng" smtClean="0">
                <a:latin typeface="Arial" pitchFamily="127" charset="0"/>
              </a:rPr>
              <a:t>expressive</a:t>
            </a:r>
            <a:r>
              <a:rPr lang="en-US" smtClean="0">
                <a:latin typeface="Arial" pitchFamily="127" charset="0"/>
              </a:rPr>
              <a:t> language.</a:t>
            </a:r>
          </a:p>
          <a:p>
            <a:pPr eaLnBrk="1" hangingPunct="1"/>
            <a:endParaRPr lang="en-US" smtClean="0">
              <a:latin typeface="Arial" pitchFamily="127" charset="0"/>
            </a:endParaRPr>
          </a:p>
          <a:p>
            <a:pPr eaLnBrk="1" hangingPunct="1"/>
            <a:r>
              <a:rPr lang="en-US" smtClean="0">
                <a:latin typeface="Arial" pitchFamily="127" charset="0"/>
              </a:rPr>
              <a:t>In order to give educators a comprehensive picture of EL students’ English language proficiency – and to comply with federal law - all four domains are tested on the ACCESS for ELs</a:t>
            </a:r>
            <a:r>
              <a:rPr lang="en-US" smtClean="0">
                <a:latin typeface="Arial" pitchFamily="127" charset="0"/>
                <a:ea typeface="Times New Roman" pitchFamily="127" charset="0"/>
                <a:cs typeface="Times New Roman" pitchFamily="127" charset="0"/>
              </a:rPr>
              <a:t> test and the W-APT screener.</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6AC24CE7-779F-4707-A482-50FE6843FAEE}" type="slidenum">
              <a:rPr lang="en-US"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39</a:t>
            </a:fld>
            <a:endParaRPr lang="en-US" sz="1200" kern="0">
              <a:solidFill>
                <a:srgbClr val="000000"/>
              </a:solidFill>
              <a:latin typeface="Arial"/>
              <a:ea typeface="+mn-ea"/>
              <a:cs typeface="+mn-cs"/>
            </a:endParaRPr>
          </a:p>
        </p:txBody>
      </p:sp>
      <p:sp>
        <p:nvSpPr>
          <p:cNvPr id="3" name="Rectangle 7"/>
          <p:cNvSpPr txBox="1"/>
          <p:nvPr/>
        </p:nvSpPr>
        <p:spPr>
          <a:xfrm>
            <a:off x="3971925" y="8831263"/>
            <a:ext cx="3038475" cy="465137"/>
          </a:xfrm>
          <a:prstGeom prst="rect">
            <a:avLst/>
          </a:prstGeom>
          <a:noFill/>
          <a:ln>
            <a:noFill/>
          </a:ln>
        </p:spPr>
        <p:txBody>
          <a:bodyPr lIns="92281" tIns="46140" rIns="92281" bIns="46140" anchor="b"/>
          <a:lstStyle/>
          <a:p>
            <a:pPr algn="r" defTabSz="922977" fontAlgn="auto" hangingPunct="0">
              <a:spcBef>
                <a:spcPts val="0"/>
              </a:spcBef>
              <a:spcAft>
                <a:spcPts val="0"/>
              </a:spcAft>
              <a:defRPr sz="1800" b="0" i="0" u="none" strike="noStrike" kern="0" cap="none" spc="0" baseline="0">
                <a:solidFill>
                  <a:srgbClr val="000000"/>
                </a:solidFill>
                <a:uFillTx/>
              </a:defRPr>
            </a:pPr>
            <a:fld id="{E15C807F-FFA8-4E0B-AE31-09D09FEB351D}" type="slidenum">
              <a:rPr lang="en-US" sz="1200" kern="0">
                <a:solidFill>
                  <a:srgbClr val="000000"/>
                </a:solidFill>
                <a:latin typeface="Times New Roman" pitchFamily="18"/>
                <a:ea typeface="+mn-ea"/>
                <a:cs typeface="+mn-cs"/>
              </a:rPr>
              <a:pPr algn="r" defTabSz="922977" fontAlgn="auto" hangingPunct="0">
                <a:spcBef>
                  <a:spcPts val="0"/>
                </a:spcBef>
                <a:spcAft>
                  <a:spcPts val="0"/>
                </a:spcAft>
                <a:defRPr sz="1800" b="0" i="0" u="none" strike="noStrike" kern="0" cap="none" spc="0" baseline="0">
                  <a:solidFill>
                    <a:srgbClr val="000000"/>
                  </a:solidFill>
                  <a:uFillTx/>
                </a:defRPr>
              </a:pPr>
              <a:t>39</a:t>
            </a:fld>
            <a:endParaRPr lang="en-US" sz="1200" kern="0">
              <a:solidFill>
                <a:srgbClr val="000000"/>
              </a:solidFill>
              <a:latin typeface="Times New Roman" pitchFamily="18"/>
              <a:ea typeface="+mn-ea"/>
              <a:cs typeface="+mn-cs"/>
            </a:endParaRPr>
          </a:p>
        </p:txBody>
      </p:sp>
      <p:sp>
        <p:nvSpPr>
          <p:cNvPr id="94211" name="Rectangle 2"/>
          <p:cNvSpPr>
            <a:spLocks noGrp="1" noRot="1" noChangeAspect="1" noTextEdit="1"/>
          </p:cNvSpPr>
          <p:nvPr>
            <p:ph type="sldImg"/>
          </p:nvPr>
        </p:nvSpPr>
        <p:spPr>
          <a:ln/>
        </p:spPr>
      </p:sp>
      <p:sp>
        <p:nvSpPr>
          <p:cNvPr id="94212" name="Rectangle 3"/>
          <p:cNvSpPr txBox="1">
            <a:spLocks noGrp="1"/>
          </p:cNvSpPr>
          <p:nvPr>
            <p:ph type="body" sz="quarter" idx="1"/>
          </p:nvPr>
        </p:nvSpPr>
        <p:spPr bwMode="auto">
          <a:xfrm>
            <a:off x="936625" y="4416425"/>
            <a:ext cx="5137150" cy="4183063"/>
          </a:xfrm>
          <a:noFill/>
        </p:spPr>
        <p:txBody>
          <a:bodyPr lIns="92281" tIns="46140" rIns="92281" bIns="46140" numCol="1">
            <a:prstTxWarp prst="textNoShape">
              <a:avLst/>
            </a:prstTxWarp>
          </a:bodyPr>
          <a:lstStyle/>
          <a:p>
            <a:pPr eaLnBrk="1" hangingPunct="1"/>
            <a:r>
              <a:rPr lang="en-US" b="1" smtClean="0">
                <a:solidFill>
                  <a:srgbClr val="FF0000"/>
                </a:solidFill>
                <a:latin typeface="Arial" pitchFamily="127" charset="0"/>
              </a:rPr>
              <a:t>Before the workshop prepare re-usable envelopes of the 6 proficiency levels. Cut apart each level, mix them up out of order, place the 6 ELP stages in envelopes. Make enough envelopes for each table.</a:t>
            </a:r>
          </a:p>
          <a:p>
            <a:pPr eaLnBrk="1" hangingPunct="1"/>
            <a:endParaRPr lang="en-US" smtClean="0">
              <a:latin typeface="Arial" pitchFamily="127" charset="0"/>
            </a:endParaRPr>
          </a:p>
          <a:p>
            <a:pPr eaLnBrk="1" hangingPunct="1"/>
            <a:r>
              <a:rPr lang="en-US" smtClean="0">
                <a:latin typeface="Arial" pitchFamily="127" charset="0"/>
              </a:rPr>
              <a:t>Pass out envelopes per table and ask them to place the English Language Proficiency Levels in the order students develop. Ask tables to discuss these levels</a:t>
            </a:r>
          </a:p>
          <a:p>
            <a:pPr eaLnBrk="1" hangingPunct="1"/>
            <a:endParaRPr lang="en-US" smtClean="0">
              <a:latin typeface="Arial" pitchFamily="127" charset="0"/>
            </a:endParaRPr>
          </a:p>
          <a:p>
            <a:pPr eaLnBrk="1" hangingPunct="1"/>
            <a:r>
              <a:rPr lang="en-US" smtClean="0">
                <a:latin typeface="Arial" pitchFamily="127" charset="0"/>
              </a:rPr>
              <a:t>The labels used for the six proficiency levels were created by the WIDA development team. EL status is restricted to levels 1 through 5. A student reaching level 6 shows no language characteristics that would distinguish him or her as needing special English language services. Such a student would be capable enough in all language domains: Speaking, Listening, Reading and Writing, to be able to benefit fully from mainstream classroom instruction. Note that a student at a lower level in the policy set by states or school districts may be designated as functionally able to participate in and benefit from regular classroom instruction and may, in fact, be exited from special English language services. There is no exit level set for MN at this time.  It’s our first year.  Exit criteria will be left up to individual school districts to decide.  Once MDE has had time to study results, they will make a recommendation, but it will likely not be a hard and fast rule.  That’s how most things are with ESL.</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Image Placeholder 1"/>
          <p:cNvSpPr>
            <a:spLocks noGrp="1" noRot="1" noChangeAspect="1" noTextEdit="1"/>
          </p:cNvSpPr>
          <p:nvPr>
            <p:ph type="sldImg"/>
          </p:nvPr>
        </p:nvSpPr>
        <p:spPr>
          <a:ln/>
        </p:spPr>
      </p:sp>
      <p:sp>
        <p:nvSpPr>
          <p:cNvPr id="96258" name="Notes Placeholder 2"/>
          <p:cNvSpPr txBox="1">
            <a:spLocks noGrp="1"/>
          </p:cNvSpPr>
          <p:nvPr>
            <p:ph type="body" sz="quarter" idx="1"/>
          </p:nvPr>
        </p:nvSpPr>
        <p:spPr bwMode="auto">
          <a:noFill/>
        </p:spPr>
        <p:txBody>
          <a:bodyPr numCol="1">
            <a:prstTxWarp prst="textNoShape">
              <a:avLst/>
            </a:prstTxWarp>
          </a:bodyPr>
          <a:lstStyle/>
          <a:p>
            <a:pPr eaLnBrk="1" hangingPunct="1"/>
            <a:r>
              <a:rPr lang="en-US" smtClean="0">
                <a:latin typeface="Calibri" charset="0"/>
              </a:rPr>
              <a:t>With this slide, click to highlight each bullet, emphasizing how the complexity of language increases as you go from Level 1-entering to Level 6-Reaching. Cite specific examples (at level 1 students use and respond to pictorial or graphic representation of language then at level 2, they move from graphic representation to “general language….”</a:t>
            </a:r>
          </a:p>
          <a:p>
            <a:pPr eaLnBrk="1" hangingPunct="1"/>
            <a:endParaRPr lang="en-US" smtClean="0">
              <a:latin typeface="Calibri" charset="0"/>
            </a:endParaRPr>
          </a:p>
          <a:p>
            <a:pPr eaLnBrk="1" hangingPunct="1"/>
            <a:r>
              <a:rPr lang="en-US" smtClean="0">
                <a:latin typeface="Calibri" charset="0"/>
              </a:rPr>
              <a:t>Look at your composite grade level adjusted score for your Els to see what level they are overall.  W-APT or ACCESS</a:t>
            </a:r>
          </a:p>
          <a:p>
            <a:pPr eaLnBrk="1" hangingPunct="1"/>
            <a:endParaRPr lang="en-US" smtClean="0">
              <a:latin typeface="Calibri" charset="0"/>
            </a:endParaRPr>
          </a:p>
          <a:p>
            <a:pPr eaLnBrk="1" hangingPunct="1"/>
            <a:r>
              <a:rPr lang="en-US" smtClean="0">
                <a:latin typeface="Calibri" charset="0"/>
              </a:rPr>
              <a:t>If you have 30 minutes or more remaining...  At tables, have each group discuss the continuum for each second bullet (Level 1 to Level 6) then discuss as a whole group how it changes. Ask for specific examples.</a:t>
            </a:r>
          </a:p>
          <a:p>
            <a:pPr eaLnBrk="1" hangingPunct="1"/>
            <a:r>
              <a:rPr lang="en-US" smtClean="0">
                <a:latin typeface="Calibri" charset="0"/>
              </a:rPr>
              <a:t>Do the same activity for the third bullet.</a:t>
            </a: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24159576-0868-4276-8639-6F6B52B90E64}" type="slidenum">
              <a:rPr lang="fr-CA"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40</a:t>
            </a:fld>
            <a:endParaRPr lang="fr-CA" sz="1200" kern="0">
              <a:solidFill>
                <a:srgbClr val="000000"/>
              </a:solidFill>
              <a:latin typeface="Arial"/>
              <a:ea typeface="+mn-ea"/>
              <a:cs typeface="+mn-cs"/>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lide Image Placeholder 1"/>
          <p:cNvSpPr>
            <a:spLocks noGrp="1" noRot="1" noChangeAspect="1" noTextEdit="1"/>
          </p:cNvSpPr>
          <p:nvPr>
            <p:ph type="sldImg"/>
          </p:nvPr>
        </p:nvSpPr>
        <p:spPr>
          <a:ln/>
        </p:spPr>
      </p:sp>
      <p:sp>
        <p:nvSpPr>
          <p:cNvPr id="98306" name="Notes Placeholder 2"/>
          <p:cNvSpPr txBox="1">
            <a:spLocks noGrp="1"/>
          </p:cNvSpPr>
          <p:nvPr>
            <p:ph type="body" sz="quarter" idx="1"/>
          </p:nvPr>
        </p:nvSpPr>
        <p:spPr bwMode="auto">
          <a:noFill/>
        </p:spPr>
        <p:txBody>
          <a:bodyPr numCol="1">
            <a:prstTxWarp prst="textNoShape">
              <a:avLst/>
            </a:prstTxWarp>
          </a:bodyPr>
          <a:lstStyle/>
          <a:p>
            <a:pPr eaLnBrk="1" hangingPunct="1"/>
            <a:r>
              <a:rPr lang="en-US" smtClean="0">
                <a:latin typeface="Calibri" charset="0"/>
              </a:rPr>
              <a:t>These 3 criteria are significant, especially regarding assessment and evaluation of ELs. We will revisit this concept when we discuss assessment.</a:t>
            </a:r>
          </a:p>
          <a:p>
            <a:pPr eaLnBrk="1" hangingPunct="1"/>
            <a:endParaRPr lang="en-US" smtClean="0">
              <a:latin typeface="Calibri" charset="0"/>
            </a:endParaRPr>
          </a:p>
          <a:p>
            <a:pPr eaLnBrk="1" hangingPunct="1"/>
            <a:r>
              <a:rPr lang="en-US" smtClean="0">
                <a:latin typeface="Calibri" charset="0"/>
              </a:rPr>
              <a:t>The 3 criteria for performance definitions are also integral elements to the speaking and writing rubrics WIDA developed for use with the ACCESS for ELLs and the WIDA ACCESS PLACEMENT TEST (W-APT).</a:t>
            </a: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3177CE43-254E-40A0-B4D8-94175E57E576}" type="slidenum">
              <a:rPr lang="en-US"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41</a:t>
            </a:fld>
            <a:endParaRPr lang="en-US" sz="1200" kern="0">
              <a:solidFill>
                <a:srgbClr val="000000"/>
              </a:solidFill>
              <a:latin typeface="Arial"/>
              <a:ea typeface="+mn-ea"/>
              <a:cs typeface="+mn-cs"/>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Image Placeholder 1"/>
          <p:cNvSpPr>
            <a:spLocks noGrp="1" noRot="1" noChangeAspect="1" noTextEdit="1"/>
          </p:cNvSpPr>
          <p:nvPr>
            <p:ph type="sldImg"/>
          </p:nvPr>
        </p:nvSpPr>
        <p:spPr>
          <a:ln/>
        </p:spPr>
      </p:sp>
      <p:sp>
        <p:nvSpPr>
          <p:cNvPr id="100354" name="Notes Placeholder 2"/>
          <p:cNvSpPr txBox="1">
            <a:spLocks noGrp="1"/>
          </p:cNvSpPr>
          <p:nvPr>
            <p:ph type="body" sz="quarter" idx="1"/>
          </p:nvPr>
        </p:nvSpPr>
        <p:spPr bwMode="auto">
          <a:noFill/>
        </p:spPr>
        <p:txBody>
          <a:bodyPr numCol="1">
            <a:prstTxWarp prst="textNoShape">
              <a:avLst/>
            </a:prstTxWarp>
          </a:bodyPr>
          <a:lstStyle/>
          <a:p>
            <a:pPr eaLnBrk="1" hangingPunct="1"/>
            <a:r>
              <a:rPr lang="en-US" smtClean="0">
                <a:latin typeface="Calibri" charset="0"/>
              </a:rPr>
              <a:t>Gloss over...</a:t>
            </a:r>
          </a:p>
          <a:p>
            <a:pPr eaLnBrk="1" hangingPunct="1"/>
            <a:endParaRPr lang="en-US" smtClean="0">
              <a:latin typeface="Calibri" charset="0"/>
            </a:endParaRPr>
          </a:p>
          <a:p>
            <a:pPr eaLnBrk="1" hangingPunct="1"/>
            <a:r>
              <a:rPr lang="en-US" smtClean="0">
                <a:latin typeface="Calibri" charset="0"/>
              </a:rPr>
              <a:t>You can see how a student’s command of each three criteria expands and develops as s/he undergoes the process of second language acquisition as it relates to CALP.</a:t>
            </a: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ED606819-D129-41B3-A8F6-C8378731E697}" type="slidenum">
              <a:rPr lang="en-US"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42</a:t>
            </a:fld>
            <a:endParaRPr lang="en-US" sz="1200" kern="0">
              <a:solidFill>
                <a:srgbClr val="000000"/>
              </a:solidFill>
              <a:latin typeface="Arial"/>
              <a:ea typeface="+mn-ea"/>
              <a:cs typeface="+mn-cs"/>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F14D9A8C-1E46-4C93-B141-4D3FC7B51CD8}" type="slidenum">
              <a:rPr lang="en-US"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43</a:t>
            </a:fld>
            <a:endParaRPr lang="en-US" sz="1200" kern="0">
              <a:solidFill>
                <a:srgbClr val="000000"/>
              </a:solidFill>
              <a:latin typeface="Arial"/>
              <a:ea typeface="+mn-ea"/>
              <a:cs typeface="+mn-cs"/>
            </a:endParaRPr>
          </a:p>
        </p:txBody>
      </p:sp>
      <p:sp>
        <p:nvSpPr>
          <p:cNvPr id="3" name="Rectangle 7"/>
          <p:cNvSpPr txBox="1"/>
          <p:nvPr/>
        </p:nvSpPr>
        <p:spPr>
          <a:xfrm>
            <a:off x="3970338" y="8829675"/>
            <a:ext cx="3038475" cy="465138"/>
          </a:xfrm>
          <a:prstGeom prst="rect">
            <a:avLst/>
          </a:prstGeom>
          <a:noFill/>
          <a:ln>
            <a:noFill/>
          </a:ln>
        </p:spPr>
        <p:txBody>
          <a:bodyPr lIns="92281" tIns="46140" rIns="92281" bIns="46140" anchor="b"/>
          <a:lstStyle/>
          <a:p>
            <a:pPr algn="r" defTabSz="922977" fontAlgn="auto">
              <a:spcBef>
                <a:spcPts val="0"/>
              </a:spcBef>
              <a:spcAft>
                <a:spcPts val="0"/>
              </a:spcAft>
              <a:defRPr sz="1800" b="0" i="0" u="none" strike="noStrike" kern="0" cap="none" spc="0" baseline="0">
                <a:solidFill>
                  <a:srgbClr val="000000"/>
                </a:solidFill>
                <a:uFillTx/>
              </a:defRPr>
            </a:pPr>
            <a:fld id="{62A7DA26-38B6-453D-987B-CA5F01B838C2}" type="slidenum">
              <a:rPr lang="en-US"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43</a:t>
            </a:fld>
            <a:endParaRPr lang="en-US" sz="1200" kern="0">
              <a:solidFill>
                <a:srgbClr val="000000"/>
              </a:solidFill>
              <a:latin typeface="Arial"/>
              <a:ea typeface="+mn-ea"/>
              <a:cs typeface="+mn-cs"/>
            </a:endParaRPr>
          </a:p>
        </p:txBody>
      </p:sp>
      <p:sp>
        <p:nvSpPr>
          <p:cNvPr id="102403" name="Rectangle 2"/>
          <p:cNvSpPr>
            <a:spLocks noGrp="1" noRot="1" noChangeAspect="1" noTextEdit="1"/>
          </p:cNvSpPr>
          <p:nvPr>
            <p:ph type="sldImg"/>
          </p:nvPr>
        </p:nvSpPr>
        <p:spPr>
          <a:xfrm>
            <a:off x="1182688" y="695325"/>
            <a:ext cx="4648200" cy="3486150"/>
          </a:xfrm>
          <a:ln/>
        </p:spPr>
      </p:sp>
      <p:sp>
        <p:nvSpPr>
          <p:cNvPr id="102404" name="Rectangle 3"/>
          <p:cNvSpPr txBox="1">
            <a:spLocks noGrp="1"/>
          </p:cNvSpPr>
          <p:nvPr>
            <p:ph type="body" sz="quarter" idx="1"/>
          </p:nvPr>
        </p:nvSpPr>
        <p:spPr bwMode="auto">
          <a:xfrm>
            <a:off x="936625" y="4414838"/>
            <a:ext cx="5137150" cy="4186237"/>
          </a:xfrm>
          <a:noFill/>
        </p:spPr>
        <p:txBody>
          <a:bodyPr lIns="92281" tIns="46140" rIns="92281" bIns="46140" numCol="1">
            <a:prstTxWarp prst="textNoShape">
              <a:avLst/>
            </a:prstTxWarp>
          </a:bodyPr>
          <a:lstStyle/>
          <a:p>
            <a:pPr eaLnBrk="1" hangingPunct="1"/>
            <a:r>
              <a:rPr lang="en-US" smtClean="0">
                <a:latin typeface="Arial" pitchFamily="127" charset="0"/>
              </a:rPr>
              <a:t>Each framework of the standards is presented in a matrix format.</a:t>
            </a:r>
          </a:p>
          <a:p>
            <a:pPr eaLnBrk="1" hangingPunct="1"/>
            <a:endParaRPr lang="en-US" smtClean="0">
              <a:latin typeface="Arial" pitchFamily="127" charset="0"/>
            </a:endParaRPr>
          </a:p>
          <a:p>
            <a:pPr eaLnBrk="1" hangingPunct="1">
              <a:buFontTx/>
              <a:buAutoNum type="arabicPeriod"/>
            </a:pPr>
            <a:r>
              <a:rPr lang="en-US" smtClean="0">
                <a:latin typeface="Arial" pitchFamily="127" charset="0"/>
              </a:rPr>
              <a:t>At the top of the framework is the standard and type of framework</a:t>
            </a:r>
          </a:p>
          <a:p>
            <a:pPr eaLnBrk="1" hangingPunct="1">
              <a:buFontTx/>
              <a:buAutoNum type="arabicPeriod"/>
            </a:pPr>
            <a:r>
              <a:rPr lang="en-US" smtClean="0">
                <a:latin typeface="Arial" pitchFamily="127" charset="0"/>
              </a:rPr>
              <a:t>The first row depicts the performance definition (EP Level)</a:t>
            </a:r>
          </a:p>
          <a:p>
            <a:pPr eaLnBrk="1" hangingPunct="1">
              <a:buFontTx/>
              <a:buAutoNum type="arabicPeriod"/>
            </a:pPr>
            <a:r>
              <a:rPr lang="en-US" smtClean="0">
                <a:latin typeface="Arial" pitchFamily="127" charset="0"/>
              </a:rPr>
              <a:t>Inside each cell lies the Model Performance Indicator (MPIs)</a:t>
            </a:r>
          </a:p>
          <a:p>
            <a:pPr eaLnBrk="1" hangingPunct="1">
              <a:buFontTx/>
              <a:buAutoNum type="arabicPeriod"/>
            </a:pPr>
            <a:r>
              <a:rPr lang="en-US" smtClean="0">
                <a:latin typeface="Arial" pitchFamily="127" charset="0"/>
              </a:rPr>
              <a:t>The first column gives the language domains, and second one shows the sample topic</a:t>
            </a:r>
          </a:p>
          <a:p>
            <a:pPr eaLnBrk="1" hangingPunct="1">
              <a:buFontTx/>
              <a:buAutoNum type="arabicPeriod"/>
            </a:pPr>
            <a:r>
              <a:rPr lang="en-US" smtClean="0">
                <a:latin typeface="Arial" pitchFamily="127" charset="0"/>
              </a:rPr>
              <a:t>When we have a developmental horizontal row of MPI’s, across the 5 levels of language proficiency, and within the same domain, it is called a Strand. Notice that the language demand gets more difficult with every level.</a:t>
            </a:r>
          </a:p>
          <a:p>
            <a:pPr eaLnBrk="1" hangingPunct="1">
              <a:buFontTx/>
              <a:buAutoNum type="arabicPeriod"/>
            </a:pPr>
            <a:endParaRPr lang="en-US" smtClean="0">
              <a:latin typeface="Arial" pitchFamily="127" charset="0"/>
            </a:endParaRPr>
          </a:p>
          <a:p>
            <a:pPr eaLnBrk="1" hangingPunct="1"/>
            <a:r>
              <a:rPr lang="en-US" smtClean="0">
                <a:solidFill>
                  <a:schemeClr val="accent1"/>
                </a:solidFill>
                <a:latin typeface="Arial" pitchFamily="127" charset="0"/>
              </a:rPr>
              <a:t>Skim through one strand and note the increasing difficulty and decreasing support.</a:t>
            </a:r>
            <a:endParaRPr lang="en-US" smtClean="0">
              <a:solidFill>
                <a:schemeClr val="hlink"/>
              </a:solidFill>
              <a:latin typeface="Arial" pitchFamily="127" charset="0"/>
            </a:endParaRPr>
          </a:p>
          <a:p>
            <a:pPr eaLnBrk="1" hangingPunct="1">
              <a:buFontTx/>
              <a:buAutoNum type="arabicPeriod"/>
            </a:pPr>
            <a:endParaRPr lang="en-US" smtClean="0">
              <a:latin typeface="Arial" pitchFamily="127"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noTextEdit="1"/>
          </p:cNvSpPr>
          <p:nvPr>
            <p:ph type="sldImg"/>
          </p:nvPr>
        </p:nvSpPr>
        <p:spPr>
          <a:ln/>
        </p:spPr>
      </p:sp>
      <p:sp>
        <p:nvSpPr>
          <p:cNvPr id="104450" name="Notes Placeholder 2"/>
          <p:cNvSpPr txBox="1">
            <a:spLocks noGrp="1"/>
          </p:cNvSpPr>
          <p:nvPr>
            <p:ph type="body" sz="quarter" idx="1"/>
          </p:nvPr>
        </p:nvSpPr>
        <p:spPr bwMode="auto">
          <a:noFill/>
        </p:spPr>
        <p:txBody>
          <a:bodyPr numCol="1">
            <a:prstTxWarp prst="textNoShape">
              <a:avLst/>
            </a:prstTxWarp>
          </a:bodyPr>
          <a:lstStyle/>
          <a:p>
            <a:pPr eaLnBrk="1" hangingPunct="1"/>
            <a:endParaRPr lang="en-US" smtClean="0">
              <a:latin typeface="Calibri" charset="0"/>
            </a:endParaRP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79FD0C45-0916-4DC0-A1C9-EC63139B9D68}" type="slidenum">
              <a:rPr lang="fr-CA"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44</a:t>
            </a:fld>
            <a:endParaRPr lang="fr-CA" sz="1200" kern="0">
              <a:solidFill>
                <a:srgbClr val="000000"/>
              </a:solidFill>
              <a:latin typeface="Arial"/>
              <a:ea typeface="+mn-ea"/>
              <a:cs typeface="+mn-cs"/>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p:cNvSpPr>
            <a:spLocks noGrp="1" noRot="1" noChangeAspect="1" noTextEdit="1"/>
          </p:cNvSpPr>
          <p:nvPr>
            <p:ph type="sldImg"/>
          </p:nvPr>
        </p:nvSpPr>
        <p:spPr>
          <a:ln/>
        </p:spPr>
      </p:sp>
      <p:sp>
        <p:nvSpPr>
          <p:cNvPr id="106498" name="Notes Placeholder 2"/>
          <p:cNvSpPr txBox="1">
            <a:spLocks noGrp="1"/>
          </p:cNvSpPr>
          <p:nvPr>
            <p:ph type="body" sz="quarter" idx="1"/>
          </p:nvPr>
        </p:nvSpPr>
        <p:spPr bwMode="auto">
          <a:noFill/>
        </p:spPr>
        <p:txBody>
          <a:bodyPr numCol="1">
            <a:prstTxWarp prst="textNoShape">
              <a:avLst/>
            </a:prstTxWarp>
          </a:bodyPr>
          <a:lstStyle/>
          <a:p>
            <a:pPr eaLnBrk="1" hangingPunct="1"/>
            <a:r>
              <a:rPr lang="en-US" smtClean="0">
                <a:latin typeface="Calibri" charset="0"/>
              </a:rPr>
              <a:t>The language refers to words such as describe, infer, predict, identify and state.</a:t>
            </a: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95DBD65D-B396-44CE-9BB6-2BDE9685A3BA}" type="slidenum">
              <a:rPr lang="fr-CA"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45</a:t>
            </a:fld>
            <a:endParaRPr lang="fr-CA" sz="1200" kern="0">
              <a:solidFill>
                <a:srgbClr val="000000"/>
              </a:solidFill>
              <a:latin typeface="Arial"/>
              <a:ea typeface="+mn-ea"/>
              <a:cs typeface="+mn-cs"/>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p:cNvSpPr>
            <a:spLocks noGrp="1" noRot="1" noChangeAspect="1" noTextEdit="1"/>
          </p:cNvSpPr>
          <p:nvPr>
            <p:ph type="sldImg"/>
          </p:nvPr>
        </p:nvSpPr>
        <p:spPr>
          <a:ln/>
        </p:spPr>
      </p:sp>
      <p:sp>
        <p:nvSpPr>
          <p:cNvPr id="108546" name="Notes Placeholder 2"/>
          <p:cNvSpPr txBox="1">
            <a:spLocks noGrp="1"/>
          </p:cNvSpPr>
          <p:nvPr>
            <p:ph type="body" sz="quarter" idx="1"/>
          </p:nvPr>
        </p:nvSpPr>
        <p:spPr bwMode="auto">
          <a:noFill/>
        </p:spPr>
        <p:txBody>
          <a:bodyPr numCol="1">
            <a:prstTxWarp prst="textNoShape">
              <a:avLst/>
            </a:prstTxWarp>
          </a:bodyPr>
          <a:lstStyle/>
          <a:p>
            <a:pPr eaLnBrk="1" hangingPunct="1"/>
            <a:r>
              <a:rPr lang="en-GB" smtClean="0">
                <a:latin typeface="Calibri" charset="0"/>
              </a:rPr>
              <a:t>The content stem is derived from the ALCOS.</a:t>
            </a:r>
            <a:endParaRPr lang="en-US" smtClean="0">
              <a:latin typeface="Calibri" charset="0"/>
            </a:endParaRP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81B2556B-6096-43A7-95E7-2559170B1069}" type="slidenum">
              <a:rPr lang="fr-CA"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46</a:t>
            </a:fld>
            <a:endParaRPr lang="fr-CA" sz="1200" kern="0">
              <a:solidFill>
                <a:srgbClr val="000000"/>
              </a:solidFill>
              <a:latin typeface="Arial"/>
              <a:ea typeface="+mn-ea"/>
              <a:cs typeface="+mn-cs"/>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Image Placeholder 1"/>
          <p:cNvSpPr>
            <a:spLocks noGrp="1" noRot="1" noChangeAspect="1" noTextEdit="1"/>
          </p:cNvSpPr>
          <p:nvPr>
            <p:ph type="sldImg"/>
          </p:nvPr>
        </p:nvSpPr>
        <p:spPr>
          <a:ln/>
        </p:spPr>
      </p:sp>
      <p:sp>
        <p:nvSpPr>
          <p:cNvPr id="110594" name="Notes Placeholder 2"/>
          <p:cNvSpPr txBox="1">
            <a:spLocks noGrp="1"/>
          </p:cNvSpPr>
          <p:nvPr>
            <p:ph type="body" sz="quarter" idx="1"/>
          </p:nvPr>
        </p:nvSpPr>
        <p:spPr bwMode="auto">
          <a:noFill/>
        </p:spPr>
        <p:txBody>
          <a:bodyPr numCol="1">
            <a:prstTxWarp prst="textNoShape">
              <a:avLst/>
            </a:prstTxWarp>
          </a:bodyPr>
          <a:lstStyle/>
          <a:p>
            <a:pPr eaLnBrk="1" hangingPunct="1"/>
            <a:r>
              <a:rPr lang="en-GB" smtClean="0">
                <a:latin typeface="Calibri" charset="0"/>
              </a:rPr>
              <a:t>Support is the scaffolding you will implement to help the EL, making content comprehensible. Such as using graphics, modelling, experiential support, and interaction. </a:t>
            </a:r>
            <a:br>
              <a:rPr lang="en-GB" smtClean="0">
                <a:latin typeface="Calibri" charset="0"/>
              </a:rPr>
            </a:br>
            <a:endParaRPr lang="en-GB" smtClean="0">
              <a:latin typeface="Calibri" charset="0"/>
            </a:endParaRPr>
          </a:p>
          <a:p>
            <a:pPr eaLnBrk="1" hangingPunct="1"/>
            <a:r>
              <a:rPr lang="en-GB" b="1" smtClean="0">
                <a:latin typeface="Calibri" charset="0"/>
              </a:rPr>
              <a:t>Skip below...</a:t>
            </a:r>
          </a:p>
          <a:p>
            <a:pPr eaLnBrk="1" hangingPunct="1"/>
            <a:endParaRPr lang="en-GB" b="1" smtClean="0">
              <a:latin typeface="Calibri" charset="0"/>
            </a:endParaRPr>
          </a:p>
          <a:p>
            <a:pPr eaLnBrk="1" hangingPunct="1"/>
            <a:r>
              <a:rPr lang="en-GB" b="1" smtClean="0">
                <a:latin typeface="Calibri" charset="0"/>
              </a:rPr>
              <a:t>SAY and SHOW (if you have it)</a:t>
            </a:r>
          </a:p>
          <a:p>
            <a:pPr eaLnBrk="1" hangingPunct="1"/>
            <a:r>
              <a:rPr lang="en-GB" smtClean="0">
                <a:latin typeface="Calibri" charset="0"/>
              </a:rPr>
              <a:t>pp. RG 20-24 of the WIDA ELP Standards and Resource Guide classify various types of supports and give explicit examples of each kind (sensory, graphic, and interactive supports (including native language interactive supports for levels 1-2)—they even break them down into specific content areas).</a:t>
            </a:r>
            <a:endParaRPr lang="en-US" smtClean="0">
              <a:latin typeface="Calibri" charset="0"/>
            </a:endParaRP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1396873C-18D3-4F5B-A65D-1069429920CA}" type="slidenum">
              <a:rPr lang="fr-CA"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47</a:t>
            </a:fld>
            <a:endParaRPr lang="fr-CA" sz="1200" kern="0">
              <a:solidFill>
                <a:srgbClr val="000000"/>
              </a:solidFill>
              <a:latin typeface="Arial"/>
              <a:ea typeface="+mn-ea"/>
              <a:cs typeface="+mn-cs"/>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lide Image Placeholder 1"/>
          <p:cNvSpPr>
            <a:spLocks noGrp="1" noRot="1" noChangeAspect="1" noTextEdit="1"/>
          </p:cNvSpPr>
          <p:nvPr>
            <p:ph type="sldImg"/>
          </p:nvPr>
        </p:nvSpPr>
        <p:spPr>
          <a:ln/>
        </p:spPr>
      </p:sp>
      <p:sp>
        <p:nvSpPr>
          <p:cNvPr id="112642" name="Notes Placeholder 2"/>
          <p:cNvSpPr txBox="1">
            <a:spLocks noGrp="1"/>
          </p:cNvSpPr>
          <p:nvPr>
            <p:ph type="body" sz="quarter" idx="1"/>
          </p:nvPr>
        </p:nvSpPr>
        <p:spPr bwMode="auto">
          <a:noFill/>
        </p:spPr>
        <p:txBody>
          <a:bodyPr numCol="1">
            <a:prstTxWarp prst="textNoShape">
              <a:avLst/>
            </a:prstTxWarp>
          </a:bodyPr>
          <a:lstStyle/>
          <a:p>
            <a:pPr eaLnBrk="1" hangingPunct="1"/>
            <a:r>
              <a:rPr lang="en-US" u="sng" smtClean="0">
                <a:latin typeface="Calibri" charset="0"/>
              </a:rPr>
              <a:t>Give each participant a handout on WIDA Language functions to answer #2 on slide.</a:t>
            </a:r>
          </a:p>
          <a:p>
            <a:pPr eaLnBrk="1" hangingPunct="1"/>
            <a:endParaRPr lang="en-US" u="sng" smtClean="0">
              <a:latin typeface="Calibri" charset="0"/>
            </a:endParaRPr>
          </a:p>
          <a:p>
            <a:pPr eaLnBrk="1" hangingPunct="1"/>
            <a:r>
              <a:rPr lang="en-US" smtClean="0">
                <a:latin typeface="Calibri" charset="0"/>
              </a:rPr>
              <a:t>With a partner;</a:t>
            </a:r>
          </a:p>
          <a:p>
            <a:pPr eaLnBrk="1" hangingPunct="1"/>
            <a:r>
              <a:rPr lang="en-US" smtClean="0">
                <a:latin typeface="Calibri" charset="0"/>
              </a:rPr>
              <a:t>Now you are going to practice identifying the 3 elements of an objective.  On this slide you see an objective.  Identify the 3 elements, language function, content of lesson and support in each of these.</a:t>
            </a:r>
          </a:p>
          <a:p>
            <a:pPr eaLnBrk="1" hangingPunct="1"/>
            <a:endParaRPr lang="en-US" smtClean="0">
              <a:latin typeface="Calibri" charset="0"/>
            </a:endParaRPr>
          </a:p>
          <a:p>
            <a:pPr eaLnBrk="1" hangingPunct="1"/>
            <a:r>
              <a:rPr lang="en-US" smtClean="0">
                <a:latin typeface="Calibri" charset="0"/>
              </a:rPr>
              <a:t>Answer #2 with a partner</a:t>
            </a:r>
          </a:p>
          <a:p>
            <a:pPr eaLnBrk="1" hangingPunct="1"/>
            <a:endParaRPr lang="en-US" smtClean="0">
              <a:latin typeface="Calibri" charset="0"/>
            </a:endParaRPr>
          </a:p>
          <a:p>
            <a:pPr eaLnBrk="1" hangingPunct="1"/>
            <a:r>
              <a:rPr lang="en-US" smtClean="0">
                <a:latin typeface="Calibri" charset="0"/>
              </a:rPr>
              <a:t>Share results.</a:t>
            </a: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8BBC9EE3-499A-48EE-AFA1-EB70D4FD5774}" type="slidenum">
              <a:rPr lang="fr-CA"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48</a:t>
            </a:fld>
            <a:endParaRPr lang="fr-CA" sz="1200" kern="0">
              <a:solidFill>
                <a:srgbClr val="000000"/>
              </a:solidFill>
              <a:latin typeface="Arial"/>
              <a:ea typeface="+mn-ea"/>
              <a:cs typeface="+mn-cs"/>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Image Placeholder 1"/>
          <p:cNvSpPr>
            <a:spLocks noGrp="1" noRot="1" noChangeAspect="1" noTextEdit="1"/>
          </p:cNvSpPr>
          <p:nvPr>
            <p:ph type="sldImg"/>
          </p:nvPr>
        </p:nvSpPr>
        <p:spPr>
          <a:ln/>
        </p:spPr>
      </p:sp>
      <p:sp>
        <p:nvSpPr>
          <p:cNvPr id="114690" name="Notes Placeholder 2"/>
          <p:cNvSpPr txBox="1">
            <a:spLocks noGrp="1"/>
          </p:cNvSpPr>
          <p:nvPr>
            <p:ph type="body" sz="quarter" idx="1"/>
          </p:nvPr>
        </p:nvSpPr>
        <p:spPr bwMode="auto">
          <a:noFill/>
        </p:spPr>
        <p:txBody>
          <a:bodyPr numCol="1">
            <a:prstTxWarp prst="textNoShape">
              <a:avLst/>
            </a:prstTxWarp>
          </a:bodyPr>
          <a:lstStyle/>
          <a:p>
            <a:pPr eaLnBrk="1" hangingPunct="1"/>
            <a:r>
              <a:rPr lang="en-US" smtClean="0">
                <a:latin typeface="Calibri" charset="0"/>
              </a:rPr>
              <a:t>Read</a:t>
            </a: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548F9277-428D-4C93-81BB-2F22F2803699}" type="slidenum">
              <a:rPr lang="fr-CA"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49</a:t>
            </a:fld>
            <a:endParaRPr lang="fr-CA" sz="1200" kern="0">
              <a:solidFill>
                <a:srgbClr val="000000"/>
              </a:solidFill>
              <a:latin typeface="Arial"/>
              <a:ea typeface="+mn-ea"/>
              <a:cs typeface="+mn-cs"/>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p:cNvSpPr>
            <a:spLocks noGrp="1" noRot="1" noChangeAspect="1" noTextEdit="1"/>
          </p:cNvSpPr>
          <p:nvPr>
            <p:ph type="sldImg"/>
          </p:nvPr>
        </p:nvSpPr>
        <p:spPr>
          <a:ln/>
        </p:spPr>
      </p:sp>
      <p:sp>
        <p:nvSpPr>
          <p:cNvPr id="116738" name="Notes Placeholder 2"/>
          <p:cNvSpPr txBox="1">
            <a:spLocks noGrp="1"/>
          </p:cNvSpPr>
          <p:nvPr>
            <p:ph type="body" sz="quarter" idx="1"/>
          </p:nvPr>
        </p:nvSpPr>
        <p:spPr bwMode="auto">
          <a:noFill/>
        </p:spPr>
        <p:txBody>
          <a:bodyPr numCol="1">
            <a:prstTxWarp prst="textNoShape">
              <a:avLst/>
            </a:prstTxWarp>
          </a:bodyPr>
          <a:lstStyle/>
          <a:p>
            <a:pPr marL="230188" indent="-230188" eaLnBrk="1" hangingPunct="1">
              <a:buFont typeface="Calibri" charset="0"/>
              <a:buNone/>
            </a:pPr>
            <a:r>
              <a:rPr lang="en-GB" smtClean="0">
                <a:latin typeface="Calibri" charset="0"/>
              </a:rPr>
              <a:t>Skip unless ample time remains...</a:t>
            </a:r>
          </a:p>
          <a:p>
            <a:pPr marL="230188" indent="-230188" eaLnBrk="1" hangingPunct="1">
              <a:buFont typeface="Calibri" charset="0"/>
              <a:buAutoNum type="arabicPeriod"/>
            </a:pPr>
            <a:endParaRPr lang="en-GB" smtClean="0">
              <a:latin typeface="Calibri" charset="0"/>
            </a:endParaRPr>
          </a:p>
          <a:p>
            <a:pPr marL="230188" indent="-230188" eaLnBrk="1" hangingPunct="1">
              <a:buFont typeface="Calibri" charset="0"/>
              <a:buAutoNum type="arabicPeriod"/>
            </a:pPr>
            <a:r>
              <a:rPr lang="en-GB" smtClean="0">
                <a:latin typeface="Calibri" charset="0"/>
              </a:rPr>
              <a:t>At your tables, discuss each level and identify the language, content, and supports of each objective in reading.</a:t>
            </a:r>
          </a:p>
          <a:p>
            <a:pPr marL="230188" indent="-230188" eaLnBrk="1" hangingPunct="1">
              <a:buFont typeface="Calibri" charset="0"/>
              <a:buAutoNum type="arabicPeriod"/>
            </a:pPr>
            <a:endParaRPr lang="en-GB" smtClean="0">
              <a:latin typeface="Calibri" charset="0"/>
            </a:endParaRPr>
          </a:p>
          <a:p>
            <a:pPr marL="230188" indent="-230188" eaLnBrk="1" hangingPunct="1"/>
            <a:r>
              <a:rPr lang="en-GB" smtClean="0">
                <a:latin typeface="Calibri" charset="0"/>
              </a:rPr>
              <a:t>2.   Have each table share the 3 components of each level.</a:t>
            </a:r>
            <a:endParaRPr lang="en-US" smtClean="0">
              <a:latin typeface="Calibri" charset="0"/>
            </a:endParaRP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BC57C59C-535A-48A0-A97D-AFD6980FBB38}" type="slidenum">
              <a:rPr lang="fr-CA"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50</a:t>
            </a:fld>
            <a:endParaRPr lang="fr-CA" sz="1200" kern="0">
              <a:solidFill>
                <a:srgbClr val="000000"/>
              </a:solidFill>
              <a:latin typeface="Arial"/>
              <a:ea typeface="+mn-ea"/>
              <a:cs typeface="+mn-cs"/>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Image Placeholder 1"/>
          <p:cNvSpPr>
            <a:spLocks noGrp="1" noRot="1" noChangeAspect="1" noTextEdit="1"/>
          </p:cNvSpPr>
          <p:nvPr>
            <p:ph type="sldImg"/>
          </p:nvPr>
        </p:nvSpPr>
        <p:spPr>
          <a:ln/>
        </p:spPr>
      </p:sp>
      <p:sp>
        <p:nvSpPr>
          <p:cNvPr id="118786" name="Notes Placeholder 2"/>
          <p:cNvSpPr txBox="1">
            <a:spLocks noGrp="1"/>
          </p:cNvSpPr>
          <p:nvPr>
            <p:ph type="body" sz="quarter" idx="1"/>
          </p:nvPr>
        </p:nvSpPr>
        <p:spPr bwMode="auto">
          <a:noFill/>
        </p:spPr>
        <p:txBody>
          <a:bodyPr numCol="1">
            <a:prstTxWarp prst="textNoShape">
              <a:avLst/>
            </a:prstTxWarp>
          </a:bodyPr>
          <a:lstStyle/>
          <a:p>
            <a:pPr eaLnBrk="1" hangingPunct="1"/>
            <a:r>
              <a:rPr lang="en-US" smtClean="0">
                <a:latin typeface="Calibri" charset="0"/>
              </a:rPr>
              <a:t>Discuss the “Can Do Descriptors” explaining how easily it tells you what your EL can do at their English Proficiency Level.</a:t>
            </a:r>
          </a:p>
          <a:p>
            <a:pPr eaLnBrk="1" hangingPunct="1"/>
            <a:endParaRPr lang="en-US" smtClean="0">
              <a:latin typeface="Calibri" charset="0"/>
            </a:endParaRPr>
          </a:p>
          <a:p>
            <a:pPr eaLnBrk="1" hangingPunct="1"/>
            <a:r>
              <a:rPr lang="en-US" smtClean="0">
                <a:latin typeface="Calibri" charset="0"/>
              </a:rPr>
              <a:t>The CAN DO Descriptors do not function like MPIs,</a:t>
            </a: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5FA3A7B1-10E8-45BF-A050-641D2247E9F4}" type="slidenum">
              <a:rPr lang="en-US"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51</a:t>
            </a:fld>
            <a:endParaRPr lang="en-US" sz="1200" kern="0">
              <a:solidFill>
                <a:srgbClr val="000000"/>
              </a:solidFill>
              <a:latin typeface="Arial"/>
              <a:ea typeface="+mn-ea"/>
              <a:cs typeface="+mn-cs"/>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p:cNvSpPr>
            <a:spLocks noGrp="1" noRot="1" noChangeAspect="1" noTextEdit="1"/>
          </p:cNvSpPr>
          <p:nvPr>
            <p:ph type="sldImg"/>
          </p:nvPr>
        </p:nvSpPr>
        <p:spPr>
          <a:ln/>
        </p:spPr>
      </p:sp>
      <p:sp>
        <p:nvSpPr>
          <p:cNvPr id="120834" name="Notes Placeholder 2"/>
          <p:cNvSpPr txBox="1">
            <a:spLocks noGrp="1"/>
          </p:cNvSpPr>
          <p:nvPr>
            <p:ph type="body" sz="quarter" idx="1"/>
          </p:nvPr>
        </p:nvSpPr>
        <p:spPr bwMode="auto">
          <a:noFill/>
        </p:spPr>
        <p:txBody>
          <a:bodyPr numCol="1">
            <a:prstTxWarp prst="textNoShape">
              <a:avLst/>
            </a:prstTxWarp>
          </a:bodyPr>
          <a:lstStyle/>
          <a:p>
            <a:pPr eaLnBrk="1" hangingPunct="1"/>
            <a:r>
              <a:rPr lang="en-US" smtClean="0">
                <a:latin typeface="Calibri" charset="0"/>
              </a:rPr>
              <a:t>Can-do Descriptors do not include the content stem, just the language function and support.</a:t>
            </a:r>
          </a:p>
          <a:p>
            <a:pPr eaLnBrk="1" hangingPunct="1"/>
            <a:endParaRPr lang="en-US" smtClean="0">
              <a:latin typeface="Calibri" charset="0"/>
            </a:endParaRPr>
          </a:p>
          <a:p>
            <a:pPr eaLnBrk="1" hangingPunct="1"/>
            <a:r>
              <a:rPr lang="en-US" smtClean="0">
                <a:latin typeface="Calibri" charset="0"/>
              </a:rPr>
              <a:t>Look at your W-APT or ACCESS scores for each domain to see what your Els CAN DO.  Highlight the cells that correspond with your student’s scores.</a:t>
            </a:r>
          </a:p>
          <a:p>
            <a:pPr eaLnBrk="1" hangingPunct="1"/>
            <a:endParaRPr lang="en-US" smtClean="0">
              <a:latin typeface="Calibri" charset="0"/>
            </a:endParaRPr>
          </a:p>
          <a:p>
            <a:pPr eaLnBrk="1" hangingPunct="1"/>
            <a:r>
              <a:rPr lang="en-US" smtClean="0">
                <a:latin typeface="Calibri" charset="0"/>
              </a:rPr>
              <a:t>Even if you’re not ready to fully integrate the WIDA standards with your content standards, keep these CAN DO descriptors in mind when you are planning lessons and differentiating for Els..  BTW--we use CAN Dos so that the focus is on our successes, not limitations.</a:t>
            </a:r>
          </a:p>
        </p:txBody>
      </p:sp>
      <p:sp>
        <p:nvSpPr>
          <p:cNvPr id="120835" name="Slide Number Placeholder 3"/>
          <p:cNvSpPr txBox="1">
            <a:spLocks noChangeArrowheads="1"/>
          </p:cNvSpPr>
          <p:nvPr/>
        </p:nvSpPr>
        <p:spPr bwMode="auto">
          <a:xfrm>
            <a:off x="3970338" y="8829675"/>
            <a:ext cx="3038475" cy="465138"/>
          </a:xfrm>
          <a:prstGeom prst="rect">
            <a:avLst/>
          </a:prstGeom>
          <a:noFill/>
          <a:ln w="9525">
            <a:noFill/>
            <a:miter lim="800000"/>
            <a:headEnd/>
            <a:tailEnd/>
          </a:ln>
        </p:spPr>
        <p:txBody>
          <a:bodyPr lIns="92299" tIns="46149" rIns="92299" bIns="46149" anchor="b">
            <a:prstTxWarp prst="textNoShape">
              <a:avLst/>
            </a:prstTxWarp>
          </a:bodyPr>
          <a:lstStyle/>
          <a:p>
            <a:pPr algn="r" defTabSz="922338"/>
            <a:fld id="{960D1F39-C071-407B-AA2A-A256C5891E78}" type="slidenum">
              <a:rPr lang="fr-CA" sz="1200">
                <a:solidFill>
                  <a:srgbClr val="000000"/>
                </a:solidFill>
              </a:rPr>
              <a:pPr algn="r" defTabSz="922338"/>
              <a:t>52</a:t>
            </a:fld>
            <a:endParaRPr lang="fr-CA" sz="1200">
              <a:solidFill>
                <a:srgbClr val="000000"/>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Placeholder 2"/>
          <p:cNvSpPr>
            <a:spLocks noGrp="1" noRot="1" noChangeAspect="1"/>
          </p:cNvSpPr>
          <p:nvPr>
            <p:ph type="sldImg"/>
          </p:nvPr>
        </p:nvSpPr>
        <p:spPr>
          <a:ln/>
        </p:spPr>
      </p:sp>
      <p:sp>
        <p:nvSpPr>
          <p:cNvPr id="122882" name="Placeholder 3"/>
          <p:cNvSpPr txBox="1">
            <a:spLocks noGrp="1"/>
          </p:cNvSpPr>
          <p:nvPr>
            <p:ph type="body" idx="1"/>
          </p:nvPr>
        </p:nvSpPr>
        <p:spPr bwMode="auto">
          <a:noFill/>
        </p:spPr>
        <p:txBody>
          <a:bodyPr numCol="1">
            <a:prstTxWarp prst="textNoShape">
              <a:avLst/>
            </a:prstTxWarp>
          </a:bodyPr>
          <a:lstStyle/>
          <a:p>
            <a:r>
              <a:rPr lang="en-US">
                <a:latin typeface="Calibri" charset="0"/>
              </a:rPr>
              <a:t>WIDA reps really stress that you should not use CAN DO descriptors as MPIs.  However, it might be a good place to start if you are overwhelmed by the standards themselves.  It would be better to use CAN DO descriptors to write language objectives for yourcontent lessons than to forget about language objectives because the MPIs are overwhelming.  Start small and build from there.  And remember that language objectives will not only benefit your ELs.  They will help all students. </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Placeholder 2"/>
          <p:cNvSpPr>
            <a:spLocks noGrp="1" noRot="1" noChangeAspect="1"/>
          </p:cNvSpPr>
          <p:nvPr>
            <p:ph type="sldImg"/>
          </p:nvPr>
        </p:nvSpPr>
        <p:spPr>
          <a:ln/>
        </p:spPr>
      </p:sp>
      <p:sp>
        <p:nvSpPr>
          <p:cNvPr id="124930" name="Placeholder 3"/>
          <p:cNvSpPr txBox="1">
            <a:spLocks noGrp="1"/>
          </p:cNvSpPr>
          <p:nvPr>
            <p:ph type="body" idx="1"/>
          </p:nvPr>
        </p:nvSpPr>
        <p:spPr bwMode="auto">
          <a:noFill/>
        </p:spPr>
        <p:txBody>
          <a:bodyPr numCol="1">
            <a:prstTxWarp prst="textNoShape">
              <a:avLst/>
            </a:prstTxWarp>
          </a:bodyPr>
          <a:lstStyle/>
          <a:p>
            <a:r>
              <a:rPr lang="en-US">
                <a:latin typeface="Calibri" charset="0"/>
              </a:rPr>
              <a:t>This is more about how ESL teachers would use the CAN DO descriptors.  I’ll give you a minute to skim.</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noTextEdit="1"/>
          </p:cNvSpPr>
          <p:nvPr>
            <p:ph type="sldImg"/>
          </p:nvPr>
        </p:nvSpPr>
        <p:spPr>
          <a:ln/>
        </p:spPr>
      </p:sp>
      <p:sp>
        <p:nvSpPr>
          <p:cNvPr id="126978" name="Notes Placeholder 2"/>
          <p:cNvSpPr txBox="1">
            <a:spLocks noGrp="1"/>
          </p:cNvSpPr>
          <p:nvPr>
            <p:ph type="body" sz="quarter" idx="1"/>
          </p:nvPr>
        </p:nvSpPr>
        <p:spPr bwMode="auto">
          <a:noFill/>
        </p:spPr>
        <p:txBody>
          <a:bodyPr numCol="1">
            <a:prstTxWarp prst="textNoShape">
              <a:avLst/>
            </a:prstTxWarp>
          </a:bodyPr>
          <a:lstStyle/>
          <a:p>
            <a:pPr marL="230188" indent="-230188" eaLnBrk="1" hangingPunct="1"/>
            <a:r>
              <a:rPr lang="en-GB" smtClean="0">
                <a:latin typeface="Calibri" charset="0"/>
              </a:rPr>
              <a:t>Do we have time for this?</a:t>
            </a:r>
          </a:p>
          <a:p>
            <a:pPr marL="230188" indent="-230188" eaLnBrk="1" hangingPunct="1">
              <a:buFontTx/>
              <a:buAutoNum type="arabicPeriod"/>
            </a:pPr>
            <a:endParaRPr lang="en-GB" smtClean="0">
              <a:latin typeface="Calibri" charset="0"/>
            </a:endParaRPr>
          </a:p>
          <a:p>
            <a:pPr marL="230188" indent="-230188" eaLnBrk="1" hangingPunct="1">
              <a:buFontTx/>
              <a:buAutoNum type="arabicPeriod"/>
            </a:pPr>
            <a:r>
              <a:rPr lang="en-GB" smtClean="0">
                <a:latin typeface="Calibri" charset="0"/>
              </a:rPr>
              <a:t>Pass out lesson plans per table of a variety of grade levels.</a:t>
            </a:r>
          </a:p>
          <a:p>
            <a:pPr marL="230188" indent="-230188" eaLnBrk="1" hangingPunct="1">
              <a:buFontTx/>
              <a:buAutoNum type="arabicPeriod"/>
            </a:pPr>
            <a:r>
              <a:rPr lang="en-GB" smtClean="0">
                <a:latin typeface="Calibri" charset="0"/>
              </a:rPr>
              <a:t>Working with small groups, write a Model Performance Indicator, using the lesson plan. State the students proficiency level and Can Do Descriptors for the Proficiency level.</a:t>
            </a:r>
          </a:p>
          <a:p>
            <a:pPr marL="230188" indent="-230188" eaLnBrk="1" hangingPunct="1">
              <a:buFontTx/>
              <a:buAutoNum type="arabicPeriod"/>
            </a:pPr>
            <a:r>
              <a:rPr lang="en-GB" smtClean="0">
                <a:latin typeface="Calibri" charset="0"/>
              </a:rPr>
              <a:t>Group Share</a:t>
            </a:r>
            <a:endParaRPr lang="en-US" smtClean="0">
              <a:latin typeface="Calibri" charset="0"/>
            </a:endParaRP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2E0D9B4D-A363-4FA9-950E-574D1B563924}" type="slidenum">
              <a:rPr lang="fr-CA"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55</a:t>
            </a:fld>
            <a:endParaRPr lang="fr-CA" sz="1200" kern="0">
              <a:solidFill>
                <a:srgbClr val="000000"/>
              </a:solidFill>
              <a:latin typeface="Arial"/>
              <a:ea typeface="+mn-ea"/>
              <a:cs typeface="+mn-cs"/>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Image Placeholder 1"/>
          <p:cNvSpPr>
            <a:spLocks noGrp="1" noRot="1" noChangeAspect="1" noTextEdit="1"/>
          </p:cNvSpPr>
          <p:nvPr>
            <p:ph type="sldImg"/>
          </p:nvPr>
        </p:nvSpPr>
        <p:spPr>
          <a:ln/>
        </p:spPr>
      </p:sp>
      <p:sp>
        <p:nvSpPr>
          <p:cNvPr id="129026" name="Notes Placeholder 2"/>
          <p:cNvSpPr txBox="1">
            <a:spLocks noGrp="1"/>
          </p:cNvSpPr>
          <p:nvPr>
            <p:ph type="body" sz="quarter" idx="1"/>
          </p:nvPr>
        </p:nvSpPr>
        <p:spPr bwMode="auto">
          <a:noFill/>
        </p:spPr>
        <p:txBody>
          <a:bodyPr numCol="1">
            <a:prstTxWarp prst="textNoShape">
              <a:avLst/>
            </a:prstTxWarp>
          </a:bodyPr>
          <a:lstStyle/>
          <a:p>
            <a:pPr eaLnBrk="1" hangingPunct="1"/>
            <a:r>
              <a:rPr lang="en-US" smtClean="0">
                <a:latin typeface="Calibri" charset="0"/>
              </a:rPr>
              <a:t>Do we have time for this?</a:t>
            </a: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EDDC4837-F542-44A6-806B-98A2CB2FBE23}" type="slidenum">
              <a:rPr lang="fr-CA"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56</a:t>
            </a:fld>
            <a:endParaRPr lang="fr-CA" sz="1200" kern="0">
              <a:solidFill>
                <a:srgbClr val="000000"/>
              </a:solidFill>
              <a:latin typeface="Arial"/>
              <a:ea typeface="+mn-ea"/>
              <a:cs typeface="+mn-cs"/>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Placeholder 2"/>
          <p:cNvSpPr>
            <a:spLocks noGrp="1" noRot="1" noChangeAspect="1"/>
          </p:cNvSpPr>
          <p:nvPr>
            <p:ph type="sldImg"/>
          </p:nvPr>
        </p:nvSpPr>
        <p:spPr>
          <a:ln/>
        </p:spPr>
      </p:sp>
      <p:sp>
        <p:nvSpPr>
          <p:cNvPr id="131074" name="Placeholder 3"/>
          <p:cNvSpPr txBox="1">
            <a:spLocks noGrp="1"/>
          </p:cNvSpPr>
          <p:nvPr>
            <p:ph type="body" idx="1"/>
          </p:nvPr>
        </p:nvSpPr>
        <p:spPr bwMode="auto">
          <a:noFill/>
        </p:spPr>
        <p:txBody>
          <a:bodyPr numCol="1">
            <a:prstTxWarp prst="textNoShape">
              <a:avLst/>
            </a:prstTxWarp>
          </a:bodyPr>
          <a:lstStyle/>
          <a:p>
            <a:endParaRPr lang="en-US">
              <a:latin typeface="Calibri"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noTextEdit="1"/>
          </p:cNvSpPr>
          <p:nvPr>
            <p:ph type="sldImg"/>
          </p:nvPr>
        </p:nvSpPr>
        <p:spPr>
          <a:ln/>
        </p:spPr>
      </p:sp>
      <p:sp>
        <p:nvSpPr>
          <p:cNvPr id="133122" name="Notes Placeholder 2"/>
          <p:cNvSpPr txBox="1">
            <a:spLocks noGrp="1"/>
          </p:cNvSpPr>
          <p:nvPr>
            <p:ph type="body" sz="quarter" idx="1"/>
          </p:nvPr>
        </p:nvSpPr>
        <p:spPr bwMode="auto">
          <a:noFill/>
        </p:spPr>
        <p:txBody>
          <a:bodyPr numCol="1">
            <a:prstTxWarp prst="textNoShape">
              <a:avLst/>
            </a:prstTxWarp>
          </a:bodyPr>
          <a:lstStyle/>
          <a:p>
            <a:pPr eaLnBrk="1" hangingPunct="1"/>
            <a:r>
              <a:rPr lang="en-US" b="1" smtClean="0">
                <a:latin typeface="Calibri" charset="0"/>
              </a:rPr>
              <a:t>Pass out W-APT Teacher Report copies for tables to review.</a:t>
            </a:r>
          </a:p>
          <a:p>
            <a:pPr eaLnBrk="1" hangingPunct="1"/>
            <a:r>
              <a:rPr lang="en-US" b="1" smtClean="0">
                <a:latin typeface="Calibri" charset="0"/>
              </a:rPr>
              <a:t>Ask tables to answer questions on slide.</a:t>
            </a:r>
          </a:p>
          <a:p>
            <a:pPr eaLnBrk="1" hangingPunct="1"/>
            <a:r>
              <a:rPr lang="en-US" b="1" smtClean="0">
                <a:latin typeface="Calibri" charset="0"/>
              </a:rPr>
              <a:t>Share whole group table discussions.</a:t>
            </a: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53222F41-A234-4EA8-AFE4-6EB9EEB27CFC}" type="slidenum">
              <a:rPr lang="fr-CA"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58</a:t>
            </a:fld>
            <a:endParaRPr lang="fr-CA" sz="1200" kern="0">
              <a:solidFill>
                <a:srgbClr val="000000"/>
              </a:solidFill>
              <a:latin typeface="Arial"/>
              <a:ea typeface="+mn-ea"/>
              <a:cs typeface="+mn-cs"/>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p:cNvSpPr>
            <a:spLocks noGrp="1" noRot="1" noChangeAspect="1" noTextEdit="1"/>
          </p:cNvSpPr>
          <p:nvPr>
            <p:ph type="sldImg"/>
          </p:nvPr>
        </p:nvSpPr>
        <p:spPr>
          <a:ln/>
        </p:spPr>
      </p:sp>
      <p:sp>
        <p:nvSpPr>
          <p:cNvPr id="135170" name="Notes Placeholder 2"/>
          <p:cNvSpPr txBox="1">
            <a:spLocks noGrp="1"/>
          </p:cNvSpPr>
          <p:nvPr>
            <p:ph type="body" sz="quarter" idx="1"/>
          </p:nvPr>
        </p:nvSpPr>
        <p:spPr bwMode="auto">
          <a:noFill/>
        </p:spPr>
        <p:txBody>
          <a:bodyPr numCol="1">
            <a:prstTxWarp prst="textNoShape">
              <a:avLst/>
            </a:prstTxWarp>
          </a:bodyPr>
          <a:lstStyle/>
          <a:p>
            <a:pPr eaLnBrk="1" hangingPunct="1"/>
            <a:r>
              <a:rPr lang="en-US" smtClean="0">
                <a:latin typeface="Calibri" charset="0"/>
              </a:rPr>
              <a:t>Do we have time for this?</a:t>
            </a:r>
          </a:p>
          <a:p>
            <a:pPr eaLnBrk="1" hangingPunct="1"/>
            <a:endParaRPr lang="en-US" smtClean="0">
              <a:latin typeface="Calibri" charset="0"/>
            </a:endParaRPr>
          </a:p>
          <a:p>
            <a:pPr eaLnBrk="1" hangingPunct="1"/>
            <a:r>
              <a:rPr lang="en-US" smtClean="0">
                <a:latin typeface="Calibri" charset="0"/>
              </a:rPr>
              <a:t>After the participants do the activity and present, have a whole group discussion and answer questions that arise from this activity. Be sure to emphasize that:</a:t>
            </a:r>
          </a:p>
          <a:p>
            <a:pPr eaLnBrk="1" hangingPunct="1">
              <a:buFontTx/>
              <a:buAutoNum type="arabicPeriod"/>
            </a:pPr>
            <a:r>
              <a:rPr lang="en-US" smtClean="0">
                <a:latin typeface="Calibri" charset="0"/>
              </a:rPr>
              <a:t>Just as we differentiate instruction for ELs, we also must differentiate assessment.</a:t>
            </a:r>
          </a:p>
          <a:p>
            <a:pPr eaLnBrk="1" hangingPunct="1">
              <a:buFontTx/>
              <a:buAutoNum type="arabicPeriod"/>
            </a:pPr>
            <a:r>
              <a:rPr lang="en-US" smtClean="0">
                <a:latin typeface="Calibri" charset="0"/>
              </a:rPr>
              <a:t>Begin with the outcomes and think about how to assess ELs before you think about how to teach the lesson.</a:t>
            </a:r>
          </a:p>
          <a:p>
            <a:pPr eaLnBrk="1" hangingPunct="1">
              <a:buFontTx/>
              <a:buAutoNum type="arabicPeriod"/>
            </a:pPr>
            <a:r>
              <a:rPr lang="en-US" smtClean="0">
                <a:latin typeface="Calibri" charset="0"/>
              </a:rPr>
              <a:t>Ask what English skills ELs need to know to be able to access the content and master COS.</a:t>
            </a:r>
          </a:p>
          <a:p>
            <a:pPr eaLnBrk="1" hangingPunct="1">
              <a:buFontTx/>
              <a:buAutoNum type="arabicPeriod"/>
            </a:pPr>
            <a:endParaRPr lang="en-US" smtClean="0">
              <a:latin typeface="Calibri" charset="0"/>
            </a:endParaRPr>
          </a:p>
          <a:p>
            <a:pPr eaLnBrk="1" hangingPunct="1">
              <a:buFontTx/>
              <a:buAutoNum type="arabicPeriod"/>
            </a:pPr>
            <a:endParaRPr lang="en-US" smtClean="0">
              <a:latin typeface="Calibri" charset="0"/>
            </a:endParaRP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F8B74E32-9193-4640-9B8A-261373E8169C}" type="slidenum">
              <a:rPr lang="fr-CA"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59</a:t>
            </a:fld>
            <a:endParaRPr lang="fr-CA" sz="1200" kern="0">
              <a:solidFill>
                <a:srgbClr val="000000"/>
              </a:solidFill>
              <a:latin typeface="Arial"/>
              <a:ea typeface="+mn-ea"/>
              <a:cs typeface="+mn-cs"/>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p:cNvSpPr>
            <a:spLocks noGrp="1" noRot="1" noChangeAspect="1" noTextEdit="1"/>
          </p:cNvSpPr>
          <p:nvPr>
            <p:ph type="sldImg"/>
          </p:nvPr>
        </p:nvSpPr>
        <p:spPr>
          <a:ln/>
        </p:spPr>
      </p:sp>
      <p:sp>
        <p:nvSpPr>
          <p:cNvPr id="137218" name="Notes Placeholder 2"/>
          <p:cNvSpPr txBox="1">
            <a:spLocks noGrp="1"/>
          </p:cNvSpPr>
          <p:nvPr>
            <p:ph type="body" sz="quarter" idx="1"/>
          </p:nvPr>
        </p:nvSpPr>
        <p:spPr bwMode="auto">
          <a:noFill/>
        </p:spPr>
        <p:txBody>
          <a:bodyPr numCol="1">
            <a:prstTxWarp prst="textNoShape">
              <a:avLst/>
            </a:prstTxWarp>
          </a:bodyPr>
          <a:lstStyle/>
          <a:p>
            <a:pPr eaLnBrk="1" hangingPunct="1"/>
            <a:endParaRPr lang="en-US" smtClean="0">
              <a:latin typeface="Calibri" charset="0"/>
            </a:endParaRP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B79CCCED-BED0-47E7-84F4-36C0A42B418F}" type="slidenum">
              <a:rPr lang="fr-CA"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60</a:t>
            </a:fld>
            <a:endParaRPr lang="fr-CA" sz="1200" kern="0">
              <a:solidFill>
                <a:srgbClr val="000000"/>
              </a:solidFill>
              <a:latin typeface="Arial"/>
              <a:ea typeface="+mn-ea"/>
              <a:cs typeface="+mn-cs"/>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Image Placeholder 1"/>
          <p:cNvSpPr>
            <a:spLocks noGrp="1" noRot="1" noChangeAspect="1" noTextEdit="1"/>
          </p:cNvSpPr>
          <p:nvPr>
            <p:ph type="sldImg"/>
          </p:nvPr>
        </p:nvSpPr>
        <p:spPr>
          <a:ln/>
        </p:spPr>
      </p:sp>
      <p:sp>
        <p:nvSpPr>
          <p:cNvPr id="139266" name="Notes Placeholder 2"/>
          <p:cNvSpPr txBox="1">
            <a:spLocks noGrp="1"/>
          </p:cNvSpPr>
          <p:nvPr>
            <p:ph type="body" sz="quarter" idx="1"/>
          </p:nvPr>
        </p:nvSpPr>
        <p:spPr bwMode="auto">
          <a:noFill/>
        </p:spPr>
        <p:txBody>
          <a:bodyPr numCol="1">
            <a:prstTxWarp prst="textNoShape">
              <a:avLst/>
            </a:prstTxWarp>
          </a:bodyPr>
          <a:lstStyle/>
          <a:p>
            <a:pPr eaLnBrk="1" hangingPunct="1"/>
            <a:r>
              <a:rPr lang="en-US" smtClean="0">
                <a:latin typeface="Calibri" charset="0"/>
              </a:rPr>
              <a:t>Remind the participants what each criteria means because the next activity involves using them in the WIDA writing rubric.</a:t>
            </a: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A891F4F6-5803-457B-8F3B-4270D491B4C1}" type="slidenum">
              <a:rPr lang="en-US"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61</a:t>
            </a:fld>
            <a:endParaRPr lang="en-US" sz="1200" kern="0">
              <a:solidFill>
                <a:srgbClr val="000000"/>
              </a:solidFill>
              <a:latin typeface="Arial"/>
              <a:ea typeface="+mn-ea"/>
              <a:cs typeface="+mn-cs"/>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Image Placeholder 1"/>
          <p:cNvSpPr>
            <a:spLocks noGrp="1" noRot="1" noChangeAspect="1" noTextEdit="1"/>
          </p:cNvSpPr>
          <p:nvPr>
            <p:ph type="sldImg"/>
          </p:nvPr>
        </p:nvSpPr>
        <p:spPr>
          <a:ln/>
        </p:spPr>
      </p:sp>
      <p:sp>
        <p:nvSpPr>
          <p:cNvPr id="141314" name="Notes Placeholder 2"/>
          <p:cNvSpPr txBox="1">
            <a:spLocks noGrp="1"/>
          </p:cNvSpPr>
          <p:nvPr>
            <p:ph type="body" sz="quarter" idx="1"/>
          </p:nvPr>
        </p:nvSpPr>
        <p:spPr bwMode="auto">
          <a:noFill/>
        </p:spPr>
        <p:txBody>
          <a:bodyPr numCol="1">
            <a:prstTxWarp prst="textNoShape">
              <a:avLst/>
            </a:prstTxWarp>
          </a:bodyPr>
          <a:lstStyle/>
          <a:p>
            <a:pPr eaLnBrk="1" hangingPunct="1"/>
            <a:r>
              <a:rPr lang="en-US" smtClean="0">
                <a:latin typeface="Calibri" charset="0"/>
              </a:rPr>
              <a:t>Before the participants read page RG 51-53 silently, explain that this is a sample ACCESS for ELLs writing prompt for grade cluster 6-8 followed by 2 student writing samples. Next to each sample is a review using the 3 criteria, linguistic complexity, vocabulary usage, and language control.</a:t>
            </a:r>
          </a:p>
          <a:p>
            <a:pPr eaLnBrk="1" hangingPunct="1"/>
            <a:endParaRPr lang="en-US" smtClean="0">
              <a:latin typeface="Calibri" charset="0"/>
            </a:endParaRPr>
          </a:p>
          <a:p>
            <a:pPr eaLnBrk="1" hangingPunct="1"/>
            <a:r>
              <a:rPr lang="en-US" smtClean="0">
                <a:latin typeface="Calibri" charset="0"/>
              </a:rPr>
              <a:t>After they read silently,</a:t>
            </a:r>
          </a:p>
          <a:p>
            <a:pPr eaLnBrk="1" hangingPunct="1"/>
            <a:r>
              <a:rPr lang="en-US" smtClean="0">
                <a:latin typeface="Calibri" charset="0"/>
              </a:rPr>
              <a:t>Click  to show next instructions.</a:t>
            </a: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F6E5537B-E93C-4159-B775-13A436ABA56F}" type="slidenum">
              <a:rPr lang="fr-CA"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62</a:t>
            </a:fld>
            <a:endParaRPr lang="fr-CA" sz="1200" kern="0">
              <a:solidFill>
                <a:srgbClr val="000000"/>
              </a:solidFill>
              <a:latin typeface="Arial"/>
              <a:ea typeface="+mn-ea"/>
              <a:cs typeface="+mn-cs"/>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Slide Image Placeholder 1"/>
          <p:cNvSpPr>
            <a:spLocks noGrp="1" noRot="1" noChangeAspect="1" noTextEdit="1"/>
          </p:cNvSpPr>
          <p:nvPr>
            <p:ph type="sldImg"/>
          </p:nvPr>
        </p:nvSpPr>
        <p:spPr>
          <a:ln/>
        </p:spPr>
      </p:sp>
      <p:sp>
        <p:nvSpPr>
          <p:cNvPr id="143362" name="Notes Placeholder 2"/>
          <p:cNvSpPr txBox="1">
            <a:spLocks noGrp="1"/>
          </p:cNvSpPr>
          <p:nvPr>
            <p:ph type="body" sz="quarter" idx="1"/>
          </p:nvPr>
        </p:nvSpPr>
        <p:spPr bwMode="auto">
          <a:noFill/>
        </p:spPr>
        <p:txBody>
          <a:bodyPr numCol="1">
            <a:prstTxWarp prst="textNoShape">
              <a:avLst/>
            </a:prstTxWarp>
          </a:bodyPr>
          <a:lstStyle/>
          <a:p>
            <a:pPr eaLnBrk="1" hangingPunct="1"/>
            <a:r>
              <a:rPr lang="en-US" smtClean="0">
                <a:latin typeface="Calibri" charset="0"/>
              </a:rPr>
              <a:t>Ask participants to compare Tazak’s writing  to level 2-Beginning</a:t>
            </a:r>
          </a:p>
          <a:p>
            <a:pPr eaLnBrk="1" hangingPunct="1"/>
            <a:r>
              <a:rPr lang="en-US" smtClean="0">
                <a:latin typeface="Calibri" charset="0"/>
              </a:rPr>
              <a:t>Then compare Felipe’s to level 5-Bridging</a:t>
            </a:r>
          </a:p>
          <a:p>
            <a:pPr eaLnBrk="1" hangingPunct="1"/>
            <a:endParaRPr lang="en-US" smtClean="0">
              <a:latin typeface="Calibri" charset="0"/>
            </a:endParaRPr>
          </a:p>
          <a:p>
            <a:pPr eaLnBrk="1" hangingPunct="1"/>
            <a:r>
              <a:rPr lang="en-US" smtClean="0">
                <a:latin typeface="Calibri" charset="0"/>
              </a:rPr>
              <a:t>Let them know this is a starting point for them—mastery will take time, and this is where the ESL teacher and classroom teacher collaboration can occur—the ESL teacher can support (and coach) the classroom teacher with using the writing rubric. Say that if they are confident enough they may begin to develop rubrics that are more specific to the language skills they are teaching the ELs.</a:t>
            </a:r>
          </a:p>
          <a:p>
            <a:pPr eaLnBrk="1" hangingPunct="1"/>
            <a:endParaRPr lang="en-US" smtClean="0">
              <a:latin typeface="Calibri" charset="0"/>
            </a:endParaRP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5FB5C7DB-D8B8-4012-A3D6-6A3E57991698}" type="slidenum">
              <a:rPr lang="fr-CA"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63</a:t>
            </a:fld>
            <a:endParaRPr lang="fr-CA" sz="1200" kern="0">
              <a:solidFill>
                <a:srgbClr val="000000"/>
              </a:solidFill>
              <a:latin typeface="Arial"/>
              <a:ea typeface="+mn-ea"/>
              <a:cs typeface="+mn-cs"/>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Slide Image Placeholder 1"/>
          <p:cNvSpPr>
            <a:spLocks noGrp="1" noRot="1" noChangeAspect="1" noTextEdit="1"/>
          </p:cNvSpPr>
          <p:nvPr>
            <p:ph type="sldImg"/>
          </p:nvPr>
        </p:nvSpPr>
        <p:spPr>
          <a:ln/>
        </p:spPr>
      </p:sp>
      <p:sp>
        <p:nvSpPr>
          <p:cNvPr id="145410" name="Notes Placeholder 2"/>
          <p:cNvSpPr txBox="1">
            <a:spLocks noGrp="1"/>
          </p:cNvSpPr>
          <p:nvPr>
            <p:ph type="body" sz="quarter" idx="1"/>
          </p:nvPr>
        </p:nvSpPr>
        <p:spPr bwMode="auto">
          <a:noFill/>
        </p:spPr>
        <p:txBody>
          <a:bodyPr numCol="1">
            <a:prstTxWarp prst="textNoShape">
              <a:avLst/>
            </a:prstTxWarp>
          </a:bodyPr>
          <a:lstStyle/>
          <a:p>
            <a:pPr eaLnBrk="1" hangingPunct="1"/>
            <a:endParaRPr lang="en-US" smtClean="0">
              <a:latin typeface="Calibri" charset="0"/>
            </a:endParaRPr>
          </a:p>
          <a:p>
            <a:pPr eaLnBrk="1" hangingPunct="1"/>
            <a:endParaRPr lang="en-US" smtClean="0">
              <a:latin typeface="Calibri" charset="0"/>
            </a:endParaRPr>
          </a:p>
          <a:p>
            <a:pPr eaLnBrk="1" hangingPunct="1"/>
            <a:r>
              <a:rPr lang="en-US" smtClean="0">
                <a:latin typeface="Calibri" charset="0"/>
              </a:rPr>
              <a:t>Take turns having someone read a bullet.</a:t>
            </a:r>
          </a:p>
          <a:p>
            <a:pPr eaLnBrk="1" hangingPunct="1"/>
            <a:endParaRPr lang="en-US" smtClean="0">
              <a:latin typeface="Calibri" charset="0"/>
            </a:endParaRPr>
          </a:p>
          <a:p>
            <a:pPr eaLnBrk="1" hangingPunct="1"/>
            <a:r>
              <a:rPr lang="en-US" smtClean="0">
                <a:latin typeface="Calibri" charset="0"/>
              </a:rPr>
              <a:t>Discuss Bullets</a:t>
            </a: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2F5778DF-565E-4990-9B9F-E47C1648F039}" type="slidenum">
              <a:rPr lang="en-US"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64</a:t>
            </a:fld>
            <a:endParaRPr lang="en-US" sz="1200" kern="0">
              <a:solidFill>
                <a:srgbClr val="000000"/>
              </a:solidFill>
              <a:latin typeface="Arial"/>
              <a:ea typeface="+mn-ea"/>
              <a:cs typeface="+mn-cs"/>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Slide Image Placeholder 1"/>
          <p:cNvSpPr>
            <a:spLocks noGrp="1" noRot="1" noChangeAspect="1" noTextEdit="1"/>
          </p:cNvSpPr>
          <p:nvPr>
            <p:ph type="sldImg"/>
          </p:nvPr>
        </p:nvSpPr>
        <p:spPr>
          <a:ln/>
        </p:spPr>
      </p:sp>
      <p:sp>
        <p:nvSpPr>
          <p:cNvPr id="147458" name="Notes Placeholder 2"/>
          <p:cNvSpPr txBox="1">
            <a:spLocks noGrp="1"/>
          </p:cNvSpPr>
          <p:nvPr>
            <p:ph type="body" sz="quarter" idx="1"/>
          </p:nvPr>
        </p:nvSpPr>
        <p:spPr bwMode="auto">
          <a:noFill/>
        </p:spPr>
        <p:txBody>
          <a:bodyPr numCol="1">
            <a:prstTxWarp prst="textNoShape">
              <a:avLst/>
            </a:prstTxWarp>
          </a:bodyPr>
          <a:lstStyle/>
          <a:p>
            <a:pPr eaLnBrk="1" hangingPunct="1"/>
            <a:r>
              <a:rPr lang="en-US" smtClean="0">
                <a:latin typeface="Calibri" charset="0"/>
              </a:rPr>
              <a:t>Discuss bullets</a:t>
            </a: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845E7A19-4619-4D80-B48B-B5EC01536624}" type="slidenum">
              <a:rPr lang="en-US"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65</a:t>
            </a:fld>
            <a:endParaRPr lang="en-US" sz="1200" kern="0">
              <a:solidFill>
                <a:srgbClr val="000000"/>
              </a:solidFill>
              <a:latin typeface="Arial"/>
              <a:ea typeface="+mn-ea"/>
              <a:cs typeface="+mn-cs"/>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C0DAC677-D4A8-44F3-A6DA-03DB1B28D58E}" type="slidenum">
              <a:rPr lang="en-US"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66</a:t>
            </a:fld>
            <a:endParaRPr lang="en-US" sz="1200" kern="0">
              <a:solidFill>
                <a:srgbClr val="000000"/>
              </a:solidFill>
              <a:latin typeface="Arial"/>
              <a:ea typeface="+mn-ea"/>
              <a:cs typeface="+mn-cs"/>
            </a:endParaRPr>
          </a:p>
        </p:txBody>
      </p:sp>
      <p:sp>
        <p:nvSpPr>
          <p:cNvPr id="3" name="Rectangle 7"/>
          <p:cNvSpPr txBox="1"/>
          <p:nvPr/>
        </p:nvSpPr>
        <p:spPr>
          <a:xfrm>
            <a:off x="3971925" y="8831263"/>
            <a:ext cx="3038475" cy="465137"/>
          </a:xfrm>
          <a:prstGeom prst="rect">
            <a:avLst/>
          </a:prstGeom>
          <a:noFill/>
          <a:ln>
            <a:noFill/>
          </a:ln>
        </p:spPr>
        <p:txBody>
          <a:bodyPr lIns="92281" tIns="46140" rIns="92281" bIns="46140" anchor="b"/>
          <a:lstStyle/>
          <a:p>
            <a:pPr algn="r" defTabSz="922977" fontAlgn="auto" hangingPunct="0">
              <a:spcBef>
                <a:spcPts val="0"/>
              </a:spcBef>
              <a:spcAft>
                <a:spcPts val="0"/>
              </a:spcAft>
              <a:defRPr sz="1800" b="0" i="0" u="none" strike="noStrike" kern="0" cap="none" spc="0" baseline="0">
                <a:solidFill>
                  <a:srgbClr val="000000"/>
                </a:solidFill>
                <a:uFillTx/>
              </a:defRPr>
            </a:pPr>
            <a:fld id="{77CE3CE0-0BF6-4B8F-882E-1242AAA994E5}" type="slidenum">
              <a:rPr lang="en-US" sz="1200" kern="0">
                <a:solidFill>
                  <a:srgbClr val="000000"/>
                </a:solidFill>
                <a:latin typeface="Times New Roman" pitchFamily="18"/>
                <a:ea typeface="+mn-ea"/>
                <a:cs typeface="+mn-cs"/>
              </a:rPr>
              <a:pPr algn="r" defTabSz="922977" fontAlgn="auto" hangingPunct="0">
                <a:spcBef>
                  <a:spcPts val="0"/>
                </a:spcBef>
                <a:spcAft>
                  <a:spcPts val="0"/>
                </a:spcAft>
                <a:defRPr sz="1800" b="0" i="0" u="none" strike="noStrike" kern="0" cap="none" spc="0" baseline="0">
                  <a:solidFill>
                    <a:srgbClr val="000000"/>
                  </a:solidFill>
                  <a:uFillTx/>
                </a:defRPr>
              </a:pPr>
              <a:t>66</a:t>
            </a:fld>
            <a:endParaRPr lang="en-US" sz="1200" kern="0">
              <a:solidFill>
                <a:srgbClr val="000000"/>
              </a:solidFill>
              <a:latin typeface="Times New Roman" pitchFamily="18"/>
              <a:ea typeface="+mn-ea"/>
              <a:cs typeface="+mn-cs"/>
            </a:endParaRPr>
          </a:p>
        </p:txBody>
      </p:sp>
      <p:sp>
        <p:nvSpPr>
          <p:cNvPr id="149507" name="Rectangle 2"/>
          <p:cNvSpPr>
            <a:spLocks noGrp="1" noRot="1" noChangeAspect="1" noTextEdit="1"/>
          </p:cNvSpPr>
          <p:nvPr>
            <p:ph type="sldImg"/>
          </p:nvPr>
        </p:nvSpPr>
        <p:spPr>
          <a:xfrm>
            <a:off x="1181100" y="695325"/>
            <a:ext cx="4648200" cy="3486150"/>
          </a:xfrm>
          <a:ln/>
        </p:spPr>
      </p:sp>
      <p:sp>
        <p:nvSpPr>
          <p:cNvPr id="149508" name="Rectangle 3"/>
          <p:cNvSpPr txBox="1">
            <a:spLocks noGrp="1"/>
          </p:cNvSpPr>
          <p:nvPr>
            <p:ph type="body" sz="quarter" idx="1"/>
          </p:nvPr>
        </p:nvSpPr>
        <p:spPr bwMode="auto">
          <a:xfrm>
            <a:off x="935038" y="4414838"/>
            <a:ext cx="5140325" cy="4186237"/>
          </a:xfrm>
          <a:noFill/>
        </p:spPr>
        <p:txBody>
          <a:bodyPr lIns="92281" tIns="46140" rIns="92281" bIns="46140" numCol="1">
            <a:prstTxWarp prst="textNoShape">
              <a:avLst/>
            </a:prstTxWarp>
          </a:bodyPr>
          <a:lstStyle/>
          <a:p>
            <a:pPr eaLnBrk="1" hangingPunct="1"/>
            <a:endParaRPr lang="en-US" smtClean="0">
              <a:latin typeface="Calibri"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Image Placeholder 1"/>
          <p:cNvSpPr>
            <a:spLocks noGrp="1" noRot="1" noChangeAspect="1" noTextEdit="1"/>
          </p:cNvSpPr>
          <p:nvPr>
            <p:ph type="sldImg"/>
          </p:nvPr>
        </p:nvSpPr>
        <p:spPr>
          <a:ln/>
        </p:spPr>
      </p:sp>
      <p:sp>
        <p:nvSpPr>
          <p:cNvPr id="151554" name="Notes Placeholder 2"/>
          <p:cNvSpPr txBox="1">
            <a:spLocks noGrp="1"/>
          </p:cNvSpPr>
          <p:nvPr>
            <p:ph type="body" sz="quarter" idx="1"/>
          </p:nvPr>
        </p:nvSpPr>
        <p:spPr bwMode="auto">
          <a:noFill/>
        </p:spPr>
        <p:txBody>
          <a:bodyPr numCol="1">
            <a:prstTxWarp prst="textNoShape">
              <a:avLst/>
            </a:prstTxWarp>
          </a:bodyPr>
          <a:lstStyle/>
          <a:p>
            <a:pPr eaLnBrk="1" hangingPunct="1"/>
            <a:r>
              <a:rPr lang="en-US" smtClean="0">
                <a:latin typeface="Calibri" charset="0"/>
              </a:rPr>
              <a:t>Read and ask for people to respond to question.</a:t>
            </a:r>
          </a:p>
          <a:p>
            <a:pPr eaLnBrk="1" hangingPunct="1"/>
            <a:endParaRPr lang="en-US" smtClean="0">
              <a:latin typeface="Calibri" charset="0"/>
            </a:endParaRPr>
          </a:p>
          <a:p>
            <a:pPr eaLnBrk="1" hangingPunct="1"/>
            <a:r>
              <a:rPr lang="en-US" smtClean="0">
                <a:latin typeface="Calibri" charset="0"/>
              </a:rPr>
              <a:t>Wrap up and thank everyone for coming.</a:t>
            </a: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4298A934-64E5-41DA-B7F4-0CAD6FD827E5}" type="slidenum">
              <a:rPr lang="fr-CA"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67</a:t>
            </a:fld>
            <a:endParaRPr lang="fr-CA" sz="1200" kern="0">
              <a:solidFill>
                <a:srgbClr val="000000"/>
              </a:solidFill>
              <a:latin typeface="Arial"/>
              <a:ea typeface="+mn-ea"/>
              <a:cs typeface="+mn-cs"/>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noTextEdit="1"/>
          </p:cNvSpPr>
          <p:nvPr>
            <p:ph type="sldImg"/>
          </p:nvPr>
        </p:nvSpPr>
        <p:spPr>
          <a:ln/>
        </p:spPr>
      </p:sp>
      <p:sp>
        <p:nvSpPr>
          <p:cNvPr id="153602" name="Notes Placeholder 2"/>
          <p:cNvSpPr txBox="1">
            <a:spLocks noGrp="1"/>
          </p:cNvSpPr>
          <p:nvPr>
            <p:ph type="body" sz="quarter" idx="1"/>
          </p:nvPr>
        </p:nvSpPr>
        <p:spPr bwMode="auto">
          <a:noFill/>
        </p:spPr>
        <p:txBody>
          <a:bodyPr numCol="1">
            <a:prstTxWarp prst="textNoShape">
              <a:avLst/>
            </a:prstTxWarp>
          </a:bodyPr>
          <a:lstStyle/>
          <a:p>
            <a:pPr eaLnBrk="1" hangingPunct="1"/>
            <a:endParaRPr lang="en-US" smtClean="0">
              <a:latin typeface="Calibri" charset="0"/>
            </a:endParaRPr>
          </a:p>
        </p:txBody>
      </p:sp>
      <p:sp>
        <p:nvSpPr>
          <p:cNvPr id="4" name="Slide Number Placeholder 3"/>
          <p:cNvSpPr txBox="1"/>
          <p:nvPr/>
        </p:nvSpPr>
        <p:spPr>
          <a:xfrm>
            <a:off x="3970338" y="8829675"/>
            <a:ext cx="3038475" cy="465138"/>
          </a:xfrm>
          <a:prstGeom prst="rect">
            <a:avLst/>
          </a:prstGeom>
          <a:noFill/>
          <a:ln>
            <a:noFill/>
          </a:ln>
        </p:spPr>
        <p:txBody>
          <a:bodyPr lIns="92299" tIns="46149" rIns="92299" bIns="46149" anchor="b"/>
          <a:lstStyle/>
          <a:p>
            <a:pPr algn="r" defTabSz="922977" fontAlgn="auto">
              <a:spcBef>
                <a:spcPts val="0"/>
              </a:spcBef>
              <a:spcAft>
                <a:spcPts val="0"/>
              </a:spcAft>
              <a:defRPr sz="1800" b="0" i="0" u="none" strike="noStrike" kern="0" cap="none" spc="0" baseline="0">
                <a:solidFill>
                  <a:srgbClr val="000000"/>
                </a:solidFill>
                <a:uFillTx/>
              </a:defRPr>
            </a:pPr>
            <a:fld id="{2816F516-D9F7-40F5-BA2A-45E7716CE31D}" type="slidenum">
              <a:rPr lang="fr-CA" sz="1200" kern="0">
                <a:solidFill>
                  <a:srgbClr val="000000"/>
                </a:solidFill>
                <a:latin typeface="Arial"/>
                <a:ea typeface="+mn-ea"/>
                <a:cs typeface="+mn-cs"/>
              </a:rPr>
              <a:pPr algn="r" defTabSz="922977" fontAlgn="auto">
                <a:spcBef>
                  <a:spcPts val="0"/>
                </a:spcBef>
                <a:spcAft>
                  <a:spcPts val="0"/>
                </a:spcAft>
                <a:defRPr sz="1800" b="0" i="0" u="none" strike="noStrike" kern="0" cap="none" spc="0" baseline="0">
                  <a:solidFill>
                    <a:srgbClr val="000000"/>
                  </a:solidFill>
                  <a:uFillTx/>
                </a:defRPr>
              </a:pPr>
              <a:t>68</a:t>
            </a:fld>
            <a:endParaRPr lang="fr-CA" sz="1200" kern="0">
              <a:solidFill>
                <a:srgbClr val="000000"/>
              </a:solidFill>
              <a:latin typeface="Arial"/>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1.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 name="Rectangle 5"/>
          <p:cNvSpPr/>
          <p:nvPr/>
        </p:nvSpPr>
        <p:spPr>
          <a:xfrm flipH="1">
            <a:off x="2667000" y="0"/>
            <a:ext cx="6477000" cy="6858000"/>
          </a:xfrm>
          <a:prstGeom prst="rect">
            <a:avLst/>
          </a:prstGeom>
          <a:blipFill>
            <a:blip r:embed="rId2" r:link="rId3" cstate="print">
              <a:alphaModFix/>
            </a:blip>
            <a:stretch>
              <a:fillRect/>
            </a:stretch>
          </a:blipFill>
          <a:ln>
            <a:noFill/>
            <a:prstDash val="solid"/>
          </a:ln>
        </p:spPr>
        <p:txBody>
          <a:bodyPr anchor="ctr" anchorCtr="1"/>
          <a:lstStyle/>
          <a:p>
            <a:pPr algn="ctr" fontAlgn="auto">
              <a:spcBef>
                <a:spcPts val="0"/>
              </a:spcBef>
              <a:spcAft>
                <a:spcPts val="0"/>
              </a:spcAft>
              <a:defRPr sz="1800" b="0" i="0" u="none" strike="noStrike" kern="0" cap="none" spc="0" baseline="0">
                <a:solidFill>
                  <a:srgbClr val="000000"/>
                </a:solidFill>
                <a:uFillTx/>
              </a:defRPr>
            </a:pPr>
            <a:endParaRPr lang="en-US" sz="1800" kern="0">
              <a:solidFill>
                <a:srgbClr val="FFFFFF"/>
              </a:solidFill>
              <a:latin typeface="Trebuchet MS"/>
              <a:ea typeface="+mn-ea"/>
              <a:cs typeface="+mn-cs"/>
            </a:endParaRPr>
          </a:p>
        </p:txBody>
      </p:sp>
      <p:sp>
        <p:nvSpPr>
          <p:cNvPr id="7" name="Straight Connector 8"/>
          <p:cNvSpPr/>
          <p:nvPr/>
        </p:nvSpPr>
        <p:spPr>
          <a:xfrm rot="16200004">
            <a:off x="-762000" y="3429000"/>
            <a:ext cx="6858000"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11430">
            <a:solidFill>
              <a:srgbClr val="000000"/>
            </a:solidFill>
            <a:prstDash val="solid"/>
            <a:miter/>
          </a:ln>
        </p:spPr>
        <p:txBody>
          <a:bodyPr/>
          <a:lstStyle/>
          <a:p>
            <a:pPr fontAlgn="auto">
              <a:spcBef>
                <a:spcPts val="0"/>
              </a:spcBef>
              <a:spcAft>
                <a:spcPts val="0"/>
              </a:spcAft>
              <a:defRPr sz="1800" b="0" i="0" u="none" strike="noStrike" kern="0" cap="none" spc="0" baseline="0">
                <a:solidFill>
                  <a:srgbClr val="000000"/>
                </a:solidFill>
                <a:uFillTx/>
              </a:defRPr>
            </a:pPr>
            <a:endParaRPr lang="en-US" sz="1800" kern="0">
              <a:solidFill>
                <a:srgbClr val="FFFFFF"/>
              </a:solidFill>
              <a:latin typeface="Arial"/>
              <a:ea typeface="+mn-ea"/>
              <a:cs typeface="+mn-cs"/>
            </a:endParaRPr>
          </a:p>
        </p:txBody>
      </p:sp>
      <p:sp>
        <p:nvSpPr>
          <p:cNvPr id="4" name="Title 11"/>
          <p:cNvSpPr txBox="1">
            <a:spLocks noGrp="1"/>
          </p:cNvSpPr>
          <p:nvPr>
            <p:ph type="ctrTitle"/>
          </p:nvPr>
        </p:nvSpPr>
        <p:spPr>
          <a:xfrm>
            <a:off x="3366866" y="533396"/>
            <a:ext cx="5105396" cy="2868171"/>
          </a:xfrm>
        </p:spPr>
        <p:txBody>
          <a:bodyPr/>
          <a:lstStyle>
            <a:lvl1pPr algn="r">
              <a:defRPr sz="4200"/>
            </a:lvl1pPr>
          </a:lstStyle>
          <a:p>
            <a:pPr lvl="0"/>
            <a:r>
              <a:rPr lang="en-US"/>
              <a:t>Click to edit Master title style</a:t>
            </a:r>
          </a:p>
        </p:txBody>
      </p:sp>
      <p:sp>
        <p:nvSpPr>
          <p:cNvPr id="5" name="Subtitle 24"/>
          <p:cNvSpPr txBox="1">
            <a:spLocks noGrp="1"/>
          </p:cNvSpPr>
          <p:nvPr>
            <p:ph type="subTitle" idx="1"/>
          </p:nvPr>
        </p:nvSpPr>
        <p:spPr>
          <a:xfrm>
            <a:off x="3354439" y="3539861"/>
            <a:ext cx="5114778" cy="1101248"/>
          </a:xfrm>
        </p:spPr>
        <p:txBody>
          <a:bodyPr lIns="45720" tIns="0" rIns="45720" bIns="0"/>
          <a:lstStyle>
            <a:lvl1pPr marL="0" indent="0" algn="r">
              <a:buNone/>
              <a:defRPr sz="2200"/>
            </a:lvl1pPr>
          </a:lstStyle>
          <a:p>
            <a:pPr lvl="0"/>
            <a:r>
              <a:rPr lang="en-US"/>
              <a:t>Click to edit Master subtitle style</a:t>
            </a:r>
          </a:p>
        </p:txBody>
      </p:sp>
      <p:sp>
        <p:nvSpPr>
          <p:cNvPr id="8" name="Date Placeholder 30"/>
          <p:cNvSpPr txBox="1">
            <a:spLocks noGrp="1"/>
          </p:cNvSpPr>
          <p:nvPr>
            <p:ph type="dt" sz="half" idx="10"/>
          </p:nvPr>
        </p:nvSpPr>
        <p:spPr>
          <a:xfrm>
            <a:off x="5870575" y="6557963"/>
            <a:ext cx="2003425" cy="227012"/>
          </a:xfrm>
        </p:spPr>
        <p:txBody>
          <a:bodyPr/>
          <a:lstStyle>
            <a:lvl1pPr>
              <a:defRPr>
                <a:solidFill>
                  <a:srgbClr val="FFFFFF"/>
                </a:solidFill>
              </a:defRPr>
            </a:lvl1pPr>
          </a:lstStyle>
          <a:p>
            <a:pPr>
              <a:defRPr/>
            </a:pPr>
            <a:fld id="{05CA6A3E-6ECA-4325-A0B9-6C826058B369}" type="datetime1">
              <a:rPr lang="en-US"/>
              <a:pPr>
                <a:defRPr/>
              </a:pPr>
              <a:t>9/18/2012</a:t>
            </a:fld>
            <a:endParaRPr lang="fr-CA"/>
          </a:p>
        </p:txBody>
      </p:sp>
      <p:sp>
        <p:nvSpPr>
          <p:cNvPr id="9" name="Footer Placeholder 17"/>
          <p:cNvSpPr txBox="1">
            <a:spLocks noGrp="1"/>
          </p:cNvSpPr>
          <p:nvPr>
            <p:ph type="ftr" sz="quarter" idx="11"/>
          </p:nvPr>
        </p:nvSpPr>
        <p:spPr>
          <a:xfrm>
            <a:off x="2819400" y="6557963"/>
            <a:ext cx="2927350" cy="228600"/>
          </a:xfrm>
        </p:spPr>
        <p:txBody>
          <a:bodyPr/>
          <a:lstStyle>
            <a:lvl1pPr>
              <a:defRPr>
                <a:solidFill>
                  <a:srgbClr val="FFFFFF"/>
                </a:solidFill>
              </a:defRPr>
            </a:lvl1pPr>
          </a:lstStyle>
          <a:p>
            <a:pPr>
              <a:defRPr/>
            </a:pPr>
            <a:endParaRPr/>
          </a:p>
        </p:txBody>
      </p:sp>
      <p:sp>
        <p:nvSpPr>
          <p:cNvPr id="10" name="Slide Number Placeholder 28"/>
          <p:cNvSpPr txBox="1">
            <a:spLocks noGrp="1"/>
          </p:cNvSpPr>
          <p:nvPr>
            <p:ph type="sldNum" sz="quarter" idx="12"/>
          </p:nvPr>
        </p:nvSpPr>
        <p:spPr>
          <a:xfrm>
            <a:off x="7880350" y="6556375"/>
            <a:ext cx="588963" cy="228600"/>
          </a:xfrm>
        </p:spPr>
        <p:txBody>
          <a:bodyPr/>
          <a:lstStyle>
            <a:lvl1pPr>
              <a:defRPr>
                <a:solidFill>
                  <a:srgbClr val="FFFFFF"/>
                </a:solidFill>
              </a:defRPr>
            </a:lvl1pPr>
          </a:lstStyle>
          <a:p>
            <a:pPr>
              <a:defRPr/>
            </a:pPr>
            <a:fld id="{3572CF9A-E7BA-4F39-A442-AF4770EF1F22}" type="slidenum">
              <a:rPr/>
              <a:pPr>
                <a:defRPr/>
              </a:pPr>
              <a:t>‹#›</a:t>
            </a:fld>
            <a:endParaRPr/>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6"/>
          <p:cNvSpPr txBox="1">
            <a:spLocks noGrp="1"/>
          </p:cNvSpPr>
          <p:nvPr>
            <p:ph type="dt" sz="half" idx="10"/>
          </p:nvPr>
        </p:nvSpPr>
        <p:spPr>
          <a:ln/>
        </p:spPr>
        <p:txBody>
          <a:bodyPr/>
          <a:lstStyle>
            <a:lvl1pPr>
              <a:defRPr/>
            </a:lvl1pPr>
          </a:lstStyle>
          <a:p>
            <a:pPr>
              <a:defRPr/>
            </a:pPr>
            <a:fld id="{4C3DB9A7-17C1-4267-885C-87CB7115B54C}" type="datetime1">
              <a:rPr lang="en-US"/>
              <a:pPr>
                <a:defRPr/>
              </a:pPr>
              <a:t>9/18/2012</a:t>
            </a:fld>
            <a:endParaRPr lang="fr-CA"/>
          </a:p>
        </p:txBody>
      </p:sp>
      <p:sp>
        <p:nvSpPr>
          <p:cNvPr id="5" name="Footer Placeholder 3"/>
          <p:cNvSpPr txBox="1">
            <a:spLocks noGrp="1"/>
          </p:cNvSpPr>
          <p:nvPr>
            <p:ph type="ftr" sz="quarter" idx="11"/>
          </p:nvPr>
        </p:nvSpPr>
        <p:spPr>
          <a:ln/>
        </p:spPr>
        <p:txBody>
          <a:bodyPr/>
          <a:lstStyle>
            <a:lvl1pPr>
              <a:defRPr/>
            </a:lvl1pPr>
          </a:lstStyle>
          <a:p>
            <a:pPr>
              <a:defRPr/>
            </a:pPr>
            <a:endParaRPr/>
          </a:p>
        </p:txBody>
      </p:sp>
      <p:sp>
        <p:nvSpPr>
          <p:cNvPr id="6" name="Slide Number Placeholder 15"/>
          <p:cNvSpPr txBox="1">
            <a:spLocks noGrp="1"/>
          </p:cNvSpPr>
          <p:nvPr>
            <p:ph type="sldNum" sz="quarter" idx="12"/>
          </p:nvPr>
        </p:nvSpPr>
        <p:spPr>
          <a:ln/>
        </p:spPr>
        <p:txBody>
          <a:bodyPr/>
          <a:lstStyle>
            <a:lvl1pPr>
              <a:defRPr/>
            </a:lvl1pPr>
          </a:lstStyle>
          <a:p>
            <a:pPr>
              <a:defRPr/>
            </a:pPr>
            <a:fld id="{63419247-F628-40FD-B76C-E5DD69049F9B}" type="slidenum">
              <a:rPr/>
              <a:pPr>
                <a:defRPr/>
              </a:pPr>
              <a:t>‹#›</a:t>
            </a:fld>
            <a:endParaRPr/>
          </a:p>
        </p:txBody>
      </p:sp>
    </p:spTree>
  </p:cSld>
  <p:clrMapOvr>
    <a:masterClrMapping/>
  </p:clrMapOvr>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1066803" y="2821838"/>
            <a:ext cx="6255483" cy="1362071"/>
          </a:xfrm>
        </p:spPr>
        <p:txBody>
          <a:bodyPr anchor="t"/>
          <a:lstStyle>
            <a:lvl1pPr algn="r">
              <a:defRPr sz="4200"/>
            </a:lvl1pPr>
          </a:lstStyle>
          <a:p>
            <a:pPr lvl="0"/>
            <a:r>
              <a:rPr lang="en-US"/>
              <a:t>Click to edit Master title style</a:t>
            </a:r>
          </a:p>
        </p:txBody>
      </p:sp>
      <p:sp>
        <p:nvSpPr>
          <p:cNvPr id="3" name="Text Placeholder 2"/>
          <p:cNvSpPr txBox="1">
            <a:spLocks noGrp="1"/>
          </p:cNvSpPr>
          <p:nvPr>
            <p:ph type="body" idx="1"/>
          </p:nvPr>
        </p:nvSpPr>
        <p:spPr>
          <a:xfrm>
            <a:off x="1066803" y="1904996"/>
            <a:ext cx="6255483" cy="743507"/>
          </a:xfrm>
        </p:spPr>
        <p:txBody>
          <a:bodyPr anchor="b"/>
          <a:lstStyle>
            <a:lvl1pPr marL="0" indent="0" algn="r">
              <a:buNone/>
              <a:defRPr sz="2000"/>
            </a:lvl1pPr>
          </a:lstStyle>
          <a:p>
            <a:pPr lvl="0"/>
            <a:r>
              <a:rPr lang="en-US"/>
              <a:t>Click to edit Master text styles</a:t>
            </a:r>
          </a:p>
        </p:txBody>
      </p:sp>
      <p:sp>
        <p:nvSpPr>
          <p:cNvPr id="4" name="Date Placeholder 3"/>
          <p:cNvSpPr txBox="1">
            <a:spLocks noGrp="1"/>
          </p:cNvSpPr>
          <p:nvPr>
            <p:ph type="dt" sz="half" idx="10"/>
          </p:nvPr>
        </p:nvSpPr>
        <p:spPr>
          <a:xfrm>
            <a:off x="4724400" y="6556375"/>
            <a:ext cx="2001838" cy="227013"/>
          </a:xfrm>
        </p:spPr>
        <p:txBody>
          <a:bodyPr/>
          <a:lstStyle>
            <a:lvl1pPr>
              <a:defRPr/>
            </a:lvl1pPr>
          </a:lstStyle>
          <a:p>
            <a:pPr>
              <a:defRPr/>
            </a:pPr>
            <a:fld id="{586DB3E4-A144-4855-9950-8CBF1C9A099C}" type="datetime1">
              <a:rPr lang="en-US"/>
              <a:pPr>
                <a:defRPr/>
              </a:pPr>
              <a:t>9/18/2012</a:t>
            </a:fld>
            <a:endParaRPr lang="fr-CA"/>
          </a:p>
        </p:txBody>
      </p:sp>
      <p:sp>
        <p:nvSpPr>
          <p:cNvPr id="5" name="Footer Placeholder 4"/>
          <p:cNvSpPr txBox="1">
            <a:spLocks noGrp="1"/>
          </p:cNvSpPr>
          <p:nvPr>
            <p:ph type="ftr" sz="quarter" idx="11"/>
          </p:nvPr>
        </p:nvSpPr>
        <p:spPr>
          <a:xfrm>
            <a:off x="1735138" y="6556375"/>
            <a:ext cx="2895600" cy="228600"/>
          </a:xfrm>
        </p:spPr>
        <p:txBody>
          <a:bodyPr/>
          <a:lstStyle>
            <a:lvl1pPr>
              <a:defRPr/>
            </a:lvl1pPr>
          </a:lstStyle>
          <a:p>
            <a:pPr>
              <a:defRPr/>
            </a:pPr>
            <a:endParaRPr/>
          </a:p>
        </p:txBody>
      </p:sp>
      <p:sp>
        <p:nvSpPr>
          <p:cNvPr id="6" name="Slide Number Placeholder 5"/>
          <p:cNvSpPr txBox="1">
            <a:spLocks noGrp="1"/>
          </p:cNvSpPr>
          <p:nvPr>
            <p:ph type="sldNum" sz="quarter" idx="12"/>
          </p:nvPr>
        </p:nvSpPr>
        <p:spPr>
          <a:xfrm>
            <a:off x="6734175" y="6554788"/>
            <a:ext cx="587375" cy="228600"/>
          </a:xfrm>
        </p:spPr>
        <p:txBody>
          <a:bodyPr/>
          <a:lstStyle>
            <a:lvl1pPr>
              <a:defRPr/>
            </a:lvl1pPr>
          </a:lstStyle>
          <a:p>
            <a:pPr>
              <a:defRPr/>
            </a:pPr>
            <a:fld id="{2FF875AD-918A-4820-9DC1-6F04AC453861}" type="slidenum">
              <a:rPr/>
              <a:pPr>
                <a:defRPr/>
              </a:pPr>
              <a:t>‹#›</a:t>
            </a:fld>
            <a:endParaRPr/>
          </a:p>
        </p:txBody>
      </p:sp>
    </p:spTree>
  </p:cSld>
  <p:clrMapOvr>
    <a:masterClrMapping/>
  </p:clrMapOvr>
  <p:transition/>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320040"/>
            <a:ext cx="7242048" cy="1143000"/>
          </a:xfrm>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3520439" cy="4525959"/>
          </a:xfrm>
        </p:spPr>
        <p:txBody>
          <a:bodyPr/>
          <a:lstStyle>
            <a:lvl1pPr>
              <a:defRPr sz="2800"/>
            </a:lvl1pPr>
            <a:lvl2pPr>
              <a:defRPr sz="2400"/>
            </a:lvl2pPr>
            <a:lvl3pPr>
              <a:defRPr/>
            </a:lvl3pPr>
            <a:lvl4pPr>
              <a:spcBef>
                <a:spcPts val="400"/>
              </a:spcBef>
              <a:defRPr sz="1800"/>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178808" y="1600200"/>
            <a:ext cx="3520439" cy="4525959"/>
          </a:xfrm>
        </p:spPr>
        <p:txBody>
          <a:bodyPr/>
          <a:lstStyle>
            <a:lvl1pPr>
              <a:defRPr sz="2800"/>
            </a:lvl1pPr>
            <a:lvl2pPr>
              <a:defRPr sz="2400"/>
            </a:lvl2pPr>
            <a:lvl3pPr>
              <a:defRPr/>
            </a:lvl3pPr>
            <a:lvl4pPr>
              <a:spcBef>
                <a:spcPts val="400"/>
              </a:spcBef>
              <a:defRPr sz="1800"/>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26"/>
          <p:cNvSpPr txBox="1">
            <a:spLocks noGrp="1"/>
          </p:cNvSpPr>
          <p:nvPr>
            <p:ph type="dt" sz="half" idx="10"/>
          </p:nvPr>
        </p:nvSpPr>
        <p:spPr>
          <a:ln/>
        </p:spPr>
        <p:txBody>
          <a:bodyPr/>
          <a:lstStyle>
            <a:lvl1pPr>
              <a:defRPr/>
            </a:lvl1pPr>
          </a:lstStyle>
          <a:p>
            <a:pPr>
              <a:defRPr/>
            </a:pPr>
            <a:fld id="{25F5481D-5F87-4E40-ACBA-21347B057EAF}" type="datetime1">
              <a:rPr lang="en-US"/>
              <a:pPr>
                <a:defRPr/>
              </a:pPr>
              <a:t>9/18/2012</a:t>
            </a:fld>
            <a:endParaRPr lang="fr-CA"/>
          </a:p>
        </p:txBody>
      </p:sp>
      <p:sp>
        <p:nvSpPr>
          <p:cNvPr id="6" name="Footer Placeholder 3"/>
          <p:cNvSpPr txBox="1">
            <a:spLocks noGrp="1"/>
          </p:cNvSpPr>
          <p:nvPr>
            <p:ph type="ftr" sz="quarter" idx="11"/>
          </p:nvPr>
        </p:nvSpPr>
        <p:spPr>
          <a:ln/>
        </p:spPr>
        <p:txBody>
          <a:bodyPr/>
          <a:lstStyle>
            <a:lvl1pPr>
              <a:defRPr/>
            </a:lvl1pPr>
          </a:lstStyle>
          <a:p>
            <a:pPr>
              <a:defRPr/>
            </a:pPr>
            <a:endParaRPr/>
          </a:p>
        </p:txBody>
      </p:sp>
      <p:sp>
        <p:nvSpPr>
          <p:cNvPr id="7" name="Slide Number Placeholder 15"/>
          <p:cNvSpPr txBox="1">
            <a:spLocks noGrp="1"/>
          </p:cNvSpPr>
          <p:nvPr>
            <p:ph type="sldNum" sz="quarter" idx="12"/>
          </p:nvPr>
        </p:nvSpPr>
        <p:spPr>
          <a:ln/>
        </p:spPr>
        <p:txBody>
          <a:bodyPr/>
          <a:lstStyle>
            <a:lvl1pPr>
              <a:defRPr/>
            </a:lvl1pPr>
          </a:lstStyle>
          <a:p>
            <a:pPr>
              <a:defRPr/>
            </a:pPr>
            <a:fld id="{036833D0-EA25-4430-95AF-C333E6D72FDA}" type="slidenum">
              <a:rPr/>
              <a:pPr>
                <a:defRPr/>
              </a:pPr>
              <a:t>‹#›</a:t>
            </a:fld>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320040"/>
            <a:ext cx="7242048" cy="1143000"/>
          </a:xfrm>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5867403"/>
            <a:ext cx="3520439" cy="457200"/>
          </a:xfrm>
          <a:ln w="12701">
            <a:solidFill>
              <a:srgbClr val="F4E7ED"/>
            </a:solidFill>
            <a:prstDash val="solid"/>
          </a:ln>
        </p:spPr>
        <p:txBody>
          <a:bodyPr anchor="ctr" anchorCtr="1"/>
          <a:lstStyle>
            <a:lvl1pPr marL="0" indent="0" algn="ctr">
              <a:buNone/>
              <a:defRPr sz="1800" b="1">
                <a:solidFill>
                  <a:srgbClr val="F4E7ED"/>
                </a:solidFill>
              </a:defRPr>
            </a:lvl1pPr>
          </a:lstStyle>
          <a:p>
            <a:pPr lvl="0"/>
            <a:r>
              <a:rPr lang="en-US"/>
              <a:t>Click to edit Master text styles</a:t>
            </a:r>
          </a:p>
        </p:txBody>
      </p:sp>
      <p:sp>
        <p:nvSpPr>
          <p:cNvPr id="4" name="Text Placeholder 3"/>
          <p:cNvSpPr txBox="1">
            <a:spLocks noGrp="1"/>
          </p:cNvSpPr>
          <p:nvPr>
            <p:ph type="body" idx="3"/>
          </p:nvPr>
        </p:nvSpPr>
        <p:spPr>
          <a:xfrm>
            <a:off x="4178808" y="5867403"/>
            <a:ext cx="3520439" cy="457200"/>
          </a:xfrm>
          <a:ln w="12701">
            <a:solidFill>
              <a:srgbClr val="F4E7ED"/>
            </a:solidFill>
            <a:prstDash val="solid"/>
          </a:ln>
        </p:spPr>
        <p:txBody>
          <a:bodyPr anchor="ctr" anchorCtr="1"/>
          <a:lstStyle>
            <a:lvl1pPr marL="0" indent="0" algn="ctr">
              <a:buNone/>
              <a:defRPr sz="1800" b="1">
                <a:solidFill>
                  <a:srgbClr val="F4E7ED"/>
                </a:solidFill>
              </a:defRPr>
            </a:lvl1pPr>
          </a:lstStyle>
          <a:p>
            <a:pPr lvl="0"/>
            <a:r>
              <a:rPr lang="en-US"/>
              <a:t>Click to edit Master text styles</a:t>
            </a:r>
          </a:p>
        </p:txBody>
      </p:sp>
      <p:sp>
        <p:nvSpPr>
          <p:cNvPr id="5" name="Content Placeholder 4"/>
          <p:cNvSpPr txBox="1">
            <a:spLocks noGrp="1"/>
          </p:cNvSpPr>
          <p:nvPr>
            <p:ph idx="2"/>
          </p:nvPr>
        </p:nvSpPr>
        <p:spPr>
          <a:xfrm>
            <a:off x="457200" y="1711839"/>
            <a:ext cx="3520439" cy="4114800"/>
          </a:xfrm>
        </p:spPr>
        <p:txBody>
          <a:bodyPr/>
          <a:lstStyle>
            <a:lvl1pPr>
              <a:defRPr sz="2400"/>
            </a:lvl1pPr>
            <a:lvl2pPr>
              <a:defRPr sz="2000"/>
            </a:lvl2pPr>
            <a:lvl3pPr>
              <a:defRPr sz="1800"/>
            </a:lvl3pPr>
            <a:lvl4pPr>
              <a:spcBef>
                <a:spcPts val="400"/>
              </a:spcBef>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txBox="1">
            <a:spLocks noGrp="1"/>
          </p:cNvSpPr>
          <p:nvPr>
            <p:ph idx="4"/>
          </p:nvPr>
        </p:nvSpPr>
        <p:spPr>
          <a:xfrm>
            <a:off x="4178808" y="1711839"/>
            <a:ext cx="3520439" cy="4114800"/>
          </a:xfrm>
        </p:spPr>
        <p:txBody>
          <a:bodyPr/>
          <a:lstStyle>
            <a:lvl1pPr>
              <a:defRPr sz="2400"/>
            </a:lvl1pPr>
            <a:lvl2pPr>
              <a:defRPr sz="2000"/>
            </a:lvl2pPr>
            <a:lvl3pPr>
              <a:defRPr sz="1800"/>
            </a:lvl3pPr>
            <a:lvl4pPr>
              <a:spcBef>
                <a:spcPts val="400"/>
              </a:spcBef>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26"/>
          <p:cNvSpPr txBox="1">
            <a:spLocks noGrp="1"/>
          </p:cNvSpPr>
          <p:nvPr>
            <p:ph type="dt" sz="half" idx="10"/>
          </p:nvPr>
        </p:nvSpPr>
        <p:spPr>
          <a:ln/>
        </p:spPr>
        <p:txBody>
          <a:bodyPr/>
          <a:lstStyle>
            <a:lvl1pPr>
              <a:defRPr/>
            </a:lvl1pPr>
          </a:lstStyle>
          <a:p>
            <a:pPr>
              <a:defRPr/>
            </a:pPr>
            <a:fld id="{DD78B74D-1F8E-4832-9634-8818DD8179AE}" type="datetime1">
              <a:rPr lang="en-US"/>
              <a:pPr>
                <a:defRPr/>
              </a:pPr>
              <a:t>9/18/2012</a:t>
            </a:fld>
            <a:endParaRPr lang="fr-CA"/>
          </a:p>
        </p:txBody>
      </p:sp>
      <p:sp>
        <p:nvSpPr>
          <p:cNvPr id="8" name="Footer Placeholder 3"/>
          <p:cNvSpPr txBox="1">
            <a:spLocks noGrp="1"/>
          </p:cNvSpPr>
          <p:nvPr>
            <p:ph type="ftr" sz="quarter" idx="11"/>
          </p:nvPr>
        </p:nvSpPr>
        <p:spPr>
          <a:ln/>
        </p:spPr>
        <p:txBody>
          <a:bodyPr/>
          <a:lstStyle>
            <a:lvl1pPr>
              <a:defRPr/>
            </a:lvl1pPr>
          </a:lstStyle>
          <a:p>
            <a:pPr>
              <a:defRPr/>
            </a:pPr>
            <a:endParaRPr/>
          </a:p>
        </p:txBody>
      </p:sp>
      <p:sp>
        <p:nvSpPr>
          <p:cNvPr id="9" name="Slide Number Placeholder 15"/>
          <p:cNvSpPr txBox="1">
            <a:spLocks noGrp="1"/>
          </p:cNvSpPr>
          <p:nvPr>
            <p:ph type="sldNum" sz="quarter" idx="12"/>
          </p:nvPr>
        </p:nvSpPr>
        <p:spPr>
          <a:ln/>
        </p:spPr>
        <p:txBody>
          <a:bodyPr/>
          <a:lstStyle>
            <a:lvl1pPr>
              <a:defRPr/>
            </a:lvl1pPr>
          </a:lstStyle>
          <a:p>
            <a:pPr>
              <a:defRPr/>
            </a:pPr>
            <a:fld id="{ACBBDC2C-1F27-46D6-8ABD-29976B56B68A}" type="slidenum">
              <a:rPr/>
              <a:pPr>
                <a:defRPr/>
              </a:pPr>
              <a:t>‹#›</a:t>
            </a:f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320040"/>
            <a:ext cx="7242048" cy="1143000"/>
          </a:xfrm>
        </p:spPr>
        <p:txBody>
          <a:bodyPr/>
          <a:lstStyle>
            <a:lvl1pPr>
              <a:defRPr/>
            </a:lvl1pPr>
          </a:lstStyle>
          <a:p>
            <a:pPr lvl="0"/>
            <a:r>
              <a:rPr lang="en-US"/>
              <a:t>Click to edit Master title style</a:t>
            </a:r>
          </a:p>
        </p:txBody>
      </p:sp>
      <p:sp>
        <p:nvSpPr>
          <p:cNvPr id="3" name="Date Placeholder 26"/>
          <p:cNvSpPr txBox="1">
            <a:spLocks noGrp="1"/>
          </p:cNvSpPr>
          <p:nvPr>
            <p:ph type="dt" sz="half" idx="10"/>
          </p:nvPr>
        </p:nvSpPr>
        <p:spPr>
          <a:ln/>
        </p:spPr>
        <p:txBody>
          <a:bodyPr/>
          <a:lstStyle>
            <a:lvl1pPr>
              <a:defRPr/>
            </a:lvl1pPr>
          </a:lstStyle>
          <a:p>
            <a:pPr>
              <a:defRPr/>
            </a:pPr>
            <a:fld id="{20DA2707-8E9D-4E50-A8BD-59182773E1FB}" type="datetime1">
              <a:rPr lang="en-US"/>
              <a:pPr>
                <a:defRPr/>
              </a:pPr>
              <a:t>9/18/2012</a:t>
            </a:fld>
            <a:endParaRPr lang="fr-CA"/>
          </a:p>
        </p:txBody>
      </p:sp>
      <p:sp>
        <p:nvSpPr>
          <p:cNvPr id="4" name="Footer Placeholder 3"/>
          <p:cNvSpPr txBox="1">
            <a:spLocks noGrp="1"/>
          </p:cNvSpPr>
          <p:nvPr>
            <p:ph type="ftr" sz="quarter" idx="11"/>
          </p:nvPr>
        </p:nvSpPr>
        <p:spPr>
          <a:ln/>
        </p:spPr>
        <p:txBody>
          <a:bodyPr/>
          <a:lstStyle>
            <a:lvl1pPr>
              <a:defRPr/>
            </a:lvl1pPr>
          </a:lstStyle>
          <a:p>
            <a:pPr>
              <a:defRPr/>
            </a:pPr>
            <a:endParaRPr/>
          </a:p>
        </p:txBody>
      </p:sp>
      <p:sp>
        <p:nvSpPr>
          <p:cNvPr id="5" name="Slide Number Placeholder 15"/>
          <p:cNvSpPr txBox="1">
            <a:spLocks noGrp="1"/>
          </p:cNvSpPr>
          <p:nvPr>
            <p:ph type="sldNum" sz="quarter" idx="12"/>
          </p:nvPr>
        </p:nvSpPr>
        <p:spPr>
          <a:ln/>
        </p:spPr>
        <p:txBody>
          <a:bodyPr/>
          <a:lstStyle>
            <a:lvl1pPr>
              <a:defRPr/>
            </a:lvl1pPr>
          </a:lstStyle>
          <a:p>
            <a:pPr>
              <a:defRPr/>
            </a:pPr>
            <a:fld id="{F39D5A0F-6619-4BB3-A993-7573131B1C23}" type="slidenum">
              <a:rPr/>
              <a:pPr>
                <a:defRPr/>
              </a:pPr>
              <a:t>‹#›</a:t>
            </a:fld>
            <a:endParaRPr/>
          </a:p>
        </p:txBody>
      </p:sp>
    </p:spTree>
  </p:cSld>
  <p:clrMapOvr>
    <a:masterClrMapping/>
  </p:clrMapOvr>
  <p:transition/>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6"/>
          <p:cNvSpPr txBox="1">
            <a:spLocks noGrp="1"/>
          </p:cNvSpPr>
          <p:nvPr>
            <p:ph type="dt" sz="half" idx="10"/>
          </p:nvPr>
        </p:nvSpPr>
        <p:spPr>
          <a:ln/>
        </p:spPr>
        <p:txBody>
          <a:bodyPr/>
          <a:lstStyle>
            <a:lvl1pPr>
              <a:defRPr/>
            </a:lvl1pPr>
          </a:lstStyle>
          <a:p>
            <a:pPr>
              <a:defRPr/>
            </a:pPr>
            <a:fld id="{10947C14-2A19-46DB-83B6-D6D6A4F298BB}" type="datetime1">
              <a:rPr lang="en-US"/>
              <a:pPr>
                <a:defRPr/>
              </a:pPr>
              <a:t>9/18/2012</a:t>
            </a:fld>
            <a:endParaRPr lang="fr-CA"/>
          </a:p>
        </p:txBody>
      </p:sp>
      <p:sp>
        <p:nvSpPr>
          <p:cNvPr id="3" name="Footer Placeholder 3"/>
          <p:cNvSpPr txBox="1">
            <a:spLocks noGrp="1"/>
          </p:cNvSpPr>
          <p:nvPr>
            <p:ph type="ftr" sz="quarter" idx="11"/>
          </p:nvPr>
        </p:nvSpPr>
        <p:spPr>
          <a:ln/>
        </p:spPr>
        <p:txBody>
          <a:bodyPr/>
          <a:lstStyle>
            <a:lvl1pPr>
              <a:defRPr/>
            </a:lvl1pPr>
          </a:lstStyle>
          <a:p>
            <a:pPr>
              <a:defRPr/>
            </a:pPr>
            <a:endParaRPr/>
          </a:p>
        </p:txBody>
      </p:sp>
      <p:sp>
        <p:nvSpPr>
          <p:cNvPr id="4" name="Slide Number Placeholder 15"/>
          <p:cNvSpPr txBox="1">
            <a:spLocks noGrp="1"/>
          </p:cNvSpPr>
          <p:nvPr>
            <p:ph type="sldNum" sz="quarter" idx="12"/>
          </p:nvPr>
        </p:nvSpPr>
        <p:spPr>
          <a:ln/>
        </p:spPr>
        <p:txBody>
          <a:bodyPr/>
          <a:lstStyle>
            <a:lvl1pPr>
              <a:defRPr/>
            </a:lvl1pPr>
          </a:lstStyle>
          <a:p>
            <a:pPr>
              <a:defRPr/>
            </a:pPr>
            <a:fld id="{D1582F1C-B7F6-4717-9127-05B8A05A9AF8}" type="slidenum">
              <a:rPr/>
              <a:pPr>
                <a:defRPr/>
              </a:pPr>
              <a:t>‹#›</a:t>
            </a:fld>
            <a:endParaRPr/>
          </a:p>
        </p:txBody>
      </p:sp>
    </p:spTree>
  </p:cSld>
  <p:clrMapOvr>
    <a:masterClrMapping/>
  </p:clrMapOvr>
  <p:transition/>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28600"/>
            <a:ext cx="5897880" cy="1173476"/>
          </a:xfrm>
        </p:spPr>
        <p:txBody>
          <a:bodyPr/>
          <a:lstStyle>
            <a:lvl1pPr>
              <a:defRPr sz="2400"/>
            </a:lvl1pPr>
          </a:lstStyle>
          <a:p>
            <a:pPr lvl="0"/>
            <a:r>
              <a:rPr lang="en-US"/>
              <a:t>Click to edit Master title style</a:t>
            </a:r>
          </a:p>
        </p:txBody>
      </p:sp>
      <p:sp>
        <p:nvSpPr>
          <p:cNvPr id="3" name="Text Placeholder 2"/>
          <p:cNvSpPr txBox="1">
            <a:spLocks noGrp="1"/>
          </p:cNvSpPr>
          <p:nvPr>
            <p:ph type="body" idx="2"/>
          </p:nvPr>
        </p:nvSpPr>
        <p:spPr>
          <a:xfrm>
            <a:off x="457200" y="1497412"/>
            <a:ext cx="5897880" cy="602516"/>
          </a:xfrm>
        </p:spPr>
        <p:txBody>
          <a:bodyPr lIns="45720" tIns="0" rIns="0" bIns="0"/>
          <a:lstStyle>
            <a:lvl1pPr marL="0" indent="0">
              <a:spcBef>
                <a:spcPts val="0"/>
              </a:spcBef>
              <a:buNone/>
              <a:defRPr sz="1400"/>
            </a:lvl1pPr>
          </a:lstStyle>
          <a:p>
            <a:pPr lvl="0"/>
            <a:r>
              <a:rPr lang="en-US"/>
              <a:t>Click to edit Master text styles</a:t>
            </a:r>
          </a:p>
        </p:txBody>
      </p:sp>
      <p:sp>
        <p:nvSpPr>
          <p:cNvPr id="4" name="Content Placeholder 3"/>
          <p:cNvSpPr txBox="1">
            <a:spLocks noGrp="1"/>
          </p:cNvSpPr>
          <p:nvPr>
            <p:ph idx="1"/>
          </p:nvPr>
        </p:nvSpPr>
        <p:spPr>
          <a:xfrm>
            <a:off x="457200" y="2133596"/>
            <a:ext cx="7239003" cy="4371755"/>
          </a:xfrm>
        </p:spPr>
        <p:txBody>
          <a:bodyPr/>
          <a:lstStyle>
            <a:lvl1pPr>
              <a:defRPr sz="3200"/>
            </a:lvl1pPr>
            <a:lvl2pPr>
              <a:defRPr sz="2800"/>
            </a:lvl2pPr>
            <a:lvl3pPr>
              <a:defRPr sz="2400"/>
            </a:lvl3pPr>
            <a:lvl4pPr>
              <a:defRPr/>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26"/>
          <p:cNvSpPr txBox="1">
            <a:spLocks noGrp="1"/>
          </p:cNvSpPr>
          <p:nvPr>
            <p:ph type="dt" sz="half" idx="10"/>
          </p:nvPr>
        </p:nvSpPr>
        <p:spPr>
          <a:ln/>
        </p:spPr>
        <p:txBody>
          <a:bodyPr/>
          <a:lstStyle>
            <a:lvl1pPr>
              <a:defRPr/>
            </a:lvl1pPr>
          </a:lstStyle>
          <a:p>
            <a:pPr>
              <a:defRPr/>
            </a:pPr>
            <a:fld id="{0AE03718-5465-4AB5-864D-3A3555237D37}" type="datetime1">
              <a:rPr lang="en-US"/>
              <a:pPr>
                <a:defRPr/>
              </a:pPr>
              <a:t>9/18/2012</a:t>
            </a:fld>
            <a:endParaRPr lang="fr-CA"/>
          </a:p>
        </p:txBody>
      </p:sp>
      <p:sp>
        <p:nvSpPr>
          <p:cNvPr id="6" name="Footer Placeholder 3"/>
          <p:cNvSpPr txBox="1">
            <a:spLocks noGrp="1"/>
          </p:cNvSpPr>
          <p:nvPr>
            <p:ph type="ftr" sz="quarter" idx="11"/>
          </p:nvPr>
        </p:nvSpPr>
        <p:spPr>
          <a:ln/>
        </p:spPr>
        <p:txBody>
          <a:bodyPr/>
          <a:lstStyle>
            <a:lvl1pPr>
              <a:defRPr/>
            </a:lvl1pPr>
          </a:lstStyle>
          <a:p>
            <a:pPr>
              <a:defRPr/>
            </a:pPr>
            <a:endParaRPr/>
          </a:p>
        </p:txBody>
      </p:sp>
      <p:sp>
        <p:nvSpPr>
          <p:cNvPr id="7" name="Slide Number Placeholder 15"/>
          <p:cNvSpPr txBox="1">
            <a:spLocks noGrp="1"/>
          </p:cNvSpPr>
          <p:nvPr>
            <p:ph type="sldNum" sz="quarter" idx="12"/>
          </p:nvPr>
        </p:nvSpPr>
        <p:spPr>
          <a:ln/>
        </p:spPr>
        <p:txBody>
          <a:bodyPr/>
          <a:lstStyle>
            <a:lvl1pPr>
              <a:defRPr/>
            </a:lvl1pPr>
          </a:lstStyle>
          <a:p>
            <a:pPr>
              <a:defRPr/>
            </a:pPr>
            <a:fld id="{85F29BCB-777B-40DD-8B39-7D9D9BF26679}" type="slidenum">
              <a:rPr/>
              <a:pPr>
                <a:defRPr/>
              </a:pPr>
              <a:t>‹#›</a:t>
            </a:fld>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6"/>
          <p:cNvSpPr txBox="1">
            <a:spLocks noGrp="1"/>
          </p:cNvSpPr>
          <p:nvPr>
            <p:ph type="dt" sz="half" idx="10"/>
          </p:nvPr>
        </p:nvSpPr>
        <p:spPr>
          <a:ln/>
        </p:spPr>
        <p:txBody>
          <a:bodyPr/>
          <a:lstStyle>
            <a:lvl1pPr>
              <a:defRPr/>
            </a:lvl1pPr>
          </a:lstStyle>
          <a:p>
            <a:pPr>
              <a:defRPr/>
            </a:pPr>
            <a:fld id="{4E815E99-6BC4-4A9C-B703-747286E6F223}" type="datetime1">
              <a:rPr lang="en-US"/>
              <a:pPr>
                <a:defRPr/>
              </a:pPr>
              <a:t>9/18/2012</a:t>
            </a:fld>
            <a:endParaRPr lang="fr-CA"/>
          </a:p>
        </p:txBody>
      </p:sp>
      <p:sp>
        <p:nvSpPr>
          <p:cNvPr id="5" name="Footer Placeholder 3"/>
          <p:cNvSpPr txBox="1">
            <a:spLocks noGrp="1"/>
          </p:cNvSpPr>
          <p:nvPr>
            <p:ph type="ftr" sz="quarter" idx="11"/>
          </p:nvPr>
        </p:nvSpPr>
        <p:spPr>
          <a:ln/>
        </p:spPr>
        <p:txBody>
          <a:bodyPr/>
          <a:lstStyle>
            <a:lvl1pPr>
              <a:defRPr/>
            </a:lvl1pPr>
          </a:lstStyle>
          <a:p>
            <a:pPr>
              <a:defRPr/>
            </a:pPr>
            <a:endParaRPr/>
          </a:p>
        </p:txBody>
      </p:sp>
      <p:sp>
        <p:nvSpPr>
          <p:cNvPr id="6" name="Slide Number Placeholder 15"/>
          <p:cNvSpPr txBox="1">
            <a:spLocks noGrp="1"/>
          </p:cNvSpPr>
          <p:nvPr>
            <p:ph type="sldNum" sz="quarter" idx="12"/>
          </p:nvPr>
        </p:nvSpPr>
        <p:spPr>
          <a:ln/>
        </p:spPr>
        <p:txBody>
          <a:bodyPr/>
          <a:lstStyle>
            <a:lvl1pPr>
              <a:defRPr/>
            </a:lvl1pPr>
          </a:lstStyle>
          <a:p>
            <a:pPr>
              <a:defRPr/>
            </a:pPr>
            <a:fld id="{00D73C6F-8C12-4A55-A099-7A073C10A8A7}" type="slidenum">
              <a:rPr/>
              <a:pPr>
                <a:defRPr/>
              </a:pPr>
              <a:t>‹#›</a:t>
            </a:f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txBox="1">
            <a:spLocks noGrp="1"/>
          </p:cNvSpPr>
          <p:nvPr>
            <p:ph type="title"/>
          </p:nvPr>
        </p:nvSpPr>
        <p:spPr>
          <a:xfrm>
            <a:off x="268284" y="173041"/>
            <a:ext cx="8229600" cy="674690"/>
          </a:xfrm>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01641" y="1450979"/>
            <a:ext cx="4094161" cy="484664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450979"/>
            <a:ext cx="4094161" cy="484664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txBox="1">
            <a:spLocks noGrp="1"/>
          </p:cNvSpPr>
          <p:nvPr>
            <p:ph type="ftr" sz="quarter" idx="10"/>
          </p:nvPr>
        </p:nvSpPr>
        <p:spPr/>
        <p:txBody>
          <a:bodyPr/>
          <a:lstStyle>
            <a:lvl1pPr>
              <a:defRPr lang="en-US"/>
            </a:lvl1pPr>
          </a:lstStyle>
          <a:p>
            <a:pPr>
              <a:defRPr/>
            </a:pPr>
            <a:r>
              <a:t>WIDA Consortium / CAL / MetriTech</a:t>
            </a:r>
          </a:p>
        </p:txBody>
      </p:sp>
    </p:spTree>
  </p:cSld>
  <p:clrMapOvr>
    <a:masterClrMapping/>
  </p:clrMapOvr>
  <p:transition/>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txBox="1">
            <a:spLocks noGrp="1"/>
          </p:cNvSpPr>
          <p:nvPr>
            <p:ph type="title"/>
          </p:nvPr>
        </p:nvSpPr>
        <p:spPr>
          <a:xfrm>
            <a:off x="268284" y="173041"/>
            <a:ext cx="8229600" cy="674690"/>
          </a:xfrm>
        </p:spPr>
        <p:txBody>
          <a:bodyPr/>
          <a:lstStyle>
            <a:lvl1pPr>
              <a:defRPr/>
            </a:lvl1pPr>
          </a:lstStyle>
          <a:p>
            <a:pPr lvl="0"/>
            <a:r>
              <a:rPr lang="en-US"/>
              <a:t>Click to edit Master title style</a:t>
            </a:r>
          </a:p>
        </p:txBody>
      </p:sp>
      <p:sp>
        <p:nvSpPr>
          <p:cNvPr id="3" name="Table Placeholder 2"/>
          <p:cNvSpPr txBox="1">
            <a:spLocks noGrp="1"/>
          </p:cNvSpPr>
          <p:nvPr>
            <p:ph type="tbl" idx="1"/>
          </p:nvPr>
        </p:nvSpPr>
        <p:spPr>
          <a:xfrm>
            <a:off x="401641" y="1450979"/>
            <a:ext cx="8340727" cy="4846640"/>
          </a:xfrm>
        </p:spPr>
        <p:txBody>
          <a:bodyPr/>
          <a:lstStyle>
            <a:lvl1pPr>
              <a:defRPr/>
            </a:lvl1pPr>
          </a:lstStyle>
          <a:p>
            <a:pPr lvl="0"/>
            <a:r>
              <a:rPr lang="en-US" noProof="0" smtClean="0"/>
              <a:t>Click icon to add table</a:t>
            </a:r>
          </a:p>
        </p:txBody>
      </p:sp>
      <p:sp>
        <p:nvSpPr>
          <p:cNvPr id="4" name="Footer Placeholder 3"/>
          <p:cNvSpPr txBox="1">
            <a:spLocks noGrp="1"/>
          </p:cNvSpPr>
          <p:nvPr>
            <p:ph type="ftr" sz="quarter" idx="10"/>
          </p:nvPr>
        </p:nvSpPr>
        <p:spPr>
          <a:xfrm>
            <a:off x="307975" y="6519863"/>
            <a:ext cx="4891088" cy="325437"/>
          </a:xfrm>
        </p:spPr>
        <p:txBody>
          <a:bodyPr/>
          <a:lstStyle>
            <a:lvl1pPr>
              <a:defRPr lang="en-US"/>
            </a:lvl1pPr>
          </a:lstStyle>
          <a:p>
            <a:pPr>
              <a:defRPr/>
            </a:pPr>
            <a:r>
              <a:t>WIDA Consortium / CAL / Metritech</a:t>
            </a:r>
          </a:p>
        </p:txBody>
      </p:sp>
    </p:spTree>
  </p:cSld>
  <p:clrMapOvr>
    <a:masterClrMapping/>
  </p:clrMapOvr>
  <p:transition/>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0.png"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E968C8"/>
            </a:gs>
            <a:gs pos="100000">
              <a:srgbClr val="820F6B"/>
            </a:gs>
          </a:gsLst>
          <a:path path="circle">
            <a:fillToRect l="50000" t="50000" r="50000" b="50000"/>
          </a:path>
        </a:gradFill>
        <a:effectLst/>
      </p:bgPr>
    </p:bg>
    <p:spTree>
      <p:nvGrpSpPr>
        <p:cNvPr id="1" name=""/>
        <p:cNvGrpSpPr/>
        <p:nvPr/>
      </p:nvGrpSpPr>
      <p:grpSpPr>
        <a:xfrm>
          <a:off x="0" y="0"/>
          <a:ext cx="0" cy="0"/>
          <a:chOff x="0" y="0"/>
          <a:chExt cx="0" cy="0"/>
        </a:xfrm>
      </p:grpSpPr>
      <p:sp>
        <p:nvSpPr>
          <p:cNvPr id="2" name="Rectangle 8"/>
          <p:cNvSpPr/>
          <p:nvPr/>
        </p:nvSpPr>
        <p:spPr>
          <a:xfrm flipH="1">
            <a:off x="8153400" y="0"/>
            <a:ext cx="990600" cy="6858000"/>
          </a:xfrm>
          <a:prstGeom prst="rect">
            <a:avLst/>
          </a:prstGeom>
          <a:blipFill>
            <a:blip r:embed="rId13" r:link="rId14" cstate="print">
              <a:alphaModFix/>
            </a:blip>
            <a:stretch>
              <a:fillRect/>
            </a:stretch>
          </a:blipFill>
          <a:ln>
            <a:noFill/>
            <a:prstDash val="solid"/>
          </a:ln>
        </p:spPr>
        <p:txBody>
          <a:bodyPr anchor="ctr" anchorCtr="1"/>
          <a:lstStyle/>
          <a:p>
            <a:pPr algn="ctr" fontAlgn="auto">
              <a:spcBef>
                <a:spcPts val="0"/>
              </a:spcBef>
              <a:spcAft>
                <a:spcPts val="0"/>
              </a:spcAft>
              <a:defRPr sz="1800" b="0" i="0" u="none" strike="noStrike" kern="0" cap="none" spc="0" baseline="0">
                <a:solidFill>
                  <a:srgbClr val="000000"/>
                </a:solidFill>
                <a:uFillTx/>
              </a:defRPr>
            </a:pPr>
            <a:endParaRPr lang="en-US" sz="1800" kern="0">
              <a:solidFill>
                <a:srgbClr val="FFFFFF"/>
              </a:solidFill>
              <a:latin typeface="Trebuchet MS"/>
              <a:ea typeface="+mn-ea"/>
              <a:cs typeface="+mn-cs"/>
            </a:endParaRPr>
          </a:p>
        </p:txBody>
      </p:sp>
      <p:sp>
        <p:nvSpPr>
          <p:cNvPr id="3" name="Title Placeholder 2"/>
          <p:cNvSpPr txBox="1">
            <a:spLocks noGrp="1"/>
          </p:cNvSpPr>
          <p:nvPr>
            <p:ph type="title"/>
          </p:nvPr>
        </p:nvSpPr>
        <p:spPr>
          <a:xfrm>
            <a:off x="457200" y="320675"/>
            <a:ext cx="7239000" cy="1143000"/>
          </a:xfrm>
          <a:prstGeom prst="rect">
            <a:avLst/>
          </a:prstGeom>
          <a:noFill/>
          <a:ln>
            <a:noFill/>
          </a:ln>
        </p:spPr>
        <p:txBody>
          <a:bodyPr vert="horz" wrap="square" lIns="45720" tIns="0" rIns="45720" bIns="0" anchor="b" anchorCtr="0" compatLnSpc="1"/>
          <a:lstStyle/>
          <a:p>
            <a:pPr lvl="0"/>
            <a:r>
              <a:rPr lang="en-US"/>
              <a:t>Click to edit Master title style</a:t>
            </a:r>
          </a:p>
        </p:txBody>
      </p:sp>
      <p:sp>
        <p:nvSpPr>
          <p:cNvPr id="1028" name="Text Placeholder 30"/>
          <p:cNvSpPr txBox="1">
            <a:spLocks noGrp="1"/>
          </p:cNvSpPr>
          <p:nvPr>
            <p:ph type="body" idx="1"/>
          </p:nvPr>
        </p:nvSpPr>
        <p:spPr bwMode="auto">
          <a:xfrm>
            <a:off x="457200" y="1609725"/>
            <a:ext cx="7239000" cy="48466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26"/>
          <p:cNvSpPr txBox="1">
            <a:spLocks noGrp="1"/>
          </p:cNvSpPr>
          <p:nvPr>
            <p:ph type="dt" sz="half" idx="2"/>
          </p:nvPr>
        </p:nvSpPr>
        <p:spPr>
          <a:xfrm>
            <a:off x="4246563" y="6557963"/>
            <a:ext cx="2001837" cy="227012"/>
          </a:xfrm>
          <a:prstGeom prst="rect">
            <a:avLst/>
          </a:prstGeom>
          <a:noFill/>
          <a:ln>
            <a:noFill/>
          </a:ln>
        </p:spPr>
        <p:txBody>
          <a:bodyPr vert="horz" wrap="square" lIns="91440" tIns="0" rIns="91440" bIns="0" anchor="b" anchorCtr="0" compatLnSpc="1"/>
          <a:lstStyle>
            <a:lvl1pPr marL="0" marR="0" lvl="0" indent="0" algn="l" defTabSz="914400" rtl="0" fontAlgn="auto" hangingPunct="1">
              <a:lnSpc>
                <a:spcPct val="100000"/>
              </a:lnSpc>
              <a:spcBef>
                <a:spcPts val="0"/>
              </a:spcBef>
              <a:spcAft>
                <a:spcPts val="0"/>
              </a:spcAft>
              <a:buNone/>
              <a:tabLst/>
              <a:defRPr lang="fr-FR" sz="1000" b="0" i="0" u="none" strike="noStrike" kern="1200" cap="none" spc="0" baseline="0">
                <a:solidFill>
                  <a:srgbClr val="F4E7ED"/>
                </a:solidFill>
                <a:uFillTx/>
                <a:latin typeface="Arial"/>
                <a:ea typeface="+mn-ea"/>
                <a:cs typeface="+mn-cs"/>
              </a:defRPr>
            </a:lvl1pPr>
          </a:lstStyle>
          <a:p>
            <a:pPr>
              <a:defRPr/>
            </a:pPr>
            <a:fld id="{68197272-8904-4996-B339-524D4CFE0E32}" type="datetime1">
              <a:rPr lang="en-US"/>
              <a:pPr>
                <a:defRPr/>
              </a:pPr>
              <a:t>9/18/2012</a:t>
            </a:fld>
            <a:endParaRPr lang="fr-CA"/>
          </a:p>
        </p:txBody>
      </p:sp>
      <p:sp>
        <p:nvSpPr>
          <p:cNvPr id="6" name="Footer Placeholder 3"/>
          <p:cNvSpPr txBox="1">
            <a:spLocks noGrp="1"/>
          </p:cNvSpPr>
          <p:nvPr>
            <p:ph type="ftr" sz="quarter" idx="3"/>
          </p:nvPr>
        </p:nvSpPr>
        <p:spPr>
          <a:xfrm>
            <a:off x="457200" y="6557963"/>
            <a:ext cx="3657600" cy="228600"/>
          </a:xfrm>
          <a:prstGeom prst="rect">
            <a:avLst/>
          </a:prstGeom>
          <a:noFill/>
          <a:ln>
            <a:noFill/>
          </a:ln>
        </p:spPr>
        <p:txBody>
          <a:bodyPr vert="horz" wrap="square" lIns="91440" tIns="0" rIns="91440" bIns="0" anchor="b" anchorCtr="0" compatLnSpc="1"/>
          <a:lstStyle>
            <a:lvl1pPr marL="0" marR="0" lvl="0" indent="0" algn="r" defTabSz="914400" rtl="0" fontAlgn="auto" hangingPunct="1">
              <a:lnSpc>
                <a:spcPct val="100000"/>
              </a:lnSpc>
              <a:spcBef>
                <a:spcPts val="0"/>
              </a:spcBef>
              <a:spcAft>
                <a:spcPts val="0"/>
              </a:spcAft>
              <a:buNone/>
              <a:tabLst/>
              <a:defRPr lang="fr-CA" sz="1000" b="0" i="0" u="none" strike="noStrike" kern="1200" cap="none" spc="0" baseline="0">
                <a:solidFill>
                  <a:srgbClr val="F4E7ED"/>
                </a:solidFill>
                <a:uFillTx/>
                <a:latin typeface="Arial"/>
                <a:ea typeface="+mn-ea"/>
                <a:cs typeface="+mn-cs"/>
              </a:defRPr>
            </a:lvl1pPr>
          </a:lstStyle>
          <a:p>
            <a:pPr>
              <a:defRPr/>
            </a:pPr>
            <a:endParaRPr/>
          </a:p>
        </p:txBody>
      </p:sp>
      <p:sp>
        <p:nvSpPr>
          <p:cNvPr id="7" name="Slide Number Placeholder 15"/>
          <p:cNvSpPr txBox="1">
            <a:spLocks noGrp="1"/>
          </p:cNvSpPr>
          <p:nvPr>
            <p:ph type="sldNum" sz="quarter" idx="4"/>
          </p:nvPr>
        </p:nvSpPr>
        <p:spPr>
          <a:xfrm>
            <a:off x="6251575" y="6556375"/>
            <a:ext cx="588963" cy="228600"/>
          </a:xfrm>
          <a:prstGeom prst="rect">
            <a:avLst/>
          </a:prstGeom>
          <a:noFill/>
          <a:ln>
            <a:noFill/>
          </a:ln>
        </p:spPr>
        <p:txBody>
          <a:bodyPr vert="horz" wrap="square" lIns="0" tIns="0" rIns="0" bIns="0" anchor="b" anchorCtr="0" compatLnSpc="1"/>
          <a:lstStyle>
            <a:lvl1pPr marL="0" marR="0" lvl="0" indent="0" algn="r" defTabSz="914400" rtl="0" fontAlgn="auto" hangingPunct="1">
              <a:lnSpc>
                <a:spcPct val="100000"/>
              </a:lnSpc>
              <a:spcBef>
                <a:spcPts val="0"/>
              </a:spcBef>
              <a:spcAft>
                <a:spcPts val="0"/>
              </a:spcAft>
              <a:buNone/>
              <a:tabLst/>
              <a:defRPr lang="fr-CA" sz="1100" b="0" i="0" u="none" strike="noStrike" kern="1200" cap="none" spc="0" baseline="0">
                <a:solidFill>
                  <a:srgbClr val="F4E7ED"/>
                </a:solidFill>
                <a:uFillTx/>
                <a:latin typeface="Arial"/>
                <a:ea typeface="+mn-ea"/>
                <a:cs typeface="+mn-cs"/>
              </a:defRPr>
            </a:lvl1pPr>
          </a:lstStyle>
          <a:p>
            <a:pPr>
              <a:defRPr/>
            </a:pPr>
            <a:fld id="{E760DDFD-3768-4EC3-BF41-16D6304C09DF}"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60" r:id="rId1"/>
    <p:sldLayoutId id="2147483659" r:id="rId2"/>
    <p:sldLayoutId id="2147483661" r:id="rId3"/>
    <p:sldLayoutId id="2147483658" r:id="rId4"/>
    <p:sldLayoutId id="2147483657" r:id="rId5"/>
    <p:sldLayoutId id="2147483656" r:id="rId6"/>
    <p:sldLayoutId id="2147483655" r:id="rId7"/>
    <p:sldLayoutId id="2147483654" r:id="rId8"/>
    <p:sldLayoutId id="2147483653" r:id="rId9"/>
    <p:sldLayoutId id="2147483662" r:id="rId10"/>
    <p:sldLayoutId id="2147483663" r:id="rId11"/>
  </p:sldLayoutIdLst>
  <p:transition/>
  <p:txStyles>
    <p:titleStyle>
      <a:lvl1pPr algn="l" rtl="0" eaLnBrk="0" fontAlgn="base" hangingPunct="0">
        <a:spcBef>
          <a:spcPct val="0"/>
        </a:spcBef>
        <a:spcAft>
          <a:spcPct val="0"/>
        </a:spcAft>
        <a:defRPr lang="en-US" sz="3800" b="1" kern="1200" cap="all">
          <a:solidFill>
            <a:srgbClr val="000000"/>
          </a:solidFill>
          <a:latin typeface="Trebuchet MS"/>
          <a:ea typeface="ＭＳ Ｐゴシック" pitchFamily="127" charset="-128"/>
          <a:cs typeface="ＭＳ Ｐゴシック" pitchFamily="127" charset="-128"/>
        </a:defRPr>
      </a:lvl1pPr>
      <a:lvl2pPr algn="l" rtl="0" eaLnBrk="0" fontAlgn="base" hangingPunct="0">
        <a:spcBef>
          <a:spcPct val="0"/>
        </a:spcBef>
        <a:spcAft>
          <a:spcPct val="0"/>
        </a:spcAft>
        <a:defRPr sz="3800" b="1">
          <a:solidFill>
            <a:srgbClr val="000000"/>
          </a:solidFill>
          <a:latin typeface="Trebuchet MS" pitchFamily="34" charset="0"/>
          <a:ea typeface="ＭＳ Ｐゴシック" pitchFamily="127" charset="-128"/>
          <a:cs typeface="ＭＳ Ｐゴシック" pitchFamily="127" charset="-128"/>
        </a:defRPr>
      </a:lvl2pPr>
      <a:lvl3pPr algn="l" rtl="0" eaLnBrk="0" fontAlgn="base" hangingPunct="0">
        <a:spcBef>
          <a:spcPct val="0"/>
        </a:spcBef>
        <a:spcAft>
          <a:spcPct val="0"/>
        </a:spcAft>
        <a:defRPr sz="3800" b="1">
          <a:solidFill>
            <a:srgbClr val="000000"/>
          </a:solidFill>
          <a:latin typeface="Trebuchet MS" pitchFamily="34" charset="0"/>
          <a:ea typeface="ＭＳ Ｐゴシック" pitchFamily="127" charset="-128"/>
          <a:cs typeface="ＭＳ Ｐゴシック" pitchFamily="127" charset="-128"/>
        </a:defRPr>
      </a:lvl3pPr>
      <a:lvl4pPr algn="l" rtl="0" eaLnBrk="0" fontAlgn="base" hangingPunct="0">
        <a:spcBef>
          <a:spcPct val="0"/>
        </a:spcBef>
        <a:spcAft>
          <a:spcPct val="0"/>
        </a:spcAft>
        <a:defRPr sz="3800" b="1">
          <a:solidFill>
            <a:srgbClr val="000000"/>
          </a:solidFill>
          <a:latin typeface="Trebuchet MS" pitchFamily="34" charset="0"/>
          <a:ea typeface="ＭＳ Ｐゴシック" pitchFamily="127" charset="-128"/>
          <a:cs typeface="ＭＳ Ｐゴシック" pitchFamily="127" charset="-128"/>
        </a:defRPr>
      </a:lvl4pPr>
      <a:lvl5pPr algn="l" rtl="0" eaLnBrk="0" fontAlgn="base" hangingPunct="0">
        <a:spcBef>
          <a:spcPct val="0"/>
        </a:spcBef>
        <a:spcAft>
          <a:spcPct val="0"/>
        </a:spcAft>
        <a:defRPr sz="3800" b="1">
          <a:solidFill>
            <a:srgbClr val="000000"/>
          </a:solidFill>
          <a:latin typeface="Trebuchet MS" pitchFamily="34" charset="0"/>
          <a:ea typeface="ＭＳ Ｐゴシック" pitchFamily="127" charset="-128"/>
          <a:cs typeface="ＭＳ Ｐゴシック" pitchFamily="127" charset="-128"/>
        </a:defRPr>
      </a:lvl5pPr>
      <a:lvl6pPr marL="457200" algn="l" rtl="0" eaLnBrk="0" fontAlgn="base">
        <a:spcBef>
          <a:spcPct val="0"/>
        </a:spcBef>
        <a:spcAft>
          <a:spcPct val="0"/>
        </a:spcAft>
        <a:defRPr sz="3800" b="1">
          <a:solidFill>
            <a:srgbClr val="000000"/>
          </a:solidFill>
          <a:latin typeface="Trebuchet MS" pitchFamily="34" charset="0"/>
        </a:defRPr>
      </a:lvl6pPr>
      <a:lvl7pPr marL="914400" algn="l" rtl="0" eaLnBrk="0" fontAlgn="base">
        <a:spcBef>
          <a:spcPct val="0"/>
        </a:spcBef>
        <a:spcAft>
          <a:spcPct val="0"/>
        </a:spcAft>
        <a:defRPr sz="3800" b="1">
          <a:solidFill>
            <a:srgbClr val="000000"/>
          </a:solidFill>
          <a:latin typeface="Trebuchet MS" pitchFamily="34" charset="0"/>
        </a:defRPr>
      </a:lvl7pPr>
      <a:lvl8pPr marL="1371600" algn="l" rtl="0" eaLnBrk="0" fontAlgn="base">
        <a:spcBef>
          <a:spcPct val="0"/>
        </a:spcBef>
        <a:spcAft>
          <a:spcPct val="0"/>
        </a:spcAft>
        <a:defRPr sz="3800" b="1">
          <a:solidFill>
            <a:srgbClr val="000000"/>
          </a:solidFill>
          <a:latin typeface="Trebuchet MS" pitchFamily="34" charset="0"/>
        </a:defRPr>
      </a:lvl8pPr>
      <a:lvl9pPr marL="1828800" algn="l" rtl="0" eaLnBrk="0" fontAlgn="base">
        <a:spcBef>
          <a:spcPct val="0"/>
        </a:spcBef>
        <a:spcAft>
          <a:spcPct val="0"/>
        </a:spcAft>
        <a:defRPr sz="3800" b="1">
          <a:solidFill>
            <a:srgbClr val="000000"/>
          </a:solidFill>
          <a:latin typeface="Trebuchet MS" pitchFamily="34" charset="0"/>
        </a:defRPr>
      </a:lvl9pPr>
    </p:titleStyle>
    <p:bodyStyle>
      <a:lvl1pPr marL="273050" indent="-273050" algn="l" rtl="0" eaLnBrk="0" fontAlgn="base" hangingPunct="0">
        <a:spcBef>
          <a:spcPts val="600"/>
        </a:spcBef>
        <a:spcAft>
          <a:spcPct val="0"/>
        </a:spcAft>
        <a:buClr>
          <a:srgbClr val="F4E7ED"/>
        </a:buClr>
        <a:buSzPct val="73000"/>
        <a:buFont typeface="Wingdings 2" pitchFamily="127" charset="2"/>
        <a:buChar char=""/>
        <a:defRPr lang="en-US" sz="2600" kern="1200">
          <a:solidFill>
            <a:srgbClr val="FFFFFF"/>
          </a:solidFill>
          <a:latin typeface="Trebuchet MS"/>
          <a:ea typeface="ＭＳ Ｐゴシック" pitchFamily="127" charset="-128"/>
          <a:cs typeface="ＭＳ Ｐゴシック" pitchFamily="127" charset="-128"/>
        </a:defRPr>
      </a:lvl1pPr>
      <a:lvl2pPr marL="520700" lvl="1" indent="-228600" algn="l" rtl="0" eaLnBrk="0" fontAlgn="base" hangingPunct="0">
        <a:spcBef>
          <a:spcPts val="500"/>
        </a:spcBef>
        <a:spcAft>
          <a:spcPct val="0"/>
        </a:spcAft>
        <a:buClr>
          <a:srgbClr val="F9B639"/>
        </a:buClr>
        <a:buSzPct val="80000"/>
        <a:buFont typeface="Wingdings 2" pitchFamily="127" charset="2"/>
        <a:buChar char=""/>
        <a:defRPr lang="en-US" sz="2300" kern="1200">
          <a:solidFill>
            <a:srgbClr val="FFFFFF"/>
          </a:solidFill>
          <a:latin typeface="Trebuchet MS"/>
          <a:ea typeface="ＭＳ Ｐゴシック" pitchFamily="127" charset="-128"/>
        </a:defRPr>
      </a:lvl2pPr>
      <a:lvl3pPr marL="758825" lvl="2" indent="-228600" algn="l" rtl="0" eaLnBrk="0" fontAlgn="base" hangingPunct="0">
        <a:spcBef>
          <a:spcPts val="400"/>
        </a:spcBef>
        <a:spcAft>
          <a:spcPct val="0"/>
        </a:spcAft>
        <a:buClr>
          <a:srgbClr val="F9B639"/>
        </a:buClr>
        <a:buSzPct val="60000"/>
        <a:buFont typeface="Wingdings" pitchFamily="127" charset="2"/>
        <a:buChar char=""/>
        <a:defRPr lang="en-US" sz="2000" kern="1200">
          <a:solidFill>
            <a:srgbClr val="FFFFFF"/>
          </a:solidFill>
          <a:latin typeface="Trebuchet MS"/>
          <a:ea typeface="ＭＳ Ｐゴシック" pitchFamily="127" charset="-128"/>
        </a:defRPr>
      </a:lvl3pPr>
      <a:lvl4pPr marL="1004888" lvl="3" indent="-228600" algn="l" rtl="0" eaLnBrk="0" fontAlgn="base" hangingPunct="0">
        <a:spcBef>
          <a:spcPts val="500"/>
        </a:spcBef>
        <a:spcAft>
          <a:spcPct val="0"/>
        </a:spcAft>
        <a:buClr>
          <a:srgbClr val="F9B639"/>
        </a:buClr>
        <a:buSzPct val="80000"/>
        <a:buFont typeface="Wingdings 2" pitchFamily="127" charset="2"/>
        <a:buChar char=""/>
        <a:defRPr lang="en-US" sz="2000" kern="1200">
          <a:solidFill>
            <a:srgbClr val="FFFFFF"/>
          </a:solidFill>
          <a:latin typeface="Trebuchet MS"/>
          <a:ea typeface="ＭＳ Ｐゴシック" pitchFamily="127" charset="-128"/>
        </a:defRPr>
      </a:lvl4pPr>
      <a:lvl5pPr marL="1279525" lvl="4" indent="-228600" algn="l" rtl="0" eaLnBrk="0" fontAlgn="base" hangingPunct="0">
        <a:spcBef>
          <a:spcPts val="400"/>
        </a:spcBef>
        <a:spcAft>
          <a:spcPct val="0"/>
        </a:spcAft>
        <a:buClr>
          <a:srgbClr val="F9B639"/>
        </a:buClr>
        <a:buSzPct val="70000"/>
        <a:buFont typeface="Wingdings" pitchFamily="127" charset="2"/>
        <a:buChar char=""/>
        <a:defRPr lang="en-US" kern="1200">
          <a:solidFill>
            <a:srgbClr val="FFFFFF"/>
          </a:solidFill>
          <a:latin typeface="Trebuchet MS"/>
          <a:ea typeface="ＭＳ Ｐゴシック" pitchFamily="127" charset="-128"/>
        </a:defRPr>
      </a:lvl5pPr>
      <a:lvl6pPr marL="1736725" indent="-228600" algn="l" rtl="0" eaLnBrk="0" fontAlgn="base">
        <a:spcBef>
          <a:spcPts val="400"/>
        </a:spcBef>
        <a:spcAft>
          <a:spcPct val="0"/>
        </a:spcAft>
        <a:buClr>
          <a:srgbClr val="F9B639"/>
        </a:buClr>
        <a:buSzPct val="70000"/>
        <a:buFont typeface="Wingdings" pitchFamily="2" charset="2"/>
        <a:buChar char=""/>
        <a:defRPr lang="en-US" kern="1200">
          <a:solidFill>
            <a:srgbClr val="FFFFFF"/>
          </a:solidFill>
          <a:latin typeface="Trebuchet MS"/>
        </a:defRPr>
      </a:lvl6pPr>
      <a:lvl7pPr marL="2193925" indent="-228600" algn="l" rtl="0" eaLnBrk="0" fontAlgn="base">
        <a:spcBef>
          <a:spcPts val="400"/>
        </a:spcBef>
        <a:spcAft>
          <a:spcPct val="0"/>
        </a:spcAft>
        <a:buClr>
          <a:srgbClr val="F9B639"/>
        </a:buClr>
        <a:buSzPct val="70000"/>
        <a:buFont typeface="Wingdings" pitchFamily="2" charset="2"/>
        <a:buChar char=""/>
        <a:defRPr lang="en-US" kern="1200">
          <a:solidFill>
            <a:srgbClr val="FFFFFF"/>
          </a:solidFill>
          <a:latin typeface="Trebuchet MS"/>
        </a:defRPr>
      </a:lvl7pPr>
      <a:lvl8pPr marL="2651125" indent="-228600" algn="l" rtl="0" eaLnBrk="0" fontAlgn="base">
        <a:spcBef>
          <a:spcPts val="400"/>
        </a:spcBef>
        <a:spcAft>
          <a:spcPct val="0"/>
        </a:spcAft>
        <a:buClr>
          <a:srgbClr val="F9B639"/>
        </a:buClr>
        <a:buSzPct val="70000"/>
        <a:buFont typeface="Wingdings" pitchFamily="2" charset="2"/>
        <a:buChar char=""/>
        <a:defRPr lang="en-US" kern="1200">
          <a:solidFill>
            <a:srgbClr val="FFFFFF"/>
          </a:solidFill>
          <a:latin typeface="Trebuchet MS"/>
        </a:defRPr>
      </a:lvl8pPr>
      <a:lvl9pPr marL="3108325" indent="-228600" algn="l" rtl="0" eaLnBrk="0" fontAlgn="base">
        <a:spcBef>
          <a:spcPts val="400"/>
        </a:spcBef>
        <a:spcAft>
          <a:spcPct val="0"/>
        </a:spcAft>
        <a:buClr>
          <a:srgbClr val="F9B639"/>
        </a:buClr>
        <a:buSzPct val="70000"/>
        <a:buFont typeface="Wingdings" pitchFamily="2" charset="2"/>
        <a:buChar char=""/>
        <a:defRPr lang="en-US" kern="1200">
          <a:solidFill>
            <a:srgbClr val="FFFFFF"/>
          </a:solidFill>
          <a:latin typeface="Trebuchet MS"/>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4.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0.jpeg"/><Relationship Id="rId7" Type="http://schemas.openxmlformats.org/officeDocument/2006/relationships/hyperlink" Target="http://www.bing.com/images/search?q=insects+climbing" TargetMode="External"/><Relationship Id="rId12"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3.jpeg"/><Relationship Id="rId11" Type="http://schemas.openxmlformats.org/officeDocument/2006/relationships/hyperlink" Target="http://en.wikipedia.org/wiki/File:YellowLabradorLooking_new.jpg" TargetMode="External"/><Relationship Id="rId5" Type="http://schemas.openxmlformats.org/officeDocument/2006/relationships/image" Target="../media/image12.jpeg"/><Relationship Id="rId10" Type="http://schemas.openxmlformats.org/officeDocument/2006/relationships/image" Target="../media/image16.jpeg"/><Relationship Id="rId4" Type="http://schemas.openxmlformats.org/officeDocument/2006/relationships/image" Target="../media/image11.jpeg"/><Relationship Id="rId9"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wida.us/standards/DraftRelease/player.html"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www.google.com/imgres?imgurl=http://extend.schoolwires.com/clipartgallery/images/19293524.jpg&amp;imgrefurl=http://www.kennedaleisd.net/96610627114626587/&amp;usg=__Wtv6rFFNjv6imVVAyh2emm2Onr0=&amp;h=333&amp;w=500&amp;sz=75&amp;hl=en&amp;start=0&amp;zoom=1&amp;tbnid=sPUDX5tq6F3BnM:&amp;tbnh=113&amp;tbnw=159&amp;prev=/images?q=student+assessments&amp;um=1&amp;hl=en&amp;biw=1259&amp;bih=599&amp;tbs=isch:1&amp;um=1&amp;itbs=1&amp;iact=hc&amp;vpx=958&amp;vpy=174&amp;dur=2000&amp;hovh=183&amp;hovw=275&amp;tx=143&amp;ty=95&amp;ei=LLcTTbvQHoG78ga6ut34DQ&amp;oei=4rYTTeDFNYOB8gag6-3VDQ&amp;esq=12&amp;page=1&amp;ndsp=22&amp;ved=1t:429,r:6,s:0" TargetMode="External"/><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hyperlink" Target="http://www.wida.us/" TargetMode="Externa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hyperlink" Target="mailto:mlarson@isd2190.org" TargetMode="External"/><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4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noGrp="1"/>
          </p:cNvSpPr>
          <p:nvPr>
            <p:ph type="ctrTitle"/>
          </p:nvPr>
        </p:nvSpPr>
        <p:spPr>
          <a:xfrm>
            <a:off x="152400" y="152400"/>
            <a:ext cx="8839200" cy="3048000"/>
          </a:xfrm>
          <a:ln w="9528">
            <a:solidFill>
              <a:srgbClr val="B83D68"/>
            </a:solidFill>
          </a:ln>
        </p:spPr>
        <p:txBody>
          <a:bodyPr anchorCtr="1"/>
          <a:lstStyle/>
          <a:p>
            <a:pPr algn="ctr" eaLnBrk="1" fontAlgn="auto" hangingPunct="1">
              <a:spcBef>
                <a:spcPts val="0"/>
              </a:spcBef>
              <a:spcAft>
                <a:spcPts val="0"/>
              </a:spcAft>
              <a:defRPr/>
            </a:pPr>
            <a:r>
              <a:rPr lang="fr-CA" sz="4900" dirty="0" smtClean="0">
                <a:solidFill>
                  <a:schemeClr val="tx1"/>
                </a:solidFill>
                <a:latin typeface="Albertus" pitchFamily="34"/>
              </a:rPr>
              <a:t> WIDA</a:t>
            </a:r>
            <a:r>
              <a:rPr lang="fr-CA" sz="4000" dirty="0" smtClean="0">
                <a:solidFill>
                  <a:schemeClr val="tx1"/>
                </a:solidFill>
                <a:latin typeface="Albertus" pitchFamily="34"/>
              </a:rPr>
              <a:t/>
            </a:r>
            <a:br>
              <a:rPr lang="fr-CA" sz="4000" dirty="0" smtClean="0">
                <a:solidFill>
                  <a:schemeClr val="tx1"/>
                </a:solidFill>
                <a:latin typeface="Albertus" pitchFamily="34"/>
              </a:rPr>
            </a:br>
            <a:r>
              <a:rPr lang="fr-CA" sz="4000" dirty="0" err="1" smtClean="0">
                <a:solidFill>
                  <a:schemeClr val="tx1"/>
                </a:solidFill>
                <a:latin typeface="Albertus" pitchFamily="34"/>
              </a:rPr>
              <a:t>Standards-based</a:t>
            </a:r>
            <a:r>
              <a:rPr lang="fr-CA" sz="4000" dirty="0" smtClean="0">
                <a:solidFill>
                  <a:schemeClr val="tx1"/>
                </a:solidFill>
                <a:latin typeface="Albertus" pitchFamily="34"/>
              </a:rPr>
              <a:t> instruction and </a:t>
            </a:r>
            <a:r>
              <a:rPr lang="fr-CA" sz="4000" dirty="0" err="1" smtClean="0">
                <a:solidFill>
                  <a:schemeClr val="tx1"/>
                </a:solidFill>
                <a:latin typeface="Albertus" pitchFamily="34"/>
              </a:rPr>
              <a:t>assessment</a:t>
            </a:r>
            <a:r>
              <a:rPr lang="fr-CA" sz="4000" dirty="0" smtClean="0">
                <a:solidFill>
                  <a:schemeClr val="tx1"/>
                </a:solidFill>
                <a:latin typeface="Albertus" pitchFamily="34"/>
              </a:rPr>
              <a:t>: </a:t>
            </a:r>
            <a:br>
              <a:rPr lang="fr-CA" sz="4000" dirty="0" smtClean="0">
                <a:solidFill>
                  <a:schemeClr val="tx1"/>
                </a:solidFill>
                <a:latin typeface="Albertus" pitchFamily="34"/>
              </a:rPr>
            </a:br>
            <a:r>
              <a:rPr lang="fr-CA" sz="4000" dirty="0" smtClean="0">
                <a:solidFill>
                  <a:schemeClr val="tx1"/>
                </a:solidFill>
                <a:latin typeface="Albertus" pitchFamily="34"/>
              </a:rPr>
              <a:t>the </a:t>
            </a:r>
            <a:r>
              <a:rPr lang="fr-CA" sz="4000" dirty="0" err="1" smtClean="0">
                <a:solidFill>
                  <a:schemeClr val="tx1"/>
                </a:solidFill>
                <a:latin typeface="Albertus" pitchFamily="34"/>
              </a:rPr>
              <a:t>WIDa</a:t>
            </a:r>
            <a:r>
              <a:rPr lang="fr-CA" sz="4000" dirty="0" smtClean="0">
                <a:solidFill>
                  <a:schemeClr val="tx1"/>
                </a:solidFill>
                <a:latin typeface="Albertus" pitchFamily="34"/>
              </a:rPr>
              <a:t> ELP standards</a:t>
            </a:r>
            <a:endParaRPr lang="fr-CA" sz="4000" dirty="0" smtClean="0">
              <a:solidFill>
                <a:schemeClr val="tx1"/>
              </a:solidFill>
            </a:endParaRPr>
          </a:p>
        </p:txBody>
      </p:sp>
      <p:pic>
        <p:nvPicPr>
          <p:cNvPr id="15362" name="Picture 5" descr="thumbnail.aspx.jpeg"/>
          <p:cNvPicPr>
            <a:picLocks noChangeAspect="1"/>
          </p:cNvPicPr>
          <p:nvPr/>
        </p:nvPicPr>
        <p:blipFill>
          <a:blip r:embed="rId3" cstate="print"/>
          <a:srcRect/>
          <a:stretch>
            <a:fillRect/>
          </a:stretch>
        </p:blipFill>
        <p:spPr bwMode="auto">
          <a:xfrm>
            <a:off x="2667000" y="3276600"/>
            <a:ext cx="6477000" cy="3357563"/>
          </a:xfrm>
          <a:prstGeom prst="rect">
            <a:avLst/>
          </a:prstGeom>
          <a:noFill/>
          <a:ln w="9525">
            <a:noFill/>
            <a:miter lim="800000"/>
            <a:headEnd/>
            <a:tailEnd/>
          </a:ln>
        </p:spPr>
      </p:pic>
      <p:pic>
        <p:nvPicPr>
          <p:cNvPr id="15363" name="Picture 4" descr="Screen shot 2011-12-08 at 10.29.33 AM.png"/>
          <p:cNvPicPr>
            <a:picLocks noChangeAspect="1"/>
          </p:cNvPicPr>
          <p:nvPr/>
        </p:nvPicPr>
        <p:blipFill>
          <a:blip r:embed="rId4" cstate="print"/>
          <a:srcRect/>
          <a:stretch>
            <a:fillRect/>
          </a:stretch>
        </p:blipFill>
        <p:spPr bwMode="auto">
          <a:xfrm>
            <a:off x="457200" y="5105400"/>
            <a:ext cx="3683000" cy="1447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idx="4294967295"/>
          </p:nvPr>
        </p:nvSpPr>
        <p:spPr>
          <a:xfrm>
            <a:off x="0" y="203200"/>
            <a:ext cx="8229600" cy="830263"/>
          </a:xfrm>
        </p:spPr>
        <p:txBody>
          <a:bodyPr anchor="t" anchorCtr="1">
            <a:spAutoFit/>
          </a:bodyPr>
          <a:lstStyle/>
          <a:p>
            <a:pPr algn="ctr" eaLnBrk="1" fontAlgn="auto" hangingPunct="1">
              <a:spcBef>
                <a:spcPts val="0"/>
              </a:spcBef>
              <a:spcAft>
                <a:spcPts val="0"/>
              </a:spcAft>
              <a:defRPr/>
            </a:pPr>
            <a:r>
              <a:rPr sz="5400" smtClean="0"/>
              <a:t>Today’s Agenda</a:t>
            </a:r>
          </a:p>
        </p:txBody>
      </p:sp>
      <p:sp>
        <p:nvSpPr>
          <p:cNvPr id="17410" name="Rectangle 3"/>
          <p:cNvSpPr txBox="1">
            <a:spLocks noGrp="1"/>
          </p:cNvSpPr>
          <p:nvPr>
            <p:ph type="body" idx="4294967295"/>
          </p:nvPr>
        </p:nvSpPr>
        <p:spPr>
          <a:xfrm>
            <a:off x="0" y="914400"/>
            <a:ext cx="4800600" cy="3046413"/>
          </a:xfrm>
        </p:spPr>
        <p:txBody>
          <a:bodyPr>
            <a:spAutoFit/>
          </a:bodyPr>
          <a:lstStyle/>
          <a:p>
            <a:pPr marL="347663" indent="-347663" algn="ctr" eaLnBrk="1" hangingPunct="1">
              <a:buFont typeface="Wingdings 2" pitchFamily="127" charset="2"/>
              <a:buNone/>
            </a:pPr>
            <a:endParaRPr sz="3600" b="1" smtClean="0">
              <a:latin typeface="Arial" pitchFamily="127" charset="0"/>
              <a:ea typeface="Arial" pitchFamily="127" charset="0"/>
              <a:cs typeface="Arial" pitchFamily="127" charset="0"/>
            </a:endParaRPr>
          </a:p>
          <a:p>
            <a:pPr marL="347663" indent="-347663" eaLnBrk="1" hangingPunct="1">
              <a:buFont typeface="Wingdings 2" pitchFamily="127" charset="2"/>
              <a:buNone/>
            </a:pPr>
            <a:r>
              <a:rPr sz="3600" b="1" u="sng" smtClean="0">
                <a:solidFill>
                  <a:srgbClr val="0D0D0D"/>
                </a:solidFill>
                <a:latin typeface="Arial" pitchFamily="127" charset="0"/>
                <a:ea typeface="Arial" pitchFamily="127" charset="0"/>
                <a:cs typeface="Arial" pitchFamily="127" charset="0"/>
              </a:rPr>
              <a:t> </a:t>
            </a:r>
          </a:p>
          <a:p>
            <a:pPr marL="347663" indent="-347663" eaLnBrk="1" hangingPunct="1">
              <a:buFont typeface="Wingdings 2" pitchFamily="127" charset="2"/>
              <a:buNone/>
            </a:pPr>
            <a:r>
              <a:rPr sz="3600" b="1" smtClean="0">
                <a:solidFill>
                  <a:srgbClr val="FBD388"/>
                </a:solidFill>
                <a:latin typeface="Arial" pitchFamily="127" charset="0"/>
                <a:ea typeface="Arial" pitchFamily="127" charset="0"/>
                <a:cs typeface="Arial" pitchFamily="127" charset="0"/>
              </a:rPr>
              <a:t>WIDA Standards</a:t>
            </a:r>
          </a:p>
          <a:p>
            <a:pPr marL="347663" indent="-347663" eaLnBrk="1" hangingPunct="1">
              <a:buFont typeface="Wingdings 2" pitchFamily="127" charset="2"/>
              <a:buNone/>
            </a:pPr>
            <a:endParaRPr sz="3600" smtClean="0">
              <a:latin typeface="Trebuchet MS" pitchFamily="127" charset="0"/>
            </a:endParaRPr>
          </a:p>
          <a:p>
            <a:pPr marL="347663" indent="-347663" eaLnBrk="1" hangingPunct="1"/>
            <a:endParaRPr sz="2800" smtClean="0">
              <a:latin typeface="Trebuchet MS" pitchFamily="127" charset="0"/>
            </a:endParaRPr>
          </a:p>
        </p:txBody>
      </p:sp>
      <p:sp>
        <p:nvSpPr>
          <p:cNvPr id="4" name="TextBox 5"/>
          <p:cNvSpPr txBox="1"/>
          <p:nvPr/>
        </p:nvSpPr>
        <p:spPr>
          <a:xfrm>
            <a:off x="0" y="3124200"/>
            <a:ext cx="7162800" cy="1739900"/>
          </a:xfrm>
          <a:prstGeom prst="rect">
            <a:avLst/>
          </a:prstGeom>
          <a:noFill/>
          <a:ln>
            <a:noFill/>
          </a:ln>
        </p:spPr>
        <p:txBody>
          <a:bodyPr>
            <a:spAutoFit/>
          </a:bodyPr>
          <a:lstStyle/>
          <a:p>
            <a:pPr marL="347664" indent="-347664" algn="ctr" fontAlgn="auto">
              <a:spcBef>
                <a:spcPts val="0"/>
              </a:spcBef>
              <a:spcAft>
                <a:spcPts val="0"/>
              </a:spcAft>
              <a:defRPr sz="1800" b="0" i="0" u="none" strike="noStrike" kern="0" cap="none" spc="0" baseline="0">
                <a:solidFill>
                  <a:srgbClr val="000000"/>
                </a:solidFill>
                <a:uFillTx/>
              </a:defRPr>
            </a:pPr>
            <a:endParaRPr lang="en-US" sz="3600" b="1" kern="0" dirty="0">
              <a:solidFill>
                <a:srgbClr val="0D0D0D"/>
              </a:solidFill>
              <a:latin typeface="Arial"/>
              <a:ea typeface="+mn-ea"/>
              <a:cs typeface="+mn-cs"/>
            </a:endParaRPr>
          </a:p>
          <a:p>
            <a:pPr marL="347664" indent="-347664" fontAlgn="auto">
              <a:spcBef>
                <a:spcPts val="0"/>
              </a:spcBef>
              <a:spcAft>
                <a:spcPts val="0"/>
              </a:spcAft>
              <a:defRPr sz="1800" b="0" i="0" u="none" strike="noStrike" kern="0" cap="none" spc="0" baseline="0">
                <a:solidFill>
                  <a:srgbClr val="000000"/>
                </a:solidFill>
                <a:uFillTx/>
              </a:defRPr>
            </a:pPr>
            <a:r>
              <a:rPr lang="en-US" sz="3600" b="1" u="sng" kern="0" dirty="0">
                <a:solidFill>
                  <a:srgbClr val="0D0D0D"/>
                </a:solidFill>
                <a:latin typeface="Arial"/>
                <a:ea typeface="+mn-ea"/>
                <a:cs typeface="+mn-cs"/>
              </a:rPr>
              <a:t> </a:t>
            </a:r>
          </a:p>
          <a:p>
            <a:pPr marL="347664" indent="-347664" fontAlgn="auto">
              <a:spcBef>
                <a:spcPts val="0"/>
              </a:spcBef>
              <a:spcAft>
                <a:spcPts val="0"/>
              </a:spcAft>
              <a:defRPr sz="1800" b="0" i="0" u="none" strike="noStrike" kern="0" cap="none" spc="0" baseline="0">
                <a:solidFill>
                  <a:srgbClr val="000000"/>
                </a:solidFill>
                <a:uFillTx/>
              </a:defRPr>
            </a:pPr>
            <a:r>
              <a:rPr lang="en-US" sz="3600" b="1" kern="0" dirty="0">
                <a:solidFill>
                  <a:srgbClr val="FBD388"/>
                </a:solidFill>
                <a:latin typeface="Arial"/>
                <a:ea typeface="+mn-ea"/>
                <a:cs typeface="+mn-cs"/>
              </a:rPr>
              <a:t>Standards-based Assessment</a:t>
            </a:r>
          </a:p>
        </p:txBody>
      </p:sp>
      <p:pic>
        <p:nvPicPr>
          <p:cNvPr id="17412" name="Picture 5" descr="thumbnail.aspx.jpeg"/>
          <p:cNvPicPr>
            <a:picLocks noChangeAspect="1"/>
          </p:cNvPicPr>
          <p:nvPr/>
        </p:nvPicPr>
        <p:blipFill>
          <a:blip r:embed="rId3" cstate="print"/>
          <a:srcRect/>
          <a:stretch>
            <a:fillRect/>
          </a:stretch>
        </p:blipFill>
        <p:spPr bwMode="auto">
          <a:xfrm>
            <a:off x="4419600" y="1295400"/>
            <a:ext cx="2657475" cy="28575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extBox 1"/>
          <p:cNvSpPr txBox="1">
            <a:spLocks noChangeArrowheads="1"/>
          </p:cNvSpPr>
          <p:nvPr/>
        </p:nvSpPr>
        <p:spPr bwMode="auto">
          <a:xfrm>
            <a:off x="1905000" y="152400"/>
            <a:ext cx="5257800" cy="1311275"/>
          </a:xfrm>
          <a:prstGeom prst="rect">
            <a:avLst/>
          </a:prstGeom>
          <a:noFill/>
          <a:ln w="9525">
            <a:noFill/>
            <a:miter lim="800000"/>
            <a:headEnd/>
            <a:tailEnd/>
          </a:ln>
        </p:spPr>
        <p:txBody>
          <a:bodyPr anchorCtr="1">
            <a:prstTxWarp prst="textNoShape">
              <a:avLst/>
            </a:prstTxWarp>
            <a:spAutoFit/>
          </a:bodyPr>
          <a:lstStyle/>
          <a:p>
            <a:pPr algn="ctr"/>
            <a:r>
              <a:rPr lang="en-US" sz="4000" b="1">
                <a:solidFill>
                  <a:srgbClr val="FFFFFF"/>
                </a:solidFill>
              </a:rPr>
              <a:t>ACRONYM ACTIVITY</a:t>
            </a:r>
          </a:p>
        </p:txBody>
      </p:sp>
      <p:pic>
        <p:nvPicPr>
          <p:cNvPr id="19458" name="Picture 25"/>
          <p:cNvPicPr>
            <a:picLocks noChangeAspect="1"/>
          </p:cNvPicPr>
          <p:nvPr/>
        </p:nvPicPr>
        <p:blipFill>
          <a:blip r:embed="rId4" cstate="print"/>
          <a:srcRect/>
          <a:stretch>
            <a:fillRect/>
          </a:stretch>
        </p:blipFill>
        <p:spPr bwMode="auto">
          <a:xfrm>
            <a:off x="0" y="725488"/>
            <a:ext cx="8223250" cy="6132512"/>
          </a:xfrm>
          <a:prstGeom prst="rect">
            <a:avLst/>
          </a:prstGeom>
          <a:noFill/>
          <a:ln w="9525">
            <a:noFill/>
            <a:miter lim="800000"/>
            <a:headEnd/>
            <a:tailEnd/>
          </a:ln>
        </p:spPr>
      </p:pic>
      <p:sp>
        <p:nvSpPr>
          <p:cNvPr id="4" name="TextBox 4"/>
          <p:cNvSpPr txBox="1"/>
          <p:nvPr/>
        </p:nvSpPr>
        <p:spPr>
          <a:xfrm>
            <a:off x="0" y="1371600"/>
            <a:ext cx="1676400" cy="581025"/>
          </a:xfrm>
          <a:prstGeom prst="rect">
            <a:avLst/>
          </a:prstGeom>
          <a:noFill/>
          <a:ln>
            <a:noFill/>
          </a:ln>
        </p:spPr>
        <p:txBody>
          <a:bodyPr anchorCtr="1">
            <a:spAutoFit/>
          </a:bodyPr>
          <a:lstStyle/>
          <a:p>
            <a:pPr algn="ctr" fontAlgn="auto">
              <a:lnSpc>
                <a:spcPct val="115000"/>
              </a:lnSpc>
              <a:spcBef>
                <a:spcPts val="0"/>
              </a:spcBef>
              <a:spcAft>
                <a:spcPts val="0"/>
              </a:spcAft>
              <a:defRPr sz="1800" b="0" i="0" u="none" strike="noStrike" kern="0" cap="none" spc="0" baseline="0">
                <a:solidFill>
                  <a:srgbClr val="000000"/>
                </a:solidFill>
                <a:uFillTx/>
              </a:defRPr>
            </a:pPr>
            <a:r>
              <a:rPr lang="en-US" sz="1400" b="1" kern="0">
                <a:solidFill>
                  <a:srgbClr val="00B0F0"/>
                </a:solidFill>
                <a:effectLst>
                  <a:outerShdw dist="38096" dir="2700000">
                    <a:srgbClr val="000000"/>
                  </a:outerShdw>
                </a:effectLst>
                <a:latin typeface="Bradley Hand ITC"/>
                <a:ea typeface="Calibri"/>
                <a:cs typeface="Times New Roman"/>
              </a:rPr>
              <a:t>L</a:t>
            </a:r>
            <a:r>
              <a:rPr lang="en-US" sz="1400" b="1" kern="0">
                <a:solidFill>
                  <a:srgbClr val="FFFFFF"/>
                </a:solidFill>
                <a:latin typeface="Bradley Hand ITC"/>
                <a:ea typeface="Calibri"/>
                <a:cs typeface="Times New Roman"/>
              </a:rPr>
              <a:t>anguage </a:t>
            </a:r>
            <a:r>
              <a:rPr lang="en-US" sz="1400" b="1" kern="0">
                <a:solidFill>
                  <a:srgbClr val="00B0F0"/>
                </a:solidFill>
                <a:effectLst>
                  <a:outerShdw dist="38096" dir="2700000">
                    <a:srgbClr val="000000"/>
                  </a:outerShdw>
                </a:effectLst>
                <a:latin typeface="Bradley Hand ITC"/>
                <a:ea typeface="Calibri"/>
                <a:cs typeface="Times New Roman"/>
              </a:rPr>
              <a:t>o</a:t>
            </a:r>
            <a:r>
              <a:rPr lang="en-US" sz="1400" b="1" kern="0">
                <a:solidFill>
                  <a:srgbClr val="FFFFFF"/>
                </a:solidFill>
                <a:latin typeface="Bradley Hand ITC"/>
                <a:ea typeface="Calibri"/>
                <a:cs typeface="Times New Roman"/>
              </a:rPr>
              <a:t>f  </a:t>
            </a:r>
            <a:r>
              <a:rPr lang="en-US" sz="1400" b="1" kern="0">
                <a:solidFill>
                  <a:srgbClr val="00B0F0"/>
                </a:solidFill>
                <a:effectLst>
                  <a:outerShdw dist="38096" dir="2700000">
                    <a:srgbClr val="000000"/>
                  </a:outerShdw>
                </a:effectLst>
                <a:latin typeface="Bradley Hand ITC"/>
                <a:ea typeface="Calibri"/>
                <a:cs typeface="Times New Roman"/>
              </a:rPr>
              <a:t>L</a:t>
            </a:r>
            <a:r>
              <a:rPr lang="en-US" sz="1400" b="1" kern="0">
                <a:solidFill>
                  <a:srgbClr val="FFFFFF"/>
                </a:solidFill>
                <a:latin typeface="Bradley Hand ITC"/>
                <a:ea typeface="Calibri"/>
                <a:cs typeface="Times New Roman"/>
              </a:rPr>
              <a:t>anguage </a:t>
            </a:r>
            <a:r>
              <a:rPr lang="en-US" sz="1400" b="1" kern="0">
                <a:solidFill>
                  <a:srgbClr val="00B0F0"/>
                </a:solidFill>
                <a:effectLst>
                  <a:outerShdw dist="38096" dir="2700000">
                    <a:srgbClr val="000000"/>
                  </a:outerShdw>
                </a:effectLst>
                <a:latin typeface="Bradley Hand ITC"/>
                <a:ea typeface="Calibri"/>
                <a:cs typeface="Times New Roman"/>
              </a:rPr>
              <a:t>A</a:t>
            </a:r>
            <a:r>
              <a:rPr lang="en-US" sz="1400" b="1" kern="0">
                <a:solidFill>
                  <a:srgbClr val="FFFFFF"/>
                </a:solidFill>
                <a:latin typeface="Bradley Hand ITC"/>
                <a:ea typeface="Calibri"/>
                <a:cs typeface="Times New Roman"/>
              </a:rPr>
              <a:t>rts</a:t>
            </a:r>
          </a:p>
        </p:txBody>
      </p:sp>
      <p:sp>
        <p:nvSpPr>
          <p:cNvPr id="5" name="TextBox 5"/>
          <p:cNvSpPr txBox="1"/>
          <p:nvPr/>
        </p:nvSpPr>
        <p:spPr>
          <a:xfrm>
            <a:off x="1905000" y="1143000"/>
            <a:ext cx="1600200" cy="1069975"/>
          </a:xfrm>
          <a:prstGeom prst="rect">
            <a:avLst/>
          </a:prstGeom>
          <a:noFill/>
          <a:ln>
            <a:noFill/>
          </a:ln>
        </p:spPr>
        <p:txBody>
          <a:bodyPr anchorCtr="1">
            <a:spAutoFit/>
          </a:bodyPr>
          <a:lstStyle/>
          <a:p>
            <a:pPr algn="ctr" fontAlgn="auto">
              <a:lnSpc>
                <a:spcPct val="115000"/>
              </a:lnSpc>
              <a:spcBef>
                <a:spcPts val="0"/>
              </a:spcBef>
              <a:spcAft>
                <a:spcPts val="0"/>
              </a:spcAft>
              <a:defRPr sz="1800" b="0" i="0" u="none" strike="noStrike" kern="0" cap="none" spc="0" baseline="0">
                <a:solidFill>
                  <a:srgbClr val="000000"/>
                </a:solidFill>
                <a:uFillTx/>
              </a:defRPr>
            </a:pPr>
            <a:r>
              <a:rPr lang="en-US" sz="1400" b="1" kern="0">
                <a:solidFill>
                  <a:srgbClr val="00B0F0"/>
                </a:solidFill>
                <a:effectLst>
                  <a:outerShdw dist="38096" dir="2700000">
                    <a:srgbClr val="000000"/>
                  </a:outerShdw>
                </a:effectLst>
                <a:latin typeface="Bradley Hand ITC"/>
                <a:ea typeface="Calibri"/>
                <a:cs typeface="Times New Roman"/>
              </a:rPr>
              <a:t>W</a:t>
            </a:r>
            <a:r>
              <a:rPr lang="en-US" sz="1400" b="1" kern="0">
                <a:solidFill>
                  <a:srgbClr val="FFFFFF"/>
                </a:solidFill>
                <a:latin typeface="Bradley Hand ITC"/>
                <a:ea typeface="Calibri"/>
                <a:cs typeface="Times New Roman"/>
              </a:rPr>
              <a:t>orld-Class </a:t>
            </a:r>
            <a:r>
              <a:rPr lang="en-US" sz="1400" b="1" kern="0">
                <a:solidFill>
                  <a:srgbClr val="00B0F0"/>
                </a:solidFill>
                <a:effectLst>
                  <a:outerShdw dist="38096" dir="2700000">
                    <a:srgbClr val="000000"/>
                  </a:outerShdw>
                </a:effectLst>
                <a:latin typeface="Bradley Hand ITC"/>
                <a:ea typeface="Calibri"/>
                <a:cs typeface="Times New Roman"/>
              </a:rPr>
              <a:t>I</a:t>
            </a:r>
            <a:r>
              <a:rPr lang="en-US" sz="1400" b="1" kern="0">
                <a:solidFill>
                  <a:srgbClr val="FFFFFF"/>
                </a:solidFill>
                <a:latin typeface="Bradley Hand ITC"/>
                <a:ea typeface="Calibri"/>
                <a:cs typeface="Times New Roman"/>
              </a:rPr>
              <a:t>nstructional </a:t>
            </a:r>
            <a:r>
              <a:rPr lang="en-US" sz="1400" b="1" kern="0">
                <a:solidFill>
                  <a:srgbClr val="00B0F0"/>
                </a:solidFill>
                <a:effectLst>
                  <a:outerShdw dist="38096" dir="2700000">
                    <a:srgbClr val="000000"/>
                  </a:outerShdw>
                </a:effectLst>
                <a:latin typeface="Bradley Hand ITC"/>
                <a:ea typeface="Calibri"/>
                <a:cs typeface="Times New Roman"/>
              </a:rPr>
              <a:t>D</a:t>
            </a:r>
            <a:r>
              <a:rPr lang="en-US" sz="1400" b="1" kern="0">
                <a:solidFill>
                  <a:srgbClr val="FFFFFF"/>
                </a:solidFill>
                <a:latin typeface="Bradley Hand ITC"/>
                <a:ea typeface="Calibri"/>
                <a:cs typeface="Times New Roman"/>
              </a:rPr>
              <a:t>esign and </a:t>
            </a:r>
            <a:r>
              <a:rPr lang="en-US" sz="1400" b="1" kern="0">
                <a:solidFill>
                  <a:srgbClr val="00B0F0"/>
                </a:solidFill>
                <a:effectLst>
                  <a:outerShdw dist="38096" dir="2700000">
                    <a:srgbClr val="000000"/>
                  </a:outerShdw>
                </a:effectLst>
                <a:latin typeface="Bradley Hand ITC"/>
                <a:ea typeface="Calibri"/>
                <a:cs typeface="Times New Roman"/>
              </a:rPr>
              <a:t>A</a:t>
            </a:r>
            <a:r>
              <a:rPr lang="en-US" sz="1400" b="1" kern="0">
                <a:solidFill>
                  <a:srgbClr val="FFFFFF"/>
                </a:solidFill>
                <a:latin typeface="Bradley Hand ITC"/>
                <a:ea typeface="Calibri"/>
                <a:cs typeface="Times New Roman"/>
              </a:rPr>
              <a:t>ssessment</a:t>
            </a:r>
          </a:p>
        </p:txBody>
      </p:sp>
      <p:sp>
        <p:nvSpPr>
          <p:cNvPr id="6" name="TextBox 6"/>
          <p:cNvSpPr txBox="1"/>
          <p:nvPr/>
        </p:nvSpPr>
        <p:spPr>
          <a:xfrm>
            <a:off x="3733800" y="1143000"/>
            <a:ext cx="1524000" cy="1069975"/>
          </a:xfrm>
          <a:prstGeom prst="rect">
            <a:avLst/>
          </a:prstGeom>
          <a:noFill/>
          <a:ln>
            <a:noFill/>
          </a:ln>
        </p:spPr>
        <p:txBody>
          <a:bodyPr anchorCtr="1">
            <a:spAutoFit/>
          </a:bodyPr>
          <a:lstStyle/>
          <a:p>
            <a:pPr algn="ctr" fontAlgn="auto">
              <a:lnSpc>
                <a:spcPct val="115000"/>
              </a:lnSpc>
              <a:spcBef>
                <a:spcPts val="0"/>
              </a:spcBef>
              <a:spcAft>
                <a:spcPts val="0"/>
              </a:spcAft>
              <a:defRPr sz="1800" b="0" i="0" u="none" strike="noStrike" kern="0" cap="none" spc="0" baseline="0">
                <a:solidFill>
                  <a:srgbClr val="000000"/>
                </a:solidFill>
                <a:uFillTx/>
              </a:defRPr>
            </a:pPr>
            <a:r>
              <a:rPr lang="en-US" sz="1400" b="1" kern="0">
                <a:solidFill>
                  <a:srgbClr val="00B0F0"/>
                </a:solidFill>
                <a:effectLst>
                  <a:outerShdw dist="38096" dir="2700000">
                    <a:srgbClr val="000000"/>
                  </a:outerShdw>
                </a:effectLst>
                <a:latin typeface="Bradley Hand ITC"/>
                <a:ea typeface="Calibri"/>
                <a:cs typeface="Times New Roman"/>
              </a:rPr>
              <a:t>B</a:t>
            </a:r>
            <a:r>
              <a:rPr lang="en-US" sz="1400" b="1" kern="0">
                <a:solidFill>
                  <a:srgbClr val="FFFFFF"/>
                </a:solidFill>
                <a:latin typeface="Bradley Hand ITC"/>
                <a:ea typeface="Calibri"/>
                <a:cs typeface="Times New Roman"/>
              </a:rPr>
              <a:t>asic </a:t>
            </a:r>
            <a:r>
              <a:rPr lang="en-US" sz="1400" b="1" kern="0">
                <a:solidFill>
                  <a:srgbClr val="00B0F0"/>
                </a:solidFill>
                <a:effectLst>
                  <a:outerShdw dist="38096" dir="2700000">
                    <a:srgbClr val="000000"/>
                  </a:outerShdw>
                </a:effectLst>
                <a:latin typeface="Bradley Hand ITC"/>
                <a:ea typeface="Calibri"/>
                <a:cs typeface="Times New Roman"/>
              </a:rPr>
              <a:t>I</a:t>
            </a:r>
            <a:r>
              <a:rPr lang="en-US" sz="1400" b="1" kern="0">
                <a:solidFill>
                  <a:srgbClr val="FFFFFF"/>
                </a:solidFill>
                <a:latin typeface="Bradley Hand ITC"/>
                <a:ea typeface="Calibri"/>
                <a:cs typeface="Times New Roman"/>
              </a:rPr>
              <a:t>nterpersonal </a:t>
            </a:r>
            <a:r>
              <a:rPr lang="en-US" sz="1400" b="1" kern="0">
                <a:solidFill>
                  <a:srgbClr val="00B0F0"/>
                </a:solidFill>
                <a:effectLst>
                  <a:outerShdw dist="38096" dir="2700000">
                    <a:srgbClr val="000000"/>
                  </a:outerShdw>
                </a:effectLst>
                <a:latin typeface="Bradley Hand ITC"/>
                <a:ea typeface="Calibri"/>
                <a:cs typeface="Times New Roman"/>
              </a:rPr>
              <a:t>C</a:t>
            </a:r>
            <a:r>
              <a:rPr lang="en-US" sz="1400" b="1" kern="0">
                <a:solidFill>
                  <a:srgbClr val="FFFFFF"/>
                </a:solidFill>
                <a:latin typeface="Bradley Hand ITC"/>
                <a:ea typeface="Calibri"/>
                <a:cs typeface="Times New Roman"/>
              </a:rPr>
              <a:t>ommunicative </a:t>
            </a:r>
            <a:r>
              <a:rPr lang="en-US" sz="1400" b="1" kern="0">
                <a:solidFill>
                  <a:srgbClr val="00B0F0"/>
                </a:solidFill>
                <a:effectLst>
                  <a:outerShdw dist="38096" dir="2700000">
                    <a:srgbClr val="000000"/>
                  </a:outerShdw>
                </a:effectLst>
                <a:latin typeface="Bradley Hand ITC"/>
                <a:ea typeface="Calibri"/>
                <a:cs typeface="Times New Roman"/>
              </a:rPr>
              <a:t>S</a:t>
            </a:r>
            <a:r>
              <a:rPr lang="en-US" sz="1400" b="1" kern="0">
                <a:solidFill>
                  <a:srgbClr val="FFFFFF"/>
                </a:solidFill>
                <a:latin typeface="Bradley Hand ITC"/>
                <a:ea typeface="Calibri"/>
                <a:cs typeface="Times New Roman"/>
              </a:rPr>
              <a:t>kills</a:t>
            </a:r>
            <a:endParaRPr lang="en-US" sz="1400" kern="0">
              <a:solidFill>
                <a:srgbClr val="FFFFFF"/>
              </a:solidFill>
              <a:latin typeface="Calibri"/>
              <a:ea typeface="Calibri"/>
              <a:cs typeface="Times New Roman"/>
            </a:endParaRPr>
          </a:p>
        </p:txBody>
      </p:sp>
      <p:sp>
        <p:nvSpPr>
          <p:cNvPr id="7" name="TextBox 8"/>
          <p:cNvSpPr txBox="1"/>
          <p:nvPr/>
        </p:nvSpPr>
        <p:spPr>
          <a:xfrm>
            <a:off x="5638800" y="1295400"/>
            <a:ext cx="2362200" cy="581025"/>
          </a:xfrm>
          <a:prstGeom prst="rect">
            <a:avLst/>
          </a:prstGeom>
          <a:noFill/>
          <a:ln>
            <a:noFill/>
          </a:ln>
        </p:spPr>
        <p:txBody>
          <a:bodyPr anchorCtr="1">
            <a:spAutoFit/>
          </a:bodyPr>
          <a:lstStyle/>
          <a:p>
            <a:pPr algn="ctr" fontAlgn="auto">
              <a:lnSpc>
                <a:spcPct val="115000"/>
              </a:lnSpc>
              <a:spcBef>
                <a:spcPts val="0"/>
              </a:spcBef>
              <a:spcAft>
                <a:spcPts val="0"/>
              </a:spcAft>
              <a:defRPr sz="1800" b="0" i="0" u="none" strike="noStrike" kern="0" cap="none" spc="0" baseline="0">
                <a:solidFill>
                  <a:srgbClr val="000000"/>
                </a:solidFill>
                <a:uFillTx/>
              </a:defRPr>
            </a:pPr>
            <a:r>
              <a:rPr lang="en-US" sz="1400" b="1" kern="0">
                <a:solidFill>
                  <a:srgbClr val="00B0F0"/>
                </a:solidFill>
                <a:effectLst>
                  <a:outerShdw dist="38096" dir="2700000">
                    <a:srgbClr val="000000"/>
                  </a:outerShdw>
                </a:effectLst>
                <a:latin typeface="Bradley Hand ITC"/>
                <a:ea typeface="Calibri"/>
                <a:cs typeface="Times New Roman"/>
              </a:rPr>
              <a:t>C</a:t>
            </a:r>
            <a:r>
              <a:rPr lang="en-US" sz="1400" b="1" kern="0">
                <a:solidFill>
                  <a:srgbClr val="FFFFFF"/>
                </a:solidFill>
                <a:latin typeface="Bradley Hand ITC"/>
                <a:ea typeface="Calibri"/>
                <a:cs typeface="Times New Roman"/>
              </a:rPr>
              <a:t>ognitive </a:t>
            </a:r>
            <a:r>
              <a:rPr lang="en-US" sz="1400" b="1" kern="0">
                <a:solidFill>
                  <a:srgbClr val="00B0F0"/>
                </a:solidFill>
                <a:effectLst>
                  <a:outerShdw dist="38096" dir="2700000">
                    <a:srgbClr val="000000"/>
                  </a:outerShdw>
                </a:effectLst>
                <a:latin typeface="Bradley Hand ITC"/>
                <a:ea typeface="Calibri"/>
                <a:cs typeface="Times New Roman"/>
              </a:rPr>
              <a:t>A</a:t>
            </a:r>
            <a:r>
              <a:rPr lang="en-US" sz="1400" b="1" kern="0">
                <a:solidFill>
                  <a:srgbClr val="FFFFFF"/>
                </a:solidFill>
                <a:latin typeface="Bradley Hand ITC"/>
                <a:ea typeface="Calibri"/>
                <a:cs typeface="Times New Roman"/>
              </a:rPr>
              <a:t>cademic </a:t>
            </a:r>
            <a:r>
              <a:rPr lang="en-US" sz="1400" b="1" kern="0">
                <a:solidFill>
                  <a:srgbClr val="00B0F0"/>
                </a:solidFill>
                <a:effectLst>
                  <a:outerShdw dist="38096" dir="2700000">
                    <a:srgbClr val="000000"/>
                  </a:outerShdw>
                </a:effectLst>
                <a:latin typeface="Bradley Hand ITC"/>
                <a:ea typeface="Calibri"/>
                <a:cs typeface="Times New Roman"/>
              </a:rPr>
              <a:t>L</a:t>
            </a:r>
            <a:r>
              <a:rPr lang="en-US" sz="1400" b="1" kern="0">
                <a:solidFill>
                  <a:srgbClr val="FFFFFF"/>
                </a:solidFill>
                <a:latin typeface="Bradley Hand ITC"/>
                <a:ea typeface="Calibri"/>
                <a:cs typeface="Times New Roman"/>
              </a:rPr>
              <a:t>anguage </a:t>
            </a:r>
            <a:r>
              <a:rPr lang="en-US" sz="1400" b="1" kern="0">
                <a:solidFill>
                  <a:srgbClr val="00B0F0"/>
                </a:solidFill>
                <a:effectLst>
                  <a:outerShdw dist="38096" dir="2700000">
                    <a:srgbClr val="000000"/>
                  </a:outerShdw>
                </a:effectLst>
                <a:latin typeface="Bradley Hand ITC"/>
                <a:ea typeface="Calibri"/>
                <a:cs typeface="Times New Roman"/>
              </a:rPr>
              <a:t>P</a:t>
            </a:r>
            <a:r>
              <a:rPr lang="en-US" sz="1400" b="1" kern="0">
                <a:solidFill>
                  <a:srgbClr val="FFFFFF"/>
                </a:solidFill>
                <a:latin typeface="Bradley Hand ITC"/>
                <a:ea typeface="Calibri"/>
                <a:cs typeface="Times New Roman"/>
              </a:rPr>
              <a:t>roficiency</a:t>
            </a:r>
            <a:endParaRPr lang="en-US" sz="1400" kern="0">
              <a:solidFill>
                <a:srgbClr val="FFFFFF"/>
              </a:solidFill>
              <a:latin typeface="Calibri"/>
              <a:ea typeface="Calibri"/>
              <a:cs typeface="Times New Roman"/>
            </a:endParaRPr>
          </a:p>
        </p:txBody>
      </p:sp>
      <p:sp>
        <p:nvSpPr>
          <p:cNvPr id="8" name="TextBox 13"/>
          <p:cNvSpPr txBox="1"/>
          <p:nvPr/>
        </p:nvSpPr>
        <p:spPr>
          <a:xfrm>
            <a:off x="0" y="2895600"/>
            <a:ext cx="1676400" cy="1069975"/>
          </a:xfrm>
          <a:prstGeom prst="rect">
            <a:avLst/>
          </a:prstGeom>
          <a:noFill/>
          <a:ln>
            <a:noFill/>
          </a:ln>
        </p:spPr>
        <p:txBody>
          <a:bodyPr anchorCtr="1">
            <a:spAutoFit/>
          </a:bodyPr>
          <a:lstStyle/>
          <a:p>
            <a:pPr algn="ctr" fontAlgn="auto">
              <a:lnSpc>
                <a:spcPct val="115000"/>
              </a:lnSpc>
              <a:spcBef>
                <a:spcPts val="0"/>
              </a:spcBef>
              <a:spcAft>
                <a:spcPts val="0"/>
              </a:spcAft>
              <a:defRPr sz="1800" b="0" i="0" u="none" strike="noStrike" kern="0" cap="none" spc="0" baseline="0">
                <a:solidFill>
                  <a:srgbClr val="000000"/>
                </a:solidFill>
                <a:uFillTx/>
              </a:defRPr>
            </a:pPr>
            <a:r>
              <a:rPr lang="en-US" sz="1400" b="1" kern="0">
                <a:solidFill>
                  <a:srgbClr val="00B0F0"/>
                </a:solidFill>
                <a:effectLst>
                  <a:outerShdw dist="38096" dir="2700000">
                    <a:srgbClr val="000000"/>
                  </a:outerShdw>
                </a:effectLst>
                <a:latin typeface="Bradley Hand ITC"/>
                <a:ea typeface="Calibri"/>
                <a:cs typeface="Times New Roman"/>
              </a:rPr>
              <a:t>T</a:t>
            </a:r>
            <a:r>
              <a:rPr lang="en-US" sz="1200" b="1" kern="0">
                <a:solidFill>
                  <a:srgbClr val="FFFFFF"/>
                </a:solidFill>
                <a:latin typeface="Bradley Hand ITC"/>
                <a:ea typeface="Calibri"/>
                <a:cs typeface="Times New Roman"/>
              </a:rPr>
              <a:t>eachers of </a:t>
            </a:r>
            <a:r>
              <a:rPr lang="en-US" sz="1400" b="1" kern="0">
                <a:solidFill>
                  <a:srgbClr val="00B0F0"/>
                </a:solidFill>
                <a:effectLst>
                  <a:outerShdw dist="38096" dir="2700000">
                    <a:srgbClr val="000000"/>
                  </a:outerShdw>
                </a:effectLst>
                <a:latin typeface="Bradley Hand ITC"/>
                <a:ea typeface="Calibri"/>
                <a:cs typeface="Times New Roman"/>
              </a:rPr>
              <a:t>E</a:t>
            </a:r>
            <a:r>
              <a:rPr lang="en-US" sz="1400" b="1" kern="0">
                <a:solidFill>
                  <a:srgbClr val="FFFFFF"/>
                </a:solidFill>
                <a:latin typeface="Bradley Hand ITC"/>
                <a:ea typeface="Calibri"/>
                <a:cs typeface="Times New Roman"/>
              </a:rPr>
              <a:t>nglish </a:t>
            </a:r>
            <a:r>
              <a:rPr lang="en-US" sz="1200" b="1" kern="0">
                <a:solidFill>
                  <a:srgbClr val="FFFFFF"/>
                </a:solidFill>
                <a:latin typeface="Bradley Hand ITC"/>
                <a:ea typeface="Calibri"/>
                <a:cs typeface="Times New Roman"/>
              </a:rPr>
              <a:t>to</a:t>
            </a:r>
            <a:r>
              <a:rPr lang="en-US" sz="1400" b="1" kern="0">
                <a:solidFill>
                  <a:srgbClr val="FFFFFF"/>
                </a:solidFill>
                <a:latin typeface="Bradley Hand ITC"/>
                <a:ea typeface="Calibri"/>
                <a:cs typeface="Times New Roman"/>
              </a:rPr>
              <a:t> </a:t>
            </a:r>
            <a:r>
              <a:rPr lang="en-US" sz="1400" b="1" kern="0">
                <a:solidFill>
                  <a:srgbClr val="00B0F0"/>
                </a:solidFill>
                <a:effectLst>
                  <a:outerShdw dist="38096" dir="2700000">
                    <a:srgbClr val="000000"/>
                  </a:outerShdw>
                </a:effectLst>
                <a:latin typeface="Bradley Hand ITC"/>
                <a:ea typeface="Calibri"/>
                <a:cs typeface="Times New Roman"/>
              </a:rPr>
              <a:t>S</a:t>
            </a:r>
            <a:r>
              <a:rPr lang="en-US" sz="1200" b="1" kern="0">
                <a:solidFill>
                  <a:srgbClr val="FFFFFF"/>
                </a:solidFill>
                <a:latin typeface="Bradley Hand ITC"/>
                <a:ea typeface="Calibri"/>
                <a:cs typeface="Times New Roman"/>
              </a:rPr>
              <a:t>peakers of </a:t>
            </a:r>
            <a:r>
              <a:rPr lang="en-US" sz="1400" b="1" kern="0">
                <a:solidFill>
                  <a:srgbClr val="00B0F0"/>
                </a:solidFill>
                <a:effectLst>
                  <a:outerShdw dist="38096" dir="2700000">
                    <a:srgbClr val="000000"/>
                  </a:outerShdw>
                </a:effectLst>
                <a:latin typeface="Bradley Hand ITC"/>
                <a:ea typeface="Calibri"/>
                <a:cs typeface="Times New Roman"/>
              </a:rPr>
              <a:t>O</a:t>
            </a:r>
            <a:r>
              <a:rPr lang="en-US" sz="1200" b="1" kern="0">
                <a:solidFill>
                  <a:srgbClr val="FFFFFF"/>
                </a:solidFill>
                <a:latin typeface="Bradley Hand ITC"/>
                <a:ea typeface="Calibri"/>
                <a:cs typeface="Times New Roman"/>
              </a:rPr>
              <a:t>ther </a:t>
            </a:r>
            <a:r>
              <a:rPr lang="en-US" sz="1400" b="1" kern="0">
                <a:solidFill>
                  <a:srgbClr val="00B0F0"/>
                </a:solidFill>
                <a:effectLst>
                  <a:outerShdw dist="38096" dir="2700000">
                    <a:srgbClr val="000000"/>
                  </a:outerShdw>
                </a:effectLst>
                <a:latin typeface="Bradley Hand ITC"/>
                <a:ea typeface="Calibri"/>
                <a:cs typeface="Times New Roman"/>
              </a:rPr>
              <a:t>L</a:t>
            </a:r>
            <a:r>
              <a:rPr lang="en-US" sz="1200" b="1" kern="0">
                <a:solidFill>
                  <a:srgbClr val="FFFFFF"/>
                </a:solidFill>
                <a:latin typeface="Bradley Hand ITC"/>
                <a:ea typeface="Calibri"/>
                <a:cs typeface="Times New Roman"/>
              </a:rPr>
              <a:t>anguages</a:t>
            </a:r>
            <a:endParaRPr lang="en-US" sz="1200" kern="0">
              <a:solidFill>
                <a:srgbClr val="FFFFFF"/>
              </a:solidFill>
              <a:latin typeface="Calibri"/>
              <a:ea typeface="Calibri"/>
              <a:cs typeface="Times New Roman"/>
            </a:endParaRPr>
          </a:p>
        </p:txBody>
      </p:sp>
      <p:sp>
        <p:nvSpPr>
          <p:cNvPr id="10" name="TextBox 15"/>
          <p:cNvSpPr txBox="1"/>
          <p:nvPr/>
        </p:nvSpPr>
        <p:spPr>
          <a:xfrm>
            <a:off x="3733800" y="2819400"/>
            <a:ext cx="1524000" cy="935038"/>
          </a:xfrm>
          <a:prstGeom prst="rect">
            <a:avLst/>
          </a:prstGeom>
          <a:noFill/>
          <a:ln>
            <a:noFill/>
          </a:ln>
        </p:spPr>
        <p:txBody>
          <a:bodyPr anchorCtr="1">
            <a:spAutoFit/>
          </a:bodyPr>
          <a:lstStyle/>
          <a:p>
            <a:pPr algn="ctr" fontAlgn="auto">
              <a:lnSpc>
                <a:spcPct val="115000"/>
              </a:lnSpc>
              <a:spcBef>
                <a:spcPts val="0"/>
              </a:spcBef>
              <a:spcAft>
                <a:spcPts val="0"/>
              </a:spcAft>
              <a:defRPr sz="1800" b="0" i="0" u="none" strike="noStrike" kern="0" cap="none" spc="0" baseline="0">
                <a:solidFill>
                  <a:srgbClr val="000000"/>
                </a:solidFill>
                <a:uFillTx/>
              </a:defRPr>
            </a:pPr>
            <a:r>
              <a:rPr lang="en-US" sz="1600" b="1" kern="0">
                <a:solidFill>
                  <a:srgbClr val="00B0F0"/>
                </a:solidFill>
                <a:effectLst>
                  <a:outerShdw dist="38096" dir="2700000">
                    <a:srgbClr val="000000"/>
                  </a:outerShdw>
                </a:effectLst>
                <a:latin typeface="Bradley Hand ITC"/>
                <a:ea typeface="Calibri"/>
                <a:cs typeface="Times New Roman"/>
              </a:rPr>
              <a:t>E</a:t>
            </a:r>
            <a:r>
              <a:rPr lang="en-US" sz="1600" b="1" kern="0">
                <a:solidFill>
                  <a:srgbClr val="FFFFFF"/>
                </a:solidFill>
                <a:latin typeface="Bradley Hand ITC"/>
                <a:ea typeface="Calibri"/>
                <a:cs typeface="Times New Roman"/>
              </a:rPr>
              <a:t>nglish </a:t>
            </a:r>
            <a:r>
              <a:rPr lang="en-US" sz="1600" b="1" kern="0">
                <a:solidFill>
                  <a:srgbClr val="00B0F0"/>
                </a:solidFill>
                <a:effectLst>
                  <a:outerShdw dist="38096" dir="2700000">
                    <a:srgbClr val="000000"/>
                  </a:outerShdw>
                </a:effectLst>
                <a:latin typeface="Bradley Hand ITC"/>
                <a:ea typeface="Calibri"/>
                <a:cs typeface="Times New Roman"/>
              </a:rPr>
              <a:t>L</a:t>
            </a:r>
            <a:r>
              <a:rPr lang="en-US" sz="1600" b="1" kern="0">
                <a:solidFill>
                  <a:srgbClr val="FFFFFF"/>
                </a:solidFill>
                <a:latin typeface="Bradley Hand ITC"/>
                <a:ea typeface="Calibri"/>
                <a:cs typeface="Times New Roman"/>
              </a:rPr>
              <a:t>anguage </a:t>
            </a:r>
            <a:r>
              <a:rPr lang="en-US" sz="1600" b="1" kern="0">
                <a:solidFill>
                  <a:srgbClr val="00B0F0"/>
                </a:solidFill>
                <a:effectLst>
                  <a:outerShdw dist="38096" dir="2700000">
                    <a:srgbClr val="000000"/>
                  </a:outerShdw>
                </a:effectLst>
                <a:latin typeface="Bradley Hand ITC"/>
                <a:ea typeface="Calibri"/>
                <a:cs typeface="Times New Roman"/>
              </a:rPr>
              <a:t>P</a:t>
            </a:r>
            <a:r>
              <a:rPr lang="en-US" sz="1600" b="1" kern="0">
                <a:solidFill>
                  <a:srgbClr val="FFFFFF"/>
                </a:solidFill>
                <a:latin typeface="Bradley Hand ITC"/>
                <a:ea typeface="Calibri"/>
                <a:cs typeface="Times New Roman"/>
              </a:rPr>
              <a:t>roficiency</a:t>
            </a:r>
          </a:p>
        </p:txBody>
      </p:sp>
      <p:sp>
        <p:nvSpPr>
          <p:cNvPr id="11" name="TextBox 16"/>
          <p:cNvSpPr txBox="1"/>
          <p:nvPr/>
        </p:nvSpPr>
        <p:spPr>
          <a:xfrm>
            <a:off x="5715000" y="2819400"/>
            <a:ext cx="2209800" cy="373063"/>
          </a:xfrm>
          <a:prstGeom prst="rect">
            <a:avLst/>
          </a:prstGeom>
          <a:noFill/>
          <a:ln>
            <a:noFill/>
          </a:ln>
        </p:spPr>
        <p:txBody>
          <a:bodyPr anchorCtr="1">
            <a:spAutoFit/>
          </a:bodyPr>
          <a:lstStyle/>
          <a:p>
            <a:pPr algn="ctr" fontAlgn="auto">
              <a:lnSpc>
                <a:spcPct val="115000"/>
              </a:lnSpc>
              <a:spcBef>
                <a:spcPts val="0"/>
              </a:spcBef>
              <a:spcAft>
                <a:spcPts val="0"/>
              </a:spcAft>
              <a:defRPr sz="1800" b="0" i="0" u="none" strike="noStrike" kern="0" cap="none" spc="0" baseline="0">
                <a:solidFill>
                  <a:srgbClr val="000000"/>
                </a:solidFill>
                <a:uFillTx/>
              </a:defRPr>
            </a:pPr>
            <a:r>
              <a:rPr lang="en-US" sz="1600" b="1" kern="0">
                <a:solidFill>
                  <a:srgbClr val="00B0F0"/>
                </a:solidFill>
                <a:effectLst>
                  <a:outerShdw dist="38096" dir="2700000">
                    <a:srgbClr val="000000"/>
                  </a:outerShdw>
                </a:effectLst>
                <a:latin typeface="Bradley Hand ITC"/>
                <a:ea typeface="Calibri"/>
                <a:cs typeface="Times New Roman"/>
              </a:rPr>
              <a:t>E</a:t>
            </a:r>
            <a:r>
              <a:rPr lang="en-US" sz="1600" b="1" kern="0">
                <a:solidFill>
                  <a:srgbClr val="FFFFFF"/>
                </a:solidFill>
                <a:latin typeface="Bradley Hand ITC"/>
                <a:ea typeface="Calibri"/>
                <a:cs typeface="Times New Roman"/>
              </a:rPr>
              <a:t>ngl</a:t>
            </a:r>
            <a:r>
              <a:rPr lang="en-US" sz="1200" b="1" kern="0">
                <a:solidFill>
                  <a:srgbClr val="FFFFFF"/>
                </a:solidFill>
                <a:latin typeface="Bradley Hand ITC"/>
                <a:ea typeface="Calibri"/>
                <a:cs typeface="Times New Roman"/>
              </a:rPr>
              <a:t>ish</a:t>
            </a:r>
            <a:r>
              <a:rPr lang="en-US" sz="1400" b="1" kern="0">
                <a:solidFill>
                  <a:srgbClr val="FFFFFF"/>
                </a:solidFill>
                <a:latin typeface="Bradley Hand ITC"/>
                <a:ea typeface="Calibri"/>
                <a:cs typeface="Times New Roman"/>
              </a:rPr>
              <a:t> </a:t>
            </a:r>
            <a:r>
              <a:rPr lang="en-US" sz="1400" b="1" kern="0">
                <a:solidFill>
                  <a:srgbClr val="00B0F0"/>
                </a:solidFill>
                <a:effectLst>
                  <a:outerShdw dist="38096" dir="2700000">
                    <a:srgbClr val="000000"/>
                  </a:outerShdw>
                </a:effectLst>
                <a:latin typeface="Bradley Hand ITC"/>
                <a:ea typeface="Calibri"/>
                <a:cs typeface="Times New Roman"/>
              </a:rPr>
              <a:t>L</a:t>
            </a:r>
            <a:r>
              <a:rPr lang="en-US" sz="1200" b="1" kern="0">
                <a:solidFill>
                  <a:srgbClr val="FFFFFF"/>
                </a:solidFill>
                <a:latin typeface="Bradley Hand ITC"/>
                <a:ea typeface="Calibri"/>
                <a:cs typeface="Times New Roman"/>
              </a:rPr>
              <a:t>earner</a:t>
            </a:r>
            <a:endParaRPr lang="en-US" sz="1200" kern="0">
              <a:solidFill>
                <a:srgbClr val="FFFFFF"/>
              </a:solidFill>
              <a:latin typeface="Calibri"/>
              <a:ea typeface="Calibri"/>
              <a:cs typeface="Times New Roman"/>
            </a:endParaRPr>
          </a:p>
        </p:txBody>
      </p:sp>
      <p:sp>
        <p:nvSpPr>
          <p:cNvPr id="12" name="TextBox 17"/>
          <p:cNvSpPr txBox="1"/>
          <p:nvPr/>
        </p:nvSpPr>
        <p:spPr>
          <a:xfrm>
            <a:off x="0" y="4495800"/>
            <a:ext cx="1676400" cy="1100138"/>
          </a:xfrm>
          <a:prstGeom prst="rect">
            <a:avLst/>
          </a:prstGeom>
          <a:noFill/>
          <a:ln>
            <a:noFill/>
          </a:ln>
        </p:spPr>
        <p:txBody>
          <a:bodyPr>
            <a:spAutoFit/>
          </a:bodyPr>
          <a:lstStyle/>
          <a:p>
            <a:pPr algn="ctr" fontAlgn="auto">
              <a:spcBef>
                <a:spcPts val="0"/>
              </a:spcBef>
              <a:spcAft>
                <a:spcPts val="0"/>
              </a:spcAft>
              <a:defRPr sz="1800" b="0" i="0" u="none" strike="noStrike" kern="0" cap="none" spc="0" baseline="0">
                <a:solidFill>
                  <a:srgbClr val="000000"/>
                </a:solidFill>
                <a:uFillTx/>
              </a:defRPr>
            </a:pPr>
            <a:r>
              <a:rPr lang="en-US" sz="1600" b="1" kern="0">
                <a:solidFill>
                  <a:srgbClr val="00B0F0"/>
                </a:solidFill>
                <a:effectLst>
                  <a:outerShdw dist="38096" dir="2700000">
                    <a:srgbClr val="000000"/>
                  </a:outerShdw>
                </a:effectLst>
                <a:latin typeface="Bradley Hand ITC"/>
                <a:ea typeface="Calibri"/>
                <a:cs typeface="Times New Roman"/>
              </a:rPr>
              <a:t>L</a:t>
            </a:r>
            <a:r>
              <a:rPr lang="en-US" sz="1600" b="1" kern="0">
                <a:solidFill>
                  <a:srgbClr val="FFFFFF"/>
                </a:solidFill>
                <a:latin typeface="Bradley Hand ITC"/>
                <a:ea typeface="Calibri"/>
                <a:cs typeface="Times New Roman"/>
              </a:rPr>
              <a:t>imited </a:t>
            </a:r>
            <a:r>
              <a:rPr lang="en-US" sz="1600" b="1" kern="0">
                <a:solidFill>
                  <a:srgbClr val="00B0F0"/>
                </a:solidFill>
                <a:effectLst>
                  <a:outerShdw dist="38096" dir="2700000">
                    <a:srgbClr val="000000"/>
                  </a:outerShdw>
                </a:effectLst>
                <a:latin typeface="Bradley Hand ITC"/>
                <a:ea typeface="Calibri"/>
                <a:cs typeface="Times New Roman"/>
              </a:rPr>
              <a:t>E</a:t>
            </a:r>
            <a:r>
              <a:rPr lang="en-US" sz="1600" b="1" kern="0">
                <a:solidFill>
                  <a:srgbClr val="FFFFFF"/>
                </a:solidFill>
                <a:latin typeface="Bradley Hand ITC"/>
                <a:ea typeface="Calibri"/>
                <a:cs typeface="Times New Roman"/>
              </a:rPr>
              <a:t>nglish </a:t>
            </a:r>
            <a:r>
              <a:rPr lang="en-US" sz="1600" b="1" kern="0">
                <a:solidFill>
                  <a:srgbClr val="00B0F0"/>
                </a:solidFill>
                <a:effectLst>
                  <a:outerShdw dist="38096" dir="2700000">
                    <a:srgbClr val="000000"/>
                  </a:outerShdw>
                </a:effectLst>
                <a:latin typeface="Bradley Hand ITC"/>
                <a:ea typeface="Calibri"/>
                <a:cs typeface="Times New Roman"/>
              </a:rPr>
              <a:t>P</a:t>
            </a:r>
            <a:r>
              <a:rPr lang="en-US" sz="1600" b="1" kern="0">
                <a:solidFill>
                  <a:srgbClr val="FFFFFF"/>
                </a:solidFill>
                <a:latin typeface="Bradley Hand ITC"/>
                <a:ea typeface="Calibri"/>
                <a:cs typeface="Times New Roman"/>
              </a:rPr>
              <a:t>roficiency</a:t>
            </a:r>
            <a:endParaRPr lang="en-US" sz="1600" kern="0">
              <a:solidFill>
                <a:srgbClr val="FFFFFF"/>
              </a:solidFill>
              <a:latin typeface="Calibri"/>
              <a:ea typeface="Calibri"/>
              <a:cs typeface="Times New Roman"/>
            </a:endParaRPr>
          </a:p>
          <a:p>
            <a:pPr fontAlgn="auto">
              <a:spcBef>
                <a:spcPts val="0"/>
              </a:spcBef>
              <a:spcAft>
                <a:spcPts val="0"/>
              </a:spcAft>
              <a:defRPr sz="1800" b="0" i="0" u="none" strike="noStrike" kern="0" cap="none" spc="0" baseline="0">
                <a:solidFill>
                  <a:srgbClr val="000000"/>
                </a:solidFill>
                <a:uFillTx/>
              </a:defRPr>
            </a:pPr>
            <a:endParaRPr lang="en-US" sz="1800" kern="0">
              <a:solidFill>
                <a:srgbClr val="FFFFFF"/>
              </a:solidFill>
              <a:latin typeface="Arial"/>
              <a:ea typeface="+mn-ea"/>
              <a:cs typeface="+mn-cs"/>
            </a:endParaRPr>
          </a:p>
        </p:txBody>
      </p:sp>
      <p:sp>
        <p:nvSpPr>
          <p:cNvPr id="13" name="TextBox 18"/>
          <p:cNvSpPr txBox="1"/>
          <p:nvPr/>
        </p:nvSpPr>
        <p:spPr>
          <a:xfrm>
            <a:off x="1752600" y="4343400"/>
            <a:ext cx="1828800" cy="1558925"/>
          </a:xfrm>
          <a:prstGeom prst="rect">
            <a:avLst/>
          </a:prstGeom>
          <a:noFill/>
          <a:ln>
            <a:noFill/>
          </a:ln>
        </p:spPr>
        <p:txBody>
          <a:bodyPr anchorCtr="1">
            <a:spAutoFit/>
          </a:bodyPr>
          <a:lstStyle/>
          <a:p>
            <a:pPr algn="ctr" fontAlgn="auto">
              <a:lnSpc>
                <a:spcPct val="115000"/>
              </a:lnSpc>
              <a:spcBef>
                <a:spcPts val="0"/>
              </a:spcBef>
              <a:spcAft>
                <a:spcPts val="0"/>
              </a:spcAft>
              <a:defRPr sz="1800" b="0" i="0" u="none" strike="noStrike" kern="0" cap="none" spc="0" baseline="0">
                <a:solidFill>
                  <a:srgbClr val="000000"/>
                </a:solidFill>
                <a:uFillTx/>
              </a:defRPr>
            </a:pPr>
            <a:r>
              <a:rPr lang="en-US" sz="1400" b="1" kern="0">
                <a:solidFill>
                  <a:srgbClr val="00B0F0"/>
                </a:solidFill>
                <a:effectLst>
                  <a:outerShdw dist="38096" dir="2700000">
                    <a:srgbClr val="000000"/>
                  </a:outerShdw>
                </a:effectLst>
                <a:latin typeface="Bradley Hand ITC"/>
                <a:ea typeface="Calibri"/>
                <a:cs typeface="Times New Roman"/>
              </a:rPr>
              <a:t>A</a:t>
            </a:r>
            <a:r>
              <a:rPr lang="en-US" sz="1400" b="1" kern="0">
                <a:solidFill>
                  <a:srgbClr val="FFFFFF"/>
                </a:solidFill>
                <a:latin typeface="Bradley Hand ITC"/>
                <a:ea typeface="Calibri"/>
                <a:cs typeface="Times New Roman"/>
              </a:rPr>
              <a:t>ssessing</a:t>
            </a:r>
          </a:p>
          <a:p>
            <a:pPr algn="ctr" fontAlgn="auto">
              <a:lnSpc>
                <a:spcPct val="115000"/>
              </a:lnSpc>
              <a:spcBef>
                <a:spcPts val="0"/>
              </a:spcBef>
              <a:spcAft>
                <a:spcPts val="0"/>
              </a:spcAft>
              <a:defRPr sz="1800" b="0" i="0" u="none" strike="noStrike" kern="0" cap="none" spc="0" baseline="0">
                <a:solidFill>
                  <a:srgbClr val="000000"/>
                </a:solidFill>
                <a:uFillTx/>
              </a:defRPr>
            </a:pPr>
            <a:r>
              <a:rPr lang="en-US" sz="1400" b="1" kern="0">
                <a:solidFill>
                  <a:srgbClr val="00B0F0"/>
                </a:solidFill>
                <a:effectLst>
                  <a:outerShdw dist="38096" dir="2700000">
                    <a:srgbClr val="000000"/>
                  </a:outerShdw>
                </a:effectLst>
                <a:latin typeface="Bradley Hand ITC"/>
                <a:ea typeface="Calibri"/>
                <a:cs typeface="Times New Roman"/>
              </a:rPr>
              <a:t>C</a:t>
            </a:r>
            <a:r>
              <a:rPr lang="en-US" sz="1400" b="1" kern="0">
                <a:solidFill>
                  <a:srgbClr val="FFFFFF"/>
                </a:solidFill>
                <a:latin typeface="Bradley Hand ITC"/>
                <a:ea typeface="Calibri"/>
                <a:cs typeface="Times New Roman"/>
              </a:rPr>
              <a:t>omprehension and </a:t>
            </a:r>
            <a:r>
              <a:rPr lang="en-US" sz="1400" b="1" kern="0">
                <a:solidFill>
                  <a:srgbClr val="00B0F0"/>
                </a:solidFill>
                <a:effectLst>
                  <a:outerShdw dist="38096" dir="2700000">
                    <a:srgbClr val="000000"/>
                  </a:outerShdw>
                </a:effectLst>
                <a:latin typeface="Bradley Hand ITC"/>
                <a:ea typeface="Calibri"/>
                <a:cs typeface="Times New Roman"/>
              </a:rPr>
              <a:t>C</a:t>
            </a:r>
            <a:r>
              <a:rPr lang="en-US" sz="1400" b="1" kern="0">
                <a:solidFill>
                  <a:srgbClr val="FFFFFF"/>
                </a:solidFill>
                <a:latin typeface="Bradley Hand ITC"/>
                <a:ea typeface="Calibri"/>
                <a:cs typeface="Times New Roman"/>
              </a:rPr>
              <a:t>ommunication in </a:t>
            </a:r>
            <a:r>
              <a:rPr lang="en-US" sz="1400" b="1" kern="0">
                <a:solidFill>
                  <a:srgbClr val="00B0F0"/>
                </a:solidFill>
                <a:effectLst>
                  <a:outerShdw dist="38096" dir="2700000">
                    <a:srgbClr val="000000"/>
                  </a:outerShdw>
                </a:effectLst>
                <a:latin typeface="Bradley Hand ITC"/>
                <a:ea typeface="Calibri"/>
                <a:cs typeface="Times New Roman"/>
              </a:rPr>
              <a:t>E</a:t>
            </a:r>
            <a:r>
              <a:rPr lang="en-US" sz="1400" b="1" kern="0">
                <a:solidFill>
                  <a:srgbClr val="FFFFFF"/>
                </a:solidFill>
                <a:latin typeface="Bradley Hand ITC"/>
                <a:ea typeface="Calibri"/>
                <a:cs typeface="Times New Roman"/>
              </a:rPr>
              <a:t>nglish </a:t>
            </a:r>
            <a:r>
              <a:rPr lang="en-US" sz="1400" b="1" kern="0">
                <a:solidFill>
                  <a:srgbClr val="00B0F0"/>
                </a:solidFill>
                <a:effectLst>
                  <a:outerShdw dist="38096" dir="2700000">
                    <a:srgbClr val="000000"/>
                  </a:outerShdw>
                </a:effectLst>
                <a:latin typeface="Bradley Hand ITC"/>
                <a:ea typeface="Calibri"/>
                <a:cs typeface="Times New Roman"/>
              </a:rPr>
              <a:t>S</a:t>
            </a:r>
            <a:r>
              <a:rPr lang="en-US" sz="1400" b="1" kern="0">
                <a:solidFill>
                  <a:srgbClr val="FFFFFF"/>
                </a:solidFill>
                <a:latin typeface="Bradley Hand ITC"/>
                <a:ea typeface="Calibri"/>
                <a:cs typeface="Times New Roman"/>
              </a:rPr>
              <a:t>tate to </a:t>
            </a:r>
            <a:r>
              <a:rPr lang="en-US" sz="1400" b="1" kern="0">
                <a:solidFill>
                  <a:srgbClr val="00B0F0"/>
                </a:solidFill>
                <a:effectLst>
                  <a:outerShdw dist="38096" dir="2700000">
                    <a:srgbClr val="000000"/>
                  </a:outerShdw>
                </a:effectLst>
                <a:latin typeface="Bradley Hand ITC"/>
                <a:ea typeface="Calibri"/>
                <a:cs typeface="Times New Roman"/>
              </a:rPr>
              <a:t>S</a:t>
            </a:r>
            <a:r>
              <a:rPr lang="en-US" sz="1400" b="1" kern="0">
                <a:solidFill>
                  <a:srgbClr val="FFFFFF"/>
                </a:solidFill>
                <a:latin typeface="Bradley Hand ITC"/>
                <a:ea typeface="Calibri"/>
                <a:cs typeface="Times New Roman"/>
              </a:rPr>
              <a:t>tate</a:t>
            </a:r>
            <a:endParaRPr lang="en-US" sz="1400" kern="0">
              <a:solidFill>
                <a:srgbClr val="FFFFFF"/>
              </a:solidFill>
              <a:latin typeface="Calibri"/>
              <a:ea typeface="Calibri"/>
              <a:cs typeface="Times New Roman"/>
            </a:endParaRPr>
          </a:p>
        </p:txBody>
      </p:sp>
      <p:sp>
        <p:nvSpPr>
          <p:cNvPr id="14" name="TextBox 19"/>
          <p:cNvSpPr txBox="1"/>
          <p:nvPr/>
        </p:nvSpPr>
        <p:spPr>
          <a:xfrm>
            <a:off x="3733800" y="4419600"/>
            <a:ext cx="1524000" cy="935038"/>
          </a:xfrm>
          <a:prstGeom prst="rect">
            <a:avLst/>
          </a:prstGeom>
          <a:noFill/>
          <a:ln>
            <a:noFill/>
          </a:ln>
        </p:spPr>
        <p:txBody>
          <a:bodyPr anchorCtr="1">
            <a:spAutoFit/>
          </a:bodyPr>
          <a:lstStyle/>
          <a:p>
            <a:pPr algn="ctr" fontAlgn="auto">
              <a:lnSpc>
                <a:spcPct val="115000"/>
              </a:lnSpc>
              <a:spcBef>
                <a:spcPts val="0"/>
              </a:spcBef>
              <a:spcAft>
                <a:spcPts val="0"/>
              </a:spcAft>
              <a:defRPr sz="1800" b="0" i="0" u="none" strike="noStrike" kern="0" cap="none" spc="0" baseline="0">
                <a:solidFill>
                  <a:srgbClr val="000000"/>
                </a:solidFill>
                <a:uFillTx/>
              </a:defRPr>
            </a:pPr>
            <a:r>
              <a:rPr lang="en-US" sz="1600" b="1" kern="0">
                <a:solidFill>
                  <a:srgbClr val="00B0F0"/>
                </a:solidFill>
                <a:effectLst>
                  <a:outerShdw dist="38096" dir="2700000">
                    <a:srgbClr val="000000"/>
                  </a:outerShdw>
                </a:effectLst>
                <a:latin typeface="Bradley Hand ITC"/>
                <a:ea typeface="Calibri"/>
                <a:cs typeface="Times New Roman"/>
              </a:rPr>
              <a:t>S</a:t>
            </a:r>
            <a:r>
              <a:rPr lang="en-US" sz="1600" b="1" kern="0">
                <a:solidFill>
                  <a:srgbClr val="FFFFFF"/>
                </a:solidFill>
                <a:latin typeface="Bradley Hand ITC"/>
                <a:ea typeface="Calibri"/>
                <a:cs typeface="Times New Roman"/>
              </a:rPr>
              <a:t>ocial and </a:t>
            </a:r>
            <a:r>
              <a:rPr lang="en-US" sz="1600" b="1" kern="0">
                <a:solidFill>
                  <a:srgbClr val="00B0F0"/>
                </a:solidFill>
                <a:effectLst>
                  <a:outerShdw dist="38096" dir="2700000">
                    <a:srgbClr val="000000"/>
                  </a:outerShdw>
                </a:effectLst>
                <a:latin typeface="Bradley Hand ITC"/>
                <a:ea typeface="Calibri"/>
                <a:cs typeface="Times New Roman"/>
              </a:rPr>
              <a:t>I</a:t>
            </a:r>
            <a:r>
              <a:rPr lang="en-US" sz="1600" b="1" kern="0">
                <a:solidFill>
                  <a:srgbClr val="FFFFFF"/>
                </a:solidFill>
                <a:latin typeface="Bradley Hand ITC"/>
                <a:ea typeface="Calibri"/>
                <a:cs typeface="Times New Roman"/>
              </a:rPr>
              <a:t>nstructional </a:t>
            </a:r>
            <a:r>
              <a:rPr lang="en-US" sz="1600" b="1" kern="0">
                <a:solidFill>
                  <a:srgbClr val="00B0F0"/>
                </a:solidFill>
                <a:effectLst>
                  <a:outerShdw dist="38096" dir="2700000">
                    <a:srgbClr val="000000"/>
                  </a:outerShdw>
                </a:effectLst>
                <a:latin typeface="Bradley Hand ITC"/>
                <a:ea typeface="Calibri"/>
                <a:cs typeface="Times New Roman"/>
              </a:rPr>
              <a:t>L</a:t>
            </a:r>
            <a:r>
              <a:rPr lang="en-US" sz="1600" b="1" kern="0">
                <a:solidFill>
                  <a:srgbClr val="FFFFFF"/>
                </a:solidFill>
                <a:latin typeface="Bradley Hand ITC"/>
                <a:ea typeface="Calibri"/>
                <a:cs typeface="Times New Roman"/>
              </a:rPr>
              <a:t>anguage</a:t>
            </a:r>
            <a:endParaRPr lang="en-US" sz="1600" kern="0">
              <a:solidFill>
                <a:srgbClr val="FFFFFF"/>
              </a:solidFill>
              <a:latin typeface="Calibri"/>
              <a:ea typeface="Calibri"/>
              <a:cs typeface="Times New Roman"/>
            </a:endParaRPr>
          </a:p>
        </p:txBody>
      </p:sp>
      <p:sp>
        <p:nvSpPr>
          <p:cNvPr id="15" name="TextBox 20"/>
          <p:cNvSpPr txBox="1"/>
          <p:nvPr/>
        </p:nvSpPr>
        <p:spPr>
          <a:xfrm>
            <a:off x="5715000" y="4495800"/>
            <a:ext cx="2209800" cy="654050"/>
          </a:xfrm>
          <a:prstGeom prst="rect">
            <a:avLst/>
          </a:prstGeom>
          <a:noFill/>
          <a:ln>
            <a:noFill/>
          </a:ln>
        </p:spPr>
        <p:txBody>
          <a:bodyPr anchorCtr="1">
            <a:spAutoFit/>
          </a:bodyPr>
          <a:lstStyle/>
          <a:p>
            <a:pPr algn="ctr" fontAlgn="auto">
              <a:lnSpc>
                <a:spcPct val="115000"/>
              </a:lnSpc>
              <a:spcBef>
                <a:spcPts val="0"/>
              </a:spcBef>
              <a:spcAft>
                <a:spcPts val="0"/>
              </a:spcAft>
              <a:defRPr sz="1800" b="0" i="0" u="none" strike="noStrike" kern="0" cap="none" spc="0" baseline="0">
                <a:solidFill>
                  <a:srgbClr val="000000"/>
                </a:solidFill>
                <a:uFillTx/>
              </a:defRPr>
            </a:pPr>
            <a:r>
              <a:rPr lang="en-US" sz="1600" b="1" kern="0">
                <a:solidFill>
                  <a:srgbClr val="00B0F0"/>
                </a:solidFill>
                <a:effectLst>
                  <a:outerShdw dist="38096" dir="2700000">
                    <a:srgbClr val="000000"/>
                  </a:outerShdw>
                </a:effectLst>
                <a:latin typeface="Bradley Hand ITC"/>
                <a:ea typeface="Calibri"/>
                <a:cs typeface="Times New Roman"/>
              </a:rPr>
              <a:t>L</a:t>
            </a:r>
            <a:r>
              <a:rPr lang="en-US" sz="1600" b="1" kern="0">
                <a:solidFill>
                  <a:srgbClr val="FFFFFF"/>
                </a:solidFill>
                <a:latin typeface="Bradley Hand ITC"/>
                <a:ea typeface="Calibri"/>
                <a:cs typeface="Times New Roman"/>
              </a:rPr>
              <a:t>anguage </a:t>
            </a:r>
            <a:r>
              <a:rPr lang="en-US" sz="1600" b="1" kern="0">
                <a:solidFill>
                  <a:srgbClr val="00B0F0"/>
                </a:solidFill>
                <a:effectLst>
                  <a:outerShdw dist="38096" dir="2700000">
                    <a:srgbClr val="000000"/>
                  </a:outerShdw>
                </a:effectLst>
                <a:latin typeface="Bradley Hand ITC"/>
                <a:ea typeface="Calibri"/>
                <a:cs typeface="Times New Roman"/>
              </a:rPr>
              <a:t>o</a:t>
            </a:r>
            <a:r>
              <a:rPr lang="en-US" sz="1600" b="1" kern="0">
                <a:solidFill>
                  <a:srgbClr val="FFFFFF"/>
                </a:solidFill>
                <a:latin typeface="Bradley Hand ITC"/>
                <a:ea typeface="Calibri"/>
                <a:cs typeface="Times New Roman"/>
              </a:rPr>
              <a:t>f </a:t>
            </a:r>
            <a:r>
              <a:rPr lang="en-US" sz="1600" b="1" kern="0">
                <a:solidFill>
                  <a:srgbClr val="00B0F0"/>
                </a:solidFill>
                <a:effectLst>
                  <a:outerShdw dist="38096" dir="2700000">
                    <a:srgbClr val="000000"/>
                  </a:outerShdw>
                </a:effectLst>
                <a:latin typeface="Bradley Hand ITC"/>
                <a:ea typeface="Calibri"/>
                <a:cs typeface="Times New Roman"/>
              </a:rPr>
              <a:t>Ma</a:t>
            </a:r>
            <a:r>
              <a:rPr lang="en-US" sz="1600" b="1" kern="0">
                <a:solidFill>
                  <a:srgbClr val="FFFFFF"/>
                </a:solidFill>
                <a:latin typeface="Bradley Hand ITC"/>
                <a:ea typeface="Calibri"/>
                <a:cs typeface="Times New Roman"/>
              </a:rPr>
              <a:t>thematics</a:t>
            </a:r>
            <a:endParaRPr lang="en-US" sz="1600" kern="0">
              <a:solidFill>
                <a:srgbClr val="FFFFFF"/>
              </a:solidFill>
              <a:latin typeface="Calibri"/>
              <a:ea typeface="Calibri"/>
              <a:cs typeface="Times New Roman"/>
            </a:endParaRPr>
          </a:p>
        </p:txBody>
      </p:sp>
      <p:sp>
        <p:nvSpPr>
          <p:cNvPr id="16" name="TextBox 21"/>
          <p:cNvSpPr txBox="1"/>
          <p:nvPr/>
        </p:nvSpPr>
        <p:spPr>
          <a:xfrm>
            <a:off x="228600" y="5943600"/>
            <a:ext cx="1371600" cy="654050"/>
          </a:xfrm>
          <a:prstGeom prst="rect">
            <a:avLst/>
          </a:prstGeom>
          <a:noFill/>
          <a:ln>
            <a:noFill/>
          </a:ln>
        </p:spPr>
        <p:txBody>
          <a:bodyPr anchorCtr="1">
            <a:spAutoFit/>
          </a:bodyPr>
          <a:lstStyle/>
          <a:p>
            <a:pPr algn="ctr" fontAlgn="auto">
              <a:lnSpc>
                <a:spcPct val="115000"/>
              </a:lnSpc>
              <a:spcBef>
                <a:spcPts val="0"/>
              </a:spcBef>
              <a:spcAft>
                <a:spcPts val="0"/>
              </a:spcAft>
              <a:defRPr sz="1800" b="0" i="0" u="none" strike="noStrike" kern="0" cap="none" spc="0" baseline="0">
                <a:solidFill>
                  <a:srgbClr val="000000"/>
                </a:solidFill>
                <a:uFillTx/>
              </a:defRPr>
            </a:pPr>
            <a:r>
              <a:rPr lang="en-US" sz="1600" b="1" kern="0">
                <a:solidFill>
                  <a:srgbClr val="00B0F0"/>
                </a:solidFill>
                <a:effectLst>
                  <a:outerShdw dist="38096" dir="2700000">
                    <a:srgbClr val="000000"/>
                  </a:outerShdw>
                </a:effectLst>
                <a:latin typeface="Bradley Hand ITC"/>
                <a:ea typeface="Calibri"/>
                <a:cs typeface="Times New Roman"/>
              </a:rPr>
              <a:t>L</a:t>
            </a:r>
            <a:r>
              <a:rPr lang="en-US" sz="1600" b="1" kern="0">
                <a:solidFill>
                  <a:srgbClr val="FFFFFF"/>
                </a:solidFill>
                <a:latin typeface="Bradley Hand ITC"/>
                <a:ea typeface="Calibri"/>
                <a:cs typeface="Times New Roman"/>
              </a:rPr>
              <a:t>anguage </a:t>
            </a:r>
            <a:r>
              <a:rPr lang="en-US" sz="1600" b="1" kern="0">
                <a:solidFill>
                  <a:srgbClr val="00B0F0"/>
                </a:solidFill>
                <a:effectLst>
                  <a:outerShdw dist="38096" dir="2700000">
                    <a:srgbClr val="000000"/>
                  </a:outerShdw>
                </a:effectLst>
                <a:latin typeface="Bradley Hand ITC"/>
                <a:ea typeface="Calibri"/>
                <a:cs typeface="Times New Roman"/>
              </a:rPr>
              <a:t>o</a:t>
            </a:r>
            <a:r>
              <a:rPr lang="en-US" sz="1600" b="1" kern="0">
                <a:solidFill>
                  <a:srgbClr val="FFFFFF"/>
                </a:solidFill>
                <a:latin typeface="Bradley Hand ITC"/>
                <a:ea typeface="Calibri"/>
                <a:cs typeface="Times New Roman"/>
              </a:rPr>
              <a:t>f </a:t>
            </a:r>
            <a:r>
              <a:rPr lang="en-US" sz="1600" b="1" kern="0">
                <a:solidFill>
                  <a:srgbClr val="00B0F0"/>
                </a:solidFill>
                <a:effectLst>
                  <a:outerShdw dist="38096" dir="2700000">
                    <a:srgbClr val="000000"/>
                  </a:outerShdw>
                </a:effectLst>
                <a:latin typeface="Bradley Hand ITC"/>
                <a:ea typeface="Calibri"/>
                <a:cs typeface="Times New Roman"/>
              </a:rPr>
              <a:t>Sc</a:t>
            </a:r>
            <a:r>
              <a:rPr lang="en-US" sz="1600" b="1" kern="0">
                <a:solidFill>
                  <a:srgbClr val="FFFFFF"/>
                </a:solidFill>
                <a:latin typeface="Bradley Hand ITC"/>
                <a:ea typeface="Calibri"/>
                <a:cs typeface="Times New Roman"/>
              </a:rPr>
              <a:t>ience</a:t>
            </a:r>
            <a:endParaRPr lang="en-US" sz="1600" kern="0">
              <a:solidFill>
                <a:srgbClr val="FFFFFF"/>
              </a:solidFill>
              <a:latin typeface="Calibri"/>
              <a:ea typeface="Calibri"/>
              <a:cs typeface="Times New Roman"/>
            </a:endParaRPr>
          </a:p>
        </p:txBody>
      </p:sp>
      <p:sp>
        <p:nvSpPr>
          <p:cNvPr id="17" name="TextBox 22"/>
          <p:cNvSpPr txBox="1"/>
          <p:nvPr/>
        </p:nvSpPr>
        <p:spPr>
          <a:xfrm>
            <a:off x="1905000" y="6019800"/>
            <a:ext cx="1524000" cy="935038"/>
          </a:xfrm>
          <a:prstGeom prst="rect">
            <a:avLst/>
          </a:prstGeom>
          <a:noFill/>
          <a:ln>
            <a:noFill/>
          </a:ln>
        </p:spPr>
        <p:txBody>
          <a:bodyPr anchorCtr="1">
            <a:spAutoFit/>
          </a:bodyPr>
          <a:lstStyle/>
          <a:p>
            <a:pPr algn="ctr" fontAlgn="auto">
              <a:lnSpc>
                <a:spcPct val="115000"/>
              </a:lnSpc>
              <a:spcBef>
                <a:spcPts val="0"/>
              </a:spcBef>
              <a:spcAft>
                <a:spcPts val="0"/>
              </a:spcAft>
              <a:defRPr sz="1800" b="0" i="0" u="none" strike="noStrike" kern="0" cap="none" spc="0" baseline="0">
                <a:solidFill>
                  <a:srgbClr val="000000"/>
                </a:solidFill>
                <a:uFillTx/>
              </a:defRPr>
            </a:pPr>
            <a:r>
              <a:rPr lang="en-US" sz="1600" b="1" kern="0">
                <a:solidFill>
                  <a:srgbClr val="00B0F0"/>
                </a:solidFill>
                <a:effectLst>
                  <a:outerShdw dist="38096" dir="2700000">
                    <a:srgbClr val="000000"/>
                  </a:outerShdw>
                </a:effectLst>
                <a:latin typeface="Bradley Hand ITC"/>
                <a:ea typeface="Calibri"/>
                <a:cs typeface="Times New Roman"/>
              </a:rPr>
              <a:t>L</a:t>
            </a:r>
            <a:r>
              <a:rPr lang="en-US" sz="1600" b="1" kern="0">
                <a:solidFill>
                  <a:srgbClr val="FFFFFF"/>
                </a:solidFill>
                <a:latin typeface="Bradley Hand ITC"/>
                <a:ea typeface="Calibri"/>
                <a:cs typeface="Times New Roman"/>
              </a:rPr>
              <a:t>anguage </a:t>
            </a:r>
            <a:r>
              <a:rPr lang="en-US" sz="1600" b="1" kern="0">
                <a:solidFill>
                  <a:srgbClr val="00B0F0"/>
                </a:solidFill>
                <a:effectLst>
                  <a:outerShdw dist="38096" dir="2700000">
                    <a:srgbClr val="000000"/>
                  </a:outerShdw>
                </a:effectLst>
                <a:latin typeface="Bradley Hand ITC"/>
                <a:ea typeface="Calibri"/>
                <a:cs typeface="Times New Roman"/>
              </a:rPr>
              <a:t>o</a:t>
            </a:r>
            <a:r>
              <a:rPr lang="en-US" sz="1600" b="1" kern="0">
                <a:solidFill>
                  <a:srgbClr val="FFFFFF"/>
                </a:solidFill>
                <a:latin typeface="Bradley Hand ITC"/>
                <a:ea typeface="Calibri"/>
                <a:cs typeface="Times New Roman"/>
              </a:rPr>
              <a:t>f  </a:t>
            </a:r>
            <a:r>
              <a:rPr lang="en-US" sz="1600" b="1" kern="0">
                <a:solidFill>
                  <a:srgbClr val="00B0F0"/>
                </a:solidFill>
                <a:effectLst>
                  <a:outerShdw dist="38096" dir="2700000">
                    <a:srgbClr val="000000"/>
                  </a:outerShdw>
                </a:effectLst>
                <a:latin typeface="Bradley Hand ITC"/>
                <a:ea typeface="Calibri"/>
                <a:cs typeface="Times New Roman"/>
              </a:rPr>
              <a:t>S</a:t>
            </a:r>
            <a:r>
              <a:rPr lang="en-US" sz="1600" b="1" kern="0">
                <a:solidFill>
                  <a:srgbClr val="FFFFFF"/>
                </a:solidFill>
                <a:latin typeface="Bradley Hand ITC"/>
                <a:ea typeface="Calibri"/>
                <a:cs typeface="Times New Roman"/>
              </a:rPr>
              <a:t>ocial </a:t>
            </a:r>
            <a:r>
              <a:rPr lang="en-US" sz="1600" b="1" kern="0">
                <a:solidFill>
                  <a:srgbClr val="00B0F0"/>
                </a:solidFill>
                <a:effectLst>
                  <a:outerShdw dist="38096" dir="2700000">
                    <a:srgbClr val="000000"/>
                  </a:outerShdw>
                </a:effectLst>
                <a:latin typeface="Bradley Hand ITC"/>
                <a:ea typeface="Calibri"/>
                <a:cs typeface="Times New Roman"/>
              </a:rPr>
              <a:t>S</a:t>
            </a:r>
            <a:r>
              <a:rPr lang="en-US" sz="1600" b="1" kern="0">
                <a:solidFill>
                  <a:srgbClr val="FFFFFF"/>
                </a:solidFill>
                <a:latin typeface="Bradley Hand ITC"/>
                <a:ea typeface="Calibri"/>
                <a:cs typeface="Times New Roman"/>
              </a:rPr>
              <a:t>tudies</a:t>
            </a:r>
            <a:endParaRPr lang="en-US" sz="1600" kern="0">
              <a:solidFill>
                <a:srgbClr val="FFFFFF"/>
              </a:solidFill>
              <a:latin typeface="Calibri"/>
              <a:ea typeface="Calibri"/>
              <a:cs typeface="Times New Roman"/>
            </a:endParaRPr>
          </a:p>
        </p:txBody>
      </p:sp>
      <p:sp>
        <p:nvSpPr>
          <p:cNvPr id="18" name="TextBox 23"/>
          <p:cNvSpPr txBox="1"/>
          <p:nvPr/>
        </p:nvSpPr>
        <p:spPr>
          <a:xfrm>
            <a:off x="3733800" y="5943600"/>
            <a:ext cx="1371600" cy="935038"/>
          </a:xfrm>
          <a:prstGeom prst="rect">
            <a:avLst/>
          </a:prstGeom>
          <a:noFill/>
          <a:ln>
            <a:noFill/>
          </a:ln>
        </p:spPr>
        <p:txBody>
          <a:bodyPr anchorCtr="1">
            <a:spAutoFit/>
          </a:bodyPr>
          <a:lstStyle/>
          <a:p>
            <a:pPr algn="ctr" fontAlgn="auto">
              <a:lnSpc>
                <a:spcPct val="115000"/>
              </a:lnSpc>
              <a:spcBef>
                <a:spcPts val="0"/>
              </a:spcBef>
              <a:spcAft>
                <a:spcPts val="0"/>
              </a:spcAft>
              <a:defRPr sz="1800" b="0" i="0" u="none" strike="noStrike" kern="0" cap="none" spc="0" baseline="0">
                <a:solidFill>
                  <a:srgbClr val="000000"/>
                </a:solidFill>
                <a:uFillTx/>
              </a:defRPr>
            </a:pPr>
            <a:r>
              <a:rPr lang="en-US" sz="1600" b="1" kern="0" dirty="0">
                <a:solidFill>
                  <a:srgbClr val="00B0F0"/>
                </a:solidFill>
                <a:effectLst>
                  <a:outerShdw dist="38096" dir="2700000">
                    <a:srgbClr val="000000"/>
                  </a:outerShdw>
                </a:effectLst>
                <a:latin typeface="Bradley Hand ITC"/>
                <a:ea typeface="Calibri"/>
                <a:cs typeface="Times New Roman"/>
              </a:rPr>
              <a:t>M</a:t>
            </a:r>
            <a:r>
              <a:rPr lang="en-US" sz="1600" b="1" kern="0" dirty="0">
                <a:solidFill>
                  <a:srgbClr val="FFFFFF"/>
                </a:solidFill>
                <a:latin typeface="Bradley Hand ITC"/>
                <a:ea typeface="Calibri"/>
                <a:cs typeface="Times New Roman"/>
              </a:rPr>
              <a:t>odel  </a:t>
            </a:r>
            <a:r>
              <a:rPr lang="en-US" sz="1600" b="1" kern="0" dirty="0">
                <a:solidFill>
                  <a:srgbClr val="00B0F0"/>
                </a:solidFill>
                <a:effectLst>
                  <a:outerShdw dist="38096" dir="2700000">
                    <a:srgbClr val="000000"/>
                  </a:outerShdw>
                </a:effectLst>
                <a:latin typeface="Bradley Hand ITC"/>
                <a:ea typeface="Calibri"/>
                <a:cs typeface="Times New Roman"/>
              </a:rPr>
              <a:t>P</a:t>
            </a:r>
            <a:r>
              <a:rPr lang="en-US" sz="1600" b="1" kern="0" dirty="0">
                <a:solidFill>
                  <a:srgbClr val="FFFFFF"/>
                </a:solidFill>
                <a:latin typeface="Bradley Hand ITC"/>
                <a:ea typeface="Calibri"/>
                <a:cs typeface="Times New Roman"/>
              </a:rPr>
              <a:t>erformance </a:t>
            </a:r>
            <a:r>
              <a:rPr lang="en-US" sz="1600" b="1" kern="0" dirty="0">
                <a:solidFill>
                  <a:srgbClr val="00B0F0"/>
                </a:solidFill>
                <a:effectLst>
                  <a:outerShdw dist="38096" dir="2700000">
                    <a:srgbClr val="000000"/>
                  </a:outerShdw>
                </a:effectLst>
                <a:latin typeface="Bradley Hand ITC"/>
                <a:ea typeface="Calibri"/>
                <a:cs typeface="Times New Roman"/>
              </a:rPr>
              <a:t>I</a:t>
            </a:r>
            <a:r>
              <a:rPr lang="en-US" sz="1600" b="1" kern="0" dirty="0">
                <a:solidFill>
                  <a:srgbClr val="FFFFFF"/>
                </a:solidFill>
                <a:latin typeface="Bradley Hand ITC"/>
                <a:ea typeface="Calibri"/>
                <a:cs typeface="Times New Roman"/>
              </a:rPr>
              <a:t>ndicators</a:t>
            </a:r>
            <a:endParaRPr lang="en-US" sz="1600" kern="0" dirty="0">
              <a:solidFill>
                <a:srgbClr val="FFFFFF"/>
              </a:solidFill>
              <a:latin typeface="Calibri"/>
              <a:ea typeface="Calibri"/>
              <a:cs typeface="Times New Roman"/>
            </a:endParaRPr>
          </a:p>
        </p:txBody>
      </p:sp>
      <p:sp>
        <p:nvSpPr>
          <p:cNvPr id="20" name="TextBox 19"/>
          <p:cNvSpPr txBox="1"/>
          <p:nvPr/>
        </p:nvSpPr>
        <p:spPr>
          <a:xfrm>
            <a:off x="5486400" y="5943600"/>
            <a:ext cx="2667000" cy="723900"/>
          </a:xfrm>
          <a:prstGeom prst="rect">
            <a:avLst/>
          </a:prstGeom>
          <a:noFill/>
        </p:spPr>
        <p:txBody>
          <a:bodyPr>
            <a:spAutoFit/>
          </a:bodyPr>
          <a:lstStyle/>
          <a:p>
            <a:pPr algn="ctr" fontAlgn="auto">
              <a:lnSpc>
                <a:spcPct val="115000"/>
              </a:lnSpc>
              <a:spcBef>
                <a:spcPts val="0"/>
              </a:spcBef>
              <a:spcAft>
                <a:spcPts val="0"/>
              </a:spcAft>
              <a:defRPr sz="1800" b="0" i="0" u="none" strike="noStrike" kern="0" cap="none" spc="0" baseline="0">
                <a:solidFill>
                  <a:srgbClr val="000000"/>
                </a:solidFill>
                <a:uFillTx/>
              </a:defRPr>
            </a:pPr>
            <a:r>
              <a:rPr lang="en-US" sz="1800" b="1" kern="0" dirty="0">
                <a:solidFill>
                  <a:srgbClr val="00B0F0"/>
                </a:solidFill>
                <a:effectLst>
                  <a:outerShdw dist="38096" dir="2700000">
                    <a:srgbClr val="000000"/>
                  </a:outerShdw>
                </a:effectLst>
                <a:latin typeface="Bradley Hand ITC"/>
                <a:ea typeface="Calibri"/>
                <a:cs typeface="Times New Roman"/>
              </a:rPr>
              <a:t>I</a:t>
            </a:r>
            <a:r>
              <a:rPr lang="en-US" sz="1800" b="1" kern="0" dirty="0">
                <a:solidFill>
                  <a:srgbClr val="FFFFFF"/>
                </a:solidFill>
                <a:latin typeface="Bradley Hand ITC"/>
                <a:ea typeface="Calibri"/>
                <a:cs typeface="Times New Roman"/>
              </a:rPr>
              <a:t>ndividual </a:t>
            </a:r>
            <a:r>
              <a:rPr lang="en-US" sz="1800" b="1" kern="0" dirty="0">
                <a:solidFill>
                  <a:srgbClr val="00B0F0"/>
                </a:solidFill>
                <a:effectLst>
                  <a:outerShdw dist="38096" dir="2700000">
                    <a:srgbClr val="000000"/>
                  </a:outerShdw>
                </a:effectLst>
                <a:latin typeface="Bradley Hand ITC"/>
                <a:ea typeface="Calibri"/>
                <a:cs typeface="Times New Roman"/>
              </a:rPr>
              <a:t>E</a:t>
            </a:r>
            <a:r>
              <a:rPr lang="en-US" sz="1800" b="1" kern="0" dirty="0">
                <a:solidFill>
                  <a:srgbClr val="FFFFFF"/>
                </a:solidFill>
                <a:latin typeface="Bradley Hand ITC"/>
                <a:ea typeface="Calibri"/>
                <a:cs typeface="Times New Roman"/>
              </a:rPr>
              <a:t>nglish </a:t>
            </a:r>
            <a:r>
              <a:rPr lang="en-US" sz="1800" b="1" kern="0" dirty="0">
                <a:solidFill>
                  <a:srgbClr val="00B0F0"/>
                </a:solidFill>
                <a:effectLst>
                  <a:outerShdw dist="38096" dir="2700000">
                    <a:srgbClr val="000000"/>
                  </a:outerShdw>
                </a:effectLst>
                <a:latin typeface="Bradley Hand ITC"/>
                <a:ea typeface="Calibri"/>
                <a:cs typeface="Times New Roman"/>
              </a:rPr>
              <a:t>L</a:t>
            </a:r>
            <a:r>
              <a:rPr lang="en-US" sz="1800" b="1" kern="0" dirty="0">
                <a:solidFill>
                  <a:srgbClr val="FFFFFF"/>
                </a:solidFill>
                <a:latin typeface="Bradley Hand ITC"/>
                <a:ea typeface="Calibri"/>
                <a:cs typeface="Times New Roman"/>
              </a:rPr>
              <a:t>anguage </a:t>
            </a:r>
            <a:r>
              <a:rPr lang="en-US" sz="1800" b="1" kern="0" dirty="0">
                <a:solidFill>
                  <a:srgbClr val="00B0F0"/>
                </a:solidFill>
                <a:effectLst>
                  <a:outerShdw dist="38096" dir="2700000">
                    <a:srgbClr val="000000"/>
                  </a:outerShdw>
                </a:effectLst>
                <a:latin typeface="Bradley Hand ITC"/>
                <a:ea typeface="Calibri"/>
                <a:cs typeface="Times New Roman"/>
              </a:rPr>
              <a:t>P</a:t>
            </a:r>
            <a:r>
              <a:rPr lang="en-US" sz="1800" b="1" kern="0" dirty="0">
                <a:solidFill>
                  <a:srgbClr val="FFFFFF"/>
                </a:solidFill>
                <a:latin typeface="Bradley Hand ITC"/>
                <a:ea typeface="Calibri"/>
                <a:cs typeface="Times New Roman"/>
              </a:rPr>
              <a:t>lan</a:t>
            </a:r>
          </a:p>
        </p:txBody>
      </p:sp>
      <p:sp>
        <p:nvSpPr>
          <p:cNvPr id="21" name="TextBox 20"/>
          <p:cNvSpPr txBox="1"/>
          <p:nvPr/>
        </p:nvSpPr>
        <p:spPr>
          <a:xfrm>
            <a:off x="2133600" y="2438400"/>
            <a:ext cx="1219200" cy="1558925"/>
          </a:xfrm>
          <a:prstGeom prst="rect">
            <a:avLst/>
          </a:prstGeom>
          <a:noFill/>
        </p:spPr>
        <p:txBody>
          <a:bodyPr>
            <a:spAutoFit/>
          </a:bodyPr>
          <a:lstStyle/>
          <a:p>
            <a:pPr algn="ctr" fontAlgn="auto">
              <a:lnSpc>
                <a:spcPct val="115000"/>
              </a:lnSpc>
              <a:spcBef>
                <a:spcPts val="0"/>
              </a:spcBef>
              <a:spcAft>
                <a:spcPts val="0"/>
              </a:spcAft>
              <a:defRPr sz="1800" b="0" i="0" u="none" strike="noStrike" kern="0" cap="none" spc="0" baseline="0">
                <a:solidFill>
                  <a:srgbClr val="000000"/>
                </a:solidFill>
                <a:uFillTx/>
              </a:defRPr>
            </a:pPr>
            <a:r>
              <a:rPr lang="en-US" sz="1400" b="1" kern="0" dirty="0">
                <a:solidFill>
                  <a:srgbClr val="00B0F0"/>
                </a:solidFill>
                <a:effectLst>
                  <a:outerShdw dist="38096" dir="2700000">
                    <a:srgbClr val="000000"/>
                  </a:outerShdw>
                </a:effectLst>
                <a:latin typeface="Bradley Hand ITC"/>
                <a:ea typeface="Calibri"/>
                <a:cs typeface="Times New Roman"/>
              </a:rPr>
              <a:t>M</a:t>
            </a:r>
            <a:r>
              <a:rPr lang="en-US" sz="1400" b="1" kern="0" dirty="0">
                <a:solidFill>
                  <a:srgbClr val="FFFFFF"/>
                </a:solidFill>
                <a:latin typeface="Bradley Hand ITC"/>
                <a:ea typeface="Calibri"/>
                <a:cs typeface="Times New Roman"/>
              </a:rPr>
              <a:t>innesota </a:t>
            </a:r>
            <a:r>
              <a:rPr lang="en-US" sz="1400" b="1" kern="0" dirty="0">
                <a:solidFill>
                  <a:srgbClr val="00B0F0"/>
                </a:solidFill>
                <a:effectLst>
                  <a:outerShdw dist="38096" dir="2700000">
                    <a:srgbClr val="000000"/>
                  </a:outerShdw>
                </a:effectLst>
                <a:latin typeface="Bradley Hand ITC"/>
                <a:ea typeface="Calibri"/>
                <a:cs typeface="Times New Roman"/>
              </a:rPr>
              <a:t>T</a:t>
            </a:r>
            <a:r>
              <a:rPr lang="en-US" sz="1400" b="1" kern="0" dirty="0">
                <a:solidFill>
                  <a:srgbClr val="FFFFFF"/>
                </a:solidFill>
                <a:latin typeface="Bradley Hand ITC"/>
                <a:ea typeface="Calibri"/>
                <a:cs typeface="Times New Roman"/>
              </a:rPr>
              <a:t>eachers of </a:t>
            </a:r>
            <a:r>
              <a:rPr lang="en-US" sz="1400" b="1" kern="0" dirty="0">
                <a:solidFill>
                  <a:srgbClr val="00B0F0"/>
                </a:solidFill>
                <a:effectLst>
                  <a:outerShdw dist="38096" dir="2700000">
                    <a:srgbClr val="000000"/>
                  </a:outerShdw>
                </a:effectLst>
                <a:latin typeface="Bradley Hand ITC"/>
                <a:ea typeface="Calibri"/>
                <a:cs typeface="Times New Roman"/>
              </a:rPr>
              <a:t>E</a:t>
            </a:r>
            <a:r>
              <a:rPr lang="en-US" sz="1400" b="1" kern="0" dirty="0">
                <a:solidFill>
                  <a:srgbClr val="FFFFFF"/>
                </a:solidFill>
                <a:latin typeface="Bradley Hand ITC"/>
                <a:ea typeface="Calibri"/>
                <a:cs typeface="Times New Roman"/>
              </a:rPr>
              <a:t>nglish to</a:t>
            </a:r>
          </a:p>
          <a:p>
            <a:pPr algn="ctr" fontAlgn="auto">
              <a:lnSpc>
                <a:spcPct val="115000"/>
              </a:lnSpc>
              <a:spcBef>
                <a:spcPts val="0"/>
              </a:spcBef>
              <a:spcAft>
                <a:spcPts val="0"/>
              </a:spcAft>
              <a:defRPr sz="1800" b="0" i="0" u="none" strike="noStrike" kern="0" cap="none" spc="0" baseline="0">
                <a:solidFill>
                  <a:srgbClr val="000000"/>
                </a:solidFill>
                <a:uFillTx/>
              </a:defRPr>
            </a:pPr>
            <a:r>
              <a:rPr lang="en-US" sz="1400" b="1" kern="0" dirty="0">
                <a:solidFill>
                  <a:srgbClr val="00B0F0"/>
                </a:solidFill>
                <a:effectLst>
                  <a:outerShdw dist="38096" dir="2700000">
                    <a:srgbClr val="000000"/>
                  </a:outerShdw>
                </a:effectLst>
                <a:latin typeface="Bradley Hand ITC"/>
                <a:ea typeface="Calibri"/>
                <a:cs typeface="Times New Roman"/>
              </a:rPr>
              <a:t>S</a:t>
            </a:r>
            <a:r>
              <a:rPr lang="en-US" sz="1400" b="1" kern="0" dirty="0">
                <a:solidFill>
                  <a:srgbClr val="FFFFFF"/>
                </a:solidFill>
                <a:latin typeface="Bradley Hand ITC"/>
                <a:ea typeface="Calibri"/>
                <a:cs typeface="Times New Roman"/>
              </a:rPr>
              <a:t>peakers of </a:t>
            </a:r>
            <a:r>
              <a:rPr lang="en-US" sz="1400" b="1" kern="0" dirty="0">
                <a:solidFill>
                  <a:srgbClr val="00B0F0"/>
                </a:solidFill>
                <a:effectLst>
                  <a:outerShdw dist="38096" dir="2700000">
                    <a:srgbClr val="000000"/>
                  </a:outerShdw>
                </a:effectLst>
                <a:latin typeface="Bradley Hand ITC"/>
                <a:ea typeface="Calibri"/>
                <a:cs typeface="Times New Roman"/>
              </a:rPr>
              <a:t>O</a:t>
            </a:r>
            <a:r>
              <a:rPr lang="en-US" sz="1400" b="1" kern="0" dirty="0">
                <a:solidFill>
                  <a:srgbClr val="FFFFFF"/>
                </a:solidFill>
                <a:latin typeface="Bradley Hand ITC"/>
                <a:ea typeface="Calibri"/>
                <a:cs typeface="Times New Roman"/>
              </a:rPr>
              <a:t>ther </a:t>
            </a:r>
            <a:r>
              <a:rPr lang="en-US" sz="1400" b="1" kern="0" dirty="0">
                <a:solidFill>
                  <a:srgbClr val="00B0F0"/>
                </a:solidFill>
                <a:effectLst>
                  <a:outerShdw dist="38096" dir="2700000">
                    <a:srgbClr val="000000"/>
                  </a:outerShdw>
                </a:effectLst>
                <a:latin typeface="Bradley Hand ITC"/>
                <a:ea typeface="Calibri"/>
                <a:cs typeface="Times New Roman"/>
              </a:rPr>
              <a:t>L</a:t>
            </a:r>
            <a:r>
              <a:rPr lang="en-US" sz="1400" b="1" kern="0" dirty="0">
                <a:solidFill>
                  <a:srgbClr val="FFFFFF"/>
                </a:solidFill>
                <a:latin typeface="Bradley Hand ITC"/>
                <a:ea typeface="Calibri"/>
                <a:cs typeface="Times New Roman"/>
              </a:rPr>
              <a:t>anguages</a:t>
            </a:r>
            <a:endParaRPr lang="en-US" sz="1400" kern="0" dirty="0">
              <a:solidFill>
                <a:srgbClr val="FFFFFF"/>
              </a:solidFill>
              <a:latin typeface="Calibri"/>
              <a:ea typeface="Calibri"/>
              <a:cs typeface="Times New Roman"/>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6"/>
          <p:cNvSpPr txBox="1"/>
          <p:nvPr/>
        </p:nvSpPr>
        <p:spPr>
          <a:xfrm>
            <a:off x="0" y="1219200"/>
            <a:ext cx="8534400" cy="5638800"/>
          </a:xfrm>
          <a:prstGeom prst="rect">
            <a:avLst/>
          </a:prstGeom>
          <a:solidFill>
            <a:srgbClr val="0D0D0D"/>
          </a:solidFill>
          <a:ln>
            <a:noFill/>
          </a:ln>
        </p:spPr>
        <p:txBody>
          <a:bodyPr/>
          <a:lstStyle/>
          <a:p>
            <a:pPr marL="342900" indent="-342900" fontAlgn="auto">
              <a:spcBef>
                <a:spcPts val="800"/>
              </a:spcBef>
              <a:spcAft>
                <a:spcPts val="0"/>
              </a:spcAft>
              <a:buSzPct val="100000"/>
              <a:buFont typeface="Arial"/>
              <a:buChar char="•"/>
              <a:defRPr sz="1800" b="0" i="0" u="none" strike="noStrike" kern="0" cap="none" spc="0" baseline="0">
                <a:solidFill>
                  <a:srgbClr val="000000"/>
                </a:solidFill>
                <a:uFillTx/>
              </a:defRPr>
            </a:pPr>
            <a:r>
              <a:rPr lang="en-US" sz="3200" kern="0" dirty="0">
                <a:solidFill>
                  <a:srgbClr val="FFFFFF"/>
                </a:solidFill>
                <a:latin typeface="Trebuchet MS"/>
                <a:ea typeface="+mn-ea"/>
                <a:cs typeface="+mn-cs"/>
              </a:rPr>
              <a:t>No Child Left Behind Act, 2001</a:t>
            </a:r>
          </a:p>
          <a:p>
            <a:pPr marL="742950" lvl="1" indent="-285750" fontAlgn="auto">
              <a:spcBef>
                <a:spcPts val="700"/>
              </a:spcBef>
              <a:spcAft>
                <a:spcPts val="0"/>
              </a:spcAft>
              <a:buSzPct val="100000"/>
              <a:buFont typeface="Arial" pitchFamily="34"/>
              <a:buChar char="•"/>
              <a:defRPr sz="1800" b="0" i="0" u="none" strike="noStrike" kern="0" cap="none" spc="0" baseline="0">
                <a:solidFill>
                  <a:srgbClr val="000000"/>
                </a:solidFill>
                <a:uFillTx/>
              </a:defRPr>
            </a:pPr>
            <a:r>
              <a:rPr lang="en-US" sz="2800" kern="0" dirty="0">
                <a:solidFill>
                  <a:srgbClr val="FFFFFF"/>
                </a:solidFill>
                <a:latin typeface="Trebuchet MS"/>
                <a:ea typeface="ＭＳ Ｐゴシック" pitchFamily="34"/>
                <a:cs typeface="+mn-cs"/>
              </a:rPr>
              <a:t>Designed to close the achievement gap between disadvantaged students and their peers.</a:t>
            </a:r>
          </a:p>
          <a:p>
            <a:pPr marL="742950" lvl="1" indent="-285750" fontAlgn="auto">
              <a:spcBef>
                <a:spcPts val="700"/>
              </a:spcBef>
              <a:spcAft>
                <a:spcPts val="0"/>
              </a:spcAft>
              <a:buSzPct val="100000"/>
              <a:buFont typeface="Arial" pitchFamily="34"/>
              <a:buChar char="•"/>
              <a:defRPr sz="1800" b="0" i="0" u="none" strike="noStrike" kern="0" cap="none" spc="0" baseline="0">
                <a:solidFill>
                  <a:srgbClr val="000000"/>
                </a:solidFill>
                <a:uFillTx/>
              </a:defRPr>
            </a:pPr>
            <a:r>
              <a:rPr lang="en-US" sz="2800" kern="0" dirty="0">
                <a:solidFill>
                  <a:srgbClr val="FFFFFF"/>
                </a:solidFill>
                <a:latin typeface="Trebuchet MS"/>
                <a:ea typeface="ＭＳ Ｐゴシック" pitchFamily="34"/>
                <a:cs typeface="+mn-cs"/>
              </a:rPr>
              <a:t>Established criteria for greater accountability regarding assessments.</a:t>
            </a:r>
          </a:p>
          <a:p>
            <a:pPr marL="742950" lvl="1" indent="-285750" fontAlgn="auto">
              <a:spcBef>
                <a:spcPts val="700"/>
              </a:spcBef>
              <a:spcAft>
                <a:spcPts val="0"/>
              </a:spcAft>
              <a:buSzPct val="100000"/>
              <a:buFont typeface="Arial" pitchFamily="34"/>
              <a:buChar char="•"/>
              <a:defRPr sz="1800" b="0" i="0" u="none" strike="noStrike" kern="0" cap="none" spc="0" baseline="0">
                <a:solidFill>
                  <a:srgbClr val="000000"/>
                </a:solidFill>
                <a:uFillTx/>
              </a:defRPr>
            </a:pPr>
            <a:r>
              <a:rPr lang="en-US" sz="2800" kern="0" dirty="0">
                <a:solidFill>
                  <a:srgbClr val="FFFFFF"/>
                </a:solidFill>
                <a:latin typeface="Trebuchet MS"/>
                <a:ea typeface="ＭＳ Ｐゴシック" pitchFamily="34"/>
                <a:cs typeface="+mn-cs"/>
              </a:rPr>
              <a:t>Requires annual assessment of LEP regarding</a:t>
            </a:r>
          </a:p>
          <a:p>
            <a:pPr marL="1143000" lvl="2" indent="-228600" fontAlgn="auto">
              <a:spcBef>
                <a:spcPts val="600"/>
              </a:spcBef>
              <a:spcAft>
                <a:spcPts val="0"/>
              </a:spcAft>
              <a:defRPr sz="1800" b="0" i="0" u="none" strike="noStrike" kern="0" cap="none" spc="0" baseline="0">
                <a:solidFill>
                  <a:srgbClr val="000000"/>
                </a:solidFill>
                <a:uFillTx/>
              </a:defRPr>
            </a:pPr>
            <a:r>
              <a:rPr lang="en-US" sz="1800" kern="0" dirty="0">
                <a:solidFill>
                  <a:srgbClr val="FFFFFF"/>
                </a:solidFill>
                <a:latin typeface="Trebuchet MS"/>
                <a:ea typeface="ＭＳ Ｐゴシック" pitchFamily="34"/>
                <a:cs typeface="+mn-cs"/>
              </a:rPr>
              <a:t>English language acquisition (ACCESS)</a:t>
            </a:r>
          </a:p>
          <a:p>
            <a:pPr marL="1143000" lvl="2" indent="-228600" fontAlgn="auto">
              <a:spcBef>
                <a:spcPts val="600"/>
              </a:spcBef>
              <a:spcAft>
                <a:spcPts val="0"/>
              </a:spcAft>
              <a:defRPr sz="1800" b="0" i="0" u="none" strike="noStrike" kern="0" cap="none" spc="0" baseline="0">
                <a:solidFill>
                  <a:srgbClr val="000000"/>
                </a:solidFill>
                <a:uFillTx/>
              </a:defRPr>
            </a:pPr>
            <a:r>
              <a:rPr lang="en-US" sz="1800" kern="0" dirty="0">
                <a:solidFill>
                  <a:srgbClr val="FFFFFF"/>
                </a:solidFill>
                <a:latin typeface="Trebuchet MS"/>
                <a:ea typeface="ＭＳ Ｐゴシック" pitchFamily="34"/>
                <a:cs typeface="+mn-cs"/>
              </a:rPr>
              <a:t>Content-area learning ( AIMS WEB,DIBELS, NWEA)</a:t>
            </a:r>
          </a:p>
          <a:p>
            <a:pPr marL="685800" lvl="1" indent="-228600" fontAlgn="auto">
              <a:spcBef>
                <a:spcPts val="700"/>
              </a:spcBef>
              <a:spcAft>
                <a:spcPts val="0"/>
              </a:spcAft>
              <a:buSzPct val="100000"/>
              <a:buFont typeface="Arial" pitchFamily="34"/>
              <a:buChar char="•"/>
              <a:defRPr sz="1800" b="0" i="0" u="none" strike="noStrike" kern="0" cap="none" spc="0" baseline="0">
                <a:solidFill>
                  <a:srgbClr val="000000"/>
                </a:solidFill>
                <a:uFillTx/>
              </a:defRPr>
            </a:pPr>
            <a:r>
              <a:rPr lang="en-US" sz="2800" kern="0" dirty="0">
                <a:solidFill>
                  <a:srgbClr val="FFFFFF"/>
                </a:solidFill>
                <a:latin typeface="Trebuchet MS"/>
                <a:ea typeface="ＭＳ Ｐゴシック" pitchFamily="34"/>
                <a:cs typeface="+mn-cs"/>
              </a:rPr>
              <a:t>Access to full educational program.</a:t>
            </a:r>
          </a:p>
        </p:txBody>
      </p:sp>
      <p:sp>
        <p:nvSpPr>
          <p:cNvPr id="21506" name="Title 5"/>
          <p:cNvSpPr txBox="1">
            <a:spLocks noChangeArrowheads="1"/>
          </p:cNvSpPr>
          <p:nvPr/>
        </p:nvSpPr>
        <p:spPr bwMode="auto">
          <a:xfrm>
            <a:off x="381000" y="457200"/>
            <a:ext cx="8305800" cy="685800"/>
          </a:xfrm>
          <a:prstGeom prst="rect">
            <a:avLst/>
          </a:prstGeom>
          <a:noFill/>
          <a:ln w="9525">
            <a:noFill/>
            <a:miter lim="800000"/>
            <a:headEnd/>
            <a:tailEnd/>
          </a:ln>
        </p:spPr>
        <p:txBody>
          <a:bodyPr anchor="ctr" anchorCtr="1">
            <a:prstTxWarp prst="textNoShape">
              <a:avLst/>
            </a:prstTxWarp>
          </a:bodyPr>
          <a:lstStyle/>
          <a:p>
            <a:pPr algn="ctr"/>
            <a:r>
              <a:rPr lang="en-US" sz="4800">
                <a:solidFill>
                  <a:srgbClr val="FFFFFF"/>
                </a:solidFill>
                <a:latin typeface="Trebuchet MS" pitchFamily="127" charset="0"/>
              </a:rPr>
              <a:t>“</a:t>
            </a:r>
            <a:r>
              <a:rPr lang="en-US" sz="4800" b="1">
                <a:solidFill>
                  <a:srgbClr val="FF0000"/>
                </a:solidFill>
                <a:latin typeface="Trebuchet MS" pitchFamily="127" charset="0"/>
              </a:rPr>
              <a:t>NO</a:t>
            </a:r>
            <a:r>
              <a:rPr lang="en-US" sz="4800">
                <a:solidFill>
                  <a:srgbClr val="FFFFFF"/>
                </a:solidFill>
                <a:latin typeface="Trebuchet MS" pitchFamily="127" charset="0"/>
              </a:rPr>
              <a:t> Child Left Behind”</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12"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12"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12"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1000"/>
                                        <p:tgtEl>
                                          <p:spTgt spid="2">
                                            <p:txEl>
                                              <p:pRg st="4" end="4"/>
                                            </p:txEl>
                                          </p:spTgt>
                                        </p:tgtEl>
                                      </p:cBhvr>
                                    </p:animEffect>
                                    <p:anim calcmode="lin" valueType="num">
                                      <p:cBhvr>
                                        <p:cTn id="23"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Effect transition="in" filter="fade">
                                      <p:cBhvr>
                                        <p:cTn id="29" dur="1000"/>
                                        <p:tgtEl>
                                          <p:spTgt spid="2">
                                            <p:txEl>
                                              <p:pRg st="5" end="5"/>
                                            </p:txEl>
                                          </p:spTgt>
                                        </p:tgtEl>
                                      </p:cBhvr>
                                    </p:animEffect>
                                    <p:anim calcmode="lin" valueType="num">
                                      <p:cBhvr>
                                        <p:cTn id="30"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0" presetClass="entr" presetSubtype="12" fill="hold" nodeType="clickEffect">
                                  <p:stCondLst>
                                    <p:cond delay="0"/>
                                  </p:stCondLst>
                                  <p:childTnLst>
                                    <p:set>
                                      <p:cBhvr>
                                        <p:cTn id="35" dur="1" fill="hold">
                                          <p:stCondLst>
                                            <p:cond delay="0"/>
                                          </p:stCondLst>
                                        </p:cTn>
                                        <p:tgtEl>
                                          <p:spTgt spid="2">
                                            <p:txEl>
                                              <p:pRg st="6" end="6"/>
                                            </p:txEl>
                                          </p:spTgt>
                                        </p:tgtEl>
                                        <p:attrNameLst>
                                          <p:attrName>style.visibility</p:attrName>
                                        </p:attrNameLst>
                                      </p:cBhvr>
                                      <p:to>
                                        <p:strVal val="visible"/>
                                      </p:to>
                                    </p:set>
                                    <p:animEffect transition="in" filter="fade">
                                      <p:cBhvr>
                                        <p:cTn id="36"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ctrTitle"/>
          </p:nvPr>
        </p:nvSpPr>
        <p:spPr>
          <a:xfrm>
            <a:off x="1905000" y="609600"/>
            <a:ext cx="7239000" cy="3067050"/>
          </a:xfrm>
        </p:spPr>
        <p:txBody>
          <a:bodyPr anchorCtr="1"/>
          <a:lstStyle/>
          <a:p>
            <a:pPr algn="ctr" eaLnBrk="1" fontAlgn="auto" hangingPunct="1">
              <a:spcBef>
                <a:spcPts val="0"/>
              </a:spcBef>
              <a:spcAft>
                <a:spcPts val="0"/>
              </a:spcAft>
              <a:defRPr/>
            </a:pPr>
            <a:r>
              <a:rPr sz="3600" smtClean="0"/>
              <a:t/>
            </a:r>
            <a:br>
              <a:rPr sz="3600" smtClean="0"/>
            </a:br>
            <a:r>
              <a:rPr sz="3600" smtClean="0"/>
              <a:t/>
            </a:r>
            <a:br>
              <a:rPr sz="3600" smtClean="0"/>
            </a:br>
            <a:r>
              <a:rPr sz="3600" smtClean="0"/>
              <a:t>WIDA </a:t>
            </a:r>
            <a:br>
              <a:rPr sz="3600" smtClean="0"/>
            </a:br>
            <a:r>
              <a:rPr sz="3600" smtClean="0"/>
              <a:t>and </a:t>
            </a:r>
            <a:br>
              <a:rPr sz="3600" smtClean="0"/>
            </a:br>
            <a:r>
              <a:rPr sz="3600" smtClean="0"/>
              <a:t>the ELP Standards</a:t>
            </a:r>
            <a:br>
              <a:rPr sz="3600" smtClean="0"/>
            </a:br>
            <a:r>
              <a:rPr sz="3600" smtClean="0"/>
              <a:t/>
            </a:r>
            <a:br>
              <a:rPr sz="3600" smtClean="0"/>
            </a:br>
            <a:endParaRPr sz="3600" smtClean="0"/>
          </a:p>
        </p:txBody>
      </p:sp>
      <p:sp>
        <p:nvSpPr>
          <p:cNvPr id="23554" name="Rectangle 4"/>
          <p:cNvSpPr>
            <a:spLocks noChangeArrowheads="1"/>
          </p:cNvSpPr>
          <p:nvPr/>
        </p:nvSpPr>
        <p:spPr bwMode="auto">
          <a:xfrm>
            <a:off x="452438" y="3990975"/>
            <a:ext cx="8240712" cy="203200"/>
          </a:xfrm>
          <a:prstGeom prst="rect">
            <a:avLst/>
          </a:prstGeom>
          <a:noFill/>
          <a:ln w="9525">
            <a:noFill/>
            <a:miter lim="800000"/>
            <a:headEnd/>
            <a:tailEnd/>
          </a:ln>
        </p:spPr>
        <p:txBody>
          <a:bodyPr>
            <a:prstTxWarp prst="textNoShape">
              <a:avLst/>
            </a:prstTxWarp>
          </a:bodyPr>
          <a:lstStyle/>
          <a:p>
            <a:pPr marL="342900" indent="-342900"/>
            <a:endParaRPr lang="en-US" sz="1800">
              <a:solidFill>
                <a:srgbClr val="FFFFFF"/>
              </a:solidFill>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ext Box 2"/>
          <p:cNvSpPr txBox="1">
            <a:spLocks noChangeArrowheads="1"/>
          </p:cNvSpPr>
          <p:nvPr/>
        </p:nvSpPr>
        <p:spPr bwMode="auto">
          <a:xfrm>
            <a:off x="557213" y="1030288"/>
            <a:ext cx="6224587" cy="6188075"/>
          </a:xfrm>
          <a:prstGeom prst="rect">
            <a:avLst/>
          </a:prstGeom>
          <a:noFill/>
          <a:ln w="9525">
            <a:noFill/>
            <a:miter lim="800000"/>
            <a:headEnd/>
            <a:tailEnd/>
          </a:ln>
        </p:spPr>
        <p:txBody>
          <a:bodyPr>
            <a:prstTxWarp prst="textNoShape">
              <a:avLst/>
            </a:prstTxWarp>
            <a:spAutoFit/>
          </a:bodyPr>
          <a:lstStyle/>
          <a:p>
            <a:pPr hangingPunct="0"/>
            <a:r>
              <a:rPr lang="en-US" sz="4000">
                <a:solidFill>
                  <a:srgbClr val="FFFFFF"/>
                </a:solidFill>
                <a:latin typeface="Comic Sans MS" pitchFamily="127" charset="0"/>
              </a:rPr>
              <a:t>A man walks into the Doctor’s Office and says “Doc I have a pain in my shoulder.”</a:t>
            </a:r>
          </a:p>
          <a:p>
            <a:pPr hangingPunct="0"/>
            <a:endParaRPr lang="en-US" sz="4000">
              <a:solidFill>
                <a:srgbClr val="FFFFFF"/>
              </a:solidFill>
              <a:latin typeface="Comic Sans MS" pitchFamily="127" charset="0"/>
            </a:endParaRPr>
          </a:p>
          <a:p>
            <a:pPr hangingPunct="0"/>
            <a:r>
              <a:rPr lang="en-US" sz="4000">
                <a:solidFill>
                  <a:srgbClr val="FFFFFF"/>
                </a:solidFill>
                <a:latin typeface="Comic Sans MS" pitchFamily="127" charset="0"/>
              </a:rPr>
              <a:t>The Doctor examines him</a:t>
            </a:r>
          </a:p>
          <a:p>
            <a:pPr hangingPunct="0"/>
            <a:r>
              <a:rPr lang="en-US" sz="4000">
                <a:solidFill>
                  <a:srgbClr val="FFFFFF"/>
                </a:solidFill>
                <a:latin typeface="Comic Sans MS" pitchFamily="127" charset="0"/>
              </a:rPr>
              <a:t>and says “ Mr. Brown, you</a:t>
            </a:r>
          </a:p>
          <a:p>
            <a:pPr hangingPunct="0"/>
            <a:r>
              <a:rPr lang="en-US" sz="4000">
                <a:solidFill>
                  <a:srgbClr val="FFFFFF"/>
                </a:solidFill>
                <a:latin typeface="Comic Sans MS" pitchFamily="127" charset="0"/>
              </a:rPr>
              <a:t>have acute inflammation</a:t>
            </a:r>
          </a:p>
          <a:p>
            <a:pPr hangingPunct="0"/>
            <a:r>
              <a:rPr lang="en-US" sz="4000">
                <a:solidFill>
                  <a:srgbClr val="FFFFFF"/>
                </a:solidFill>
                <a:latin typeface="Comic Sans MS" pitchFamily="127" charset="0"/>
              </a:rPr>
              <a:t>of the anterior bursa.”</a:t>
            </a:r>
          </a:p>
          <a:p>
            <a:pPr algn="ctr" hangingPunct="0"/>
            <a:endParaRPr lang="en-US" sz="4000">
              <a:solidFill>
                <a:srgbClr val="FFFFFF"/>
              </a:solidFill>
              <a:latin typeface="Comic Sans MS" pitchFamily="127" charset="0"/>
            </a:endParaRPr>
          </a:p>
        </p:txBody>
      </p:sp>
      <p:pic>
        <p:nvPicPr>
          <p:cNvPr id="25602" name="Picture 3" descr="j0402124"/>
          <p:cNvPicPr>
            <a:picLocks noChangeAspect="1"/>
          </p:cNvPicPr>
          <p:nvPr/>
        </p:nvPicPr>
        <p:blipFill>
          <a:blip r:embed="rId3" cstate="print"/>
          <a:srcRect/>
          <a:stretch>
            <a:fillRect/>
          </a:stretch>
        </p:blipFill>
        <p:spPr bwMode="auto">
          <a:xfrm>
            <a:off x="6784975" y="2057400"/>
            <a:ext cx="2359025" cy="4800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ChangeArrowheads="1"/>
          </p:cNvSpPr>
          <p:nvPr/>
        </p:nvSpPr>
        <p:spPr bwMode="auto">
          <a:xfrm>
            <a:off x="398463" y="1344613"/>
            <a:ext cx="8188325" cy="5056187"/>
          </a:xfrm>
          <a:prstGeom prst="rect">
            <a:avLst/>
          </a:prstGeom>
          <a:noFill/>
          <a:ln w="9525">
            <a:noFill/>
            <a:miter lim="800000"/>
            <a:headEnd/>
            <a:tailEnd/>
          </a:ln>
        </p:spPr>
        <p:txBody>
          <a:bodyPr anchor="b">
            <a:prstTxWarp prst="textNoShape">
              <a:avLst/>
            </a:prstTxWarp>
          </a:bodyPr>
          <a:lstStyle/>
          <a:p>
            <a:r>
              <a:rPr lang="en-US" sz="3600">
                <a:solidFill>
                  <a:srgbClr val="FFFFFF"/>
                </a:solidFill>
                <a:latin typeface="Comic Sans MS" pitchFamily="127" charset="0"/>
              </a:rPr>
              <a:t>Mr. Brown is really concerned because the doctor looks very grave.  </a:t>
            </a:r>
            <a:br>
              <a:rPr lang="en-US" sz="3600">
                <a:solidFill>
                  <a:srgbClr val="FFFFFF"/>
                </a:solidFill>
                <a:latin typeface="Comic Sans MS" pitchFamily="127" charset="0"/>
              </a:rPr>
            </a:br>
            <a:r>
              <a:rPr lang="en-US" sz="3600">
                <a:solidFill>
                  <a:srgbClr val="FFFFFF"/>
                </a:solidFill>
                <a:latin typeface="Comic Sans MS" pitchFamily="127" charset="0"/>
              </a:rPr>
              <a:t/>
            </a:r>
            <a:br>
              <a:rPr lang="en-US" sz="3600">
                <a:solidFill>
                  <a:srgbClr val="FFFFFF"/>
                </a:solidFill>
                <a:latin typeface="Comic Sans MS" pitchFamily="127" charset="0"/>
              </a:rPr>
            </a:br>
            <a:r>
              <a:rPr lang="en-US" sz="3600">
                <a:solidFill>
                  <a:srgbClr val="FFFFFF"/>
                </a:solidFill>
                <a:latin typeface="Comic Sans MS" pitchFamily="127" charset="0"/>
              </a:rPr>
              <a:t>“What does that mean?”</a:t>
            </a:r>
            <a:br>
              <a:rPr lang="en-US" sz="3600">
                <a:solidFill>
                  <a:srgbClr val="FFFFFF"/>
                </a:solidFill>
                <a:latin typeface="Comic Sans MS" pitchFamily="127" charset="0"/>
              </a:rPr>
            </a:br>
            <a:r>
              <a:rPr lang="en-US" sz="3600">
                <a:solidFill>
                  <a:srgbClr val="FFFFFF"/>
                </a:solidFill>
                <a:latin typeface="Comic Sans MS" pitchFamily="127" charset="0"/>
              </a:rPr>
              <a:t/>
            </a:r>
            <a:br>
              <a:rPr lang="en-US" sz="3600">
                <a:solidFill>
                  <a:srgbClr val="FFFFFF"/>
                </a:solidFill>
                <a:latin typeface="Comic Sans MS" pitchFamily="127" charset="0"/>
              </a:rPr>
            </a:br>
            <a:r>
              <a:rPr lang="en-US" sz="3600">
                <a:solidFill>
                  <a:srgbClr val="FFFFFF"/>
                </a:solidFill>
                <a:latin typeface="Comic Sans MS" pitchFamily="127" charset="0"/>
              </a:rPr>
              <a:t>“You have developed a case of severe bursitis.”</a:t>
            </a:r>
            <a:br>
              <a:rPr lang="en-US" sz="3600">
                <a:solidFill>
                  <a:srgbClr val="FFFFFF"/>
                </a:solidFill>
                <a:latin typeface="Comic Sans MS" pitchFamily="127" charset="0"/>
              </a:rPr>
            </a:br>
            <a:r>
              <a:rPr lang="en-US" sz="3600">
                <a:solidFill>
                  <a:srgbClr val="FFFFFF"/>
                </a:solidFill>
                <a:latin typeface="Comic Sans MS" pitchFamily="127" charset="0"/>
              </a:rPr>
              <a:t/>
            </a:r>
            <a:br>
              <a:rPr lang="en-US" sz="3600">
                <a:solidFill>
                  <a:srgbClr val="FFFFFF"/>
                </a:solidFill>
                <a:latin typeface="Comic Sans MS" pitchFamily="127" charset="0"/>
              </a:rPr>
            </a:br>
            <a:r>
              <a:rPr lang="en-US" sz="3600">
                <a:solidFill>
                  <a:srgbClr val="FFFFFF"/>
                </a:solidFill>
                <a:latin typeface="Comic Sans MS" pitchFamily="127" charset="0"/>
              </a:rPr>
              <a:t>“OH!!!….what does that mean?”</a:t>
            </a:r>
            <a:endParaRPr lang="en-US" sz="3600" b="1">
              <a:solidFill>
                <a:srgbClr val="FFFFFF"/>
              </a:solidFill>
              <a:latin typeface="Comic Sans MS" pitchFamily="127"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ChangeArrowheads="1"/>
          </p:cNvSpPr>
          <p:nvPr/>
        </p:nvSpPr>
        <p:spPr bwMode="auto">
          <a:xfrm>
            <a:off x="346075" y="2136775"/>
            <a:ext cx="8491538" cy="1058863"/>
          </a:xfrm>
          <a:prstGeom prst="rect">
            <a:avLst/>
          </a:prstGeom>
          <a:noFill/>
          <a:ln w="9525">
            <a:noFill/>
            <a:miter lim="800000"/>
            <a:headEnd/>
            <a:tailEnd/>
          </a:ln>
        </p:spPr>
        <p:txBody>
          <a:bodyPr anchor="b">
            <a:prstTxWarp prst="textNoShape">
              <a:avLst/>
            </a:prstTxWarp>
          </a:bodyPr>
          <a:lstStyle/>
          <a:p>
            <a:r>
              <a:rPr lang="en-US" sz="7200">
                <a:solidFill>
                  <a:srgbClr val="FFFFFF"/>
                </a:solidFill>
                <a:latin typeface="Comic Sans MS" pitchFamily="127" charset="0"/>
              </a:rPr>
              <a:t>“You have a pain in your shoulder!”</a:t>
            </a:r>
            <a:endParaRPr lang="en-US" sz="7200" b="1">
              <a:solidFill>
                <a:srgbClr val="FFFFFF"/>
              </a:solidFill>
              <a:latin typeface="Comic Sans MS" pitchFamily="127" charset="0"/>
            </a:endParaRPr>
          </a:p>
        </p:txBody>
      </p:sp>
      <p:pic>
        <p:nvPicPr>
          <p:cNvPr id="29698" name="Picture 3"/>
          <p:cNvPicPr>
            <a:picLocks noChangeAspect="1"/>
          </p:cNvPicPr>
          <p:nvPr/>
        </p:nvPicPr>
        <p:blipFill>
          <a:blip r:embed="rId3" cstate="print"/>
          <a:srcRect/>
          <a:stretch>
            <a:fillRect/>
          </a:stretch>
        </p:blipFill>
        <p:spPr bwMode="auto">
          <a:xfrm>
            <a:off x="1905000" y="3352800"/>
            <a:ext cx="4953000" cy="3276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noGrp="1"/>
          </p:cNvSpPr>
          <p:nvPr>
            <p:ph idx="1"/>
          </p:nvPr>
        </p:nvSpPr>
        <p:spPr/>
        <p:txBody>
          <a:bodyPr/>
          <a:lstStyle/>
          <a:p>
            <a:pPr marL="347664" indent="-347664" algn="ctr" eaLnBrk="1" fontAlgn="auto" hangingPunct="1">
              <a:spcAft>
                <a:spcPts val="0"/>
              </a:spcAft>
              <a:buFont typeface="Wingdings 2"/>
              <a:buNone/>
              <a:defRPr/>
            </a:pPr>
            <a:r>
              <a:rPr sz="4800" b="1" smtClean="0"/>
              <a:t>How many different ways can you read the following mathematical equation?</a:t>
            </a:r>
          </a:p>
          <a:p>
            <a:pPr marL="347664" indent="-347664" algn="ctr" eaLnBrk="1" fontAlgn="auto" hangingPunct="1">
              <a:spcAft>
                <a:spcPts val="0"/>
              </a:spcAft>
              <a:buFont typeface="Wingdings 2"/>
              <a:buNone/>
              <a:defRPr/>
            </a:pPr>
            <a:endParaRPr sz="4800" smtClean="0"/>
          </a:p>
          <a:p>
            <a:pPr marL="347664" indent="-347664" algn="ctr" eaLnBrk="1" fontAlgn="auto" hangingPunct="1">
              <a:spcAft>
                <a:spcPts val="0"/>
              </a:spcAft>
              <a:buFont typeface="Wingdings 2"/>
              <a:buNone/>
              <a:defRPr/>
            </a:pPr>
            <a:r>
              <a:rPr sz="4800" b="1" smtClean="0"/>
              <a:t>3 + 2 = </a:t>
            </a:r>
          </a:p>
          <a:p>
            <a:pPr marL="274320" indent="-274320" eaLnBrk="1" fontAlgn="auto" hangingPunct="1">
              <a:spcAft>
                <a:spcPts val="0"/>
              </a:spcAft>
              <a:buFont typeface="Wingdings 2"/>
              <a:buNone/>
              <a:defRPr/>
            </a:pPr>
            <a:endParaRPr smtClean="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Content Placeholder 2"/>
          <p:cNvSpPr txBox="1">
            <a:spLocks noGrp="1"/>
          </p:cNvSpPr>
          <p:nvPr>
            <p:ph idx="1"/>
          </p:nvPr>
        </p:nvSpPr>
        <p:spPr>
          <a:xfrm>
            <a:off x="457200" y="762000"/>
            <a:ext cx="7239000" cy="3429000"/>
          </a:xfrm>
        </p:spPr>
        <p:txBody>
          <a:bodyPr anchorCtr="1"/>
          <a:lstStyle/>
          <a:p>
            <a:pPr algn="ctr" eaLnBrk="1" hangingPunct="1">
              <a:buFont typeface="Wingdings 2" pitchFamily="127" charset="2"/>
              <a:buNone/>
            </a:pPr>
            <a:r>
              <a:rPr sz="6600" b="1" smtClean="0">
                <a:latin typeface="Trebuchet MS" pitchFamily="127" charset="0"/>
              </a:rPr>
              <a:t>An</a:t>
            </a:r>
          </a:p>
          <a:p>
            <a:pPr algn="ctr" eaLnBrk="1" hangingPunct="1">
              <a:buFont typeface="Wingdings 2" pitchFamily="127" charset="2"/>
              <a:buNone/>
            </a:pPr>
            <a:r>
              <a:rPr sz="6600" b="1" smtClean="0">
                <a:latin typeface="Trebuchet MS" pitchFamily="127" charset="0"/>
              </a:rPr>
              <a:t>      Academic Task</a:t>
            </a:r>
          </a:p>
        </p:txBody>
      </p:sp>
      <p:sp>
        <p:nvSpPr>
          <p:cNvPr id="33794" name="TextBox 2"/>
          <p:cNvSpPr txBox="1">
            <a:spLocks noChangeArrowheads="1"/>
          </p:cNvSpPr>
          <p:nvPr/>
        </p:nvSpPr>
        <p:spPr bwMode="auto">
          <a:xfrm>
            <a:off x="457200" y="4953000"/>
            <a:ext cx="7391400" cy="1066800"/>
          </a:xfrm>
          <a:prstGeom prst="rect">
            <a:avLst/>
          </a:prstGeom>
          <a:noFill/>
          <a:ln w="9525">
            <a:noFill/>
            <a:miter lim="800000"/>
            <a:headEnd/>
            <a:tailEnd/>
          </a:ln>
        </p:spPr>
        <p:txBody>
          <a:bodyPr>
            <a:prstTxWarp prst="textNoShape">
              <a:avLst/>
            </a:prstTxWarp>
            <a:spAutoFit/>
          </a:bodyPr>
          <a:lstStyle/>
          <a:p>
            <a:r>
              <a:rPr lang="en-US" sz="3200">
                <a:solidFill>
                  <a:srgbClr val="FFFFFF"/>
                </a:solidFill>
              </a:rPr>
              <a:t>Please read the following paragraph and answer  questions 1, 2 and 3.</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320675"/>
            <a:ext cx="7239000" cy="1050925"/>
          </a:xfrm>
        </p:spPr>
        <p:txBody>
          <a:bodyPr/>
          <a:lstStyle/>
          <a:p>
            <a:pPr eaLnBrk="1" fontAlgn="auto" hangingPunct="1">
              <a:spcBef>
                <a:spcPts val="0"/>
              </a:spcBef>
              <a:spcAft>
                <a:spcPts val="0"/>
              </a:spcAft>
              <a:defRPr/>
            </a:pPr>
            <a:r>
              <a:rPr sz="4000" smtClean="0">
                <a:solidFill>
                  <a:srgbClr val="FBD388"/>
                </a:solidFill>
              </a:rPr>
              <a:t>Give this a try. . .</a:t>
            </a:r>
          </a:p>
        </p:txBody>
      </p:sp>
      <p:sp>
        <p:nvSpPr>
          <p:cNvPr id="35842" name="Content Placeholder 2"/>
          <p:cNvSpPr txBox="1">
            <a:spLocks noGrp="1"/>
          </p:cNvSpPr>
          <p:nvPr>
            <p:ph idx="1"/>
          </p:nvPr>
        </p:nvSpPr>
        <p:spPr>
          <a:xfrm>
            <a:off x="457200" y="1447800"/>
            <a:ext cx="7239000" cy="5008563"/>
          </a:xfrm>
        </p:spPr>
        <p:txBody>
          <a:bodyPr/>
          <a:lstStyle/>
          <a:p>
            <a:pPr eaLnBrk="1" hangingPunct="1">
              <a:lnSpc>
                <a:spcPct val="90000"/>
              </a:lnSpc>
              <a:buFont typeface="Wingdings 2" pitchFamily="127" charset="2"/>
              <a:buNone/>
            </a:pPr>
            <a:r>
              <a:rPr sz="2000" smtClean="0">
                <a:latin typeface="Trebuchet MS" pitchFamily="127" charset="0"/>
              </a:rPr>
              <a:t>Хората имат два крака.  Кучетата и котките имат четири крака,</a:t>
            </a:r>
          </a:p>
          <a:p>
            <a:pPr eaLnBrk="1" hangingPunct="1">
              <a:lnSpc>
                <a:spcPct val="90000"/>
              </a:lnSpc>
              <a:buFont typeface="Wingdings 2" pitchFamily="127" charset="2"/>
              <a:buNone/>
            </a:pPr>
            <a:r>
              <a:rPr sz="2000" smtClean="0">
                <a:latin typeface="Trebuchet MS" pitchFamily="127" charset="0"/>
              </a:rPr>
              <a:t>а насекомите имат шест.  Но насекомите имат различни видове</a:t>
            </a:r>
          </a:p>
          <a:p>
            <a:pPr eaLnBrk="1" hangingPunct="1">
              <a:lnSpc>
                <a:spcPct val="90000"/>
              </a:lnSpc>
              <a:buFont typeface="Wingdings 2" pitchFamily="127" charset="2"/>
              <a:buNone/>
            </a:pPr>
            <a:r>
              <a:rPr sz="2000" smtClean="0">
                <a:latin typeface="Trebuchet MS" pitchFamily="127" charset="0"/>
              </a:rPr>
              <a:t>крака. Някои крака са за скачане.  Други са за катерене,</a:t>
            </a:r>
          </a:p>
          <a:p>
            <a:pPr eaLnBrk="1" hangingPunct="1">
              <a:lnSpc>
                <a:spcPct val="90000"/>
              </a:lnSpc>
              <a:buFont typeface="Wingdings 2" pitchFamily="127" charset="2"/>
              <a:buNone/>
            </a:pPr>
            <a:r>
              <a:rPr sz="2000" smtClean="0">
                <a:latin typeface="Trebuchet MS" pitchFamily="127" charset="0"/>
              </a:rPr>
              <a:t>хващане,  тичане, или плуване.</a:t>
            </a:r>
          </a:p>
          <a:p>
            <a:pPr eaLnBrk="1" hangingPunct="1">
              <a:lnSpc>
                <a:spcPct val="90000"/>
              </a:lnSpc>
            </a:pPr>
            <a:endParaRPr sz="2000" smtClean="0">
              <a:latin typeface="Trebuchet MS" pitchFamily="127" charset="0"/>
            </a:endParaRPr>
          </a:p>
          <a:p>
            <a:pPr eaLnBrk="1" hangingPunct="1">
              <a:lnSpc>
                <a:spcPct val="90000"/>
              </a:lnSpc>
              <a:buFont typeface="Wingdings 2" pitchFamily="127" charset="2"/>
              <a:buNone/>
            </a:pPr>
            <a:r>
              <a:rPr smtClean="0">
                <a:latin typeface="Trebuchet MS" pitchFamily="127" charset="0"/>
              </a:rPr>
              <a:t>1.  Колко крака имат хората?</a:t>
            </a:r>
          </a:p>
          <a:p>
            <a:pPr eaLnBrk="1" hangingPunct="1">
              <a:lnSpc>
                <a:spcPct val="90000"/>
              </a:lnSpc>
              <a:buFont typeface="Wingdings 2" pitchFamily="127" charset="2"/>
              <a:buNone/>
            </a:pPr>
            <a:endParaRPr smtClean="0">
              <a:latin typeface="Trebuchet MS" pitchFamily="127" charset="0"/>
            </a:endParaRPr>
          </a:p>
          <a:p>
            <a:pPr eaLnBrk="1" hangingPunct="1">
              <a:lnSpc>
                <a:spcPct val="90000"/>
              </a:lnSpc>
              <a:buFont typeface="Wingdings 2" pitchFamily="127" charset="2"/>
              <a:buNone/>
            </a:pPr>
            <a:r>
              <a:rPr smtClean="0">
                <a:latin typeface="Trebuchet MS" pitchFamily="127" charset="0"/>
              </a:rPr>
              <a:t>2.  Колко крака имат насекомите?</a:t>
            </a:r>
          </a:p>
          <a:p>
            <a:pPr eaLnBrk="1" hangingPunct="1">
              <a:lnSpc>
                <a:spcPct val="90000"/>
              </a:lnSpc>
              <a:buFont typeface="Wingdings 2" pitchFamily="127" charset="2"/>
              <a:buNone/>
            </a:pPr>
            <a:endParaRPr smtClean="0">
              <a:latin typeface="Trebuchet MS" pitchFamily="127" charset="0"/>
            </a:endParaRPr>
          </a:p>
          <a:p>
            <a:pPr eaLnBrk="1" hangingPunct="1">
              <a:lnSpc>
                <a:spcPct val="90000"/>
              </a:lnSpc>
              <a:buFont typeface="Wingdings 2" pitchFamily="127" charset="2"/>
              <a:buNone/>
            </a:pPr>
            <a:r>
              <a:rPr smtClean="0">
                <a:latin typeface="Trebuchet MS" pitchFamily="127" charset="0"/>
              </a:rPr>
              <a:t>3.  Как използват краката си насекомите?</a:t>
            </a:r>
            <a:r>
              <a:rPr sz="2000" smtClean="0">
                <a:latin typeface="Trebuchet MS" pitchFamily="127" charset="0"/>
              </a:rPr>
              <a:t/>
            </a:r>
            <a:br>
              <a:rPr sz="2000" smtClean="0">
                <a:latin typeface="Trebuchet MS" pitchFamily="127" charset="0"/>
              </a:rPr>
            </a:br>
            <a:endParaRPr sz="2000" smtClean="0">
              <a:latin typeface="Trebuchet MS" pitchFamily="127" charset="0"/>
            </a:endParaRPr>
          </a:p>
          <a:p>
            <a:pPr eaLnBrk="1" hangingPunct="1">
              <a:lnSpc>
                <a:spcPct val="90000"/>
              </a:lnSpc>
              <a:buFont typeface="Wingdings 2" pitchFamily="127" charset="2"/>
              <a:buNone/>
            </a:pPr>
            <a:endParaRPr sz="1600" smtClean="0">
              <a:latin typeface="Trebuchet MS" pitchFamily="127"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320675"/>
            <a:ext cx="7467600" cy="974725"/>
          </a:xfrm>
        </p:spPr>
        <p:txBody>
          <a:bodyPr anchorCtr="1"/>
          <a:lstStyle/>
          <a:p>
            <a:pPr algn="ctr" eaLnBrk="1" fontAlgn="auto" hangingPunct="1">
              <a:spcBef>
                <a:spcPts val="0"/>
              </a:spcBef>
              <a:spcAft>
                <a:spcPts val="0"/>
              </a:spcAft>
              <a:defRPr/>
            </a:pPr>
            <a:r>
              <a:rPr smtClean="0">
                <a:solidFill>
                  <a:srgbClr val="DF9307"/>
                </a:solidFill>
              </a:rPr>
              <a:t>Greater success with this?</a:t>
            </a:r>
          </a:p>
        </p:txBody>
      </p:sp>
      <p:sp>
        <p:nvSpPr>
          <p:cNvPr id="3" name="Content Placeholder 2"/>
          <p:cNvSpPr txBox="1">
            <a:spLocks noGrp="1"/>
          </p:cNvSpPr>
          <p:nvPr>
            <p:ph idx="1"/>
          </p:nvPr>
        </p:nvSpPr>
        <p:spPr>
          <a:xfrm>
            <a:off x="457200" y="1371600"/>
            <a:ext cx="8229600" cy="4754563"/>
          </a:xfrm>
        </p:spPr>
        <p:txBody>
          <a:bodyPr/>
          <a:lstStyle/>
          <a:p>
            <a:pPr marL="347664" indent="-347664" eaLnBrk="1" fontAlgn="auto" hangingPunct="1">
              <a:lnSpc>
                <a:spcPct val="90000"/>
              </a:lnSpc>
              <a:spcAft>
                <a:spcPts val="0"/>
              </a:spcAft>
              <a:buFont typeface="Wingdings 2"/>
              <a:buNone/>
              <a:defRPr/>
            </a:pPr>
            <a:r>
              <a:rPr sz="2000" smtClean="0"/>
              <a:t>Tib neeg muaj ob txhais ceg.  Aub thiab miv muaj plaub txhais ceg--kab</a:t>
            </a:r>
          </a:p>
          <a:p>
            <a:pPr marL="347664" indent="-347664" eaLnBrk="1" fontAlgn="auto" hangingPunct="1">
              <a:lnSpc>
                <a:spcPct val="90000"/>
              </a:lnSpc>
              <a:spcAft>
                <a:spcPts val="0"/>
              </a:spcAft>
              <a:buFont typeface="Wingdings 2"/>
              <a:buNone/>
              <a:defRPr/>
            </a:pPr>
            <a:r>
              <a:rPr sz="2000" smtClean="0"/>
              <a:t>thaib yoov muaj rau txhais ceg.  Tiamsis, kab thaib yoov co ceg tsis zoo</a:t>
            </a:r>
          </a:p>
          <a:p>
            <a:pPr marL="347664" indent="-347664" eaLnBrk="1" fontAlgn="auto" hangingPunct="1">
              <a:lnSpc>
                <a:spcPct val="90000"/>
              </a:lnSpc>
              <a:spcAft>
                <a:spcPts val="0"/>
              </a:spcAft>
              <a:buFont typeface="Wingdings 2"/>
              <a:buNone/>
              <a:defRPr/>
            </a:pPr>
            <a:r>
              <a:rPr sz="2000" smtClean="0"/>
              <a:t>tibyam.  Ib co ceg zoo rau txoj kev dhia.  Ib co ceg zoo heev rau txoj</a:t>
            </a:r>
          </a:p>
          <a:p>
            <a:pPr marL="347664" indent="-347664" eaLnBrk="1" fontAlgn="auto" hangingPunct="1">
              <a:lnSpc>
                <a:spcPct val="90000"/>
              </a:lnSpc>
              <a:spcAft>
                <a:spcPts val="0"/>
              </a:spcAft>
              <a:buFont typeface="Wingdings 2"/>
              <a:buNone/>
              <a:defRPr/>
            </a:pPr>
            <a:r>
              <a:rPr sz="2000" smtClean="0"/>
              <a:t>kev, nce ntoo, vuag khoom, khiav, los yog ua luam dej.</a:t>
            </a:r>
            <a:br>
              <a:rPr sz="2000" smtClean="0"/>
            </a:br>
            <a:endParaRPr sz="2000" smtClean="0"/>
          </a:p>
          <a:p>
            <a:pPr marL="347664" indent="-347664" eaLnBrk="1" fontAlgn="auto" hangingPunct="1">
              <a:lnSpc>
                <a:spcPct val="90000"/>
              </a:lnSpc>
              <a:spcAft>
                <a:spcPts val="0"/>
              </a:spcAft>
              <a:buFont typeface="Wingdings 2"/>
              <a:buNone/>
              <a:defRPr/>
            </a:pPr>
            <a:r>
              <a:rPr smtClean="0"/>
              <a:t>1.  Tib neeg muaj pestsawg txhais ceg?</a:t>
            </a:r>
          </a:p>
          <a:p>
            <a:pPr marL="347664" indent="-347664" eaLnBrk="1" fontAlgn="auto" hangingPunct="1">
              <a:lnSpc>
                <a:spcPct val="90000"/>
              </a:lnSpc>
              <a:spcAft>
                <a:spcPts val="0"/>
              </a:spcAft>
              <a:buFont typeface="Wingdings 2"/>
              <a:buNone/>
              <a:defRPr/>
            </a:pPr>
            <a:endParaRPr smtClean="0"/>
          </a:p>
          <a:p>
            <a:pPr marL="347664" indent="-347664" eaLnBrk="1" fontAlgn="auto" hangingPunct="1">
              <a:lnSpc>
                <a:spcPct val="90000"/>
              </a:lnSpc>
              <a:spcAft>
                <a:spcPts val="0"/>
              </a:spcAft>
              <a:buFont typeface="Wingdings 2"/>
              <a:buNone/>
              <a:defRPr/>
            </a:pPr>
            <a:r>
              <a:rPr smtClean="0"/>
              <a:t>2.  Kab thaib yoov muaj pestsawg txhai ceg?</a:t>
            </a:r>
          </a:p>
          <a:p>
            <a:pPr marL="347664" indent="-347664" eaLnBrk="1" fontAlgn="auto" hangingPunct="1">
              <a:lnSpc>
                <a:spcPct val="90000"/>
              </a:lnSpc>
              <a:spcAft>
                <a:spcPts val="0"/>
              </a:spcAft>
              <a:buFont typeface="Wingdings 2"/>
              <a:buNone/>
              <a:defRPr/>
            </a:pPr>
            <a:endParaRPr smtClean="0"/>
          </a:p>
          <a:p>
            <a:pPr marL="347664" indent="-347664" eaLnBrk="1" fontAlgn="auto" hangingPunct="1">
              <a:lnSpc>
                <a:spcPct val="90000"/>
              </a:lnSpc>
              <a:spcAft>
                <a:spcPts val="0"/>
              </a:spcAft>
              <a:buFont typeface="Wingdings 2"/>
              <a:buNone/>
              <a:defRPr/>
            </a:pPr>
            <a:r>
              <a:rPr smtClean="0"/>
              <a:t>3.  Kab thaib yoov siv lawv co ceg ua dabtsi?</a:t>
            </a:r>
          </a:p>
          <a:p>
            <a:pPr marL="274320" indent="-274320" eaLnBrk="1" fontAlgn="auto" hangingPunct="1">
              <a:lnSpc>
                <a:spcPct val="90000"/>
              </a:lnSpc>
              <a:spcAft>
                <a:spcPts val="0"/>
              </a:spcAft>
              <a:buFont typeface="Wingdings 2"/>
              <a:buNone/>
              <a:defRPr/>
            </a:pPr>
            <a:endParaRPr sz="1600" smtClean="0"/>
          </a:p>
        </p:txBody>
      </p:sp>
      <p:pic>
        <p:nvPicPr>
          <p:cNvPr id="37891" name="Picture 5" descr="C:\Users\MAUREEN\Pictures\Microsoft Clip Organizer\an01245_.wmf"/>
          <p:cNvPicPr>
            <a:picLocks noChangeAspect="1"/>
          </p:cNvPicPr>
          <p:nvPr/>
        </p:nvPicPr>
        <p:blipFill>
          <a:blip r:embed="rId3" cstate="print"/>
          <a:srcRect/>
          <a:stretch>
            <a:fillRect/>
          </a:stretch>
        </p:blipFill>
        <p:spPr bwMode="auto">
          <a:xfrm>
            <a:off x="6858000" y="3886200"/>
            <a:ext cx="1954213" cy="170973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noGrp="1"/>
          </p:cNvSpPr>
          <p:nvPr>
            <p:ph idx="1"/>
          </p:nvPr>
        </p:nvSpPr>
        <p:spPr>
          <a:xfrm>
            <a:off x="304800" y="3657600"/>
            <a:ext cx="7239000" cy="3038475"/>
          </a:xfrm>
        </p:spPr>
        <p:txBody>
          <a:bodyPr/>
          <a:lstStyle/>
          <a:p>
            <a:pPr marL="0" indent="0" eaLnBrk="1" fontAlgn="auto" hangingPunct="1">
              <a:spcBef>
                <a:spcPts val="0"/>
              </a:spcBef>
              <a:spcAft>
                <a:spcPts val="0"/>
              </a:spcAft>
              <a:buFont typeface="Wingdings 2"/>
              <a:buNone/>
              <a:defRPr/>
            </a:pPr>
            <a:r>
              <a:rPr sz="2000" smtClean="0">
                <a:solidFill>
                  <a:srgbClr val="000000"/>
                </a:solidFill>
              </a:rPr>
              <a:t>People have two legs.  Dogs and cats have four legs—and insects have six.  But not all insect legs are the same.  Some legs are good for  jumping.  Others are perfect for climbing, grabbing, running or  swimming.</a:t>
            </a:r>
            <a:br>
              <a:rPr sz="2000" smtClean="0">
                <a:solidFill>
                  <a:srgbClr val="000000"/>
                </a:solidFill>
              </a:rPr>
            </a:br>
            <a:endParaRPr sz="2000" smtClean="0">
              <a:solidFill>
                <a:srgbClr val="000000"/>
              </a:solidFill>
            </a:endParaRPr>
          </a:p>
          <a:p>
            <a:pPr marL="457200" indent="-457200" eaLnBrk="1" fontAlgn="auto" hangingPunct="1">
              <a:spcAft>
                <a:spcPts val="0"/>
              </a:spcAft>
              <a:buFont typeface="Wingdings 2"/>
              <a:buNone/>
              <a:defRPr/>
            </a:pPr>
            <a:r>
              <a:rPr sz="2400" smtClean="0">
                <a:solidFill>
                  <a:srgbClr val="000000"/>
                </a:solidFill>
              </a:rPr>
              <a:t>1.   How many legs do people have?</a:t>
            </a:r>
          </a:p>
          <a:p>
            <a:pPr marL="457200" indent="-457200" eaLnBrk="1" fontAlgn="auto" hangingPunct="1">
              <a:spcAft>
                <a:spcPts val="0"/>
              </a:spcAft>
              <a:buFont typeface="Wingdings 2"/>
              <a:buNone/>
              <a:defRPr/>
            </a:pPr>
            <a:r>
              <a:rPr sz="2400" smtClean="0">
                <a:solidFill>
                  <a:srgbClr val="000000"/>
                </a:solidFill>
              </a:rPr>
              <a:t>2.   How many legs do insects have?</a:t>
            </a:r>
          </a:p>
          <a:p>
            <a:pPr marL="457200" indent="-457200" eaLnBrk="1" fontAlgn="auto" hangingPunct="1">
              <a:spcAft>
                <a:spcPts val="0"/>
              </a:spcAft>
              <a:buFont typeface="Wingdings 2"/>
              <a:buNone/>
              <a:defRPr/>
            </a:pPr>
            <a:r>
              <a:rPr sz="2400" smtClean="0">
                <a:solidFill>
                  <a:srgbClr val="000000"/>
                </a:solidFill>
              </a:rPr>
              <a:t>3.   How do insects use their legs?</a:t>
            </a:r>
          </a:p>
          <a:p>
            <a:pPr marL="274320" indent="-274320" eaLnBrk="1" fontAlgn="auto" hangingPunct="1">
              <a:spcAft>
                <a:spcPts val="0"/>
              </a:spcAft>
              <a:buFont typeface="Wingdings 2"/>
              <a:buChar char=""/>
              <a:defRPr/>
            </a:pPr>
            <a:endParaRPr smtClean="0"/>
          </a:p>
        </p:txBody>
      </p:sp>
      <p:sp>
        <p:nvSpPr>
          <p:cNvPr id="3" name="Rectangle 3"/>
          <p:cNvSpPr/>
          <p:nvPr/>
        </p:nvSpPr>
        <p:spPr>
          <a:xfrm>
            <a:off x="304800" y="228600"/>
            <a:ext cx="7467600" cy="2409825"/>
          </a:xfrm>
          <a:prstGeom prst="rect">
            <a:avLst/>
          </a:prstGeom>
          <a:noFill/>
          <a:ln>
            <a:noFill/>
            <a:prstDash val="solid"/>
          </a:ln>
        </p:spPr>
        <p:txBody>
          <a:bodyPr>
            <a:spAutoFit/>
          </a:bodyPr>
          <a:lstStyle/>
          <a:p>
            <a:pPr fontAlgn="auto">
              <a:lnSpc>
                <a:spcPct val="90000"/>
              </a:lnSpc>
              <a:spcBef>
                <a:spcPts val="0"/>
              </a:spcBef>
              <a:spcAft>
                <a:spcPts val="0"/>
              </a:spcAft>
              <a:defRPr sz="1800" b="0" i="0" u="none" strike="noStrike" kern="0" cap="none" spc="0" baseline="0">
                <a:solidFill>
                  <a:srgbClr val="000000"/>
                </a:solidFill>
                <a:uFillTx/>
              </a:defRPr>
            </a:pPr>
            <a:r>
              <a:rPr lang="en-US" sz="1800" kern="0">
                <a:solidFill>
                  <a:srgbClr val="FFFFFF"/>
                </a:solidFill>
                <a:latin typeface="Calibri"/>
                <a:ea typeface="+mn-ea"/>
                <a:cs typeface="+mn-cs"/>
              </a:rPr>
              <a:t>Tib neeg muaj ob txhais ceg.  Aub thiab miv muaj plaub txhais ceg—kab thaib yoov muaj rau txhais ceg.  Tiamsis, kab thaib yoov co ceg tsis zoo tibyam.  Ib co ceg zoo rau txoj kev dhia.  Ib co ceg zoo heev rau txoj kev, nce ntoo, vuag khoom, khiav, los yog ua luam dej.</a:t>
            </a:r>
          </a:p>
          <a:p>
            <a:pPr marL="347664" indent="-347664" fontAlgn="auto">
              <a:lnSpc>
                <a:spcPct val="90000"/>
              </a:lnSpc>
              <a:spcBef>
                <a:spcPts val="0"/>
              </a:spcBef>
              <a:spcAft>
                <a:spcPts val="0"/>
              </a:spcAft>
              <a:defRPr sz="1800" b="0" i="0" u="none" strike="noStrike" kern="0" cap="none" spc="0" baseline="0">
                <a:solidFill>
                  <a:srgbClr val="000000"/>
                </a:solidFill>
                <a:uFillTx/>
              </a:defRPr>
            </a:pPr>
            <a:endParaRPr lang="en-US" sz="2000" kern="0">
              <a:solidFill>
                <a:srgbClr val="FFFFFF"/>
              </a:solidFill>
              <a:latin typeface="Calibri"/>
              <a:ea typeface="+mn-ea"/>
              <a:cs typeface="+mn-cs"/>
            </a:endParaRPr>
          </a:p>
          <a:p>
            <a:pPr marL="347664" indent="-347664" fontAlgn="auto">
              <a:spcBef>
                <a:spcPts val="600"/>
              </a:spcBef>
              <a:spcAft>
                <a:spcPts val="0"/>
              </a:spcAft>
              <a:defRPr sz="1800" b="0" i="0" u="none" strike="noStrike" kern="0" cap="none" spc="0" baseline="0">
                <a:solidFill>
                  <a:srgbClr val="000000"/>
                </a:solidFill>
                <a:uFillTx/>
              </a:defRPr>
            </a:pPr>
            <a:r>
              <a:rPr lang="en-US" sz="1800" kern="0">
                <a:solidFill>
                  <a:srgbClr val="FFFFFF"/>
                </a:solidFill>
                <a:latin typeface="Trebuchet MS"/>
                <a:ea typeface="+mn-ea"/>
                <a:cs typeface="+mn-cs"/>
              </a:rPr>
              <a:t>1.  Tib neeg muaj pestsawg txhais ceg?</a:t>
            </a:r>
          </a:p>
          <a:p>
            <a:pPr marL="347664" indent="-347664" fontAlgn="auto">
              <a:spcBef>
                <a:spcPts val="600"/>
              </a:spcBef>
              <a:spcAft>
                <a:spcPts val="0"/>
              </a:spcAft>
              <a:defRPr sz="1800" b="0" i="0" u="none" strike="noStrike" kern="0" cap="none" spc="0" baseline="0">
                <a:solidFill>
                  <a:srgbClr val="000000"/>
                </a:solidFill>
                <a:uFillTx/>
              </a:defRPr>
            </a:pPr>
            <a:r>
              <a:rPr lang="en-US" sz="1800" kern="0">
                <a:solidFill>
                  <a:srgbClr val="FFFFFF"/>
                </a:solidFill>
                <a:latin typeface="Trebuchet MS"/>
                <a:ea typeface="+mn-ea"/>
                <a:cs typeface="+mn-cs"/>
              </a:rPr>
              <a:t>2.  Kab thaib yoov muaj pestsawg txhai ceg?</a:t>
            </a:r>
          </a:p>
          <a:p>
            <a:pPr marL="347664" indent="-347664" fontAlgn="auto">
              <a:spcBef>
                <a:spcPts val="600"/>
              </a:spcBef>
              <a:spcAft>
                <a:spcPts val="0"/>
              </a:spcAft>
              <a:defRPr sz="1800" b="0" i="0" u="none" strike="noStrike" kern="0" cap="none" spc="0" baseline="0">
                <a:solidFill>
                  <a:srgbClr val="000000"/>
                </a:solidFill>
                <a:uFillTx/>
              </a:defRPr>
            </a:pPr>
            <a:r>
              <a:rPr lang="en-US" sz="1800" kern="0">
                <a:solidFill>
                  <a:srgbClr val="FFFFFF"/>
                </a:solidFill>
                <a:latin typeface="Trebuchet MS"/>
                <a:ea typeface="+mn-ea"/>
                <a:cs typeface="+mn-cs"/>
              </a:rPr>
              <a:t>3.  Kab thaib yoov siv lawv co ceg ua dabtsi?</a:t>
            </a:r>
            <a:endParaRPr lang="en-US" sz="1800" kern="0">
              <a:solidFill>
                <a:srgbClr val="FFFFFF"/>
              </a:solidFill>
              <a:latin typeface="Calibri"/>
              <a:ea typeface="+mn-ea"/>
              <a:cs typeface="+mn-cs"/>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10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fade">
                                      <p:cBhvr>
                                        <p:cTn id="27" dur="1000"/>
                                        <p:tgtEl>
                                          <p:spTgt spid="2">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1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3" end="3"/>
                                            </p:txEl>
                                          </p:spTgt>
                                        </p:tgtEl>
                                        <p:attrNameLst>
                                          <p:attrName>style.visibility</p:attrName>
                                        </p:attrNameLst>
                                      </p:cBhvr>
                                      <p:to>
                                        <p:strVal val="visible"/>
                                      </p:to>
                                    </p:set>
                                    <p:animEffect transition="in" filter="fade">
                                      <p:cBhvr>
                                        <p:cTn id="37" dur="1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914400" y="304800"/>
            <a:ext cx="6858000" cy="990600"/>
          </a:xfrm>
        </p:spPr>
        <p:txBody>
          <a:bodyPr/>
          <a:lstStyle/>
          <a:p>
            <a:pPr eaLnBrk="1" fontAlgn="auto" hangingPunct="1">
              <a:spcBef>
                <a:spcPts val="0"/>
              </a:spcBef>
              <a:spcAft>
                <a:spcPts val="0"/>
              </a:spcAft>
              <a:defRPr/>
            </a:pPr>
            <a:r>
              <a:rPr smtClean="0"/>
              <a:t>Is this easier? Why?</a:t>
            </a:r>
          </a:p>
        </p:txBody>
      </p:sp>
      <p:sp>
        <p:nvSpPr>
          <p:cNvPr id="41986" name="Content Placeholder 2"/>
          <p:cNvSpPr txBox="1">
            <a:spLocks noGrp="1"/>
          </p:cNvSpPr>
          <p:nvPr>
            <p:ph idx="1"/>
          </p:nvPr>
        </p:nvSpPr>
        <p:spPr>
          <a:xfrm>
            <a:off x="152400" y="1295400"/>
            <a:ext cx="8001000" cy="5410200"/>
          </a:xfrm>
        </p:spPr>
        <p:txBody>
          <a:bodyPr/>
          <a:lstStyle/>
          <a:p>
            <a:pPr marL="347663" indent="-347663" eaLnBrk="1" hangingPunct="1">
              <a:buFont typeface="Wingdings 2" pitchFamily="127" charset="2"/>
              <a:buNone/>
            </a:pPr>
            <a:r>
              <a:rPr sz="2200" smtClean="0">
                <a:latin typeface="Trebuchet MS" pitchFamily="127" charset="0"/>
              </a:rPr>
              <a:t>Tib neeg muaj ob txhais ceg.</a:t>
            </a:r>
          </a:p>
          <a:p>
            <a:pPr marL="347663" indent="-347663" eaLnBrk="1" hangingPunct="1">
              <a:buFont typeface="Wingdings 2" pitchFamily="127" charset="2"/>
              <a:buNone/>
            </a:pPr>
            <a:r>
              <a:rPr sz="2200" smtClean="0">
                <a:latin typeface="Trebuchet MS" pitchFamily="127" charset="0"/>
              </a:rPr>
              <a:t>     </a:t>
            </a:r>
          </a:p>
          <a:p>
            <a:pPr marL="347663" indent="-347663" eaLnBrk="1" hangingPunct="1">
              <a:buFont typeface="Wingdings 2" pitchFamily="127" charset="2"/>
              <a:buNone/>
            </a:pPr>
            <a:r>
              <a:rPr sz="2200" smtClean="0">
                <a:latin typeface="Trebuchet MS" pitchFamily="127" charset="0"/>
              </a:rPr>
              <a:t>Aub thiab miv muaj plaub txhais ceg—</a:t>
            </a:r>
          </a:p>
          <a:p>
            <a:pPr marL="347663" indent="-347663" eaLnBrk="1" hangingPunct="1">
              <a:buFont typeface="Wingdings 2" pitchFamily="127" charset="2"/>
              <a:buNone/>
            </a:pPr>
            <a:endParaRPr sz="2200" smtClean="0">
              <a:latin typeface="Trebuchet MS" pitchFamily="127" charset="0"/>
            </a:endParaRPr>
          </a:p>
          <a:p>
            <a:pPr marL="347663" indent="-347663" eaLnBrk="1" hangingPunct="1">
              <a:buFont typeface="Wingdings 2" pitchFamily="127" charset="2"/>
              <a:buNone/>
            </a:pPr>
            <a:r>
              <a:rPr sz="2200" smtClean="0">
                <a:latin typeface="Trebuchet MS" pitchFamily="127" charset="0"/>
              </a:rPr>
              <a:t>kab thaib yoov muaj rau txhais ceg.  </a:t>
            </a:r>
          </a:p>
          <a:p>
            <a:pPr marL="347663" indent="-347663" eaLnBrk="1" hangingPunct="1">
              <a:buFont typeface="Wingdings 2" pitchFamily="127" charset="2"/>
              <a:buNone/>
            </a:pPr>
            <a:endParaRPr sz="2200" smtClean="0">
              <a:latin typeface="Trebuchet MS" pitchFamily="127" charset="0"/>
            </a:endParaRPr>
          </a:p>
          <a:p>
            <a:pPr marL="347663" indent="-347663" eaLnBrk="1" hangingPunct="1">
              <a:buFont typeface="Wingdings 2" pitchFamily="127" charset="2"/>
              <a:buNone/>
            </a:pPr>
            <a:r>
              <a:rPr sz="2200" smtClean="0">
                <a:latin typeface="Trebuchet MS" pitchFamily="127" charset="0"/>
              </a:rPr>
              <a:t>Tiamsis, kab thaib yoov co ceg tsis zoo tibyam. </a:t>
            </a:r>
          </a:p>
          <a:p>
            <a:pPr marL="347663" indent="-347663" eaLnBrk="1" hangingPunct="1">
              <a:buFont typeface="Wingdings 2" pitchFamily="127" charset="2"/>
              <a:buNone/>
            </a:pPr>
            <a:endParaRPr sz="2200" smtClean="0">
              <a:latin typeface="Trebuchet MS" pitchFamily="127" charset="0"/>
            </a:endParaRPr>
          </a:p>
          <a:p>
            <a:pPr marL="347663" indent="-347663" eaLnBrk="1" hangingPunct="1">
              <a:buFont typeface="Wingdings 2" pitchFamily="127" charset="2"/>
              <a:buNone/>
            </a:pPr>
            <a:r>
              <a:rPr sz="2200" smtClean="0">
                <a:latin typeface="Trebuchet MS" pitchFamily="127" charset="0"/>
              </a:rPr>
              <a:t>Ib co ceg zoo rau txoj kev dhia.           Ib co ceg zoo</a:t>
            </a:r>
          </a:p>
          <a:p>
            <a:pPr marL="347663" indent="-347663" eaLnBrk="1" hangingPunct="1">
              <a:buFont typeface="Wingdings 2" pitchFamily="127" charset="2"/>
              <a:buNone/>
            </a:pPr>
            <a:r>
              <a:rPr sz="2200" smtClean="0">
                <a:latin typeface="Trebuchet MS" pitchFamily="127" charset="0"/>
              </a:rPr>
              <a:t>heev rau txoj</a:t>
            </a:r>
          </a:p>
          <a:p>
            <a:pPr marL="347663" indent="-347663" eaLnBrk="1" hangingPunct="1">
              <a:buFont typeface="Wingdings 2" pitchFamily="127" charset="2"/>
              <a:buNone/>
            </a:pPr>
            <a:endParaRPr sz="2200" smtClean="0">
              <a:latin typeface="Trebuchet MS" pitchFamily="127" charset="0"/>
            </a:endParaRPr>
          </a:p>
          <a:p>
            <a:pPr marL="347663" indent="-347663" eaLnBrk="1" hangingPunct="1">
              <a:buFont typeface="Wingdings 2" pitchFamily="127" charset="2"/>
              <a:buNone/>
            </a:pPr>
            <a:r>
              <a:rPr sz="2200" smtClean="0">
                <a:latin typeface="Trebuchet MS" pitchFamily="127" charset="0"/>
              </a:rPr>
              <a:t>kev, nce ntoo, vuag khoom, khiav, los yog ua luam dej.</a:t>
            </a:r>
            <a:br>
              <a:rPr sz="2200" smtClean="0">
                <a:latin typeface="Trebuchet MS" pitchFamily="127" charset="0"/>
              </a:rPr>
            </a:br>
            <a:endParaRPr sz="2200" smtClean="0">
              <a:latin typeface="Trebuchet MS" pitchFamily="127" charset="0"/>
            </a:endParaRPr>
          </a:p>
          <a:p>
            <a:pPr marL="347663" indent="-347663" eaLnBrk="1" hangingPunct="1">
              <a:buFont typeface="Wingdings 2" pitchFamily="127" charset="2"/>
              <a:buNone/>
            </a:pPr>
            <a:endParaRPr sz="2200" smtClean="0">
              <a:latin typeface="Trebuchet MS" pitchFamily="127" charset="0"/>
            </a:endParaRPr>
          </a:p>
        </p:txBody>
      </p:sp>
      <p:pic>
        <p:nvPicPr>
          <p:cNvPr id="41987" name="Picture 5" descr="400_F_9242913_VbbU8X8cpwV3muZhKgf2Daee5C2RHnld.jpg"/>
          <p:cNvPicPr>
            <a:picLocks noChangeAspect="1"/>
          </p:cNvPicPr>
          <p:nvPr/>
        </p:nvPicPr>
        <p:blipFill>
          <a:blip r:embed="rId3" cstate="print"/>
          <a:srcRect/>
          <a:stretch>
            <a:fillRect/>
          </a:stretch>
        </p:blipFill>
        <p:spPr bwMode="auto">
          <a:xfrm>
            <a:off x="4038600" y="1295400"/>
            <a:ext cx="762000" cy="609600"/>
          </a:xfrm>
          <a:prstGeom prst="rect">
            <a:avLst/>
          </a:prstGeom>
          <a:noFill/>
          <a:ln w="9525">
            <a:noFill/>
            <a:miter lim="800000"/>
            <a:headEnd/>
            <a:tailEnd/>
          </a:ln>
        </p:spPr>
      </p:pic>
      <p:pic>
        <p:nvPicPr>
          <p:cNvPr id="41988" name="Picture 6" descr="j0314402.jpg"/>
          <p:cNvPicPr>
            <a:picLocks noChangeAspect="1"/>
          </p:cNvPicPr>
          <p:nvPr/>
        </p:nvPicPr>
        <p:blipFill>
          <a:blip r:embed="rId4" cstate="print"/>
          <a:srcRect/>
          <a:stretch>
            <a:fillRect/>
          </a:stretch>
        </p:blipFill>
        <p:spPr bwMode="auto">
          <a:xfrm>
            <a:off x="5181600" y="1676400"/>
            <a:ext cx="1041400" cy="785813"/>
          </a:xfrm>
          <a:prstGeom prst="rect">
            <a:avLst/>
          </a:prstGeom>
          <a:noFill/>
          <a:ln w="9525">
            <a:noFill/>
            <a:miter lim="800000"/>
            <a:headEnd/>
            <a:tailEnd/>
          </a:ln>
        </p:spPr>
      </p:pic>
      <p:pic>
        <p:nvPicPr>
          <p:cNvPr id="41989" name="Picture 7" descr="vectorstock-150409-lady-bug-vector.jpg"/>
          <p:cNvPicPr>
            <a:picLocks noChangeAspect="1"/>
          </p:cNvPicPr>
          <p:nvPr/>
        </p:nvPicPr>
        <p:blipFill>
          <a:blip r:embed="rId5" cstate="print"/>
          <a:srcRect/>
          <a:stretch>
            <a:fillRect/>
          </a:stretch>
        </p:blipFill>
        <p:spPr bwMode="auto">
          <a:xfrm>
            <a:off x="4800600" y="2590800"/>
            <a:ext cx="990600" cy="722313"/>
          </a:xfrm>
          <a:prstGeom prst="rect">
            <a:avLst/>
          </a:prstGeom>
          <a:noFill/>
          <a:ln w="9525">
            <a:noFill/>
            <a:miter lim="800000"/>
            <a:headEnd/>
            <a:tailEnd/>
          </a:ln>
        </p:spPr>
      </p:pic>
      <p:pic>
        <p:nvPicPr>
          <p:cNvPr id="41990" name="Picture 8" descr="imagesCA8I5UQN.jpg"/>
          <p:cNvPicPr>
            <a:picLocks noChangeAspect="1"/>
          </p:cNvPicPr>
          <p:nvPr/>
        </p:nvPicPr>
        <p:blipFill>
          <a:blip r:embed="rId6" cstate="print"/>
          <a:srcRect/>
          <a:stretch>
            <a:fillRect/>
          </a:stretch>
        </p:blipFill>
        <p:spPr bwMode="auto">
          <a:xfrm>
            <a:off x="6172200" y="3200400"/>
            <a:ext cx="838200" cy="1023938"/>
          </a:xfrm>
          <a:prstGeom prst="rect">
            <a:avLst/>
          </a:prstGeom>
          <a:noFill/>
          <a:ln w="9525">
            <a:noFill/>
            <a:miter lim="800000"/>
            <a:headEnd/>
            <a:tailEnd/>
          </a:ln>
        </p:spPr>
      </p:pic>
      <p:pic>
        <p:nvPicPr>
          <p:cNvPr id="41991" name="Picture 9" descr="http://ts2.mm.bing.net/images/thumbnail.aspx?q=303470871725&amp;id=dc981a231011016c2acb5213aa778262&amp;url=http%3a%2f%2ffrank.itlab.us%2fphoto_essays%2fsmall%2fdec_29_2348_orange_bug.jpg">
            <a:hlinkClick r:id="rId7"/>
          </p:cNvPr>
          <p:cNvPicPr>
            <a:picLocks noChangeAspect="1"/>
          </p:cNvPicPr>
          <p:nvPr/>
        </p:nvPicPr>
        <p:blipFill>
          <a:blip r:embed="rId8" cstate="print"/>
          <a:srcRect/>
          <a:stretch>
            <a:fillRect/>
          </a:stretch>
        </p:blipFill>
        <p:spPr bwMode="auto">
          <a:xfrm>
            <a:off x="4191000" y="4419600"/>
            <a:ext cx="892175" cy="762000"/>
          </a:xfrm>
          <a:prstGeom prst="rect">
            <a:avLst/>
          </a:prstGeom>
          <a:noFill/>
          <a:ln w="9525">
            <a:noFill/>
            <a:miter lim="800000"/>
            <a:headEnd/>
            <a:tailEnd/>
          </a:ln>
        </p:spPr>
      </p:pic>
      <p:pic>
        <p:nvPicPr>
          <p:cNvPr id="41992" name="Picture 10" descr="untitled.bmp"/>
          <p:cNvPicPr>
            <a:picLocks noChangeAspect="1"/>
          </p:cNvPicPr>
          <p:nvPr/>
        </p:nvPicPr>
        <p:blipFill>
          <a:blip r:embed="rId9" cstate="print"/>
          <a:srcRect/>
          <a:stretch>
            <a:fillRect/>
          </a:stretch>
        </p:blipFill>
        <p:spPr bwMode="auto">
          <a:xfrm>
            <a:off x="1981200" y="5029200"/>
            <a:ext cx="1143000" cy="838200"/>
          </a:xfrm>
          <a:prstGeom prst="rect">
            <a:avLst/>
          </a:prstGeom>
          <a:noFill/>
          <a:ln w="9525">
            <a:noFill/>
            <a:miter lim="800000"/>
            <a:headEnd/>
            <a:tailEnd/>
          </a:ln>
        </p:spPr>
      </p:pic>
      <p:pic>
        <p:nvPicPr>
          <p:cNvPr id="41993" name="Picture 11" descr="0807150618501beetle_in_the_swimming_pool.jpg"/>
          <p:cNvPicPr>
            <a:picLocks noChangeAspect="1"/>
          </p:cNvPicPr>
          <p:nvPr/>
        </p:nvPicPr>
        <p:blipFill>
          <a:blip r:embed="rId10" cstate="print"/>
          <a:srcRect/>
          <a:stretch>
            <a:fillRect/>
          </a:stretch>
        </p:blipFill>
        <p:spPr bwMode="auto">
          <a:xfrm>
            <a:off x="7162800" y="5715000"/>
            <a:ext cx="990600" cy="914400"/>
          </a:xfrm>
          <a:prstGeom prst="rect">
            <a:avLst/>
          </a:prstGeom>
          <a:noFill/>
          <a:ln w="9525">
            <a:noFill/>
            <a:miter lim="800000"/>
            <a:headEnd/>
            <a:tailEnd/>
          </a:ln>
        </p:spPr>
      </p:pic>
      <p:pic>
        <p:nvPicPr>
          <p:cNvPr id="41994" name="Picture 12" descr="http://upload.wikimedia.org/wikipedia/commons/thumb/2/26/YellowLabradorLooking_new.jpg/250px-YellowLabradorLooking_new.jpg">
            <a:hlinkClick r:id="rId11"/>
          </p:cNvPr>
          <p:cNvPicPr>
            <a:picLocks noChangeAspect="1"/>
          </p:cNvPicPr>
          <p:nvPr/>
        </p:nvPicPr>
        <p:blipFill>
          <a:blip r:embed="rId12" cstate="print"/>
          <a:srcRect/>
          <a:stretch>
            <a:fillRect/>
          </a:stretch>
        </p:blipFill>
        <p:spPr bwMode="auto">
          <a:xfrm>
            <a:off x="6477000" y="1676400"/>
            <a:ext cx="990600" cy="762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4" descr="wq-iceberg-underwater"/>
          <p:cNvPicPr>
            <a:picLocks noGrp="1" noChangeAspect="1"/>
          </p:cNvPicPr>
          <p:nvPr>
            <p:ph type="pic" idx="4294967295"/>
          </p:nvPr>
        </p:nvPicPr>
        <p:blipFill>
          <a:blip r:embed="rId3" cstate="print"/>
          <a:srcRect/>
          <a:stretch>
            <a:fillRect/>
          </a:stretch>
        </p:blipFill>
        <p:spPr>
          <a:xfrm>
            <a:off x="609600" y="609600"/>
            <a:ext cx="6934200" cy="5562600"/>
          </a:xfrm>
          <a:ln w="15873">
            <a:solidFill>
              <a:srgbClr val="FFFFFF"/>
            </a:solidFill>
          </a:ln>
        </p:spPr>
      </p:pic>
      <p:sp>
        <p:nvSpPr>
          <p:cNvPr id="3" name="Rectangle 5"/>
          <p:cNvSpPr/>
          <p:nvPr/>
        </p:nvSpPr>
        <p:spPr>
          <a:xfrm>
            <a:off x="3352800" y="4419600"/>
            <a:ext cx="2590800" cy="396875"/>
          </a:xfrm>
          <a:prstGeom prst="rect">
            <a:avLst/>
          </a:prstGeom>
          <a:noFill/>
          <a:ln>
            <a:noFill/>
            <a:prstDash val="solid"/>
          </a:ln>
        </p:spPr>
        <p:txBody>
          <a:bodyPr anchorCtr="1">
            <a:spAutoFit/>
          </a:bodyPr>
          <a:lstStyle/>
          <a:p>
            <a:pPr algn="ctr" fontAlgn="auto" hangingPunct="0">
              <a:spcBef>
                <a:spcPts val="100"/>
              </a:spcBef>
              <a:spcAft>
                <a:spcPts val="0"/>
              </a:spcAft>
              <a:defRPr sz="1800" b="0" i="0" u="none" strike="noStrike" kern="0" cap="none" spc="0" baseline="0">
                <a:solidFill>
                  <a:srgbClr val="000000"/>
                </a:solidFill>
                <a:uFillTx/>
              </a:defRPr>
            </a:pPr>
            <a:r>
              <a:rPr lang="en-US" sz="2000" b="1" u="sng" kern="0" dirty="0">
                <a:solidFill>
                  <a:srgbClr val="FFFFFF"/>
                </a:solidFill>
                <a:effectLst>
                  <a:outerShdw dist="38096" dir="2700000">
                    <a:srgbClr val="000000"/>
                  </a:outerShdw>
                </a:effectLst>
                <a:latin typeface="Book Antiqua" pitchFamily="18"/>
                <a:ea typeface="+mn-ea"/>
                <a:cs typeface="+mn-cs"/>
              </a:rPr>
              <a:t>Academic Language</a:t>
            </a:r>
          </a:p>
        </p:txBody>
      </p:sp>
      <p:sp>
        <p:nvSpPr>
          <p:cNvPr id="4" name="Rectangle 7"/>
          <p:cNvSpPr/>
          <p:nvPr/>
        </p:nvSpPr>
        <p:spPr>
          <a:xfrm>
            <a:off x="1133475" y="1143000"/>
            <a:ext cx="2081213" cy="396875"/>
          </a:xfrm>
          <a:prstGeom prst="rect">
            <a:avLst/>
          </a:prstGeom>
          <a:noFill/>
          <a:ln>
            <a:noFill/>
            <a:prstDash val="solid"/>
          </a:ln>
        </p:spPr>
        <p:txBody>
          <a:bodyPr wrap="none" anchorCtr="1">
            <a:spAutoFit/>
          </a:bodyPr>
          <a:lstStyle/>
          <a:p>
            <a:pPr algn="ctr" fontAlgn="auto" hangingPunct="0">
              <a:spcBef>
                <a:spcPts val="100"/>
              </a:spcBef>
              <a:spcAft>
                <a:spcPts val="0"/>
              </a:spcAft>
              <a:defRPr sz="1800" b="0" i="0" u="none" strike="noStrike" kern="0" cap="none" spc="0" baseline="0">
                <a:solidFill>
                  <a:srgbClr val="000000"/>
                </a:solidFill>
                <a:uFillTx/>
              </a:defRPr>
            </a:pPr>
            <a:r>
              <a:rPr lang="en-US" sz="2000" b="1" u="sng" kern="0" dirty="0">
                <a:solidFill>
                  <a:srgbClr val="FFFFFF"/>
                </a:solidFill>
                <a:effectLst>
                  <a:outerShdw dist="38096" dir="2700000">
                    <a:srgbClr val="000000"/>
                  </a:outerShdw>
                </a:effectLst>
                <a:latin typeface="Book Antiqua" pitchFamily="18"/>
                <a:ea typeface="+mn-ea"/>
                <a:cs typeface="+mn-cs"/>
              </a:rPr>
              <a:t>Social Language</a:t>
            </a:r>
          </a:p>
        </p:txBody>
      </p:sp>
      <p:sp>
        <p:nvSpPr>
          <p:cNvPr id="44036" name="TextBox 4"/>
          <p:cNvSpPr txBox="1">
            <a:spLocks noChangeArrowheads="1"/>
          </p:cNvSpPr>
          <p:nvPr/>
        </p:nvSpPr>
        <p:spPr bwMode="auto">
          <a:xfrm>
            <a:off x="6629400" y="6324600"/>
            <a:ext cx="1371600" cy="457200"/>
          </a:xfrm>
          <a:prstGeom prst="rect">
            <a:avLst/>
          </a:prstGeom>
          <a:noFill/>
          <a:ln w="9525">
            <a:noFill/>
            <a:miter lim="800000"/>
            <a:headEnd/>
            <a:tailEnd/>
          </a:ln>
        </p:spPr>
        <p:txBody>
          <a:bodyPr>
            <a:prstTxWarp prst="textNoShape">
              <a:avLst/>
            </a:prstTxWarp>
            <a:spAutoFit/>
          </a:bodyPr>
          <a:lstStyle/>
          <a:p>
            <a:r>
              <a:rPr lang="en-US" sz="1200" i="1">
                <a:solidFill>
                  <a:srgbClr val="FFFFFF"/>
                </a:solidFill>
                <a:latin typeface="Calibri" charset="0"/>
              </a:rPr>
              <a:t>(Cummins, J. 1984)</a:t>
            </a:r>
          </a:p>
        </p:txBody>
      </p:sp>
      <p:sp>
        <p:nvSpPr>
          <p:cNvPr id="6" name="TextBox 5"/>
          <p:cNvSpPr txBox="1"/>
          <p:nvPr/>
        </p:nvSpPr>
        <p:spPr>
          <a:xfrm>
            <a:off x="3276600" y="1295400"/>
            <a:ext cx="3505200" cy="1006475"/>
          </a:xfrm>
          <a:prstGeom prst="rect">
            <a:avLst/>
          </a:prstGeom>
          <a:noFill/>
          <a:ln>
            <a:noFill/>
          </a:ln>
        </p:spPr>
        <p:txBody>
          <a:bodyPr>
            <a:spAutoFit/>
          </a:bodyPr>
          <a:lstStyle/>
          <a:p>
            <a:pPr fontAlgn="auto">
              <a:spcBef>
                <a:spcPts val="0"/>
              </a:spcBef>
              <a:spcAft>
                <a:spcPts val="0"/>
              </a:spcAft>
              <a:defRPr sz="1800" b="0" i="0" u="none" strike="noStrike" kern="0" cap="none" spc="0" baseline="0">
                <a:solidFill>
                  <a:srgbClr val="000000"/>
                </a:solidFill>
                <a:uFillTx/>
              </a:defRPr>
            </a:pPr>
            <a:r>
              <a:rPr lang="en-US" sz="2000" kern="0" dirty="0">
                <a:solidFill>
                  <a:srgbClr val="000000"/>
                </a:solidFill>
                <a:latin typeface="Calibri"/>
                <a:ea typeface="+mn-ea"/>
                <a:cs typeface="+mn-cs"/>
              </a:rPr>
              <a:t> </a:t>
            </a:r>
            <a:r>
              <a:rPr lang="en-US" sz="2000" b="1" kern="0" dirty="0">
                <a:solidFill>
                  <a:srgbClr val="000000"/>
                </a:solidFill>
                <a:effectLst>
                  <a:outerShdw dist="38096" dir="2700000">
                    <a:srgbClr val="000000"/>
                  </a:outerShdw>
                </a:effectLst>
                <a:latin typeface="Calibri"/>
                <a:ea typeface="+mn-ea"/>
                <a:cs typeface="+mn-cs"/>
              </a:rPr>
              <a:t>Basic Interpersonal Communicative Skills</a:t>
            </a:r>
          </a:p>
          <a:p>
            <a:pPr fontAlgn="auto">
              <a:spcBef>
                <a:spcPts val="0"/>
              </a:spcBef>
              <a:spcAft>
                <a:spcPts val="0"/>
              </a:spcAft>
              <a:defRPr sz="1800" b="0" i="0" u="none" strike="noStrike" kern="0" cap="none" spc="0" baseline="0">
                <a:solidFill>
                  <a:srgbClr val="000000"/>
                </a:solidFill>
                <a:uFillTx/>
              </a:defRPr>
            </a:pPr>
            <a:r>
              <a:rPr lang="en-US" sz="2000" b="1" i="1" kern="0" dirty="0">
                <a:solidFill>
                  <a:srgbClr val="000000"/>
                </a:solidFill>
                <a:effectLst>
                  <a:outerShdw dist="38096" dir="2700000">
                    <a:srgbClr val="000000"/>
                  </a:outerShdw>
                </a:effectLst>
                <a:latin typeface="Calibri"/>
                <a:ea typeface="+mn-ea"/>
                <a:cs typeface="+mn-cs"/>
              </a:rPr>
              <a:t>BICS</a:t>
            </a:r>
          </a:p>
        </p:txBody>
      </p:sp>
      <p:sp>
        <p:nvSpPr>
          <p:cNvPr id="7" name="TextBox 6"/>
          <p:cNvSpPr txBox="1"/>
          <p:nvPr/>
        </p:nvSpPr>
        <p:spPr>
          <a:xfrm>
            <a:off x="2133600" y="3200400"/>
            <a:ext cx="3124200" cy="1006475"/>
          </a:xfrm>
          <a:prstGeom prst="rect">
            <a:avLst/>
          </a:prstGeom>
          <a:noFill/>
          <a:ln>
            <a:noFill/>
          </a:ln>
        </p:spPr>
        <p:txBody>
          <a:bodyPr>
            <a:spAutoFit/>
          </a:bodyPr>
          <a:lstStyle/>
          <a:p>
            <a:pPr fontAlgn="auto">
              <a:spcBef>
                <a:spcPts val="0"/>
              </a:spcBef>
              <a:spcAft>
                <a:spcPts val="0"/>
              </a:spcAft>
              <a:defRPr sz="1800" b="0" i="0" u="none" strike="noStrike" kern="0" cap="none" spc="0" baseline="0">
                <a:solidFill>
                  <a:srgbClr val="000000"/>
                </a:solidFill>
                <a:uFillTx/>
              </a:defRPr>
            </a:pPr>
            <a:r>
              <a:rPr lang="en-US" sz="2000" b="1" kern="0" dirty="0">
                <a:solidFill>
                  <a:srgbClr val="000000"/>
                </a:solidFill>
                <a:effectLst>
                  <a:outerShdw dist="38096" dir="2700000">
                    <a:srgbClr val="000000"/>
                  </a:outerShdw>
                </a:effectLst>
                <a:latin typeface="Calibri"/>
                <a:ea typeface="+mn-ea"/>
                <a:cs typeface="+mn-cs"/>
              </a:rPr>
              <a:t>Cognitive Academic Language Proficiency </a:t>
            </a:r>
            <a:r>
              <a:rPr lang="en-US" sz="2000" b="1" i="1" kern="0" dirty="0">
                <a:solidFill>
                  <a:srgbClr val="000000"/>
                </a:solidFill>
                <a:effectLst>
                  <a:outerShdw dist="38096" dir="2700000">
                    <a:srgbClr val="000000"/>
                  </a:outerShdw>
                </a:effectLst>
                <a:latin typeface="Calibri"/>
                <a:ea typeface="+mn-ea"/>
                <a:cs typeface="+mn-cs"/>
              </a:rPr>
              <a:t>CALP</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num">
                                      <p:cBhvr>
                                        <p:cTn id="7" dur="80"/>
                                        <p:tgtEl>
                                          <p:spTgt spid="6"/>
                                        </p:tgtEl>
                                        <p:attrNameLst>
                                          <p:attrName>style.color</p:attrName>
                                        </p:attrNameLst>
                                      </p:cBhvr>
                                      <p:tavLst>
                                        <p:tav tm="0">
                                          <p:val>
                                            <p:clrVal>
                                              <a:schemeClr val="accent2"/>
                                            </p:clrVal>
                                          </p:val>
                                        </p:tav>
                                        <p:tav tm="50000">
                                          <p:val>
                                            <p:clrVal>
                                              <a:schemeClr val="hlink"/>
                                            </p:clrVal>
                                          </p:val>
                                        </p:tav>
                                      </p:tavLst>
                                    </p:anim>
                                    <p:anim calcmode="discrete" valueType="num">
                                      <p:cBhvr>
                                        <p:cTn id="8" dur="80"/>
                                        <p:tgtEl>
                                          <p:spTgt spid="6"/>
                                        </p:tgtEl>
                                        <p:attrNameLst>
                                          <p:attrName>fill.color</p:attrName>
                                        </p:attrNameLst>
                                      </p:cBhvr>
                                      <p:tavLst>
                                        <p:tav tm="0">
                                          <p:val>
                                            <p:clrVal>
                                              <a:schemeClr val="accent2"/>
                                            </p:clrVal>
                                          </p:val>
                                        </p:tav>
                                        <p:tav tm="50000">
                                          <p:val>
                                            <p:clrVal>
                                              <a:schemeClr val="hlink"/>
                                            </p:clrVal>
                                          </p:val>
                                        </p:tav>
                                      </p:tavLst>
                                    </p:anim>
                                    <p:set>
                                      <p:cBhvr>
                                        <p:cTn id="9" dur="80"/>
                                        <p:tgtEl>
                                          <p:spTgt spid="6"/>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7">
                                            <p:txEl>
                                              <p:pRg st="0" end="0"/>
                                            </p:txEl>
                                          </p:spTgt>
                                        </p:tgtEl>
                                        <p:attrNameLst>
                                          <p:attrName>style.visibility</p:attrName>
                                        </p:attrNameLst>
                                      </p:cBhvr>
                                      <p:to>
                                        <p:strVal val="visible"/>
                                      </p:to>
                                    </p:set>
                                    <p:anim calcmode="discrete" valueType="num">
                                      <p:cBhvr>
                                        <p:cTn id="14" dur="1000"/>
                                        <p:tgtEl>
                                          <p:spTgt spid="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num">
                                      <p:cBhvr>
                                        <p:cTn id="15" dur="1000"/>
                                        <p:tgtEl>
                                          <p:spTgt spid="7">
                                            <p:txEl>
                                              <p:pRg st="0" end="0"/>
                                            </p:txEl>
                                          </p:spTgt>
                                        </p:tgtEl>
                                        <p:attrNameLst>
                                          <p:attrName>fill.color</p:attrName>
                                        </p:attrNameLst>
                                      </p:cBhvr>
                                      <p:tavLst>
                                        <p:tav tm="0">
                                          <p:val>
                                            <p:clrVal>
                                              <a:schemeClr val="accent2"/>
                                            </p:clrVal>
                                          </p:val>
                                        </p:tav>
                                        <p:tav tm="50000">
                                          <p:val>
                                            <p:clrVal>
                                              <a:schemeClr val="hlink"/>
                                            </p:clrVal>
                                          </p:val>
                                        </p:tav>
                                      </p:tavLst>
                                    </p:anim>
                                    <p:set>
                                      <p:cBhvr>
                                        <p:cTn id="16" dur="1000"/>
                                        <p:tgtEl>
                                          <p:spTgt spid="7">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0" y="228600"/>
            <a:ext cx="9144000" cy="1235075"/>
          </a:xfrm>
          <a:solidFill>
            <a:schemeClr val="bg1">
              <a:lumMod val="65000"/>
            </a:schemeClr>
          </a:solidFill>
        </p:spPr>
        <p:txBody>
          <a:bodyPr/>
          <a:lstStyle/>
          <a:p>
            <a:pPr algn="ctr" eaLnBrk="1" fontAlgn="auto" hangingPunct="1">
              <a:spcBef>
                <a:spcPts val="0"/>
              </a:spcBef>
              <a:spcAft>
                <a:spcPts val="0"/>
              </a:spcAft>
              <a:defRPr/>
            </a:pPr>
            <a:r>
              <a:rPr dirty="0" smtClean="0"/>
              <a:t>BOTTOM LINE . . .</a:t>
            </a:r>
          </a:p>
        </p:txBody>
      </p:sp>
      <p:sp>
        <p:nvSpPr>
          <p:cNvPr id="3" name="Content Placeholder 2"/>
          <p:cNvSpPr txBox="1">
            <a:spLocks noGrp="1"/>
          </p:cNvSpPr>
          <p:nvPr>
            <p:ph idx="1"/>
          </p:nvPr>
        </p:nvSpPr>
        <p:spPr>
          <a:xfrm>
            <a:off x="0" y="1609725"/>
            <a:ext cx="9144000" cy="5019675"/>
          </a:xfrm>
          <a:solidFill>
            <a:schemeClr val="tx1">
              <a:lumMod val="95000"/>
              <a:lumOff val="5000"/>
            </a:schemeClr>
          </a:solidFill>
        </p:spPr>
        <p:txBody>
          <a:bodyPr/>
          <a:lstStyle/>
          <a:p>
            <a:pPr marL="0" indent="0" eaLnBrk="1" fontAlgn="auto" hangingPunct="1">
              <a:spcAft>
                <a:spcPts val="0"/>
              </a:spcAft>
              <a:buFont typeface="Wingdings 2"/>
              <a:buNone/>
              <a:defRPr/>
            </a:pPr>
            <a:endParaRPr sz="4000" dirty="0" smtClean="0">
              <a:latin typeface="Calibri" pitchFamily="34"/>
              <a:cs typeface="Arial" pitchFamily="34"/>
            </a:endParaRPr>
          </a:p>
          <a:p>
            <a:pPr marL="0" indent="0" eaLnBrk="1" fontAlgn="auto" hangingPunct="1">
              <a:spcAft>
                <a:spcPts val="0"/>
              </a:spcAft>
              <a:buFont typeface="Wingdings 2"/>
              <a:buNone/>
              <a:defRPr/>
            </a:pPr>
            <a:r>
              <a:rPr sz="4000" dirty="0" smtClean="0">
                <a:latin typeface="Calibri" pitchFamily="34"/>
                <a:cs typeface="Arial" pitchFamily="34"/>
              </a:rPr>
              <a:t>For students to achieve academically and demonstrate learning on a larger scale, such as high stakes assessments, they </a:t>
            </a:r>
            <a:r>
              <a:rPr sz="4000" i="1" dirty="0" smtClean="0">
                <a:solidFill>
                  <a:srgbClr val="00B0F0"/>
                </a:solidFill>
                <a:effectLst>
                  <a:outerShdw dist="38096" dir="2700000">
                    <a:srgbClr val="000000"/>
                  </a:outerShdw>
                </a:effectLst>
                <a:latin typeface="Calibri" pitchFamily="34"/>
                <a:cs typeface="Arial" pitchFamily="34"/>
              </a:rPr>
              <a:t>MUST</a:t>
            </a:r>
            <a:r>
              <a:rPr sz="4000" dirty="0" smtClean="0">
                <a:latin typeface="Calibri" pitchFamily="34"/>
                <a:cs typeface="Arial" pitchFamily="34"/>
              </a:rPr>
              <a:t> master </a:t>
            </a:r>
            <a:r>
              <a:rPr sz="4000" u="sng" dirty="0" smtClean="0">
                <a:latin typeface="Calibri" pitchFamily="34"/>
                <a:cs typeface="Arial" pitchFamily="34"/>
              </a:rPr>
              <a:t>Academic</a:t>
            </a:r>
            <a:r>
              <a:rPr sz="4000" dirty="0" smtClean="0">
                <a:latin typeface="Calibri" pitchFamily="34"/>
                <a:cs typeface="Arial" pitchFamily="34"/>
              </a:rPr>
              <a:t> </a:t>
            </a:r>
            <a:r>
              <a:rPr sz="4000" u="sng" dirty="0" smtClean="0">
                <a:latin typeface="Calibri" pitchFamily="34"/>
                <a:cs typeface="Arial" pitchFamily="34"/>
              </a:rPr>
              <a:t>Language</a:t>
            </a:r>
            <a:r>
              <a:rPr sz="4000" dirty="0" smtClean="0">
                <a:latin typeface="Calibri" pitchFamily="34"/>
                <a:cs typeface="Arial" pitchFamily="34"/>
              </a:rPr>
              <a:t>.</a:t>
            </a:r>
          </a:p>
          <a:p>
            <a:pPr marL="274320" indent="-274320" eaLnBrk="1" fontAlgn="auto" hangingPunct="1">
              <a:spcAft>
                <a:spcPts val="0"/>
              </a:spcAft>
              <a:buFont typeface="Wingdings 2"/>
              <a:buNone/>
              <a:defRPr/>
            </a:pPr>
            <a:endParaRPr sz="2400" dirty="0" smtClean="0">
              <a:latin typeface="Calibri" pitchFamily="34"/>
              <a:cs typeface="Arial" pitchFamily="34"/>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ctrTitle"/>
          </p:nvPr>
        </p:nvSpPr>
        <p:spPr>
          <a:xfrm>
            <a:off x="519113" y="1447800"/>
            <a:ext cx="8624887" cy="2152650"/>
          </a:xfrm>
          <a:solidFill>
            <a:schemeClr val="tx1">
              <a:lumMod val="75000"/>
              <a:lumOff val="25000"/>
            </a:schemeClr>
          </a:solidFill>
        </p:spPr>
        <p:txBody>
          <a:bodyPr/>
          <a:lstStyle/>
          <a:p>
            <a:pPr algn="ctr" eaLnBrk="1" fontAlgn="auto" hangingPunct="1">
              <a:spcBef>
                <a:spcPts val="0"/>
              </a:spcBef>
              <a:spcAft>
                <a:spcPts val="0"/>
              </a:spcAft>
              <a:defRPr/>
            </a:pPr>
            <a:r>
              <a:rPr sz="3600" dirty="0" smtClean="0"/>
              <a:t>Integrating English Language Proficiency Standards &amp; Content Standards </a:t>
            </a:r>
            <a:r>
              <a:rPr sz="3600" i="1" dirty="0" smtClean="0"/>
              <a:t>Builds CALP</a:t>
            </a:r>
          </a:p>
        </p:txBody>
      </p:sp>
      <p:sp>
        <p:nvSpPr>
          <p:cNvPr id="48130" name="Rectangle 4"/>
          <p:cNvSpPr>
            <a:spLocks noChangeArrowheads="1"/>
          </p:cNvSpPr>
          <p:nvPr/>
        </p:nvSpPr>
        <p:spPr bwMode="auto">
          <a:xfrm>
            <a:off x="381000" y="4800600"/>
            <a:ext cx="8380413" cy="858838"/>
          </a:xfrm>
          <a:prstGeom prst="rect">
            <a:avLst/>
          </a:prstGeom>
          <a:noFill/>
          <a:ln w="9525">
            <a:noFill/>
            <a:miter lim="800000"/>
            <a:headEnd/>
            <a:tailEnd/>
          </a:ln>
        </p:spPr>
        <p:txBody>
          <a:bodyPr>
            <a:prstTxWarp prst="textNoShape">
              <a:avLst/>
            </a:prstTxWarp>
          </a:bodyPr>
          <a:lstStyle/>
          <a:p>
            <a:pPr marL="342900" indent="-342900"/>
            <a:endParaRPr lang="en-US" sz="2000" b="1">
              <a:solidFill>
                <a:srgbClr val="FFFFFF"/>
              </a:solidFill>
            </a:endParaRPr>
          </a:p>
        </p:txBody>
      </p:sp>
      <p:sp>
        <p:nvSpPr>
          <p:cNvPr id="48131" name="TextBox 3"/>
          <p:cNvSpPr txBox="1">
            <a:spLocks noChangeArrowheads="1"/>
          </p:cNvSpPr>
          <p:nvPr/>
        </p:nvSpPr>
        <p:spPr bwMode="auto">
          <a:xfrm>
            <a:off x="2819400" y="3733800"/>
            <a:ext cx="6324600" cy="366713"/>
          </a:xfrm>
          <a:prstGeom prst="rect">
            <a:avLst/>
          </a:prstGeom>
          <a:noFill/>
          <a:ln w="9525">
            <a:noFill/>
            <a:miter lim="800000"/>
            <a:headEnd/>
            <a:tailEnd/>
          </a:ln>
        </p:spPr>
        <p:txBody>
          <a:bodyPr>
            <a:prstTxWarp prst="textNoShape">
              <a:avLst/>
            </a:prstTxWarp>
            <a:spAutoFit/>
          </a:bodyPr>
          <a:lstStyle/>
          <a:p>
            <a:r>
              <a:rPr lang="en-US" sz="1800">
                <a:hlinkClick r:id="rId3"/>
              </a:rPr>
              <a:t>http://www.wida.us/standards/DraftRelease/player.html</a:t>
            </a:r>
            <a:endParaRPr lang="en-US" sz="180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0" y="0"/>
            <a:ext cx="8153400" cy="1143000"/>
          </a:xfrm>
          <a:solidFill>
            <a:schemeClr val="accent1">
              <a:lumMod val="75000"/>
            </a:schemeClr>
          </a:solidFill>
        </p:spPr>
        <p:txBody>
          <a:bodyPr/>
          <a:lstStyle/>
          <a:p>
            <a:pPr algn="ctr" eaLnBrk="1" fontAlgn="auto" hangingPunct="1">
              <a:spcBef>
                <a:spcPts val="0"/>
              </a:spcBef>
              <a:spcAft>
                <a:spcPts val="0"/>
              </a:spcAft>
              <a:defRPr/>
            </a:pPr>
            <a:r>
              <a:rPr dirty="0" smtClean="0"/>
              <a:t>Language vs. Content</a:t>
            </a:r>
          </a:p>
        </p:txBody>
      </p:sp>
      <p:sp>
        <p:nvSpPr>
          <p:cNvPr id="3" name="Content Placeholder 2"/>
          <p:cNvSpPr txBox="1">
            <a:spLocks noGrp="1"/>
          </p:cNvSpPr>
          <p:nvPr>
            <p:ph idx="1"/>
          </p:nvPr>
        </p:nvSpPr>
        <p:spPr>
          <a:xfrm>
            <a:off x="457200" y="1219200"/>
            <a:ext cx="7239000" cy="4800600"/>
          </a:xfrm>
        </p:spPr>
        <p:txBody>
          <a:bodyPr/>
          <a:lstStyle/>
          <a:p>
            <a:pPr marL="347664" indent="-347664" eaLnBrk="1" fontAlgn="auto" hangingPunct="1">
              <a:spcAft>
                <a:spcPts val="0"/>
              </a:spcAft>
              <a:buFont typeface="Wingdings 2"/>
              <a:buChar char=""/>
              <a:defRPr/>
            </a:pPr>
            <a:r>
              <a:rPr sz="3600" b="1" dirty="0" smtClean="0">
                <a:solidFill>
                  <a:srgbClr val="002060"/>
                </a:solidFill>
              </a:rPr>
              <a:t>Language proficiency</a:t>
            </a:r>
            <a:r>
              <a:rPr sz="3600" dirty="0" smtClean="0">
                <a:solidFill>
                  <a:srgbClr val="002060"/>
                </a:solidFill>
              </a:rPr>
              <a:t> </a:t>
            </a:r>
            <a:r>
              <a:rPr sz="3600" dirty="0" smtClean="0"/>
              <a:t>involves the</a:t>
            </a:r>
            <a:r>
              <a:rPr sz="3600" dirty="0" smtClean="0">
                <a:solidFill>
                  <a:srgbClr val="002060"/>
                </a:solidFill>
              </a:rPr>
              <a:t> </a:t>
            </a:r>
            <a:r>
              <a:rPr sz="3600" b="1" dirty="0" smtClean="0">
                <a:solidFill>
                  <a:srgbClr val="002060"/>
                </a:solidFill>
                <a:effectLst>
                  <a:outerShdw dist="38096" dir="2700000">
                    <a:srgbClr val="000000"/>
                  </a:outerShdw>
                </a:effectLst>
              </a:rPr>
              <a:t>language</a:t>
            </a:r>
            <a:r>
              <a:rPr sz="3600" dirty="0" smtClean="0">
                <a:solidFill>
                  <a:srgbClr val="002060"/>
                </a:solidFill>
              </a:rPr>
              <a:t> </a:t>
            </a:r>
            <a:r>
              <a:rPr sz="3600" dirty="0" smtClean="0"/>
              <a:t>associated with the content areas.</a:t>
            </a:r>
          </a:p>
          <a:p>
            <a:pPr marL="347664" indent="-347664" eaLnBrk="1" fontAlgn="auto" hangingPunct="1">
              <a:spcAft>
                <a:spcPts val="0"/>
              </a:spcAft>
              <a:buFont typeface="Wingdings 2"/>
              <a:buNone/>
              <a:defRPr/>
            </a:pPr>
            <a:endParaRPr sz="3600" dirty="0" smtClean="0"/>
          </a:p>
          <a:p>
            <a:pPr marL="347664" indent="-347664" eaLnBrk="1" fontAlgn="auto" hangingPunct="1">
              <a:spcAft>
                <a:spcPts val="0"/>
              </a:spcAft>
              <a:buFont typeface="Wingdings 2"/>
              <a:buChar char=""/>
              <a:defRPr/>
            </a:pPr>
            <a:r>
              <a:rPr sz="3600" b="1" dirty="0" smtClean="0">
                <a:solidFill>
                  <a:srgbClr val="002060"/>
                </a:solidFill>
              </a:rPr>
              <a:t>Content knowledge</a:t>
            </a:r>
            <a:r>
              <a:rPr sz="3600" dirty="0" smtClean="0">
                <a:solidFill>
                  <a:srgbClr val="002060"/>
                </a:solidFill>
              </a:rPr>
              <a:t> </a:t>
            </a:r>
            <a:r>
              <a:rPr sz="3600" dirty="0" smtClean="0"/>
              <a:t>reflects the declarative (what) and procedural knowledge (how) associated with the </a:t>
            </a:r>
            <a:r>
              <a:rPr sz="3600" b="1" dirty="0" smtClean="0">
                <a:solidFill>
                  <a:srgbClr val="002060"/>
                </a:solidFill>
                <a:effectLst>
                  <a:outerShdw dist="38096" dir="2700000">
                    <a:srgbClr val="000000"/>
                  </a:outerShdw>
                </a:effectLst>
              </a:rPr>
              <a:t>content</a:t>
            </a:r>
            <a:r>
              <a:rPr sz="3600" dirty="0" smtClean="0"/>
              <a:t>.</a:t>
            </a:r>
            <a:endParaRPr sz="3600" dirty="0" smtClean="0">
              <a:solidFill>
                <a:srgbClr val="FFDE66"/>
              </a:solidFill>
            </a:endParaRPr>
          </a:p>
          <a:p>
            <a:pPr marL="274320" indent="-274320" eaLnBrk="1" fontAlgn="auto" hangingPunct="1">
              <a:spcAft>
                <a:spcPts val="0"/>
              </a:spcAft>
              <a:buFont typeface="Wingdings 2"/>
              <a:buNone/>
              <a:defRPr/>
            </a:pPr>
            <a:endParaRPr dirty="0" smtClean="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ctrTitle"/>
          </p:nvPr>
        </p:nvSpPr>
        <p:spPr>
          <a:xfrm>
            <a:off x="2667000" y="0"/>
            <a:ext cx="6477000" cy="1447800"/>
          </a:xfrm>
          <a:solidFill>
            <a:srgbClr val="B23B7E"/>
          </a:solidFill>
        </p:spPr>
        <p:txBody>
          <a:bodyPr anchorCtr="1"/>
          <a:lstStyle/>
          <a:p>
            <a:pPr algn="ctr" eaLnBrk="1" fontAlgn="auto" hangingPunct="1">
              <a:spcBef>
                <a:spcPts val="0"/>
              </a:spcBef>
              <a:spcAft>
                <a:spcPts val="0"/>
              </a:spcAft>
              <a:defRPr/>
            </a:pPr>
            <a:r>
              <a:rPr sz="3600" dirty="0" smtClean="0">
                <a:solidFill>
                  <a:srgbClr val="002060"/>
                </a:solidFill>
              </a:rPr>
              <a:t>Content</a:t>
            </a:r>
            <a:r>
              <a:rPr sz="3600" dirty="0" smtClean="0">
                <a:solidFill>
                  <a:srgbClr val="F9B639"/>
                </a:solidFill>
              </a:rPr>
              <a:t> and </a:t>
            </a:r>
            <a:r>
              <a:rPr sz="3600" dirty="0" smtClean="0">
                <a:solidFill>
                  <a:srgbClr val="004620"/>
                </a:solidFill>
              </a:rPr>
              <a:t>Language</a:t>
            </a:r>
            <a:r>
              <a:rPr sz="3600" dirty="0" smtClean="0">
                <a:solidFill>
                  <a:srgbClr val="F9B639"/>
                </a:solidFill>
              </a:rPr>
              <a:t> Objective</a:t>
            </a:r>
          </a:p>
        </p:txBody>
      </p:sp>
      <p:sp>
        <p:nvSpPr>
          <p:cNvPr id="52226" name="Subtitle 2"/>
          <p:cNvSpPr txBox="1">
            <a:spLocks noGrp="1"/>
          </p:cNvSpPr>
          <p:nvPr>
            <p:ph type="subTitle" idx="1"/>
          </p:nvPr>
        </p:nvSpPr>
        <p:spPr>
          <a:xfrm>
            <a:off x="3124200" y="1905000"/>
            <a:ext cx="5562600" cy="4114800"/>
          </a:xfrm>
          <a:ln w="57150">
            <a:solidFill>
              <a:srgbClr val="B23B7E"/>
            </a:solidFill>
          </a:ln>
        </p:spPr>
        <p:txBody>
          <a:bodyPr/>
          <a:lstStyle/>
          <a:p>
            <a:pPr algn="l" eaLnBrk="1" hangingPunct="1"/>
            <a:endParaRPr smtClean="0">
              <a:solidFill>
                <a:srgbClr val="FFC000"/>
              </a:solidFill>
              <a:latin typeface="Trebuchet MS" pitchFamily="127" charset="0"/>
            </a:endParaRPr>
          </a:p>
          <a:p>
            <a:pPr algn="l" eaLnBrk="1" hangingPunct="1"/>
            <a:r>
              <a:rPr sz="2400" smtClean="0">
                <a:solidFill>
                  <a:srgbClr val="FFC000"/>
                </a:solidFill>
                <a:latin typeface="Trebuchet MS" pitchFamily="127" charset="0"/>
              </a:rPr>
              <a:t>Subject: Reading (from English-Language Arts)</a:t>
            </a:r>
          </a:p>
          <a:p>
            <a:pPr algn="l" eaLnBrk="1" hangingPunct="1"/>
            <a:r>
              <a:rPr sz="2400" u="sng" smtClean="0">
                <a:solidFill>
                  <a:srgbClr val="002060"/>
                </a:solidFill>
                <a:latin typeface="Trebuchet MS" pitchFamily="127" charset="0"/>
              </a:rPr>
              <a:t>Content Objective- </a:t>
            </a:r>
            <a:r>
              <a:rPr sz="2400" smtClean="0">
                <a:solidFill>
                  <a:srgbClr val="002060"/>
                </a:solidFill>
                <a:latin typeface="Trebuchet MS" pitchFamily="127" charset="0"/>
              </a:rPr>
              <a:t>Identify topic/ main idea/supporting details/identify unknown words for meaning</a:t>
            </a:r>
          </a:p>
          <a:p>
            <a:pPr algn="l" eaLnBrk="1" hangingPunct="1"/>
            <a:r>
              <a:rPr sz="2400" smtClean="0">
                <a:solidFill>
                  <a:srgbClr val="FFC000"/>
                </a:solidFill>
                <a:latin typeface="Trebuchet MS" pitchFamily="127" charset="0"/>
              </a:rPr>
              <a:t>WIDA - Level 2 </a:t>
            </a:r>
            <a:r>
              <a:rPr sz="2400" u="sng" smtClean="0">
                <a:solidFill>
                  <a:srgbClr val="002060"/>
                </a:solidFill>
                <a:latin typeface="Trebuchet MS" pitchFamily="127" charset="0"/>
              </a:rPr>
              <a:t>Language Objective</a:t>
            </a:r>
            <a:r>
              <a:rPr sz="2400" smtClean="0">
                <a:solidFill>
                  <a:srgbClr val="002060"/>
                </a:solidFill>
                <a:latin typeface="Trebuchet MS" pitchFamily="127" charset="0"/>
              </a:rPr>
              <a:t>- </a:t>
            </a:r>
            <a:r>
              <a:rPr sz="2400" i="1" smtClean="0">
                <a:solidFill>
                  <a:srgbClr val="002060"/>
                </a:solidFill>
                <a:latin typeface="Trebuchet MS" pitchFamily="127" charset="0"/>
              </a:rPr>
              <a:t>Speaking</a:t>
            </a:r>
            <a:r>
              <a:rPr sz="2400" smtClean="0">
                <a:solidFill>
                  <a:srgbClr val="002060"/>
                </a:solidFill>
                <a:latin typeface="Trebuchet MS" pitchFamily="127" charset="0"/>
              </a:rPr>
              <a:t>-Using their first or second language, share the main ideas, details with a bilingual partner.</a:t>
            </a:r>
          </a:p>
          <a:p>
            <a:pPr algn="l" eaLnBrk="1" hangingPunct="1"/>
            <a:endParaRPr u="sng" smtClean="0">
              <a:solidFill>
                <a:srgbClr val="002060"/>
              </a:solidFill>
              <a:latin typeface="Trebuchet MS" pitchFamily="127" charset="0"/>
            </a:endParaRPr>
          </a:p>
          <a:p>
            <a:pPr algn="l" eaLnBrk="1" hangingPunct="1"/>
            <a:endParaRPr smtClean="0">
              <a:solidFill>
                <a:srgbClr val="002060"/>
              </a:solidFill>
              <a:latin typeface="Trebuchet MS" pitchFamily="127" charset="0"/>
            </a:endParaRPr>
          </a:p>
          <a:p>
            <a:pPr algn="l" eaLnBrk="1" hangingPunct="1"/>
            <a:endParaRPr smtClean="0">
              <a:solidFill>
                <a:srgbClr val="007033"/>
              </a:solidFill>
              <a:latin typeface="Trebuchet MS" pitchFamily="127" charset="0"/>
            </a:endParaRPr>
          </a:p>
          <a:p>
            <a:pPr algn="l" eaLnBrk="1" hangingPunct="1"/>
            <a:endParaRPr smtClean="0">
              <a:solidFill>
                <a:srgbClr val="002060"/>
              </a:solidFill>
              <a:latin typeface="Trebuchet MS" pitchFamily="127" charset="0"/>
            </a:endParaRPr>
          </a:p>
        </p:txBody>
      </p:sp>
      <p:sp>
        <p:nvSpPr>
          <p:cNvPr id="5" name="TextBox 4"/>
          <p:cNvSpPr txBox="1"/>
          <p:nvPr/>
        </p:nvSpPr>
        <p:spPr>
          <a:xfrm rot="5400000">
            <a:off x="-38338" y="2695478"/>
            <a:ext cx="3200876" cy="533399"/>
          </a:xfrm>
          <a:prstGeom prst="rect">
            <a:avLst/>
          </a:prstGeom>
          <a:noFill/>
        </p:spPr>
        <p:txBody>
          <a:bodyPr vert="vert270">
            <a:spAutoFit/>
          </a:bodyPr>
          <a:lstStyle/>
          <a:p>
            <a:pPr>
              <a:defRPr/>
            </a:pPr>
            <a:r>
              <a:rPr lang="en-US" sz="2800" b="1" dirty="0">
                <a:latin typeface="Arial" pitchFamily="34" charset="0"/>
                <a:ea typeface="+mn-ea"/>
                <a:cs typeface="+mn-cs"/>
              </a:rPr>
              <a:t>EXAMPLE</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Picture 2"/>
          <p:cNvPicPr>
            <a:picLocks noChangeAspect="1" noChangeArrowheads="1"/>
          </p:cNvPicPr>
          <p:nvPr/>
        </p:nvPicPr>
        <p:blipFill>
          <a:blip r:embed="rId3" cstate="print"/>
          <a:srcRect/>
          <a:stretch>
            <a:fillRect/>
          </a:stretch>
        </p:blipFill>
        <p:spPr bwMode="auto">
          <a:xfrm>
            <a:off x="914400" y="304800"/>
            <a:ext cx="2890838" cy="2339975"/>
          </a:xfrm>
          <a:prstGeom prst="rect">
            <a:avLst/>
          </a:prstGeom>
          <a:noFill/>
          <a:ln w="9525">
            <a:noFill/>
            <a:miter lim="800000"/>
            <a:headEnd/>
            <a:tailEnd/>
          </a:ln>
        </p:spPr>
      </p:pic>
      <p:sp>
        <p:nvSpPr>
          <p:cNvPr id="54274" name="Rectangle 3"/>
          <p:cNvSpPr>
            <a:spLocks noChangeArrowheads="1"/>
          </p:cNvSpPr>
          <p:nvPr/>
        </p:nvSpPr>
        <p:spPr bwMode="auto">
          <a:xfrm>
            <a:off x="4114800" y="685800"/>
            <a:ext cx="4648200" cy="457200"/>
          </a:xfrm>
          <a:prstGeom prst="rect">
            <a:avLst/>
          </a:prstGeom>
          <a:noFill/>
          <a:ln w="9525">
            <a:noFill/>
            <a:miter lim="800000"/>
            <a:headEnd/>
            <a:tailEnd/>
          </a:ln>
        </p:spPr>
        <p:txBody>
          <a:bodyPr>
            <a:prstTxWarp prst="textNoShape">
              <a:avLst/>
            </a:prstTxWarp>
            <a:spAutoFit/>
          </a:bodyPr>
          <a:lstStyle/>
          <a:p>
            <a:endParaRPr lang="en-US"/>
          </a:p>
        </p:txBody>
      </p:sp>
      <p:sp>
        <p:nvSpPr>
          <p:cNvPr id="54275" name="Rectangle 4"/>
          <p:cNvSpPr>
            <a:spLocks noChangeArrowheads="1"/>
          </p:cNvSpPr>
          <p:nvPr/>
        </p:nvSpPr>
        <p:spPr bwMode="auto">
          <a:xfrm>
            <a:off x="3886200" y="500063"/>
            <a:ext cx="4953000" cy="1552575"/>
          </a:xfrm>
          <a:prstGeom prst="rect">
            <a:avLst/>
          </a:prstGeom>
          <a:noFill/>
          <a:ln w="9525">
            <a:noFill/>
            <a:miter lim="800000"/>
            <a:headEnd/>
            <a:tailEnd/>
          </a:ln>
        </p:spPr>
        <p:txBody>
          <a:bodyPr>
            <a:prstTxWarp prst="textNoShape">
              <a:avLst/>
            </a:prstTxWarp>
            <a:spAutoFit/>
          </a:bodyPr>
          <a:lstStyle/>
          <a:p>
            <a:r>
              <a:rPr lang="en-US"/>
              <a:t>Turn to the person next to you and talk about your favorite kind of fruit.</a:t>
            </a:r>
          </a:p>
          <a:p>
            <a:endParaRPr lang="en-US"/>
          </a:p>
          <a:p>
            <a:endParaRPr lang="en-US"/>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Picture 2"/>
          <p:cNvPicPr>
            <a:picLocks noChangeAspect="1" noChangeArrowheads="1"/>
          </p:cNvPicPr>
          <p:nvPr/>
        </p:nvPicPr>
        <p:blipFill>
          <a:blip r:embed="rId3" cstate="print"/>
          <a:srcRect/>
          <a:stretch>
            <a:fillRect/>
          </a:stretch>
        </p:blipFill>
        <p:spPr bwMode="auto">
          <a:xfrm>
            <a:off x="914400" y="304800"/>
            <a:ext cx="2890838" cy="2339975"/>
          </a:xfrm>
          <a:prstGeom prst="rect">
            <a:avLst/>
          </a:prstGeom>
          <a:noFill/>
          <a:ln w="9525">
            <a:noFill/>
            <a:miter lim="800000"/>
            <a:headEnd/>
            <a:tailEnd/>
          </a:ln>
        </p:spPr>
      </p:pic>
      <p:sp>
        <p:nvSpPr>
          <p:cNvPr id="56322" name="Rectangle 3"/>
          <p:cNvSpPr>
            <a:spLocks noChangeArrowheads="1"/>
          </p:cNvSpPr>
          <p:nvPr/>
        </p:nvSpPr>
        <p:spPr bwMode="auto">
          <a:xfrm>
            <a:off x="4114800" y="685800"/>
            <a:ext cx="4648200" cy="457200"/>
          </a:xfrm>
          <a:prstGeom prst="rect">
            <a:avLst/>
          </a:prstGeom>
          <a:noFill/>
          <a:ln w="9525">
            <a:noFill/>
            <a:miter lim="800000"/>
            <a:headEnd/>
            <a:tailEnd/>
          </a:ln>
        </p:spPr>
        <p:txBody>
          <a:bodyPr>
            <a:prstTxWarp prst="textNoShape">
              <a:avLst/>
            </a:prstTxWarp>
            <a:spAutoFit/>
          </a:bodyPr>
          <a:lstStyle/>
          <a:p>
            <a:endParaRPr lang="en-US"/>
          </a:p>
        </p:txBody>
      </p:sp>
      <p:sp>
        <p:nvSpPr>
          <p:cNvPr id="56323" name="Rectangle 4"/>
          <p:cNvSpPr>
            <a:spLocks noChangeArrowheads="1"/>
          </p:cNvSpPr>
          <p:nvPr/>
        </p:nvSpPr>
        <p:spPr bwMode="auto">
          <a:xfrm>
            <a:off x="3886200" y="500063"/>
            <a:ext cx="4953000" cy="2282825"/>
          </a:xfrm>
          <a:prstGeom prst="rect">
            <a:avLst/>
          </a:prstGeom>
          <a:noFill/>
          <a:ln w="9525">
            <a:noFill/>
            <a:miter lim="800000"/>
            <a:headEnd/>
            <a:tailEnd/>
          </a:ln>
        </p:spPr>
        <p:txBody>
          <a:bodyPr>
            <a:prstTxWarp prst="textNoShape">
              <a:avLst/>
            </a:prstTxWarp>
            <a:spAutoFit/>
          </a:bodyPr>
          <a:lstStyle/>
          <a:p>
            <a:r>
              <a:rPr lang="en-US"/>
              <a:t>Turn to the person next to you and talk about your favorite kind of fruit.</a:t>
            </a:r>
          </a:p>
          <a:p>
            <a:endParaRPr lang="en-US"/>
          </a:p>
          <a:p>
            <a:r>
              <a:rPr lang="en-US"/>
              <a:t>Now talk about that fruit from the perspective of a poet.</a:t>
            </a:r>
          </a:p>
          <a:p>
            <a:endParaRPr lang="en-US"/>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69" name="Picture 2"/>
          <p:cNvPicPr>
            <a:picLocks noChangeAspect="1" noChangeArrowheads="1"/>
          </p:cNvPicPr>
          <p:nvPr/>
        </p:nvPicPr>
        <p:blipFill>
          <a:blip r:embed="rId3" cstate="print"/>
          <a:srcRect/>
          <a:stretch>
            <a:fillRect/>
          </a:stretch>
        </p:blipFill>
        <p:spPr bwMode="auto">
          <a:xfrm>
            <a:off x="914400" y="304800"/>
            <a:ext cx="2890838" cy="2339975"/>
          </a:xfrm>
          <a:prstGeom prst="rect">
            <a:avLst/>
          </a:prstGeom>
          <a:noFill/>
          <a:ln w="9525">
            <a:noFill/>
            <a:miter lim="800000"/>
            <a:headEnd/>
            <a:tailEnd/>
          </a:ln>
        </p:spPr>
      </p:pic>
      <p:sp>
        <p:nvSpPr>
          <p:cNvPr id="58370" name="Rectangle 3"/>
          <p:cNvSpPr>
            <a:spLocks noChangeArrowheads="1"/>
          </p:cNvSpPr>
          <p:nvPr/>
        </p:nvSpPr>
        <p:spPr bwMode="auto">
          <a:xfrm>
            <a:off x="4114800" y="685800"/>
            <a:ext cx="4648200" cy="457200"/>
          </a:xfrm>
          <a:prstGeom prst="rect">
            <a:avLst/>
          </a:prstGeom>
          <a:noFill/>
          <a:ln w="9525">
            <a:noFill/>
            <a:miter lim="800000"/>
            <a:headEnd/>
            <a:tailEnd/>
          </a:ln>
        </p:spPr>
        <p:txBody>
          <a:bodyPr>
            <a:prstTxWarp prst="textNoShape">
              <a:avLst/>
            </a:prstTxWarp>
            <a:spAutoFit/>
          </a:bodyPr>
          <a:lstStyle/>
          <a:p>
            <a:endParaRPr lang="en-US"/>
          </a:p>
        </p:txBody>
      </p:sp>
      <p:sp>
        <p:nvSpPr>
          <p:cNvPr id="58371" name="Rectangle 4"/>
          <p:cNvSpPr>
            <a:spLocks noChangeArrowheads="1"/>
          </p:cNvSpPr>
          <p:nvPr/>
        </p:nvSpPr>
        <p:spPr bwMode="auto">
          <a:xfrm>
            <a:off x="3886200" y="500063"/>
            <a:ext cx="4953000" cy="3378200"/>
          </a:xfrm>
          <a:prstGeom prst="rect">
            <a:avLst/>
          </a:prstGeom>
          <a:noFill/>
          <a:ln w="9525">
            <a:noFill/>
            <a:miter lim="800000"/>
            <a:headEnd/>
            <a:tailEnd/>
          </a:ln>
        </p:spPr>
        <p:txBody>
          <a:bodyPr>
            <a:prstTxWarp prst="textNoShape">
              <a:avLst/>
            </a:prstTxWarp>
            <a:spAutoFit/>
          </a:bodyPr>
          <a:lstStyle/>
          <a:p>
            <a:r>
              <a:rPr lang="en-US"/>
              <a:t>Turn to the person next to you and talk about your favorite kind of fruit.</a:t>
            </a:r>
          </a:p>
          <a:p>
            <a:endParaRPr lang="en-US"/>
          </a:p>
          <a:p>
            <a:r>
              <a:rPr lang="en-US"/>
              <a:t>Now talk about that fruit from the perspective of a poet.</a:t>
            </a:r>
          </a:p>
          <a:p>
            <a:endParaRPr lang="en-US"/>
          </a:p>
          <a:p>
            <a:r>
              <a:rPr lang="en-US"/>
              <a:t>...the perspective of a mathematician.</a:t>
            </a:r>
          </a:p>
          <a:p>
            <a:endParaRPr lang="en-US"/>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7" name="Picture 2"/>
          <p:cNvPicPr>
            <a:picLocks noChangeAspect="1" noChangeArrowheads="1"/>
          </p:cNvPicPr>
          <p:nvPr/>
        </p:nvPicPr>
        <p:blipFill>
          <a:blip r:embed="rId3" cstate="print"/>
          <a:srcRect/>
          <a:stretch>
            <a:fillRect/>
          </a:stretch>
        </p:blipFill>
        <p:spPr bwMode="auto">
          <a:xfrm>
            <a:off x="914400" y="304800"/>
            <a:ext cx="2890838" cy="2339975"/>
          </a:xfrm>
          <a:prstGeom prst="rect">
            <a:avLst/>
          </a:prstGeom>
          <a:noFill/>
          <a:ln w="9525">
            <a:noFill/>
            <a:miter lim="800000"/>
            <a:headEnd/>
            <a:tailEnd/>
          </a:ln>
        </p:spPr>
      </p:pic>
      <p:sp>
        <p:nvSpPr>
          <p:cNvPr id="60418" name="Rectangle 3"/>
          <p:cNvSpPr>
            <a:spLocks noChangeArrowheads="1"/>
          </p:cNvSpPr>
          <p:nvPr/>
        </p:nvSpPr>
        <p:spPr bwMode="auto">
          <a:xfrm>
            <a:off x="4114800" y="685800"/>
            <a:ext cx="4648200" cy="457200"/>
          </a:xfrm>
          <a:prstGeom prst="rect">
            <a:avLst/>
          </a:prstGeom>
          <a:noFill/>
          <a:ln w="9525">
            <a:noFill/>
            <a:miter lim="800000"/>
            <a:headEnd/>
            <a:tailEnd/>
          </a:ln>
        </p:spPr>
        <p:txBody>
          <a:bodyPr>
            <a:prstTxWarp prst="textNoShape">
              <a:avLst/>
            </a:prstTxWarp>
            <a:spAutoFit/>
          </a:bodyPr>
          <a:lstStyle/>
          <a:p>
            <a:endParaRPr lang="en-US"/>
          </a:p>
        </p:txBody>
      </p:sp>
      <p:sp>
        <p:nvSpPr>
          <p:cNvPr id="60419" name="Rectangle 4"/>
          <p:cNvSpPr>
            <a:spLocks noChangeArrowheads="1"/>
          </p:cNvSpPr>
          <p:nvPr/>
        </p:nvSpPr>
        <p:spPr bwMode="auto">
          <a:xfrm>
            <a:off x="3886200" y="500063"/>
            <a:ext cx="4953000" cy="4108450"/>
          </a:xfrm>
          <a:prstGeom prst="rect">
            <a:avLst/>
          </a:prstGeom>
          <a:noFill/>
          <a:ln w="9525">
            <a:noFill/>
            <a:miter lim="800000"/>
            <a:headEnd/>
            <a:tailEnd/>
          </a:ln>
        </p:spPr>
        <p:txBody>
          <a:bodyPr>
            <a:prstTxWarp prst="textNoShape">
              <a:avLst/>
            </a:prstTxWarp>
            <a:spAutoFit/>
          </a:bodyPr>
          <a:lstStyle/>
          <a:p>
            <a:r>
              <a:rPr lang="en-US"/>
              <a:t>Turn to the person next to you and talk about your favorite kind of fruit.</a:t>
            </a:r>
          </a:p>
          <a:p>
            <a:endParaRPr lang="en-US"/>
          </a:p>
          <a:p>
            <a:r>
              <a:rPr lang="en-US"/>
              <a:t>Now talk about that fruit from the perspective of a poet.</a:t>
            </a:r>
          </a:p>
          <a:p>
            <a:endParaRPr lang="en-US"/>
          </a:p>
          <a:p>
            <a:r>
              <a:rPr lang="en-US"/>
              <a:t>...the perspective of a mathematician.</a:t>
            </a:r>
          </a:p>
          <a:p>
            <a:endParaRPr lang="en-US"/>
          </a:p>
          <a:p>
            <a:r>
              <a:rPr lang="en-US"/>
              <a:t>...a biologist.</a:t>
            </a:r>
          </a:p>
          <a:p>
            <a:endParaRPr lang="en-US"/>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5" name="Picture 2"/>
          <p:cNvPicPr>
            <a:picLocks noChangeAspect="1" noChangeArrowheads="1"/>
          </p:cNvPicPr>
          <p:nvPr/>
        </p:nvPicPr>
        <p:blipFill>
          <a:blip r:embed="rId3" cstate="print"/>
          <a:srcRect/>
          <a:stretch>
            <a:fillRect/>
          </a:stretch>
        </p:blipFill>
        <p:spPr bwMode="auto">
          <a:xfrm>
            <a:off x="914400" y="304800"/>
            <a:ext cx="2890838" cy="2339975"/>
          </a:xfrm>
          <a:prstGeom prst="rect">
            <a:avLst/>
          </a:prstGeom>
          <a:noFill/>
          <a:ln w="9525">
            <a:noFill/>
            <a:miter lim="800000"/>
            <a:headEnd/>
            <a:tailEnd/>
          </a:ln>
        </p:spPr>
      </p:pic>
      <p:sp>
        <p:nvSpPr>
          <p:cNvPr id="62466" name="Rectangle 3"/>
          <p:cNvSpPr>
            <a:spLocks noChangeArrowheads="1"/>
          </p:cNvSpPr>
          <p:nvPr/>
        </p:nvSpPr>
        <p:spPr bwMode="auto">
          <a:xfrm>
            <a:off x="4114800" y="685800"/>
            <a:ext cx="4648200" cy="457200"/>
          </a:xfrm>
          <a:prstGeom prst="rect">
            <a:avLst/>
          </a:prstGeom>
          <a:noFill/>
          <a:ln w="9525">
            <a:noFill/>
            <a:miter lim="800000"/>
            <a:headEnd/>
            <a:tailEnd/>
          </a:ln>
        </p:spPr>
        <p:txBody>
          <a:bodyPr>
            <a:prstTxWarp prst="textNoShape">
              <a:avLst/>
            </a:prstTxWarp>
            <a:spAutoFit/>
          </a:bodyPr>
          <a:lstStyle/>
          <a:p>
            <a:endParaRPr lang="en-US"/>
          </a:p>
        </p:txBody>
      </p:sp>
      <p:sp>
        <p:nvSpPr>
          <p:cNvPr id="62467" name="Rectangle 4"/>
          <p:cNvSpPr>
            <a:spLocks noChangeArrowheads="1"/>
          </p:cNvSpPr>
          <p:nvPr/>
        </p:nvSpPr>
        <p:spPr bwMode="auto">
          <a:xfrm>
            <a:off x="3886200" y="500063"/>
            <a:ext cx="4953000" cy="4473575"/>
          </a:xfrm>
          <a:prstGeom prst="rect">
            <a:avLst/>
          </a:prstGeom>
          <a:noFill/>
          <a:ln w="9525">
            <a:noFill/>
            <a:miter lim="800000"/>
            <a:headEnd/>
            <a:tailEnd/>
          </a:ln>
        </p:spPr>
        <p:txBody>
          <a:bodyPr>
            <a:prstTxWarp prst="textNoShape">
              <a:avLst/>
            </a:prstTxWarp>
            <a:spAutoFit/>
          </a:bodyPr>
          <a:lstStyle/>
          <a:p>
            <a:r>
              <a:rPr lang="en-US"/>
              <a:t>Turn to the person next to you and talk about your favorite kind of fruit.</a:t>
            </a:r>
          </a:p>
          <a:p>
            <a:endParaRPr lang="en-US"/>
          </a:p>
          <a:p>
            <a:r>
              <a:rPr lang="en-US"/>
              <a:t>Now talk about that fruit from the perspective of a poet.</a:t>
            </a:r>
          </a:p>
          <a:p>
            <a:endParaRPr lang="en-US"/>
          </a:p>
          <a:p>
            <a:r>
              <a:rPr lang="en-US"/>
              <a:t>...the perspective of a mathematician.</a:t>
            </a:r>
          </a:p>
          <a:p>
            <a:endParaRPr lang="en-US"/>
          </a:p>
          <a:p>
            <a:r>
              <a:rPr lang="en-US"/>
              <a:t>...a biologist.</a:t>
            </a:r>
          </a:p>
          <a:p>
            <a:endParaRPr lang="en-US"/>
          </a:p>
          <a:p>
            <a:r>
              <a:rPr lang="en-US"/>
              <a:t>...a historian.</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p:nvPr>
        </p:nvSpPr>
        <p:spPr>
          <a:xfrm>
            <a:off x="166688" y="228600"/>
            <a:ext cx="8229600" cy="519113"/>
          </a:xfrm>
        </p:spPr>
        <p:txBody>
          <a:bodyPr anchorCtr="1"/>
          <a:lstStyle/>
          <a:p>
            <a:pPr algn="ctr" eaLnBrk="1" fontAlgn="auto" hangingPunct="1">
              <a:spcBef>
                <a:spcPts val="0"/>
              </a:spcBef>
              <a:spcAft>
                <a:spcPts val="0"/>
              </a:spcAft>
              <a:defRPr/>
            </a:pPr>
            <a:r>
              <a:rPr sz="3400" dirty="0" smtClean="0">
                <a:solidFill>
                  <a:schemeClr val="tx1"/>
                </a:solidFill>
              </a:rPr>
              <a:t>Five</a:t>
            </a:r>
            <a:r>
              <a:rPr sz="3400" dirty="0" smtClean="0">
                <a:solidFill>
                  <a:srgbClr val="F9B639"/>
                </a:solidFill>
              </a:rPr>
              <a:t> WIDA ELP </a:t>
            </a:r>
            <a:r>
              <a:rPr sz="3400" dirty="0" smtClean="0">
                <a:solidFill>
                  <a:schemeClr val="tx1"/>
                </a:solidFill>
              </a:rPr>
              <a:t>Standards</a:t>
            </a:r>
          </a:p>
        </p:txBody>
      </p:sp>
      <p:sp>
        <p:nvSpPr>
          <p:cNvPr id="64514" name="Rectangle 5"/>
          <p:cNvSpPr txBox="1">
            <a:spLocks noChangeArrowheads="1"/>
          </p:cNvSpPr>
          <p:nvPr/>
        </p:nvSpPr>
        <p:spPr bwMode="auto">
          <a:xfrm>
            <a:off x="457200" y="6557963"/>
            <a:ext cx="3657600" cy="228600"/>
          </a:xfrm>
          <a:prstGeom prst="rect">
            <a:avLst/>
          </a:prstGeom>
          <a:noFill/>
          <a:ln w="9525">
            <a:noFill/>
            <a:miter lim="800000"/>
            <a:headEnd/>
            <a:tailEnd/>
          </a:ln>
        </p:spPr>
        <p:txBody>
          <a:bodyPr tIns="0" bIns="0" anchor="b">
            <a:prstTxWarp prst="textNoShape">
              <a:avLst/>
            </a:prstTxWarp>
          </a:bodyPr>
          <a:lstStyle/>
          <a:p>
            <a:pPr algn="r"/>
            <a:r>
              <a:rPr lang="en-US" sz="1000">
                <a:solidFill>
                  <a:srgbClr val="F4E7ED"/>
                </a:solidFill>
              </a:rPr>
              <a:t>WIDA Consortium / CAL / MetriTech</a:t>
            </a:r>
          </a:p>
        </p:txBody>
      </p:sp>
      <p:sp>
        <p:nvSpPr>
          <p:cNvPr id="64515" name="Text Box 3"/>
          <p:cNvSpPr txBox="1">
            <a:spLocks noChangeArrowheads="1"/>
          </p:cNvSpPr>
          <p:nvPr/>
        </p:nvSpPr>
        <p:spPr bwMode="auto">
          <a:xfrm>
            <a:off x="152400" y="990600"/>
            <a:ext cx="8077200" cy="5035550"/>
          </a:xfrm>
          <a:prstGeom prst="rect">
            <a:avLst/>
          </a:prstGeom>
          <a:noFill/>
          <a:ln w="9525">
            <a:noFill/>
            <a:miter lim="800000"/>
            <a:headEnd/>
            <a:tailEnd/>
          </a:ln>
        </p:spPr>
        <p:txBody>
          <a:bodyPr>
            <a:prstTxWarp prst="textNoShape">
              <a:avLst/>
            </a:prstTxWarp>
            <a:spAutoFit/>
          </a:bodyPr>
          <a:lstStyle/>
          <a:p>
            <a:r>
              <a:rPr lang="en-US" sz="1800" b="1" u="sng">
                <a:solidFill>
                  <a:srgbClr val="FFFFFF"/>
                </a:solidFill>
                <a:latin typeface="Arial Unicode MS" pitchFamily="127" charset="0"/>
                <a:ea typeface="Times New Roman" pitchFamily="127" charset="0"/>
                <a:cs typeface="Times New Roman" pitchFamily="127" charset="0"/>
              </a:rPr>
              <a:t>Standard 1</a:t>
            </a:r>
            <a:r>
              <a:rPr lang="en-US" sz="1800">
                <a:solidFill>
                  <a:srgbClr val="FFFFFF"/>
                </a:solidFill>
                <a:latin typeface="Arial Unicode MS" pitchFamily="127" charset="0"/>
                <a:ea typeface="Times New Roman" pitchFamily="127" charset="0"/>
                <a:cs typeface="Times New Roman" pitchFamily="127" charset="0"/>
              </a:rPr>
              <a:t>- </a:t>
            </a:r>
            <a:r>
              <a:rPr lang="en-US" sz="1800" b="1">
                <a:solidFill>
                  <a:srgbClr val="FFFFFF"/>
                </a:solidFill>
                <a:latin typeface="Arial Unicode MS" pitchFamily="127" charset="0"/>
                <a:ea typeface="Times New Roman" pitchFamily="127" charset="0"/>
                <a:cs typeface="Times New Roman" pitchFamily="127" charset="0"/>
              </a:rPr>
              <a:t>SIL</a:t>
            </a:r>
            <a:r>
              <a:rPr lang="en-US" sz="1800">
                <a:solidFill>
                  <a:srgbClr val="FFFFFF"/>
                </a:solidFill>
                <a:latin typeface="Arial Unicode MS" pitchFamily="127" charset="0"/>
                <a:ea typeface="Times New Roman" pitchFamily="127" charset="0"/>
                <a:cs typeface="Times New Roman" pitchFamily="127" charset="0"/>
              </a:rPr>
              <a:t>: English language learners communicate for </a:t>
            </a:r>
            <a:r>
              <a:rPr lang="en-US" sz="1800" b="1">
                <a:solidFill>
                  <a:srgbClr val="F9B639"/>
                </a:solidFill>
                <a:latin typeface="Arial Unicode MS" pitchFamily="127" charset="0"/>
                <a:ea typeface="Times New Roman" pitchFamily="127" charset="0"/>
                <a:cs typeface="Times New Roman" pitchFamily="127" charset="0"/>
              </a:rPr>
              <a:t>SOCIAL AND INSTRUCTIONAL</a:t>
            </a:r>
            <a:r>
              <a:rPr lang="en-US" sz="1800">
                <a:solidFill>
                  <a:srgbClr val="FFFFFF"/>
                </a:solidFill>
                <a:latin typeface="Arial Unicode MS" pitchFamily="127" charset="0"/>
                <a:ea typeface="Times New Roman" pitchFamily="127" charset="0"/>
                <a:cs typeface="Times New Roman" pitchFamily="127" charset="0"/>
              </a:rPr>
              <a:t> purposes within the school setting.</a:t>
            </a:r>
          </a:p>
          <a:p>
            <a:endParaRPr lang="en-US" sz="1800">
              <a:solidFill>
                <a:srgbClr val="FFFFFF"/>
              </a:solidFill>
              <a:latin typeface="Arial Unicode MS" pitchFamily="127" charset="0"/>
              <a:ea typeface="Times New Roman" pitchFamily="127" charset="0"/>
              <a:cs typeface="Times New Roman" pitchFamily="127" charset="0"/>
            </a:endParaRPr>
          </a:p>
          <a:p>
            <a:r>
              <a:rPr lang="en-US" sz="1800" b="1" u="sng">
                <a:solidFill>
                  <a:srgbClr val="FFFFFF"/>
                </a:solidFill>
                <a:latin typeface="Arial Unicode MS" pitchFamily="127" charset="0"/>
                <a:ea typeface="Times New Roman" pitchFamily="127" charset="0"/>
                <a:cs typeface="Times New Roman" pitchFamily="127" charset="0"/>
              </a:rPr>
              <a:t>Standard 2</a:t>
            </a:r>
            <a:r>
              <a:rPr lang="en-US" sz="1800" b="1">
                <a:solidFill>
                  <a:srgbClr val="FFFFFF"/>
                </a:solidFill>
                <a:latin typeface="Arial Unicode MS" pitchFamily="127" charset="0"/>
                <a:ea typeface="Times New Roman" pitchFamily="127" charset="0"/>
                <a:cs typeface="Times New Roman" pitchFamily="127" charset="0"/>
              </a:rPr>
              <a:t> – LoLA: </a:t>
            </a:r>
            <a:r>
              <a:rPr lang="en-US" sz="1800">
                <a:solidFill>
                  <a:srgbClr val="FFFFFF"/>
                </a:solidFill>
                <a:latin typeface="Arial Unicode MS" pitchFamily="127" charset="0"/>
                <a:ea typeface="Times New Roman" pitchFamily="127" charset="0"/>
                <a:cs typeface="Times New Roman" pitchFamily="127" charset="0"/>
              </a:rPr>
              <a:t>English language learners communicate information, ideas, and concepts necessary for academic success in the content area of </a:t>
            </a:r>
            <a:r>
              <a:rPr lang="en-US" sz="1800" b="1">
                <a:solidFill>
                  <a:srgbClr val="F9B639"/>
                </a:solidFill>
                <a:latin typeface="Arial Unicode MS" pitchFamily="127" charset="0"/>
                <a:ea typeface="Times New Roman" pitchFamily="127" charset="0"/>
                <a:cs typeface="Times New Roman" pitchFamily="127" charset="0"/>
              </a:rPr>
              <a:t>LANGUAGE ARTS.</a:t>
            </a:r>
          </a:p>
          <a:p>
            <a:endParaRPr lang="en-US" sz="1800" b="1">
              <a:solidFill>
                <a:srgbClr val="FFDE66"/>
              </a:solidFill>
              <a:latin typeface="Arial Unicode MS" pitchFamily="127" charset="0"/>
              <a:ea typeface="Times New Roman" pitchFamily="127" charset="0"/>
              <a:cs typeface="Times New Roman" pitchFamily="127" charset="0"/>
            </a:endParaRPr>
          </a:p>
          <a:p>
            <a:r>
              <a:rPr lang="en-US" sz="1800" b="1" u="sng">
                <a:solidFill>
                  <a:srgbClr val="FFFFFF"/>
                </a:solidFill>
                <a:latin typeface="Arial Unicode MS" pitchFamily="127" charset="0"/>
                <a:ea typeface="Times New Roman" pitchFamily="127" charset="0"/>
                <a:cs typeface="Times New Roman" pitchFamily="127" charset="0"/>
              </a:rPr>
              <a:t>Standard 3</a:t>
            </a:r>
            <a:r>
              <a:rPr lang="en-US" sz="1800">
                <a:solidFill>
                  <a:srgbClr val="FFFFFF"/>
                </a:solidFill>
                <a:latin typeface="Arial Unicode MS" pitchFamily="127" charset="0"/>
                <a:ea typeface="Times New Roman" pitchFamily="127" charset="0"/>
                <a:cs typeface="Times New Roman" pitchFamily="127" charset="0"/>
              </a:rPr>
              <a:t> </a:t>
            </a:r>
            <a:r>
              <a:rPr lang="en-US" sz="1800" b="1">
                <a:solidFill>
                  <a:srgbClr val="FFFFFF"/>
                </a:solidFill>
                <a:latin typeface="Arial Unicode MS" pitchFamily="127" charset="0"/>
                <a:ea typeface="Times New Roman" pitchFamily="127" charset="0"/>
                <a:cs typeface="Times New Roman" pitchFamily="127" charset="0"/>
              </a:rPr>
              <a:t>– LoMA:</a:t>
            </a:r>
            <a:r>
              <a:rPr lang="en-US" sz="1800">
                <a:solidFill>
                  <a:srgbClr val="FFFFFF"/>
                </a:solidFill>
                <a:latin typeface="Arial Unicode MS" pitchFamily="127" charset="0"/>
                <a:ea typeface="Times New Roman" pitchFamily="127" charset="0"/>
                <a:cs typeface="Times New Roman" pitchFamily="127" charset="0"/>
              </a:rPr>
              <a:t> </a:t>
            </a:r>
            <a:r>
              <a:rPr lang="en-US" sz="1800">
                <a:solidFill>
                  <a:srgbClr val="FFFFFF"/>
                </a:solidFill>
              </a:rPr>
              <a:t>English language learners communicate information, ideas, and concepts necessary for academic success in the content area of </a:t>
            </a:r>
            <a:r>
              <a:rPr lang="en-US" sz="1800" b="1">
                <a:solidFill>
                  <a:srgbClr val="F9B639"/>
                </a:solidFill>
                <a:latin typeface="Arial Unicode MS" pitchFamily="127" charset="0"/>
                <a:ea typeface="Times New Roman" pitchFamily="127" charset="0"/>
                <a:cs typeface="Times New Roman" pitchFamily="127" charset="0"/>
              </a:rPr>
              <a:t>MATHEMATICS</a:t>
            </a:r>
            <a:r>
              <a:rPr lang="en-US" sz="1800">
                <a:solidFill>
                  <a:srgbClr val="F9B639"/>
                </a:solidFill>
                <a:latin typeface="Arial Unicode MS" pitchFamily="127" charset="0"/>
                <a:ea typeface="Times New Roman" pitchFamily="127" charset="0"/>
                <a:cs typeface="Times New Roman" pitchFamily="127" charset="0"/>
              </a:rPr>
              <a:t>.</a:t>
            </a:r>
          </a:p>
          <a:p>
            <a:endParaRPr lang="en-US" sz="1800" b="1">
              <a:solidFill>
                <a:srgbClr val="FFDE66"/>
              </a:solidFill>
              <a:latin typeface="Arial Unicode MS" pitchFamily="127" charset="0"/>
              <a:ea typeface="Times New Roman" pitchFamily="127" charset="0"/>
              <a:cs typeface="Times New Roman" pitchFamily="127" charset="0"/>
            </a:endParaRPr>
          </a:p>
          <a:p>
            <a:r>
              <a:rPr lang="en-US" sz="1800" b="1" u="sng">
                <a:solidFill>
                  <a:srgbClr val="FFFFFF"/>
                </a:solidFill>
                <a:latin typeface="Arial Unicode MS" pitchFamily="127" charset="0"/>
                <a:ea typeface="Times New Roman" pitchFamily="127" charset="0"/>
                <a:cs typeface="Times New Roman" pitchFamily="127" charset="0"/>
              </a:rPr>
              <a:t>Standard 4</a:t>
            </a:r>
            <a:r>
              <a:rPr lang="en-US" sz="1800">
                <a:solidFill>
                  <a:srgbClr val="FFFFFF"/>
                </a:solidFill>
                <a:latin typeface="Arial Unicode MS" pitchFamily="127" charset="0"/>
                <a:ea typeface="Times New Roman" pitchFamily="127" charset="0"/>
                <a:cs typeface="Times New Roman" pitchFamily="127" charset="0"/>
              </a:rPr>
              <a:t> </a:t>
            </a:r>
            <a:r>
              <a:rPr lang="en-US" sz="1800" b="1">
                <a:solidFill>
                  <a:srgbClr val="FFFFFF"/>
                </a:solidFill>
                <a:latin typeface="Arial Unicode MS" pitchFamily="127" charset="0"/>
                <a:ea typeface="Times New Roman" pitchFamily="127" charset="0"/>
                <a:cs typeface="Times New Roman" pitchFamily="127" charset="0"/>
              </a:rPr>
              <a:t>– LoSC:</a:t>
            </a:r>
            <a:r>
              <a:rPr lang="en-US" sz="1800">
                <a:solidFill>
                  <a:srgbClr val="FFCCFF"/>
                </a:solidFill>
                <a:latin typeface="Arial Unicode MS" pitchFamily="127" charset="0"/>
                <a:ea typeface="Times New Roman" pitchFamily="127" charset="0"/>
                <a:cs typeface="Times New Roman" pitchFamily="127" charset="0"/>
              </a:rPr>
              <a:t> </a:t>
            </a:r>
            <a:r>
              <a:rPr lang="en-US" sz="1800">
                <a:solidFill>
                  <a:srgbClr val="FFFFFF"/>
                </a:solidFill>
              </a:rPr>
              <a:t>English language learners communicate information, ideas, and concepts necessary for academic success in the content area of </a:t>
            </a:r>
            <a:r>
              <a:rPr lang="en-US" sz="1800" b="1">
                <a:solidFill>
                  <a:srgbClr val="F9B639"/>
                </a:solidFill>
                <a:latin typeface="Arial Unicode MS" pitchFamily="127" charset="0"/>
                <a:ea typeface="Times New Roman" pitchFamily="127" charset="0"/>
                <a:cs typeface="Times New Roman" pitchFamily="127" charset="0"/>
              </a:rPr>
              <a:t>SCIENCE</a:t>
            </a:r>
            <a:r>
              <a:rPr lang="en-US" sz="1800">
                <a:solidFill>
                  <a:srgbClr val="F9B639"/>
                </a:solidFill>
                <a:latin typeface="Arial Unicode MS" pitchFamily="127" charset="0"/>
                <a:ea typeface="Times New Roman" pitchFamily="127" charset="0"/>
                <a:cs typeface="Times New Roman" pitchFamily="127" charset="0"/>
              </a:rPr>
              <a:t>.</a:t>
            </a:r>
          </a:p>
          <a:p>
            <a:endParaRPr lang="en-US" sz="1800" b="1">
              <a:solidFill>
                <a:srgbClr val="FFDE66"/>
              </a:solidFill>
              <a:latin typeface="Arial Unicode MS" pitchFamily="127" charset="0"/>
              <a:ea typeface="Times New Roman" pitchFamily="127" charset="0"/>
              <a:cs typeface="Times New Roman" pitchFamily="127" charset="0"/>
            </a:endParaRPr>
          </a:p>
          <a:p>
            <a:r>
              <a:rPr lang="en-US" sz="1800" b="1" u="sng">
                <a:solidFill>
                  <a:srgbClr val="FFFFFF"/>
                </a:solidFill>
                <a:latin typeface="Arial Unicode MS" pitchFamily="127" charset="0"/>
                <a:ea typeface="Times New Roman" pitchFamily="127" charset="0"/>
                <a:cs typeface="Times New Roman" pitchFamily="127" charset="0"/>
              </a:rPr>
              <a:t>Standard 5</a:t>
            </a:r>
            <a:r>
              <a:rPr lang="en-US" sz="1800">
                <a:solidFill>
                  <a:srgbClr val="FFFFFF"/>
                </a:solidFill>
                <a:latin typeface="Arial Unicode MS" pitchFamily="127" charset="0"/>
                <a:ea typeface="Times New Roman" pitchFamily="127" charset="0"/>
                <a:cs typeface="Times New Roman" pitchFamily="127" charset="0"/>
              </a:rPr>
              <a:t> – </a:t>
            </a:r>
            <a:r>
              <a:rPr lang="en-US" sz="1800" b="1">
                <a:solidFill>
                  <a:srgbClr val="FFFFFF"/>
                </a:solidFill>
                <a:latin typeface="Arial Unicode MS" pitchFamily="127" charset="0"/>
                <a:ea typeface="Times New Roman" pitchFamily="127" charset="0"/>
                <a:cs typeface="Times New Roman" pitchFamily="127" charset="0"/>
              </a:rPr>
              <a:t>LoSS:</a:t>
            </a:r>
            <a:r>
              <a:rPr lang="en-US" sz="1800" b="1">
                <a:solidFill>
                  <a:srgbClr val="FFCCFF"/>
                </a:solidFill>
                <a:latin typeface="Arial Unicode MS" pitchFamily="127" charset="0"/>
                <a:ea typeface="Times New Roman" pitchFamily="127" charset="0"/>
                <a:cs typeface="Times New Roman" pitchFamily="127" charset="0"/>
              </a:rPr>
              <a:t> </a:t>
            </a:r>
            <a:r>
              <a:rPr lang="en-US" sz="1800">
                <a:solidFill>
                  <a:srgbClr val="FFFFFF"/>
                </a:solidFill>
              </a:rPr>
              <a:t>English language learners communicate information, ideas, and concepts necessary for academic success in the content area of </a:t>
            </a:r>
            <a:r>
              <a:rPr lang="en-US" sz="1800" b="1">
                <a:solidFill>
                  <a:srgbClr val="F9B639"/>
                </a:solidFill>
                <a:latin typeface="Arial Unicode MS" pitchFamily="127" charset="0"/>
                <a:ea typeface="Times New Roman" pitchFamily="127" charset="0"/>
                <a:cs typeface="Times New Roman" pitchFamily="127" charset="0"/>
              </a:rPr>
              <a:t>SOCIAL STUDIES</a:t>
            </a:r>
            <a:r>
              <a:rPr lang="en-US" sz="1800">
                <a:solidFill>
                  <a:srgbClr val="F9B639"/>
                </a:solidFill>
                <a:latin typeface="Arial Unicode MS" pitchFamily="127" charset="0"/>
                <a:ea typeface="Times New Roman" pitchFamily="127" charset="0"/>
                <a:cs typeface="Times New Roman" pitchFamily="127" charset="0"/>
              </a:rPr>
              <a:t>.</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320675"/>
            <a:ext cx="7239000" cy="1127125"/>
          </a:xfrm>
          <a:solidFill>
            <a:schemeClr val="accent1">
              <a:lumMod val="75000"/>
            </a:schemeClr>
          </a:solidFill>
        </p:spPr>
        <p:txBody>
          <a:bodyPr anchorCtr="1"/>
          <a:lstStyle/>
          <a:p>
            <a:pPr algn="ctr" eaLnBrk="1" fontAlgn="auto" hangingPunct="1">
              <a:spcBef>
                <a:spcPts val="0"/>
              </a:spcBef>
              <a:spcAft>
                <a:spcPts val="0"/>
              </a:spcAft>
              <a:defRPr/>
            </a:pPr>
            <a:r>
              <a:rPr dirty="0" smtClean="0">
                <a:solidFill>
                  <a:srgbClr val="F9B639"/>
                </a:solidFill>
              </a:rPr>
              <a:t>ELP Standard 1</a:t>
            </a:r>
          </a:p>
        </p:txBody>
      </p:sp>
      <p:sp>
        <p:nvSpPr>
          <p:cNvPr id="66562" name="Content Placeholder 2"/>
          <p:cNvSpPr txBox="1">
            <a:spLocks noGrp="1"/>
          </p:cNvSpPr>
          <p:nvPr>
            <p:ph idx="1"/>
          </p:nvPr>
        </p:nvSpPr>
        <p:spPr>
          <a:xfrm>
            <a:off x="0" y="1609725"/>
            <a:ext cx="8153400" cy="4846638"/>
          </a:xfrm>
        </p:spPr>
        <p:txBody>
          <a:bodyPr anchorCtr="1"/>
          <a:lstStyle/>
          <a:p>
            <a:pPr algn="ctr" eaLnBrk="1" hangingPunct="1">
              <a:buFont typeface="Wingdings 2" pitchFamily="127" charset="2"/>
              <a:buNone/>
            </a:pPr>
            <a:r>
              <a:rPr sz="3200" b="1" i="1" smtClean="0">
                <a:latin typeface="Trebuchet MS" pitchFamily="127" charset="0"/>
              </a:rPr>
              <a:t>ELs communicate for </a:t>
            </a:r>
          </a:p>
          <a:p>
            <a:pPr algn="ctr" eaLnBrk="1" hangingPunct="1">
              <a:buFont typeface="Wingdings 2" pitchFamily="127" charset="2"/>
              <a:buNone/>
            </a:pPr>
            <a:r>
              <a:rPr sz="3200" b="1" i="1" smtClean="0">
                <a:solidFill>
                  <a:schemeClr val="tx1"/>
                </a:solidFill>
                <a:latin typeface="Trebuchet MS" pitchFamily="127" charset="0"/>
              </a:rPr>
              <a:t>SOCIAL AND INSTRUCTIONAL </a:t>
            </a:r>
            <a:r>
              <a:rPr sz="3200" b="1" i="1" smtClean="0">
                <a:latin typeface="Trebuchet MS" pitchFamily="127" charset="0"/>
              </a:rPr>
              <a:t> </a:t>
            </a:r>
          </a:p>
          <a:p>
            <a:pPr algn="ctr" eaLnBrk="1" hangingPunct="1">
              <a:buFont typeface="Wingdings 2" pitchFamily="127" charset="2"/>
              <a:buNone/>
            </a:pPr>
            <a:r>
              <a:rPr sz="3200" b="1" i="1" smtClean="0">
                <a:latin typeface="Trebuchet MS" pitchFamily="127" charset="0"/>
              </a:rPr>
              <a:t>purposes within the school setting</a:t>
            </a:r>
          </a:p>
          <a:p>
            <a:pPr algn="ctr" eaLnBrk="1" hangingPunct="1">
              <a:buFont typeface="Wingdings 2" pitchFamily="127" charset="2"/>
              <a:buNone/>
            </a:pPr>
            <a:endParaRPr b="1" i="1" smtClean="0">
              <a:latin typeface="Trebuchet MS" pitchFamily="127" charset="0"/>
            </a:endParaRPr>
          </a:p>
          <a:p>
            <a:pPr algn="ctr" eaLnBrk="1" hangingPunct="1">
              <a:buFont typeface="Wingdings 2" pitchFamily="127" charset="2"/>
              <a:buNone/>
            </a:pPr>
            <a:endParaRPr b="1" i="1" smtClean="0">
              <a:latin typeface="Trebuchet MS" pitchFamily="127" charset="0"/>
            </a:endParaRPr>
          </a:p>
          <a:p>
            <a:pPr algn="ctr" eaLnBrk="1" hangingPunct="1">
              <a:buFont typeface="Wingdings 2" pitchFamily="127" charset="2"/>
              <a:buNone/>
            </a:pPr>
            <a:endParaRPr b="1" i="1" smtClean="0">
              <a:latin typeface="Trebuchet MS" pitchFamily="127" charset="0"/>
            </a:endParaRPr>
          </a:p>
          <a:p>
            <a:pPr algn="ctr" eaLnBrk="1" hangingPunct="1">
              <a:buFont typeface="Wingdings 2" pitchFamily="127" charset="2"/>
              <a:buNone/>
            </a:pPr>
            <a:endParaRPr b="1" i="1" smtClean="0">
              <a:latin typeface="Trebuchet MS" pitchFamily="127" charset="0"/>
            </a:endParaRPr>
          </a:p>
        </p:txBody>
      </p:sp>
      <p:pic>
        <p:nvPicPr>
          <p:cNvPr id="66563" name="Picture 4" descr="MPj04070020000[1]"/>
          <p:cNvPicPr>
            <a:picLocks noChangeAspect="1"/>
          </p:cNvPicPr>
          <p:nvPr/>
        </p:nvPicPr>
        <p:blipFill>
          <a:blip r:embed="rId3" cstate="print"/>
          <a:srcRect/>
          <a:stretch>
            <a:fillRect/>
          </a:stretch>
        </p:blipFill>
        <p:spPr bwMode="auto">
          <a:xfrm>
            <a:off x="1066800" y="3581400"/>
            <a:ext cx="2743200" cy="2590800"/>
          </a:xfrm>
          <a:prstGeom prst="rect">
            <a:avLst/>
          </a:prstGeom>
          <a:noFill/>
          <a:ln w="9525">
            <a:noFill/>
            <a:miter lim="800000"/>
            <a:headEnd/>
            <a:tailEnd/>
          </a:ln>
        </p:spPr>
      </p:pic>
      <p:pic>
        <p:nvPicPr>
          <p:cNvPr id="66564" name="Picture 5" descr="MPj04015620000[1]"/>
          <p:cNvPicPr>
            <a:picLocks noChangeAspect="1"/>
          </p:cNvPicPr>
          <p:nvPr/>
        </p:nvPicPr>
        <p:blipFill>
          <a:blip r:embed="rId4" cstate="print"/>
          <a:srcRect/>
          <a:stretch>
            <a:fillRect/>
          </a:stretch>
        </p:blipFill>
        <p:spPr bwMode="auto">
          <a:xfrm>
            <a:off x="4191000" y="3581400"/>
            <a:ext cx="3140075" cy="2590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3"/>
          <p:cNvSpPr txBox="1">
            <a:spLocks noChangeArrowheads="1"/>
          </p:cNvSpPr>
          <p:nvPr/>
        </p:nvSpPr>
        <p:spPr bwMode="auto">
          <a:xfrm>
            <a:off x="685800" y="457200"/>
            <a:ext cx="7086600" cy="1739900"/>
          </a:xfrm>
          <a:prstGeom prst="rect">
            <a:avLst/>
          </a:prstGeom>
          <a:solidFill>
            <a:schemeClr val="tx2">
              <a:lumMod val="50000"/>
            </a:schemeClr>
          </a:solidFill>
          <a:ln w="9525">
            <a:noFill/>
            <a:miter lim="800000"/>
            <a:headEnd/>
            <a:tailEnd/>
          </a:ln>
        </p:spPr>
        <p:txBody>
          <a:bodyPr anchorCtr="1">
            <a:spAutoFit/>
          </a:bodyPr>
          <a:lstStyle/>
          <a:p>
            <a:pPr algn="ctr">
              <a:defRPr/>
            </a:pPr>
            <a:r>
              <a:rPr lang="en-US" sz="3600" dirty="0">
                <a:solidFill>
                  <a:srgbClr val="F9B639"/>
                </a:solidFill>
                <a:latin typeface="Arial" pitchFamily="34" charset="0"/>
                <a:ea typeface="+mn-ea"/>
                <a:cs typeface="+mn-cs"/>
              </a:rPr>
              <a:t>Examples of Standard 1</a:t>
            </a:r>
          </a:p>
          <a:p>
            <a:pPr algn="ctr">
              <a:defRPr/>
            </a:pPr>
            <a:r>
              <a:rPr lang="en-US" sz="3600" b="1" i="1" dirty="0">
                <a:solidFill>
                  <a:srgbClr val="F9B639"/>
                </a:solidFill>
                <a:latin typeface="Arial" pitchFamily="34" charset="0"/>
                <a:ea typeface="+mn-ea"/>
                <a:cs typeface="+mn-cs"/>
              </a:rPr>
              <a:t>Social and Instructional Language</a:t>
            </a:r>
          </a:p>
        </p:txBody>
      </p:sp>
      <p:sp>
        <p:nvSpPr>
          <p:cNvPr id="30723" name="TextBox 4"/>
          <p:cNvSpPr txBox="1">
            <a:spLocks noChangeArrowheads="1"/>
          </p:cNvSpPr>
          <p:nvPr/>
        </p:nvSpPr>
        <p:spPr bwMode="auto">
          <a:xfrm>
            <a:off x="609600" y="2362200"/>
            <a:ext cx="7239000" cy="3352800"/>
          </a:xfrm>
          <a:prstGeom prst="rect">
            <a:avLst/>
          </a:prstGeom>
          <a:solidFill>
            <a:schemeClr val="tx1">
              <a:lumMod val="95000"/>
              <a:lumOff val="5000"/>
            </a:schemeClr>
          </a:solidFill>
          <a:ln w="9525">
            <a:noFill/>
            <a:miter lim="800000"/>
            <a:headEnd/>
            <a:tailEnd/>
          </a:ln>
        </p:spPr>
        <p:txBody>
          <a:bodyPr>
            <a:spAutoFit/>
          </a:bodyPr>
          <a:lstStyle/>
          <a:p>
            <a:pPr>
              <a:buSzPct val="100000"/>
              <a:buFont typeface="Arial" pitchFamily="34" charset="0"/>
              <a:buChar char="•"/>
              <a:defRPr/>
            </a:pPr>
            <a:r>
              <a:rPr lang="en-US" sz="3200" b="1" dirty="0">
                <a:solidFill>
                  <a:srgbClr val="FFFFFF"/>
                </a:solidFill>
                <a:latin typeface="Arial" pitchFamily="34" charset="0"/>
                <a:ea typeface="+mn-ea"/>
                <a:cs typeface="+mn-cs"/>
              </a:rPr>
              <a:t>Classroom language</a:t>
            </a:r>
          </a:p>
          <a:p>
            <a:pPr>
              <a:buSzPct val="100000"/>
              <a:buFont typeface="Arial" pitchFamily="34" charset="0"/>
              <a:buChar char="•"/>
              <a:defRPr/>
            </a:pPr>
            <a:r>
              <a:rPr lang="en-US" sz="3200" b="1" dirty="0">
                <a:solidFill>
                  <a:srgbClr val="FFFFFF"/>
                </a:solidFill>
                <a:latin typeface="Arial" pitchFamily="34" charset="0"/>
                <a:ea typeface="+mn-ea"/>
                <a:cs typeface="+mn-cs"/>
              </a:rPr>
              <a:t>Routines</a:t>
            </a:r>
          </a:p>
          <a:p>
            <a:pPr>
              <a:buSzPct val="100000"/>
              <a:buFont typeface="Arial" pitchFamily="34" charset="0"/>
              <a:buChar char="•"/>
              <a:defRPr/>
            </a:pPr>
            <a:r>
              <a:rPr lang="en-US" sz="3200" b="1" dirty="0">
                <a:solidFill>
                  <a:srgbClr val="FFFFFF"/>
                </a:solidFill>
                <a:latin typeface="Arial" pitchFamily="34" charset="0"/>
                <a:ea typeface="+mn-ea"/>
                <a:cs typeface="+mn-cs"/>
              </a:rPr>
              <a:t>Instructions /assignments</a:t>
            </a:r>
          </a:p>
          <a:p>
            <a:pPr>
              <a:buSzPct val="100000"/>
              <a:buFont typeface="Arial" pitchFamily="34" charset="0"/>
              <a:buChar char="•"/>
              <a:defRPr/>
            </a:pPr>
            <a:r>
              <a:rPr lang="en-US" sz="3200" b="1" dirty="0">
                <a:solidFill>
                  <a:srgbClr val="FFFFFF"/>
                </a:solidFill>
                <a:latin typeface="Arial" pitchFamily="34" charset="0"/>
                <a:ea typeface="+mn-ea"/>
                <a:cs typeface="+mn-cs"/>
              </a:rPr>
              <a:t>School behavior</a:t>
            </a:r>
          </a:p>
          <a:p>
            <a:pPr>
              <a:buSzPct val="100000"/>
              <a:buFont typeface="Arial" pitchFamily="34" charset="0"/>
              <a:buChar char="•"/>
              <a:defRPr/>
            </a:pPr>
            <a:r>
              <a:rPr lang="en-US" sz="3200" b="1" dirty="0">
                <a:solidFill>
                  <a:srgbClr val="FFFFFF"/>
                </a:solidFill>
                <a:latin typeface="Arial" pitchFamily="34" charset="0"/>
                <a:ea typeface="+mn-ea"/>
                <a:cs typeface="+mn-cs"/>
              </a:rPr>
              <a:t>Recreational objects and activities</a:t>
            </a:r>
          </a:p>
          <a:p>
            <a:pPr>
              <a:buSzPct val="100000"/>
              <a:buFont typeface="Arial" pitchFamily="34" charset="0"/>
              <a:buChar char="•"/>
              <a:defRPr/>
            </a:pPr>
            <a:endParaRPr lang="en-US" sz="1800" dirty="0">
              <a:solidFill>
                <a:srgbClr val="FFFFFF"/>
              </a:solidFill>
              <a:latin typeface="Arial" pitchFamily="34" charset="0"/>
              <a:ea typeface="+mn-ea"/>
              <a:cs typeface="+mn-cs"/>
            </a:endParaRPr>
          </a:p>
          <a:p>
            <a:pPr>
              <a:buSzPct val="100000"/>
              <a:buFont typeface="Arial" pitchFamily="34" charset="0"/>
              <a:buChar char="•"/>
              <a:defRPr/>
            </a:pPr>
            <a:endParaRPr lang="en-US" sz="1800" dirty="0">
              <a:solidFill>
                <a:srgbClr val="FFFFFF"/>
              </a:solidFill>
              <a:latin typeface="Arial" pitchFamily="34" charset="0"/>
              <a:ea typeface="+mn-ea"/>
              <a:cs typeface="+mn-cs"/>
            </a:endParaRPr>
          </a:p>
          <a:p>
            <a:pPr>
              <a:buSzPct val="100000"/>
              <a:buFont typeface="Arial" pitchFamily="34" charset="0"/>
              <a:buChar char="•"/>
              <a:defRPr/>
            </a:pPr>
            <a:endParaRPr lang="en-US" sz="1800" dirty="0">
              <a:solidFill>
                <a:srgbClr val="FFFFFF"/>
              </a:solidFill>
              <a:latin typeface="Arial" pitchFamily="34" charset="0"/>
              <a:ea typeface="+mn-ea"/>
              <a:cs typeface="+mn-cs"/>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0" y="320675"/>
            <a:ext cx="8153400" cy="898525"/>
          </a:xfrm>
          <a:solidFill>
            <a:schemeClr val="bg2">
              <a:lumMod val="90000"/>
            </a:schemeClr>
          </a:solidFill>
        </p:spPr>
        <p:txBody>
          <a:bodyPr anchorCtr="1"/>
          <a:lstStyle/>
          <a:p>
            <a:pPr algn="ctr" eaLnBrk="1" fontAlgn="auto" hangingPunct="1">
              <a:spcBef>
                <a:spcPts val="0"/>
              </a:spcBef>
              <a:spcAft>
                <a:spcPts val="0"/>
              </a:spcAft>
              <a:defRPr/>
            </a:pPr>
            <a:r>
              <a:rPr smtClean="0"/>
              <a:t>ELP Standard 2</a:t>
            </a:r>
          </a:p>
        </p:txBody>
      </p:sp>
      <p:sp>
        <p:nvSpPr>
          <p:cNvPr id="70658" name="Content Placeholder 7"/>
          <p:cNvSpPr txBox="1">
            <a:spLocks noGrp="1"/>
          </p:cNvSpPr>
          <p:nvPr>
            <p:ph idx="1"/>
          </p:nvPr>
        </p:nvSpPr>
        <p:spPr>
          <a:xfrm>
            <a:off x="0" y="1295400"/>
            <a:ext cx="8229600" cy="4672013"/>
          </a:xfrm>
        </p:spPr>
        <p:txBody>
          <a:bodyPr/>
          <a:lstStyle/>
          <a:p>
            <a:pPr eaLnBrk="1" hangingPunct="1">
              <a:buFont typeface="Wingdings 2" pitchFamily="127" charset="2"/>
              <a:buNone/>
            </a:pPr>
            <a:endParaRPr b="1" i="1" smtClean="0">
              <a:latin typeface="Trebuchet MS" pitchFamily="127" charset="0"/>
            </a:endParaRPr>
          </a:p>
          <a:p>
            <a:pPr eaLnBrk="1" hangingPunct="1">
              <a:buFont typeface="Wingdings 2" pitchFamily="127" charset="2"/>
              <a:buNone/>
            </a:pPr>
            <a:r>
              <a:rPr b="1" i="1" smtClean="0">
                <a:latin typeface="Trebuchet MS" pitchFamily="127" charset="0"/>
              </a:rPr>
              <a:t>ELs communicate information, ideas, and concepts necessary for academic success in the content area of </a:t>
            </a:r>
            <a:r>
              <a:rPr b="1" i="1" smtClean="0">
                <a:solidFill>
                  <a:schemeClr val="tx1"/>
                </a:solidFill>
                <a:latin typeface="Trebuchet MS" pitchFamily="127" charset="0"/>
              </a:rPr>
              <a:t>LANGUAGE ARTS</a:t>
            </a:r>
            <a:endParaRPr smtClean="0">
              <a:solidFill>
                <a:schemeClr val="tx1"/>
              </a:solidFill>
              <a:latin typeface="Trebuchet MS" pitchFamily="127" charset="0"/>
            </a:endParaRPr>
          </a:p>
        </p:txBody>
      </p:sp>
      <p:pic>
        <p:nvPicPr>
          <p:cNvPr id="70659" name="Picture 4" descr="MPj04003780000[1]"/>
          <p:cNvPicPr>
            <a:picLocks noChangeAspect="1"/>
          </p:cNvPicPr>
          <p:nvPr/>
        </p:nvPicPr>
        <p:blipFill>
          <a:blip r:embed="rId3" cstate="print"/>
          <a:srcRect/>
          <a:stretch>
            <a:fillRect/>
          </a:stretch>
        </p:blipFill>
        <p:spPr bwMode="auto">
          <a:xfrm>
            <a:off x="1143000" y="3429000"/>
            <a:ext cx="2743200" cy="2209800"/>
          </a:xfrm>
          <a:prstGeom prst="rect">
            <a:avLst/>
          </a:prstGeom>
          <a:noFill/>
          <a:ln w="9525">
            <a:noFill/>
            <a:miter lim="800000"/>
            <a:headEnd/>
            <a:tailEnd/>
          </a:ln>
        </p:spPr>
      </p:pic>
      <p:pic>
        <p:nvPicPr>
          <p:cNvPr id="70660" name="Picture 5" descr="MPj04088930000[1]"/>
          <p:cNvPicPr>
            <a:picLocks noChangeAspect="1"/>
          </p:cNvPicPr>
          <p:nvPr/>
        </p:nvPicPr>
        <p:blipFill>
          <a:blip r:embed="rId4" cstate="print"/>
          <a:srcRect/>
          <a:stretch>
            <a:fillRect/>
          </a:stretch>
        </p:blipFill>
        <p:spPr bwMode="auto">
          <a:xfrm>
            <a:off x="5181600" y="2971800"/>
            <a:ext cx="2438400" cy="3032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noGrp="1"/>
          </p:cNvSpPr>
          <p:nvPr>
            <p:ph type="ctrTitle"/>
          </p:nvPr>
        </p:nvSpPr>
        <p:spPr>
          <a:xfrm>
            <a:off x="0" y="0"/>
            <a:ext cx="9144000" cy="2286000"/>
          </a:xfrm>
          <a:solidFill>
            <a:schemeClr val="tx1">
              <a:lumMod val="85000"/>
              <a:lumOff val="15000"/>
            </a:schemeClr>
          </a:solidFill>
        </p:spPr>
        <p:txBody>
          <a:bodyPr anchorCtr="1"/>
          <a:lstStyle/>
          <a:p>
            <a:pPr algn="ctr" eaLnBrk="1" fontAlgn="auto" hangingPunct="1">
              <a:spcBef>
                <a:spcPts val="0"/>
              </a:spcBef>
              <a:spcAft>
                <a:spcPts val="0"/>
              </a:spcAft>
              <a:defRPr/>
            </a:pPr>
            <a:r>
              <a:rPr lang="fr-CA" sz="4000" dirty="0" smtClean="0">
                <a:solidFill>
                  <a:srgbClr val="DF9307"/>
                </a:solidFill>
                <a:latin typeface="Albertus" pitchFamily="34"/>
              </a:rPr>
              <a:t>Standard 2</a:t>
            </a:r>
            <a:br>
              <a:rPr lang="fr-CA" sz="4000" dirty="0" smtClean="0">
                <a:solidFill>
                  <a:srgbClr val="DF9307"/>
                </a:solidFill>
                <a:latin typeface="Albertus" pitchFamily="34"/>
              </a:rPr>
            </a:br>
            <a:r>
              <a:rPr lang="fr-CA" sz="4000" dirty="0" smtClean="0">
                <a:solidFill>
                  <a:srgbClr val="DF9307"/>
                </a:solidFill>
                <a:latin typeface="Albertus" pitchFamily="34"/>
              </a:rPr>
              <a:t>The Language of Language Arts</a:t>
            </a:r>
            <a:endParaRPr lang="fr-CA" sz="4000" dirty="0" smtClean="0">
              <a:solidFill>
                <a:srgbClr val="DF9307"/>
              </a:solidFill>
            </a:endParaRPr>
          </a:p>
        </p:txBody>
      </p:sp>
      <p:sp>
        <p:nvSpPr>
          <p:cNvPr id="72706" name="TextBox 5"/>
          <p:cNvSpPr txBox="1">
            <a:spLocks noChangeArrowheads="1"/>
          </p:cNvSpPr>
          <p:nvPr/>
        </p:nvSpPr>
        <p:spPr bwMode="auto">
          <a:xfrm>
            <a:off x="2743200" y="2819400"/>
            <a:ext cx="5867400" cy="3927475"/>
          </a:xfrm>
          <a:prstGeom prst="rect">
            <a:avLst/>
          </a:prstGeom>
          <a:noFill/>
          <a:ln w="9525">
            <a:noFill/>
            <a:miter lim="800000"/>
            <a:headEnd/>
            <a:tailEnd/>
          </a:ln>
        </p:spPr>
        <p:txBody>
          <a:bodyPr>
            <a:prstTxWarp prst="textNoShape">
              <a:avLst/>
            </a:prstTxWarp>
            <a:spAutoFit/>
          </a:bodyPr>
          <a:lstStyle/>
          <a:p>
            <a:pPr>
              <a:buSzPct val="100000"/>
              <a:buFont typeface="Arial" pitchFamily="127" charset="0"/>
              <a:buChar char="•"/>
            </a:pPr>
            <a:r>
              <a:rPr lang="en-US" b="1">
                <a:solidFill>
                  <a:srgbClr val="FFFFFF"/>
                </a:solidFill>
              </a:rPr>
              <a:t> </a:t>
            </a:r>
            <a:r>
              <a:rPr lang="en-US" b="1">
                <a:solidFill>
                  <a:srgbClr val="000000"/>
                </a:solidFill>
              </a:rPr>
              <a:t>Speaking Task- Level 1/2 </a:t>
            </a:r>
            <a:r>
              <a:rPr lang="en-US" b="1">
                <a:solidFill>
                  <a:srgbClr val="FFFFFF"/>
                </a:solidFill>
              </a:rPr>
              <a:t>Orally paraphrase three key concepts after reading selected text with a partner.</a:t>
            </a:r>
          </a:p>
          <a:p>
            <a:pPr>
              <a:buSzPct val="100000"/>
              <a:buFont typeface="Arial" pitchFamily="127" charset="0"/>
              <a:buChar char="•"/>
            </a:pPr>
            <a:endParaRPr lang="en-US" b="1">
              <a:solidFill>
                <a:srgbClr val="FFFFFF"/>
              </a:solidFill>
            </a:endParaRPr>
          </a:p>
          <a:p>
            <a:pPr>
              <a:buSzPct val="100000"/>
              <a:buFont typeface="Arial" pitchFamily="127" charset="0"/>
              <a:buChar char="•"/>
            </a:pPr>
            <a:r>
              <a:rPr lang="en-US" b="1">
                <a:solidFill>
                  <a:srgbClr val="000000"/>
                </a:solidFill>
              </a:rPr>
              <a:t>Reading / Speaking task Level 1/2-</a:t>
            </a:r>
            <a:r>
              <a:rPr lang="en-US" b="1">
                <a:solidFill>
                  <a:srgbClr val="FFFFFF"/>
                </a:solidFill>
              </a:rPr>
              <a:t>Ask</a:t>
            </a:r>
            <a:r>
              <a:rPr lang="en-US" b="1">
                <a:solidFill>
                  <a:srgbClr val="000000"/>
                </a:solidFill>
              </a:rPr>
              <a:t> </a:t>
            </a:r>
            <a:r>
              <a:rPr lang="en-US" b="1">
                <a:solidFill>
                  <a:srgbClr val="FFFFFF"/>
                </a:solidFill>
              </a:rPr>
              <a:t>questions/draw idea and predict key concepts prior to reading. Use language 1 if possible with bilingual partner.</a:t>
            </a:r>
            <a:endParaRPr lang="en-US">
              <a:solidFill>
                <a:srgbClr val="FFFFFF"/>
              </a:solidFill>
            </a:endParaRPr>
          </a:p>
          <a:p>
            <a:pPr>
              <a:buSzPct val="100000"/>
              <a:buFont typeface="Arial" pitchFamily="127" charset="0"/>
              <a:buChar char="•"/>
            </a:pPr>
            <a:endParaRPr lang="en-US" sz="1800">
              <a:solidFill>
                <a:srgbClr val="FFFFFF"/>
              </a:solidFill>
            </a:endParaRPr>
          </a:p>
          <a:p>
            <a:pPr>
              <a:buSzPct val="100000"/>
              <a:buFont typeface="Arial" pitchFamily="127" charset="0"/>
              <a:buChar char="•"/>
            </a:pPr>
            <a:endParaRPr lang="en-US" sz="1800">
              <a:solidFill>
                <a:srgbClr val="FFFFFF"/>
              </a:solidFill>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320675"/>
            <a:ext cx="7239000" cy="822325"/>
          </a:xfrm>
          <a:solidFill>
            <a:schemeClr val="accent6">
              <a:lumMod val="50000"/>
            </a:schemeClr>
          </a:solidFill>
        </p:spPr>
        <p:txBody>
          <a:bodyPr anchorCtr="1"/>
          <a:lstStyle/>
          <a:p>
            <a:pPr algn="ctr" eaLnBrk="1" fontAlgn="auto" hangingPunct="1">
              <a:spcBef>
                <a:spcPts val="0"/>
              </a:spcBef>
              <a:spcAft>
                <a:spcPts val="0"/>
              </a:spcAft>
              <a:defRPr/>
            </a:pPr>
            <a:r>
              <a:rPr dirty="0" smtClean="0">
                <a:solidFill>
                  <a:srgbClr val="F9B639"/>
                </a:solidFill>
              </a:rPr>
              <a:t>ELP Standard 3</a:t>
            </a:r>
          </a:p>
        </p:txBody>
      </p:sp>
      <p:sp>
        <p:nvSpPr>
          <p:cNvPr id="74754" name="Content Placeholder 2"/>
          <p:cNvSpPr txBox="1">
            <a:spLocks noGrp="1"/>
          </p:cNvSpPr>
          <p:nvPr>
            <p:ph idx="1"/>
          </p:nvPr>
        </p:nvSpPr>
        <p:spPr>
          <a:xfrm>
            <a:off x="152400" y="1371600"/>
            <a:ext cx="8001000" cy="4846638"/>
          </a:xfrm>
        </p:spPr>
        <p:txBody>
          <a:bodyPr/>
          <a:lstStyle/>
          <a:p>
            <a:pPr eaLnBrk="1" hangingPunct="1">
              <a:buFont typeface="Wingdings 2" pitchFamily="127" charset="2"/>
              <a:buNone/>
            </a:pPr>
            <a:r>
              <a:rPr b="1" i="1" smtClean="0">
                <a:latin typeface="Trebuchet MS" pitchFamily="127" charset="0"/>
              </a:rPr>
              <a:t>ELs communicate information, ideas and concepts necessary for academic success in the content area of </a:t>
            </a:r>
            <a:r>
              <a:rPr b="1" i="1" smtClean="0">
                <a:solidFill>
                  <a:schemeClr val="tx1"/>
                </a:solidFill>
                <a:latin typeface="Trebuchet MS" pitchFamily="127" charset="0"/>
              </a:rPr>
              <a:t>MATHEMATICS</a:t>
            </a:r>
          </a:p>
        </p:txBody>
      </p:sp>
      <p:pic>
        <p:nvPicPr>
          <p:cNvPr id="74755" name="Picture 4" descr="MPj04090480000[1]"/>
          <p:cNvPicPr>
            <a:picLocks noChangeAspect="1"/>
          </p:cNvPicPr>
          <p:nvPr/>
        </p:nvPicPr>
        <p:blipFill>
          <a:blip r:embed="rId3" cstate="print"/>
          <a:srcRect/>
          <a:stretch>
            <a:fillRect/>
          </a:stretch>
        </p:blipFill>
        <p:spPr bwMode="auto">
          <a:xfrm>
            <a:off x="685800" y="3200400"/>
            <a:ext cx="3581400" cy="2438400"/>
          </a:xfrm>
          <a:prstGeom prst="rect">
            <a:avLst/>
          </a:prstGeom>
          <a:noFill/>
          <a:ln w="9525">
            <a:noFill/>
            <a:miter lim="800000"/>
            <a:headEnd/>
            <a:tailEnd/>
          </a:ln>
        </p:spPr>
      </p:pic>
      <p:pic>
        <p:nvPicPr>
          <p:cNvPr id="74756" name="Picture 5" descr="MPj04089850000[1]"/>
          <p:cNvPicPr>
            <a:picLocks noChangeAspect="1"/>
          </p:cNvPicPr>
          <p:nvPr/>
        </p:nvPicPr>
        <p:blipFill>
          <a:blip r:embed="rId4" cstate="print"/>
          <a:srcRect/>
          <a:stretch>
            <a:fillRect/>
          </a:stretch>
        </p:blipFill>
        <p:spPr bwMode="auto">
          <a:xfrm>
            <a:off x="4800600" y="3200400"/>
            <a:ext cx="3048000" cy="2438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noGrp="1"/>
          </p:cNvSpPr>
          <p:nvPr>
            <p:ph type="ctrTitle"/>
          </p:nvPr>
        </p:nvSpPr>
        <p:spPr>
          <a:xfrm>
            <a:off x="0" y="0"/>
            <a:ext cx="9144000" cy="1981200"/>
          </a:xfrm>
          <a:solidFill>
            <a:srgbClr val="993366"/>
          </a:solidFill>
        </p:spPr>
        <p:txBody>
          <a:bodyPr/>
          <a:lstStyle/>
          <a:p>
            <a:pPr algn="ctr" eaLnBrk="1" fontAlgn="auto" hangingPunct="1">
              <a:spcBef>
                <a:spcPts val="0"/>
              </a:spcBef>
              <a:spcAft>
                <a:spcPts val="0"/>
              </a:spcAft>
              <a:defRPr/>
            </a:pPr>
            <a:r>
              <a:rPr lang="fr-CA" sz="4000" dirty="0" smtClean="0">
                <a:solidFill>
                  <a:srgbClr val="FFFFFF"/>
                </a:solidFill>
                <a:latin typeface="Albertus" pitchFamily="34"/>
              </a:rPr>
              <a:t>Standard 3</a:t>
            </a:r>
            <a:br>
              <a:rPr lang="fr-CA" sz="4000" dirty="0" smtClean="0">
                <a:solidFill>
                  <a:srgbClr val="FFFFFF"/>
                </a:solidFill>
                <a:latin typeface="Albertus" pitchFamily="34"/>
              </a:rPr>
            </a:br>
            <a:r>
              <a:rPr lang="fr-CA" sz="4000" dirty="0" smtClean="0">
                <a:solidFill>
                  <a:srgbClr val="FFFFFF"/>
                </a:solidFill>
                <a:latin typeface="Albertus" pitchFamily="34"/>
              </a:rPr>
              <a:t>The Language of </a:t>
            </a:r>
            <a:r>
              <a:rPr lang="fr-CA" sz="4000" dirty="0" err="1" smtClean="0">
                <a:solidFill>
                  <a:srgbClr val="FFFFFF"/>
                </a:solidFill>
                <a:latin typeface="Albertus" pitchFamily="34"/>
              </a:rPr>
              <a:t>Mathematics</a:t>
            </a:r>
            <a:endParaRPr lang="fr-CA" sz="4000" dirty="0" smtClean="0">
              <a:solidFill>
                <a:srgbClr val="FFFFFF"/>
              </a:solidFill>
            </a:endParaRPr>
          </a:p>
        </p:txBody>
      </p:sp>
      <p:sp>
        <p:nvSpPr>
          <p:cNvPr id="76802" name="TextBox 3"/>
          <p:cNvSpPr txBox="1">
            <a:spLocks noChangeArrowheads="1"/>
          </p:cNvSpPr>
          <p:nvPr/>
        </p:nvSpPr>
        <p:spPr bwMode="auto">
          <a:xfrm>
            <a:off x="2971800" y="2438400"/>
            <a:ext cx="5867400" cy="3013075"/>
          </a:xfrm>
          <a:prstGeom prst="rect">
            <a:avLst/>
          </a:prstGeom>
          <a:noFill/>
          <a:ln w="9525">
            <a:noFill/>
            <a:miter lim="800000"/>
            <a:headEnd/>
            <a:tailEnd/>
          </a:ln>
        </p:spPr>
        <p:txBody>
          <a:bodyPr>
            <a:prstTxWarp prst="textNoShape">
              <a:avLst/>
            </a:prstTxWarp>
            <a:spAutoFit/>
          </a:bodyPr>
          <a:lstStyle/>
          <a:p>
            <a:pPr>
              <a:buSzPct val="100000"/>
              <a:buFont typeface="Arial" pitchFamily="127" charset="0"/>
              <a:buChar char="•"/>
            </a:pPr>
            <a:r>
              <a:rPr lang="en-US" b="1">
                <a:solidFill>
                  <a:srgbClr val="000000"/>
                </a:solidFill>
              </a:rPr>
              <a:t>Reading Task Level 2- </a:t>
            </a:r>
            <a:r>
              <a:rPr lang="en-US" b="1">
                <a:solidFill>
                  <a:srgbClr val="FFFFFF"/>
                </a:solidFill>
              </a:rPr>
              <a:t>Match words or phrases related to estimation. (about twenty cents)</a:t>
            </a:r>
          </a:p>
          <a:p>
            <a:pPr>
              <a:buSzPct val="100000"/>
              <a:buFont typeface="Arial" pitchFamily="127" charset="0"/>
              <a:buChar char="•"/>
            </a:pPr>
            <a:r>
              <a:rPr lang="en-US" b="1">
                <a:solidFill>
                  <a:srgbClr val="000000"/>
                </a:solidFill>
              </a:rPr>
              <a:t>Speaking Task Level 2- </a:t>
            </a:r>
            <a:r>
              <a:rPr lang="en-US" b="1">
                <a:solidFill>
                  <a:srgbClr val="FFFFFF"/>
                </a:solidFill>
              </a:rPr>
              <a:t>Restate or paraphrase basic operations from oral statements referring to pictures of everyday objects. (Ten pencils and ten more are twenty)</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0" y="320675"/>
            <a:ext cx="8153400" cy="898525"/>
          </a:xfrm>
          <a:solidFill>
            <a:schemeClr val="bg2">
              <a:lumMod val="10000"/>
            </a:schemeClr>
          </a:solidFill>
        </p:spPr>
        <p:txBody>
          <a:bodyPr anchorCtr="1"/>
          <a:lstStyle/>
          <a:p>
            <a:pPr algn="ctr" eaLnBrk="1" fontAlgn="auto" hangingPunct="1">
              <a:spcBef>
                <a:spcPts val="0"/>
              </a:spcBef>
              <a:spcAft>
                <a:spcPts val="0"/>
              </a:spcAft>
              <a:defRPr/>
            </a:pPr>
            <a:r>
              <a:rPr dirty="0" smtClean="0">
                <a:solidFill>
                  <a:srgbClr val="F9B639"/>
                </a:solidFill>
              </a:rPr>
              <a:t>ELP Standard 4</a:t>
            </a:r>
          </a:p>
        </p:txBody>
      </p:sp>
      <p:sp>
        <p:nvSpPr>
          <p:cNvPr id="78850" name="Content Placeholder 2"/>
          <p:cNvSpPr txBox="1">
            <a:spLocks noGrp="1"/>
          </p:cNvSpPr>
          <p:nvPr>
            <p:ph idx="1"/>
          </p:nvPr>
        </p:nvSpPr>
        <p:spPr/>
        <p:txBody>
          <a:bodyPr/>
          <a:lstStyle/>
          <a:p>
            <a:pPr eaLnBrk="1" hangingPunct="1">
              <a:buFont typeface="Wingdings 2" pitchFamily="127" charset="2"/>
              <a:buNone/>
            </a:pPr>
            <a:r>
              <a:rPr b="1" i="1" smtClean="0">
                <a:latin typeface="Trebuchet MS" pitchFamily="127" charset="0"/>
              </a:rPr>
              <a:t>ELLs communicate information, ideas and concepts for academic success in the content area of </a:t>
            </a:r>
            <a:r>
              <a:rPr b="1" i="1" smtClean="0">
                <a:solidFill>
                  <a:schemeClr val="tx1"/>
                </a:solidFill>
                <a:latin typeface="Trebuchet MS" pitchFamily="127" charset="0"/>
              </a:rPr>
              <a:t>SCIENCE</a:t>
            </a:r>
            <a:r>
              <a:rPr b="1" i="1" smtClean="0">
                <a:latin typeface="Trebuchet MS" pitchFamily="127" charset="0"/>
              </a:rPr>
              <a:t>.</a:t>
            </a:r>
          </a:p>
          <a:p>
            <a:pPr eaLnBrk="1" hangingPunct="1">
              <a:buFont typeface="Wingdings 2" pitchFamily="127" charset="2"/>
              <a:buNone/>
            </a:pPr>
            <a:endParaRPr smtClean="0">
              <a:latin typeface="Trebuchet MS" pitchFamily="127" charset="0"/>
            </a:endParaRPr>
          </a:p>
        </p:txBody>
      </p:sp>
      <p:pic>
        <p:nvPicPr>
          <p:cNvPr id="78851" name="Picture 5" descr="MPj03997890000[1]"/>
          <p:cNvPicPr>
            <a:picLocks noChangeAspect="1"/>
          </p:cNvPicPr>
          <p:nvPr/>
        </p:nvPicPr>
        <p:blipFill>
          <a:blip r:embed="rId3" cstate="print"/>
          <a:srcRect/>
          <a:stretch>
            <a:fillRect/>
          </a:stretch>
        </p:blipFill>
        <p:spPr bwMode="auto">
          <a:xfrm>
            <a:off x="685800" y="3048000"/>
            <a:ext cx="3352800" cy="2309813"/>
          </a:xfrm>
          <a:prstGeom prst="rect">
            <a:avLst/>
          </a:prstGeom>
          <a:noFill/>
          <a:ln w="9525">
            <a:noFill/>
            <a:miter lim="800000"/>
            <a:headEnd/>
            <a:tailEnd/>
          </a:ln>
        </p:spPr>
      </p:pic>
      <p:pic>
        <p:nvPicPr>
          <p:cNvPr id="78852" name="Picture 4" descr="MPj04019600000[1]"/>
          <p:cNvPicPr>
            <a:picLocks noChangeAspect="1"/>
          </p:cNvPicPr>
          <p:nvPr/>
        </p:nvPicPr>
        <p:blipFill>
          <a:blip r:embed="rId4" cstate="print"/>
          <a:srcRect/>
          <a:stretch>
            <a:fillRect/>
          </a:stretch>
        </p:blipFill>
        <p:spPr bwMode="auto">
          <a:xfrm>
            <a:off x="4572000" y="3048000"/>
            <a:ext cx="3429000" cy="2286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noGrp="1"/>
          </p:cNvSpPr>
          <p:nvPr>
            <p:ph type="ctrTitle"/>
          </p:nvPr>
        </p:nvSpPr>
        <p:spPr>
          <a:xfrm>
            <a:off x="762000" y="228600"/>
            <a:ext cx="7772400" cy="1447800"/>
          </a:xfrm>
          <a:solidFill>
            <a:schemeClr val="tx1">
              <a:lumMod val="95000"/>
              <a:lumOff val="5000"/>
            </a:schemeClr>
          </a:solidFill>
        </p:spPr>
        <p:txBody>
          <a:bodyPr anchorCtr="1"/>
          <a:lstStyle/>
          <a:p>
            <a:pPr algn="ctr" eaLnBrk="1" fontAlgn="auto" hangingPunct="1">
              <a:spcBef>
                <a:spcPts val="0"/>
              </a:spcBef>
              <a:spcAft>
                <a:spcPts val="0"/>
              </a:spcAft>
              <a:defRPr/>
            </a:pPr>
            <a:r>
              <a:rPr lang="fr-CA" sz="4000" dirty="0" smtClean="0">
                <a:solidFill>
                  <a:srgbClr val="FFFFFF"/>
                </a:solidFill>
                <a:latin typeface="Albertus" pitchFamily="34"/>
              </a:rPr>
              <a:t>Standard 4</a:t>
            </a:r>
            <a:br>
              <a:rPr lang="fr-CA" sz="4000" dirty="0" smtClean="0">
                <a:solidFill>
                  <a:srgbClr val="FFFFFF"/>
                </a:solidFill>
                <a:latin typeface="Albertus" pitchFamily="34"/>
              </a:rPr>
            </a:br>
            <a:r>
              <a:rPr lang="fr-CA" sz="4000" dirty="0" smtClean="0">
                <a:solidFill>
                  <a:srgbClr val="FFFFFF"/>
                </a:solidFill>
                <a:latin typeface="Albertus" pitchFamily="34"/>
              </a:rPr>
              <a:t>The Language of Science</a:t>
            </a:r>
            <a:endParaRPr lang="fr-CA" sz="4000" dirty="0" smtClean="0">
              <a:solidFill>
                <a:srgbClr val="FFFFFF"/>
              </a:solidFill>
            </a:endParaRPr>
          </a:p>
        </p:txBody>
      </p:sp>
      <p:sp>
        <p:nvSpPr>
          <p:cNvPr id="80898" name="TextBox 2"/>
          <p:cNvSpPr txBox="1">
            <a:spLocks noChangeArrowheads="1"/>
          </p:cNvSpPr>
          <p:nvPr/>
        </p:nvSpPr>
        <p:spPr bwMode="auto">
          <a:xfrm>
            <a:off x="609600" y="2133600"/>
            <a:ext cx="7848600" cy="4657725"/>
          </a:xfrm>
          <a:prstGeom prst="rect">
            <a:avLst/>
          </a:prstGeom>
          <a:noFill/>
          <a:ln w="9525">
            <a:noFill/>
            <a:miter lim="800000"/>
            <a:headEnd/>
            <a:tailEnd/>
          </a:ln>
        </p:spPr>
        <p:txBody>
          <a:bodyPr>
            <a:prstTxWarp prst="textNoShape">
              <a:avLst/>
            </a:prstTxWarp>
            <a:spAutoFit/>
          </a:bodyPr>
          <a:lstStyle/>
          <a:p>
            <a:r>
              <a:rPr lang="en-US" b="1">
                <a:solidFill>
                  <a:srgbClr val="0D0D0D"/>
                </a:solidFill>
              </a:rPr>
              <a:t>Level 3 Writing Task- </a:t>
            </a:r>
            <a:r>
              <a:rPr lang="en-US" b="1">
                <a:solidFill>
                  <a:srgbClr val="FDE2B0"/>
                </a:solidFill>
              </a:rPr>
              <a:t>Outline steps of scientific inquiry involving elements or compounds with a partner.</a:t>
            </a:r>
            <a:endParaRPr lang="en-US" b="1">
              <a:solidFill>
                <a:srgbClr val="0D0D0D"/>
              </a:solidFill>
            </a:endParaRPr>
          </a:p>
          <a:p>
            <a:endParaRPr lang="en-US" b="1">
              <a:solidFill>
                <a:srgbClr val="0D0D0D"/>
              </a:solidFill>
            </a:endParaRPr>
          </a:p>
          <a:p>
            <a:r>
              <a:rPr lang="en-US" b="1">
                <a:solidFill>
                  <a:srgbClr val="000000"/>
                </a:solidFill>
              </a:rPr>
              <a:t>Level 3 Listening Task- </a:t>
            </a:r>
            <a:r>
              <a:rPr lang="en-US" b="1">
                <a:solidFill>
                  <a:srgbClr val="FDE2B0"/>
                </a:solidFill>
              </a:rPr>
              <a:t>Identify examples of scientific tools or instruments and their uses from pictures and oral descriptions.</a:t>
            </a:r>
          </a:p>
          <a:p>
            <a:endParaRPr lang="en-US" b="1">
              <a:solidFill>
                <a:srgbClr val="FDE2B0"/>
              </a:solidFill>
            </a:endParaRPr>
          </a:p>
          <a:p>
            <a:r>
              <a:rPr lang="en-US" b="1">
                <a:solidFill>
                  <a:srgbClr val="000000"/>
                </a:solidFill>
              </a:rPr>
              <a:t>Level 4 Reading Domain- </a:t>
            </a:r>
            <a:r>
              <a:rPr lang="en-US" b="1">
                <a:solidFill>
                  <a:srgbClr val="FDE2B0"/>
                </a:solidFill>
              </a:rPr>
              <a:t>Analyze and identify reasons for genetic alterations based on visually supported text with a partner. (Mutation)</a:t>
            </a:r>
          </a:p>
          <a:p>
            <a:endParaRPr lang="en-US" sz="1800">
              <a:solidFill>
                <a:srgbClr val="FDE2B0"/>
              </a:solidFill>
            </a:endParaRPr>
          </a:p>
          <a:p>
            <a:endParaRPr lang="en-US" sz="1800">
              <a:solidFill>
                <a:srgbClr val="0D0D0D"/>
              </a:solidFill>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0" y="0"/>
            <a:ext cx="8229600" cy="1295400"/>
          </a:xfrm>
          <a:solidFill>
            <a:schemeClr val="accent4">
              <a:lumMod val="60000"/>
              <a:lumOff val="40000"/>
            </a:schemeClr>
          </a:solidFill>
        </p:spPr>
        <p:txBody>
          <a:bodyPr/>
          <a:lstStyle/>
          <a:p>
            <a:pPr algn="ctr" eaLnBrk="1" fontAlgn="auto" hangingPunct="1">
              <a:spcBef>
                <a:spcPts val="0"/>
              </a:spcBef>
              <a:spcAft>
                <a:spcPts val="0"/>
              </a:spcAft>
              <a:defRPr/>
            </a:pPr>
            <a:r>
              <a:rPr dirty="0" smtClean="0"/>
              <a:t>ELP Standard 5</a:t>
            </a:r>
          </a:p>
        </p:txBody>
      </p:sp>
      <p:sp>
        <p:nvSpPr>
          <p:cNvPr id="82946" name="Content Placeholder 2"/>
          <p:cNvSpPr txBox="1">
            <a:spLocks noGrp="1"/>
          </p:cNvSpPr>
          <p:nvPr>
            <p:ph idx="1"/>
          </p:nvPr>
        </p:nvSpPr>
        <p:spPr/>
        <p:txBody>
          <a:bodyPr/>
          <a:lstStyle/>
          <a:p>
            <a:pPr eaLnBrk="1" hangingPunct="1">
              <a:buFont typeface="Wingdings 2" pitchFamily="127" charset="2"/>
              <a:buNone/>
            </a:pPr>
            <a:r>
              <a:rPr b="1" i="1" smtClean="0">
                <a:latin typeface="Trebuchet MS" pitchFamily="127" charset="0"/>
              </a:rPr>
              <a:t>ELs communicate information, ideas and concepts for academic success in the content area of </a:t>
            </a:r>
            <a:r>
              <a:rPr b="1" i="1" smtClean="0">
                <a:solidFill>
                  <a:schemeClr val="tx1"/>
                </a:solidFill>
                <a:latin typeface="Trebuchet MS" pitchFamily="127" charset="0"/>
              </a:rPr>
              <a:t>SOCIAL STUDIES</a:t>
            </a:r>
            <a:endParaRPr smtClean="0">
              <a:solidFill>
                <a:schemeClr val="tx1"/>
              </a:solidFill>
              <a:latin typeface="Trebuchet MS" pitchFamily="127" charset="0"/>
            </a:endParaRPr>
          </a:p>
        </p:txBody>
      </p:sp>
      <p:pic>
        <p:nvPicPr>
          <p:cNvPr id="82947" name="Picture 5" descr="MPj04019620000[1]"/>
          <p:cNvPicPr>
            <a:picLocks noChangeAspect="1"/>
          </p:cNvPicPr>
          <p:nvPr/>
        </p:nvPicPr>
        <p:blipFill>
          <a:blip r:embed="rId3" cstate="print"/>
          <a:srcRect/>
          <a:stretch>
            <a:fillRect/>
          </a:stretch>
        </p:blipFill>
        <p:spPr bwMode="auto">
          <a:xfrm>
            <a:off x="533400" y="3124200"/>
            <a:ext cx="1728788" cy="2590800"/>
          </a:xfrm>
          <a:prstGeom prst="rect">
            <a:avLst/>
          </a:prstGeom>
          <a:noFill/>
          <a:ln w="9525">
            <a:noFill/>
            <a:miter lim="800000"/>
            <a:headEnd/>
            <a:tailEnd/>
          </a:ln>
        </p:spPr>
      </p:pic>
      <p:pic>
        <p:nvPicPr>
          <p:cNvPr id="82948" name="Picture 6" descr="MPj04088640000[1]"/>
          <p:cNvPicPr>
            <a:picLocks noChangeAspect="1"/>
          </p:cNvPicPr>
          <p:nvPr/>
        </p:nvPicPr>
        <p:blipFill>
          <a:blip r:embed="rId4" cstate="print"/>
          <a:srcRect/>
          <a:stretch>
            <a:fillRect/>
          </a:stretch>
        </p:blipFill>
        <p:spPr bwMode="auto">
          <a:xfrm>
            <a:off x="2667000" y="3429000"/>
            <a:ext cx="2352675" cy="2047875"/>
          </a:xfrm>
          <a:prstGeom prst="rect">
            <a:avLst/>
          </a:prstGeom>
          <a:noFill/>
          <a:ln w="9525">
            <a:noFill/>
            <a:miter lim="800000"/>
            <a:headEnd/>
            <a:tailEnd/>
          </a:ln>
        </p:spPr>
      </p:pic>
      <p:pic>
        <p:nvPicPr>
          <p:cNvPr id="82949" name="Picture 4" descr="MPj04093350000[1]"/>
          <p:cNvPicPr>
            <a:picLocks noChangeAspect="1"/>
          </p:cNvPicPr>
          <p:nvPr/>
        </p:nvPicPr>
        <p:blipFill>
          <a:blip r:embed="rId5" cstate="print"/>
          <a:srcRect/>
          <a:stretch>
            <a:fillRect/>
          </a:stretch>
        </p:blipFill>
        <p:spPr bwMode="auto">
          <a:xfrm>
            <a:off x="5410200" y="3352800"/>
            <a:ext cx="2362200" cy="208438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noGrp="1"/>
          </p:cNvSpPr>
          <p:nvPr>
            <p:ph type="ctrTitle"/>
          </p:nvPr>
        </p:nvSpPr>
        <p:spPr>
          <a:xfrm>
            <a:off x="2667000" y="0"/>
            <a:ext cx="6477000" cy="1981200"/>
          </a:xfrm>
          <a:solidFill>
            <a:schemeClr val="bg2">
              <a:lumMod val="25000"/>
            </a:schemeClr>
          </a:solidFill>
        </p:spPr>
        <p:txBody>
          <a:bodyPr anchorCtr="1"/>
          <a:lstStyle/>
          <a:p>
            <a:pPr algn="ctr" eaLnBrk="1" fontAlgn="auto" hangingPunct="1">
              <a:spcBef>
                <a:spcPts val="0"/>
              </a:spcBef>
              <a:spcAft>
                <a:spcPts val="0"/>
              </a:spcAft>
              <a:defRPr/>
            </a:pPr>
            <a:r>
              <a:rPr lang="fr-CA" sz="3600" dirty="0" smtClean="0">
                <a:solidFill>
                  <a:srgbClr val="FFFFFF"/>
                </a:solidFill>
                <a:latin typeface="Albertus" pitchFamily="34"/>
              </a:rPr>
              <a:t>Standard 5</a:t>
            </a:r>
            <a:br>
              <a:rPr lang="fr-CA" sz="3600" dirty="0" smtClean="0">
                <a:solidFill>
                  <a:srgbClr val="FFFFFF"/>
                </a:solidFill>
                <a:latin typeface="Albertus" pitchFamily="34"/>
              </a:rPr>
            </a:br>
            <a:r>
              <a:rPr lang="fr-CA" sz="3600" dirty="0" smtClean="0">
                <a:solidFill>
                  <a:srgbClr val="FFFFFF"/>
                </a:solidFill>
                <a:latin typeface="Albertus" pitchFamily="34"/>
              </a:rPr>
              <a:t>The Language of Social </a:t>
            </a:r>
            <a:r>
              <a:rPr lang="fr-CA" sz="3600" dirty="0" err="1" smtClean="0">
                <a:solidFill>
                  <a:srgbClr val="FFFFFF"/>
                </a:solidFill>
                <a:latin typeface="Albertus" pitchFamily="34"/>
              </a:rPr>
              <a:t>Studies</a:t>
            </a:r>
            <a:endParaRPr lang="fr-CA" sz="3600" dirty="0" smtClean="0">
              <a:solidFill>
                <a:srgbClr val="FFFFFF"/>
              </a:solidFill>
            </a:endParaRPr>
          </a:p>
        </p:txBody>
      </p:sp>
      <p:sp>
        <p:nvSpPr>
          <p:cNvPr id="84994" name="TextBox 2"/>
          <p:cNvSpPr txBox="1">
            <a:spLocks noChangeArrowheads="1"/>
          </p:cNvSpPr>
          <p:nvPr/>
        </p:nvSpPr>
        <p:spPr bwMode="auto">
          <a:xfrm>
            <a:off x="2667000" y="2286000"/>
            <a:ext cx="6477000" cy="2647950"/>
          </a:xfrm>
          <a:prstGeom prst="rect">
            <a:avLst/>
          </a:prstGeom>
          <a:noFill/>
          <a:ln w="9525">
            <a:noFill/>
            <a:miter lim="800000"/>
            <a:headEnd/>
            <a:tailEnd/>
          </a:ln>
        </p:spPr>
        <p:txBody>
          <a:bodyPr>
            <a:prstTxWarp prst="textNoShape">
              <a:avLst/>
            </a:prstTxWarp>
            <a:spAutoFit/>
          </a:bodyPr>
          <a:lstStyle/>
          <a:p>
            <a:pPr marL="342900" indent="-342900"/>
            <a:r>
              <a:rPr lang="en-US" b="1">
                <a:solidFill>
                  <a:srgbClr val="000000"/>
                </a:solidFill>
              </a:rPr>
              <a:t>Level 2 Reading Task</a:t>
            </a:r>
            <a:r>
              <a:rPr lang="en-US" b="1">
                <a:solidFill>
                  <a:srgbClr val="F1D7EC"/>
                </a:solidFill>
              </a:rPr>
              <a:t>- Find labeled illustrations or photographs modeled on word walls or displays of seasons.</a:t>
            </a:r>
          </a:p>
          <a:p>
            <a:pPr marL="342900" indent="-342900"/>
            <a:endParaRPr lang="en-US" b="1">
              <a:solidFill>
                <a:srgbClr val="000000"/>
              </a:solidFill>
            </a:endParaRPr>
          </a:p>
          <a:p>
            <a:pPr marL="342900" indent="-342900"/>
            <a:r>
              <a:rPr lang="en-US" b="1">
                <a:solidFill>
                  <a:srgbClr val="000000"/>
                </a:solidFill>
              </a:rPr>
              <a:t>Level 2 Writing Task</a:t>
            </a:r>
            <a:r>
              <a:rPr lang="en-US" b="1">
                <a:solidFill>
                  <a:srgbClr val="F1D7EC"/>
                </a:solidFill>
              </a:rPr>
              <a:t>- Draw a family portrait from a model or photographs and identify people in the photos.</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p:cNvSpPr txBox="1">
            <a:spLocks noGrp="1"/>
          </p:cNvSpPr>
          <p:nvPr>
            <p:ph type="title"/>
          </p:nvPr>
        </p:nvSpPr>
        <p:spPr>
          <a:xfrm>
            <a:off x="0" y="1143000"/>
            <a:ext cx="8229600" cy="2514600"/>
          </a:xfrm>
          <a:solidFill>
            <a:schemeClr val="tx1">
              <a:lumMod val="50000"/>
              <a:lumOff val="50000"/>
            </a:schemeClr>
          </a:solidFill>
        </p:spPr>
        <p:txBody>
          <a:bodyPr/>
          <a:lstStyle/>
          <a:p>
            <a:pPr algn="ctr" eaLnBrk="1" fontAlgn="auto" hangingPunct="1">
              <a:spcBef>
                <a:spcPts val="0"/>
              </a:spcBef>
              <a:spcAft>
                <a:spcPts val="0"/>
              </a:spcAft>
              <a:defRPr/>
            </a:pPr>
            <a:r>
              <a:rPr i="1" dirty="0" smtClean="0"/>
              <a:t>Organization</a:t>
            </a:r>
            <a:r>
              <a:rPr dirty="0" smtClean="0"/>
              <a:t/>
            </a:r>
            <a:br>
              <a:rPr dirty="0" smtClean="0"/>
            </a:br>
            <a:r>
              <a:rPr dirty="0" smtClean="0"/>
              <a:t> of the </a:t>
            </a:r>
            <a:br>
              <a:rPr dirty="0" smtClean="0"/>
            </a:br>
            <a:r>
              <a:rPr dirty="0" err="1" smtClean="0"/>
              <a:t>Wida</a:t>
            </a:r>
            <a:r>
              <a:rPr dirty="0" smtClean="0"/>
              <a:t> ELP </a:t>
            </a:r>
            <a:r>
              <a:rPr dirty="0" err="1" smtClean="0"/>
              <a:t>STandards</a:t>
            </a:r>
            <a:endParaRPr dirty="0" smtClean="0"/>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p:nvPr>
        </p:nvSpPr>
        <p:spPr>
          <a:xfrm>
            <a:off x="381000" y="228600"/>
            <a:ext cx="7391400" cy="990600"/>
          </a:xfrm>
          <a:solidFill>
            <a:schemeClr val="tx1"/>
          </a:solidFill>
        </p:spPr>
        <p:txBody>
          <a:bodyPr anchorCtr="1"/>
          <a:lstStyle/>
          <a:p>
            <a:pPr algn="ctr" eaLnBrk="1" fontAlgn="auto" hangingPunct="1">
              <a:spcBef>
                <a:spcPts val="0"/>
              </a:spcBef>
              <a:spcAft>
                <a:spcPts val="0"/>
              </a:spcAft>
              <a:defRPr/>
            </a:pPr>
            <a:r>
              <a:rPr sz="3600" dirty="0" smtClean="0">
                <a:solidFill>
                  <a:srgbClr val="F9B639"/>
                </a:solidFill>
              </a:rPr>
              <a:t>Five Grade-Level Clusters</a:t>
            </a:r>
          </a:p>
        </p:txBody>
      </p:sp>
      <p:sp>
        <p:nvSpPr>
          <p:cNvPr id="89090" name="Rectangle 3"/>
          <p:cNvSpPr txBox="1">
            <a:spLocks noGrp="1"/>
          </p:cNvSpPr>
          <p:nvPr>
            <p:ph type="body" idx="1"/>
          </p:nvPr>
        </p:nvSpPr>
        <p:spPr>
          <a:xfrm>
            <a:off x="457200" y="2743200"/>
            <a:ext cx="7543800" cy="2819400"/>
          </a:xfrm>
          <a:solidFill>
            <a:srgbClr val="956205"/>
          </a:solidFill>
        </p:spPr>
        <p:txBody>
          <a:bodyPr/>
          <a:lstStyle/>
          <a:p>
            <a:pPr marL="0" indent="0" eaLnBrk="1" hangingPunct="1"/>
            <a:r>
              <a:rPr sz="2800" smtClean="0">
                <a:latin typeface="Trebuchet MS" pitchFamily="127" charset="0"/>
              </a:rPr>
              <a:t>PreK</a:t>
            </a:r>
            <a:r>
              <a:rPr sz="2800" smtClean="0">
                <a:latin typeface="Trebuchet MS" pitchFamily="127" charset="0"/>
                <a:ea typeface="Arial" pitchFamily="127" charset="0"/>
                <a:cs typeface="Arial" pitchFamily="127" charset="0"/>
              </a:rPr>
              <a:t>−</a:t>
            </a:r>
            <a:r>
              <a:rPr sz="2800" smtClean="0">
                <a:latin typeface="Trebuchet MS" pitchFamily="127" charset="0"/>
              </a:rPr>
              <a:t>K</a:t>
            </a:r>
          </a:p>
          <a:p>
            <a:pPr marL="0" indent="0" eaLnBrk="1" hangingPunct="1"/>
            <a:r>
              <a:rPr sz="2800" smtClean="0">
                <a:latin typeface="Trebuchet MS" pitchFamily="127" charset="0"/>
              </a:rPr>
              <a:t>Grades 1</a:t>
            </a:r>
            <a:r>
              <a:rPr sz="2800" smtClean="0">
                <a:latin typeface="Trebuchet MS" pitchFamily="127" charset="0"/>
                <a:ea typeface="Arial" pitchFamily="127" charset="0"/>
                <a:cs typeface="Arial" pitchFamily="127" charset="0"/>
              </a:rPr>
              <a:t>−</a:t>
            </a:r>
            <a:r>
              <a:rPr sz="2800" smtClean="0">
                <a:latin typeface="Trebuchet MS" pitchFamily="127" charset="0"/>
              </a:rPr>
              <a:t>2</a:t>
            </a:r>
            <a:endParaRPr sz="2800" smtClean="0">
              <a:latin typeface="Trebuchet MS" pitchFamily="127" charset="0"/>
              <a:ea typeface="Arial" pitchFamily="127" charset="0"/>
              <a:cs typeface="Arial" pitchFamily="127" charset="0"/>
            </a:endParaRPr>
          </a:p>
          <a:p>
            <a:pPr marL="0" indent="0" eaLnBrk="1" hangingPunct="1"/>
            <a:r>
              <a:rPr sz="2800" smtClean="0">
                <a:latin typeface="Trebuchet MS" pitchFamily="127" charset="0"/>
              </a:rPr>
              <a:t>Grades 3</a:t>
            </a:r>
            <a:r>
              <a:rPr sz="2800" smtClean="0">
                <a:latin typeface="Trebuchet MS" pitchFamily="127" charset="0"/>
                <a:ea typeface="Arial" pitchFamily="127" charset="0"/>
                <a:cs typeface="Arial" pitchFamily="127" charset="0"/>
              </a:rPr>
              <a:t>−</a:t>
            </a:r>
            <a:r>
              <a:rPr sz="2800" smtClean="0">
                <a:latin typeface="Trebuchet MS" pitchFamily="127" charset="0"/>
              </a:rPr>
              <a:t>5</a:t>
            </a:r>
          </a:p>
          <a:p>
            <a:pPr marL="0" indent="0" eaLnBrk="1" hangingPunct="1"/>
            <a:r>
              <a:rPr sz="2800" smtClean="0">
                <a:latin typeface="Trebuchet MS" pitchFamily="127" charset="0"/>
              </a:rPr>
              <a:t>Grades 6</a:t>
            </a:r>
            <a:r>
              <a:rPr sz="2800" smtClean="0">
                <a:latin typeface="Trebuchet MS" pitchFamily="127" charset="0"/>
                <a:ea typeface="Arial" pitchFamily="127" charset="0"/>
                <a:cs typeface="Arial" pitchFamily="127" charset="0"/>
              </a:rPr>
              <a:t>−</a:t>
            </a:r>
            <a:r>
              <a:rPr sz="2800" smtClean="0">
                <a:latin typeface="Trebuchet MS" pitchFamily="127" charset="0"/>
              </a:rPr>
              <a:t>8</a:t>
            </a:r>
          </a:p>
          <a:p>
            <a:pPr marL="0" indent="0" eaLnBrk="1" hangingPunct="1"/>
            <a:r>
              <a:rPr sz="2800" smtClean="0">
                <a:latin typeface="Trebuchet MS" pitchFamily="127" charset="0"/>
              </a:rPr>
              <a:t>Grades 9</a:t>
            </a:r>
            <a:r>
              <a:rPr sz="2800" smtClean="0">
                <a:latin typeface="Trebuchet MS" pitchFamily="127" charset="0"/>
                <a:ea typeface="Arial" pitchFamily="127" charset="0"/>
                <a:cs typeface="Arial" pitchFamily="127" charset="0"/>
              </a:rPr>
              <a:t>−</a:t>
            </a:r>
            <a:r>
              <a:rPr sz="2800" smtClean="0">
                <a:latin typeface="Trebuchet MS" pitchFamily="127" charset="0"/>
              </a:rPr>
              <a:t>12</a:t>
            </a:r>
          </a:p>
        </p:txBody>
      </p:sp>
      <p:sp>
        <p:nvSpPr>
          <p:cNvPr id="89091" name="TextBox 4"/>
          <p:cNvSpPr txBox="1">
            <a:spLocks noChangeArrowheads="1"/>
          </p:cNvSpPr>
          <p:nvPr/>
        </p:nvSpPr>
        <p:spPr bwMode="auto">
          <a:xfrm>
            <a:off x="533400" y="1600200"/>
            <a:ext cx="7512050" cy="946150"/>
          </a:xfrm>
          <a:prstGeom prst="rect">
            <a:avLst/>
          </a:prstGeom>
          <a:solidFill>
            <a:srgbClr val="DF9307"/>
          </a:solidFill>
          <a:ln w="9525">
            <a:noFill/>
            <a:miter lim="800000"/>
            <a:headEnd/>
            <a:tailEnd/>
          </a:ln>
        </p:spPr>
        <p:txBody>
          <a:bodyPr>
            <a:prstTxWarp prst="textNoShape">
              <a:avLst/>
            </a:prstTxWarp>
            <a:spAutoFit/>
          </a:bodyPr>
          <a:lstStyle/>
          <a:p>
            <a:pPr algn="ctr"/>
            <a:r>
              <a:rPr lang="en-US" sz="2800">
                <a:solidFill>
                  <a:srgbClr val="FFFFFF"/>
                </a:solidFill>
              </a:rPr>
              <a:t>The WIDA ELP Standards are organized by the following Grade-Level clusters:</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idx="4294967295"/>
          </p:nvPr>
        </p:nvSpPr>
        <p:spPr>
          <a:xfrm>
            <a:off x="1371600" y="0"/>
            <a:ext cx="5943600" cy="523875"/>
          </a:xfrm>
          <a:solidFill>
            <a:schemeClr val="bg1">
              <a:lumMod val="50000"/>
            </a:schemeClr>
          </a:solidFill>
        </p:spPr>
        <p:txBody>
          <a:bodyPr anchor="t" anchorCtr="1">
            <a:spAutoFit/>
          </a:bodyPr>
          <a:lstStyle/>
          <a:p>
            <a:pPr algn="ctr" eaLnBrk="1" fontAlgn="auto" hangingPunct="1">
              <a:spcBef>
                <a:spcPts val="0"/>
              </a:spcBef>
              <a:spcAft>
                <a:spcPts val="0"/>
              </a:spcAft>
              <a:defRPr/>
            </a:pPr>
            <a:r>
              <a:rPr sz="3400" dirty="0" smtClean="0">
                <a:solidFill>
                  <a:schemeClr val="tx1"/>
                </a:solidFill>
              </a:rPr>
              <a:t>Four Language Domains</a:t>
            </a:r>
          </a:p>
        </p:txBody>
      </p:sp>
      <p:sp>
        <p:nvSpPr>
          <p:cNvPr id="41987" name="Text Box 3"/>
          <p:cNvSpPr txBox="1">
            <a:spLocks noChangeArrowheads="1"/>
          </p:cNvSpPr>
          <p:nvPr/>
        </p:nvSpPr>
        <p:spPr bwMode="auto">
          <a:xfrm>
            <a:off x="304800" y="685800"/>
            <a:ext cx="7772400" cy="5648325"/>
          </a:xfrm>
          <a:prstGeom prst="rect">
            <a:avLst/>
          </a:prstGeom>
          <a:solidFill>
            <a:schemeClr val="accent6">
              <a:lumMod val="60000"/>
              <a:lumOff val="40000"/>
            </a:schemeClr>
          </a:solidFill>
          <a:ln w="9525">
            <a:noFill/>
            <a:miter lim="800000"/>
            <a:headEnd/>
            <a:tailEnd/>
          </a:ln>
        </p:spPr>
        <p:txBody>
          <a:bodyPr>
            <a:prstTxWarp prst="textNoShape">
              <a:avLst/>
            </a:prstTxWarp>
            <a:spAutoFit/>
          </a:bodyPr>
          <a:lstStyle/>
          <a:p>
            <a:pPr>
              <a:defRPr/>
            </a:pPr>
            <a:r>
              <a:rPr lang="en-US" sz="2600" b="1">
                <a:solidFill>
                  <a:srgbClr val="E46C0A"/>
                </a:solidFill>
                <a:ea typeface="Times New Roman" pitchFamily="127" charset="0"/>
                <a:cs typeface="Times New Roman" pitchFamily="127" charset="0"/>
              </a:rPr>
              <a:t>Listening</a:t>
            </a:r>
            <a:r>
              <a:rPr lang="en-US" sz="2600" b="1">
                <a:solidFill>
                  <a:srgbClr val="FFDE66"/>
                </a:solidFill>
                <a:ea typeface="Times New Roman" pitchFamily="127" charset="0"/>
                <a:cs typeface="Times New Roman" pitchFamily="127" charset="0"/>
              </a:rPr>
              <a:t> </a:t>
            </a:r>
            <a:r>
              <a:rPr lang="en-US" sz="1800">
                <a:solidFill>
                  <a:srgbClr val="595959"/>
                </a:solidFill>
                <a:ea typeface="Arial" pitchFamily="127" charset="0"/>
                <a:cs typeface="Arial" pitchFamily="127" charset="0"/>
              </a:rPr>
              <a:t>─</a:t>
            </a:r>
            <a:r>
              <a:rPr lang="en-US" sz="2600">
                <a:solidFill>
                  <a:srgbClr val="FFFFFF"/>
                </a:solidFill>
                <a:ea typeface="Times New Roman" pitchFamily="127" charset="0"/>
                <a:cs typeface="Times New Roman" pitchFamily="127" charset="0"/>
              </a:rPr>
              <a:t> </a:t>
            </a:r>
            <a:r>
              <a:rPr lang="en-US" sz="2600">
                <a:solidFill>
                  <a:srgbClr val="595959"/>
                </a:solidFill>
                <a:ea typeface="Times New Roman" pitchFamily="127" charset="0"/>
                <a:cs typeface="Times New Roman" pitchFamily="127" charset="0"/>
              </a:rPr>
              <a:t>process, understand, interpret, and evaluate spoken language in a variety of situations</a:t>
            </a:r>
          </a:p>
          <a:p>
            <a:pPr>
              <a:defRPr/>
            </a:pPr>
            <a:r>
              <a:rPr lang="en-US" sz="2600">
                <a:solidFill>
                  <a:srgbClr val="FFFFFF"/>
                </a:solidFill>
                <a:ea typeface="Times New Roman" pitchFamily="127" charset="0"/>
                <a:cs typeface="Times New Roman" pitchFamily="127" charset="0"/>
              </a:rPr>
              <a:t> </a:t>
            </a:r>
          </a:p>
          <a:p>
            <a:pPr>
              <a:defRPr/>
            </a:pPr>
            <a:r>
              <a:rPr lang="en-US" sz="2600" b="1">
                <a:solidFill>
                  <a:srgbClr val="E46C0A"/>
                </a:solidFill>
                <a:ea typeface="Times New Roman" pitchFamily="127" charset="0"/>
                <a:cs typeface="Times New Roman" pitchFamily="127" charset="0"/>
              </a:rPr>
              <a:t>Speaking</a:t>
            </a:r>
            <a:r>
              <a:rPr lang="en-US" sz="2600" b="1">
                <a:solidFill>
                  <a:srgbClr val="FFDE66"/>
                </a:solidFill>
                <a:ea typeface="Times New Roman" pitchFamily="127" charset="0"/>
                <a:cs typeface="Times New Roman" pitchFamily="127" charset="0"/>
              </a:rPr>
              <a:t> </a:t>
            </a:r>
            <a:r>
              <a:rPr lang="en-US" sz="1800">
                <a:solidFill>
                  <a:srgbClr val="595959"/>
                </a:solidFill>
              </a:rPr>
              <a:t>─</a:t>
            </a:r>
            <a:r>
              <a:rPr lang="en-US" sz="2600">
                <a:solidFill>
                  <a:srgbClr val="FFFFFF"/>
                </a:solidFill>
                <a:ea typeface="Times New Roman" pitchFamily="127" charset="0"/>
                <a:cs typeface="Times New Roman" pitchFamily="127" charset="0"/>
              </a:rPr>
              <a:t> </a:t>
            </a:r>
            <a:r>
              <a:rPr lang="en-US" sz="2600">
                <a:solidFill>
                  <a:srgbClr val="595959"/>
                </a:solidFill>
                <a:ea typeface="Times New Roman" pitchFamily="127" charset="0"/>
                <a:cs typeface="Times New Roman" pitchFamily="127" charset="0"/>
              </a:rPr>
              <a:t>engage in oral communication in a variety of situations for a variety of purposes and audiences</a:t>
            </a:r>
          </a:p>
          <a:p>
            <a:pPr>
              <a:defRPr/>
            </a:pPr>
            <a:r>
              <a:rPr lang="en-US" sz="2600">
                <a:solidFill>
                  <a:srgbClr val="FFFFFF"/>
                </a:solidFill>
                <a:ea typeface="Times New Roman" pitchFamily="127" charset="0"/>
                <a:cs typeface="Times New Roman" pitchFamily="127" charset="0"/>
              </a:rPr>
              <a:t> </a:t>
            </a:r>
          </a:p>
          <a:p>
            <a:pPr>
              <a:defRPr/>
            </a:pPr>
            <a:r>
              <a:rPr lang="en-US" sz="2600" b="1">
                <a:solidFill>
                  <a:srgbClr val="E46C0A"/>
                </a:solidFill>
                <a:ea typeface="Times New Roman" pitchFamily="127" charset="0"/>
                <a:cs typeface="Times New Roman" pitchFamily="127" charset="0"/>
              </a:rPr>
              <a:t>Reading</a:t>
            </a:r>
            <a:r>
              <a:rPr lang="en-US" sz="2600" b="1">
                <a:solidFill>
                  <a:srgbClr val="FFDE66"/>
                </a:solidFill>
                <a:ea typeface="Times New Roman" pitchFamily="127" charset="0"/>
                <a:cs typeface="Times New Roman" pitchFamily="127" charset="0"/>
              </a:rPr>
              <a:t> </a:t>
            </a:r>
            <a:r>
              <a:rPr lang="en-US" sz="1800">
                <a:solidFill>
                  <a:srgbClr val="595959"/>
                </a:solidFill>
              </a:rPr>
              <a:t>─</a:t>
            </a:r>
            <a:r>
              <a:rPr lang="en-US" sz="2600" b="1">
                <a:solidFill>
                  <a:srgbClr val="595959"/>
                </a:solidFill>
                <a:ea typeface="Times New Roman" pitchFamily="127" charset="0"/>
                <a:cs typeface="Times New Roman" pitchFamily="127" charset="0"/>
              </a:rPr>
              <a:t> </a:t>
            </a:r>
            <a:r>
              <a:rPr lang="en-US" sz="2600">
                <a:solidFill>
                  <a:srgbClr val="595959"/>
                </a:solidFill>
                <a:ea typeface="Times New Roman" pitchFamily="127" charset="0"/>
                <a:cs typeface="Times New Roman" pitchFamily="127" charset="0"/>
              </a:rPr>
              <a:t>process, interpret, and evaluate written language, symbols, and text with understanding and fluency</a:t>
            </a:r>
          </a:p>
          <a:p>
            <a:pPr>
              <a:defRPr/>
            </a:pPr>
            <a:r>
              <a:rPr lang="en-US" sz="2600">
                <a:solidFill>
                  <a:srgbClr val="FFFFFF"/>
                </a:solidFill>
                <a:ea typeface="Times New Roman" pitchFamily="127" charset="0"/>
                <a:cs typeface="Times New Roman" pitchFamily="127" charset="0"/>
              </a:rPr>
              <a:t> </a:t>
            </a:r>
          </a:p>
          <a:p>
            <a:pPr>
              <a:defRPr/>
            </a:pPr>
            <a:r>
              <a:rPr lang="en-US" sz="2600" b="1">
                <a:solidFill>
                  <a:srgbClr val="E46C0A"/>
                </a:solidFill>
                <a:ea typeface="Times New Roman" pitchFamily="127" charset="0"/>
                <a:cs typeface="Times New Roman" pitchFamily="127" charset="0"/>
              </a:rPr>
              <a:t>Writing</a:t>
            </a:r>
            <a:r>
              <a:rPr lang="en-US" sz="2600" b="1">
                <a:solidFill>
                  <a:srgbClr val="FFDE66"/>
                </a:solidFill>
                <a:ea typeface="Times New Roman" pitchFamily="127" charset="0"/>
                <a:cs typeface="Times New Roman" pitchFamily="127" charset="0"/>
              </a:rPr>
              <a:t> </a:t>
            </a:r>
            <a:r>
              <a:rPr lang="en-US" sz="1800">
                <a:solidFill>
                  <a:srgbClr val="595959"/>
                </a:solidFill>
              </a:rPr>
              <a:t>─</a:t>
            </a:r>
            <a:r>
              <a:rPr lang="en-US" sz="2600">
                <a:solidFill>
                  <a:srgbClr val="595959"/>
                </a:solidFill>
                <a:ea typeface="Times New Roman" pitchFamily="127" charset="0"/>
                <a:cs typeface="Times New Roman" pitchFamily="127" charset="0"/>
              </a:rPr>
              <a:t> engage in written communication in a variety of forms for a variety of purposes and audiences</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5"/>
          <p:cNvSpPr txBox="1">
            <a:spLocks noChangeArrowheads="1"/>
          </p:cNvSpPr>
          <p:nvPr/>
        </p:nvSpPr>
        <p:spPr bwMode="auto">
          <a:xfrm>
            <a:off x="457200" y="6557963"/>
            <a:ext cx="3657600" cy="228600"/>
          </a:xfrm>
          <a:prstGeom prst="rect">
            <a:avLst/>
          </a:prstGeom>
          <a:noFill/>
          <a:ln w="9525">
            <a:noFill/>
            <a:miter lim="800000"/>
            <a:headEnd/>
            <a:tailEnd/>
          </a:ln>
        </p:spPr>
        <p:txBody>
          <a:bodyPr tIns="0" bIns="0" anchor="b">
            <a:prstTxWarp prst="textNoShape">
              <a:avLst/>
            </a:prstTxWarp>
          </a:bodyPr>
          <a:lstStyle/>
          <a:p>
            <a:pPr algn="r"/>
            <a:r>
              <a:rPr lang="en-US" sz="1000">
                <a:solidFill>
                  <a:srgbClr val="F4E7ED"/>
                </a:solidFill>
              </a:rPr>
              <a:t>WIDA Consortium / CAL / MetriTech</a:t>
            </a:r>
          </a:p>
        </p:txBody>
      </p:sp>
      <p:sp>
        <p:nvSpPr>
          <p:cNvPr id="3" name="Rectangle 2"/>
          <p:cNvSpPr txBox="1">
            <a:spLocks noGrp="1"/>
          </p:cNvSpPr>
          <p:nvPr>
            <p:ph type="title" idx="4294967295"/>
          </p:nvPr>
        </p:nvSpPr>
        <p:spPr>
          <a:xfrm>
            <a:off x="0" y="228600"/>
            <a:ext cx="8229600" cy="984250"/>
          </a:xfrm>
        </p:spPr>
        <p:txBody>
          <a:bodyPr anchor="t" anchorCtr="1">
            <a:spAutoFit/>
          </a:bodyPr>
          <a:lstStyle/>
          <a:p>
            <a:pPr algn="ctr" eaLnBrk="1" fontAlgn="auto" hangingPunct="1">
              <a:spcBef>
                <a:spcPts val="0"/>
              </a:spcBef>
              <a:spcAft>
                <a:spcPts val="0"/>
              </a:spcAft>
              <a:defRPr/>
            </a:pPr>
            <a:r>
              <a:rPr sz="3200" dirty="0" smtClean="0"/>
              <a:t>Levels of English Language </a:t>
            </a:r>
            <a:br>
              <a:rPr sz="3200" dirty="0" smtClean="0"/>
            </a:br>
            <a:r>
              <a:rPr sz="3200" dirty="0" smtClean="0"/>
              <a:t>Proficiency</a:t>
            </a:r>
          </a:p>
        </p:txBody>
      </p:sp>
      <p:grpSp>
        <p:nvGrpSpPr>
          <p:cNvPr id="4" name="Group 22"/>
          <p:cNvGrpSpPr>
            <a:grpSpLocks/>
          </p:cNvGrpSpPr>
          <p:nvPr/>
        </p:nvGrpSpPr>
        <p:grpSpPr bwMode="auto">
          <a:xfrm>
            <a:off x="381000" y="1219200"/>
            <a:ext cx="8534400" cy="4572000"/>
            <a:chOff x="381003" y="1143000"/>
            <a:chExt cx="8303730" cy="4953003"/>
          </a:xfrm>
        </p:grpSpPr>
        <p:sp>
          <p:nvSpPr>
            <p:cNvPr id="93189" name="Oval 23"/>
            <p:cNvSpPr>
              <a:spLocks noChangeArrowheads="1"/>
            </p:cNvSpPr>
            <p:nvPr/>
          </p:nvSpPr>
          <p:spPr bwMode="auto">
            <a:xfrm>
              <a:off x="8314031" y="1143000"/>
              <a:ext cx="304796" cy="304796"/>
            </a:xfrm>
            <a:custGeom>
              <a:avLst/>
              <a:gdLst>
                <a:gd name="T0" fmla="*/ 152398 w 304796"/>
                <a:gd name="T1" fmla="*/ 0 h 304796"/>
                <a:gd name="T2" fmla="*/ 304796 w 304796"/>
                <a:gd name="T3" fmla="*/ 152398 h 304796"/>
                <a:gd name="T4" fmla="*/ 152398 w 304796"/>
                <a:gd name="T5" fmla="*/ 304796 h 304796"/>
                <a:gd name="T6" fmla="*/ 0 w 304796"/>
                <a:gd name="T7" fmla="*/ 152398 h 304796"/>
                <a:gd name="T8" fmla="*/ 44636 w 304796"/>
                <a:gd name="T9" fmla="*/ 44636 h 304796"/>
                <a:gd name="T10" fmla="*/ 44636 w 304796"/>
                <a:gd name="T11" fmla="*/ 260160 h 304796"/>
                <a:gd name="T12" fmla="*/ 260160 w 304796"/>
                <a:gd name="T13" fmla="*/ 260160 h 304796"/>
                <a:gd name="T14" fmla="*/ 260160 w 304796"/>
                <a:gd name="T15" fmla="*/ 44636 h 304796"/>
                <a:gd name="T16" fmla="*/ 0 60000 65536"/>
                <a:gd name="T17" fmla="*/ 0 60000 65536"/>
                <a:gd name="T18" fmla="*/ 0 60000 65536"/>
                <a:gd name="T19" fmla="*/ 0 60000 65536"/>
                <a:gd name="T20" fmla="*/ 0 60000 65536"/>
                <a:gd name="T21" fmla="*/ 0 60000 65536"/>
                <a:gd name="T22" fmla="*/ 0 60000 65536"/>
                <a:gd name="T23" fmla="*/ 0 60000 65536"/>
                <a:gd name="T24" fmla="*/ 44636 w 304796"/>
                <a:gd name="T25" fmla="*/ 44636 h 304796"/>
                <a:gd name="T26" fmla="*/ 260160 w 304796"/>
                <a:gd name="T27" fmla="*/ 260160 h 3047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4796" h="304796">
                  <a:moveTo>
                    <a:pt x="0" y="152398"/>
                  </a:moveTo>
                  <a:lnTo>
                    <a:pt x="0" y="152398"/>
                  </a:lnTo>
                  <a:cubicBezTo>
                    <a:pt x="0" y="68230"/>
                    <a:pt x="68230" y="0"/>
                    <a:pt x="152397" y="0"/>
                  </a:cubicBezTo>
                  <a:cubicBezTo>
                    <a:pt x="236565" y="0"/>
                    <a:pt x="304796" y="68230"/>
                    <a:pt x="304796" y="152398"/>
                  </a:cubicBezTo>
                  <a:cubicBezTo>
                    <a:pt x="304796" y="236565"/>
                    <a:pt x="236565" y="304795"/>
                    <a:pt x="152398" y="304796"/>
                  </a:cubicBezTo>
                  <a:cubicBezTo>
                    <a:pt x="68230" y="304796"/>
                    <a:pt x="0" y="236565"/>
                    <a:pt x="0" y="152398"/>
                  </a:cubicBezTo>
                  <a:close/>
                </a:path>
              </a:pathLst>
            </a:custGeom>
            <a:solidFill>
              <a:srgbClr val="003399"/>
            </a:solidFill>
            <a:ln w="9525">
              <a:noFill/>
              <a:miter lim="800000"/>
              <a:headEnd/>
              <a:tailEnd/>
            </a:ln>
          </p:spPr>
          <p:txBody>
            <a:bodyPr wrap="none" anchor="ctr" anchorCtr="1">
              <a:prstTxWarp prst="textNoShape">
                <a:avLst/>
              </a:prstTxWarp>
            </a:bodyPr>
            <a:lstStyle/>
            <a:p>
              <a:pPr algn="ctr" hangingPunct="0"/>
              <a:r>
                <a:rPr lang="en-US" sz="2000" b="1">
                  <a:solidFill>
                    <a:srgbClr val="FFCC66"/>
                  </a:solidFill>
                  <a:latin typeface="Times New Roman" pitchFamily="127" charset="0"/>
                </a:rPr>
                <a:t>6</a:t>
              </a:r>
            </a:p>
          </p:txBody>
        </p:sp>
        <p:sp>
          <p:nvSpPr>
            <p:cNvPr id="43014" name="Rectangle 24"/>
            <p:cNvSpPr>
              <a:spLocks noChangeArrowheads="1"/>
            </p:cNvSpPr>
            <p:nvPr/>
          </p:nvSpPr>
          <p:spPr bwMode="auto">
            <a:xfrm>
              <a:off x="8239890" y="1555750"/>
              <a:ext cx="444843" cy="3155820"/>
            </a:xfrm>
            <a:prstGeom prst="rect">
              <a:avLst/>
            </a:prstGeom>
            <a:solidFill>
              <a:schemeClr val="accent2">
                <a:lumMod val="50000"/>
              </a:schemeClr>
            </a:solidFill>
            <a:ln w="9525">
              <a:miter lim="800000"/>
              <a:headEnd/>
              <a:tailEnd/>
            </a:ln>
            <a:scene3d>
              <a:camera prst="legacyPerspectiveBottom"/>
              <a:lightRig rig="legacyFlat3" dir="t"/>
            </a:scene3d>
            <a:sp3d extrusionH="1103415" prstMaterial="legacyPlastic">
              <a:bevelT w="13500" h="13500" prst="angle"/>
              <a:bevelB w="13500" h="13500" prst="angle"/>
              <a:extrusionClr>
                <a:srgbClr val="FFFF99"/>
              </a:extrusionClr>
            </a:sp3d>
          </p:spPr>
          <p:txBody>
            <a:bodyPr wrap="none" anchor="ctr" anchorCtr="1">
              <a:flatTx/>
            </a:bodyPr>
            <a:lstStyle/>
            <a:p>
              <a:pPr algn="ctr">
                <a:defRPr/>
              </a:pPr>
              <a:endParaRPr lang="en-US" sz="2000">
                <a:solidFill>
                  <a:srgbClr val="FFFFFF"/>
                </a:solidFill>
                <a:latin typeface="Arial" pitchFamily="34" charset="0"/>
                <a:ea typeface="+mn-ea"/>
                <a:cs typeface="+mn-cs"/>
              </a:endParaRPr>
            </a:p>
          </p:txBody>
        </p:sp>
        <p:grpSp>
          <p:nvGrpSpPr>
            <p:cNvPr id="93191" name="Group 25"/>
            <p:cNvGrpSpPr>
              <a:grpSpLocks/>
            </p:cNvGrpSpPr>
            <p:nvPr/>
          </p:nvGrpSpPr>
          <p:grpSpPr bwMode="auto">
            <a:xfrm>
              <a:off x="381003" y="2590796"/>
              <a:ext cx="7372340" cy="3009903"/>
              <a:chOff x="381003" y="2590796"/>
              <a:chExt cx="7372340" cy="3009903"/>
            </a:xfrm>
          </p:grpSpPr>
          <p:sp>
            <p:nvSpPr>
              <p:cNvPr id="93194" name="Rectangle 26"/>
              <p:cNvSpPr>
                <a:spLocks noChangeArrowheads="1"/>
              </p:cNvSpPr>
              <p:nvPr/>
            </p:nvSpPr>
            <p:spPr bwMode="auto">
              <a:xfrm>
                <a:off x="381003" y="5099051"/>
                <a:ext cx="1447577" cy="501648"/>
              </a:xfrm>
              <a:prstGeom prst="rect">
                <a:avLst/>
              </a:prstGeom>
              <a:solidFill>
                <a:srgbClr val="FFCC66"/>
              </a:solidFill>
              <a:ln w="9525">
                <a:miter lim="800000"/>
                <a:headEnd/>
                <a:tailEnd/>
              </a:ln>
              <a:scene3d>
                <a:camera prst="legacyPerspectiveBottom"/>
                <a:lightRig rig="legacyFlat3" dir="t"/>
              </a:scene3d>
              <a:sp3d extrusionH="1103415" prstMaterial="legacyPlastic">
                <a:bevelT w="13500" h="13500" prst="angle"/>
                <a:bevelB w="13500" h="13500" prst="angle"/>
                <a:extrusionClr>
                  <a:srgbClr val="FFCC66"/>
                </a:extrusionClr>
              </a:sp3d>
            </p:spPr>
            <p:txBody>
              <a:bodyPr wrap="none" anchor="ctr" anchorCtr="1">
                <a:prstTxWarp prst="textNoShape">
                  <a:avLst/>
                </a:prstTxWarp>
                <a:flatTx/>
              </a:bodyPr>
              <a:lstStyle/>
              <a:p>
                <a:pPr algn="ctr"/>
                <a:r>
                  <a:rPr lang="en-US" sz="1800" b="1">
                    <a:solidFill>
                      <a:srgbClr val="000000"/>
                    </a:solidFill>
                  </a:rPr>
                  <a:t>ENTERING</a:t>
                </a:r>
              </a:p>
            </p:txBody>
          </p:sp>
          <p:sp>
            <p:nvSpPr>
              <p:cNvPr id="93195" name="Rectangle 27"/>
              <p:cNvSpPr>
                <a:spLocks noChangeArrowheads="1"/>
              </p:cNvSpPr>
              <p:nvPr/>
            </p:nvSpPr>
            <p:spPr bwMode="auto">
              <a:xfrm>
                <a:off x="1822856" y="4534692"/>
                <a:ext cx="1499076" cy="564358"/>
              </a:xfrm>
              <a:prstGeom prst="rect">
                <a:avLst/>
              </a:prstGeom>
              <a:solidFill>
                <a:srgbClr val="FF9933"/>
              </a:solidFill>
              <a:ln w="9525">
                <a:miter lim="800000"/>
                <a:headEnd/>
                <a:tailEnd/>
              </a:ln>
              <a:scene3d>
                <a:camera prst="legacyPerspectiveBottom"/>
                <a:lightRig rig="legacyFlat3" dir="t"/>
              </a:scene3d>
              <a:sp3d extrusionH="1103415" prstMaterial="legacyPlastic">
                <a:bevelT w="13500" h="13500" prst="angle"/>
                <a:bevelB w="13500" h="13500" prst="angle"/>
                <a:extrusionClr>
                  <a:srgbClr val="FF9933"/>
                </a:extrusionClr>
              </a:sp3d>
            </p:spPr>
            <p:txBody>
              <a:bodyPr wrap="none" anchor="ctr" anchorCtr="1">
                <a:prstTxWarp prst="textNoShape">
                  <a:avLst/>
                </a:prstTxWarp>
                <a:flatTx/>
              </a:bodyPr>
              <a:lstStyle/>
              <a:p>
                <a:pPr algn="ctr"/>
                <a:r>
                  <a:rPr lang="en-US" sz="1800" b="1">
                    <a:solidFill>
                      <a:srgbClr val="000000"/>
                    </a:solidFill>
                  </a:rPr>
                  <a:t>EMERGING</a:t>
                </a:r>
              </a:p>
            </p:txBody>
          </p:sp>
          <p:sp>
            <p:nvSpPr>
              <p:cNvPr id="93196" name="Rectangle 28"/>
              <p:cNvSpPr>
                <a:spLocks noChangeArrowheads="1"/>
              </p:cNvSpPr>
              <p:nvPr/>
            </p:nvSpPr>
            <p:spPr bwMode="auto">
              <a:xfrm>
                <a:off x="3333372" y="3988631"/>
                <a:ext cx="1539127" cy="546070"/>
              </a:xfrm>
              <a:prstGeom prst="rect">
                <a:avLst/>
              </a:prstGeom>
              <a:solidFill>
                <a:srgbClr val="FFFF66"/>
              </a:solidFill>
              <a:ln w="9525">
                <a:miter lim="800000"/>
                <a:headEnd/>
                <a:tailEnd/>
              </a:ln>
              <a:scene3d>
                <a:camera prst="legacyPerspectiveBottom"/>
                <a:lightRig rig="legacyFlat3" dir="t"/>
              </a:scene3d>
              <a:sp3d extrusionH="1103415" prstMaterial="legacyPlastic">
                <a:bevelT w="13500" h="13500" prst="angle"/>
                <a:bevelB w="13500" h="13500" prst="angle"/>
                <a:extrusionClr>
                  <a:srgbClr val="FFFF66"/>
                </a:extrusionClr>
              </a:sp3d>
            </p:spPr>
            <p:txBody>
              <a:bodyPr wrap="none" anchor="ctr" anchorCtr="1">
                <a:prstTxWarp prst="textNoShape">
                  <a:avLst/>
                </a:prstTxWarp>
                <a:flatTx/>
              </a:bodyPr>
              <a:lstStyle/>
              <a:p>
                <a:pPr algn="ctr"/>
                <a:r>
                  <a:rPr lang="en-US" sz="1800" b="1">
                    <a:solidFill>
                      <a:srgbClr val="000000"/>
                    </a:solidFill>
                  </a:rPr>
                  <a:t>DEVELOPING</a:t>
                </a:r>
              </a:p>
            </p:txBody>
          </p:sp>
          <p:sp>
            <p:nvSpPr>
              <p:cNvPr id="93197" name="Rectangle 29"/>
              <p:cNvSpPr>
                <a:spLocks noChangeArrowheads="1"/>
              </p:cNvSpPr>
              <p:nvPr/>
            </p:nvSpPr>
            <p:spPr bwMode="auto">
              <a:xfrm>
                <a:off x="4866775" y="3468684"/>
                <a:ext cx="1418965" cy="501648"/>
              </a:xfrm>
              <a:prstGeom prst="rect">
                <a:avLst/>
              </a:prstGeom>
              <a:solidFill>
                <a:srgbClr val="00FFCC"/>
              </a:solidFill>
              <a:ln w="9525">
                <a:miter lim="800000"/>
                <a:headEnd/>
                <a:tailEnd/>
              </a:ln>
              <a:scene3d>
                <a:camera prst="legacyPerspectiveBottom"/>
                <a:lightRig rig="legacyFlat3" dir="t"/>
              </a:scene3d>
              <a:sp3d extrusionH="1103415" prstMaterial="legacyPlastic">
                <a:bevelT w="13500" h="13500" prst="angle"/>
                <a:bevelB w="13500" h="13500" prst="angle"/>
                <a:extrusionClr>
                  <a:srgbClr val="00FFCC"/>
                </a:extrusionClr>
              </a:sp3d>
            </p:spPr>
            <p:txBody>
              <a:bodyPr wrap="none" anchor="ctr" anchorCtr="1">
                <a:prstTxWarp prst="textNoShape">
                  <a:avLst/>
                </a:prstTxWarp>
                <a:flatTx/>
              </a:bodyPr>
              <a:lstStyle/>
              <a:p>
                <a:pPr algn="ctr"/>
                <a:r>
                  <a:rPr lang="en-US" sz="1800" b="1">
                    <a:solidFill>
                      <a:srgbClr val="000000"/>
                    </a:solidFill>
                  </a:rPr>
                  <a:t>EXPANDING</a:t>
                </a:r>
              </a:p>
            </p:txBody>
          </p:sp>
          <p:sp>
            <p:nvSpPr>
              <p:cNvPr id="93198" name="Oval 30"/>
              <p:cNvSpPr>
                <a:spLocks noChangeArrowheads="1"/>
              </p:cNvSpPr>
              <p:nvPr/>
            </p:nvSpPr>
            <p:spPr bwMode="auto">
              <a:xfrm>
                <a:off x="998936" y="4722811"/>
                <a:ext cx="274640" cy="250829"/>
              </a:xfrm>
              <a:custGeom>
                <a:avLst/>
                <a:gdLst>
                  <a:gd name="T0" fmla="*/ 137320 w 274640"/>
                  <a:gd name="T1" fmla="*/ 0 h 250829"/>
                  <a:gd name="T2" fmla="*/ 274640 w 274640"/>
                  <a:gd name="T3" fmla="*/ 125415 h 250829"/>
                  <a:gd name="T4" fmla="*/ 137320 w 274640"/>
                  <a:gd name="T5" fmla="*/ 250829 h 250829"/>
                  <a:gd name="T6" fmla="*/ 0 w 274640"/>
                  <a:gd name="T7" fmla="*/ 125415 h 250829"/>
                  <a:gd name="T8" fmla="*/ 40220 w 274640"/>
                  <a:gd name="T9" fmla="*/ 36733 h 250829"/>
                  <a:gd name="T10" fmla="*/ 40220 w 274640"/>
                  <a:gd name="T11" fmla="*/ 214096 h 250829"/>
                  <a:gd name="T12" fmla="*/ 234420 w 274640"/>
                  <a:gd name="T13" fmla="*/ 214096 h 250829"/>
                  <a:gd name="T14" fmla="*/ 234420 w 274640"/>
                  <a:gd name="T15" fmla="*/ 36733 h 250829"/>
                  <a:gd name="T16" fmla="*/ 0 60000 65536"/>
                  <a:gd name="T17" fmla="*/ 0 60000 65536"/>
                  <a:gd name="T18" fmla="*/ 0 60000 65536"/>
                  <a:gd name="T19" fmla="*/ 0 60000 65536"/>
                  <a:gd name="T20" fmla="*/ 0 60000 65536"/>
                  <a:gd name="T21" fmla="*/ 0 60000 65536"/>
                  <a:gd name="T22" fmla="*/ 0 60000 65536"/>
                  <a:gd name="T23" fmla="*/ 0 60000 65536"/>
                  <a:gd name="T24" fmla="*/ 40220 w 274640"/>
                  <a:gd name="T25" fmla="*/ 36733 h 250829"/>
                  <a:gd name="T26" fmla="*/ 234420 w 274640"/>
                  <a:gd name="T27" fmla="*/ 214096 h 2508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74640" h="250829">
                    <a:moveTo>
                      <a:pt x="0" y="125415"/>
                    </a:moveTo>
                    <a:lnTo>
                      <a:pt x="0" y="125415"/>
                    </a:lnTo>
                    <a:cubicBezTo>
                      <a:pt x="0" y="56150"/>
                      <a:pt x="61480" y="0"/>
                      <a:pt x="137319" y="0"/>
                    </a:cubicBezTo>
                    <a:cubicBezTo>
                      <a:pt x="213159" y="0"/>
                      <a:pt x="274640" y="56150"/>
                      <a:pt x="274640" y="125415"/>
                    </a:cubicBezTo>
                    <a:cubicBezTo>
                      <a:pt x="274640" y="194679"/>
                      <a:pt x="213159" y="250829"/>
                      <a:pt x="137320" y="250830"/>
                    </a:cubicBezTo>
                    <a:cubicBezTo>
                      <a:pt x="61480" y="250830"/>
                      <a:pt x="0" y="194679"/>
                      <a:pt x="0" y="125415"/>
                    </a:cubicBezTo>
                    <a:close/>
                  </a:path>
                </a:pathLst>
              </a:custGeom>
              <a:solidFill>
                <a:srgbClr val="003399"/>
              </a:solidFill>
              <a:ln w="9525">
                <a:noFill/>
                <a:miter lim="800000"/>
                <a:headEnd/>
                <a:tailEnd/>
              </a:ln>
            </p:spPr>
            <p:txBody>
              <a:bodyPr wrap="none" anchor="ctr" anchorCtr="1">
                <a:prstTxWarp prst="textNoShape">
                  <a:avLst/>
                </a:prstTxWarp>
              </a:bodyPr>
              <a:lstStyle/>
              <a:p>
                <a:pPr algn="ctr" hangingPunct="0"/>
                <a:r>
                  <a:rPr lang="en-US" sz="2000" b="1">
                    <a:solidFill>
                      <a:srgbClr val="FFCC66"/>
                    </a:solidFill>
                    <a:latin typeface="Times New Roman" pitchFamily="127" charset="0"/>
                  </a:rPr>
                  <a:t>1</a:t>
                </a:r>
              </a:p>
            </p:txBody>
          </p:sp>
          <p:sp>
            <p:nvSpPr>
              <p:cNvPr id="93199" name="Oval 31"/>
              <p:cNvSpPr>
                <a:spLocks noChangeArrowheads="1"/>
              </p:cNvSpPr>
              <p:nvPr/>
            </p:nvSpPr>
            <p:spPr bwMode="auto">
              <a:xfrm>
                <a:off x="2372136" y="4158453"/>
                <a:ext cx="274640" cy="250829"/>
              </a:xfrm>
              <a:custGeom>
                <a:avLst/>
                <a:gdLst>
                  <a:gd name="T0" fmla="*/ 137320 w 274640"/>
                  <a:gd name="T1" fmla="*/ 0 h 250829"/>
                  <a:gd name="T2" fmla="*/ 274640 w 274640"/>
                  <a:gd name="T3" fmla="*/ 125415 h 250829"/>
                  <a:gd name="T4" fmla="*/ 137320 w 274640"/>
                  <a:gd name="T5" fmla="*/ 250829 h 250829"/>
                  <a:gd name="T6" fmla="*/ 0 w 274640"/>
                  <a:gd name="T7" fmla="*/ 125415 h 250829"/>
                  <a:gd name="T8" fmla="*/ 40220 w 274640"/>
                  <a:gd name="T9" fmla="*/ 36733 h 250829"/>
                  <a:gd name="T10" fmla="*/ 40220 w 274640"/>
                  <a:gd name="T11" fmla="*/ 214096 h 250829"/>
                  <a:gd name="T12" fmla="*/ 234420 w 274640"/>
                  <a:gd name="T13" fmla="*/ 214096 h 250829"/>
                  <a:gd name="T14" fmla="*/ 234420 w 274640"/>
                  <a:gd name="T15" fmla="*/ 36733 h 250829"/>
                  <a:gd name="T16" fmla="*/ 0 60000 65536"/>
                  <a:gd name="T17" fmla="*/ 0 60000 65536"/>
                  <a:gd name="T18" fmla="*/ 0 60000 65536"/>
                  <a:gd name="T19" fmla="*/ 0 60000 65536"/>
                  <a:gd name="T20" fmla="*/ 0 60000 65536"/>
                  <a:gd name="T21" fmla="*/ 0 60000 65536"/>
                  <a:gd name="T22" fmla="*/ 0 60000 65536"/>
                  <a:gd name="T23" fmla="*/ 0 60000 65536"/>
                  <a:gd name="T24" fmla="*/ 40220 w 274640"/>
                  <a:gd name="T25" fmla="*/ 36733 h 250829"/>
                  <a:gd name="T26" fmla="*/ 234420 w 274640"/>
                  <a:gd name="T27" fmla="*/ 214096 h 2508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74640" h="250829">
                    <a:moveTo>
                      <a:pt x="0" y="125415"/>
                    </a:moveTo>
                    <a:lnTo>
                      <a:pt x="0" y="125415"/>
                    </a:lnTo>
                    <a:cubicBezTo>
                      <a:pt x="0" y="56150"/>
                      <a:pt x="61480" y="0"/>
                      <a:pt x="137319" y="0"/>
                    </a:cubicBezTo>
                    <a:cubicBezTo>
                      <a:pt x="213159" y="0"/>
                      <a:pt x="274640" y="56150"/>
                      <a:pt x="274640" y="125415"/>
                    </a:cubicBezTo>
                    <a:cubicBezTo>
                      <a:pt x="274640" y="194679"/>
                      <a:pt x="213159" y="250829"/>
                      <a:pt x="137320" y="250830"/>
                    </a:cubicBezTo>
                    <a:cubicBezTo>
                      <a:pt x="61480" y="250830"/>
                      <a:pt x="0" y="194679"/>
                      <a:pt x="0" y="125415"/>
                    </a:cubicBezTo>
                    <a:close/>
                  </a:path>
                </a:pathLst>
              </a:custGeom>
              <a:solidFill>
                <a:srgbClr val="003399"/>
              </a:solidFill>
              <a:ln w="9525">
                <a:noFill/>
                <a:miter lim="800000"/>
                <a:headEnd/>
                <a:tailEnd/>
              </a:ln>
            </p:spPr>
            <p:txBody>
              <a:bodyPr wrap="none" anchor="ctr" anchorCtr="1">
                <a:prstTxWarp prst="textNoShape">
                  <a:avLst/>
                </a:prstTxWarp>
              </a:bodyPr>
              <a:lstStyle/>
              <a:p>
                <a:pPr algn="ctr" hangingPunct="0"/>
                <a:r>
                  <a:rPr lang="en-US" sz="2000" b="1">
                    <a:solidFill>
                      <a:srgbClr val="FFCC66"/>
                    </a:solidFill>
                    <a:latin typeface="Times New Roman" pitchFamily="127" charset="0"/>
                  </a:rPr>
                  <a:t>2</a:t>
                </a:r>
              </a:p>
            </p:txBody>
          </p:sp>
          <p:sp>
            <p:nvSpPr>
              <p:cNvPr id="93200" name="Oval 32"/>
              <p:cNvSpPr>
                <a:spLocks noChangeArrowheads="1"/>
              </p:cNvSpPr>
              <p:nvPr/>
            </p:nvSpPr>
            <p:spPr bwMode="auto">
              <a:xfrm>
                <a:off x="3951314" y="3594104"/>
                <a:ext cx="274640" cy="250829"/>
              </a:xfrm>
              <a:custGeom>
                <a:avLst/>
                <a:gdLst>
                  <a:gd name="T0" fmla="*/ 137320 w 274640"/>
                  <a:gd name="T1" fmla="*/ 0 h 250829"/>
                  <a:gd name="T2" fmla="*/ 274640 w 274640"/>
                  <a:gd name="T3" fmla="*/ 125415 h 250829"/>
                  <a:gd name="T4" fmla="*/ 137320 w 274640"/>
                  <a:gd name="T5" fmla="*/ 250829 h 250829"/>
                  <a:gd name="T6" fmla="*/ 0 w 274640"/>
                  <a:gd name="T7" fmla="*/ 125415 h 250829"/>
                  <a:gd name="T8" fmla="*/ 40220 w 274640"/>
                  <a:gd name="T9" fmla="*/ 36733 h 250829"/>
                  <a:gd name="T10" fmla="*/ 40220 w 274640"/>
                  <a:gd name="T11" fmla="*/ 214096 h 250829"/>
                  <a:gd name="T12" fmla="*/ 234420 w 274640"/>
                  <a:gd name="T13" fmla="*/ 214096 h 250829"/>
                  <a:gd name="T14" fmla="*/ 234420 w 274640"/>
                  <a:gd name="T15" fmla="*/ 36733 h 250829"/>
                  <a:gd name="T16" fmla="*/ 0 60000 65536"/>
                  <a:gd name="T17" fmla="*/ 0 60000 65536"/>
                  <a:gd name="T18" fmla="*/ 0 60000 65536"/>
                  <a:gd name="T19" fmla="*/ 0 60000 65536"/>
                  <a:gd name="T20" fmla="*/ 0 60000 65536"/>
                  <a:gd name="T21" fmla="*/ 0 60000 65536"/>
                  <a:gd name="T22" fmla="*/ 0 60000 65536"/>
                  <a:gd name="T23" fmla="*/ 0 60000 65536"/>
                  <a:gd name="T24" fmla="*/ 40220 w 274640"/>
                  <a:gd name="T25" fmla="*/ 36733 h 250829"/>
                  <a:gd name="T26" fmla="*/ 234420 w 274640"/>
                  <a:gd name="T27" fmla="*/ 214096 h 2508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74640" h="250829">
                    <a:moveTo>
                      <a:pt x="0" y="125415"/>
                    </a:moveTo>
                    <a:lnTo>
                      <a:pt x="0" y="125415"/>
                    </a:lnTo>
                    <a:cubicBezTo>
                      <a:pt x="0" y="56150"/>
                      <a:pt x="61480" y="0"/>
                      <a:pt x="137319" y="0"/>
                    </a:cubicBezTo>
                    <a:cubicBezTo>
                      <a:pt x="213159" y="0"/>
                      <a:pt x="274640" y="56150"/>
                      <a:pt x="274640" y="125415"/>
                    </a:cubicBezTo>
                    <a:cubicBezTo>
                      <a:pt x="274640" y="194679"/>
                      <a:pt x="213159" y="250829"/>
                      <a:pt x="137320" y="250830"/>
                    </a:cubicBezTo>
                    <a:cubicBezTo>
                      <a:pt x="61480" y="250830"/>
                      <a:pt x="0" y="194679"/>
                      <a:pt x="0" y="125415"/>
                    </a:cubicBezTo>
                    <a:close/>
                  </a:path>
                </a:pathLst>
              </a:custGeom>
              <a:solidFill>
                <a:srgbClr val="003399"/>
              </a:solidFill>
              <a:ln w="9525">
                <a:noFill/>
                <a:miter lim="800000"/>
                <a:headEnd/>
                <a:tailEnd/>
              </a:ln>
            </p:spPr>
            <p:txBody>
              <a:bodyPr wrap="none" anchor="ctr" anchorCtr="1">
                <a:prstTxWarp prst="textNoShape">
                  <a:avLst/>
                </a:prstTxWarp>
              </a:bodyPr>
              <a:lstStyle/>
              <a:p>
                <a:pPr algn="ctr" hangingPunct="0"/>
                <a:r>
                  <a:rPr lang="en-US" sz="2000" b="1">
                    <a:solidFill>
                      <a:srgbClr val="FFCC66"/>
                    </a:solidFill>
                    <a:latin typeface="Times New Roman" pitchFamily="127" charset="0"/>
                  </a:rPr>
                  <a:t>3</a:t>
                </a:r>
              </a:p>
            </p:txBody>
          </p:sp>
          <p:sp>
            <p:nvSpPr>
              <p:cNvPr id="93201" name="Oval 33"/>
              <p:cNvSpPr>
                <a:spLocks noChangeArrowheads="1"/>
              </p:cNvSpPr>
              <p:nvPr/>
            </p:nvSpPr>
            <p:spPr bwMode="auto">
              <a:xfrm>
                <a:off x="5393167" y="3092445"/>
                <a:ext cx="274640" cy="250829"/>
              </a:xfrm>
              <a:custGeom>
                <a:avLst/>
                <a:gdLst>
                  <a:gd name="T0" fmla="*/ 137320 w 274640"/>
                  <a:gd name="T1" fmla="*/ 0 h 250829"/>
                  <a:gd name="T2" fmla="*/ 274640 w 274640"/>
                  <a:gd name="T3" fmla="*/ 125415 h 250829"/>
                  <a:gd name="T4" fmla="*/ 137320 w 274640"/>
                  <a:gd name="T5" fmla="*/ 250829 h 250829"/>
                  <a:gd name="T6" fmla="*/ 0 w 274640"/>
                  <a:gd name="T7" fmla="*/ 125415 h 250829"/>
                  <a:gd name="T8" fmla="*/ 40220 w 274640"/>
                  <a:gd name="T9" fmla="*/ 36733 h 250829"/>
                  <a:gd name="T10" fmla="*/ 40220 w 274640"/>
                  <a:gd name="T11" fmla="*/ 214096 h 250829"/>
                  <a:gd name="T12" fmla="*/ 234420 w 274640"/>
                  <a:gd name="T13" fmla="*/ 214096 h 250829"/>
                  <a:gd name="T14" fmla="*/ 234420 w 274640"/>
                  <a:gd name="T15" fmla="*/ 36733 h 250829"/>
                  <a:gd name="T16" fmla="*/ 0 60000 65536"/>
                  <a:gd name="T17" fmla="*/ 0 60000 65536"/>
                  <a:gd name="T18" fmla="*/ 0 60000 65536"/>
                  <a:gd name="T19" fmla="*/ 0 60000 65536"/>
                  <a:gd name="T20" fmla="*/ 0 60000 65536"/>
                  <a:gd name="T21" fmla="*/ 0 60000 65536"/>
                  <a:gd name="T22" fmla="*/ 0 60000 65536"/>
                  <a:gd name="T23" fmla="*/ 0 60000 65536"/>
                  <a:gd name="T24" fmla="*/ 40220 w 274640"/>
                  <a:gd name="T25" fmla="*/ 36733 h 250829"/>
                  <a:gd name="T26" fmla="*/ 234420 w 274640"/>
                  <a:gd name="T27" fmla="*/ 214096 h 2508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74640" h="250829">
                    <a:moveTo>
                      <a:pt x="0" y="125415"/>
                    </a:moveTo>
                    <a:lnTo>
                      <a:pt x="0" y="125415"/>
                    </a:lnTo>
                    <a:cubicBezTo>
                      <a:pt x="0" y="56150"/>
                      <a:pt x="61480" y="0"/>
                      <a:pt x="137319" y="0"/>
                    </a:cubicBezTo>
                    <a:cubicBezTo>
                      <a:pt x="213159" y="0"/>
                      <a:pt x="274640" y="56150"/>
                      <a:pt x="274640" y="125415"/>
                    </a:cubicBezTo>
                    <a:cubicBezTo>
                      <a:pt x="274640" y="194679"/>
                      <a:pt x="213159" y="250829"/>
                      <a:pt x="137320" y="250830"/>
                    </a:cubicBezTo>
                    <a:cubicBezTo>
                      <a:pt x="61480" y="250830"/>
                      <a:pt x="0" y="194679"/>
                      <a:pt x="0" y="125415"/>
                    </a:cubicBezTo>
                    <a:close/>
                  </a:path>
                </a:pathLst>
              </a:custGeom>
              <a:solidFill>
                <a:srgbClr val="003399"/>
              </a:solidFill>
              <a:ln w="9525">
                <a:noFill/>
                <a:miter lim="800000"/>
                <a:headEnd/>
                <a:tailEnd/>
              </a:ln>
            </p:spPr>
            <p:txBody>
              <a:bodyPr wrap="none" anchor="ctr" anchorCtr="1">
                <a:prstTxWarp prst="textNoShape">
                  <a:avLst/>
                </a:prstTxWarp>
              </a:bodyPr>
              <a:lstStyle/>
              <a:p>
                <a:pPr algn="ctr" hangingPunct="0"/>
                <a:r>
                  <a:rPr lang="en-US" sz="2000" b="1">
                    <a:solidFill>
                      <a:srgbClr val="FFCC66"/>
                    </a:solidFill>
                    <a:latin typeface="Times New Roman" pitchFamily="127" charset="0"/>
                  </a:rPr>
                  <a:t>4</a:t>
                </a:r>
              </a:p>
            </p:txBody>
          </p:sp>
          <p:sp>
            <p:nvSpPr>
              <p:cNvPr id="93202" name="Oval 34"/>
              <p:cNvSpPr>
                <a:spLocks noChangeArrowheads="1"/>
              </p:cNvSpPr>
              <p:nvPr/>
            </p:nvSpPr>
            <p:spPr bwMode="auto">
              <a:xfrm>
                <a:off x="6835021" y="2590796"/>
                <a:ext cx="274640" cy="250829"/>
              </a:xfrm>
              <a:custGeom>
                <a:avLst/>
                <a:gdLst>
                  <a:gd name="T0" fmla="*/ 137320 w 274640"/>
                  <a:gd name="T1" fmla="*/ 0 h 250829"/>
                  <a:gd name="T2" fmla="*/ 274640 w 274640"/>
                  <a:gd name="T3" fmla="*/ 125415 h 250829"/>
                  <a:gd name="T4" fmla="*/ 137320 w 274640"/>
                  <a:gd name="T5" fmla="*/ 250829 h 250829"/>
                  <a:gd name="T6" fmla="*/ 0 w 274640"/>
                  <a:gd name="T7" fmla="*/ 125415 h 250829"/>
                  <a:gd name="T8" fmla="*/ 40220 w 274640"/>
                  <a:gd name="T9" fmla="*/ 36733 h 250829"/>
                  <a:gd name="T10" fmla="*/ 40220 w 274640"/>
                  <a:gd name="T11" fmla="*/ 214096 h 250829"/>
                  <a:gd name="T12" fmla="*/ 234420 w 274640"/>
                  <a:gd name="T13" fmla="*/ 214096 h 250829"/>
                  <a:gd name="T14" fmla="*/ 234420 w 274640"/>
                  <a:gd name="T15" fmla="*/ 36733 h 250829"/>
                  <a:gd name="T16" fmla="*/ 0 60000 65536"/>
                  <a:gd name="T17" fmla="*/ 0 60000 65536"/>
                  <a:gd name="T18" fmla="*/ 0 60000 65536"/>
                  <a:gd name="T19" fmla="*/ 0 60000 65536"/>
                  <a:gd name="T20" fmla="*/ 0 60000 65536"/>
                  <a:gd name="T21" fmla="*/ 0 60000 65536"/>
                  <a:gd name="T22" fmla="*/ 0 60000 65536"/>
                  <a:gd name="T23" fmla="*/ 0 60000 65536"/>
                  <a:gd name="T24" fmla="*/ 40220 w 274640"/>
                  <a:gd name="T25" fmla="*/ 36733 h 250829"/>
                  <a:gd name="T26" fmla="*/ 234420 w 274640"/>
                  <a:gd name="T27" fmla="*/ 214096 h 2508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74640" h="250829">
                    <a:moveTo>
                      <a:pt x="0" y="125415"/>
                    </a:moveTo>
                    <a:lnTo>
                      <a:pt x="0" y="125415"/>
                    </a:lnTo>
                    <a:cubicBezTo>
                      <a:pt x="0" y="56150"/>
                      <a:pt x="61480" y="0"/>
                      <a:pt x="137319" y="0"/>
                    </a:cubicBezTo>
                    <a:cubicBezTo>
                      <a:pt x="213159" y="0"/>
                      <a:pt x="274640" y="56150"/>
                      <a:pt x="274640" y="125415"/>
                    </a:cubicBezTo>
                    <a:cubicBezTo>
                      <a:pt x="274640" y="194679"/>
                      <a:pt x="213159" y="250829"/>
                      <a:pt x="137320" y="250830"/>
                    </a:cubicBezTo>
                    <a:cubicBezTo>
                      <a:pt x="61480" y="250830"/>
                      <a:pt x="0" y="194679"/>
                      <a:pt x="0" y="125415"/>
                    </a:cubicBezTo>
                    <a:close/>
                  </a:path>
                </a:pathLst>
              </a:custGeom>
              <a:solidFill>
                <a:srgbClr val="003399"/>
              </a:solidFill>
              <a:ln w="9525">
                <a:noFill/>
                <a:miter lim="800000"/>
                <a:headEnd/>
                <a:tailEnd/>
              </a:ln>
            </p:spPr>
            <p:txBody>
              <a:bodyPr wrap="none" anchor="ctr" anchorCtr="1">
                <a:prstTxWarp prst="textNoShape">
                  <a:avLst/>
                </a:prstTxWarp>
              </a:bodyPr>
              <a:lstStyle/>
              <a:p>
                <a:pPr algn="ctr" hangingPunct="0"/>
                <a:r>
                  <a:rPr lang="en-US" sz="2000" b="1">
                    <a:solidFill>
                      <a:srgbClr val="FFCC66"/>
                    </a:solidFill>
                    <a:latin typeface="Times New Roman" pitchFamily="127" charset="0"/>
                  </a:rPr>
                  <a:t>5</a:t>
                </a:r>
              </a:p>
            </p:txBody>
          </p:sp>
          <p:sp>
            <p:nvSpPr>
              <p:cNvPr id="93203" name="Rectangle 35"/>
              <p:cNvSpPr>
                <a:spLocks noChangeArrowheads="1"/>
              </p:cNvSpPr>
              <p:nvPr/>
            </p:nvSpPr>
            <p:spPr bwMode="auto">
              <a:xfrm>
                <a:off x="6311490" y="2959199"/>
                <a:ext cx="1441853" cy="501648"/>
              </a:xfrm>
              <a:prstGeom prst="rect">
                <a:avLst/>
              </a:prstGeom>
              <a:solidFill>
                <a:srgbClr val="00CC99"/>
              </a:solidFill>
              <a:ln w="9525">
                <a:miter lim="800000"/>
                <a:headEnd/>
                <a:tailEnd/>
              </a:ln>
              <a:scene3d>
                <a:camera prst="legacyPerspectiveBottom"/>
                <a:lightRig rig="legacyFlat3" dir="t"/>
              </a:scene3d>
              <a:sp3d extrusionH="1103415" prstMaterial="legacyPlastic">
                <a:bevelT w="13500" h="13500" prst="angle"/>
                <a:bevelB w="13500" h="13500" prst="angle"/>
                <a:extrusionClr>
                  <a:srgbClr val="00CC99"/>
                </a:extrusionClr>
              </a:sp3d>
            </p:spPr>
            <p:txBody>
              <a:bodyPr wrap="none" anchor="ctr" anchorCtr="1">
                <a:prstTxWarp prst="textNoShape">
                  <a:avLst/>
                </a:prstTxWarp>
                <a:flatTx/>
              </a:bodyPr>
              <a:lstStyle/>
              <a:p>
                <a:pPr algn="ctr"/>
                <a:r>
                  <a:rPr lang="en-US" sz="1800" b="1">
                    <a:solidFill>
                      <a:srgbClr val="000000"/>
                    </a:solidFill>
                  </a:rPr>
                  <a:t>BRIDGING</a:t>
                </a:r>
              </a:p>
            </p:txBody>
          </p:sp>
        </p:grpSp>
        <p:sp>
          <p:nvSpPr>
            <p:cNvPr id="93192" name="Text Box 36"/>
            <p:cNvSpPr txBox="1">
              <a:spLocks noChangeArrowheads="1"/>
            </p:cNvSpPr>
            <p:nvPr/>
          </p:nvSpPr>
          <p:spPr bwMode="auto">
            <a:xfrm>
              <a:off x="8314031" y="1555750"/>
              <a:ext cx="296562" cy="2479941"/>
            </a:xfrm>
            <a:prstGeom prst="rect">
              <a:avLst/>
            </a:prstGeom>
            <a:noFill/>
            <a:ln w="9525">
              <a:noFill/>
              <a:miter lim="800000"/>
              <a:headEnd/>
              <a:tailEnd/>
            </a:ln>
          </p:spPr>
          <p:txBody>
            <a:bodyPr anchorCtr="1">
              <a:prstTxWarp prst="textNoShape">
                <a:avLst/>
              </a:prstTxWarp>
              <a:spAutoFit/>
            </a:bodyPr>
            <a:lstStyle/>
            <a:p>
              <a:pPr algn="ctr">
                <a:spcBef>
                  <a:spcPts val="1100"/>
                </a:spcBef>
              </a:pPr>
              <a:r>
                <a:rPr lang="en-US" sz="1800" b="1">
                  <a:solidFill>
                    <a:srgbClr val="FFFFFF"/>
                  </a:solidFill>
                </a:rPr>
                <a:t>REACHING</a:t>
              </a:r>
            </a:p>
          </p:txBody>
        </p:sp>
        <p:sp>
          <p:nvSpPr>
            <p:cNvPr id="93193" name="Line 37"/>
            <p:cNvSpPr>
              <a:spLocks/>
            </p:cNvSpPr>
            <p:nvPr/>
          </p:nvSpPr>
          <p:spPr bwMode="auto">
            <a:xfrm>
              <a:off x="8001000" y="1143000"/>
              <a:ext cx="46040" cy="4953003"/>
            </a:xfrm>
            <a:custGeom>
              <a:avLst/>
              <a:gdLst>
                <a:gd name="T0" fmla="*/ 23020 w 46040"/>
                <a:gd name="T1" fmla="*/ 0 h 4953003"/>
                <a:gd name="T2" fmla="*/ 46040 w 46040"/>
                <a:gd name="T3" fmla="*/ 2476502 h 4953003"/>
                <a:gd name="T4" fmla="*/ 23020 w 46040"/>
                <a:gd name="T5" fmla="*/ 4953003 h 4953003"/>
                <a:gd name="T6" fmla="*/ 0 w 46040"/>
                <a:gd name="T7" fmla="*/ 2476502 h 4953003"/>
                <a:gd name="T8" fmla="*/ 0 w 46040"/>
                <a:gd name="T9" fmla="*/ 0 h 4953003"/>
                <a:gd name="T10" fmla="*/ 46040 w 46040"/>
                <a:gd name="T11" fmla="*/ 4953003 h 4953003"/>
                <a:gd name="T12" fmla="*/ 0 60000 65536"/>
                <a:gd name="T13" fmla="*/ 0 60000 65536"/>
                <a:gd name="T14" fmla="*/ 0 60000 65536"/>
                <a:gd name="T15" fmla="*/ 0 60000 65536"/>
                <a:gd name="T16" fmla="*/ 0 60000 65536"/>
                <a:gd name="T17" fmla="*/ 0 60000 65536"/>
                <a:gd name="T18" fmla="*/ 0 w 46040"/>
                <a:gd name="T19" fmla="*/ 0 h 4953003"/>
                <a:gd name="T20" fmla="*/ 46040 w 46040"/>
                <a:gd name="T21" fmla="*/ 4953003 h 4953003"/>
              </a:gdLst>
              <a:ahLst/>
              <a:cxnLst>
                <a:cxn ang="T12">
                  <a:pos x="T0" y="T1"/>
                </a:cxn>
                <a:cxn ang="T13">
                  <a:pos x="T2" y="T3"/>
                </a:cxn>
                <a:cxn ang="T14">
                  <a:pos x="T4" y="T5"/>
                </a:cxn>
                <a:cxn ang="T15">
                  <a:pos x="T6" y="T7"/>
                </a:cxn>
                <a:cxn ang="T16">
                  <a:pos x="T8" y="T9"/>
                </a:cxn>
                <a:cxn ang="T17">
                  <a:pos x="T10" y="T11"/>
                </a:cxn>
              </a:cxnLst>
              <a:rect l="T18" t="T19" r="T20" b="T21"/>
              <a:pathLst>
                <a:path w="46040" h="4953003">
                  <a:moveTo>
                    <a:pt x="0" y="0"/>
                  </a:moveTo>
                  <a:lnTo>
                    <a:pt x="46040" y="4953003"/>
                  </a:lnTo>
                </a:path>
              </a:pathLst>
            </a:custGeom>
            <a:noFill/>
            <a:ln w="38103">
              <a:solidFill>
                <a:srgbClr val="FFFFFF"/>
              </a:solidFill>
              <a:round/>
              <a:headEnd/>
              <a:tailEnd/>
            </a:ln>
          </p:spPr>
          <p:txBody>
            <a:bodyPr>
              <a:prstTxWarp prst="textNoShape">
                <a:avLst/>
              </a:prstTxWarp>
            </a:bodyPr>
            <a:lstStyle/>
            <a:p>
              <a:endParaRPr lang="en-US" sz="1800"/>
            </a:p>
          </p:txBody>
        </p:sp>
      </p:grpSp>
      <p:graphicFrame>
        <p:nvGraphicFramePr>
          <p:cNvPr id="21" name="Diagram 20"/>
          <p:cNvGraphicFramePr/>
          <p:nvPr/>
        </p:nvGraphicFramePr>
        <p:xfrm>
          <a:off x="7620000" y="762000"/>
          <a:ext cx="457200" cy="6463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3" name="Picture 3"/>
          <p:cNvPicPr>
            <a:picLocks noChangeAspect="1"/>
          </p:cNvPicPr>
          <p:nvPr/>
        </p:nvPicPr>
        <p:blipFill>
          <a:blip r:embed="rId3" cstate="print"/>
          <a:srcRect/>
          <a:stretch>
            <a:fillRect/>
          </a:stretch>
        </p:blipFill>
        <p:spPr bwMode="auto">
          <a:xfrm>
            <a:off x="-73025" y="-73025"/>
            <a:ext cx="9290050" cy="7156450"/>
          </a:xfrm>
          <a:prstGeom prst="rect">
            <a:avLst/>
          </a:prstGeom>
          <a:noFill/>
          <a:ln w="9525">
            <a:noFill/>
            <a:miter lim="800000"/>
            <a:headEnd/>
            <a:tailEnd/>
          </a:ln>
        </p:spPr>
      </p:pic>
      <p:sp>
        <p:nvSpPr>
          <p:cNvPr id="3" name="Rectangle 2"/>
          <p:cNvSpPr txBox="1"/>
          <p:nvPr/>
        </p:nvSpPr>
        <p:spPr>
          <a:xfrm rot="20544834">
            <a:off x="127000" y="3563938"/>
            <a:ext cx="9236075" cy="557212"/>
          </a:xfrm>
          <a:prstGeom prst="rect">
            <a:avLst/>
          </a:prstGeom>
          <a:noFill/>
          <a:ln>
            <a:noFill/>
          </a:ln>
        </p:spPr>
        <p:txBody>
          <a:bodyPr lIns="45720" tIns="0" rIns="45720" bIns="0" anchor="b" anchorCtr="1"/>
          <a:lstStyle/>
          <a:p>
            <a:pPr algn="ctr" fontAlgn="auto">
              <a:spcBef>
                <a:spcPts val="0"/>
              </a:spcBef>
              <a:spcAft>
                <a:spcPts val="0"/>
              </a:spcAft>
              <a:defRPr sz="1800" b="0" i="0" u="none" strike="noStrike" kern="0" cap="none" spc="0" baseline="0">
                <a:solidFill>
                  <a:srgbClr val="000000"/>
                </a:solidFill>
                <a:uFillTx/>
              </a:defRPr>
            </a:pPr>
            <a:r>
              <a:rPr lang="en-US" sz="5400" b="1" kern="0" cap="all">
                <a:solidFill>
                  <a:srgbClr val="000000"/>
                </a:solidFill>
                <a:effectLst>
                  <a:outerShdw dist="38096" dir="2700000">
                    <a:srgbClr val="000000"/>
                  </a:outerShdw>
                </a:effectLst>
                <a:latin typeface="Trebuchet MS"/>
                <a:ea typeface="+mn-ea"/>
                <a:cs typeface="+mn-cs"/>
              </a:rPr>
              <a:t>Performance Definitions</a:t>
            </a:r>
          </a:p>
        </p:txBody>
      </p:sp>
      <p:sp>
        <p:nvSpPr>
          <p:cNvPr id="4" name="Oval 3"/>
          <p:cNvSpPr>
            <a:spLocks/>
          </p:cNvSpPr>
          <p:nvPr/>
        </p:nvSpPr>
        <p:spPr bwMode="auto">
          <a:xfrm>
            <a:off x="1828800" y="5791200"/>
            <a:ext cx="2514600" cy="228600"/>
          </a:xfrm>
          <a:custGeom>
            <a:avLst/>
            <a:gdLst>
              <a:gd name="T0" fmla="*/ 1257300 w 2514600"/>
              <a:gd name="T1" fmla="*/ 0 h 228600"/>
              <a:gd name="T2" fmla="*/ 2514600 w 2514600"/>
              <a:gd name="T3" fmla="*/ 114300 h 228600"/>
              <a:gd name="T4" fmla="*/ 1257300 w 2514600"/>
              <a:gd name="T5" fmla="*/ 228600 h 228600"/>
              <a:gd name="T6" fmla="*/ 0 w 2514600"/>
              <a:gd name="T7" fmla="*/ 114300 h 228600"/>
              <a:gd name="T8" fmla="*/ 368255 w 2514600"/>
              <a:gd name="T9" fmla="*/ 33478 h 228600"/>
              <a:gd name="T10" fmla="*/ 368255 w 2514600"/>
              <a:gd name="T11" fmla="*/ 195122 h 228600"/>
              <a:gd name="T12" fmla="*/ 2146345 w 2514600"/>
              <a:gd name="T13" fmla="*/ 195122 h 228600"/>
              <a:gd name="T14" fmla="*/ 2146345 w 2514600"/>
              <a:gd name="T15" fmla="*/ 33478 h 228600"/>
              <a:gd name="T16" fmla="*/ 0 60000 65536"/>
              <a:gd name="T17" fmla="*/ 0 60000 65536"/>
              <a:gd name="T18" fmla="*/ 0 60000 65536"/>
              <a:gd name="T19" fmla="*/ 0 60000 65536"/>
              <a:gd name="T20" fmla="*/ 0 60000 65536"/>
              <a:gd name="T21" fmla="*/ 0 60000 65536"/>
              <a:gd name="T22" fmla="*/ 0 60000 65536"/>
              <a:gd name="T23" fmla="*/ 0 60000 65536"/>
              <a:gd name="T24" fmla="*/ 368255 w 2514600"/>
              <a:gd name="T25" fmla="*/ 33478 h 228600"/>
              <a:gd name="T26" fmla="*/ 2146345 w 2514600"/>
              <a:gd name="T27" fmla="*/ 195122 h 228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14600" h="228600">
                <a:moveTo>
                  <a:pt x="0" y="114300"/>
                </a:moveTo>
                <a:lnTo>
                  <a:pt x="0" y="114300"/>
                </a:lnTo>
                <a:cubicBezTo>
                  <a:pt x="6" y="51174"/>
                  <a:pt x="562916" y="1"/>
                  <a:pt x="1257299" y="1"/>
                </a:cubicBezTo>
                <a:cubicBezTo>
                  <a:pt x="1951687" y="1"/>
                  <a:pt x="2514600" y="51174"/>
                  <a:pt x="2514600" y="114301"/>
                </a:cubicBezTo>
                <a:cubicBezTo>
                  <a:pt x="2514600" y="114301"/>
                  <a:pt x="2514599" y="114302"/>
                  <a:pt x="2514599" y="114302"/>
                </a:cubicBezTo>
                <a:lnTo>
                  <a:pt x="2514600" y="114303"/>
                </a:lnTo>
                <a:cubicBezTo>
                  <a:pt x="2514600" y="177429"/>
                  <a:pt x="1951687" y="228602"/>
                  <a:pt x="1257300" y="228603"/>
                </a:cubicBezTo>
                <a:cubicBezTo>
                  <a:pt x="562912" y="228603"/>
                  <a:pt x="0" y="177429"/>
                  <a:pt x="0" y="114303"/>
                </a:cubicBezTo>
                <a:cubicBezTo>
                  <a:pt x="-1" y="114302"/>
                  <a:pt x="0" y="114302"/>
                  <a:pt x="0" y="114302"/>
                </a:cubicBezTo>
                <a:close/>
              </a:path>
            </a:pathLst>
          </a:custGeom>
          <a:noFill/>
          <a:ln w="25402">
            <a:solidFill>
              <a:srgbClr val="7030A0"/>
            </a:solidFill>
            <a:round/>
            <a:headEnd/>
            <a:tailEnd/>
          </a:ln>
        </p:spPr>
        <p:txBody>
          <a:bodyPr anchor="ctr" anchorCtr="1">
            <a:prstTxWarp prst="textNoShape">
              <a:avLst/>
            </a:prstTxWarp>
          </a:bodyPr>
          <a:lstStyle/>
          <a:p>
            <a:endParaRPr lang="en-US" sz="1800"/>
          </a:p>
        </p:txBody>
      </p:sp>
      <p:sp>
        <p:nvSpPr>
          <p:cNvPr id="5" name="Oval 4"/>
          <p:cNvSpPr>
            <a:spLocks/>
          </p:cNvSpPr>
          <p:nvPr/>
        </p:nvSpPr>
        <p:spPr bwMode="auto">
          <a:xfrm>
            <a:off x="1828800" y="4648200"/>
            <a:ext cx="2514600" cy="304800"/>
          </a:xfrm>
          <a:custGeom>
            <a:avLst/>
            <a:gdLst>
              <a:gd name="T0" fmla="*/ 1257300 w 2514600"/>
              <a:gd name="T1" fmla="*/ 0 h 304796"/>
              <a:gd name="T2" fmla="*/ 2514600 w 2514600"/>
              <a:gd name="T3" fmla="*/ 152408 h 304796"/>
              <a:gd name="T4" fmla="*/ 1257300 w 2514600"/>
              <a:gd name="T5" fmla="*/ 304816 h 304796"/>
              <a:gd name="T6" fmla="*/ 0 w 2514600"/>
              <a:gd name="T7" fmla="*/ 152408 h 304796"/>
              <a:gd name="T8" fmla="*/ 368255 w 2514600"/>
              <a:gd name="T9" fmla="*/ 44641 h 304796"/>
              <a:gd name="T10" fmla="*/ 368255 w 2514600"/>
              <a:gd name="T11" fmla="*/ 260175 h 304796"/>
              <a:gd name="T12" fmla="*/ 2146345 w 2514600"/>
              <a:gd name="T13" fmla="*/ 260175 h 304796"/>
              <a:gd name="T14" fmla="*/ 2146345 w 2514600"/>
              <a:gd name="T15" fmla="*/ 44641 h 304796"/>
              <a:gd name="T16" fmla="*/ 0 60000 65536"/>
              <a:gd name="T17" fmla="*/ 0 60000 65536"/>
              <a:gd name="T18" fmla="*/ 0 60000 65536"/>
              <a:gd name="T19" fmla="*/ 0 60000 65536"/>
              <a:gd name="T20" fmla="*/ 0 60000 65536"/>
              <a:gd name="T21" fmla="*/ 0 60000 65536"/>
              <a:gd name="T22" fmla="*/ 0 60000 65536"/>
              <a:gd name="T23" fmla="*/ 0 60000 65536"/>
              <a:gd name="T24" fmla="*/ 368255 w 2514600"/>
              <a:gd name="T25" fmla="*/ 44636 h 304796"/>
              <a:gd name="T26" fmla="*/ 2146345 w 2514600"/>
              <a:gd name="T27" fmla="*/ 260160 h 3047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14600" h="304796">
                <a:moveTo>
                  <a:pt x="0" y="152398"/>
                </a:moveTo>
                <a:lnTo>
                  <a:pt x="0" y="152398"/>
                </a:lnTo>
                <a:cubicBezTo>
                  <a:pt x="4" y="68231"/>
                  <a:pt x="562915" y="1"/>
                  <a:pt x="1257299" y="1"/>
                </a:cubicBezTo>
                <a:cubicBezTo>
                  <a:pt x="1951687" y="1"/>
                  <a:pt x="2514600" y="68231"/>
                  <a:pt x="2514600" y="152399"/>
                </a:cubicBezTo>
                <a:cubicBezTo>
                  <a:pt x="2514600" y="152399"/>
                  <a:pt x="2514599" y="152400"/>
                  <a:pt x="2514599" y="152400"/>
                </a:cubicBezTo>
                <a:lnTo>
                  <a:pt x="2514600" y="152401"/>
                </a:lnTo>
                <a:cubicBezTo>
                  <a:pt x="2514600" y="236568"/>
                  <a:pt x="1951687" y="304798"/>
                  <a:pt x="1257300" y="304799"/>
                </a:cubicBezTo>
                <a:cubicBezTo>
                  <a:pt x="562912" y="304799"/>
                  <a:pt x="0" y="236568"/>
                  <a:pt x="0" y="152401"/>
                </a:cubicBezTo>
                <a:cubicBezTo>
                  <a:pt x="-1" y="152400"/>
                  <a:pt x="0" y="152400"/>
                  <a:pt x="0" y="152400"/>
                </a:cubicBezTo>
                <a:close/>
              </a:path>
            </a:pathLst>
          </a:custGeom>
          <a:noFill/>
          <a:ln w="25402">
            <a:solidFill>
              <a:srgbClr val="7030A0"/>
            </a:solidFill>
            <a:round/>
            <a:headEnd/>
            <a:tailEnd/>
          </a:ln>
        </p:spPr>
        <p:txBody>
          <a:bodyPr anchor="ctr" anchorCtr="1">
            <a:prstTxWarp prst="textNoShape">
              <a:avLst/>
            </a:prstTxWarp>
          </a:bodyPr>
          <a:lstStyle/>
          <a:p>
            <a:endParaRPr lang="en-US" sz="1800"/>
          </a:p>
        </p:txBody>
      </p:sp>
      <p:sp>
        <p:nvSpPr>
          <p:cNvPr id="6" name="Oval 5"/>
          <p:cNvSpPr>
            <a:spLocks/>
          </p:cNvSpPr>
          <p:nvPr/>
        </p:nvSpPr>
        <p:spPr bwMode="auto">
          <a:xfrm>
            <a:off x="1752600" y="3581400"/>
            <a:ext cx="2514600" cy="304800"/>
          </a:xfrm>
          <a:custGeom>
            <a:avLst/>
            <a:gdLst>
              <a:gd name="T0" fmla="*/ 1257300 w 2514600"/>
              <a:gd name="T1" fmla="*/ 0 h 304796"/>
              <a:gd name="T2" fmla="*/ 2514600 w 2514600"/>
              <a:gd name="T3" fmla="*/ 152408 h 304796"/>
              <a:gd name="T4" fmla="*/ 1257300 w 2514600"/>
              <a:gd name="T5" fmla="*/ 304816 h 304796"/>
              <a:gd name="T6" fmla="*/ 0 w 2514600"/>
              <a:gd name="T7" fmla="*/ 152408 h 304796"/>
              <a:gd name="T8" fmla="*/ 368255 w 2514600"/>
              <a:gd name="T9" fmla="*/ 44641 h 304796"/>
              <a:gd name="T10" fmla="*/ 368255 w 2514600"/>
              <a:gd name="T11" fmla="*/ 260175 h 304796"/>
              <a:gd name="T12" fmla="*/ 2146345 w 2514600"/>
              <a:gd name="T13" fmla="*/ 260175 h 304796"/>
              <a:gd name="T14" fmla="*/ 2146345 w 2514600"/>
              <a:gd name="T15" fmla="*/ 44641 h 304796"/>
              <a:gd name="T16" fmla="*/ 0 60000 65536"/>
              <a:gd name="T17" fmla="*/ 0 60000 65536"/>
              <a:gd name="T18" fmla="*/ 0 60000 65536"/>
              <a:gd name="T19" fmla="*/ 0 60000 65536"/>
              <a:gd name="T20" fmla="*/ 0 60000 65536"/>
              <a:gd name="T21" fmla="*/ 0 60000 65536"/>
              <a:gd name="T22" fmla="*/ 0 60000 65536"/>
              <a:gd name="T23" fmla="*/ 0 60000 65536"/>
              <a:gd name="T24" fmla="*/ 368255 w 2514600"/>
              <a:gd name="T25" fmla="*/ 44636 h 304796"/>
              <a:gd name="T26" fmla="*/ 2146345 w 2514600"/>
              <a:gd name="T27" fmla="*/ 260160 h 3047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14600" h="304796">
                <a:moveTo>
                  <a:pt x="0" y="152398"/>
                </a:moveTo>
                <a:lnTo>
                  <a:pt x="0" y="152398"/>
                </a:lnTo>
                <a:cubicBezTo>
                  <a:pt x="4" y="68231"/>
                  <a:pt x="562915" y="1"/>
                  <a:pt x="1257299" y="1"/>
                </a:cubicBezTo>
                <a:cubicBezTo>
                  <a:pt x="1951687" y="1"/>
                  <a:pt x="2514600" y="68231"/>
                  <a:pt x="2514600" y="152399"/>
                </a:cubicBezTo>
                <a:cubicBezTo>
                  <a:pt x="2514600" y="152399"/>
                  <a:pt x="2514599" y="152400"/>
                  <a:pt x="2514599" y="152400"/>
                </a:cubicBezTo>
                <a:lnTo>
                  <a:pt x="2514600" y="152401"/>
                </a:lnTo>
                <a:cubicBezTo>
                  <a:pt x="2514600" y="236568"/>
                  <a:pt x="1951687" y="304798"/>
                  <a:pt x="1257300" y="304799"/>
                </a:cubicBezTo>
                <a:cubicBezTo>
                  <a:pt x="562912" y="304799"/>
                  <a:pt x="0" y="236568"/>
                  <a:pt x="0" y="152401"/>
                </a:cubicBezTo>
                <a:cubicBezTo>
                  <a:pt x="-1" y="152400"/>
                  <a:pt x="0" y="152400"/>
                  <a:pt x="0" y="152400"/>
                </a:cubicBezTo>
                <a:close/>
              </a:path>
            </a:pathLst>
          </a:custGeom>
          <a:noFill/>
          <a:ln w="25402">
            <a:solidFill>
              <a:srgbClr val="7030A0"/>
            </a:solidFill>
            <a:round/>
            <a:headEnd/>
            <a:tailEnd/>
          </a:ln>
        </p:spPr>
        <p:txBody>
          <a:bodyPr anchor="ctr" anchorCtr="1">
            <a:prstTxWarp prst="textNoShape">
              <a:avLst/>
            </a:prstTxWarp>
          </a:bodyPr>
          <a:lstStyle/>
          <a:p>
            <a:endParaRPr lang="en-US" sz="1800"/>
          </a:p>
        </p:txBody>
      </p:sp>
      <p:cxnSp>
        <p:nvCxnSpPr>
          <p:cNvPr id="7" name="Straight Connector 7"/>
          <p:cNvCxnSpPr>
            <a:cxnSpLocks noChangeShapeType="1"/>
          </p:cNvCxnSpPr>
          <p:nvPr/>
        </p:nvCxnSpPr>
        <p:spPr bwMode="auto">
          <a:xfrm>
            <a:off x="2743200" y="3810000"/>
            <a:ext cx="838200" cy="0"/>
          </a:xfrm>
          <a:prstGeom prst="straightConnector1">
            <a:avLst/>
          </a:prstGeom>
          <a:noFill/>
          <a:ln w="28575">
            <a:solidFill>
              <a:srgbClr val="4A7EBB"/>
            </a:solidFill>
            <a:round/>
            <a:headEnd/>
            <a:tailEnd/>
          </a:ln>
        </p:spPr>
      </p:cxnSp>
      <p:sp>
        <p:nvSpPr>
          <p:cNvPr id="8" name="Oval 8"/>
          <p:cNvSpPr>
            <a:spLocks/>
          </p:cNvSpPr>
          <p:nvPr/>
        </p:nvSpPr>
        <p:spPr bwMode="auto">
          <a:xfrm>
            <a:off x="1752600" y="2362200"/>
            <a:ext cx="2667000" cy="304800"/>
          </a:xfrm>
          <a:custGeom>
            <a:avLst/>
            <a:gdLst>
              <a:gd name="T0" fmla="*/ 1333496 w 2667003"/>
              <a:gd name="T1" fmla="*/ 0 h 304796"/>
              <a:gd name="T2" fmla="*/ 2666988 w 2667003"/>
              <a:gd name="T3" fmla="*/ 152408 h 304796"/>
              <a:gd name="T4" fmla="*/ 1333496 w 2667003"/>
              <a:gd name="T5" fmla="*/ 304816 h 304796"/>
              <a:gd name="T6" fmla="*/ 0 w 2667003"/>
              <a:gd name="T7" fmla="*/ 152408 h 304796"/>
              <a:gd name="T8" fmla="*/ 390574 w 2667003"/>
              <a:gd name="T9" fmla="*/ 44641 h 304796"/>
              <a:gd name="T10" fmla="*/ 390574 w 2667003"/>
              <a:gd name="T11" fmla="*/ 260175 h 304796"/>
              <a:gd name="T12" fmla="*/ 2276414 w 2667003"/>
              <a:gd name="T13" fmla="*/ 260175 h 304796"/>
              <a:gd name="T14" fmla="*/ 2276414 w 2667003"/>
              <a:gd name="T15" fmla="*/ 44641 h 304796"/>
              <a:gd name="T16" fmla="*/ 0 60000 65536"/>
              <a:gd name="T17" fmla="*/ 0 60000 65536"/>
              <a:gd name="T18" fmla="*/ 0 60000 65536"/>
              <a:gd name="T19" fmla="*/ 0 60000 65536"/>
              <a:gd name="T20" fmla="*/ 0 60000 65536"/>
              <a:gd name="T21" fmla="*/ 0 60000 65536"/>
              <a:gd name="T22" fmla="*/ 0 60000 65536"/>
              <a:gd name="T23" fmla="*/ 0 60000 65536"/>
              <a:gd name="T24" fmla="*/ 390574 w 2667003"/>
              <a:gd name="T25" fmla="*/ 44636 h 304796"/>
              <a:gd name="T26" fmla="*/ 2276429 w 2667003"/>
              <a:gd name="T27" fmla="*/ 260160 h 3047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67003" h="304796">
                <a:moveTo>
                  <a:pt x="0" y="152398"/>
                </a:moveTo>
                <a:lnTo>
                  <a:pt x="0" y="152398"/>
                </a:lnTo>
                <a:cubicBezTo>
                  <a:pt x="9" y="68231"/>
                  <a:pt x="597036" y="2"/>
                  <a:pt x="1333501" y="2"/>
                </a:cubicBezTo>
                <a:cubicBezTo>
                  <a:pt x="2069974" y="2"/>
                  <a:pt x="2667004" y="68232"/>
                  <a:pt x="2667004" y="152400"/>
                </a:cubicBezTo>
                <a:cubicBezTo>
                  <a:pt x="2667004" y="152400"/>
                  <a:pt x="2667003" y="152401"/>
                  <a:pt x="2667003" y="152401"/>
                </a:cubicBezTo>
                <a:lnTo>
                  <a:pt x="2667004" y="152402"/>
                </a:lnTo>
                <a:cubicBezTo>
                  <a:pt x="2667004" y="236569"/>
                  <a:pt x="2069974" y="304799"/>
                  <a:pt x="1333502" y="304800"/>
                </a:cubicBezTo>
                <a:cubicBezTo>
                  <a:pt x="597029" y="304800"/>
                  <a:pt x="0" y="236569"/>
                  <a:pt x="0" y="152402"/>
                </a:cubicBezTo>
                <a:cubicBezTo>
                  <a:pt x="-1" y="152401"/>
                  <a:pt x="0" y="152400"/>
                  <a:pt x="0" y="152400"/>
                </a:cubicBezTo>
                <a:close/>
              </a:path>
            </a:pathLst>
          </a:custGeom>
          <a:noFill/>
          <a:ln w="25402">
            <a:solidFill>
              <a:srgbClr val="7030A0"/>
            </a:solidFill>
            <a:round/>
            <a:headEnd/>
            <a:tailEnd/>
          </a:ln>
        </p:spPr>
        <p:txBody>
          <a:bodyPr anchor="ctr" anchorCtr="1">
            <a:prstTxWarp prst="textNoShape">
              <a:avLst/>
            </a:prstTxWarp>
          </a:bodyPr>
          <a:lstStyle/>
          <a:p>
            <a:endParaRPr lang="en-US" sz="1800"/>
          </a:p>
        </p:txBody>
      </p:sp>
      <p:cxnSp>
        <p:nvCxnSpPr>
          <p:cNvPr id="9" name="Straight Connector 9"/>
          <p:cNvCxnSpPr>
            <a:cxnSpLocks noChangeShapeType="1"/>
          </p:cNvCxnSpPr>
          <p:nvPr/>
        </p:nvCxnSpPr>
        <p:spPr bwMode="auto">
          <a:xfrm>
            <a:off x="2667000" y="2590800"/>
            <a:ext cx="1066800" cy="0"/>
          </a:xfrm>
          <a:prstGeom prst="straightConnector1">
            <a:avLst/>
          </a:prstGeom>
          <a:noFill/>
          <a:ln w="28575">
            <a:solidFill>
              <a:srgbClr val="4A7EBB"/>
            </a:solidFill>
            <a:round/>
            <a:headEnd/>
            <a:tailEnd/>
          </a:ln>
        </p:spPr>
      </p:cxnSp>
      <p:sp>
        <p:nvSpPr>
          <p:cNvPr id="10" name="Oval 11"/>
          <p:cNvSpPr>
            <a:spLocks/>
          </p:cNvSpPr>
          <p:nvPr/>
        </p:nvSpPr>
        <p:spPr bwMode="auto">
          <a:xfrm>
            <a:off x="1692275" y="1219200"/>
            <a:ext cx="2895600" cy="304800"/>
          </a:xfrm>
          <a:custGeom>
            <a:avLst/>
            <a:gdLst>
              <a:gd name="T0" fmla="*/ 1447796 w 2895603"/>
              <a:gd name="T1" fmla="*/ 0 h 304796"/>
              <a:gd name="T2" fmla="*/ 2895588 w 2895603"/>
              <a:gd name="T3" fmla="*/ 152408 h 304796"/>
              <a:gd name="T4" fmla="*/ 1447796 w 2895603"/>
              <a:gd name="T5" fmla="*/ 304816 h 304796"/>
              <a:gd name="T6" fmla="*/ 0 w 2895603"/>
              <a:gd name="T7" fmla="*/ 152408 h 304796"/>
              <a:gd name="T8" fmla="*/ 424052 w 2895603"/>
              <a:gd name="T9" fmla="*/ 44641 h 304796"/>
              <a:gd name="T10" fmla="*/ 424052 w 2895603"/>
              <a:gd name="T11" fmla="*/ 260175 h 304796"/>
              <a:gd name="T12" fmla="*/ 2471536 w 2895603"/>
              <a:gd name="T13" fmla="*/ 260175 h 304796"/>
              <a:gd name="T14" fmla="*/ 2471536 w 2895603"/>
              <a:gd name="T15" fmla="*/ 44641 h 304796"/>
              <a:gd name="T16" fmla="*/ 0 60000 65536"/>
              <a:gd name="T17" fmla="*/ 0 60000 65536"/>
              <a:gd name="T18" fmla="*/ 0 60000 65536"/>
              <a:gd name="T19" fmla="*/ 0 60000 65536"/>
              <a:gd name="T20" fmla="*/ 0 60000 65536"/>
              <a:gd name="T21" fmla="*/ 0 60000 65536"/>
              <a:gd name="T22" fmla="*/ 0 60000 65536"/>
              <a:gd name="T23" fmla="*/ 0 60000 65536"/>
              <a:gd name="T24" fmla="*/ 424052 w 2895603"/>
              <a:gd name="T25" fmla="*/ 44636 h 304796"/>
              <a:gd name="T26" fmla="*/ 2471551 w 2895603"/>
              <a:gd name="T27" fmla="*/ 260160 h 3047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95603" h="304796">
                <a:moveTo>
                  <a:pt x="0" y="152398"/>
                </a:moveTo>
                <a:lnTo>
                  <a:pt x="0" y="152398"/>
                </a:lnTo>
                <a:cubicBezTo>
                  <a:pt x="10" y="68231"/>
                  <a:pt x="648210" y="2"/>
                  <a:pt x="1447800" y="2"/>
                </a:cubicBezTo>
                <a:cubicBezTo>
                  <a:pt x="2247399" y="2"/>
                  <a:pt x="2895602" y="68232"/>
                  <a:pt x="2895602" y="152400"/>
                </a:cubicBezTo>
                <a:cubicBezTo>
                  <a:pt x="2895602" y="152400"/>
                  <a:pt x="2895601" y="152401"/>
                  <a:pt x="2895601" y="152402"/>
                </a:cubicBezTo>
                <a:lnTo>
                  <a:pt x="2895602" y="152403"/>
                </a:lnTo>
                <a:cubicBezTo>
                  <a:pt x="2895602" y="236570"/>
                  <a:pt x="2247399" y="304800"/>
                  <a:pt x="1447801" y="304801"/>
                </a:cubicBezTo>
                <a:cubicBezTo>
                  <a:pt x="648202" y="304801"/>
                  <a:pt x="0" y="236570"/>
                  <a:pt x="0" y="152403"/>
                </a:cubicBezTo>
                <a:cubicBezTo>
                  <a:pt x="-1" y="152402"/>
                  <a:pt x="0" y="152401"/>
                  <a:pt x="0" y="152401"/>
                </a:cubicBezTo>
                <a:close/>
              </a:path>
            </a:pathLst>
          </a:custGeom>
          <a:noFill/>
          <a:ln w="25402">
            <a:solidFill>
              <a:srgbClr val="7030A0"/>
            </a:solidFill>
            <a:round/>
            <a:headEnd/>
            <a:tailEnd/>
          </a:ln>
        </p:spPr>
        <p:txBody>
          <a:bodyPr anchor="ctr" anchorCtr="1">
            <a:prstTxWarp prst="textNoShape">
              <a:avLst/>
            </a:prstTxWarp>
          </a:bodyPr>
          <a:lstStyle/>
          <a:p>
            <a:endParaRPr lang="en-US" sz="1800"/>
          </a:p>
        </p:txBody>
      </p:sp>
      <p:cxnSp>
        <p:nvCxnSpPr>
          <p:cNvPr id="11" name="Straight Connector 12"/>
          <p:cNvCxnSpPr>
            <a:cxnSpLocks noChangeShapeType="1"/>
          </p:cNvCxnSpPr>
          <p:nvPr/>
        </p:nvCxnSpPr>
        <p:spPr bwMode="auto">
          <a:xfrm>
            <a:off x="1981200" y="1447800"/>
            <a:ext cx="777875" cy="0"/>
          </a:xfrm>
          <a:prstGeom prst="straightConnector1">
            <a:avLst/>
          </a:prstGeom>
          <a:noFill/>
          <a:ln w="28575">
            <a:solidFill>
              <a:srgbClr val="4A7EBB"/>
            </a:solidFill>
            <a:round/>
            <a:headEnd/>
            <a:tailEnd/>
          </a:ln>
        </p:spPr>
      </p:cxnSp>
      <p:sp>
        <p:nvSpPr>
          <p:cNvPr id="12" name="Oval 19"/>
          <p:cNvSpPr>
            <a:spLocks/>
          </p:cNvSpPr>
          <p:nvPr/>
        </p:nvSpPr>
        <p:spPr bwMode="auto">
          <a:xfrm>
            <a:off x="1692275" y="304800"/>
            <a:ext cx="5394325" cy="381000"/>
          </a:xfrm>
          <a:custGeom>
            <a:avLst/>
            <a:gdLst>
              <a:gd name="T0" fmla="*/ 2695895 w 5394960"/>
              <a:gd name="T1" fmla="*/ 0 h 381003"/>
              <a:gd name="T2" fmla="*/ 5391785 w 5394960"/>
              <a:gd name="T3" fmla="*/ 190496 h 381003"/>
              <a:gd name="T4" fmla="*/ 2695895 w 5394960"/>
              <a:gd name="T5" fmla="*/ 380988 h 381003"/>
              <a:gd name="T6" fmla="*/ 0 w 5394960"/>
              <a:gd name="T7" fmla="*/ 190496 h 381003"/>
              <a:gd name="T8" fmla="*/ 789609 w 5394960"/>
              <a:gd name="T9" fmla="*/ 55797 h 381003"/>
              <a:gd name="T10" fmla="*/ 789609 w 5394960"/>
              <a:gd name="T11" fmla="*/ 325191 h 381003"/>
              <a:gd name="T12" fmla="*/ 4602176 w 5394960"/>
              <a:gd name="T13" fmla="*/ 325191 h 381003"/>
              <a:gd name="T14" fmla="*/ 4602176 w 5394960"/>
              <a:gd name="T15" fmla="*/ 55797 h 381003"/>
              <a:gd name="T16" fmla="*/ 0 60000 65536"/>
              <a:gd name="T17" fmla="*/ 0 60000 65536"/>
              <a:gd name="T18" fmla="*/ 0 60000 65536"/>
              <a:gd name="T19" fmla="*/ 0 60000 65536"/>
              <a:gd name="T20" fmla="*/ 0 60000 65536"/>
              <a:gd name="T21" fmla="*/ 0 60000 65536"/>
              <a:gd name="T22" fmla="*/ 0 60000 65536"/>
              <a:gd name="T23" fmla="*/ 0 60000 65536"/>
              <a:gd name="T24" fmla="*/ 790074 w 5394960"/>
              <a:gd name="T25" fmla="*/ 55797 h 381003"/>
              <a:gd name="T26" fmla="*/ 4604886 w 5394960"/>
              <a:gd name="T27" fmla="*/ 325206 h 38100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94960" h="381003">
                <a:moveTo>
                  <a:pt x="0" y="190502"/>
                </a:moveTo>
                <a:lnTo>
                  <a:pt x="0" y="190502"/>
                </a:lnTo>
                <a:cubicBezTo>
                  <a:pt x="23" y="85291"/>
                  <a:pt x="1207719" y="3"/>
                  <a:pt x="2697479" y="3"/>
                </a:cubicBezTo>
                <a:cubicBezTo>
                  <a:pt x="4187257" y="3"/>
                  <a:pt x="5394960" y="85293"/>
                  <a:pt x="5394960" y="190505"/>
                </a:cubicBezTo>
                <a:cubicBezTo>
                  <a:pt x="5394960" y="190506"/>
                  <a:pt x="5394959" y="190508"/>
                  <a:pt x="5394959" y="190509"/>
                </a:cubicBezTo>
                <a:lnTo>
                  <a:pt x="5394960" y="190510"/>
                </a:lnTo>
                <a:cubicBezTo>
                  <a:pt x="5394960" y="295721"/>
                  <a:pt x="4187257" y="381011"/>
                  <a:pt x="2697480" y="381012"/>
                </a:cubicBezTo>
                <a:cubicBezTo>
                  <a:pt x="1207702" y="381012"/>
                  <a:pt x="0" y="295721"/>
                  <a:pt x="0" y="190510"/>
                </a:cubicBezTo>
                <a:cubicBezTo>
                  <a:pt x="-1" y="190509"/>
                  <a:pt x="0" y="190508"/>
                  <a:pt x="0" y="190507"/>
                </a:cubicBezTo>
                <a:close/>
              </a:path>
            </a:pathLst>
          </a:custGeom>
          <a:noFill/>
          <a:ln w="25402">
            <a:solidFill>
              <a:srgbClr val="7030A0"/>
            </a:solidFill>
            <a:round/>
            <a:headEnd/>
            <a:tailEnd/>
          </a:ln>
        </p:spPr>
        <p:txBody>
          <a:bodyPr anchor="ctr" anchorCtr="1">
            <a:prstTxWarp prst="textNoShape">
              <a:avLst/>
            </a:prstTxWarp>
          </a:bodyPr>
          <a:lstStyle/>
          <a:p>
            <a:endParaRPr lang="en-US" sz="1800"/>
          </a:p>
        </p:txBody>
      </p:sp>
      <p:cxnSp>
        <p:nvCxnSpPr>
          <p:cNvPr id="13" name="Straight Connector 20"/>
          <p:cNvCxnSpPr>
            <a:cxnSpLocks noChangeShapeType="1"/>
          </p:cNvCxnSpPr>
          <p:nvPr/>
        </p:nvCxnSpPr>
        <p:spPr bwMode="auto">
          <a:xfrm>
            <a:off x="5410200" y="609600"/>
            <a:ext cx="1600200" cy="0"/>
          </a:xfrm>
          <a:prstGeom prst="straightConnector1">
            <a:avLst/>
          </a:prstGeom>
          <a:noFill/>
          <a:ln w="28575">
            <a:solidFill>
              <a:srgbClr val="4A7EBB"/>
            </a:solidFill>
            <a:round/>
            <a:headEnd/>
            <a:tailEnd/>
          </a:ln>
        </p:spPr>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grpId="0" nodeType="clickEffect">
                                  <p:stCondLst>
                                    <p:cond delay="0"/>
                                  </p:stCondLst>
                                  <p:iterate type="lt">
                                    <p:tmPct val="5000"/>
                                  </p:iterate>
                                  <p:childTnLst>
                                    <p:anim calcmode="lin" valueType="num">
                                      <p:cBhvr>
                                        <p:cTn id="6" dur="500"/>
                                        <p:tgtEl>
                                          <p:spTgt spid="3"/>
                                        </p:tgtEl>
                                        <p:attrNameLst>
                                          <p:attrName>ppt_w</p:attrName>
                                        </p:attrNameLst>
                                      </p:cBhvr>
                                      <p:tavLst>
                                        <p:tav tm="0">
                                          <p:val>
                                            <p:strVal val="#ppt_w"/>
                                          </p:val>
                                        </p:tav>
                                        <p:tav tm="100000">
                                          <p:val>
                                            <p:strVal val="0"/>
                                          </p:val>
                                        </p:tav>
                                      </p:tavLst>
                                    </p:anim>
                                    <p:anim calcmode="lin" valueType="num">
                                      <p:cBhvr>
                                        <p:cTn id="7" dur="500"/>
                                        <p:tgtEl>
                                          <p:spTgt spid="3"/>
                                        </p:tgtEl>
                                        <p:attrNameLst>
                                          <p:attrName>ppt_h</p:attrName>
                                        </p:attrNameLst>
                                      </p:cBhvr>
                                      <p:tavLst>
                                        <p:tav tm="0">
                                          <p:val>
                                            <p:strVal val="#ppt_h"/>
                                          </p:val>
                                        </p:tav>
                                        <p:tav tm="100000">
                                          <p:val>
                                            <p:strVal val="0"/>
                                          </p:val>
                                        </p:tav>
                                      </p:tavLst>
                                    </p:anim>
                                    <p:anim calcmode="lin" valueType="num">
                                      <p:cBhvr>
                                        <p:cTn id="8" dur="500"/>
                                        <p:tgtEl>
                                          <p:spTgt spid="3"/>
                                        </p:tgtEl>
                                        <p:attrNameLst>
                                          <p:attrName>r</p:attrName>
                                        </p:attrNameLst>
                                      </p:cBhvr>
                                      <p:tavLst>
                                        <p:tav tm="0">
                                          <p:val>
                                            <p:strVal val="0"/>
                                          </p:val>
                                        </p:tav>
                                        <p:tav tm="100000">
                                          <p:val>
                                            <p:strVal val="90"/>
                                          </p:val>
                                        </p:tav>
                                      </p:tavLst>
                                    </p:anim>
                                    <p:animEffect transition="out" filter="fade">
                                      <p:cBhvr>
                                        <p:cTn id="9" dur="500"/>
                                        <p:tgtEl>
                                          <p:spTgt spid="3"/>
                                        </p:tgtEl>
                                      </p:cBhvr>
                                    </p:animEffect>
                                    <p:set>
                                      <p:cBhvr>
                                        <p:cTn id="10" dur="1" fill="hold">
                                          <p:stCondLst>
                                            <p:cond delay="499"/>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10" presetClass="entr" presetSubtype="0"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par>
                                <p:cTn id="42" presetID="10" presetClass="entr" presetSubtype="0" fill="hold"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par>
                                <p:cTn id="50" presetID="10" presetClass="entr" presetSubtype="0" fill="hold"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6" grpId="0" animBg="1"/>
      <p:bldP spid="8" grpId="0" animBg="1"/>
      <p:bldP spid="10" grpId="0" animBg="1"/>
      <p:bldP spid="1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0"/>
            <a:ext cx="7239000" cy="1295400"/>
          </a:xfrm>
        </p:spPr>
        <p:txBody>
          <a:bodyPr/>
          <a:lstStyle/>
          <a:p>
            <a:pPr algn="ctr" eaLnBrk="1" fontAlgn="auto" hangingPunct="1">
              <a:spcBef>
                <a:spcPts val="0"/>
              </a:spcBef>
              <a:spcAft>
                <a:spcPts val="0"/>
              </a:spcAft>
              <a:defRPr/>
            </a:pPr>
            <a:r>
              <a:rPr sz="4000" dirty="0" smtClean="0"/>
              <a:t>Criteria for Performance </a:t>
            </a:r>
            <a:br>
              <a:rPr sz="4000" dirty="0" smtClean="0"/>
            </a:br>
            <a:r>
              <a:rPr sz="4000" dirty="0" smtClean="0"/>
              <a:t>Definitions</a:t>
            </a:r>
          </a:p>
        </p:txBody>
      </p:sp>
      <p:sp>
        <p:nvSpPr>
          <p:cNvPr id="97282" name="Footer Placeholder 3"/>
          <p:cNvSpPr txBox="1">
            <a:spLocks noChangeArrowheads="1"/>
          </p:cNvSpPr>
          <p:nvPr/>
        </p:nvSpPr>
        <p:spPr bwMode="auto">
          <a:xfrm>
            <a:off x="384175" y="6532563"/>
            <a:ext cx="2238375" cy="225425"/>
          </a:xfrm>
          <a:prstGeom prst="rect">
            <a:avLst/>
          </a:prstGeom>
          <a:noFill/>
          <a:ln w="9525">
            <a:noFill/>
            <a:miter lim="800000"/>
            <a:headEnd/>
            <a:tailEnd/>
          </a:ln>
        </p:spPr>
        <p:txBody>
          <a:bodyPr tIns="0" bIns="0" anchor="b">
            <a:prstTxWarp prst="textNoShape">
              <a:avLst/>
            </a:prstTxWarp>
          </a:bodyPr>
          <a:lstStyle/>
          <a:p>
            <a:pPr algn="r"/>
            <a:r>
              <a:rPr lang="en-US" sz="1000">
                <a:solidFill>
                  <a:srgbClr val="F4E7ED"/>
                </a:solidFill>
              </a:rPr>
              <a:t>WIDA Consortium</a:t>
            </a:r>
          </a:p>
        </p:txBody>
      </p:sp>
      <p:grpSp>
        <p:nvGrpSpPr>
          <p:cNvPr id="97283" name="Content Placeholder 4"/>
          <p:cNvGrpSpPr>
            <a:grpSpLocks/>
          </p:cNvGrpSpPr>
          <p:nvPr/>
        </p:nvGrpSpPr>
        <p:grpSpPr bwMode="auto">
          <a:xfrm>
            <a:off x="457200" y="914400"/>
            <a:ext cx="8340725" cy="5029200"/>
            <a:chOff x="401641" y="1450979"/>
            <a:chExt cx="8340717" cy="4846640"/>
          </a:xfrm>
        </p:grpSpPr>
        <p:sp>
          <p:nvSpPr>
            <p:cNvPr id="97285" name="Rectangle 5"/>
            <p:cNvSpPr>
              <a:spLocks noChangeArrowheads="1"/>
            </p:cNvSpPr>
            <p:nvPr/>
          </p:nvSpPr>
          <p:spPr bwMode="auto">
            <a:xfrm>
              <a:off x="401641" y="2353601"/>
              <a:ext cx="1471790" cy="419188"/>
            </a:xfrm>
            <a:prstGeom prst="rect">
              <a:avLst/>
            </a:prstGeom>
            <a:solidFill>
              <a:srgbClr val="FFCC66"/>
            </a:solidFill>
            <a:ln w="9525">
              <a:miter lim="800000"/>
              <a:headEnd/>
              <a:tailEnd/>
            </a:ln>
            <a:scene3d>
              <a:camera prst="legacyPerspectiveBottom"/>
              <a:lightRig rig="legacyFlat3" dir="t"/>
            </a:scene3d>
            <a:sp3d extrusionH="1076413" prstMaterial="legacyPlastic">
              <a:bevelT w="13500" h="13500" prst="angle"/>
              <a:bevelB w="13500" h="13500" prst="angle"/>
              <a:extrusionClr>
                <a:srgbClr val="FFCC66"/>
              </a:extrusionClr>
            </a:sp3d>
          </p:spPr>
          <p:txBody>
            <a:bodyPr wrap="none" anchor="ctr" anchorCtr="1">
              <a:prstTxWarp prst="textNoShape">
                <a:avLst/>
              </a:prstTxWarp>
              <a:flatTx/>
            </a:bodyPr>
            <a:lstStyle/>
            <a:p>
              <a:pPr algn="ctr"/>
              <a:r>
                <a:rPr lang="en-US" sz="1800">
                  <a:solidFill>
                    <a:srgbClr val="000000"/>
                  </a:solidFill>
                  <a:latin typeface="Calibri" charset="0"/>
                </a:rPr>
                <a:t>ENTERING</a:t>
              </a:r>
            </a:p>
          </p:txBody>
        </p:sp>
        <p:sp>
          <p:nvSpPr>
            <p:cNvPr id="97286" name="Rectangle 6"/>
            <p:cNvSpPr>
              <a:spLocks noChangeArrowheads="1"/>
            </p:cNvSpPr>
            <p:nvPr/>
          </p:nvSpPr>
          <p:spPr bwMode="auto">
            <a:xfrm>
              <a:off x="1868064" y="2353601"/>
              <a:ext cx="1523646" cy="419188"/>
            </a:xfrm>
            <a:prstGeom prst="rect">
              <a:avLst/>
            </a:prstGeom>
            <a:solidFill>
              <a:srgbClr val="FF9933"/>
            </a:solidFill>
            <a:ln w="9525">
              <a:miter lim="800000"/>
              <a:headEnd/>
              <a:tailEnd/>
            </a:ln>
            <a:scene3d>
              <a:camera prst="legacyPerspectiveBottom"/>
              <a:lightRig rig="legacyFlat3" dir="t"/>
            </a:scene3d>
            <a:sp3d extrusionH="1076413" prstMaterial="legacyPlastic">
              <a:bevelT w="13500" h="13500" prst="angle"/>
              <a:bevelB w="13500" h="13500" prst="angle"/>
              <a:extrusionClr>
                <a:srgbClr val="FF9933"/>
              </a:extrusionClr>
            </a:sp3d>
          </p:spPr>
          <p:txBody>
            <a:bodyPr wrap="none" anchor="ctr" anchorCtr="1">
              <a:prstTxWarp prst="textNoShape">
                <a:avLst/>
              </a:prstTxWarp>
              <a:flatTx/>
            </a:bodyPr>
            <a:lstStyle/>
            <a:p>
              <a:pPr algn="ctr"/>
              <a:r>
                <a:rPr lang="en-US" sz="1800">
                  <a:solidFill>
                    <a:srgbClr val="000000"/>
                  </a:solidFill>
                  <a:latin typeface="Calibri" charset="0"/>
                </a:rPr>
                <a:t>EMERGING</a:t>
              </a:r>
            </a:p>
          </p:txBody>
        </p:sp>
        <p:sp>
          <p:nvSpPr>
            <p:cNvPr id="97287" name="Rectangle 7"/>
            <p:cNvSpPr>
              <a:spLocks noChangeArrowheads="1"/>
            </p:cNvSpPr>
            <p:nvPr/>
          </p:nvSpPr>
          <p:spPr bwMode="auto">
            <a:xfrm>
              <a:off x="3402436" y="2353601"/>
              <a:ext cx="1564776" cy="419188"/>
            </a:xfrm>
            <a:prstGeom prst="rect">
              <a:avLst/>
            </a:prstGeom>
            <a:solidFill>
              <a:srgbClr val="FFFF66"/>
            </a:solidFill>
            <a:ln w="9525">
              <a:miter lim="800000"/>
              <a:headEnd/>
              <a:tailEnd/>
            </a:ln>
            <a:scene3d>
              <a:camera prst="legacyPerspectiveBottom"/>
              <a:lightRig rig="legacyFlat3" dir="t"/>
            </a:scene3d>
            <a:sp3d extrusionH="1076413" prstMaterial="legacyPlastic">
              <a:bevelT w="13500" h="13500" prst="angle"/>
              <a:bevelB w="13500" h="13500" prst="angle"/>
              <a:extrusionClr>
                <a:srgbClr val="FFFF66"/>
              </a:extrusionClr>
            </a:sp3d>
          </p:spPr>
          <p:txBody>
            <a:bodyPr wrap="none" anchor="ctr" anchorCtr="1">
              <a:prstTxWarp prst="textNoShape">
                <a:avLst/>
              </a:prstTxWarp>
              <a:flatTx/>
            </a:bodyPr>
            <a:lstStyle/>
            <a:p>
              <a:pPr algn="ctr"/>
              <a:r>
                <a:rPr lang="en-US" sz="1800">
                  <a:solidFill>
                    <a:srgbClr val="000000"/>
                  </a:solidFill>
                  <a:latin typeface="Calibri" charset="0"/>
                </a:rPr>
                <a:t>DEVELOPING</a:t>
              </a:r>
            </a:p>
          </p:txBody>
        </p:sp>
        <p:sp>
          <p:nvSpPr>
            <p:cNvPr id="97288" name="Rectangle 8"/>
            <p:cNvSpPr>
              <a:spLocks noChangeArrowheads="1"/>
            </p:cNvSpPr>
            <p:nvPr/>
          </p:nvSpPr>
          <p:spPr bwMode="auto">
            <a:xfrm>
              <a:off x="4938610" y="2353601"/>
              <a:ext cx="1464631" cy="419188"/>
            </a:xfrm>
            <a:prstGeom prst="rect">
              <a:avLst/>
            </a:prstGeom>
            <a:solidFill>
              <a:srgbClr val="00FFCC"/>
            </a:solidFill>
            <a:ln w="9525">
              <a:miter lim="800000"/>
              <a:headEnd/>
              <a:tailEnd/>
            </a:ln>
            <a:scene3d>
              <a:camera prst="legacyPerspectiveBottom"/>
              <a:lightRig rig="legacyFlat3" dir="t"/>
            </a:scene3d>
            <a:sp3d extrusionH="1076413" prstMaterial="legacyPlastic">
              <a:bevelT w="13500" h="13500" prst="angle"/>
              <a:bevelB w="13500" h="13500" prst="angle"/>
              <a:extrusionClr>
                <a:srgbClr val="00FFCC"/>
              </a:extrusionClr>
            </a:sp3d>
          </p:spPr>
          <p:txBody>
            <a:bodyPr wrap="none" anchor="ctr" anchorCtr="1">
              <a:prstTxWarp prst="textNoShape">
                <a:avLst/>
              </a:prstTxWarp>
              <a:flatTx/>
            </a:bodyPr>
            <a:lstStyle/>
            <a:p>
              <a:pPr algn="ctr"/>
              <a:r>
                <a:rPr lang="en-US" sz="1800">
                  <a:solidFill>
                    <a:srgbClr val="1F497D"/>
                  </a:solidFill>
                  <a:latin typeface="Calibri" charset="0"/>
                </a:rPr>
                <a:t>EXPANDING</a:t>
              </a:r>
            </a:p>
          </p:txBody>
        </p:sp>
        <p:sp>
          <p:nvSpPr>
            <p:cNvPr id="97289" name="Rectangle 9"/>
            <p:cNvSpPr>
              <a:spLocks noChangeArrowheads="1"/>
            </p:cNvSpPr>
            <p:nvPr/>
          </p:nvSpPr>
          <p:spPr bwMode="auto">
            <a:xfrm>
              <a:off x="6403241" y="2353601"/>
              <a:ext cx="1466423" cy="419188"/>
            </a:xfrm>
            <a:prstGeom prst="rect">
              <a:avLst/>
            </a:prstGeom>
            <a:solidFill>
              <a:srgbClr val="00CC99"/>
            </a:solidFill>
            <a:ln w="9525">
              <a:miter lim="800000"/>
              <a:headEnd/>
              <a:tailEnd/>
            </a:ln>
            <a:scene3d>
              <a:camera prst="legacyPerspectiveBottom"/>
              <a:lightRig rig="legacyFlat3" dir="t"/>
            </a:scene3d>
            <a:sp3d extrusionH="1076413" prstMaterial="legacyPlastic">
              <a:bevelT w="13500" h="13500" prst="angle"/>
              <a:bevelB w="13500" h="13500" prst="angle"/>
              <a:extrusionClr>
                <a:srgbClr val="00CC99"/>
              </a:extrusionClr>
            </a:sp3d>
          </p:spPr>
          <p:txBody>
            <a:bodyPr wrap="none" anchor="ctr" anchorCtr="1">
              <a:prstTxWarp prst="textNoShape">
                <a:avLst/>
              </a:prstTxWarp>
              <a:flatTx/>
            </a:bodyPr>
            <a:lstStyle/>
            <a:p>
              <a:pPr algn="ctr"/>
              <a:r>
                <a:rPr lang="en-US" sz="1800">
                  <a:solidFill>
                    <a:srgbClr val="1F497D"/>
                  </a:solidFill>
                  <a:latin typeface="Calibri" charset="0"/>
                </a:rPr>
                <a:t>BRIDGING</a:t>
              </a:r>
            </a:p>
          </p:txBody>
        </p:sp>
        <p:sp>
          <p:nvSpPr>
            <p:cNvPr id="97290" name="Oval 10"/>
            <p:cNvSpPr>
              <a:spLocks noChangeArrowheads="1"/>
            </p:cNvSpPr>
            <p:nvPr/>
          </p:nvSpPr>
          <p:spPr bwMode="auto">
            <a:xfrm>
              <a:off x="7011271" y="1965009"/>
              <a:ext cx="343357" cy="293732"/>
            </a:xfrm>
            <a:custGeom>
              <a:avLst/>
              <a:gdLst>
                <a:gd name="T0" fmla="*/ 171679 w 343357"/>
                <a:gd name="T1" fmla="*/ 0 h 293732"/>
                <a:gd name="T2" fmla="*/ 343357 w 343357"/>
                <a:gd name="T3" fmla="*/ 146866 h 293732"/>
                <a:gd name="T4" fmla="*/ 171679 w 343357"/>
                <a:gd name="T5" fmla="*/ 293732 h 293732"/>
                <a:gd name="T6" fmla="*/ 0 w 343357"/>
                <a:gd name="T7" fmla="*/ 146866 h 293732"/>
                <a:gd name="T8" fmla="*/ 50284 w 343357"/>
                <a:gd name="T9" fmla="*/ 43016 h 293732"/>
                <a:gd name="T10" fmla="*/ 50284 w 343357"/>
                <a:gd name="T11" fmla="*/ 250716 h 293732"/>
                <a:gd name="T12" fmla="*/ 293073 w 343357"/>
                <a:gd name="T13" fmla="*/ 250716 h 293732"/>
                <a:gd name="T14" fmla="*/ 293073 w 343357"/>
                <a:gd name="T15" fmla="*/ 43016 h 293732"/>
                <a:gd name="T16" fmla="*/ 0 60000 65536"/>
                <a:gd name="T17" fmla="*/ 0 60000 65536"/>
                <a:gd name="T18" fmla="*/ 0 60000 65536"/>
                <a:gd name="T19" fmla="*/ 0 60000 65536"/>
                <a:gd name="T20" fmla="*/ 0 60000 65536"/>
                <a:gd name="T21" fmla="*/ 0 60000 65536"/>
                <a:gd name="T22" fmla="*/ 0 60000 65536"/>
                <a:gd name="T23" fmla="*/ 0 60000 65536"/>
                <a:gd name="T24" fmla="*/ 50284 w 343357"/>
                <a:gd name="T25" fmla="*/ 43016 h 293732"/>
                <a:gd name="T26" fmla="*/ 293073 w 343357"/>
                <a:gd name="T27" fmla="*/ 250716 h 2937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3357" h="293732">
                  <a:moveTo>
                    <a:pt x="0" y="146866"/>
                  </a:moveTo>
                  <a:lnTo>
                    <a:pt x="0" y="146866"/>
                  </a:lnTo>
                  <a:cubicBezTo>
                    <a:pt x="0" y="65754"/>
                    <a:pt x="76863" y="0"/>
                    <a:pt x="171678" y="0"/>
                  </a:cubicBezTo>
                  <a:cubicBezTo>
                    <a:pt x="266494" y="0"/>
                    <a:pt x="343358" y="65754"/>
                    <a:pt x="343358" y="146866"/>
                  </a:cubicBezTo>
                  <a:cubicBezTo>
                    <a:pt x="343358" y="227977"/>
                    <a:pt x="266494" y="293731"/>
                    <a:pt x="171679" y="293732"/>
                  </a:cubicBezTo>
                  <a:cubicBezTo>
                    <a:pt x="76863" y="293732"/>
                    <a:pt x="0" y="227977"/>
                    <a:pt x="0" y="146866"/>
                  </a:cubicBezTo>
                  <a:close/>
                </a:path>
              </a:pathLst>
            </a:custGeom>
            <a:solidFill>
              <a:srgbClr val="003399"/>
            </a:solidFill>
            <a:ln w="9525">
              <a:noFill/>
              <a:miter lim="800000"/>
              <a:headEnd/>
              <a:tailEnd/>
            </a:ln>
          </p:spPr>
          <p:txBody>
            <a:bodyPr wrap="none" anchor="ctr" anchorCtr="1">
              <a:prstTxWarp prst="textNoShape">
                <a:avLst/>
              </a:prstTxWarp>
            </a:bodyPr>
            <a:lstStyle/>
            <a:p>
              <a:pPr algn="ctr" hangingPunct="0"/>
              <a:r>
                <a:rPr lang="en-US" sz="2000" b="1">
                  <a:solidFill>
                    <a:srgbClr val="FFCC66"/>
                  </a:solidFill>
                  <a:latin typeface="Times New Roman" pitchFamily="127" charset="0"/>
                </a:rPr>
                <a:t>5</a:t>
              </a:r>
            </a:p>
          </p:txBody>
        </p:sp>
        <p:sp>
          <p:nvSpPr>
            <p:cNvPr id="97291" name="Oval 11"/>
            <p:cNvSpPr>
              <a:spLocks noChangeArrowheads="1"/>
            </p:cNvSpPr>
            <p:nvPr/>
          </p:nvSpPr>
          <p:spPr bwMode="auto">
            <a:xfrm>
              <a:off x="5551999" y="1965009"/>
              <a:ext cx="343357" cy="293732"/>
            </a:xfrm>
            <a:custGeom>
              <a:avLst/>
              <a:gdLst>
                <a:gd name="T0" fmla="*/ 171679 w 343357"/>
                <a:gd name="T1" fmla="*/ 0 h 293732"/>
                <a:gd name="T2" fmla="*/ 343357 w 343357"/>
                <a:gd name="T3" fmla="*/ 146866 h 293732"/>
                <a:gd name="T4" fmla="*/ 171679 w 343357"/>
                <a:gd name="T5" fmla="*/ 293732 h 293732"/>
                <a:gd name="T6" fmla="*/ 0 w 343357"/>
                <a:gd name="T7" fmla="*/ 146866 h 293732"/>
                <a:gd name="T8" fmla="*/ 50284 w 343357"/>
                <a:gd name="T9" fmla="*/ 43016 h 293732"/>
                <a:gd name="T10" fmla="*/ 50284 w 343357"/>
                <a:gd name="T11" fmla="*/ 250716 h 293732"/>
                <a:gd name="T12" fmla="*/ 293073 w 343357"/>
                <a:gd name="T13" fmla="*/ 250716 h 293732"/>
                <a:gd name="T14" fmla="*/ 293073 w 343357"/>
                <a:gd name="T15" fmla="*/ 43016 h 293732"/>
                <a:gd name="T16" fmla="*/ 0 60000 65536"/>
                <a:gd name="T17" fmla="*/ 0 60000 65536"/>
                <a:gd name="T18" fmla="*/ 0 60000 65536"/>
                <a:gd name="T19" fmla="*/ 0 60000 65536"/>
                <a:gd name="T20" fmla="*/ 0 60000 65536"/>
                <a:gd name="T21" fmla="*/ 0 60000 65536"/>
                <a:gd name="T22" fmla="*/ 0 60000 65536"/>
                <a:gd name="T23" fmla="*/ 0 60000 65536"/>
                <a:gd name="T24" fmla="*/ 50284 w 343357"/>
                <a:gd name="T25" fmla="*/ 43016 h 293732"/>
                <a:gd name="T26" fmla="*/ 293073 w 343357"/>
                <a:gd name="T27" fmla="*/ 250716 h 2937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3357" h="293732">
                  <a:moveTo>
                    <a:pt x="0" y="146866"/>
                  </a:moveTo>
                  <a:lnTo>
                    <a:pt x="0" y="146866"/>
                  </a:lnTo>
                  <a:cubicBezTo>
                    <a:pt x="0" y="65754"/>
                    <a:pt x="76863" y="0"/>
                    <a:pt x="171678" y="0"/>
                  </a:cubicBezTo>
                  <a:cubicBezTo>
                    <a:pt x="266494" y="0"/>
                    <a:pt x="343358" y="65754"/>
                    <a:pt x="343358" y="146866"/>
                  </a:cubicBezTo>
                  <a:cubicBezTo>
                    <a:pt x="343358" y="227977"/>
                    <a:pt x="266494" y="293731"/>
                    <a:pt x="171679" y="293732"/>
                  </a:cubicBezTo>
                  <a:cubicBezTo>
                    <a:pt x="76863" y="293732"/>
                    <a:pt x="0" y="227977"/>
                    <a:pt x="0" y="146866"/>
                  </a:cubicBezTo>
                  <a:close/>
                </a:path>
              </a:pathLst>
            </a:custGeom>
            <a:solidFill>
              <a:srgbClr val="003399"/>
            </a:solidFill>
            <a:ln w="9525">
              <a:noFill/>
              <a:miter lim="800000"/>
              <a:headEnd/>
              <a:tailEnd/>
            </a:ln>
          </p:spPr>
          <p:txBody>
            <a:bodyPr wrap="none" anchor="ctr" anchorCtr="1">
              <a:prstTxWarp prst="textNoShape">
                <a:avLst/>
              </a:prstTxWarp>
            </a:bodyPr>
            <a:lstStyle/>
            <a:p>
              <a:pPr algn="ctr" hangingPunct="0"/>
              <a:r>
                <a:rPr lang="en-US" sz="2000" b="1">
                  <a:solidFill>
                    <a:srgbClr val="FFCC66"/>
                  </a:solidFill>
                  <a:latin typeface="Times New Roman" pitchFamily="127" charset="0"/>
                </a:rPr>
                <a:t>4</a:t>
              </a:r>
            </a:p>
          </p:txBody>
        </p:sp>
        <p:sp>
          <p:nvSpPr>
            <p:cNvPr id="97292" name="Oval 12"/>
            <p:cNvSpPr>
              <a:spLocks noChangeArrowheads="1"/>
            </p:cNvSpPr>
            <p:nvPr/>
          </p:nvSpPr>
          <p:spPr bwMode="auto">
            <a:xfrm>
              <a:off x="4092735" y="1965009"/>
              <a:ext cx="343357" cy="293732"/>
            </a:xfrm>
            <a:custGeom>
              <a:avLst/>
              <a:gdLst>
                <a:gd name="T0" fmla="*/ 171679 w 343357"/>
                <a:gd name="T1" fmla="*/ 0 h 293732"/>
                <a:gd name="T2" fmla="*/ 343357 w 343357"/>
                <a:gd name="T3" fmla="*/ 146866 h 293732"/>
                <a:gd name="T4" fmla="*/ 171679 w 343357"/>
                <a:gd name="T5" fmla="*/ 293732 h 293732"/>
                <a:gd name="T6" fmla="*/ 0 w 343357"/>
                <a:gd name="T7" fmla="*/ 146866 h 293732"/>
                <a:gd name="T8" fmla="*/ 50284 w 343357"/>
                <a:gd name="T9" fmla="*/ 43016 h 293732"/>
                <a:gd name="T10" fmla="*/ 50284 w 343357"/>
                <a:gd name="T11" fmla="*/ 250716 h 293732"/>
                <a:gd name="T12" fmla="*/ 293073 w 343357"/>
                <a:gd name="T13" fmla="*/ 250716 h 293732"/>
                <a:gd name="T14" fmla="*/ 293073 w 343357"/>
                <a:gd name="T15" fmla="*/ 43016 h 293732"/>
                <a:gd name="T16" fmla="*/ 0 60000 65536"/>
                <a:gd name="T17" fmla="*/ 0 60000 65536"/>
                <a:gd name="T18" fmla="*/ 0 60000 65536"/>
                <a:gd name="T19" fmla="*/ 0 60000 65536"/>
                <a:gd name="T20" fmla="*/ 0 60000 65536"/>
                <a:gd name="T21" fmla="*/ 0 60000 65536"/>
                <a:gd name="T22" fmla="*/ 0 60000 65536"/>
                <a:gd name="T23" fmla="*/ 0 60000 65536"/>
                <a:gd name="T24" fmla="*/ 50284 w 343357"/>
                <a:gd name="T25" fmla="*/ 43016 h 293732"/>
                <a:gd name="T26" fmla="*/ 293073 w 343357"/>
                <a:gd name="T27" fmla="*/ 250716 h 2937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3357" h="293732">
                  <a:moveTo>
                    <a:pt x="0" y="146866"/>
                  </a:moveTo>
                  <a:lnTo>
                    <a:pt x="0" y="146866"/>
                  </a:lnTo>
                  <a:cubicBezTo>
                    <a:pt x="0" y="65754"/>
                    <a:pt x="76863" y="0"/>
                    <a:pt x="171678" y="0"/>
                  </a:cubicBezTo>
                  <a:cubicBezTo>
                    <a:pt x="266494" y="0"/>
                    <a:pt x="343358" y="65754"/>
                    <a:pt x="343358" y="146866"/>
                  </a:cubicBezTo>
                  <a:cubicBezTo>
                    <a:pt x="343358" y="227977"/>
                    <a:pt x="266494" y="293731"/>
                    <a:pt x="171679" y="293732"/>
                  </a:cubicBezTo>
                  <a:cubicBezTo>
                    <a:pt x="76863" y="293732"/>
                    <a:pt x="0" y="227977"/>
                    <a:pt x="0" y="146866"/>
                  </a:cubicBezTo>
                  <a:close/>
                </a:path>
              </a:pathLst>
            </a:custGeom>
            <a:solidFill>
              <a:srgbClr val="003399"/>
            </a:solidFill>
            <a:ln w="9525">
              <a:noFill/>
              <a:miter lim="800000"/>
              <a:headEnd/>
              <a:tailEnd/>
            </a:ln>
          </p:spPr>
          <p:txBody>
            <a:bodyPr wrap="none" anchor="ctr" anchorCtr="1">
              <a:prstTxWarp prst="textNoShape">
                <a:avLst/>
              </a:prstTxWarp>
            </a:bodyPr>
            <a:lstStyle/>
            <a:p>
              <a:pPr algn="ctr" hangingPunct="0"/>
              <a:r>
                <a:rPr lang="en-US" sz="2000" b="1">
                  <a:solidFill>
                    <a:srgbClr val="FFCC66"/>
                  </a:solidFill>
                  <a:latin typeface="Times New Roman" pitchFamily="127" charset="0"/>
                </a:rPr>
                <a:t>3</a:t>
              </a:r>
            </a:p>
          </p:txBody>
        </p:sp>
        <p:sp>
          <p:nvSpPr>
            <p:cNvPr id="97293" name="Oval 13"/>
            <p:cNvSpPr>
              <a:spLocks noChangeArrowheads="1"/>
            </p:cNvSpPr>
            <p:nvPr/>
          </p:nvSpPr>
          <p:spPr bwMode="auto">
            <a:xfrm>
              <a:off x="2461784" y="1965009"/>
              <a:ext cx="343357" cy="293732"/>
            </a:xfrm>
            <a:custGeom>
              <a:avLst/>
              <a:gdLst>
                <a:gd name="T0" fmla="*/ 171679 w 343357"/>
                <a:gd name="T1" fmla="*/ 0 h 293732"/>
                <a:gd name="T2" fmla="*/ 343357 w 343357"/>
                <a:gd name="T3" fmla="*/ 146866 h 293732"/>
                <a:gd name="T4" fmla="*/ 171679 w 343357"/>
                <a:gd name="T5" fmla="*/ 293732 h 293732"/>
                <a:gd name="T6" fmla="*/ 0 w 343357"/>
                <a:gd name="T7" fmla="*/ 146866 h 293732"/>
                <a:gd name="T8" fmla="*/ 50284 w 343357"/>
                <a:gd name="T9" fmla="*/ 43016 h 293732"/>
                <a:gd name="T10" fmla="*/ 50284 w 343357"/>
                <a:gd name="T11" fmla="*/ 250716 h 293732"/>
                <a:gd name="T12" fmla="*/ 293073 w 343357"/>
                <a:gd name="T13" fmla="*/ 250716 h 293732"/>
                <a:gd name="T14" fmla="*/ 293073 w 343357"/>
                <a:gd name="T15" fmla="*/ 43016 h 293732"/>
                <a:gd name="T16" fmla="*/ 0 60000 65536"/>
                <a:gd name="T17" fmla="*/ 0 60000 65536"/>
                <a:gd name="T18" fmla="*/ 0 60000 65536"/>
                <a:gd name="T19" fmla="*/ 0 60000 65536"/>
                <a:gd name="T20" fmla="*/ 0 60000 65536"/>
                <a:gd name="T21" fmla="*/ 0 60000 65536"/>
                <a:gd name="T22" fmla="*/ 0 60000 65536"/>
                <a:gd name="T23" fmla="*/ 0 60000 65536"/>
                <a:gd name="T24" fmla="*/ 50284 w 343357"/>
                <a:gd name="T25" fmla="*/ 43016 h 293732"/>
                <a:gd name="T26" fmla="*/ 293073 w 343357"/>
                <a:gd name="T27" fmla="*/ 250716 h 2937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3357" h="293732">
                  <a:moveTo>
                    <a:pt x="0" y="146866"/>
                  </a:moveTo>
                  <a:lnTo>
                    <a:pt x="0" y="146866"/>
                  </a:lnTo>
                  <a:cubicBezTo>
                    <a:pt x="0" y="65754"/>
                    <a:pt x="76863" y="0"/>
                    <a:pt x="171678" y="0"/>
                  </a:cubicBezTo>
                  <a:cubicBezTo>
                    <a:pt x="266494" y="0"/>
                    <a:pt x="343358" y="65754"/>
                    <a:pt x="343358" y="146866"/>
                  </a:cubicBezTo>
                  <a:cubicBezTo>
                    <a:pt x="343358" y="227977"/>
                    <a:pt x="266494" y="293731"/>
                    <a:pt x="171679" y="293732"/>
                  </a:cubicBezTo>
                  <a:cubicBezTo>
                    <a:pt x="76863" y="293732"/>
                    <a:pt x="0" y="227977"/>
                    <a:pt x="0" y="146866"/>
                  </a:cubicBezTo>
                  <a:close/>
                </a:path>
              </a:pathLst>
            </a:custGeom>
            <a:solidFill>
              <a:srgbClr val="003399"/>
            </a:solidFill>
            <a:ln w="9525">
              <a:noFill/>
              <a:miter lim="800000"/>
              <a:headEnd/>
              <a:tailEnd/>
            </a:ln>
          </p:spPr>
          <p:txBody>
            <a:bodyPr wrap="none" anchor="ctr" anchorCtr="1">
              <a:prstTxWarp prst="textNoShape">
                <a:avLst/>
              </a:prstTxWarp>
            </a:bodyPr>
            <a:lstStyle/>
            <a:p>
              <a:pPr algn="ctr" hangingPunct="0"/>
              <a:r>
                <a:rPr lang="en-US" sz="2000" b="1">
                  <a:solidFill>
                    <a:srgbClr val="FFCC66"/>
                  </a:solidFill>
                  <a:latin typeface="Times New Roman" pitchFamily="127" charset="0"/>
                </a:rPr>
                <a:t>2</a:t>
              </a:r>
            </a:p>
          </p:txBody>
        </p:sp>
        <p:sp>
          <p:nvSpPr>
            <p:cNvPr id="97294" name="Oval 14"/>
            <p:cNvSpPr>
              <a:spLocks noChangeArrowheads="1"/>
            </p:cNvSpPr>
            <p:nvPr/>
          </p:nvSpPr>
          <p:spPr bwMode="auto">
            <a:xfrm>
              <a:off x="1002511" y="1965009"/>
              <a:ext cx="343357" cy="293732"/>
            </a:xfrm>
            <a:custGeom>
              <a:avLst/>
              <a:gdLst>
                <a:gd name="T0" fmla="*/ 171679 w 343357"/>
                <a:gd name="T1" fmla="*/ 0 h 293732"/>
                <a:gd name="T2" fmla="*/ 343357 w 343357"/>
                <a:gd name="T3" fmla="*/ 146866 h 293732"/>
                <a:gd name="T4" fmla="*/ 171679 w 343357"/>
                <a:gd name="T5" fmla="*/ 293732 h 293732"/>
                <a:gd name="T6" fmla="*/ 0 w 343357"/>
                <a:gd name="T7" fmla="*/ 146866 h 293732"/>
                <a:gd name="T8" fmla="*/ 50284 w 343357"/>
                <a:gd name="T9" fmla="*/ 43016 h 293732"/>
                <a:gd name="T10" fmla="*/ 50284 w 343357"/>
                <a:gd name="T11" fmla="*/ 250716 h 293732"/>
                <a:gd name="T12" fmla="*/ 293073 w 343357"/>
                <a:gd name="T13" fmla="*/ 250716 h 293732"/>
                <a:gd name="T14" fmla="*/ 293073 w 343357"/>
                <a:gd name="T15" fmla="*/ 43016 h 293732"/>
                <a:gd name="T16" fmla="*/ 0 60000 65536"/>
                <a:gd name="T17" fmla="*/ 0 60000 65536"/>
                <a:gd name="T18" fmla="*/ 0 60000 65536"/>
                <a:gd name="T19" fmla="*/ 0 60000 65536"/>
                <a:gd name="T20" fmla="*/ 0 60000 65536"/>
                <a:gd name="T21" fmla="*/ 0 60000 65536"/>
                <a:gd name="T22" fmla="*/ 0 60000 65536"/>
                <a:gd name="T23" fmla="*/ 0 60000 65536"/>
                <a:gd name="T24" fmla="*/ 50284 w 343357"/>
                <a:gd name="T25" fmla="*/ 43016 h 293732"/>
                <a:gd name="T26" fmla="*/ 293073 w 343357"/>
                <a:gd name="T27" fmla="*/ 250716 h 2937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3357" h="293732">
                  <a:moveTo>
                    <a:pt x="0" y="146866"/>
                  </a:moveTo>
                  <a:lnTo>
                    <a:pt x="0" y="146866"/>
                  </a:lnTo>
                  <a:cubicBezTo>
                    <a:pt x="0" y="65754"/>
                    <a:pt x="76863" y="0"/>
                    <a:pt x="171678" y="0"/>
                  </a:cubicBezTo>
                  <a:cubicBezTo>
                    <a:pt x="266494" y="0"/>
                    <a:pt x="343358" y="65754"/>
                    <a:pt x="343358" y="146866"/>
                  </a:cubicBezTo>
                  <a:cubicBezTo>
                    <a:pt x="343358" y="227977"/>
                    <a:pt x="266494" y="293731"/>
                    <a:pt x="171679" y="293732"/>
                  </a:cubicBezTo>
                  <a:cubicBezTo>
                    <a:pt x="76863" y="293732"/>
                    <a:pt x="0" y="227977"/>
                    <a:pt x="0" y="146866"/>
                  </a:cubicBezTo>
                  <a:close/>
                </a:path>
              </a:pathLst>
            </a:custGeom>
            <a:solidFill>
              <a:srgbClr val="003399"/>
            </a:solidFill>
            <a:ln w="9525">
              <a:noFill/>
              <a:miter lim="800000"/>
              <a:headEnd/>
              <a:tailEnd/>
            </a:ln>
          </p:spPr>
          <p:txBody>
            <a:bodyPr wrap="none" anchor="ctr" anchorCtr="1">
              <a:prstTxWarp prst="textNoShape">
                <a:avLst/>
              </a:prstTxWarp>
            </a:bodyPr>
            <a:lstStyle/>
            <a:p>
              <a:pPr algn="ctr" hangingPunct="0"/>
              <a:r>
                <a:rPr lang="en-US" sz="2000" b="1">
                  <a:solidFill>
                    <a:srgbClr val="FFCC66"/>
                  </a:solidFill>
                  <a:latin typeface="Times New Roman" pitchFamily="127" charset="0"/>
                </a:rPr>
                <a:t>1</a:t>
              </a:r>
            </a:p>
          </p:txBody>
        </p:sp>
        <p:grpSp>
          <p:nvGrpSpPr>
            <p:cNvPr id="97295" name="Group 15"/>
            <p:cNvGrpSpPr>
              <a:grpSpLocks/>
            </p:cNvGrpSpPr>
            <p:nvPr/>
          </p:nvGrpSpPr>
          <p:grpSpPr bwMode="auto">
            <a:xfrm>
              <a:off x="8326433" y="1945120"/>
              <a:ext cx="415925" cy="3377958"/>
              <a:chOff x="8326433" y="1945120"/>
              <a:chExt cx="415925" cy="3377958"/>
            </a:xfrm>
          </p:grpSpPr>
          <p:sp>
            <p:nvSpPr>
              <p:cNvPr id="97297" name="Oval 16"/>
              <p:cNvSpPr>
                <a:spLocks noChangeArrowheads="1"/>
              </p:cNvSpPr>
              <p:nvPr/>
            </p:nvSpPr>
            <p:spPr bwMode="auto">
              <a:xfrm>
                <a:off x="8399001" y="1945120"/>
                <a:ext cx="343357" cy="293732"/>
              </a:xfrm>
              <a:custGeom>
                <a:avLst/>
                <a:gdLst>
                  <a:gd name="T0" fmla="*/ 171679 w 343357"/>
                  <a:gd name="T1" fmla="*/ 0 h 293732"/>
                  <a:gd name="T2" fmla="*/ 343357 w 343357"/>
                  <a:gd name="T3" fmla="*/ 146866 h 293732"/>
                  <a:gd name="T4" fmla="*/ 171679 w 343357"/>
                  <a:gd name="T5" fmla="*/ 293732 h 293732"/>
                  <a:gd name="T6" fmla="*/ 0 w 343357"/>
                  <a:gd name="T7" fmla="*/ 146866 h 293732"/>
                  <a:gd name="T8" fmla="*/ 50284 w 343357"/>
                  <a:gd name="T9" fmla="*/ 43016 h 293732"/>
                  <a:gd name="T10" fmla="*/ 50284 w 343357"/>
                  <a:gd name="T11" fmla="*/ 250716 h 293732"/>
                  <a:gd name="T12" fmla="*/ 293073 w 343357"/>
                  <a:gd name="T13" fmla="*/ 250716 h 293732"/>
                  <a:gd name="T14" fmla="*/ 293073 w 343357"/>
                  <a:gd name="T15" fmla="*/ 43016 h 293732"/>
                  <a:gd name="T16" fmla="*/ 0 60000 65536"/>
                  <a:gd name="T17" fmla="*/ 0 60000 65536"/>
                  <a:gd name="T18" fmla="*/ 0 60000 65536"/>
                  <a:gd name="T19" fmla="*/ 0 60000 65536"/>
                  <a:gd name="T20" fmla="*/ 0 60000 65536"/>
                  <a:gd name="T21" fmla="*/ 0 60000 65536"/>
                  <a:gd name="T22" fmla="*/ 0 60000 65536"/>
                  <a:gd name="T23" fmla="*/ 0 60000 65536"/>
                  <a:gd name="T24" fmla="*/ 50284 w 343357"/>
                  <a:gd name="T25" fmla="*/ 43016 h 293732"/>
                  <a:gd name="T26" fmla="*/ 293073 w 343357"/>
                  <a:gd name="T27" fmla="*/ 250716 h 2937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3357" h="293732">
                    <a:moveTo>
                      <a:pt x="0" y="146866"/>
                    </a:moveTo>
                    <a:lnTo>
                      <a:pt x="0" y="146866"/>
                    </a:lnTo>
                    <a:cubicBezTo>
                      <a:pt x="0" y="65754"/>
                      <a:pt x="76863" y="0"/>
                      <a:pt x="171678" y="0"/>
                    </a:cubicBezTo>
                    <a:cubicBezTo>
                      <a:pt x="266494" y="0"/>
                      <a:pt x="343358" y="65754"/>
                      <a:pt x="343358" y="146866"/>
                    </a:cubicBezTo>
                    <a:cubicBezTo>
                      <a:pt x="343358" y="227977"/>
                      <a:pt x="266494" y="293731"/>
                      <a:pt x="171679" y="293732"/>
                    </a:cubicBezTo>
                    <a:cubicBezTo>
                      <a:pt x="76863" y="293732"/>
                      <a:pt x="0" y="227977"/>
                      <a:pt x="0" y="146866"/>
                    </a:cubicBezTo>
                    <a:close/>
                  </a:path>
                </a:pathLst>
              </a:custGeom>
              <a:solidFill>
                <a:srgbClr val="003399"/>
              </a:solidFill>
              <a:ln w="9525">
                <a:noFill/>
                <a:miter lim="800000"/>
                <a:headEnd/>
                <a:tailEnd/>
              </a:ln>
            </p:spPr>
            <p:txBody>
              <a:bodyPr wrap="none" anchor="ctr" anchorCtr="1">
                <a:prstTxWarp prst="textNoShape">
                  <a:avLst/>
                </a:prstTxWarp>
              </a:bodyPr>
              <a:lstStyle/>
              <a:p>
                <a:pPr algn="ctr" hangingPunct="0"/>
                <a:r>
                  <a:rPr lang="en-US" sz="2000" b="1">
                    <a:solidFill>
                      <a:srgbClr val="FFCC66"/>
                    </a:solidFill>
                    <a:latin typeface="Times New Roman" pitchFamily="127" charset="0"/>
                  </a:rPr>
                  <a:t>6</a:t>
                </a:r>
              </a:p>
            </p:txBody>
          </p:sp>
          <p:sp>
            <p:nvSpPr>
              <p:cNvPr id="97298" name="Rectangle 17" descr="REACHING"/>
              <p:cNvSpPr>
                <a:spLocks noChangeArrowheads="1"/>
              </p:cNvSpPr>
              <p:nvPr/>
            </p:nvSpPr>
            <p:spPr bwMode="auto">
              <a:xfrm>
                <a:off x="8399001" y="2385724"/>
                <a:ext cx="343357" cy="2937354"/>
              </a:xfrm>
              <a:prstGeom prst="rect">
                <a:avLst/>
              </a:prstGeom>
              <a:solidFill>
                <a:srgbClr val="FFFF99"/>
              </a:solidFill>
              <a:ln w="9525">
                <a:miter lim="800000"/>
                <a:headEnd/>
                <a:tailEnd/>
              </a:ln>
              <a:scene3d>
                <a:camera prst="legacyPerspectiveBottom"/>
                <a:lightRig rig="legacyFlat3" dir="t"/>
              </a:scene3d>
              <a:sp3d extrusionH="1076413" prstMaterial="legacyPlastic">
                <a:bevelT w="13500" h="13500" prst="angle"/>
                <a:bevelB w="13500" h="13500" prst="angle"/>
                <a:extrusionClr>
                  <a:srgbClr val="FFFF99"/>
                </a:extrusionClr>
              </a:sp3d>
            </p:spPr>
            <p:txBody>
              <a:bodyPr wrap="none" anchor="ctr" anchorCtr="1">
                <a:prstTxWarp prst="textNoShape">
                  <a:avLst/>
                </a:prstTxWarp>
                <a:flatTx/>
              </a:bodyPr>
              <a:lstStyle/>
              <a:p>
                <a:pPr algn="ctr"/>
                <a:endParaRPr lang="en-US" sz="2000">
                  <a:solidFill>
                    <a:srgbClr val="000000"/>
                  </a:solidFill>
                  <a:latin typeface="Calibri" charset="0"/>
                </a:endParaRPr>
              </a:p>
            </p:txBody>
          </p:sp>
          <p:sp>
            <p:nvSpPr>
              <p:cNvPr id="97299" name="Text Box 18"/>
              <p:cNvSpPr txBox="1">
                <a:spLocks noChangeArrowheads="1"/>
              </p:cNvSpPr>
              <p:nvPr/>
            </p:nvSpPr>
            <p:spPr bwMode="auto">
              <a:xfrm>
                <a:off x="8326433" y="2405620"/>
                <a:ext cx="415925" cy="2475336"/>
              </a:xfrm>
              <a:prstGeom prst="rect">
                <a:avLst/>
              </a:prstGeom>
              <a:noFill/>
              <a:ln w="9525">
                <a:noFill/>
                <a:miter lim="800000"/>
                <a:headEnd/>
                <a:tailEnd/>
              </a:ln>
            </p:spPr>
            <p:txBody>
              <a:bodyPr anchorCtr="1">
                <a:prstTxWarp prst="textNoShape">
                  <a:avLst/>
                </a:prstTxWarp>
                <a:spAutoFit/>
              </a:bodyPr>
              <a:lstStyle/>
              <a:p>
                <a:pPr algn="ctr">
                  <a:spcBef>
                    <a:spcPts val="1100"/>
                  </a:spcBef>
                </a:pPr>
                <a:r>
                  <a:rPr lang="en-US" sz="1800" b="1">
                    <a:solidFill>
                      <a:srgbClr val="000000"/>
                    </a:solidFill>
                    <a:latin typeface="Calibri" charset="0"/>
                  </a:rPr>
                  <a:t>REACH</a:t>
                </a:r>
              </a:p>
              <a:p>
                <a:pPr algn="ctr">
                  <a:spcBef>
                    <a:spcPts val="1100"/>
                  </a:spcBef>
                </a:pPr>
                <a:r>
                  <a:rPr lang="en-US" sz="1800" b="1">
                    <a:solidFill>
                      <a:srgbClr val="000000"/>
                    </a:solidFill>
                    <a:latin typeface="Calibri" charset="0"/>
                  </a:rPr>
                  <a:t>I</a:t>
                </a:r>
              </a:p>
              <a:p>
                <a:pPr algn="ctr">
                  <a:spcBef>
                    <a:spcPts val="1100"/>
                  </a:spcBef>
                </a:pPr>
                <a:r>
                  <a:rPr lang="en-US" sz="1800" b="1">
                    <a:solidFill>
                      <a:srgbClr val="000000"/>
                    </a:solidFill>
                    <a:latin typeface="Calibri" charset="0"/>
                  </a:rPr>
                  <a:t>NG</a:t>
                </a:r>
              </a:p>
            </p:txBody>
          </p:sp>
        </p:grpSp>
        <p:sp>
          <p:nvSpPr>
            <p:cNvPr id="97296" name="Line 19"/>
            <p:cNvSpPr>
              <a:spLocks/>
            </p:cNvSpPr>
            <p:nvPr/>
          </p:nvSpPr>
          <p:spPr bwMode="auto">
            <a:xfrm>
              <a:off x="8127178" y="1450979"/>
              <a:ext cx="1792" cy="4846640"/>
            </a:xfrm>
            <a:custGeom>
              <a:avLst/>
              <a:gdLst>
                <a:gd name="T0" fmla="*/ 896 w 1792"/>
                <a:gd name="T1" fmla="*/ 0 h 4846640"/>
                <a:gd name="T2" fmla="*/ 1792 w 1792"/>
                <a:gd name="T3" fmla="*/ 2423320 h 4846640"/>
                <a:gd name="T4" fmla="*/ 896 w 1792"/>
                <a:gd name="T5" fmla="*/ 4846640 h 4846640"/>
                <a:gd name="T6" fmla="*/ 0 w 1792"/>
                <a:gd name="T7" fmla="*/ 2423320 h 4846640"/>
                <a:gd name="T8" fmla="*/ 0 w 1792"/>
                <a:gd name="T9" fmla="*/ 0 h 4846640"/>
                <a:gd name="T10" fmla="*/ 1792 w 1792"/>
                <a:gd name="T11" fmla="*/ 4846640 h 4846640"/>
                <a:gd name="T12" fmla="*/ 0 60000 65536"/>
                <a:gd name="T13" fmla="*/ 0 60000 65536"/>
                <a:gd name="T14" fmla="*/ 0 60000 65536"/>
                <a:gd name="T15" fmla="*/ 0 60000 65536"/>
                <a:gd name="T16" fmla="*/ 0 60000 65536"/>
                <a:gd name="T17" fmla="*/ 0 60000 65536"/>
                <a:gd name="T18" fmla="*/ 0 w 1792"/>
                <a:gd name="T19" fmla="*/ 0 h 4846640"/>
                <a:gd name="T20" fmla="*/ 1792 w 1792"/>
                <a:gd name="T21" fmla="*/ 4846640 h 4846640"/>
              </a:gdLst>
              <a:ahLst/>
              <a:cxnLst>
                <a:cxn ang="T12">
                  <a:pos x="T0" y="T1"/>
                </a:cxn>
                <a:cxn ang="T13">
                  <a:pos x="T2" y="T3"/>
                </a:cxn>
                <a:cxn ang="T14">
                  <a:pos x="T4" y="T5"/>
                </a:cxn>
                <a:cxn ang="T15">
                  <a:pos x="T6" y="T7"/>
                </a:cxn>
                <a:cxn ang="T16">
                  <a:pos x="T8" y="T9"/>
                </a:cxn>
                <a:cxn ang="T17">
                  <a:pos x="T10" y="T11"/>
                </a:cxn>
              </a:cxnLst>
              <a:rect l="T18" t="T19" r="T20" b="T21"/>
              <a:pathLst>
                <a:path w="1792" h="4846640">
                  <a:moveTo>
                    <a:pt x="0" y="0"/>
                  </a:moveTo>
                  <a:lnTo>
                    <a:pt x="1792" y="4846640"/>
                  </a:lnTo>
                </a:path>
              </a:pathLst>
            </a:custGeom>
            <a:noFill/>
            <a:ln w="38103">
              <a:solidFill>
                <a:srgbClr val="000000"/>
              </a:solidFill>
              <a:round/>
              <a:headEnd/>
              <a:tailEnd/>
            </a:ln>
          </p:spPr>
          <p:txBody>
            <a:bodyPr>
              <a:prstTxWarp prst="textNoShape">
                <a:avLst/>
              </a:prstTxWarp>
            </a:bodyPr>
            <a:lstStyle/>
            <a:p>
              <a:endParaRPr lang="en-US" sz="1800"/>
            </a:p>
          </p:txBody>
        </p:sp>
      </p:grpSp>
      <p:sp>
        <p:nvSpPr>
          <p:cNvPr id="20" name="Rectangle 20"/>
          <p:cNvSpPr/>
          <p:nvPr/>
        </p:nvSpPr>
        <p:spPr>
          <a:xfrm>
            <a:off x="533400" y="2438400"/>
            <a:ext cx="7620000" cy="2320925"/>
          </a:xfrm>
          <a:prstGeom prst="rect">
            <a:avLst/>
          </a:prstGeom>
          <a:noFill/>
          <a:ln>
            <a:noFill/>
            <a:prstDash val="solid"/>
          </a:ln>
        </p:spPr>
        <p:txBody>
          <a:bodyPr>
            <a:spAutoFit/>
          </a:bodyPr>
          <a:lstStyle/>
          <a:p>
            <a:pPr marL="230191" indent="-230191" fontAlgn="auto">
              <a:lnSpc>
                <a:spcPct val="90000"/>
              </a:lnSpc>
              <a:spcBef>
                <a:spcPts val="0"/>
              </a:spcBef>
              <a:spcAft>
                <a:spcPts val="0"/>
              </a:spcAft>
              <a:defRPr sz="1800" b="0" i="0" u="none" strike="noStrike" kern="0" cap="none" spc="0" baseline="0">
                <a:solidFill>
                  <a:srgbClr val="000000"/>
                </a:solidFill>
                <a:uFillTx/>
              </a:defRPr>
            </a:pPr>
            <a:r>
              <a:rPr lang="en-US" sz="1800" b="1" kern="0" dirty="0">
                <a:solidFill>
                  <a:srgbClr val="D9D9D9"/>
                </a:solidFill>
                <a:effectLst>
                  <a:outerShdw dist="38096" dir="2700000">
                    <a:srgbClr val="000000"/>
                  </a:outerShdw>
                </a:effectLst>
                <a:latin typeface="Calibri"/>
                <a:ea typeface="+mn-ea"/>
                <a:cs typeface="+mn-cs"/>
              </a:rPr>
              <a:t>Linguistic Complexity:</a:t>
            </a:r>
          </a:p>
          <a:p>
            <a:pPr marL="230191" indent="-4764" fontAlgn="auto">
              <a:lnSpc>
                <a:spcPct val="90000"/>
              </a:lnSpc>
              <a:spcBef>
                <a:spcPts val="0"/>
              </a:spcBef>
              <a:spcAft>
                <a:spcPts val="0"/>
              </a:spcAft>
              <a:defRPr sz="1800" b="0" i="0" u="none" strike="noStrike" kern="0" cap="none" spc="0" baseline="0">
                <a:solidFill>
                  <a:srgbClr val="000000"/>
                </a:solidFill>
                <a:uFillTx/>
              </a:defRPr>
            </a:pPr>
            <a:r>
              <a:rPr lang="en-US" sz="1800" b="1" kern="0" dirty="0">
                <a:solidFill>
                  <a:srgbClr val="D9D9D9"/>
                </a:solidFill>
                <a:latin typeface="Calibri"/>
                <a:ea typeface="+mn-ea"/>
                <a:cs typeface="+mn-cs"/>
              </a:rPr>
              <a:t>The </a:t>
            </a:r>
            <a:r>
              <a:rPr lang="en-US" sz="1800" b="1" kern="0" dirty="0">
                <a:solidFill>
                  <a:srgbClr val="10253F"/>
                </a:solidFill>
                <a:latin typeface="Calibri"/>
                <a:ea typeface="+mn-ea"/>
                <a:cs typeface="+mn-cs"/>
              </a:rPr>
              <a:t>amount and quality </a:t>
            </a:r>
            <a:r>
              <a:rPr lang="en-US" sz="1800" b="1" kern="0" dirty="0">
                <a:solidFill>
                  <a:srgbClr val="D9D9D9"/>
                </a:solidFill>
                <a:latin typeface="Calibri"/>
                <a:ea typeface="+mn-ea"/>
                <a:cs typeface="+mn-cs"/>
              </a:rPr>
              <a:t>of speech or writing for a given situation</a:t>
            </a:r>
          </a:p>
          <a:p>
            <a:pPr marL="230191" indent="-230191" fontAlgn="auto">
              <a:lnSpc>
                <a:spcPct val="90000"/>
              </a:lnSpc>
              <a:spcBef>
                <a:spcPts val="0"/>
              </a:spcBef>
              <a:spcAft>
                <a:spcPts val="0"/>
              </a:spcAft>
              <a:defRPr sz="1800" b="0" i="0" u="none" strike="noStrike" kern="0" cap="none" spc="0" baseline="0">
                <a:solidFill>
                  <a:srgbClr val="000000"/>
                </a:solidFill>
                <a:uFillTx/>
              </a:defRPr>
            </a:pPr>
            <a:endParaRPr lang="en-US" sz="1800" b="1" kern="0" dirty="0">
              <a:solidFill>
                <a:srgbClr val="D9D9D9"/>
              </a:solidFill>
              <a:latin typeface="Calibri"/>
              <a:ea typeface="+mn-ea"/>
              <a:cs typeface="+mn-cs"/>
            </a:endParaRPr>
          </a:p>
          <a:p>
            <a:pPr marL="230191" indent="-230191" fontAlgn="auto">
              <a:lnSpc>
                <a:spcPct val="90000"/>
              </a:lnSpc>
              <a:spcBef>
                <a:spcPts val="0"/>
              </a:spcBef>
              <a:spcAft>
                <a:spcPts val="0"/>
              </a:spcAft>
              <a:defRPr sz="1800" b="0" i="0" u="none" strike="noStrike" kern="0" cap="none" spc="0" baseline="0">
                <a:solidFill>
                  <a:srgbClr val="000000"/>
                </a:solidFill>
                <a:uFillTx/>
              </a:defRPr>
            </a:pPr>
            <a:r>
              <a:rPr lang="en-US" sz="1800" b="1" kern="0" dirty="0">
                <a:solidFill>
                  <a:srgbClr val="D9D9D9"/>
                </a:solidFill>
                <a:effectLst>
                  <a:outerShdw dist="38096" dir="2700000">
                    <a:srgbClr val="000000"/>
                  </a:outerShdw>
                </a:effectLst>
                <a:latin typeface="Calibri"/>
                <a:ea typeface="+mn-ea"/>
                <a:cs typeface="+mn-cs"/>
              </a:rPr>
              <a:t>Vocabulary Usage:</a:t>
            </a:r>
          </a:p>
          <a:p>
            <a:pPr marL="230191" indent="-230191" fontAlgn="auto">
              <a:lnSpc>
                <a:spcPct val="90000"/>
              </a:lnSpc>
              <a:spcBef>
                <a:spcPts val="0"/>
              </a:spcBef>
              <a:spcAft>
                <a:spcPts val="0"/>
              </a:spcAft>
              <a:defRPr sz="1800" b="0" i="0" u="none" strike="noStrike" kern="0" cap="none" spc="0" baseline="0">
                <a:solidFill>
                  <a:srgbClr val="000000"/>
                </a:solidFill>
                <a:uFillTx/>
              </a:defRPr>
            </a:pPr>
            <a:r>
              <a:rPr lang="en-US" sz="1800" b="1" kern="0" dirty="0">
                <a:solidFill>
                  <a:srgbClr val="D9D9D9"/>
                </a:solidFill>
                <a:latin typeface="Calibri"/>
                <a:ea typeface="+mn-ea"/>
                <a:cs typeface="+mn-cs"/>
              </a:rPr>
              <a:t>	The </a:t>
            </a:r>
            <a:r>
              <a:rPr lang="en-US" sz="1800" b="1" kern="0" dirty="0">
                <a:solidFill>
                  <a:srgbClr val="002060"/>
                </a:solidFill>
                <a:latin typeface="Calibri"/>
                <a:ea typeface="+mn-ea"/>
                <a:cs typeface="+mn-cs"/>
              </a:rPr>
              <a:t>specificity of words </a:t>
            </a:r>
            <a:r>
              <a:rPr lang="en-US" sz="1800" b="1" kern="0" dirty="0">
                <a:solidFill>
                  <a:srgbClr val="10253F"/>
                </a:solidFill>
                <a:latin typeface="Calibri"/>
                <a:ea typeface="+mn-ea"/>
                <a:cs typeface="+mn-cs"/>
              </a:rPr>
              <a:t>or p</a:t>
            </a:r>
            <a:r>
              <a:rPr lang="en-US" sz="1800" b="1" kern="0" dirty="0">
                <a:solidFill>
                  <a:srgbClr val="002060"/>
                </a:solidFill>
                <a:latin typeface="Calibri"/>
                <a:ea typeface="+mn-ea"/>
                <a:cs typeface="+mn-cs"/>
              </a:rPr>
              <a:t>hr</a:t>
            </a:r>
            <a:r>
              <a:rPr lang="en-US" sz="1800" b="1" kern="0" dirty="0">
                <a:solidFill>
                  <a:srgbClr val="10253F"/>
                </a:solidFill>
                <a:latin typeface="Calibri"/>
                <a:ea typeface="+mn-ea"/>
                <a:cs typeface="+mn-cs"/>
              </a:rPr>
              <a:t>ases</a:t>
            </a:r>
            <a:r>
              <a:rPr lang="en-US" sz="1800" b="1" kern="0" dirty="0">
                <a:solidFill>
                  <a:srgbClr val="D9D9D9"/>
                </a:solidFill>
                <a:latin typeface="Calibri"/>
                <a:ea typeface="+mn-ea"/>
                <a:cs typeface="+mn-cs"/>
              </a:rPr>
              <a:t> for a given context</a:t>
            </a:r>
          </a:p>
          <a:p>
            <a:pPr marL="230191" indent="-230191" fontAlgn="auto">
              <a:lnSpc>
                <a:spcPct val="90000"/>
              </a:lnSpc>
              <a:spcBef>
                <a:spcPts val="0"/>
              </a:spcBef>
              <a:spcAft>
                <a:spcPts val="0"/>
              </a:spcAft>
              <a:defRPr sz="1800" b="0" i="0" u="none" strike="noStrike" kern="0" cap="none" spc="0" baseline="0">
                <a:solidFill>
                  <a:srgbClr val="000000"/>
                </a:solidFill>
                <a:uFillTx/>
              </a:defRPr>
            </a:pPr>
            <a:endParaRPr lang="en-US" sz="1800" b="1" kern="0" dirty="0">
              <a:solidFill>
                <a:srgbClr val="D9D9D9"/>
              </a:solidFill>
              <a:latin typeface="Calibri"/>
              <a:ea typeface="+mn-ea"/>
              <a:cs typeface="+mn-cs"/>
            </a:endParaRPr>
          </a:p>
          <a:p>
            <a:pPr marL="230191" indent="-230191" fontAlgn="auto">
              <a:lnSpc>
                <a:spcPct val="90000"/>
              </a:lnSpc>
              <a:spcBef>
                <a:spcPts val="0"/>
              </a:spcBef>
              <a:spcAft>
                <a:spcPts val="0"/>
              </a:spcAft>
              <a:defRPr sz="1800" b="0" i="0" u="none" strike="noStrike" kern="0" cap="none" spc="0" baseline="0">
                <a:solidFill>
                  <a:srgbClr val="000000"/>
                </a:solidFill>
                <a:uFillTx/>
              </a:defRPr>
            </a:pPr>
            <a:r>
              <a:rPr lang="en-US" sz="1800" b="1" kern="0" dirty="0">
                <a:solidFill>
                  <a:srgbClr val="D9D9D9"/>
                </a:solidFill>
                <a:effectLst>
                  <a:outerShdw dist="38096" dir="2700000">
                    <a:srgbClr val="000000"/>
                  </a:outerShdw>
                </a:effectLst>
                <a:latin typeface="Calibri"/>
                <a:ea typeface="+mn-ea"/>
                <a:cs typeface="+mn-cs"/>
              </a:rPr>
              <a:t>Language Control:</a:t>
            </a:r>
          </a:p>
          <a:p>
            <a:pPr marL="230191" indent="-230191" fontAlgn="auto">
              <a:lnSpc>
                <a:spcPct val="90000"/>
              </a:lnSpc>
              <a:spcBef>
                <a:spcPts val="0"/>
              </a:spcBef>
              <a:spcAft>
                <a:spcPts val="0"/>
              </a:spcAft>
              <a:defRPr sz="1800" b="0" i="0" u="none" strike="noStrike" kern="0" cap="none" spc="0" baseline="0">
                <a:solidFill>
                  <a:srgbClr val="000000"/>
                </a:solidFill>
                <a:uFillTx/>
              </a:defRPr>
            </a:pPr>
            <a:r>
              <a:rPr lang="en-US" sz="1800" b="1" kern="0" dirty="0">
                <a:solidFill>
                  <a:srgbClr val="D9D9D9"/>
                </a:solidFill>
                <a:latin typeface="Calibri"/>
                <a:ea typeface="+mn-ea"/>
                <a:cs typeface="+mn-cs"/>
              </a:rPr>
              <a:t>	The </a:t>
            </a:r>
            <a:r>
              <a:rPr lang="en-US" sz="1800" b="1" kern="0" dirty="0">
                <a:solidFill>
                  <a:srgbClr val="10253F"/>
                </a:solidFill>
                <a:latin typeface="Calibri"/>
                <a:ea typeface="+mn-ea"/>
                <a:cs typeface="+mn-cs"/>
              </a:rPr>
              <a:t>comprehensibility</a:t>
            </a:r>
            <a:r>
              <a:rPr lang="en-US" sz="1800" b="1" kern="0" dirty="0">
                <a:solidFill>
                  <a:srgbClr val="D9D9D9"/>
                </a:solidFill>
                <a:latin typeface="Calibri"/>
                <a:ea typeface="+mn-ea"/>
                <a:cs typeface="+mn-cs"/>
              </a:rPr>
              <a:t> of the communication based on the </a:t>
            </a:r>
            <a:r>
              <a:rPr lang="en-US" sz="1800" b="1" kern="0" dirty="0">
                <a:solidFill>
                  <a:srgbClr val="10253F"/>
                </a:solidFill>
                <a:latin typeface="Calibri"/>
                <a:ea typeface="+mn-ea"/>
                <a:cs typeface="+mn-cs"/>
              </a:rPr>
              <a:t>amount and type of errors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xEl>
                                              <p:pRg st="1" end="1"/>
                                            </p:txEl>
                                          </p:spTgt>
                                        </p:tgtEl>
                                        <p:attrNameLst>
                                          <p:attrName>style.visibility</p:attrName>
                                        </p:attrNameLst>
                                      </p:cBhvr>
                                      <p:to>
                                        <p:strVal val="visible"/>
                                      </p:to>
                                    </p:set>
                                    <p:animEffect transition="in" filter="fade">
                                      <p:cBhvr>
                                        <p:cTn id="7" dur="1000"/>
                                        <p:tgtEl>
                                          <p:spTgt spid="2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xEl>
                                              <p:pRg st="4" end="4"/>
                                            </p:txEl>
                                          </p:spTgt>
                                        </p:tgtEl>
                                        <p:attrNameLst>
                                          <p:attrName>style.visibility</p:attrName>
                                        </p:attrNameLst>
                                      </p:cBhvr>
                                      <p:to>
                                        <p:strVal val="visible"/>
                                      </p:to>
                                    </p:set>
                                    <p:animEffect transition="in" filter="fade">
                                      <p:cBhvr>
                                        <p:cTn id="12" dur="1000"/>
                                        <p:tgtEl>
                                          <p:spTgt spid="20">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
                                            <p:txEl>
                                              <p:pRg st="7" end="7"/>
                                            </p:txEl>
                                          </p:spTgt>
                                        </p:tgtEl>
                                        <p:attrNameLst>
                                          <p:attrName>style.visibility</p:attrName>
                                        </p:attrNameLst>
                                      </p:cBhvr>
                                      <p:to>
                                        <p:strVal val="visible"/>
                                      </p:to>
                                    </p:set>
                                    <p:animEffect transition="in" filter="fade">
                                      <p:cBhvr>
                                        <p:cTn id="17" dur="1000"/>
                                        <p:tgtEl>
                                          <p:spTgt spid="2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0" y="0"/>
            <a:ext cx="8153400" cy="1143000"/>
          </a:xfrm>
        </p:spPr>
        <p:txBody>
          <a:bodyPr/>
          <a:lstStyle/>
          <a:p>
            <a:pPr algn="ctr" eaLnBrk="1" fontAlgn="auto" hangingPunct="1">
              <a:spcBef>
                <a:spcPts val="0"/>
              </a:spcBef>
              <a:spcAft>
                <a:spcPts val="0"/>
              </a:spcAft>
              <a:defRPr/>
            </a:pPr>
            <a:r>
              <a:rPr sz="2800" dirty="0" smtClean="0"/>
              <a:t>Performance Level Expectations at </a:t>
            </a:r>
            <a:br>
              <a:rPr sz="2800" dirty="0" smtClean="0"/>
            </a:br>
            <a:r>
              <a:rPr sz="2800" dirty="0" smtClean="0"/>
              <a:t>Different Proficiency Levels</a:t>
            </a:r>
          </a:p>
        </p:txBody>
      </p:sp>
      <p:sp>
        <p:nvSpPr>
          <p:cNvPr id="99330" name="Footer Placeholder 3"/>
          <p:cNvSpPr txBox="1">
            <a:spLocks noChangeArrowheads="1"/>
          </p:cNvSpPr>
          <p:nvPr/>
        </p:nvSpPr>
        <p:spPr bwMode="auto">
          <a:xfrm>
            <a:off x="384175" y="6532563"/>
            <a:ext cx="2238375" cy="225425"/>
          </a:xfrm>
          <a:prstGeom prst="rect">
            <a:avLst/>
          </a:prstGeom>
          <a:noFill/>
          <a:ln w="9525">
            <a:noFill/>
            <a:miter lim="800000"/>
            <a:headEnd/>
            <a:tailEnd/>
          </a:ln>
        </p:spPr>
        <p:txBody>
          <a:bodyPr tIns="0" bIns="0" anchor="b">
            <a:prstTxWarp prst="textNoShape">
              <a:avLst/>
            </a:prstTxWarp>
          </a:bodyPr>
          <a:lstStyle/>
          <a:p>
            <a:pPr algn="r"/>
            <a:r>
              <a:rPr lang="en-US" sz="1000">
                <a:solidFill>
                  <a:srgbClr val="F4E7ED"/>
                </a:solidFill>
              </a:rPr>
              <a:t>WIDA Consortium</a:t>
            </a:r>
          </a:p>
        </p:txBody>
      </p:sp>
      <p:grpSp>
        <p:nvGrpSpPr>
          <p:cNvPr id="99331" name="Group 3"/>
          <p:cNvGrpSpPr>
            <a:grpSpLocks/>
          </p:cNvGrpSpPr>
          <p:nvPr/>
        </p:nvGrpSpPr>
        <p:grpSpPr bwMode="auto">
          <a:xfrm>
            <a:off x="228600" y="1066800"/>
            <a:ext cx="7924800" cy="5791200"/>
            <a:chOff x="401641" y="1143005"/>
            <a:chExt cx="8381065" cy="5211874"/>
          </a:xfrm>
        </p:grpSpPr>
        <p:grpSp>
          <p:nvGrpSpPr>
            <p:cNvPr id="99332" name="Group 4"/>
            <p:cNvGrpSpPr>
              <a:grpSpLocks/>
            </p:cNvGrpSpPr>
            <p:nvPr/>
          </p:nvGrpSpPr>
          <p:grpSpPr bwMode="auto">
            <a:xfrm>
              <a:off x="401641" y="1143005"/>
              <a:ext cx="8340726" cy="5211874"/>
              <a:chOff x="401641" y="1143005"/>
              <a:chExt cx="8340726" cy="5211874"/>
            </a:xfrm>
          </p:grpSpPr>
          <p:sp>
            <p:nvSpPr>
              <p:cNvPr id="99334" name="AutoShape 5"/>
              <p:cNvSpPr>
                <a:spLocks/>
              </p:cNvSpPr>
              <p:nvPr/>
            </p:nvSpPr>
            <p:spPr bwMode="auto">
              <a:xfrm rot="10799991">
                <a:off x="1981209" y="1981210"/>
                <a:ext cx="5276782" cy="4373669"/>
              </a:xfrm>
              <a:custGeom>
                <a:avLst/>
                <a:gdLst>
                  <a:gd name="T0" fmla="*/ 2638391 w 5276782"/>
                  <a:gd name="T1" fmla="*/ 0 h 4221263"/>
                  <a:gd name="T2" fmla="*/ 5276782 w 5276782"/>
                  <a:gd name="T3" fmla="*/ 2520171 h 4221263"/>
                  <a:gd name="T4" fmla="*/ 2638391 w 5276782"/>
                  <a:gd name="T5" fmla="*/ 5040342 h 4221263"/>
                  <a:gd name="T6" fmla="*/ 0 w 5276782"/>
                  <a:gd name="T7" fmla="*/ 2520171 h 4221263"/>
                  <a:gd name="T8" fmla="*/ 2638391 w 5276782"/>
                  <a:gd name="T9" fmla="*/ 0 h 4221263"/>
                  <a:gd name="T10" fmla="*/ 1319196 w 5276782"/>
                  <a:gd name="T11" fmla="*/ 2520171 h 4221263"/>
                  <a:gd name="T12" fmla="*/ 0 w 5276782"/>
                  <a:gd name="T13" fmla="*/ 5040342 h 4221263"/>
                  <a:gd name="T14" fmla="*/ 2638391 w 5276782"/>
                  <a:gd name="T15" fmla="*/ 5040342 h 4221263"/>
                  <a:gd name="T16" fmla="*/ 5276782 w 5276782"/>
                  <a:gd name="T17" fmla="*/ 5040342 h 4221263"/>
                  <a:gd name="T18" fmla="*/ 3957587 w 5276782"/>
                  <a:gd name="T19" fmla="*/ 2520171 h 42212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1319196 w 5276782"/>
                  <a:gd name="T31" fmla="*/ 2110632 h 4221263"/>
                  <a:gd name="T32" fmla="*/ 3957587 w 5276782"/>
                  <a:gd name="T33" fmla="*/ 4221263 h 42212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276782" h="4221263">
                    <a:moveTo>
                      <a:pt x="0" y="4221263"/>
                    </a:moveTo>
                    <a:lnTo>
                      <a:pt x="2638391" y="0"/>
                    </a:lnTo>
                    <a:lnTo>
                      <a:pt x="5276782" y="4221263"/>
                    </a:lnTo>
                    <a:close/>
                  </a:path>
                </a:pathLst>
              </a:custGeom>
              <a:solidFill>
                <a:srgbClr val="FFFF00"/>
              </a:solidFill>
              <a:ln w="9528">
                <a:solidFill>
                  <a:srgbClr val="000000"/>
                </a:solidFill>
                <a:miter lim="800000"/>
                <a:headEnd/>
                <a:tailEnd/>
              </a:ln>
            </p:spPr>
            <p:txBody>
              <a:bodyPr wrap="none" anchor="ctr">
                <a:prstTxWarp prst="textNoShape">
                  <a:avLst/>
                </a:prstTxWarp>
              </a:bodyPr>
              <a:lstStyle/>
              <a:p>
                <a:endParaRPr lang="en-US" sz="1800"/>
              </a:p>
            </p:txBody>
          </p:sp>
          <p:sp>
            <p:nvSpPr>
              <p:cNvPr id="99335" name="Text Box 6"/>
              <p:cNvSpPr txBox="1">
                <a:spLocks noChangeArrowheads="1"/>
              </p:cNvSpPr>
              <p:nvPr/>
            </p:nvSpPr>
            <p:spPr bwMode="auto">
              <a:xfrm>
                <a:off x="2359238" y="1143005"/>
                <a:ext cx="4511202" cy="657199"/>
              </a:xfrm>
              <a:prstGeom prst="rect">
                <a:avLst/>
              </a:prstGeom>
              <a:noFill/>
              <a:ln w="9525">
                <a:noFill/>
                <a:miter lim="800000"/>
                <a:headEnd/>
                <a:tailEnd/>
              </a:ln>
            </p:spPr>
            <p:txBody>
              <a:bodyPr anchorCtr="1">
                <a:prstTxWarp prst="textNoShape">
                  <a:avLst/>
                </a:prstTxWarp>
                <a:spAutoFit/>
              </a:bodyPr>
              <a:lstStyle/>
              <a:p>
                <a:pPr algn="ctr">
                  <a:spcBef>
                    <a:spcPts val="1100"/>
                  </a:spcBef>
                </a:pPr>
                <a:r>
                  <a:rPr lang="en-US" sz="1800">
                    <a:solidFill>
                      <a:srgbClr val="000000"/>
                    </a:solidFill>
                    <a:latin typeface="Calibri" charset="0"/>
                  </a:rPr>
                  <a:t>Language Proficiency</a:t>
                </a:r>
              </a:p>
              <a:p>
                <a:pPr algn="ctr">
                  <a:spcBef>
                    <a:spcPts val="700"/>
                  </a:spcBef>
                </a:pPr>
                <a:r>
                  <a:rPr lang="en-US" sz="1800">
                    <a:solidFill>
                      <a:srgbClr val="000000"/>
                    </a:solidFill>
                    <a:latin typeface="Calibri" charset="0"/>
                  </a:rPr>
                  <a:t>(Performance Level Descriptions)</a:t>
                </a:r>
              </a:p>
            </p:txBody>
          </p:sp>
          <p:sp>
            <p:nvSpPr>
              <p:cNvPr id="99336" name="Line 7"/>
              <p:cNvSpPr>
                <a:spLocks/>
              </p:cNvSpPr>
              <p:nvPr/>
            </p:nvSpPr>
            <p:spPr bwMode="auto">
              <a:xfrm>
                <a:off x="912296" y="5594070"/>
                <a:ext cx="7830071" cy="0"/>
              </a:xfrm>
              <a:custGeom>
                <a:avLst/>
                <a:gdLst>
                  <a:gd name="T0" fmla="*/ 3915036 w 7830071"/>
                  <a:gd name="T1" fmla="*/ 7830071 w 7830071"/>
                  <a:gd name="T2" fmla="*/ 3915036 w 7830071"/>
                  <a:gd name="T3" fmla="*/ 0 w 7830071"/>
                  <a:gd name="T4" fmla="*/ 0 w 7830071"/>
                  <a:gd name="T5" fmla="*/ 7830071 w 7830071"/>
                  <a:gd name="T6" fmla="*/ 0 60000 65536"/>
                  <a:gd name="T7" fmla="*/ 0 60000 65536"/>
                  <a:gd name="T8" fmla="*/ 0 60000 65536"/>
                  <a:gd name="T9" fmla="*/ 0 60000 65536"/>
                  <a:gd name="T10" fmla="*/ 0 60000 65536"/>
                  <a:gd name="T11" fmla="*/ 0 60000 65536"/>
                  <a:gd name="T12" fmla="*/ 0 w 7830071"/>
                  <a:gd name="T13" fmla="*/ 7830071 w 7830071"/>
                </a:gdLst>
                <a:ahLst/>
                <a:cxnLst>
                  <a:cxn ang="T6">
                    <a:pos x="T0" y="0"/>
                  </a:cxn>
                  <a:cxn ang="T7">
                    <a:pos x="T1" y="0"/>
                  </a:cxn>
                  <a:cxn ang="T8">
                    <a:pos x="T2" y="0"/>
                  </a:cxn>
                  <a:cxn ang="T9">
                    <a:pos x="T3" y="0"/>
                  </a:cxn>
                  <a:cxn ang="T10">
                    <a:pos x="T4" y="0"/>
                  </a:cxn>
                  <a:cxn ang="T11">
                    <a:pos x="T5" y="0"/>
                  </a:cxn>
                </a:cxnLst>
                <a:rect l="T12" t="0" r="T13" b="0"/>
                <a:pathLst>
                  <a:path w="7830071">
                    <a:moveTo>
                      <a:pt x="0" y="0"/>
                    </a:moveTo>
                    <a:lnTo>
                      <a:pt x="7830071" y="1"/>
                    </a:lnTo>
                  </a:path>
                </a:pathLst>
              </a:custGeom>
              <a:noFill/>
              <a:ln w="9528">
                <a:solidFill>
                  <a:srgbClr val="000000"/>
                </a:solidFill>
                <a:round/>
                <a:headEnd/>
                <a:tailEnd/>
              </a:ln>
            </p:spPr>
            <p:txBody>
              <a:bodyPr>
                <a:prstTxWarp prst="textNoShape">
                  <a:avLst/>
                </a:prstTxWarp>
              </a:bodyPr>
              <a:lstStyle/>
              <a:p>
                <a:endParaRPr lang="en-US" sz="1800"/>
              </a:p>
            </p:txBody>
          </p:sp>
          <p:sp>
            <p:nvSpPr>
              <p:cNvPr id="99337" name="Line 8"/>
              <p:cNvSpPr>
                <a:spLocks/>
              </p:cNvSpPr>
              <p:nvPr/>
            </p:nvSpPr>
            <p:spPr bwMode="auto">
              <a:xfrm>
                <a:off x="997400" y="4812350"/>
                <a:ext cx="7744958" cy="0"/>
              </a:xfrm>
              <a:custGeom>
                <a:avLst/>
                <a:gdLst>
                  <a:gd name="T0" fmla="*/ 3872479 w 7744958"/>
                  <a:gd name="T1" fmla="*/ 7744958 w 7744958"/>
                  <a:gd name="T2" fmla="*/ 3872479 w 7744958"/>
                  <a:gd name="T3" fmla="*/ 0 w 7744958"/>
                  <a:gd name="T4" fmla="*/ 0 w 7744958"/>
                  <a:gd name="T5" fmla="*/ 7744958 w 7744958"/>
                  <a:gd name="T6" fmla="*/ 0 60000 65536"/>
                  <a:gd name="T7" fmla="*/ 0 60000 65536"/>
                  <a:gd name="T8" fmla="*/ 0 60000 65536"/>
                  <a:gd name="T9" fmla="*/ 0 60000 65536"/>
                  <a:gd name="T10" fmla="*/ 0 60000 65536"/>
                  <a:gd name="T11" fmla="*/ 0 60000 65536"/>
                  <a:gd name="T12" fmla="*/ 0 w 7744958"/>
                  <a:gd name="T13" fmla="*/ 7744958 w 7744958"/>
                </a:gdLst>
                <a:ahLst/>
                <a:cxnLst>
                  <a:cxn ang="T6">
                    <a:pos x="T0" y="0"/>
                  </a:cxn>
                  <a:cxn ang="T7">
                    <a:pos x="T1" y="0"/>
                  </a:cxn>
                  <a:cxn ang="T8">
                    <a:pos x="T2" y="0"/>
                  </a:cxn>
                  <a:cxn ang="T9">
                    <a:pos x="T3" y="0"/>
                  </a:cxn>
                  <a:cxn ang="T10">
                    <a:pos x="T4" y="0"/>
                  </a:cxn>
                  <a:cxn ang="T11">
                    <a:pos x="T5" y="0"/>
                  </a:cxn>
                </a:cxnLst>
                <a:rect l="T12" t="0" r="T13" b="0"/>
                <a:pathLst>
                  <a:path w="7744958">
                    <a:moveTo>
                      <a:pt x="0" y="0"/>
                    </a:moveTo>
                    <a:lnTo>
                      <a:pt x="7744958" y="1"/>
                    </a:lnTo>
                  </a:path>
                </a:pathLst>
              </a:custGeom>
              <a:noFill/>
              <a:ln w="9528">
                <a:solidFill>
                  <a:srgbClr val="000000"/>
                </a:solidFill>
                <a:round/>
                <a:headEnd/>
                <a:tailEnd/>
              </a:ln>
            </p:spPr>
            <p:txBody>
              <a:bodyPr>
                <a:prstTxWarp prst="textNoShape">
                  <a:avLst/>
                </a:prstTxWarp>
              </a:bodyPr>
              <a:lstStyle/>
              <a:p>
                <a:endParaRPr lang="en-US" sz="1800"/>
              </a:p>
            </p:txBody>
          </p:sp>
          <p:sp>
            <p:nvSpPr>
              <p:cNvPr id="99338" name="Line 9"/>
              <p:cNvSpPr>
                <a:spLocks/>
              </p:cNvSpPr>
              <p:nvPr/>
            </p:nvSpPr>
            <p:spPr bwMode="auto">
              <a:xfrm>
                <a:off x="912296" y="4030638"/>
                <a:ext cx="7830071" cy="0"/>
              </a:xfrm>
              <a:custGeom>
                <a:avLst/>
                <a:gdLst>
                  <a:gd name="T0" fmla="*/ 3915036 w 7830071"/>
                  <a:gd name="T1" fmla="*/ 7830071 w 7830071"/>
                  <a:gd name="T2" fmla="*/ 3915036 w 7830071"/>
                  <a:gd name="T3" fmla="*/ 0 w 7830071"/>
                  <a:gd name="T4" fmla="*/ 0 w 7830071"/>
                  <a:gd name="T5" fmla="*/ 7830071 w 7830071"/>
                  <a:gd name="T6" fmla="*/ 0 60000 65536"/>
                  <a:gd name="T7" fmla="*/ 0 60000 65536"/>
                  <a:gd name="T8" fmla="*/ 0 60000 65536"/>
                  <a:gd name="T9" fmla="*/ 0 60000 65536"/>
                  <a:gd name="T10" fmla="*/ 0 60000 65536"/>
                  <a:gd name="T11" fmla="*/ 0 60000 65536"/>
                  <a:gd name="T12" fmla="*/ 0 w 7830071"/>
                  <a:gd name="T13" fmla="*/ 7830071 w 7830071"/>
                </a:gdLst>
                <a:ahLst/>
                <a:cxnLst>
                  <a:cxn ang="T6">
                    <a:pos x="T0" y="0"/>
                  </a:cxn>
                  <a:cxn ang="T7">
                    <a:pos x="T1" y="0"/>
                  </a:cxn>
                  <a:cxn ang="T8">
                    <a:pos x="T2" y="0"/>
                  </a:cxn>
                  <a:cxn ang="T9">
                    <a:pos x="T3" y="0"/>
                  </a:cxn>
                  <a:cxn ang="T10">
                    <a:pos x="T4" y="0"/>
                  </a:cxn>
                  <a:cxn ang="T11">
                    <a:pos x="T5" y="0"/>
                  </a:cxn>
                </a:cxnLst>
                <a:rect l="T12" t="0" r="T13" b="0"/>
                <a:pathLst>
                  <a:path w="7830071">
                    <a:moveTo>
                      <a:pt x="0" y="0"/>
                    </a:moveTo>
                    <a:lnTo>
                      <a:pt x="7830071" y="1"/>
                    </a:lnTo>
                  </a:path>
                </a:pathLst>
              </a:custGeom>
              <a:noFill/>
              <a:ln w="9528">
                <a:solidFill>
                  <a:srgbClr val="000000"/>
                </a:solidFill>
                <a:round/>
                <a:headEnd/>
                <a:tailEnd/>
              </a:ln>
            </p:spPr>
            <p:txBody>
              <a:bodyPr>
                <a:prstTxWarp prst="textNoShape">
                  <a:avLst/>
                </a:prstTxWarp>
              </a:bodyPr>
              <a:lstStyle/>
              <a:p>
                <a:endParaRPr lang="en-US" sz="1800"/>
              </a:p>
            </p:txBody>
          </p:sp>
          <p:sp>
            <p:nvSpPr>
              <p:cNvPr id="99339" name="Line 10"/>
              <p:cNvSpPr>
                <a:spLocks/>
              </p:cNvSpPr>
              <p:nvPr/>
            </p:nvSpPr>
            <p:spPr bwMode="auto">
              <a:xfrm>
                <a:off x="912296" y="3170746"/>
                <a:ext cx="7830071" cy="0"/>
              </a:xfrm>
              <a:custGeom>
                <a:avLst/>
                <a:gdLst>
                  <a:gd name="T0" fmla="*/ 3915036 w 7830071"/>
                  <a:gd name="T1" fmla="*/ 7830071 w 7830071"/>
                  <a:gd name="T2" fmla="*/ 3915036 w 7830071"/>
                  <a:gd name="T3" fmla="*/ 0 w 7830071"/>
                  <a:gd name="T4" fmla="*/ 0 w 7830071"/>
                  <a:gd name="T5" fmla="*/ 7830071 w 7830071"/>
                  <a:gd name="T6" fmla="*/ 0 60000 65536"/>
                  <a:gd name="T7" fmla="*/ 0 60000 65536"/>
                  <a:gd name="T8" fmla="*/ 0 60000 65536"/>
                  <a:gd name="T9" fmla="*/ 0 60000 65536"/>
                  <a:gd name="T10" fmla="*/ 0 60000 65536"/>
                  <a:gd name="T11" fmla="*/ 0 60000 65536"/>
                  <a:gd name="T12" fmla="*/ 0 w 7830071"/>
                  <a:gd name="T13" fmla="*/ 7830071 w 7830071"/>
                </a:gdLst>
                <a:ahLst/>
                <a:cxnLst>
                  <a:cxn ang="T6">
                    <a:pos x="T0" y="0"/>
                  </a:cxn>
                  <a:cxn ang="T7">
                    <a:pos x="T1" y="0"/>
                  </a:cxn>
                  <a:cxn ang="T8">
                    <a:pos x="T2" y="0"/>
                  </a:cxn>
                  <a:cxn ang="T9">
                    <a:pos x="T3" y="0"/>
                  </a:cxn>
                  <a:cxn ang="T10">
                    <a:pos x="T4" y="0"/>
                  </a:cxn>
                  <a:cxn ang="T11">
                    <a:pos x="T5" y="0"/>
                  </a:cxn>
                </a:cxnLst>
                <a:rect l="T12" t="0" r="T13" b="0"/>
                <a:pathLst>
                  <a:path w="7830071">
                    <a:moveTo>
                      <a:pt x="0" y="0"/>
                    </a:moveTo>
                    <a:lnTo>
                      <a:pt x="7830071" y="1"/>
                    </a:lnTo>
                  </a:path>
                </a:pathLst>
              </a:custGeom>
              <a:noFill/>
              <a:ln w="9528">
                <a:solidFill>
                  <a:srgbClr val="000000"/>
                </a:solidFill>
                <a:round/>
                <a:headEnd/>
                <a:tailEnd/>
              </a:ln>
            </p:spPr>
            <p:txBody>
              <a:bodyPr>
                <a:prstTxWarp prst="textNoShape">
                  <a:avLst/>
                </a:prstTxWarp>
              </a:bodyPr>
              <a:lstStyle/>
              <a:p>
                <a:endParaRPr lang="en-US" sz="1800"/>
              </a:p>
            </p:txBody>
          </p:sp>
          <p:sp>
            <p:nvSpPr>
              <p:cNvPr id="99340" name="Line 11"/>
              <p:cNvSpPr>
                <a:spLocks/>
              </p:cNvSpPr>
              <p:nvPr/>
            </p:nvSpPr>
            <p:spPr bwMode="auto">
              <a:xfrm>
                <a:off x="609603" y="1981203"/>
                <a:ext cx="8085399" cy="0"/>
              </a:xfrm>
              <a:custGeom>
                <a:avLst/>
                <a:gdLst>
                  <a:gd name="T0" fmla="*/ 4042700 w 8085399"/>
                  <a:gd name="T1" fmla="*/ 8085399 w 8085399"/>
                  <a:gd name="T2" fmla="*/ 4042700 w 8085399"/>
                  <a:gd name="T3" fmla="*/ 0 w 8085399"/>
                  <a:gd name="T4" fmla="*/ 0 w 8085399"/>
                  <a:gd name="T5" fmla="*/ 8085399 w 8085399"/>
                  <a:gd name="T6" fmla="*/ 0 60000 65536"/>
                  <a:gd name="T7" fmla="*/ 0 60000 65536"/>
                  <a:gd name="T8" fmla="*/ 0 60000 65536"/>
                  <a:gd name="T9" fmla="*/ 0 60000 65536"/>
                  <a:gd name="T10" fmla="*/ 0 60000 65536"/>
                  <a:gd name="T11" fmla="*/ 0 60000 65536"/>
                  <a:gd name="T12" fmla="*/ 0 w 8085399"/>
                  <a:gd name="T13" fmla="*/ 8085399 w 8085399"/>
                </a:gdLst>
                <a:ahLst/>
                <a:cxnLst>
                  <a:cxn ang="T6">
                    <a:pos x="T0" y="0"/>
                  </a:cxn>
                  <a:cxn ang="T7">
                    <a:pos x="T1" y="0"/>
                  </a:cxn>
                  <a:cxn ang="T8">
                    <a:pos x="T2" y="0"/>
                  </a:cxn>
                  <a:cxn ang="T9">
                    <a:pos x="T3" y="0"/>
                  </a:cxn>
                  <a:cxn ang="T10">
                    <a:pos x="T4" y="0"/>
                  </a:cxn>
                  <a:cxn ang="T11">
                    <a:pos x="T5" y="0"/>
                  </a:cxn>
                </a:cxnLst>
                <a:rect l="T12" t="0" r="T13" b="0"/>
                <a:pathLst>
                  <a:path w="8085399">
                    <a:moveTo>
                      <a:pt x="0" y="0"/>
                    </a:moveTo>
                    <a:lnTo>
                      <a:pt x="8085399" y="1"/>
                    </a:lnTo>
                  </a:path>
                </a:pathLst>
              </a:custGeom>
              <a:noFill/>
              <a:ln w="9528">
                <a:solidFill>
                  <a:srgbClr val="000000"/>
                </a:solidFill>
                <a:round/>
                <a:headEnd/>
                <a:tailEnd/>
              </a:ln>
            </p:spPr>
            <p:txBody>
              <a:bodyPr>
                <a:prstTxWarp prst="textNoShape">
                  <a:avLst/>
                </a:prstTxWarp>
              </a:bodyPr>
              <a:lstStyle/>
              <a:p>
                <a:endParaRPr lang="en-US" sz="1800"/>
              </a:p>
            </p:txBody>
          </p:sp>
          <p:sp>
            <p:nvSpPr>
              <p:cNvPr id="99341" name="Text Box 12"/>
              <p:cNvSpPr txBox="1">
                <a:spLocks noChangeArrowheads="1"/>
              </p:cNvSpPr>
              <p:nvPr/>
            </p:nvSpPr>
            <p:spPr bwMode="auto">
              <a:xfrm>
                <a:off x="1677604" y="5750542"/>
                <a:ext cx="1702404" cy="302883"/>
              </a:xfrm>
              <a:prstGeom prst="rect">
                <a:avLst/>
              </a:prstGeom>
              <a:noFill/>
              <a:ln w="9525">
                <a:noFill/>
                <a:miter lim="800000"/>
                <a:headEnd/>
                <a:tailEnd/>
              </a:ln>
            </p:spPr>
            <p:txBody>
              <a:bodyPr>
                <a:prstTxWarp prst="textNoShape">
                  <a:avLst/>
                </a:prstTxWarp>
                <a:spAutoFit/>
              </a:bodyPr>
              <a:lstStyle/>
              <a:p>
                <a:pPr>
                  <a:spcBef>
                    <a:spcPts val="700"/>
                  </a:spcBef>
                </a:pPr>
                <a:r>
                  <a:rPr lang="en-US" sz="1600" b="1">
                    <a:solidFill>
                      <a:srgbClr val="000000"/>
                    </a:solidFill>
                    <a:latin typeface="Calibri" charset="0"/>
                  </a:rPr>
                  <a:t>1 Entering</a:t>
                </a:r>
              </a:p>
            </p:txBody>
          </p:sp>
          <p:sp>
            <p:nvSpPr>
              <p:cNvPr id="99342" name="Text Box 13"/>
              <p:cNvSpPr txBox="1">
                <a:spLocks noChangeArrowheads="1"/>
              </p:cNvSpPr>
              <p:nvPr/>
            </p:nvSpPr>
            <p:spPr bwMode="auto">
              <a:xfrm>
                <a:off x="1316641" y="5104772"/>
                <a:ext cx="1702404" cy="577192"/>
              </a:xfrm>
              <a:prstGeom prst="rect">
                <a:avLst/>
              </a:prstGeom>
              <a:noFill/>
              <a:ln w="9525">
                <a:noFill/>
                <a:miter lim="800000"/>
                <a:headEnd/>
                <a:tailEnd/>
              </a:ln>
            </p:spPr>
            <p:txBody>
              <a:bodyPr>
                <a:prstTxWarp prst="textNoShape">
                  <a:avLst/>
                </a:prstTxWarp>
                <a:spAutoFit/>
              </a:bodyPr>
              <a:lstStyle/>
              <a:p>
                <a:pPr>
                  <a:spcBef>
                    <a:spcPts val="1100"/>
                  </a:spcBef>
                </a:pPr>
                <a:r>
                  <a:rPr lang="en-US" sz="1800" b="1">
                    <a:solidFill>
                      <a:srgbClr val="000000"/>
                    </a:solidFill>
                    <a:latin typeface="Calibri" charset="0"/>
                  </a:rPr>
                  <a:t>2 EMERGING</a:t>
                </a:r>
              </a:p>
            </p:txBody>
          </p:sp>
          <p:sp>
            <p:nvSpPr>
              <p:cNvPr id="99343" name="Text Box 14"/>
              <p:cNvSpPr txBox="1">
                <a:spLocks noChangeArrowheads="1"/>
              </p:cNvSpPr>
              <p:nvPr/>
            </p:nvSpPr>
            <p:spPr bwMode="auto">
              <a:xfrm>
                <a:off x="997650" y="4264700"/>
                <a:ext cx="1702404" cy="631483"/>
              </a:xfrm>
              <a:prstGeom prst="rect">
                <a:avLst/>
              </a:prstGeom>
              <a:noFill/>
              <a:ln w="9525">
                <a:noFill/>
                <a:miter lim="800000"/>
                <a:headEnd/>
                <a:tailEnd/>
              </a:ln>
            </p:spPr>
            <p:txBody>
              <a:bodyPr>
                <a:prstTxWarp prst="textNoShape">
                  <a:avLst/>
                </a:prstTxWarp>
                <a:spAutoFit/>
              </a:bodyPr>
              <a:lstStyle/>
              <a:p>
                <a:pPr>
                  <a:spcBef>
                    <a:spcPts val="1000"/>
                  </a:spcBef>
                </a:pPr>
                <a:r>
                  <a:rPr lang="en-US" sz="2000" b="1">
                    <a:solidFill>
                      <a:srgbClr val="000000"/>
                    </a:solidFill>
                    <a:latin typeface="Calibri" charset="0"/>
                  </a:rPr>
                  <a:t>3 Developing</a:t>
                </a:r>
              </a:p>
            </p:txBody>
          </p:sp>
          <p:sp>
            <p:nvSpPr>
              <p:cNvPr id="99344" name="Text Box 15"/>
              <p:cNvSpPr txBox="1">
                <a:spLocks noChangeArrowheads="1"/>
              </p:cNvSpPr>
              <p:nvPr/>
            </p:nvSpPr>
            <p:spPr bwMode="auto">
              <a:xfrm>
                <a:off x="656834" y="3483205"/>
                <a:ext cx="2107018" cy="740063"/>
              </a:xfrm>
              <a:prstGeom prst="rect">
                <a:avLst/>
              </a:prstGeom>
              <a:noFill/>
              <a:ln w="9525">
                <a:noFill/>
                <a:miter lim="800000"/>
                <a:headEnd/>
                <a:tailEnd/>
              </a:ln>
            </p:spPr>
            <p:txBody>
              <a:bodyPr>
                <a:prstTxWarp prst="textNoShape">
                  <a:avLst/>
                </a:prstTxWarp>
                <a:spAutoFit/>
              </a:bodyPr>
              <a:lstStyle/>
              <a:p>
                <a:pPr>
                  <a:spcBef>
                    <a:spcPts val="1100"/>
                  </a:spcBef>
                </a:pPr>
                <a:r>
                  <a:rPr lang="en-US" b="1">
                    <a:solidFill>
                      <a:srgbClr val="000000"/>
                    </a:solidFill>
                    <a:latin typeface="Calibri" charset="0"/>
                  </a:rPr>
                  <a:t>4 Expanding</a:t>
                </a:r>
              </a:p>
            </p:txBody>
          </p:sp>
          <p:sp>
            <p:nvSpPr>
              <p:cNvPr id="99345" name="Text Box 16"/>
              <p:cNvSpPr txBox="1">
                <a:spLocks noChangeArrowheads="1"/>
              </p:cNvSpPr>
              <p:nvPr/>
            </p:nvSpPr>
            <p:spPr bwMode="auto">
              <a:xfrm>
                <a:off x="401641" y="2467404"/>
                <a:ext cx="1905551" cy="851501"/>
              </a:xfrm>
              <a:prstGeom prst="rect">
                <a:avLst/>
              </a:prstGeom>
              <a:noFill/>
              <a:ln w="9525">
                <a:noFill/>
                <a:miter lim="800000"/>
                <a:headEnd/>
                <a:tailEnd/>
              </a:ln>
            </p:spPr>
            <p:txBody>
              <a:bodyPr>
                <a:prstTxWarp prst="textNoShape">
                  <a:avLst/>
                </a:prstTxWarp>
                <a:spAutoFit/>
              </a:bodyPr>
              <a:lstStyle/>
              <a:p>
                <a:pPr>
                  <a:spcBef>
                    <a:spcPts val="1200"/>
                  </a:spcBef>
                </a:pPr>
                <a:r>
                  <a:rPr lang="en-US" sz="2800" b="1">
                    <a:solidFill>
                      <a:srgbClr val="000000"/>
                    </a:solidFill>
                    <a:latin typeface="Calibri" charset="0"/>
                  </a:rPr>
                  <a:t>5 Bridging</a:t>
                </a:r>
              </a:p>
            </p:txBody>
          </p:sp>
          <p:sp>
            <p:nvSpPr>
              <p:cNvPr id="99346" name="Line 17"/>
              <p:cNvSpPr>
                <a:spLocks/>
              </p:cNvSpPr>
              <p:nvPr/>
            </p:nvSpPr>
            <p:spPr bwMode="auto">
              <a:xfrm>
                <a:off x="7295503" y="2076346"/>
                <a:ext cx="0" cy="4221263"/>
              </a:xfrm>
              <a:custGeom>
                <a:avLst/>
                <a:gdLst>
                  <a:gd name="T0" fmla="*/ 0 h 4221263"/>
                  <a:gd name="T1" fmla="*/ 2110632 h 4221263"/>
                  <a:gd name="T2" fmla="*/ 4221263 h 4221263"/>
                  <a:gd name="T3" fmla="*/ 2110632 h 4221263"/>
                  <a:gd name="T4" fmla="*/ 0 h 4221263"/>
                  <a:gd name="T5" fmla="*/ 4221263 h 4221263"/>
                  <a:gd name="T6" fmla="*/ 0 60000 65536"/>
                  <a:gd name="T7" fmla="*/ 0 60000 65536"/>
                  <a:gd name="T8" fmla="*/ 0 60000 65536"/>
                  <a:gd name="T9" fmla="*/ 0 60000 65536"/>
                  <a:gd name="T10" fmla="*/ 0 60000 65536"/>
                  <a:gd name="T11" fmla="*/ 0 60000 65536"/>
                  <a:gd name="T12" fmla="*/ 0 h 4221263"/>
                  <a:gd name="T13" fmla="*/ 4221263 h 4221263"/>
                </a:gdLst>
                <a:ahLst/>
                <a:cxnLst>
                  <a:cxn ang="T6">
                    <a:pos x="0" y="T0"/>
                  </a:cxn>
                  <a:cxn ang="T7">
                    <a:pos x="0" y="T1"/>
                  </a:cxn>
                  <a:cxn ang="T8">
                    <a:pos x="0" y="T2"/>
                  </a:cxn>
                  <a:cxn ang="T9">
                    <a:pos x="0" y="T3"/>
                  </a:cxn>
                  <a:cxn ang="T10">
                    <a:pos x="0" y="T4"/>
                  </a:cxn>
                  <a:cxn ang="T11">
                    <a:pos x="0" y="T5"/>
                  </a:cxn>
                </a:cxnLst>
                <a:rect l="0" t="T12" r="0" b="T13"/>
                <a:pathLst>
                  <a:path h="4221263">
                    <a:moveTo>
                      <a:pt x="0" y="0"/>
                    </a:moveTo>
                    <a:lnTo>
                      <a:pt x="1" y="4221263"/>
                    </a:lnTo>
                  </a:path>
                </a:pathLst>
              </a:custGeom>
              <a:noFill/>
              <a:ln w="9528">
                <a:solidFill>
                  <a:srgbClr val="000000"/>
                </a:solidFill>
                <a:round/>
                <a:headEnd/>
                <a:tailEnd/>
              </a:ln>
            </p:spPr>
            <p:txBody>
              <a:bodyPr>
                <a:prstTxWarp prst="textNoShape">
                  <a:avLst/>
                </a:prstTxWarp>
              </a:bodyPr>
              <a:lstStyle/>
              <a:p>
                <a:endParaRPr lang="en-US" sz="1800"/>
              </a:p>
            </p:txBody>
          </p:sp>
          <p:sp>
            <p:nvSpPr>
              <p:cNvPr id="99347" name="Line 18"/>
              <p:cNvSpPr>
                <a:spLocks/>
              </p:cNvSpPr>
              <p:nvPr/>
            </p:nvSpPr>
            <p:spPr bwMode="auto">
              <a:xfrm>
                <a:off x="8742358" y="2076346"/>
                <a:ext cx="0" cy="4221263"/>
              </a:xfrm>
              <a:custGeom>
                <a:avLst/>
                <a:gdLst>
                  <a:gd name="T0" fmla="*/ 0 h 4221263"/>
                  <a:gd name="T1" fmla="*/ 2110632 h 4221263"/>
                  <a:gd name="T2" fmla="*/ 4221263 h 4221263"/>
                  <a:gd name="T3" fmla="*/ 2110632 h 4221263"/>
                  <a:gd name="T4" fmla="*/ 0 h 4221263"/>
                  <a:gd name="T5" fmla="*/ 4221263 h 4221263"/>
                  <a:gd name="T6" fmla="*/ 0 60000 65536"/>
                  <a:gd name="T7" fmla="*/ 0 60000 65536"/>
                  <a:gd name="T8" fmla="*/ 0 60000 65536"/>
                  <a:gd name="T9" fmla="*/ 0 60000 65536"/>
                  <a:gd name="T10" fmla="*/ 0 60000 65536"/>
                  <a:gd name="T11" fmla="*/ 0 60000 65536"/>
                  <a:gd name="T12" fmla="*/ 0 h 4221263"/>
                  <a:gd name="T13" fmla="*/ 4221263 h 4221263"/>
                </a:gdLst>
                <a:ahLst/>
                <a:cxnLst>
                  <a:cxn ang="T6">
                    <a:pos x="0" y="T0"/>
                  </a:cxn>
                  <a:cxn ang="T7">
                    <a:pos x="0" y="T1"/>
                  </a:cxn>
                  <a:cxn ang="T8">
                    <a:pos x="0" y="T2"/>
                  </a:cxn>
                  <a:cxn ang="T9">
                    <a:pos x="0" y="T3"/>
                  </a:cxn>
                  <a:cxn ang="T10">
                    <a:pos x="0" y="T4"/>
                  </a:cxn>
                  <a:cxn ang="T11">
                    <a:pos x="0" y="T5"/>
                  </a:cxn>
                </a:cxnLst>
                <a:rect l="0" t="T12" r="0" b="T13"/>
                <a:pathLst>
                  <a:path h="4221263">
                    <a:moveTo>
                      <a:pt x="0" y="0"/>
                    </a:moveTo>
                    <a:lnTo>
                      <a:pt x="1" y="4221263"/>
                    </a:lnTo>
                  </a:path>
                </a:pathLst>
              </a:custGeom>
              <a:noFill/>
              <a:ln w="9528">
                <a:solidFill>
                  <a:srgbClr val="000000"/>
                </a:solidFill>
                <a:round/>
                <a:headEnd/>
                <a:tailEnd/>
              </a:ln>
            </p:spPr>
            <p:txBody>
              <a:bodyPr>
                <a:prstTxWarp prst="textNoShape">
                  <a:avLst/>
                </a:prstTxWarp>
              </a:bodyPr>
              <a:lstStyle/>
              <a:p>
                <a:endParaRPr lang="en-US" sz="1800"/>
              </a:p>
            </p:txBody>
          </p:sp>
          <p:sp>
            <p:nvSpPr>
              <p:cNvPr id="99348" name="Text Box 19"/>
              <p:cNvSpPr txBox="1">
                <a:spLocks noChangeArrowheads="1"/>
              </p:cNvSpPr>
              <p:nvPr/>
            </p:nvSpPr>
            <p:spPr bwMode="auto">
              <a:xfrm>
                <a:off x="7550394" y="1607330"/>
                <a:ext cx="936826" cy="330029"/>
              </a:xfrm>
              <a:prstGeom prst="rect">
                <a:avLst/>
              </a:prstGeom>
              <a:noFill/>
              <a:ln w="9525">
                <a:noFill/>
                <a:miter lim="800000"/>
                <a:headEnd/>
                <a:tailEnd/>
              </a:ln>
            </p:spPr>
            <p:txBody>
              <a:bodyPr anchorCtr="1">
                <a:prstTxWarp prst="textNoShape">
                  <a:avLst/>
                </a:prstTxWarp>
                <a:spAutoFit/>
              </a:bodyPr>
              <a:lstStyle/>
              <a:p>
                <a:pPr algn="ctr">
                  <a:spcBef>
                    <a:spcPts val="1100"/>
                  </a:spcBef>
                </a:pPr>
                <a:r>
                  <a:rPr lang="en-US" sz="1800">
                    <a:solidFill>
                      <a:srgbClr val="000000"/>
                    </a:solidFill>
                    <a:latin typeface="Calibri" charset="0"/>
                  </a:rPr>
                  <a:t>PIs</a:t>
                </a:r>
              </a:p>
            </p:txBody>
          </p:sp>
          <p:sp>
            <p:nvSpPr>
              <p:cNvPr id="99349" name="Line 20"/>
              <p:cNvSpPr>
                <a:spLocks/>
              </p:cNvSpPr>
              <p:nvPr/>
            </p:nvSpPr>
            <p:spPr bwMode="auto">
              <a:xfrm>
                <a:off x="912296" y="6297609"/>
                <a:ext cx="7830071" cy="0"/>
              </a:xfrm>
              <a:custGeom>
                <a:avLst/>
                <a:gdLst>
                  <a:gd name="T0" fmla="*/ 3915036 w 7830071"/>
                  <a:gd name="T1" fmla="*/ 7830071 w 7830071"/>
                  <a:gd name="T2" fmla="*/ 3915036 w 7830071"/>
                  <a:gd name="T3" fmla="*/ 0 w 7830071"/>
                  <a:gd name="T4" fmla="*/ 0 w 7830071"/>
                  <a:gd name="T5" fmla="*/ 7830071 w 7830071"/>
                  <a:gd name="T6" fmla="*/ 0 60000 65536"/>
                  <a:gd name="T7" fmla="*/ 0 60000 65536"/>
                  <a:gd name="T8" fmla="*/ 0 60000 65536"/>
                  <a:gd name="T9" fmla="*/ 0 60000 65536"/>
                  <a:gd name="T10" fmla="*/ 0 60000 65536"/>
                  <a:gd name="T11" fmla="*/ 0 60000 65536"/>
                  <a:gd name="T12" fmla="*/ 0 w 7830071"/>
                  <a:gd name="T13" fmla="*/ 7830071 w 7830071"/>
                </a:gdLst>
                <a:ahLst/>
                <a:cxnLst>
                  <a:cxn ang="T6">
                    <a:pos x="T0" y="0"/>
                  </a:cxn>
                  <a:cxn ang="T7">
                    <a:pos x="T1" y="0"/>
                  </a:cxn>
                  <a:cxn ang="T8">
                    <a:pos x="T2" y="0"/>
                  </a:cxn>
                  <a:cxn ang="T9">
                    <a:pos x="T3" y="0"/>
                  </a:cxn>
                  <a:cxn ang="T10">
                    <a:pos x="T4" y="0"/>
                  </a:cxn>
                  <a:cxn ang="T11">
                    <a:pos x="T5" y="0"/>
                  </a:cxn>
                </a:cxnLst>
                <a:rect l="T12" t="0" r="T13" b="0"/>
                <a:pathLst>
                  <a:path w="7830071">
                    <a:moveTo>
                      <a:pt x="0" y="0"/>
                    </a:moveTo>
                    <a:lnTo>
                      <a:pt x="7830071" y="1"/>
                    </a:lnTo>
                  </a:path>
                </a:pathLst>
              </a:custGeom>
              <a:noFill/>
              <a:ln w="9528">
                <a:solidFill>
                  <a:srgbClr val="000000"/>
                </a:solidFill>
                <a:round/>
                <a:headEnd/>
                <a:tailEnd/>
              </a:ln>
            </p:spPr>
            <p:txBody>
              <a:bodyPr>
                <a:prstTxWarp prst="textNoShape">
                  <a:avLst/>
                </a:prstTxWarp>
              </a:bodyPr>
              <a:lstStyle/>
              <a:p>
                <a:endParaRPr lang="en-US" sz="1800"/>
              </a:p>
            </p:txBody>
          </p:sp>
          <p:sp>
            <p:nvSpPr>
              <p:cNvPr id="99350" name="Text Box 21"/>
              <p:cNvSpPr txBox="1">
                <a:spLocks noChangeArrowheads="1"/>
              </p:cNvSpPr>
              <p:nvPr/>
            </p:nvSpPr>
            <p:spPr bwMode="auto">
              <a:xfrm>
                <a:off x="7636018" y="5671963"/>
                <a:ext cx="681633" cy="247164"/>
              </a:xfrm>
              <a:prstGeom prst="rect">
                <a:avLst/>
              </a:prstGeom>
              <a:noFill/>
              <a:ln w="9525">
                <a:noFill/>
                <a:miter lim="800000"/>
                <a:headEnd/>
                <a:tailEnd/>
              </a:ln>
            </p:spPr>
            <p:txBody>
              <a:bodyPr anchorCtr="1">
                <a:prstTxWarp prst="textNoShape">
                  <a:avLst/>
                </a:prstTxWarp>
                <a:spAutoFit/>
              </a:bodyPr>
              <a:lstStyle/>
              <a:p>
                <a:pPr algn="ctr">
                  <a:spcBef>
                    <a:spcPts val="700"/>
                  </a:spcBef>
                </a:pPr>
                <a:r>
                  <a:rPr lang="en-US" sz="1200">
                    <a:solidFill>
                      <a:srgbClr val="000000"/>
                    </a:solidFill>
                    <a:latin typeface="Calibri" charset="0"/>
                  </a:rPr>
                  <a:t>L 1</a:t>
                </a:r>
              </a:p>
            </p:txBody>
          </p:sp>
          <p:sp>
            <p:nvSpPr>
              <p:cNvPr id="99351" name="Text Box 22"/>
              <p:cNvSpPr txBox="1">
                <a:spLocks noChangeArrowheads="1"/>
              </p:cNvSpPr>
              <p:nvPr/>
            </p:nvSpPr>
            <p:spPr bwMode="auto">
              <a:xfrm>
                <a:off x="7636018" y="5046196"/>
                <a:ext cx="681633" cy="330028"/>
              </a:xfrm>
              <a:prstGeom prst="rect">
                <a:avLst/>
              </a:prstGeom>
              <a:noFill/>
              <a:ln w="9525">
                <a:noFill/>
                <a:miter lim="800000"/>
                <a:headEnd/>
                <a:tailEnd/>
              </a:ln>
            </p:spPr>
            <p:txBody>
              <a:bodyPr anchorCtr="1">
                <a:prstTxWarp prst="textNoShape">
                  <a:avLst/>
                </a:prstTxWarp>
                <a:spAutoFit/>
              </a:bodyPr>
              <a:lstStyle/>
              <a:p>
                <a:pPr algn="ctr">
                  <a:spcBef>
                    <a:spcPts val="1100"/>
                  </a:spcBef>
                </a:pPr>
                <a:r>
                  <a:rPr lang="en-US" sz="1800">
                    <a:solidFill>
                      <a:srgbClr val="000000"/>
                    </a:solidFill>
                    <a:latin typeface="Calibri" charset="0"/>
                  </a:rPr>
                  <a:t>L 2</a:t>
                </a:r>
              </a:p>
            </p:txBody>
          </p:sp>
          <p:sp>
            <p:nvSpPr>
              <p:cNvPr id="99352" name="Text Box 23"/>
              <p:cNvSpPr txBox="1">
                <a:spLocks noChangeArrowheads="1"/>
              </p:cNvSpPr>
              <p:nvPr/>
            </p:nvSpPr>
            <p:spPr bwMode="auto">
              <a:xfrm>
                <a:off x="7636018" y="4264700"/>
                <a:ext cx="681633" cy="302883"/>
              </a:xfrm>
              <a:prstGeom prst="rect">
                <a:avLst/>
              </a:prstGeom>
              <a:noFill/>
              <a:ln w="9525">
                <a:noFill/>
                <a:miter lim="800000"/>
                <a:headEnd/>
                <a:tailEnd/>
              </a:ln>
            </p:spPr>
            <p:txBody>
              <a:bodyPr anchorCtr="1">
                <a:prstTxWarp prst="textNoShape">
                  <a:avLst/>
                </a:prstTxWarp>
                <a:spAutoFit/>
              </a:bodyPr>
              <a:lstStyle/>
              <a:p>
                <a:pPr algn="ctr">
                  <a:spcBef>
                    <a:spcPts val="1000"/>
                  </a:spcBef>
                </a:pPr>
                <a:r>
                  <a:rPr lang="en-US" sz="1600">
                    <a:solidFill>
                      <a:srgbClr val="000000"/>
                    </a:solidFill>
                    <a:latin typeface="Calibri" charset="0"/>
                  </a:rPr>
                  <a:t>L 3</a:t>
                </a:r>
              </a:p>
            </p:txBody>
          </p:sp>
          <p:sp>
            <p:nvSpPr>
              <p:cNvPr id="99353" name="Text Box 24"/>
              <p:cNvSpPr txBox="1">
                <a:spLocks noChangeArrowheads="1"/>
              </p:cNvSpPr>
              <p:nvPr/>
            </p:nvSpPr>
            <p:spPr bwMode="auto">
              <a:xfrm>
                <a:off x="7636018" y="3404627"/>
                <a:ext cx="681633" cy="330028"/>
              </a:xfrm>
              <a:prstGeom prst="rect">
                <a:avLst/>
              </a:prstGeom>
              <a:noFill/>
              <a:ln w="9525">
                <a:noFill/>
                <a:miter lim="800000"/>
                <a:headEnd/>
                <a:tailEnd/>
              </a:ln>
            </p:spPr>
            <p:txBody>
              <a:bodyPr anchorCtr="1">
                <a:prstTxWarp prst="textNoShape">
                  <a:avLst/>
                </a:prstTxWarp>
                <a:spAutoFit/>
              </a:bodyPr>
              <a:lstStyle/>
              <a:p>
                <a:pPr algn="ctr">
                  <a:spcBef>
                    <a:spcPts val="1100"/>
                  </a:spcBef>
                </a:pPr>
                <a:r>
                  <a:rPr lang="en-US" sz="1800">
                    <a:solidFill>
                      <a:srgbClr val="000000"/>
                    </a:solidFill>
                    <a:latin typeface="Calibri" charset="0"/>
                  </a:rPr>
                  <a:t>L4</a:t>
                </a:r>
              </a:p>
            </p:txBody>
          </p:sp>
          <p:sp>
            <p:nvSpPr>
              <p:cNvPr id="99354" name="Text Box 25"/>
              <p:cNvSpPr txBox="1">
                <a:spLocks noChangeArrowheads="1"/>
              </p:cNvSpPr>
              <p:nvPr/>
            </p:nvSpPr>
            <p:spPr bwMode="auto">
              <a:xfrm>
                <a:off x="7636018" y="2467404"/>
                <a:ext cx="681633" cy="357173"/>
              </a:xfrm>
              <a:prstGeom prst="rect">
                <a:avLst/>
              </a:prstGeom>
              <a:noFill/>
              <a:ln w="9525">
                <a:noFill/>
                <a:miter lim="800000"/>
                <a:headEnd/>
                <a:tailEnd/>
              </a:ln>
            </p:spPr>
            <p:txBody>
              <a:bodyPr anchorCtr="1">
                <a:prstTxWarp prst="textNoShape">
                  <a:avLst/>
                </a:prstTxWarp>
                <a:spAutoFit/>
              </a:bodyPr>
              <a:lstStyle/>
              <a:p>
                <a:pPr algn="ctr">
                  <a:spcBef>
                    <a:spcPts val="1200"/>
                  </a:spcBef>
                </a:pPr>
                <a:r>
                  <a:rPr lang="en-US" sz="2000">
                    <a:solidFill>
                      <a:srgbClr val="000000"/>
                    </a:solidFill>
                    <a:latin typeface="Calibri" charset="0"/>
                  </a:rPr>
                  <a:t>L 5</a:t>
                </a:r>
              </a:p>
            </p:txBody>
          </p:sp>
          <p:sp>
            <p:nvSpPr>
              <p:cNvPr id="99355" name="Line 26"/>
              <p:cNvSpPr>
                <a:spLocks/>
              </p:cNvSpPr>
              <p:nvPr/>
            </p:nvSpPr>
            <p:spPr bwMode="auto">
              <a:xfrm flipH="1" flipV="1">
                <a:off x="3550688" y="2076346"/>
                <a:ext cx="1106424" cy="4221263"/>
              </a:xfrm>
              <a:custGeom>
                <a:avLst/>
                <a:gdLst>
                  <a:gd name="T0" fmla="*/ 553212 w 1106424"/>
                  <a:gd name="T1" fmla="*/ 0 h 4221263"/>
                  <a:gd name="T2" fmla="*/ 1106424 w 1106424"/>
                  <a:gd name="T3" fmla="*/ 2110632 h 4221263"/>
                  <a:gd name="T4" fmla="*/ 553212 w 1106424"/>
                  <a:gd name="T5" fmla="*/ 4221263 h 4221263"/>
                  <a:gd name="T6" fmla="*/ 0 w 1106424"/>
                  <a:gd name="T7" fmla="*/ 2110632 h 4221263"/>
                  <a:gd name="T8" fmla="*/ 0 w 1106424"/>
                  <a:gd name="T9" fmla="*/ 0 h 4221263"/>
                  <a:gd name="T10" fmla="*/ 1106424 w 1106424"/>
                  <a:gd name="T11" fmla="*/ 4221263 h 4221263"/>
                  <a:gd name="T12" fmla="*/ 0 60000 65536"/>
                  <a:gd name="T13" fmla="*/ 0 60000 65536"/>
                  <a:gd name="T14" fmla="*/ 0 60000 65536"/>
                  <a:gd name="T15" fmla="*/ 0 60000 65536"/>
                  <a:gd name="T16" fmla="*/ 0 60000 65536"/>
                  <a:gd name="T17" fmla="*/ 0 60000 65536"/>
                  <a:gd name="T18" fmla="*/ 0 w 1106424"/>
                  <a:gd name="T19" fmla="*/ 0 h 4221263"/>
                  <a:gd name="T20" fmla="*/ 1106424 w 1106424"/>
                  <a:gd name="T21" fmla="*/ 4221263 h 4221263"/>
                </a:gdLst>
                <a:ahLst/>
                <a:cxnLst>
                  <a:cxn ang="T12">
                    <a:pos x="T0" y="T1"/>
                  </a:cxn>
                  <a:cxn ang="T13">
                    <a:pos x="T2" y="T3"/>
                  </a:cxn>
                  <a:cxn ang="T14">
                    <a:pos x="T4" y="T5"/>
                  </a:cxn>
                  <a:cxn ang="T15">
                    <a:pos x="T6" y="T7"/>
                  </a:cxn>
                  <a:cxn ang="T16">
                    <a:pos x="T8" y="T9"/>
                  </a:cxn>
                  <a:cxn ang="T17">
                    <a:pos x="T10" y="T11"/>
                  </a:cxn>
                </a:cxnLst>
                <a:rect l="T18" t="T19" r="T20" b="T21"/>
                <a:pathLst>
                  <a:path w="1106424" h="4221263">
                    <a:moveTo>
                      <a:pt x="0" y="0"/>
                    </a:moveTo>
                    <a:lnTo>
                      <a:pt x="1106424" y="4221263"/>
                    </a:lnTo>
                  </a:path>
                </a:pathLst>
              </a:custGeom>
              <a:noFill/>
              <a:ln w="9528">
                <a:solidFill>
                  <a:srgbClr val="000000"/>
                </a:solidFill>
                <a:round/>
                <a:headEnd/>
                <a:tailEnd type="arrow" w="med" len="med"/>
              </a:ln>
            </p:spPr>
            <p:txBody>
              <a:bodyPr>
                <a:prstTxWarp prst="textNoShape">
                  <a:avLst/>
                </a:prstTxWarp>
              </a:bodyPr>
              <a:lstStyle/>
              <a:p>
                <a:endParaRPr lang="en-US" sz="1800"/>
              </a:p>
            </p:txBody>
          </p:sp>
          <p:sp>
            <p:nvSpPr>
              <p:cNvPr id="99356" name="Line 27"/>
              <p:cNvSpPr>
                <a:spLocks/>
              </p:cNvSpPr>
              <p:nvPr/>
            </p:nvSpPr>
            <p:spPr bwMode="auto">
              <a:xfrm flipV="1">
                <a:off x="4657112" y="2076346"/>
                <a:ext cx="1191536" cy="4221263"/>
              </a:xfrm>
              <a:custGeom>
                <a:avLst/>
                <a:gdLst>
                  <a:gd name="T0" fmla="*/ 595768 w 1191536"/>
                  <a:gd name="T1" fmla="*/ 0 h 4221263"/>
                  <a:gd name="T2" fmla="*/ 1191536 w 1191536"/>
                  <a:gd name="T3" fmla="*/ 2110632 h 4221263"/>
                  <a:gd name="T4" fmla="*/ 595768 w 1191536"/>
                  <a:gd name="T5" fmla="*/ 4221263 h 4221263"/>
                  <a:gd name="T6" fmla="*/ 0 w 1191536"/>
                  <a:gd name="T7" fmla="*/ 2110632 h 4221263"/>
                  <a:gd name="T8" fmla="*/ 0 w 1191536"/>
                  <a:gd name="T9" fmla="*/ 0 h 4221263"/>
                  <a:gd name="T10" fmla="*/ 1191536 w 1191536"/>
                  <a:gd name="T11" fmla="*/ 4221263 h 4221263"/>
                  <a:gd name="T12" fmla="*/ 0 60000 65536"/>
                  <a:gd name="T13" fmla="*/ 0 60000 65536"/>
                  <a:gd name="T14" fmla="*/ 0 60000 65536"/>
                  <a:gd name="T15" fmla="*/ 0 60000 65536"/>
                  <a:gd name="T16" fmla="*/ 0 60000 65536"/>
                  <a:gd name="T17" fmla="*/ 0 60000 65536"/>
                  <a:gd name="T18" fmla="*/ 0 w 1191536"/>
                  <a:gd name="T19" fmla="*/ 0 h 4221263"/>
                  <a:gd name="T20" fmla="*/ 1191536 w 1191536"/>
                  <a:gd name="T21" fmla="*/ 4221263 h 4221263"/>
                </a:gdLst>
                <a:ahLst/>
                <a:cxnLst>
                  <a:cxn ang="T12">
                    <a:pos x="T0" y="T1"/>
                  </a:cxn>
                  <a:cxn ang="T13">
                    <a:pos x="T2" y="T3"/>
                  </a:cxn>
                  <a:cxn ang="T14">
                    <a:pos x="T4" y="T5"/>
                  </a:cxn>
                  <a:cxn ang="T15">
                    <a:pos x="T6" y="T7"/>
                  </a:cxn>
                  <a:cxn ang="T16">
                    <a:pos x="T8" y="T9"/>
                  </a:cxn>
                  <a:cxn ang="T17">
                    <a:pos x="T10" y="T11"/>
                  </a:cxn>
                </a:cxnLst>
                <a:rect l="T18" t="T19" r="T20" b="T21"/>
                <a:pathLst>
                  <a:path w="1191536" h="4221263">
                    <a:moveTo>
                      <a:pt x="0" y="0"/>
                    </a:moveTo>
                    <a:lnTo>
                      <a:pt x="1191536" y="4221263"/>
                    </a:lnTo>
                  </a:path>
                </a:pathLst>
              </a:custGeom>
              <a:noFill/>
              <a:ln w="9528">
                <a:solidFill>
                  <a:srgbClr val="000000"/>
                </a:solidFill>
                <a:round/>
                <a:headEnd/>
                <a:tailEnd type="arrow" w="med" len="med"/>
              </a:ln>
            </p:spPr>
            <p:txBody>
              <a:bodyPr>
                <a:prstTxWarp prst="textNoShape">
                  <a:avLst/>
                </a:prstTxWarp>
              </a:bodyPr>
              <a:lstStyle/>
              <a:p>
                <a:endParaRPr lang="en-US" sz="1800"/>
              </a:p>
            </p:txBody>
          </p:sp>
          <p:sp>
            <p:nvSpPr>
              <p:cNvPr id="99357" name="Text Box 28"/>
              <p:cNvSpPr txBox="1">
                <a:spLocks noChangeArrowheads="1"/>
              </p:cNvSpPr>
              <p:nvPr/>
            </p:nvSpPr>
            <p:spPr bwMode="auto">
              <a:xfrm>
                <a:off x="2359238" y="2233098"/>
                <a:ext cx="936825" cy="357174"/>
              </a:xfrm>
              <a:prstGeom prst="rect">
                <a:avLst/>
              </a:prstGeom>
              <a:noFill/>
              <a:ln w="9525">
                <a:noFill/>
                <a:miter lim="800000"/>
                <a:headEnd/>
                <a:tailEnd/>
              </a:ln>
            </p:spPr>
            <p:txBody>
              <a:bodyPr anchorCtr="1">
                <a:prstTxWarp prst="textNoShape">
                  <a:avLst/>
                </a:prstTxWarp>
                <a:spAutoFit/>
              </a:bodyPr>
              <a:lstStyle/>
              <a:p>
                <a:pPr algn="ctr">
                  <a:spcBef>
                    <a:spcPts val="600"/>
                  </a:spcBef>
                </a:pPr>
                <a:r>
                  <a:rPr lang="en-US" sz="1000">
                    <a:solidFill>
                      <a:srgbClr val="000000"/>
                    </a:solidFill>
                    <a:latin typeface="Calibri" charset="0"/>
                  </a:rPr>
                  <a:t>Linguistic Complexity</a:t>
                </a:r>
              </a:p>
            </p:txBody>
          </p:sp>
          <p:sp>
            <p:nvSpPr>
              <p:cNvPr id="99358" name="Text Box 29"/>
              <p:cNvSpPr txBox="1">
                <a:spLocks noChangeArrowheads="1"/>
              </p:cNvSpPr>
              <p:nvPr/>
            </p:nvSpPr>
            <p:spPr bwMode="auto">
              <a:xfrm>
                <a:off x="4147265" y="2215954"/>
                <a:ext cx="935147" cy="357173"/>
              </a:xfrm>
              <a:prstGeom prst="rect">
                <a:avLst/>
              </a:prstGeom>
              <a:noFill/>
              <a:ln w="9525">
                <a:noFill/>
                <a:miter lim="800000"/>
                <a:headEnd/>
                <a:tailEnd/>
              </a:ln>
            </p:spPr>
            <p:txBody>
              <a:bodyPr anchorCtr="1">
                <a:prstTxWarp prst="textNoShape">
                  <a:avLst/>
                </a:prstTxWarp>
                <a:spAutoFit/>
              </a:bodyPr>
              <a:lstStyle/>
              <a:p>
                <a:pPr algn="ctr">
                  <a:spcBef>
                    <a:spcPts val="600"/>
                  </a:spcBef>
                </a:pPr>
                <a:r>
                  <a:rPr lang="en-US" sz="1000">
                    <a:solidFill>
                      <a:srgbClr val="000000"/>
                    </a:solidFill>
                    <a:latin typeface="Calibri" charset="0"/>
                  </a:rPr>
                  <a:t>Vocabulary Usage</a:t>
                </a:r>
              </a:p>
            </p:txBody>
          </p:sp>
          <p:sp>
            <p:nvSpPr>
              <p:cNvPr id="99359" name="Text Box 30"/>
              <p:cNvSpPr txBox="1">
                <a:spLocks noChangeArrowheads="1"/>
              </p:cNvSpPr>
              <p:nvPr/>
            </p:nvSpPr>
            <p:spPr bwMode="auto">
              <a:xfrm>
                <a:off x="5933614" y="2233098"/>
                <a:ext cx="936826" cy="357174"/>
              </a:xfrm>
              <a:prstGeom prst="rect">
                <a:avLst/>
              </a:prstGeom>
              <a:noFill/>
              <a:ln w="9525">
                <a:noFill/>
                <a:miter lim="800000"/>
                <a:headEnd/>
                <a:tailEnd/>
              </a:ln>
            </p:spPr>
            <p:txBody>
              <a:bodyPr anchorCtr="1">
                <a:prstTxWarp prst="textNoShape">
                  <a:avLst/>
                </a:prstTxWarp>
                <a:spAutoFit/>
              </a:bodyPr>
              <a:lstStyle/>
              <a:p>
                <a:pPr algn="ctr">
                  <a:spcBef>
                    <a:spcPts val="600"/>
                  </a:spcBef>
                </a:pPr>
                <a:r>
                  <a:rPr lang="en-US" sz="1000">
                    <a:solidFill>
                      <a:srgbClr val="000000"/>
                    </a:solidFill>
                    <a:latin typeface="Calibri" charset="0"/>
                  </a:rPr>
                  <a:t>Language Control</a:t>
                </a:r>
              </a:p>
            </p:txBody>
          </p:sp>
        </p:grpSp>
        <p:sp>
          <p:nvSpPr>
            <p:cNvPr id="99333" name="Rectangle 31"/>
            <p:cNvSpPr>
              <a:spLocks noChangeArrowheads="1"/>
            </p:cNvSpPr>
            <p:nvPr/>
          </p:nvSpPr>
          <p:spPr bwMode="auto">
            <a:xfrm>
              <a:off x="7335842" y="1981204"/>
              <a:ext cx="1446864" cy="4316406"/>
            </a:xfrm>
            <a:prstGeom prst="rect">
              <a:avLst/>
            </a:prstGeom>
            <a:solidFill>
              <a:srgbClr val="00FF00">
                <a:alpha val="14902"/>
              </a:srgbClr>
            </a:solidFill>
            <a:ln w="9528">
              <a:solidFill>
                <a:srgbClr val="000000"/>
              </a:solidFill>
              <a:miter lim="800000"/>
              <a:headEnd/>
              <a:tailEnd/>
            </a:ln>
          </p:spPr>
          <p:txBody>
            <a:bodyPr wrap="none" anchor="ctr">
              <a:prstTxWarp prst="textNoShape">
                <a:avLst/>
              </a:prstTxWarp>
            </a:bodyPr>
            <a:lstStyle/>
            <a:p>
              <a:endParaRPr lang="en-US" sz="1800">
                <a:solidFill>
                  <a:srgbClr val="000000"/>
                </a:solidFill>
                <a:latin typeface="Calibri" charset="0"/>
              </a:endParaRPr>
            </a:p>
          </p:txBody>
        </p:sp>
      </p:gr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5"/>
          <p:cNvSpPr txBox="1">
            <a:spLocks noChangeArrowheads="1"/>
          </p:cNvSpPr>
          <p:nvPr/>
        </p:nvSpPr>
        <p:spPr bwMode="auto">
          <a:xfrm>
            <a:off x="457200" y="6629400"/>
            <a:ext cx="3657600" cy="228600"/>
          </a:xfrm>
          <a:prstGeom prst="rect">
            <a:avLst/>
          </a:prstGeom>
          <a:noFill/>
          <a:ln w="9525">
            <a:noFill/>
            <a:miter lim="800000"/>
            <a:headEnd/>
            <a:tailEnd/>
          </a:ln>
        </p:spPr>
        <p:txBody>
          <a:bodyPr tIns="0" bIns="0" anchor="b">
            <a:prstTxWarp prst="textNoShape">
              <a:avLst/>
            </a:prstTxWarp>
          </a:bodyPr>
          <a:lstStyle/>
          <a:p>
            <a:pPr algn="r"/>
            <a:r>
              <a:rPr lang="en-US" sz="1000">
                <a:solidFill>
                  <a:srgbClr val="F4E7ED"/>
                </a:solidFill>
              </a:rPr>
              <a:t>WIDA Consortium / CAL / MetriTech</a:t>
            </a:r>
          </a:p>
        </p:txBody>
      </p:sp>
      <p:sp>
        <p:nvSpPr>
          <p:cNvPr id="3" name="Rectangle 2"/>
          <p:cNvSpPr txBox="1">
            <a:spLocks noGrp="1"/>
          </p:cNvSpPr>
          <p:nvPr>
            <p:ph type="title" idx="4294967295"/>
          </p:nvPr>
        </p:nvSpPr>
        <p:spPr>
          <a:xfrm>
            <a:off x="152400" y="0"/>
            <a:ext cx="7924800" cy="838200"/>
          </a:xfrm>
        </p:spPr>
        <p:txBody>
          <a:bodyPr anchorCtr="1"/>
          <a:lstStyle/>
          <a:p>
            <a:pPr algn="ctr" eaLnBrk="1" fontAlgn="auto" hangingPunct="1">
              <a:spcBef>
                <a:spcPts val="0"/>
              </a:spcBef>
              <a:spcAft>
                <a:spcPts val="0"/>
              </a:spcAft>
              <a:defRPr/>
            </a:pPr>
            <a:r>
              <a:rPr sz="2800" smtClean="0">
                <a:effectLst>
                  <a:outerShdw dist="38096" dir="2700000">
                    <a:srgbClr val="C0C0C0"/>
                  </a:outerShdw>
                </a:effectLst>
              </a:rPr>
              <a:t>Identifying elements of the </a:t>
            </a:r>
            <a:br>
              <a:rPr sz="2800" smtClean="0">
                <a:effectLst>
                  <a:outerShdw dist="38096" dir="2700000">
                    <a:srgbClr val="C0C0C0"/>
                  </a:outerShdw>
                </a:effectLst>
              </a:rPr>
            </a:br>
            <a:r>
              <a:rPr sz="2800" smtClean="0">
                <a:effectLst>
                  <a:outerShdw dist="38096" dir="2700000">
                    <a:srgbClr val="C0C0C0"/>
                  </a:outerShdw>
                </a:effectLst>
              </a:rPr>
              <a:t>frameworks</a:t>
            </a:r>
          </a:p>
        </p:txBody>
      </p:sp>
      <p:pic>
        <p:nvPicPr>
          <p:cNvPr id="101379" name="Picture 3"/>
          <p:cNvPicPr>
            <a:picLocks noChangeAspect="1"/>
          </p:cNvPicPr>
          <p:nvPr/>
        </p:nvPicPr>
        <p:blipFill>
          <a:blip r:embed="rId3" cstate="print"/>
          <a:srcRect t="1221" b="10197"/>
          <a:stretch>
            <a:fillRect/>
          </a:stretch>
        </p:blipFill>
        <p:spPr bwMode="auto">
          <a:xfrm>
            <a:off x="33338" y="1219200"/>
            <a:ext cx="9110662" cy="5026025"/>
          </a:xfrm>
          <a:prstGeom prst="rect">
            <a:avLst/>
          </a:prstGeom>
          <a:noFill/>
          <a:ln w="9525">
            <a:noFill/>
            <a:miter lim="800000"/>
            <a:headEnd/>
            <a:tailEnd/>
          </a:ln>
        </p:spPr>
      </p:pic>
      <p:sp>
        <p:nvSpPr>
          <p:cNvPr id="5" name="Text Box 4"/>
          <p:cNvSpPr txBox="1"/>
          <p:nvPr/>
        </p:nvSpPr>
        <p:spPr>
          <a:xfrm>
            <a:off x="2005013" y="3979863"/>
            <a:ext cx="5688012" cy="1006475"/>
          </a:xfrm>
          <a:prstGeom prst="rect">
            <a:avLst/>
          </a:prstGeom>
          <a:noFill/>
          <a:ln>
            <a:noFill/>
          </a:ln>
        </p:spPr>
        <p:txBody>
          <a:bodyPr anchorCtr="1">
            <a:spAutoFit/>
          </a:bodyPr>
          <a:lstStyle/>
          <a:p>
            <a:pPr marL="342900" indent="-342900" algn="ctr" fontAlgn="auto">
              <a:spcBef>
                <a:spcPts val="3600"/>
              </a:spcBef>
              <a:spcAft>
                <a:spcPts val="0"/>
              </a:spcAft>
              <a:defRPr sz="1800" b="0" i="0" u="none" strike="noStrike" kern="0" cap="none" spc="0" baseline="0">
                <a:solidFill>
                  <a:srgbClr val="000000"/>
                </a:solidFill>
                <a:uFillTx/>
              </a:defRPr>
            </a:pPr>
            <a:r>
              <a:rPr lang="en-US" sz="6000" kern="0">
                <a:solidFill>
                  <a:srgbClr val="FF0066"/>
                </a:solidFill>
                <a:effectLst>
                  <a:outerShdw dist="38096" dir="2700000">
                    <a:srgbClr val="C0C0C0"/>
                  </a:outerShdw>
                </a:effectLst>
                <a:latin typeface="Arial" pitchFamily="34"/>
                <a:ea typeface="+mn-ea"/>
                <a:cs typeface="+mn-cs"/>
              </a:rPr>
              <a:t>STRAND</a:t>
            </a:r>
          </a:p>
        </p:txBody>
      </p:sp>
      <p:sp>
        <p:nvSpPr>
          <p:cNvPr id="6" name="Line 5"/>
          <p:cNvSpPr>
            <a:spLocks/>
          </p:cNvSpPr>
          <p:nvPr/>
        </p:nvSpPr>
        <p:spPr bwMode="auto">
          <a:xfrm flipV="1">
            <a:off x="1546225" y="4468813"/>
            <a:ext cx="1533525" cy="14287"/>
          </a:xfrm>
          <a:custGeom>
            <a:avLst/>
            <a:gdLst>
              <a:gd name="T0" fmla="*/ 766771 w 1533521"/>
              <a:gd name="T1" fmla="*/ 0 h 14282"/>
              <a:gd name="T2" fmla="*/ 1533541 w 1533521"/>
              <a:gd name="T3" fmla="*/ 7156 h 14282"/>
              <a:gd name="T4" fmla="*/ 766771 w 1533521"/>
              <a:gd name="T5" fmla="*/ 14307 h 14282"/>
              <a:gd name="T6" fmla="*/ 0 w 1533521"/>
              <a:gd name="T7" fmla="*/ 7156 h 14282"/>
              <a:gd name="T8" fmla="*/ 0 w 1533521"/>
              <a:gd name="T9" fmla="*/ 0 h 14282"/>
              <a:gd name="T10" fmla="*/ 1533541 w 1533521"/>
              <a:gd name="T11" fmla="*/ 14307 h 14282"/>
              <a:gd name="T12" fmla="*/ 0 60000 65536"/>
              <a:gd name="T13" fmla="*/ 0 60000 65536"/>
              <a:gd name="T14" fmla="*/ 0 60000 65536"/>
              <a:gd name="T15" fmla="*/ 0 60000 65536"/>
              <a:gd name="T16" fmla="*/ 0 60000 65536"/>
              <a:gd name="T17" fmla="*/ 0 60000 65536"/>
              <a:gd name="T18" fmla="*/ 0 w 1533521"/>
              <a:gd name="T19" fmla="*/ 0 h 14282"/>
              <a:gd name="T20" fmla="*/ 1533521 w 1533521"/>
              <a:gd name="T21" fmla="*/ 14282 h 14282"/>
            </a:gdLst>
            <a:ahLst/>
            <a:cxnLst>
              <a:cxn ang="T12">
                <a:pos x="T0" y="T1"/>
              </a:cxn>
              <a:cxn ang="T13">
                <a:pos x="T2" y="T3"/>
              </a:cxn>
              <a:cxn ang="T14">
                <a:pos x="T4" y="T5"/>
              </a:cxn>
              <a:cxn ang="T15">
                <a:pos x="T6" y="T7"/>
              </a:cxn>
              <a:cxn ang="T16">
                <a:pos x="T8" y="T9"/>
              </a:cxn>
              <a:cxn ang="T17">
                <a:pos x="T10" y="T11"/>
              </a:cxn>
            </a:cxnLst>
            <a:rect l="T18" t="T19" r="T20" b="T21"/>
            <a:pathLst>
              <a:path w="1533521" h="14282">
                <a:moveTo>
                  <a:pt x="0" y="0"/>
                </a:moveTo>
                <a:lnTo>
                  <a:pt x="1533521" y="14282"/>
                </a:lnTo>
              </a:path>
            </a:pathLst>
          </a:custGeom>
          <a:noFill/>
          <a:ln w="57150">
            <a:solidFill>
              <a:srgbClr val="FF0066"/>
            </a:solidFill>
            <a:round/>
            <a:headEnd/>
            <a:tailEnd type="arrow" w="med" len="med"/>
          </a:ln>
        </p:spPr>
        <p:txBody>
          <a:bodyPr>
            <a:prstTxWarp prst="textNoShape">
              <a:avLst/>
            </a:prstTxWarp>
          </a:bodyPr>
          <a:lstStyle/>
          <a:p>
            <a:endParaRPr lang="en-US" sz="1800"/>
          </a:p>
        </p:txBody>
      </p:sp>
      <p:sp>
        <p:nvSpPr>
          <p:cNvPr id="7" name="Line 6"/>
          <p:cNvSpPr>
            <a:spLocks/>
          </p:cNvSpPr>
          <p:nvPr/>
        </p:nvSpPr>
        <p:spPr bwMode="auto">
          <a:xfrm flipV="1">
            <a:off x="6486525" y="4454525"/>
            <a:ext cx="1533525" cy="14288"/>
          </a:xfrm>
          <a:custGeom>
            <a:avLst/>
            <a:gdLst>
              <a:gd name="T0" fmla="*/ 766771 w 1533521"/>
              <a:gd name="T1" fmla="*/ 0 h 14292"/>
              <a:gd name="T2" fmla="*/ 1533541 w 1533521"/>
              <a:gd name="T3" fmla="*/ 7136 h 14292"/>
              <a:gd name="T4" fmla="*/ 766771 w 1533521"/>
              <a:gd name="T5" fmla="*/ 14272 h 14292"/>
              <a:gd name="T6" fmla="*/ 0 w 1533521"/>
              <a:gd name="T7" fmla="*/ 7136 h 14292"/>
              <a:gd name="T8" fmla="*/ 0 w 1533521"/>
              <a:gd name="T9" fmla="*/ 0 h 14292"/>
              <a:gd name="T10" fmla="*/ 1533541 w 1533521"/>
              <a:gd name="T11" fmla="*/ 14272 h 14292"/>
              <a:gd name="T12" fmla="*/ 0 60000 65536"/>
              <a:gd name="T13" fmla="*/ 0 60000 65536"/>
              <a:gd name="T14" fmla="*/ 0 60000 65536"/>
              <a:gd name="T15" fmla="*/ 0 60000 65536"/>
              <a:gd name="T16" fmla="*/ 0 60000 65536"/>
              <a:gd name="T17" fmla="*/ 0 60000 65536"/>
              <a:gd name="T18" fmla="*/ 0 w 1533521"/>
              <a:gd name="T19" fmla="*/ 0 h 14292"/>
              <a:gd name="T20" fmla="*/ 1533521 w 1533521"/>
              <a:gd name="T21" fmla="*/ 14292 h 14292"/>
            </a:gdLst>
            <a:ahLst/>
            <a:cxnLst>
              <a:cxn ang="T12">
                <a:pos x="T0" y="T1"/>
              </a:cxn>
              <a:cxn ang="T13">
                <a:pos x="T2" y="T3"/>
              </a:cxn>
              <a:cxn ang="T14">
                <a:pos x="T4" y="T5"/>
              </a:cxn>
              <a:cxn ang="T15">
                <a:pos x="T6" y="T7"/>
              </a:cxn>
              <a:cxn ang="T16">
                <a:pos x="T8" y="T9"/>
              </a:cxn>
              <a:cxn ang="T17">
                <a:pos x="T10" y="T11"/>
              </a:cxn>
            </a:cxnLst>
            <a:rect l="T18" t="T19" r="T20" b="T21"/>
            <a:pathLst>
              <a:path w="1533521" h="14292">
                <a:moveTo>
                  <a:pt x="0" y="0"/>
                </a:moveTo>
                <a:lnTo>
                  <a:pt x="1533521" y="14292"/>
                </a:lnTo>
              </a:path>
            </a:pathLst>
          </a:custGeom>
          <a:noFill/>
          <a:ln w="57150">
            <a:solidFill>
              <a:srgbClr val="FF0066"/>
            </a:solidFill>
            <a:round/>
            <a:headEnd/>
            <a:tailEnd type="arrow" w="med" len="med"/>
          </a:ln>
        </p:spPr>
        <p:txBody>
          <a:bodyPr>
            <a:prstTxWarp prst="textNoShape">
              <a:avLst/>
            </a:prstTxWarp>
          </a:bodyPr>
          <a:lstStyle/>
          <a:p>
            <a:endParaRPr lang="en-US" sz="1800"/>
          </a:p>
        </p:txBody>
      </p:sp>
      <p:sp>
        <p:nvSpPr>
          <p:cNvPr id="8" name="Rectangle 7"/>
          <p:cNvSpPr>
            <a:spLocks noChangeArrowheads="1"/>
          </p:cNvSpPr>
          <p:nvPr/>
        </p:nvSpPr>
        <p:spPr bwMode="auto">
          <a:xfrm>
            <a:off x="2959100" y="1631950"/>
            <a:ext cx="1404938" cy="1111250"/>
          </a:xfrm>
          <a:prstGeom prst="rect">
            <a:avLst/>
          </a:prstGeom>
          <a:noFill/>
          <a:ln w="76196">
            <a:solidFill>
              <a:srgbClr val="FF0066"/>
            </a:solidFill>
            <a:miter lim="800000"/>
            <a:headEnd/>
            <a:tailEnd/>
          </a:ln>
        </p:spPr>
        <p:txBody>
          <a:bodyPr wrap="none" anchor="ctr">
            <a:prstTxWarp prst="textNoShape">
              <a:avLst/>
            </a:prstTxWarp>
          </a:bodyPr>
          <a:lstStyle/>
          <a:p>
            <a:endParaRPr lang="en-US" sz="1800">
              <a:solidFill>
                <a:srgbClr val="FFFFFF"/>
              </a:solidFill>
            </a:endParaRPr>
          </a:p>
        </p:txBody>
      </p:sp>
      <p:sp>
        <p:nvSpPr>
          <p:cNvPr id="101384" name="Text Box 8"/>
          <p:cNvSpPr txBox="1">
            <a:spLocks noChangeArrowheads="1"/>
          </p:cNvSpPr>
          <p:nvPr/>
        </p:nvSpPr>
        <p:spPr bwMode="auto">
          <a:xfrm>
            <a:off x="3160713" y="1762125"/>
            <a:ext cx="941387" cy="366713"/>
          </a:xfrm>
          <a:prstGeom prst="rect">
            <a:avLst/>
          </a:prstGeom>
          <a:noFill/>
          <a:ln w="9525">
            <a:noFill/>
            <a:miter lim="800000"/>
            <a:headEnd/>
            <a:tailEnd/>
          </a:ln>
        </p:spPr>
        <p:txBody>
          <a:bodyPr>
            <a:prstTxWarp prst="textNoShape">
              <a:avLst/>
            </a:prstTxWarp>
            <a:spAutoFit/>
          </a:bodyPr>
          <a:lstStyle/>
          <a:p>
            <a:pPr marL="342900" indent="-342900">
              <a:spcBef>
                <a:spcPts val="100"/>
              </a:spcBef>
            </a:pPr>
            <a:endParaRPr lang="en-US" sz="1800">
              <a:solidFill>
                <a:srgbClr val="FFFFFF"/>
              </a:solidFill>
            </a:endParaRPr>
          </a:p>
        </p:txBody>
      </p:sp>
      <p:sp>
        <p:nvSpPr>
          <p:cNvPr id="10" name="Line 9"/>
          <p:cNvSpPr>
            <a:spLocks/>
          </p:cNvSpPr>
          <p:nvPr/>
        </p:nvSpPr>
        <p:spPr bwMode="auto">
          <a:xfrm flipH="1" flipV="1">
            <a:off x="4495800" y="2133600"/>
            <a:ext cx="1112838" cy="4763"/>
          </a:xfrm>
          <a:custGeom>
            <a:avLst/>
            <a:gdLst>
              <a:gd name="T0" fmla="*/ 556432 w 1112833"/>
              <a:gd name="T1" fmla="*/ 0 h 4764"/>
              <a:gd name="T2" fmla="*/ 1112858 w 1112833"/>
              <a:gd name="T3" fmla="*/ 2382 h 4764"/>
              <a:gd name="T4" fmla="*/ 556432 w 1112833"/>
              <a:gd name="T5" fmla="*/ 4759 h 4764"/>
              <a:gd name="T6" fmla="*/ 0 w 1112833"/>
              <a:gd name="T7" fmla="*/ 2382 h 4764"/>
              <a:gd name="T8" fmla="*/ 0 w 1112833"/>
              <a:gd name="T9" fmla="*/ 0 h 4764"/>
              <a:gd name="T10" fmla="*/ 1112858 w 1112833"/>
              <a:gd name="T11" fmla="*/ 4759 h 4764"/>
              <a:gd name="T12" fmla="*/ 0 60000 65536"/>
              <a:gd name="T13" fmla="*/ 0 60000 65536"/>
              <a:gd name="T14" fmla="*/ 0 60000 65536"/>
              <a:gd name="T15" fmla="*/ 0 60000 65536"/>
              <a:gd name="T16" fmla="*/ 0 60000 65536"/>
              <a:gd name="T17" fmla="*/ 0 60000 65536"/>
              <a:gd name="T18" fmla="*/ 0 w 1112833"/>
              <a:gd name="T19" fmla="*/ 0 h 4764"/>
              <a:gd name="T20" fmla="*/ 1112833 w 1112833"/>
              <a:gd name="T21" fmla="*/ 4764 h 4764"/>
            </a:gdLst>
            <a:ahLst/>
            <a:cxnLst>
              <a:cxn ang="T12">
                <a:pos x="T0" y="T1"/>
              </a:cxn>
              <a:cxn ang="T13">
                <a:pos x="T2" y="T3"/>
              </a:cxn>
              <a:cxn ang="T14">
                <a:pos x="T4" y="T5"/>
              </a:cxn>
              <a:cxn ang="T15">
                <a:pos x="T6" y="T7"/>
              </a:cxn>
              <a:cxn ang="T16">
                <a:pos x="T8" y="T9"/>
              </a:cxn>
              <a:cxn ang="T17">
                <a:pos x="T10" y="T11"/>
              </a:cxn>
            </a:cxnLst>
            <a:rect l="T18" t="T19" r="T20" b="T21"/>
            <a:pathLst>
              <a:path w="1112833" h="4764">
                <a:moveTo>
                  <a:pt x="0" y="0"/>
                </a:moveTo>
                <a:lnTo>
                  <a:pt x="1112833" y="4764"/>
                </a:lnTo>
              </a:path>
            </a:pathLst>
          </a:custGeom>
          <a:noFill/>
          <a:ln w="57150">
            <a:solidFill>
              <a:srgbClr val="FF0066"/>
            </a:solidFill>
            <a:round/>
            <a:headEnd/>
            <a:tailEnd type="arrow" w="med" len="med"/>
          </a:ln>
        </p:spPr>
        <p:txBody>
          <a:bodyPr>
            <a:prstTxWarp prst="textNoShape">
              <a:avLst/>
            </a:prstTxWarp>
          </a:bodyPr>
          <a:lstStyle/>
          <a:p>
            <a:endParaRPr lang="en-US" sz="1800"/>
          </a:p>
        </p:txBody>
      </p:sp>
      <p:sp>
        <p:nvSpPr>
          <p:cNvPr id="11" name="Text Box 10"/>
          <p:cNvSpPr txBox="1"/>
          <p:nvPr/>
        </p:nvSpPr>
        <p:spPr>
          <a:xfrm>
            <a:off x="5105400" y="1620838"/>
            <a:ext cx="3429000" cy="1739900"/>
          </a:xfrm>
          <a:prstGeom prst="rect">
            <a:avLst/>
          </a:prstGeom>
          <a:noFill/>
          <a:ln>
            <a:noFill/>
          </a:ln>
        </p:spPr>
        <p:txBody>
          <a:bodyPr anchorCtr="1">
            <a:spAutoFit/>
          </a:bodyPr>
          <a:lstStyle/>
          <a:p>
            <a:pPr marL="342900" indent="-342900" algn="ctr" fontAlgn="auto">
              <a:spcBef>
                <a:spcPts val="3600"/>
              </a:spcBef>
              <a:spcAft>
                <a:spcPts val="0"/>
              </a:spcAft>
              <a:defRPr sz="1800" b="0" i="0" u="none" strike="noStrike" kern="0" cap="none" spc="0" baseline="0">
                <a:solidFill>
                  <a:srgbClr val="000000"/>
                </a:solidFill>
                <a:uFillTx/>
              </a:defRPr>
            </a:pPr>
            <a:r>
              <a:rPr lang="en-US" sz="3600" kern="0">
                <a:solidFill>
                  <a:srgbClr val="FF0066"/>
                </a:solidFill>
                <a:effectLst>
                  <a:outerShdw dist="38096" dir="2700000">
                    <a:srgbClr val="C0C0C0"/>
                  </a:outerShdw>
                </a:effectLst>
                <a:latin typeface="Arial" pitchFamily="34"/>
                <a:ea typeface="+mn-ea"/>
                <a:cs typeface="+mn-cs"/>
              </a:rPr>
              <a:t>Model Performance Indicators</a:t>
            </a:r>
          </a:p>
        </p:txBody>
      </p:sp>
      <p:sp>
        <p:nvSpPr>
          <p:cNvPr id="12" name="TextBox 11"/>
          <p:cNvSpPr txBox="1">
            <a:spLocks noChangeArrowheads="1"/>
          </p:cNvSpPr>
          <p:nvPr/>
        </p:nvSpPr>
        <p:spPr bwMode="auto">
          <a:xfrm>
            <a:off x="381000" y="1219200"/>
            <a:ext cx="8382000" cy="423863"/>
          </a:xfrm>
          <a:prstGeom prst="rect">
            <a:avLst/>
          </a:prstGeom>
          <a:noFill/>
          <a:ln w="57150">
            <a:solidFill>
              <a:srgbClr val="FF0000"/>
            </a:solidFill>
            <a:miter lim="800000"/>
            <a:headEnd/>
            <a:tailEnd/>
          </a:ln>
        </p:spPr>
        <p:txBody>
          <a:bodyPr>
            <a:prstTxWarp prst="textNoShape">
              <a:avLst/>
            </a:prstTxWarp>
            <a:spAutoFit/>
          </a:bodyPr>
          <a:lstStyle/>
          <a:p>
            <a:endParaRPr lang="en-US" sz="1800">
              <a:solidFill>
                <a:srgbClr val="000000"/>
              </a:solidFill>
              <a:latin typeface="Calibri" charset="0"/>
            </a:endParaRPr>
          </a:p>
        </p:txBody>
      </p:sp>
      <p:sp>
        <p:nvSpPr>
          <p:cNvPr id="13" name="Line Callout 2 (No Border) 14"/>
          <p:cNvSpPr>
            <a:spLocks noChangeArrowheads="1"/>
          </p:cNvSpPr>
          <p:nvPr/>
        </p:nvSpPr>
        <p:spPr bwMode="auto">
          <a:xfrm>
            <a:off x="7696200" y="381000"/>
            <a:ext cx="1447800" cy="762000"/>
          </a:xfrm>
          <a:custGeom>
            <a:avLst/>
            <a:gdLst>
              <a:gd name="T0" fmla="*/ 723908 w 1447796"/>
              <a:gd name="T1" fmla="*/ 0 h 761996"/>
              <a:gd name="T2" fmla="*/ 1447816 w 1447796"/>
              <a:gd name="T3" fmla="*/ 381008 h 761996"/>
              <a:gd name="T4" fmla="*/ 723908 w 1447796"/>
              <a:gd name="T5" fmla="*/ 762016 h 761996"/>
              <a:gd name="T6" fmla="*/ 0 w 1447796"/>
              <a:gd name="T7" fmla="*/ 381008 h 761996"/>
              <a:gd name="T8" fmla="*/ 0 60000 65536"/>
              <a:gd name="T9" fmla="*/ 0 60000 65536"/>
              <a:gd name="T10" fmla="*/ 0 60000 65536"/>
              <a:gd name="T11" fmla="*/ 0 60000 65536"/>
              <a:gd name="T12" fmla="*/ 0 w 1447796"/>
              <a:gd name="T13" fmla="*/ 0 h 761996"/>
              <a:gd name="T14" fmla="*/ 1447796 w 1447796"/>
              <a:gd name="T15" fmla="*/ 761996 h 761996"/>
            </a:gdLst>
            <a:ahLst/>
            <a:cxnLst>
              <a:cxn ang="T8">
                <a:pos x="T0" y="T1"/>
              </a:cxn>
              <a:cxn ang="T9">
                <a:pos x="T2" y="T3"/>
              </a:cxn>
              <a:cxn ang="T10">
                <a:pos x="T4" y="T5"/>
              </a:cxn>
              <a:cxn ang="T11">
                <a:pos x="T6" y="T7"/>
              </a:cxn>
            </a:cxnLst>
            <a:rect l="T12" t="T13" r="T14" b="T15"/>
            <a:pathLst>
              <a:path w="1447796" h="761996" stroke="0">
                <a:moveTo>
                  <a:pt x="0" y="0"/>
                </a:moveTo>
                <a:lnTo>
                  <a:pt x="1447796" y="0"/>
                </a:lnTo>
                <a:lnTo>
                  <a:pt x="1447796" y="761996"/>
                </a:lnTo>
                <a:lnTo>
                  <a:pt x="0" y="761996"/>
                </a:lnTo>
                <a:close/>
              </a:path>
              <a:path w="1447796" h="761996" fill="none">
                <a:moveTo>
                  <a:pt x="-120645" y="142874"/>
                </a:moveTo>
                <a:lnTo>
                  <a:pt x="-241304" y="142874"/>
                </a:lnTo>
                <a:lnTo>
                  <a:pt x="-675643" y="857245"/>
                </a:lnTo>
              </a:path>
            </a:pathLst>
          </a:custGeom>
          <a:solidFill>
            <a:srgbClr val="4F81BD"/>
          </a:solidFill>
          <a:ln w="25402">
            <a:solidFill>
              <a:srgbClr val="FF0000"/>
            </a:solidFill>
            <a:miter lim="800000"/>
            <a:headEnd/>
            <a:tailEnd/>
          </a:ln>
        </p:spPr>
        <p:txBody>
          <a:bodyPr anchor="ctr" anchorCtr="1">
            <a:prstTxWarp prst="textNoShape">
              <a:avLst/>
            </a:prstTxWarp>
          </a:bodyPr>
          <a:lstStyle/>
          <a:p>
            <a:pPr algn="ctr"/>
            <a:r>
              <a:rPr lang="en-US" sz="1800">
                <a:solidFill>
                  <a:srgbClr val="FFFFFF"/>
                </a:solidFill>
                <a:latin typeface="Calibri" charset="0"/>
              </a:rPr>
              <a:t>Performance Definitions</a:t>
            </a:r>
          </a:p>
        </p:txBody>
      </p:sp>
      <p:sp>
        <p:nvSpPr>
          <p:cNvPr id="14" name="TextBox 15"/>
          <p:cNvSpPr txBox="1">
            <a:spLocks noChangeArrowheads="1"/>
          </p:cNvSpPr>
          <p:nvPr/>
        </p:nvSpPr>
        <p:spPr bwMode="auto">
          <a:xfrm rot="-5399996">
            <a:off x="-2102643" y="3702843"/>
            <a:ext cx="4648200" cy="423863"/>
          </a:xfrm>
          <a:prstGeom prst="rect">
            <a:avLst/>
          </a:prstGeom>
          <a:noFill/>
          <a:ln w="57150">
            <a:solidFill>
              <a:srgbClr val="FF0000"/>
            </a:solidFill>
            <a:miter lim="800000"/>
            <a:headEnd/>
            <a:tailEnd/>
          </a:ln>
        </p:spPr>
        <p:txBody>
          <a:bodyPr>
            <a:prstTxWarp prst="textNoShape">
              <a:avLst/>
            </a:prstTxWarp>
            <a:spAutoFit/>
          </a:bodyPr>
          <a:lstStyle/>
          <a:p>
            <a:endParaRPr lang="en-US" sz="1800">
              <a:solidFill>
                <a:srgbClr val="000000"/>
              </a:solidFill>
              <a:latin typeface="Calibri" charset="0"/>
            </a:endParaRPr>
          </a:p>
        </p:txBody>
      </p:sp>
      <p:sp>
        <p:nvSpPr>
          <p:cNvPr id="15" name="Line Callout 2 (No Border) 16"/>
          <p:cNvSpPr>
            <a:spLocks noChangeArrowheads="1"/>
          </p:cNvSpPr>
          <p:nvPr/>
        </p:nvSpPr>
        <p:spPr bwMode="auto">
          <a:xfrm>
            <a:off x="838200" y="5943600"/>
            <a:ext cx="1219200" cy="533400"/>
          </a:xfrm>
          <a:custGeom>
            <a:avLst/>
            <a:gdLst>
              <a:gd name="T0" fmla="*/ 609608 w 1219196"/>
              <a:gd name="T1" fmla="*/ 0 h 533396"/>
              <a:gd name="T2" fmla="*/ 1219216 w 1219196"/>
              <a:gd name="T3" fmla="*/ 266708 h 533396"/>
              <a:gd name="T4" fmla="*/ 609608 w 1219196"/>
              <a:gd name="T5" fmla="*/ 533416 h 533396"/>
              <a:gd name="T6" fmla="*/ 0 w 1219196"/>
              <a:gd name="T7" fmla="*/ 266708 h 533396"/>
              <a:gd name="T8" fmla="*/ 0 60000 65536"/>
              <a:gd name="T9" fmla="*/ 0 60000 65536"/>
              <a:gd name="T10" fmla="*/ 0 60000 65536"/>
              <a:gd name="T11" fmla="*/ 0 60000 65536"/>
              <a:gd name="T12" fmla="*/ 0 w 1219196"/>
              <a:gd name="T13" fmla="*/ 0 h 533396"/>
              <a:gd name="T14" fmla="*/ 1219196 w 1219196"/>
              <a:gd name="T15" fmla="*/ 533396 h 533396"/>
            </a:gdLst>
            <a:ahLst/>
            <a:cxnLst>
              <a:cxn ang="T8">
                <a:pos x="T0" y="T1"/>
              </a:cxn>
              <a:cxn ang="T9">
                <a:pos x="T2" y="T3"/>
              </a:cxn>
              <a:cxn ang="T10">
                <a:pos x="T4" y="T5"/>
              </a:cxn>
              <a:cxn ang="T11">
                <a:pos x="T6" y="T7"/>
              </a:cxn>
            </a:cxnLst>
            <a:rect l="T12" t="T13" r="T14" b="T15"/>
            <a:pathLst>
              <a:path w="1219196" h="533396" stroke="0">
                <a:moveTo>
                  <a:pt x="0" y="0"/>
                </a:moveTo>
                <a:lnTo>
                  <a:pt x="1219196" y="0"/>
                </a:lnTo>
                <a:lnTo>
                  <a:pt x="1219196" y="533396"/>
                </a:lnTo>
                <a:lnTo>
                  <a:pt x="0" y="533396"/>
                </a:lnTo>
                <a:close/>
              </a:path>
              <a:path w="1219196" h="533396" fill="none">
                <a:moveTo>
                  <a:pt x="-101596" y="100012"/>
                </a:moveTo>
                <a:lnTo>
                  <a:pt x="-203203" y="100012"/>
                </a:lnTo>
                <a:lnTo>
                  <a:pt x="-408955" y="-134213"/>
                </a:lnTo>
              </a:path>
            </a:pathLst>
          </a:custGeom>
          <a:solidFill>
            <a:srgbClr val="4F81BD"/>
          </a:solidFill>
          <a:ln w="25402">
            <a:solidFill>
              <a:srgbClr val="FF0000"/>
            </a:solidFill>
            <a:miter lim="800000"/>
            <a:headEnd/>
            <a:tailEnd/>
          </a:ln>
        </p:spPr>
        <p:txBody>
          <a:bodyPr anchor="ctr" anchorCtr="1">
            <a:prstTxWarp prst="textNoShape">
              <a:avLst/>
            </a:prstTxWarp>
          </a:bodyPr>
          <a:lstStyle/>
          <a:p>
            <a:pPr algn="ctr"/>
            <a:r>
              <a:rPr lang="en-US" sz="1800">
                <a:solidFill>
                  <a:srgbClr val="FFFFFF"/>
                </a:solidFill>
                <a:latin typeface="Calibri" charset="0"/>
              </a:rPr>
              <a:t>Language Domains</a:t>
            </a:r>
          </a:p>
        </p:txBody>
      </p:sp>
      <p:sp>
        <p:nvSpPr>
          <p:cNvPr id="16" name="TextBox 17"/>
          <p:cNvSpPr txBox="1"/>
          <p:nvPr/>
        </p:nvSpPr>
        <p:spPr>
          <a:xfrm>
            <a:off x="304800" y="762000"/>
            <a:ext cx="7239000" cy="641350"/>
          </a:xfrm>
          <a:prstGeom prst="rect">
            <a:avLst/>
          </a:prstGeom>
          <a:noFill/>
          <a:ln>
            <a:noFill/>
          </a:ln>
        </p:spPr>
        <p:txBody>
          <a:bodyPr>
            <a:spAutoFit/>
          </a:bodyPr>
          <a:lstStyle/>
          <a:p>
            <a:pPr fontAlgn="auto">
              <a:spcBef>
                <a:spcPts val="0"/>
              </a:spcBef>
              <a:spcAft>
                <a:spcPts val="0"/>
              </a:spcAft>
              <a:defRPr sz="1800" b="0" i="0" u="none" strike="noStrike" kern="0" cap="none" spc="0" baseline="0">
                <a:solidFill>
                  <a:srgbClr val="000000"/>
                </a:solidFill>
                <a:uFillTx/>
              </a:defRPr>
            </a:pPr>
            <a:r>
              <a:rPr lang="en-US" sz="1800" b="1" kern="0">
                <a:solidFill>
                  <a:srgbClr val="FFFFFF"/>
                </a:solidFill>
                <a:effectLst>
                  <a:outerShdw dist="38096" dir="2700000">
                    <a:srgbClr val="000000"/>
                  </a:outerShdw>
                </a:effectLst>
                <a:latin typeface="Calibri"/>
                <a:ea typeface="+mn-ea"/>
                <a:cs typeface="+mn-cs"/>
              </a:rPr>
              <a:t>ELP Standard 1: Social and Instructional Language, Formative Framework</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500"/>
                                        <p:tgtEl>
                                          <p:spTgt spid="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500"/>
                                        <p:tgtEl>
                                          <p:spTgt spid="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P spid="10" grpId="0" animBg="1"/>
      <p:bldP spid="11" grpId="0"/>
      <p:bldP spid="12" grpId="0" animBg="1"/>
      <p:bldP spid="13" grpId="0" animBg="1"/>
      <p:bldP spid="14" grpId="0" animBg="1"/>
      <p:bldP spid="15" grpId="0" animBg="1"/>
      <p:bldP spid="1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0" y="0"/>
            <a:ext cx="9144000" cy="1676400"/>
          </a:xfrm>
          <a:solidFill>
            <a:schemeClr val="tx1">
              <a:lumMod val="50000"/>
              <a:lumOff val="50000"/>
            </a:schemeClr>
          </a:solidFill>
        </p:spPr>
        <p:txBody>
          <a:bodyPr/>
          <a:lstStyle/>
          <a:p>
            <a:pPr algn="ctr" eaLnBrk="1" fontAlgn="auto" hangingPunct="1">
              <a:spcBef>
                <a:spcPts val="0"/>
              </a:spcBef>
              <a:spcAft>
                <a:spcPts val="0"/>
              </a:spcAft>
              <a:defRPr/>
            </a:pPr>
            <a:r>
              <a:rPr sz="4400" dirty="0" smtClean="0">
                <a:solidFill>
                  <a:schemeClr val="accent6">
                    <a:lumMod val="75000"/>
                  </a:schemeClr>
                </a:solidFill>
              </a:rPr>
              <a:t>Model performance indicators</a:t>
            </a:r>
            <a:r>
              <a:rPr sz="3400" dirty="0" smtClean="0"/>
              <a:t>	</a:t>
            </a:r>
          </a:p>
        </p:txBody>
      </p:sp>
      <p:sp>
        <p:nvSpPr>
          <p:cNvPr id="3" name="Content Placeholder 2"/>
          <p:cNvSpPr txBox="1">
            <a:spLocks noGrp="1"/>
          </p:cNvSpPr>
          <p:nvPr>
            <p:ph idx="1"/>
          </p:nvPr>
        </p:nvSpPr>
        <p:spPr>
          <a:xfrm>
            <a:off x="0" y="1600200"/>
            <a:ext cx="9144000" cy="5257800"/>
          </a:xfrm>
          <a:solidFill>
            <a:schemeClr val="tx1">
              <a:lumMod val="95000"/>
              <a:lumOff val="5000"/>
            </a:schemeClr>
          </a:solidFill>
        </p:spPr>
        <p:txBody>
          <a:bodyPr/>
          <a:lstStyle/>
          <a:p>
            <a:pPr marL="274320" indent="-274320" eaLnBrk="1" fontAlgn="auto" hangingPunct="1">
              <a:spcAft>
                <a:spcPts val="0"/>
              </a:spcAft>
              <a:buFont typeface="Wingdings 2"/>
              <a:buNone/>
              <a:defRPr/>
            </a:pPr>
            <a:r>
              <a:rPr b="1" dirty="0" smtClean="0"/>
              <a:t>An </a:t>
            </a:r>
            <a:r>
              <a:rPr b="1" dirty="0" smtClean="0">
                <a:solidFill>
                  <a:schemeClr val="accent6">
                    <a:lumMod val="75000"/>
                  </a:schemeClr>
                </a:solidFill>
              </a:rPr>
              <a:t>MPI </a:t>
            </a:r>
            <a:r>
              <a:rPr b="1" dirty="0" smtClean="0"/>
              <a:t>is a language objective that contains </a:t>
            </a:r>
            <a:r>
              <a:rPr b="1" i="1" dirty="0" smtClean="0"/>
              <a:t>3</a:t>
            </a:r>
            <a:r>
              <a:rPr b="1" dirty="0" smtClean="0"/>
              <a:t> parts:</a:t>
            </a:r>
          </a:p>
          <a:p>
            <a:pPr marL="274320" indent="-274320" eaLnBrk="1" fontAlgn="auto" hangingPunct="1">
              <a:spcAft>
                <a:spcPts val="0"/>
              </a:spcAft>
              <a:buFont typeface="Wingdings 2"/>
              <a:buNone/>
              <a:defRPr/>
            </a:pPr>
            <a:endParaRPr b="1" dirty="0" smtClean="0"/>
          </a:p>
          <a:p>
            <a:pPr marL="514350" indent="-514350" eaLnBrk="1" fontAlgn="auto" hangingPunct="1">
              <a:spcAft>
                <a:spcPts val="0"/>
              </a:spcAft>
              <a:buFont typeface="Wingdings 2"/>
              <a:buAutoNum type="arabicPeriod"/>
              <a:defRPr/>
            </a:pPr>
            <a:r>
              <a:rPr dirty="0" smtClean="0"/>
              <a:t>A </a:t>
            </a:r>
            <a:r>
              <a:rPr b="1" dirty="0" smtClean="0">
                <a:solidFill>
                  <a:schemeClr val="accent6">
                    <a:lumMod val="75000"/>
                  </a:schemeClr>
                </a:solidFill>
              </a:rPr>
              <a:t>language function word </a:t>
            </a:r>
            <a:r>
              <a:rPr dirty="0" smtClean="0"/>
              <a:t>such as </a:t>
            </a:r>
            <a:r>
              <a:rPr b="1" dirty="0" smtClean="0">
                <a:solidFill>
                  <a:srgbClr val="0070C0"/>
                </a:solidFill>
                <a:effectLst>
                  <a:outerShdw dist="38096" dir="2700000">
                    <a:srgbClr val="000000"/>
                  </a:outerShdw>
                </a:effectLst>
              </a:rPr>
              <a:t>describe</a:t>
            </a:r>
            <a:r>
              <a:rPr b="1" dirty="0" smtClean="0"/>
              <a:t>,  </a:t>
            </a:r>
          </a:p>
          <a:p>
            <a:pPr marL="514350" indent="-1591" eaLnBrk="1" fontAlgn="auto" hangingPunct="1">
              <a:spcAft>
                <a:spcPts val="0"/>
              </a:spcAft>
              <a:buFont typeface="Wingdings 2"/>
              <a:buNone/>
              <a:defRPr/>
            </a:pPr>
            <a:r>
              <a:rPr b="1" dirty="0" smtClean="0">
                <a:solidFill>
                  <a:srgbClr val="0070C0"/>
                </a:solidFill>
                <a:effectLst>
                  <a:outerShdw dist="38096" dir="2700000">
                    <a:srgbClr val="000000"/>
                  </a:outerShdw>
                </a:effectLst>
              </a:rPr>
              <a:t>label</a:t>
            </a:r>
            <a:r>
              <a:rPr b="1" dirty="0" smtClean="0"/>
              <a:t>, </a:t>
            </a:r>
            <a:r>
              <a:rPr b="1" dirty="0" smtClean="0">
                <a:solidFill>
                  <a:srgbClr val="0070C0"/>
                </a:solidFill>
                <a:effectLst>
                  <a:outerShdw dist="38096" dir="2700000">
                    <a:srgbClr val="000000"/>
                  </a:outerShdw>
                </a:effectLst>
              </a:rPr>
              <a:t>critique</a:t>
            </a:r>
            <a:r>
              <a:rPr b="1" dirty="0" smtClean="0"/>
              <a:t>.</a:t>
            </a:r>
          </a:p>
          <a:p>
            <a:pPr marL="514350" indent="-514350" eaLnBrk="1" fontAlgn="auto" hangingPunct="1">
              <a:spcAft>
                <a:spcPts val="0"/>
              </a:spcAft>
              <a:buFont typeface="Wingdings 2"/>
              <a:buNone/>
              <a:defRPr/>
            </a:pPr>
            <a:endParaRPr dirty="0" smtClean="0"/>
          </a:p>
          <a:p>
            <a:pPr marL="514350" indent="-514350" eaLnBrk="1" fontAlgn="auto" hangingPunct="1">
              <a:spcAft>
                <a:spcPts val="0"/>
              </a:spcAft>
              <a:buFont typeface="Wingdings 2"/>
              <a:buAutoNum type="arabicPeriod" startAt="2"/>
              <a:defRPr/>
            </a:pPr>
            <a:r>
              <a:rPr b="1" dirty="0" smtClean="0"/>
              <a:t>The </a:t>
            </a:r>
            <a:r>
              <a:rPr b="1" dirty="0" smtClean="0">
                <a:solidFill>
                  <a:schemeClr val="accent6">
                    <a:lumMod val="75000"/>
                  </a:schemeClr>
                </a:solidFill>
              </a:rPr>
              <a:t>content</a:t>
            </a:r>
            <a:r>
              <a:rPr dirty="0" smtClean="0">
                <a:solidFill>
                  <a:schemeClr val="accent6">
                    <a:lumMod val="75000"/>
                  </a:schemeClr>
                </a:solidFill>
              </a:rPr>
              <a:t> </a:t>
            </a:r>
            <a:r>
              <a:rPr dirty="0" smtClean="0"/>
              <a:t>of the lesson</a:t>
            </a:r>
          </a:p>
          <a:p>
            <a:pPr marL="514350" indent="-514350" eaLnBrk="1" fontAlgn="auto" hangingPunct="1">
              <a:spcAft>
                <a:spcPts val="0"/>
              </a:spcAft>
              <a:buFont typeface="Wingdings 2"/>
              <a:buAutoNum type="arabicPeriod" startAt="2"/>
              <a:defRPr/>
            </a:pPr>
            <a:endParaRPr dirty="0" smtClean="0"/>
          </a:p>
          <a:p>
            <a:pPr marL="514350" indent="-514350" eaLnBrk="1" fontAlgn="auto" hangingPunct="1">
              <a:spcAft>
                <a:spcPts val="0"/>
              </a:spcAft>
              <a:buFont typeface="Wingdings 2"/>
              <a:buAutoNum type="arabicPeriod" startAt="2"/>
              <a:defRPr/>
            </a:pPr>
            <a:r>
              <a:rPr b="1" dirty="0" smtClean="0">
                <a:solidFill>
                  <a:schemeClr val="accent6">
                    <a:lumMod val="75000"/>
                  </a:schemeClr>
                </a:solidFill>
              </a:rPr>
              <a:t>Support</a:t>
            </a:r>
            <a:r>
              <a:rPr dirty="0" smtClean="0">
                <a:solidFill>
                  <a:schemeClr val="accent6">
                    <a:lumMod val="75000"/>
                  </a:schemeClr>
                </a:solidFill>
              </a:rPr>
              <a:t>  or </a:t>
            </a:r>
            <a:r>
              <a:rPr b="1" dirty="0" smtClean="0">
                <a:solidFill>
                  <a:schemeClr val="accent6">
                    <a:lumMod val="75000"/>
                  </a:schemeClr>
                </a:solidFill>
              </a:rPr>
              <a:t>scaffolding</a:t>
            </a:r>
            <a:r>
              <a:rPr dirty="0" smtClean="0">
                <a:solidFill>
                  <a:schemeClr val="accent6">
                    <a:lumMod val="75000"/>
                  </a:schemeClr>
                </a:solidFill>
              </a:rPr>
              <a:t> </a:t>
            </a:r>
            <a:r>
              <a:rPr dirty="0" smtClean="0"/>
              <a:t>to help the EL obtain the content.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1000"/>
                                        <p:tgtEl>
                                          <p:spTgt spid="3">
                                            <p:txEl>
                                              <p:pRg st="5" end="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7" end="7"/>
                                            </p:txEl>
                                          </p:spTgt>
                                        </p:tgtEl>
                                        <p:attrNameLst>
                                          <p:attrName>style.visibility</p:attrName>
                                        </p:attrNameLst>
                                      </p:cBhvr>
                                      <p:to>
                                        <p:strVal val="visible"/>
                                      </p:to>
                                    </p:set>
                                    <p:animEffect transition="in" filter="fade">
                                      <p:cBhvr>
                                        <p:cTn id="20"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p:nvPr>
        </p:nvSpPr>
        <p:spPr>
          <a:xfrm>
            <a:off x="457200" y="152400"/>
            <a:ext cx="7239000" cy="990600"/>
          </a:xfrm>
        </p:spPr>
        <p:txBody>
          <a:bodyPr/>
          <a:lstStyle/>
          <a:p>
            <a:pPr eaLnBrk="1" fontAlgn="auto" hangingPunct="1">
              <a:spcBef>
                <a:spcPts val="0"/>
              </a:spcBef>
              <a:spcAft>
                <a:spcPts val="0"/>
              </a:spcAft>
              <a:defRPr/>
            </a:pPr>
            <a:r>
              <a:rPr sz="3200" b="0" smtClean="0"/>
              <a:t>The Model Performance Indicator</a:t>
            </a:r>
            <a:br>
              <a:rPr sz="3200" b="0" smtClean="0"/>
            </a:br>
            <a:r>
              <a:rPr sz="3200" smtClean="0">
                <a:solidFill>
                  <a:srgbClr val="FFFFFF"/>
                </a:solidFill>
              </a:rPr>
              <a:t>Language Function</a:t>
            </a:r>
          </a:p>
        </p:txBody>
      </p:sp>
      <p:pic>
        <p:nvPicPr>
          <p:cNvPr id="105474" name="Picture 3" descr="slide 35"/>
          <p:cNvPicPr>
            <a:picLocks noGrp="1" noChangeAspect="1"/>
          </p:cNvPicPr>
          <p:nvPr>
            <p:ph idx="1"/>
          </p:nvPr>
        </p:nvPicPr>
        <p:blipFill>
          <a:blip r:embed="rId3" cstate="print"/>
          <a:srcRect/>
          <a:stretch>
            <a:fillRect/>
          </a:stretch>
        </p:blipFill>
        <p:spPr>
          <a:xfrm>
            <a:off x="228600" y="1125538"/>
            <a:ext cx="8686800" cy="5364162"/>
          </a:xfrm>
        </p:spPr>
      </p:pic>
      <p:sp>
        <p:nvSpPr>
          <p:cNvPr id="105475" name="Rectangle 5"/>
          <p:cNvSpPr txBox="1">
            <a:spLocks noChangeArrowheads="1"/>
          </p:cNvSpPr>
          <p:nvPr/>
        </p:nvSpPr>
        <p:spPr bwMode="auto">
          <a:xfrm>
            <a:off x="457200" y="6557963"/>
            <a:ext cx="3657600" cy="228600"/>
          </a:xfrm>
          <a:prstGeom prst="rect">
            <a:avLst/>
          </a:prstGeom>
          <a:noFill/>
          <a:ln w="9525">
            <a:noFill/>
            <a:miter lim="800000"/>
            <a:headEnd/>
            <a:tailEnd/>
          </a:ln>
        </p:spPr>
        <p:txBody>
          <a:bodyPr tIns="0" bIns="0" anchor="b">
            <a:prstTxWarp prst="textNoShape">
              <a:avLst/>
            </a:prstTxWarp>
          </a:bodyPr>
          <a:lstStyle/>
          <a:p>
            <a:pPr algn="r"/>
            <a:r>
              <a:rPr lang="en-US" sz="1000">
                <a:solidFill>
                  <a:srgbClr val="F4E7ED"/>
                </a:solidFill>
              </a:rPr>
              <a:t>WIDA Consortium / CAL / MetriTech</a:t>
            </a:r>
          </a:p>
        </p:txBody>
      </p:sp>
      <p:sp>
        <p:nvSpPr>
          <p:cNvPr id="105476" name="Oval 5"/>
          <p:cNvSpPr>
            <a:spLocks/>
          </p:cNvSpPr>
          <p:nvPr/>
        </p:nvSpPr>
        <p:spPr bwMode="auto">
          <a:xfrm>
            <a:off x="3270250" y="2532063"/>
            <a:ext cx="1038225" cy="931862"/>
          </a:xfrm>
          <a:custGeom>
            <a:avLst/>
            <a:gdLst>
              <a:gd name="T0" fmla="*/ 519109 w 1038228"/>
              <a:gd name="T1" fmla="*/ 0 h 931865"/>
              <a:gd name="T2" fmla="*/ 1038213 w 1038228"/>
              <a:gd name="T3" fmla="*/ 465927 h 931865"/>
              <a:gd name="T4" fmla="*/ 519109 w 1038228"/>
              <a:gd name="T5" fmla="*/ 931850 h 931865"/>
              <a:gd name="T6" fmla="*/ 0 w 1038228"/>
              <a:gd name="T7" fmla="*/ 465927 h 931865"/>
              <a:gd name="T8" fmla="*/ 152045 w 1038228"/>
              <a:gd name="T9" fmla="*/ 136468 h 931865"/>
              <a:gd name="T10" fmla="*/ 152045 w 1038228"/>
              <a:gd name="T11" fmla="*/ 795382 h 931865"/>
              <a:gd name="T12" fmla="*/ 886168 w 1038228"/>
              <a:gd name="T13" fmla="*/ 795382 h 931865"/>
              <a:gd name="T14" fmla="*/ 886168 w 1038228"/>
              <a:gd name="T15" fmla="*/ 136468 h 931865"/>
              <a:gd name="T16" fmla="*/ 0 60000 65536"/>
              <a:gd name="T17" fmla="*/ 0 60000 65536"/>
              <a:gd name="T18" fmla="*/ 0 60000 65536"/>
              <a:gd name="T19" fmla="*/ 0 60000 65536"/>
              <a:gd name="T20" fmla="*/ 0 60000 65536"/>
              <a:gd name="T21" fmla="*/ 0 60000 65536"/>
              <a:gd name="T22" fmla="*/ 0 60000 65536"/>
              <a:gd name="T23" fmla="*/ 0 60000 65536"/>
              <a:gd name="T24" fmla="*/ 152045 w 1038228"/>
              <a:gd name="T25" fmla="*/ 136468 h 931865"/>
              <a:gd name="T26" fmla="*/ 886183 w 1038228"/>
              <a:gd name="T27" fmla="*/ 795397 h 9318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38228" h="931865">
                <a:moveTo>
                  <a:pt x="0" y="465933"/>
                </a:moveTo>
                <a:lnTo>
                  <a:pt x="0" y="465933"/>
                </a:lnTo>
                <a:cubicBezTo>
                  <a:pt x="0" y="208605"/>
                  <a:pt x="232415" y="0"/>
                  <a:pt x="519114" y="1"/>
                </a:cubicBezTo>
                <a:cubicBezTo>
                  <a:pt x="519114" y="1"/>
                  <a:pt x="519114" y="1"/>
                  <a:pt x="519114" y="1"/>
                </a:cubicBezTo>
                <a:cubicBezTo>
                  <a:pt x="805813" y="1"/>
                  <a:pt x="1038228" y="208606"/>
                  <a:pt x="1038228" y="465934"/>
                </a:cubicBezTo>
                <a:cubicBezTo>
                  <a:pt x="1038228" y="465934"/>
                  <a:pt x="1038227" y="465934"/>
                  <a:pt x="1038227" y="465934"/>
                </a:cubicBezTo>
                <a:lnTo>
                  <a:pt x="1038228" y="465935"/>
                </a:lnTo>
                <a:cubicBezTo>
                  <a:pt x="1038228" y="723262"/>
                  <a:pt x="805812" y="931867"/>
                  <a:pt x="519114" y="931868"/>
                </a:cubicBezTo>
                <a:cubicBezTo>
                  <a:pt x="232415" y="931868"/>
                  <a:pt x="0" y="723262"/>
                  <a:pt x="0" y="465935"/>
                </a:cubicBezTo>
                <a:cubicBezTo>
                  <a:pt x="-1" y="465934"/>
                  <a:pt x="0" y="465934"/>
                  <a:pt x="0" y="465934"/>
                </a:cubicBezTo>
                <a:close/>
              </a:path>
            </a:pathLst>
          </a:custGeom>
          <a:noFill/>
          <a:ln w="38103">
            <a:solidFill>
              <a:srgbClr val="0070C0"/>
            </a:solidFill>
            <a:round/>
            <a:headEnd/>
            <a:tailEnd/>
          </a:ln>
        </p:spPr>
        <p:txBody>
          <a:bodyPr wrap="none" anchor="ctr">
            <a:prstTxWarp prst="textNoShape">
              <a:avLst/>
            </a:prstTxWarp>
          </a:bodyPr>
          <a:lstStyle/>
          <a:p>
            <a:endParaRPr lang="en-US" sz="1800"/>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Grp="1"/>
          </p:cNvSpPr>
          <p:nvPr>
            <p:ph type="title"/>
          </p:nvPr>
        </p:nvSpPr>
        <p:spPr>
          <a:xfrm>
            <a:off x="457200" y="0"/>
            <a:ext cx="7239000" cy="990600"/>
          </a:xfrm>
        </p:spPr>
        <p:txBody>
          <a:bodyPr/>
          <a:lstStyle/>
          <a:p>
            <a:pPr eaLnBrk="1" fontAlgn="auto" hangingPunct="1">
              <a:spcBef>
                <a:spcPts val="0"/>
              </a:spcBef>
              <a:spcAft>
                <a:spcPts val="0"/>
              </a:spcAft>
              <a:defRPr/>
            </a:pPr>
            <a:r>
              <a:rPr sz="2900" smtClean="0"/>
              <a:t>The Model Performance Indicator</a:t>
            </a:r>
            <a:br>
              <a:rPr sz="2900" smtClean="0"/>
            </a:br>
            <a:r>
              <a:rPr sz="2900" smtClean="0">
                <a:solidFill>
                  <a:srgbClr val="FFFFFF"/>
                </a:solidFill>
              </a:rPr>
              <a:t>Content Stem</a:t>
            </a:r>
          </a:p>
        </p:txBody>
      </p:sp>
      <p:pic>
        <p:nvPicPr>
          <p:cNvPr id="107522" name="Content Placeholder 2" descr="slide 36"/>
          <p:cNvPicPr>
            <a:picLocks noGrp="1" noChangeAspect="1"/>
          </p:cNvPicPr>
          <p:nvPr>
            <p:ph idx="1"/>
          </p:nvPr>
        </p:nvPicPr>
        <p:blipFill>
          <a:blip r:embed="rId3" cstate="print"/>
          <a:srcRect/>
          <a:stretch>
            <a:fillRect/>
          </a:stretch>
        </p:blipFill>
        <p:spPr>
          <a:xfrm>
            <a:off x="381000" y="1095375"/>
            <a:ext cx="8382000" cy="5405438"/>
          </a:xfrm>
        </p:spPr>
      </p:pic>
      <p:sp>
        <p:nvSpPr>
          <p:cNvPr id="107523" name="Rectangle 5"/>
          <p:cNvSpPr txBox="1">
            <a:spLocks noChangeArrowheads="1"/>
          </p:cNvSpPr>
          <p:nvPr/>
        </p:nvSpPr>
        <p:spPr bwMode="auto">
          <a:xfrm>
            <a:off x="457200" y="6557963"/>
            <a:ext cx="3657600" cy="228600"/>
          </a:xfrm>
          <a:prstGeom prst="rect">
            <a:avLst/>
          </a:prstGeom>
          <a:noFill/>
          <a:ln w="9525">
            <a:noFill/>
            <a:miter lim="800000"/>
            <a:headEnd/>
            <a:tailEnd/>
          </a:ln>
        </p:spPr>
        <p:txBody>
          <a:bodyPr tIns="0" bIns="0" anchor="b">
            <a:prstTxWarp prst="textNoShape">
              <a:avLst/>
            </a:prstTxWarp>
          </a:bodyPr>
          <a:lstStyle/>
          <a:p>
            <a:pPr algn="r"/>
            <a:r>
              <a:rPr lang="en-US" sz="1000">
                <a:solidFill>
                  <a:srgbClr val="F4E7ED"/>
                </a:solidFill>
              </a:rPr>
              <a:t>WIDA Consortium / CAL / MetriTech</a:t>
            </a:r>
          </a:p>
        </p:txBody>
      </p:sp>
      <p:sp>
        <p:nvSpPr>
          <p:cNvPr id="107524" name="Oval 6"/>
          <p:cNvSpPr>
            <a:spLocks/>
          </p:cNvSpPr>
          <p:nvPr/>
        </p:nvSpPr>
        <p:spPr bwMode="auto">
          <a:xfrm>
            <a:off x="3252788" y="2744788"/>
            <a:ext cx="2338387" cy="877887"/>
          </a:xfrm>
          <a:custGeom>
            <a:avLst/>
            <a:gdLst>
              <a:gd name="T0" fmla="*/ 1169198 w 2338385"/>
              <a:gd name="T1" fmla="*/ 0 h 877888"/>
              <a:gd name="T2" fmla="*/ 2338395 w 2338385"/>
              <a:gd name="T3" fmla="*/ 438944 h 877888"/>
              <a:gd name="T4" fmla="*/ 1169198 w 2338385"/>
              <a:gd name="T5" fmla="*/ 877883 h 877888"/>
              <a:gd name="T6" fmla="*/ 0 w 2338385"/>
              <a:gd name="T7" fmla="*/ 438944 h 877888"/>
              <a:gd name="T8" fmla="*/ 342449 w 2338385"/>
              <a:gd name="T9" fmla="*/ 128564 h 877888"/>
              <a:gd name="T10" fmla="*/ 342449 w 2338385"/>
              <a:gd name="T11" fmla="*/ 749319 h 877888"/>
              <a:gd name="T12" fmla="*/ 1995946 w 2338385"/>
              <a:gd name="T13" fmla="*/ 749319 h 877888"/>
              <a:gd name="T14" fmla="*/ 1995946 w 2338385"/>
              <a:gd name="T15" fmla="*/ 128564 h 877888"/>
              <a:gd name="T16" fmla="*/ 0 60000 65536"/>
              <a:gd name="T17" fmla="*/ 0 60000 65536"/>
              <a:gd name="T18" fmla="*/ 0 60000 65536"/>
              <a:gd name="T19" fmla="*/ 0 60000 65536"/>
              <a:gd name="T20" fmla="*/ 0 60000 65536"/>
              <a:gd name="T21" fmla="*/ 0 60000 65536"/>
              <a:gd name="T22" fmla="*/ 0 60000 65536"/>
              <a:gd name="T23" fmla="*/ 0 60000 65536"/>
              <a:gd name="T24" fmla="*/ 342449 w 2338385"/>
              <a:gd name="T25" fmla="*/ 128564 h 877888"/>
              <a:gd name="T26" fmla="*/ 1995936 w 2338385"/>
              <a:gd name="T27" fmla="*/ 749324 h 8778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38385" h="877888">
                <a:moveTo>
                  <a:pt x="0" y="438944"/>
                </a:moveTo>
                <a:lnTo>
                  <a:pt x="0" y="438944"/>
                </a:lnTo>
                <a:cubicBezTo>
                  <a:pt x="1" y="196522"/>
                  <a:pt x="523466" y="0"/>
                  <a:pt x="1169193" y="1"/>
                </a:cubicBezTo>
                <a:cubicBezTo>
                  <a:pt x="1169193" y="1"/>
                  <a:pt x="1169193" y="1"/>
                  <a:pt x="1169193" y="1"/>
                </a:cubicBezTo>
                <a:cubicBezTo>
                  <a:pt x="1814921" y="1"/>
                  <a:pt x="2338386" y="196523"/>
                  <a:pt x="2338386" y="438945"/>
                </a:cubicBezTo>
                <a:cubicBezTo>
                  <a:pt x="2338386" y="438945"/>
                  <a:pt x="2338385" y="438946"/>
                  <a:pt x="2338385" y="438946"/>
                </a:cubicBezTo>
                <a:lnTo>
                  <a:pt x="2338386" y="438947"/>
                </a:lnTo>
                <a:cubicBezTo>
                  <a:pt x="2338386" y="681369"/>
                  <a:pt x="1814920" y="877890"/>
                  <a:pt x="1169193" y="877891"/>
                </a:cubicBezTo>
                <a:cubicBezTo>
                  <a:pt x="523465" y="877891"/>
                  <a:pt x="0" y="681369"/>
                  <a:pt x="0" y="438947"/>
                </a:cubicBezTo>
                <a:cubicBezTo>
                  <a:pt x="-1" y="438946"/>
                  <a:pt x="0" y="438946"/>
                  <a:pt x="0" y="438946"/>
                </a:cubicBezTo>
                <a:close/>
              </a:path>
            </a:pathLst>
          </a:custGeom>
          <a:noFill/>
          <a:ln w="38103">
            <a:solidFill>
              <a:srgbClr val="4F81BD"/>
            </a:solidFill>
            <a:round/>
            <a:headEnd/>
            <a:tailEnd/>
          </a:ln>
        </p:spPr>
        <p:txBody>
          <a:bodyPr wrap="none" anchor="ctr">
            <a:prstTxWarp prst="textNoShape">
              <a:avLst/>
            </a:prstTxWarp>
          </a:bodyPr>
          <a:lstStyle/>
          <a:p>
            <a:endParaRPr lang="en-US" sz="1800"/>
          </a:p>
        </p:txBody>
      </p:sp>
      <p:sp>
        <p:nvSpPr>
          <p:cNvPr id="6" name="AutoShape 7"/>
          <p:cNvSpPr>
            <a:spLocks noChangeArrowheads="1"/>
          </p:cNvSpPr>
          <p:nvPr/>
        </p:nvSpPr>
        <p:spPr bwMode="auto">
          <a:xfrm>
            <a:off x="3886200" y="1266825"/>
            <a:ext cx="4697413" cy="100012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2147483647 w 21600"/>
              <a:gd name="T9" fmla="*/ 2147483647 h 21600"/>
              <a:gd name="T10" fmla="*/ 0 60000 65536"/>
              <a:gd name="T11" fmla="*/ 0 60000 65536"/>
              <a:gd name="T12" fmla="*/ 0 60000 65536"/>
              <a:gd name="T13" fmla="*/ 0 60000 65536"/>
              <a:gd name="T14" fmla="*/ 0 60000 65536"/>
              <a:gd name="T15" fmla="*/ 0 w 21600"/>
              <a:gd name="T16" fmla="*/ 0 h 21600"/>
              <a:gd name="T17" fmla="*/ 21600 w 21600"/>
              <a:gd name="T18" fmla="*/ 21600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0" y="3590"/>
                </a:lnTo>
                <a:lnTo>
                  <a:pt x="0" y="6280"/>
                </a:lnTo>
                <a:lnTo>
                  <a:pt x="0" y="8970"/>
                </a:lnTo>
                <a:lnTo>
                  <a:pt x="0" y="12630"/>
                </a:lnTo>
                <a:lnTo>
                  <a:pt x="0" y="15320"/>
                </a:lnTo>
                <a:lnTo>
                  <a:pt x="0" y="18010"/>
                </a:lnTo>
                <a:lnTo>
                  <a:pt x="0" y="21600"/>
                </a:lnTo>
                <a:lnTo>
                  <a:pt x="3590" y="21600"/>
                </a:lnTo>
                <a:lnTo>
                  <a:pt x="4679" y="34594"/>
                </a:lnTo>
                <a:lnTo>
                  <a:pt x="8970" y="21600"/>
                </a:lnTo>
                <a:lnTo>
                  <a:pt x="12630" y="21600"/>
                </a:lnTo>
                <a:lnTo>
                  <a:pt x="15320" y="21600"/>
                </a:lnTo>
                <a:lnTo>
                  <a:pt x="18010" y="21600"/>
                </a:lnTo>
                <a:lnTo>
                  <a:pt x="21600" y="21600"/>
                </a:lnTo>
                <a:lnTo>
                  <a:pt x="21600" y="18010"/>
                </a:lnTo>
                <a:lnTo>
                  <a:pt x="21600" y="15320"/>
                </a:lnTo>
                <a:lnTo>
                  <a:pt x="21600" y="12630"/>
                </a:lnTo>
                <a:lnTo>
                  <a:pt x="21600" y="8970"/>
                </a:lnTo>
                <a:lnTo>
                  <a:pt x="21600" y="6280"/>
                </a:lnTo>
                <a:lnTo>
                  <a:pt x="21600" y="3590"/>
                </a:lnTo>
                <a:lnTo>
                  <a:pt x="21600" y="0"/>
                </a:lnTo>
                <a:lnTo>
                  <a:pt x="18010" y="0"/>
                </a:lnTo>
                <a:lnTo>
                  <a:pt x="15320" y="0"/>
                </a:lnTo>
                <a:lnTo>
                  <a:pt x="12630" y="0"/>
                </a:lnTo>
                <a:lnTo>
                  <a:pt x="8970" y="0"/>
                </a:lnTo>
                <a:lnTo>
                  <a:pt x="6280" y="0"/>
                </a:lnTo>
                <a:lnTo>
                  <a:pt x="3590" y="0"/>
                </a:lnTo>
                <a:lnTo>
                  <a:pt x="0" y="0"/>
                </a:lnTo>
                <a:close/>
              </a:path>
            </a:pathLst>
          </a:custGeom>
          <a:solidFill>
            <a:srgbClr val="FFFF99"/>
          </a:solidFill>
          <a:ln w="28575">
            <a:solidFill>
              <a:srgbClr val="FFFFFF"/>
            </a:solidFill>
            <a:miter lim="800000"/>
            <a:headEnd/>
            <a:tailEnd/>
          </a:ln>
        </p:spPr>
        <p:txBody>
          <a:bodyPr anchorCtr="1">
            <a:prstTxWarp prst="textNoShape">
              <a:avLst/>
            </a:prstTxWarp>
          </a:bodyPr>
          <a:lstStyle/>
          <a:p>
            <a:pPr algn="ctr">
              <a:spcBef>
                <a:spcPts val="1700"/>
              </a:spcBef>
            </a:pPr>
            <a:r>
              <a:rPr lang="en-US" sz="2800" u="sng">
                <a:solidFill>
                  <a:srgbClr val="C00000"/>
                </a:solidFill>
              </a:rPr>
              <a:t>Content</a:t>
            </a:r>
            <a:r>
              <a:rPr lang="en-US" sz="2800">
                <a:solidFill>
                  <a:srgbClr val="C00000"/>
                </a:solidFill>
              </a:rPr>
              <a:t> Stem = “objects of the earth or sky”</a:t>
            </a:r>
            <a:endParaRPr lang="en-US" sz="1800">
              <a:solidFill>
                <a:srgbClr val="C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100000">
                                          <p:val>
                                            <p:strVal val="#ppt_x"/>
                                          </p:val>
                                        </p:tav>
                                      </p:tavLst>
                                    </p:anim>
                                    <p:anim calcmode="lin" valueType="num">
                                      <p:cBhvr>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Grp="1"/>
          </p:cNvSpPr>
          <p:nvPr>
            <p:ph type="title"/>
          </p:nvPr>
        </p:nvSpPr>
        <p:spPr>
          <a:xfrm>
            <a:off x="533400" y="228600"/>
            <a:ext cx="7239000" cy="838200"/>
          </a:xfrm>
        </p:spPr>
        <p:txBody>
          <a:bodyPr/>
          <a:lstStyle/>
          <a:p>
            <a:pPr eaLnBrk="1" fontAlgn="auto" hangingPunct="1">
              <a:spcBef>
                <a:spcPts val="0"/>
              </a:spcBef>
              <a:spcAft>
                <a:spcPts val="0"/>
              </a:spcAft>
              <a:defRPr/>
            </a:pPr>
            <a:r>
              <a:rPr sz="2900" smtClean="0"/>
              <a:t>The Model Performance Indicator</a:t>
            </a:r>
            <a:br>
              <a:rPr sz="2900" smtClean="0"/>
            </a:br>
            <a:r>
              <a:rPr smtClean="0">
                <a:solidFill>
                  <a:srgbClr val="FFFFFF"/>
                </a:solidFill>
              </a:rPr>
              <a:t>Support or Strategy</a:t>
            </a:r>
          </a:p>
        </p:txBody>
      </p:sp>
      <p:pic>
        <p:nvPicPr>
          <p:cNvPr id="109570" name="Content Placeholder 2" descr="slide 37"/>
          <p:cNvPicPr>
            <a:picLocks noGrp="1" noChangeAspect="1"/>
          </p:cNvPicPr>
          <p:nvPr>
            <p:ph idx="1"/>
          </p:nvPr>
        </p:nvPicPr>
        <p:blipFill>
          <a:blip r:embed="rId3" cstate="print"/>
          <a:srcRect/>
          <a:stretch>
            <a:fillRect/>
          </a:stretch>
        </p:blipFill>
        <p:spPr>
          <a:xfrm>
            <a:off x="228600" y="1143000"/>
            <a:ext cx="8610600" cy="5392738"/>
          </a:xfrm>
        </p:spPr>
      </p:pic>
      <p:sp>
        <p:nvSpPr>
          <p:cNvPr id="109571" name="Rectangle 5"/>
          <p:cNvSpPr txBox="1">
            <a:spLocks noChangeArrowheads="1"/>
          </p:cNvSpPr>
          <p:nvPr/>
        </p:nvSpPr>
        <p:spPr bwMode="auto">
          <a:xfrm>
            <a:off x="457200" y="6557963"/>
            <a:ext cx="3657600" cy="228600"/>
          </a:xfrm>
          <a:prstGeom prst="rect">
            <a:avLst/>
          </a:prstGeom>
          <a:noFill/>
          <a:ln w="9525">
            <a:noFill/>
            <a:miter lim="800000"/>
            <a:headEnd/>
            <a:tailEnd/>
          </a:ln>
        </p:spPr>
        <p:txBody>
          <a:bodyPr tIns="0" bIns="0" anchor="b">
            <a:prstTxWarp prst="textNoShape">
              <a:avLst/>
            </a:prstTxWarp>
          </a:bodyPr>
          <a:lstStyle/>
          <a:p>
            <a:pPr algn="r"/>
            <a:r>
              <a:rPr lang="en-US" sz="1000">
                <a:solidFill>
                  <a:srgbClr val="F4E7ED"/>
                </a:solidFill>
              </a:rPr>
              <a:t>WIDA Consortium / CAL / MetriTech</a:t>
            </a:r>
          </a:p>
        </p:txBody>
      </p:sp>
      <p:sp>
        <p:nvSpPr>
          <p:cNvPr id="5" name="AutoShape 5"/>
          <p:cNvSpPr>
            <a:spLocks noChangeArrowheads="1"/>
          </p:cNvSpPr>
          <p:nvPr/>
        </p:nvSpPr>
        <p:spPr bwMode="auto">
          <a:xfrm>
            <a:off x="3513138" y="1284288"/>
            <a:ext cx="5249862" cy="93027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2147483647 w 21600"/>
              <a:gd name="T9" fmla="*/ 2147483647 h 21600"/>
              <a:gd name="T10" fmla="*/ 0 60000 65536"/>
              <a:gd name="T11" fmla="*/ 0 60000 65536"/>
              <a:gd name="T12" fmla="*/ 0 60000 65536"/>
              <a:gd name="T13" fmla="*/ 0 60000 65536"/>
              <a:gd name="T14" fmla="*/ 0 60000 65536"/>
              <a:gd name="T15" fmla="*/ 0 w 21600"/>
              <a:gd name="T16" fmla="*/ 0 h 21600"/>
              <a:gd name="T17" fmla="*/ 21600 w 21600"/>
              <a:gd name="T18" fmla="*/ 21600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0" y="3590"/>
                </a:lnTo>
                <a:lnTo>
                  <a:pt x="0" y="6280"/>
                </a:lnTo>
                <a:lnTo>
                  <a:pt x="0" y="8970"/>
                </a:lnTo>
                <a:lnTo>
                  <a:pt x="0" y="12630"/>
                </a:lnTo>
                <a:lnTo>
                  <a:pt x="0" y="15320"/>
                </a:lnTo>
                <a:lnTo>
                  <a:pt x="0" y="18010"/>
                </a:lnTo>
                <a:lnTo>
                  <a:pt x="0" y="21600"/>
                </a:lnTo>
                <a:lnTo>
                  <a:pt x="3590" y="21600"/>
                </a:lnTo>
                <a:lnTo>
                  <a:pt x="3764" y="47881"/>
                </a:lnTo>
                <a:lnTo>
                  <a:pt x="8970" y="21600"/>
                </a:lnTo>
                <a:lnTo>
                  <a:pt x="12630" y="21600"/>
                </a:lnTo>
                <a:lnTo>
                  <a:pt x="15320" y="21600"/>
                </a:lnTo>
                <a:lnTo>
                  <a:pt x="18010" y="21600"/>
                </a:lnTo>
                <a:lnTo>
                  <a:pt x="21600" y="21600"/>
                </a:lnTo>
                <a:lnTo>
                  <a:pt x="21600" y="18010"/>
                </a:lnTo>
                <a:lnTo>
                  <a:pt x="21600" y="15320"/>
                </a:lnTo>
                <a:lnTo>
                  <a:pt x="21600" y="12630"/>
                </a:lnTo>
                <a:lnTo>
                  <a:pt x="21600" y="8970"/>
                </a:lnTo>
                <a:lnTo>
                  <a:pt x="21600" y="6280"/>
                </a:lnTo>
                <a:lnTo>
                  <a:pt x="21600" y="3590"/>
                </a:lnTo>
                <a:lnTo>
                  <a:pt x="21600" y="0"/>
                </a:lnTo>
                <a:lnTo>
                  <a:pt x="18010" y="0"/>
                </a:lnTo>
                <a:lnTo>
                  <a:pt x="15320" y="0"/>
                </a:lnTo>
                <a:lnTo>
                  <a:pt x="12630" y="0"/>
                </a:lnTo>
                <a:lnTo>
                  <a:pt x="8970" y="0"/>
                </a:lnTo>
                <a:lnTo>
                  <a:pt x="6280" y="0"/>
                </a:lnTo>
                <a:lnTo>
                  <a:pt x="3590" y="0"/>
                </a:lnTo>
                <a:lnTo>
                  <a:pt x="0" y="0"/>
                </a:lnTo>
                <a:close/>
              </a:path>
            </a:pathLst>
          </a:custGeom>
          <a:solidFill>
            <a:srgbClr val="FFFF99"/>
          </a:solidFill>
          <a:ln w="28575">
            <a:solidFill>
              <a:srgbClr val="FFFFFF"/>
            </a:solidFill>
            <a:miter lim="800000"/>
            <a:headEnd/>
            <a:tailEnd/>
          </a:ln>
        </p:spPr>
        <p:txBody>
          <a:bodyPr anchorCtr="1">
            <a:prstTxWarp prst="textNoShape">
              <a:avLst/>
            </a:prstTxWarp>
          </a:bodyPr>
          <a:lstStyle/>
          <a:p>
            <a:pPr algn="ctr">
              <a:spcBef>
                <a:spcPts val="1700"/>
              </a:spcBef>
            </a:pPr>
            <a:r>
              <a:rPr lang="en-US" sz="2800" u="sng">
                <a:solidFill>
                  <a:srgbClr val="C00000"/>
                </a:solidFill>
              </a:rPr>
              <a:t>Support</a:t>
            </a:r>
            <a:r>
              <a:rPr lang="en-US" sz="2800">
                <a:solidFill>
                  <a:srgbClr val="C00000"/>
                </a:solidFill>
              </a:rPr>
              <a:t> = “from observation, photographs or models”</a:t>
            </a:r>
            <a:endParaRPr lang="en-US" sz="1800">
              <a:solidFill>
                <a:srgbClr val="C00000"/>
              </a:solidFill>
            </a:endParaRPr>
          </a:p>
        </p:txBody>
      </p:sp>
      <p:sp>
        <p:nvSpPr>
          <p:cNvPr id="109573" name="Oval 6"/>
          <p:cNvSpPr>
            <a:spLocks/>
          </p:cNvSpPr>
          <p:nvPr/>
        </p:nvSpPr>
        <p:spPr bwMode="auto">
          <a:xfrm>
            <a:off x="3076575" y="3216275"/>
            <a:ext cx="2760663" cy="985838"/>
          </a:xfrm>
          <a:custGeom>
            <a:avLst/>
            <a:gdLst>
              <a:gd name="T0" fmla="*/ 1380328 w 2760665"/>
              <a:gd name="T1" fmla="*/ 0 h 985842"/>
              <a:gd name="T2" fmla="*/ 2760655 w 2760665"/>
              <a:gd name="T3" fmla="*/ 492911 h 985842"/>
              <a:gd name="T4" fmla="*/ 1380328 w 2760665"/>
              <a:gd name="T5" fmla="*/ 985822 h 985842"/>
              <a:gd name="T6" fmla="*/ 0 w 2760665"/>
              <a:gd name="T7" fmla="*/ 492911 h 985842"/>
              <a:gd name="T8" fmla="*/ 404290 w 2760665"/>
              <a:gd name="T9" fmla="*/ 144368 h 985842"/>
              <a:gd name="T10" fmla="*/ 404290 w 2760665"/>
              <a:gd name="T11" fmla="*/ 841454 h 985842"/>
              <a:gd name="T12" fmla="*/ 2356365 w 2760665"/>
              <a:gd name="T13" fmla="*/ 841454 h 985842"/>
              <a:gd name="T14" fmla="*/ 2356365 w 2760665"/>
              <a:gd name="T15" fmla="*/ 144368 h 985842"/>
              <a:gd name="T16" fmla="*/ 0 60000 65536"/>
              <a:gd name="T17" fmla="*/ 0 60000 65536"/>
              <a:gd name="T18" fmla="*/ 0 60000 65536"/>
              <a:gd name="T19" fmla="*/ 0 60000 65536"/>
              <a:gd name="T20" fmla="*/ 0 60000 65536"/>
              <a:gd name="T21" fmla="*/ 0 60000 65536"/>
              <a:gd name="T22" fmla="*/ 0 60000 65536"/>
              <a:gd name="T23" fmla="*/ 0 60000 65536"/>
              <a:gd name="T24" fmla="*/ 404290 w 2760665"/>
              <a:gd name="T25" fmla="*/ 144373 h 985842"/>
              <a:gd name="T26" fmla="*/ 2356375 w 2760665"/>
              <a:gd name="T27" fmla="*/ 841469 h 98584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760665" h="985842">
                <a:moveTo>
                  <a:pt x="0" y="492921"/>
                </a:moveTo>
                <a:lnTo>
                  <a:pt x="0" y="492921"/>
                </a:lnTo>
                <a:cubicBezTo>
                  <a:pt x="3" y="220689"/>
                  <a:pt x="617998" y="1"/>
                  <a:pt x="1380333" y="2"/>
                </a:cubicBezTo>
                <a:cubicBezTo>
                  <a:pt x="1380333" y="2"/>
                  <a:pt x="1380333" y="2"/>
                  <a:pt x="1380333" y="2"/>
                </a:cubicBezTo>
                <a:cubicBezTo>
                  <a:pt x="2142670" y="2"/>
                  <a:pt x="2760666" y="220690"/>
                  <a:pt x="2760666" y="492923"/>
                </a:cubicBezTo>
                <a:cubicBezTo>
                  <a:pt x="2760666" y="492923"/>
                  <a:pt x="2760665" y="492924"/>
                  <a:pt x="2760665" y="492924"/>
                </a:cubicBezTo>
                <a:lnTo>
                  <a:pt x="2760666" y="492925"/>
                </a:lnTo>
                <a:cubicBezTo>
                  <a:pt x="2760666" y="765157"/>
                  <a:pt x="2142669" y="985845"/>
                  <a:pt x="1380333" y="985846"/>
                </a:cubicBezTo>
                <a:cubicBezTo>
                  <a:pt x="617996" y="985846"/>
                  <a:pt x="0" y="765157"/>
                  <a:pt x="0" y="492925"/>
                </a:cubicBezTo>
                <a:cubicBezTo>
                  <a:pt x="-1" y="492924"/>
                  <a:pt x="0" y="492923"/>
                  <a:pt x="0" y="492923"/>
                </a:cubicBezTo>
                <a:close/>
              </a:path>
            </a:pathLst>
          </a:custGeom>
          <a:noFill/>
          <a:ln w="38103">
            <a:solidFill>
              <a:srgbClr val="0070C0"/>
            </a:solidFill>
            <a:round/>
            <a:headEnd/>
            <a:tailEnd/>
          </a:ln>
        </p:spPr>
        <p:txBody>
          <a:bodyPr wrap="none" anchor="ctr">
            <a:prstTxWarp prst="textNoShape">
              <a:avLst/>
            </a:prstTxWarp>
          </a:bodyPr>
          <a:lstStyle/>
          <a:p>
            <a:endParaRPr lang="en-US" sz="18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100000">
                                          <p:val>
                                            <p:strVal val="#ppt_x"/>
                                          </p:val>
                                        </p:tav>
                                      </p:tavLst>
                                    </p:anim>
                                    <p:anim calcmode="lin" valueType="num">
                                      <p:cBhvr>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0"/>
            <a:ext cx="7239000" cy="990600"/>
          </a:xfrm>
          <a:solidFill>
            <a:schemeClr val="bg2">
              <a:lumMod val="90000"/>
            </a:schemeClr>
          </a:solidFill>
        </p:spPr>
        <p:txBody>
          <a:bodyPr anchorCtr="1"/>
          <a:lstStyle/>
          <a:p>
            <a:pPr algn="ctr" eaLnBrk="1" fontAlgn="auto" hangingPunct="1">
              <a:spcBef>
                <a:spcPts val="0"/>
              </a:spcBef>
              <a:spcAft>
                <a:spcPts val="0"/>
              </a:spcAft>
              <a:defRPr/>
            </a:pPr>
            <a:r>
              <a:rPr dirty="0" smtClean="0"/>
              <a:t>Practice Your Knowledge</a:t>
            </a:r>
          </a:p>
        </p:txBody>
      </p:sp>
      <p:sp>
        <p:nvSpPr>
          <p:cNvPr id="3" name="Content Placeholder 2"/>
          <p:cNvSpPr txBox="1">
            <a:spLocks noGrp="1"/>
          </p:cNvSpPr>
          <p:nvPr>
            <p:ph idx="1"/>
          </p:nvPr>
        </p:nvSpPr>
        <p:spPr>
          <a:xfrm>
            <a:off x="457200" y="1219200"/>
            <a:ext cx="7239000" cy="4876800"/>
          </a:xfrm>
        </p:spPr>
        <p:txBody>
          <a:bodyPr/>
          <a:lstStyle/>
          <a:p>
            <a:pPr marL="514350" indent="-514350" eaLnBrk="1" fontAlgn="auto" hangingPunct="1">
              <a:spcAft>
                <a:spcPts val="0"/>
              </a:spcAft>
              <a:buFont typeface="Wingdings 2"/>
              <a:buNone/>
              <a:defRPr/>
            </a:pPr>
            <a:r>
              <a:rPr b="1" dirty="0" smtClean="0"/>
              <a:t>1.  Identify the 3 elements of an objective (MPI)</a:t>
            </a:r>
          </a:p>
          <a:p>
            <a:pPr marL="274320" indent="-274320" eaLnBrk="1" fontAlgn="auto" hangingPunct="1">
              <a:spcAft>
                <a:spcPts val="0"/>
              </a:spcAft>
              <a:buFont typeface="Wingdings 2"/>
              <a:buNone/>
              <a:defRPr/>
            </a:pPr>
            <a:r>
              <a:rPr b="1" dirty="0" smtClean="0">
                <a:solidFill>
                  <a:srgbClr val="000000"/>
                </a:solidFill>
              </a:rPr>
              <a:t>   </a:t>
            </a:r>
            <a:r>
              <a:rPr b="1" u="sng" dirty="0" smtClean="0">
                <a:solidFill>
                  <a:srgbClr val="000000"/>
                </a:solidFill>
              </a:rPr>
              <a:t>Level 5 Bridging/ Social Studies/Speaking</a:t>
            </a:r>
          </a:p>
          <a:p>
            <a:pPr marL="274320" indent="-274320" eaLnBrk="1" fontAlgn="auto" hangingPunct="1">
              <a:spcAft>
                <a:spcPts val="0"/>
              </a:spcAft>
              <a:buFont typeface="Wingdings 2"/>
              <a:buNone/>
              <a:defRPr/>
            </a:pPr>
            <a:endParaRPr dirty="0" smtClean="0">
              <a:solidFill>
                <a:srgbClr val="5C1F34"/>
              </a:solidFill>
            </a:endParaRPr>
          </a:p>
          <a:p>
            <a:pPr marL="274320" indent="-274320" eaLnBrk="1" fontAlgn="auto" hangingPunct="1">
              <a:spcAft>
                <a:spcPts val="0"/>
              </a:spcAft>
              <a:buFont typeface="Wingdings 2"/>
              <a:buNone/>
              <a:defRPr/>
            </a:pPr>
            <a:endParaRPr dirty="0" smtClean="0"/>
          </a:p>
          <a:p>
            <a:pPr marL="274320" indent="-274320" eaLnBrk="1" fontAlgn="auto" hangingPunct="1">
              <a:spcAft>
                <a:spcPts val="0"/>
              </a:spcAft>
              <a:buFont typeface="Wingdings 2"/>
              <a:buChar char=""/>
              <a:defRPr/>
            </a:pPr>
            <a:endParaRPr dirty="0" smtClean="0"/>
          </a:p>
          <a:p>
            <a:pPr marL="274320" indent="-274320" eaLnBrk="1" fontAlgn="auto" hangingPunct="1">
              <a:spcAft>
                <a:spcPts val="0"/>
              </a:spcAft>
              <a:buFont typeface="Wingdings 2"/>
              <a:buChar char=""/>
              <a:defRPr/>
            </a:pPr>
            <a:endParaRPr dirty="0" smtClean="0"/>
          </a:p>
          <a:p>
            <a:pPr marL="514350" indent="-514350" eaLnBrk="1" fontAlgn="auto" hangingPunct="1">
              <a:spcAft>
                <a:spcPts val="0"/>
              </a:spcAft>
              <a:buFont typeface="Wingdings 2"/>
              <a:buNone/>
              <a:defRPr/>
            </a:pPr>
            <a:r>
              <a:rPr b="1" dirty="0" smtClean="0"/>
              <a:t>2.  Describe how a mainstream teacher implements ELP standards using the </a:t>
            </a:r>
            <a:r>
              <a:rPr b="1" i="1" dirty="0" smtClean="0">
                <a:solidFill>
                  <a:schemeClr val="accent2">
                    <a:lumMod val="50000"/>
                  </a:schemeClr>
                </a:solidFill>
              </a:rPr>
              <a:t>language functions handout.</a:t>
            </a:r>
          </a:p>
          <a:p>
            <a:pPr marL="274320" indent="-274320" eaLnBrk="1" fontAlgn="auto" hangingPunct="1">
              <a:spcAft>
                <a:spcPts val="0"/>
              </a:spcAft>
              <a:buFont typeface="Wingdings 2"/>
              <a:buChar char=""/>
              <a:defRPr/>
            </a:pPr>
            <a:endParaRPr dirty="0" smtClean="0"/>
          </a:p>
        </p:txBody>
      </p:sp>
      <p:pic>
        <p:nvPicPr>
          <p:cNvPr id="111619" name="Picture 4"/>
          <p:cNvPicPr>
            <a:picLocks noChangeAspect="1"/>
          </p:cNvPicPr>
          <p:nvPr/>
        </p:nvPicPr>
        <p:blipFill>
          <a:blip r:embed="rId3" cstate="print"/>
          <a:srcRect/>
          <a:stretch>
            <a:fillRect/>
          </a:stretch>
        </p:blipFill>
        <p:spPr bwMode="auto">
          <a:xfrm>
            <a:off x="993775" y="2590800"/>
            <a:ext cx="6089650" cy="1981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5" name="Picture 2" descr="MCj02381790000[1]"/>
          <p:cNvPicPr>
            <a:picLocks noChangeAspect="1"/>
          </p:cNvPicPr>
          <p:nvPr/>
        </p:nvPicPr>
        <p:blipFill>
          <a:blip r:embed="rId3" cstate="print"/>
          <a:srcRect/>
          <a:stretch>
            <a:fillRect/>
          </a:stretch>
        </p:blipFill>
        <p:spPr bwMode="auto">
          <a:xfrm>
            <a:off x="3048000" y="990600"/>
            <a:ext cx="2855913" cy="1522413"/>
          </a:xfrm>
          <a:prstGeom prst="rect">
            <a:avLst/>
          </a:prstGeom>
          <a:noFill/>
          <a:ln w="9525">
            <a:noFill/>
            <a:miter lim="800000"/>
            <a:headEnd/>
            <a:tailEnd/>
          </a:ln>
        </p:spPr>
      </p:pic>
      <p:sp>
        <p:nvSpPr>
          <p:cNvPr id="53251" name="Rectangle 3"/>
          <p:cNvSpPr>
            <a:spLocks noChangeArrowheads="1"/>
          </p:cNvSpPr>
          <p:nvPr/>
        </p:nvSpPr>
        <p:spPr bwMode="auto">
          <a:xfrm>
            <a:off x="2209800" y="152400"/>
            <a:ext cx="4587875" cy="823913"/>
          </a:xfrm>
          <a:prstGeom prst="rect">
            <a:avLst/>
          </a:prstGeom>
          <a:solidFill>
            <a:schemeClr val="bg1">
              <a:lumMod val="95000"/>
            </a:schemeClr>
          </a:solidFill>
          <a:ln w="9525">
            <a:noFill/>
            <a:miter lim="800000"/>
            <a:headEnd/>
            <a:tailEnd/>
          </a:ln>
        </p:spPr>
        <p:txBody>
          <a:bodyPr wrap="none">
            <a:spAutoFit/>
          </a:bodyPr>
          <a:lstStyle/>
          <a:p>
            <a:pPr marL="342900" indent="-342900">
              <a:defRPr/>
            </a:pPr>
            <a:r>
              <a:rPr lang="en-US" sz="4800">
                <a:solidFill>
                  <a:srgbClr val="336699"/>
                </a:solidFill>
                <a:latin typeface="Arial" pitchFamily="34" charset="0"/>
                <a:ea typeface="+mn-ea"/>
                <a:cs typeface="+mn-cs"/>
              </a:rPr>
              <a:t>Transformations</a:t>
            </a:r>
          </a:p>
        </p:txBody>
      </p:sp>
      <p:sp>
        <p:nvSpPr>
          <p:cNvPr id="53252" name="Rectangle 5"/>
          <p:cNvSpPr>
            <a:spLocks noChangeArrowheads="1"/>
          </p:cNvSpPr>
          <p:nvPr/>
        </p:nvSpPr>
        <p:spPr bwMode="auto">
          <a:xfrm>
            <a:off x="533400" y="2438400"/>
            <a:ext cx="7596188" cy="1920875"/>
          </a:xfrm>
          <a:prstGeom prst="rect">
            <a:avLst/>
          </a:prstGeom>
          <a:solidFill>
            <a:schemeClr val="bg1">
              <a:lumMod val="95000"/>
            </a:schemeClr>
          </a:solidFill>
          <a:ln w="9525">
            <a:noFill/>
            <a:miter lim="800000"/>
            <a:headEnd/>
            <a:tailEnd/>
          </a:ln>
        </p:spPr>
        <p:txBody>
          <a:bodyPr anchorCtr="1">
            <a:spAutoFit/>
          </a:bodyPr>
          <a:lstStyle/>
          <a:p>
            <a:pPr marL="342900" indent="-342900" algn="ctr">
              <a:defRPr/>
            </a:pPr>
            <a:r>
              <a:rPr lang="en-US" sz="4000" dirty="0">
                <a:solidFill>
                  <a:srgbClr val="006666"/>
                </a:solidFill>
                <a:latin typeface="Arial" pitchFamily="34" charset="0"/>
                <a:ea typeface="+mn-ea"/>
                <a:cs typeface="+mn-cs"/>
              </a:rPr>
              <a:t>The Key to your Lesson Planning and Curriculum Development</a:t>
            </a:r>
          </a:p>
        </p:txBody>
      </p:sp>
      <p:sp>
        <p:nvSpPr>
          <p:cNvPr id="53253" name="Text Box 3"/>
          <p:cNvSpPr txBox="1">
            <a:spLocks noChangeArrowheads="1"/>
          </p:cNvSpPr>
          <p:nvPr/>
        </p:nvSpPr>
        <p:spPr bwMode="auto">
          <a:xfrm>
            <a:off x="228600" y="4419600"/>
            <a:ext cx="8001000" cy="1800225"/>
          </a:xfrm>
          <a:prstGeom prst="rect">
            <a:avLst/>
          </a:prstGeom>
          <a:noFill/>
          <a:ln w="9525">
            <a:noFill/>
            <a:miter lim="800000"/>
            <a:headEnd/>
            <a:tailEnd/>
          </a:ln>
        </p:spPr>
        <p:txBody>
          <a:bodyPr anchorCtr="1">
            <a:spAutoFit/>
          </a:bodyPr>
          <a:lstStyle/>
          <a:p>
            <a:pPr algn="ctr">
              <a:spcBef>
                <a:spcPts val="1700"/>
              </a:spcBef>
              <a:defRPr/>
            </a:pPr>
            <a:r>
              <a:rPr lang="en-US" sz="2800" b="1" dirty="0">
                <a:solidFill>
                  <a:srgbClr val="FFFFFF"/>
                </a:solidFill>
                <a:latin typeface="Arial" pitchFamily="34" charset="0"/>
                <a:ea typeface="+mn-ea"/>
                <a:cs typeface="+mn-cs"/>
              </a:rPr>
              <a:t>Changing the </a:t>
            </a:r>
            <a:r>
              <a:rPr lang="en-US" sz="2800" b="1" dirty="0">
                <a:solidFill>
                  <a:schemeClr val="accent1">
                    <a:lumMod val="50000"/>
                  </a:schemeClr>
                </a:solidFill>
                <a:latin typeface="Arial" pitchFamily="34" charset="0"/>
                <a:ea typeface="+mn-ea"/>
                <a:cs typeface="+mn-cs"/>
              </a:rPr>
              <a:t>MPI and Strand </a:t>
            </a:r>
            <a:r>
              <a:rPr lang="en-US" sz="2800" b="1" dirty="0">
                <a:solidFill>
                  <a:srgbClr val="FFFFFF"/>
                </a:solidFill>
                <a:latin typeface="Arial" pitchFamily="34" charset="0"/>
                <a:ea typeface="+mn-ea"/>
                <a:cs typeface="+mn-cs"/>
              </a:rPr>
              <a:t>to more specifically address </a:t>
            </a:r>
            <a:r>
              <a:rPr lang="en-US" sz="2800" b="1" dirty="0">
                <a:solidFill>
                  <a:schemeClr val="accent1">
                    <a:lumMod val="50000"/>
                  </a:schemeClr>
                </a:solidFill>
                <a:latin typeface="Arial" pitchFamily="34" charset="0"/>
                <a:ea typeface="+mn-ea"/>
                <a:cs typeface="+mn-cs"/>
              </a:rPr>
              <a:t>state content standards </a:t>
            </a:r>
            <a:r>
              <a:rPr lang="en-US" sz="2800" b="1" dirty="0">
                <a:solidFill>
                  <a:srgbClr val="FFFFFF"/>
                </a:solidFill>
                <a:latin typeface="Arial" pitchFamily="34" charset="0"/>
                <a:ea typeface="+mn-ea"/>
                <a:cs typeface="+mn-cs"/>
              </a:rPr>
              <a:t>and </a:t>
            </a:r>
            <a:r>
              <a:rPr lang="en-US" sz="2800" b="1" dirty="0">
                <a:solidFill>
                  <a:schemeClr val="accent1">
                    <a:lumMod val="50000"/>
                  </a:schemeClr>
                </a:solidFill>
                <a:latin typeface="Arial" pitchFamily="34" charset="0"/>
                <a:ea typeface="+mn-ea"/>
                <a:cs typeface="+mn-cs"/>
              </a:rPr>
              <a:t>classroom practice</a:t>
            </a:r>
            <a:r>
              <a:rPr lang="en-US" sz="2800" b="1" dirty="0">
                <a:solidFill>
                  <a:srgbClr val="FFFFFF"/>
                </a:solidFill>
                <a:latin typeface="Arial" pitchFamily="34" charset="0"/>
                <a:ea typeface="+mn-ea"/>
                <a:cs typeface="+mn-cs"/>
              </a:rPr>
              <a:t/>
            </a:r>
            <a:br>
              <a:rPr lang="en-US" sz="2800" b="1" dirty="0">
                <a:solidFill>
                  <a:srgbClr val="FFFFFF"/>
                </a:solidFill>
                <a:latin typeface="Arial" pitchFamily="34" charset="0"/>
                <a:ea typeface="+mn-ea"/>
                <a:cs typeface="+mn-cs"/>
              </a:rPr>
            </a:br>
            <a:endParaRPr lang="en-US" sz="2800" b="1" dirty="0">
              <a:solidFill>
                <a:srgbClr val="FFFFFF"/>
              </a:solidFill>
              <a:latin typeface="Arial" pitchFamily="34" charset="0"/>
              <a:ea typeface="+mn-ea"/>
              <a:cs typeface="+mn-cs"/>
            </a:endParaRP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p:nvPr>
        </p:nvSpPr>
        <p:spPr>
          <a:xfrm>
            <a:off x="268288" y="173038"/>
            <a:ext cx="8647112" cy="1350962"/>
          </a:xfrm>
          <a:solidFill>
            <a:srgbClr val="FFC000"/>
          </a:solidFill>
        </p:spPr>
        <p:txBody>
          <a:bodyPr anchorCtr="1"/>
          <a:lstStyle/>
          <a:p>
            <a:pPr algn="ctr" eaLnBrk="1" fontAlgn="auto" hangingPunct="1">
              <a:spcBef>
                <a:spcPts val="0"/>
              </a:spcBef>
              <a:spcAft>
                <a:spcPts val="0"/>
              </a:spcAft>
              <a:defRPr/>
            </a:pPr>
            <a:r>
              <a:rPr sz="3400" dirty="0" smtClean="0">
                <a:solidFill>
                  <a:srgbClr val="FFFFFF"/>
                </a:solidFill>
              </a:rPr>
              <a:t>What are the </a:t>
            </a:r>
            <a:r>
              <a:rPr sz="3400" dirty="0" smtClean="0">
                <a:solidFill>
                  <a:schemeClr val="tx1"/>
                </a:solidFill>
              </a:rPr>
              <a:t>language functions</a:t>
            </a:r>
            <a:r>
              <a:rPr sz="3400" dirty="0" smtClean="0">
                <a:solidFill>
                  <a:srgbClr val="FFFFFF"/>
                </a:solidFill>
              </a:rPr>
              <a:t>, </a:t>
            </a:r>
            <a:r>
              <a:rPr sz="3400" dirty="0" smtClean="0">
                <a:solidFill>
                  <a:schemeClr val="tx1"/>
                </a:solidFill>
              </a:rPr>
              <a:t>supports</a:t>
            </a:r>
            <a:r>
              <a:rPr sz="3400" dirty="0" smtClean="0">
                <a:solidFill>
                  <a:srgbClr val="FFFFFF"/>
                </a:solidFill>
              </a:rPr>
              <a:t> and </a:t>
            </a:r>
            <a:r>
              <a:rPr sz="3400" dirty="0" smtClean="0">
                <a:solidFill>
                  <a:schemeClr val="tx1"/>
                </a:solidFill>
              </a:rPr>
              <a:t>content stems</a:t>
            </a:r>
            <a:r>
              <a:rPr sz="3400" dirty="0" smtClean="0">
                <a:solidFill>
                  <a:srgbClr val="FFFFFF"/>
                </a:solidFill>
              </a:rPr>
              <a:t>?</a:t>
            </a:r>
          </a:p>
        </p:txBody>
      </p:sp>
      <p:pic>
        <p:nvPicPr>
          <p:cNvPr id="115714" name="Picture 3"/>
          <p:cNvPicPr>
            <a:picLocks noChangeAspect="1"/>
          </p:cNvPicPr>
          <p:nvPr/>
        </p:nvPicPr>
        <p:blipFill>
          <a:blip r:embed="rId3" cstate="print"/>
          <a:srcRect/>
          <a:stretch>
            <a:fillRect/>
          </a:stretch>
        </p:blipFill>
        <p:spPr bwMode="auto">
          <a:xfrm>
            <a:off x="-4763" y="1676400"/>
            <a:ext cx="9148763" cy="4946650"/>
          </a:xfrm>
          <a:prstGeom prst="rect">
            <a:avLst/>
          </a:prstGeom>
          <a:noFill/>
          <a:ln w="9525">
            <a:noFill/>
            <a:miter lim="800000"/>
            <a:headEnd/>
            <a:tailEnd/>
          </a:ln>
        </p:spPr>
      </p:pic>
      <p:sp>
        <p:nvSpPr>
          <p:cNvPr id="4" name="TextBox 3"/>
          <p:cNvSpPr txBox="1"/>
          <p:nvPr/>
        </p:nvSpPr>
        <p:spPr>
          <a:xfrm>
            <a:off x="381000" y="2743200"/>
            <a:ext cx="1295400" cy="1465263"/>
          </a:xfrm>
          <a:prstGeom prst="rect">
            <a:avLst/>
          </a:prstGeom>
          <a:solidFill>
            <a:srgbClr val="FFC000"/>
          </a:solidFill>
          <a:ln>
            <a:noFill/>
          </a:ln>
          <a:effectLst>
            <a:outerShdw dist="38103" algn="tl">
              <a:srgbClr val="000000">
                <a:alpha val="40000"/>
              </a:srgbClr>
            </a:outerShdw>
          </a:effectLst>
        </p:spPr>
        <p:txBody>
          <a:bodyPr>
            <a:spAutoFit/>
          </a:bodyPr>
          <a:lstStyle/>
          <a:p>
            <a:pPr fontAlgn="auto">
              <a:spcBef>
                <a:spcPts val="0"/>
              </a:spcBef>
              <a:spcAft>
                <a:spcPts val="0"/>
              </a:spcAft>
              <a:defRPr sz="1800" b="0" i="0" u="none" strike="noStrike" kern="0" cap="none" spc="0" baseline="0">
                <a:solidFill>
                  <a:srgbClr val="000000"/>
                </a:solidFill>
                <a:uFillTx/>
              </a:defRPr>
            </a:pPr>
            <a:r>
              <a:rPr lang="en-US" sz="1800" b="1" kern="0">
                <a:solidFill>
                  <a:srgbClr val="1E1C11"/>
                </a:solidFill>
                <a:latin typeface="Calibri"/>
                <a:ea typeface="+mn-ea"/>
                <a:cs typeface="+mn-cs"/>
              </a:rPr>
              <a:t>Author’s perspective and point of view</a:t>
            </a:r>
          </a:p>
        </p:txBody>
      </p:sp>
      <p:sp>
        <p:nvSpPr>
          <p:cNvPr id="5" name="TextBox 4"/>
          <p:cNvSpPr txBox="1"/>
          <p:nvPr/>
        </p:nvSpPr>
        <p:spPr>
          <a:xfrm>
            <a:off x="1752600" y="2743200"/>
            <a:ext cx="1295400" cy="3113088"/>
          </a:xfrm>
          <a:prstGeom prst="rect">
            <a:avLst/>
          </a:prstGeom>
          <a:solidFill>
            <a:srgbClr val="FFC000"/>
          </a:solidFill>
          <a:ln>
            <a:noFill/>
          </a:ln>
          <a:effectLst>
            <a:outerShdw dist="38103" algn="tl">
              <a:srgbClr val="000000">
                <a:alpha val="40000"/>
              </a:srgbClr>
            </a:outerShdw>
          </a:effectLst>
        </p:spPr>
        <p:txBody>
          <a:bodyPr>
            <a:spAutoFit/>
          </a:bodyPr>
          <a:lstStyle/>
          <a:p>
            <a:pPr fontAlgn="auto">
              <a:spcBef>
                <a:spcPts val="0"/>
              </a:spcBef>
              <a:spcAft>
                <a:spcPts val="0"/>
              </a:spcAft>
              <a:defRPr sz="1800" b="0" i="0" u="none" strike="noStrike" kern="0" cap="none" spc="0" baseline="0">
                <a:solidFill>
                  <a:srgbClr val="000000"/>
                </a:solidFill>
                <a:uFillTx/>
              </a:defRPr>
            </a:pPr>
            <a:r>
              <a:rPr lang="en-US" sz="1800" b="1" kern="0">
                <a:solidFill>
                  <a:srgbClr val="1E1C11"/>
                </a:solidFill>
                <a:latin typeface="Calibri"/>
                <a:ea typeface="+mn-ea"/>
                <a:cs typeface="+mn-cs"/>
              </a:rPr>
              <a:t>Identify words and phrases related to author’s perspective in illustrated sentences</a:t>
            </a:r>
          </a:p>
        </p:txBody>
      </p:sp>
      <p:sp>
        <p:nvSpPr>
          <p:cNvPr id="6" name="TextBox 5"/>
          <p:cNvSpPr txBox="1"/>
          <p:nvPr/>
        </p:nvSpPr>
        <p:spPr>
          <a:xfrm>
            <a:off x="3124200" y="2743200"/>
            <a:ext cx="1295400" cy="3662363"/>
          </a:xfrm>
          <a:prstGeom prst="rect">
            <a:avLst/>
          </a:prstGeom>
          <a:solidFill>
            <a:srgbClr val="FFC000"/>
          </a:solidFill>
          <a:ln>
            <a:noFill/>
          </a:ln>
          <a:effectLst>
            <a:outerShdw dist="38103" algn="tl">
              <a:srgbClr val="000000">
                <a:alpha val="40000"/>
              </a:srgbClr>
            </a:outerShdw>
          </a:effectLst>
        </p:spPr>
        <p:txBody>
          <a:bodyPr>
            <a:spAutoFit/>
          </a:bodyPr>
          <a:lstStyle/>
          <a:p>
            <a:pPr fontAlgn="auto">
              <a:spcBef>
                <a:spcPts val="0"/>
              </a:spcBef>
              <a:spcAft>
                <a:spcPts val="0"/>
              </a:spcAft>
              <a:defRPr sz="1800" b="0" i="0" u="none" strike="noStrike" kern="0" cap="none" spc="0" baseline="0">
                <a:solidFill>
                  <a:srgbClr val="000000"/>
                </a:solidFill>
                <a:uFillTx/>
              </a:defRPr>
            </a:pPr>
            <a:r>
              <a:rPr lang="en-US" sz="1800" b="1" kern="0">
                <a:solidFill>
                  <a:srgbClr val="1E1C11"/>
                </a:solidFill>
                <a:latin typeface="Calibri"/>
                <a:ea typeface="+mn-ea"/>
                <a:cs typeface="+mn-cs"/>
              </a:rPr>
              <a:t>Identify main ideas related to author’s perspective in illustrated series of related sentences</a:t>
            </a:r>
          </a:p>
          <a:p>
            <a:pPr fontAlgn="auto">
              <a:spcBef>
                <a:spcPts val="0"/>
              </a:spcBef>
              <a:spcAft>
                <a:spcPts val="0"/>
              </a:spcAft>
              <a:defRPr sz="1800" b="0" i="0" u="none" strike="noStrike" kern="0" cap="none" spc="0" baseline="0">
                <a:solidFill>
                  <a:srgbClr val="000000"/>
                </a:solidFill>
                <a:uFillTx/>
              </a:defRPr>
            </a:pPr>
            <a:endParaRPr lang="en-US" sz="1800" kern="0">
              <a:solidFill>
                <a:srgbClr val="1E1C11"/>
              </a:solidFill>
              <a:effectLst>
                <a:outerShdw dist="38096" dir="2700000">
                  <a:srgbClr val="000000"/>
                </a:outerShdw>
              </a:effectLst>
              <a:latin typeface="Calibri"/>
              <a:ea typeface="+mn-ea"/>
              <a:cs typeface="+mn-cs"/>
            </a:endParaRPr>
          </a:p>
        </p:txBody>
      </p:sp>
      <p:sp>
        <p:nvSpPr>
          <p:cNvPr id="7" name="TextBox 6"/>
          <p:cNvSpPr txBox="1"/>
          <p:nvPr/>
        </p:nvSpPr>
        <p:spPr>
          <a:xfrm>
            <a:off x="4572000" y="2743200"/>
            <a:ext cx="1295400" cy="3662363"/>
          </a:xfrm>
          <a:prstGeom prst="rect">
            <a:avLst/>
          </a:prstGeom>
          <a:solidFill>
            <a:srgbClr val="FFC000"/>
          </a:solidFill>
          <a:ln>
            <a:noFill/>
          </a:ln>
          <a:effectLst>
            <a:outerShdw dist="38103" algn="tl">
              <a:srgbClr val="000000">
                <a:alpha val="40000"/>
              </a:srgbClr>
            </a:outerShdw>
          </a:effectLst>
        </p:spPr>
        <p:txBody>
          <a:bodyPr>
            <a:spAutoFit/>
          </a:bodyPr>
          <a:lstStyle/>
          <a:p>
            <a:pPr fontAlgn="auto">
              <a:spcBef>
                <a:spcPts val="0"/>
              </a:spcBef>
              <a:spcAft>
                <a:spcPts val="0"/>
              </a:spcAft>
              <a:defRPr sz="1800" b="0" i="0" u="none" strike="noStrike" kern="0" cap="none" spc="0" baseline="0">
                <a:solidFill>
                  <a:srgbClr val="000000"/>
                </a:solidFill>
                <a:uFillTx/>
              </a:defRPr>
            </a:pPr>
            <a:r>
              <a:rPr lang="en-US" sz="1800" b="1" kern="0">
                <a:solidFill>
                  <a:srgbClr val="1E1C11"/>
                </a:solidFill>
                <a:latin typeface="Calibri"/>
                <a:ea typeface="+mn-ea"/>
                <a:cs typeface="+mn-cs"/>
              </a:rPr>
              <a:t>Identify main ideas and supporting details related to author’s perspective in illustrated paragraphs</a:t>
            </a:r>
          </a:p>
          <a:p>
            <a:pPr fontAlgn="auto">
              <a:spcBef>
                <a:spcPts val="0"/>
              </a:spcBef>
              <a:spcAft>
                <a:spcPts val="0"/>
              </a:spcAft>
              <a:defRPr sz="1800" b="0" i="0" u="none" strike="noStrike" kern="0" cap="none" spc="0" baseline="0">
                <a:solidFill>
                  <a:srgbClr val="000000"/>
                </a:solidFill>
                <a:uFillTx/>
              </a:defRPr>
            </a:pPr>
            <a:endParaRPr lang="en-US" sz="1800" kern="0">
              <a:solidFill>
                <a:srgbClr val="1E1C11"/>
              </a:solidFill>
              <a:effectLst>
                <a:outerShdw dist="38096" dir="2700000">
                  <a:srgbClr val="000000"/>
                </a:outerShdw>
              </a:effectLst>
              <a:latin typeface="Calibri"/>
              <a:ea typeface="+mn-ea"/>
              <a:cs typeface="+mn-cs"/>
            </a:endParaRPr>
          </a:p>
        </p:txBody>
      </p:sp>
      <p:sp>
        <p:nvSpPr>
          <p:cNvPr id="8" name="TextBox 7"/>
          <p:cNvSpPr txBox="1"/>
          <p:nvPr/>
        </p:nvSpPr>
        <p:spPr>
          <a:xfrm>
            <a:off x="5943600" y="2743200"/>
            <a:ext cx="1295400" cy="2014538"/>
          </a:xfrm>
          <a:prstGeom prst="rect">
            <a:avLst/>
          </a:prstGeom>
          <a:solidFill>
            <a:srgbClr val="FFC000"/>
          </a:solidFill>
          <a:ln>
            <a:noFill/>
          </a:ln>
          <a:effectLst>
            <a:outerShdw dist="38103" algn="tl">
              <a:srgbClr val="000000">
                <a:alpha val="40000"/>
              </a:srgbClr>
            </a:outerShdw>
          </a:effectLst>
        </p:spPr>
        <p:txBody>
          <a:bodyPr>
            <a:spAutoFit/>
          </a:bodyPr>
          <a:lstStyle/>
          <a:p>
            <a:pPr fontAlgn="auto">
              <a:spcBef>
                <a:spcPts val="0"/>
              </a:spcBef>
              <a:spcAft>
                <a:spcPts val="0"/>
              </a:spcAft>
              <a:defRPr sz="1800" b="0" i="0" u="none" strike="noStrike" kern="0" cap="none" spc="0" baseline="0">
                <a:solidFill>
                  <a:srgbClr val="000000"/>
                </a:solidFill>
                <a:uFillTx/>
              </a:defRPr>
            </a:pPr>
            <a:r>
              <a:rPr lang="en-US" sz="1800" b="1" kern="0">
                <a:solidFill>
                  <a:srgbClr val="1E1C11"/>
                </a:solidFill>
                <a:latin typeface="Calibri"/>
                <a:ea typeface="+mn-ea"/>
                <a:cs typeface="+mn-cs"/>
              </a:rPr>
              <a:t>Analyze author’s perspective in illustrated text</a:t>
            </a:r>
          </a:p>
          <a:p>
            <a:pPr fontAlgn="auto">
              <a:spcBef>
                <a:spcPts val="0"/>
              </a:spcBef>
              <a:spcAft>
                <a:spcPts val="0"/>
              </a:spcAft>
              <a:defRPr sz="1800" b="0" i="0" u="none" strike="noStrike" kern="0" cap="none" spc="0" baseline="0">
                <a:solidFill>
                  <a:srgbClr val="000000"/>
                </a:solidFill>
                <a:uFillTx/>
              </a:defRPr>
            </a:pPr>
            <a:endParaRPr lang="en-US" sz="1800" kern="0">
              <a:solidFill>
                <a:srgbClr val="1E1C11"/>
              </a:solidFill>
              <a:effectLst>
                <a:outerShdw dist="38096" dir="2700000">
                  <a:srgbClr val="000000"/>
                </a:outerShdw>
              </a:effectLst>
              <a:latin typeface="Calibri"/>
              <a:ea typeface="+mn-ea"/>
              <a:cs typeface="+mn-cs"/>
            </a:endParaRPr>
          </a:p>
        </p:txBody>
      </p:sp>
      <p:sp>
        <p:nvSpPr>
          <p:cNvPr id="9" name="TextBox 8"/>
          <p:cNvSpPr txBox="1"/>
          <p:nvPr/>
        </p:nvSpPr>
        <p:spPr>
          <a:xfrm>
            <a:off x="7391400" y="2743200"/>
            <a:ext cx="1295400" cy="2563813"/>
          </a:xfrm>
          <a:prstGeom prst="rect">
            <a:avLst/>
          </a:prstGeom>
          <a:solidFill>
            <a:srgbClr val="FFC000"/>
          </a:solidFill>
          <a:ln>
            <a:noFill/>
          </a:ln>
          <a:effectLst>
            <a:outerShdw dist="38103" algn="tl">
              <a:srgbClr val="000000">
                <a:alpha val="40000"/>
              </a:srgbClr>
            </a:outerShdw>
          </a:effectLst>
        </p:spPr>
        <p:txBody>
          <a:bodyPr>
            <a:spAutoFit/>
          </a:bodyPr>
          <a:lstStyle/>
          <a:p>
            <a:pPr fontAlgn="auto">
              <a:spcBef>
                <a:spcPts val="0"/>
              </a:spcBef>
              <a:spcAft>
                <a:spcPts val="0"/>
              </a:spcAft>
              <a:defRPr sz="1800" b="0" i="0" u="none" strike="noStrike" kern="0" cap="none" spc="0" baseline="0">
                <a:solidFill>
                  <a:srgbClr val="000000"/>
                </a:solidFill>
                <a:uFillTx/>
              </a:defRPr>
            </a:pPr>
            <a:r>
              <a:rPr lang="en-US" sz="1800" b="1" kern="0">
                <a:solidFill>
                  <a:srgbClr val="1E1C11"/>
                </a:solidFill>
                <a:latin typeface="Calibri"/>
                <a:ea typeface="+mn-ea"/>
                <a:cs typeface="+mn-cs"/>
              </a:rPr>
              <a:t>Interpret author’s perspective in literary text and apply to other contexts</a:t>
            </a: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p:cNvSpPr txBox="1"/>
          <p:nvPr/>
        </p:nvSpPr>
        <p:spPr>
          <a:xfrm>
            <a:off x="0" y="0"/>
            <a:ext cx="9144000" cy="1390650"/>
          </a:xfrm>
          <a:prstGeom prst="rect">
            <a:avLst/>
          </a:prstGeom>
          <a:solidFill>
            <a:schemeClr val="bg1">
              <a:lumMod val="85000"/>
            </a:schemeClr>
          </a:solidFill>
          <a:ln>
            <a:noFill/>
          </a:ln>
        </p:spPr>
        <p:txBody>
          <a:bodyPr lIns="0" tIns="0" rIns="18288" bIns="0" anchor="b" anchorCtr="1"/>
          <a:lstStyle/>
          <a:p>
            <a:pPr algn="ctr" fontAlgn="auto">
              <a:lnSpc>
                <a:spcPct val="80000"/>
              </a:lnSpc>
              <a:spcBef>
                <a:spcPts val="0"/>
              </a:spcBef>
              <a:spcAft>
                <a:spcPts val="0"/>
              </a:spcAft>
              <a:defRPr sz="1500" b="0" i="0" u="none" strike="noStrike" kern="0" cap="none" spc="0" baseline="0">
                <a:solidFill>
                  <a:srgbClr val="000000"/>
                </a:solidFill>
                <a:uFillTx/>
              </a:defRPr>
            </a:pPr>
            <a:r>
              <a:rPr lang="en-US" sz="4800" b="1" kern="0" dirty="0">
                <a:solidFill>
                  <a:srgbClr val="EE7F5A"/>
                </a:solidFill>
                <a:effectLst>
                  <a:outerShdw dist="25402" dir="5400000">
                    <a:srgbClr val="000000"/>
                  </a:outerShdw>
                </a:effectLst>
                <a:latin typeface="Trebuchet MS"/>
                <a:ea typeface="+mn-ea"/>
                <a:cs typeface="+mn-cs"/>
              </a:rPr>
              <a:t>Planning:  </a:t>
            </a:r>
          </a:p>
          <a:p>
            <a:pPr algn="ctr" fontAlgn="auto">
              <a:lnSpc>
                <a:spcPct val="80000"/>
              </a:lnSpc>
              <a:spcBef>
                <a:spcPts val="0"/>
              </a:spcBef>
              <a:spcAft>
                <a:spcPts val="0"/>
              </a:spcAft>
              <a:defRPr sz="1500" b="0" i="0" u="none" strike="noStrike" kern="0" cap="none" spc="0" baseline="0">
                <a:solidFill>
                  <a:srgbClr val="000000"/>
                </a:solidFill>
                <a:uFillTx/>
              </a:defRPr>
            </a:pPr>
            <a:r>
              <a:rPr lang="en-US" sz="4800" b="1" kern="0" dirty="0">
                <a:solidFill>
                  <a:srgbClr val="EE7F5A"/>
                </a:solidFill>
                <a:effectLst>
                  <a:outerShdw dist="25402" dir="5400000">
                    <a:srgbClr val="000000"/>
                  </a:outerShdw>
                </a:effectLst>
                <a:latin typeface="Trebuchet MS"/>
                <a:ea typeface="+mn-ea"/>
                <a:cs typeface="+mn-cs"/>
              </a:rPr>
              <a:t>Can Do Descriptors</a:t>
            </a:r>
          </a:p>
        </p:txBody>
      </p:sp>
      <p:sp>
        <p:nvSpPr>
          <p:cNvPr id="117762" name="Content Placeholder 4"/>
          <p:cNvSpPr txBox="1">
            <a:spLocks noChangeArrowheads="1"/>
          </p:cNvSpPr>
          <p:nvPr/>
        </p:nvSpPr>
        <p:spPr bwMode="auto">
          <a:xfrm>
            <a:off x="457200" y="1447800"/>
            <a:ext cx="8229600" cy="4876800"/>
          </a:xfrm>
          <a:prstGeom prst="rect">
            <a:avLst/>
          </a:prstGeom>
          <a:noFill/>
          <a:ln w="9525">
            <a:noFill/>
            <a:miter lim="800000"/>
            <a:headEnd/>
            <a:tailEnd/>
          </a:ln>
        </p:spPr>
        <p:txBody>
          <a:bodyPr lIns="0" rIns="18288">
            <a:prstTxWarp prst="textNoShape">
              <a:avLst/>
            </a:prstTxWarp>
          </a:bodyPr>
          <a:lstStyle/>
          <a:p>
            <a:pPr>
              <a:spcBef>
                <a:spcPts val="600"/>
              </a:spcBef>
              <a:buClr>
                <a:srgbClr val="9BBB59"/>
              </a:buClr>
              <a:buSzPct val="95000"/>
              <a:buFont typeface="Wingdings" pitchFamily="127" charset="2"/>
              <a:buChar char="Ø"/>
            </a:pPr>
            <a:endParaRPr lang="en-US" sz="2600">
              <a:solidFill>
                <a:srgbClr val="FFFFFF"/>
              </a:solidFill>
            </a:endParaRPr>
          </a:p>
        </p:txBody>
      </p:sp>
      <p:sp>
        <p:nvSpPr>
          <p:cNvPr id="117763" name="Content Placeholder 4"/>
          <p:cNvSpPr txBox="1">
            <a:spLocks noChangeArrowheads="1"/>
          </p:cNvSpPr>
          <p:nvPr/>
        </p:nvSpPr>
        <p:spPr bwMode="auto">
          <a:xfrm>
            <a:off x="228600" y="1828800"/>
            <a:ext cx="8763000" cy="4648200"/>
          </a:xfrm>
          <a:prstGeom prst="rect">
            <a:avLst/>
          </a:prstGeom>
          <a:noFill/>
          <a:ln w="9525">
            <a:noFill/>
            <a:miter lim="800000"/>
            <a:headEnd/>
            <a:tailEnd/>
          </a:ln>
        </p:spPr>
        <p:txBody>
          <a:bodyPr lIns="0" rIns="18288">
            <a:prstTxWarp prst="textNoShape">
              <a:avLst/>
            </a:prstTxWarp>
          </a:bodyPr>
          <a:lstStyle/>
          <a:p>
            <a:pPr>
              <a:spcBef>
                <a:spcPts val="600"/>
              </a:spcBef>
              <a:buClr>
                <a:srgbClr val="9BBB59"/>
              </a:buClr>
              <a:buSzPct val="95000"/>
              <a:buFont typeface="Wingdings" pitchFamily="127" charset="2"/>
              <a:buChar char="Ø"/>
            </a:pPr>
            <a:endParaRPr lang="en-US" sz="2600">
              <a:solidFill>
                <a:srgbClr val="FFFFFF"/>
              </a:solidFill>
            </a:endParaRPr>
          </a:p>
        </p:txBody>
      </p:sp>
      <p:sp>
        <p:nvSpPr>
          <p:cNvPr id="55301" name="Content Placeholder 4"/>
          <p:cNvSpPr txBox="1">
            <a:spLocks noChangeArrowheads="1"/>
          </p:cNvSpPr>
          <p:nvPr/>
        </p:nvSpPr>
        <p:spPr bwMode="auto">
          <a:xfrm>
            <a:off x="0" y="1371600"/>
            <a:ext cx="9144000" cy="5486400"/>
          </a:xfrm>
          <a:prstGeom prst="rect">
            <a:avLst/>
          </a:prstGeom>
          <a:solidFill>
            <a:schemeClr val="accent2">
              <a:lumMod val="75000"/>
            </a:schemeClr>
          </a:solidFill>
          <a:ln w="9528">
            <a:solidFill>
              <a:srgbClr val="000000"/>
            </a:solidFill>
            <a:miter lim="800000"/>
            <a:headEnd/>
            <a:tailEnd/>
          </a:ln>
        </p:spPr>
        <p:txBody>
          <a:bodyPr lIns="0" rIns="18288"/>
          <a:lstStyle/>
          <a:p>
            <a:pPr lvl="3">
              <a:lnSpc>
                <a:spcPct val="150000"/>
              </a:lnSpc>
              <a:spcBef>
                <a:spcPts val="600"/>
              </a:spcBef>
              <a:buClr>
                <a:srgbClr val="9BBB59"/>
              </a:buClr>
              <a:buSzPct val="95000"/>
              <a:buFont typeface="Arial" pitchFamily="34" charset="0"/>
              <a:buChar char="•"/>
              <a:defRPr/>
            </a:pPr>
            <a:r>
              <a:rPr lang="en-US" dirty="0">
                <a:solidFill>
                  <a:srgbClr val="FFFFFF"/>
                </a:solidFill>
                <a:latin typeface="Arial" pitchFamily="34" charset="0"/>
                <a:ea typeface="+mn-ea"/>
                <a:cs typeface="+mn-cs"/>
              </a:rPr>
              <a:t>Use with ELP scores from each language domain.</a:t>
            </a:r>
          </a:p>
          <a:p>
            <a:pPr lvl="3">
              <a:lnSpc>
                <a:spcPct val="150000"/>
              </a:lnSpc>
              <a:spcBef>
                <a:spcPts val="600"/>
              </a:spcBef>
              <a:buClr>
                <a:srgbClr val="9BBB59"/>
              </a:buClr>
              <a:buSzPct val="95000"/>
              <a:buFont typeface="Arial" pitchFamily="34" charset="0"/>
              <a:buChar char="•"/>
              <a:defRPr/>
            </a:pPr>
            <a:r>
              <a:rPr lang="en-US" dirty="0">
                <a:solidFill>
                  <a:srgbClr val="FFFFFF"/>
                </a:solidFill>
                <a:latin typeface="Arial" pitchFamily="34" charset="0"/>
                <a:ea typeface="+mn-ea"/>
                <a:cs typeface="+mn-cs"/>
              </a:rPr>
              <a:t>More specific than Performance Definitions.</a:t>
            </a:r>
          </a:p>
          <a:p>
            <a:pPr lvl="3">
              <a:lnSpc>
                <a:spcPct val="150000"/>
              </a:lnSpc>
              <a:spcBef>
                <a:spcPts val="600"/>
              </a:spcBef>
              <a:buClr>
                <a:srgbClr val="9BBB59"/>
              </a:buClr>
              <a:buSzPct val="95000"/>
              <a:buFont typeface="Arial" pitchFamily="34" charset="0"/>
              <a:buChar char="•"/>
              <a:defRPr/>
            </a:pPr>
            <a:r>
              <a:rPr lang="en-US" dirty="0">
                <a:solidFill>
                  <a:srgbClr val="FFFFFF"/>
                </a:solidFill>
                <a:latin typeface="Arial" pitchFamily="34" charset="0"/>
                <a:ea typeface="+mn-ea"/>
                <a:cs typeface="+mn-cs"/>
              </a:rPr>
              <a:t>Describes the </a:t>
            </a:r>
            <a:r>
              <a:rPr lang="en-US" b="1" dirty="0">
                <a:latin typeface="Arial" pitchFamily="34" charset="0"/>
                <a:ea typeface="+mn-ea"/>
                <a:cs typeface="+mn-cs"/>
              </a:rPr>
              <a:t>language functions </a:t>
            </a:r>
            <a:r>
              <a:rPr lang="en-US" dirty="0">
                <a:solidFill>
                  <a:srgbClr val="FFFFFF"/>
                </a:solidFill>
                <a:latin typeface="Arial" pitchFamily="34" charset="0"/>
                <a:ea typeface="+mn-ea"/>
                <a:cs typeface="+mn-cs"/>
              </a:rPr>
              <a:t>an EL</a:t>
            </a:r>
          </a:p>
          <a:p>
            <a:pPr lvl="3">
              <a:lnSpc>
                <a:spcPct val="150000"/>
              </a:lnSpc>
              <a:spcBef>
                <a:spcPts val="600"/>
              </a:spcBef>
              <a:defRPr/>
            </a:pPr>
            <a:r>
              <a:rPr lang="en-US" dirty="0">
                <a:solidFill>
                  <a:srgbClr val="FFFFFF"/>
                </a:solidFill>
                <a:latin typeface="Arial" pitchFamily="34" charset="0"/>
                <a:ea typeface="+mn-ea"/>
                <a:cs typeface="+mn-cs"/>
              </a:rPr>
              <a:t>“CAN DO” </a:t>
            </a:r>
            <a:r>
              <a:rPr lang="en-US" b="1" dirty="0">
                <a:latin typeface="Arial" pitchFamily="34" charset="0"/>
                <a:ea typeface="+mn-ea"/>
                <a:cs typeface="+mn-cs"/>
              </a:rPr>
              <a:t>with support </a:t>
            </a:r>
            <a:r>
              <a:rPr lang="en-US" dirty="0">
                <a:solidFill>
                  <a:srgbClr val="FFFFFF"/>
                </a:solidFill>
                <a:latin typeface="Arial" pitchFamily="34" charset="0"/>
                <a:ea typeface="+mn-ea"/>
                <a:cs typeface="+mn-cs"/>
              </a:rPr>
              <a:t>at a given ELP level.</a:t>
            </a:r>
          </a:p>
          <a:p>
            <a:pPr lvl="3">
              <a:lnSpc>
                <a:spcPct val="150000"/>
              </a:lnSpc>
              <a:spcBef>
                <a:spcPts val="600"/>
              </a:spcBef>
              <a:buClr>
                <a:srgbClr val="9BBB59"/>
              </a:buClr>
              <a:buSzPct val="95000"/>
              <a:buFont typeface="Arial" pitchFamily="34" charset="0"/>
              <a:buChar char="•"/>
              <a:defRPr/>
            </a:pPr>
            <a:r>
              <a:rPr lang="en-US" dirty="0">
                <a:solidFill>
                  <a:srgbClr val="FFFFFF"/>
                </a:solidFill>
                <a:latin typeface="Arial" pitchFamily="34" charset="0"/>
                <a:ea typeface="+mn-ea"/>
                <a:cs typeface="+mn-cs"/>
              </a:rPr>
              <a:t>Built upon the Performance Definitions.</a:t>
            </a:r>
          </a:p>
          <a:p>
            <a:pPr lvl="3">
              <a:lnSpc>
                <a:spcPct val="150000"/>
              </a:lnSpc>
              <a:spcBef>
                <a:spcPts val="600"/>
              </a:spcBef>
              <a:buClr>
                <a:srgbClr val="9BBB59"/>
              </a:buClr>
              <a:buSzPct val="95000"/>
              <a:buFont typeface="Arial" pitchFamily="34" charset="0"/>
              <a:buChar char="•"/>
              <a:defRPr/>
            </a:pPr>
            <a:r>
              <a:rPr lang="en-US" dirty="0">
                <a:solidFill>
                  <a:srgbClr val="FFFFFF"/>
                </a:solidFill>
                <a:latin typeface="Arial" pitchFamily="34" charset="0"/>
                <a:ea typeface="+mn-ea"/>
                <a:cs typeface="+mn-cs"/>
              </a:rPr>
              <a:t>Most useful tool for teachers in planning.</a:t>
            </a:r>
          </a:p>
          <a:p>
            <a:pPr algn="ctr">
              <a:spcBef>
                <a:spcPts val="600"/>
              </a:spcBef>
              <a:defRPr/>
            </a:pPr>
            <a:r>
              <a:rPr lang="en-US" b="1" i="1" dirty="0">
                <a:latin typeface="Arial" pitchFamily="34" charset="0"/>
                <a:ea typeface="+mn-ea"/>
                <a:cs typeface="+mn-cs"/>
              </a:rPr>
              <a:t>Can you identify the “CAN DO” level in each domain for the native English speakers in your classroom?</a:t>
            </a:r>
          </a:p>
          <a:p>
            <a:pPr lvl="2" algn="ctr">
              <a:spcBef>
                <a:spcPts val="600"/>
              </a:spcBef>
              <a:defRPr/>
            </a:pPr>
            <a:endParaRPr lang="en-US" i="1" dirty="0">
              <a:solidFill>
                <a:srgbClr val="FFFFFF"/>
              </a:solidFill>
              <a:latin typeface="Arial" pitchFamily="34" charset="0"/>
              <a:ea typeface="+mn-ea"/>
              <a:cs typeface="+mn-cs"/>
            </a:endParaRPr>
          </a:p>
          <a:p>
            <a:pPr lvl="2" algn="ctr">
              <a:spcBef>
                <a:spcPts val="600"/>
              </a:spcBef>
              <a:defRPr/>
            </a:pPr>
            <a:endParaRPr lang="en-US" i="1" dirty="0">
              <a:solidFill>
                <a:srgbClr val="FFFFFF"/>
              </a:solidFill>
              <a:latin typeface="Arial" pitchFamily="34" charset="0"/>
              <a:ea typeface="+mn-ea"/>
              <a:cs typeface="+mn-cs"/>
            </a:endParaRP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09" name="Picture 2"/>
          <p:cNvPicPr>
            <a:picLocks noChangeAspect="1"/>
          </p:cNvPicPr>
          <p:nvPr/>
        </p:nvPicPr>
        <p:blipFill>
          <a:blip r:embed="rId3" cstate="print"/>
          <a:srcRect/>
          <a:stretch>
            <a:fillRect/>
          </a:stretch>
        </p:blipFill>
        <p:spPr bwMode="auto">
          <a:xfrm>
            <a:off x="0" y="0"/>
            <a:ext cx="9148763"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7" name="Picture 2" descr="Screen shot 2011-12-08 at 2.21.30 PM.png"/>
          <p:cNvPicPr>
            <a:picLocks noChangeAspect="1"/>
          </p:cNvPicPr>
          <p:nvPr/>
        </p:nvPicPr>
        <p:blipFill>
          <a:blip r:embed="rId3" cstate="print"/>
          <a:srcRect/>
          <a:stretch>
            <a:fillRect/>
          </a:stretch>
        </p:blipFill>
        <p:spPr bwMode="auto">
          <a:xfrm>
            <a:off x="381000" y="228600"/>
            <a:ext cx="7974013" cy="6629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5" name="Picture 1" descr="Screen shot 2011-12-08 at 2.24.26 PM.png"/>
          <p:cNvPicPr>
            <a:picLocks noChangeAspect="1"/>
          </p:cNvPicPr>
          <p:nvPr/>
        </p:nvPicPr>
        <p:blipFill>
          <a:blip r:embed="rId3" cstate="print"/>
          <a:srcRect/>
          <a:stretch>
            <a:fillRect/>
          </a:stretch>
        </p:blipFill>
        <p:spPr bwMode="auto">
          <a:xfrm>
            <a:off x="76200" y="838200"/>
            <a:ext cx="9067800" cy="53975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Grp="1"/>
          </p:cNvSpPr>
          <p:nvPr>
            <p:ph type="title"/>
          </p:nvPr>
        </p:nvSpPr>
        <p:spPr>
          <a:xfrm>
            <a:off x="152400" y="228600"/>
            <a:ext cx="8001000" cy="990600"/>
          </a:xfrm>
          <a:solidFill>
            <a:schemeClr val="tx1">
              <a:lumMod val="50000"/>
              <a:lumOff val="50000"/>
            </a:schemeClr>
          </a:solidFill>
        </p:spPr>
        <p:txBody>
          <a:bodyPr anchorCtr="1"/>
          <a:lstStyle/>
          <a:p>
            <a:pPr algn="ctr" eaLnBrk="1" fontAlgn="auto" hangingPunct="1">
              <a:spcBef>
                <a:spcPts val="0"/>
              </a:spcBef>
              <a:spcAft>
                <a:spcPts val="0"/>
              </a:spcAft>
              <a:defRPr/>
            </a:pPr>
            <a:r>
              <a:rPr dirty="0" smtClean="0"/>
              <a:t>Activity</a:t>
            </a:r>
          </a:p>
        </p:txBody>
      </p:sp>
      <p:sp>
        <p:nvSpPr>
          <p:cNvPr id="125954" name="TextBox 2"/>
          <p:cNvSpPr txBox="1">
            <a:spLocks noChangeArrowheads="1"/>
          </p:cNvSpPr>
          <p:nvPr/>
        </p:nvSpPr>
        <p:spPr bwMode="auto">
          <a:xfrm>
            <a:off x="533400" y="1447800"/>
            <a:ext cx="7620000" cy="5753100"/>
          </a:xfrm>
          <a:prstGeom prst="rect">
            <a:avLst/>
          </a:prstGeom>
          <a:noFill/>
          <a:ln w="9525">
            <a:noFill/>
            <a:miter lim="800000"/>
            <a:headEnd/>
            <a:tailEnd/>
          </a:ln>
        </p:spPr>
        <p:txBody>
          <a:bodyPr>
            <a:prstTxWarp prst="textNoShape">
              <a:avLst/>
            </a:prstTxWarp>
            <a:spAutoFit/>
          </a:bodyPr>
          <a:lstStyle/>
          <a:p>
            <a:pPr marL="342900" indent="-342900"/>
            <a:r>
              <a:rPr lang="en-US" sz="1800" b="1">
                <a:solidFill>
                  <a:srgbClr val="FFFFFF"/>
                </a:solidFill>
              </a:rPr>
              <a:t> </a:t>
            </a:r>
            <a:r>
              <a:rPr lang="en-US" b="1">
                <a:solidFill>
                  <a:srgbClr val="210F17"/>
                </a:solidFill>
              </a:rPr>
              <a:t>With several partners and using the lesson plans on the table:</a:t>
            </a:r>
          </a:p>
          <a:p>
            <a:pPr marL="342900" indent="-342900"/>
            <a:endParaRPr lang="en-US" b="1">
              <a:solidFill>
                <a:srgbClr val="210F17"/>
              </a:solidFill>
            </a:endParaRPr>
          </a:p>
          <a:p>
            <a:pPr marL="342900" indent="-342900">
              <a:buSzPct val="100000"/>
              <a:buFont typeface="Trebuchet MS" pitchFamily="127" charset="0"/>
              <a:buAutoNum type="arabicPeriod"/>
            </a:pPr>
            <a:r>
              <a:rPr lang="en-US" b="1">
                <a:solidFill>
                  <a:srgbClr val="FFFFFF"/>
                </a:solidFill>
              </a:rPr>
              <a:t>Write a MPI (Model Performance Indicator) using the three components, content, language, and support.</a:t>
            </a:r>
          </a:p>
          <a:p>
            <a:pPr marL="342900" indent="-342900">
              <a:buSzPct val="100000"/>
              <a:buFont typeface="Trebuchet MS" pitchFamily="127" charset="0"/>
              <a:buAutoNum type="arabicPeriod"/>
            </a:pPr>
            <a:endParaRPr lang="en-US" b="1">
              <a:solidFill>
                <a:srgbClr val="FFFFFF"/>
              </a:solidFill>
            </a:endParaRPr>
          </a:p>
          <a:p>
            <a:pPr marL="342900" indent="-342900">
              <a:buSzPct val="100000"/>
              <a:buFont typeface="Trebuchet MS" pitchFamily="127" charset="0"/>
              <a:buAutoNum type="arabicPeriod"/>
            </a:pPr>
            <a:r>
              <a:rPr lang="en-US" b="1">
                <a:solidFill>
                  <a:srgbClr val="FFFFFF"/>
                </a:solidFill>
              </a:rPr>
              <a:t>What English Proficiency Level is the student?</a:t>
            </a:r>
          </a:p>
          <a:p>
            <a:pPr marL="342900" indent="-342900">
              <a:buSzPct val="100000"/>
              <a:buFont typeface="Trebuchet MS" pitchFamily="127" charset="0"/>
              <a:buAutoNum type="arabicPeriod"/>
            </a:pPr>
            <a:endParaRPr lang="en-US" b="1">
              <a:solidFill>
                <a:srgbClr val="FFFFFF"/>
              </a:solidFill>
            </a:endParaRPr>
          </a:p>
          <a:p>
            <a:pPr marL="342900" indent="-342900">
              <a:buSzPct val="100000"/>
              <a:buFont typeface="Trebuchet MS" pitchFamily="127" charset="0"/>
              <a:buAutoNum type="arabicPeriod"/>
            </a:pPr>
            <a:r>
              <a:rPr lang="en-US" b="1">
                <a:solidFill>
                  <a:srgbClr val="FFFFFF"/>
                </a:solidFill>
              </a:rPr>
              <a:t>What are the “Can Do Descriptors” for this level?</a:t>
            </a:r>
          </a:p>
          <a:p>
            <a:pPr marL="342900" indent="-342900">
              <a:buSzPct val="100000"/>
              <a:buFont typeface="Trebuchet MS" pitchFamily="127" charset="0"/>
              <a:buAutoNum type="arabicPeriod"/>
            </a:pPr>
            <a:endParaRPr lang="en-US" b="1">
              <a:solidFill>
                <a:srgbClr val="FFFFFF"/>
              </a:solidFill>
            </a:endParaRPr>
          </a:p>
          <a:p>
            <a:pPr marL="342900" indent="-342900">
              <a:buSzPct val="100000"/>
              <a:buFont typeface="Trebuchet MS" pitchFamily="127" charset="0"/>
              <a:buAutoNum type="arabicPeriod"/>
            </a:pPr>
            <a:r>
              <a:rPr lang="en-US" b="1">
                <a:solidFill>
                  <a:srgbClr val="FFFFFF"/>
                </a:solidFill>
              </a:rPr>
              <a:t>What are some accommodations you can use at their English Proficiency Level?</a:t>
            </a:r>
          </a:p>
          <a:p>
            <a:pPr marL="342900" indent="-342900">
              <a:buSzPct val="100000"/>
              <a:buFont typeface="Trebuchet MS" pitchFamily="127" charset="0"/>
              <a:buAutoNum type="arabicPeriod"/>
            </a:pPr>
            <a:endParaRPr lang="en-US" sz="1800">
              <a:solidFill>
                <a:srgbClr val="FFFFFF"/>
              </a:solidFill>
            </a:endParaRPr>
          </a:p>
          <a:p>
            <a:pPr marL="342900" indent="-342900">
              <a:buSzPct val="100000"/>
              <a:buFont typeface="Trebuchet MS" pitchFamily="127" charset="0"/>
              <a:buAutoNum type="arabicPeriod"/>
            </a:pPr>
            <a:endParaRPr lang="en-US" sz="1800">
              <a:solidFill>
                <a:srgbClr val="FFFFFF"/>
              </a:solidFill>
            </a:endParaRP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304800" y="0"/>
            <a:ext cx="7620000" cy="1295400"/>
          </a:xfrm>
          <a:solidFill>
            <a:srgbClr val="DF9307"/>
          </a:solidFill>
        </p:spPr>
        <p:txBody>
          <a:bodyPr anchorCtr="1"/>
          <a:lstStyle/>
          <a:p>
            <a:pPr algn="ctr" eaLnBrk="1" fontAlgn="auto" hangingPunct="1">
              <a:spcBef>
                <a:spcPts val="0"/>
              </a:spcBef>
              <a:spcAft>
                <a:spcPts val="0"/>
              </a:spcAft>
              <a:defRPr/>
            </a:pPr>
            <a:r>
              <a:rPr dirty="0" smtClean="0"/>
              <a:t>What do you already do?</a:t>
            </a:r>
          </a:p>
        </p:txBody>
      </p:sp>
      <p:sp>
        <p:nvSpPr>
          <p:cNvPr id="59395" name="Content Placeholder 2"/>
          <p:cNvSpPr txBox="1">
            <a:spLocks noGrp="1"/>
          </p:cNvSpPr>
          <p:nvPr>
            <p:ph idx="1"/>
          </p:nvPr>
        </p:nvSpPr>
        <p:spPr>
          <a:xfrm>
            <a:off x="304800" y="1295400"/>
            <a:ext cx="7620000" cy="5410200"/>
          </a:xfrm>
          <a:solidFill>
            <a:schemeClr val="accent6">
              <a:lumMod val="50000"/>
            </a:schemeClr>
          </a:solidFill>
        </p:spPr>
        <p:txBody>
          <a:bodyPr/>
          <a:lstStyle/>
          <a:p>
            <a:pPr eaLnBrk="1" hangingPunct="1">
              <a:buFont typeface="Wingdings 2" pitchFamily="18" charset="2"/>
              <a:buChar char=""/>
              <a:defRPr/>
            </a:pPr>
            <a:r>
              <a:rPr sz="2800" b="1" dirty="0" smtClean="0">
                <a:latin typeface="Trebuchet MS" pitchFamily="34" charset="0"/>
              </a:rPr>
              <a:t>Turn-and-tell</a:t>
            </a:r>
          </a:p>
          <a:p>
            <a:pPr lvl="1" eaLnBrk="1" hangingPunct="1">
              <a:buFont typeface="Wingdings 2" pitchFamily="18" charset="2"/>
              <a:buChar char=""/>
              <a:defRPr/>
            </a:pPr>
            <a:r>
              <a:rPr dirty="0" smtClean="0">
                <a:latin typeface="Trebuchet MS" pitchFamily="34" charset="0"/>
              </a:rPr>
              <a:t>Think of 2-3 ways you explicitly provide language instruction to </a:t>
            </a:r>
            <a:r>
              <a:rPr u="sng" dirty="0" smtClean="0">
                <a:latin typeface="Trebuchet MS" pitchFamily="34" charset="0"/>
              </a:rPr>
              <a:t>ALL</a:t>
            </a:r>
            <a:r>
              <a:rPr dirty="0" smtClean="0">
                <a:latin typeface="Trebuchet MS" pitchFamily="34" charset="0"/>
              </a:rPr>
              <a:t> students in your classroom.</a:t>
            </a:r>
          </a:p>
          <a:p>
            <a:pPr lvl="1" eaLnBrk="1" hangingPunct="1">
              <a:buFont typeface="Wingdings 2" pitchFamily="18" charset="2"/>
              <a:buChar char=""/>
              <a:defRPr/>
            </a:pPr>
            <a:endParaRPr dirty="0" smtClean="0">
              <a:latin typeface="Trebuchet MS" pitchFamily="34" charset="0"/>
            </a:endParaRPr>
          </a:p>
          <a:p>
            <a:pPr lvl="1" eaLnBrk="1" hangingPunct="1">
              <a:buFont typeface="Wingdings 2" pitchFamily="18" charset="2"/>
              <a:buChar char=""/>
              <a:defRPr/>
            </a:pPr>
            <a:r>
              <a:rPr dirty="0" smtClean="0">
                <a:latin typeface="Trebuchet MS" pitchFamily="34" charset="0"/>
              </a:rPr>
              <a:t>Tell your across-the-table partner.</a:t>
            </a:r>
          </a:p>
          <a:p>
            <a:pPr lvl="1" eaLnBrk="1" hangingPunct="1">
              <a:buFont typeface="Wingdings 2" pitchFamily="18" charset="2"/>
              <a:buChar char=""/>
              <a:defRPr/>
            </a:pPr>
            <a:endParaRPr dirty="0" smtClean="0">
              <a:latin typeface="Trebuchet MS" pitchFamily="34" charset="0"/>
            </a:endParaRPr>
          </a:p>
          <a:p>
            <a:pPr lvl="1" eaLnBrk="1" hangingPunct="1">
              <a:buFont typeface="Wingdings 2" pitchFamily="18" charset="2"/>
              <a:buChar char=""/>
              <a:defRPr/>
            </a:pPr>
            <a:r>
              <a:rPr dirty="0" smtClean="0">
                <a:latin typeface="Trebuchet MS" pitchFamily="34" charset="0"/>
              </a:rPr>
              <a:t>Think of 1-2 things you need to remember about language instruction for </a:t>
            </a:r>
            <a:r>
              <a:rPr u="sng" dirty="0" smtClean="0">
                <a:latin typeface="Trebuchet MS" pitchFamily="34" charset="0"/>
              </a:rPr>
              <a:t>ELs</a:t>
            </a:r>
            <a:r>
              <a:rPr dirty="0" smtClean="0">
                <a:latin typeface="Trebuchet MS" pitchFamily="34" charset="0"/>
              </a:rPr>
              <a:t> in your classroom.</a:t>
            </a:r>
          </a:p>
          <a:p>
            <a:pPr lvl="1" eaLnBrk="1" hangingPunct="1">
              <a:buFont typeface="Wingdings 2" pitchFamily="18" charset="2"/>
              <a:buChar char=""/>
              <a:defRPr/>
            </a:pPr>
            <a:endParaRPr dirty="0" smtClean="0">
              <a:latin typeface="Trebuchet MS" pitchFamily="34" charset="0"/>
            </a:endParaRPr>
          </a:p>
          <a:p>
            <a:pPr lvl="1" eaLnBrk="1" hangingPunct="1">
              <a:buFont typeface="Wingdings 2" pitchFamily="18" charset="2"/>
              <a:buChar char=""/>
              <a:defRPr/>
            </a:pPr>
            <a:r>
              <a:rPr dirty="0" smtClean="0">
                <a:latin typeface="Trebuchet MS" pitchFamily="34" charset="0"/>
              </a:rPr>
              <a:t>Share with your group.</a:t>
            </a:r>
          </a:p>
          <a:p>
            <a:pPr lvl="1" eaLnBrk="1" hangingPunct="1">
              <a:buFont typeface="Wingdings 2" pitchFamily="18" charset="2"/>
              <a:buChar char=""/>
              <a:defRPr/>
            </a:pPr>
            <a:endParaRPr dirty="0" smtClean="0">
              <a:latin typeface="Trebuchet MS" pitchFamily="34" charset="0"/>
            </a:endParaRPr>
          </a:p>
          <a:p>
            <a:pPr lvl="1" eaLnBrk="1" hangingPunct="1">
              <a:buFont typeface="Wingdings 2" pitchFamily="18" charset="2"/>
              <a:buChar char=""/>
              <a:defRPr/>
            </a:pPr>
            <a:r>
              <a:rPr dirty="0" smtClean="0">
                <a:latin typeface="Trebuchet MS" pitchFamily="34" charset="0"/>
              </a:rPr>
              <a:t>Prepare to share with the entire group.</a:t>
            </a:r>
          </a:p>
          <a:p>
            <a:pPr lvl="1" eaLnBrk="1" hangingPunct="1">
              <a:buFont typeface="Wingdings 2" pitchFamily="18" charset="2"/>
              <a:buNone/>
              <a:defRPr/>
            </a:pPr>
            <a:endParaRPr dirty="0" smtClean="0">
              <a:latin typeface="Trebuchet MS" pitchFamily="34" charset="0"/>
            </a:endParaRP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solidFill>
            <a:srgbClr val="E3AFD8"/>
          </a:solidFill>
        </p:spPr>
        <p:txBody>
          <a:bodyPr anchorCtr="1"/>
          <a:lstStyle/>
          <a:p>
            <a:pPr algn="ctr" eaLnBrk="1" fontAlgn="auto" hangingPunct="1">
              <a:spcBef>
                <a:spcPts val="0"/>
              </a:spcBef>
              <a:spcAft>
                <a:spcPts val="0"/>
              </a:spcAft>
              <a:defRPr/>
            </a:pPr>
            <a:r>
              <a:rPr lang="es-ES" sz="4800" smtClean="0">
                <a:solidFill>
                  <a:srgbClr val="A34B73"/>
                </a:solidFill>
              </a:rPr>
              <a:t>Assessment FOR ELs</a:t>
            </a:r>
            <a:endParaRPr sz="4800" smtClean="0">
              <a:solidFill>
                <a:srgbClr val="A34B73"/>
              </a:solidFill>
            </a:endParaRPr>
          </a:p>
        </p:txBody>
      </p:sp>
      <p:sp>
        <p:nvSpPr>
          <p:cNvPr id="130050" name="Content Placeholder 2"/>
          <p:cNvSpPr txBox="1">
            <a:spLocks noGrp="1"/>
          </p:cNvSpPr>
          <p:nvPr>
            <p:ph idx="1"/>
          </p:nvPr>
        </p:nvSpPr>
        <p:spPr/>
        <p:txBody>
          <a:bodyPr/>
          <a:lstStyle/>
          <a:p>
            <a:pPr eaLnBrk="1" hangingPunct="1"/>
            <a:endParaRPr smtClean="0">
              <a:latin typeface="Trebuchet MS" pitchFamily="127" charset="0"/>
            </a:endParaRPr>
          </a:p>
        </p:txBody>
      </p:sp>
      <p:pic>
        <p:nvPicPr>
          <p:cNvPr id="130051" name="Picture 2" descr="http://t3.gstatic.com/images?q=tbn:ANd9GcSb-bLqjyC1Ckp_VK8vbXPv8UCJHdwK4gl6hCEFdIEi3VlEyQlJ">
            <a:hlinkClick r:id="rId3"/>
          </p:cNvPr>
          <p:cNvPicPr>
            <a:picLocks noChangeAspect="1"/>
          </p:cNvPicPr>
          <p:nvPr/>
        </p:nvPicPr>
        <p:blipFill>
          <a:blip r:embed="rId4" cstate="print"/>
          <a:srcRect/>
          <a:stretch>
            <a:fillRect/>
          </a:stretch>
        </p:blipFill>
        <p:spPr bwMode="auto">
          <a:xfrm>
            <a:off x="762000" y="1828800"/>
            <a:ext cx="6629400" cy="4495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320040"/>
            <a:ext cx="7239003" cy="1143000"/>
          </a:xfrm>
          <a:gradFill>
            <a:gsLst>
              <a:gs pos="0">
                <a:srgbClr val="505050"/>
              </a:gs>
              <a:gs pos="100000">
                <a:srgbClr val="505050"/>
              </a:gs>
            </a:gsLst>
            <a:path path="circle">
              <a:fillToRect l="50000" t="50000" r="50000" b="50000"/>
            </a:path>
          </a:gradFill>
          <a:ln w="9528">
            <a:solidFill>
              <a:srgbClr val="000000"/>
            </a:solidFill>
          </a:ln>
          <a:effectLst>
            <a:outerShdw dist="25402" dir="5400000" algn="tl">
              <a:srgbClr val="000000">
                <a:alpha val="43137"/>
              </a:srgbClr>
            </a:outerShdw>
          </a:effectLst>
        </p:spPr>
        <p:txBody>
          <a:bodyPr anchorCtr="1"/>
          <a:lstStyle/>
          <a:p>
            <a:pPr algn="ctr" eaLnBrk="1" fontAlgn="auto" hangingPunct="1">
              <a:spcBef>
                <a:spcPts val="0"/>
              </a:spcBef>
              <a:spcAft>
                <a:spcPts val="0"/>
              </a:spcAft>
              <a:defRPr/>
            </a:pPr>
            <a:r>
              <a:rPr sz="3400" dirty="0" smtClean="0">
                <a:solidFill>
                  <a:srgbClr val="FFFFFF"/>
                </a:solidFill>
              </a:rPr>
              <a:t>EL Profile: </a:t>
            </a:r>
            <a:br>
              <a:rPr sz="3400" dirty="0" smtClean="0">
                <a:solidFill>
                  <a:srgbClr val="FFFFFF"/>
                </a:solidFill>
              </a:rPr>
            </a:br>
            <a:r>
              <a:rPr sz="3400" dirty="0" smtClean="0">
                <a:solidFill>
                  <a:srgbClr val="FFFFFF"/>
                </a:solidFill>
              </a:rPr>
              <a:t> Data from the W-APT Report</a:t>
            </a:r>
          </a:p>
        </p:txBody>
      </p:sp>
      <p:sp>
        <p:nvSpPr>
          <p:cNvPr id="3" name="Content Placeholder 2"/>
          <p:cNvSpPr txBox="1">
            <a:spLocks noGrp="1"/>
          </p:cNvSpPr>
          <p:nvPr>
            <p:ph idx="1"/>
          </p:nvPr>
        </p:nvSpPr>
        <p:spPr>
          <a:xfrm>
            <a:off x="304800" y="1752600"/>
            <a:ext cx="7848600" cy="4724400"/>
          </a:xfrm>
        </p:spPr>
        <p:txBody>
          <a:bodyPr/>
          <a:lstStyle/>
          <a:p>
            <a:pPr marL="274320" indent="-274320" algn="ctr" eaLnBrk="1" fontAlgn="auto" hangingPunct="1">
              <a:lnSpc>
                <a:spcPct val="90000"/>
              </a:lnSpc>
              <a:spcAft>
                <a:spcPts val="0"/>
              </a:spcAft>
              <a:buFont typeface="Wingdings 2"/>
              <a:buNone/>
              <a:defRPr/>
            </a:pPr>
            <a:r>
              <a:rPr b="1" dirty="0" smtClean="0">
                <a:solidFill>
                  <a:srgbClr val="000000"/>
                </a:solidFill>
              </a:rPr>
              <a:t>At Your Tables Discuss the following:</a:t>
            </a:r>
          </a:p>
          <a:p>
            <a:pPr marL="274320" indent="-274320" eaLnBrk="1" fontAlgn="auto" hangingPunct="1">
              <a:lnSpc>
                <a:spcPct val="90000"/>
              </a:lnSpc>
              <a:spcAft>
                <a:spcPts val="0"/>
              </a:spcAft>
              <a:buFont typeface="Wingdings" pitchFamily="2"/>
              <a:buChar char="q"/>
              <a:defRPr/>
            </a:pPr>
            <a:r>
              <a:rPr dirty="0" smtClean="0"/>
              <a:t>Look at the “W-APT Teacher Report” at your tables.What </a:t>
            </a:r>
            <a:r>
              <a:rPr b="1" dirty="0" smtClean="0"/>
              <a:t>does it show?</a:t>
            </a:r>
          </a:p>
          <a:p>
            <a:pPr marL="274320" indent="-274320" eaLnBrk="1" fontAlgn="auto" hangingPunct="1">
              <a:lnSpc>
                <a:spcPct val="90000"/>
              </a:lnSpc>
              <a:spcAft>
                <a:spcPts val="0"/>
              </a:spcAft>
              <a:buFont typeface="Wingdings" pitchFamily="2"/>
              <a:buChar char="q"/>
              <a:defRPr/>
            </a:pPr>
            <a:r>
              <a:rPr dirty="0" smtClean="0"/>
              <a:t>Highlight or </a:t>
            </a:r>
            <a:r>
              <a:rPr u="sng" dirty="0" smtClean="0"/>
              <a:t>underline</a:t>
            </a:r>
            <a:r>
              <a:rPr dirty="0" smtClean="0"/>
              <a:t> the combined</a:t>
            </a:r>
          </a:p>
          <a:p>
            <a:pPr marL="274320" indent="-274320" eaLnBrk="1" fontAlgn="auto" hangingPunct="1">
              <a:lnSpc>
                <a:spcPct val="90000"/>
              </a:lnSpc>
              <a:spcAft>
                <a:spcPts val="0"/>
              </a:spcAft>
              <a:buFont typeface="Wingdings 2"/>
              <a:buNone/>
              <a:defRPr/>
            </a:pPr>
            <a:r>
              <a:rPr dirty="0" smtClean="0">
                <a:solidFill>
                  <a:srgbClr val="000000"/>
                </a:solidFill>
              </a:rPr>
              <a:t>   Grade Adjusted Composite Proficiency Level </a:t>
            </a:r>
            <a:r>
              <a:rPr dirty="0" smtClean="0"/>
              <a:t>score.</a:t>
            </a:r>
          </a:p>
          <a:p>
            <a:pPr marL="274320" indent="-274320" eaLnBrk="1" fontAlgn="auto" hangingPunct="1">
              <a:lnSpc>
                <a:spcPct val="90000"/>
              </a:lnSpc>
              <a:spcAft>
                <a:spcPts val="0"/>
              </a:spcAft>
              <a:buFont typeface="Wingdings" pitchFamily="2"/>
              <a:buChar char="q"/>
              <a:defRPr/>
            </a:pPr>
            <a:r>
              <a:rPr dirty="0" smtClean="0"/>
              <a:t>Highlight or </a:t>
            </a:r>
            <a:r>
              <a:rPr u="sng" dirty="0" smtClean="0"/>
              <a:t>underline</a:t>
            </a:r>
            <a:r>
              <a:rPr dirty="0" smtClean="0"/>
              <a:t> the </a:t>
            </a:r>
            <a:r>
              <a:rPr dirty="0" smtClean="0">
                <a:solidFill>
                  <a:srgbClr val="000000"/>
                </a:solidFill>
              </a:rPr>
              <a:t>ELP</a:t>
            </a:r>
            <a:r>
              <a:rPr dirty="0" smtClean="0"/>
              <a:t> score for</a:t>
            </a:r>
          </a:p>
          <a:p>
            <a:pPr marL="521208" lvl="1" eaLnBrk="1" fontAlgn="auto" hangingPunct="1">
              <a:lnSpc>
                <a:spcPct val="90000"/>
              </a:lnSpc>
              <a:spcAft>
                <a:spcPts val="0"/>
              </a:spcAft>
              <a:buFont typeface="Wingdings 2"/>
              <a:buNone/>
              <a:defRPr/>
            </a:pPr>
            <a:r>
              <a:rPr dirty="0" smtClean="0">
                <a:solidFill>
                  <a:srgbClr val="FFC000"/>
                </a:solidFill>
                <a:effectLst>
                  <a:outerShdw dist="38096" dir="2700000">
                    <a:srgbClr val="000000"/>
                  </a:outerShdw>
                </a:effectLst>
              </a:rPr>
              <a:t>Reading</a:t>
            </a:r>
            <a:r>
              <a:rPr dirty="0" smtClean="0"/>
              <a:t>, </a:t>
            </a:r>
            <a:r>
              <a:rPr dirty="0" smtClean="0">
                <a:solidFill>
                  <a:srgbClr val="0070C0"/>
                </a:solidFill>
                <a:effectLst>
                  <a:outerShdw dist="38096" dir="2700000">
                    <a:srgbClr val="000000"/>
                  </a:outerShdw>
                </a:effectLst>
              </a:rPr>
              <a:t>Writing</a:t>
            </a:r>
            <a:r>
              <a:rPr dirty="0" smtClean="0"/>
              <a:t>, </a:t>
            </a:r>
            <a:r>
              <a:rPr dirty="0" smtClean="0">
                <a:solidFill>
                  <a:srgbClr val="8A2E4E"/>
                </a:solidFill>
                <a:effectLst>
                  <a:outerShdw dist="38096" dir="2700000">
                    <a:srgbClr val="000000"/>
                  </a:outerShdw>
                </a:effectLst>
              </a:rPr>
              <a:t>Listening</a:t>
            </a:r>
            <a:r>
              <a:rPr dirty="0" smtClean="0"/>
              <a:t>, and </a:t>
            </a:r>
            <a:r>
              <a:rPr dirty="0" smtClean="0">
                <a:solidFill>
                  <a:srgbClr val="00B050"/>
                </a:solidFill>
                <a:effectLst>
                  <a:outerShdw dist="38096" dir="2700000">
                    <a:srgbClr val="000000"/>
                  </a:outerShdw>
                </a:effectLst>
              </a:rPr>
              <a:t>Speaking</a:t>
            </a:r>
            <a:r>
              <a:rPr dirty="0" smtClean="0"/>
              <a:t>. Why is each language function score important for you to know?</a:t>
            </a:r>
          </a:p>
          <a:p>
            <a:pPr marL="274320" indent="-274320" eaLnBrk="1" fontAlgn="auto" hangingPunct="1">
              <a:lnSpc>
                <a:spcPct val="90000"/>
              </a:lnSpc>
              <a:spcAft>
                <a:spcPts val="0"/>
              </a:spcAft>
              <a:buFont typeface="Wingdings" pitchFamily="2"/>
              <a:buChar char="q"/>
              <a:defRPr/>
            </a:pPr>
            <a:r>
              <a:rPr dirty="0" smtClean="0"/>
              <a:t>How will you use this report in your classroom?</a:t>
            </a:r>
          </a:p>
          <a:p>
            <a:pPr marL="274320" indent="-274320" eaLnBrk="1" fontAlgn="auto" hangingPunct="1">
              <a:lnSpc>
                <a:spcPct val="90000"/>
              </a:lnSpc>
              <a:spcAft>
                <a:spcPts val="0"/>
              </a:spcAft>
              <a:buFont typeface="Wingdings" pitchFamily="2"/>
              <a:buChar char="q"/>
              <a:defRPr/>
            </a:pPr>
            <a:r>
              <a:rPr dirty="0" smtClean="0"/>
              <a:t>What other documents can you review to help guide you with assessment and instruction of your EL?</a:t>
            </a:r>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320675"/>
            <a:ext cx="7239000" cy="822325"/>
          </a:xfrm>
          <a:solidFill>
            <a:srgbClr val="51253A"/>
          </a:solidFill>
        </p:spPr>
        <p:txBody>
          <a:bodyPr anchorCtr="1"/>
          <a:lstStyle/>
          <a:p>
            <a:pPr algn="ctr" eaLnBrk="1" fontAlgn="auto" hangingPunct="1">
              <a:spcBef>
                <a:spcPts val="0"/>
              </a:spcBef>
              <a:spcAft>
                <a:spcPts val="0"/>
              </a:spcAft>
              <a:defRPr/>
            </a:pPr>
            <a:r>
              <a:rPr smtClean="0">
                <a:solidFill>
                  <a:srgbClr val="D9D9D9"/>
                </a:solidFill>
              </a:rPr>
              <a:t>Assessment BRAINSTORMING</a:t>
            </a:r>
          </a:p>
        </p:txBody>
      </p:sp>
      <p:sp>
        <p:nvSpPr>
          <p:cNvPr id="3" name="Content Placeholder 2"/>
          <p:cNvSpPr txBox="1">
            <a:spLocks noGrp="1"/>
          </p:cNvSpPr>
          <p:nvPr>
            <p:ph idx="1"/>
          </p:nvPr>
        </p:nvSpPr>
        <p:spPr>
          <a:xfrm>
            <a:off x="457200" y="1371600"/>
            <a:ext cx="7239000" cy="5486400"/>
          </a:xfrm>
          <a:solidFill>
            <a:srgbClr val="CF6DA4"/>
          </a:solidFill>
          <a:ln w="25402">
            <a:solidFill>
              <a:srgbClr val="984E77"/>
            </a:solidFill>
          </a:ln>
        </p:spPr>
        <p:txBody>
          <a:bodyPr/>
          <a:lstStyle/>
          <a:p>
            <a:pPr marL="274320" indent="-274320" algn="ctr" eaLnBrk="1" fontAlgn="auto" hangingPunct="1">
              <a:spcAft>
                <a:spcPts val="0"/>
              </a:spcAft>
              <a:buFont typeface="Wingdings 2"/>
              <a:buNone/>
              <a:defRPr/>
            </a:pPr>
            <a:r>
              <a:rPr b="1" smtClean="0">
                <a:solidFill>
                  <a:srgbClr val="852F74"/>
                </a:solidFill>
              </a:rPr>
              <a:t>At Your Tables</a:t>
            </a:r>
          </a:p>
          <a:p>
            <a:pPr marL="0" indent="0" eaLnBrk="1" fontAlgn="auto" hangingPunct="1">
              <a:spcAft>
                <a:spcPts val="0"/>
              </a:spcAft>
              <a:buFont typeface="Wingdings 2"/>
              <a:buNone/>
              <a:defRPr/>
            </a:pPr>
            <a:r>
              <a:rPr smtClean="0">
                <a:solidFill>
                  <a:srgbClr val="51253A"/>
                </a:solidFill>
              </a:rPr>
              <a:t>Get one piece of chart paper per small group and discuss:</a:t>
            </a:r>
          </a:p>
          <a:p>
            <a:pPr marL="514350" indent="-514350" eaLnBrk="1" fontAlgn="auto" hangingPunct="1">
              <a:spcAft>
                <a:spcPts val="0"/>
              </a:spcAft>
              <a:buFont typeface="Trebuchet MS"/>
              <a:buAutoNum type="arabicPeriod"/>
              <a:defRPr/>
            </a:pPr>
            <a:r>
              <a:rPr smtClean="0"/>
              <a:t>How do you assess ELs according to their different English proficiency levels?</a:t>
            </a:r>
          </a:p>
          <a:p>
            <a:pPr marL="514350" indent="-514350" eaLnBrk="1" fontAlgn="auto" hangingPunct="1">
              <a:spcAft>
                <a:spcPts val="0"/>
              </a:spcAft>
              <a:buFont typeface="Trebuchet MS"/>
              <a:buAutoNum type="arabicPeriod"/>
              <a:defRPr/>
            </a:pPr>
            <a:r>
              <a:rPr smtClean="0"/>
              <a:t>What accommodations do you employ?</a:t>
            </a:r>
          </a:p>
          <a:p>
            <a:pPr marL="514350" indent="-514350" eaLnBrk="1" fontAlgn="auto" hangingPunct="1">
              <a:spcAft>
                <a:spcPts val="0"/>
              </a:spcAft>
              <a:buFont typeface="Trebuchet MS"/>
              <a:buAutoNum type="arabicPeriod"/>
              <a:defRPr/>
            </a:pPr>
            <a:r>
              <a:rPr smtClean="0"/>
              <a:t>What challenges do you experience?</a:t>
            </a:r>
          </a:p>
          <a:p>
            <a:pPr marL="514350" indent="-514350" eaLnBrk="1" fontAlgn="auto" hangingPunct="1">
              <a:spcAft>
                <a:spcPts val="0"/>
              </a:spcAft>
              <a:buFont typeface="Trebuchet MS"/>
              <a:buAutoNum type="arabicPeriod"/>
              <a:defRPr/>
            </a:pPr>
            <a:r>
              <a:rPr smtClean="0"/>
              <a:t>How have you overcome these challenges?</a:t>
            </a:r>
          </a:p>
          <a:p>
            <a:pPr marL="514350" indent="-514350" eaLnBrk="1" fontAlgn="auto" hangingPunct="1">
              <a:spcAft>
                <a:spcPts val="0"/>
              </a:spcAft>
              <a:buFont typeface="Trebuchet MS"/>
              <a:buAutoNum type="arabicPeriod"/>
              <a:defRPr/>
            </a:pPr>
            <a:r>
              <a:rPr smtClean="0"/>
              <a:t>What do you want or need to know about assessments?</a:t>
            </a:r>
          </a:p>
          <a:p>
            <a:pPr marL="514350" indent="-514350" eaLnBrk="1" fontAlgn="auto" hangingPunct="1">
              <a:spcAft>
                <a:spcPts val="0"/>
              </a:spcAft>
              <a:buFont typeface="Trebuchet MS"/>
              <a:buAutoNum type="arabicPeriod"/>
              <a:defRPr/>
            </a:pPr>
            <a:r>
              <a:rPr smtClean="0"/>
              <a:t>Select one person per group to post charts and present to whole group.</a:t>
            </a:r>
          </a:p>
          <a:p>
            <a:pPr marL="514350" indent="-514350" eaLnBrk="1" fontAlgn="auto" hangingPunct="1">
              <a:spcAft>
                <a:spcPts val="0"/>
              </a:spcAft>
              <a:buFont typeface="Trebuchet MS"/>
              <a:buAutoNum type="arabicPeriod"/>
              <a:defRPr/>
            </a:pPr>
            <a:endParaRPr smtClean="0"/>
          </a:p>
          <a:p>
            <a:pPr marL="514350" indent="-514350" eaLnBrk="1" fontAlgn="auto" hangingPunct="1">
              <a:spcAft>
                <a:spcPts val="0"/>
              </a:spcAft>
              <a:buFont typeface="Trebuchet MS"/>
              <a:buAutoNum type="arabicPeriod"/>
              <a:defRPr/>
            </a:pPr>
            <a:endParaRPr smtClean="0"/>
          </a:p>
          <a:p>
            <a:pPr marL="514350" indent="-514350" eaLnBrk="1" fontAlgn="auto" hangingPunct="1">
              <a:spcAft>
                <a:spcPts val="0"/>
              </a:spcAft>
              <a:buFont typeface="Trebuchet MS"/>
              <a:buAutoNum type="arabicPeriod"/>
              <a:defRPr/>
            </a:pPr>
            <a:endParaRPr smtClean="0"/>
          </a:p>
          <a:p>
            <a:pPr marL="514350" indent="-514350" eaLnBrk="1" fontAlgn="auto" hangingPunct="1">
              <a:spcAft>
                <a:spcPts val="0"/>
              </a:spcAft>
              <a:buFont typeface="Trebuchet MS"/>
              <a:buAutoNum type="arabicPeriod"/>
              <a:defRPr/>
            </a:pPr>
            <a:endParaRPr smtClean="0"/>
          </a:p>
          <a:p>
            <a:pPr marL="514350" indent="-514350" eaLnBrk="1" fontAlgn="auto" hangingPunct="1">
              <a:spcAft>
                <a:spcPts val="0"/>
              </a:spcAft>
              <a:buFont typeface="Trebuchet MS"/>
              <a:buAutoNum type="arabicPeriod"/>
              <a:defRPr/>
            </a:pPr>
            <a:endParaRPr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1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10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10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320675"/>
            <a:ext cx="7239000" cy="822325"/>
          </a:xfrm>
          <a:solidFill>
            <a:srgbClr val="51253A"/>
          </a:solidFill>
        </p:spPr>
        <p:txBody>
          <a:bodyPr anchorCtr="1"/>
          <a:lstStyle/>
          <a:p>
            <a:pPr algn="ctr" eaLnBrk="1" fontAlgn="auto" hangingPunct="1">
              <a:spcBef>
                <a:spcPts val="0"/>
              </a:spcBef>
              <a:spcAft>
                <a:spcPts val="0"/>
              </a:spcAft>
              <a:defRPr/>
            </a:pPr>
            <a:r>
              <a:rPr smtClean="0">
                <a:solidFill>
                  <a:srgbClr val="D9D9D9"/>
                </a:solidFill>
              </a:rPr>
              <a:t>Assessment Activity</a:t>
            </a:r>
          </a:p>
        </p:txBody>
      </p:sp>
      <p:sp>
        <p:nvSpPr>
          <p:cNvPr id="3" name="Content Placeholder 2"/>
          <p:cNvSpPr txBox="1">
            <a:spLocks noGrp="1"/>
          </p:cNvSpPr>
          <p:nvPr>
            <p:ph idx="1"/>
          </p:nvPr>
        </p:nvSpPr>
        <p:spPr>
          <a:xfrm>
            <a:off x="609600" y="1371600"/>
            <a:ext cx="7239000" cy="5486400"/>
          </a:xfrm>
          <a:solidFill>
            <a:srgbClr val="CF6DA4"/>
          </a:solidFill>
          <a:ln w="25402">
            <a:solidFill>
              <a:srgbClr val="984E77"/>
            </a:solidFill>
          </a:ln>
        </p:spPr>
        <p:txBody>
          <a:bodyPr/>
          <a:lstStyle/>
          <a:p>
            <a:pPr marL="274320" indent="-274320" algn="ctr" eaLnBrk="1" fontAlgn="auto" hangingPunct="1">
              <a:spcAft>
                <a:spcPts val="0"/>
              </a:spcAft>
              <a:buFont typeface="Wingdings 2"/>
              <a:buNone/>
              <a:defRPr/>
            </a:pPr>
            <a:r>
              <a:rPr b="1" smtClean="0">
                <a:solidFill>
                  <a:srgbClr val="852F74"/>
                </a:solidFill>
              </a:rPr>
              <a:t>Quick Review Quiz</a:t>
            </a:r>
          </a:p>
          <a:p>
            <a:pPr marL="274320" indent="-274320" eaLnBrk="1" fontAlgn="auto" hangingPunct="1">
              <a:spcAft>
                <a:spcPts val="0"/>
              </a:spcAft>
              <a:buFont typeface="Wingdings 2"/>
              <a:buChar char=""/>
              <a:defRPr/>
            </a:pPr>
            <a:r>
              <a:rPr b="1" smtClean="0">
                <a:solidFill>
                  <a:srgbClr val="852F74"/>
                </a:solidFill>
              </a:rPr>
              <a:t>Name the 3 criteria for the performance definitions</a:t>
            </a:r>
            <a:br>
              <a:rPr b="1" smtClean="0">
                <a:solidFill>
                  <a:srgbClr val="852F74"/>
                </a:solidFill>
              </a:rPr>
            </a:br>
            <a:r>
              <a:rPr b="1" smtClean="0">
                <a:solidFill>
                  <a:srgbClr val="852F74"/>
                </a:solidFill>
              </a:rPr>
              <a:t/>
            </a:r>
            <a:br>
              <a:rPr b="1" smtClean="0">
                <a:solidFill>
                  <a:srgbClr val="852F74"/>
                </a:solidFill>
              </a:rPr>
            </a:br>
            <a:endParaRPr b="1" smtClean="0">
              <a:solidFill>
                <a:srgbClr val="95B3D7"/>
              </a:solidFill>
              <a:effectLst>
                <a:outerShdw dist="38096" dir="2700000">
                  <a:srgbClr val="000000"/>
                </a:outerShdw>
              </a:effectLst>
            </a:endParaRPr>
          </a:p>
          <a:p>
            <a:pPr marL="274320" indent="-274320" eaLnBrk="1" fontAlgn="auto" hangingPunct="1">
              <a:spcAft>
                <a:spcPts val="0"/>
              </a:spcAft>
              <a:buFont typeface="Wingdings 2"/>
              <a:buChar char=""/>
              <a:defRPr/>
            </a:pPr>
            <a:r>
              <a:rPr b="1" smtClean="0">
                <a:solidFill>
                  <a:srgbClr val="852F74"/>
                </a:solidFill>
              </a:rPr>
              <a:t>Name the 6 English Proficiency Levels</a:t>
            </a:r>
            <a:br>
              <a:rPr b="1" smtClean="0">
                <a:solidFill>
                  <a:srgbClr val="852F74"/>
                </a:solidFill>
              </a:rPr>
            </a:br>
            <a:endParaRPr b="1" smtClean="0">
              <a:solidFill>
                <a:srgbClr val="95B3D7"/>
              </a:solidFill>
              <a:effectLst>
                <a:outerShdw dist="38096" dir="2700000">
                  <a:srgbClr val="000000"/>
                </a:outerShdw>
              </a:effectLst>
            </a:endParaRPr>
          </a:p>
          <a:p>
            <a:pPr marL="274320" indent="-274320" eaLnBrk="1" fontAlgn="auto" hangingPunct="1">
              <a:spcAft>
                <a:spcPts val="0"/>
              </a:spcAft>
              <a:buFont typeface="Wingdings 2"/>
              <a:buChar char=""/>
              <a:defRPr/>
            </a:pPr>
            <a:endParaRPr smtClean="0"/>
          </a:p>
          <a:p>
            <a:pPr marL="514350" indent="-514350" eaLnBrk="1" fontAlgn="auto" hangingPunct="1">
              <a:spcAft>
                <a:spcPts val="0"/>
              </a:spcAft>
              <a:buFont typeface="Trebuchet MS"/>
              <a:buAutoNum type="arabicPeriod"/>
              <a:defRPr/>
            </a:pPr>
            <a:endParaRPr smtClean="0"/>
          </a:p>
          <a:p>
            <a:pPr marL="514350" indent="-514350" eaLnBrk="1" fontAlgn="auto" hangingPunct="1">
              <a:spcAft>
                <a:spcPts val="0"/>
              </a:spcAft>
              <a:buFont typeface="Trebuchet MS"/>
              <a:buAutoNum type="arabicPeriod"/>
              <a:defRPr/>
            </a:pPr>
            <a:endParaRPr smtClean="0"/>
          </a:p>
          <a:p>
            <a:pPr marL="514350" indent="-514350" eaLnBrk="1" fontAlgn="auto" hangingPunct="1">
              <a:spcAft>
                <a:spcPts val="0"/>
              </a:spcAft>
              <a:buFont typeface="Trebuchet MS"/>
              <a:buAutoNum type="arabicPeriod"/>
              <a:defRPr/>
            </a:pPr>
            <a:endParaRPr smtClean="0"/>
          </a:p>
          <a:p>
            <a:pPr marL="514350" indent="-514350" eaLnBrk="1" fontAlgn="auto" hangingPunct="1">
              <a:spcAft>
                <a:spcPts val="0"/>
              </a:spcAft>
              <a:buFont typeface="Trebuchet MS"/>
              <a:buAutoNum type="arabicPeriod"/>
              <a:defRPr/>
            </a:pPr>
            <a:endParaRPr smtClean="0"/>
          </a:p>
        </p:txBody>
      </p:sp>
      <p:sp>
        <p:nvSpPr>
          <p:cNvPr id="4" name="TextBox 3"/>
          <p:cNvSpPr txBox="1"/>
          <p:nvPr/>
        </p:nvSpPr>
        <p:spPr>
          <a:xfrm>
            <a:off x="990600" y="2667000"/>
            <a:ext cx="6477000" cy="946150"/>
          </a:xfrm>
          <a:prstGeom prst="rect">
            <a:avLst/>
          </a:prstGeom>
          <a:noFill/>
          <a:ln>
            <a:noFill/>
          </a:ln>
        </p:spPr>
        <p:txBody>
          <a:bodyPr>
            <a:spAutoFit/>
          </a:bodyPr>
          <a:lstStyle/>
          <a:p>
            <a:pPr fontAlgn="auto">
              <a:spcBef>
                <a:spcPts val="0"/>
              </a:spcBef>
              <a:spcAft>
                <a:spcPts val="0"/>
              </a:spcAft>
              <a:defRPr sz="1800" b="0" i="0" u="none" strike="noStrike" kern="0" cap="none" spc="0" baseline="0">
                <a:solidFill>
                  <a:srgbClr val="000000"/>
                </a:solidFill>
                <a:uFillTx/>
              </a:defRPr>
            </a:pPr>
            <a:r>
              <a:rPr lang="en-US" sz="2800" b="1" kern="0">
                <a:solidFill>
                  <a:srgbClr val="FAC090"/>
                </a:solidFill>
                <a:effectLst>
                  <a:outerShdw dist="38096" dir="2700000">
                    <a:srgbClr val="000000"/>
                  </a:outerShdw>
                </a:effectLst>
                <a:latin typeface="Calibri"/>
                <a:ea typeface="+mn-ea"/>
                <a:cs typeface="+mn-cs"/>
              </a:rPr>
              <a:t>Language Control, Linguistic Complexity, and Vocabulary Usage</a:t>
            </a:r>
            <a:endParaRPr lang="en-US" sz="2800" kern="0">
              <a:solidFill>
                <a:srgbClr val="FAC090"/>
              </a:solidFill>
              <a:latin typeface="Calibri"/>
              <a:ea typeface="+mn-ea"/>
              <a:cs typeface="+mn-cs"/>
            </a:endParaRPr>
          </a:p>
        </p:txBody>
      </p:sp>
      <p:sp>
        <p:nvSpPr>
          <p:cNvPr id="5" name="TextBox 5"/>
          <p:cNvSpPr txBox="1"/>
          <p:nvPr/>
        </p:nvSpPr>
        <p:spPr>
          <a:xfrm>
            <a:off x="990600" y="4038600"/>
            <a:ext cx="2819400" cy="2227263"/>
          </a:xfrm>
          <a:prstGeom prst="rect">
            <a:avLst/>
          </a:prstGeom>
          <a:noFill/>
          <a:ln>
            <a:noFill/>
          </a:ln>
        </p:spPr>
        <p:txBody>
          <a:bodyPr>
            <a:spAutoFit/>
          </a:bodyPr>
          <a:lstStyle/>
          <a:p>
            <a:pPr fontAlgn="auto">
              <a:spcBef>
                <a:spcPts val="0"/>
              </a:spcBef>
              <a:spcAft>
                <a:spcPts val="0"/>
              </a:spcAft>
              <a:defRPr sz="1800" b="0" i="0" u="none" strike="noStrike" kern="0" cap="none" spc="0" baseline="0">
                <a:solidFill>
                  <a:srgbClr val="000000"/>
                </a:solidFill>
                <a:uFillTx/>
              </a:defRPr>
            </a:pPr>
            <a:r>
              <a:rPr lang="en-US" sz="2800" b="1" kern="0" dirty="0">
                <a:solidFill>
                  <a:srgbClr val="FAC090"/>
                </a:solidFill>
                <a:effectLst>
                  <a:outerShdw dist="38096" dir="2700000">
                    <a:srgbClr val="000000"/>
                  </a:outerShdw>
                </a:effectLst>
                <a:latin typeface="Calibri"/>
                <a:ea typeface="+mn-ea"/>
                <a:cs typeface="+mn-cs"/>
              </a:rPr>
              <a:t>1- Entering </a:t>
            </a:r>
            <a:br>
              <a:rPr lang="en-US" sz="2800" b="1" kern="0" dirty="0">
                <a:solidFill>
                  <a:srgbClr val="FAC090"/>
                </a:solidFill>
                <a:effectLst>
                  <a:outerShdw dist="38096" dir="2700000">
                    <a:srgbClr val="000000"/>
                  </a:outerShdw>
                </a:effectLst>
                <a:latin typeface="Calibri"/>
                <a:ea typeface="+mn-ea"/>
                <a:cs typeface="+mn-cs"/>
              </a:rPr>
            </a:br>
            <a:r>
              <a:rPr lang="en-US" sz="2800" b="1" kern="0" dirty="0">
                <a:solidFill>
                  <a:srgbClr val="FAC090"/>
                </a:solidFill>
                <a:effectLst>
                  <a:outerShdw dist="38096" dir="2700000">
                    <a:srgbClr val="000000"/>
                  </a:outerShdw>
                </a:effectLst>
                <a:latin typeface="Calibri"/>
                <a:ea typeface="+mn-ea"/>
                <a:cs typeface="+mn-cs"/>
              </a:rPr>
              <a:t>2- Emerging </a:t>
            </a:r>
            <a:br>
              <a:rPr lang="en-US" sz="2800" b="1" kern="0" dirty="0">
                <a:solidFill>
                  <a:srgbClr val="FAC090"/>
                </a:solidFill>
                <a:effectLst>
                  <a:outerShdw dist="38096" dir="2700000">
                    <a:srgbClr val="000000"/>
                  </a:outerShdw>
                </a:effectLst>
                <a:latin typeface="Calibri"/>
                <a:ea typeface="+mn-ea"/>
                <a:cs typeface="+mn-cs"/>
              </a:rPr>
            </a:br>
            <a:r>
              <a:rPr lang="en-US" sz="2800" b="1" kern="0" dirty="0">
                <a:solidFill>
                  <a:srgbClr val="FAC090"/>
                </a:solidFill>
                <a:effectLst>
                  <a:outerShdw dist="38096" dir="2700000">
                    <a:srgbClr val="000000"/>
                  </a:outerShdw>
                </a:effectLst>
                <a:latin typeface="Calibri"/>
                <a:ea typeface="+mn-ea"/>
                <a:cs typeface="+mn-cs"/>
              </a:rPr>
              <a:t>3- Developing </a:t>
            </a:r>
            <a:br>
              <a:rPr lang="en-US" sz="2800" b="1" kern="0" dirty="0">
                <a:solidFill>
                  <a:srgbClr val="FAC090"/>
                </a:solidFill>
                <a:effectLst>
                  <a:outerShdw dist="38096" dir="2700000">
                    <a:srgbClr val="000000"/>
                  </a:outerShdw>
                </a:effectLst>
                <a:latin typeface="Calibri"/>
                <a:ea typeface="+mn-ea"/>
                <a:cs typeface="+mn-cs"/>
              </a:rPr>
            </a:br>
            <a:r>
              <a:rPr lang="en-US" sz="2800" b="1" kern="0" dirty="0">
                <a:solidFill>
                  <a:srgbClr val="FAC090"/>
                </a:solidFill>
                <a:effectLst>
                  <a:outerShdw dist="38096" dir="2700000">
                    <a:srgbClr val="000000"/>
                  </a:outerShdw>
                </a:effectLst>
                <a:latin typeface="Calibri"/>
                <a:ea typeface="+mn-ea"/>
                <a:cs typeface="+mn-cs"/>
              </a:rPr>
              <a:t>4- Expanding </a:t>
            </a:r>
            <a:br>
              <a:rPr lang="en-US" sz="2800" b="1" kern="0" dirty="0">
                <a:solidFill>
                  <a:srgbClr val="FAC090"/>
                </a:solidFill>
                <a:effectLst>
                  <a:outerShdw dist="38096" dir="2700000">
                    <a:srgbClr val="000000"/>
                  </a:outerShdw>
                </a:effectLst>
                <a:latin typeface="Calibri"/>
                <a:ea typeface="+mn-ea"/>
                <a:cs typeface="+mn-cs"/>
              </a:rPr>
            </a:br>
            <a:r>
              <a:rPr lang="en-US" sz="2800" b="1" kern="0" dirty="0">
                <a:solidFill>
                  <a:srgbClr val="FAC090"/>
                </a:solidFill>
                <a:effectLst>
                  <a:outerShdw dist="38096" dir="2700000">
                    <a:srgbClr val="000000"/>
                  </a:outerShdw>
                </a:effectLst>
                <a:latin typeface="Calibri"/>
                <a:ea typeface="+mn-ea"/>
                <a:cs typeface="+mn-cs"/>
              </a:rPr>
              <a:t>5- Bridging</a:t>
            </a:r>
            <a:endParaRPr lang="en-US" sz="2800" kern="0" dirty="0">
              <a:solidFill>
                <a:srgbClr val="FAC090"/>
              </a:solidFill>
              <a:latin typeface="Calibri"/>
              <a:ea typeface="+mn-ea"/>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eaLnBrk="1" fontAlgn="auto" hangingPunct="1">
              <a:spcBef>
                <a:spcPts val="0"/>
              </a:spcBef>
              <a:spcAft>
                <a:spcPts val="0"/>
              </a:spcAft>
              <a:defRPr/>
            </a:pPr>
            <a:r>
              <a:rPr sz="3600" smtClean="0"/>
              <a:t>Criteria for Performance </a:t>
            </a:r>
            <a:br>
              <a:rPr sz="3600" smtClean="0"/>
            </a:br>
            <a:r>
              <a:rPr sz="3600" smtClean="0"/>
              <a:t>Definitions (Review)</a:t>
            </a:r>
          </a:p>
        </p:txBody>
      </p:sp>
      <p:sp>
        <p:nvSpPr>
          <p:cNvPr id="138242" name="Footer Placeholder 3"/>
          <p:cNvSpPr txBox="1">
            <a:spLocks noChangeArrowheads="1"/>
          </p:cNvSpPr>
          <p:nvPr/>
        </p:nvSpPr>
        <p:spPr bwMode="auto">
          <a:xfrm>
            <a:off x="384175" y="6532563"/>
            <a:ext cx="2238375" cy="225425"/>
          </a:xfrm>
          <a:prstGeom prst="rect">
            <a:avLst/>
          </a:prstGeom>
          <a:noFill/>
          <a:ln w="9525">
            <a:noFill/>
            <a:miter lim="800000"/>
            <a:headEnd/>
            <a:tailEnd/>
          </a:ln>
        </p:spPr>
        <p:txBody>
          <a:bodyPr tIns="0" bIns="0" anchor="b">
            <a:prstTxWarp prst="textNoShape">
              <a:avLst/>
            </a:prstTxWarp>
          </a:bodyPr>
          <a:lstStyle/>
          <a:p>
            <a:pPr algn="r"/>
            <a:r>
              <a:rPr lang="en-US" sz="1000">
                <a:solidFill>
                  <a:srgbClr val="F4E7ED"/>
                </a:solidFill>
              </a:rPr>
              <a:t>WIDA Consortium</a:t>
            </a:r>
          </a:p>
        </p:txBody>
      </p:sp>
      <p:grpSp>
        <p:nvGrpSpPr>
          <p:cNvPr id="138243" name="Content Placeholder 4"/>
          <p:cNvGrpSpPr>
            <a:grpSpLocks/>
          </p:cNvGrpSpPr>
          <p:nvPr/>
        </p:nvGrpSpPr>
        <p:grpSpPr bwMode="auto">
          <a:xfrm>
            <a:off x="401638" y="1450975"/>
            <a:ext cx="8340725" cy="4846638"/>
            <a:chOff x="401641" y="1450979"/>
            <a:chExt cx="8340717" cy="4846640"/>
          </a:xfrm>
        </p:grpSpPr>
        <p:sp>
          <p:nvSpPr>
            <p:cNvPr id="138245" name="Rectangle 5"/>
            <p:cNvSpPr>
              <a:spLocks noChangeArrowheads="1"/>
            </p:cNvSpPr>
            <p:nvPr/>
          </p:nvSpPr>
          <p:spPr bwMode="auto">
            <a:xfrm>
              <a:off x="401641" y="2353601"/>
              <a:ext cx="1471790" cy="419188"/>
            </a:xfrm>
            <a:prstGeom prst="rect">
              <a:avLst/>
            </a:prstGeom>
            <a:solidFill>
              <a:srgbClr val="FFCC66"/>
            </a:solidFill>
            <a:ln w="9525">
              <a:miter lim="800000"/>
              <a:headEnd/>
              <a:tailEnd/>
            </a:ln>
            <a:scene3d>
              <a:camera prst="legacyPerspectiveBottom"/>
              <a:lightRig rig="legacyFlat3" dir="t"/>
            </a:scene3d>
            <a:sp3d extrusionH="1076413" prstMaterial="legacyPlastic">
              <a:bevelT w="13500" h="13500" prst="angle"/>
              <a:bevelB w="13500" h="13500" prst="angle"/>
              <a:extrusionClr>
                <a:srgbClr val="FFCC66"/>
              </a:extrusionClr>
            </a:sp3d>
          </p:spPr>
          <p:txBody>
            <a:bodyPr wrap="none" anchor="ctr" anchorCtr="1">
              <a:prstTxWarp prst="textNoShape">
                <a:avLst/>
              </a:prstTxWarp>
              <a:flatTx/>
            </a:bodyPr>
            <a:lstStyle/>
            <a:p>
              <a:pPr algn="ctr"/>
              <a:r>
                <a:rPr lang="en-US" sz="1800">
                  <a:solidFill>
                    <a:srgbClr val="000000"/>
                  </a:solidFill>
                  <a:latin typeface="Calibri" charset="0"/>
                </a:rPr>
                <a:t>ENTERING</a:t>
              </a:r>
            </a:p>
          </p:txBody>
        </p:sp>
        <p:sp>
          <p:nvSpPr>
            <p:cNvPr id="138246" name="Rectangle 6"/>
            <p:cNvSpPr>
              <a:spLocks noChangeArrowheads="1"/>
            </p:cNvSpPr>
            <p:nvPr/>
          </p:nvSpPr>
          <p:spPr bwMode="auto">
            <a:xfrm>
              <a:off x="1868064" y="2353601"/>
              <a:ext cx="1523646" cy="419188"/>
            </a:xfrm>
            <a:prstGeom prst="rect">
              <a:avLst/>
            </a:prstGeom>
            <a:solidFill>
              <a:srgbClr val="FF9933"/>
            </a:solidFill>
            <a:ln w="9525">
              <a:miter lim="800000"/>
              <a:headEnd/>
              <a:tailEnd/>
            </a:ln>
            <a:scene3d>
              <a:camera prst="legacyPerspectiveBottom"/>
              <a:lightRig rig="legacyFlat3" dir="t"/>
            </a:scene3d>
            <a:sp3d extrusionH="1076413" prstMaterial="legacyPlastic">
              <a:bevelT w="13500" h="13500" prst="angle"/>
              <a:bevelB w="13500" h="13500" prst="angle"/>
              <a:extrusionClr>
                <a:srgbClr val="FF9933"/>
              </a:extrusionClr>
            </a:sp3d>
          </p:spPr>
          <p:txBody>
            <a:bodyPr wrap="none" anchor="ctr" anchorCtr="1">
              <a:prstTxWarp prst="textNoShape">
                <a:avLst/>
              </a:prstTxWarp>
              <a:flatTx/>
            </a:bodyPr>
            <a:lstStyle/>
            <a:p>
              <a:pPr algn="ctr"/>
              <a:r>
                <a:rPr lang="en-US" sz="1800">
                  <a:solidFill>
                    <a:srgbClr val="000000"/>
                  </a:solidFill>
                  <a:latin typeface="Calibri" charset="0"/>
                </a:rPr>
                <a:t>EMERGING</a:t>
              </a:r>
            </a:p>
          </p:txBody>
        </p:sp>
        <p:sp>
          <p:nvSpPr>
            <p:cNvPr id="138247" name="Rectangle 7"/>
            <p:cNvSpPr>
              <a:spLocks noChangeArrowheads="1"/>
            </p:cNvSpPr>
            <p:nvPr/>
          </p:nvSpPr>
          <p:spPr bwMode="auto">
            <a:xfrm>
              <a:off x="3402436" y="2353601"/>
              <a:ext cx="1564776" cy="419188"/>
            </a:xfrm>
            <a:prstGeom prst="rect">
              <a:avLst/>
            </a:prstGeom>
            <a:solidFill>
              <a:srgbClr val="FFFF66"/>
            </a:solidFill>
            <a:ln w="9525">
              <a:miter lim="800000"/>
              <a:headEnd/>
              <a:tailEnd/>
            </a:ln>
            <a:scene3d>
              <a:camera prst="legacyPerspectiveBottom"/>
              <a:lightRig rig="legacyFlat3" dir="t"/>
            </a:scene3d>
            <a:sp3d extrusionH="1076413" prstMaterial="legacyPlastic">
              <a:bevelT w="13500" h="13500" prst="angle"/>
              <a:bevelB w="13500" h="13500" prst="angle"/>
              <a:extrusionClr>
                <a:srgbClr val="FFFF66"/>
              </a:extrusionClr>
            </a:sp3d>
          </p:spPr>
          <p:txBody>
            <a:bodyPr wrap="none" anchor="ctr" anchorCtr="1">
              <a:prstTxWarp prst="textNoShape">
                <a:avLst/>
              </a:prstTxWarp>
              <a:flatTx/>
            </a:bodyPr>
            <a:lstStyle/>
            <a:p>
              <a:pPr algn="ctr"/>
              <a:r>
                <a:rPr lang="en-US" sz="1800">
                  <a:solidFill>
                    <a:srgbClr val="000000"/>
                  </a:solidFill>
                  <a:latin typeface="Calibri" charset="0"/>
                </a:rPr>
                <a:t>DEVELOPING</a:t>
              </a:r>
            </a:p>
          </p:txBody>
        </p:sp>
        <p:sp>
          <p:nvSpPr>
            <p:cNvPr id="138248" name="Rectangle 8"/>
            <p:cNvSpPr>
              <a:spLocks noChangeArrowheads="1"/>
            </p:cNvSpPr>
            <p:nvPr/>
          </p:nvSpPr>
          <p:spPr bwMode="auto">
            <a:xfrm>
              <a:off x="4938610" y="2353601"/>
              <a:ext cx="1464631" cy="419188"/>
            </a:xfrm>
            <a:prstGeom prst="rect">
              <a:avLst/>
            </a:prstGeom>
            <a:solidFill>
              <a:srgbClr val="00FFCC"/>
            </a:solidFill>
            <a:ln w="9525">
              <a:miter lim="800000"/>
              <a:headEnd/>
              <a:tailEnd/>
            </a:ln>
            <a:scene3d>
              <a:camera prst="legacyPerspectiveBottom"/>
              <a:lightRig rig="legacyFlat3" dir="t"/>
            </a:scene3d>
            <a:sp3d extrusionH="1076413" prstMaterial="legacyPlastic">
              <a:bevelT w="13500" h="13500" prst="angle"/>
              <a:bevelB w="13500" h="13500" prst="angle"/>
              <a:extrusionClr>
                <a:srgbClr val="00FFCC"/>
              </a:extrusionClr>
            </a:sp3d>
          </p:spPr>
          <p:txBody>
            <a:bodyPr wrap="none" anchor="ctr" anchorCtr="1">
              <a:prstTxWarp prst="textNoShape">
                <a:avLst/>
              </a:prstTxWarp>
              <a:flatTx/>
            </a:bodyPr>
            <a:lstStyle/>
            <a:p>
              <a:pPr algn="ctr"/>
              <a:r>
                <a:rPr lang="en-US" sz="1800">
                  <a:solidFill>
                    <a:srgbClr val="1F497D"/>
                  </a:solidFill>
                  <a:latin typeface="Calibri" charset="0"/>
                </a:rPr>
                <a:t>EXPANDING</a:t>
              </a:r>
            </a:p>
          </p:txBody>
        </p:sp>
        <p:sp>
          <p:nvSpPr>
            <p:cNvPr id="138249" name="Rectangle 9"/>
            <p:cNvSpPr>
              <a:spLocks noChangeArrowheads="1"/>
            </p:cNvSpPr>
            <p:nvPr/>
          </p:nvSpPr>
          <p:spPr bwMode="auto">
            <a:xfrm>
              <a:off x="6403241" y="2353601"/>
              <a:ext cx="1466423" cy="419188"/>
            </a:xfrm>
            <a:prstGeom prst="rect">
              <a:avLst/>
            </a:prstGeom>
            <a:solidFill>
              <a:srgbClr val="00CC99"/>
            </a:solidFill>
            <a:ln w="9525">
              <a:miter lim="800000"/>
              <a:headEnd/>
              <a:tailEnd/>
            </a:ln>
            <a:scene3d>
              <a:camera prst="legacyPerspectiveBottom"/>
              <a:lightRig rig="legacyFlat3" dir="t"/>
            </a:scene3d>
            <a:sp3d extrusionH="1076413" prstMaterial="legacyPlastic">
              <a:bevelT w="13500" h="13500" prst="angle"/>
              <a:bevelB w="13500" h="13500" prst="angle"/>
              <a:extrusionClr>
                <a:srgbClr val="00CC99"/>
              </a:extrusionClr>
            </a:sp3d>
          </p:spPr>
          <p:txBody>
            <a:bodyPr wrap="none" anchor="ctr" anchorCtr="1">
              <a:prstTxWarp prst="textNoShape">
                <a:avLst/>
              </a:prstTxWarp>
              <a:flatTx/>
            </a:bodyPr>
            <a:lstStyle/>
            <a:p>
              <a:pPr algn="ctr"/>
              <a:r>
                <a:rPr lang="en-US" sz="1800">
                  <a:solidFill>
                    <a:srgbClr val="1F497D"/>
                  </a:solidFill>
                  <a:latin typeface="Calibri" charset="0"/>
                </a:rPr>
                <a:t>BRIDGING</a:t>
              </a:r>
            </a:p>
          </p:txBody>
        </p:sp>
        <p:sp>
          <p:nvSpPr>
            <p:cNvPr id="138250" name="Oval 10"/>
            <p:cNvSpPr>
              <a:spLocks noChangeArrowheads="1"/>
            </p:cNvSpPr>
            <p:nvPr/>
          </p:nvSpPr>
          <p:spPr bwMode="auto">
            <a:xfrm>
              <a:off x="7011271" y="1965009"/>
              <a:ext cx="343357" cy="293732"/>
            </a:xfrm>
            <a:custGeom>
              <a:avLst/>
              <a:gdLst>
                <a:gd name="T0" fmla="*/ 171679 w 343357"/>
                <a:gd name="T1" fmla="*/ 0 h 293732"/>
                <a:gd name="T2" fmla="*/ 343357 w 343357"/>
                <a:gd name="T3" fmla="*/ 146866 h 293732"/>
                <a:gd name="T4" fmla="*/ 171679 w 343357"/>
                <a:gd name="T5" fmla="*/ 293732 h 293732"/>
                <a:gd name="T6" fmla="*/ 0 w 343357"/>
                <a:gd name="T7" fmla="*/ 146866 h 293732"/>
                <a:gd name="T8" fmla="*/ 50284 w 343357"/>
                <a:gd name="T9" fmla="*/ 43016 h 293732"/>
                <a:gd name="T10" fmla="*/ 50284 w 343357"/>
                <a:gd name="T11" fmla="*/ 250716 h 293732"/>
                <a:gd name="T12" fmla="*/ 293073 w 343357"/>
                <a:gd name="T13" fmla="*/ 250716 h 293732"/>
                <a:gd name="T14" fmla="*/ 293073 w 343357"/>
                <a:gd name="T15" fmla="*/ 43016 h 293732"/>
                <a:gd name="T16" fmla="*/ 0 60000 65536"/>
                <a:gd name="T17" fmla="*/ 0 60000 65536"/>
                <a:gd name="T18" fmla="*/ 0 60000 65536"/>
                <a:gd name="T19" fmla="*/ 0 60000 65536"/>
                <a:gd name="T20" fmla="*/ 0 60000 65536"/>
                <a:gd name="T21" fmla="*/ 0 60000 65536"/>
                <a:gd name="T22" fmla="*/ 0 60000 65536"/>
                <a:gd name="T23" fmla="*/ 0 60000 65536"/>
                <a:gd name="T24" fmla="*/ 50284 w 343357"/>
                <a:gd name="T25" fmla="*/ 43016 h 293732"/>
                <a:gd name="T26" fmla="*/ 293073 w 343357"/>
                <a:gd name="T27" fmla="*/ 250716 h 2937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3357" h="293732">
                  <a:moveTo>
                    <a:pt x="0" y="146866"/>
                  </a:moveTo>
                  <a:lnTo>
                    <a:pt x="0" y="146866"/>
                  </a:lnTo>
                  <a:cubicBezTo>
                    <a:pt x="0" y="65754"/>
                    <a:pt x="76863" y="0"/>
                    <a:pt x="171678" y="0"/>
                  </a:cubicBezTo>
                  <a:cubicBezTo>
                    <a:pt x="266494" y="0"/>
                    <a:pt x="343358" y="65754"/>
                    <a:pt x="343358" y="146866"/>
                  </a:cubicBezTo>
                  <a:cubicBezTo>
                    <a:pt x="343358" y="227977"/>
                    <a:pt x="266494" y="293731"/>
                    <a:pt x="171679" y="293732"/>
                  </a:cubicBezTo>
                  <a:cubicBezTo>
                    <a:pt x="76863" y="293732"/>
                    <a:pt x="0" y="227977"/>
                    <a:pt x="0" y="146866"/>
                  </a:cubicBezTo>
                  <a:close/>
                </a:path>
              </a:pathLst>
            </a:custGeom>
            <a:solidFill>
              <a:srgbClr val="003399"/>
            </a:solidFill>
            <a:ln w="9525">
              <a:noFill/>
              <a:miter lim="800000"/>
              <a:headEnd/>
              <a:tailEnd/>
            </a:ln>
          </p:spPr>
          <p:txBody>
            <a:bodyPr wrap="none" anchor="ctr" anchorCtr="1">
              <a:prstTxWarp prst="textNoShape">
                <a:avLst/>
              </a:prstTxWarp>
            </a:bodyPr>
            <a:lstStyle/>
            <a:p>
              <a:pPr algn="ctr" hangingPunct="0"/>
              <a:r>
                <a:rPr lang="en-US" sz="2000" b="1">
                  <a:solidFill>
                    <a:srgbClr val="FFCC66"/>
                  </a:solidFill>
                  <a:latin typeface="Times New Roman" pitchFamily="127" charset="0"/>
                </a:rPr>
                <a:t>5</a:t>
              </a:r>
            </a:p>
          </p:txBody>
        </p:sp>
        <p:sp>
          <p:nvSpPr>
            <p:cNvPr id="138251" name="Oval 11"/>
            <p:cNvSpPr>
              <a:spLocks noChangeArrowheads="1"/>
            </p:cNvSpPr>
            <p:nvPr/>
          </p:nvSpPr>
          <p:spPr bwMode="auto">
            <a:xfrm>
              <a:off x="5551999" y="1965009"/>
              <a:ext cx="343357" cy="293732"/>
            </a:xfrm>
            <a:custGeom>
              <a:avLst/>
              <a:gdLst>
                <a:gd name="T0" fmla="*/ 171679 w 343357"/>
                <a:gd name="T1" fmla="*/ 0 h 293732"/>
                <a:gd name="T2" fmla="*/ 343357 w 343357"/>
                <a:gd name="T3" fmla="*/ 146866 h 293732"/>
                <a:gd name="T4" fmla="*/ 171679 w 343357"/>
                <a:gd name="T5" fmla="*/ 293732 h 293732"/>
                <a:gd name="T6" fmla="*/ 0 w 343357"/>
                <a:gd name="T7" fmla="*/ 146866 h 293732"/>
                <a:gd name="T8" fmla="*/ 50284 w 343357"/>
                <a:gd name="T9" fmla="*/ 43016 h 293732"/>
                <a:gd name="T10" fmla="*/ 50284 w 343357"/>
                <a:gd name="T11" fmla="*/ 250716 h 293732"/>
                <a:gd name="T12" fmla="*/ 293073 w 343357"/>
                <a:gd name="T13" fmla="*/ 250716 h 293732"/>
                <a:gd name="T14" fmla="*/ 293073 w 343357"/>
                <a:gd name="T15" fmla="*/ 43016 h 293732"/>
                <a:gd name="T16" fmla="*/ 0 60000 65536"/>
                <a:gd name="T17" fmla="*/ 0 60000 65536"/>
                <a:gd name="T18" fmla="*/ 0 60000 65536"/>
                <a:gd name="T19" fmla="*/ 0 60000 65536"/>
                <a:gd name="T20" fmla="*/ 0 60000 65536"/>
                <a:gd name="T21" fmla="*/ 0 60000 65536"/>
                <a:gd name="T22" fmla="*/ 0 60000 65536"/>
                <a:gd name="T23" fmla="*/ 0 60000 65536"/>
                <a:gd name="T24" fmla="*/ 50284 w 343357"/>
                <a:gd name="T25" fmla="*/ 43016 h 293732"/>
                <a:gd name="T26" fmla="*/ 293073 w 343357"/>
                <a:gd name="T27" fmla="*/ 250716 h 2937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3357" h="293732">
                  <a:moveTo>
                    <a:pt x="0" y="146866"/>
                  </a:moveTo>
                  <a:lnTo>
                    <a:pt x="0" y="146866"/>
                  </a:lnTo>
                  <a:cubicBezTo>
                    <a:pt x="0" y="65754"/>
                    <a:pt x="76863" y="0"/>
                    <a:pt x="171678" y="0"/>
                  </a:cubicBezTo>
                  <a:cubicBezTo>
                    <a:pt x="266494" y="0"/>
                    <a:pt x="343358" y="65754"/>
                    <a:pt x="343358" y="146866"/>
                  </a:cubicBezTo>
                  <a:cubicBezTo>
                    <a:pt x="343358" y="227977"/>
                    <a:pt x="266494" y="293731"/>
                    <a:pt x="171679" y="293732"/>
                  </a:cubicBezTo>
                  <a:cubicBezTo>
                    <a:pt x="76863" y="293732"/>
                    <a:pt x="0" y="227977"/>
                    <a:pt x="0" y="146866"/>
                  </a:cubicBezTo>
                  <a:close/>
                </a:path>
              </a:pathLst>
            </a:custGeom>
            <a:solidFill>
              <a:srgbClr val="003399"/>
            </a:solidFill>
            <a:ln w="9525">
              <a:noFill/>
              <a:miter lim="800000"/>
              <a:headEnd/>
              <a:tailEnd/>
            </a:ln>
          </p:spPr>
          <p:txBody>
            <a:bodyPr wrap="none" anchor="ctr" anchorCtr="1">
              <a:prstTxWarp prst="textNoShape">
                <a:avLst/>
              </a:prstTxWarp>
            </a:bodyPr>
            <a:lstStyle/>
            <a:p>
              <a:pPr algn="ctr" hangingPunct="0"/>
              <a:r>
                <a:rPr lang="en-US" sz="2000" b="1">
                  <a:solidFill>
                    <a:srgbClr val="FFCC66"/>
                  </a:solidFill>
                  <a:latin typeface="Times New Roman" pitchFamily="127" charset="0"/>
                </a:rPr>
                <a:t>4</a:t>
              </a:r>
            </a:p>
          </p:txBody>
        </p:sp>
        <p:sp>
          <p:nvSpPr>
            <p:cNvPr id="138252" name="Oval 12"/>
            <p:cNvSpPr>
              <a:spLocks noChangeArrowheads="1"/>
            </p:cNvSpPr>
            <p:nvPr/>
          </p:nvSpPr>
          <p:spPr bwMode="auto">
            <a:xfrm>
              <a:off x="4092735" y="1965009"/>
              <a:ext cx="343357" cy="293732"/>
            </a:xfrm>
            <a:custGeom>
              <a:avLst/>
              <a:gdLst>
                <a:gd name="T0" fmla="*/ 171679 w 343357"/>
                <a:gd name="T1" fmla="*/ 0 h 293732"/>
                <a:gd name="T2" fmla="*/ 343357 w 343357"/>
                <a:gd name="T3" fmla="*/ 146866 h 293732"/>
                <a:gd name="T4" fmla="*/ 171679 w 343357"/>
                <a:gd name="T5" fmla="*/ 293732 h 293732"/>
                <a:gd name="T6" fmla="*/ 0 w 343357"/>
                <a:gd name="T7" fmla="*/ 146866 h 293732"/>
                <a:gd name="T8" fmla="*/ 50284 w 343357"/>
                <a:gd name="T9" fmla="*/ 43016 h 293732"/>
                <a:gd name="T10" fmla="*/ 50284 w 343357"/>
                <a:gd name="T11" fmla="*/ 250716 h 293732"/>
                <a:gd name="T12" fmla="*/ 293073 w 343357"/>
                <a:gd name="T13" fmla="*/ 250716 h 293732"/>
                <a:gd name="T14" fmla="*/ 293073 w 343357"/>
                <a:gd name="T15" fmla="*/ 43016 h 293732"/>
                <a:gd name="T16" fmla="*/ 0 60000 65536"/>
                <a:gd name="T17" fmla="*/ 0 60000 65536"/>
                <a:gd name="T18" fmla="*/ 0 60000 65536"/>
                <a:gd name="T19" fmla="*/ 0 60000 65536"/>
                <a:gd name="T20" fmla="*/ 0 60000 65536"/>
                <a:gd name="T21" fmla="*/ 0 60000 65536"/>
                <a:gd name="T22" fmla="*/ 0 60000 65536"/>
                <a:gd name="T23" fmla="*/ 0 60000 65536"/>
                <a:gd name="T24" fmla="*/ 50284 w 343357"/>
                <a:gd name="T25" fmla="*/ 43016 h 293732"/>
                <a:gd name="T26" fmla="*/ 293073 w 343357"/>
                <a:gd name="T27" fmla="*/ 250716 h 2937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3357" h="293732">
                  <a:moveTo>
                    <a:pt x="0" y="146866"/>
                  </a:moveTo>
                  <a:lnTo>
                    <a:pt x="0" y="146866"/>
                  </a:lnTo>
                  <a:cubicBezTo>
                    <a:pt x="0" y="65754"/>
                    <a:pt x="76863" y="0"/>
                    <a:pt x="171678" y="0"/>
                  </a:cubicBezTo>
                  <a:cubicBezTo>
                    <a:pt x="266494" y="0"/>
                    <a:pt x="343358" y="65754"/>
                    <a:pt x="343358" y="146866"/>
                  </a:cubicBezTo>
                  <a:cubicBezTo>
                    <a:pt x="343358" y="227977"/>
                    <a:pt x="266494" y="293731"/>
                    <a:pt x="171679" y="293732"/>
                  </a:cubicBezTo>
                  <a:cubicBezTo>
                    <a:pt x="76863" y="293732"/>
                    <a:pt x="0" y="227977"/>
                    <a:pt x="0" y="146866"/>
                  </a:cubicBezTo>
                  <a:close/>
                </a:path>
              </a:pathLst>
            </a:custGeom>
            <a:solidFill>
              <a:srgbClr val="003399"/>
            </a:solidFill>
            <a:ln w="9525">
              <a:noFill/>
              <a:miter lim="800000"/>
              <a:headEnd/>
              <a:tailEnd/>
            </a:ln>
          </p:spPr>
          <p:txBody>
            <a:bodyPr wrap="none" anchor="ctr" anchorCtr="1">
              <a:prstTxWarp prst="textNoShape">
                <a:avLst/>
              </a:prstTxWarp>
            </a:bodyPr>
            <a:lstStyle/>
            <a:p>
              <a:pPr algn="ctr" hangingPunct="0"/>
              <a:r>
                <a:rPr lang="en-US" sz="2000" b="1">
                  <a:solidFill>
                    <a:srgbClr val="FFCC66"/>
                  </a:solidFill>
                  <a:latin typeface="Times New Roman" pitchFamily="127" charset="0"/>
                </a:rPr>
                <a:t>3</a:t>
              </a:r>
            </a:p>
          </p:txBody>
        </p:sp>
        <p:sp>
          <p:nvSpPr>
            <p:cNvPr id="138253" name="Oval 13"/>
            <p:cNvSpPr>
              <a:spLocks noChangeArrowheads="1"/>
            </p:cNvSpPr>
            <p:nvPr/>
          </p:nvSpPr>
          <p:spPr bwMode="auto">
            <a:xfrm>
              <a:off x="2461784" y="1965009"/>
              <a:ext cx="343357" cy="293732"/>
            </a:xfrm>
            <a:custGeom>
              <a:avLst/>
              <a:gdLst>
                <a:gd name="T0" fmla="*/ 171679 w 343357"/>
                <a:gd name="T1" fmla="*/ 0 h 293732"/>
                <a:gd name="T2" fmla="*/ 343357 w 343357"/>
                <a:gd name="T3" fmla="*/ 146866 h 293732"/>
                <a:gd name="T4" fmla="*/ 171679 w 343357"/>
                <a:gd name="T5" fmla="*/ 293732 h 293732"/>
                <a:gd name="T6" fmla="*/ 0 w 343357"/>
                <a:gd name="T7" fmla="*/ 146866 h 293732"/>
                <a:gd name="T8" fmla="*/ 50284 w 343357"/>
                <a:gd name="T9" fmla="*/ 43016 h 293732"/>
                <a:gd name="T10" fmla="*/ 50284 w 343357"/>
                <a:gd name="T11" fmla="*/ 250716 h 293732"/>
                <a:gd name="T12" fmla="*/ 293073 w 343357"/>
                <a:gd name="T13" fmla="*/ 250716 h 293732"/>
                <a:gd name="T14" fmla="*/ 293073 w 343357"/>
                <a:gd name="T15" fmla="*/ 43016 h 293732"/>
                <a:gd name="T16" fmla="*/ 0 60000 65536"/>
                <a:gd name="T17" fmla="*/ 0 60000 65536"/>
                <a:gd name="T18" fmla="*/ 0 60000 65536"/>
                <a:gd name="T19" fmla="*/ 0 60000 65536"/>
                <a:gd name="T20" fmla="*/ 0 60000 65536"/>
                <a:gd name="T21" fmla="*/ 0 60000 65536"/>
                <a:gd name="T22" fmla="*/ 0 60000 65536"/>
                <a:gd name="T23" fmla="*/ 0 60000 65536"/>
                <a:gd name="T24" fmla="*/ 50284 w 343357"/>
                <a:gd name="T25" fmla="*/ 43016 h 293732"/>
                <a:gd name="T26" fmla="*/ 293073 w 343357"/>
                <a:gd name="T27" fmla="*/ 250716 h 2937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3357" h="293732">
                  <a:moveTo>
                    <a:pt x="0" y="146866"/>
                  </a:moveTo>
                  <a:lnTo>
                    <a:pt x="0" y="146866"/>
                  </a:lnTo>
                  <a:cubicBezTo>
                    <a:pt x="0" y="65754"/>
                    <a:pt x="76863" y="0"/>
                    <a:pt x="171678" y="0"/>
                  </a:cubicBezTo>
                  <a:cubicBezTo>
                    <a:pt x="266494" y="0"/>
                    <a:pt x="343358" y="65754"/>
                    <a:pt x="343358" y="146866"/>
                  </a:cubicBezTo>
                  <a:cubicBezTo>
                    <a:pt x="343358" y="227977"/>
                    <a:pt x="266494" y="293731"/>
                    <a:pt x="171679" y="293732"/>
                  </a:cubicBezTo>
                  <a:cubicBezTo>
                    <a:pt x="76863" y="293732"/>
                    <a:pt x="0" y="227977"/>
                    <a:pt x="0" y="146866"/>
                  </a:cubicBezTo>
                  <a:close/>
                </a:path>
              </a:pathLst>
            </a:custGeom>
            <a:solidFill>
              <a:srgbClr val="003399"/>
            </a:solidFill>
            <a:ln w="9525">
              <a:noFill/>
              <a:miter lim="800000"/>
              <a:headEnd/>
              <a:tailEnd/>
            </a:ln>
          </p:spPr>
          <p:txBody>
            <a:bodyPr wrap="none" anchor="ctr" anchorCtr="1">
              <a:prstTxWarp prst="textNoShape">
                <a:avLst/>
              </a:prstTxWarp>
            </a:bodyPr>
            <a:lstStyle/>
            <a:p>
              <a:pPr algn="ctr" hangingPunct="0"/>
              <a:r>
                <a:rPr lang="en-US" sz="2000" b="1">
                  <a:solidFill>
                    <a:srgbClr val="FFCC66"/>
                  </a:solidFill>
                  <a:latin typeface="Times New Roman" pitchFamily="127" charset="0"/>
                </a:rPr>
                <a:t>2</a:t>
              </a:r>
            </a:p>
          </p:txBody>
        </p:sp>
        <p:sp>
          <p:nvSpPr>
            <p:cNvPr id="138254" name="Oval 14"/>
            <p:cNvSpPr>
              <a:spLocks noChangeArrowheads="1"/>
            </p:cNvSpPr>
            <p:nvPr/>
          </p:nvSpPr>
          <p:spPr bwMode="auto">
            <a:xfrm>
              <a:off x="1002511" y="1965009"/>
              <a:ext cx="343357" cy="293732"/>
            </a:xfrm>
            <a:custGeom>
              <a:avLst/>
              <a:gdLst>
                <a:gd name="T0" fmla="*/ 171679 w 343357"/>
                <a:gd name="T1" fmla="*/ 0 h 293732"/>
                <a:gd name="T2" fmla="*/ 343357 w 343357"/>
                <a:gd name="T3" fmla="*/ 146866 h 293732"/>
                <a:gd name="T4" fmla="*/ 171679 w 343357"/>
                <a:gd name="T5" fmla="*/ 293732 h 293732"/>
                <a:gd name="T6" fmla="*/ 0 w 343357"/>
                <a:gd name="T7" fmla="*/ 146866 h 293732"/>
                <a:gd name="T8" fmla="*/ 50284 w 343357"/>
                <a:gd name="T9" fmla="*/ 43016 h 293732"/>
                <a:gd name="T10" fmla="*/ 50284 w 343357"/>
                <a:gd name="T11" fmla="*/ 250716 h 293732"/>
                <a:gd name="T12" fmla="*/ 293073 w 343357"/>
                <a:gd name="T13" fmla="*/ 250716 h 293732"/>
                <a:gd name="T14" fmla="*/ 293073 w 343357"/>
                <a:gd name="T15" fmla="*/ 43016 h 293732"/>
                <a:gd name="T16" fmla="*/ 0 60000 65536"/>
                <a:gd name="T17" fmla="*/ 0 60000 65536"/>
                <a:gd name="T18" fmla="*/ 0 60000 65536"/>
                <a:gd name="T19" fmla="*/ 0 60000 65536"/>
                <a:gd name="T20" fmla="*/ 0 60000 65536"/>
                <a:gd name="T21" fmla="*/ 0 60000 65536"/>
                <a:gd name="T22" fmla="*/ 0 60000 65536"/>
                <a:gd name="T23" fmla="*/ 0 60000 65536"/>
                <a:gd name="T24" fmla="*/ 50284 w 343357"/>
                <a:gd name="T25" fmla="*/ 43016 h 293732"/>
                <a:gd name="T26" fmla="*/ 293073 w 343357"/>
                <a:gd name="T27" fmla="*/ 250716 h 2937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3357" h="293732">
                  <a:moveTo>
                    <a:pt x="0" y="146866"/>
                  </a:moveTo>
                  <a:lnTo>
                    <a:pt x="0" y="146866"/>
                  </a:lnTo>
                  <a:cubicBezTo>
                    <a:pt x="0" y="65754"/>
                    <a:pt x="76863" y="0"/>
                    <a:pt x="171678" y="0"/>
                  </a:cubicBezTo>
                  <a:cubicBezTo>
                    <a:pt x="266494" y="0"/>
                    <a:pt x="343358" y="65754"/>
                    <a:pt x="343358" y="146866"/>
                  </a:cubicBezTo>
                  <a:cubicBezTo>
                    <a:pt x="343358" y="227977"/>
                    <a:pt x="266494" y="293731"/>
                    <a:pt x="171679" y="293732"/>
                  </a:cubicBezTo>
                  <a:cubicBezTo>
                    <a:pt x="76863" y="293732"/>
                    <a:pt x="0" y="227977"/>
                    <a:pt x="0" y="146866"/>
                  </a:cubicBezTo>
                  <a:close/>
                </a:path>
              </a:pathLst>
            </a:custGeom>
            <a:solidFill>
              <a:srgbClr val="003399"/>
            </a:solidFill>
            <a:ln w="9525">
              <a:noFill/>
              <a:miter lim="800000"/>
              <a:headEnd/>
              <a:tailEnd/>
            </a:ln>
          </p:spPr>
          <p:txBody>
            <a:bodyPr wrap="none" anchor="ctr" anchorCtr="1">
              <a:prstTxWarp prst="textNoShape">
                <a:avLst/>
              </a:prstTxWarp>
            </a:bodyPr>
            <a:lstStyle/>
            <a:p>
              <a:pPr algn="ctr" hangingPunct="0"/>
              <a:r>
                <a:rPr lang="en-US" sz="2000" b="1">
                  <a:solidFill>
                    <a:srgbClr val="FFCC66"/>
                  </a:solidFill>
                  <a:latin typeface="Times New Roman" pitchFamily="127" charset="0"/>
                </a:rPr>
                <a:t>1</a:t>
              </a:r>
            </a:p>
          </p:txBody>
        </p:sp>
        <p:grpSp>
          <p:nvGrpSpPr>
            <p:cNvPr id="138255" name="Group 15"/>
            <p:cNvGrpSpPr>
              <a:grpSpLocks/>
            </p:cNvGrpSpPr>
            <p:nvPr/>
          </p:nvGrpSpPr>
          <p:grpSpPr bwMode="auto">
            <a:xfrm>
              <a:off x="8399001" y="1945120"/>
              <a:ext cx="343357" cy="3377958"/>
              <a:chOff x="8399001" y="1945120"/>
              <a:chExt cx="343357" cy="3377958"/>
            </a:xfrm>
          </p:grpSpPr>
          <p:sp>
            <p:nvSpPr>
              <p:cNvPr id="138257" name="Oval 16"/>
              <p:cNvSpPr>
                <a:spLocks noChangeArrowheads="1"/>
              </p:cNvSpPr>
              <p:nvPr/>
            </p:nvSpPr>
            <p:spPr bwMode="auto">
              <a:xfrm>
                <a:off x="8399001" y="1945120"/>
                <a:ext cx="343357" cy="293732"/>
              </a:xfrm>
              <a:custGeom>
                <a:avLst/>
                <a:gdLst>
                  <a:gd name="T0" fmla="*/ 171679 w 343357"/>
                  <a:gd name="T1" fmla="*/ 0 h 293732"/>
                  <a:gd name="T2" fmla="*/ 343357 w 343357"/>
                  <a:gd name="T3" fmla="*/ 146866 h 293732"/>
                  <a:gd name="T4" fmla="*/ 171679 w 343357"/>
                  <a:gd name="T5" fmla="*/ 293732 h 293732"/>
                  <a:gd name="T6" fmla="*/ 0 w 343357"/>
                  <a:gd name="T7" fmla="*/ 146866 h 293732"/>
                  <a:gd name="T8" fmla="*/ 50284 w 343357"/>
                  <a:gd name="T9" fmla="*/ 43016 h 293732"/>
                  <a:gd name="T10" fmla="*/ 50284 w 343357"/>
                  <a:gd name="T11" fmla="*/ 250716 h 293732"/>
                  <a:gd name="T12" fmla="*/ 293073 w 343357"/>
                  <a:gd name="T13" fmla="*/ 250716 h 293732"/>
                  <a:gd name="T14" fmla="*/ 293073 w 343357"/>
                  <a:gd name="T15" fmla="*/ 43016 h 293732"/>
                  <a:gd name="T16" fmla="*/ 0 60000 65536"/>
                  <a:gd name="T17" fmla="*/ 0 60000 65536"/>
                  <a:gd name="T18" fmla="*/ 0 60000 65536"/>
                  <a:gd name="T19" fmla="*/ 0 60000 65536"/>
                  <a:gd name="T20" fmla="*/ 0 60000 65536"/>
                  <a:gd name="T21" fmla="*/ 0 60000 65536"/>
                  <a:gd name="T22" fmla="*/ 0 60000 65536"/>
                  <a:gd name="T23" fmla="*/ 0 60000 65536"/>
                  <a:gd name="T24" fmla="*/ 50284 w 343357"/>
                  <a:gd name="T25" fmla="*/ 43016 h 293732"/>
                  <a:gd name="T26" fmla="*/ 293073 w 343357"/>
                  <a:gd name="T27" fmla="*/ 250716 h 2937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3357" h="293732">
                    <a:moveTo>
                      <a:pt x="0" y="146866"/>
                    </a:moveTo>
                    <a:lnTo>
                      <a:pt x="0" y="146866"/>
                    </a:lnTo>
                    <a:cubicBezTo>
                      <a:pt x="0" y="65754"/>
                      <a:pt x="76863" y="0"/>
                      <a:pt x="171678" y="0"/>
                    </a:cubicBezTo>
                    <a:cubicBezTo>
                      <a:pt x="266494" y="0"/>
                      <a:pt x="343358" y="65754"/>
                      <a:pt x="343358" y="146866"/>
                    </a:cubicBezTo>
                    <a:cubicBezTo>
                      <a:pt x="343358" y="227977"/>
                      <a:pt x="266494" y="293731"/>
                      <a:pt x="171679" y="293732"/>
                    </a:cubicBezTo>
                    <a:cubicBezTo>
                      <a:pt x="76863" y="293732"/>
                      <a:pt x="0" y="227977"/>
                      <a:pt x="0" y="146866"/>
                    </a:cubicBezTo>
                    <a:close/>
                  </a:path>
                </a:pathLst>
              </a:custGeom>
              <a:solidFill>
                <a:srgbClr val="003399"/>
              </a:solidFill>
              <a:ln w="9525">
                <a:noFill/>
                <a:miter lim="800000"/>
                <a:headEnd/>
                <a:tailEnd/>
              </a:ln>
            </p:spPr>
            <p:txBody>
              <a:bodyPr wrap="none" anchor="ctr" anchorCtr="1">
                <a:prstTxWarp prst="textNoShape">
                  <a:avLst/>
                </a:prstTxWarp>
              </a:bodyPr>
              <a:lstStyle/>
              <a:p>
                <a:pPr algn="ctr" hangingPunct="0"/>
                <a:r>
                  <a:rPr lang="en-US" sz="2000" b="1">
                    <a:solidFill>
                      <a:srgbClr val="FFCC66"/>
                    </a:solidFill>
                    <a:latin typeface="Times New Roman" pitchFamily="127" charset="0"/>
                  </a:rPr>
                  <a:t>6</a:t>
                </a:r>
              </a:p>
            </p:txBody>
          </p:sp>
          <p:sp>
            <p:nvSpPr>
              <p:cNvPr id="138258" name="Rectangle 17" descr="REACHING"/>
              <p:cNvSpPr>
                <a:spLocks noChangeArrowheads="1"/>
              </p:cNvSpPr>
              <p:nvPr/>
            </p:nvSpPr>
            <p:spPr bwMode="auto">
              <a:xfrm>
                <a:off x="8399001" y="2385724"/>
                <a:ext cx="343357" cy="2937354"/>
              </a:xfrm>
              <a:prstGeom prst="rect">
                <a:avLst/>
              </a:prstGeom>
              <a:solidFill>
                <a:srgbClr val="FFFF99"/>
              </a:solidFill>
              <a:ln w="9525">
                <a:miter lim="800000"/>
                <a:headEnd/>
                <a:tailEnd/>
              </a:ln>
              <a:scene3d>
                <a:camera prst="legacyPerspectiveBottom"/>
                <a:lightRig rig="legacyFlat3" dir="t"/>
              </a:scene3d>
              <a:sp3d extrusionH="1076413" prstMaterial="legacyPlastic">
                <a:bevelT w="13500" h="13500" prst="angle"/>
                <a:bevelB w="13500" h="13500" prst="angle"/>
                <a:extrusionClr>
                  <a:srgbClr val="FFFF99"/>
                </a:extrusionClr>
              </a:sp3d>
            </p:spPr>
            <p:txBody>
              <a:bodyPr wrap="none" anchor="ctr" anchorCtr="1">
                <a:prstTxWarp prst="textNoShape">
                  <a:avLst/>
                </a:prstTxWarp>
                <a:flatTx/>
              </a:bodyPr>
              <a:lstStyle/>
              <a:p>
                <a:pPr algn="ctr"/>
                <a:endParaRPr lang="en-US" sz="2000">
                  <a:solidFill>
                    <a:srgbClr val="000000"/>
                  </a:solidFill>
                  <a:latin typeface="Calibri" charset="0"/>
                </a:endParaRPr>
              </a:p>
            </p:txBody>
          </p:sp>
          <p:sp>
            <p:nvSpPr>
              <p:cNvPr id="138259" name="Text Box 18"/>
              <p:cNvSpPr txBox="1">
                <a:spLocks noChangeArrowheads="1"/>
              </p:cNvSpPr>
              <p:nvPr/>
            </p:nvSpPr>
            <p:spPr bwMode="auto">
              <a:xfrm>
                <a:off x="8399458" y="2825755"/>
                <a:ext cx="342900" cy="2289176"/>
              </a:xfrm>
              <a:prstGeom prst="rect">
                <a:avLst/>
              </a:prstGeom>
              <a:noFill/>
              <a:ln w="9525">
                <a:noFill/>
                <a:miter lim="800000"/>
                <a:headEnd/>
                <a:tailEnd/>
              </a:ln>
            </p:spPr>
            <p:txBody>
              <a:bodyPr anchorCtr="1">
                <a:prstTxWarp prst="textNoShape">
                  <a:avLst/>
                </a:prstTxWarp>
                <a:spAutoFit/>
              </a:bodyPr>
              <a:lstStyle/>
              <a:p>
                <a:pPr algn="ctr">
                  <a:spcBef>
                    <a:spcPts val="1100"/>
                  </a:spcBef>
                </a:pPr>
                <a:r>
                  <a:rPr lang="en-US" sz="1800" b="1">
                    <a:solidFill>
                      <a:srgbClr val="000000"/>
                    </a:solidFill>
                    <a:latin typeface="Calibri" charset="0"/>
                  </a:rPr>
                  <a:t>REACHING</a:t>
                </a:r>
              </a:p>
            </p:txBody>
          </p:sp>
        </p:grpSp>
        <p:sp>
          <p:nvSpPr>
            <p:cNvPr id="138256" name="Line 19"/>
            <p:cNvSpPr>
              <a:spLocks/>
            </p:cNvSpPr>
            <p:nvPr/>
          </p:nvSpPr>
          <p:spPr bwMode="auto">
            <a:xfrm>
              <a:off x="8127178" y="1450979"/>
              <a:ext cx="1792" cy="4846640"/>
            </a:xfrm>
            <a:custGeom>
              <a:avLst/>
              <a:gdLst>
                <a:gd name="T0" fmla="*/ 896 w 1792"/>
                <a:gd name="T1" fmla="*/ 0 h 4846640"/>
                <a:gd name="T2" fmla="*/ 1792 w 1792"/>
                <a:gd name="T3" fmla="*/ 2423320 h 4846640"/>
                <a:gd name="T4" fmla="*/ 896 w 1792"/>
                <a:gd name="T5" fmla="*/ 4846640 h 4846640"/>
                <a:gd name="T6" fmla="*/ 0 w 1792"/>
                <a:gd name="T7" fmla="*/ 2423320 h 4846640"/>
                <a:gd name="T8" fmla="*/ 0 w 1792"/>
                <a:gd name="T9" fmla="*/ 0 h 4846640"/>
                <a:gd name="T10" fmla="*/ 1792 w 1792"/>
                <a:gd name="T11" fmla="*/ 4846640 h 4846640"/>
                <a:gd name="T12" fmla="*/ 0 60000 65536"/>
                <a:gd name="T13" fmla="*/ 0 60000 65536"/>
                <a:gd name="T14" fmla="*/ 0 60000 65536"/>
                <a:gd name="T15" fmla="*/ 0 60000 65536"/>
                <a:gd name="T16" fmla="*/ 0 60000 65536"/>
                <a:gd name="T17" fmla="*/ 0 60000 65536"/>
                <a:gd name="T18" fmla="*/ 0 w 1792"/>
                <a:gd name="T19" fmla="*/ 0 h 4846640"/>
                <a:gd name="T20" fmla="*/ 1792 w 1792"/>
                <a:gd name="T21" fmla="*/ 4846640 h 4846640"/>
              </a:gdLst>
              <a:ahLst/>
              <a:cxnLst>
                <a:cxn ang="T12">
                  <a:pos x="T0" y="T1"/>
                </a:cxn>
                <a:cxn ang="T13">
                  <a:pos x="T2" y="T3"/>
                </a:cxn>
                <a:cxn ang="T14">
                  <a:pos x="T4" y="T5"/>
                </a:cxn>
                <a:cxn ang="T15">
                  <a:pos x="T6" y="T7"/>
                </a:cxn>
                <a:cxn ang="T16">
                  <a:pos x="T8" y="T9"/>
                </a:cxn>
                <a:cxn ang="T17">
                  <a:pos x="T10" y="T11"/>
                </a:cxn>
              </a:cxnLst>
              <a:rect l="T18" t="T19" r="T20" b="T21"/>
              <a:pathLst>
                <a:path w="1792" h="4846640">
                  <a:moveTo>
                    <a:pt x="0" y="0"/>
                  </a:moveTo>
                  <a:lnTo>
                    <a:pt x="1792" y="4846640"/>
                  </a:lnTo>
                </a:path>
              </a:pathLst>
            </a:custGeom>
            <a:noFill/>
            <a:ln w="38103">
              <a:solidFill>
                <a:srgbClr val="000000"/>
              </a:solidFill>
              <a:round/>
              <a:headEnd/>
              <a:tailEnd/>
            </a:ln>
          </p:spPr>
          <p:txBody>
            <a:bodyPr>
              <a:prstTxWarp prst="textNoShape">
                <a:avLst/>
              </a:prstTxWarp>
            </a:bodyPr>
            <a:lstStyle/>
            <a:p>
              <a:endParaRPr lang="en-US" sz="1800"/>
            </a:p>
          </p:txBody>
        </p:sp>
      </p:grpSp>
      <p:sp>
        <p:nvSpPr>
          <p:cNvPr id="20" name="Rectangle 20"/>
          <p:cNvSpPr/>
          <p:nvPr/>
        </p:nvSpPr>
        <p:spPr>
          <a:xfrm>
            <a:off x="533400" y="2971800"/>
            <a:ext cx="7239000" cy="2320925"/>
          </a:xfrm>
          <a:prstGeom prst="rect">
            <a:avLst/>
          </a:prstGeom>
          <a:noFill/>
          <a:ln>
            <a:noFill/>
            <a:prstDash val="solid"/>
          </a:ln>
        </p:spPr>
        <p:txBody>
          <a:bodyPr>
            <a:spAutoFit/>
          </a:bodyPr>
          <a:lstStyle/>
          <a:p>
            <a:pPr marL="230191" indent="-230191" fontAlgn="auto">
              <a:lnSpc>
                <a:spcPct val="90000"/>
              </a:lnSpc>
              <a:spcBef>
                <a:spcPts val="0"/>
              </a:spcBef>
              <a:spcAft>
                <a:spcPts val="0"/>
              </a:spcAft>
              <a:defRPr sz="1800" b="0" i="0" u="none" strike="noStrike" kern="0" cap="none" spc="0" baseline="0">
                <a:solidFill>
                  <a:srgbClr val="000000"/>
                </a:solidFill>
                <a:uFillTx/>
              </a:defRPr>
            </a:pPr>
            <a:r>
              <a:rPr lang="en-US" sz="1800" b="1" kern="0">
                <a:solidFill>
                  <a:srgbClr val="D9D9D9"/>
                </a:solidFill>
                <a:effectLst>
                  <a:outerShdw dist="38096" dir="2700000">
                    <a:srgbClr val="000000"/>
                  </a:outerShdw>
                </a:effectLst>
                <a:latin typeface="Calibri"/>
                <a:ea typeface="+mn-ea"/>
                <a:cs typeface="+mn-cs"/>
              </a:rPr>
              <a:t>Linguistic Complexity:</a:t>
            </a:r>
          </a:p>
          <a:p>
            <a:pPr marL="230191" indent="-4764" fontAlgn="auto">
              <a:lnSpc>
                <a:spcPct val="90000"/>
              </a:lnSpc>
              <a:spcBef>
                <a:spcPts val="0"/>
              </a:spcBef>
              <a:spcAft>
                <a:spcPts val="0"/>
              </a:spcAft>
              <a:defRPr sz="1800" b="0" i="0" u="none" strike="noStrike" kern="0" cap="none" spc="0" baseline="0">
                <a:solidFill>
                  <a:srgbClr val="000000"/>
                </a:solidFill>
                <a:uFillTx/>
              </a:defRPr>
            </a:pPr>
            <a:r>
              <a:rPr lang="en-US" sz="1800" b="1" kern="0">
                <a:solidFill>
                  <a:srgbClr val="D9D9D9"/>
                </a:solidFill>
                <a:latin typeface="Calibri"/>
                <a:ea typeface="+mn-ea"/>
                <a:cs typeface="+mn-cs"/>
              </a:rPr>
              <a:t>The </a:t>
            </a:r>
            <a:r>
              <a:rPr lang="en-US" sz="1800" b="1" kern="0">
                <a:solidFill>
                  <a:srgbClr val="10253F"/>
                </a:solidFill>
                <a:latin typeface="Calibri"/>
                <a:ea typeface="+mn-ea"/>
                <a:cs typeface="+mn-cs"/>
              </a:rPr>
              <a:t>amount and quality </a:t>
            </a:r>
            <a:r>
              <a:rPr lang="en-US" sz="1800" b="1" kern="0">
                <a:solidFill>
                  <a:srgbClr val="D9D9D9"/>
                </a:solidFill>
                <a:latin typeface="Calibri"/>
                <a:ea typeface="+mn-ea"/>
                <a:cs typeface="+mn-cs"/>
              </a:rPr>
              <a:t>of speech or writing for a given situation</a:t>
            </a:r>
          </a:p>
          <a:p>
            <a:pPr marL="230191" indent="-230191" fontAlgn="auto">
              <a:lnSpc>
                <a:spcPct val="90000"/>
              </a:lnSpc>
              <a:spcBef>
                <a:spcPts val="0"/>
              </a:spcBef>
              <a:spcAft>
                <a:spcPts val="0"/>
              </a:spcAft>
              <a:defRPr sz="1800" b="0" i="0" u="none" strike="noStrike" kern="0" cap="none" spc="0" baseline="0">
                <a:solidFill>
                  <a:srgbClr val="000000"/>
                </a:solidFill>
                <a:uFillTx/>
              </a:defRPr>
            </a:pPr>
            <a:endParaRPr lang="en-US" sz="1800" b="1" kern="0">
              <a:solidFill>
                <a:srgbClr val="D9D9D9"/>
              </a:solidFill>
              <a:latin typeface="Calibri"/>
              <a:ea typeface="+mn-ea"/>
              <a:cs typeface="+mn-cs"/>
            </a:endParaRPr>
          </a:p>
          <a:p>
            <a:pPr marL="230191" indent="-230191" fontAlgn="auto">
              <a:lnSpc>
                <a:spcPct val="90000"/>
              </a:lnSpc>
              <a:spcBef>
                <a:spcPts val="0"/>
              </a:spcBef>
              <a:spcAft>
                <a:spcPts val="0"/>
              </a:spcAft>
              <a:defRPr sz="1800" b="0" i="0" u="none" strike="noStrike" kern="0" cap="none" spc="0" baseline="0">
                <a:solidFill>
                  <a:srgbClr val="000000"/>
                </a:solidFill>
                <a:uFillTx/>
              </a:defRPr>
            </a:pPr>
            <a:r>
              <a:rPr lang="en-US" sz="1800" b="1" kern="0">
                <a:solidFill>
                  <a:srgbClr val="D9D9D9"/>
                </a:solidFill>
                <a:effectLst>
                  <a:outerShdw dist="38096" dir="2700000">
                    <a:srgbClr val="000000"/>
                  </a:outerShdw>
                </a:effectLst>
                <a:latin typeface="Calibri"/>
                <a:ea typeface="+mn-ea"/>
                <a:cs typeface="+mn-cs"/>
              </a:rPr>
              <a:t>Vocabulary Usage:</a:t>
            </a:r>
          </a:p>
          <a:p>
            <a:pPr marL="230191" indent="-230191" fontAlgn="auto">
              <a:lnSpc>
                <a:spcPct val="90000"/>
              </a:lnSpc>
              <a:spcBef>
                <a:spcPts val="0"/>
              </a:spcBef>
              <a:spcAft>
                <a:spcPts val="0"/>
              </a:spcAft>
              <a:defRPr sz="1800" b="0" i="0" u="none" strike="noStrike" kern="0" cap="none" spc="0" baseline="0">
                <a:solidFill>
                  <a:srgbClr val="000000"/>
                </a:solidFill>
                <a:uFillTx/>
              </a:defRPr>
            </a:pPr>
            <a:r>
              <a:rPr lang="en-US" sz="1800" b="1" kern="0">
                <a:solidFill>
                  <a:srgbClr val="D9D9D9"/>
                </a:solidFill>
                <a:latin typeface="Calibri"/>
                <a:ea typeface="+mn-ea"/>
                <a:cs typeface="+mn-cs"/>
              </a:rPr>
              <a:t>	The </a:t>
            </a:r>
            <a:r>
              <a:rPr lang="en-US" sz="1800" b="1" kern="0">
                <a:solidFill>
                  <a:srgbClr val="002060"/>
                </a:solidFill>
                <a:latin typeface="Calibri"/>
                <a:ea typeface="+mn-ea"/>
                <a:cs typeface="+mn-cs"/>
              </a:rPr>
              <a:t>specificity of words </a:t>
            </a:r>
            <a:r>
              <a:rPr lang="en-US" sz="1800" b="1" kern="0">
                <a:solidFill>
                  <a:srgbClr val="10253F"/>
                </a:solidFill>
                <a:latin typeface="Calibri"/>
                <a:ea typeface="+mn-ea"/>
                <a:cs typeface="+mn-cs"/>
              </a:rPr>
              <a:t>or p</a:t>
            </a:r>
            <a:r>
              <a:rPr lang="en-US" sz="1800" b="1" kern="0">
                <a:solidFill>
                  <a:srgbClr val="002060"/>
                </a:solidFill>
                <a:latin typeface="Calibri"/>
                <a:ea typeface="+mn-ea"/>
                <a:cs typeface="+mn-cs"/>
              </a:rPr>
              <a:t>hr</a:t>
            </a:r>
            <a:r>
              <a:rPr lang="en-US" sz="1800" b="1" kern="0">
                <a:solidFill>
                  <a:srgbClr val="10253F"/>
                </a:solidFill>
                <a:latin typeface="Calibri"/>
                <a:ea typeface="+mn-ea"/>
                <a:cs typeface="+mn-cs"/>
              </a:rPr>
              <a:t>ases</a:t>
            </a:r>
            <a:r>
              <a:rPr lang="en-US" sz="1800" b="1" kern="0">
                <a:solidFill>
                  <a:srgbClr val="D9D9D9"/>
                </a:solidFill>
                <a:latin typeface="Calibri"/>
                <a:ea typeface="+mn-ea"/>
                <a:cs typeface="+mn-cs"/>
              </a:rPr>
              <a:t> for a given context</a:t>
            </a:r>
          </a:p>
          <a:p>
            <a:pPr marL="230191" indent="-230191" fontAlgn="auto">
              <a:lnSpc>
                <a:spcPct val="90000"/>
              </a:lnSpc>
              <a:spcBef>
                <a:spcPts val="0"/>
              </a:spcBef>
              <a:spcAft>
                <a:spcPts val="0"/>
              </a:spcAft>
              <a:defRPr sz="1800" b="0" i="0" u="none" strike="noStrike" kern="0" cap="none" spc="0" baseline="0">
                <a:solidFill>
                  <a:srgbClr val="000000"/>
                </a:solidFill>
                <a:uFillTx/>
              </a:defRPr>
            </a:pPr>
            <a:endParaRPr lang="en-US" sz="1800" b="1" kern="0">
              <a:solidFill>
                <a:srgbClr val="D9D9D9"/>
              </a:solidFill>
              <a:latin typeface="Calibri"/>
              <a:ea typeface="+mn-ea"/>
              <a:cs typeface="+mn-cs"/>
            </a:endParaRPr>
          </a:p>
          <a:p>
            <a:pPr marL="230191" indent="-230191" fontAlgn="auto">
              <a:lnSpc>
                <a:spcPct val="90000"/>
              </a:lnSpc>
              <a:spcBef>
                <a:spcPts val="0"/>
              </a:spcBef>
              <a:spcAft>
                <a:spcPts val="0"/>
              </a:spcAft>
              <a:defRPr sz="1800" b="0" i="0" u="none" strike="noStrike" kern="0" cap="none" spc="0" baseline="0">
                <a:solidFill>
                  <a:srgbClr val="000000"/>
                </a:solidFill>
                <a:uFillTx/>
              </a:defRPr>
            </a:pPr>
            <a:r>
              <a:rPr lang="en-US" sz="1800" b="1" kern="0">
                <a:solidFill>
                  <a:srgbClr val="D9D9D9"/>
                </a:solidFill>
                <a:effectLst>
                  <a:outerShdw dist="38096" dir="2700000">
                    <a:srgbClr val="000000"/>
                  </a:outerShdw>
                </a:effectLst>
                <a:latin typeface="Calibri"/>
                <a:ea typeface="+mn-ea"/>
                <a:cs typeface="+mn-cs"/>
              </a:rPr>
              <a:t>Language Control:</a:t>
            </a:r>
          </a:p>
          <a:p>
            <a:pPr marL="230191" indent="-230191" fontAlgn="auto">
              <a:lnSpc>
                <a:spcPct val="90000"/>
              </a:lnSpc>
              <a:spcBef>
                <a:spcPts val="0"/>
              </a:spcBef>
              <a:spcAft>
                <a:spcPts val="0"/>
              </a:spcAft>
              <a:defRPr sz="1800" b="0" i="0" u="none" strike="noStrike" kern="0" cap="none" spc="0" baseline="0">
                <a:solidFill>
                  <a:srgbClr val="000000"/>
                </a:solidFill>
                <a:uFillTx/>
              </a:defRPr>
            </a:pPr>
            <a:r>
              <a:rPr lang="en-US" sz="1800" b="1" kern="0">
                <a:solidFill>
                  <a:srgbClr val="D9D9D9"/>
                </a:solidFill>
                <a:latin typeface="Calibri"/>
                <a:ea typeface="+mn-ea"/>
                <a:cs typeface="+mn-cs"/>
              </a:rPr>
              <a:t>	The </a:t>
            </a:r>
            <a:r>
              <a:rPr lang="en-US" sz="1800" b="1" kern="0">
                <a:solidFill>
                  <a:srgbClr val="10253F"/>
                </a:solidFill>
                <a:latin typeface="Calibri"/>
                <a:ea typeface="+mn-ea"/>
                <a:cs typeface="+mn-cs"/>
              </a:rPr>
              <a:t>comprehensibility</a:t>
            </a:r>
            <a:r>
              <a:rPr lang="en-US" sz="1800" b="1" kern="0">
                <a:solidFill>
                  <a:srgbClr val="D9D9D9"/>
                </a:solidFill>
                <a:latin typeface="Calibri"/>
                <a:ea typeface="+mn-ea"/>
                <a:cs typeface="+mn-cs"/>
              </a:rPr>
              <a:t> of the communication based on the </a:t>
            </a:r>
            <a:r>
              <a:rPr lang="en-US" sz="1800" b="1" kern="0">
                <a:solidFill>
                  <a:srgbClr val="10253F"/>
                </a:solidFill>
                <a:latin typeface="Calibri"/>
                <a:ea typeface="+mn-ea"/>
                <a:cs typeface="+mn-cs"/>
              </a:rPr>
              <a:t>amount and type of errors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xEl>
                                              <p:pRg st="1" end="1"/>
                                            </p:txEl>
                                          </p:spTgt>
                                        </p:tgtEl>
                                        <p:attrNameLst>
                                          <p:attrName>style.visibility</p:attrName>
                                        </p:attrNameLst>
                                      </p:cBhvr>
                                      <p:to>
                                        <p:strVal val="visible"/>
                                      </p:to>
                                    </p:set>
                                    <p:animEffect transition="in" filter="fade">
                                      <p:cBhvr>
                                        <p:cTn id="7" dur="1000"/>
                                        <p:tgtEl>
                                          <p:spTgt spid="2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xEl>
                                              <p:pRg st="4" end="4"/>
                                            </p:txEl>
                                          </p:spTgt>
                                        </p:tgtEl>
                                        <p:attrNameLst>
                                          <p:attrName>style.visibility</p:attrName>
                                        </p:attrNameLst>
                                      </p:cBhvr>
                                      <p:to>
                                        <p:strVal val="visible"/>
                                      </p:to>
                                    </p:set>
                                    <p:animEffect transition="in" filter="fade">
                                      <p:cBhvr>
                                        <p:cTn id="12" dur="1000"/>
                                        <p:tgtEl>
                                          <p:spTgt spid="20">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
                                            <p:txEl>
                                              <p:pRg st="7" end="7"/>
                                            </p:txEl>
                                          </p:spTgt>
                                        </p:tgtEl>
                                        <p:attrNameLst>
                                          <p:attrName>style.visibility</p:attrName>
                                        </p:attrNameLst>
                                      </p:cBhvr>
                                      <p:to>
                                        <p:strVal val="visible"/>
                                      </p:to>
                                    </p:set>
                                    <p:animEffect transition="in" filter="fade">
                                      <p:cBhvr>
                                        <p:cTn id="17" dur="1000"/>
                                        <p:tgtEl>
                                          <p:spTgt spid="2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320675"/>
            <a:ext cx="7239000" cy="822325"/>
          </a:xfrm>
          <a:solidFill>
            <a:srgbClr val="51253A"/>
          </a:solidFill>
        </p:spPr>
        <p:txBody>
          <a:bodyPr anchorCtr="1"/>
          <a:lstStyle/>
          <a:p>
            <a:pPr algn="ctr" eaLnBrk="1" fontAlgn="auto" hangingPunct="1">
              <a:spcBef>
                <a:spcPts val="0"/>
              </a:spcBef>
              <a:spcAft>
                <a:spcPts val="0"/>
              </a:spcAft>
              <a:defRPr/>
            </a:pPr>
            <a:r>
              <a:rPr smtClean="0">
                <a:solidFill>
                  <a:srgbClr val="D9D9D9"/>
                </a:solidFill>
              </a:rPr>
              <a:t>Assessment Activity</a:t>
            </a:r>
          </a:p>
        </p:txBody>
      </p:sp>
      <p:sp>
        <p:nvSpPr>
          <p:cNvPr id="3" name="Content Placeholder 2"/>
          <p:cNvSpPr txBox="1">
            <a:spLocks noGrp="1"/>
          </p:cNvSpPr>
          <p:nvPr>
            <p:ph idx="1"/>
          </p:nvPr>
        </p:nvSpPr>
        <p:spPr>
          <a:xfrm>
            <a:off x="457200" y="1371600"/>
            <a:ext cx="7391400" cy="4953000"/>
          </a:xfrm>
          <a:solidFill>
            <a:schemeClr val="accent2">
              <a:lumMod val="60000"/>
              <a:lumOff val="40000"/>
            </a:schemeClr>
          </a:solidFill>
          <a:ln w="25402">
            <a:solidFill>
              <a:srgbClr val="984E77"/>
            </a:solidFill>
          </a:ln>
        </p:spPr>
        <p:txBody>
          <a:bodyPr/>
          <a:lstStyle/>
          <a:p>
            <a:pPr algn="ctr" eaLnBrk="1" hangingPunct="1">
              <a:buFont typeface="Wingdings 2" pitchFamily="127" charset="2"/>
              <a:buNone/>
              <a:defRPr/>
            </a:pPr>
            <a:r>
              <a:rPr b="1" smtClean="0">
                <a:solidFill>
                  <a:srgbClr val="0D0D0D"/>
                </a:solidFill>
                <a:effectLst>
                  <a:outerShdw blurRad="38100" dist="38100" dir="2700000" algn="tl">
                    <a:srgbClr val="FFFFFF"/>
                  </a:outerShdw>
                </a:effectLst>
                <a:latin typeface="Trebuchet MS" pitchFamily="127" charset="0"/>
              </a:rPr>
              <a:t>Using the WIDA Rubric to Assess Writing</a:t>
            </a:r>
          </a:p>
          <a:p>
            <a:pPr eaLnBrk="1" hangingPunct="1">
              <a:defRPr/>
            </a:pPr>
            <a:r>
              <a:rPr b="1" smtClean="0">
                <a:solidFill>
                  <a:srgbClr val="0D0D0D"/>
                </a:solidFill>
                <a:effectLst>
                  <a:outerShdw blurRad="38100" dist="38100" dir="2700000" algn="tl">
                    <a:srgbClr val="FFFFFF"/>
                  </a:outerShdw>
                </a:effectLst>
                <a:latin typeface="Trebuchet MS" pitchFamily="127" charset="0"/>
              </a:rPr>
              <a:t>Read page RG51 – RG53 silently</a:t>
            </a:r>
          </a:p>
          <a:p>
            <a:pPr eaLnBrk="1" hangingPunct="1">
              <a:defRPr/>
            </a:pPr>
            <a:r>
              <a:rPr b="1" smtClean="0">
                <a:solidFill>
                  <a:srgbClr val="403152"/>
                </a:solidFill>
                <a:effectLst>
                  <a:outerShdw blurRad="38100" dist="38100" dir="2700000" algn="tl">
                    <a:srgbClr val="000000"/>
                  </a:outerShdw>
                </a:effectLst>
                <a:latin typeface="Trebuchet MS" pitchFamily="127" charset="0"/>
              </a:rPr>
              <a:t>Discuss in groups how the 3 criteria are used to assess the writing samples</a:t>
            </a:r>
          </a:p>
          <a:p>
            <a:pPr eaLnBrk="1" hangingPunct="1">
              <a:buFont typeface="Wingdings 2" pitchFamily="127" charset="2"/>
              <a:buNone/>
              <a:defRPr/>
            </a:pPr>
            <a:r>
              <a:rPr b="1" smtClean="0">
                <a:solidFill>
                  <a:srgbClr val="403152"/>
                </a:solidFill>
                <a:effectLst>
                  <a:outerShdw blurRad="38100" dist="38100" dir="2700000" algn="tl">
                    <a:srgbClr val="000000"/>
                  </a:outerShdw>
                </a:effectLst>
                <a:latin typeface="Trebuchet MS" pitchFamily="127" charset="0"/>
              </a:rPr>
              <a:t>	What key points are illustrated in</a:t>
            </a:r>
            <a:br>
              <a:rPr b="1" smtClean="0">
                <a:solidFill>
                  <a:srgbClr val="403152"/>
                </a:solidFill>
                <a:effectLst>
                  <a:outerShdw blurRad="38100" dist="38100" dir="2700000" algn="tl">
                    <a:srgbClr val="000000"/>
                  </a:outerShdw>
                </a:effectLst>
                <a:latin typeface="Trebuchet MS" pitchFamily="127" charset="0"/>
              </a:rPr>
            </a:br>
            <a:r>
              <a:rPr b="1" smtClean="0">
                <a:solidFill>
                  <a:srgbClr val="403152"/>
                </a:solidFill>
                <a:effectLst>
                  <a:outerShdw blurRad="38100" dist="38100" dir="2700000" algn="tl">
                    <a:srgbClr val="000000"/>
                  </a:outerShdw>
                </a:effectLst>
                <a:latin typeface="Trebuchet MS" pitchFamily="127" charset="0"/>
              </a:rPr>
              <a:t>a. Linguistic Complexity</a:t>
            </a:r>
          </a:p>
          <a:p>
            <a:pPr eaLnBrk="1" hangingPunct="1">
              <a:buFont typeface="Wingdings 2" pitchFamily="127" charset="2"/>
              <a:buNone/>
              <a:defRPr/>
            </a:pPr>
            <a:r>
              <a:rPr b="1" smtClean="0">
                <a:solidFill>
                  <a:srgbClr val="403152"/>
                </a:solidFill>
                <a:effectLst>
                  <a:outerShdw blurRad="38100" dist="38100" dir="2700000" algn="tl">
                    <a:srgbClr val="000000"/>
                  </a:outerShdw>
                </a:effectLst>
                <a:latin typeface="Trebuchet MS" pitchFamily="127" charset="0"/>
              </a:rPr>
              <a:t>	b. Vocabulary Usage</a:t>
            </a:r>
          </a:p>
          <a:p>
            <a:pPr eaLnBrk="1" hangingPunct="1">
              <a:buFont typeface="Wingdings 2" pitchFamily="127" charset="2"/>
              <a:buNone/>
              <a:defRPr/>
            </a:pPr>
            <a:r>
              <a:rPr b="1" smtClean="0">
                <a:solidFill>
                  <a:srgbClr val="403152"/>
                </a:solidFill>
                <a:effectLst>
                  <a:outerShdw blurRad="38100" dist="38100" dir="2700000" algn="tl">
                    <a:srgbClr val="000000"/>
                  </a:outerShdw>
                </a:effectLst>
                <a:latin typeface="Trebuchet MS" pitchFamily="127" charset="0"/>
              </a:rPr>
              <a:t>	c. Language Control?</a:t>
            </a:r>
          </a:p>
          <a:p>
            <a:pPr eaLnBrk="1" hangingPunct="1">
              <a:defRPr/>
            </a:pPr>
            <a:r>
              <a:rPr b="1" smtClean="0">
                <a:solidFill>
                  <a:srgbClr val="0D0D0D"/>
                </a:solidFill>
                <a:effectLst>
                  <a:outerShdw blurRad="38100" dist="38100" dir="2700000" algn="tl">
                    <a:srgbClr val="FFFFFF"/>
                  </a:outerShdw>
                </a:effectLst>
                <a:latin typeface="Trebuchet MS" pitchFamily="127" charset="0"/>
              </a:rPr>
              <a:t>Share with whole group</a:t>
            </a:r>
            <a:r>
              <a:rPr b="1" smtClean="0">
                <a:solidFill>
                  <a:srgbClr val="0D0D0D"/>
                </a:solidFill>
                <a:latin typeface="Trebuchet MS" pitchFamily="127" charset="0"/>
              </a:rPr>
              <a:t/>
            </a:r>
            <a:br>
              <a:rPr b="1" smtClean="0">
                <a:solidFill>
                  <a:srgbClr val="0D0D0D"/>
                </a:solidFill>
                <a:latin typeface="Trebuchet MS" pitchFamily="127" charset="0"/>
              </a:rPr>
            </a:br>
            <a:r>
              <a:rPr b="1" smtClean="0">
                <a:solidFill>
                  <a:srgbClr val="852F74"/>
                </a:solidFill>
                <a:latin typeface="Trebuchet MS" pitchFamily="127" charset="0"/>
              </a:rPr>
              <a:t/>
            </a:r>
            <a:br>
              <a:rPr b="1" smtClean="0">
                <a:solidFill>
                  <a:srgbClr val="852F74"/>
                </a:solidFill>
                <a:latin typeface="Trebuchet MS" pitchFamily="127" charset="0"/>
              </a:rPr>
            </a:br>
            <a:r>
              <a:rPr b="1" smtClean="0">
                <a:solidFill>
                  <a:srgbClr val="852F74"/>
                </a:solidFill>
                <a:latin typeface="Trebuchet MS" pitchFamily="127" charset="0"/>
              </a:rPr>
              <a:t/>
            </a:r>
            <a:br>
              <a:rPr b="1" smtClean="0">
                <a:solidFill>
                  <a:srgbClr val="852F74"/>
                </a:solidFill>
                <a:latin typeface="Trebuchet MS" pitchFamily="127" charset="0"/>
              </a:rPr>
            </a:br>
            <a:endParaRPr b="1" smtClean="0">
              <a:solidFill>
                <a:srgbClr val="95B3D7"/>
              </a:solidFill>
              <a:effectLst>
                <a:outerShdw blurRad="38100" dist="38100" dir="2700000" algn="tl">
                  <a:srgbClr val="000000"/>
                </a:outerShdw>
              </a:effectLst>
              <a:latin typeface="Trebuchet MS" pitchFamily="127" charset="0"/>
            </a:endParaRPr>
          </a:p>
          <a:p>
            <a:pPr eaLnBrk="1" hangingPunct="1">
              <a:defRPr/>
            </a:pPr>
            <a:endParaRPr smtClean="0">
              <a:latin typeface="Trebuchet MS" pitchFamily="127" charset="0"/>
            </a:endParaRPr>
          </a:p>
          <a:p>
            <a:pPr eaLnBrk="1" hangingPunct="1">
              <a:buFont typeface="Trebuchet MS" pitchFamily="127" charset="0"/>
              <a:buAutoNum type="arabicPeriod"/>
              <a:defRPr/>
            </a:pPr>
            <a:endParaRPr smtClean="0">
              <a:latin typeface="Trebuchet MS" pitchFamily="127" charset="0"/>
            </a:endParaRPr>
          </a:p>
          <a:p>
            <a:pPr eaLnBrk="1" hangingPunct="1">
              <a:buFont typeface="Trebuchet MS" pitchFamily="127" charset="0"/>
              <a:buAutoNum type="arabicPeriod"/>
              <a:defRPr/>
            </a:pPr>
            <a:endParaRPr smtClean="0">
              <a:latin typeface="Trebuchet MS" pitchFamily="127" charset="0"/>
            </a:endParaRPr>
          </a:p>
          <a:p>
            <a:pPr eaLnBrk="1" hangingPunct="1">
              <a:buFont typeface="Trebuchet MS" pitchFamily="127" charset="0"/>
              <a:buAutoNum type="arabicPeriod"/>
              <a:defRPr/>
            </a:pPr>
            <a:endParaRPr smtClean="0">
              <a:latin typeface="Trebuchet MS" pitchFamily="127" charset="0"/>
            </a:endParaRPr>
          </a:p>
          <a:p>
            <a:pPr eaLnBrk="1" hangingPunct="1">
              <a:buFont typeface="Trebuchet MS" pitchFamily="127" charset="0"/>
              <a:buAutoNum type="arabicPeriod"/>
              <a:defRPr/>
            </a:pPr>
            <a:endParaRPr smtClean="0">
              <a:latin typeface="Trebuchet MS" pitchFamily="127"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20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20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2000"/>
                                        <p:tgtEl>
                                          <p:spTgt spid="3">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7" name="Picture 2"/>
          <p:cNvPicPr>
            <a:picLocks noChangeAspect="1"/>
          </p:cNvPicPr>
          <p:nvPr/>
        </p:nvPicPr>
        <p:blipFill>
          <a:blip r:embed="rId3" cstate="print"/>
          <a:srcRect/>
          <a:stretch>
            <a:fillRect/>
          </a:stretch>
        </p:blipFill>
        <p:spPr bwMode="auto">
          <a:xfrm>
            <a:off x="0" y="0"/>
            <a:ext cx="6858000" cy="6869113"/>
          </a:xfrm>
          <a:prstGeom prst="rect">
            <a:avLst/>
          </a:prstGeom>
          <a:noFill/>
          <a:ln w="9525">
            <a:noFill/>
            <a:miter lim="800000"/>
            <a:headEnd/>
            <a:tailEnd/>
          </a:ln>
        </p:spPr>
      </p:pic>
      <p:sp>
        <p:nvSpPr>
          <p:cNvPr id="3" name="Oval 3"/>
          <p:cNvSpPr>
            <a:spLocks/>
          </p:cNvSpPr>
          <p:nvPr/>
        </p:nvSpPr>
        <p:spPr bwMode="auto">
          <a:xfrm>
            <a:off x="0" y="4572000"/>
            <a:ext cx="7239000" cy="1371600"/>
          </a:xfrm>
          <a:custGeom>
            <a:avLst/>
            <a:gdLst>
              <a:gd name="T0" fmla="*/ 3619496 w 7239003"/>
              <a:gd name="T1" fmla="*/ 0 h 1371600"/>
              <a:gd name="T2" fmla="*/ 7238988 w 7239003"/>
              <a:gd name="T3" fmla="*/ 685800 h 1371600"/>
              <a:gd name="T4" fmla="*/ 3619496 w 7239003"/>
              <a:gd name="T5" fmla="*/ 1371600 h 1371600"/>
              <a:gd name="T6" fmla="*/ 0 w 7239003"/>
              <a:gd name="T7" fmla="*/ 685800 h 1371600"/>
              <a:gd name="T8" fmla="*/ 1060128 w 7239003"/>
              <a:gd name="T9" fmla="*/ 200866 h 1371600"/>
              <a:gd name="T10" fmla="*/ 1060128 w 7239003"/>
              <a:gd name="T11" fmla="*/ 1170734 h 1371600"/>
              <a:gd name="T12" fmla="*/ 6178860 w 7239003"/>
              <a:gd name="T13" fmla="*/ 1170734 h 1371600"/>
              <a:gd name="T14" fmla="*/ 6178860 w 7239003"/>
              <a:gd name="T15" fmla="*/ 200866 h 1371600"/>
              <a:gd name="T16" fmla="*/ 0 60000 65536"/>
              <a:gd name="T17" fmla="*/ 0 60000 65536"/>
              <a:gd name="T18" fmla="*/ 0 60000 65536"/>
              <a:gd name="T19" fmla="*/ 0 60000 65536"/>
              <a:gd name="T20" fmla="*/ 0 60000 65536"/>
              <a:gd name="T21" fmla="*/ 0 60000 65536"/>
              <a:gd name="T22" fmla="*/ 0 60000 65536"/>
              <a:gd name="T23" fmla="*/ 0 60000 65536"/>
              <a:gd name="T24" fmla="*/ 1060128 w 7239003"/>
              <a:gd name="T25" fmla="*/ 200866 h 1371600"/>
              <a:gd name="T26" fmla="*/ 6178875 w 7239003"/>
              <a:gd name="T27" fmla="*/ 1170734 h 137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239003" h="1371600">
                <a:moveTo>
                  <a:pt x="0" y="685800"/>
                </a:moveTo>
                <a:lnTo>
                  <a:pt x="0" y="685800"/>
                </a:lnTo>
                <a:cubicBezTo>
                  <a:pt x="11" y="307044"/>
                  <a:pt x="1620514" y="3"/>
                  <a:pt x="3619502" y="4"/>
                </a:cubicBezTo>
                <a:cubicBezTo>
                  <a:pt x="3619502" y="4"/>
                  <a:pt x="3619502" y="4"/>
                  <a:pt x="3619502" y="4"/>
                </a:cubicBezTo>
                <a:cubicBezTo>
                  <a:pt x="5618498" y="4"/>
                  <a:pt x="7239004" y="307047"/>
                  <a:pt x="7239004" y="685804"/>
                </a:cubicBezTo>
                <a:cubicBezTo>
                  <a:pt x="7239004" y="685805"/>
                  <a:pt x="7239003" y="685807"/>
                  <a:pt x="7239003" y="685809"/>
                </a:cubicBezTo>
                <a:lnTo>
                  <a:pt x="7239004" y="685810"/>
                </a:lnTo>
                <a:cubicBezTo>
                  <a:pt x="7239004" y="1064566"/>
                  <a:pt x="5618497" y="1371609"/>
                  <a:pt x="3619502" y="1371610"/>
                </a:cubicBezTo>
                <a:cubicBezTo>
                  <a:pt x="1620506" y="1371610"/>
                  <a:pt x="0" y="1064566"/>
                  <a:pt x="0" y="685810"/>
                </a:cubicBezTo>
                <a:cubicBezTo>
                  <a:pt x="-1" y="685808"/>
                  <a:pt x="0" y="685807"/>
                  <a:pt x="0" y="685806"/>
                </a:cubicBezTo>
                <a:close/>
              </a:path>
            </a:pathLst>
          </a:custGeom>
          <a:noFill/>
          <a:ln w="57150">
            <a:solidFill>
              <a:srgbClr val="C63AB5"/>
            </a:solidFill>
            <a:round/>
            <a:headEnd/>
            <a:tailEnd/>
          </a:ln>
        </p:spPr>
        <p:txBody>
          <a:bodyPr anchor="ctr" anchorCtr="1">
            <a:prstTxWarp prst="textNoShape">
              <a:avLst/>
            </a:prstTxWarp>
          </a:bodyPr>
          <a:lstStyle/>
          <a:p>
            <a:endParaRPr lang="en-US" sz="1800"/>
          </a:p>
        </p:txBody>
      </p:sp>
      <p:sp>
        <p:nvSpPr>
          <p:cNvPr id="4" name="Oval 4"/>
          <p:cNvSpPr>
            <a:spLocks/>
          </p:cNvSpPr>
          <p:nvPr/>
        </p:nvSpPr>
        <p:spPr bwMode="auto">
          <a:xfrm>
            <a:off x="0" y="1828800"/>
            <a:ext cx="6934200" cy="1295400"/>
          </a:xfrm>
          <a:custGeom>
            <a:avLst/>
            <a:gdLst>
              <a:gd name="T0" fmla="*/ 3467108 w 6934196"/>
              <a:gd name="T1" fmla="*/ 0 h 1295403"/>
              <a:gd name="T2" fmla="*/ 6934216 w 6934196"/>
              <a:gd name="T3" fmla="*/ 647696 h 1295403"/>
              <a:gd name="T4" fmla="*/ 3467108 w 6934196"/>
              <a:gd name="T5" fmla="*/ 1295388 h 1295403"/>
              <a:gd name="T6" fmla="*/ 0 w 6934196"/>
              <a:gd name="T7" fmla="*/ 647696 h 1295403"/>
              <a:gd name="T8" fmla="*/ 1015495 w 6934196"/>
              <a:gd name="T9" fmla="*/ 189707 h 1295403"/>
              <a:gd name="T10" fmla="*/ 1015495 w 6934196"/>
              <a:gd name="T11" fmla="*/ 1105681 h 1295403"/>
              <a:gd name="T12" fmla="*/ 5918721 w 6934196"/>
              <a:gd name="T13" fmla="*/ 1105681 h 1295403"/>
              <a:gd name="T14" fmla="*/ 5918721 w 6934196"/>
              <a:gd name="T15" fmla="*/ 189707 h 1295403"/>
              <a:gd name="T16" fmla="*/ 0 60000 65536"/>
              <a:gd name="T17" fmla="*/ 0 60000 65536"/>
              <a:gd name="T18" fmla="*/ 0 60000 65536"/>
              <a:gd name="T19" fmla="*/ 0 60000 65536"/>
              <a:gd name="T20" fmla="*/ 0 60000 65536"/>
              <a:gd name="T21" fmla="*/ 0 60000 65536"/>
              <a:gd name="T22" fmla="*/ 0 60000 65536"/>
              <a:gd name="T23" fmla="*/ 0 60000 65536"/>
              <a:gd name="T24" fmla="*/ 1015490 w 6934196"/>
              <a:gd name="T25" fmla="*/ 189707 h 1295403"/>
              <a:gd name="T26" fmla="*/ 5918706 w 6934196"/>
              <a:gd name="T27" fmla="*/ 1105696 h 129540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934196" h="1295403">
                <a:moveTo>
                  <a:pt x="0" y="647702"/>
                </a:moveTo>
                <a:lnTo>
                  <a:pt x="0" y="647702"/>
                </a:lnTo>
                <a:cubicBezTo>
                  <a:pt x="11" y="289987"/>
                  <a:pt x="1552281" y="3"/>
                  <a:pt x="3467098" y="4"/>
                </a:cubicBezTo>
                <a:cubicBezTo>
                  <a:pt x="3467098" y="4"/>
                  <a:pt x="3467098" y="4"/>
                  <a:pt x="3467098" y="4"/>
                </a:cubicBezTo>
                <a:cubicBezTo>
                  <a:pt x="5381923" y="4"/>
                  <a:pt x="6934196" y="289990"/>
                  <a:pt x="6934196" y="647706"/>
                </a:cubicBezTo>
                <a:cubicBezTo>
                  <a:pt x="6934196" y="647707"/>
                  <a:pt x="6934195" y="647709"/>
                  <a:pt x="6934195" y="647711"/>
                </a:cubicBezTo>
                <a:lnTo>
                  <a:pt x="6934196" y="647712"/>
                </a:lnTo>
                <a:cubicBezTo>
                  <a:pt x="6934196" y="1005427"/>
                  <a:pt x="5381923" y="1295413"/>
                  <a:pt x="3467098" y="1295414"/>
                </a:cubicBezTo>
                <a:cubicBezTo>
                  <a:pt x="1552272" y="1295414"/>
                  <a:pt x="0" y="1005427"/>
                  <a:pt x="0" y="647712"/>
                </a:cubicBezTo>
                <a:cubicBezTo>
                  <a:pt x="-1" y="647710"/>
                  <a:pt x="0" y="647709"/>
                  <a:pt x="0" y="647708"/>
                </a:cubicBezTo>
                <a:close/>
              </a:path>
            </a:pathLst>
          </a:custGeom>
          <a:noFill/>
          <a:ln w="57150">
            <a:solidFill>
              <a:srgbClr val="C63AB5"/>
            </a:solidFill>
            <a:round/>
            <a:headEnd/>
            <a:tailEnd/>
          </a:ln>
        </p:spPr>
        <p:txBody>
          <a:bodyPr anchor="ctr" anchorCtr="1">
            <a:prstTxWarp prst="textNoShape">
              <a:avLst/>
            </a:prstTxWarp>
          </a:bodyPr>
          <a:lstStyle/>
          <a:p>
            <a:endParaRPr lang="en-US" sz="18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381000"/>
            <a:ext cx="8229600" cy="990600"/>
          </a:xfrm>
          <a:solidFill>
            <a:srgbClr val="B83D68"/>
          </a:solidFill>
          <a:ln w="25402">
            <a:solidFill>
              <a:srgbClr val="862A4A"/>
            </a:solidFill>
          </a:ln>
        </p:spPr>
        <p:txBody>
          <a:bodyPr/>
          <a:lstStyle/>
          <a:p>
            <a:pPr eaLnBrk="1" fontAlgn="auto" hangingPunct="1">
              <a:spcBef>
                <a:spcPts val="0"/>
              </a:spcBef>
              <a:spcAft>
                <a:spcPts val="0"/>
              </a:spcAft>
              <a:defRPr/>
            </a:pPr>
            <a:r>
              <a:rPr lang="es-ES" sz="4000" smtClean="0">
                <a:solidFill>
                  <a:srgbClr val="FFFFFF"/>
                </a:solidFill>
              </a:rPr>
              <a:t>Effective Assessment FOR ELs:</a:t>
            </a:r>
          </a:p>
        </p:txBody>
      </p:sp>
      <p:sp>
        <p:nvSpPr>
          <p:cNvPr id="3" name="Content Placeholder 2"/>
          <p:cNvSpPr txBox="1">
            <a:spLocks noGrp="1"/>
          </p:cNvSpPr>
          <p:nvPr>
            <p:ph idx="1"/>
          </p:nvPr>
        </p:nvSpPr>
        <p:spPr>
          <a:xfrm>
            <a:off x="457200" y="1357317"/>
            <a:ext cx="8229600" cy="5348289"/>
          </a:xfrm>
          <a:gradFill>
            <a:gsLst>
              <a:gs pos="0">
                <a:srgbClr val="F9C6D1"/>
              </a:gs>
              <a:gs pos="100000">
                <a:srgbClr val="F8B8C6"/>
              </a:gs>
            </a:gsLst>
            <a:path path="circle">
              <a:fillToRect l="50000" t="50000" r="50000" b="50000"/>
            </a:path>
          </a:gradFill>
          <a:ln w="9528">
            <a:solidFill>
              <a:srgbClr val="B83D68"/>
            </a:solidFill>
          </a:ln>
          <a:effectLst>
            <a:outerShdw dist="25402" dir="5400000" algn="tl">
              <a:srgbClr val="000000">
                <a:alpha val="43137"/>
              </a:srgbClr>
            </a:outerShdw>
          </a:effectLst>
        </p:spPr>
        <p:txBody>
          <a:bodyPr/>
          <a:lstStyle/>
          <a:p>
            <a:pPr marL="274320" indent="-274320" algn="ctr" eaLnBrk="1" fontAlgn="auto" hangingPunct="1">
              <a:spcAft>
                <a:spcPts val="0"/>
              </a:spcAft>
              <a:buFont typeface="Wingdings 2"/>
              <a:buNone/>
              <a:defRPr/>
            </a:pPr>
            <a:r>
              <a:rPr lang="es-ES" sz="2400" b="1" i="1" dirty="0" smtClean="0">
                <a:solidFill>
                  <a:srgbClr val="E36406"/>
                </a:solidFill>
              </a:rPr>
              <a:t>ELs MAY NOT RECEIVE FAILING GRADES or BE RETAINED AS A RESULT OF ANY LANGUAGE BARRIER.</a:t>
            </a:r>
          </a:p>
          <a:p>
            <a:pPr marL="274320" indent="-274320" eaLnBrk="1" fontAlgn="auto" hangingPunct="1">
              <a:spcAft>
                <a:spcPts val="0"/>
              </a:spcAft>
              <a:buFont typeface="Wingdings 2"/>
              <a:buChar char=""/>
              <a:defRPr/>
            </a:pPr>
            <a:r>
              <a:rPr lang="es-ES" dirty="0" smtClean="0">
                <a:solidFill>
                  <a:srgbClr val="000000"/>
                </a:solidFill>
              </a:rPr>
              <a:t>Was appropriate instruction used to increase comprehension and develop CALP according to the student’s EPL?</a:t>
            </a:r>
          </a:p>
          <a:p>
            <a:pPr marL="274320" indent="-274320" eaLnBrk="1" fontAlgn="auto" hangingPunct="1">
              <a:spcAft>
                <a:spcPts val="0"/>
              </a:spcAft>
              <a:buFont typeface="Wingdings 2"/>
              <a:buChar char=""/>
              <a:defRPr/>
            </a:pPr>
            <a:r>
              <a:rPr lang="es-ES" dirty="0" smtClean="0">
                <a:solidFill>
                  <a:srgbClr val="000000"/>
                </a:solidFill>
              </a:rPr>
              <a:t>Were authentic assessment methods used to evaluate EL student learning of content?</a:t>
            </a:r>
          </a:p>
          <a:p>
            <a:pPr marL="274320" indent="-274320" eaLnBrk="1" fontAlgn="auto" hangingPunct="1">
              <a:spcAft>
                <a:spcPts val="0"/>
              </a:spcAft>
              <a:buFont typeface="Wingdings 2"/>
              <a:buChar char=""/>
              <a:defRPr/>
            </a:pPr>
            <a:r>
              <a:rPr lang="es-ES" dirty="0" smtClean="0">
                <a:solidFill>
                  <a:srgbClr val="000000"/>
                </a:solidFill>
              </a:rPr>
              <a:t>Were all content objectives included in student’s instruction?</a:t>
            </a:r>
          </a:p>
          <a:p>
            <a:pPr marL="274320" indent="-274320" eaLnBrk="1" fontAlgn="auto" hangingPunct="1">
              <a:spcAft>
                <a:spcPts val="0"/>
              </a:spcAft>
              <a:buFont typeface="Wingdings 2"/>
              <a:buChar char=""/>
              <a:defRPr/>
            </a:pPr>
            <a:r>
              <a:rPr lang="es-ES" dirty="0" smtClean="0">
                <a:solidFill>
                  <a:srgbClr val="000000"/>
                </a:solidFill>
              </a:rPr>
              <a:t>What level of mastery on content objectives did student demonstrate?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Title 1"/>
          <p:cNvSpPr txBox="1">
            <a:spLocks noGrp="1"/>
          </p:cNvSpPr>
          <p:nvPr>
            <p:ph type="title"/>
          </p:nvPr>
        </p:nvSpPr>
        <p:spPr bwMode="auto">
          <a:xfrm>
            <a:off x="457200" y="304800"/>
            <a:ext cx="7239000" cy="1143000"/>
          </a:xfrm>
          <a:solidFill>
            <a:srgbClr val="FFFFCC"/>
          </a:solidFill>
        </p:spPr>
        <p:txBody>
          <a:bodyPr numCol="1" anchorCtr="1">
            <a:prstTxWarp prst="textNoShape">
              <a:avLst/>
            </a:prstTxWarp>
          </a:bodyPr>
          <a:lstStyle/>
          <a:p>
            <a:pPr algn="ctr" eaLnBrk="1" hangingPunct="1"/>
            <a:r>
              <a:rPr lang="es-ES" sz="3400" cap="none" smtClean="0">
                <a:solidFill>
                  <a:srgbClr val="FF0000"/>
                </a:solidFill>
                <a:latin typeface="Trebuchet MS" pitchFamily="127" charset="0"/>
              </a:rPr>
              <a:t>GRADES AND RETENTION</a:t>
            </a:r>
            <a:br>
              <a:rPr lang="es-ES" sz="3400" cap="none" smtClean="0">
                <a:solidFill>
                  <a:srgbClr val="FF0000"/>
                </a:solidFill>
                <a:latin typeface="Trebuchet MS" pitchFamily="127" charset="0"/>
              </a:rPr>
            </a:br>
            <a:endParaRPr lang="es-ES" sz="3400" cap="none" smtClean="0">
              <a:solidFill>
                <a:srgbClr val="FF0000"/>
              </a:solidFill>
              <a:latin typeface="Trebuchet MS" pitchFamily="127" charset="0"/>
            </a:endParaRPr>
          </a:p>
        </p:txBody>
      </p:sp>
      <p:sp>
        <p:nvSpPr>
          <p:cNvPr id="69635" name="Content Placeholder 2"/>
          <p:cNvSpPr txBox="1">
            <a:spLocks noGrp="1"/>
          </p:cNvSpPr>
          <p:nvPr>
            <p:ph idx="1"/>
          </p:nvPr>
        </p:nvSpPr>
        <p:spPr>
          <a:solidFill>
            <a:schemeClr val="accent2">
              <a:lumMod val="40000"/>
              <a:lumOff val="60000"/>
            </a:schemeClr>
          </a:solidFill>
        </p:spPr>
        <p:txBody>
          <a:bodyPr/>
          <a:lstStyle/>
          <a:p>
            <a:pPr eaLnBrk="1" hangingPunct="1">
              <a:buFont typeface="Wingdings 2" pitchFamily="18" charset="2"/>
              <a:buChar char=""/>
              <a:defRPr/>
            </a:pPr>
            <a:endParaRPr lang="es-ES" dirty="0" smtClean="0">
              <a:latin typeface="Trebuchet MS" pitchFamily="34" charset="0"/>
            </a:endParaRPr>
          </a:p>
          <a:p>
            <a:pPr eaLnBrk="1" hangingPunct="1">
              <a:buFont typeface="Wingdings 2" pitchFamily="18" charset="2"/>
              <a:buChar char=""/>
              <a:defRPr/>
            </a:pPr>
            <a:r>
              <a:rPr lang="es-ES" sz="2400" dirty="0" smtClean="0">
                <a:solidFill>
                  <a:srgbClr val="FF0000"/>
                </a:solidFill>
                <a:latin typeface="Trebuchet MS" pitchFamily="34" charset="0"/>
              </a:rPr>
              <a:t>Grades and </a:t>
            </a:r>
            <a:r>
              <a:rPr lang="es-ES" sz="2400" dirty="0" err="1" smtClean="0">
                <a:solidFill>
                  <a:srgbClr val="FF0000"/>
                </a:solidFill>
                <a:latin typeface="Trebuchet MS" pitchFamily="34" charset="0"/>
              </a:rPr>
              <a:t>retention</a:t>
            </a:r>
            <a:r>
              <a:rPr lang="es-ES" sz="2400" dirty="0" smtClean="0">
                <a:solidFill>
                  <a:srgbClr val="FF0000"/>
                </a:solidFill>
                <a:latin typeface="Trebuchet MS" pitchFamily="34" charset="0"/>
              </a:rPr>
              <a:t> </a:t>
            </a:r>
            <a:r>
              <a:rPr lang="es-ES" sz="2400" dirty="0" err="1" smtClean="0">
                <a:solidFill>
                  <a:srgbClr val="FF0000"/>
                </a:solidFill>
                <a:latin typeface="Trebuchet MS" pitchFamily="34" charset="0"/>
              </a:rPr>
              <a:t>should</a:t>
            </a:r>
            <a:r>
              <a:rPr lang="es-ES" sz="2400" dirty="0" smtClean="0">
                <a:solidFill>
                  <a:srgbClr val="FF0000"/>
                </a:solidFill>
                <a:latin typeface="Trebuchet MS" pitchFamily="34" charset="0"/>
              </a:rPr>
              <a:t> </a:t>
            </a:r>
            <a:r>
              <a:rPr lang="es-ES" sz="2400" dirty="0" err="1" smtClean="0">
                <a:solidFill>
                  <a:srgbClr val="FF0000"/>
                </a:solidFill>
                <a:latin typeface="Trebuchet MS" pitchFamily="34" charset="0"/>
              </a:rPr>
              <a:t>be</a:t>
            </a:r>
            <a:r>
              <a:rPr lang="es-ES" sz="2400" dirty="0" smtClean="0">
                <a:solidFill>
                  <a:srgbClr val="FF0000"/>
                </a:solidFill>
                <a:latin typeface="Trebuchet MS" pitchFamily="34" charset="0"/>
              </a:rPr>
              <a:t> </a:t>
            </a:r>
            <a:r>
              <a:rPr lang="es-ES" sz="2400" dirty="0" err="1" smtClean="0">
                <a:solidFill>
                  <a:srgbClr val="000000"/>
                </a:solidFill>
                <a:latin typeface="Trebuchet MS" pitchFamily="34" charset="0"/>
              </a:rPr>
              <a:t>determined</a:t>
            </a:r>
            <a:r>
              <a:rPr lang="es-ES" sz="2400" dirty="0" smtClean="0">
                <a:solidFill>
                  <a:srgbClr val="000000"/>
                </a:solidFill>
                <a:latin typeface="Trebuchet MS" pitchFamily="34" charset="0"/>
              </a:rPr>
              <a:t> </a:t>
            </a:r>
            <a:r>
              <a:rPr lang="es-ES" sz="2400" dirty="0" err="1" smtClean="0">
                <a:solidFill>
                  <a:srgbClr val="000000"/>
                </a:solidFill>
                <a:latin typeface="Trebuchet MS" pitchFamily="34" charset="0"/>
              </a:rPr>
              <a:t>through</a:t>
            </a:r>
            <a:r>
              <a:rPr lang="es-ES" sz="2400" dirty="0" smtClean="0">
                <a:solidFill>
                  <a:srgbClr val="000000"/>
                </a:solidFill>
                <a:latin typeface="Trebuchet MS" pitchFamily="34" charset="0"/>
              </a:rPr>
              <a:t> </a:t>
            </a:r>
            <a:r>
              <a:rPr lang="es-ES" sz="2400" dirty="0" err="1" smtClean="0">
                <a:solidFill>
                  <a:srgbClr val="000000"/>
                </a:solidFill>
                <a:latin typeface="Trebuchet MS" pitchFamily="34" charset="0"/>
              </a:rPr>
              <a:t>support</a:t>
            </a:r>
            <a:r>
              <a:rPr lang="es-ES" sz="2400" dirty="0" smtClean="0">
                <a:solidFill>
                  <a:srgbClr val="000000"/>
                </a:solidFill>
                <a:latin typeface="Trebuchet MS" pitchFamily="34" charset="0"/>
              </a:rPr>
              <a:t> of </a:t>
            </a:r>
            <a:r>
              <a:rPr lang="es-ES" sz="2400" dirty="0" err="1" smtClean="0">
                <a:solidFill>
                  <a:srgbClr val="000000"/>
                </a:solidFill>
                <a:latin typeface="Trebuchet MS" pitchFamily="34" charset="0"/>
              </a:rPr>
              <a:t>evidence</a:t>
            </a:r>
            <a:r>
              <a:rPr lang="es-ES" sz="2400" dirty="0" smtClean="0">
                <a:solidFill>
                  <a:srgbClr val="000000"/>
                </a:solidFill>
                <a:latin typeface="Trebuchet MS" pitchFamily="34" charset="0"/>
              </a:rPr>
              <a:t>.</a:t>
            </a:r>
          </a:p>
          <a:p>
            <a:pPr eaLnBrk="1" hangingPunct="1">
              <a:buFont typeface="Wingdings 2" pitchFamily="18" charset="2"/>
              <a:buChar char=""/>
              <a:defRPr/>
            </a:pPr>
            <a:r>
              <a:rPr lang="es-ES" sz="2400" dirty="0" smtClean="0">
                <a:solidFill>
                  <a:srgbClr val="000000"/>
                </a:solidFill>
                <a:latin typeface="Trebuchet MS" pitchFamily="34" charset="0"/>
              </a:rPr>
              <a:t>                      </a:t>
            </a:r>
            <a:r>
              <a:rPr lang="es-ES" sz="2400" b="1" u="sng" dirty="0" smtClean="0">
                <a:solidFill>
                  <a:srgbClr val="000000"/>
                </a:solidFill>
                <a:latin typeface="Trebuchet MS" pitchFamily="34" charset="0"/>
              </a:rPr>
              <a:t>ASK YOURSELF</a:t>
            </a:r>
          </a:p>
          <a:p>
            <a:pPr lvl="1" eaLnBrk="1" hangingPunct="1">
              <a:buFont typeface="Wingdings 2" pitchFamily="18" charset="2"/>
              <a:buChar char=""/>
              <a:defRPr/>
            </a:pPr>
            <a:r>
              <a:rPr lang="es-ES" sz="2400" dirty="0" err="1" smtClean="0">
                <a:solidFill>
                  <a:srgbClr val="FF0000"/>
                </a:solidFill>
                <a:latin typeface="Trebuchet MS" pitchFamily="34" charset="0"/>
              </a:rPr>
              <a:t>Were</a:t>
            </a:r>
            <a:r>
              <a:rPr lang="es-ES" sz="2400" dirty="0" smtClean="0">
                <a:solidFill>
                  <a:srgbClr val="FF0000"/>
                </a:solidFill>
                <a:latin typeface="Trebuchet MS" pitchFamily="34" charset="0"/>
              </a:rPr>
              <a:t> </a:t>
            </a:r>
            <a:r>
              <a:rPr lang="es-ES" sz="2400" dirty="0" err="1" smtClean="0">
                <a:solidFill>
                  <a:srgbClr val="FF0000"/>
                </a:solidFill>
                <a:latin typeface="Trebuchet MS" pitchFamily="34" charset="0"/>
              </a:rPr>
              <a:t>accommodations</a:t>
            </a:r>
            <a:r>
              <a:rPr lang="es-ES" sz="2400" dirty="0" smtClean="0">
                <a:solidFill>
                  <a:srgbClr val="FF0000"/>
                </a:solidFill>
                <a:latin typeface="Trebuchet MS" pitchFamily="34" charset="0"/>
              </a:rPr>
              <a:t> </a:t>
            </a:r>
            <a:r>
              <a:rPr lang="es-ES" sz="2400" dirty="0" err="1" smtClean="0">
                <a:solidFill>
                  <a:srgbClr val="FF0000"/>
                </a:solidFill>
                <a:latin typeface="Trebuchet MS" pitchFamily="34" charset="0"/>
              </a:rPr>
              <a:t>provided</a:t>
            </a:r>
            <a:r>
              <a:rPr lang="es-ES" sz="2400" dirty="0" smtClean="0">
                <a:solidFill>
                  <a:srgbClr val="FF0000"/>
                </a:solidFill>
                <a:latin typeface="Trebuchet MS" pitchFamily="34" charset="0"/>
              </a:rPr>
              <a:t>?</a:t>
            </a:r>
          </a:p>
          <a:p>
            <a:pPr lvl="1" eaLnBrk="1" hangingPunct="1">
              <a:buFont typeface="Wingdings 2" pitchFamily="18" charset="2"/>
              <a:buChar char=""/>
              <a:defRPr/>
            </a:pPr>
            <a:r>
              <a:rPr lang="es-ES" sz="2400" dirty="0" err="1" smtClean="0">
                <a:solidFill>
                  <a:srgbClr val="FF0000"/>
                </a:solidFill>
                <a:latin typeface="Trebuchet MS" pitchFamily="34" charset="0"/>
              </a:rPr>
              <a:t>Was</a:t>
            </a:r>
            <a:r>
              <a:rPr lang="es-ES" sz="2400" dirty="0" smtClean="0">
                <a:solidFill>
                  <a:srgbClr val="FF0000"/>
                </a:solidFill>
                <a:latin typeface="Trebuchet MS" pitchFamily="34" charset="0"/>
              </a:rPr>
              <a:t> </a:t>
            </a:r>
            <a:r>
              <a:rPr lang="es-ES" sz="2400" dirty="0" err="1" smtClean="0">
                <a:solidFill>
                  <a:srgbClr val="FF0000"/>
                </a:solidFill>
                <a:latin typeface="Trebuchet MS" pitchFamily="34" charset="0"/>
              </a:rPr>
              <a:t>consideration</a:t>
            </a:r>
            <a:r>
              <a:rPr lang="es-ES" sz="2400" dirty="0" smtClean="0">
                <a:solidFill>
                  <a:srgbClr val="FF0000"/>
                </a:solidFill>
                <a:latin typeface="Trebuchet MS" pitchFamily="34" charset="0"/>
              </a:rPr>
              <a:t> </a:t>
            </a:r>
            <a:r>
              <a:rPr lang="es-ES" sz="2400" dirty="0" err="1" smtClean="0">
                <a:solidFill>
                  <a:srgbClr val="FF0000"/>
                </a:solidFill>
                <a:latin typeface="Trebuchet MS" pitchFamily="34" charset="0"/>
              </a:rPr>
              <a:t>made</a:t>
            </a:r>
            <a:r>
              <a:rPr lang="es-ES" sz="2400" dirty="0" smtClean="0">
                <a:solidFill>
                  <a:srgbClr val="FF0000"/>
                </a:solidFill>
                <a:latin typeface="Trebuchet MS" pitchFamily="34" charset="0"/>
              </a:rPr>
              <a:t> of </a:t>
            </a:r>
            <a:r>
              <a:rPr lang="es-ES" sz="2400" dirty="0" err="1" smtClean="0">
                <a:solidFill>
                  <a:srgbClr val="FF0000"/>
                </a:solidFill>
                <a:latin typeface="Trebuchet MS" pitchFamily="34" charset="0"/>
              </a:rPr>
              <a:t>student’s</a:t>
            </a:r>
            <a:r>
              <a:rPr lang="es-ES" sz="2400" dirty="0" smtClean="0">
                <a:solidFill>
                  <a:srgbClr val="FF0000"/>
                </a:solidFill>
                <a:latin typeface="Trebuchet MS" pitchFamily="34" charset="0"/>
              </a:rPr>
              <a:t> </a:t>
            </a:r>
            <a:r>
              <a:rPr lang="es-ES" sz="2400" dirty="0" err="1" smtClean="0">
                <a:solidFill>
                  <a:srgbClr val="FF0000"/>
                </a:solidFill>
                <a:latin typeface="Trebuchet MS" pitchFamily="34" charset="0"/>
              </a:rPr>
              <a:t>level</a:t>
            </a:r>
            <a:r>
              <a:rPr lang="es-ES" sz="2400" dirty="0" smtClean="0">
                <a:solidFill>
                  <a:srgbClr val="FF0000"/>
                </a:solidFill>
                <a:latin typeface="Trebuchet MS" pitchFamily="34" charset="0"/>
              </a:rPr>
              <a:t> of </a:t>
            </a:r>
            <a:r>
              <a:rPr lang="es-ES" sz="2400" dirty="0" err="1" smtClean="0">
                <a:solidFill>
                  <a:srgbClr val="FF0000"/>
                </a:solidFill>
                <a:latin typeface="Trebuchet MS" pitchFamily="34" charset="0"/>
              </a:rPr>
              <a:t>language</a:t>
            </a:r>
            <a:r>
              <a:rPr lang="es-ES" sz="2400" dirty="0" smtClean="0">
                <a:solidFill>
                  <a:srgbClr val="FF0000"/>
                </a:solidFill>
                <a:latin typeface="Trebuchet MS" pitchFamily="34" charset="0"/>
              </a:rPr>
              <a:t> </a:t>
            </a:r>
            <a:r>
              <a:rPr lang="es-ES" sz="2400" dirty="0" err="1" smtClean="0">
                <a:solidFill>
                  <a:srgbClr val="FF0000"/>
                </a:solidFill>
                <a:latin typeface="Trebuchet MS" pitchFamily="34" charset="0"/>
              </a:rPr>
              <a:t>proficiency</a:t>
            </a:r>
            <a:r>
              <a:rPr lang="es-ES" sz="2400" dirty="0" smtClean="0">
                <a:solidFill>
                  <a:srgbClr val="FF0000"/>
                </a:solidFill>
                <a:latin typeface="Trebuchet MS" pitchFamily="34" charset="0"/>
              </a:rPr>
              <a:t>?</a:t>
            </a:r>
          </a:p>
          <a:p>
            <a:pPr lvl="1" eaLnBrk="1" hangingPunct="1">
              <a:buFont typeface="Wingdings 2" pitchFamily="18" charset="2"/>
              <a:buChar char=""/>
              <a:defRPr/>
            </a:pPr>
            <a:r>
              <a:rPr lang="es-ES" sz="2400" dirty="0" err="1" smtClean="0">
                <a:solidFill>
                  <a:srgbClr val="FF0000"/>
                </a:solidFill>
                <a:latin typeface="Trebuchet MS" pitchFamily="34" charset="0"/>
              </a:rPr>
              <a:t>Were</a:t>
            </a:r>
            <a:r>
              <a:rPr lang="es-ES" sz="2400" dirty="0" smtClean="0">
                <a:solidFill>
                  <a:srgbClr val="FF0000"/>
                </a:solidFill>
                <a:latin typeface="Trebuchet MS" pitchFamily="34" charset="0"/>
              </a:rPr>
              <a:t> </a:t>
            </a:r>
            <a:r>
              <a:rPr lang="es-ES" sz="2400" dirty="0" err="1" smtClean="0">
                <a:solidFill>
                  <a:srgbClr val="FF0000"/>
                </a:solidFill>
                <a:latin typeface="Trebuchet MS" pitchFamily="34" charset="0"/>
              </a:rPr>
              <a:t>progress</a:t>
            </a:r>
            <a:r>
              <a:rPr lang="es-ES" sz="2400" dirty="0" smtClean="0">
                <a:solidFill>
                  <a:srgbClr val="FF0000"/>
                </a:solidFill>
                <a:latin typeface="Trebuchet MS" pitchFamily="34" charset="0"/>
              </a:rPr>
              <a:t> </a:t>
            </a:r>
            <a:r>
              <a:rPr lang="es-ES" sz="2400" dirty="0" err="1" smtClean="0">
                <a:solidFill>
                  <a:srgbClr val="FF0000"/>
                </a:solidFill>
                <a:latin typeface="Trebuchet MS" pitchFamily="34" charset="0"/>
              </a:rPr>
              <a:t>monitoring</a:t>
            </a:r>
            <a:r>
              <a:rPr lang="es-ES" sz="2400" dirty="0" smtClean="0">
                <a:solidFill>
                  <a:srgbClr val="FF0000"/>
                </a:solidFill>
                <a:latin typeface="Trebuchet MS" pitchFamily="34" charset="0"/>
              </a:rPr>
              <a:t> and </a:t>
            </a:r>
            <a:r>
              <a:rPr lang="es-ES" sz="2400" dirty="0" err="1" smtClean="0">
                <a:solidFill>
                  <a:srgbClr val="FF0000"/>
                </a:solidFill>
                <a:latin typeface="Trebuchet MS" pitchFamily="34" charset="0"/>
              </a:rPr>
              <a:t>intervention</a:t>
            </a:r>
            <a:r>
              <a:rPr lang="es-ES" sz="2400" dirty="0" smtClean="0">
                <a:solidFill>
                  <a:srgbClr val="FF0000"/>
                </a:solidFill>
                <a:latin typeface="Trebuchet MS" pitchFamily="34" charset="0"/>
              </a:rPr>
              <a:t> </a:t>
            </a:r>
            <a:r>
              <a:rPr lang="es-ES" sz="2400" dirty="0" err="1" smtClean="0">
                <a:solidFill>
                  <a:srgbClr val="FF0000"/>
                </a:solidFill>
                <a:latin typeface="Trebuchet MS" pitchFamily="34" charset="0"/>
              </a:rPr>
              <a:t>strategies</a:t>
            </a:r>
            <a:r>
              <a:rPr lang="es-ES" sz="2400" dirty="0" smtClean="0">
                <a:solidFill>
                  <a:srgbClr val="FF0000"/>
                </a:solidFill>
                <a:latin typeface="Trebuchet MS" pitchFamily="34" charset="0"/>
              </a:rPr>
              <a:t> </a:t>
            </a:r>
            <a:r>
              <a:rPr lang="es-ES" sz="2400" dirty="0" err="1" smtClean="0">
                <a:solidFill>
                  <a:srgbClr val="FF0000"/>
                </a:solidFill>
                <a:latin typeface="Trebuchet MS" pitchFamily="34" charset="0"/>
              </a:rPr>
              <a:t>implemented</a:t>
            </a:r>
            <a:r>
              <a:rPr lang="es-ES" sz="2400" dirty="0" smtClean="0">
                <a:solidFill>
                  <a:srgbClr val="FF0000"/>
                </a:solidFill>
                <a:latin typeface="Trebuchet MS" pitchFamily="34" charset="0"/>
              </a:rPr>
              <a:t>?</a:t>
            </a: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5"/>
          <p:cNvSpPr txBox="1">
            <a:spLocks noChangeArrowheads="1"/>
          </p:cNvSpPr>
          <p:nvPr/>
        </p:nvSpPr>
        <p:spPr bwMode="auto">
          <a:xfrm>
            <a:off x="457200" y="6557963"/>
            <a:ext cx="3657600" cy="228600"/>
          </a:xfrm>
          <a:prstGeom prst="rect">
            <a:avLst/>
          </a:prstGeom>
          <a:noFill/>
          <a:ln w="9525">
            <a:noFill/>
            <a:miter lim="800000"/>
            <a:headEnd/>
            <a:tailEnd/>
          </a:ln>
        </p:spPr>
        <p:txBody>
          <a:bodyPr tIns="0" bIns="0" anchor="b">
            <a:prstTxWarp prst="textNoShape">
              <a:avLst/>
            </a:prstTxWarp>
          </a:bodyPr>
          <a:lstStyle/>
          <a:p>
            <a:pPr algn="r"/>
            <a:r>
              <a:rPr lang="en-US" sz="1000">
                <a:solidFill>
                  <a:srgbClr val="F4E7ED"/>
                </a:solidFill>
              </a:rPr>
              <a:t>WIDA Consortium / CAL / MetriTech</a:t>
            </a:r>
          </a:p>
        </p:txBody>
      </p:sp>
      <p:sp>
        <p:nvSpPr>
          <p:cNvPr id="3" name="Rectangle 2"/>
          <p:cNvSpPr txBox="1">
            <a:spLocks noGrp="1"/>
          </p:cNvSpPr>
          <p:nvPr>
            <p:ph type="title" idx="4294967295"/>
          </p:nvPr>
        </p:nvSpPr>
        <p:spPr>
          <a:xfrm>
            <a:off x="0" y="274638"/>
            <a:ext cx="8229600" cy="523875"/>
          </a:xfrm>
        </p:spPr>
        <p:txBody>
          <a:bodyPr anchor="t" anchorCtr="1">
            <a:spAutoFit/>
          </a:bodyPr>
          <a:lstStyle/>
          <a:p>
            <a:pPr algn="ctr" eaLnBrk="1" fontAlgn="auto" hangingPunct="1">
              <a:spcBef>
                <a:spcPts val="0"/>
              </a:spcBef>
              <a:spcAft>
                <a:spcPts val="0"/>
              </a:spcAft>
              <a:defRPr/>
            </a:pPr>
            <a:r>
              <a:rPr sz="3400" smtClean="0">
                <a:solidFill>
                  <a:srgbClr val="E36406"/>
                </a:solidFill>
              </a:rPr>
              <a:t>Where to Go for WIDA Resources</a:t>
            </a:r>
          </a:p>
        </p:txBody>
      </p:sp>
      <p:sp>
        <p:nvSpPr>
          <p:cNvPr id="148483" name="Rectangle 3"/>
          <p:cNvSpPr txBox="1">
            <a:spLocks noGrp="1"/>
          </p:cNvSpPr>
          <p:nvPr>
            <p:ph type="body" idx="4294967295"/>
          </p:nvPr>
        </p:nvSpPr>
        <p:spPr>
          <a:xfrm>
            <a:off x="228600" y="2986088"/>
            <a:ext cx="8001000" cy="3643312"/>
          </a:xfrm>
        </p:spPr>
        <p:txBody>
          <a:bodyPr>
            <a:spAutoFit/>
          </a:bodyPr>
          <a:lstStyle/>
          <a:p>
            <a:pPr marL="347663" indent="-347663" eaLnBrk="1" hangingPunct="1">
              <a:lnSpc>
                <a:spcPct val="85000"/>
              </a:lnSpc>
            </a:pPr>
            <a:r>
              <a:rPr sz="2200" smtClean="0">
                <a:latin typeface="Trebuchet MS" pitchFamily="127" charset="0"/>
              </a:rPr>
              <a:t>Access and download the sample ACCESS for ELLs test items and the W-APT test materials</a:t>
            </a:r>
          </a:p>
          <a:p>
            <a:pPr marL="347663" indent="-347663" eaLnBrk="1" hangingPunct="1">
              <a:lnSpc>
                <a:spcPct val="85000"/>
              </a:lnSpc>
            </a:pPr>
            <a:r>
              <a:rPr sz="2200" smtClean="0">
                <a:latin typeface="Trebuchet MS" pitchFamily="127" charset="0"/>
              </a:rPr>
              <a:t>Take Online ACCESS for ELLs Test Administrator Training Course</a:t>
            </a:r>
          </a:p>
          <a:p>
            <a:pPr marL="347663" indent="-347663" eaLnBrk="1" hangingPunct="1">
              <a:lnSpc>
                <a:spcPct val="85000"/>
              </a:lnSpc>
            </a:pPr>
            <a:r>
              <a:rPr sz="2200" smtClean="0">
                <a:latin typeface="Trebuchet MS" pitchFamily="127" charset="0"/>
              </a:rPr>
              <a:t>Read FAQs about WIDA and ACCESS for ELLs</a:t>
            </a:r>
          </a:p>
          <a:p>
            <a:pPr marL="347663" indent="-347663" eaLnBrk="1" hangingPunct="1">
              <a:lnSpc>
                <a:spcPct val="85000"/>
              </a:lnSpc>
            </a:pPr>
            <a:r>
              <a:rPr sz="2200" smtClean="0">
                <a:latin typeface="Trebuchet MS" pitchFamily="127" charset="0"/>
              </a:rPr>
              <a:t>Access your state’s page with contact information, important dates, state policies, and local training opportunities</a:t>
            </a:r>
          </a:p>
          <a:p>
            <a:pPr marL="347663" indent="-347663" eaLnBrk="1" hangingPunct="1">
              <a:lnSpc>
                <a:spcPct val="85000"/>
              </a:lnSpc>
            </a:pPr>
            <a:r>
              <a:rPr sz="2200" smtClean="0">
                <a:latin typeface="Trebuchet MS" pitchFamily="127" charset="0"/>
              </a:rPr>
              <a:t>Purchase and/or download the WIDA ELP Standards and Resource Guide</a:t>
            </a:r>
          </a:p>
          <a:p>
            <a:pPr marL="347663" indent="-347663" eaLnBrk="1" hangingPunct="1">
              <a:lnSpc>
                <a:spcPct val="85000"/>
              </a:lnSpc>
            </a:pPr>
            <a:r>
              <a:rPr sz="2200" smtClean="0">
                <a:latin typeface="Trebuchet MS" pitchFamily="127" charset="0"/>
              </a:rPr>
              <a:t>Learn more about WIDA staff, products, and services</a:t>
            </a:r>
          </a:p>
        </p:txBody>
      </p:sp>
      <p:pic>
        <p:nvPicPr>
          <p:cNvPr id="148484" name="Picture 5" descr="wida header"/>
          <p:cNvPicPr>
            <a:picLocks noChangeAspect="1"/>
          </p:cNvPicPr>
          <p:nvPr/>
        </p:nvPicPr>
        <p:blipFill>
          <a:blip r:embed="rId3" cstate="print"/>
          <a:srcRect/>
          <a:stretch>
            <a:fillRect/>
          </a:stretch>
        </p:blipFill>
        <p:spPr bwMode="auto">
          <a:xfrm>
            <a:off x="533400" y="838200"/>
            <a:ext cx="7239000" cy="1670050"/>
          </a:xfrm>
          <a:prstGeom prst="rect">
            <a:avLst/>
          </a:prstGeom>
          <a:noFill/>
          <a:ln w="9525">
            <a:noFill/>
            <a:miter lim="800000"/>
            <a:headEnd/>
            <a:tailEnd/>
          </a:ln>
        </p:spPr>
      </p:pic>
      <p:sp>
        <p:nvSpPr>
          <p:cNvPr id="148485" name="Text Box 7"/>
          <p:cNvSpPr txBox="1">
            <a:spLocks noChangeArrowheads="1"/>
          </p:cNvSpPr>
          <p:nvPr/>
        </p:nvSpPr>
        <p:spPr bwMode="auto">
          <a:xfrm>
            <a:off x="2819400" y="2438400"/>
            <a:ext cx="3016250" cy="546100"/>
          </a:xfrm>
          <a:prstGeom prst="rect">
            <a:avLst/>
          </a:prstGeom>
          <a:noFill/>
          <a:ln w="9525">
            <a:noFill/>
            <a:miter lim="800000"/>
            <a:headEnd/>
            <a:tailEnd/>
          </a:ln>
        </p:spPr>
        <p:txBody>
          <a:bodyPr>
            <a:prstTxWarp prst="textNoShape">
              <a:avLst/>
            </a:prstTxWarp>
            <a:spAutoFit/>
          </a:bodyPr>
          <a:lstStyle/>
          <a:p>
            <a:pPr marL="342900" indent="-342900">
              <a:lnSpc>
                <a:spcPct val="85000"/>
              </a:lnSpc>
            </a:pPr>
            <a:r>
              <a:rPr lang="en-US" sz="3500" b="1">
                <a:solidFill>
                  <a:srgbClr val="FFC000"/>
                </a:solidFill>
                <a:hlinkClick r:id="rId4"/>
              </a:rPr>
              <a:t>www.wida.us</a:t>
            </a:r>
            <a:endParaRPr lang="en-US" sz="3500">
              <a:solidFill>
                <a:srgbClr val="FFC000"/>
              </a:solidFill>
            </a:endParaRP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noGrp="1"/>
          </p:cNvSpPr>
          <p:nvPr>
            <p:ph type="ctrTitle"/>
          </p:nvPr>
        </p:nvSpPr>
        <p:spPr>
          <a:xfrm>
            <a:off x="457200" y="1066803"/>
            <a:ext cx="8305796" cy="3352803"/>
          </a:xfrm>
          <a:gradFill>
            <a:gsLst>
              <a:gs pos="0">
                <a:srgbClr val="FFCAE4"/>
              </a:gs>
              <a:gs pos="100000">
                <a:srgbClr val="FFBDDE"/>
              </a:gs>
            </a:gsLst>
            <a:path path="circle">
              <a:fillToRect l="50000" t="50000" r="50000" b="50000"/>
            </a:path>
          </a:gradFill>
          <a:ln w="9528">
            <a:solidFill>
              <a:srgbClr val="CF6DA4"/>
            </a:solidFill>
          </a:ln>
          <a:effectLst>
            <a:outerShdw dist="25402" dir="5400000" algn="tl">
              <a:srgbClr val="000000">
                <a:alpha val="43137"/>
              </a:srgbClr>
            </a:outerShdw>
          </a:effectLst>
        </p:spPr>
        <p:txBody>
          <a:bodyPr anchorCtr="1"/>
          <a:lstStyle/>
          <a:p>
            <a:pPr algn="ctr" eaLnBrk="1" fontAlgn="auto" hangingPunct="1">
              <a:spcBef>
                <a:spcPts val="0"/>
              </a:spcBef>
              <a:spcAft>
                <a:spcPts val="0"/>
              </a:spcAft>
              <a:defRPr/>
            </a:pPr>
            <a:r>
              <a:rPr lang="fr-CA" sz="4300" smtClean="0"/>
              <a:t>WHY IS WHAT </a:t>
            </a:r>
            <a:r>
              <a:rPr lang="fr-CA" sz="4300" u="sng" smtClean="0"/>
              <a:t>YOU</a:t>
            </a:r>
            <a:r>
              <a:rPr lang="fr-CA" sz="4300" smtClean="0"/>
              <a:t> DO CRITICAL </a:t>
            </a:r>
            <a:br>
              <a:rPr lang="fr-CA" sz="4300" smtClean="0"/>
            </a:br>
            <a:r>
              <a:rPr lang="fr-CA" sz="4300" smtClean="0"/>
              <a:t>to the SUCCESS of </a:t>
            </a:r>
            <a:br>
              <a:rPr lang="fr-CA" sz="4300" smtClean="0"/>
            </a:br>
            <a:r>
              <a:rPr lang="fr-CA" sz="4300" smtClean="0"/>
              <a:t>ALL </a:t>
            </a:r>
            <a:r>
              <a:rPr lang="fr-CA" sz="4300" u="sng" smtClean="0"/>
              <a:t>ENGLISH</a:t>
            </a:r>
            <a:r>
              <a:rPr lang="fr-CA" sz="4300" smtClean="0"/>
              <a:t> </a:t>
            </a:r>
            <a:r>
              <a:rPr lang="fr-CA" sz="4300" u="sng" smtClean="0"/>
              <a:t>Learners?</a:t>
            </a:r>
            <a:r>
              <a:rPr lang="fr-CA" sz="4300" smtClean="0">
                <a:solidFill>
                  <a:srgbClr val="FFFFFF"/>
                </a:solidFill>
              </a:rPr>
              <a:t/>
            </a:r>
            <a:br>
              <a:rPr lang="fr-CA" sz="4300" smtClean="0">
                <a:solidFill>
                  <a:srgbClr val="FFFFFF"/>
                </a:solidFill>
              </a:rPr>
            </a:br>
            <a:endParaRPr lang="fr-CA" sz="4300" smtClean="0">
              <a:solidFill>
                <a:srgbClr val="FFFFFF"/>
              </a:solidFill>
            </a:endParaRPr>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320675"/>
            <a:ext cx="7239000" cy="822325"/>
          </a:xfrm>
          <a:solidFill>
            <a:srgbClr val="FBD388"/>
          </a:solidFill>
        </p:spPr>
        <p:txBody>
          <a:bodyPr anchorCtr="1"/>
          <a:lstStyle/>
          <a:p>
            <a:pPr algn="ctr" eaLnBrk="1" fontAlgn="auto" hangingPunct="1">
              <a:spcBef>
                <a:spcPts val="0"/>
              </a:spcBef>
              <a:spcAft>
                <a:spcPts val="0"/>
              </a:spcAft>
              <a:defRPr/>
            </a:pPr>
            <a:r>
              <a:rPr smtClean="0">
                <a:solidFill>
                  <a:srgbClr val="DF9307"/>
                </a:solidFill>
              </a:rPr>
              <a:t>Contact Information</a:t>
            </a:r>
          </a:p>
        </p:txBody>
      </p:sp>
      <p:sp>
        <p:nvSpPr>
          <p:cNvPr id="152578" name="Content Placeholder 2"/>
          <p:cNvSpPr txBox="1">
            <a:spLocks noGrp="1"/>
          </p:cNvSpPr>
          <p:nvPr>
            <p:ph idx="1"/>
          </p:nvPr>
        </p:nvSpPr>
        <p:spPr>
          <a:xfrm>
            <a:off x="152400" y="1524000"/>
            <a:ext cx="7848600" cy="5334000"/>
          </a:xfrm>
        </p:spPr>
        <p:txBody>
          <a:bodyPr/>
          <a:lstStyle/>
          <a:p>
            <a:pPr algn="ctr" eaLnBrk="1" hangingPunct="1"/>
            <a:r>
              <a:rPr sz="2400" b="1" smtClean="0">
                <a:latin typeface="Trebuchet MS" pitchFamily="127" charset="0"/>
              </a:rPr>
              <a:t>Doreen Nelson–  ESL Teacher</a:t>
            </a:r>
          </a:p>
          <a:p>
            <a:pPr algn="ctr" eaLnBrk="1" hangingPunct="1"/>
            <a:r>
              <a:rPr sz="2400" b="1" smtClean="0">
                <a:latin typeface="Trebuchet MS" pitchFamily="127" charset="0"/>
              </a:rPr>
              <a:t>  </a:t>
            </a:r>
            <a:r>
              <a:rPr sz="2400" b="1" u="sng" smtClean="0">
                <a:solidFill>
                  <a:schemeClr val="tx2"/>
                </a:solidFill>
                <a:latin typeface="Trebuchet MS" pitchFamily="127" charset="0"/>
              </a:rPr>
              <a:t>dnelson@blh.k12.mn.us</a:t>
            </a:r>
            <a:endParaRPr sz="2400" smtClean="0">
              <a:solidFill>
                <a:schemeClr val="tx2"/>
              </a:solidFill>
              <a:latin typeface="Trebuchet MS" pitchFamily="127" charset="0"/>
            </a:endParaRPr>
          </a:p>
          <a:p>
            <a:pPr algn="ctr" eaLnBrk="1" hangingPunct="1"/>
            <a:r>
              <a:rPr sz="2400" b="1" smtClean="0">
                <a:latin typeface="Trebuchet MS" pitchFamily="127" charset="0"/>
              </a:rPr>
              <a:t>Melissa Larson –  ESL Teacher</a:t>
            </a:r>
          </a:p>
          <a:p>
            <a:pPr algn="ctr" eaLnBrk="1" hangingPunct="1"/>
            <a:r>
              <a:rPr sz="2400" b="1" smtClean="0">
                <a:latin typeface="Trebuchet MS" pitchFamily="127" charset="0"/>
              </a:rPr>
              <a:t>  </a:t>
            </a:r>
            <a:r>
              <a:rPr sz="2400" b="1" u="sng" smtClean="0">
                <a:solidFill>
                  <a:schemeClr val="tx2"/>
                </a:solidFill>
                <a:latin typeface="Trebuchet MS" pitchFamily="127" charset="0"/>
                <a:hlinkClick r:id="rId3"/>
              </a:rPr>
              <a:t>mlarson@isd2190.org</a:t>
            </a:r>
            <a:endParaRPr sz="2400" b="1" u="sng" smtClean="0">
              <a:solidFill>
                <a:schemeClr val="tx2"/>
              </a:solidFill>
              <a:latin typeface="Trebuchet MS" pitchFamily="127" charset="0"/>
            </a:endParaRPr>
          </a:p>
          <a:p>
            <a:pPr algn="ctr" eaLnBrk="1" hangingPunct="1">
              <a:buFont typeface="Wingdings 2" pitchFamily="127" charset="2"/>
              <a:buNone/>
            </a:pPr>
            <a:endParaRPr sz="2400" smtClean="0">
              <a:latin typeface="Trebuchet MS" pitchFamily="127" charset="0"/>
            </a:endParaRPr>
          </a:p>
          <a:p>
            <a:pPr algn="ctr" eaLnBrk="1" hangingPunct="1">
              <a:buFont typeface="Wingdings 2" pitchFamily="127" charset="2"/>
              <a:buNone/>
            </a:pPr>
            <a:r>
              <a:rPr sz="2400" smtClean="0">
                <a:latin typeface="Trebuchet MS" pitchFamily="127" charset="0"/>
              </a:rPr>
              <a:t> </a:t>
            </a:r>
          </a:p>
          <a:p>
            <a:pPr eaLnBrk="1" hangingPunct="1"/>
            <a:endParaRPr smtClean="0">
              <a:latin typeface="Trebuchet MS" pitchFamily="127" charset="0"/>
            </a:endParaRPr>
          </a:p>
        </p:txBody>
      </p:sp>
      <p:pic>
        <p:nvPicPr>
          <p:cNvPr id="152579" name="Picture 4" descr="diversity_clip_art.jpg"/>
          <p:cNvPicPr>
            <a:picLocks noChangeAspect="1"/>
          </p:cNvPicPr>
          <p:nvPr/>
        </p:nvPicPr>
        <p:blipFill>
          <a:blip r:embed="rId4" cstate="print"/>
          <a:srcRect/>
          <a:stretch>
            <a:fillRect/>
          </a:stretch>
        </p:blipFill>
        <p:spPr bwMode="auto">
          <a:xfrm>
            <a:off x="2667000" y="3733800"/>
            <a:ext cx="2857500" cy="28479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8.7|4.4|3|0.8|0.7|0.7|1.4|2.2|0.:|0.7|0.:|2|1.3|1.6|2.4"/>
</p:tagLst>
</file>

<file path=ppt/tags/tag2.xml><?xml version="1.0" encoding="utf-8"?>
<p:tagLst xmlns:a="http://schemas.openxmlformats.org/drawingml/2006/main" xmlns:r="http://schemas.openxmlformats.org/officeDocument/2006/relationships" xmlns:p="http://schemas.openxmlformats.org/presentationml/2006/main">
  <p:tag name="TIMING" val="|2.6|1.8|1.4|0.:|2.1|1.8"/>
</p:tagLst>
</file>

<file path=ppt/tags/tag3.xml><?xml version="1.0" encoding="utf-8"?>
<p:tagLst xmlns:a="http://schemas.openxmlformats.org/drawingml/2006/main" xmlns:r="http://schemas.openxmlformats.org/officeDocument/2006/relationships" xmlns:p="http://schemas.openxmlformats.org/presentationml/2006/main">
  <p:tag name="TIMING" val="|0.2|0.7|1.2|1.2|1.1|0.8|0.9|1.1"/>
</p:tagLst>
</file>

<file path=ppt/theme/theme1.xml><?xml version="1.0" encoding="utf-8"?>
<a:theme xmlns:a="http://schemas.openxmlformats.org/drawingml/2006/main" name="Opule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7096</TotalTime>
  <Words>5224</Words>
  <Application>Microsoft Office PowerPoint</Application>
  <PresentationFormat>On-screen Show (4:3)</PresentationFormat>
  <Paragraphs>658</Paragraphs>
  <Slides>68</Slides>
  <Notes>68</Notes>
  <HiddenSlides>0</HiddenSlides>
  <MMClips>0</MMClips>
  <ScaleCrop>false</ScaleCrop>
  <HeadingPairs>
    <vt:vector size="4" baseType="variant">
      <vt:variant>
        <vt:lpstr>Theme</vt:lpstr>
      </vt:variant>
      <vt:variant>
        <vt:i4>1</vt:i4>
      </vt:variant>
      <vt:variant>
        <vt:lpstr>Slide Titles</vt:lpstr>
      </vt:variant>
      <vt:variant>
        <vt:i4>68</vt:i4>
      </vt:variant>
    </vt:vector>
  </HeadingPairs>
  <TitlesOfParts>
    <vt:vector size="69" baseType="lpstr">
      <vt:lpstr>Opulent</vt:lpstr>
      <vt:lpstr> WIDA Standards-based instruction and assessment:  the WIDa ELP standards</vt:lpstr>
      <vt:lpstr>Today’s Agenda</vt:lpstr>
      <vt:lpstr>Slide 3</vt:lpstr>
      <vt:lpstr>Slide 4</vt:lpstr>
      <vt:lpstr>  WIDA  and  the ELP Standards  </vt:lpstr>
      <vt:lpstr>Slide 6</vt:lpstr>
      <vt:lpstr>Slide 7</vt:lpstr>
      <vt:lpstr>Slide 8</vt:lpstr>
      <vt:lpstr>Slide 9</vt:lpstr>
      <vt:lpstr>Slide 10</vt:lpstr>
      <vt:lpstr>Give this a try. . .</vt:lpstr>
      <vt:lpstr>Greater success with this?</vt:lpstr>
      <vt:lpstr>Slide 13</vt:lpstr>
      <vt:lpstr>Is this easier? Why?</vt:lpstr>
      <vt:lpstr>Slide 15</vt:lpstr>
      <vt:lpstr>BOTTOM LINE . . .</vt:lpstr>
      <vt:lpstr>Integrating English Language Proficiency Standards &amp; Content Standards Builds CALP</vt:lpstr>
      <vt:lpstr>Language vs. Content</vt:lpstr>
      <vt:lpstr>Content and Language Objective</vt:lpstr>
      <vt:lpstr>Slide 20</vt:lpstr>
      <vt:lpstr>Slide 21</vt:lpstr>
      <vt:lpstr>Slide 22</vt:lpstr>
      <vt:lpstr>Slide 23</vt:lpstr>
      <vt:lpstr>Slide 24</vt:lpstr>
      <vt:lpstr>Five WIDA ELP Standards</vt:lpstr>
      <vt:lpstr>ELP Standard 1</vt:lpstr>
      <vt:lpstr>Slide 27</vt:lpstr>
      <vt:lpstr>ELP Standard 2</vt:lpstr>
      <vt:lpstr>Standard 2 The Language of Language Arts</vt:lpstr>
      <vt:lpstr>ELP Standard 3</vt:lpstr>
      <vt:lpstr>Standard 3 The Language of Mathematics</vt:lpstr>
      <vt:lpstr>ELP Standard 4</vt:lpstr>
      <vt:lpstr>Standard 4 The Language of Science</vt:lpstr>
      <vt:lpstr>ELP Standard 5</vt:lpstr>
      <vt:lpstr>Standard 5 The Language of Social Studies</vt:lpstr>
      <vt:lpstr>Organization  of the  Wida ELP STandards</vt:lpstr>
      <vt:lpstr>Five Grade-Level Clusters</vt:lpstr>
      <vt:lpstr>Four Language Domains</vt:lpstr>
      <vt:lpstr>Levels of English Language  Proficiency</vt:lpstr>
      <vt:lpstr>Slide 40</vt:lpstr>
      <vt:lpstr>Criteria for Performance  Definitions</vt:lpstr>
      <vt:lpstr>Performance Level Expectations at  Different Proficiency Levels</vt:lpstr>
      <vt:lpstr>Identifying elements of the  frameworks</vt:lpstr>
      <vt:lpstr>Model performance indicators </vt:lpstr>
      <vt:lpstr>The Model Performance Indicator Language Function</vt:lpstr>
      <vt:lpstr>The Model Performance Indicator Content Stem</vt:lpstr>
      <vt:lpstr>The Model Performance Indicator Support or Strategy</vt:lpstr>
      <vt:lpstr>Practice Your Knowledge</vt:lpstr>
      <vt:lpstr>Slide 49</vt:lpstr>
      <vt:lpstr>What are the language functions, supports and content stems?</vt:lpstr>
      <vt:lpstr>Slide 51</vt:lpstr>
      <vt:lpstr>Slide 52</vt:lpstr>
      <vt:lpstr>Slide 53</vt:lpstr>
      <vt:lpstr>Slide 54</vt:lpstr>
      <vt:lpstr>Activity</vt:lpstr>
      <vt:lpstr>What do you already do?</vt:lpstr>
      <vt:lpstr>Assessment FOR ELs</vt:lpstr>
      <vt:lpstr>EL Profile:   Data from the W-APT Report</vt:lpstr>
      <vt:lpstr>Assessment BRAINSTORMING</vt:lpstr>
      <vt:lpstr>Assessment Activity</vt:lpstr>
      <vt:lpstr>Criteria for Performance  Definitions (Review)</vt:lpstr>
      <vt:lpstr>Assessment Activity</vt:lpstr>
      <vt:lpstr>Slide 63</vt:lpstr>
      <vt:lpstr>Effective Assessment FOR ELs:</vt:lpstr>
      <vt:lpstr>GRADES AND RETENTION </vt:lpstr>
      <vt:lpstr>Where to Go for WIDA Resources</vt:lpstr>
      <vt:lpstr>WHY IS WHAT YOU DO CRITICAL  to the SUCCESS of  ALL ENGLISH Learners? </vt:lpstr>
      <vt:lpstr>Contact Information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WIDA, ELP Standards and Core English Language Instruction</dc:title>
  <dc:subject/>
  <dc:creator>tstarnes</dc:creator>
  <dc:description/>
  <cp:lastModifiedBy>Montevideo Public Schools</cp:lastModifiedBy>
  <cp:revision>512</cp:revision>
  <cp:lastPrinted>2012-01-11T15:23:56Z</cp:lastPrinted>
  <dcterms:created xsi:type="dcterms:W3CDTF">2011-12-12T20:21:49Z</dcterms:created>
  <dcterms:modified xsi:type="dcterms:W3CDTF">2012-09-18T15:01:46Z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TC103814939990</vt:lpwstr>
  </property>
</Properties>
</file>