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notesMasterIdLst>
    <p:notesMasterId r:id="rId45"/>
  </p:notesMasterIdLst>
  <p:sldIdLst>
    <p:sldId id="256" r:id="rId2"/>
    <p:sldId id="259" r:id="rId3"/>
    <p:sldId id="275" r:id="rId4"/>
    <p:sldId id="257" r:id="rId5"/>
    <p:sldId id="305" r:id="rId6"/>
    <p:sldId id="292" r:id="rId7"/>
    <p:sldId id="277" r:id="rId8"/>
    <p:sldId id="265" r:id="rId9"/>
    <p:sldId id="260" r:id="rId10"/>
    <p:sldId id="280" r:id="rId11"/>
    <p:sldId id="262" r:id="rId12"/>
    <p:sldId id="263" r:id="rId13"/>
    <p:sldId id="276" r:id="rId14"/>
    <p:sldId id="282" r:id="rId15"/>
    <p:sldId id="264" r:id="rId16"/>
    <p:sldId id="283" r:id="rId17"/>
    <p:sldId id="266" r:id="rId18"/>
    <p:sldId id="279" r:id="rId19"/>
    <p:sldId id="284" r:id="rId20"/>
    <p:sldId id="258" r:id="rId21"/>
    <p:sldId id="306" r:id="rId22"/>
    <p:sldId id="267" r:id="rId23"/>
    <p:sldId id="293" r:id="rId24"/>
    <p:sldId id="268" r:id="rId25"/>
    <p:sldId id="270" r:id="rId26"/>
    <p:sldId id="303" r:id="rId27"/>
    <p:sldId id="285" r:id="rId28"/>
    <p:sldId id="286" r:id="rId29"/>
    <p:sldId id="287" r:id="rId30"/>
    <p:sldId id="288" r:id="rId31"/>
    <p:sldId id="289" r:id="rId32"/>
    <p:sldId id="290" r:id="rId33"/>
    <p:sldId id="291" r:id="rId34"/>
    <p:sldId id="294" r:id="rId35"/>
    <p:sldId id="295" r:id="rId36"/>
    <p:sldId id="297" r:id="rId37"/>
    <p:sldId id="298" r:id="rId38"/>
    <p:sldId id="299" r:id="rId39"/>
    <p:sldId id="300" r:id="rId40"/>
    <p:sldId id="301" r:id="rId41"/>
    <p:sldId id="302" r:id="rId42"/>
    <p:sldId id="304" r:id="rId43"/>
    <p:sldId id="274" r:id="rId44"/>
  </p:sldIdLst>
  <p:sldSz cx="9144000" cy="6858000" type="screen4x3"/>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92" autoAdjust="0"/>
    <p:restoredTop sz="94660"/>
  </p:normalViewPr>
  <p:slideViewPr>
    <p:cSldViewPr>
      <p:cViewPr varScale="1">
        <p:scale>
          <a:sx n="106" d="100"/>
          <a:sy n="106" d="100"/>
        </p:scale>
        <p:origin x="1650" y="96"/>
      </p:cViewPr>
      <p:guideLst>
        <p:guide orient="horz" pos="2160"/>
        <p:guide pos="2880"/>
      </p:guideLst>
    </p:cSldViewPr>
  </p:slideViewPr>
  <p:notesTextViewPr>
    <p:cViewPr>
      <p:scale>
        <a:sx n="1" d="1"/>
        <a:sy n="1" d="1"/>
      </p:scale>
      <p:origin x="0" y="0"/>
    </p:cViewPr>
  </p:notesTextViewPr>
  <p:sorterViewPr>
    <p:cViewPr>
      <p:scale>
        <a:sx n="100" d="100"/>
        <a:sy n="100" d="100"/>
      </p:scale>
      <p:origin x="0" y="-538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238"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8275" y="0"/>
            <a:ext cx="3043238" cy="466725"/>
          </a:xfrm>
          <a:prstGeom prst="rect">
            <a:avLst/>
          </a:prstGeom>
        </p:spPr>
        <p:txBody>
          <a:bodyPr vert="horz" lIns="91440" tIns="45720" rIns="91440" bIns="45720" rtlCol="0"/>
          <a:lstStyle>
            <a:lvl1pPr algn="r">
              <a:defRPr sz="1200"/>
            </a:lvl1pPr>
          </a:lstStyle>
          <a:p>
            <a:fld id="{28C4A892-EB6F-4D01-A09F-7BCC10EB6561}" type="datetimeFigureOut">
              <a:rPr lang="en-US" smtClean="0"/>
              <a:t>9/13/2022</a:t>
            </a:fld>
            <a:endParaRPr lang="en-US"/>
          </a:p>
        </p:txBody>
      </p:sp>
      <p:sp>
        <p:nvSpPr>
          <p:cNvPr id="4" name="Slide Image Placeholder 3"/>
          <p:cNvSpPr>
            <a:spLocks noGrp="1" noRot="1" noChangeAspect="1"/>
          </p:cNvSpPr>
          <p:nvPr>
            <p:ph type="sldImg" idx="2"/>
          </p:nvPr>
        </p:nvSpPr>
        <p:spPr>
          <a:xfrm>
            <a:off x="1417638" y="1163638"/>
            <a:ext cx="4187825" cy="3141662"/>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9925"/>
            <a:ext cx="5619750" cy="36655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375"/>
            <a:ext cx="3043238"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8275" y="8842375"/>
            <a:ext cx="3043238" cy="466725"/>
          </a:xfrm>
          <a:prstGeom prst="rect">
            <a:avLst/>
          </a:prstGeom>
        </p:spPr>
        <p:txBody>
          <a:bodyPr vert="horz" lIns="91440" tIns="45720" rIns="91440" bIns="45720" rtlCol="0" anchor="b"/>
          <a:lstStyle>
            <a:lvl1pPr algn="r">
              <a:defRPr sz="1200"/>
            </a:lvl1pPr>
          </a:lstStyle>
          <a:p>
            <a:fld id="{65D4E4AF-30F1-45CF-95AA-EBE390D9603E}" type="slidenum">
              <a:rPr lang="en-US" smtClean="0"/>
              <a:t>‹#›</a:t>
            </a:fld>
            <a:endParaRPr lang="en-US"/>
          </a:p>
        </p:txBody>
      </p:sp>
    </p:spTree>
    <p:extLst>
      <p:ext uri="{BB962C8B-B14F-4D97-AF65-F5344CB8AC3E}">
        <p14:creationId xmlns:p14="http://schemas.microsoft.com/office/powerpoint/2010/main" val="7981367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5D4E4AF-30F1-45CF-95AA-EBE390D9603E}" type="slidenum">
              <a:rPr lang="en-US" smtClean="0"/>
              <a:t>9</a:t>
            </a:fld>
            <a:endParaRPr lang="en-US"/>
          </a:p>
        </p:txBody>
      </p:sp>
    </p:spTree>
    <p:extLst>
      <p:ext uri="{BB962C8B-B14F-4D97-AF65-F5344CB8AC3E}">
        <p14:creationId xmlns:p14="http://schemas.microsoft.com/office/powerpoint/2010/main" val="10933606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0A98AF03-7270-45C2-A683-C5E353EF01A5}" type="datetime4">
              <a:rPr lang="en-US" smtClean="0"/>
              <a:pPr/>
              <a:t>September 13, 2022</a:t>
            </a:fld>
            <a:endParaRPr lang="en-US" dirty="0"/>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dirty="0"/>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8B37D5FE-740C-46F5-801A-FA5477D9711F}" type="slidenum">
              <a:rPr lang="en-US" smtClean="0"/>
              <a:pPr/>
              <a:t>‹#›</a:t>
            </a:fld>
            <a:endParaRPr lang="en-US" dirty="0"/>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5A93482-8E69-40F7-BCAD-5662A6CADB27}" type="datetime4">
              <a:rPr lang="en-US" smtClean="0"/>
              <a:pPr/>
              <a:t>September 13, 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37D5FE-740C-46F5-801A-FA5477D9711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BB7EAE1-CAAC-4AEF-919E-158692B1E55E}" type="datetime4">
              <a:rPr lang="en-US" smtClean="0"/>
              <a:pPr/>
              <a:t>September 13, 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37D5FE-740C-46F5-801A-FA5477D9711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Date Placeholder 4"/>
          <p:cNvSpPr>
            <a:spLocks noGrp="1"/>
          </p:cNvSpPr>
          <p:nvPr>
            <p:ph type="dt" sz="half" idx="10"/>
          </p:nvPr>
        </p:nvSpPr>
        <p:spPr/>
        <p:txBody>
          <a:bodyPr/>
          <a:lstStyle/>
          <a:p>
            <a:fld id="{9525A706-D8F2-4D1A-855A-CADC92600C26}" type="datetime4">
              <a:rPr lang="en-US" smtClean="0"/>
              <a:pPr/>
              <a:t>September 13, 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37D5FE-740C-46F5-801A-FA5477D9711F}" type="slidenum">
              <a:rPr lang="en-US" smtClean="0"/>
              <a:pPr/>
              <a:t>‹#›</a:t>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9B4F123-1704-49AC-9D15-C4B1462B8014}" type="datetime4">
              <a:rPr lang="en-US" smtClean="0"/>
              <a:pPr/>
              <a:t>September 13, 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B37D5FE-740C-46F5-801A-FA5477D9711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3127EC2-47FB-48A1-8644-C8A81DDAA119}" type="datetime4">
              <a:rPr lang="en-US" smtClean="0"/>
              <a:pPr/>
              <a:t>September 13, 2022</a:t>
            </a:fld>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B37D5FE-740C-46F5-801A-FA5477D9711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3EC3ED-7435-49F9-84C8-03CCA2F8DEDB}" type="datetime4">
              <a:rPr lang="en-US" smtClean="0"/>
              <a:pPr/>
              <a:t>September 13, 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B37D5FE-740C-46F5-801A-FA5477D9711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3FC49BF1-FCD3-4395-8FF6-0047AF66228E}" type="datetime4">
              <a:rPr lang="en-US" smtClean="0"/>
              <a:pPr/>
              <a:t>September 13, 2022</a:t>
            </a:fld>
            <a:endParaRPr lang="en-US"/>
          </a:p>
        </p:txBody>
      </p:sp>
      <p:sp>
        <p:nvSpPr>
          <p:cNvPr id="7" name="Slide Number Placeholder 6"/>
          <p:cNvSpPr>
            <a:spLocks noGrp="1"/>
          </p:cNvSpPr>
          <p:nvPr>
            <p:ph type="sldNum" sz="quarter" idx="12"/>
          </p:nvPr>
        </p:nvSpPr>
        <p:spPr/>
        <p:txBody>
          <a:bodyPr/>
          <a:lstStyle/>
          <a:p>
            <a:fld id="{8B37D5FE-740C-46F5-801A-FA5477D9711F}" type="slidenum">
              <a:rPr lang="en-US" smtClean="0"/>
              <a:pPr/>
              <a:t>‹#›</a:t>
            </a:fld>
            <a:endParaRPr lang="en-U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dirty="0"/>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a:t>Click to edit Master title style</a:t>
            </a:r>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a:t>Click to edit Master title style</a:t>
            </a:r>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A861222-2C8B-4501-BE87-6797EC025925}" type="datetime4">
              <a:rPr lang="en-US" smtClean="0"/>
              <a:pPr/>
              <a:t>September 13, 2022</a:t>
            </a:fld>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dirty="0"/>
          </a:p>
        </p:txBody>
      </p:sp>
      <p:sp>
        <p:nvSpPr>
          <p:cNvPr id="7" name="Slide Number Placeholder 6"/>
          <p:cNvSpPr>
            <a:spLocks noGrp="1"/>
          </p:cNvSpPr>
          <p:nvPr>
            <p:ph type="sldNum" sz="quarter" idx="12"/>
          </p:nvPr>
        </p:nvSpPr>
        <p:spPr/>
        <p:txBody>
          <a:bodyPr/>
          <a:lstStyle/>
          <a:p>
            <a:fld id="{8B37D5FE-740C-46F5-801A-FA5477D9711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2FB5AFD-D735-4504-A039-ADEBB6448D55}" type="datetime4">
              <a:rPr lang="en-US" smtClean="0"/>
              <a:pPr/>
              <a:t>September 13, 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37D5FE-740C-46F5-801A-FA5477D9711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B5C8118-FB93-4E87-B380-0175F2FE2167}" type="datetime4">
              <a:rPr lang="en-US" smtClean="0"/>
              <a:pPr/>
              <a:t>September 13, 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37D5FE-740C-46F5-801A-FA5477D9711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16C01193-8287-4834-A286-6B880643E934}" type="datetime4">
              <a:rPr lang="en-US" smtClean="0"/>
              <a:pPr/>
              <a:t>September 13, 2022</a:t>
            </a:fld>
            <a:endParaRPr lang="en-U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dirty="0"/>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8B37D5FE-740C-46F5-801A-FA5477D9711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hf hdr="0"/>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7.xml"/><Relationship Id="rId1" Type="http://schemas.openxmlformats.org/officeDocument/2006/relationships/video" Target="https://www.youtube.com/embed/SuW53rTsvvE"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hyperlink" Target="https://www.ksby.com/news/national-politics/the-race-2020/when-it-comes-to-homelessness-in-america-there-is-no-single-cause" TargetMode="Externa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endhomelessness.org/homelessness-in-america/what-causes-homelessness/inequality/"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7.xml"/><Relationship Id="rId1" Type="http://schemas.openxmlformats.org/officeDocument/2006/relationships/video" Target="https://www.youtube.com/embed/mSVG45rVBcw" TargetMode="External"/></Relationships>
</file>

<file path=ppt/slides/_rels/slide14.xml.rels><?xml version="1.0" encoding="UTF-8" standalone="yes"?>
<Relationships xmlns="http://schemas.openxmlformats.org/package/2006/relationships"><Relationship Id="rId2" Type="http://schemas.openxmlformats.org/officeDocument/2006/relationships/hyperlink" Target="https://nhchc.org/wp-content/uploads/2019/08/aces-fact-sheet.pdf" TargetMode="Externa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7.xml"/><Relationship Id="rId1" Type="http://schemas.openxmlformats.org/officeDocument/2006/relationships/video" Target="https://www.youtube.com/embed/aLwoChkTpNE" TargetMode="External"/></Relationships>
</file>

<file path=ppt/slides/_rels/slide19.xml.rels><?xml version="1.0" encoding="UTF-8" standalone="yes"?>
<Relationships xmlns="http://schemas.openxmlformats.org/package/2006/relationships"><Relationship Id="rId2" Type="http://schemas.openxmlformats.org/officeDocument/2006/relationships/hyperlink" Target="https://directory.center-school.org/homeless/liaison/search" TargetMode="Externa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hyperlink" Target="https://www.youtube.com/watch?v=5rd__r7JWfQ&amp;t=7s" TargetMode="Externa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7.xml"/><Relationship Id="rId1" Type="http://schemas.openxmlformats.org/officeDocument/2006/relationships/video" Target="https://www.youtube.com/embed/srGzOoBqqe0"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hyperlink" Target="https://nche.ed.gov/" TargetMode="External"/><Relationship Id="rId2" Type="http://schemas.openxmlformats.org/officeDocument/2006/relationships/hyperlink" Target="https://www.education.pa.gov/Policy-Funding/BECS/uscode/Pages/EducationforHomelessYouth.aspx" TargetMode="External"/><Relationship Id="rId1" Type="http://schemas.openxmlformats.org/officeDocument/2006/relationships/slideLayout" Target="../slideLayouts/slideLayout7.xml"/><Relationship Id="rId5" Type="http://schemas.openxmlformats.org/officeDocument/2006/relationships/hyperlink" Target="https://www.schoolhouseconnection.org/tips-for-teachers-staff-how-to-support-students-experiencing-homelessness/" TargetMode="External"/><Relationship Id="rId4" Type="http://schemas.openxmlformats.org/officeDocument/2006/relationships/hyperlink" Target="https://naehcy.org/"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743944" y="2480762"/>
            <a:ext cx="3313355" cy="3048001"/>
          </a:xfrm>
        </p:spPr>
        <p:txBody>
          <a:bodyPr>
            <a:noAutofit/>
          </a:bodyPr>
          <a:lstStyle/>
          <a:p>
            <a:pPr algn="ctr"/>
            <a:r>
              <a:rPr lang="en-US" sz="3400" b="1" dirty="0">
                <a:latin typeface="Times New Roman" panose="02020603050405020304" pitchFamily="18" charset="0"/>
                <a:cs typeface="Times New Roman" panose="02020603050405020304" pitchFamily="18" charset="0"/>
              </a:rPr>
              <a:t/>
            </a:r>
            <a:br>
              <a:rPr lang="en-US" sz="3400" b="1" dirty="0">
                <a:latin typeface="Times New Roman" panose="02020603050405020304" pitchFamily="18" charset="0"/>
                <a:cs typeface="Times New Roman" panose="02020603050405020304" pitchFamily="18" charset="0"/>
              </a:rPr>
            </a:br>
            <a:r>
              <a:rPr lang="en-US" sz="3400" b="1" dirty="0">
                <a:latin typeface="Times New Roman" panose="02020603050405020304" pitchFamily="18" charset="0"/>
                <a:cs typeface="Times New Roman" panose="02020603050405020304" pitchFamily="18" charset="0"/>
              </a:rPr>
              <a:t/>
            </a:r>
            <a:br>
              <a:rPr lang="en-US" sz="3400" b="1" dirty="0">
                <a:latin typeface="Times New Roman" panose="02020603050405020304" pitchFamily="18" charset="0"/>
                <a:cs typeface="Times New Roman" panose="02020603050405020304" pitchFamily="18" charset="0"/>
              </a:rPr>
            </a:br>
            <a:r>
              <a:rPr lang="en-US" sz="3400" b="1" dirty="0">
                <a:latin typeface="Times New Roman" panose="02020603050405020304" pitchFamily="18" charset="0"/>
                <a:cs typeface="Times New Roman" panose="02020603050405020304" pitchFamily="18" charset="0"/>
              </a:rPr>
              <a:t/>
            </a:r>
            <a:br>
              <a:rPr lang="en-US" sz="3400" b="1" dirty="0">
                <a:latin typeface="Times New Roman" panose="02020603050405020304" pitchFamily="18" charset="0"/>
                <a:cs typeface="Times New Roman" panose="02020603050405020304" pitchFamily="18" charset="0"/>
              </a:rPr>
            </a:br>
            <a:r>
              <a:rPr lang="en-US" sz="3400" b="1" dirty="0">
                <a:latin typeface="Times New Roman" panose="02020603050405020304" pitchFamily="18" charset="0"/>
                <a:cs typeface="Times New Roman" panose="02020603050405020304" pitchFamily="18" charset="0"/>
              </a:rPr>
              <a:t/>
            </a:r>
            <a:br>
              <a:rPr lang="en-US" sz="3400" b="1" dirty="0">
                <a:latin typeface="Times New Roman" panose="02020603050405020304" pitchFamily="18" charset="0"/>
                <a:cs typeface="Times New Roman" panose="02020603050405020304" pitchFamily="18" charset="0"/>
              </a:rPr>
            </a:br>
            <a:r>
              <a:rPr lang="en-US" sz="3400" b="1" dirty="0">
                <a:latin typeface="Times New Roman" panose="02020603050405020304" pitchFamily="18" charset="0"/>
                <a:cs typeface="Times New Roman" panose="02020603050405020304" pitchFamily="18" charset="0"/>
              </a:rPr>
              <a:t/>
            </a:r>
            <a:br>
              <a:rPr lang="en-US" sz="3400" b="1" dirty="0">
                <a:latin typeface="Times New Roman" panose="02020603050405020304" pitchFamily="18" charset="0"/>
                <a:cs typeface="Times New Roman" panose="02020603050405020304" pitchFamily="18" charset="0"/>
              </a:rPr>
            </a:br>
            <a:r>
              <a:rPr lang="en-US" sz="3400" b="1" dirty="0">
                <a:latin typeface="Times New Roman" panose="02020603050405020304" pitchFamily="18" charset="0"/>
                <a:cs typeface="Times New Roman" panose="02020603050405020304" pitchFamily="18" charset="0"/>
              </a:rPr>
              <a:t/>
            </a:r>
            <a:br>
              <a:rPr lang="en-US" sz="3400" b="1" dirty="0">
                <a:latin typeface="Times New Roman" panose="02020603050405020304" pitchFamily="18" charset="0"/>
                <a:cs typeface="Times New Roman" panose="02020603050405020304" pitchFamily="18" charset="0"/>
              </a:rPr>
            </a:br>
            <a:r>
              <a:rPr lang="en-US" sz="3400" b="1" dirty="0">
                <a:latin typeface="Times New Roman" panose="02020603050405020304" pitchFamily="18" charset="0"/>
                <a:cs typeface="Times New Roman" panose="02020603050405020304" pitchFamily="18" charset="0"/>
              </a:rPr>
              <a:t>Homelessness </a:t>
            </a:r>
            <a:br>
              <a:rPr lang="en-US" sz="3400" b="1" dirty="0">
                <a:latin typeface="Times New Roman" panose="02020603050405020304" pitchFamily="18" charset="0"/>
                <a:cs typeface="Times New Roman" panose="02020603050405020304" pitchFamily="18" charset="0"/>
              </a:rPr>
            </a:br>
            <a:r>
              <a:rPr lang="en-US" sz="3400" b="1" dirty="0">
                <a:latin typeface="Times New Roman" panose="02020603050405020304" pitchFamily="18" charset="0"/>
                <a:cs typeface="Times New Roman" panose="02020603050405020304" pitchFamily="18" charset="0"/>
              </a:rPr>
              <a:t>and </a:t>
            </a:r>
            <a:br>
              <a:rPr lang="en-US" sz="3400" b="1" dirty="0">
                <a:latin typeface="Times New Roman" panose="02020603050405020304" pitchFamily="18" charset="0"/>
                <a:cs typeface="Times New Roman" panose="02020603050405020304" pitchFamily="18" charset="0"/>
              </a:rPr>
            </a:br>
            <a:r>
              <a:rPr lang="en-US" sz="3400" b="1" dirty="0">
                <a:latin typeface="Times New Roman" panose="02020603050405020304" pitchFamily="18" charset="0"/>
                <a:cs typeface="Times New Roman" panose="02020603050405020304" pitchFamily="18" charset="0"/>
              </a:rPr>
              <a:t>Education</a:t>
            </a:r>
            <a:br>
              <a:rPr lang="en-US" sz="3400" b="1" dirty="0">
                <a:latin typeface="Times New Roman" panose="02020603050405020304" pitchFamily="18" charset="0"/>
                <a:cs typeface="Times New Roman" panose="02020603050405020304" pitchFamily="18" charset="0"/>
              </a:rPr>
            </a:br>
            <a:r>
              <a:rPr lang="en-US" sz="3400" b="1" dirty="0">
                <a:latin typeface="Times New Roman" panose="02020603050405020304" pitchFamily="18" charset="0"/>
                <a:cs typeface="Times New Roman" panose="02020603050405020304" pitchFamily="18" charset="0"/>
              </a:rPr>
              <a:t/>
            </a:r>
            <a:br>
              <a:rPr lang="en-US" sz="3400" b="1" dirty="0">
                <a:latin typeface="Times New Roman" panose="02020603050405020304" pitchFamily="18" charset="0"/>
                <a:cs typeface="Times New Roman" panose="02020603050405020304" pitchFamily="18" charset="0"/>
              </a:rPr>
            </a:br>
            <a:endParaRPr lang="en-US" sz="3400" b="1" dirty="0">
              <a:latin typeface="Times New Roman" panose="02020603050405020304" pitchFamily="18" charset="0"/>
              <a:cs typeface="Times New Roman" panose="02020603050405020304" pitchFamily="18" charset="0"/>
            </a:endParaRPr>
          </a:p>
        </p:txBody>
      </p:sp>
      <p:pic>
        <p:nvPicPr>
          <p:cNvPr id="8" name="Picture 4" descr="http://everythinggirlslove.com/wp-content/uploads/2013/05/Homeless-childre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62054" y="0"/>
            <a:ext cx="3491345" cy="2286000"/>
          </a:xfrm>
          <a:prstGeom prst="rect">
            <a:avLst/>
          </a:prstGeom>
          <a:noFill/>
          <a:extLst>
            <a:ext uri="{909E8E84-426E-40DD-AFC4-6F175D3DCCD1}">
              <a14:hiddenFill xmlns:a14="http://schemas.microsoft.com/office/drawing/2010/main">
                <a:solidFill>
                  <a:srgbClr val="FFFFFF"/>
                </a:solidFill>
              </a14:hiddenFill>
            </a:ext>
          </a:extLst>
        </p:spPr>
      </p:pic>
      <p:sp>
        <p:nvSpPr>
          <p:cNvPr id="4" name="Subtitle 3"/>
          <p:cNvSpPr>
            <a:spLocks noGrp="1"/>
          </p:cNvSpPr>
          <p:nvPr>
            <p:ph type="subTitle" idx="1"/>
          </p:nvPr>
        </p:nvSpPr>
        <p:spPr>
          <a:xfrm>
            <a:off x="4747496" y="4876802"/>
            <a:ext cx="3309803" cy="684320"/>
          </a:xfrm>
        </p:spPr>
        <p:txBody>
          <a:bodyPr>
            <a:normAutofit/>
          </a:bodyPr>
          <a:lstStyle/>
          <a:p>
            <a:pPr algn="ctr"/>
            <a:r>
              <a:rPr lang="en-US" sz="2800" dirty="0">
                <a:latin typeface="Times New Roman" panose="02020603050405020304" pitchFamily="18" charset="0"/>
                <a:cs typeface="Times New Roman" panose="02020603050405020304" pitchFamily="18" charset="0"/>
              </a:rPr>
              <a:t>McKinney Vento 101</a:t>
            </a:r>
          </a:p>
        </p:txBody>
      </p:sp>
    </p:spTree>
    <p:extLst>
      <p:ext uri="{BB962C8B-B14F-4D97-AF65-F5344CB8AC3E}">
        <p14:creationId xmlns:p14="http://schemas.microsoft.com/office/powerpoint/2010/main" val="190730108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1295400"/>
            <a:ext cx="7620000" cy="5029200"/>
          </a:xfrm>
        </p:spPr>
        <p:txBody>
          <a:bodyPr>
            <a:noAutofit/>
          </a:bodyPr>
          <a:lstStyle/>
          <a:p>
            <a:r>
              <a:rPr lang="en-US" sz="2600" dirty="0">
                <a:latin typeface="Times New Roman" panose="02020603050405020304" pitchFamily="18" charset="0"/>
                <a:cs typeface="Times New Roman" panose="02020603050405020304" pitchFamily="18" charset="0"/>
              </a:rPr>
              <a:t>There are varying definitions depending on which agency is defining homelessness.  The definition used by the US Dept. of Housing and Urban Development (HUD) is far more narrow than the US Dept. of Education (USDE).</a:t>
            </a:r>
          </a:p>
          <a:p>
            <a:endParaRPr lang="en-US" sz="2600" dirty="0">
              <a:latin typeface="Times New Roman" panose="02020603050405020304" pitchFamily="18" charset="0"/>
              <a:cs typeface="Times New Roman" panose="02020603050405020304" pitchFamily="18" charset="0"/>
            </a:endParaRPr>
          </a:p>
          <a:p>
            <a:r>
              <a:rPr lang="en-US" sz="2600" dirty="0">
                <a:latin typeface="Times New Roman" panose="02020603050405020304" pitchFamily="18" charset="0"/>
                <a:cs typeface="Times New Roman" panose="02020603050405020304" pitchFamily="18" charset="0"/>
              </a:rPr>
              <a:t>Homeless Families comprise approximately 1/3 of the total homeless population.</a:t>
            </a:r>
          </a:p>
          <a:p>
            <a:endParaRPr lang="en-US" sz="2600" dirty="0">
              <a:latin typeface="Times New Roman" panose="02020603050405020304" pitchFamily="18" charset="0"/>
              <a:cs typeface="Times New Roman" panose="02020603050405020304" pitchFamily="18" charset="0"/>
            </a:endParaRPr>
          </a:p>
          <a:p>
            <a:r>
              <a:rPr lang="en-US" sz="2600" dirty="0">
                <a:latin typeface="Times New Roman" panose="02020603050405020304" pitchFamily="18" charset="0"/>
                <a:cs typeface="Times New Roman" panose="02020603050405020304" pitchFamily="18" charset="0"/>
              </a:rPr>
              <a:t>It is estimated that there are between 1.6 million-2.5 million children a year that face homelessness.</a:t>
            </a:r>
          </a:p>
        </p:txBody>
      </p:sp>
      <p:sp>
        <p:nvSpPr>
          <p:cNvPr id="6" name="Slide Number Placeholder 5"/>
          <p:cNvSpPr>
            <a:spLocks noGrp="1"/>
          </p:cNvSpPr>
          <p:nvPr>
            <p:ph type="sldNum" sz="quarter" idx="12"/>
          </p:nvPr>
        </p:nvSpPr>
        <p:spPr>
          <a:xfrm>
            <a:off x="4649096" y="1"/>
            <a:ext cx="3580504" cy="589616"/>
          </a:xfrm>
        </p:spPr>
        <p:txBody>
          <a:bodyPr/>
          <a:lstStyle/>
          <a:p>
            <a:r>
              <a:rPr lang="en-US" sz="3200" b="1" dirty="0">
                <a:latin typeface="Times New Roman" panose="02020603050405020304" pitchFamily="18" charset="0"/>
                <a:cs typeface="Times New Roman" panose="02020603050405020304" pitchFamily="18" charset="0"/>
              </a:rPr>
              <a:t>Who is Homeless?</a:t>
            </a:r>
          </a:p>
        </p:txBody>
      </p:sp>
    </p:spTree>
    <p:extLst>
      <p:ext uri="{BB962C8B-B14F-4D97-AF65-F5344CB8AC3E}">
        <p14:creationId xmlns:p14="http://schemas.microsoft.com/office/powerpoint/2010/main" val="272173174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uW53rTsvvE"/>
          <p:cNvPicPr>
            <a:picLocks noRot="1" noChangeAspect="1"/>
          </p:cNvPicPr>
          <p:nvPr>
            <a:videoFile r:link="rId1"/>
          </p:nvPr>
        </p:nvPicPr>
        <p:blipFill>
          <a:blip r:embed="rId3"/>
          <a:stretch>
            <a:fillRect/>
          </a:stretch>
        </p:blipFill>
        <p:spPr>
          <a:xfrm>
            <a:off x="914400" y="1066800"/>
            <a:ext cx="7332133" cy="4910138"/>
          </a:xfrm>
          <a:prstGeom prst="rect">
            <a:avLst/>
          </a:prstGeom>
        </p:spPr>
      </p:pic>
      <p:sp>
        <p:nvSpPr>
          <p:cNvPr id="7" name="TextBox 6"/>
          <p:cNvSpPr txBox="1"/>
          <p:nvPr/>
        </p:nvSpPr>
        <p:spPr>
          <a:xfrm>
            <a:off x="4724400" y="0"/>
            <a:ext cx="3352800" cy="584775"/>
          </a:xfrm>
          <a:prstGeom prst="rect">
            <a:avLst/>
          </a:prstGeom>
          <a:noFill/>
        </p:spPr>
        <p:txBody>
          <a:bodyPr wrap="square" rtlCol="0">
            <a:spAutoFit/>
          </a:bodyPr>
          <a:lstStyle/>
          <a:p>
            <a:r>
              <a:rPr lang="en-US" sz="3200" b="1" dirty="0">
                <a:solidFill>
                  <a:schemeClr val="bg1"/>
                </a:solidFill>
                <a:latin typeface="Times New Roman" panose="02020603050405020304" pitchFamily="18" charset="0"/>
                <a:cs typeface="Times New Roman" panose="02020603050405020304" pitchFamily="18" charset="0"/>
              </a:rPr>
              <a:t>Who is Homeless?</a:t>
            </a:r>
          </a:p>
        </p:txBody>
      </p:sp>
    </p:spTree>
    <p:extLst>
      <p:ext uri="{BB962C8B-B14F-4D97-AF65-F5344CB8AC3E}">
        <p14:creationId xmlns:p14="http://schemas.microsoft.com/office/powerpoint/2010/main" val="878042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838200"/>
            <a:ext cx="7024744" cy="1332464"/>
          </a:xfrm>
        </p:spPr>
        <p:txBody>
          <a:bodyPr>
            <a:noAutofit/>
          </a:bodyPr>
          <a:lstStyle/>
          <a:p>
            <a:r>
              <a:rPr lang="en-US" sz="2000" b="1" dirty="0">
                <a:latin typeface="Times New Roman" panose="02020603050405020304" pitchFamily="18" charset="0"/>
                <a:cs typeface="Times New Roman" panose="02020603050405020304" pitchFamily="18" charset="0"/>
              </a:rPr>
              <a:t>The McKinney Vento Homeless Assistance Act, Title X, Part C defines homelessness as “individuals who lack a fixed, regular and adequate nighttime residence.  This includes children and youth who are:</a:t>
            </a:r>
          </a:p>
        </p:txBody>
      </p:sp>
      <p:sp>
        <p:nvSpPr>
          <p:cNvPr id="3" name="Content Placeholder 2"/>
          <p:cNvSpPr>
            <a:spLocks noGrp="1"/>
          </p:cNvSpPr>
          <p:nvPr>
            <p:ph idx="1"/>
          </p:nvPr>
        </p:nvSpPr>
        <p:spPr>
          <a:xfrm>
            <a:off x="914400" y="2209800"/>
            <a:ext cx="7467600" cy="3962400"/>
          </a:xfrm>
        </p:spPr>
        <p:txBody>
          <a:bodyPr>
            <a:normAutofit/>
          </a:bodyPr>
          <a:lstStyle/>
          <a:p>
            <a:r>
              <a:rPr lang="en-US" sz="1600" dirty="0">
                <a:latin typeface="Times New Roman" panose="02020603050405020304" pitchFamily="18" charset="0"/>
                <a:cs typeface="Times New Roman" panose="02020603050405020304" pitchFamily="18" charset="0"/>
              </a:rPr>
              <a:t>Sharing the Housing of other persons due to loss of housing, economic hardship, or a similar reason (often referred to has </a:t>
            </a:r>
            <a:r>
              <a:rPr lang="en-US" sz="1600" b="1" dirty="0">
                <a:latin typeface="Times New Roman" panose="02020603050405020304" pitchFamily="18" charset="0"/>
                <a:cs typeface="Times New Roman" panose="02020603050405020304" pitchFamily="18" charset="0"/>
              </a:rPr>
              <a:t>doubled up and accounts for about 75% of students identified in Region 4</a:t>
            </a:r>
            <a:r>
              <a:rPr lang="en-US" sz="1600" dirty="0">
                <a:latin typeface="Times New Roman" panose="02020603050405020304" pitchFamily="18" charset="0"/>
                <a:cs typeface="Times New Roman" panose="02020603050405020304" pitchFamily="18" charset="0"/>
              </a:rPr>
              <a:t>)</a:t>
            </a:r>
          </a:p>
          <a:p>
            <a:r>
              <a:rPr lang="en-US" sz="1600" dirty="0">
                <a:latin typeface="Times New Roman" panose="02020603050405020304" pitchFamily="18" charset="0"/>
                <a:cs typeface="Times New Roman" panose="02020603050405020304" pitchFamily="18" charset="0"/>
              </a:rPr>
              <a:t>Living in motels, hotels, trailer parks or camping grounds due to lack of alternative accommodations</a:t>
            </a:r>
          </a:p>
          <a:p>
            <a:r>
              <a:rPr lang="en-US" sz="1600" dirty="0">
                <a:latin typeface="Times New Roman" panose="02020603050405020304" pitchFamily="18" charset="0"/>
                <a:cs typeface="Times New Roman" panose="02020603050405020304" pitchFamily="18" charset="0"/>
              </a:rPr>
              <a:t>Living in </a:t>
            </a:r>
            <a:r>
              <a:rPr lang="en-US" sz="1600" b="1" dirty="0">
                <a:latin typeface="Times New Roman" panose="02020603050405020304" pitchFamily="18" charset="0"/>
                <a:cs typeface="Times New Roman" panose="02020603050405020304" pitchFamily="18" charset="0"/>
              </a:rPr>
              <a:t>emergency</a:t>
            </a:r>
            <a:r>
              <a:rPr lang="en-US" sz="1600" dirty="0">
                <a:latin typeface="Times New Roman" panose="02020603050405020304" pitchFamily="18" charset="0"/>
                <a:cs typeface="Times New Roman" panose="02020603050405020304" pitchFamily="18" charset="0"/>
              </a:rPr>
              <a:t> (typically 60-90 days in length) or </a:t>
            </a:r>
            <a:r>
              <a:rPr lang="en-US" sz="1600" b="1" dirty="0">
                <a:latin typeface="Times New Roman" panose="02020603050405020304" pitchFamily="18" charset="0"/>
                <a:cs typeface="Times New Roman" panose="02020603050405020304" pitchFamily="18" charset="0"/>
              </a:rPr>
              <a:t>transitional</a:t>
            </a:r>
            <a:r>
              <a:rPr lang="en-US" sz="1600" dirty="0">
                <a:latin typeface="Times New Roman" panose="02020603050405020304" pitchFamily="18" charset="0"/>
                <a:cs typeface="Times New Roman" panose="02020603050405020304" pitchFamily="18" charset="0"/>
              </a:rPr>
              <a:t> (can be up to 2 years in length) shelters</a:t>
            </a:r>
          </a:p>
          <a:p>
            <a:r>
              <a:rPr lang="en-US" sz="1600" dirty="0">
                <a:latin typeface="Times New Roman" panose="02020603050405020304" pitchFamily="18" charset="0"/>
                <a:cs typeface="Times New Roman" panose="02020603050405020304" pitchFamily="18" charset="0"/>
              </a:rPr>
              <a:t>Abandoned in hospitals</a:t>
            </a:r>
          </a:p>
          <a:p>
            <a:r>
              <a:rPr lang="en-US" sz="1600" dirty="0">
                <a:latin typeface="Times New Roman" panose="02020603050405020304" pitchFamily="18" charset="0"/>
                <a:cs typeface="Times New Roman" panose="02020603050405020304" pitchFamily="18" charset="0"/>
              </a:rPr>
              <a:t>Using a primary nighttime residence that is a public or private place not designated for, or ordinarily used as, a regular sleeping accommodation for human beings</a:t>
            </a:r>
          </a:p>
          <a:p>
            <a:r>
              <a:rPr lang="en-US" sz="1600" dirty="0">
                <a:latin typeface="Times New Roman" panose="02020603050405020304" pitchFamily="18" charset="0"/>
                <a:cs typeface="Times New Roman" panose="02020603050405020304" pitchFamily="18" charset="0"/>
              </a:rPr>
              <a:t>Living in cars, parks, public spaces, abandoned buildings, substandard housing, bus or train stations, or similar settings</a:t>
            </a:r>
          </a:p>
          <a:p>
            <a:r>
              <a:rPr lang="en-US" sz="1600" dirty="0">
                <a:latin typeface="Times New Roman" panose="02020603050405020304" pitchFamily="18" charset="0"/>
                <a:cs typeface="Times New Roman" panose="02020603050405020304" pitchFamily="18" charset="0"/>
              </a:rPr>
              <a:t>Migratory children who qualify as homeless because they are living in circumstances described above.</a:t>
            </a:r>
          </a:p>
        </p:txBody>
      </p:sp>
      <p:sp>
        <p:nvSpPr>
          <p:cNvPr id="7" name="TextBox 6"/>
          <p:cNvSpPr txBox="1"/>
          <p:nvPr/>
        </p:nvSpPr>
        <p:spPr>
          <a:xfrm>
            <a:off x="4724400" y="76200"/>
            <a:ext cx="3352800" cy="584775"/>
          </a:xfrm>
          <a:prstGeom prst="rect">
            <a:avLst/>
          </a:prstGeom>
          <a:noFill/>
        </p:spPr>
        <p:txBody>
          <a:bodyPr wrap="square" rtlCol="0">
            <a:spAutoFit/>
          </a:bodyPr>
          <a:lstStyle/>
          <a:p>
            <a:r>
              <a:rPr lang="en-US" sz="3200" b="1" dirty="0">
                <a:solidFill>
                  <a:schemeClr val="bg1"/>
                </a:solidFill>
                <a:latin typeface="Times New Roman" panose="02020603050405020304" pitchFamily="18" charset="0"/>
                <a:cs typeface="Times New Roman" panose="02020603050405020304" pitchFamily="18" charset="0"/>
              </a:rPr>
              <a:t>Who is Homeless?</a:t>
            </a:r>
          </a:p>
        </p:txBody>
      </p:sp>
    </p:spTree>
    <p:extLst>
      <p:ext uri="{BB962C8B-B14F-4D97-AF65-F5344CB8AC3E}">
        <p14:creationId xmlns:p14="http://schemas.microsoft.com/office/powerpoint/2010/main" val="302956205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838200"/>
            <a:ext cx="7024744" cy="609600"/>
          </a:xfrm>
        </p:spPr>
        <p:txBody>
          <a:bodyPr>
            <a:noAutofit/>
          </a:bodyPr>
          <a:lstStyle/>
          <a:p>
            <a:pPr algn="ctr"/>
            <a:r>
              <a:rPr lang="en-US" sz="3600" b="1" dirty="0">
                <a:latin typeface="Times New Roman" panose="02020603050405020304" pitchFamily="18" charset="0"/>
                <a:cs typeface="Times New Roman" panose="02020603050405020304" pitchFamily="18" charset="0"/>
              </a:rPr>
              <a:t>Unaccompanied Homeless Youth</a:t>
            </a:r>
          </a:p>
        </p:txBody>
      </p:sp>
      <p:sp>
        <p:nvSpPr>
          <p:cNvPr id="3" name="Content Placeholder 2"/>
          <p:cNvSpPr>
            <a:spLocks noGrp="1"/>
          </p:cNvSpPr>
          <p:nvPr>
            <p:ph idx="1"/>
          </p:nvPr>
        </p:nvSpPr>
        <p:spPr>
          <a:xfrm>
            <a:off x="914400" y="1625025"/>
            <a:ext cx="7467600" cy="4547175"/>
          </a:xfrm>
        </p:spPr>
        <p:txBody>
          <a:bodyPr>
            <a:normAutofit fontScale="92500" lnSpcReduction="10000"/>
          </a:bodyPr>
          <a:lstStyle/>
          <a:p>
            <a:pPr marL="68580" indent="0">
              <a:buNone/>
            </a:pPr>
            <a:r>
              <a:rPr lang="en-US" sz="2600" dirty="0">
                <a:solidFill>
                  <a:schemeClr val="tx1"/>
                </a:solidFill>
                <a:latin typeface="Times New Roman" panose="02020603050405020304" pitchFamily="18" charset="0"/>
                <a:cs typeface="Times New Roman" panose="02020603050405020304" pitchFamily="18" charset="0"/>
              </a:rPr>
              <a:t>An Unaccompanied Homeless Youth is any child or youth </a:t>
            </a:r>
            <a:r>
              <a:rPr lang="en-US" sz="2600" b="1" dirty="0">
                <a:solidFill>
                  <a:schemeClr val="accent1"/>
                </a:solidFill>
                <a:latin typeface="Times New Roman" panose="02020603050405020304" pitchFamily="18" charset="0"/>
                <a:cs typeface="Times New Roman" panose="02020603050405020304" pitchFamily="18" charset="0"/>
              </a:rPr>
              <a:t>who meets the McKinney-Vento definition of homeless</a:t>
            </a:r>
            <a:r>
              <a:rPr lang="en-US" sz="2600" dirty="0">
                <a:solidFill>
                  <a:schemeClr val="tx1"/>
                </a:solidFill>
                <a:latin typeface="Times New Roman" panose="02020603050405020304" pitchFamily="18" charset="0"/>
                <a:cs typeface="Times New Roman" panose="02020603050405020304" pitchFamily="18" charset="0"/>
              </a:rPr>
              <a:t> and is not in the physical custody of a parent or guardian.</a:t>
            </a:r>
          </a:p>
          <a:p>
            <a:endParaRPr lang="en-US" dirty="0">
              <a:latin typeface="Times New Roman" panose="02020603050405020304" pitchFamily="18" charset="0"/>
              <a:cs typeface="Times New Roman" panose="02020603050405020304" pitchFamily="18" charset="0"/>
            </a:endParaRPr>
          </a:p>
          <a:p>
            <a:pPr indent="-342900">
              <a:buFont typeface="Courier New" panose="02070309020205020404" pitchFamily="49" charset="0"/>
              <a:buChar char="o"/>
            </a:pPr>
            <a:r>
              <a:rPr lang="en-US" dirty="0">
                <a:latin typeface="Times New Roman" panose="02020603050405020304" pitchFamily="18" charset="0"/>
                <a:cs typeface="Times New Roman" panose="02020603050405020304" pitchFamily="18" charset="0"/>
              </a:rPr>
              <a:t>Many children become separated from parents due to lack of space in living situations or shelter policies.</a:t>
            </a:r>
          </a:p>
          <a:p>
            <a:pPr indent="-342900">
              <a:buFont typeface="Courier New" panose="02070309020205020404" pitchFamily="49" charset="0"/>
              <a:buChar char="o"/>
            </a:pPr>
            <a:r>
              <a:rPr lang="en-US" dirty="0">
                <a:latin typeface="Times New Roman" panose="02020603050405020304" pitchFamily="18" charset="0"/>
                <a:cs typeface="Times New Roman" panose="02020603050405020304" pitchFamily="18" charset="0"/>
              </a:rPr>
              <a:t>Many flee abuse:  20-50% sexual; 40-60% physical</a:t>
            </a:r>
          </a:p>
          <a:p>
            <a:pPr indent="-342900">
              <a:buFont typeface="Courier New" panose="02070309020205020404" pitchFamily="49" charset="0"/>
              <a:buChar char="o"/>
            </a:pPr>
            <a:r>
              <a:rPr lang="en-US" dirty="0">
                <a:latin typeface="Times New Roman" panose="02020603050405020304" pitchFamily="18" charset="0"/>
                <a:cs typeface="Times New Roman" panose="02020603050405020304" pitchFamily="18" charset="0"/>
              </a:rPr>
              <a:t>Many flee family dysfunction:  Over 2/3 Hotline callers report at least one parent abuses drugs or alcohol.</a:t>
            </a:r>
          </a:p>
          <a:p>
            <a:pPr indent="-342900">
              <a:buFont typeface="Courier New" panose="02070309020205020404" pitchFamily="49" charset="0"/>
              <a:buChar char="o"/>
            </a:pPr>
            <a:r>
              <a:rPr lang="en-US" dirty="0">
                <a:latin typeface="Times New Roman" panose="02020603050405020304" pitchFamily="18" charset="0"/>
                <a:cs typeface="Times New Roman" panose="02020603050405020304" pitchFamily="18" charset="0"/>
              </a:rPr>
              <a:t>Roughly 1/3 of homeless identify as LGBTQ.</a:t>
            </a:r>
          </a:p>
          <a:p>
            <a:pPr indent="-342900">
              <a:buFont typeface="Courier New" panose="02070309020205020404" pitchFamily="49" charset="0"/>
              <a:buChar char="o"/>
            </a:pPr>
            <a:r>
              <a:rPr lang="en-US" dirty="0">
                <a:latin typeface="Times New Roman" panose="02020603050405020304" pitchFamily="18" charset="0"/>
                <a:cs typeface="Times New Roman" panose="02020603050405020304" pitchFamily="18" charset="0"/>
              </a:rPr>
              <a:t>10% of currently homeless female teens are pregnant.</a:t>
            </a:r>
          </a:p>
          <a:p>
            <a:pPr indent="-342900">
              <a:buFont typeface="Courier New" panose="02070309020205020404" pitchFamily="49" charset="0"/>
              <a:buChar char="o"/>
            </a:pPr>
            <a:r>
              <a:rPr lang="en-US" dirty="0">
                <a:latin typeface="Times New Roman" panose="02020603050405020304" pitchFamily="18" charset="0"/>
                <a:cs typeface="Times New Roman" panose="02020603050405020304" pitchFamily="18" charset="0"/>
              </a:rPr>
              <a:t>Many are not enrolled in school.</a:t>
            </a:r>
          </a:p>
          <a:p>
            <a:pPr marL="68580" indent="0">
              <a:buNone/>
            </a:pPr>
            <a:endParaRPr lang="en-US" sz="1600" dirty="0">
              <a:latin typeface="Times New Roman" panose="02020603050405020304" pitchFamily="18" charset="0"/>
              <a:cs typeface="Times New Roman" panose="02020603050405020304" pitchFamily="18" charset="0"/>
            </a:endParaRPr>
          </a:p>
        </p:txBody>
      </p:sp>
      <p:sp>
        <p:nvSpPr>
          <p:cNvPr id="7" name="TextBox 6"/>
          <p:cNvSpPr txBox="1"/>
          <p:nvPr/>
        </p:nvSpPr>
        <p:spPr>
          <a:xfrm>
            <a:off x="4724400" y="76200"/>
            <a:ext cx="3352800" cy="584775"/>
          </a:xfrm>
          <a:prstGeom prst="rect">
            <a:avLst/>
          </a:prstGeom>
          <a:noFill/>
        </p:spPr>
        <p:txBody>
          <a:bodyPr wrap="square" rtlCol="0">
            <a:spAutoFit/>
          </a:bodyPr>
          <a:lstStyle/>
          <a:p>
            <a:r>
              <a:rPr lang="en-US" sz="3200" b="1" dirty="0">
                <a:solidFill>
                  <a:schemeClr val="bg1"/>
                </a:solidFill>
                <a:latin typeface="Times New Roman" panose="02020603050405020304" pitchFamily="18" charset="0"/>
                <a:cs typeface="Times New Roman" panose="02020603050405020304" pitchFamily="18" charset="0"/>
              </a:rPr>
              <a:t>Who is Homeless?</a:t>
            </a:r>
          </a:p>
        </p:txBody>
      </p:sp>
    </p:spTree>
    <p:extLst>
      <p:ext uri="{BB962C8B-B14F-4D97-AF65-F5344CB8AC3E}">
        <p14:creationId xmlns:p14="http://schemas.microsoft.com/office/powerpoint/2010/main" val="221619160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641448" y="0"/>
            <a:ext cx="3489540" cy="589617"/>
          </a:xfrm>
        </p:spPr>
        <p:txBody>
          <a:bodyPr/>
          <a:lstStyle/>
          <a:p>
            <a:pPr algn="l"/>
            <a:r>
              <a:rPr lang="en-US" sz="3200" b="1" dirty="0">
                <a:latin typeface="Times New Roman" panose="02020603050405020304" pitchFamily="18" charset="0"/>
                <a:cs typeface="Times New Roman" panose="02020603050405020304" pitchFamily="18" charset="0"/>
              </a:rPr>
              <a:t>Who is Homeless?</a:t>
            </a:r>
          </a:p>
        </p:txBody>
      </p:sp>
      <p:graphicFrame>
        <p:nvGraphicFramePr>
          <p:cNvPr id="7" name="Table 6"/>
          <p:cNvGraphicFramePr>
            <a:graphicFrameLocks noGrp="1"/>
          </p:cNvGraphicFramePr>
          <p:nvPr>
            <p:extLst>
              <p:ext uri="{D42A27DB-BD31-4B8C-83A1-F6EECF244321}">
                <p14:modId xmlns:p14="http://schemas.microsoft.com/office/powerpoint/2010/main" val="1232790267"/>
              </p:ext>
            </p:extLst>
          </p:nvPr>
        </p:nvGraphicFramePr>
        <p:xfrm>
          <a:off x="1752600" y="1981200"/>
          <a:ext cx="5562599" cy="3745070"/>
        </p:xfrm>
        <a:graphic>
          <a:graphicData uri="http://schemas.openxmlformats.org/drawingml/2006/table">
            <a:tbl>
              <a:tblPr firstRow="1" firstCol="1" bandRow="1">
                <a:tableStyleId>{5C22544A-7EE6-4342-B048-85BDC9FD1C3A}</a:tableStyleId>
              </a:tblPr>
              <a:tblGrid>
                <a:gridCol w="1703005">
                  <a:extLst>
                    <a:ext uri="{9D8B030D-6E8A-4147-A177-3AD203B41FA5}">
                      <a16:colId xmlns:a16="http://schemas.microsoft.com/office/drawing/2014/main" val="20000"/>
                    </a:ext>
                  </a:extLst>
                </a:gridCol>
                <a:gridCol w="2004020">
                  <a:extLst>
                    <a:ext uri="{9D8B030D-6E8A-4147-A177-3AD203B41FA5}">
                      <a16:colId xmlns:a16="http://schemas.microsoft.com/office/drawing/2014/main" val="20001"/>
                    </a:ext>
                  </a:extLst>
                </a:gridCol>
                <a:gridCol w="1855574">
                  <a:extLst>
                    <a:ext uri="{9D8B030D-6E8A-4147-A177-3AD203B41FA5}">
                      <a16:colId xmlns:a16="http://schemas.microsoft.com/office/drawing/2014/main" val="20002"/>
                    </a:ext>
                  </a:extLst>
                </a:gridCol>
              </a:tblGrid>
              <a:tr h="640201">
                <a:tc>
                  <a:txBody>
                    <a:bodyPr/>
                    <a:lstStyle/>
                    <a:p>
                      <a:pPr marL="0" marR="0">
                        <a:lnSpc>
                          <a:spcPct val="107000"/>
                        </a:lnSpc>
                        <a:spcBef>
                          <a:spcPts val="0"/>
                        </a:spcBef>
                        <a:spcAft>
                          <a:spcPts val="0"/>
                        </a:spcAft>
                      </a:pPr>
                      <a:r>
                        <a:rPr lang="en-US" sz="900" dirty="0">
                          <a:effectLst/>
                        </a:rPr>
                        <a:t>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3851" marR="53851" marT="0" marB="0"/>
                </a:tc>
                <a:tc>
                  <a:txBody>
                    <a:bodyPr/>
                    <a:lstStyle/>
                    <a:p>
                      <a:pPr marL="0" marR="0" algn="ctr">
                        <a:lnSpc>
                          <a:spcPct val="107000"/>
                        </a:lnSpc>
                        <a:spcBef>
                          <a:spcPts val="0"/>
                        </a:spcBef>
                        <a:spcAft>
                          <a:spcPts val="0"/>
                        </a:spcAft>
                      </a:pPr>
                      <a:r>
                        <a:rPr lang="en-US" sz="1400" dirty="0">
                          <a:effectLst/>
                        </a:rPr>
                        <a:t>Number of Students Identified</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3851" marR="53851" marT="0" marB="0"/>
                </a:tc>
                <a:tc>
                  <a:txBody>
                    <a:bodyPr/>
                    <a:lstStyle/>
                    <a:p>
                      <a:pPr marL="0" marR="0" algn="ctr">
                        <a:lnSpc>
                          <a:spcPct val="107000"/>
                        </a:lnSpc>
                        <a:spcBef>
                          <a:spcPts val="0"/>
                        </a:spcBef>
                        <a:spcAft>
                          <a:spcPts val="0"/>
                        </a:spcAft>
                      </a:pPr>
                      <a:r>
                        <a:rPr lang="en-US" sz="1400">
                          <a:effectLst/>
                        </a:rPr>
                        <a:t>Percent Unaccompanied Youth</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851" marR="53851" marT="0" marB="0"/>
                </a:tc>
                <a:extLst>
                  <a:ext uri="{0D108BD9-81ED-4DB2-BD59-A6C34878D82A}">
                    <a16:rowId xmlns:a16="http://schemas.microsoft.com/office/drawing/2014/main" val="10000"/>
                  </a:ext>
                </a:extLst>
              </a:tr>
              <a:tr h="279142">
                <a:tc>
                  <a:txBody>
                    <a:bodyPr/>
                    <a:lstStyle/>
                    <a:p>
                      <a:pPr marL="0" marR="0">
                        <a:lnSpc>
                          <a:spcPct val="107000"/>
                        </a:lnSpc>
                        <a:spcBef>
                          <a:spcPts val="0"/>
                        </a:spcBef>
                        <a:spcAft>
                          <a:spcPts val="0"/>
                        </a:spcAft>
                      </a:pPr>
                      <a:r>
                        <a:rPr lang="en-US" sz="1600">
                          <a:effectLst/>
                        </a:rPr>
                        <a:t>Allegheny</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851" marR="53851" marT="0" marB="0"/>
                </a:tc>
                <a:tc>
                  <a:txBody>
                    <a:bodyPr/>
                    <a:lstStyle/>
                    <a:p>
                      <a:pPr marL="0" marR="0" algn="ctr">
                        <a:lnSpc>
                          <a:spcPct val="107000"/>
                        </a:lnSpc>
                        <a:spcBef>
                          <a:spcPts val="0"/>
                        </a:spcBef>
                        <a:spcAft>
                          <a:spcPts val="0"/>
                        </a:spcAft>
                      </a:pPr>
                      <a:r>
                        <a:rPr lang="en-US" sz="1600">
                          <a:effectLst/>
                        </a:rPr>
                        <a:t>3,451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851" marR="53851" marT="0" marB="0"/>
                </a:tc>
                <a:tc>
                  <a:txBody>
                    <a:bodyPr/>
                    <a:lstStyle/>
                    <a:p>
                      <a:pPr marL="0" marR="0" algn="ctr">
                        <a:lnSpc>
                          <a:spcPct val="107000"/>
                        </a:lnSpc>
                        <a:spcBef>
                          <a:spcPts val="0"/>
                        </a:spcBef>
                        <a:spcAft>
                          <a:spcPts val="0"/>
                        </a:spcAft>
                      </a:pPr>
                      <a:r>
                        <a:rPr lang="en-US" sz="1600">
                          <a:effectLst/>
                        </a:rPr>
                        <a:t>11%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851" marR="53851" marT="0" marB="0"/>
                </a:tc>
                <a:extLst>
                  <a:ext uri="{0D108BD9-81ED-4DB2-BD59-A6C34878D82A}">
                    <a16:rowId xmlns:a16="http://schemas.microsoft.com/office/drawing/2014/main" val="10001"/>
                  </a:ext>
                </a:extLst>
              </a:tr>
              <a:tr h="279142">
                <a:tc>
                  <a:txBody>
                    <a:bodyPr/>
                    <a:lstStyle/>
                    <a:p>
                      <a:pPr marL="0" marR="0">
                        <a:lnSpc>
                          <a:spcPct val="107000"/>
                        </a:lnSpc>
                        <a:spcBef>
                          <a:spcPts val="0"/>
                        </a:spcBef>
                        <a:spcAft>
                          <a:spcPts val="0"/>
                        </a:spcAft>
                      </a:pPr>
                      <a:r>
                        <a:rPr lang="en-US" sz="1600">
                          <a:effectLst/>
                        </a:rPr>
                        <a:t>Beaver</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851" marR="53851" marT="0" marB="0"/>
                </a:tc>
                <a:tc>
                  <a:txBody>
                    <a:bodyPr/>
                    <a:lstStyle/>
                    <a:p>
                      <a:pPr marL="0" marR="0" algn="ctr">
                        <a:lnSpc>
                          <a:spcPct val="107000"/>
                        </a:lnSpc>
                        <a:spcBef>
                          <a:spcPts val="0"/>
                        </a:spcBef>
                        <a:spcAft>
                          <a:spcPts val="0"/>
                        </a:spcAft>
                      </a:pPr>
                      <a:r>
                        <a:rPr lang="en-US" sz="1600">
                          <a:effectLst/>
                        </a:rPr>
                        <a:t>814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851" marR="53851" marT="0" marB="0"/>
                </a:tc>
                <a:tc>
                  <a:txBody>
                    <a:bodyPr/>
                    <a:lstStyle/>
                    <a:p>
                      <a:pPr marL="0" marR="0" algn="ctr">
                        <a:lnSpc>
                          <a:spcPct val="107000"/>
                        </a:lnSpc>
                        <a:spcBef>
                          <a:spcPts val="0"/>
                        </a:spcBef>
                        <a:spcAft>
                          <a:spcPts val="0"/>
                        </a:spcAft>
                      </a:pPr>
                      <a:r>
                        <a:rPr lang="en-US" sz="1600">
                          <a:effectLst/>
                        </a:rPr>
                        <a:t>14%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851" marR="53851" marT="0" marB="0"/>
                </a:tc>
                <a:extLst>
                  <a:ext uri="{0D108BD9-81ED-4DB2-BD59-A6C34878D82A}">
                    <a16:rowId xmlns:a16="http://schemas.microsoft.com/office/drawing/2014/main" val="10002"/>
                  </a:ext>
                </a:extLst>
              </a:tr>
              <a:tr h="279142">
                <a:tc>
                  <a:txBody>
                    <a:bodyPr/>
                    <a:lstStyle/>
                    <a:p>
                      <a:pPr marL="0" marR="0">
                        <a:lnSpc>
                          <a:spcPct val="107000"/>
                        </a:lnSpc>
                        <a:spcBef>
                          <a:spcPts val="0"/>
                        </a:spcBef>
                        <a:spcAft>
                          <a:spcPts val="0"/>
                        </a:spcAft>
                      </a:pPr>
                      <a:r>
                        <a:rPr lang="en-US" sz="1600">
                          <a:effectLst/>
                        </a:rPr>
                        <a:t>Bedford</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851" marR="53851" marT="0" marB="0"/>
                </a:tc>
                <a:tc>
                  <a:txBody>
                    <a:bodyPr/>
                    <a:lstStyle/>
                    <a:p>
                      <a:pPr marL="0" marR="0" algn="ctr">
                        <a:lnSpc>
                          <a:spcPct val="107000"/>
                        </a:lnSpc>
                        <a:spcBef>
                          <a:spcPts val="0"/>
                        </a:spcBef>
                        <a:spcAft>
                          <a:spcPts val="0"/>
                        </a:spcAft>
                      </a:pPr>
                      <a:r>
                        <a:rPr lang="en-US" sz="1600">
                          <a:effectLst/>
                        </a:rPr>
                        <a:t>130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851" marR="53851" marT="0" marB="0"/>
                </a:tc>
                <a:tc>
                  <a:txBody>
                    <a:bodyPr/>
                    <a:lstStyle/>
                    <a:p>
                      <a:pPr marL="0" marR="0" algn="ctr">
                        <a:lnSpc>
                          <a:spcPct val="107000"/>
                        </a:lnSpc>
                        <a:spcBef>
                          <a:spcPts val="0"/>
                        </a:spcBef>
                        <a:spcAft>
                          <a:spcPts val="0"/>
                        </a:spcAft>
                      </a:pPr>
                      <a:r>
                        <a:rPr lang="en-US" sz="1600">
                          <a:effectLst/>
                        </a:rPr>
                        <a:t>22%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851" marR="53851" marT="0" marB="0"/>
                </a:tc>
                <a:extLst>
                  <a:ext uri="{0D108BD9-81ED-4DB2-BD59-A6C34878D82A}">
                    <a16:rowId xmlns:a16="http://schemas.microsoft.com/office/drawing/2014/main" val="10003"/>
                  </a:ext>
                </a:extLst>
              </a:tr>
              <a:tr h="279142">
                <a:tc>
                  <a:txBody>
                    <a:bodyPr/>
                    <a:lstStyle/>
                    <a:p>
                      <a:pPr marL="0" marR="0">
                        <a:lnSpc>
                          <a:spcPct val="107000"/>
                        </a:lnSpc>
                        <a:spcBef>
                          <a:spcPts val="0"/>
                        </a:spcBef>
                        <a:spcAft>
                          <a:spcPts val="0"/>
                        </a:spcAft>
                      </a:pPr>
                      <a:r>
                        <a:rPr lang="en-US" sz="1600">
                          <a:effectLst/>
                        </a:rPr>
                        <a:t>Fayette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851" marR="53851" marT="0" marB="0"/>
                </a:tc>
                <a:tc>
                  <a:txBody>
                    <a:bodyPr/>
                    <a:lstStyle/>
                    <a:p>
                      <a:pPr marL="0" marR="0" algn="ctr">
                        <a:lnSpc>
                          <a:spcPct val="107000"/>
                        </a:lnSpc>
                        <a:spcBef>
                          <a:spcPts val="0"/>
                        </a:spcBef>
                        <a:spcAft>
                          <a:spcPts val="0"/>
                        </a:spcAft>
                      </a:pPr>
                      <a:r>
                        <a:rPr lang="en-US" sz="1600">
                          <a:effectLst/>
                        </a:rPr>
                        <a:t>280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851" marR="53851" marT="0" marB="0"/>
                </a:tc>
                <a:tc>
                  <a:txBody>
                    <a:bodyPr/>
                    <a:lstStyle/>
                    <a:p>
                      <a:pPr marL="0" marR="0" algn="ctr">
                        <a:lnSpc>
                          <a:spcPct val="107000"/>
                        </a:lnSpc>
                        <a:spcBef>
                          <a:spcPts val="0"/>
                        </a:spcBef>
                        <a:spcAft>
                          <a:spcPts val="0"/>
                        </a:spcAft>
                      </a:pPr>
                      <a:r>
                        <a:rPr lang="en-US" sz="1600">
                          <a:effectLst/>
                        </a:rPr>
                        <a:t>14%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851" marR="53851" marT="0" marB="0"/>
                </a:tc>
                <a:extLst>
                  <a:ext uri="{0D108BD9-81ED-4DB2-BD59-A6C34878D82A}">
                    <a16:rowId xmlns:a16="http://schemas.microsoft.com/office/drawing/2014/main" val="10004"/>
                  </a:ext>
                </a:extLst>
              </a:tr>
              <a:tr h="279142">
                <a:tc>
                  <a:txBody>
                    <a:bodyPr/>
                    <a:lstStyle/>
                    <a:p>
                      <a:pPr marL="0" marR="0">
                        <a:lnSpc>
                          <a:spcPct val="107000"/>
                        </a:lnSpc>
                        <a:spcBef>
                          <a:spcPts val="0"/>
                        </a:spcBef>
                        <a:spcAft>
                          <a:spcPts val="0"/>
                        </a:spcAft>
                      </a:pPr>
                      <a:r>
                        <a:rPr lang="en-US" sz="1600">
                          <a:effectLst/>
                        </a:rPr>
                        <a:t>Fulton</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851" marR="53851" marT="0" marB="0"/>
                </a:tc>
                <a:tc>
                  <a:txBody>
                    <a:bodyPr/>
                    <a:lstStyle/>
                    <a:p>
                      <a:pPr marL="0" marR="0" algn="ctr">
                        <a:lnSpc>
                          <a:spcPct val="107000"/>
                        </a:lnSpc>
                        <a:spcBef>
                          <a:spcPts val="0"/>
                        </a:spcBef>
                        <a:spcAft>
                          <a:spcPts val="0"/>
                        </a:spcAft>
                      </a:pPr>
                      <a:r>
                        <a:rPr lang="en-US" sz="1600">
                          <a:effectLst/>
                        </a:rPr>
                        <a: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851" marR="53851" marT="0" marB="0"/>
                </a:tc>
                <a:tc>
                  <a:txBody>
                    <a:bodyPr/>
                    <a:lstStyle/>
                    <a:p>
                      <a:pPr marL="0" marR="0" algn="ctr">
                        <a:lnSpc>
                          <a:spcPct val="107000"/>
                        </a:lnSpc>
                        <a:spcBef>
                          <a:spcPts val="0"/>
                        </a:spcBef>
                        <a:spcAft>
                          <a:spcPts val="0"/>
                        </a:spcAft>
                      </a:pPr>
                      <a:r>
                        <a:rPr lang="en-US" sz="1600">
                          <a:effectLst/>
                        </a:rPr>
                        <a: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851" marR="53851" marT="0" marB="0"/>
                </a:tc>
                <a:extLst>
                  <a:ext uri="{0D108BD9-81ED-4DB2-BD59-A6C34878D82A}">
                    <a16:rowId xmlns:a16="http://schemas.microsoft.com/office/drawing/2014/main" val="10005"/>
                  </a:ext>
                </a:extLst>
              </a:tr>
              <a:tr h="279142">
                <a:tc>
                  <a:txBody>
                    <a:bodyPr/>
                    <a:lstStyle/>
                    <a:p>
                      <a:pPr marL="0" marR="0">
                        <a:lnSpc>
                          <a:spcPct val="107000"/>
                        </a:lnSpc>
                        <a:spcBef>
                          <a:spcPts val="0"/>
                        </a:spcBef>
                        <a:spcAft>
                          <a:spcPts val="0"/>
                        </a:spcAft>
                      </a:pPr>
                      <a:r>
                        <a:rPr lang="en-US" sz="1600">
                          <a:effectLst/>
                        </a:rPr>
                        <a:t>Greene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851" marR="53851" marT="0" marB="0"/>
                </a:tc>
                <a:tc>
                  <a:txBody>
                    <a:bodyPr/>
                    <a:lstStyle/>
                    <a:p>
                      <a:pPr marL="0" marR="0" algn="ctr">
                        <a:lnSpc>
                          <a:spcPct val="107000"/>
                        </a:lnSpc>
                        <a:spcBef>
                          <a:spcPts val="0"/>
                        </a:spcBef>
                        <a:spcAft>
                          <a:spcPts val="0"/>
                        </a:spcAft>
                      </a:pPr>
                      <a:r>
                        <a:rPr lang="en-US" sz="1600">
                          <a:effectLst/>
                        </a:rPr>
                        <a:t>40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851" marR="53851" marT="0" marB="0"/>
                </a:tc>
                <a:tc>
                  <a:txBody>
                    <a:bodyPr/>
                    <a:lstStyle/>
                    <a:p>
                      <a:pPr marL="0" marR="0" algn="ctr">
                        <a:lnSpc>
                          <a:spcPct val="107000"/>
                        </a:lnSpc>
                        <a:spcBef>
                          <a:spcPts val="0"/>
                        </a:spcBef>
                        <a:spcAft>
                          <a:spcPts val="0"/>
                        </a:spcAft>
                      </a:pPr>
                      <a:r>
                        <a:rPr lang="en-US" sz="1600">
                          <a:effectLst/>
                        </a:rPr>
                        <a:t>18%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851" marR="53851" marT="0" marB="0"/>
                </a:tc>
                <a:extLst>
                  <a:ext uri="{0D108BD9-81ED-4DB2-BD59-A6C34878D82A}">
                    <a16:rowId xmlns:a16="http://schemas.microsoft.com/office/drawing/2014/main" val="10006"/>
                  </a:ext>
                </a:extLst>
              </a:tr>
              <a:tr h="279142">
                <a:tc>
                  <a:txBody>
                    <a:bodyPr/>
                    <a:lstStyle/>
                    <a:p>
                      <a:pPr marL="0" marR="0">
                        <a:lnSpc>
                          <a:spcPct val="107000"/>
                        </a:lnSpc>
                        <a:spcBef>
                          <a:spcPts val="0"/>
                        </a:spcBef>
                        <a:spcAft>
                          <a:spcPts val="0"/>
                        </a:spcAft>
                      </a:pPr>
                      <a:r>
                        <a:rPr lang="en-US" sz="1600">
                          <a:effectLst/>
                        </a:rPr>
                        <a:t>Somerset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851" marR="53851" marT="0" marB="0"/>
                </a:tc>
                <a:tc>
                  <a:txBody>
                    <a:bodyPr/>
                    <a:lstStyle/>
                    <a:p>
                      <a:pPr marL="0" marR="0" algn="ctr">
                        <a:lnSpc>
                          <a:spcPct val="107000"/>
                        </a:lnSpc>
                        <a:spcBef>
                          <a:spcPts val="0"/>
                        </a:spcBef>
                        <a:spcAft>
                          <a:spcPts val="0"/>
                        </a:spcAft>
                      </a:pPr>
                      <a:r>
                        <a:rPr lang="en-US" sz="1600">
                          <a:effectLst/>
                        </a:rPr>
                        <a:t>100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851" marR="53851" marT="0" marB="0"/>
                </a:tc>
                <a:tc>
                  <a:txBody>
                    <a:bodyPr/>
                    <a:lstStyle/>
                    <a:p>
                      <a:pPr marL="0" marR="0" algn="ctr">
                        <a:lnSpc>
                          <a:spcPct val="107000"/>
                        </a:lnSpc>
                        <a:spcBef>
                          <a:spcPts val="0"/>
                        </a:spcBef>
                        <a:spcAft>
                          <a:spcPts val="0"/>
                        </a:spcAft>
                      </a:pPr>
                      <a:r>
                        <a:rPr lang="en-US" sz="1600">
                          <a:effectLst/>
                        </a:rPr>
                        <a:t>20%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851" marR="53851" marT="0" marB="0"/>
                </a:tc>
                <a:extLst>
                  <a:ext uri="{0D108BD9-81ED-4DB2-BD59-A6C34878D82A}">
                    <a16:rowId xmlns:a16="http://schemas.microsoft.com/office/drawing/2014/main" val="10007"/>
                  </a:ext>
                </a:extLst>
              </a:tr>
              <a:tr h="547945">
                <a:tc>
                  <a:txBody>
                    <a:bodyPr/>
                    <a:lstStyle/>
                    <a:p>
                      <a:pPr marL="0" marR="0">
                        <a:lnSpc>
                          <a:spcPct val="107000"/>
                        </a:lnSpc>
                        <a:spcBef>
                          <a:spcPts val="0"/>
                        </a:spcBef>
                        <a:spcAft>
                          <a:spcPts val="0"/>
                        </a:spcAft>
                      </a:pPr>
                      <a:r>
                        <a:rPr lang="en-US" sz="1600">
                          <a:effectLst/>
                        </a:rPr>
                        <a:t>Washington</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851" marR="53851" marT="0" marB="0"/>
                </a:tc>
                <a:tc>
                  <a:txBody>
                    <a:bodyPr/>
                    <a:lstStyle/>
                    <a:p>
                      <a:pPr marL="0" marR="0" algn="ctr">
                        <a:lnSpc>
                          <a:spcPct val="107000"/>
                        </a:lnSpc>
                        <a:spcBef>
                          <a:spcPts val="0"/>
                        </a:spcBef>
                        <a:spcAft>
                          <a:spcPts val="0"/>
                        </a:spcAft>
                      </a:pPr>
                      <a:r>
                        <a:rPr lang="en-US" sz="1600">
                          <a:effectLst/>
                        </a:rPr>
                        <a:t>322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851" marR="53851" marT="0" marB="0"/>
                </a:tc>
                <a:tc>
                  <a:txBody>
                    <a:bodyPr/>
                    <a:lstStyle/>
                    <a:p>
                      <a:pPr marL="0" marR="0" algn="ctr">
                        <a:lnSpc>
                          <a:spcPct val="107000"/>
                        </a:lnSpc>
                        <a:spcBef>
                          <a:spcPts val="0"/>
                        </a:spcBef>
                        <a:spcAft>
                          <a:spcPts val="0"/>
                        </a:spcAft>
                      </a:pPr>
                      <a:r>
                        <a:rPr lang="en-US" sz="1600">
                          <a:effectLst/>
                        </a:rPr>
                        <a:t>20%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851" marR="53851" marT="0" marB="0"/>
                </a:tc>
                <a:extLst>
                  <a:ext uri="{0D108BD9-81ED-4DB2-BD59-A6C34878D82A}">
                    <a16:rowId xmlns:a16="http://schemas.microsoft.com/office/drawing/2014/main" val="10008"/>
                  </a:ext>
                </a:extLst>
              </a:tr>
              <a:tr h="558283">
                <a:tc>
                  <a:txBody>
                    <a:bodyPr/>
                    <a:lstStyle/>
                    <a:p>
                      <a:pPr marL="0" marR="0">
                        <a:lnSpc>
                          <a:spcPct val="107000"/>
                        </a:lnSpc>
                        <a:spcBef>
                          <a:spcPts val="0"/>
                        </a:spcBef>
                        <a:spcAft>
                          <a:spcPts val="0"/>
                        </a:spcAft>
                      </a:pPr>
                      <a:r>
                        <a:rPr lang="en-US" sz="1600">
                          <a:effectLst/>
                        </a:rPr>
                        <a:t>Westmoreland</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851" marR="53851" marT="0" marB="0"/>
                </a:tc>
                <a:tc>
                  <a:txBody>
                    <a:bodyPr/>
                    <a:lstStyle/>
                    <a:p>
                      <a:pPr marL="0" marR="0" algn="ctr">
                        <a:lnSpc>
                          <a:spcPct val="107000"/>
                        </a:lnSpc>
                        <a:spcBef>
                          <a:spcPts val="0"/>
                        </a:spcBef>
                        <a:spcAft>
                          <a:spcPts val="0"/>
                        </a:spcAft>
                      </a:pPr>
                      <a:r>
                        <a:rPr lang="en-US" sz="1600">
                          <a:effectLst/>
                        </a:rPr>
                        <a:t>503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851" marR="53851" marT="0" marB="0"/>
                </a:tc>
                <a:tc>
                  <a:txBody>
                    <a:bodyPr/>
                    <a:lstStyle/>
                    <a:p>
                      <a:pPr marL="0" marR="0" algn="ctr">
                        <a:lnSpc>
                          <a:spcPct val="107000"/>
                        </a:lnSpc>
                        <a:spcBef>
                          <a:spcPts val="0"/>
                        </a:spcBef>
                        <a:spcAft>
                          <a:spcPts val="0"/>
                        </a:spcAft>
                      </a:pPr>
                      <a:r>
                        <a:rPr lang="en-US" sz="1600" dirty="0">
                          <a:effectLst/>
                        </a:rPr>
                        <a:t>18%</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3851" marR="53851" marT="0" marB="0"/>
                </a:tc>
                <a:extLst>
                  <a:ext uri="{0D108BD9-81ED-4DB2-BD59-A6C34878D82A}">
                    <a16:rowId xmlns:a16="http://schemas.microsoft.com/office/drawing/2014/main" val="10009"/>
                  </a:ext>
                </a:extLst>
              </a:tr>
            </a:tbl>
          </a:graphicData>
        </a:graphic>
      </p:graphicFrame>
      <p:sp>
        <p:nvSpPr>
          <p:cNvPr id="8" name="TextBox 7"/>
          <p:cNvSpPr txBox="1"/>
          <p:nvPr/>
        </p:nvSpPr>
        <p:spPr>
          <a:xfrm>
            <a:off x="1866899" y="927959"/>
            <a:ext cx="5334000" cy="1015663"/>
          </a:xfrm>
          <a:prstGeom prst="rect">
            <a:avLst/>
          </a:prstGeom>
          <a:noFill/>
        </p:spPr>
        <p:txBody>
          <a:bodyPr wrap="square" rtlCol="0">
            <a:spAutoFit/>
          </a:bodyPr>
          <a:lstStyle/>
          <a:p>
            <a:pPr algn="ctr"/>
            <a:r>
              <a:rPr lang="en-US" sz="3000" dirty="0">
                <a:latin typeface="Times New Roman" panose="02020603050405020304" pitchFamily="18" charset="0"/>
                <a:cs typeface="Times New Roman" panose="02020603050405020304" pitchFamily="18" charset="0"/>
              </a:rPr>
              <a:t>Region 4 Data</a:t>
            </a:r>
          </a:p>
          <a:p>
            <a:pPr algn="ctr"/>
            <a:r>
              <a:rPr lang="en-US" sz="3000" dirty="0">
                <a:latin typeface="Times New Roman" panose="02020603050405020304" pitchFamily="18" charset="0"/>
                <a:cs typeface="Times New Roman" panose="02020603050405020304" pitchFamily="18" charset="0"/>
              </a:rPr>
              <a:t>2018-2019</a:t>
            </a:r>
          </a:p>
        </p:txBody>
      </p:sp>
      <p:sp>
        <p:nvSpPr>
          <p:cNvPr id="9" name="TextBox 8"/>
          <p:cNvSpPr txBox="1"/>
          <p:nvPr/>
        </p:nvSpPr>
        <p:spPr>
          <a:xfrm>
            <a:off x="679048" y="5752037"/>
            <a:ext cx="7924800" cy="923330"/>
          </a:xfrm>
          <a:prstGeom prst="rect">
            <a:avLst/>
          </a:prstGeom>
          <a:noFill/>
        </p:spPr>
        <p:txBody>
          <a:bodyPr wrap="square" rtlCol="0">
            <a:spAutoFit/>
          </a:bodyPr>
          <a:lstStyle/>
          <a:p>
            <a:r>
              <a:rPr lang="en-US" dirty="0"/>
              <a:t>** </a:t>
            </a:r>
            <a:r>
              <a:rPr lang="en-US" dirty="0">
                <a:latin typeface="Times New Roman" panose="02020603050405020304" pitchFamily="18" charset="0"/>
                <a:cs typeface="Times New Roman" panose="02020603050405020304" pitchFamily="18" charset="0"/>
              </a:rPr>
              <a:t>Denotes the exclusion of data and corresponding proportions because there were 10 or fewer children in that category.  </a:t>
            </a:r>
          </a:p>
          <a:p>
            <a:r>
              <a:rPr lang="en-US" dirty="0"/>
              <a:t> </a:t>
            </a:r>
          </a:p>
        </p:txBody>
      </p:sp>
    </p:spTree>
    <p:extLst>
      <p:ext uri="{BB962C8B-B14F-4D97-AF65-F5344CB8AC3E}">
        <p14:creationId xmlns:p14="http://schemas.microsoft.com/office/powerpoint/2010/main" val="20405543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104900" y="3886200"/>
            <a:ext cx="6858000" cy="1200329"/>
          </a:xfrm>
          <a:prstGeom prst="rect">
            <a:avLst/>
          </a:prstGeom>
        </p:spPr>
        <p:txBody>
          <a:bodyPr wrap="square">
            <a:spAutoFit/>
          </a:bodyPr>
          <a:lstStyle/>
          <a:p>
            <a:r>
              <a:rPr lang="en-US" sz="2400" b="1" dirty="0">
                <a:latin typeface="Times New Roman" panose="02020603050405020304" pitchFamily="18" charset="0"/>
                <a:cs typeface="Times New Roman" panose="02020603050405020304" pitchFamily="18" charset="0"/>
                <a:hlinkClick r:id="rId2"/>
              </a:rPr>
              <a:t>https://www.ksby.com/news/national-politics/the-race-2020/when-it-comes-to-homelessness-in-america-there-is-no-single-cause</a:t>
            </a:r>
            <a:endParaRPr lang="en-US" sz="2400" b="1" dirty="0">
              <a:latin typeface="Times New Roman" panose="02020603050405020304" pitchFamily="18" charset="0"/>
              <a:cs typeface="Times New Roman" panose="02020603050405020304" pitchFamily="18" charset="0"/>
            </a:endParaRPr>
          </a:p>
        </p:txBody>
      </p:sp>
      <p:sp>
        <p:nvSpPr>
          <p:cNvPr id="6" name="TextBox 5"/>
          <p:cNvSpPr txBox="1"/>
          <p:nvPr/>
        </p:nvSpPr>
        <p:spPr>
          <a:xfrm>
            <a:off x="4648200" y="0"/>
            <a:ext cx="3505200" cy="477054"/>
          </a:xfrm>
          <a:prstGeom prst="rect">
            <a:avLst/>
          </a:prstGeom>
          <a:noFill/>
        </p:spPr>
        <p:txBody>
          <a:bodyPr wrap="square" rtlCol="0">
            <a:spAutoFit/>
          </a:bodyPr>
          <a:lstStyle/>
          <a:p>
            <a:r>
              <a:rPr lang="en-US" sz="2500" b="1" dirty="0">
                <a:solidFill>
                  <a:schemeClr val="bg1"/>
                </a:solidFill>
                <a:latin typeface="Times New Roman" panose="02020603050405020304" pitchFamily="18" charset="0"/>
                <a:cs typeface="Times New Roman" panose="02020603050405020304" pitchFamily="18" charset="0"/>
              </a:rPr>
              <a:t>Causes of Homelessness</a:t>
            </a:r>
          </a:p>
        </p:txBody>
      </p:sp>
      <p:sp>
        <p:nvSpPr>
          <p:cNvPr id="7" name="TextBox 6"/>
          <p:cNvSpPr txBox="1"/>
          <p:nvPr/>
        </p:nvSpPr>
        <p:spPr>
          <a:xfrm>
            <a:off x="914400" y="1676400"/>
            <a:ext cx="7239000" cy="1384995"/>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Click on the link below for a video and article about causes of homelessness (</a:t>
            </a:r>
            <a:r>
              <a:rPr lang="en-US" sz="2800" b="1" dirty="0">
                <a:latin typeface="Times New Roman" panose="02020603050405020304" pitchFamily="18" charset="0"/>
                <a:cs typeface="Times New Roman" panose="02020603050405020304" pitchFamily="18" charset="0"/>
              </a:rPr>
              <a:t>be sure to unmute the video</a:t>
            </a:r>
            <a:r>
              <a:rPr lang="en-US" sz="28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0344992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43492" y="1219200"/>
            <a:ext cx="6777317" cy="4613429"/>
          </a:xfrm>
        </p:spPr>
        <p:txBody>
          <a:bodyPr>
            <a:normAutofit fontScale="92500" lnSpcReduction="10000"/>
          </a:bodyPr>
          <a:lstStyle/>
          <a:p>
            <a:r>
              <a:rPr lang="en-US" dirty="0">
                <a:latin typeface="Times New Roman" panose="02020603050405020304" pitchFamily="18" charset="0"/>
                <a:cs typeface="Times New Roman" panose="02020603050405020304" pitchFamily="18" charset="0"/>
              </a:rPr>
              <a:t>Poverty</a:t>
            </a:r>
          </a:p>
          <a:p>
            <a:r>
              <a:rPr lang="en-US" dirty="0">
                <a:latin typeface="Times New Roman" panose="02020603050405020304" pitchFamily="18" charset="0"/>
                <a:cs typeface="Times New Roman" panose="02020603050405020304" pitchFamily="18" charset="0"/>
              </a:rPr>
              <a:t>Domestic Violence</a:t>
            </a:r>
          </a:p>
          <a:p>
            <a:r>
              <a:rPr lang="en-US" dirty="0">
                <a:latin typeface="Times New Roman" panose="02020603050405020304" pitchFamily="18" charset="0"/>
                <a:cs typeface="Times New Roman" panose="02020603050405020304" pitchFamily="18" charset="0"/>
              </a:rPr>
              <a:t>Eviction/Foreclosure</a:t>
            </a:r>
          </a:p>
          <a:p>
            <a:r>
              <a:rPr lang="en-US" dirty="0">
                <a:latin typeface="Times New Roman" panose="02020603050405020304" pitchFamily="18" charset="0"/>
                <a:cs typeface="Times New Roman" panose="02020603050405020304" pitchFamily="18" charset="0"/>
              </a:rPr>
              <a:t>Health Issues</a:t>
            </a:r>
          </a:p>
          <a:p>
            <a:r>
              <a:rPr lang="en-US" dirty="0">
                <a:latin typeface="Times New Roman" panose="02020603050405020304" pitchFamily="18" charset="0"/>
                <a:cs typeface="Times New Roman" panose="02020603050405020304" pitchFamily="18" charset="0"/>
              </a:rPr>
              <a:t>Fires</a:t>
            </a:r>
          </a:p>
          <a:p>
            <a:r>
              <a:rPr lang="en-US" dirty="0">
                <a:latin typeface="Times New Roman" panose="02020603050405020304" pitchFamily="18" charset="0"/>
                <a:cs typeface="Times New Roman" panose="02020603050405020304" pitchFamily="18" charset="0"/>
              </a:rPr>
              <a:t>Natural Disasters</a:t>
            </a:r>
          </a:p>
          <a:p>
            <a:r>
              <a:rPr lang="en-US" dirty="0">
                <a:latin typeface="Times New Roman" panose="02020603050405020304" pitchFamily="18" charset="0"/>
                <a:cs typeface="Times New Roman" panose="02020603050405020304" pitchFamily="18" charset="0"/>
              </a:rPr>
              <a:t>Job Loss/Loss of Income</a:t>
            </a:r>
          </a:p>
          <a:p>
            <a:r>
              <a:rPr lang="en-US" dirty="0">
                <a:latin typeface="Times New Roman" panose="02020603050405020304" pitchFamily="18" charset="0"/>
                <a:cs typeface="Times New Roman" panose="02020603050405020304" pitchFamily="18" charset="0"/>
              </a:rPr>
              <a:t>Incarceration of a parent or family member</a:t>
            </a:r>
          </a:p>
          <a:p>
            <a:r>
              <a:rPr lang="en-US" dirty="0">
                <a:latin typeface="Times New Roman" panose="02020603050405020304" pitchFamily="18" charset="0"/>
                <a:cs typeface="Times New Roman" panose="02020603050405020304" pitchFamily="18" charset="0"/>
              </a:rPr>
              <a:t>Divorce/Separation</a:t>
            </a:r>
          </a:p>
          <a:p>
            <a:r>
              <a:rPr lang="en-US" dirty="0">
                <a:latin typeface="Times New Roman" panose="02020603050405020304" pitchFamily="18" charset="0"/>
                <a:cs typeface="Times New Roman" panose="02020603050405020304" pitchFamily="18" charset="0"/>
              </a:rPr>
              <a:t>Lack of Affordable Housing</a:t>
            </a:r>
          </a:p>
          <a:p>
            <a:r>
              <a:rPr lang="en-US" dirty="0">
                <a:latin typeface="Times New Roman" panose="02020603050405020304" pitchFamily="18" charset="0"/>
                <a:cs typeface="Times New Roman" panose="02020603050405020304" pitchFamily="18" charset="0"/>
              </a:rPr>
              <a:t>Mental Illness</a:t>
            </a:r>
          </a:p>
          <a:p>
            <a:r>
              <a:rPr lang="en-US" dirty="0">
                <a:latin typeface="Times New Roman" panose="02020603050405020304" pitchFamily="18" charset="0"/>
                <a:cs typeface="Times New Roman" panose="02020603050405020304" pitchFamily="18" charset="0"/>
              </a:rPr>
              <a:t>Drug and Alcohol Abuse</a:t>
            </a:r>
          </a:p>
        </p:txBody>
      </p:sp>
      <p:sp>
        <p:nvSpPr>
          <p:cNvPr id="6" name="Slide Number Placeholder 5"/>
          <p:cNvSpPr>
            <a:spLocks noGrp="1"/>
          </p:cNvSpPr>
          <p:nvPr>
            <p:ph type="sldNum" sz="quarter" idx="12"/>
          </p:nvPr>
        </p:nvSpPr>
        <p:spPr>
          <a:xfrm>
            <a:off x="4649096" y="1"/>
            <a:ext cx="3504304" cy="589616"/>
          </a:xfrm>
        </p:spPr>
        <p:txBody>
          <a:bodyPr/>
          <a:lstStyle/>
          <a:p>
            <a:r>
              <a:rPr lang="en-US" sz="2500" b="1" dirty="0">
                <a:latin typeface="Times New Roman" panose="02020603050405020304" pitchFamily="18" charset="0"/>
                <a:cs typeface="Times New Roman" panose="02020603050405020304" pitchFamily="18" charset="0"/>
              </a:rPr>
              <a:t>Causes of Homelessness</a:t>
            </a:r>
          </a:p>
        </p:txBody>
      </p:sp>
    </p:spTree>
    <p:extLst>
      <p:ext uri="{BB962C8B-B14F-4D97-AF65-F5344CB8AC3E}">
        <p14:creationId xmlns:p14="http://schemas.microsoft.com/office/powerpoint/2010/main" val="414499822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72396" y="990600"/>
            <a:ext cx="8153400" cy="5334000"/>
          </a:xfrm>
        </p:spPr>
        <p:txBody>
          <a:bodyPr>
            <a:normAutofit lnSpcReduction="10000"/>
          </a:bodyPr>
          <a:lstStyle/>
          <a:p>
            <a:r>
              <a:rPr lang="en-US" dirty="0">
                <a:latin typeface="Times New Roman" panose="02020603050405020304" pitchFamily="18" charset="0"/>
                <a:cs typeface="Times New Roman" panose="02020603050405020304" pitchFamily="18" charset="0"/>
              </a:rPr>
              <a:t>Most homeless families are comprised of single mothers (71%)</a:t>
            </a:r>
          </a:p>
          <a:p>
            <a:r>
              <a:rPr lang="en-US" dirty="0">
                <a:latin typeface="Times New Roman" panose="02020603050405020304" pitchFamily="18" charset="0"/>
                <a:cs typeface="Times New Roman" panose="02020603050405020304" pitchFamily="18" charset="0"/>
              </a:rPr>
              <a:t>42% of children in homeless families are under the age of 6</a:t>
            </a:r>
          </a:p>
          <a:p>
            <a:r>
              <a:rPr lang="en-US" dirty="0">
                <a:latin typeface="Times New Roman" panose="02020603050405020304" pitchFamily="18" charset="0"/>
                <a:cs typeface="Times New Roman" panose="02020603050405020304" pitchFamily="18" charset="0"/>
              </a:rPr>
              <a:t>Homeless families usually have limited education</a:t>
            </a:r>
          </a:p>
          <a:p>
            <a:r>
              <a:rPr lang="en-US" dirty="0">
                <a:latin typeface="Times New Roman" panose="02020603050405020304" pitchFamily="18" charset="0"/>
                <a:cs typeface="Times New Roman" panose="02020603050405020304" pitchFamily="18" charset="0"/>
              </a:rPr>
              <a:t>Families of color are overrepresented in the homeless population</a:t>
            </a:r>
          </a:p>
          <a:p>
            <a:pPr lvl="2"/>
            <a:r>
              <a:rPr lang="en-US" dirty="0">
                <a:latin typeface="Times New Roman" panose="02020603050405020304" pitchFamily="18" charset="0"/>
                <a:cs typeface="Times New Roman" panose="02020603050405020304" pitchFamily="18" charset="0"/>
              </a:rPr>
              <a:t>52% African American</a:t>
            </a:r>
          </a:p>
          <a:p>
            <a:pPr lvl="2"/>
            <a:r>
              <a:rPr lang="en-US" dirty="0">
                <a:latin typeface="Times New Roman" panose="02020603050405020304" pitchFamily="18" charset="0"/>
                <a:cs typeface="Times New Roman" panose="02020603050405020304" pitchFamily="18" charset="0"/>
              </a:rPr>
              <a:t>35% White</a:t>
            </a:r>
          </a:p>
          <a:p>
            <a:pPr lvl="2"/>
            <a:r>
              <a:rPr lang="en-US" dirty="0">
                <a:latin typeface="Times New Roman" panose="02020603050405020304" pitchFamily="18" charset="0"/>
                <a:cs typeface="Times New Roman" panose="02020603050405020304" pitchFamily="18" charset="0"/>
              </a:rPr>
              <a:t>2.5 % Native American</a:t>
            </a:r>
          </a:p>
          <a:p>
            <a:pPr lvl="2"/>
            <a:r>
              <a:rPr lang="en-US" dirty="0">
                <a:latin typeface="Times New Roman" panose="02020603050405020304" pitchFamily="18" charset="0"/>
                <a:cs typeface="Times New Roman" panose="02020603050405020304" pitchFamily="18" charset="0"/>
              </a:rPr>
              <a:t>2.3% Pacific Islanders</a:t>
            </a:r>
          </a:p>
          <a:p>
            <a:pPr marL="685800" lvl="2" indent="-685800">
              <a:buNone/>
            </a:pPr>
            <a:endParaRPr lang="en-US" dirty="0">
              <a:latin typeface="Times New Roman" panose="02020603050405020304" pitchFamily="18" charset="0"/>
              <a:cs typeface="Times New Roman" panose="02020603050405020304" pitchFamily="18" charset="0"/>
            </a:endParaRPr>
          </a:p>
          <a:p>
            <a:pPr marL="685800" lvl="2" indent="-685800">
              <a:buNone/>
            </a:pPr>
            <a:r>
              <a:rPr lang="en-US" b="1" dirty="0">
                <a:latin typeface="Times New Roman" panose="02020603050405020304" pitchFamily="18" charset="0"/>
                <a:cs typeface="Times New Roman" panose="02020603050405020304" pitchFamily="18" charset="0"/>
              </a:rPr>
              <a:t>Check out this article on racial inequality and homelessness:</a:t>
            </a:r>
          </a:p>
          <a:p>
            <a:pPr marL="685800" lvl="2" indent="-685800">
              <a:buNone/>
            </a:pPr>
            <a:r>
              <a:rPr lang="en-US" b="1" dirty="0">
                <a:hlinkClick r:id="rId3"/>
              </a:rPr>
              <a:t>https://endhomelessness.org/homelessness-in-america/what-causes-homelessness/inequality/</a:t>
            </a:r>
            <a:endParaRPr lang="en-US" b="1" dirty="0">
              <a:latin typeface="Times New Roman" panose="02020603050405020304" pitchFamily="18" charset="0"/>
              <a:cs typeface="Times New Roman" panose="02020603050405020304" pitchFamily="18" charset="0"/>
            </a:endParaRPr>
          </a:p>
          <a:p>
            <a:pPr lvl="2"/>
            <a:endParaRPr lang="en-US" dirty="0">
              <a:latin typeface="Times New Roman" panose="02020603050405020304" pitchFamily="18" charset="0"/>
              <a:cs typeface="Times New Roman" panose="02020603050405020304" pitchFamily="18" charset="0"/>
            </a:endParaRPr>
          </a:p>
        </p:txBody>
      </p:sp>
      <p:sp>
        <p:nvSpPr>
          <p:cNvPr id="6" name="Slide Number Placeholder 5"/>
          <p:cNvSpPr>
            <a:spLocks noGrp="1"/>
          </p:cNvSpPr>
          <p:nvPr>
            <p:ph type="sldNum" sz="quarter" idx="12"/>
          </p:nvPr>
        </p:nvSpPr>
        <p:spPr>
          <a:xfrm>
            <a:off x="4649096" y="1"/>
            <a:ext cx="3504304" cy="589616"/>
          </a:xfrm>
        </p:spPr>
        <p:txBody>
          <a:bodyPr/>
          <a:lstStyle/>
          <a:p>
            <a:r>
              <a:rPr lang="en-US" sz="3200" b="1" dirty="0">
                <a:latin typeface="Times New Roman" panose="02020603050405020304" pitchFamily="18" charset="0"/>
                <a:cs typeface="Times New Roman" panose="02020603050405020304" pitchFamily="18" charset="0"/>
              </a:rPr>
              <a:t>Homeless Families</a:t>
            </a:r>
          </a:p>
        </p:txBody>
      </p:sp>
    </p:spTree>
    <p:extLst>
      <p:ext uri="{BB962C8B-B14F-4D97-AF65-F5344CB8AC3E}">
        <p14:creationId xmlns:p14="http://schemas.microsoft.com/office/powerpoint/2010/main" val="298563767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648200" y="0"/>
            <a:ext cx="3482788" cy="589617"/>
          </a:xfrm>
        </p:spPr>
        <p:txBody>
          <a:bodyPr/>
          <a:lstStyle/>
          <a:p>
            <a:pPr algn="l"/>
            <a:r>
              <a:rPr lang="en-US" sz="3200" b="1" dirty="0">
                <a:latin typeface="Times New Roman" panose="02020603050405020304" pitchFamily="18" charset="0"/>
                <a:cs typeface="Times New Roman" panose="02020603050405020304" pitchFamily="18" charset="0"/>
              </a:rPr>
              <a:t>Homeless Mothers</a:t>
            </a:r>
          </a:p>
        </p:txBody>
      </p:sp>
      <p:sp>
        <p:nvSpPr>
          <p:cNvPr id="6" name="TextBox 5"/>
          <p:cNvSpPr txBox="1"/>
          <p:nvPr/>
        </p:nvSpPr>
        <p:spPr>
          <a:xfrm>
            <a:off x="903194" y="762000"/>
            <a:ext cx="7490012" cy="5755422"/>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Homeless mothers:</a:t>
            </a:r>
          </a:p>
          <a:p>
            <a:endParaRPr lang="en-US" sz="2400" dirty="0">
              <a:latin typeface="Times New Roman" panose="02020603050405020304" pitchFamily="18" charset="0"/>
              <a:cs typeface="Times New Roman" panose="02020603050405020304" pitchFamily="18" charset="0"/>
            </a:endParaRPr>
          </a:p>
          <a:p>
            <a:pPr marL="342900" indent="-342900">
              <a:buClr>
                <a:schemeClr val="accent1"/>
              </a:buClr>
              <a:buFont typeface="Courier New" panose="02070309020205020404" pitchFamily="49" charset="0"/>
              <a:buChar char="o"/>
            </a:pPr>
            <a:r>
              <a:rPr lang="en-US" sz="2400" dirty="0">
                <a:latin typeface="Times New Roman" panose="02020603050405020304" pitchFamily="18" charset="0"/>
                <a:cs typeface="Times New Roman" panose="02020603050405020304" pitchFamily="18" charset="0"/>
              </a:rPr>
              <a:t>Experience 3X the rate of PTSD</a:t>
            </a:r>
          </a:p>
          <a:p>
            <a:pPr>
              <a:buClr>
                <a:schemeClr val="accent1"/>
              </a:buClr>
            </a:pPr>
            <a:endParaRPr lang="en-US" sz="2400" dirty="0">
              <a:latin typeface="Times New Roman" panose="02020603050405020304" pitchFamily="18" charset="0"/>
              <a:cs typeface="Times New Roman" panose="02020603050405020304" pitchFamily="18" charset="0"/>
            </a:endParaRPr>
          </a:p>
          <a:p>
            <a:pPr marL="342900" indent="-342900">
              <a:buClr>
                <a:schemeClr val="accent1"/>
              </a:buClr>
              <a:buFont typeface="Courier New" panose="02070309020205020404" pitchFamily="49" charset="0"/>
              <a:buChar char="o"/>
            </a:pPr>
            <a:r>
              <a:rPr lang="en-US" sz="2400" dirty="0">
                <a:latin typeface="Times New Roman" panose="02020603050405020304" pitchFamily="18" charset="0"/>
                <a:cs typeface="Times New Roman" panose="02020603050405020304" pitchFamily="18" charset="0"/>
              </a:rPr>
              <a:t>Are 2X more likely to dependent on drugs or alcohol</a:t>
            </a:r>
          </a:p>
          <a:p>
            <a:pPr marL="342900" indent="-342900">
              <a:buClr>
                <a:schemeClr val="accent1"/>
              </a:buClr>
              <a:buFont typeface="Courier New" panose="02070309020205020404" pitchFamily="49" charset="0"/>
              <a:buChar char="o"/>
            </a:pPr>
            <a:endParaRPr lang="en-US" sz="2400" dirty="0">
              <a:latin typeface="Times New Roman" panose="02020603050405020304" pitchFamily="18" charset="0"/>
              <a:cs typeface="Times New Roman" panose="02020603050405020304" pitchFamily="18" charset="0"/>
            </a:endParaRPr>
          </a:p>
          <a:p>
            <a:pPr marL="342900" indent="-342900">
              <a:buClr>
                <a:schemeClr val="accent1"/>
              </a:buClr>
              <a:buFont typeface="Courier New" panose="02070309020205020404" pitchFamily="49" charset="0"/>
              <a:buChar char="o"/>
            </a:pPr>
            <a:r>
              <a:rPr lang="en-US" sz="2400" dirty="0">
                <a:latin typeface="Times New Roman" panose="02020603050405020304" pitchFamily="18" charset="0"/>
                <a:cs typeface="Times New Roman" panose="02020603050405020304" pitchFamily="18" charset="0"/>
              </a:rPr>
              <a:t>63% report a history of domestic violence</a:t>
            </a:r>
          </a:p>
          <a:p>
            <a:pPr>
              <a:buClr>
                <a:schemeClr val="accent1"/>
              </a:buClr>
            </a:pPr>
            <a:endParaRPr lang="en-US" sz="2400" dirty="0">
              <a:latin typeface="Times New Roman" panose="02020603050405020304" pitchFamily="18" charset="0"/>
              <a:cs typeface="Times New Roman" panose="02020603050405020304" pitchFamily="18" charset="0"/>
            </a:endParaRPr>
          </a:p>
          <a:p>
            <a:pPr marL="342900" indent="-342900">
              <a:buClr>
                <a:schemeClr val="accent1"/>
              </a:buClr>
              <a:buFont typeface="Courier New" panose="02070309020205020404" pitchFamily="49" charset="0"/>
              <a:buChar char="o"/>
            </a:pPr>
            <a:r>
              <a:rPr lang="en-US" sz="2400" dirty="0">
                <a:latin typeface="Times New Roman" panose="02020603050405020304" pitchFamily="18" charset="0"/>
                <a:cs typeface="Times New Roman" panose="02020603050405020304" pitchFamily="18" charset="0"/>
              </a:rPr>
              <a:t>Experience disproportionately high rates of major depressive disorder in comparison to the general population.</a:t>
            </a:r>
          </a:p>
          <a:p>
            <a:pPr>
              <a:buClr>
                <a:schemeClr val="accent1"/>
              </a:buClr>
            </a:pPr>
            <a:endParaRPr lang="en-US" sz="2400" dirty="0">
              <a:latin typeface="Times New Roman" panose="02020603050405020304" pitchFamily="18" charset="0"/>
              <a:cs typeface="Times New Roman" panose="02020603050405020304" pitchFamily="18" charset="0"/>
            </a:endParaRPr>
          </a:p>
          <a:p>
            <a:pPr marL="342900" indent="-342900">
              <a:buClr>
                <a:schemeClr val="accent1"/>
              </a:buClr>
              <a:buFont typeface="Courier New" panose="02070309020205020404" pitchFamily="49" charset="0"/>
              <a:buChar char="o"/>
            </a:pPr>
            <a:r>
              <a:rPr lang="en-US" sz="2400" dirty="0">
                <a:latin typeface="Times New Roman" panose="02020603050405020304" pitchFamily="18" charset="0"/>
                <a:cs typeface="Times New Roman" panose="02020603050405020304" pitchFamily="18" charset="0"/>
              </a:rPr>
              <a:t>Have an increased risk of chronic physical health conditions such as asthma, chronic bronchitis, and </a:t>
            </a:r>
            <a:r>
              <a:rPr lang="en-US" sz="2400" dirty="0" err="1">
                <a:latin typeface="Times New Roman" panose="02020603050405020304" pitchFamily="18" charset="0"/>
                <a:cs typeface="Times New Roman" panose="02020603050405020304" pitchFamily="18" charset="0"/>
              </a:rPr>
              <a:t>hyertension</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722348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77196" y="1219200"/>
            <a:ext cx="7543800" cy="4537229"/>
          </a:xfrm>
        </p:spPr>
        <p:txBody>
          <a:bodyPr>
            <a:noAutofit/>
          </a:bodyPr>
          <a:lstStyle/>
          <a:p>
            <a:r>
              <a:rPr lang="en-US" sz="2800" dirty="0">
                <a:latin typeface="Times New Roman" panose="02020603050405020304" pitchFamily="18" charset="0"/>
                <a:cs typeface="Times New Roman" panose="02020603050405020304" pitchFamily="18" charset="0"/>
              </a:rPr>
              <a:t>25% have witnessed violence within their family</a:t>
            </a:r>
          </a:p>
          <a:p>
            <a:r>
              <a:rPr lang="en-US" sz="2800" dirty="0">
                <a:latin typeface="Times New Roman" panose="02020603050405020304" pitchFamily="18" charset="0"/>
                <a:cs typeface="Times New Roman" panose="02020603050405020304" pitchFamily="18" charset="0"/>
              </a:rPr>
              <a:t>By age 12, 83% have witnessed 1 serious violent event</a:t>
            </a:r>
          </a:p>
          <a:p>
            <a:r>
              <a:rPr lang="en-US" sz="2800" dirty="0">
                <a:latin typeface="Times New Roman" panose="02020603050405020304" pitchFamily="18" charset="0"/>
                <a:cs typeface="Times New Roman" panose="02020603050405020304" pitchFamily="18" charset="0"/>
              </a:rPr>
              <a:t>1 in 9 homeless children has an asthma related condition</a:t>
            </a:r>
          </a:p>
          <a:p>
            <a:r>
              <a:rPr lang="en-US" sz="2800" dirty="0">
                <a:latin typeface="Times New Roman" panose="02020603050405020304" pitchFamily="18" charset="0"/>
                <a:cs typeface="Times New Roman" panose="02020603050405020304" pitchFamily="18" charset="0"/>
              </a:rPr>
              <a:t>Sick 4X more often than their housed peers</a:t>
            </a:r>
          </a:p>
          <a:p>
            <a:pPr lvl="1"/>
            <a:r>
              <a:rPr lang="en-US" sz="2800" dirty="0">
                <a:latin typeface="Times New Roman" panose="02020603050405020304" pitchFamily="18" charset="0"/>
                <a:cs typeface="Times New Roman" panose="02020603050405020304" pitchFamily="18" charset="0"/>
              </a:rPr>
              <a:t>4X as many respiratory infections</a:t>
            </a:r>
          </a:p>
          <a:p>
            <a:pPr lvl="1"/>
            <a:r>
              <a:rPr lang="en-US" sz="2800" dirty="0">
                <a:latin typeface="Times New Roman" panose="02020603050405020304" pitchFamily="18" charset="0"/>
                <a:cs typeface="Times New Roman" panose="02020603050405020304" pitchFamily="18" charset="0"/>
              </a:rPr>
              <a:t>2X as many ear infections</a:t>
            </a:r>
          </a:p>
          <a:p>
            <a:pPr lvl="1"/>
            <a:r>
              <a:rPr lang="en-US" sz="2800" dirty="0">
                <a:latin typeface="Times New Roman" panose="02020603050405020304" pitchFamily="18" charset="0"/>
                <a:cs typeface="Times New Roman" panose="02020603050405020304" pitchFamily="18" charset="0"/>
              </a:rPr>
              <a:t>5X more gastrointestinal problems</a:t>
            </a:r>
          </a:p>
        </p:txBody>
      </p:sp>
      <p:sp>
        <p:nvSpPr>
          <p:cNvPr id="6" name="Slide Number Placeholder 5"/>
          <p:cNvSpPr>
            <a:spLocks noGrp="1"/>
          </p:cNvSpPr>
          <p:nvPr>
            <p:ph type="sldNum" sz="quarter" idx="12"/>
          </p:nvPr>
        </p:nvSpPr>
        <p:spPr>
          <a:xfrm>
            <a:off x="4649096" y="1"/>
            <a:ext cx="3504304" cy="589616"/>
          </a:xfrm>
        </p:spPr>
        <p:txBody>
          <a:bodyPr/>
          <a:lstStyle/>
          <a:p>
            <a:r>
              <a:rPr lang="en-US" sz="3200" b="1" dirty="0">
                <a:latin typeface="Times New Roman" panose="02020603050405020304" pitchFamily="18" charset="0"/>
                <a:cs typeface="Times New Roman" panose="02020603050405020304" pitchFamily="18" charset="0"/>
              </a:rPr>
              <a:t>Homeless Children</a:t>
            </a:r>
          </a:p>
        </p:txBody>
      </p:sp>
    </p:spTree>
    <p:extLst>
      <p:ext uri="{BB962C8B-B14F-4D97-AF65-F5344CB8AC3E}">
        <p14:creationId xmlns:p14="http://schemas.microsoft.com/office/powerpoint/2010/main" val="369014252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990600"/>
            <a:ext cx="7848600" cy="5486400"/>
          </a:xfrm>
        </p:spPr>
        <p:txBody>
          <a:bodyPr>
            <a:normAutofit lnSpcReduction="10000"/>
          </a:bodyPr>
          <a:lstStyle/>
          <a:p>
            <a:r>
              <a:rPr lang="en-US" sz="2500" dirty="0">
                <a:latin typeface="Times New Roman" panose="02020603050405020304" pitchFamily="18" charset="0"/>
                <a:cs typeface="Times New Roman" panose="02020603050405020304" pitchFamily="18" charset="0"/>
              </a:rPr>
              <a:t>Experience hunger at twice the rate of housed children</a:t>
            </a:r>
          </a:p>
          <a:p>
            <a:r>
              <a:rPr lang="en-US" sz="2500" dirty="0">
                <a:latin typeface="Times New Roman" panose="02020603050405020304" pitchFamily="18" charset="0"/>
                <a:cs typeface="Times New Roman" panose="02020603050405020304" pitchFamily="18" charset="0"/>
              </a:rPr>
              <a:t>3X the rate of emotional and behavioral problems</a:t>
            </a:r>
          </a:p>
          <a:p>
            <a:pPr lvl="2"/>
            <a:r>
              <a:rPr lang="en-US" sz="2200" dirty="0">
                <a:latin typeface="Times New Roman" panose="02020603050405020304" pitchFamily="18" charset="0"/>
                <a:cs typeface="Times New Roman" panose="02020603050405020304" pitchFamily="18" charset="0"/>
              </a:rPr>
              <a:t>35% of homeless preschoolers exhibit emotional and behavioral problems (depression, withdrawal, aggression, hoarding belongings)</a:t>
            </a:r>
          </a:p>
          <a:p>
            <a:pPr lvl="2"/>
            <a:r>
              <a:rPr lang="en-US" sz="2200" dirty="0">
                <a:latin typeface="Times New Roman" panose="02020603050405020304" pitchFamily="18" charset="0"/>
                <a:cs typeface="Times New Roman" panose="02020603050405020304" pitchFamily="18" charset="0"/>
              </a:rPr>
              <a:t>20% extreme emotional distress warranting professional intervention</a:t>
            </a:r>
          </a:p>
          <a:p>
            <a:r>
              <a:rPr lang="en-US" sz="2700" dirty="0">
                <a:latin typeface="Times New Roman" panose="02020603050405020304" pitchFamily="18" charset="0"/>
                <a:cs typeface="Times New Roman" panose="02020603050405020304" pitchFamily="18" charset="0"/>
              </a:rPr>
              <a:t>4X more likely to show delayed development</a:t>
            </a:r>
          </a:p>
          <a:p>
            <a:pPr lvl="2"/>
            <a:r>
              <a:rPr lang="en-US" sz="2200" dirty="0">
                <a:latin typeface="Times New Roman" panose="02020603050405020304" pitchFamily="18" charset="0"/>
                <a:cs typeface="Times New Roman" panose="02020603050405020304" pitchFamily="18" charset="0"/>
              </a:rPr>
              <a:t>75% of homeless preschoolers exhibit at least one major developmental delay</a:t>
            </a:r>
          </a:p>
          <a:p>
            <a:pPr lvl="2"/>
            <a:r>
              <a:rPr lang="en-US" sz="2200" dirty="0">
                <a:latin typeface="Times New Roman" panose="02020603050405020304" pitchFamily="18" charset="0"/>
                <a:cs typeface="Times New Roman" panose="02020603050405020304" pitchFamily="18" charset="0"/>
              </a:rPr>
              <a:t>40% exhibit two or more developmental delays</a:t>
            </a:r>
          </a:p>
          <a:p>
            <a:r>
              <a:rPr lang="en-US" sz="2700" dirty="0">
                <a:latin typeface="Times New Roman" panose="02020603050405020304" pitchFamily="18" charset="0"/>
                <a:cs typeface="Times New Roman" panose="02020603050405020304" pitchFamily="18" charset="0"/>
              </a:rPr>
              <a:t>2X the rate of learning disabilities</a:t>
            </a:r>
          </a:p>
          <a:p>
            <a:r>
              <a:rPr lang="en-US" sz="2700" dirty="0">
                <a:latin typeface="Times New Roman" panose="02020603050405020304" pitchFamily="18" charset="0"/>
                <a:cs typeface="Times New Roman" panose="02020603050405020304" pitchFamily="18" charset="0"/>
              </a:rPr>
              <a:t>Significantly less likely to be involved in quality early learning programs or early intervention</a:t>
            </a:r>
          </a:p>
        </p:txBody>
      </p:sp>
      <p:sp>
        <p:nvSpPr>
          <p:cNvPr id="6" name="Slide Number Placeholder 5"/>
          <p:cNvSpPr>
            <a:spLocks noGrp="1"/>
          </p:cNvSpPr>
          <p:nvPr>
            <p:ph type="sldNum" sz="quarter" idx="12"/>
          </p:nvPr>
        </p:nvSpPr>
        <p:spPr>
          <a:xfrm>
            <a:off x="4649096" y="1"/>
            <a:ext cx="3504304" cy="589616"/>
          </a:xfrm>
        </p:spPr>
        <p:txBody>
          <a:bodyPr/>
          <a:lstStyle/>
          <a:p>
            <a:r>
              <a:rPr lang="en-US" sz="3200" b="1" dirty="0">
                <a:latin typeface="Times New Roman" panose="02020603050405020304" pitchFamily="18" charset="0"/>
                <a:cs typeface="Times New Roman" panose="02020603050405020304" pitchFamily="18" charset="0"/>
              </a:rPr>
              <a:t>Homeless Children</a:t>
            </a:r>
          </a:p>
        </p:txBody>
      </p:sp>
    </p:spTree>
    <p:extLst>
      <p:ext uri="{BB962C8B-B14F-4D97-AF65-F5344CB8AC3E}">
        <p14:creationId xmlns:p14="http://schemas.microsoft.com/office/powerpoint/2010/main" val="73726108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641448" y="0"/>
            <a:ext cx="3489540" cy="589617"/>
          </a:xfrm>
        </p:spPr>
        <p:txBody>
          <a:bodyPr/>
          <a:lstStyle/>
          <a:p>
            <a:pPr algn="l"/>
            <a:r>
              <a:rPr lang="en-US" sz="3200" b="1" dirty="0">
                <a:latin typeface="Times New Roman" panose="02020603050405020304" pitchFamily="18" charset="0"/>
                <a:cs typeface="Times New Roman" panose="02020603050405020304" pitchFamily="18" charset="0"/>
              </a:rPr>
              <a:t>Consequences</a:t>
            </a:r>
          </a:p>
        </p:txBody>
      </p:sp>
      <p:pic>
        <p:nvPicPr>
          <p:cNvPr id="8" name="mSVG45rVBcw"/>
          <p:cNvPicPr>
            <a:picLocks noRot="1" noChangeAspect="1"/>
          </p:cNvPicPr>
          <p:nvPr>
            <a:videoFile r:link="rId1"/>
          </p:nvPr>
        </p:nvPicPr>
        <p:blipFill>
          <a:blip r:embed="rId3"/>
          <a:stretch>
            <a:fillRect/>
          </a:stretch>
        </p:blipFill>
        <p:spPr>
          <a:xfrm>
            <a:off x="914400" y="914400"/>
            <a:ext cx="7229200" cy="4648200"/>
          </a:xfrm>
          <a:prstGeom prst="rect">
            <a:avLst/>
          </a:prstGeom>
        </p:spPr>
      </p:pic>
    </p:spTree>
    <p:extLst>
      <p:ext uri="{BB962C8B-B14F-4D97-AF65-F5344CB8AC3E}">
        <p14:creationId xmlns:p14="http://schemas.microsoft.com/office/powerpoint/2010/main" val="22852863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648200" y="0"/>
            <a:ext cx="3482788" cy="589617"/>
          </a:xfrm>
        </p:spPr>
        <p:txBody>
          <a:bodyPr/>
          <a:lstStyle/>
          <a:p>
            <a:pPr algn="l"/>
            <a:r>
              <a:rPr lang="en-US" sz="3200" b="1" dirty="0">
                <a:latin typeface="Times New Roman" panose="02020603050405020304" pitchFamily="18" charset="0"/>
                <a:cs typeface="Times New Roman" panose="02020603050405020304" pitchFamily="18" charset="0"/>
              </a:rPr>
              <a:t>Consequences</a:t>
            </a:r>
          </a:p>
        </p:txBody>
      </p:sp>
      <p:sp>
        <p:nvSpPr>
          <p:cNvPr id="5" name="TextBox 4"/>
          <p:cNvSpPr txBox="1"/>
          <p:nvPr/>
        </p:nvSpPr>
        <p:spPr>
          <a:xfrm>
            <a:off x="990600" y="4267200"/>
            <a:ext cx="7772400" cy="954107"/>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hlinkClick r:id="rId2"/>
              </a:rPr>
              <a:t>https://nhchc.org/wp-content/uploads/2019/08/aces-fact-sheet.pdf</a:t>
            </a:r>
            <a:endParaRPr lang="en-US" sz="2800" dirty="0">
              <a:latin typeface="Times New Roman" panose="02020603050405020304" pitchFamily="18" charset="0"/>
              <a:cs typeface="Times New Roman" panose="02020603050405020304" pitchFamily="18" charset="0"/>
            </a:endParaRPr>
          </a:p>
        </p:txBody>
      </p:sp>
      <p:sp>
        <p:nvSpPr>
          <p:cNvPr id="7" name="TextBox 6"/>
          <p:cNvSpPr txBox="1"/>
          <p:nvPr/>
        </p:nvSpPr>
        <p:spPr>
          <a:xfrm>
            <a:off x="762000" y="1625807"/>
            <a:ext cx="7696200" cy="2308324"/>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For additional information on ACES and homelessness, please check out the fact sheet below from the National Health Care for the Homeless Council.  </a:t>
            </a:r>
          </a:p>
          <a:p>
            <a:pPr algn="ctr"/>
            <a:r>
              <a:rPr lang="en-US" sz="1600" dirty="0">
                <a:latin typeface="Times New Roman" panose="02020603050405020304" pitchFamily="18" charset="0"/>
                <a:cs typeface="Times New Roman" panose="02020603050405020304" pitchFamily="18" charset="0"/>
              </a:rPr>
              <a:t>(You may have to exit the slide show in order to see the fact sheet)</a:t>
            </a: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236205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713908"/>
            <a:ext cx="7848600" cy="609600"/>
          </a:xfrm>
        </p:spPr>
        <p:txBody>
          <a:bodyPr>
            <a:noAutofit/>
          </a:bodyPr>
          <a:lstStyle/>
          <a:p>
            <a:pPr algn="ctr"/>
            <a:r>
              <a:rPr lang="en-US" sz="3200" b="1" dirty="0">
                <a:latin typeface="Times New Roman" panose="02020603050405020304" pitchFamily="18" charset="0"/>
                <a:cs typeface="Times New Roman" panose="02020603050405020304" pitchFamily="18" charset="0"/>
              </a:rPr>
              <a:t>Impacts of Homelessness on Education</a:t>
            </a:r>
          </a:p>
        </p:txBody>
      </p:sp>
      <p:sp>
        <p:nvSpPr>
          <p:cNvPr id="3" name="Content Placeholder 2"/>
          <p:cNvSpPr>
            <a:spLocks noGrp="1"/>
          </p:cNvSpPr>
          <p:nvPr>
            <p:ph idx="1"/>
          </p:nvPr>
        </p:nvSpPr>
        <p:spPr>
          <a:xfrm>
            <a:off x="762000" y="1447800"/>
            <a:ext cx="8027153" cy="4876800"/>
          </a:xfrm>
        </p:spPr>
        <p:txBody>
          <a:bodyPr>
            <a:noAutofit/>
          </a:bodyPr>
          <a:lstStyle/>
          <a:p>
            <a:r>
              <a:rPr lang="en-US" dirty="0">
                <a:latin typeface="Times New Roman" panose="02020603050405020304" pitchFamily="18" charset="0"/>
                <a:cs typeface="Times New Roman" panose="02020603050405020304" pitchFamily="18" charset="0"/>
              </a:rPr>
              <a:t>Homelessness in early childhood is associated with poor classroom engagement and poor social skills in early elementary school.</a:t>
            </a:r>
          </a:p>
          <a:p>
            <a:pPr marL="68580" indent="0">
              <a:buNone/>
            </a:pP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Homeless children often have high rates of mobility.  Research shows that students with higher mobility rates have lower test scores and worse overall academic performance than peers who do not change schools.</a:t>
            </a:r>
          </a:p>
          <a:p>
            <a:pPr marL="68580" indent="0">
              <a:buNone/>
            </a:pP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The achievement gaps between homeless and low-income elementary students tend to persist, and may even worsen, over time.</a:t>
            </a:r>
          </a:p>
          <a:p>
            <a:pPr marL="68580" indent="0">
              <a:buNone/>
            </a:pPr>
            <a:endParaRPr lang="en-US" sz="1800" dirty="0"/>
          </a:p>
          <a:p>
            <a:endParaRPr lang="en-US" sz="1800" dirty="0"/>
          </a:p>
          <a:p>
            <a:endParaRPr lang="en-US" sz="1800" dirty="0"/>
          </a:p>
          <a:p>
            <a:endParaRPr lang="en-US" sz="1800" dirty="0"/>
          </a:p>
          <a:p>
            <a:endParaRPr lang="en-US" sz="1800" dirty="0">
              <a:latin typeface="Times New Roman" panose="02020603050405020304" pitchFamily="18" charset="0"/>
              <a:cs typeface="Times New Roman" panose="02020603050405020304" pitchFamily="18" charset="0"/>
            </a:endParaRPr>
          </a:p>
        </p:txBody>
      </p:sp>
      <p:sp>
        <p:nvSpPr>
          <p:cNvPr id="6" name="Slide Number Placeholder 5"/>
          <p:cNvSpPr>
            <a:spLocks noGrp="1"/>
          </p:cNvSpPr>
          <p:nvPr>
            <p:ph type="sldNum" sz="quarter" idx="12"/>
          </p:nvPr>
        </p:nvSpPr>
        <p:spPr>
          <a:xfrm>
            <a:off x="4649096" y="1"/>
            <a:ext cx="3504304" cy="589616"/>
          </a:xfrm>
        </p:spPr>
        <p:txBody>
          <a:bodyPr/>
          <a:lstStyle/>
          <a:p>
            <a:r>
              <a:rPr lang="en-US" sz="3200" b="1" dirty="0">
                <a:latin typeface="Times New Roman" panose="02020603050405020304" pitchFamily="18" charset="0"/>
                <a:cs typeface="Times New Roman" panose="02020603050405020304" pitchFamily="18" charset="0"/>
              </a:rPr>
              <a:t>Consequences</a:t>
            </a:r>
          </a:p>
        </p:txBody>
      </p:sp>
    </p:spTree>
    <p:extLst>
      <p:ext uri="{BB962C8B-B14F-4D97-AF65-F5344CB8AC3E}">
        <p14:creationId xmlns:p14="http://schemas.microsoft.com/office/powerpoint/2010/main" val="207397934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641448" y="0"/>
            <a:ext cx="3489540" cy="589617"/>
          </a:xfrm>
        </p:spPr>
        <p:txBody>
          <a:bodyPr/>
          <a:lstStyle/>
          <a:p>
            <a:pPr algn="l"/>
            <a:r>
              <a:rPr lang="en-US" sz="3600" dirty="0">
                <a:latin typeface="Times New Roman" panose="02020603050405020304" pitchFamily="18" charset="0"/>
                <a:cs typeface="Times New Roman" panose="02020603050405020304" pitchFamily="18" charset="0"/>
              </a:rPr>
              <a:t>Consequences</a:t>
            </a:r>
          </a:p>
        </p:txBody>
      </p:sp>
      <p:sp>
        <p:nvSpPr>
          <p:cNvPr id="5" name="Title 1"/>
          <p:cNvSpPr txBox="1">
            <a:spLocks/>
          </p:cNvSpPr>
          <p:nvPr/>
        </p:nvSpPr>
        <p:spPr>
          <a:xfrm>
            <a:off x="723997" y="801675"/>
            <a:ext cx="7848600" cy="609600"/>
          </a:xfrm>
          <a:prstGeom prst="rect">
            <a:avLst/>
          </a:prstGeom>
        </p:spPr>
        <p:txBody>
          <a:bodyPr>
            <a:noAutofit/>
          </a:bodyPr>
          <a:lst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3200" b="1" dirty="0">
                <a:latin typeface="Times New Roman" panose="02020603050405020304" pitchFamily="18" charset="0"/>
                <a:cs typeface="Times New Roman" panose="02020603050405020304" pitchFamily="18" charset="0"/>
              </a:rPr>
              <a:t>Impacts of Homelessness on Education</a:t>
            </a:r>
          </a:p>
        </p:txBody>
      </p:sp>
      <p:sp>
        <p:nvSpPr>
          <p:cNvPr id="6" name="Content Placeholder 2"/>
          <p:cNvSpPr txBox="1">
            <a:spLocks/>
          </p:cNvSpPr>
          <p:nvPr/>
        </p:nvSpPr>
        <p:spPr>
          <a:xfrm>
            <a:off x="723997" y="1594115"/>
            <a:ext cx="8027153" cy="4876800"/>
          </a:xfrm>
          <a:prstGeom prst="rect">
            <a:avLst/>
          </a:prstGeom>
        </p:spPr>
        <p:txBody>
          <a:bodyPr>
            <a:noAutofit/>
          </a:bodyPr>
          <a:lst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a:lstStyle>
          <a:p>
            <a:r>
              <a:rPr lang="en-US" dirty="0">
                <a:latin typeface="Times New Roman" panose="02020603050405020304" pitchFamily="18" charset="0"/>
                <a:cs typeface="Times New Roman" panose="02020603050405020304" pitchFamily="18" charset="0"/>
              </a:rPr>
              <a:t>Mobility also hurts non-mobile students; a study found average test scores for non-mobile students were significantly lower in high schools with high student mobility rates.</a:t>
            </a:r>
          </a:p>
          <a:p>
            <a:pPr marL="68580" indent="0">
              <a:buNone/>
            </a:pP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Students who change high schools even once during high school were less than half as likely as stable students to graduate.</a:t>
            </a:r>
          </a:p>
          <a:p>
            <a:pPr marL="68580" indent="0">
              <a:buNone/>
            </a:pP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A youth who experiences homelessness is 87% more likely to drop out of school.</a:t>
            </a:r>
          </a:p>
          <a:p>
            <a:endParaRPr lang="en-US" sz="1800" dirty="0"/>
          </a:p>
          <a:p>
            <a:endParaRPr lang="en-US" sz="1800" dirty="0"/>
          </a:p>
          <a:p>
            <a:endParaRPr lang="en-US" sz="1800" dirty="0"/>
          </a:p>
          <a:p>
            <a:endParaRPr lang="en-US" sz="1800" dirty="0"/>
          </a:p>
          <a:p>
            <a:endParaRPr lang="en-US"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086683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79842" y="1295401"/>
            <a:ext cx="7338508" cy="4495800"/>
          </a:xfrm>
        </p:spPr>
        <p:txBody>
          <a:bodyPr>
            <a:noAutofit/>
          </a:bodyPr>
          <a:lstStyle/>
          <a:p>
            <a:r>
              <a:rPr lang="en-US" sz="3200" dirty="0">
                <a:latin typeface="Times New Roman" panose="02020603050405020304" pitchFamily="18" charset="0"/>
                <a:cs typeface="Times New Roman" panose="02020603050405020304" pitchFamily="18" charset="0"/>
              </a:rPr>
              <a:t>Identify</a:t>
            </a:r>
          </a:p>
          <a:p>
            <a:pPr marL="68580" indent="0">
              <a:buNone/>
            </a:pPr>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Remove Barriers to Education</a:t>
            </a:r>
          </a:p>
          <a:p>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Monitor Progress</a:t>
            </a:r>
          </a:p>
          <a:p>
            <a:pPr marL="68580" indent="0">
              <a:buNone/>
            </a:pPr>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Connect families and students to resources</a:t>
            </a:r>
          </a:p>
          <a:p>
            <a:pPr marL="68580" indent="0">
              <a:buNone/>
            </a:pPr>
            <a:endParaRPr lang="en-US" sz="3200" dirty="0">
              <a:latin typeface="Times New Roman" panose="02020603050405020304" pitchFamily="18" charset="0"/>
              <a:cs typeface="Times New Roman" panose="02020603050405020304" pitchFamily="18" charset="0"/>
            </a:endParaRPr>
          </a:p>
        </p:txBody>
      </p:sp>
      <p:sp>
        <p:nvSpPr>
          <p:cNvPr id="6" name="Slide Number Placeholder 5"/>
          <p:cNvSpPr>
            <a:spLocks noGrp="1"/>
          </p:cNvSpPr>
          <p:nvPr>
            <p:ph type="sldNum" sz="quarter" idx="12"/>
          </p:nvPr>
        </p:nvSpPr>
        <p:spPr>
          <a:xfrm>
            <a:off x="4649096" y="1"/>
            <a:ext cx="3504304" cy="589616"/>
          </a:xfrm>
        </p:spPr>
        <p:txBody>
          <a:bodyPr/>
          <a:lstStyle/>
          <a:p>
            <a:pPr algn="ctr"/>
            <a:r>
              <a:rPr lang="en-US" sz="3200" b="1" dirty="0">
                <a:latin typeface="Times New Roman" panose="02020603050405020304" pitchFamily="18" charset="0"/>
                <a:cs typeface="Times New Roman" panose="02020603050405020304" pitchFamily="18" charset="0"/>
              </a:rPr>
              <a:t>What Do We Do?</a:t>
            </a:r>
          </a:p>
        </p:txBody>
      </p:sp>
    </p:spTree>
    <p:extLst>
      <p:ext uri="{BB962C8B-B14F-4D97-AF65-F5344CB8AC3E}">
        <p14:creationId xmlns:p14="http://schemas.microsoft.com/office/powerpoint/2010/main" val="366249292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648200" y="76200"/>
            <a:ext cx="3482788" cy="513417"/>
          </a:xfrm>
        </p:spPr>
        <p:txBody>
          <a:bodyPr/>
          <a:lstStyle/>
          <a:p>
            <a:pPr algn="l"/>
            <a:r>
              <a:rPr lang="en-US" sz="3200" b="1" dirty="0">
                <a:solidFill>
                  <a:schemeClr val="bg1"/>
                </a:solidFill>
                <a:latin typeface="Times New Roman" panose="02020603050405020304" pitchFamily="18" charset="0"/>
                <a:cs typeface="Times New Roman" panose="02020603050405020304" pitchFamily="18" charset="0"/>
              </a:rPr>
              <a:t>Identification</a:t>
            </a:r>
          </a:p>
          <a:p>
            <a:endParaRPr lang="en-US" dirty="0"/>
          </a:p>
        </p:txBody>
      </p:sp>
      <p:pic>
        <p:nvPicPr>
          <p:cNvPr id="5" name="aLwoChkTpNE"/>
          <p:cNvPicPr>
            <a:picLocks noRot="1" noChangeAspect="1"/>
          </p:cNvPicPr>
          <p:nvPr>
            <a:videoFile r:link="rId1"/>
          </p:nvPr>
        </p:nvPicPr>
        <p:blipFill>
          <a:blip r:embed="rId3"/>
          <a:stretch>
            <a:fillRect/>
          </a:stretch>
        </p:blipFill>
        <p:spPr>
          <a:xfrm>
            <a:off x="1049867" y="1066800"/>
            <a:ext cx="7255933" cy="5105400"/>
          </a:xfrm>
          <a:prstGeom prst="rect">
            <a:avLst/>
          </a:prstGeom>
        </p:spPr>
      </p:pic>
    </p:spTree>
    <p:extLst>
      <p:ext uri="{BB962C8B-B14F-4D97-AF65-F5344CB8AC3E}">
        <p14:creationId xmlns:p14="http://schemas.microsoft.com/office/powerpoint/2010/main" val="38354951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641448" y="0"/>
            <a:ext cx="3489540" cy="589617"/>
          </a:xfrm>
        </p:spPr>
        <p:txBody>
          <a:bodyPr/>
          <a:lstStyle/>
          <a:p>
            <a:pPr algn="l"/>
            <a:r>
              <a:rPr lang="en-US" sz="3200" dirty="0">
                <a:latin typeface="Times New Roman" panose="02020603050405020304" pitchFamily="18" charset="0"/>
                <a:cs typeface="Times New Roman" panose="02020603050405020304" pitchFamily="18" charset="0"/>
              </a:rPr>
              <a:t>Identification</a:t>
            </a:r>
          </a:p>
        </p:txBody>
      </p:sp>
      <p:sp>
        <p:nvSpPr>
          <p:cNvPr id="5" name="TextBox 4"/>
          <p:cNvSpPr txBox="1"/>
          <p:nvPr/>
        </p:nvSpPr>
        <p:spPr>
          <a:xfrm>
            <a:off x="609600" y="1371600"/>
            <a:ext cx="8001000" cy="4247317"/>
          </a:xfrm>
          <a:prstGeom prst="rect">
            <a:avLst/>
          </a:prstGeom>
          <a:noFill/>
        </p:spPr>
        <p:txBody>
          <a:bodyPr wrap="square" rtlCol="0">
            <a:spAutoFit/>
          </a:bodyPr>
          <a:lstStyle/>
          <a:p>
            <a:r>
              <a:rPr lang="en-US" sz="3000" dirty="0">
                <a:latin typeface="Times New Roman" panose="02020603050405020304" pitchFamily="18" charset="0"/>
                <a:cs typeface="Times New Roman" panose="02020603050405020304" pitchFamily="18" charset="0"/>
              </a:rPr>
              <a:t>All public school districts and public charter schools must designate a homeless liaison who has the capacity (time, knowledge and resources) to fulfill the position.</a:t>
            </a:r>
          </a:p>
          <a:p>
            <a:endParaRPr lang="en-US" sz="30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Below is a link to the statewide directory where you can search for district liaisons.</a:t>
            </a:r>
          </a:p>
          <a:p>
            <a:endParaRPr lang="en-US" sz="2400" dirty="0">
              <a:latin typeface="Times New Roman" panose="02020603050405020304" pitchFamily="18" charset="0"/>
              <a:cs typeface="Times New Roman" panose="02020603050405020304" pitchFamily="18" charset="0"/>
            </a:endParaRPr>
          </a:p>
          <a:p>
            <a:r>
              <a:rPr lang="en-US" sz="2400" b="1" dirty="0">
                <a:solidFill>
                  <a:schemeClr val="accent6"/>
                </a:solidFill>
                <a:latin typeface="Times New Roman" panose="02020603050405020304" pitchFamily="18" charset="0"/>
                <a:cs typeface="Times New Roman" panose="02020603050405020304" pitchFamily="18" charset="0"/>
                <a:hlinkClick r:id="rId2"/>
              </a:rPr>
              <a:t>https://directory.center-school.org/homeless/liaison/search</a:t>
            </a:r>
            <a:endParaRPr lang="en-US" sz="2400" b="1" dirty="0">
              <a:solidFill>
                <a:schemeClr val="accent6"/>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466102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31505" y="1376180"/>
            <a:ext cx="7414708" cy="5568308"/>
          </a:xfrm>
        </p:spPr>
        <p:txBody>
          <a:bodyPr>
            <a:normAutofit fontScale="85000" lnSpcReduction="20000"/>
          </a:bodyPr>
          <a:lstStyle/>
          <a:p>
            <a:r>
              <a:rPr lang="en-US" sz="2600" dirty="0">
                <a:latin typeface="Times New Roman" panose="02020603050405020304" pitchFamily="18" charset="0"/>
                <a:cs typeface="Times New Roman" panose="02020603050405020304" pitchFamily="18" charset="0"/>
              </a:rPr>
              <a:t>Attendance at many schools</a:t>
            </a:r>
          </a:p>
          <a:p>
            <a:r>
              <a:rPr lang="en-US" sz="2600" dirty="0">
                <a:latin typeface="Times New Roman" panose="02020603050405020304" pitchFamily="18" charset="0"/>
                <a:cs typeface="Times New Roman" panose="02020603050405020304" pitchFamily="18" charset="0"/>
              </a:rPr>
              <a:t>Missing records needed to enroll</a:t>
            </a:r>
          </a:p>
          <a:p>
            <a:r>
              <a:rPr lang="en-US" sz="2600" dirty="0">
                <a:latin typeface="Times New Roman" panose="02020603050405020304" pitchFamily="18" charset="0"/>
                <a:cs typeface="Times New Roman" panose="02020603050405020304" pitchFamily="18" charset="0"/>
              </a:rPr>
              <a:t>Gaps in skill development</a:t>
            </a:r>
          </a:p>
          <a:p>
            <a:r>
              <a:rPr lang="en-US" sz="2600" dirty="0">
                <a:latin typeface="Times New Roman" panose="02020603050405020304" pitchFamily="18" charset="0"/>
                <a:cs typeface="Times New Roman" panose="02020603050405020304" pitchFamily="18" charset="0"/>
              </a:rPr>
              <a:t>Missing immunization and medical records</a:t>
            </a:r>
          </a:p>
          <a:p>
            <a:r>
              <a:rPr lang="en-US" sz="2600" dirty="0">
                <a:latin typeface="Times New Roman" panose="02020603050405020304" pitchFamily="18" charset="0"/>
                <a:cs typeface="Times New Roman" panose="02020603050405020304" pitchFamily="18" charset="0"/>
              </a:rPr>
              <a:t>Health issues including respiratory problems and skin rashes</a:t>
            </a:r>
          </a:p>
          <a:p>
            <a:r>
              <a:rPr lang="en-US" sz="2600" dirty="0">
                <a:latin typeface="Times New Roman" panose="02020603050405020304" pitchFamily="18" charset="0"/>
                <a:cs typeface="Times New Roman" panose="02020603050405020304" pitchFamily="18" charset="0"/>
              </a:rPr>
              <a:t>Chronic hunger and fatigue</a:t>
            </a:r>
          </a:p>
          <a:p>
            <a:r>
              <a:rPr lang="en-US" sz="2600" dirty="0">
                <a:latin typeface="Times New Roman" panose="02020603050405020304" pitchFamily="18" charset="0"/>
                <a:cs typeface="Times New Roman" panose="02020603050405020304" pitchFamily="18" charset="0"/>
              </a:rPr>
              <a:t>Erratic attendance and tardiness</a:t>
            </a:r>
          </a:p>
          <a:p>
            <a:r>
              <a:rPr lang="en-US" sz="2600" dirty="0">
                <a:latin typeface="Times New Roman" panose="02020603050405020304" pitchFamily="18" charset="0"/>
                <a:cs typeface="Times New Roman" panose="02020603050405020304" pitchFamily="18" charset="0"/>
              </a:rPr>
              <a:t>Inability to contact parents</a:t>
            </a:r>
          </a:p>
          <a:p>
            <a:r>
              <a:rPr lang="en-US" sz="2600" dirty="0">
                <a:latin typeface="Times New Roman" panose="02020603050405020304" pitchFamily="18" charset="0"/>
                <a:cs typeface="Times New Roman" panose="02020603050405020304" pitchFamily="18" charset="0"/>
              </a:rPr>
              <a:t>Poor personal hygiene</a:t>
            </a:r>
          </a:p>
          <a:p>
            <a:r>
              <a:rPr lang="en-US" sz="2600" dirty="0">
                <a:latin typeface="Times New Roman" panose="02020603050405020304" pitchFamily="18" charset="0"/>
                <a:cs typeface="Times New Roman" panose="02020603050405020304" pitchFamily="18" charset="0"/>
              </a:rPr>
              <a:t>Developmental delays</a:t>
            </a:r>
          </a:p>
          <a:p>
            <a:r>
              <a:rPr lang="en-US" sz="2600" dirty="0">
                <a:latin typeface="Times New Roman" panose="02020603050405020304" pitchFamily="18" charset="0"/>
                <a:cs typeface="Times New Roman" panose="02020603050405020304" pitchFamily="18" charset="0"/>
              </a:rPr>
              <a:t>Anxiety, especially late in the school day</a:t>
            </a:r>
          </a:p>
          <a:p>
            <a:r>
              <a:rPr lang="en-US" sz="2600" dirty="0">
                <a:latin typeface="Times New Roman" panose="02020603050405020304" pitchFamily="18" charset="0"/>
                <a:cs typeface="Times New Roman" panose="02020603050405020304" pitchFamily="18" charset="0"/>
              </a:rPr>
              <a:t>Extreme shyness and poor self esteem</a:t>
            </a:r>
          </a:p>
          <a:p>
            <a:r>
              <a:rPr lang="en-US" sz="2600" dirty="0">
                <a:latin typeface="Times New Roman" panose="02020603050405020304" pitchFamily="18" charset="0"/>
                <a:cs typeface="Times New Roman" panose="02020603050405020304" pitchFamily="18" charset="0"/>
              </a:rPr>
              <a:t>Statements such as:</a:t>
            </a:r>
          </a:p>
          <a:p>
            <a:pPr marL="365760" lvl="1" indent="0">
              <a:buNone/>
            </a:pPr>
            <a:r>
              <a:rPr lang="en-US" sz="2600" dirty="0">
                <a:latin typeface="Times New Roman" panose="02020603050405020304" pitchFamily="18" charset="0"/>
                <a:cs typeface="Times New Roman" panose="02020603050405020304" pitchFamily="18" charset="0"/>
              </a:rPr>
              <a:t>	“We’ve been moving around a lot.”</a:t>
            </a:r>
          </a:p>
          <a:p>
            <a:pPr marL="365760" lvl="1" indent="0">
              <a:buNone/>
            </a:pPr>
            <a:r>
              <a:rPr lang="en-US" sz="2600" dirty="0">
                <a:latin typeface="Times New Roman" panose="02020603050405020304" pitchFamily="18" charset="0"/>
                <a:cs typeface="Times New Roman" panose="02020603050405020304" pitchFamily="18" charset="0"/>
              </a:rPr>
              <a:t>	“We’re going through a bad time right now.”</a:t>
            </a:r>
          </a:p>
          <a:p>
            <a:pPr marL="365760" lvl="1" indent="0">
              <a:buNone/>
            </a:pPr>
            <a:r>
              <a:rPr lang="en-US" sz="1600" dirty="0"/>
              <a:t>	</a:t>
            </a:r>
          </a:p>
          <a:p>
            <a:pPr marL="365760" lvl="1" indent="0">
              <a:buNone/>
            </a:pPr>
            <a:endParaRPr lang="en-US" sz="1700" dirty="0"/>
          </a:p>
          <a:p>
            <a:pPr marL="68580" indent="0">
              <a:buNone/>
            </a:pPr>
            <a:endParaRPr lang="en-US" dirty="0"/>
          </a:p>
        </p:txBody>
      </p:sp>
      <p:sp>
        <p:nvSpPr>
          <p:cNvPr id="6" name="Slide Number Placeholder 5"/>
          <p:cNvSpPr>
            <a:spLocks noGrp="1"/>
          </p:cNvSpPr>
          <p:nvPr>
            <p:ph type="sldNum" sz="quarter" idx="12"/>
          </p:nvPr>
        </p:nvSpPr>
        <p:spPr>
          <a:xfrm>
            <a:off x="4649096" y="1"/>
            <a:ext cx="3504304" cy="589616"/>
          </a:xfrm>
        </p:spPr>
        <p:txBody>
          <a:bodyPr/>
          <a:lstStyle/>
          <a:p>
            <a:pPr algn="ctr"/>
            <a:r>
              <a:rPr lang="en-US" sz="3200" b="1" dirty="0">
                <a:latin typeface="Times New Roman" panose="02020603050405020304" pitchFamily="18" charset="0"/>
                <a:cs typeface="Times New Roman" panose="02020603050405020304" pitchFamily="18" charset="0"/>
              </a:rPr>
              <a:t>Identification</a:t>
            </a:r>
          </a:p>
        </p:txBody>
      </p:sp>
      <p:sp>
        <p:nvSpPr>
          <p:cNvPr id="7" name="TextBox 6"/>
          <p:cNvSpPr txBox="1"/>
          <p:nvPr/>
        </p:nvSpPr>
        <p:spPr>
          <a:xfrm>
            <a:off x="1031505" y="762000"/>
            <a:ext cx="7315200" cy="584775"/>
          </a:xfrm>
          <a:prstGeom prst="rect">
            <a:avLst/>
          </a:prstGeom>
          <a:noFill/>
        </p:spPr>
        <p:txBody>
          <a:bodyPr wrap="square" rtlCol="0">
            <a:spAutoFit/>
          </a:bodyPr>
          <a:lstStyle/>
          <a:p>
            <a:r>
              <a:rPr lang="en-US" sz="3200" b="1" dirty="0">
                <a:solidFill>
                  <a:schemeClr val="accent1"/>
                </a:solidFill>
                <a:latin typeface="Times New Roman" panose="02020603050405020304" pitchFamily="18" charset="0"/>
                <a:cs typeface="Times New Roman" panose="02020603050405020304" pitchFamily="18" charset="0"/>
              </a:rPr>
              <a:t>Common Signs of Homelessness</a:t>
            </a:r>
          </a:p>
        </p:txBody>
      </p:sp>
    </p:spTree>
    <p:extLst>
      <p:ext uri="{BB962C8B-B14F-4D97-AF65-F5344CB8AC3E}">
        <p14:creationId xmlns:p14="http://schemas.microsoft.com/office/powerpoint/2010/main" val="67344257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40846" y="2011601"/>
            <a:ext cx="7414708" cy="5568308"/>
          </a:xfrm>
        </p:spPr>
        <p:txBody>
          <a:bodyPr>
            <a:normAutofit/>
          </a:bodyPr>
          <a:lstStyle/>
          <a:p>
            <a:r>
              <a:rPr lang="en-US" sz="2600" dirty="0">
                <a:latin typeface="Times New Roman" panose="02020603050405020304" pitchFamily="18" charset="0"/>
                <a:cs typeface="Times New Roman" panose="02020603050405020304" pitchFamily="18" charset="0"/>
              </a:rPr>
              <a:t>Frequent changes in the background of where the student is working; the student appears to be changing location frequently</a:t>
            </a:r>
          </a:p>
          <a:p>
            <a:r>
              <a:rPr lang="en-US" sz="2600" dirty="0">
                <a:latin typeface="Times New Roman" panose="02020603050405020304" pitchFamily="18" charset="0"/>
                <a:cs typeface="Times New Roman" panose="02020603050405020304" pitchFamily="18" charset="0"/>
              </a:rPr>
              <a:t>Many different people in the background beyond just the students immediate family</a:t>
            </a:r>
          </a:p>
          <a:p>
            <a:r>
              <a:rPr lang="en-US" sz="2600" dirty="0">
                <a:latin typeface="Times New Roman" panose="02020603050405020304" pitchFamily="18" charset="0"/>
                <a:cs typeface="Times New Roman" panose="02020603050405020304" pitchFamily="18" charset="0"/>
              </a:rPr>
              <a:t>Background in a motel/hotel, outdoors or public areas</a:t>
            </a:r>
          </a:p>
          <a:p>
            <a:r>
              <a:rPr lang="en-US" sz="2600" dirty="0">
                <a:latin typeface="Times New Roman" panose="02020603050405020304" pitchFamily="18" charset="0"/>
                <a:cs typeface="Times New Roman" panose="02020603050405020304" pitchFamily="18" charset="0"/>
              </a:rPr>
              <a:t>Student/parent unreachable for periods of time</a:t>
            </a:r>
          </a:p>
          <a:p>
            <a:r>
              <a:rPr lang="en-US" sz="2600" dirty="0">
                <a:latin typeface="Times New Roman" panose="02020603050405020304" pitchFamily="18" charset="0"/>
                <a:cs typeface="Times New Roman" panose="02020603050405020304" pitchFamily="18" charset="0"/>
              </a:rPr>
              <a:t>Unwilling to turn on camera; inconsistent internet</a:t>
            </a:r>
          </a:p>
          <a:p>
            <a:pPr marL="365760" lvl="1" indent="0">
              <a:buNone/>
            </a:pPr>
            <a:r>
              <a:rPr lang="en-US" sz="1600" dirty="0"/>
              <a:t>	</a:t>
            </a:r>
          </a:p>
          <a:p>
            <a:pPr marL="365760" lvl="1" indent="0">
              <a:buNone/>
            </a:pPr>
            <a:endParaRPr lang="en-US" sz="1700" dirty="0"/>
          </a:p>
          <a:p>
            <a:pPr marL="68580" indent="0">
              <a:buNone/>
            </a:pPr>
            <a:endParaRPr lang="en-US" dirty="0"/>
          </a:p>
        </p:txBody>
      </p:sp>
      <p:sp>
        <p:nvSpPr>
          <p:cNvPr id="6" name="Slide Number Placeholder 5"/>
          <p:cNvSpPr>
            <a:spLocks noGrp="1"/>
          </p:cNvSpPr>
          <p:nvPr>
            <p:ph type="sldNum" sz="quarter" idx="12"/>
          </p:nvPr>
        </p:nvSpPr>
        <p:spPr>
          <a:xfrm>
            <a:off x="4649096" y="1"/>
            <a:ext cx="3504304" cy="589616"/>
          </a:xfrm>
        </p:spPr>
        <p:txBody>
          <a:bodyPr/>
          <a:lstStyle/>
          <a:p>
            <a:pPr algn="ctr"/>
            <a:r>
              <a:rPr lang="en-US" sz="3200" b="1" dirty="0">
                <a:latin typeface="Times New Roman" panose="02020603050405020304" pitchFamily="18" charset="0"/>
                <a:cs typeface="Times New Roman" panose="02020603050405020304" pitchFamily="18" charset="0"/>
              </a:rPr>
              <a:t>Identification</a:t>
            </a:r>
          </a:p>
        </p:txBody>
      </p:sp>
      <p:sp>
        <p:nvSpPr>
          <p:cNvPr id="7" name="TextBox 6"/>
          <p:cNvSpPr txBox="1"/>
          <p:nvPr/>
        </p:nvSpPr>
        <p:spPr>
          <a:xfrm>
            <a:off x="838200" y="893743"/>
            <a:ext cx="7620000" cy="1077218"/>
          </a:xfrm>
          <a:prstGeom prst="rect">
            <a:avLst/>
          </a:prstGeom>
          <a:noFill/>
        </p:spPr>
        <p:txBody>
          <a:bodyPr wrap="square" rtlCol="0">
            <a:spAutoFit/>
          </a:bodyPr>
          <a:lstStyle/>
          <a:p>
            <a:pPr algn="ctr"/>
            <a:r>
              <a:rPr lang="en-US" sz="3200" b="1" dirty="0">
                <a:solidFill>
                  <a:schemeClr val="accent1"/>
                </a:solidFill>
                <a:latin typeface="Times New Roman" panose="02020603050405020304" pitchFamily="18" charset="0"/>
                <a:cs typeface="Times New Roman" panose="02020603050405020304" pitchFamily="18" charset="0"/>
              </a:rPr>
              <a:t>Signs of Potential Homelessness </a:t>
            </a:r>
          </a:p>
          <a:p>
            <a:pPr algn="ctr"/>
            <a:r>
              <a:rPr lang="en-US" sz="3200" b="1" dirty="0">
                <a:solidFill>
                  <a:schemeClr val="accent1"/>
                </a:solidFill>
                <a:latin typeface="Times New Roman" panose="02020603050405020304" pitchFamily="18" charset="0"/>
                <a:cs typeface="Times New Roman" panose="02020603050405020304" pitchFamily="18" charset="0"/>
              </a:rPr>
              <a:t>in a Virtual Learning Environment</a:t>
            </a:r>
          </a:p>
        </p:txBody>
      </p:sp>
    </p:spTree>
    <p:extLst>
      <p:ext uri="{BB962C8B-B14F-4D97-AF65-F5344CB8AC3E}">
        <p14:creationId xmlns:p14="http://schemas.microsoft.com/office/powerpoint/2010/main" val="386241327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838200"/>
            <a:ext cx="8039996" cy="5562600"/>
          </a:xfrm>
        </p:spPr>
        <p:txBody>
          <a:bodyPr>
            <a:normAutofit lnSpcReduction="10000"/>
          </a:bodyPr>
          <a:lstStyle/>
          <a:p>
            <a:r>
              <a:rPr lang="en-US" sz="3200" dirty="0">
                <a:latin typeface="Times New Roman" panose="02020603050405020304" pitchFamily="18" charset="0"/>
                <a:cs typeface="Times New Roman" panose="02020603050405020304" pitchFamily="18" charset="0"/>
              </a:rPr>
              <a:t>Listen</a:t>
            </a:r>
            <a:r>
              <a:rPr lang="en-US" dirty="0">
                <a:latin typeface="Times New Roman" panose="02020603050405020304" pitchFamily="18" charset="0"/>
                <a:cs typeface="Times New Roman" panose="02020603050405020304" pitchFamily="18" charset="0"/>
              </a:rPr>
              <a:t>—Listen carefully to what the family/student is saying.  Homelessness is often revealed through conversations, especially by children.</a:t>
            </a:r>
          </a:p>
          <a:p>
            <a:r>
              <a:rPr lang="en-US" sz="3200" dirty="0">
                <a:latin typeface="Times New Roman" panose="02020603050405020304" pitchFamily="18" charset="0"/>
                <a:cs typeface="Times New Roman" panose="02020603050405020304" pitchFamily="18" charset="0"/>
              </a:rPr>
              <a:t>Observe</a:t>
            </a:r>
            <a:r>
              <a:rPr lang="en-US" dirty="0">
                <a:latin typeface="Times New Roman" panose="02020603050405020304" pitchFamily="18" charset="0"/>
                <a:cs typeface="Times New Roman" panose="02020603050405020304" pitchFamily="18" charset="0"/>
              </a:rPr>
              <a:t>—Has the child started wearing the same clothes multiple times a week?  Are they dirty?  Are they missing homework or school supplies?  Does something just seem different today?</a:t>
            </a:r>
          </a:p>
          <a:p>
            <a:r>
              <a:rPr lang="en-US" sz="3200" dirty="0">
                <a:latin typeface="Times New Roman" panose="02020603050405020304" pitchFamily="18" charset="0"/>
                <a:cs typeface="Times New Roman" panose="02020603050405020304" pitchFamily="18" charset="0"/>
              </a:rPr>
              <a:t>Investigate</a:t>
            </a:r>
            <a:r>
              <a:rPr lang="en-US" dirty="0">
                <a:latin typeface="Times New Roman" panose="02020603050405020304" pitchFamily="18" charset="0"/>
                <a:cs typeface="Times New Roman" panose="02020603050405020304" pitchFamily="18" charset="0"/>
              </a:rPr>
              <a:t>—If you suspect a child is homeless; attempt to find out more information.  Speak to the parent.  Enlist the help of the homeless liaison.  </a:t>
            </a:r>
          </a:p>
          <a:p>
            <a:r>
              <a:rPr lang="en-US" sz="3200" dirty="0">
                <a:latin typeface="Times New Roman" panose="02020603050405020304" pitchFamily="18" charset="0"/>
                <a:cs typeface="Times New Roman" panose="02020603050405020304" pitchFamily="18" charset="0"/>
              </a:rPr>
              <a:t>Don’t judge!</a:t>
            </a:r>
            <a:r>
              <a:rPr lang="en-US" dirty="0">
                <a:latin typeface="Times New Roman" panose="02020603050405020304" pitchFamily="18" charset="0"/>
                <a:cs typeface="Times New Roman" panose="02020603050405020304" pitchFamily="18" charset="0"/>
              </a:rPr>
              <a:t>—This is the most important thing to remember.  Homeless families are going through enough.  They are often scared and embarrassed by their situation. Be a helper!</a:t>
            </a:r>
          </a:p>
        </p:txBody>
      </p:sp>
      <p:sp>
        <p:nvSpPr>
          <p:cNvPr id="6" name="Slide Number Placeholder 5"/>
          <p:cNvSpPr>
            <a:spLocks noGrp="1"/>
          </p:cNvSpPr>
          <p:nvPr>
            <p:ph type="sldNum" sz="quarter" idx="12"/>
          </p:nvPr>
        </p:nvSpPr>
        <p:spPr>
          <a:xfrm>
            <a:off x="4649096" y="1"/>
            <a:ext cx="3504304" cy="589616"/>
          </a:xfrm>
        </p:spPr>
        <p:txBody>
          <a:bodyPr/>
          <a:lstStyle/>
          <a:p>
            <a:pPr algn="ctr"/>
            <a:r>
              <a:rPr lang="en-US" sz="3200" b="1" dirty="0">
                <a:latin typeface="Times New Roman" panose="02020603050405020304" pitchFamily="18" charset="0"/>
                <a:cs typeface="Times New Roman" panose="02020603050405020304" pitchFamily="18" charset="0"/>
              </a:rPr>
              <a:t>Identification</a:t>
            </a:r>
          </a:p>
        </p:txBody>
      </p:sp>
    </p:spTree>
    <p:extLst>
      <p:ext uri="{BB962C8B-B14F-4D97-AF65-F5344CB8AC3E}">
        <p14:creationId xmlns:p14="http://schemas.microsoft.com/office/powerpoint/2010/main" val="415511651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641448" y="0"/>
            <a:ext cx="3489540" cy="589617"/>
          </a:xfrm>
        </p:spPr>
        <p:txBody>
          <a:bodyPr/>
          <a:lstStyle/>
          <a:p>
            <a:pPr algn="l"/>
            <a:r>
              <a:rPr lang="en-US" sz="3600" b="1" dirty="0">
                <a:latin typeface="Times New Roman" panose="02020603050405020304" pitchFamily="18" charset="0"/>
                <a:cs typeface="Times New Roman" panose="02020603050405020304" pitchFamily="18" charset="0"/>
              </a:rPr>
              <a:t>Barriers</a:t>
            </a:r>
          </a:p>
        </p:txBody>
      </p:sp>
      <p:sp>
        <p:nvSpPr>
          <p:cNvPr id="4" name="Rectangle 3"/>
          <p:cNvSpPr/>
          <p:nvPr/>
        </p:nvSpPr>
        <p:spPr>
          <a:xfrm>
            <a:off x="990600" y="5105400"/>
            <a:ext cx="7391400" cy="1077218"/>
          </a:xfrm>
          <a:prstGeom prst="rect">
            <a:avLst/>
          </a:prstGeom>
        </p:spPr>
        <p:txBody>
          <a:bodyPr wrap="square">
            <a:spAutoFit/>
          </a:bodyPr>
          <a:lstStyle/>
          <a:p>
            <a:pPr algn="ctr"/>
            <a:r>
              <a:rPr lang="en-US" sz="3200" dirty="0">
                <a:latin typeface="Times New Roman" panose="02020603050405020304" pitchFamily="18" charset="0"/>
                <a:cs typeface="Times New Roman" panose="02020603050405020304" pitchFamily="18" charset="0"/>
                <a:hlinkClick r:id="rId2"/>
              </a:rPr>
              <a:t>Homeless Unaccompanied Youth Discusses Challenges to Education</a:t>
            </a:r>
            <a:endParaRPr lang="en-US" sz="3200" dirty="0">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96230" y="990600"/>
            <a:ext cx="4454428" cy="3236592"/>
          </a:xfrm>
          <a:prstGeom prst="rect">
            <a:avLst/>
          </a:prstGeom>
        </p:spPr>
      </p:pic>
      <p:sp>
        <p:nvSpPr>
          <p:cNvPr id="7" name="TextBox 6"/>
          <p:cNvSpPr txBox="1"/>
          <p:nvPr/>
        </p:nvSpPr>
        <p:spPr>
          <a:xfrm>
            <a:off x="2590800" y="4602775"/>
            <a:ext cx="5105400" cy="369332"/>
          </a:xfrm>
          <a:prstGeom prst="rect">
            <a:avLst/>
          </a:prstGeom>
          <a:noFill/>
        </p:spPr>
        <p:txBody>
          <a:bodyPr wrap="square" rtlCol="0">
            <a:spAutoFit/>
          </a:bodyPr>
          <a:lstStyle/>
          <a:p>
            <a:r>
              <a:rPr lang="en-US" dirty="0"/>
              <a:t>Click on the link below to launch video</a:t>
            </a:r>
          </a:p>
        </p:txBody>
      </p:sp>
    </p:spTree>
    <p:extLst>
      <p:ext uri="{BB962C8B-B14F-4D97-AF65-F5344CB8AC3E}">
        <p14:creationId xmlns:p14="http://schemas.microsoft.com/office/powerpoint/2010/main" val="42948747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838200"/>
            <a:ext cx="8077200" cy="609352"/>
          </a:xfrm>
        </p:spPr>
        <p:txBody>
          <a:bodyPr>
            <a:noAutofit/>
          </a:bodyPr>
          <a:lstStyle/>
          <a:p>
            <a:pPr algn="ctr"/>
            <a:r>
              <a:rPr lang="en-US" sz="3200" b="1" dirty="0">
                <a:latin typeface="Times New Roman" panose="02020603050405020304" pitchFamily="18" charset="0"/>
                <a:cs typeface="Times New Roman" panose="02020603050405020304" pitchFamily="18" charset="0"/>
              </a:rPr>
              <a:t>Barriers to Education for Homeless Students</a:t>
            </a:r>
          </a:p>
        </p:txBody>
      </p:sp>
      <p:sp>
        <p:nvSpPr>
          <p:cNvPr id="3" name="Content Placeholder 2"/>
          <p:cNvSpPr>
            <a:spLocks noGrp="1"/>
          </p:cNvSpPr>
          <p:nvPr>
            <p:ph idx="1"/>
          </p:nvPr>
        </p:nvSpPr>
        <p:spPr>
          <a:xfrm>
            <a:off x="1219200" y="1447552"/>
            <a:ext cx="6702327" cy="5029449"/>
          </a:xfrm>
        </p:spPr>
        <p:txBody>
          <a:bodyPr>
            <a:normAutofit fontScale="62500" lnSpcReduction="20000"/>
          </a:bodyPr>
          <a:lstStyle/>
          <a:p>
            <a:pPr>
              <a:lnSpc>
                <a:spcPct val="150000"/>
              </a:lnSpc>
            </a:pPr>
            <a:r>
              <a:rPr lang="en-US" sz="3800" dirty="0">
                <a:latin typeface="Times New Roman" panose="02020603050405020304" pitchFamily="18" charset="0"/>
                <a:cs typeface="Times New Roman" panose="02020603050405020304" pitchFamily="18" charset="0"/>
              </a:rPr>
              <a:t>Lack of Documentation (Birth Certificate, Immunization Records, School Records)</a:t>
            </a:r>
          </a:p>
          <a:p>
            <a:pPr>
              <a:lnSpc>
                <a:spcPct val="150000"/>
              </a:lnSpc>
            </a:pPr>
            <a:r>
              <a:rPr lang="en-US" sz="3800" dirty="0">
                <a:latin typeface="Times New Roman" panose="02020603050405020304" pitchFamily="18" charset="0"/>
                <a:cs typeface="Times New Roman" panose="02020603050405020304" pitchFamily="18" charset="0"/>
              </a:rPr>
              <a:t>High Mobility</a:t>
            </a:r>
          </a:p>
          <a:p>
            <a:pPr>
              <a:lnSpc>
                <a:spcPct val="150000"/>
              </a:lnSpc>
            </a:pPr>
            <a:r>
              <a:rPr lang="en-US" sz="3800" dirty="0">
                <a:latin typeface="Times New Roman" panose="02020603050405020304" pitchFamily="18" charset="0"/>
                <a:cs typeface="Times New Roman" panose="02020603050405020304" pitchFamily="18" charset="0"/>
              </a:rPr>
              <a:t>Transportation</a:t>
            </a:r>
          </a:p>
          <a:p>
            <a:pPr>
              <a:lnSpc>
                <a:spcPct val="150000"/>
              </a:lnSpc>
            </a:pPr>
            <a:r>
              <a:rPr lang="en-US" sz="3800" dirty="0">
                <a:latin typeface="Times New Roman" panose="02020603050405020304" pitchFamily="18" charset="0"/>
                <a:cs typeface="Times New Roman" panose="02020603050405020304" pitchFamily="18" charset="0"/>
              </a:rPr>
              <a:t>Lack of Awareness</a:t>
            </a:r>
          </a:p>
          <a:p>
            <a:pPr>
              <a:lnSpc>
                <a:spcPct val="150000"/>
              </a:lnSpc>
            </a:pPr>
            <a:r>
              <a:rPr lang="en-US" sz="3800" dirty="0">
                <a:latin typeface="Times New Roman" panose="02020603050405020304" pitchFamily="18" charset="0"/>
                <a:cs typeface="Times New Roman" panose="02020603050405020304" pitchFamily="18" charset="0"/>
              </a:rPr>
              <a:t>Lack of Access to Basic Supports (food, clothing, shelter, medical care)</a:t>
            </a:r>
          </a:p>
          <a:p>
            <a:pPr>
              <a:lnSpc>
                <a:spcPct val="150000"/>
              </a:lnSpc>
            </a:pPr>
            <a:r>
              <a:rPr lang="en-US" sz="3800" dirty="0">
                <a:latin typeface="Times New Roman" panose="02020603050405020304" pitchFamily="18" charset="0"/>
                <a:cs typeface="Times New Roman" panose="02020603050405020304" pitchFamily="18" charset="0"/>
              </a:rPr>
              <a:t>Lack of Access to Technology</a:t>
            </a:r>
          </a:p>
          <a:p>
            <a:pPr>
              <a:lnSpc>
                <a:spcPct val="150000"/>
              </a:lnSpc>
            </a:pPr>
            <a:r>
              <a:rPr lang="en-US" sz="3800" dirty="0">
                <a:latin typeface="Times New Roman" panose="02020603050405020304" pitchFamily="18" charset="0"/>
                <a:cs typeface="Times New Roman" panose="02020603050405020304" pitchFamily="18" charset="0"/>
              </a:rPr>
              <a:t>Lack of Needed School Supplies</a:t>
            </a:r>
          </a:p>
          <a:p>
            <a:endParaRPr lang="en-US" dirty="0"/>
          </a:p>
        </p:txBody>
      </p:sp>
      <p:sp>
        <p:nvSpPr>
          <p:cNvPr id="6" name="Slide Number Placeholder 5"/>
          <p:cNvSpPr>
            <a:spLocks noGrp="1"/>
          </p:cNvSpPr>
          <p:nvPr>
            <p:ph type="sldNum" sz="quarter" idx="12"/>
          </p:nvPr>
        </p:nvSpPr>
        <p:spPr>
          <a:xfrm>
            <a:off x="4649096" y="1"/>
            <a:ext cx="3504304" cy="589616"/>
          </a:xfrm>
        </p:spPr>
        <p:txBody>
          <a:bodyPr/>
          <a:lstStyle/>
          <a:p>
            <a:pPr algn="ctr"/>
            <a:r>
              <a:rPr lang="en-US" sz="2800" b="1" dirty="0">
                <a:latin typeface="Times New Roman" panose="02020603050405020304" pitchFamily="18" charset="0"/>
                <a:cs typeface="Times New Roman" panose="02020603050405020304" pitchFamily="18" charset="0"/>
              </a:rPr>
              <a:t>Removal of Barriers</a:t>
            </a:r>
          </a:p>
        </p:txBody>
      </p:sp>
    </p:spTree>
    <p:extLst>
      <p:ext uri="{BB962C8B-B14F-4D97-AF65-F5344CB8AC3E}">
        <p14:creationId xmlns:p14="http://schemas.microsoft.com/office/powerpoint/2010/main" val="128630900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00996" y="1823958"/>
            <a:ext cx="7696200" cy="4495800"/>
          </a:xfrm>
        </p:spPr>
        <p:txBody>
          <a:bodyPr>
            <a:normAutofit lnSpcReduction="10000"/>
          </a:bodyPr>
          <a:lstStyle/>
          <a:p>
            <a:pPr marL="68580" indent="0">
              <a:buNone/>
            </a:pPr>
            <a:r>
              <a:rPr lang="en-US" sz="2600" dirty="0">
                <a:latin typeface="Times New Roman" panose="02020603050405020304" pitchFamily="18" charset="0"/>
                <a:cs typeface="Times New Roman" panose="02020603050405020304" pitchFamily="18" charset="0"/>
              </a:rPr>
              <a:t>The McKinney Vento Homeless Assistance Act entitles student’s experiencing homelessness to a free, appropriate public education, including pre-school education by providing for:</a:t>
            </a:r>
          </a:p>
          <a:p>
            <a:pPr marL="68580" indent="0">
              <a:buNone/>
            </a:pPr>
            <a:endParaRPr lang="en-US" sz="2600" dirty="0">
              <a:latin typeface="Times New Roman" panose="02020603050405020304" pitchFamily="18" charset="0"/>
              <a:cs typeface="Times New Roman" panose="02020603050405020304" pitchFamily="18" charset="0"/>
            </a:endParaRPr>
          </a:p>
          <a:p>
            <a:pPr lvl="2"/>
            <a:r>
              <a:rPr lang="en-US" sz="2800" dirty="0">
                <a:latin typeface="Times New Roman" panose="02020603050405020304" pitchFamily="18" charset="0"/>
                <a:cs typeface="Times New Roman" panose="02020603050405020304" pitchFamily="18" charset="0"/>
              </a:rPr>
              <a:t>School Stability</a:t>
            </a:r>
          </a:p>
          <a:p>
            <a:endParaRPr lang="en-US" sz="2800" dirty="0">
              <a:latin typeface="Times New Roman" panose="02020603050405020304" pitchFamily="18" charset="0"/>
              <a:cs typeface="Times New Roman" panose="02020603050405020304" pitchFamily="18" charset="0"/>
            </a:endParaRPr>
          </a:p>
          <a:p>
            <a:pPr lvl="2"/>
            <a:r>
              <a:rPr lang="en-US" sz="2800" dirty="0">
                <a:latin typeface="Times New Roman" panose="02020603050405020304" pitchFamily="18" charset="0"/>
                <a:cs typeface="Times New Roman" panose="02020603050405020304" pitchFamily="18" charset="0"/>
              </a:rPr>
              <a:t>Immediate Enrollment</a:t>
            </a:r>
          </a:p>
          <a:p>
            <a:endParaRPr lang="en-US" sz="2800" dirty="0">
              <a:latin typeface="Times New Roman" panose="02020603050405020304" pitchFamily="18" charset="0"/>
              <a:cs typeface="Times New Roman" panose="02020603050405020304" pitchFamily="18" charset="0"/>
            </a:endParaRPr>
          </a:p>
          <a:p>
            <a:pPr lvl="2"/>
            <a:r>
              <a:rPr lang="en-US" sz="2800" dirty="0">
                <a:latin typeface="Times New Roman" panose="02020603050405020304" pitchFamily="18" charset="0"/>
                <a:cs typeface="Times New Roman" panose="02020603050405020304" pitchFamily="18" charset="0"/>
              </a:rPr>
              <a:t>Support for Academic Success</a:t>
            </a:r>
          </a:p>
          <a:p>
            <a:pPr marL="68580" indent="0" algn="ctr">
              <a:buNone/>
            </a:pPr>
            <a:endParaRPr lang="en-US" sz="2500" b="1" dirty="0">
              <a:solidFill>
                <a:schemeClr val="accent1"/>
              </a:solidFill>
              <a:latin typeface="Times New Roman" panose="02020603050405020304" pitchFamily="18" charset="0"/>
              <a:cs typeface="Times New Roman" panose="02020603050405020304" pitchFamily="18" charset="0"/>
            </a:endParaRPr>
          </a:p>
          <a:p>
            <a:endParaRPr lang="en-US" sz="2600" dirty="0">
              <a:latin typeface="Times New Roman" panose="02020603050405020304" pitchFamily="18" charset="0"/>
              <a:cs typeface="Times New Roman" panose="02020603050405020304" pitchFamily="18" charset="0"/>
            </a:endParaRPr>
          </a:p>
          <a:p>
            <a:endParaRPr lang="en-US" sz="26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p:txBody>
      </p:sp>
      <p:sp>
        <p:nvSpPr>
          <p:cNvPr id="6" name="Slide Number Placeholder 5"/>
          <p:cNvSpPr>
            <a:spLocks noGrp="1"/>
          </p:cNvSpPr>
          <p:nvPr>
            <p:ph type="sldNum" sz="quarter" idx="12"/>
          </p:nvPr>
        </p:nvSpPr>
        <p:spPr>
          <a:xfrm>
            <a:off x="4649096" y="1"/>
            <a:ext cx="3504304" cy="589616"/>
          </a:xfrm>
        </p:spPr>
        <p:txBody>
          <a:bodyPr/>
          <a:lstStyle/>
          <a:p>
            <a:pPr algn="ctr"/>
            <a:r>
              <a:rPr lang="en-US" sz="2800" b="1" dirty="0">
                <a:latin typeface="Times New Roman" panose="02020603050405020304" pitchFamily="18" charset="0"/>
                <a:cs typeface="Times New Roman" panose="02020603050405020304" pitchFamily="18" charset="0"/>
              </a:rPr>
              <a:t>Removal of Barriers</a:t>
            </a:r>
          </a:p>
        </p:txBody>
      </p:sp>
      <p:sp>
        <p:nvSpPr>
          <p:cNvPr id="2" name="TextBox 1"/>
          <p:cNvSpPr txBox="1"/>
          <p:nvPr/>
        </p:nvSpPr>
        <p:spPr>
          <a:xfrm>
            <a:off x="648596" y="914400"/>
            <a:ext cx="8001000" cy="584775"/>
          </a:xfrm>
          <a:prstGeom prst="rect">
            <a:avLst/>
          </a:prstGeom>
          <a:noFill/>
        </p:spPr>
        <p:txBody>
          <a:bodyPr wrap="square" rtlCol="0">
            <a:spAutoFit/>
          </a:bodyPr>
          <a:lstStyle/>
          <a:p>
            <a:pPr marL="68580" indent="0" algn="ctr">
              <a:buNone/>
            </a:pPr>
            <a:r>
              <a:rPr lang="en-US" sz="3200" b="1" dirty="0">
                <a:solidFill>
                  <a:schemeClr val="accent1"/>
                </a:solidFill>
                <a:latin typeface="Times New Roman" panose="02020603050405020304" pitchFamily="18" charset="0"/>
                <a:cs typeface="Times New Roman" panose="02020603050405020304" pitchFamily="18" charset="0"/>
              </a:rPr>
              <a:t>McKinney-Vento Homeless Assistance Act</a:t>
            </a:r>
          </a:p>
        </p:txBody>
      </p:sp>
    </p:spTree>
    <p:extLst>
      <p:ext uri="{BB962C8B-B14F-4D97-AF65-F5344CB8AC3E}">
        <p14:creationId xmlns:p14="http://schemas.microsoft.com/office/powerpoint/2010/main" val="305856805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641448" y="0"/>
            <a:ext cx="3489540" cy="589617"/>
          </a:xfrm>
        </p:spPr>
        <p:txBody>
          <a:bodyPr/>
          <a:lstStyle/>
          <a:p>
            <a:pPr algn="l"/>
            <a:r>
              <a:rPr lang="en-US" sz="3600" b="1" dirty="0">
                <a:latin typeface="Times New Roman" panose="02020603050405020304" pitchFamily="18" charset="0"/>
                <a:cs typeface="Times New Roman" panose="02020603050405020304" pitchFamily="18" charset="0"/>
              </a:rPr>
              <a:t>Overview</a:t>
            </a:r>
          </a:p>
        </p:txBody>
      </p:sp>
      <p:pic>
        <p:nvPicPr>
          <p:cNvPr id="6" name="srGzOoBqqe0"/>
          <p:cNvPicPr>
            <a:picLocks noRot="1" noChangeAspect="1"/>
          </p:cNvPicPr>
          <p:nvPr>
            <a:videoFile r:link="rId1"/>
          </p:nvPr>
        </p:nvPicPr>
        <p:blipFill>
          <a:blip r:embed="rId3"/>
          <a:stretch>
            <a:fillRect/>
          </a:stretch>
        </p:blipFill>
        <p:spPr>
          <a:xfrm>
            <a:off x="1252460" y="1066800"/>
            <a:ext cx="6908799" cy="3886200"/>
          </a:xfrm>
          <a:prstGeom prst="rect">
            <a:avLst/>
          </a:prstGeom>
        </p:spPr>
      </p:pic>
      <p:sp>
        <p:nvSpPr>
          <p:cNvPr id="7" name="TextBox 6"/>
          <p:cNvSpPr txBox="1"/>
          <p:nvPr/>
        </p:nvSpPr>
        <p:spPr>
          <a:xfrm>
            <a:off x="609600" y="5430183"/>
            <a:ext cx="7924800" cy="923330"/>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**Although this video includes data for another state, the information provided is a great general overview of </a:t>
            </a:r>
            <a:r>
              <a:rPr lang="en-US" dirty="0" err="1">
                <a:latin typeface="Times New Roman" panose="02020603050405020304" pitchFamily="18" charset="0"/>
                <a:cs typeface="Times New Roman" panose="02020603050405020304" pitchFamily="18" charset="0"/>
              </a:rPr>
              <a:t>McKineny</a:t>
            </a:r>
            <a:r>
              <a:rPr lang="en-US" dirty="0">
                <a:latin typeface="Times New Roman" panose="02020603050405020304" pitchFamily="18" charset="0"/>
                <a:cs typeface="Times New Roman" panose="02020603050405020304" pitchFamily="18" charset="0"/>
              </a:rPr>
              <a:t> Vento.  McKinney Vento is federal legislation and therefore the same law covers all students throughout the United States.</a:t>
            </a:r>
          </a:p>
        </p:txBody>
      </p:sp>
    </p:spTree>
    <p:extLst>
      <p:ext uri="{BB962C8B-B14F-4D97-AF65-F5344CB8AC3E}">
        <p14:creationId xmlns:p14="http://schemas.microsoft.com/office/powerpoint/2010/main" val="35028195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4030" y="807897"/>
            <a:ext cx="7534836" cy="648736"/>
          </a:xfrm>
        </p:spPr>
        <p:txBody>
          <a:bodyPr>
            <a:normAutofit/>
          </a:bodyPr>
          <a:lstStyle/>
          <a:p>
            <a:pPr algn="ctr"/>
            <a:r>
              <a:rPr lang="en-US" sz="3600" dirty="0">
                <a:latin typeface="Times New Roman" panose="02020603050405020304" pitchFamily="18" charset="0"/>
                <a:cs typeface="Times New Roman" panose="02020603050405020304" pitchFamily="18" charset="0"/>
              </a:rPr>
              <a:t>School Stability</a:t>
            </a:r>
          </a:p>
        </p:txBody>
      </p:sp>
      <p:sp>
        <p:nvSpPr>
          <p:cNvPr id="3" name="Content Placeholder 2"/>
          <p:cNvSpPr>
            <a:spLocks noGrp="1"/>
          </p:cNvSpPr>
          <p:nvPr>
            <p:ph idx="1"/>
          </p:nvPr>
        </p:nvSpPr>
        <p:spPr>
          <a:xfrm>
            <a:off x="685800" y="1456633"/>
            <a:ext cx="7848600" cy="4375997"/>
          </a:xfrm>
        </p:spPr>
        <p:txBody>
          <a:bodyPr>
            <a:normAutofit fontScale="92500" lnSpcReduction="20000"/>
          </a:bodyPr>
          <a:lstStyle/>
          <a:p>
            <a:pPr marL="68580" indent="0">
              <a:buNone/>
            </a:pPr>
            <a:r>
              <a:rPr lang="en-US" sz="3000" dirty="0">
                <a:latin typeface="Times New Roman" panose="02020603050405020304" pitchFamily="18" charset="0"/>
                <a:cs typeface="Times New Roman" panose="02020603050405020304" pitchFamily="18" charset="0"/>
              </a:rPr>
              <a:t>Each LEA shall, according to each child’</a:t>
            </a:r>
            <a:r>
              <a:rPr lang="en-US" altLang="ja-JP" sz="3000" dirty="0">
                <a:latin typeface="Times New Roman" panose="02020603050405020304" pitchFamily="18" charset="0"/>
                <a:cs typeface="Times New Roman" panose="02020603050405020304" pitchFamily="18" charset="0"/>
              </a:rPr>
              <a:t>s or youth’s best interest:</a:t>
            </a:r>
          </a:p>
          <a:p>
            <a:pPr marL="68580" indent="0">
              <a:buNone/>
            </a:pPr>
            <a:endParaRPr lang="en-US" sz="3000" dirty="0">
              <a:latin typeface="Times New Roman" panose="02020603050405020304" pitchFamily="18" charset="0"/>
              <a:cs typeface="Times New Roman" panose="02020603050405020304" pitchFamily="18" charset="0"/>
            </a:endParaRPr>
          </a:p>
          <a:p>
            <a:pPr>
              <a:buFont typeface="Courier New" panose="02070309020205020404" pitchFamily="49" charset="0"/>
              <a:buChar char="o"/>
            </a:pPr>
            <a:r>
              <a:rPr lang="en-US" sz="3000" dirty="0">
                <a:latin typeface="Times New Roman" panose="02020603050405020304" pitchFamily="18" charset="0"/>
                <a:cs typeface="Times New Roman" panose="02020603050405020304" pitchFamily="18" charset="0"/>
              </a:rPr>
              <a:t>Continue the student’</a:t>
            </a:r>
            <a:r>
              <a:rPr lang="en-US" altLang="ja-JP" sz="3000" dirty="0">
                <a:latin typeface="Times New Roman" panose="02020603050405020304" pitchFamily="18" charset="0"/>
                <a:cs typeface="Times New Roman" panose="02020603050405020304" pitchFamily="18" charset="0"/>
              </a:rPr>
              <a:t>s education in the school of origin for the duration of homelessness, and until the end of the academic year in which the student becomes permanently housed; OR</a:t>
            </a:r>
          </a:p>
          <a:p>
            <a:pPr>
              <a:buFont typeface="Courier New" panose="02070309020205020404" pitchFamily="49" charset="0"/>
              <a:buChar char="o"/>
            </a:pPr>
            <a:endParaRPr lang="en-US" altLang="ja-JP" sz="3000" dirty="0">
              <a:latin typeface="Times New Roman" panose="02020603050405020304" pitchFamily="18" charset="0"/>
              <a:cs typeface="Times New Roman" panose="02020603050405020304" pitchFamily="18" charset="0"/>
            </a:endParaRPr>
          </a:p>
          <a:p>
            <a:pPr>
              <a:buFont typeface="Courier New" panose="02070309020205020404" pitchFamily="49" charset="0"/>
              <a:buChar char="o"/>
            </a:pPr>
            <a:r>
              <a:rPr lang="en-US" sz="3000" dirty="0">
                <a:latin typeface="Times New Roman" panose="02020603050405020304" pitchFamily="18" charset="0"/>
                <a:cs typeface="Times New Roman" panose="02020603050405020304" pitchFamily="18" charset="0"/>
              </a:rPr>
              <a:t>Enroll in any public school that housed students living where the student is living are eligible to attend.</a:t>
            </a:r>
          </a:p>
          <a:p>
            <a:endParaRPr lang="en-US" dirty="0"/>
          </a:p>
        </p:txBody>
      </p:sp>
      <p:sp>
        <p:nvSpPr>
          <p:cNvPr id="7" name="Date Placeholder 1"/>
          <p:cNvSpPr>
            <a:spLocks noGrp="1"/>
          </p:cNvSpPr>
          <p:nvPr>
            <p:ph type="dt" sz="half" idx="10"/>
          </p:nvPr>
        </p:nvSpPr>
        <p:spPr>
          <a:xfrm>
            <a:off x="4641448" y="0"/>
            <a:ext cx="3489540" cy="589617"/>
          </a:xfrm>
        </p:spPr>
        <p:txBody>
          <a:bodyPr/>
          <a:lstStyle/>
          <a:p>
            <a:pPr algn="l"/>
            <a:r>
              <a:rPr lang="en-US" sz="2800" dirty="0">
                <a:latin typeface="Times New Roman" panose="02020603050405020304" pitchFamily="18" charset="0"/>
                <a:cs typeface="Times New Roman" panose="02020603050405020304" pitchFamily="18" charset="0"/>
              </a:rPr>
              <a:t>School Stability</a:t>
            </a:r>
          </a:p>
        </p:txBody>
      </p:sp>
    </p:spTree>
    <p:extLst>
      <p:ext uri="{BB962C8B-B14F-4D97-AF65-F5344CB8AC3E}">
        <p14:creationId xmlns:p14="http://schemas.microsoft.com/office/powerpoint/2010/main" val="22398115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1"/>
          <p:cNvSpPr>
            <a:spLocks noGrp="1"/>
          </p:cNvSpPr>
          <p:nvPr>
            <p:ph type="dt" sz="half" idx="10"/>
          </p:nvPr>
        </p:nvSpPr>
        <p:spPr>
          <a:xfrm>
            <a:off x="4641448" y="0"/>
            <a:ext cx="3489540" cy="589617"/>
          </a:xfrm>
        </p:spPr>
        <p:txBody>
          <a:bodyPr/>
          <a:lstStyle/>
          <a:p>
            <a:pPr algn="l"/>
            <a:r>
              <a:rPr lang="en-US" sz="3600" dirty="0">
                <a:latin typeface="Times New Roman" panose="02020603050405020304" pitchFamily="18" charset="0"/>
                <a:cs typeface="Times New Roman" panose="02020603050405020304" pitchFamily="18" charset="0"/>
              </a:rPr>
              <a:t>School Stability</a:t>
            </a:r>
          </a:p>
        </p:txBody>
      </p:sp>
      <p:sp>
        <p:nvSpPr>
          <p:cNvPr id="6" name="TextBox 5"/>
          <p:cNvSpPr txBox="1"/>
          <p:nvPr/>
        </p:nvSpPr>
        <p:spPr>
          <a:xfrm>
            <a:off x="411480" y="1371600"/>
            <a:ext cx="8382000" cy="4370427"/>
          </a:xfrm>
          <a:prstGeom prst="rect">
            <a:avLst/>
          </a:prstGeom>
          <a:noFill/>
        </p:spPr>
        <p:txBody>
          <a:bodyPr wrap="square" rtlCol="0">
            <a:spAutoFit/>
          </a:bodyPr>
          <a:lstStyle/>
          <a:p>
            <a:pPr marL="457200" indent="-457200">
              <a:buClr>
                <a:schemeClr val="accent1"/>
              </a:buClr>
              <a:buFont typeface="Courier New" panose="02070309020205020404" pitchFamily="49" charset="0"/>
              <a:buChar char="o"/>
            </a:pPr>
            <a:r>
              <a:rPr lang="en-US" altLang="ja-JP" sz="3200" b="1" dirty="0">
                <a:solidFill>
                  <a:schemeClr val="accent1"/>
                </a:solidFill>
                <a:latin typeface="Times New Roman" panose="02020603050405020304" pitchFamily="18" charset="0"/>
                <a:cs typeface="Times New Roman" panose="02020603050405020304" pitchFamily="18" charset="0"/>
              </a:rPr>
              <a:t>School of origin</a:t>
            </a:r>
            <a:r>
              <a:rPr lang="en-US" altLang="ja-JP" sz="2800" b="1" dirty="0">
                <a:solidFill>
                  <a:schemeClr val="accent1"/>
                </a:solidFill>
                <a:latin typeface="Times New Roman" panose="02020603050405020304" pitchFamily="18" charset="0"/>
                <a:cs typeface="Times New Roman" panose="02020603050405020304" pitchFamily="18" charset="0"/>
              </a:rPr>
              <a:t> </a:t>
            </a:r>
            <a:r>
              <a:rPr lang="en-US" altLang="ja-JP" sz="2800" dirty="0">
                <a:latin typeface="Times New Roman" panose="02020603050405020304" pitchFamily="18" charset="0"/>
                <a:cs typeface="Times New Roman" panose="02020603050405020304" pitchFamily="18" charset="0"/>
              </a:rPr>
              <a:t>is defined as the school attended when the student was permanently housed or the last school attended, including preschool</a:t>
            </a:r>
            <a:r>
              <a:rPr lang="en-US" altLang="ja-JP" sz="2800" dirty="0">
                <a:solidFill>
                  <a:srgbClr val="1F2251"/>
                </a:solidFill>
                <a:latin typeface="Times New Roman" panose="02020603050405020304" pitchFamily="18" charset="0"/>
                <a:cs typeface="Times New Roman" panose="02020603050405020304" pitchFamily="18" charset="0"/>
              </a:rPr>
              <a:t>. </a:t>
            </a:r>
          </a:p>
          <a:p>
            <a:pPr>
              <a:buClr>
                <a:schemeClr val="accent1"/>
              </a:buClr>
            </a:pPr>
            <a:endParaRPr lang="en-US" altLang="ja-JP" sz="2800" dirty="0">
              <a:solidFill>
                <a:srgbClr val="1F2251"/>
              </a:solidFill>
              <a:latin typeface="Times New Roman" panose="02020603050405020304" pitchFamily="18" charset="0"/>
              <a:cs typeface="Times New Roman" panose="02020603050405020304" pitchFamily="18" charset="0"/>
            </a:endParaRPr>
          </a:p>
          <a:p>
            <a:endParaRPr lang="en-US" altLang="ja-JP" sz="2800" dirty="0">
              <a:solidFill>
                <a:srgbClr val="1F2251"/>
              </a:solidFill>
              <a:latin typeface="Times New Roman" panose="02020603050405020304" pitchFamily="18" charset="0"/>
              <a:cs typeface="Times New Roman" panose="02020603050405020304" pitchFamily="18" charset="0"/>
            </a:endParaRPr>
          </a:p>
          <a:p>
            <a:pPr marL="457200" indent="-457200">
              <a:buClr>
                <a:schemeClr val="accent1"/>
              </a:buClr>
              <a:buFont typeface="Courier New" panose="02070309020205020404" pitchFamily="49" charset="0"/>
              <a:buChar char="o"/>
            </a:pPr>
            <a:r>
              <a:rPr lang="en-US" altLang="ja-JP" sz="3200" b="1" dirty="0">
                <a:solidFill>
                  <a:schemeClr val="accent1"/>
                </a:solidFill>
                <a:latin typeface="Times New Roman" panose="02020603050405020304" pitchFamily="18" charset="0"/>
                <a:cs typeface="Times New Roman" panose="02020603050405020304" pitchFamily="18" charset="0"/>
              </a:rPr>
              <a:t>School of origin </a:t>
            </a:r>
            <a:r>
              <a:rPr lang="en-US" altLang="ja-JP" sz="2800" dirty="0">
                <a:latin typeface="Times New Roman" panose="02020603050405020304" pitchFamily="18" charset="0"/>
                <a:cs typeface="Times New Roman" panose="02020603050405020304" pitchFamily="18" charset="0"/>
              </a:rPr>
              <a:t>includes the designated receiving school at the next grade level for feeder school patterns, when the student completes the final grade level served by the school of origin.</a:t>
            </a:r>
          </a:p>
          <a:p>
            <a:endParaRPr lang="en-US" dirty="0"/>
          </a:p>
        </p:txBody>
      </p:sp>
    </p:spTree>
    <p:extLst>
      <p:ext uri="{BB962C8B-B14F-4D97-AF65-F5344CB8AC3E}">
        <p14:creationId xmlns:p14="http://schemas.microsoft.com/office/powerpoint/2010/main" val="41457487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641448" y="0"/>
            <a:ext cx="3489540" cy="589617"/>
          </a:xfrm>
        </p:spPr>
        <p:txBody>
          <a:bodyPr/>
          <a:lstStyle/>
          <a:p>
            <a:pPr algn="l"/>
            <a:r>
              <a:rPr lang="en-US" sz="3600" dirty="0">
                <a:latin typeface="Times New Roman" panose="02020603050405020304" pitchFamily="18" charset="0"/>
                <a:cs typeface="Times New Roman" panose="02020603050405020304" pitchFamily="18" charset="0"/>
              </a:rPr>
              <a:t>School Stability</a:t>
            </a:r>
          </a:p>
        </p:txBody>
      </p:sp>
      <p:sp>
        <p:nvSpPr>
          <p:cNvPr id="5" name="TextBox 4"/>
          <p:cNvSpPr txBox="1"/>
          <p:nvPr/>
        </p:nvSpPr>
        <p:spPr>
          <a:xfrm>
            <a:off x="602848" y="1066800"/>
            <a:ext cx="8077200" cy="5293757"/>
          </a:xfrm>
          <a:prstGeom prst="rect">
            <a:avLst/>
          </a:prstGeom>
          <a:noFill/>
        </p:spPr>
        <p:txBody>
          <a:bodyPr wrap="square" rtlCol="0">
            <a:spAutoFit/>
          </a:bodyPr>
          <a:lstStyle/>
          <a:p>
            <a:r>
              <a:rPr lang="en-US" sz="2600" dirty="0">
                <a:latin typeface="Times New Roman" panose="02020603050405020304" pitchFamily="18" charset="0"/>
                <a:cs typeface="Times New Roman" panose="02020603050405020304" pitchFamily="18" charset="0"/>
              </a:rPr>
              <a:t>In determining best interest, the LEA shall:</a:t>
            </a:r>
          </a:p>
          <a:p>
            <a:pPr marL="342900" indent="-342900">
              <a:buClr>
                <a:schemeClr val="accent1"/>
              </a:buClr>
              <a:buFont typeface="Courier New" panose="02070309020205020404" pitchFamily="49" charset="0"/>
              <a:buChar char="o"/>
            </a:pPr>
            <a:r>
              <a:rPr lang="en-US" sz="2600" b="1" u="sng" dirty="0">
                <a:latin typeface="Times New Roman" panose="02020603050405020304" pitchFamily="18" charset="0"/>
                <a:cs typeface="Times New Roman" panose="02020603050405020304" pitchFamily="18" charset="0"/>
              </a:rPr>
              <a:t>PRESUME</a:t>
            </a:r>
            <a:r>
              <a:rPr lang="en-US" sz="2600" dirty="0">
                <a:latin typeface="Times New Roman" panose="02020603050405020304" pitchFamily="18" charset="0"/>
                <a:cs typeface="Times New Roman" panose="02020603050405020304" pitchFamily="18" charset="0"/>
              </a:rPr>
              <a:t> that keeping the student in the school of origin is in the student’s best interest.</a:t>
            </a:r>
          </a:p>
          <a:p>
            <a:pPr marL="1257300" lvl="2" indent="-342900">
              <a:buClr>
                <a:schemeClr val="accent1"/>
              </a:buClr>
              <a:buFont typeface="Courier New" panose="02070309020205020404" pitchFamily="49" charset="0"/>
              <a:buChar char="o"/>
            </a:pPr>
            <a:r>
              <a:rPr lang="en-US" sz="2600" dirty="0">
                <a:latin typeface="Times New Roman" panose="02020603050405020304" pitchFamily="18" charset="0"/>
                <a:cs typeface="Times New Roman" panose="02020603050405020304" pitchFamily="18" charset="0"/>
              </a:rPr>
              <a:t>Unless contrary to the request of the parent, guardian, or unaccompanied youth.</a:t>
            </a:r>
          </a:p>
          <a:p>
            <a:pPr marL="342900" indent="-342900">
              <a:buClr>
                <a:schemeClr val="accent1"/>
              </a:buClr>
              <a:buFont typeface="Courier New" panose="02070309020205020404" pitchFamily="49" charset="0"/>
              <a:buChar char="o"/>
            </a:pPr>
            <a:r>
              <a:rPr lang="en-US" sz="2600" b="1" dirty="0">
                <a:latin typeface="Times New Roman" panose="02020603050405020304" pitchFamily="18" charset="0"/>
                <a:cs typeface="Times New Roman" panose="02020603050405020304" pitchFamily="18" charset="0"/>
              </a:rPr>
              <a:t>Consider student-centered factors, including the impact of mobility on achievement, education, health, and safety.</a:t>
            </a:r>
          </a:p>
          <a:p>
            <a:pPr marL="1257300" lvl="2" indent="-342900">
              <a:buClr>
                <a:schemeClr val="accent1"/>
              </a:buClr>
              <a:buFont typeface="Courier New" panose="02070309020205020404" pitchFamily="49" charset="0"/>
              <a:buChar char="o"/>
            </a:pPr>
            <a:r>
              <a:rPr lang="en-US" sz="2600" dirty="0">
                <a:latin typeface="Times New Roman" panose="02020603050405020304" pitchFamily="18" charset="0"/>
                <a:cs typeface="Times New Roman" panose="02020603050405020304" pitchFamily="18" charset="0"/>
              </a:rPr>
              <a:t>For preschoolers, attachment to teachers; availability and quality of services in the new area; travel time. </a:t>
            </a:r>
          </a:p>
          <a:p>
            <a:pPr marL="338138" lvl="2" indent="-338138">
              <a:buClr>
                <a:schemeClr val="accent1"/>
              </a:buClr>
              <a:buFont typeface="Courier New" panose="02070309020205020404" pitchFamily="49" charset="0"/>
              <a:buChar char="o"/>
            </a:pPr>
            <a:r>
              <a:rPr lang="en-US" sz="2600" dirty="0">
                <a:latin typeface="Times New Roman" panose="02020603050405020304" pitchFamily="18" charset="0"/>
                <a:cs typeface="Times New Roman" panose="02020603050405020304" pitchFamily="18" charset="0"/>
              </a:rPr>
              <a:t>Give priority to the parent’s/guardian’s request.</a:t>
            </a:r>
          </a:p>
          <a:p>
            <a:pPr marL="342900" indent="-342900">
              <a:buClr>
                <a:schemeClr val="accent1"/>
              </a:buClr>
              <a:buFont typeface="Courier New" panose="02070309020205020404" pitchFamily="49" charset="0"/>
              <a:buChar char="o"/>
            </a:pPr>
            <a:r>
              <a:rPr lang="en-US" sz="2600" dirty="0">
                <a:latin typeface="Times New Roman" panose="02020603050405020304" pitchFamily="18" charset="0"/>
                <a:cs typeface="Times New Roman" panose="02020603050405020304" pitchFamily="18" charset="0"/>
              </a:rPr>
              <a:t>Give priority to unaccompanied youth’s request.</a:t>
            </a:r>
          </a:p>
        </p:txBody>
      </p:sp>
    </p:spTree>
    <p:extLst>
      <p:ext uri="{BB962C8B-B14F-4D97-AF65-F5344CB8AC3E}">
        <p14:creationId xmlns:p14="http://schemas.microsoft.com/office/powerpoint/2010/main" val="8901465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641448" y="0"/>
            <a:ext cx="3489540" cy="589617"/>
          </a:xfrm>
        </p:spPr>
        <p:txBody>
          <a:bodyPr/>
          <a:lstStyle/>
          <a:p>
            <a:pPr algn="l"/>
            <a:r>
              <a:rPr lang="en-US" sz="3600" dirty="0">
                <a:latin typeface="Times New Roman" panose="02020603050405020304" pitchFamily="18" charset="0"/>
                <a:cs typeface="Times New Roman" panose="02020603050405020304" pitchFamily="18" charset="0"/>
              </a:rPr>
              <a:t>School Stability</a:t>
            </a:r>
          </a:p>
        </p:txBody>
      </p:sp>
      <p:sp>
        <p:nvSpPr>
          <p:cNvPr id="5" name="TextBox 4"/>
          <p:cNvSpPr txBox="1"/>
          <p:nvPr/>
        </p:nvSpPr>
        <p:spPr>
          <a:xfrm>
            <a:off x="389559" y="589617"/>
            <a:ext cx="8199120" cy="646331"/>
          </a:xfrm>
          <a:prstGeom prst="rect">
            <a:avLst/>
          </a:prstGeom>
          <a:noFill/>
        </p:spPr>
        <p:txBody>
          <a:bodyPr wrap="square" rtlCol="0">
            <a:spAutoFit/>
          </a:bodyPr>
          <a:lstStyle/>
          <a:p>
            <a:pPr algn="ctr"/>
            <a:r>
              <a:rPr lang="en-US" sz="3600" dirty="0">
                <a:solidFill>
                  <a:srgbClr val="92D050"/>
                </a:solidFill>
                <a:latin typeface="Times New Roman" panose="02020603050405020304" pitchFamily="18" charset="0"/>
                <a:cs typeface="Times New Roman" panose="02020603050405020304" pitchFamily="18" charset="0"/>
              </a:rPr>
              <a:t>Transportation</a:t>
            </a:r>
          </a:p>
        </p:txBody>
      </p:sp>
      <p:sp>
        <p:nvSpPr>
          <p:cNvPr id="4" name="TextBox 3"/>
          <p:cNvSpPr txBox="1"/>
          <p:nvPr/>
        </p:nvSpPr>
        <p:spPr>
          <a:xfrm>
            <a:off x="759912" y="1219200"/>
            <a:ext cx="7848600" cy="5524589"/>
          </a:xfrm>
          <a:prstGeom prst="rect">
            <a:avLst/>
          </a:prstGeom>
          <a:noFill/>
        </p:spPr>
        <p:txBody>
          <a:bodyPr wrap="square" rtlCol="0">
            <a:spAutoFit/>
          </a:bodyPr>
          <a:lstStyle/>
          <a:p>
            <a:r>
              <a:rPr lang="en-US" sz="2600" dirty="0">
                <a:latin typeface="Times New Roman" panose="02020603050405020304" pitchFamily="18" charset="0"/>
                <a:cs typeface="Times New Roman" panose="02020603050405020304" pitchFamily="18" charset="0"/>
              </a:rPr>
              <a:t>LEAs must provide transportation to and from the school/preschool of origin, including until the end of the year when the student obtains permanent housing, at the parent’s or guardian’s request (or at the liaison’s request for unaccompanied youth.</a:t>
            </a:r>
          </a:p>
          <a:p>
            <a:endParaRPr lang="en-US" sz="2700" dirty="0">
              <a:latin typeface="Times New Roman" panose="02020603050405020304" pitchFamily="18" charset="0"/>
              <a:cs typeface="Times New Roman" panose="02020603050405020304" pitchFamily="18" charset="0"/>
            </a:endParaRPr>
          </a:p>
          <a:p>
            <a:pPr marL="457200" indent="-457200">
              <a:buClr>
                <a:schemeClr val="accent1"/>
              </a:buClr>
              <a:buFont typeface="Courier New" panose="02070309020205020404" pitchFamily="49" charset="0"/>
              <a:buChar char="o"/>
            </a:pPr>
            <a:r>
              <a:rPr lang="en-US" sz="2400" dirty="0">
                <a:latin typeface="Times New Roman" panose="02020603050405020304" pitchFamily="18" charset="0"/>
                <a:cs typeface="Times New Roman" panose="02020603050405020304" pitchFamily="18" charset="0"/>
              </a:rPr>
              <a:t>If staying in the same LEA, that LEA must provide or arrange transportation to the school of origin.</a:t>
            </a:r>
          </a:p>
          <a:p>
            <a:pPr marL="457200" indent="-457200">
              <a:buClr>
                <a:schemeClr val="accent1"/>
              </a:buClr>
              <a:buFont typeface="Courier New" panose="02070309020205020404" pitchFamily="49" charset="0"/>
              <a:buChar char="o"/>
            </a:pPr>
            <a:endParaRPr lang="en-US" sz="2400" dirty="0">
              <a:latin typeface="Times New Roman" panose="02020603050405020304" pitchFamily="18" charset="0"/>
              <a:cs typeface="Times New Roman" panose="02020603050405020304" pitchFamily="18" charset="0"/>
            </a:endParaRPr>
          </a:p>
          <a:p>
            <a:pPr marL="457200" indent="-457200">
              <a:buClr>
                <a:schemeClr val="accent1"/>
              </a:buClr>
              <a:buFont typeface="Courier New" panose="02070309020205020404" pitchFamily="49" charset="0"/>
              <a:buChar char="o"/>
            </a:pPr>
            <a:r>
              <a:rPr lang="en-US" sz="2400" dirty="0">
                <a:latin typeface="Times New Roman" panose="02020603050405020304" pitchFamily="18" charset="0"/>
                <a:cs typeface="Times New Roman" panose="02020603050405020304" pitchFamily="18" charset="0"/>
              </a:rPr>
              <a:t>If crossing district boundaries, the school of origin and the district of residency must determine how to divide the transportation cost and responsibility, or they must share the cost equally.</a:t>
            </a:r>
          </a:p>
          <a:p>
            <a:r>
              <a:rPr lang="en-US" sz="28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26340631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641448" y="0"/>
            <a:ext cx="3588152" cy="589617"/>
          </a:xfrm>
        </p:spPr>
        <p:txBody>
          <a:bodyPr/>
          <a:lstStyle/>
          <a:p>
            <a:pPr algn="l"/>
            <a:r>
              <a:rPr lang="en-US" sz="2700" b="1" dirty="0">
                <a:latin typeface="Times New Roman" panose="02020603050405020304" pitchFamily="18" charset="0"/>
                <a:cs typeface="Times New Roman" panose="02020603050405020304" pitchFamily="18" charset="0"/>
              </a:rPr>
              <a:t>Immediate Enrollment</a:t>
            </a:r>
          </a:p>
        </p:txBody>
      </p:sp>
      <p:sp>
        <p:nvSpPr>
          <p:cNvPr id="5" name="TextBox 4"/>
          <p:cNvSpPr txBox="1"/>
          <p:nvPr/>
        </p:nvSpPr>
        <p:spPr>
          <a:xfrm>
            <a:off x="755248" y="1066800"/>
            <a:ext cx="7772400" cy="4893647"/>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When remaining in the school of origin is not in the student’s best interest or not what the parent, guardian or youth requests, McKinney-Vento students are entitled to immediate enrollment in any public school that students living in the same attendance area are eligible to attend; even if:</a:t>
            </a:r>
          </a:p>
          <a:p>
            <a:endParaRPr lang="en-US" sz="2400" dirty="0">
              <a:latin typeface="Times New Roman" panose="02020603050405020304" pitchFamily="18" charset="0"/>
              <a:cs typeface="Times New Roman" panose="02020603050405020304" pitchFamily="18" charset="0"/>
            </a:endParaRPr>
          </a:p>
          <a:p>
            <a:pPr marL="342900" indent="-342900">
              <a:buClr>
                <a:schemeClr val="accent1"/>
              </a:buClr>
              <a:buFont typeface="Courier New" panose="02070309020205020404" pitchFamily="49" charset="0"/>
              <a:buChar char="o"/>
            </a:pPr>
            <a:r>
              <a:rPr lang="en-US" sz="2400" dirty="0">
                <a:latin typeface="Times New Roman" panose="02020603050405020304" pitchFamily="18" charset="0"/>
                <a:cs typeface="Times New Roman" panose="02020603050405020304" pitchFamily="18" charset="0"/>
              </a:rPr>
              <a:t>Students do not have the required documents, such as school records, </a:t>
            </a:r>
            <a:r>
              <a:rPr lang="en-US" sz="2400" b="1" dirty="0">
                <a:solidFill>
                  <a:srgbClr val="92D050"/>
                </a:solidFill>
                <a:latin typeface="Times New Roman" panose="02020603050405020304" pitchFamily="18" charset="0"/>
                <a:cs typeface="Times New Roman" panose="02020603050405020304" pitchFamily="18" charset="0"/>
              </a:rPr>
              <a:t>records of immunization and other required </a:t>
            </a:r>
            <a:r>
              <a:rPr lang="en-US" sz="2400" b="1">
                <a:solidFill>
                  <a:srgbClr val="92D050"/>
                </a:solidFill>
                <a:latin typeface="Times New Roman" panose="02020603050405020304" pitchFamily="18" charset="0"/>
                <a:cs typeface="Times New Roman" panose="02020603050405020304" pitchFamily="18" charset="0"/>
              </a:rPr>
              <a:t>health records</a:t>
            </a:r>
            <a:r>
              <a:rPr lang="en-US" sz="2400" dirty="0">
                <a:latin typeface="Times New Roman" panose="02020603050405020304" pitchFamily="18" charset="0"/>
                <a:cs typeface="Times New Roman" panose="02020603050405020304" pitchFamily="18" charset="0"/>
              </a:rPr>
              <a:t>,</a:t>
            </a:r>
            <a:r>
              <a:rPr lang="en-US" sz="2400">
                <a:solidFill>
                  <a:srgbClr val="FF0000"/>
                </a:solidFill>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proof of residency, guardianship, or other documents; or </a:t>
            </a:r>
          </a:p>
          <a:p>
            <a:pPr marL="342900" indent="-342900">
              <a:buClr>
                <a:schemeClr val="accent1"/>
              </a:buClr>
              <a:buFont typeface="Courier New" panose="02070309020205020404" pitchFamily="49" charset="0"/>
              <a:buChar char="o"/>
            </a:pPr>
            <a:endParaRPr lang="en-US" sz="2400" dirty="0">
              <a:latin typeface="Times New Roman" panose="02020603050405020304" pitchFamily="18" charset="0"/>
              <a:cs typeface="Times New Roman" panose="02020603050405020304" pitchFamily="18" charset="0"/>
            </a:endParaRPr>
          </a:p>
          <a:p>
            <a:pPr marL="342900" indent="-342900">
              <a:buClr>
                <a:schemeClr val="accent1"/>
              </a:buClr>
              <a:buFont typeface="Courier New" panose="02070309020205020404" pitchFamily="49" charset="0"/>
              <a:buChar char="o"/>
            </a:pPr>
            <a:r>
              <a:rPr lang="en-US" sz="2400" dirty="0">
                <a:latin typeface="Times New Roman" panose="02020603050405020304" pitchFamily="18" charset="0"/>
                <a:cs typeface="Times New Roman" panose="02020603050405020304" pitchFamily="18" charset="0"/>
              </a:rPr>
              <a:t>Students have missed application or enrollment deadlines during any period of homelessness.</a:t>
            </a:r>
          </a:p>
        </p:txBody>
      </p:sp>
    </p:spTree>
    <p:extLst>
      <p:ext uri="{BB962C8B-B14F-4D97-AF65-F5344CB8AC3E}">
        <p14:creationId xmlns:p14="http://schemas.microsoft.com/office/powerpoint/2010/main" val="24107751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641448" y="0"/>
            <a:ext cx="3588152" cy="589617"/>
          </a:xfrm>
        </p:spPr>
        <p:txBody>
          <a:bodyPr/>
          <a:lstStyle/>
          <a:p>
            <a:pPr algn="l"/>
            <a:r>
              <a:rPr lang="en-US" sz="2700" b="1" dirty="0">
                <a:latin typeface="Times New Roman" panose="02020603050405020304" pitchFamily="18" charset="0"/>
                <a:cs typeface="Times New Roman" panose="02020603050405020304" pitchFamily="18" charset="0"/>
              </a:rPr>
              <a:t>Immediate Enrollment</a:t>
            </a:r>
          </a:p>
        </p:txBody>
      </p:sp>
      <p:sp>
        <p:nvSpPr>
          <p:cNvPr id="5" name="TextBox 4"/>
          <p:cNvSpPr txBox="1"/>
          <p:nvPr/>
        </p:nvSpPr>
        <p:spPr>
          <a:xfrm>
            <a:off x="533400" y="914400"/>
            <a:ext cx="8077200" cy="5093702"/>
          </a:xfrm>
          <a:prstGeom prst="rect">
            <a:avLst/>
          </a:prstGeom>
          <a:noFill/>
        </p:spPr>
        <p:txBody>
          <a:bodyPr wrap="square" rtlCol="0">
            <a:spAutoFit/>
          </a:bodyPr>
          <a:lstStyle/>
          <a:p>
            <a:pPr marL="342900" indent="-342900">
              <a:buClr>
                <a:schemeClr val="accent1"/>
              </a:buClr>
              <a:buFont typeface="Courier New" panose="02070309020205020404" pitchFamily="49" charset="0"/>
              <a:buChar char="o"/>
            </a:pPr>
            <a:r>
              <a:rPr lang="en-US" sz="2500" dirty="0">
                <a:latin typeface="Times New Roman" panose="02020603050405020304" pitchFamily="18" charset="0"/>
                <a:cs typeface="Times New Roman" panose="02020603050405020304" pitchFamily="18" charset="0"/>
              </a:rPr>
              <a:t>“Enrollment” includes attending classes and participating fully in school activities.</a:t>
            </a:r>
          </a:p>
          <a:p>
            <a:endParaRPr lang="en-US" sz="2500" dirty="0">
              <a:latin typeface="Times New Roman" panose="02020603050405020304" pitchFamily="18" charset="0"/>
              <a:cs typeface="Times New Roman" panose="02020603050405020304" pitchFamily="18" charset="0"/>
            </a:endParaRPr>
          </a:p>
          <a:p>
            <a:pPr marL="342900" indent="-342900">
              <a:buClr>
                <a:schemeClr val="accent1"/>
              </a:buClr>
              <a:buFont typeface="Courier New" panose="02070309020205020404" pitchFamily="49" charset="0"/>
              <a:buChar char="o"/>
            </a:pPr>
            <a:r>
              <a:rPr lang="en-US" sz="2500" dirty="0">
                <a:latin typeface="Times New Roman" panose="02020603050405020304" pitchFamily="18" charset="0"/>
                <a:cs typeface="Times New Roman" panose="02020603050405020304" pitchFamily="18" charset="0"/>
              </a:rPr>
              <a:t>SEAs and LEAs must develop, review, and revise policies to remove barriers to identification,</a:t>
            </a:r>
            <a:r>
              <a:rPr lang="en-US" sz="2500" dirty="0">
                <a:solidFill>
                  <a:srgbClr val="FF0000"/>
                </a:solidFill>
                <a:latin typeface="Times New Roman" panose="02020603050405020304" pitchFamily="18" charset="0"/>
                <a:cs typeface="Times New Roman" panose="02020603050405020304" pitchFamily="18" charset="0"/>
              </a:rPr>
              <a:t> </a:t>
            </a:r>
            <a:r>
              <a:rPr lang="en-US" sz="2500" dirty="0">
                <a:latin typeface="Times New Roman" panose="02020603050405020304" pitchFamily="18" charset="0"/>
                <a:cs typeface="Times New Roman" panose="02020603050405020304" pitchFamily="18" charset="0"/>
              </a:rPr>
              <a:t>enrollment and retention of children and youth in homeless situations, including barriers due to outstanding fees or fines, or absences. </a:t>
            </a:r>
          </a:p>
          <a:p>
            <a:pPr marL="342900" indent="-342900">
              <a:buClr>
                <a:schemeClr val="accent1"/>
              </a:buClr>
              <a:buFont typeface="Courier New" panose="02070309020205020404" pitchFamily="49" charset="0"/>
              <a:buChar char="o"/>
            </a:pPr>
            <a:endParaRPr lang="en-US" sz="2500" dirty="0">
              <a:latin typeface="Times New Roman" panose="02020603050405020304" pitchFamily="18" charset="0"/>
              <a:cs typeface="Times New Roman" panose="02020603050405020304" pitchFamily="18" charset="0"/>
            </a:endParaRPr>
          </a:p>
          <a:p>
            <a:pPr marL="342900" indent="-342900">
              <a:buClr>
                <a:schemeClr val="accent1"/>
              </a:buClr>
              <a:buFont typeface="Courier New" panose="02070309020205020404" pitchFamily="49" charset="0"/>
              <a:buChar char="o"/>
            </a:pPr>
            <a:r>
              <a:rPr lang="en-US" sz="2500" dirty="0">
                <a:latin typeface="Times New Roman" panose="02020603050405020304" pitchFamily="18" charset="0"/>
                <a:cs typeface="Times New Roman" panose="02020603050405020304" pitchFamily="18" charset="0"/>
              </a:rPr>
              <a:t>If a student does not have immunizations, or immunization or other health records or screenings, the liaison must immediately assist the family in obtaining them; the student must be enrolled in the interim.</a:t>
            </a:r>
          </a:p>
        </p:txBody>
      </p:sp>
    </p:spTree>
    <p:extLst>
      <p:ext uri="{BB962C8B-B14F-4D97-AF65-F5344CB8AC3E}">
        <p14:creationId xmlns:p14="http://schemas.microsoft.com/office/powerpoint/2010/main" val="32268984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641448" y="0"/>
            <a:ext cx="3489540" cy="589617"/>
          </a:xfrm>
        </p:spPr>
        <p:txBody>
          <a:bodyPr/>
          <a:lstStyle/>
          <a:p>
            <a:pPr algn="l"/>
            <a:r>
              <a:rPr lang="en-US" sz="2800" dirty="0">
                <a:latin typeface="Times New Roman" panose="02020603050405020304" pitchFamily="18" charset="0"/>
                <a:cs typeface="Times New Roman" panose="02020603050405020304" pitchFamily="18" charset="0"/>
              </a:rPr>
              <a:t>Immediate Enrollment</a:t>
            </a:r>
          </a:p>
        </p:txBody>
      </p:sp>
      <p:sp>
        <p:nvSpPr>
          <p:cNvPr id="5" name="TextBox 4"/>
          <p:cNvSpPr txBox="1"/>
          <p:nvPr/>
        </p:nvSpPr>
        <p:spPr>
          <a:xfrm>
            <a:off x="656188" y="1447800"/>
            <a:ext cx="7970520" cy="4893647"/>
          </a:xfrm>
          <a:prstGeom prst="rect">
            <a:avLst/>
          </a:prstGeom>
          <a:noFill/>
        </p:spPr>
        <p:txBody>
          <a:bodyPr wrap="square" rtlCol="0">
            <a:spAutoFit/>
          </a:bodyPr>
          <a:lstStyle/>
          <a:p>
            <a:pPr marL="457200" indent="-457200">
              <a:buClr>
                <a:schemeClr val="accent1"/>
              </a:buClr>
              <a:buFont typeface="Courier New" panose="02070309020205020404" pitchFamily="49" charset="0"/>
              <a:buChar char="o"/>
            </a:pPr>
            <a:r>
              <a:rPr lang="en-US" sz="2400" dirty="0">
                <a:latin typeface="Times New Roman" panose="02020603050405020304" pitchFamily="18" charset="0"/>
                <a:cs typeface="Times New Roman" panose="02020603050405020304" pitchFamily="18" charset="0"/>
              </a:rPr>
              <a:t>Immediate enrollment applies, even without a parent or legal guardian present. </a:t>
            </a:r>
          </a:p>
          <a:p>
            <a:pPr>
              <a:buClr>
                <a:schemeClr val="accent1"/>
              </a:buClr>
            </a:pPr>
            <a:endParaRPr lang="en-US" sz="2400" dirty="0">
              <a:latin typeface="Times New Roman" panose="02020603050405020304" pitchFamily="18" charset="0"/>
              <a:cs typeface="Times New Roman" panose="02020603050405020304" pitchFamily="18" charset="0"/>
            </a:endParaRPr>
          </a:p>
          <a:p>
            <a:pPr marL="457200" indent="-457200">
              <a:buClr>
                <a:schemeClr val="accent1"/>
              </a:buClr>
              <a:buFont typeface="Courier New" panose="02070309020205020404" pitchFamily="49" charset="0"/>
              <a:buChar char="o"/>
            </a:pPr>
            <a:r>
              <a:rPr lang="en-US" sz="2400" dirty="0">
                <a:latin typeface="Times New Roman" panose="02020603050405020304" pitchFamily="18" charset="0"/>
                <a:cs typeface="Times New Roman" panose="02020603050405020304" pitchFamily="18" charset="0"/>
              </a:rPr>
              <a:t>The liaison or enrollment personnel should have a best interest conversation with the unaccompanied youth and assist with enrollment as appropriate, giving priority to the wishes of the unaccompanied youth.  </a:t>
            </a:r>
          </a:p>
          <a:p>
            <a:pPr marL="457200" indent="-457200">
              <a:buClr>
                <a:schemeClr val="accent1"/>
              </a:buClr>
              <a:buFont typeface="Courier New" panose="02070309020205020404" pitchFamily="49" charset="0"/>
              <a:buChar char="o"/>
            </a:pPr>
            <a:endParaRPr lang="en-US" sz="2400" dirty="0">
              <a:latin typeface="Times New Roman" panose="02020603050405020304" pitchFamily="18" charset="0"/>
              <a:cs typeface="Times New Roman" panose="02020603050405020304" pitchFamily="18" charset="0"/>
            </a:endParaRPr>
          </a:p>
          <a:p>
            <a:pPr marL="457200" indent="-457200">
              <a:buClr>
                <a:schemeClr val="accent1"/>
              </a:buClr>
              <a:buFont typeface="Courier New" panose="02070309020205020404" pitchFamily="49" charset="0"/>
              <a:buChar char="o"/>
            </a:pPr>
            <a:r>
              <a:rPr lang="en-US" sz="2400" dirty="0">
                <a:latin typeface="Times New Roman" panose="02020603050405020304" pitchFamily="18" charset="0"/>
                <a:cs typeface="Times New Roman" panose="02020603050405020304" pitchFamily="18" charset="0"/>
              </a:rPr>
              <a:t>For older students where we are talking about credit accrual, it is important to evaluate if changing schools will affect the ability to meet graduation requirements and therefore graduate on time.  </a:t>
            </a:r>
          </a:p>
          <a:p>
            <a:pPr marL="457200" indent="-457200">
              <a:buClr>
                <a:schemeClr val="accent1"/>
              </a:buClr>
              <a:buFont typeface="Courier New" panose="02070309020205020404" pitchFamily="49" charset="0"/>
              <a:buChar char="o"/>
            </a:pPr>
            <a:endParaRPr lang="en-US" sz="2400" dirty="0">
              <a:latin typeface="Times New Roman" panose="02020603050405020304" pitchFamily="18" charset="0"/>
              <a:cs typeface="Times New Roman" panose="02020603050405020304" pitchFamily="18" charset="0"/>
            </a:endParaRPr>
          </a:p>
        </p:txBody>
      </p:sp>
      <p:sp>
        <p:nvSpPr>
          <p:cNvPr id="6" name="TextBox 5"/>
          <p:cNvSpPr txBox="1"/>
          <p:nvPr/>
        </p:nvSpPr>
        <p:spPr>
          <a:xfrm>
            <a:off x="450448" y="665667"/>
            <a:ext cx="8382000" cy="1200329"/>
          </a:xfrm>
          <a:prstGeom prst="rect">
            <a:avLst/>
          </a:prstGeom>
          <a:noFill/>
        </p:spPr>
        <p:txBody>
          <a:bodyPr wrap="square" rtlCol="0">
            <a:spAutoFit/>
          </a:bodyPr>
          <a:lstStyle/>
          <a:p>
            <a:pPr algn="ctr"/>
            <a:r>
              <a:rPr lang="en-US" sz="3600" dirty="0">
                <a:latin typeface="Times New Roman" panose="02020603050405020304" pitchFamily="18" charset="0"/>
                <a:cs typeface="Times New Roman" panose="02020603050405020304" pitchFamily="18" charset="0"/>
              </a:rPr>
              <a:t>Enrollment of Unaccompanied Youth</a:t>
            </a:r>
          </a:p>
          <a:p>
            <a:pPr algn="ctr"/>
            <a:endParaRPr lang="en-US" sz="3600" dirty="0"/>
          </a:p>
        </p:txBody>
      </p:sp>
    </p:spTree>
    <p:extLst>
      <p:ext uri="{BB962C8B-B14F-4D97-AF65-F5344CB8AC3E}">
        <p14:creationId xmlns:p14="http://schemas.microsoft.com/office/powerpoint/2010/main" val="7146828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641448" y="0"/>
            <a:ext cx="3740552" cy="589617"/>
          </a:xfrm>
        </p:spPr>
        <p:txBody>
          <a:bodyPr/>
          <a:lstStyle/>
          <a:p>
            <a:pPr algn="l"/>
            <a:r>
              <a:rPr lang="en-US" sz="2700" b="1" dirty="0">
                <a:latin typeface="Times New Roman" panose="02020603050405020304" pitchFamily="18" charset="0"/>
                <a:cs typeface="Times New Roman" panose="02020603050405020304" pitchFamily="18" charset="0"/>
              </a:rPr>
              <a:t>Immediate Enrollment</a:t>
            </a:r>
          </a:p>
        </p:txBody>
      </p:sp>
      <p:sp>
        <p:nvSpPr>
          <p:cNvPr id="5" name="TextBox 4"/>
          <p:cNvSpPr txBox="1"/>
          <p:nvPr/>
        </p:nvSpPr>
        <p:spPr>
          <a:xfrm>
            <a:off x="450448" y="762000"/>
            <a:ext cx="8382000" cy="1138773"/>
          </a:xfrm>
          <a:prstGeom prst="rect">
            <a:avLst/>
          </a:prstGeom>
          <a:noFill/>
        </p:spPr>
        <p:txBody>
          <a:bodyPr wrap="square" rtlCol="0">
            <a:spAutoFit/>
          </a:bodyPr>
          <a:lstStyle/>
          <a:p>
            <a:pPr algn="ctr"/>
            <a:r>
              <a:rPr lang="en-US" sz="3200" dirty="0">
                <a:latin typeface="Times New Roman" panose="02020603050405020304" pitchFamily="18" charset="0"/>
                <a:cs typeface="Times New Roman" panose="02020603050405020304" pitchFamily="18" charset="0"/>
              </a:rPr>
              <a:t>Dispute Resolution</a:t>
            </a:r>
          </a:p>
          <a:p>
            <a:pPr algn="ctr"/>
            <a:endParaRPr lang="en-US" sz="3600" dirty="0"/>
          </a:p>
        </p:txBody>
      </p:sp>
      <p:sp>
        <p:nvSpPr>
          <p:cNvPr id="6" name="TextBox 5"/>
          <p:cNvSpPr txBox="1"/>
          <p:nvPr/>
        </p:nvSpPr>
        <p:spPr>
          <a:xfrm>
            <a:off x="685800" y="1447800"/>
            <a:ext cx="7772400" cy="4893647"/>
          </a:xfrm>
          <a:prstGeom prst="rect">
            <a:avLst/>
          </a:prstGeom>
          <a:noFill/>
        </p:spPr>
        <p:txBody>
          <a:bodyPr wrap="square" rtlCol="0">
            <a:spAutoFit/>
          </a:bodyPr>
          <a:lstStyle/>
          <a:p>
            <a:r>
              <a:rPr lang="en-US" sz="2600" dirty="0">
                <a:latin typeface="Times New Roman" panose="02020603050405020304" pitchFamily="18" charset="0"/>
                <a:cs typeface="Times New Roman" panose="02020603050405020304" pitchFamily="18" charset="0"/>
              </a:rPr>
              <a:t>If a dispute arises over eligibility, school selection or enrollment in a school (including full participation):</a:t>
            </a:r>
          </a:p>
          <a:p>
            <a:endParaRPr lang="en-US" sz="2600" dirty="0">
              <a:latin typeface="Times New Roman" panose="02020603050405020304" pitchFamily="18" charset="0"/>
              <a:cs typeface="Times New Roman" panose="02020603050405020304" pitchFamily="18" charset="0"/>
            </a:endParaRPr>
          </a:p>
          <a:p>
            <a:pPr marL="457200" indent="-457200">
              <a:buClr>
                <a:schemeClr val="accent1"/>
              </a:buClr>
              <a:buFont typeface="Courier New" panose="02070309020205020404" pitchFamily="49" charset="0"/>
              <a:buChar char="o"/>
            </a:pPr>
            <a:r>
              <a:rPr lang="en-US" sz="2600" dirty="0">
                <a:latin typeface="Times New Roman" panose="02020603050405020304" pitchFamily="18" charset="0"/>
                <a:cs typeface="Times New Roman" panose="02020603050405020304" pitchFamily="18" charset="0"/>
              </a:rPr>
              <a:t>The student shall be immediately enrolled in the school in which enrollment is sought, pending resolution of the dispute (including all available appeals).</a:t>
            </a:r>
          </a:p>
          <a:p>
            <a:pPr marL="457200" indent="-457200">
              <a:buClr>
                <a:schemeClr val="accent1"/>
              </a:buClr>
              <a:buFont typeface="Courier New" panose="02070309020205020404" pitchFamily="49" charset="0"/>
              <a:buChar char="o"/>
            </a:pPr>
            <a:endParaRPr lang="en-US" sz="2600" dirty="0">
              <a:latin typeface="Times New Roman" panose="02020603050405020304" pitchFamily="18" charset="0"/>
              <a:cs typeface="Times New Roman" panose="02020603050405020304" pitchFamily="18" charset="0"/>
            </a:endParaRPr>
          </a:p>
          <a:p>
            <a:pPr marL="457200" indent="-457200">
              <a:buClr>
                <a:schemeClr val="accent1"/>
              </a:buClr>
              <a:buFont typeface="Courier New" panose="02070309020205020404" pitchFamily="49" charset="0"/>
              <a:buChar char="o"/>
            </a:pPr>
            <a:r>
              <a:rPr lang="en-US" sz="2600" dirty="0">
                <a:latin typeface="Times New Roman" panose="02020603050405020304" pitchFamily="18" charset="0"/>
                <a:cs typeface="Times New Roman" panose="02020603050405020304" pitchFamily="18" charset="0"/>
              </a:rPr>
              <a:t>The parent, guardian or unaccompanied youth must be provided a written explanation of decisions </a:t>
            </a:r>
            <a:r>
              <a:rPr lang="en-US" sz="2600" b="1" dirty="0">
                <a:solidFill>
                  <a:schemeClr val="accent1"/>
                </a:solidFill>
                <a:latin typeface="Times New Roman" panose="02020603050405020304" pitchFamily="18" charset="0"/>
                <a:cs typeface="Times New Roman" panose="02020603050405020304" pitchFamily="18" charset="0"/>
              </a:rPr>
              <a:t>made by the school, LEA or SEA, </a:t>
            </a:r>
            <a:r>
              <a:rPr lang="en-US" sz="2600" dirty="0">
                <a:latin typeface="Times New Roman" panose="02020603050405020304" pitchFamily="18" charset="0"/>
                <a:cs typeface="Times New Roman" panose="02020603050405020304" pitchFamily="18" charset="0"/>
              </a:rPr>
              <a:t>and how to appeal them.</a:t>
            </a:r>
          </a:p>
        </p:txBody>
      </p:sp>
    </p:spTree>
    <p:extLst>
      <p:ext uri="{BB962C8B-B14F-4D97-AF65-F5344CB8AC3E}">
        <p14:creationId xmlns:p14="http://schemas.microsoft.com/office/powerpoint/2010/main" val="15726774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641448" y="0"/>
            <a:ext cx="3740552" cy="589617"/>
          </a:xfrm>
        </p:spPr>
        <p:txBody>
          <a:bodyPr/>
          <a:lstStyle/>
          <a:p>
            <a:pPr algn="l"/>
            <a:r>
              <a:rPr lang="en-US" sz="2700" b="1" dirty="0">
                <a:latin typeface="Times New Roman" panose="02020603050405020304" pitchFamily="18" charset="0"/>
                <a:cs typeface="Times New Roman" panose="02020603050405020304" pitchFamily="18" charset="0"/>
              </a:rPr>
              <a:t>Immediate Enrollment</a:t>
            </a:r>
          </a:p>
        </p:txBody>
      </p:sp>
      <p:sp>
        <p:nvSpPr>
          <p:cNvPr id="5" name="TextBox 4"/>
          <p:cNvSpPr txBox="1"/>
          <p:nvPr/>
        </p:nvSpPr>
        <p:spPr>
          <a:xfrm>
            <a:off x="450448" y="762000"/>
            <a:ext cx="8382000" cy="1138773"/>
          </a:xfrm>
          <a:prstGeom prst="rect">
            <a:avLst/>
          </a:prstGeom>
          <a:noFill/>
        </p:spPr>
        <p:txBody>
          <a:bodyPr wrap="square" rtlCol="0">
            <a:spAutoFit/>
          </a:bodyPr>
          <a:lstStyle/>
          <a:p>
            <a:pPr algn="ctr"/>
            <a:r>
              <a:rPr lang="en-US" sz="3200" dirty="0">
                <a:latin typeface="Times New Roman" panose="02020603050405020304" pitchFamily="18" charset="0"/>
                <a:cs typeface="Times New Roman" panose="02020603050405020304" pitchFamily="18" charset="0"/>
              </a:rPr>
              <a:t>Dispute Resolution</a:t>
            </a:r>
          </a:p>
          <a:p>
            <a:pPr algn="ctr"/>
            <a:endParaRPr lang="en-US" sz="3600" dirty="0"/>
          </a:p>
        </p:txBody>
      </p:sp>
      <p:sp>
        <p:nvSpPr>
          <p:cNvPr id="6" name="TextBox 5"/>
          <p:cNvSpPr txBox="1"/>
          <p:nvPr/>
        </p:nvSpPr>
        <p:spPr>
          <a:xfrm>
            <a:off x="533400" y="1363745"/>
            <a:ext cx="8382000" cy="4893647"/>
          </a:xfrm>
          <a:prstGeom prst="rect">
            <a:avLst/>
          </a:prstGeom>
          <a:noFill/>
        </p:spPr>
        <p:txBody>
          <a:bodyPr wrap="square" rtlCol="0">
            <a:spAutoFit/>
          </a:bodyPr>
          <a:lstStyle/>
          <a:p>
            <a:r>
              <a:rPr lang="en-US" sz="2600" dirty="0">
                <a:latin typeface="Times New Roman" panose="02020603050405020304" pitchFamily="18" charset="0"/>
                <a:cs typeface="Times New Roman" panose="02020603050405020304" pitchFamily="18" charset="0"/>
              </a:rPr>
              <a:t>If a dispute arises over eligibility, school selection or enrollment in a school (including full participation):</a:t>
            </a:r>
          </a:p>
          <a:p>
            <a:endParaRPr lang="en-US" sz="2600" dirty="0">
              <a:latin typeface="Times New Roman" panose="02020603050405020304" pitchFamily="18" charset="0"/>
              <a:cs typeface="Times New Roman" panose="02020603050405020304" pitchFamily="18" charset="0"/>
            </a:endParaRPr>
          </a:p>
          <a:p>
            <a:pPr marL="457200" indent="-457200">
              <a:buClr>
                <a:schemeClr val="accent1"/>
              </a:buClr>
              <a:buFont typeface="Courier New" panose="02070309020205020404" pitchFamily="49" charset="0"/>
              <a:buChar char="o"/>
            </a:pPr>
            <a:r>
              <a:rPr lang="en-US" sz="2600" dirty="0">
                <a:latin typeface="Times New Roman" panose="02020603050405020304" pitchFamily="18" charset="0"/>
                <a:cs typeface="Times New Roman" panose="02020603050405020304" pitchFamily="18" charset="0"/>
              </a:rPr>
              <a:t>The parent, guardian or youth must be referred to the liaison, who must carry out the dispute resolution process as expeditiously as possible.</a:t>
            </a:r>
          </a:p>
          <a:p>
            <a:pPr>
              <a:buClr>
                <a:schemeClr val="accent1"/>
              </a:buClr>
            </a:pPr>
            <a:endParaRPr lang="en-US" sz="2600" dirty="0">
              <a:latin typeface="Times New Roman" panose="02020603050405020304" pitchFamily="18" charset="0"/>
              <a:cs typeface="Times New Roman" panose="02020603050405020304" pitchFamily="18" charset="0"/>
            </a:endParaRPr>
          </a:p>
          <a:p>
            <a:pPr marL="457200" indent="-457200">
              <a:buClr>
                <a:schemeClr val="accent1"/>
              </a:buClr>
              <a:buFont typeface="Courier New" panose="02070309020205020404" pitchFamily="49" charset="0"/>
              <a:buChar char="o"/>
            </a:pPr>
            <a:r>
              <a:rPr lang="en-US" sz="2600" dirty="0">
                <a:latin typeface="Times New Roman" panose="02020603050405020304" pitchFamily="18" charset="0"/>
                <a:cs typeface="Times New Roman" panose="02020603050405020304" pitchFamily="18" charset="0"/>
              </a:rPr>
              <a:t>Transportation and other needed supports must be provided to the student throughout the dispute process.</a:t>
            </a:r>
          </a:p>
          <a:p>
            <a:pPr marL="457200" indent="-457200">
              <a:buClr>
                <a:schemeClr val="accent1"/>
              </a:buClr>
              <a:buFont typeface="Courier New" panose="02070309020205020404" pitchFamily="49" charset="0"/>
              <a:buChar char="o"/>
            </a:pPr>
            <a:endParaRPr lang="en-US" sz="2600" dirty="0">
              <a:latin typeface="Times New Roman" panose="02020603050405020304" pitchFamily="18" charset="0"/>
              <a:cs typeface="Times New Roman" panose="02020603050405020304" pitchFamily="18" charset="0"/>
            </a:endParaRPr>
          </a:p>
          <a:p>
            <a:pPr marL="457200" indent="-457200">
              <a:buClr>
                <a:schemeClr val="accent1"/>
              </a:buClr>
              <a:buFont typeface="Courier New" panose="02070309020205020404" pitchFamily="49" charset="0"/>
              <a:buChar char="o"/>
            </a:pPr>
            <a:r>
              <a:rPr lang="en-US" sz="2600" dirty="0">
                <a:latin typeface="Times New Roman" panose="02020603050405020304" pitchFamily="18" charset="0"/>
                <a:cs typeface="Times New Roman" panose="02020603050405020304" pitchFamily="18" charset="0"/>
              </a:rPr>
              <a:t>The liaison shall ensure unaccompanied youth are immediately enrolled pending resolution of the dispute. </a:t>
            </a:r>
          </a:p>
        </p:txBody>
      </p:sp>
    </p:spTree>
    <p:extLst>
      <p:ext uri="{BB962C8B-B14F-4D97-AF65-F5344CB8AC3E}">
        <p14:creationId xmlns:p14="http://schemas.microsoft.com/office/powerpoint/2010/main" val="5783847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762000"/>
            <a:ext cx="8382000" cy="1631216"/>
          </a:xfrm>
          <a:prstGeom prst="rect">
            <a:avLst/>
          </a:prstGeom>
          <a:noFill/>
        </p:spPr>
        <p:txBody>
          <a:bodyPr wrap="square" rtlCol="0">
            <a:spAutoFit/>
          </a:bodyPr>
          <a:lstStyle/>
          <a:p>
            <a:pPr algn="ctr"/>
            <a:r>
              <a:rPr lang="en-US" sz="3200" dirty="0">
                <a:latin typeface="Times New Roman" panose="02020603050405020304" pitchFamily="18" charset="0"/>
                <a:cs typeface="Times New Roman" panose="02020603050405020304" pitchFamily="18" charset="0"/>
              </a:rPr>
              <a:t>Support for Academic Success:</a:t>
            </a:r>
          </a:p>
          <a:p>
            <a:pPr algn="ctr"/>
            <a:r>
              <a:rPr lang="en-US" sz="3200" dirty="0">
                <a:latin typeface="Times New Roman" panose="02020603050405020304" pitchFamily="18" charset="0"/>
                <a:cs typeface="Times New Roman" panose="02020603050405020304" pitchFamily="18" charset="0"/>
              </a:rPr>
              <a:t>Free School Meals</a:t>
            </a:r>
          </a:p>
          <a:p>
            <a:pPr algn="ctr"/>
            <a:endParaRPr lang="en-US" sz="3600" dirty="0"/>
          </a:p>
        </p:txBody>
      </p:sp>
      <p:sp>
        <p:nvSpPr>
          <p:cNvPr id="4" name="TextBox 3"/>
          <p:cNvSpPr txBox="1"/>
          <p:nvPr/>
        </p:nvSpPr>
        <p:spPr>
          <a:xfrm>
            <a:off x="838200" y="1981200"/>
            <a:ext cx="7315200" cy="3785652"/>
          </a:xfrm>
          <a:prstGeom prst="rect">
            <a:avLst/>
          </a:prstGeom>
          <a:noFill/>
        </p:spPr>
        <p:txBody>
          <a:bodyPr wrap="square" rtlCol="0">
            <a:spAutoFit/>
          </a:bodyPr>
          <a:lstStyle/>
          <a:p>
            <a:pPr marL="342900" indent="-342900">
              <a:buClr>
                <a:schemeClr val="accent1"/>
              </a:buClr>
              <a:buFont typeface="Courier New" panose="02070309020205020404" pitchFamily="49" charset="0"/>
              <a:buChar char="o"/>
            </a:pPr>
            <a:r>
              <a:rPr lang="en-US" sz="2400" dirty="0">
                <a:latin typeface="Times New Roman" panose="02020603050405020304" pitchFamily="18" charset="0"/>
                <a:cs typeface="Times New Roman" panose="02020603050405020304" pitchFamily="18" charset="0"/>
              </a:rPr>
              <a:t>Students identified as homeless under McKinney Vento are automatically eligible for free school meals, even if otherwise they would not be eligible.  </a:t>
            </a:r>
          </a:p>
          <a:p>
            <a:pPr marL="342900" indent="-342900">
              <a:buClr>
                <a:schemeClr val="accent1"/>
              </a:buClr>
              <a:buFont typeface="Courier New" panose="02070309020205020404" pitchFamily="49" charset="0"/>
              <a:buChar char="o"/>
            </a:pPr>
            <a:endParaRPr lang="en-US" sz="2400" dirty="0">
              <a:latin typeface="Times New Roman" panose="02020603050405020304" pitchFamily="18" charset="0"/>
              <a:cs typeface="Times New Roman" panose="02020603050405020304" pitchFamily="18" charset="0"/>
            </a:endParaRPr>
          </a:p>
          <a:p>
            <a:pPr marL="342900" indent="-342900">
              <a:buClr>
                <a:schemeClr val="accent1"/>
              </a:buClr>
              <a:buFont typeface="Courier New" panose="02070309020205020404" pitchFamily="49" charset="0"/>
              <a:buChar char="o"/>
            </a:pPr>
            <a:r>
              <a:rPr lang="en-US" sz="2400" dirty="0">
                <a:latin typeface="Times New Roman" panose="02020603050405020304" pitchFamily="18" charset="0"/>
                <a:cs typeface="Times New Roman" panose="02020603050405020304" pitchFamily="18" charset="0"/>
              </a:rPr>
              <a:t>Students remain eligible through the end of the school year in which they find permanent housing.</a:t>
            </a:r>
          </a:p>
          <a:p>
            <a:pPr marL="342900" indent="-342900">
              <a:buClr>
                <a:schemeClr val="accent1"/>
              </a:buClr>
              <a:buFont typeface="Courier New" panose="02070309020205020404" pitchFamily="49" charset="0"/>
              <a:buChar char="o"/>
            </a:pPr>
            <a:endParaRPr lang="en-US" sz="2400" dirty="0">
              <a:latin typeface="Times New Roman" panose="02020603050405020304" pitchFamily="18" charset="0"/>
              <a:cs typeface="Times New Roman" panose="02020603050405020304" pitchFamily="18" charset="0"/>
            </a:endParaRPr>
          </a:p>
          <a:p>
            <a:pPr marL="342900" indent="-342900">
              <a:buClr>
                <a:schemeClr val="accent1"/>
              </a:buClr>
              <a:buFont typeface="Courier New" panose="02070309020205020404" pitchFamily="49" charset="0"/>
              <a:buChar char="o"/>
            </a:pPr>
            <a:r>
              <a:rPr lang="en-US" sz="2400" dirty="0">
                <a:latin typeface="Times New Roman" panose="02020603050405020304" pitchFamily="18" charset="0"/>
                <a:cs typeface="Times New Roman" panose="02020603050405020304" pitchFamily="18" charset="0"/>
              </a:rPr>
              <a:t>Students can be directly certified by the homeless liaison, so families do not have to complete the application for free meals.</a:t>
            </a:r>
          </a:p>
        </p:txBody>
      </p:sp>
      <p:sp>
        <p:nvSpPr>
          <p:cNvPr id="3" name="TextBox 2"/>
          <p:cNvSpPr txBox="1"/>
          <p:nvPr/>
        </p:nvSpPr>
        <p:spPr>
          <a:xfrm>
            <a:off x="4648200" y="0"/>
            <a:ext cx="3505200" cy="584775"/>
          </a:xfrm>
          <a:prstGeom prst="rect">
            <a:avLst/>
          </a:prstGeom>
          <a:noFill/>
        </p:spPr>
        <p:txBody>
          <a:bodyPr wrap="square" rtlCol="0">
            <a:spAutoFit/>
          </a:bodyPr>
          <a:lstStyle/>
          <a:p>
            <a:r>
              <a:rPr lang="en-US" sz="3200" dirty="0">
                <a:solidFill>
                  <a:schemeClr val="bg1"/>
                </a:solidFill>
                <a:latin typeface="Times New Roman" panose="02020603050405020304" pitchFamily="18" charset="0"/>
                <a:cs typeface="Times New Roman" panose="02020603050405020304" pitchFamily="18" charset="0"/>
              </a:rPr>
              <a:t>Academic Success</a:t>
            </a:r>
          </a:p>
        </p:txBody>
      </p:sp>
    </p:spTree>
    <p:extLst>
      <p:ext uri="{BB962C8B-B14F-4D97-AF65-F5344CB8AC3E}">
        <p14:creationId xmlns:p14="http://schemas.microsoft.com/office/powerpoint/2010/main" val="4032158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6240" y="1066800"/>
            <a:ext cx="8382000" cy="1200329"/>
          </a:xfrm>
          <a:prstGeom prst="rect">
            <a:avLst/>
          </a:prstGeom>
          <a:noFill/>
        </p:spPr>
        <p:txBody>
          <a:bodyPr wrap="square" rtlCol="0">
            <a:spAutoFit/>
          </a:bodyPr>
          <a:lstStyle/>
          <a:p>
            <a:pPr algn="ctr"/>
            <a:r>
              <a:rPr lang="en-US" sz="3600" dirty="0">
                <a:latin typeface="Times New Roman" panose="02020603050405020304" pitchFamily="18" charset="0"/>
                <a:cs typeface="Times New Roman" panose="02020603050405020304" pitchFamily="18" charset="0"/>
              </a:rPr>
              <a:t>Support for Academic Success:</a:t>
            </a:r>
          </a:p>
          <a:p>
            <a:pPr algn="ctr"/>
            <a:r>
              <a:rPr lang="en-US" sz="3600" dirty="0">
                <a:latin typeface="Times New Roman" panose="02020603050405020304" pitchFamily="18" charset="0"/>
                <a:cs typeface="Times New Roman" panose="02020603050405020304" pitchFamily="18" charset="0"/>
              </a:rPr>
              <a:t>Credit Accrual</a:t>
            </a:r>
          </a:p>
        </p:txBody>
      </p:sp>
      <p:sp>
        <p:nvSpPr>
          <p:cNvPr id="4" name="TextBox 3"/>
          <p:cNvSpPr txBox="1"/>
          <p:nvPr/>
        </p:nvSpPr>
        <p:spPr>
          <a:xfrm>
            <a:off x="929640" y="2667000"/>
            <a:ext cx="7315200" cy="2308324"/>
          </a:xfrm>
          <a:prstGeom prst="rect">
            <a:avLst/>
          </a:prstGeom>
          <a:noFill/>
        </p:spPr>
        <p:txBody>
          <a:bodyPr wrap="square" rtlCol="0">
            <a:spAutoFit/>
          </a:bodyPr>
          <a:lstStyle/>
          <a:p>
            <a:pPr marL="342900" indent="-342900">
              <a:buClr>
                <a:schemeClr val="accent1"/>
              </a:buClr>
              <a:buFont typeface="Courier New" panose="02070309020205020404" pitchFamily="49" charset="0"/>
              <a:buChar char="o"/>
            </a:pPr>
            <a:r>
              <a:rPr lang="en-US" sz="2400" dirty="0">
                <a:latin typeface="Times New Roman" panose="02020603050405020304" pitchFamily="18" charset="0"/>
                <a:cs typeface="Times New Roman" panose="02020603050405020304" pitchFamily="18" charset="0"/>
              </a:rPr>
              <a:t>LEAs must have procedures to ensure McKinney-Vento students receive appropriate full or partial credit, for coursework completed such as: consulting with prior school about partial coursework completed; evaluating students’ mastery of partially completed courses; offering credit recovery options.</a:t>
            </a:r>
          </a:p>
        </p:txBody>
      </p:sp>
      <p:sp>
        <p:nvSpPr>
          <p:cNvPr id="5" name="TextBox 4"/>
          <p:cNvSpPr txBox="1"/>
          <p:nvPr/>
        </p:nvSpPr>
        <p:spPr>
          <a:xfrm>
            <a:off x="4648200" y="0"/>
            <a:ext cx="3505200" cy="584775"/>
          </a:xfrm>
          <a:prstGeom prst="rect">
            <a:avLst/>
          </a:prstGeom>
          <a:noFill/>
        </p:spPr>
        <p:txBody>
          <a:bodyPr wrap="square" rtlCol="0">
            <a:spAutoFit/>
          </a:bodyPr>
          <a:lstStyle/>
          <a:p>
            <a:r>
              <a:rPr lang="en-US" sz="3200" dirty="0">
                <a:solidFill>
                  <a:schemeClr val="bg1"/>
                </a:solidFill>
                <a:latin typeface="Times New Roman" panose="02020603050405020304" pitchFamily="18" charset="0"/>
                <a:cs typeface="Times New Roman" panose="02020603050405020304" pitchFamily="18" charset="0"/>
              </a:rPr>
              <a:t>Academic Success</a:t>
            </a:r>
          </a:p>
        </p:txBody>
      </p:sp>
    </p:spTree>
    <p:extLst>
      <p:ext uri="{BB962C8B-B14F-4D97-AF65-F5344CB8AC3E}">
        <p14:creationId xmlns:p14="http://schemas.microsoft.com/office/powerpoint/2010/main" val="39327703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762000"/>
            <a:ext cx="8534400" cy="1200329"/>
          </a:xfrm>
          <a:prstGeom prst="rect">
            <a:avLst/>
          </a:prstGeom>
          <a:noFill/>
        </p:spPr>
        <p:txBody>
          <a:bodyPr wrap="square" rtlCol="0">
            <a:spAutoFit/>
          </a:bodyPr>
          <a:lstStyle/>
          <a:p>
            <a:pPr algn="ctr"/>
            <a:r>
              <a:rPr lang="en-US" sz="3600" dirty="0">
                <a:latin typeface="Times New Roman" panose="02020603050405020304" pitchFamily="18" charset="0"/>
                <a:cs typeface="Times New Roman" panose="02020603050405020304" pitchFamily="18" charset="0"/>
              </a:rPr>
              <a:t>Support for Academic Success:</a:t>
            </a:r>
          </a:p>
          <a:p>
            <a:pPr algn="ctr"/>
            <a:r>
              <a:rPr lang="en-US" sz="3600" dirty="0">
                <a:latin typeface="Times New Roman" panose="02020603050405020304" pitchFamily="18" charset="0"/>
                <a:cs typeface="Times New Roman" panose="02020603050405020304" pitchFamily="18" charset="0"/>
              </a:rPr>
              <a:t>Transitioning to Higher Education</a:t>
            </a:r>
          </a:p>
        </p:txBody>
      </p:sp>
      <p:sp>
        <p:nvSpPr>
          <p:cNvPr id="5" name="TextBox 4"/>
          <p:cNvSpPr txBox="1"/>
          <p:nvPr/>
        </p:nvSpPr>
        <p:spPr>
          <a:xfrm>
            <a:off x="457200" y="2209800"/>
            <a:ext cx="8382000" cy="3785652"/>
          </a:xfrm>
          <a:prstGeom prst="rect">
            <a:avLst/>
          </a:prstGeom>
          <a:noFill/>
        </p:spPr>
        <p:txBody>
          <a:bodyPr wrap="square" rtlCol="0">
            <a:spAutoFit/>
          </a:bodyPr>
          <a:lstStyle/>
          <a:p>
            <a:pPr marL="457200" indent="-457200">
              <a:buClr>
                <a:schemeClr val="accent1"/>
              </a:buClr>
              <a:buFont typeface="Courier New" panose="02070309020205020404" pitchFamily="49" charset="0"/>
              <a:buChar char="o"/>
            </a:pPr>
            <a:r>
              <a:rPr lang="en-US" sz="2400" dirty="0">
                <a:latin typeface="Times New Roman" panose="02020603050405020304" pitchFamily="18" charset="0"/>
                <a:cs typeface="Times New Roman" panose="02020603050405020304" pitchFamily="18" charset="0"/>
              </a:rPr>
              <a:t>All McKinney-Vento youth must be able to receive individualized counseling from school personnel to prepare and improve their readiness for college, including college selection, application processes, financial aid, and on-campus supports. </a:t>
            </a:r>
          </a:p>
          <a:p>
            <a:pPr marL="342900" indent="-342900">
              <a:buClr>
                <a:schemeClr val="accent1"/>
              </a:buClr>
              <a:buFont typeface="Courier New" panose="02070309020205020404" pitchFamily="49" charset="0"/>
              <a:buChar char="o"/>
            </a:pPr>
            <a:endParaRPr lang="en-US" sz="2400" dirty="0">
              <a:latin typeface="Times New Roman" panose="02020603050405020304" pitchFamily="18" charset="0"/>
              <a:cs typeface="Times New Roman" panose="02020603050405020304" pitchFamily="18" charset="0"/>
            </a:endParaRPr>
          </a:p>
          <a:p>
            <a:pPr marL="457200" indent="-457200">
              <a:buClr>
                <a:schemeClr val="accent1"/>
              </a:buClr>
              <a:buFont typeface="Courier New" panose="02070309020205020404" pitchFamily="49" charset="0"/>
              <a:buChar char="o"/>
            </a:pPr>
            <a:r>
              <a:rPr lang="en-US" sz="2400" dirty="0">
                <a:latin typeface="Times New Roman" panose="02020603050405020304" pitchFamily="18" charset="0"/>
                <a:cs typeface="Times New Roman" panose="02020603050405020304" pitchFamily="18" charset="0"/>
              </a:rPr>
              <a:t>Liaisons (or their designee) must ensure unaccompanied homeless youth are informed of their status as independent students with regards to the FAFSA application and assist students in verifying this status. </a:t>
            </a:r>
          </a:p>
        </p:txBody>
      </p:sp>
      <p:sp>
        <p:nvSpPr>
          <p:cNvPr id="4" name="TextBox 3"/>
          <p:cNvSpPr txBox="1"/>
          <p:nvPr/>
        </p:nvSpPr>
        <p:spPr>
          <a:xfrm>
            <a:off x="4648200" y="0"/>
            <a:ext cx="3505200" cy="584775"/>
          </a:xfrm>
          <a:prstGeom prst="rect">
            <a:avLst/>
          </a:prstGeom>
          <a:noFill/>
        </p:spPr>
        <p:txBody>
          <a:bodyPr wrap="square" rtlCol="0">
            <a:spAutoFit/>
          </a:bodyPr>
          <a:lstStyle/>
          <a:p>
            <a:r>
              <a:rPr lang="en-US" sz="3200" dirty="0">
                <a:solidFill>
                  <a:schemeClr val="bg1"/>
                </a:solidFill>
                <a:latin typeface="Times New Roman" panose="02020603050405020304" pitchFamily="18" charset="0"/>
                <a:cs typeface="Times New Roman" panose="02020603050405020304" pitchFamily="18" charset="0"/>
              </a:rPr>
              <a:t>Academic Success</a:t>
            </a:r>
          </a:p>
        </p:txBody>
      </p:sp>
    </p:spTree>
    <p:extLst>
      <p:ext uri="{BB962C8B-B14F-4D97-AF65-F5344CB8AC3E}">
        <p14:creationId xmlns:p14="http://schemas.microsoft.com/office/powerpoint/2010/main" val="25044926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685800"/>
            <a:ext cx="8534400" cy="646331"/>
          </a:xfrm>
          <a:prstGeom prst="rect">
            <a:avLst/>
          </a:prstGeom>
          <a:noFill/>
        </p:spPr>
        <p:txBody>
          <a:bodyPr wrap="square" rtlCol="0">
            <a:spAutoFit/>
          </a:bodyPr>
          <a:lstStyle/>
          <a:p>
            <a:pPr algn="ctr"/>
            <a:r>
              <a:rPr lang="en-US" sz="3600" dirty="0">
                <a:latin typeface="Times New Roman" panose="02020603050405020304" pitchFamily="18" charset="0"/>
                <a:cs typeface="Times New Roman" panose="02020603050405020304" pitchFamily="18" charset="0"/>
              </a:rPr>
              <a:t>Support for Academic Success: Title 1A</a:t>
            </a:r>
          </a:p>
        </p:txBody>
      </p:sp>
      <p:sp>
        <p:nvSpPr>
          <p:cNvPr id="3" name="TextBox 2"/>
          <p:cNvSpPr txBox="1"/>
          <p:nvPr/>
        </p:nvSpPr>
        <p:spPr>
          <a:xfrm>
            <a:off x="609600" y="1323977"/>
            <a:ext cx="7843520" cy="5047536"/>
          </a:xfrm>
          <a:prstGeom prst="rect">
            <a:avLst/>
          </a:prstGeom>
          <a:noFill/>
        </p:spPr>
        <p:txBody>
          <a:bodyPr wrap="square" rtlCol="0">
            <a:spAutoFit/>
          </a:bodyPr>
          <a:lstStyle/>
          <a:p>
            <a:pPr>
              <a:buClr>
                <a:schemeClr val="accent1"/>
              </a:buClr>
            </a:pPr>
            <a:r>
              <a:rPr lang="en-US" sz="2300" dirty="0">
                <a:latin typeface="Times New Roman" panose="02020603050405020304" pitchFamily="18" charset="0"/>
                <a:cs typeface="Times New Roman" panose="02020603050405020304" pitchFamily="18" charset="0"/>
              </a:rPr>
              <a:t>McKinney-Vento students attending </a:t>
            </a:r>
            <a:r>
              <a:rPr lang="en-US" sz="2300" b="1" u="sng" dirty="0">
                <a:latin typeface="Times New Roman" panose="02020603050405020304" pitchFamily="18" charset="0"/>
                <a:cs typeface="Times New Roman" panose="02020603050405020304" pitchFamily="18" charset="0"/>
              </a:rPr>
              <a:t>any</a:t>
            </a:r>
            <a:r>
              <a:rPr lang="en-US" sz="2300" b="1" dirty="0">
                <a:latin typeface="Times New Roman" panose="02020603050405020304" pitchFamily="18" charset="0"/>
                <a:cs typeface="Times New Roman" panose="02020603050405020304" pitchFamily="18" charset="0"/>
              </a:rPr>
              <a:t> </a:t>
            </a:r>
            <a:r>
              <a:rPr lang="en-US" sz="2300" dirty="0">
                <a:latin typeface="Times New Roman" panose="02020603050405020304" pitchFamily="18" charset="0"/>
                <a:cs typeface="Times New Roman" panose="02020603050405020304" pitchFamily="18" charset="0"/>
              </a:rPr>
              <a:t>school in the LEA are automatically eligible for Title 1A services due to their homeless identification, even if they were not eligible prior to the homeless determination.</a:t>
            </a:r>
          </a:p>
          <a:p>
            <a:pPr>
              <a:buClr>
                <a:schemeClr val="accent1"/>
              </a:buClr>
            </a:pPr>
            <a:endParaRPr lang="en-US" sz="2300" dirty="0">
              <a:latin typeface="Times New Roman" panose="02020603050405020304" pitchFamily="18" charset="0"/>
              <a:cs typeface="Times New Roman" panose="02020603050405020304" pitchFamily="18" charset="0"/>
            </a:endParaRPr>
          </a:p>
          <a:p>
            <a:pPr>
              <a:buClr>
                <a:schemeClr val="accent1"/>
              </a:buClr>
            </a:pPr>
            <a:r>
              <a:rPr lang="en-US" sz="2300" dirty="0">
                <a:latin typeface="Times New Roman" panose="02020603050405020304" pitchFamily="18" charset="0"/>
                <a:cs typeface="Times New Roman" panose="02020603050405020304" pitchFamily="18" charset="0"/>
              </a:rPr>
              <a:t>LEA Title 1 plans must:</a:t>
            </a:r>
          </a:p>
          <a:p>
            <a:pPr marL="914400" lvl="1" indent="-457200">
              <a:buClr>
                <a:schemeClr val="accent1"/>
              </a:buClr>
              <a:buFont typeface="Courier New" panose="02070309020205020404" pitchFamily="49" charset="0"/>
              <a:buChar char="o"/>
            </a:pPr>
            <a:r>
              <a:rPr lang="en-US" sz="2300" dirty="0">
                <a:latin typeface="Times New Roman" panose="02020603050405020304" pitchFamily="18" charset="0"/>
                <a:cs typeface="Times New Roman" panose="02020603050405020304" pitchFamily="18" charset="0"/>
              </a:rPr>
              <a:t>Be coordinated with the district’s McKinney-Vento program.</a:t>
            </a:r>
          </a:p>
          <a:p>
            <a:pPr lvl="1">
              <a:buClr>
                <a:schemeClr val="accent1"/>
              </a:buClr>
            </a:pPr>
            <a:endParaRPr lang="en-US" sz="2300" dirty="0">
              <a:latin typeface="Times New Roman" panose="02020603050405020304" pitchFamily="18" charset="0"/>
              <a:cs typeface="Times New Roman" panose="02020603050405020304" pitchFamily="18" charset="0"/>
            </a:endParaRPr>
          </a:p>
          <a:p>
            <a:pPr marL="914400" lvl="1" indent="-457200">
              <a:buClr>
                <a:schemeClr val="accent1"/>
              </a:buClr>
              <a:buFont typeface="Courier New" panose="02070309020205020404" pitchFamily="49" charset="0"/>
              <a:buChar char="o"/>
            </a:pPr>
            <a:r>
              <a:rPr lang="en-US" sz="2300" dirty="0">
                <a:latin typeface="Times New Roman" panose="02020603050405020304" pitchFamily="18" charset="0"/>
                <a:cs typeface="Times New Roman" panose="02020603050405020304" pitchFamily="18" charset="0"/>
              </a:rPr>
              <a:t>Describe what services are provided to support homeless students’ enrollment, attendance and academic success.</a:t>
            </a:r>
          </a:p>
          <a:p>
            <a:pPr lvl="1">
              <a:buClr>
                <a:schemeClr val="accent1"/>
              </a:buClr>
            </a:pPr>
            <a:endParaRPr lang="en-US" sz="2300" dirty="0">
              <a:latin typeface="Times New Roman" panose="02020603050405020304" pitchFamily="18" charset="0"/>
              <a:cs typeface="Times New Roman" panose="02020603050405020304" pitchFamily="18" charset="0"/>
            </a:endParaRPr>
          </a:p>
          <a:p>
            <a:pPr marL="914400" lvl="1" indent="-457200">
              <a:buClr>
                <a:schemeClr val="accent1"/>
              </a:buClr>
              <a:buFont typeface="Courier New" panose="02070309020205020404" pitchFamily="49" charset="0"/>
              <a:buChar char="o"/>
            </a:pPr>
            <a:r>
              <a:rPr lang="en-US" sz="2300" dirty="0">
                <a:latin typeface="Times New Roman" panose="02020603050405020304" pitchFamily="18" charset="0"/>
                <a:cs typeface="Times New Roman" panose="02020603050405020304" pitchFamily="18" charset="0"/>
              </a:rPr>
              <a:t>Must include a homeless set-side at address the unique needs of homeless students. </a:t>
            </a:r>
          </a:p>
        </p:txBody>
      </p:sp>
      <p:sp>
        <p:nvSpPr>
          <p:cNvPr id="6" name="TextBox 5"/>
          <p:cNvSpPr txBox="1"/>
          <p:nvPr/>
        </p:nvSpPr>
        <p:spPr>
          <a:xfrm>
            <a:off x="4648200" y="0"/>
            <a:ext cx="3505200" cy="584775"/>
          </a:xfrm>
          <a:prstGeom prst="rect">
            <a:avLst/>
          </a:prstGeom>
          <a:noFill/>
        </p:spPr>
        <p:txBody>
          <a:bodyPr wrap="square" rtlCol="0">
            <a:spAutoFit/>
          </a:bodyPr>
          <a:lstStyle/>
          <a:p>
            <a:r>
              <a:rPr lang="en-US" sz="3200" dirty="0">
                <a:solidFill>
                  <a:schemeClr val="bg1"/>
                </a:solidFill>
                <a:latin typeface="Times New Roman" panose="02020603050405020304" pitchFamily="18" charset="0"/>
                <a:cs typeface="Times New Roman" panose="02020603050405020304" pitchFamily="18" charset="0"/>
              </a:rPr>
              <a:t>Academic Success</a:t>
            </a:r>
          </a:p>
        </p:txBody>
      </p:sp>
    </p:spTree>
    <p:extLst>
      <p:ext uri="{BB962C8B-B14F-4D97-AF65-F5344CB8AC3E}">
        <p14:creationId xmlns:p14="http://schemas.microsoft.com/office/powerpoint/2010/main" val="8353236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8257" y="609600"/>
            <a:ext cx="8534400" cy="646331"/>
          </a:xfrm>
          <a:prstGeom prst="rect">
            <a:avLst/>
          </a:prstGeom>
          <a:noFill/>
        </p:spPr>
        <p:txBody>
          <a:bodyPr wrap="square" rtlCol="0">
            <a:spAutoFit/>
          </a:bodyPr>
          <a:lstStyle/>
          <a:p>
            <a:pPr algn="ctr"/>
            <a:r>
              <a:rPr lang="en-US" sz="3600" dirty="0">
                <a:latin typeface="Times New Roman" panose="02020603050405020304" pitchFamily="18" charset="0"/>
                <a:cs typeface="Times New Roman" panose="02020603050405020304" pitchFamily="18" charset="0"/>
              </a:rPr>
              <a:t>Title 1A: Reservation of Funds</a:t>
            </a:r>
          </a:p>
        </p:txBody>
      </p:sp>
      <p:sp>
        <p:nvSpPr>
          <p:cNvPr id="5" name="TextBox 4"/>
          <p:cNvSpPr txBox="1"/>
          <p:nvPr/>
        </p:nvSpPr>
        <p:spPr>
          <a:xfrm>
            <a:off x="464457" y="1524000"/>
            <a:ext cx="8382000" cy="4093428"/>
          </a:xfrm>
          <a:prstGeom prst="rect">
            <a:avLst/>
          </a:prstGeom>
          <a:noFill/>
        </p:spPr>
        <p:txBody>
          <a:bodyPr wrap="square" rtlCol="0">
            <a:spAutoFit/>
          </a:bodyPr>
          <a:lstStyle/>
          <a:p>
            <a:pPr>
              <a:buClr>
                <a:schemeClr val="accent1"/>
              </a:buClr>
            </a:pPr>
            <a:r>
              <a:rPr lang="en-US" sz="2600" dirty="0">
                <a:latin typeface="Times New Roman" panose="02020603050405020304" pitchFamily="18" charset="0"/>
                <a:cs typeface="Times New Roman" panose="02020603050405020304" pitchFamily="18" charset="0"/>
              </a:rPr>
              <a:t>US Department of Education’s guiding principles for using Title 1A funds:</a:t>
            </a:r>
          </a:p>
          <a:p>
            <a:pPr>
              <a:buClr>
                <a:schemeClr val="accent1"/>
              </a:buClr>
            </a:pPr>
            <a:r>
              <a:rPr lang="en-US" sz="2600" dirty="0">
                <a:latin typeface="Times New Roman" panose="02020603050405020304" pitchFamily="18" charset="0"/>
                <a:cs typeface="Times New Roman" panose="02020603050405020304" pitchFamily="18" charset="0"/>
              </a:rPr>
              <a:t>			</a:t>
            </a:r>
          </a:p>
          <a:p>
            <a:pPr marL="457200" indent="-457200">
              <a:buClr>
                <a:schemeClr val="accent1"/>
              </a:buClr>
              <a:buFont typeface="Courier New" panose="02070309020205020404" pitchFamily="49" charset="0"/>
              <a:buChar char="o"/>
            </a:pPr>
            <a:r>
              <a:rPr lang="en-US" sz="2600" dirty="0">
                <a:latin typeface="Times New Roman" panose="02020603050405020304" pitchFamily="18" charset="0"/>
                <a:cs typeface="Times New Roman" panose="02020603050405020304" pitchFamily="18" charset="0"/>
              </a:rPr>
              <a:t>Services must be reasonable and necessary to enable homeless students to take advantage of educational opportunities.</a:t>
            </a:r>
          </a:p>
          <a:p>
            <a:pPr marL="457200" indent="-457200">
              <a:buClr>
                <a:schemeClr val="accent1"/>
              </a:buClr>
              <a:buFont typeface="Courier New" panose="02070309020205020404" pitchFamily="49" charset="0"/>
              <a:buChar char="o"/>
            </a:pPr>
            <a:endParaRPr lang="en-US" sz="2600" dirty="0">
              <a:latin typeface="Times New Roman" panose="02020603050405020304" pitchFamily="18" charset="0"/>
              <a:cs typeface="Times New Roman" panose="02020603050405020304" pitchFamily="18" charset="0"/>
            </a:endParaRPr>
          </a:p>
          <a:p>
            <a:pPr marL="457200" indent="-457200">
              <a:buClr>
                <a:schemeClr val="accent1"/>
              </a:buClr>
              <a:buFont typeface="Courier New" panose="02070309020205020404" pitchFamily="49" charset="0"/>
              <a:buChar char="o"/>
            </a:pPr>
            <a:r>
              <a:rPr lang="en-US" sz="2600" dirty="0">
                <a:latin typeface="Times New Roman" panose="02020603050405020304" pitchFamily="18" charset="0"/>
                <a:cs typeface="Times New Roman" panose="02020603050405020304" pitchFamily="18" charset="0"/>
              </a:rPr>
              <a:t>Funds must be used as a last resort when services are not reasonably available from another public or private source.</a:t>
            </a:r>
            <a:endParaRPr lang="en-US" sz="2400" dirty="0">
              <a:latin typeface="Times New Roman" panose="02020603050405020304" pitchFamily="18" charset="0"/>
              <a:cs typeface="Times New Roman" panose="02020603050405020304" pitchFamily="18" charset="0"/>
            </a:endParaRPr>
          </a:p>
        </p:txBody>
      </p:sp>
      <p:sp>
        <p:nvSpPr>
          <p:cNvPr id="4" name="TextBox 3"/>
          <p:cNvSpPr txBox="1"/>
          <p:nvPr/>
        </p:nvSpPr>
        <p:spPr>
          <a:xfrm>
            <a:off x="4648200" y="0"/>
            <a:ext cx="3505200" cy="584775"/>
          </a:xfrm>
          <a:prstGeom prst="rect">
            <a:avLst/>
          </a:prstGeom>
          <a:noFill/>
        </p:spPr>
        <p:txBody>
          <a:bodyPr wrap="square" rtlCol="0">
            <a:spAutoFit/>
          </a:bodyPr>
          <a:lstStyle/>
          <a:p>
            <a:r>
              <a:rPr lang="en-US" sz="3200" dirty="0">
                <a:solidFill>
                  <a:schemeClr val="bg1"/>
                </a:solidFill>
                <a:latin typeface="Times New Roman" panose="02020603050405020304" pitchFamily="18" charset="0"/>
                <a:cs typeface="Times New Roman" panose="02020603050405020304" pitchFamily="18" charset="0"/>
              </a:rPr>
              <a:t>Academic Success</a:t>
            </a:r>
          </a:p>
        </p:txBody>
      </p:sp>
    </p:spTree>
    <p:extLst>
      <p:ext uri="{BB962C8B-B14F-4D97-AF65-F5344CB8AC3E}">
        <p14:creationId xmlns:p14="http://schemas.microsoft.com/office/powerpoint/2010/main" val="10868906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533400"/>
            <a:ext cx="8534400" cy="646331"/>
          </a:xfrm>
          <a:prstGeom prst="rect">
            <a:avLst/>
          </a:prstGeom>
          <a:noFill/>
        </p:spPr>
        <p:txBody>
          <a:bodyPr wrap="square" rtlCol="0">
            <a:spAutoFit/>
          </a:bodyPr>
          <a:lstStyle/>
          <a:p>
            <a:pPr algn="ctr"/>
            <a:r>
              <a:rPr lang="en-US" sz="3600" dirty="0">
                <a:latin typeface="Times New Roman" panose="02020603050405020304" pitchFamily="18" charset="0"/>
                <a:cs typeface="Times New Roman" panose="02020603050405020304" pitchFamily="18" charset="0"/>
              </a:rPr>
              <a:t>Title 1A: Reservation of Funds</a:t>
            </a:r>
          </a:p>
        </p:txBody>
      </p:sp>
      <p:sp>
        <p:nvSpPr>
          <p:cNvPr id="5" name="TextBox 4"/>
          <p:cNvSpPr txBox="1"/>
          <p:nvPr/>
        </p:nvSpPr>
        <p:spPr>
          <a:xfrm>
            <a:off x="457200" y="1223274"/>
            <a:ext cx="8382000" cy="5293757"/>
          </a:xfrm>
          <a:prstGeom prst="rect">
            <a:avLst/>
          </a:prstGeom>
          <a:noFill/>
        </p:spPr>
        <p:txBody>
          <a:bodyPr wrap="square" rtlCol="0">
            <a:spAutoFit/>
          </a:bodyPr>
          <a:lstStyle/>
          <a:p>
            <a:pPr>
              <a:buClr>
                <a:schemeClr val="accent1"/>
              </a:buClr>
            </a:pPr>
            <a:r>
              <a:rPr lang="en-US" sz="2600" dirty="0">
                <a:latin typeface="Times New Roman" panose="02020603050405020304" pitchFamily="18" charset="0"/>
                <a:cs typeface="Times New Roman" panose="02020603050405020304" pitchFamily="18" charset="0"/>
              </a:rPr>
              <a:t>USDE Examples of Allowable Uses of Title 1A funds:</a:t>
            </a:r>
          </a:p>
          <a:p>
            <a:pPr marL="457200" indent="-457200">
              <a:buClr>
                <a:schemeClr val="accent1"/>
              </a:buClr>
              <a:buFont typeface="Courier New" panose="02070309020205020404" pitchFamily="49" charset="0"/>
              <a:buChar char="o"/>
            </a:pPr>
            <a:r>
              <a:rPr lang="en-US" sz="2600" dirty="0">
                <a:latin typeface="Times New Roman" panose="02020603050405020304" pitchFamily="18" charset="0"/>
                <a:cs typeface="Times New Roman" panose="02020603050405020304" pitchFamily="18" charset="0"/>
              </a:rPr>
              <a:t>Clothing, particularly if necessary for dress code or physical education classes</a:t>
            </a:r>
          </a:p>
          <a:p>
            <a:pPr marL="457200" indent="-457200">
              <a:buClr>
                <a:schemeClr val="accent1"/>
              </a:buClr>
              <a:buFont typeface="Courier New" panose="02070309020205020404" pitchFamily="49" charset="0"/>
              <a:buChar char="o"/>
            </a:pPr>
            <a:r>
              <a:rPr lang="en-US" sz="2600" dirty="0">
                <a:latin typeface="Times New Roman" panose="02020603050405020304" pitchFamily="18" charset="0"/>
                <a:cs typeface="Times New Roman" panose="02020603050405020304" pitchFamily="18" charset="0"/>
              </a:rPr>
              <a:t>Fees to participate in the general </a:t>
            </a:r>
            <a:r>
              <a:rPr lang="en-US" sz="2600" dirty="0" err="1">
                <a:latin typeface="Times New Roman" panose="02020603050405020304" pitchFamily="18" charset="0"/>
                <a:cs typeface="Times New Roman" panose="02020603050405020304" pitchFamily="18" charset="0"/>
              </a:rPr>
              <a:t>ed</a:t>
            </a:r>
            <a:r>
              <a:rPr lang="en-US" sz="2600" dirty="0">
                <a:latin typeface="Times New Roman" panose="02020603050405020304" pitchFamily="18" charset="0"/>
                <a:cs typeface="Times New Roman" panose="02020603050405020304" pitchFamily="18" charset="0"/>
              </a:rPr>
              <a:t> program</a:t>
            </a:r>
          </a:p>
          <a:p>
            <a:pPr marL="457200" indent="-457200">
              <a:buClr>
                <a:schemeClr val="accent1"/>
              </a:buClr>
              <a:buFont typeface="Courier New" panose="02070309020205020404" pitchFamily="49" charset="0"/>
              <a:buChar char="o"/>
            </a:pPr>
            <a:r>
              <a:rPr lang="en-US" sz="2600" dirty="0">
                <a:latin typeface="Times New Roman" panose="02020603050405020304" pitchFamily="18" charset="0"/>
                <a:cs typeface="Times New Roman" panose="02020603050405020304" pitchFamily="18" charset="0"/>
              </a:rPr>
              <a:t>School supplies</a:t>
            </a:r>
          </a:p>
          <a:p>
            <a:pPr marL="457200" indent="-457200">
              <a:buClr>
                <a:schemeClr val="accent1"/>
              </a:buClr>
              <a:buFont typeface="Courier New" panose="02070309020205020404" pitchFamily="49" charset="0"/>
              <a:buChar char="o"/>
            </a:pPr>
            <a:r>
              <a:rPr lang="en-US" sz="2600" dirty="0">
                <a:latin typeface="Times New Roman" panose="02020603050405020304" pitchFamily="18" charset="0"/>
                <a:cs typeface="Times New Roman" panose="02020603050405020304" pitchFamily="18" charset="0"/>
              </a:rPr>
              <a:t>Birth certificates necessary to enroll in school</a:t>
            </a:r>
          </a:p>
          <a:p>
            <a:pPr marL="457200" indent="-457200">
              <a:buClr>
                <a:schemeClr val="accent1"/>
              </a:buClr>
              <a:buFont typeface="Courier New" panose="02070309020205020404" pitchFamily="49" charset="0"/>
              <a:buChar char="o"/>
            </a:pPr>
            <a:r>
              <a:rPr lang="en-US" sz="2600" dirty="0">
                <a:latin typeface="Times New Roman" panose="02020603050405020304" pitchFamily="18" charset="0"/>
                <a:cs typeface="Times New Roman" panose="02020603050405020304" pitchFamily="18" charset="0"/>
              </a:rPr>
              <a:t>Food (in connection with educational programming)</a:t>
            </a:r>
          </a:p>
          <a:p>
            <a:pPr marL="457200" indent="-457200">
              <a:buClr>
                <a:schemeClr val="accent1"/>
              </a:buClr>
              <a:buFont typeface="Courier New" panose="02070309020205020404" pitchFamily="49" charset="0"/>
              <a:buChar char="o"/>
            </a:pPr>
            <a:r>
              <a:rPr lang="en-US" sz="2600" dirty="0">
                <a:latin typeface="Times New Roman" panose="02020603050405020304" pitchFamily="18" charset="0"/>
                <a:cs typeface="Times New Roman" panose="02020603050405020304" pitchFamily="18" charset="0"/>
              </a:rPr>
              <a:t>Medical and dental services, immunizations, glasses, hearing aids</a:t>
            </a:r>
          </a:p>
          <a:p>
            <a:pPr marL="457200" indent="-457200">
              <a:buClr>
                <a:schemeClr val="accent1"/>
              </a:buClr>
              <a:buFont typeface="Courier New" panose="02070309020205020404" pitchFamily="49" charset="0"/>
              <a:buChar char="o"/>
            </a:pPr>
            <a:r>
              <a:rPr lang="en-US" sz="2600" dirty="0">
                <a:latin typeface="Times New Roman" panose="02020603050405020304" pitchFamily="18" charset="0"/>
                <a:cs typeface="Times New Roman" panose="02020603050405020304" pitchFamily="18" charset="0"/>
              </a:rPr>
              <a:t>Counseling services</a:t>
            </a:r>
          </a:p>
          <a:p>
            <a:pPr marL="457200" indent="-457200">
              <a:buClr>
                <a:schemeClr val="accent1"/>
              </a:buClr>
              <a:buFont typeface="Courier New" panose="02070309020205020404" pitchFamily="49" charset="0"/>
              <a:buChar char="o"/>
            </a:pPr>
            <a:r>
              <a:rPr lang="en-US" sz="2600" dirty="0">
                <a:latin typeface="Times New Roman" panose="02020603050405020304" pitchFamily="18" charset="0"/>
                <a:cs typeface="Times New Roman" panose="02020603050405020304" pitchFamily="18" charset="0"/>
              </a:rPr>
              <a:t>Outreach services</a:t>
            </a:r>
          </a:p>
          <a:p>
            <a:pPr marL="457200" indent="-457200">
              <a:buClr>
                <a:schemeClr val="accent1"/>
              </a:buClr>
              <a:buFont typeface="Courier New" panose="02070309020205020404" pitchFamily="49" charset="0"/>
              <a:buChar char="o"/>
            </a:pPr>
            <a:r>
              <a:rPr lang="en-US" sz="2600" dirty="0">
                <a:latin typeface="Times New Roman" panose="02020603050405020304" pitchFamily="18" charset="0"/>
                <a:cs typeface="Times New Roman" panose="02020603050405020304" pitchFamily="18" charset="0"/>
              </a:rPr>
              <a:t>Extended learning time; Tutoring services</a:t>
            </a:r>
          </a:p>
          <a:p>
            <a:pPr marL="457200" indent="-457200">
              <a:buClr>
                <a:schemeClr val="accent1"/>
              </a:buClr>
              <a:buFont typeface="Courier New" panose="02070309020205020404" pitchFamily="49" charset="0"/>
              <a:buChar char="o"/>
            </a:pPr>
            <a:r>
              <a:rPr lang="en-US" sz="2600" dirty="0">
                <a:latin typeface="Times New Roman" panose="02020603050405020304" pitchFamily="18" charset="0"/>
                <a:cs typeface="Times New Roman" panose="02020603050405020304" pitchFamily="18" charset="0"/>
              </a:rPr>
              <a:t>Fees for AP, IB, GED Testing </a:t>
            </a:r>
            <a:r>
              <a:rPr lang="en-US" dirty="0">
                <a:latin typeface="Times New Roman" panose="02020603050405020304" pitchFamily="18" charset="0"/>
                <a:cs typeface="Times New Roman" panose="02020603050405020304" pitchFamily="18" charset="0"/>
              </a:rPr>
              <a:t>		</a:t>
            </a:r>
            <a:endParaRPr lang="en-US" sz="2400" dirty="0">
              <a:latin typeface="Times New Roman" panose="02020603050405020304" pitchFamily="18" charset="0"/>
              <a:cs typeface="Times New Roman" panose="02020603050405020304" pitchFamily="18" charset="0"/>
            </a:endParaRPr>
          </a:p>
        </p:txBody>
      </p:sp>
      <p:sp>
        <p:nvSpPr>
          <p:cNvPr id="4" name="TextBox 3"/>
          <p:cNvSpPr txBox="1"/>
          <p:nvPr/>
        </p:nvSpPr>
        <p:spPr>
          <a:xfrm>
            <a:off x="4648200" y="0"/>
            <a:ext cx="3505200" cy="584775"/>
          </a:xfrm>
          <a:prstGeom prst="rect">
            <a:avLst/>
          </a:prstGeom>
          <a:noFill/>
        </p:spPr>
        <p:txBody>
          <a:bodyPr wrap="square" rtlCol="0">
            <a:spAutoFit/>
          </a:bodyPr>
          <a:lstStyle/>
          <a:p>
            <a:r>
              <a:rPr lang="en-US" sz="3200" dirty="0">
                <a:solidFill>
                  <a:schemeClr val="bg1"/>
                </a:solidFill>
                <a:latin typeface="Times New Roman" panose="02020603050405020304" pitchFamily="18" charset="0"/>
                <a:cs typeface="Times New Roman" panose="02020603050405020304" pitchFamily="18" charset="0"/>
              </a:rPr>
              <a:t>Academic Success</a:t>
            </a:r>
          </a:p>
        </p:txBody>
      </p:sp>
    </p:spTree>
    <p:extLst>
      <p:ext uri="{BB962C8B-B14F-4D97-AF65-F5344CB8AC3E}">
        <p14:creationId xmlns:p14="http://schemas.microsoft.com/office/powerpoint/2010/main" val="235529133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0" y="0"/>
            <a:ext cx="3558988" cy="589617"/>
          </a:xfrm>
        </p:spPr>
        <p:txBody>
          <a:bodyPr/>
          <a:lstStyle/>
          <a:p>
            <a:pPr algn="l"/>
            <a:r>
              <a:rPr lang="en-US" sz="3600" b="1" dirty="0">
                <a:latin typeface="Times New Roman" panose="02020603050405020304" pitchFamily="18" charset="0"/>
                <a:cs typeface="Times New Roman" panose="02020603050405020304" pitchFamily="18" charset="0"/>
              </a:rPr>
              <a:t>Resources</a:t>
            </a:r>
          </a:p>
        </p:txBody>
      </p:sp>
      <p:sp>
        <p:nvSpPr>
          <p:cNvPr id="5" name="TextBox 4"/>
          <p:cNvSpPr txBox="1"/>
          <p:nvPr/>
        </p:nvSpPr>
        <p:spPr>
          <a:xfrm>
            <a:off x="914400" y="1143000"/>
            <a:ext cx="7848600" cy="4801314"/>
          </a:xfrm>
          <a:prstGeom prst="rect">
            <a:avLst/>
          </a:prstGeom>
          <a:noFill/>
        </p:spPr>
        <p:txBody>
          <a:bodyPr wrap="square" rtlCol="0">
            <a:spAutoFit/>
          </a:bodyPr>
          <a:lstStyle/>
          <a:p>
            <a:r>
              <a:rPr lang="en-US" dirty="0"/>
              <a:t>Pennsylvania Department of Education—Homeless BEC</a:t>
            </a:r>
          </a:p>
          <a:p>
            <a:r>
              <a:rPr lang="en-US" dirty="0">
                <a:hlinkClick r:id="rId2"/>
              </a:rPr>
              <a:t>https://www.education.pa.gov/Policy-Funding/BECS/uscode/Pages/EducationforHomelessYouth.aspx</a:t>
            </a:r>
            <a:endParaRPr lang="en-US" dirty="0"/>
          </a:p>
          <a:p>
            <a:endParaRPr lang="en-US" dirty="0"/>
          </a:p>
          <a:p>
            <a:endParaRPr lang="en-US" dirty="0"/>
          </a:p>
          <a:p>
            <a:r>
              <a:rPr lang="en-US" dirty="0"/>
              <a:t>National Center for Homeless Education (NCHE)</a:t>
            </a:r>
          </a:p>
          <a:p>
            <a:r>
              <a:rPr lang="en-US" dirty="0">
                <a:hlinkClick r:id="rId3"/>
              </a:rPr>
              <a:t>https://nche.ed.gov/</a:t>
            </a:r>
            <a:endParaRPr lang="en-US" dirty="0"/>
          </a:p>
          <a:p>
            <a:endParaRPr lang="en-US" dirty="0"/>
          </a:p>
          <a:p>
            <a:endParaRPr lang="en-US" dirty="0"/>
          </a:p>
          <a:p>
            <a:r>
              <a:rPr lang="en-US" dirty="0"/>
              <a:t>National Association for Education for Homeless Children and Youth (NAEHCY)</a:t>
            </a:r>
          </a:p>
          <a:p>
            <a:r>
              <a:rPr lang="en-US" dirty="0">
                <a:hlinkClick r:id="rId4"/>
              </a:rPr>
              <a:t>https://naehcy.org/</a:t>
            </a:r>
            <a:endParaRPr lang="en-US" dirty="0"/>
          </a:p>
          <a:p>
            <a:endParaRPr lang="en-US" dirty="0"/>
          </a:p>
          <a:p>
            <a:endParaRPr lang="en-US" dirty="0"/>
          </a:p>
          <a:p>
            <a:r>
              <a:rPr lang="en-US" dirty="0"/>
              <a:t>School House Connections</a:t>
            </a:r>
          </a:p>
          <a:p>
            <a:r>
              <a:rPr lang="en-US" dirty="0">
                <a:hlinkClick r:id="rId5"/>
              </a:rPr>
              <a:t>https://www.schoolhouseconnection.org/tips-for-teachers-staff-how-to-support-students-experiencing-homelessness/</a:t>
            </a:r>
            <a:endParaRPr lang="en-US" dirty="0"/>
          </a:p>
        </p:txBody>
      </p:sp>
    </p:spTree>
    <p:extLst>
      <p:ext uri="{BB962C8B-B14F-4D97-AF65-F5344CB8AC3E}">
        <p14:creationId xmlns:p14="http://schemas.microsoft.com/office/powerpoint/2010/main" val="244551214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3928" y="2057400"/>
            <a:ext cx="7024744" cy="4038600"/>
          </a:xfrm>
        </p:spPr>
        <p:txBody>
          <a:bodyPr>
            <a:noAutofit/>
          </a:bodyPr>
          <a:lstStyle/>
          <a:p>
            <a:pPr algn="ctr"/>
            <a:r>
              <a:rPr lang="en-US" sz="2800" b="1" dirty="0">
                <a:latin typeface="Times New Roman" panose="02020603050405020304" pitchFamily="18" charset="0"/>
                <a:cs typeface="Times New Roman" panose="02020603050405020304" pitchFamily="18" charset="0"/>
              </a:rPr>
              <a:t>Nicole Anderson</a:t>
            </a:r>
            <a:br>
              <a:rPr lang="en-US" sz="2800" b="1" dirty="0">
                <a:latin typeface="Times New Roman" panose="02020603050405020304" pitchFamily="18" charset="0"/>
                <a:cs typeface="Times New Roman" panose="02020603050405020304" pitchFamily="18" charset="0"/>
              </a:rPr>
            </a:br>
            <a:r>
              <a:rPr lang="en-US" sz="2800" b="1" dirty="0">
                <a:latin typeface="Times New Roman" panose="02020603050405020304" pitchFamily="18" charset="0"/>
                <a:cs typeface="Times New Roman" panose="02020603050405020304" pitchFamily="18" charset="0"/>
              </a:rPr>
              <a:t>Region 4 Coordinator</a:t>
            </a:r>
            <a:br>
              <a:rPr lang="en-US" sz="2800" b="1" dirty="0">
                <a:latin typeface="Times New Roman" panose="02020603050405020304" pitchFamily="18" charset="0"/>
                <a:cs typeface="Times New Roman" panose="02020603050405020304" pitchFamily="18" charset="0"/>
              </a:rPr>
            </a:br>
            <a:r>
              <a:rPr lang="en-US" sz="2800" b="1" dirty="0">
                <a:latin typeface="Times New Roman" panose="02020603050405020304" pitchFamily="18" charset="0"/>
                <a:cs typeface="Times New Roman" panose="02020603050405020304" pitchFamily="18" charset="0"/>
              </a:rPr>
              <a:t>Education for Children and Youth Experiencing Homelessness program</a:t>
            </a:r>
            <a:br>
              <a:rPr lang="en-US" sz="2800" b="1" dirty="0">
                <a:latin typeface="Times New Roman" panose="02020603050405020304" pitchFamily="18" charset="0"/>
                <a:cs typeface="Times New Roman" panose="02020603050405020304" pitchFamily="18" charset="0"/>
              </a:rPr>
            </a:br>
            <a:r>
              <a:rPr lang="en-US" sz="2800" b="1" dirty="0">
                <a:latin typeface="Times New Roman" panose="02020603050405020304" pitchFamily="18" charset="0"/>
                <a:cs typeface="Times New Roman" panose="02020603050405020304" pitchFamily="18" charset="0"/>
              </a:rPr>
              <a:t>Allegheny Intermediate Unit 3</a:t>
            </a:r>
            <a:br>
              <a:rPr lang="en-US" sz="2800" b="1" dirty="0">
                <a:latin typeface="Times New Roman" panose="02020603050405020304" pitchFamily="18" charset="0"/>
                <a:cs typeface="Times New Roman" panose="02020603050405020304" pitchFamily="18" charset="0"/>
              </a:rPr>
            </a:br>
            <a:r>
              <a:rPr lang="en-US" sz="2800" b="1" dirty="0">
                <a:latin typeface="Times New Roman" panose="02020603050405020304" pitchFamily="18" charset="0"/>
                <a:cs typeface="Times New Roman" panose="02020603050405020304" pitchFamily="18" charset="0"/>
              </a:rPr>
              <a:t>475 East Waterfront Drive</a:t>
            </a:r>
            <a:br>
              <a:rPr lang="en-US" sz="2800" b="1" dirty="0">
                <a:latin typeface="Times New Roman" panose="02020603050405020304" pitchFamily="18" charset="0"/>
                <a:cs typeface="Times New Roman" panose="02020603050405020304" pitchFamily="18" charset="0"/>
              </a:rPr>
            </a:br>
            <a:r>
              <a:rPr lang="en-US" sz="2800" b="1" dirty="0">
                <a:latin typeface="Times New Roman" panose="02020603050405020304" pitchFamily="18" charset="0"/>
                <a:cs typeface="Times New Roman" panose="02020603050405020304" pitchFamily="18" charset="0"/>
              </a:rPr>
              <a:t>Homestead, PA 15120</a:t>
            </a:r>
            <a:br>
              <a:rPr lang="en-US" sz="2800" b="1" dirty="0">
                <a:latin typeface="Times New Roman" panose="02020603050405020304" pitchFamily="18" charset="0"/>
                <a:cs typeface="Times New Roman" panose="02020603050405020304" pitchFamily="18" charset="0"/>
              </a:rPr>
            </a:br>
            <a:r>
              <a:rPr lang="en-US" sz="2800" b="1" dirty="0">
                <a:latin typeface="Times New Roman" panose="02020603050405020304" pitchFamily="18" charset="0"/>
                <a:cs typeface="Times New Roman" panose="02020603050405020304" pitchFamily="18" charset="0"/>
              </a:rPr>
              <a:t>412-394-5894 office</a:t>
            </a:r>
            <a:br>
              <a:rPr lang="en-US" sz="2800" b="1" dirty="0">
                <a:latin typeface="Times New Roman" panose="02020603050405020304" pitchFamily="18" charset="0"/>
                <a:cs typeface="Times New Roman" panose="02020603050405020304" pitchFamily="18" charset="0"/>
              </a:rPr>
            </a:br>
            <a:r>
              <a:rPr lang="en-US" sz="2800" b="1" dirty="0">
                <a:latin typeface="Times New Roman" panose="02020603050405020304" pitchFamily="18" charset="0"/>
                <a:cs typeface="Times New Roman" panose="02020603050405020304" pitchFamily="18" charset="0"/>
              </a:rPr>
              <a:t>412-295-5718 cell</a:t>
            </a:r>
            <a:br>
              <a:rPr lang="en-US" sz="2800" b="1" dirty="0">
                <a:latin typeface="Times New Roman" panose="02020603050405020304" pitchFamily="18" charset="0"/>
                <a:cs typeface="Times New Roman" panose="02020603050405020304" pitchFamily="18" charset="0"/>
              </a:rPr>
            </a:br>
            <a:r>
              <a:rPr lang="en-US" sz="2800" b="1" dirty="0">
                <a:latin typeface="Times New Roman" panose="02020603050405020304" pitchFamily="18" charset="0"/>
                <a:cs typeface="Times New Roman" panose="02020603050405020304" pitchFamily="18" charset="0"/>
              </a:rPr>
              <a:t>nicole.anderson@aiu3.net</a:t>
            </a:r>
          </a:p>
        </p:txBody>
      </p:sp>
      <p:sp>
        <p:nvSpPr>
          <p:cNvPr id="6" name="Slide Number Placeholder 5"/>
          <p:cNvSpPr>
            <a:spLocks noGrp="1"/>
          </p:cNvSpPr>
          <p:nvPr>
            <p:ph type="sldNum" sz="quarter" idx="12"/>
          </p:nvPr>
        </p:nvSpPr>
        <p:spPr>
          <a:xfrm>
            <a:off x="4649096" y="1"/>
            <a:ext cx="3504304" cy="589616"/>
          </a:xfrm>
        </p:spPr>
        <p:txBody>
          <a:bodyPr/>
          <a:lstStyle/>
          <a:p>
            <a:pPr algn="ctr"/>
            <a:r>
              <a:rPr lang="en-US" sz="2800" b="1" dirty="0">
                <a:latin typeface="Times New Roman" panose="02020603050405020304" pitchFamily="18" charset="0"/>
                <a:cs typeface="Times New Roman" panose="02020603050405020304" pitchFamily="18" charset="0"/>
              </a:rPr>
              <a:t>Contact Information</a:t>
            </a:r>
          </a:p>
        </p:txBody>
      </p:sp>
      <p:sp>
        <p:nvSpPr>
          <p:cNvPr id="4" name="TextBox 3"/>
          <p:cNvSpPr txBox="1"/>
          <p:nvPr/>
        </p:nvSpPr>
        <p:spPr>
          <a:xfrm>
            <a:off x="914400" y="990600"/>
            <a:ext cx="7543800" cy="523220"/>
          </a:xfrm>
          <a:prstGeom prst="rect">
            <a:avLst/>
          </a:prstGeom>
          <a:noFill/>
        </p:spPr>
        <p:txBody>
          <a:bodyPr wrap="square" rtlCol="0">
            <a:spAutoFit/>
          </a:bodyPr>
          <a:lstStyle/>
          <a:p>
            <a:pPr algn="ctr"/>
            <a:r>
              <a:rPr lang="en-US" sz="2800" dirty="0">
                <a:latin typeface="Times New Roman" panose="02020603050405020304" pitchFamily="18" charset="0"/>
                <a:cs typeface="Times New Roman" panose="02020603050405020304" pitchFamily="18" charset="0"/>
              </a:rPr>
              <a:t>Do you have questions?  Please reach out!</a:t>
            </a:r>
          </a:p>
        </p:txBody>
      </p:sp>
    </p:spTree>
    <p:extLst>
      <p:ext uri="{BB962C8B-B14F-4D97-AF65-F5344CB8AC3E}">
        <p14:creationId xmlns:p14="http://schemas.microsoft.com/office/powerpoint/2010/main" val="127172886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Austin</Template>
  <TotalTime>22056</TotalTime>
  <Words>2666</Words>
  <Application>Microsoft Office PowerPoint</Application>
  <PresentationFormat>On-screen Show (4:3)</PresentationFormat>
  <Paragraphs>349</Paragraphs>
  <Slides>43</Slides>
  <Notes>1</Notes>
  <HiddenSlides>0</HiddenSlides>
  <MMClips>4</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43</vt:i4>
      </vt:variant>
    </vt:vector>
  </HeadingPairs>
  <TitlesOfParts>
    <vt:vector size="50" baseType="lpstr">
      <vt:lpstr>ＭＳ ゴシック</vt:lpstr>
      <vt:lpstr>Calibri</vt:lpstr>
      <vt:lpstr>Century Gothic</vt:lpstr>
      <vt:lpstr>Courier New</vt:lpstr>
      <vt:lpstr>Times New Roman</vt:lpstr>
      <vt:lpstr>Wingdings 2</vt:lpstr>
      <vt:lpstr>Austin</vt:lpstr>
      <vt:lpstr>      Homelessness  and  Education  </vt:lpstr>
      <vt:lpstr>PowerPoint Presentation</vt:lpstr>
      <vt:lpstr>PowerPoint Presentation</vt:lpstr>
      <vt:lpstr>The McKinney Vento Homeless Assistance Act, Title X, Part C defines homelessness as “individuals who lack a fixed, regular and adequate nighttime residence.  This includes children and youth who are:</vt:lpstr>
      <vt:lpstr>Unaccompanied Homeless Youth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Impacts of Homelessness on Education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Barriers to Education for Homeless Students</vt:lpstr>
      <vt:lpstr>PowerPoint Presentation</vt:lpstr>
      <vt:lpstr>PowerPoint Presentation</vt:lpstr>
      <vt:lpstr>School Stability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Nicole Anderson Region 4 Coordinator Education for Children and Youth Experiencing Homelessness program Allegheny Intermediate Unit 3 475 East Waterfront Drive Homestead, PA 15120 412-394-5894 office 412-295-5718 cell nicole.anderson@aiu3.net</vt:lpstr>
    </vt:vector>
  </TitlesOfParts>
  <Company>Allegheny Intermediate Unit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nicole.anderson</dc:creator>
  <cp:lastModifiedBy>Johnson, MaryAnn</cp:lastModifiedBy>
  <cp:revision>99</cp:revision>
  <cp:lastPrinted>2019-04-22T12:14:25Z</cp:lastPrinted>
  <dcterms:created xsi:type="dcterms:W3CDTF">2014-06-12T12:21:02Z</dcterms:created>
  <dcterms:modified xsi:type="dcterms:W3CDTF">2022-09-13T16:04:42Z</dcterms:modified>
</cp:coreProperties>
</file>