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4"/>
  </p:sldMasterIdLst>
  <p:notesMasterIdLst>
    <p:notesMasterId r:id="rId11"/>
  </p:notesMasterIdLst>
  <p:sldIdLst>
    <p:sldId id="278" r:id="rId5"/>
    <p:sldId id="281" r:id="rId6"/>
    <p:sldId id="279" r:id="rId7"/>
    <p:sldId id="266" r:id="rId8"/>
    <p:sldId id="267" r:id="rId9"/>
    <p:sldId id="28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8E7104-3E04-4213-B54C-51FFD7703BB2}" v="6" dt="2022-11-02T20:12:22.3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9" autoAdjust="0"/>
  </p:normalViewPr>
  <p:slideViewPr>
    <p:cSldViewPr snapToGrid="0">
      <p:cViewPr varScale="1">
        <p:scale>
          <a:sx n="47" d="100"/>
          <a:sy n="47" d="100"/>
        </p:scale>
        <p:origin x="36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01546-198A-4195-BCF8-F0FF54C90E5E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DE88F-1F85-4A27-9D34-D74A50E7B0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091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4201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847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AA660-29C3-259F-08EF-2E3B43766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BA7A55-A44A-4F3C-B2BE-B5DBA3EE44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42F7B9-0E24-99F3-70E8-8F722FDFC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11/3/2022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91C63-FD18-0F9A-4B7D-C8BA7E72A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C078B-8316-A1BD-58DE-D659FBEB8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821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20BE6-43F4-E28A-275A-BE651F90E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490A6-3DE5-0A00-F2F1-1F4209372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25EAB4-BC98-0F66-B2EF-72E6FDEE5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11/3/2022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F8445-0D42-0C18-8D52-F32CA2DE7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CBE16-9A97-2FE9-EE78-2AE955219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135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BEEF2-18C7-5C95-09D7-87A604EF1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0618E-3AE9-F4C3-7E2D-A53D17F94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AF8EF-4D97-321D-E41C-5042B8170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11/3/2022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C1CB9-3B50-4675-C84E-CF4C57238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78CED-A004-9867-C49A-520EF7AB8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225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3E91B-1E96-4A2F-E965-86E60CDD1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43956-8951-6DC9-2F57-161DB4518D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1774C2-9585-6AC9-D171-FD7D08CE3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3B551F-68A8-74AB-17F5-7758CE340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11/3/2022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270910-67FD-8486-4D95-C83D3CE4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C0E2B6-E068-7910-8E01-FE582979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92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9D073-E655-F882-3E96-62848CE58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B601B4-1FB3-0010-3C48-6092E2B22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ED62FB-03D1-6290-8708-20B26B090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4EFF1-2C72-CC5A-AFE6-F20A0CE4CB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80F7FC-7237-7D68-9422-99A03A4AD1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367833-C868-CDD7-96E9-6DEFC2EE0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11/3/2022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CCED37-FAE5-E560-5AF3-7B502B63C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2D11CA-506C-78A4-748E-7EC51D674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377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68617-7D5F-4D79-46B5-59F7CB47E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214A56-58E1-0409-137D-0290A34AE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11/3/2022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0BCD0-8FA6-0071-C210-73777AB74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BDF84B-A55D-D970-CBFC-7D0C4625A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03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ABC472-299C-16DE-34E5-102A503C1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11/3/2022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6D4C97-BAB3-09E9-B639-3CC4288BF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6BE5A-5FE6-F90B-1648-4E54E9EC5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760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D7F74-6401-BCFA-39AD-116B41A53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9CEAA-C93C-0C96-5DA1-850C49C5F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40F13-92B9-7155-B992-B5C5395ECE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B45535-C1C2-DA0A-616B-B02B5F2C1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11/3/2022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A6C753-1250-C9D4-166B-4CC749A0D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F8C21-C767-FDF7-8594-81FC37DC5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691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2A29A-F2F1-0FE7-4711-0A476D9FD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CEEEB7-29FD-488D-2FF8-E9A4ABD3A2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3E302-3056-6C71-F00D-E11F3B86A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D87B29-ADC1-3BDB-AF22-0D4EF5890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11/3/2022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0ACD5F-EA07-072D-7B88-6664A8903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296EA-C906-EE18-4849-36A9D2871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027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C5779-42E5-1E9A-BA5A-8B39E47C1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B737CC-DB1C-8AB8-3D95-51F83BBC1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AC74A-D576-67C8-E382-5A14AB42B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11/3/2022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03981-ED31-7A3F-D41A-517D6B56C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7AD6C-9914-5C2D-9DED-C94CEEAD8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64856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A13ED5-C9E8-D0E5-7137-A022C9E8CD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12378F-4FF6-63DA-AB9E-6E7C600979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E085E7-4A5C-B987-7FC8-4DC0BD46E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11/3/2022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E9853-1386-9F18-2861-9539FA285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4A4A3-7576-BEBB-3499-805CAA2CC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50965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3E1EF1-5A09-ADF7-218B-1710B187B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AB17C0-78E3-3B72-69B0-639441E0E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6AFC5-5F40-0F0E-7907-E6E66403DE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ED0CC-082F-4160-86E5-0D6041F12778}" type="datetime1">
              <a:rPr lang="en-US" smtClean="0"/>
              <a:t>11/3/2022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4F759-E8E6-A379-587E-1982107BF8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2349B-3A1E-49D0-2B08-21FB0DD34E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71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09100" y="2508510"/>
            <a:ext cx="5793914" cy="4768224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Title Lorem Ipsum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9965" y="4157933"/>
            <a:ext cx="3485072" cy="1026544"/>
          </a:xfrm>
        </p:spPr>
        <p:txBody>
          <a:bodyPr>
            <a:normAutofit/>
          </a:bodyPr>
          <a:lstStyle/>
          <a:p>
            <a:pPr algn="l"/>
            <a:endParaRPr lang="en-US" sz="2300" dirty="0"/>
          </a:p>
        </p:txBody>
      </p:sp>
      <p:pic>
        <p:nvPicPr>
          <p:cNvPr id="1026" name="Picture 1">
            <a:extLst>
              <a:ext uri="{FF2B5EF4-FFF2-40B4-BE49-F238E27FC236}">
                <a16:creationId xmlns:a16="http://schemas.microsoft.com/office/drawing/2014/main" id="{236F9052-F439-E1C1-17D5-962BB5BC0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15" y="398308"/>
            <a:ext cx="6264344" cy="4096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08F636-9898-A0BD-60F5-0734EC0001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9575" y="1425076"/>
            <a:ext cx="4865130" cy="402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84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B2D6DE-C9B5-4678-91EF-77E85F235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0" y="10"/>
            <a:ext cx="2978786" cy="6857990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260476B-CCA6-412B-A9C5-399C34AE6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0493" y="1732449"/>
            <a:ext cx="4403596" cy="4058751"/>
          </a:xfrm>
        </p:spPr>
        <p:txBody>
          <a:bodyPr anchor="t">
            <a:normAutofit/>
          </a:bodyPr>
          <a:lstStyle/>
          <a:p>
            <a:pPr marL="36900" lvl="0" indent="0">
              <a:buNone/>
            </a:pPr>
            <a:r>
              <a:rPr lang="en-US" sz="4800" dirty="0"/>
              <a:t>Policy 208-S</a:t>
            </a:r>
          </a:p>
          <a:p>
            <a:pPr marL="36900" lvl="0" indent="0">
              <a:buNone/>
            </a:pPr>
            <a:endParaRPr lang="en-US" sz="2400" dirty="0"/>
          </a:p>
          <a:p>
            <a:pPr marL="36900" lvl="0" indent="0">
              <a:buNone/>
            </a:pPr>
            <a:endParaRPr lang="en-US" sz="2400" dirty="0"/>
          </a:p>
          <a:p>
            <a:pPr marL="36900" lvl="0" indent="0">
              <a:buNone/>
            </a:pPr>
            <a:r>
              <a:rPr lang="en-US" sz="4800" dirty="0"/>
              <a:t>Policy 208-E</a:t>
            </a:r>
          </a:p>
          <a:p>
            <a:endParaRPr lang="en-US" sz="2400" dirty="0"/>
          </a:p>
        </p:txBody>
      </p:sp>
      <p:pic>
        <p:nvPicPr>
          <p:cNvPr id="2050" name="Picture 2" descr="Student character Images | Free Vectors, Stock Photos &amp; PSD">
            <a:extLst>
              <a:ext uri="{FF2B5EF4-FFF2-40B4-BE49-F238E27FC236}">
                <a16:creationId xmlns:a16="http://schemas.microsoft.com/office/drawing/2014/main" id="{EFC40622-4507-3B84-E572-F5F21B185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635" y="0"/>
            <a:ext cx="422596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522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B2D6DE-C9B5-4678-91EF-77E85F235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103920" y="10"/>
            <a:ext cx="6096000" cy="685799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08850C-E43D-BC32-5E37-78946A5C58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78966" y="0"/>
            <a:ext cx="1447096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35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Interesting Effects 4-Day Weeks May Have on School Climate">
            <a:extLst>
              <a:ext uri="{FF2B5EF4-FFF2-40B4-BE49-F238E27FC236}">
                <a16:creationId xmlns:a16="http://schemas.microsoft.com/office/drawing/2014/main" id="{038F3347-51EC-0150-40E9-98A80C99CB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4" r="10382" b="-1"/>
          <a:stretch/>
        </p:blipFill>
        <p:spPr bwMode="auto">
          <a:xfrm>
            <a:off x="4735487" y="10"/>
            <a:ext cx="745651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9489F8-7B96-7B05-C9CC-FAD83C829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849" y="279918"/>
            <a:ext cx="3608208" cy="2788177"/>
          </a:xfrm>
        </p:spPr>
        <p:txBody>
          <a:bodyPr>
            <a:normAutofit/>
          </a:bodyPr>
          <a:lstStyle/>
          <a:p>
            <a:r>
              <a:rPr lang="en-US" sz="5400" dirty="0"/>
              <a:t>Volusia Student Discipline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9DDC14-E6E4-DC38-7561-40DC0566A7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563" y="3127238"/>
            <a:ext cx="4021494" cy="3450844"/>
          </a:xfrm>
        </p:spPr>
        <p:txBody>
          <a:bodyPr>
            <a:normAutofit/>
          </a:bodyPr>
          <a:lstStyle/>
          <a:p>
            <a:pPr marL="285750" marR="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Developed and implemented a Discipline Matrix to assure continuity of consequences throughout the district.</a:t>
            </a:r>
          </a:p>
          <a:p>
            <a:pPr marL="285750" marR="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schools are/were required to review the Student Code of Conduct with their entire student body.  Reviews are to happen on a regular basis, as often as weekly if necessary.</a:t>
            </a:r>
          </a:p>
        </p:txBody>
      </p:sp>
    </p:spTree>
    <p:extLst>
      <p:ext uri="{BB962C8B-B14F-4D97-AF65-F5344CB8AC3E}">
        <p14:creationId xmlns:p14="http://schemas.microsoft.com/office/powerpoint/2010/main" val="3878487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chool Desks In A Classroom Stock Photo - Download Image Now - Classroom,  School Building, No People - iStock">
            <a:extLst>
              <a:ext uri="{FF2B5EF4-FFF2-40B4-BE49-F238E27FC236}">
                <a16:creationId xmlns:a16="http://schemas.microsoft.com/office/drawing/2014/main" id="{A457A660-A630-12FD-7A16-64F8335219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3" r="7756" b="-1"/>
          <a:stretch/>
        </p:blipFill>
        <p:spPr bwMode="auto">
          <a:xfrm>
            <a:off x="4715578" y="1209832"/>
            <a:ext cx="744359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DA89F2-E4BE-AA56-DA05-7E76ED1BA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455362"/>
            <a:ext cx="3921283" cy="179331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Tiered Model &amp; Supports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D5B69-EF13-E923-DB4C-15DFA7D97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2248678"/>
            <a:ext cx="3603625" cy="404416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effectLst/>
              </a:rPr>
              <a:t>Schools that are experiencing issues with discipline are being tiered and support is being provided for school-based administrators from district staff.</a:t>
            </a:r>
          </a:p>
          <a:p>
            <a:endParaRPr lang="en-US" dirty="0"/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Students returning from alternative sites and returning to their zoned schools will continue to receive support from personnel at the alternative sites to assure there is a smooth transition.  Support/follow-up will occur on a monthly basis.</a:t>
            </a:r>
          </a:p>
          <a:p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64562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3126D-EA51-5B3F-D0D2-CA71E33E6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431888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4B270AB-C138-415C-897E-3C24487DEC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85E981-8C91-4205-A0C3-C991F42B4C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C4C00F4-06E9-43E3-AD97-88A857CEFA8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1625</TotalTime>
  <Words>130</Words>
  <Application>Microsoft Office PowerPoint</Application>
  <PresentationFormat>Widescreen</PresentationFormat>
  <Paragraphs>15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Title Lorem Ipsum</vt:lpstr>
      <vt:lpstr>PowerPoint Presentation</vt:lpstr>
      <vt:lpstr>PowerPoint Presentation</vt:lpstr>
      <vt:lpstr>Volusia Student Discipline</vt:lpstr>
      <vt:lpstr>Tiered Model &amp; Supports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Pender, Craig L.</dc:creator>
  <cp:lastModifiedBy>Pender, Craig L.</cp:lastModifiedBy>
  <cp:revision>2</cp:revision>
  <dcterms:created xsi:type="dcterms:W3CDTF">2022-11-01T17:07:26Z</dcterms:created>
  <dcterms:modified xsi:type="dcterms:W3CDTF">2022-11-03T20:29:40Z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