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5"/>
  </p:notesMasterIdLst>
  <p:sldIdLst>
    <p:sldId id="256" r:id="rId2"/>
    <p:sldId id="274" r:id="rId3"/>
    <p:sldId id="257" r:id="rId4"/>
    <p:sldId id="278" r:id="rId5"/>
    <p:sldId id="261" r:id="rId6"/>
    <p:sldId id="276" r:id="rId7"/>
    <p:sldId id="259" r:id="rId8"/>
    <p:sldId id="262" r:id="rId9"/>
    <p:sldId id="272" r:id="rId10"/>
    <p:sldId id="271" r:id="rId11"/>
    <p:sldId id="273" r:id="rId12"/>
    <p:sldId id="277" r:id="rId13"/>
    <p:sldId id="264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6" autoAdjust="0"/>
    <p:restoredTop sz="80235" autoAdjust="0"/>
  </p:normalViewPr>
  <p:slideViewPr>
    <p:cSldViewPr>
      <p:cViewPr varScale="1">
        <p:scale>
          <a:sx n="61" d="100"/>
          <a:sy n="61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24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ACD5792-57FE-4919-A0F9-0B73093CBF2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7698B2-CA77-4F0D-93DA-B839FBA47C6B}" type="slidenum">
              <a:rPr lang="en-US"/>
              <a:pPr/>
              <a:t>5</a:t>
            </a:fld>
            <a:endParaRPr lang="en-US"/>
          </a:p>
        </p:txBody>
      </p:sp>
      <p:sp>
        <p:nvSpPr>
          <p:cNvPr id="1331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098550" y="676275"/>
            <a:ext cx="4605338" cy="3454400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6938" y="4356100"/>
            <a:ext cx="5084762" cy="41322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681A03-AE44-455C-81BA-CD12A4FBC152}" type="slidenum">
              <a:rPr lang="en-US"/>
              <a:pPr/>
              <a:t>8</a:t>
            </a:fld>
            <a:endParaRPr lang="en-US"/>
          </a:p>
        </p:txBody>
      </p:sp>
      <p:sp>
        <p:nvSpPr>
          <p:cNvPr id="1536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098550" y="676275"/>
            <a:ext cx="4605338" cy="34544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6938" y="4356100"/>
            <a:ext cx="5084762" cy="413226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CDC7BE-E9D3-45ED-8DE1-F473CB2962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4A0CC5-CB9A-4ED7-8008-8655C61020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58C6F-C432-430B-B455-C340D1047C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94B4D-9C56-47B3-82FA-34FE10668E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C54C8A-632D-4DC0-9DB7-4330DB9E0A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1BA5CA-878F-4BDB-9923-630A93B19F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AF423-E326-46E9-8161-BD2DE45411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BFBD4-E410-4F72-A91B-76FF4FF820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D0AEB-AF6E-4510-B274-42B3B9E11F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12E67-6728-438C-A365-E9E4E24EDF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3E7FB-3C34-469B-9751-D0C6D54DE1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770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9CDF7AA-3557-48CD-85C1-EF3981A9A3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770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/>
            </a:lvl1pPr>
          </a:lstStyle>
          <a:p>
            <a:r>
              <a:rPr lang="en-US"/>
              <a:t>EiE - October 2008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0A6BCE8-FEE5-42A0-AB2C-CBD30947A4C1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4103" name="Picture 7" descr="moslogosquar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67675" y="0"/>
            <a:ext cx="1076325" cy="110648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429000"/>
            <a:ext cx="7772400" cy="990600"/>
          </a:xfrm>
        </p:spPr>
        <p:txBody>
          <a:bodyPr/>
          <a:lstStyle/>
          <a:p>
            <a:r>
              <a:rPr lang="en-US" sz="4000"/>
              <a:t>Engineering is Elementary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648200"/>
            <a:ext cx="6400800" cy="1447800"/>
          </a:xfrm>
        </p:spPr>
        <p:txBody>
          <a:bodyPr/>
          <a:lstStyle/>
          <a:p>
            <a:r>
              <a:rPr lang="en-US"/>
              <a:t>Museum of Science, Boston</a:t>
            </a:r>
          </a:p>
        </p:txBody>
      </p:sp>
      <p:pic>
        <p:nvPicPr>
          <p:cNvPr id="2052" name="Picture 4" descr="everyoneengineers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25775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EiE - October 2008</a:t>
            </a: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391400" cy="1143000"/>
          </a:xfrm>
        </p:spPr>
        <p:txBody>
          <a:bodyPr/>
          <a:lstStyle/>
          <a:p>
            <a:r>
              <a:rPr lang="en-US" sz="4000">
                <a:solidFill>
                  <a:srgbClr val="000099"/>
                </a:solidFill>
              </a:rPr>
              <a:t>Why Elementary Engineering? 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Technological literacy is a basic 21</a:t>
            </a:r>
            <a:r>
              <a:rPr lang="en-US" baseline="30000"/>
              <a:t>st</a:t>
            </a:r>
            <a:r>
              <a:rPr lang="en-US"/>
              <a:t> century literacy</a:t>
            </a:r>
          </a:p>
          <a:p>
            <a:r>
              <a:rPr lang="en-US"/>
              <a:t>Makes math and science relevant, integrates other disciplines</a:t>
            </a:r>
          </a:p>
          <a:p>
            <a:r>
              <a:rPr lang="en-US"/>
              <a:t>Builds and reinforces skills</a:t>
            </a:r>
          </a:p>
          <a:p>
            <a:r>
              <a:rPr lang="en-US"/>
              <a:t>Increases students’ awareness of access to engineering and science careers</a:t>
            </a:r>
            <a:endParaRPr lang="en-US" sz="3600"/>
          </a:p>
        </p:txBody>
      </p:sp>
      <p:pic>
        <p:nvPicPr>
          <p:cNvPr id="78852" name="Picture 4" descr="moslogosqua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7675" y="0"/>
            <a:ext cx="1076325" cy="1106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EiE - October 2008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solidFill>
                  <a:srgbClr val="000099"/>
                </a:solidFill>
                <a:latin typeface="Comic Sans MS" pitchFamily="66" charset="0"/>
              </a:rPr>
              <a:t>Engineering is Elementary (EiE)</a:t>
            </a:r>
            <a:r>
              <a:rPr lang="en-US">
                <a:solidFill>
                  <a:srgbClr val="000099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2800">
                <a:solidFill>
                  <a:srgbClr val="000080"/>
                </a:solidFill>
                <a:cs typeface="Times New Roman" pitchFamily="18" charset="0"/>
              </a:rPr>
              <a:t>Lessons that integrate engineering and technology concepts into elementary science.</a:t>
            </a:r>
          </a:p>
          <a:p>
            <a:pPr algn="ctr">
              <a:buFontTx/>
              <a:buNone/>
            </a:pPr>
            <a:endParaRPr lang="en-US" sz="1600">
              <a:solidFill>
                <a:srgbClr val="000080"/>
              </a:solidFill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solidFill>
                  <a:srgbClr val="003399"/>
                </a:solidFill>
                <a:cs typeface="Times New Roman" pitchFamily="18" charset="0"/>
              </a:rPr>
              <a:t>Goal 1.</a:t>
            </a:r>
            <a:r>
              <a:rPr lang="en-US" sz="2400">
                <a:cs typeface="Times New Roman" pitchFamily="18" charset="0"/>
              </a:rPr>
              <a:t> Increase children’s level of technological literacy</a:t>
            </a:r>
          </a:p>
          <a:p>
            <a:pPr>
              <a:buFontTx/>
              <a:buNone/>
            </a:pPr>
            <a:endParaRPr lang="en-US" sz="900"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solidFill>
                  <a:srgbClr val="003399"/>
                </a:solidFill>
                <a:cs typeface="Times New Roman" pitchFamily="18" charset="0"/>
              </a:rPr>
              <a:t>Goal 2.</a:t>
            </a:r>
            <a:r>
              <a:rPr lang="en-US" sz="2400">
                <a:cs typeface="Times New Roman" pitchFamily="18" charset="0"/>
              </a:rPr>
              <a:t> Increase elementary teachers’ understanding of technology and engineering and their abilities to teach these subjects to their students</a:t>
            </a:r>
          </a:p>
          <a:p>
            <a:pPr>
              <a:buFontTx/>
              <a:buNone/>
            </a:pPr>
            <a:endParaRPr lang="en-US" sz="900"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400">
                <a:solidFill>
                  <a:srgbClr val="003399"/>
                </a:solidFill>
                <a:cs typeface="Times New Roman" pitchFamily="18" charset="0"/>
              </a:rPr>
              <a:t>Goal 3.</a:t>
            </a:r>
            <a:r>
              <a:rPr lang="en-US" sz="2400">
                <a:cs typeface="Times New Roman" pitchFamily="18" charset="0"/>
              </a:rPr>
              <a:t> Modify the U.S. system of education to include engineering at the elementary level.</a:t>
            </a:r>
          </a:p>
          <a:p>
            <a:endParaRPr lang="en-US"/>
          </a:p>
        </p:txBody>
      </p:sp>
      <p:pic>
        <p:nvPicPr>
          <p:cNvPr id="6148" name="Picture 4" descr="moslogosqua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7675" y="0"/>
            <a:ext cx="1076325" cy="1106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EiE - October 2008</a:t>
            </a:r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99"/>
                </a:solidFill>
              </a:rPr>
              <a:t>EiE Units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58200" cy="5410200"/>
          </a:xfrm>
        </p:spPr>
        <p:txBody>
          <a:bodyPr/>
          <a:lstStyle/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 u="sng"/>
              <a:t>Science Topic	Eng Field			Technology 		Country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/>
              <a:t>Water	Environmental		Water Filters		India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>
                <a:solidFill>
                  <a:srgbClr val="000099"/>
                </a:solidFill>
              </a:rPr>
              <a:t>Insects/Plants	Agricultural		Pollinators			Dominican 									   Republic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/>
              <a:t>Wind &amp; Weather	Mechanical		Windmills			Denmark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>
                <a:solidFill>
                  <a:srgbClr val="000099"/>
                </a:solidFill>
              </a:rPr>
              <a:t>Simple Machines	Industrial			Redesign Potato 	USA (Af Am)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>
                <a:solidFill>
                  <a:srgbClr val="000099"/>
                </a:solidFill>
              </a:rPr>
              <a:t>						Chip Factory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/>
              <a:t>Earth Materials	Materials			Walls				China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>
                <a:solidFill>
                  <a:srgbClr val="000099"/>
                </a:solidFill>
              </a:rPr>
              <a:t>Balance &amp; Forces	Civil				Bridges			USA (Hisp)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/>
              <a:t>Sound	Acoustical			Animal Sound		Ghana						Representation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>
                <a:solidFill>
                  <a:srgbClr val="000099"/>
                </a:solidFill>
              </a:rPr>
              <a:t>Organisms	Bioengineering		Model Membranes	El Salvador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/>
              <a:t>Electricity	Electrical			Alarm Circuits		Australia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>
                <a:solidFill>
                  <a:srgbClr val="000099"/>
                </a:solidFill>
              </a:rPr>
              <a:t>Solids &amp; Liquids	Chemical			Playdough Process	Canada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/>
              <a:t>Landforms 	Geotechnical		Bridge Siting		Nepal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>
                <a:solidFill>
                  <a:srgbClr val="000099"/>
                </a:solidFill>
              </a:rPr>
              <a:t>Plants	Packaging			Plant Package		Jordan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/>
              <a:t>Magnetism	Transportation		Maglev Vehicle		Japan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>
                <a:solidFill>
                  <a:srgbClr val="000099"/>
                </a:solidFill>
              </a:rPr>
              <a:t>Energy 	Green			Solar Oven		Botswana</a:t>
            </a:r>
          </a:p>
          <a:p>
            <a:pPr defTabSz="568325">
              <a:lnSpc>
                <a:spcPct val="80000"/>
              </a:lnSpc>
              <a:buFontTx/>
              <a:buNone/>
              <a:tabLst>
                <a:tab pos="2286000" algn="l"/>
              </a:tabLst>
            </a:pPr>
            <a:r>
              <a:rPr lang="en-US" sz="1800"/>
              <a:t>Solar System	Aerospace			Parachutes		Brazil</a:t>
            </a:r>
          </a:p>
        </p:txBody>
      </p:sp>
      <p:pic>
        <p:nvPicPr>
          <p:cNvPr id="87044" name="Picture 4" descr="moslogosqua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7675" y="0"/>
            <a:ext cx="1076325" cy="1106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EiE - October 2008</a:t>
            </a:r>
          </a:p>
        </p:txBody>
      </p:sp>
      <p:pic>
        <p:nvPicPr>
          <p:cNvPr id="12320" name="Picture 32" descr="simple machines 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8725" y="4648200"/>
            <a:ext cx="16573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99"/>
                </a:solidFill>
              </a:rPr>
              <a:t>Units</a:t>
            </a:r>
          </a:p>
        </p:txBody>
      </p:sp>
      <p:pic>
        <p:nvPicPr>
          <p:cNvPr id="12292" name="Picture 4" descr="javi cov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4648200"/>
            <a:ext cx="15906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windmills cov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3" y="2319338"/>
            <a:ext cx="159861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 descr="insects cov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3413" y="2347913"/>
            <a:ext cx="159226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 descr="water filters cove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8" y="0"/>
            <a:ext cx="16160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8" descr="walls cover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46500" y="0"/>
            <a:ext cx="15875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9" descr="Bioengineering Cov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10450" y="2362200"/>
            <a:ext cx="1647825" cy="2133600"/>
          </a:xfrm>
          <a:prstGeom prst="rect">
            <a:avLst/>
          </a:prstGeom>
          <a:noFill/>
        </p:spPr>
      </p:pic>
      <p:pic>
        <p:nvPicPr>
          <p:cNvPr id="12298" name="Picture 10" descr="Electricity Cover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94350" y="2362200"/>
            <a:ext cx="1649413" cy="2133600"/>
          </a:xfrm>
          <a:prstGeom prst="rect">
            <a:avLst/>
          </a:prstGeom>
          <a:noFill/>
        </p:spPr>
      </p:pic>
      <p:pic>
        <p:nvPicPr>
          <p:cNvPr id="12306" name="Picture 18" descr="A Stick in the Mud: Evaluating a Landscape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28800" y="0"/>
            <a:ext cx="1706563" cy="2209800"/>
          </a:xfrm>
          <a:prstGeom prst="rect">
            <a:avLst/>
          </a:prstGeom>
          <a:noFill/>
        </p:spPr>
      </p:pic>
      <p:pic>
        <p:nvPicPr>
          <p:cNvPr id="12316" name="Picture 28" descr="Thinking Inside the Box:&lt;br&gt;Designing Plant Package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40150" y="2362200"/>
            <a:ext cx="1692275" cy="2190750"/>
          </a:xfrm>
          <a:prstGeom prst="rect">
            <a:avLst/>
          </a:prstGeom>
          <a:noFill/>
        </p:spPr>
      </p:pic>
      <p:pic>
        <p:nvPicPr>
          <p:cNvPr id="12319" name="Picture 31" descr="A Work in Process:&lt;br&gt;Improving a Play Dough Process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04100" y="0"/>
            <a:ext cx="1704975" cy="2209800"/>
          </a:xfrm>
          <a:prstGeom prst="rect">
            <a:avLst/>
          </a:prstGeom>
          <a:noFill/>
        </p:spPr>
      </p:pic>
      <p:pic>
        <p:nvPicPr>
          <p:cNvPr id="12299" name="Picture 11" descr="Sound Cov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532438" y="0"/>
            <a:ext cx="1706562" cy="2209800"/>
          </a:xfrm>
          <a:prstGeom prst="rect">
            <a:avLst/>
          </a:prstGeom>
          <a:noFill/>
        </p:spPr>
      </p:pic>
      <p:pic>
        <p:nvPicPr>
          <p:cNvPr id="12314" name="Picture 26" descr="yhst-20046187384821_1970_156530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603875" y="4648200"/>
            <a:ext cx="170815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EiE - October 2008</a:t>
            </a:r>
          </a:p>
        </p:txBody>
      </p:sp>
      <p:pic>
        <p:nvPicPr>
          <p:cNvPr id="83970" name="Picture 2" descr="sali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2588" y="384175"/>
            <a:ext cx="1554162" cy="1933575"/>
          </a:xfrm>
          <a:prstGeom prst="rect">
            <a:avLst/>
          </a:prstGeom>
          <a:noFill/>
        </p:spPr>
      </p:pic>
      <p:pic>
        <p:nvPicPr>
          <p:cNvPr id="83971" name="Picture 3" descr="su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4388" y="384175"/>
            <a:ext cx="1555750" cy="1935163"/>
          </a:xfrm>
          <a:prstGeom prst="rect">
            <a:avLst/>
          </a:prstGeom>
          <a:noFill/>
        </p:spPr>
      </p:pic>
      <p:pic>
        <p:nvPicPr>
          <p:cNvPr id="83972" name="Picture 4" descr="YiM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8" y="384175"/>
            <a:ext cx="1555750" cy="1935163"/>
          </a:xfrm>
          <a:prstGeom prst="rect">
            <a:avLst/>
          </a:prstGeom>
          <a:noFill/>
        </p:spPr>
      </p:pic>
      <p:pic>
        <p:nvPicPr>
          <p:cNvPr id="83973" name="Picture 5" descr="aish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9363" y="4564063"/>
            <a:ext cx="1555750" cy="1935162"/>
          </a:xfrm>
          <a:prstGeom prst="rect">
            <a:avLst/>
          </a:prstGeom>
          <a:noFill/>
        </p:spPr>
      </p:pic>
      <p:pic>
        <p:nvPicPr>
          <p:cNvPr id="83974" name="Picture 6" descr="emil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91163" y="2471738"/>
            <a:ext cx="1554162" cy="1938337"/>
          </a:xfrm>
          <a:prstGeom prst="rect">
            <a:avLst/>
          </a:prstGeom>
          <a:noFill/>
        </p:spPr>
      </p:pic>
      <p:pic>
        <p:nvPicPr>
          <p:cNvPr id="83975" name="Picture 7" descr="fadi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87775" y="2473325"/>
            <a:ext cx="1555750" cy="1936750"/>
          </a:xfrm>
          <a:prstGeom prst="rect">
            <a:avLst/>
          </a:prstGeom>
          <a:noFill/>
        </p:spPr>
      </p:pic>
      <p:pic>
        <p:nvPicPr>
          <p:cNvPr id="83976" name="Picture 8" descr="hikaru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91163" y="4564063"/>
            <a:ext cx="1555750" cy="1935162"/>
          </a:xfrm>
          <a:prstGeom prst="rect">
            <a:avLst/>
          </a:prstGeom>
          <a:noFill/>
        </p:spPr>
      </p:pic>
      <p:pic>
        <p:nvPicPr>
          <p:cNvPr id="83977" name="Picture 9" descr="jav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085975" y="4564063"/>
            <a:ext cx="1555750" cy="1935162"/>
          </a:xfrm>
          <a:prstGeom prst="rect">
            <a:avLst/>
          </a:prstGeom>
          <a:noFill/>
        </p:spPr>
      </p:pic>
      <p:pic>
        <p:nvPicPr>
          <p:cNvPr id="83978" name="Picture 10" descr="JuanDanieL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99313" y="2473325"/>
            <a:ext cx="1550987" cy="1936750"/>
          </a:xfrm>
          <a:prstGeom prst="rect">
            <a:avLst/>
          </a:prstGeom>
          <a:noFill/>
        </p:spPr>
      </p:pic>
      <p:pic>
        <p:nvPicPr>
          <p:cNvPr id="83979" name="Picture 11" descr="kwame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91163" y="384175"/>
            <a:ext cx="1555750" cy="1935163"/>
          </a:xfrm>
          <a:prstGeom prst="rect">
            <a:avLst/>
          </a:prstGeom>
          <a:noFill/>
        </p:spPr>
      </p:pic>
      <p:pic>
        <p:nvPicPr>
          <p:cNvPr id="83980" name="Picture 12" descr="le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82588" y="2473325"/>
            <a:ext cx="1554162" cy="1935163"/>
          </a:xfrm>
          <a:prstGeom prst="rect">
            <a:avLst/>
          </a:prstGeom>
          <a:noFill/>
        </p:spPr>
      </p:pic>
      <p:pic>
        <p:nvPicPr>
          <p:cNvPr id="83981" name="Picture 13" descr="marian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85975" y="2473325"/>
            <a:ext cx="1555750" cy="1936750"/>
          </a:xfrm>
          <a:prstGeom prst="rect">
            <a:avLst/>
          </a:prstGeom>
          <a:noFill/>
        </p:spPr>
      </p:pic>
      <p:pic>
        <p:nvPicPr>
          <p:cNvPr id="83982" name="Picture 14" descr="Michell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96138" y="384175"/>
            <a:ext cx="1554162" cy="1933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EiE - October 2008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99"/>
                </a:solidFill>
              </a:rPr>
              <a:t>Science and Math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solidFill>
                  <a:srgbClr val="000099"/>
                </a:solidFill>
              </a:rPr>
              <a:t>Lesson 1</a:t>
            </a:r>
            <a:r>
              <a:rPr lang="en-US" sz="2800"/>
              <a:t>: Engineering Story</a:t>
            </a: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rgbClr val="000099"/>
                </a:solidFill>
              </a:rPr>
              <a:t>Lesson 2</a:t>
            </a:r>
            <a:r>
              <a:rPr lang="en-US" sz="2800"/>
              <a:t>: A Broader View of an Engineering 	Field</a:t>
            </a: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rgbClr val="000099"/>
                </a:solidFill>
              </a:rPr>
              <a:t>Lesson 3</a:t>
            </a:r>
            <a:r>
              <a:rPr lang="en-US" sz="2800"/>
              <a:t>: Scientific Data Inform Engineering 	Design</a:t>
            </a:r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rgbClr val="000099"/>
                </a:solidFill>
              </a:rPr>
              <a:t>Lesson 4</a:t>
            </a:r>
            <a:r>
              <a:rPr lang="en-US" sz="2800"/>
              <a:t>: Engineering Design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		Challenge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</p:txBody>
      </p:sp>
      <p:pic>
        <p:nvPicPr>
          <p:cNvPr id="8196" name="Picture 4" descr="moslogosqua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7675" y="0"/>
            <a:ext cx="1076325" cy="1106488"/>
          </a:xfrm>
          <a:prstGeom prst="rect">
            <a:avLst/>
          </a:prstGeom>
          <a:noFill/>
        </p:spPr>
      </p:pic>
      <p:pic>
        <p:nvPicPr>
          <p:cNvPr id="8197" name="Picture 5" descr="ed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525838"/>
            <a:ext cx="3352800" cy="3128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EiE - October 2008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99"/>
                </a:solidFill>
              </a:rPr>
              <a:t>Units Include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Teacher lesson plans</a:t>
            </a:r>
          </a:p>
          <a:p>
            <a:r>
              <a:rPr lang="en-US" sz="2400"/>
              <a:t>Student duplication masters</a:t>
            </a:r>
          </a:p>
          <a:p>
            <a:pPr lvl="1"/>
            <a:r>
              <a:rPr lang="en-US" sz="2400"/>
              <a:t>Basic</a:t>
            </a:r>
          </a:p>
          <a:p>
            <a:pPr lvl="1"/>
            <a:r>
              <a:rPr lang="en-US" sz="2400"/>
              <a:t>Advanced</a:t>
            </a:r>
          </a:p>
          <a:p>
            <a:r>
              <a:rPr lang="en-US" sz="2400"/>
              <a:t>Assessment materials</a:t>
            </a:r>
          </a:p>
          <a:p>
            <a:r>
              <a:rPr lang="en-US" sz="2400"/>
              <a:t>Background resources</a:t>
            </a:r>
          </a:p>
          <a:p>
            <a:pPr lvl="1">
              <a:buFontTx/>
              <a:buNone/>
            </a:pPr>
            <a:endParaRPr lang="en-US" sz="2400"/>
          </a:p>
        </p:txBody>
      </p:sp>
      <p:pic>
        <p:nvPicPr>
          <p:cNvPr id="14340" name="Picture 4" descr="bridges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143000"/>
            <a:ext cx="3578225" cy="2684463"/>
          </a:xfrm>
          <a:prstGeom prst="rect">
            <a:avLst/>
          </a:prstGeom>
          <a:noFill/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962400"/>
            <a:ext cx="3657600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EiE - October 2008</a:t>
            </a:r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99"/>
                </a:solidFill>
              </a:rPr>
              <a:t>Skill Building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Problem solving</a:t>
            </a:r>
          </a:p>
        </p:txBody>
      </p:sp>
      <p:pic>
        <p:nvPicPr>
          <p:cNvPr id="76804" name="Picture 4" descr="moslogosqua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7675" y="0"/>
            <a:ext cx="1076325" cy="1106488"/>
          </a:xfrm>
          <a:prstGeom prst="rect">
            <a:avLst/>
          </a:prstGeom>
          <a:noFill/>
        </p:spPr>
      </p:pic>
      <p:pic>
        <p:nvPicPr>
          <p:cNvPr id="76805" name="Picture 5" descr="edp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0" y="2235200"/>
            <a:ext cx="4953000" cy="462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EiE - October 2008</a:t>
            </a:r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99"/>
                </a:solidFill>
              </a:rPr>
              <a:t>Skill Building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Problem solving</a:t>
            </a:r>
          </a:p>
          <a:p>
            <a:r>
              <a:rPr lang="en-US"/>
              <a:t>Analysis and data-driven decisions</a:t>
            </a:r>
          </a:p>
          <a:p>
            <a:r>
              <a:rPr lang="en-US"/>
              <a:t>Variables and optimization</a:t>
            </a:r>
          </a:p>
          <a:p>
            <a:r>
              <a:rPr lang="en-US"/>
              <a:t>Teamwork</a:t>
            </a:r>
          </a:p>
          <a:p>
            <a:r>
              <a:rPr lang="en-US"/>
              <a:t>Creativity</a:t>
            </a:r>
          </a:p>
          <a:p>
            <a:r>
              <a:rPr lang="en-US"/>
              <a:t>Communication</a:t>
            </a:r>
          </a:p>
        </p:txBody>
      </p:sp>
      <p:pic>
        <p:nvPicPr>
          <p:cNvPr id="75780" name="Picture 4" descr="moslogosqua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7675" y="0"/>
            <a:ext cx="1076325" cy="1106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EiE - October 2008</a:t>
            </a:r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rgbClr val="000099"/>
                </a:solidFill>
              </a:rPr>
              <a:t>Curriculum Development Process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000" b="1"/>
          </a:p>
          <a:p>
            <a:pPr>
              <a:lnSpc>
                <a:spcPct val="80000"/>
              </a:lnSpc>
            </a:pPr>
            <a:endParaRPr lang="en-US" sz="1800"/>
          </a:p>
        </p:txBody>
      </p:sp>
      <p:grpSp>
        <p:nvGrpSpPr>
          <p:cNvPr id="77828" name="Group 4"/>
          <p:cNvGrpSpPr>
            <a:grpSpLocks/>
          </p:cNvGrpSpPr>
          <p:nvPr/>
        </p:nvGrpSpPr>
        <p:grpSpPr bwMode="auto">
          <a:xfrm>
            <a:off x="1828800" y="1295400"/>
            <a:ext cx="5334000" cy="4724400"/>
            <a:chOff x="106070400" y="110905925"/>
            <a:chExt cx="1428750" cy="1228725"/>
          </a:xfrm>
        </p:grpSpPr>
        <p:sp>
          <p:nvSpPr>
            <p:cNvPr id="77829" name="Text Box 5"/>
            <p:cNvSpPr txBox="1">
              <a:spLocks noChangeArrowheads="1"/>
            </p:cNvSpPr>
            <p:nvPr/>
          </p:nvSpPr>
          <p:spPr bwMode="auto">
            <a:xfrm>
              <a:off x="106327575" y="110905925"/>
              <a:ext cx="942975" cy="114300"/>
            </a:xfrm>
            <a:prstGeom prst="rect">
              <a:avLst/>
            </a:prstGeom>
            <a:solidFill>
              <a:srgbClr val="B0DBFE"/>
            </a:solidFill>
            <a:ln w="6350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36576" tIns="0" rIns="36576" bIns="0"/>
            <a:lstStyle/>
            <a:p>
              <a:pPr algn="ctr"/>
              <a:r>
                <a:rPr lang="en-US" sz="2000">
                  <a:solidFill>
                    <a:srgbClr val="000000"/>
                  </a:solidFill>
                </a:rPr>
                <a:t>Initial Unit Development</a:t>
              </a:r>
              <a:endParaRPr lang="en-US" sz="2000"/>
            </a:p>
          </p:txBody>
        </p:sp>
        <p:sp>
          <p:nvSpPr>
            <p:cNvPr id="77830" name="Line 6"/>
            <p:cNvSpPr>
              <a:spLocks noChangeShapeType="1"/>
            </p:cNvSpPr>
            <p:nvPr/>
          </p:nvSpPr>
          <p:spPr bwMode="auto">
            <a:xfrm>
              <a:off x="106784775" y="111020225"/>
              <a:ext cx="0" cy="114300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  <a:headEnd/>
              <a:tailEnd type="triangle" w="sm" len="sm"/>
            </a:ln>
            <a:effectLst/>
          </p:spPr>
          <p:txBody>
            <a:bodyPr lIns="36576" tIns="0" rIns="36576" bIns="0"/>
            <a:lstStyle/>
            <a:p>
              <a:endParaRPr lang="en-US"/>
            </a:p>
          </p:txBody>
        </p:sp>
        <p:sp>
          <p:nvSpPr>
            <p:cNvPr id="77831" name="Text Box 7"/>
            <p:cNvSpPr txBox="1">
              <a:spLocks noChangeArrowheads="1"/>
            </p:cNvSpPr>
            <p:nvPr/>
          </p:nvSpPr>
          <p:spPr bwMode="auto">
            <a:xfrm>
              <a:off x="106324400" y="111134525"/>
              <a:ext cx="942975" cy="114300"/>
            </a:xfrm>
            <a:prstGeom prst="rect">
              <a:avLst/>
            </a:prstGeom>
            <a:solidFill>
              <a:srgbClr val="B0DBFE"/>
            </a:solidFill>
            <a:ln w="6350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36576" tIns="0" rIns="36576" bIns="0"/>
            <a:lstStyle/>
            <a:p>
              <a:pPr algn="ctr"/>
              <a:r>
                <a:rPr lang="en-US" sz="2000">
                  <a:solidFill>
                    <a:srgbClr val="000000"/>
                  </a:solidFill>
                </a:rPr>
                <a:t>Regional Pilot Testing (MA)</a:t>
              </a:r>
              <a:endParaRPr lang="en-US" sz="2000"/>
            </a:p>
          </p:txBody>
        </p:sp>
        <p:sp>
          <p:nvSpPr>
            <p:cNvPr id="77832" name="Text Box 8"/>
            <p:cNvSpPr txBox="1">
              <a:spLocks noChangeArrowheads="1"/>
            </p:cNvSpPr>
            <p:nvPr/>
          </p:nvSpPr>
          <p:spPr bwMode="auto">
            <a:xfrm>
              <a:off x="106381550" y="111347250"/>
              <a:ext cx="800100" cy="114300"/>
            </a:xfrm>
            <a:prstGeom prst="rect">
              <a:avLst/>
            </a:prstGeom>
            <a:solidFill>
              <a:srgbClr val="B0DBFE"/>
            </a:solidFill>
            <a:ln w="6350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36576" tIns="0" rIns="36576" bIns="0"/>
            <a:lstStyle/>
            <a:p>
              <a:pPr algn="ctr"/>
              <a:r>
                <a:rPr lang="en-US" sz="2000">
                  <a:solidFill>
                    <a:srgbClr val="000000"/>
                  </a:solidFill>
                </a:rPr>
                <a:t>Unit Revisions</a:t>
              </a:r>
              <a:endParaRPr lang="en-US" sz="2000"/>
            </a:p>
          </p:txBody>
        </p:sp>
        <p:sp>
          <p:nvSpPr>
            <p:cNvPr id="77833" name="Text Box 9"/>
            <p:cNvSpPr txBox="1">
              <a:spLocks noChangeArrowheads="1"/>
            </p:cNvSpPr>
            <p:nvPr/>
          </p:nvSpPr>
          <p:spPr bwMode="auto">
            <a:xfrm>
              <a:off x="106070400" y="111563150"/>
              <a:ext cx="1428750" cy="114300"/>
            </a:xfrm>
            <a:prstGeom prst="rect">
              <a:avLst/>
            </a:prstGeom>
            <a:solidFill>
              <a:srgbClr val="B0DBFE"/>
            </a:solidFill>
            <a:ln w="6350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36576" tIns="0" rIns="36576" bIns="0"/>
            <a:lstStyle/>
            <a:p>
              <a:pPr algn="ctr"/>
              <a:r>
                <a:rPr lang="en-US" sz="2000">
                  <a:solidFill>
                    <a:srgbClr val="000000"/>
                  </a:solidFill>
                </a:rPr>
                <a:t>National Field Testing (MA, MN, CO, FL, CA)</a:t>
              </a:r>
              <a:endParaRPr lang="en-US" sz="2000"/>
            </a:p>
          </p:txBody>
        </p:sp>
        <p:sp>
          <p:nvSpPr>
            <p:cNvPr id="77834" name="Text Box 10"/>
            <p:cNvSpPr txBox="1">
              <a:spLocks noChangeArrowheads="1"/>
            </p:cNvSpPr>
            <p:nvPr/>
          </p:nvSpPr>
          <p:spPr bwMode="auto">
            <a:xfrm>
              <a:off x="106308525" y="111791750"/>
              <a:ext cx="942975" cy="114300"/>
            </a:xfrm>
            <a:prstGeom prst="rect">
              <a:avLst/>
            </a:prstGeom>
            <a:solidFill>
              <a:srgbClr val="B0DBFE"/>
            </a:solidFill>
            <a:ln w="6350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36576" tIns="0" rIns="36576" bIns="0"/>
            <a:lstStyle/>
            <a:p>
              <a:pPr algn="ctr"/>
              <a:r>
                <a:rPr lang="en-US" sz="2000">
                  <a:solidFill>
                    <a:srgbClr val="000000"/>
                  </a:solidFill>
                </a:rPr>
                <a:t>Unit Revisions</a:t>
              </a:r>
              <a:endParaRPr lang="en-US" sz="2000"/>
            </a:p>
          </p:txBody>
        </p:sp>
        <p:sp>
          <p:nvSpPr>
            <p:cNvPr id="77835" name="Text Box 11"/>
            <p:cNvSpPr txBox="1">
              <a:spLocks noChangeArrowheads="1"/>
            </p:cNvSpPr>
            <p:nvPr/>
          </p:nvSpPr>
          <p:spPr bwMode="auto">
            <a:xfrm>
              <a:off x="106429175" y="112020350"/>
              <a:ext cx="727075" cy="114300"/>
            </a:xfrm>
            <a:prstGeom prst="rect">
              <a:avLst/>
            </a:prstGeom>
            <a:solidFill>
              <a:srgbClr val="B0DBFE"/>
            </a:solidFill>
            <a:ln w="6350" algn="in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36576" tIns="0" rIns="36576" bIns="0"/>
            <a:lstStyle/>
            <a:p>
              <a:pPr algn="ctr"/>
              <a:r>
                <a:rPr lang="en-US" sz="2000">
                  <a:solidFill>
                    <a:srgbClr val="000000"/>
                  </a:solidFill>
                </a:rPr>
                <a:t>Final Unit Released</a:t>
              </a:r>
              <a:endParaRPr lang="en-US" sz="2000"/>
            </a:p>
          </p:txBody>
        </p:sp>
        <p:sp>
          <p:nvSpPr>
            <p:cNvPr id="77836" name="Line 12"/>
            <p:cNvSpPr>
              <a:spLocks noChangeShapeType="1"/>
            </p:cNvSpPr>
            <p:nvPr/>
          </p:nvSpPr>
          <p:spPr bwMode="auto">
            <a:xfrm>
              <a:off x="106778425" y="111242475"/>
              <a:ext cx="0" cy="114300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  <a:headEnd/>
              <a:tailEnd type="triangle" w="sm" len="sm"/>
            </a:ln>
            <a:effectLst/>
          </p:spPr>
          <p:txBody>
            <a:bodyPr lIns="36576" tIns="0" rIns="36576" bIns="0"/>
            <a:lstStyle/>
            <a:p>
              <a:endParaRPr lang="en-US"/>
            </a:p>
          </p:txBody>
        </p:sp>
        <p:sp>
          <p:nvSpPr>
            <p:cNvPr id="77837" name="Line 13"/>
            <p:cNvSpPr>
              <a:spLocks noChangeShapeType="1"/>
            </p:cNvSpPr>
            <p:nvPr/>
          </p:nvSpPr>
          <p:spPr bwMode="auto">
            <a:xfrm>
              <a:off x="106775250" y="111458375"/>
              <a:ext cx="0" cy="114300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  <a:headEnd/>
              <a:tailEnd type="triangle" w="sm" len="sm"/>
            </a:ln>
            <a:effectLst/>
          </p:spPr>
          <p:txBody>
            <a:bodyPr lIns="36576" tIns="0" rIns="36576" bIns="0"/>
            <a:lstStyle/>
            <a:p>
              <a:endParaRPr lang="en-US"/>
            </a:p>
          </p:txBody>
        </p:sp>
        <p:sp>
          <p:nvSpPr>
            <p:cNvPr id="77838" name="Line 14"/>
            <p:cNvSpPr>
              <a:spLocks noChangeShapeType="1"/>
            </p:cNvSpPr>
            <p:nvPr/>
          </p:nvSpPr>
          <p:spPr bwMode="auto">
            <a:xfrm>
              <a:off x="106784775" y="111677450"/>
              <a:ext cx="0" cy="114300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  <a:headEnd/>
              <a:tailEnd type="triangle" w="sm" len="sm"/>
            </a:ln>
            <a:effectLst/>
          </p:spPr>
          <p:txBody>
            <a:bodyPr lIns="36576" tIns="0" rIns="36576" bIns="0"/>
            <a:lstStyle/>
            <a:p>
              <a:endParaRPr lang="en-US"/>
            </a:p>
          </p:txBody>
        </p:sp>
        <p:sp>
          <p:nvSpPr>
            <p:cNvPr id="77839" name="Line 15"/>
            <p:cNvSpPr>
              <a:spLocks noChangeShapeType="1"/>
            </p:cNvSpPr>
            <p:nvPr/>
          </p:nvSpPr>
          <p:spPr bwMode="auto">
            <a:xfrm>
              <a:off x="106784775" y="111906050"/>
              <a:ext cx="0" cy="114300"/>
            </a:xfrm>
            <a:prstGeom prst="line">
              <a:avLst/>
            </a:prstGeom>
            <a:noFill/>
            <a:ln w="9525" algn="ctr">
              <a:solidFill>
                <a:srgbClr val="000000"/>
              </a:solidFill>
              <a:round/>
              <a:headEnd/>
              <a:tailEnd type="triangle" w="sm" len="sm"/>
            </a:ln>
            <a:effectLst/>
          </p:spPr>
          <p:txBody>
            <a:bodyPr lIns="36576" tIns="0" rIns="36576" bIns="0"/>
            <a:lstStyle/>
            <a:p>
              <a:endParaRPr lang="en-US"/>
            </a:p>
          </p:txBody>
        </p:sp>
      </p:grpSp>
      <p:sp>
        <p:nvSpPr>
          <p:cNvPr id="77840" name="Text Box 16"/>
          <p:cNvSpPr txBox="1">
            <a:spLocks noChangeArrowheads="1"/>
          </p:cNvSpPr>
          <p:nvPr/>
        </p:nvSpPr>
        <p:spPr bwMode="auto">
          <a:xfrm>
            <a:off x="152400" y="6172200"/>
            <a:ext cx="861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It takes about 3000 hours to develop a unit that is 8-10 hours of classroom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EiE - October 2008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99"/>
                </a:solidFill>
              </a:rPr>
              <a:t>EiE Use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7010400" cy="1295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2800"/>
              <a:t>EiE National Use (as of Sept 2008)</a:t>
            </a:r>
          </a:p>
        </p:txBody>
      </p:sp>
      <p:graphicFrame>
        <p:nvGraphicFramePr>
          <p:cNvPr id="84996" name="Group 4"/>
          <p:cNvGraphicFramePr>
            <a:graphicFrameLocks noGrp="1"/>
          </p:cNvGraphicFramePr>
          <p:nvPr>
            <p:ph sz="half" idx="2"/>
          </p:nvPr>
        </p:nvGraphicFramePr>
        <p:xfrm>
          <a:off x="2286000" y="2514600"/>
          <a:ext cx="4572000" cy="2743200"/>
        </p:xfrm>
        <a:graphic>
          <a:graphicData uri="http://schemas.openxmlformats.org/drawingml/2006/table">
            <a:tbl>
              <a:tblPr/>
              <a:tblGrid>
                <a:gridCol w="2552700"/>
                <a:gridCol w="201930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Teachers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9,306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Students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484,081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Schools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Districts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States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 + DC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5016" name="Picture 24" descr="moslogosqua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7675" y="0"/>
            <a:ext cx="1076325" cy="1106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EiE - October 2008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0099"/>
                </a:solidFill>
              </a:rPr>
              <a:t>Contact Information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17713"/>
            <a:ext cx="4572000" cy="45354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Engineering is Elementary: </a:t>
            </a:r>
            <a:r>
              <a:rPr lang="en-US">
                <a:solidFill>
                  <a:srgbClr val="FF0000"/>
                </a:solidFill>
              </a:rPr>
              <a:t>eie@mos.org</a:t>
            </a:r>
          </a:p>
          <a:p>
            <a:pPr>
              <a:lnSpc>
                <a:spcPct val="90000"/>
              </a:lnSpc>
            </a:pPr>
            <a:r>
              <a:rPr lang="en-US"/>
              <a:t>Engineering is Elementary: </a:t>
            </a:r>
            <a:r>
              <a:rPr lang="en-US">
                <a:solidFill>
                  <a:srgbClr val="FF0000"/>
                </a:solidFill>
              </a:rPr>
              <a:t>www.mos.org/eie</a:t>
            </a:r>
          </a:p>
          <a:p>
            <a:pPr>
              <a:lnSpc>
                <a:spcPct val="90000"/>
              </a:lnSpc>
            </a:pPr>
            <a:r>
              <a:rPr lang="en-US"/>
              <a:t>National Center for Technological Literacy: </a:t>
            </a:r>
            <a:r>
              <a:rPr lang="en-US">
                <a:solidFill>
                  <a:srgbClr val="FF0000"/>
                </a:solidFill>
              </a:rPr>
              <a:t>www.nctl.org</a:t>
            </a:r>
          </a:p>
        </p:txBody>
      </p:sp>
      <p:pic>
        <p:nvPicPr>
          <p:cNvPr id="17412" name="Picture 4" descr="everyoneengineers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125" y="1676400"/>
            <a:ext cx="3767138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s Logo">
  <a:themeElements>
    <a:clrScheme name="Mos Log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s Log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s Log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 Log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 Log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 Log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 Log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s Log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s Log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s Log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s Log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s Log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s Log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s Log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Mos Logo</Template>
  <TotalTime>560</TotalTime>
  <Words>305</Words>
  <Application>Microsoft Office PowerPoint</Application>
  <PresentationFormat>On-screen Show (4:3)</PresentationFormat>
  <Paragraphs>94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Comic Sans MS</vt:lpstr>
      <vt:lpstr>Times New Roman</vt:lpstr>
      <vt:lpstr>Mos Logo</vt:lpstr>
      <vt:lpstr>Engineering is Elementary</vt:lpstr>
      <vt:lpstr>Why Elementary Engineering? </vt:lpstr>
      <vt:lpstr>Engineering is Elementary (EiE) </vt:lpstr>
      <vt:lpstr>EiE Units</vt:lpstr>
      <vt:lpstr>Units</vt:lpstr>
      <vt:lpstr>Slide 6</vt:lpstr>
      <vt:lpstr>Science and Math</vt:lpstr>
      <vt:lpstr>Units Include</vt:lpstr>
      <vt:lpstr>Skill Building</vt:lpstr>
      <vt:lpstr>Skill Building</vt:lpstr>
      <vt:lpstr>Curriculum Development Process</vt:lpstr>
      <vt:lpstr>EiE Use</vt:lpstr>
      <vt:lpstr>Contact Information</vt:lpstr>
    </vt:vector>
  </TitlesOfParts>
  <Company>Museum of Science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Elementary Teacher Professional Development in Engineering: Lessons Learned from Engineering is Elementary</dc:title>
  <dc:creator>ccunningham</dc:creator>
  <cp:lastModifiedBy>gegnor</cp:lastModifiedBy>
  <cp:revision>31</cp:revision>
  <dcterms:created xsi:type="dcterms:W3CDTF">2007-10-19T13:14:48Z</dcterms:created>
  <dcterms:modified xsi:type="dcterms:W3CDTF">2011-04-14T14:05:14Z</dcterms:modified>
</cp:coreProperties>
</file>