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48"/>
  </p:notes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Lst>
  <p:sldSz cx="9144000" cy="6858000" type="screen4x3"/>
  <p:notesSz cx="6858000" cy="9144000"/>
  <p:embeddedFontLst>
    <p:embeddedFont>
      <p:font typeface="Abril Fatface" panose="02000503000000020003" pitchFamily="2" charset="0"/>
      <p:regular r:id="rId49"/>
    </p:embeddedFont>
    <p:embeddedFont>
      <p:font typeface="Aharoni" panose="02010803020104030203" pitchFamily="2" charset="-79"/>
      <p:bold r:id="rId50"/>
    </p:embeddedFont>
    <p:embeddedFont>
      <p:font typeface="Arial Narrow" panose="020B0606020202030204" pitchFamily="34" charset="0"/>
      <p:regular r:id="rId51"/>
      <p:bold r:id="rId52"/>
      <p:italic r:id="rId53"/>
      <p:boldItalic r:id="rId54"/>
    </p:embeddedFont>
    <p:embeddedFont>
      <p:font typeface="Baumans" panose="020B0604020202020204" charset="0"/>
      <p:regular r:id="rId55"/>
    </p:embeddedFont>
    <p:embeddedFont>
      <p:font typeface="Bilbo" panose="020B0604020202020204" charset="0"/>
      <p:regular r:id="rId56"/>
    </p:embeddedFont>
    <p:embeddedFont>
      <p:font typeface="Book Antiqua" panose="02040602050305030304" pitchFamily="18" charset="0"/>
      <p:regular r:id="rId57"/>
      <p:bold r:id="rId58"/>
      <p:italic r:id="rId59"/>
      <p:boldItalic r:id="rId60"/>
    </p:embeddedFont>
    <p:embeddedFont>
      <p:font typeface="Bookman Old Style" panose="02050604050505020204" pitchFamily="18" charset="0"/>
      <p:regular r:id="rId61"/>
      <p:bold r:id="rId62"/>
      <p:italic r:id="rId63"/>
      <p:boldItalic r:id="rId64"/>
    </p:embeddedFont>
    <p:embeddedFont>
      <p:font typeface="Bowlby One" panose="020B0604020202020204" charset="0"/>
      <p:regular r:id="rId65"/>
    </p:embeddedFont>
    <p:embeddedFont>
      <p:font typeface="Calibri" panose="020F0502020204030204" pitchFamily="34" charset="0"/>
      <p:regular r:id="rId66"/>
      <p:bold r:id="rId67"/>
      <p:italic r:id="rId68"/>
      <p:boldItalic r:id="rId69"/>
    </p:embeddedFont>
    <p:embeddedFont>
      <p:font typeface="Century Gothic" panose="020B0502020202020204" pitchFamily="34" charset="0"/>
      <p:regular r:id="rId70"/>
      <p:bold r:id="rId71"/>
      <p:italic r:id="rId72"/>
      <p:boldItalic r:id="rId73"/>
    </p:embeddedFont>
    <p:embeddedFont>
      <p:font typeface="Century Schoolbook" panose="02040604050505020304" pitchFamily="18" charset="0"/>
      <p:regular r:id="rId74"/>
      <p:bold r:id="rId75"/>
      <p:italic r:id="rId76"/>
      <p:boldItalic r:id="rId77"/>
    </p:embeddedFont>
    <p:embeddedFont>
      <p:font typeface="Comic Sans MS" panose="030F0702030302020204" pitchFamily="66" charset="0"/>
      <p:regular r:id="rId78"/>
      <p:bold r:id="rId79"/>
      <p:italic r:id="rId80"/>
      <p:boldItalic r:id="rId81"/>
    </p:embeddedFont>
    <p:embeddedFont>
      <p:font typeface="Corbel" panose="020B0503020204020204" pitchFamily="34" charset="0"/>
      <p:regular r:id="rId82"/>
      <p:bold r:id="rId83"/>
      <p:italic r:id="rId84"/>
      <p:boldItalic r:id="rId85"/>
    </p:embeddedFont>
    <p:embeddedFont>
      <p:font typeface="Corsiva" panose="020B0604020202020204" charset="0"/>
      <p:regular r:id="rId86"/>
      <p:bold r:id="rId87"/>
      <p:italic r:id="rId88"/>
      <p:boldItalic r:id="rId89"/>
    </p:embeddedFont>
    <p:embeddedFont>
      <p:font typeface="Courgette" panose="020B0604020202020204" charset="0"/>
      <p:regular r:id="rId90"/>
    </p:embeddedFont>
    <p:embeddedFont>
      <p:font typeface="Libre Baskerville" panose="02000000000000000000" pitchFamily="2" charset="0"/>
      <p:regular r:id="rId91"/>
      <p:bold r:id="rId92"/>
      <p:italic r:id="rId93"/>
    </p:embeddedFont>
    <p:embeddedFont>
      <p:font typeface="Limelight" panose="020B0604020202020204" charset="0"/>
      <p:regular r:id="rId94"/>
    </p:embeddedFont>
    <p:embeddedFont>
      <p:font typeface="Lobster" panose="00000500000000000000" pitchFamily="2" charset="0"/>
      <p:regular r:id="rId95"/>
    </p:embeddedFont>
    <p:embeddedFont>
      <p:font typeface="Milonga" panose="020B0604020202020204" charset="0"/>
      <p:regular r:id="rId96"/>
    </p:embeddedFont>
    <p:embeddedFont>
      <p:font typeface="MS Gothic" panose="020B0609070205080204" pitchFamily="49" charset="-128"/>
      <p:regular r:id="rId97"/>
    </p:embeddedFont>
    <p:embeddedFont>
      <p:font typeface="Narkisim" panose="020E0502050101010101" pitchFamily="34" charset="-79"/>
      <p:regular r:id="rId98"/>
    </p:embeddedFont>
    <p:embeddedFont>
      <p:font typeface="Overlock" panose="020B0604020202020204" charset="0"/>
      <p:regular r:id="rId99"/>
      <p:bold r:id="rId100"/>
      <p:italic r:id="rId101"/>
      <p:boldItalic r:id="rId102"/>
    </p:embeddedFont>
    <p:embeddedFont>
      <p:font typeface="Palatino Linotype" panose="02040502050505030304" pitchFamily="18" charset="0"/>
      <p:regular r:id="rId103"/>
      <p:bold r:id="rId104"/>
      <p:italic r:id="rId105"/>
      <p:boldItalic r:id="rId106"/>
    </p:embeddedFont>
    <p:embeddedFont>
      <p:font typeface="Quintessential" panose="020B0604020202020204" charset="0"/>
      <p:regular r:id="rId107"/>
    </p:embeddedFont>
    <p:embeddedFont>
      <p:font typeface="Roboto" panose="02000000000000000000" pitchFamily="2" charset="0"/>
      <p:regular r:id="rId108"/>
      <p:bold r:id="rId109"/>
      <p:italic r:id="rId110"/>
      <p:boldItalic r:id="rId111"/>
    </p:embeddedFont>
    <p:embeddedFont>
      <p:font typeface="Ruge Boogie" panose="020B0604020202020204" charset="0"/>
      <p:regular r:id="rId112"/>
    </p:embeddedFont>
    <p:embeddedFont>
      <p:font typeface="Schoolbell" panose="020B0604020202020204" charset="0"/>
      <p:regular r:id="rId1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5.fntdata"/><Relationship Id="rId68" Type="http://schemas.openxmlformats.org/officeDocument/2006/relationships/font" Target="fonts/font20.fntdata"/><Relationship Id="rId84" Type="http://schemas.openxmlformats.org/officeDocument/2006/relationships/font" Target="fonts/font36.fntdata"/><Relationship Id="rId89" Type="http://schemas.openxmlformats.org/officeDocument/2006/relationships/font" Target="fonts/font41.fntdata"/><Relationship Id="rId112" Type="http://schemas.openxmlformats.org/officeDocument/2006/relationships/font" Target="fonts/font64.fntdata"/><Relationship Id="rId16" Type="http://schemas.openxmlformats.org/officeDocument/2006/relationships/slide" Target="slides/slide15.xml"/><Relationship Id="rId107" Type="http://schemas.openxmlformats.org/officeDocument/2006/relationships/font" Target="fonts/font59.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5.fntdata"/><Relationship Id="rId58" Type="http://schemas.openxmlformats.org/officeDocument/2006/relationships/font" Target="fonts/font10.fntdata"/><Relationship Id="rId74" Type="http://schemas.openxmlformats.org/officeDocument/2006/relationships/font" Target="fonts/font26.fntdata"/><Relationship Id="rId79" Type="http://schemas.openxmlformats.org/officeDocument/2006/relationships/font" Target="fonts/font31.fntdata"/><Relationship Id="rId102" Type="http://schemas.openxmlformats.org/officeDocument/2006/relationships/font" Target="fonts/font54.fntdata"/><Relationship Id="rId5" Type="http://schemas.openxmlformats.org/officeDocument/2006/relationships/slide" Target="slides/slide4.xml"/><Relationship Id="rId90" Type="http://schemas.openxmlformats.org/officeDocument/2006/relationships/font" Target="fonts/font42.fntdata"/><Relationship Id="rId95" Type="http://schemas.openxmlformats.org/officeDocument/2006/relationships/font" Target="fonts/font47.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notesMaster" Target="notesMasters/notesMaster1.xml"/><Relationship Id="rId64" Type="http://schemas.openxmlformats.org/officeDocument/2006/relationships/font" Target="fonts/font16.fntdata"/><Relationship Id="rId69" Type="http://schemas.openxmlformats.org/officeDocument/2006/relationships/font" Target="fonts/font21.fntdata"/><Relationship Id="rId113" Type="http://schemas.openxmlformats.org/officeDocument/2006/relationships/font" Target="fonts/font65.fntdata"/><Relationship Id="rId80" Type="http://schemas.openxmlformats.org/officeDocument/2006/relationships/font" Target="fonts/font32.fntdata"/><Relationship Id="rId85" Type="http://schemas.openxmlformats.org/officeDocument/2006/relationships/font" Target="fonts/font37.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font" Target="fonts/font11.fntdata"/><Relationship Id="rId103" Type="http://schemas.openxmlformats.org/officeDocument/2006/relationships/font" Target="fonts/font55.fntdata"/><Relationship Id="rId108" Type="http://schemas.openxmlformats.org/officeDocument/2006/relationships/font" Target="fonts/font60.fntdata"/><Relationship Id="rId54" Type="http://schemas.openxmlformats.org/officeDocument/2006/relationships/font" Target="fonts/font6.fntdata"/><Relationship Id="rId70" Type="http://schemas.openxmlformats.org/officeDocument/2006/relationships/font" Target="fonts/font22.fntdata"/><Relationship Id="rId75" Type="http://schemas.openxmlformats.org/officeDocument/2006/relationships/font" Target="fonts/font27.fntdata"/><Relationship Id="rId91" Type="http://schemas.openxmlformats.org/officeDocument/2006/relationships/font" Target="fonts/font43.fntdata"/><Relationship Id="rId96" Type="http://schemas.openxmlformats.org/officeDocument/2006/relationships/font" Target="fonts/font48.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font" Target="fonts/font1.fntdata"/><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73" Type="http://schemas.openxmlformats.org/officeDocument/2006/relationships/font" Target="fonts/font25.fntdata"/><Relationship Id="rId78" Type="http://schemas.openxmlformats.org/officeDocument/2006/relationships/font" Target="fonts/font30.fntdata"/><Relationship Id="rId81" Type="http://schemas.openxmlformats.org/officeDocument/2006/relationships/font" Target="fonts/font33.fntdata"/><Relationship Id="rId86" Type="http://schemas.openxmlformats.org/officeDocument/2006/relationships/font" Target="fonts/font38.fntdata"/><Relationship Id="rId94" Type="http://schemas.openxmlformats.org/officeDocument/2006/relationships/font" Target="fonts/font46.fntdata"/><Relationship Id="rId99" Type="http://schemas.openxmlformats.org/officeDocument/2006/relationships/font" Target="fonts/font51.fntdata"/><Relationship Id="rId101" Type="http://schemas.openxmlformats.org/officeDocument/2006/relationships/font" Target="fonts/font5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61.fntdata"/><Relationship Id="rId34" Type="http://schemas.openxmlformats.org/officeDocument/2006/relationships/slide" Target="slides/slide33.xml"/><Relationship Id="rId50" Type="http://schemas.openxmlformats.org/officeDocument/2006/relationships/font" Target="fonts/font2.fntdata"/><Relationship Id="rId55" Type="http://schemas.openxmlformats.org/officeDocument/2006/relationships/font" Target="fonts/font7.fntdata"/><Relationship Id="rId76" Type="http://schemas.openxmlformats.org/officeDocument/2006/relationships/font" Target="fonts/font28.fntdata"/><Relationship Id="rId97" Type="http://schemas.openxmlformats.org/officeDocument/2006/relationships/font" Target="fonts/font49.fntdata"/><Relationship Id="rId104" Type="http://schemas.openxmlformats.org/officeDocument/2006/relationships/font" Target="fonts/font56.fntdata"/><Relationship Id="rId7" Type="http://schemas.openxmlformats.org/officeDocument/2006/relationships/slide" Target="slides/slide6.xml"/><Relationship Id="rId71" Type="http://schemas.openxmlformats.org/officeDocument/2006/relationships/font" Target="fonts/font23.fntdata"/><Relationship Id="rId92" Type="http://schemas.openxmlformats.org/officeDocument/2006/relationships/font" Target="fonts/font4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8.fntdata"/><Relationship Id="rId87" Type="http://schemas.openxmlformats.org/officeDocument/2006/relationships/font" Target="fonts/font39.fntdata"/><Relationship Id="rId110" Type="http://schemas.openxmlformats.org/officeDocument/2006/relationships/font" Target="fonts/font62.fntdata"/><Relationship Id="rId115" Type="http://schemas.openxmlformats.org/officeDocument/2006/relationships/viewProps" Target="viewProps.xml"/><Relationship Id="rId61" Type="http://schemas.openxmlformats.org/officeDocument/2006/relationships/font" Target="fonts/font13.fntdata"/><Relationship Id="rId82" Type="http://schemas.openxmlformats.org/officeDocument/2006/relationships/font" Target="fonts/font34.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font" Target="fonts/font8.fntdata"/><Relationship Id="rId77" Type="http://schemas.openxmlformats.org/officeDocument/2006/relationships/font" Target="fonts/font29.fntdata"/><Relationship Id="rId100" Type="http://schemas.openxmlformats.org/officeDocument/2006/relationships/font" Target="fonts/font52.fntdata"/><Relationship Id="rId105" Type="http://schemas.openxmlformats.org/officeDocument/2006/relationships/font" Target="fonts/font57.fntdata"/><Relationship Id="rId8" Type="http://schemas.openxmlformats.org/officeDocument/2006/relationships/slide" Target="slides/slide7.xml"/><Relationship Id="rId51" Type="http://schemas.openxmlformats.org/officeDocument/2006/relationships/font" Target="fonts/font3.fntdata"/><Relationship Id="rId72" Type="http://schemas.openxmlformats.org/officeDocument/2006/relationships/font" Target="fonts/font24.fntdata"/><Relationship Id="rId93" Type="http://schemas.openxmlformats.org/officeDocument/2006/relationships/font" Target="fonts/font45.fntdata"/><Relationship Id="rId98" Type="http://schemas.openxmlformats.org/officeDocument/2006/relationships/font" Target="fonts/font5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font" Target="fonts/font19.fntdata"/><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font" Target="fonts/font14.fntdata"/><Relationship Id="rId83" Type="http://schemas.openxmlformats.org/officeDocument/2006/relationships/font" Target="fonts/font35.fntdata"/><Relationship Id="rId88" Type="http://schemas.openxmlformats.org/officeDocument/2006/relationships/font" Target="fonts/font40.fntdata"/><Relationship Id="rId111" Type="http://schemas.openxmlformats.org/officeDocument/2006/relationships/font" Target="fonts/font6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font" Target="fonts/font9.fntdata"/><Relationship Id="rId106" Type="http://schemas.openxmlformats.org/officeDocument/2006/relationships/font" Target="fonts/font5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52241cdad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152241cdada_0_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52241cdada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g152241cdada_0_1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5256587b0f_1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15256587b0f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52241cdada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g152241cdada_0_2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f5ea5c6b9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gf5ea5c6b94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52241cdada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g152241cdada_0_30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f5ea5c6b9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f5ea5c6b94_0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5" name="Google Shape;335;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5256587b0f_9_0: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5256587b0f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p3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5256587b0f_1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9" name="Google Shape;359;g15256587b0f_1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52241cdada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g152241cdada_0_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52241cdada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152241cdad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52241cdada_0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152241cdad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 name="Google Shape;386;p4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3" name="Google Shape;393;p4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9" name="Google Shape;399;p4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p4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4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5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1" name="Google Shape;431;p5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33"/>
            <a:ext cx="4572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sz="2400"/>
            </a:lvl1pPr>
            <a:lvl2pPr marL="914400" lvl="1" indent="-342900" algn="l" rtl="0">
              <a:spcBef>
                <a:spcPts val="1200"/>
              </a:spcBef>
              <a:spcAft>
                <a:spcPts val="0"/>
              </a:spcAft>
              <a:buClr>
                <a:schemeClr val="dk1"/>
              </a:buClr>
              <a:buSzPts val="1800"/>
              <a:buChar char="○"/>
              <a:defRPr/>
            </a:lvl2pPr>
            <a:lvl3pPr marL="1371600" lvl="2" indent="-342900" algn="l" rtl="0">
              <a:spcBef>
                <a:spcPts val="1200"/>
              </a:spcBef>
              <a:spcAft>
                <a:spcPts val="0"/>
              </a:spcAft>
              <a:buClr>
                <a:schemeClr val="dk1"/>
              </a:buClr>
              <a:buSzPts val="1800"/>
              <a:buChar char="■"/>
              <a:defRPr/>
            </a:lvl3pPr>
            <a:lvl4pPr marL="1828800" lvl="3" indent="-342900" algn="l" rtl="0">
              <a:spcBef>
                <a:spcPts val="1200"/>
              </a:spcBef>
              <a:spcAft>
                <a:spcPts val="0"/>
              </a:spcAft>
              <a:buClr>
                <a:schemeClr val="dk1"/>
              </a:buClr>
              <a:buSzPts val="1800"/>
              <a:buChar char="●"/>
              <a:defRPr/>
            </a:lvl4pPr>
            <a:lvl5pPr marL="2286000" lvl="4" indent="-342900" algn="l" rtl="0">
              <a:spcBef>
                <a:spcPts val="1200"/>
              </a:spcBef>
              <a:spcAft>
                <a:spcPts val="0"/>
              </a:spcAft>
              <a:buClr>
                <a:schemeClr val="dk1"/>
              </a:buClr>
              <a:buSzPts val="1800"/>
              <a:buChar char="○"/>
              <a:defRPr/>
            </a:lvl5pPr>
            <a:lvl6pPr marL="2743200" lvl="5" indent="-342900" algn="l" rtl="0">
              <a:spcBef>
                <a:spcPts val="1200"/>
              </a:spcBef>
              <a:spcAft>
                <a:spcPts val="0"/>
              </a:spcAft>
              <a:buClr>
                <a:schemeClr val="dk1"/>
              </a:buClr>
              <a:buSzPts val="1800"/>
              <a:buChar char="■"/>
              <a:defRPr/>
            </a:lvl6pPr>
            <a:lvl7pPr marL="3200400" lvl="6" indent="-342900" algn="l" rtl="0">
              <a:spcBef>
                <a:spcPts val="1200"/>
              </a:spcBef>
              <a:spcAft>
                <a:spcPts val="0"/>
              </a:spcAft>
              <a:buClr>
                <a:schemeClr val="dk1"/>
              </a:buClr>
              <a:buSzPts val="1800"/>
              <a:buChar char="●"/>
              <a:defRPr/>
            </a:lvl7pPr>
            <a:lvl8pPr marL="3657600" lvl="7" indent="-342900" algn="l" rtl="0">
              <a:spcBef>
                <a:spcPts val="1200"/>
              </a:spcBef>
              <a:spcAft>
                <a:spcPts val="0"/>
              </a:spcAft>
              <a:buClr>
                <a:schemeClr val="dk1"/>
              </a:buClr>
              <a:buSzPts val="1800"/>
              <a:buChar char="○"/>
              <a:defRPr/>
            </a:lvl8pPr>
            <a:lvl9pPr marL="4114800" lvl="8" indent="-342900" algn="l" rtl="0">
              <a:spcBef>
                <a:spcPts val="1200"/>
              </a:spcBef>
              <a:spcAft>
                <a:spcPts val="1200"/>
              </a:spcAft>
              <a:buClr>
                <a:schemeClr val="dk1"/>
              </a:buClr>
              <a:buSzPts val="1800"/>
              <a:buChar char="■"/>
              <a:defRPr/>
            </a:lvl9pPr>
          </a:lstStyle>
          <a:p>
            <a:endParaRPr/>
          </a:p>
        </p:txBody>
      </p:sp>
      <p:sp>
        <p:nvSpPr>
          <p:cNvPr id="53" name="Google Shape;53;p1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gi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mailto:ajmille@carrollk12.org"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54.jpg"/><Relationship Id="rId4" Type="http://schemas.openxmlformats.org/officeDocument/2006/relationships/image" Target="../media/image53.jpg"/></Relationships>
</file>

<file path=ppt/slides/_rels/slide4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59.jpg"/></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body" idx="1"/>
          </p:nvPr>
        </p:nvSpPr>
        <p:spPr>
          <a:xfrm>
            <a:off x="755576" y="1916832"/>
            <a:ext cx="7772400" cy="1295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200"/>
              </a:spcAft>
              <a:buClr>
                <a:schemeClr val="dk1"/>
              </a:buClr>
              <a:buSzPts val="2800"/>
              <a:buNone/>
            </a:pPr>
            <a:r>
              <a:rPr lang="en-US" sz="2800">
                <a:solidFill>
                  <a:schemeClr val="accent2"/>
                </a:solidFill>
              </a:rPr>
              <a:t>The following clubs will meet once a month on Tuesdays. </a:t>
            </a:r>
            <a:r>
              <a:rPr lang="en-US" sz="2800"/>
              <a:t> </a:t>
            </a:r>
            <a:endParaRPr/>
          </a:p>
        </p:txBody>
      </p:sp>
      <p:sp>
        <p:nvSpPr>
          <p:cNvPr id="98" name="Google Shape;98;p19"/>
          <p:cNvSpPr txBox="1">
            <a:spLocks noGrp="1"/>
          </p:cNvSpPr>
          <p:nvPr>
            <p:ph type="title"/>
          </p:nvPr>
        </p:nvSpPr>
        <p:spPr>
          <a:xfrm>
            <a:off x="457200" y="533400"/>
            <a:ext cx="8229600" cy="1219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6000"/>
              <a:buFont typeface="Calibri"/>
              <a:buNone/>
            </a:pPr>
            <a:r>
              <a:rPr lang="en-US" sz="6000" b="1">
                <a:solidFill>
                  <a:schemeClr val="dk1"/>
                </a:solidFill>
              </a:rPr>
              <a:t>A Clubs</a:t>
            </a:r>
            <a:endParaRPr/>
          </a:p>
        </p:txBody>
      </p:sp>
      <p:pic>
        <p:nvPicPr>
          <p:cNvPr id="99" name="Google Shape;99;p19"/>
          <p:cNvPicPr preferRelativeResize="0"/>
          <p:nvPr/>
        </p:nvPicPr>
        <p:blipFill rotWithShape="1">
          <a:blip r:embed="rId3">
            <a:alphaModFix/>
          </a:blip>
          <a:srcRect/>
          <a:stretch/>
        </p:blipFill>
        <p:spPr>
          <a:xfrm>
            <a:off x="3656401" y="3142437"/>
            <a:ext cx="1831197" cy="230425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457200" y="57095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Schoolbell"/>
              <a:buNone/>
            </a:pPr>
            <a:r>
              <a:rPr lang="en-US" sz="4200" b="1">
                <a:latin typeface="Schoolbell"/>
                <a:ea typeface="Schoolbell"/>
                <a:cs typeface="Schoolbell"/>
                <a:sym typeface="Schoolbell"/>
              </a:rPr>
              <a:t>Art Club</a:t>
            </a:r>
            <a:endParaRPr sz="4200" b="1">
              <a:latin typeface="Schoolbell"/>
              <a:ea typeface="Schoolbell"/>
              <a:cs typeface="Schoolbell"/>
              <a:sym typeface="Schoolbell"/>
            </a:endParaRPr>
          </a:p>
        </p:txBody>
      </p:sp>
      <p:sp>
        <p:nvSpPr>
          <p:cNvPr id="105" name="Google Shape;105;p20"/>
          <p:cNvSpPr txBox="1">
            <a:spLocks noGrp="1"/>
          </p:cNvSpPr>
          <p:nvPr>
            <p:ph type="body" idx="1"/>
          </p:nvPr>
        </p:nvSpPr>
        <p:spPr>
          <a:xfrm>
            <a:off x="457200" y="2193723"/>
            <a:ext cx="8229600" cy="4526100"/>
          </a:xfrm>
          <a:prstGeom prst="rect">
            <a:avLst/>
          </a:prstGeom>
          <a:noFill/>
          <a:ln>
            <a:noFill/>
          </a:ln>
        </p:spPr>
        <p:txBody>
          <a:bodyPr spcFirstLastPara="1" wrap="square" lIns="91425" tIns="45700" rIns="91425" bIns="45700" anchor="t" anchorCtr="0">
            <a:normAutofit/>
          </a:bodyPr>
          <a:lstStyle/>
          <a:p>
            <a:pPr marL="342900" lvl="0" indent="-260350" algn="l" rtl="0">
              <a:lnSpc>
                <a:spcPct val="100000"/>
              </a:lnSpc>
              <a:spcBef>
                <a:spcPts val="0"/>
              </a:spcBef>
              <a:spcAft>
                <a:spcPts val="0"/>
              </a:spcAft>
              <a:buClr>
                <a:schemeClr val="accent2"/>
              </a:buClr>
              <a:buSzPts val="1500"/>
              <a:buChar char="🔴"/>
            </a:pPr>
            <a:r>
              <a:rPr lang="en-US" sz="3000">
                <a:solidFill>
                  <a:schemeClr val="accent2"/>
                </a:solidFill>
                <a:latin typeface="Schoolbell"/>
                <a:ea typeface="Schoolbell"/>
                <a:cs typeface="Schoolbell"/>
                <a:sym typeface="Schoolbell"/>
              </a:rPr>
              <a:t>The art club is open to all students who have a passion for creating art.</a:t>
            </a:r>
            <a:endParaRPr sz="3000">
              <a:solidFill>
                <a:schemeClr val="accent2"/>
              </a:solidFill>
            </a:endParaRPr>
          </a:p>
          <a:p>
            <a:pPr marL="342900" lvl="0" indent="-260350" algn="l" rtl="0">
              <a:lnSpc>
                <a:spcPct val="100000"/>
              </a:lnSpc>
              <a:spcBef>
                <a:spcPts val="1000"/>
              </a:spcBef>
              <a:spcAft>
                <a:spcPts val="0"/>
              </a:spcAft>
              <a:buClr>
                <a:schemeClr val="accent2"/>
              </a:buClr>
              <a:buSzPts val="1500"/>
              <a:buChar char="🔴"/>
            </a:pPr>
            <a:r>
              <a:rPr lang="en-US" sz="3000">
                <a:solidFill>
                  <a:schemeClr val="accent2"/>
                </a:solidFill>
                <a:latin typeface="Schoolbell"/>
                <a:ea typeface="Schoolbell"/>
                <a:cs typeface="Schoolbell"/>
                <a:sym typeface="Schoolbell"/>
              </a:rPr>
              <a:t>Our purpose is to promote and encourage students to create original artwork. Art club will give you the opportunity to experiment with new media.</a:t>
            </a:r>
            <a:endParaRPr sz="3000">
              <a:solidFill>
                <a:schemeClr val="accent2"/>
              </a:solidFill>
            </a:endParaRPr>
          </a:p>
          <a:p>
            <a:pPr marL="342900" lvl="0" indent="-260350" algn="l" rtl="0">
              <a:lnSpc>
                <a:spcPct val="100000"/>
              </a:lnSpc>
              <a:spcBef>
                <a:spcPts val="1000"/>
              </a:spcBef>
              <a:spcAft>
                <a:spcPts val="1000"/>
              </a:spcAft>
              <a:buClr>
                <a:schemeClr val="accent2"/>
              </a:buClr>
              <a:buSzPts val="1500"/>
              <a:buChar char="🔴"/>
            </a:pPr>
            <a:r>
              <a:rPr lang="en-US" sz="3000">
                <a:solidFill>
                  <a:schemeClr val="accent2"/>
                </a:solidFill>
                <a:latin typeface="Schoolbell"/>
                <a:ea typeface="Schoolbell"/>
                <a:cs typeface="Schoolbell"/>
                <a:sym typeface="Schoolbell"/>
              </a:rPr>
              <a:t>For more information, contact Ms. Tangires</a:t>
            </a:r>
            <a:endParaRPr sz="3000">
              <a:solidFill>
                <a:schemeClr val="accent2"/>
              </a:solidFill>
            </a:endParaRPr>
          </a:p>
        </p:txBody>
      </p:sp>
      <p:pic>
        <p:nvPicPr>
          <p:cNvPr id="106" name="Google Shape;106;p20"/>
          <p:cNvPicPr preferRelativeResize="0"/>
          <p:nvPr/>
        </p:nvPicPr>
        <p:blipFill rotWithShape="1">
          <a:blip r:embed="rId3">
            <a:alphaModFix/>
          </a:blip>
          <a:srcRect/>
          <a:stretch/>
        </p:blipFill>
        <p:spPr>
          <a:xfrm>
            <a:off x="1761773" y="440734"/>
            <a:ext cx="1224136" cy="1403468"/>
          </a:xfrm>
          <a:prstGeom prst="rect">
            <a:avLst/>
          </a:prstGeom>
          <a:noFill/>
          <a:ln w="38100" cap="flat" cmpd="sng">
            <a:solidFill>
              <a:srgbClr val="00FFFF"/>
            </a:solidFill>
            <a:prstDash val="solid"/>
            <a:round/>
            <a:headEnd type="none" w="sm" len="sm"/>
            <a:tailEnd type="none" w="sm" len="sm"/>
          </a:ln>
        </p:spPr>
      </p:pic>
      <p:pic>
        <p:nvPicPr>
          <p:cNvPr id="107" name="Google Shape;107;p20"/>
          <p:cNvPicPr preferRelativeResize="0"/>
          <p:nvPr/>
        </p:nvPicPr>
        <p:blipFill rotWithShape="1">
          <a:blip r:embed="rId4">
            <a:alphaModFix/>
          </a:blip>
          <a:srcRect/>
          <a:stretch/>
        </p:blipFill>
        <p:spPr>
          <a:xfrm>
            <a:off x="6032741" y="463081"/>
            <a:ext cx="2028056" cy="1358798"/>
          </a:xfrm>
          <a:prstGeom prst="rect">
            <a:avLst/>
          </a:prstGeom>
          <a:noFill/>
          <a:ln w="38100" cap="flat" cmpd="sng">
            <a:solidFill>
              <a:srgbClr val="357FE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body" idx="1"/>
          </p:nvPr>
        </p:nvSpPr>
        <p:spPr>
          <a:xfrm>
            <a:off x="457200" y="1247152"/>
            <a:ext cx="8229600" cy="3450696"/>
          </a:xfrm>
          <a:prstGeom prst="rect">
            <a:avLst/>
          </a:prstGeom>
          <a:noFill/>
          <a:ln>
            <a:noFill/>
          </a:ln>
        </p:spPr>
        <p:txBody>
          <a:bodyPr spcFirstLastPara="1" wrap="square" lIns="91425" tIns="45700" rIns="91425" bIns="45700" anchor="t" anchorCtr="0">
            <a:noAutofit/>
          </a:bodyPr>
          <a:lstStyle/>
          <a:p>
            <a:pPr marL="457200" lvl="0" indent="-368300" algn="l" rtl="0">
              <a:spcBef>
                <a:spcPts val="0"/>
              </a:spcBef>
              <a:spcAft>
                <a:spcPts val="0"/>
              </a:spcAft>
              <a:buClr>
                <a:schemeClr val="accent2"/>
              </a:buClr>
              <a:buSzPts val="1720"/>
              <a:buFont typeface="Arimo"/>
              <a:buChar char="🔸"/>
            </a:pPr>
            <a:r>
              <a:rPr lang="en-US" sz="2200">
                <a:solidFill>
                  <a:schemeClr val="accent2"/>
                </a:solidFill>
                <a:latin typeface="Libre Baskerville"/>
                <a:ea typeface="Libre Baskerville"/>
                <a:cs typeface="Libre Baskerville"/>
                <a:sym typeface="Libre Baskerville"/>
              </a:rPr>
              <a:t>Our purpose is to promote and educate students about drama in the school, local and regional communities. </a:t>
            </a:r>
            <a:endParaRPr sz="2800">
              <a:solidFill>
                <a:schemeClr val="accent2"/>
              </a:solidFill>
            </a:endParaRPr>
          </a:p>
          <a:p>
            <a:pPr marL="457200" lvl="0" indent="-368300" algn="l" rtl="0">
              <a:spcBef>
                <a:spcPts val="1120"/>
              </a:spcBef>
              <a:spcAft>
                <a:spcPts val="0"/>
              </a:spcAft>
              <a:buClr>
                <a:schemeClr val="accent2"/>
              </a:buClr>
              <a:buSzPts val="1720"/>
              <a:buFont typeface="Arimo"/>
              <a:buChar char="🔸"/>
            </a:pPr>
            <a:r>
              <a:rPr lang="en-US" sz="2200">
                <a:solidFill>
                  <a:schemeClr val="accent2"/>
                </a:solidFill>
                <a:latin typeface="Libre Baskerville"/>
                <a:ea typeface="Libre Baskerville"/>
                <a:cs typeface="Libre Baskerville"/>
                <a:sym typeface="Libre Baskerville"/>
              </a:rPr>
              <a:t>We offer workshops on various aspects of theater, encourage theater participation, and sponsor a field trip to a Broadway show. </a:t>
            </a:r>
            <a:endParaRPr sz="2800">
              <a:solidFill>
                <a:schemeClr val="accent2"/>
              </a:solidFill>
            </a:endParaRPr>
          </a:p>
          <a:p>
            <a:pPr marL="457200" lvl="0" indent="-368300" algn="l" rtl="0">
              <a:spcBef>
                <a:spcPts val="1120"/>
              </a:spcBef>
              <a:spcAft>
                <a:spcPts val="0"/>
              </a:spcAft>
              <a:buClr>
                <a:schemeClr val="accent2"/>
              </a:buClr>
              <a:buSzPts val="1720"/>
              <a:buFont typeface="Arimo"/>
              <a:buChar char="🔸"/>
            </a:pPr>
            <a:r>
              <a:rPr lang="en-US" sz="2200">
                <a:solidFill>
                  <a:schemeClr val="accent2"/>
                </a:solidFill>
                <a:latin typeface="Libre Baskerville"/>
                <a:ea typeface="Libre Baskerville"/>
                <a:cs typeface="Libre Baskerville"/>
                <a:sym typeface="Libre Baskerville"/>
              </a:rPr>
              <a:t>All members are expected to participate in fundraisers and FSK productions (this does not mean you must be on stage!)</a:t>
            </a:r>
            <a:endParaRPr sz="2800">
              <a:solidFill>
                <a:schemeClr val="accent2"/>
              </a:solidFill>
            </a:endParaRPr>
          </a:p>
          <a:p>
            <a:pPr marL="457200" lvl="0" indent="-368300" algn="l" rtl="0">
              <a:spcBef>
                <a:spcPts val="1120"/>
              </a:spcBef>
              <a:spcAft>
                <a:spcPts val="0"/>
              </a:spcAft>
              <a:buClr>
                <a:schemeClr val="accent2"/>
              </a:buClr>
              <a:buSzPts val="1720"/>
              <a:buFont typeface="Arimo"/>
              <a:buChar char="🔸"/>
            </a:pPr>
            <a:r>
              <a:rPr lang="en-US" sz="2200">
                <a:solidFill>
                  <a:schemeClr val="accent2"/>
                </a:solidFill>
                <a:latin typeface="Libre Baskerville"/>
                <a:ea typeface="Libre Baskerville"/>
                <a:cs typeface="Libre Baskerville"/>
                <a:sym typeface="Libre Baskerville"/>
              </a:rPr>
              <a:t>Advisors: Ms. Eiwen, Mrs. Garcia and Mrs. Gore</a:t>
            </a:r>
            <a:endParaRPr sz="2800">
              <a:solidFill>
                <a:schemeClr val="accent2"/>
              </a:solidFill>
            </a:endParaRPr>
          </a:p>
        </p:txBody>
      </p:sp>
      <p:sp>
        <p:nvSpPr>
          <p:cNvPr id="113" name="Google Shape;113;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Limelight"/>
              <a:buNone/>
            </a:pPr>
            <a:r>
              <a:rPr lang="en-US" b="1">
                <a:solidFill>
                  <a:schemeClr val="dk1"/>
                </a:solidFill>
                <a:latin typeface="Limelight"/>
                <a:ea typeface="Limelight"/>
                <a:cs typeface="Limelight"/>
                <a:sym typeface="Limelight"/>
              </a:rPr>
              <a:t>Drama Club</a:t>
            </a:r>
            <a:endParaRPr/>
          </a:p>
        </p:txBody>
      </p:sp>
      <p:pic>
        <p:nvPicPr>
          <p:cNvPr id="114" name="Google Shape;114;p21"/>
          <p:cNvPicPr preferRelativeResize="0"/>
          <p:nvPr/>
        </p:nvPicPr>
        <p:blipFill>
          <a:blip r:embed="rId3">
            <a:alphaModFix/>
          </a:blip>
          <a:stretch>
            <a:fillRect/>
          </a:stretch>
        </p:blipFill>
        <p:spPr>
          <a:xfrm>
            <a:off x="6785321" y="5650675"/>
            <a:ext cx="1901475" cy="1042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body" idx="1"/>
          </p:nvPr>
        </p:nvSpPr>
        <p:spPr>
          <a:xfrm>
            <a:off x="680425" y="2276875"/>
            <a:ext cx="7944600" cy="4109400"/>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chemeClr val="accent2"/>
              </a:buClr>
              <a:buSzPts val="2520"/>
              <a:buFont typeface="Noto Sans Symbols"/>
              <a:buChar char="🕮"/>
            </a:pPr>
            <a:r>
              <a:rPr lang="en-US" sz="2800" b="1">
                <a:solidFill>
                  <a:schemeClr val="accent2"/>
                </a:solidFill>
                <a:latin typeface="Milonga"/>
                <a:ea typeface="Milonga"/>
                <a:cs typeface="Milonga"/>
                <a:sym typeface="Milonga"/>
              </a:rPr>
              <a:t>The book club is open to all FSK students interested in reading and discussing fiction and non-fiction books. </a:t>
            </a:r>
            <a:endParaRPr>
              <a:solidFill>
                <a:schemeClr val="accent2"/>
              </a:solidFill>
            </a:endParaRPr>
          </a:p>
          <a:p>
            <a:pPr marL="457200" lvl="0" indent="-457200" algn="l" rtl="0">
              <a:spcBef>
                <a:spcPts val="560"/>
              </a:spcBef>
              <a:spcAft>
                <a:spcPts val="0"/>
              </a:spcAft>
              <a:buClr>
                <a:schemeClr val="accent2"/>
              </a:buClr>
              <a:buSzPts val="2520"/>
              <a:buFont typeface="Noto Sans Symbols"/>
              <a:buChar char="🕮"/>
            </a:pPr>
            <a:r>
              <a:rPr lang="en-US" sz="2800" b="1">
                <a:solidFill>
                  <a:schemeClr val="accent2"/>
                </a:solidFill>
                <a:latin typeface="Milonga"/>
                <a:ea typeface="Milonga"/>
                <a:cs typeface="Milonga"/>
                <a:sym typeface="Milonga"/>
              </a:rPr>
              <a:t>Our purpose is to enrich and expand our enjoyment of reading.</a:t>
            </a:r>
            <a:endParaRPr>
              <a:solidFill>
                <a:schemeClr val="accent2"/>
              </a:solidFill>
            </a:endParaRPr>
          </a:p>
          <a:p>
            <a:pPr marL="457200" lvl="0" indent="-457200" algn="l" rtl="0">
              <a:spcBef>
                <a:spcPts val="560"/>
              </a:spcBef>
              <a:spcAft>
                <a:spcPts val="1200"/>
              </a:spcAft>
              <a:buClr>
                <a:schemeClr val="accent2"/>
              </a:buClr>
              <a:buSzPts val="2520"/>
              <a:buFont typeface="Noto Sans Symbols"/>
              <a:buChar char="🕮"/>
            </a:pPr>
            <a:r>
              <a:rPr lang="en-US" sz="2800" b="1">
                <a:solidFill>
                  <a:schemeClr val="accent2"/>
                </a:solidFill>
                <a:latin typeface="Milonga"/>
                <a:ea typeface="Milonga"/>
                <a:cs typeface="Milonga"/>
                <a:sym typeface="Milonga"/>
              </a:rPr>
              <a:t>For more information contact Mrs. Myers in the Media Center.</a:t>
            </a:r>
            <a:endParaRPr>
              <a:solidFill>
                <a:schemeClr val="accent2"/>
              </a:solidFill>
            </a:endParaRPr>
          </a:p>
        </p:txBody>
      </p:sp>
      <p:sp>
        <p:nvSpPr>
          <p:cNvPr id="120" name="Google Shape;120;p22"/>
          <p:cNvSpPr txBox="1">
            <a:spLocks noGrp="1"/>
          </p:cNvSpPr>
          <p:nvPr>
            <p:ph type="title"/>
          </p:nvPr>
        </p:nvSpPr>
        <p:spPr>
          <a:xfrm>
            <a:off x="-614759" y="565177"/>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b="1">
                <a:solidFill>
                  <a:schemeClr val="dk1"/>
                </a:solidFill>
              </a:rPr>
              <a:t>Eagle Book Club</a:t>
            </a:r>
            <a:endParaRPr/>
          </a:p>
        </p:txBody>
      </p:sp>
      <p:pic>
        <p:nvPicPr>
          <p:cNvPr id="121" name="Google Shape;121;p22" descr="MP900409270[1]"/>
          <p:cNvPicPr preferRelativeResize="0"/>
          <p:nvPr/>
        </p:nvPicPr>
        <p:blipFill rotWithShape="1">
          <a:blip r:embed="rId3">
            <a:alphaModFix/>
          </a:blip>
          <a:srcRect/>
          <a:stretch/>
        </p:blipFill>
        <p:spPr>
          <a:xfrm>
            <a:off x="5868144" y="540132"/>
            <a:ext cx="904082" cy="1358954"/>
          </a:xfrm>
          <a:prstGeom prst="rect">
            <a:avLst/>
          </a:prstGeom>
          <a:noFill/>
          <a:ln>
            <a:noFill/>
          </a:ln>
        </p:spPr>
      </p:pic>
      <p:pic>
        <p:nvPicPr>
          <p:cNvPr id="122" name="Google Shape;122;p22"/>
          <p:cNvPicPr preferRelativeResize="0"/>
          <p:nvPr/>
        </p:nvPicPr>
        <p:blipFill rotWithShape="1">
          <a:blip r:embed="rId4">
            <a:alphaModFix/>
          </a:blip>
          <a:srcRect/>
          <a:stretch/>
        </p:blipFill>
        <p:spPr>
          <a:xfrm>
            <a:off x="7074175" y="573802"/>
            <a:ext cx="1314846" cy="129256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body" idx="1"/>
          </p:nvPr>
        </p:nvSpPr>
        <p:spPr>
          <a:xfrm>
            <a:off x="671100" y="1637300"/>
            <a:ext cx="8077200" cy="3849000"/>
          </a:xfrm>
          <a:prstGeom prst="rect">
            <a:avLst/>
          </a:prstGeom>
          <a:noFill/>
          <a:ln>
            <a:noFill/>
          </a:ln>
        </p:spPr>
        <p:txBody>
          <a:bodyPr spcFirstLastPara="1" wrap="square" lIns="91425" tIns="45700" rIns="91425" bIns="45700" anchor="t" anchorCtr="0">
            <a:noAutofit/>
          </a:bodyPr>
          <a:lstStyle/>
          <a:p>
            <a:pPr marL="457200" lvl="0" indent="-400050" algn="l" rtl="0">
              <a:lnSpc>
                <a:spcPct val="80000"/>
              </a:lnSpc>
              <a:spcBef>
                <a:spcPts val="0"/>
              </a:spcBef>
              <a:spcAft>
                <a:spcPts val="0"/>
              </a:spcAft>
              <a:buClr>
                <a:schemeClr val="accent2"/>
              </a:buClr>
              <a:buSzPts val="1320"/>
              <a:buChar char="🍎"/>
            </a:pPr>
            <a:r>
              <a:rPr lang="en-US" sz="2420">
                <a:solidFill>
                  <a:schemeClr val="accent2"/>
                </a:solidFill>
                <a:latin typeface="Century Schoolbook"/>
                <a:ea typeface="Century Schoolbook"/>
                <a:cs typeface="Century Schoolbook"/>
                <a:sym typeface="Century Schoolbook"/>
              </a:rPr>
              <a:t>Are you interested in a career in the field of education?  If so, consider joining the Educators Rising.  </a:t>
            </a:r>
            <a:endParaRPr sz="2420">
              <a:solidFill>
                <a:schemeClr val="accent2"/>
              </a:solidFill>
            </a:endParaRPr>
          </a:p>
          <a:p>
            <a:pPr marL="457200" lvl="0" indent="-400050" algn="l" rtl="0">
              <a:lnSpc>
                <a:spcPct val="80000"/>
              </a:lnSpc>
              <a:spcBef>
                <a:spcPts val="1200"/>
              </a:spcBef>
              <a:spcAft>
                <a:spcPts val="0"/>
              </a:spcAft>
              <a:buClr>
                <a:schemeClr val="accent2"/>
              </a:buClr>
              <a:buSzPts val="1320"/>
              <a:buChar char="🍎"/>
            </a:pPr>
            <a:r>
              <a:rPr lang="en-US" sz="2420">
                <a:solidFill>
                  <a:schemeClr val="accent2"/>
                </a:solidFill>
                <a:latin typeface="Century Schoolbook"/>
                <a:ea typeface="Century Schoolbook"/>
                <a:cs typeface="Century Schoolbook"/>
                <a:sym typeface="Century Schoolbook"/>
              </a:rPr>
              <a:t>FEA is an organization for students who are interested in a teaching career or other careers in education.  </a:t>
            </a:r>
            <a:endParaRPr sz="2420">
              <a:solidFill>
                <a:schemeClr val="accent2"/>
              </a:solidFill>
            </a:endParaRPr>
          </a:p>
          <a:p>
            <a:pPr marL="457200" lvl="0" indent="-400050" algn="l" rtl="0">
              <a:lnSpc>
                <a:spcPct val="80000"/>
              </a:lnSpc>
              <a:spcBef>
                <a:spcPts val="1200"/>
              </a:spcBef>
              <a:spcAft>
                <a:spcPts val="0"/>
              </a:spcAft>
              <a:buClr>
                <a:schemeClr val="accent2"/>
              </a:buClr>
              <a:buSzPts val="1320"/>
              <a:buChar char="🍎"/>
            </a:pPr>
            <a:r>
              <a:rPr lang="en-US" sz="2420">
                <a:solidFill>
                  <a:schemeClr val="accent2"/>
                </a:solidFill>
                <a:latin typeface="Century Schoolbook"/>
                <a:ea typeface="Century Schoolbook"/>
                <a:cs typeface="Century Schoolbook"/>
                <a:sym typeface="Century Schoolbook"/>
              </a:rPr>
              <a:t>The group's mission is to provide students with opportunities to explore their related interests.  </a:t>
            </a:r>
            <a:endParaRPr sz="2420">
              <a:solidFill>
                <a:schemeClr val="accent2"/>
              </a:solidFill>
            </a:endParaRPr>
          </a:p>
          <a:p>
            <a:pPr marL="457200" lvl="0" indent="-400050" algn="l" rtl="0">
              <a:lnSpc>
                <a:spcPct val="80000"/>
              </a:lnSpc>
              <a:spcBef>
                <a:spcPts val="1200"/>
              </a:spcBef>
              <a:spcAft>
                <a:spcPts val="0"/>
              </a:spcAft>
              <a:buClr>
                <a:schemeClr val="accent2"/>
              </a:buClr>
              <a:buSzPts val="1320"/>
              <a:buChar char="🍎"/>
            </a:pPr>
            <a:r>
              <a:rPr lang="en-US" sz="2420">
                <a:solidFill>
                  <a:schemeClr val="accent2"/>
                </a:solidFill>
                <a:latin typeface="Century Schoolbook"/>
                <a:ea typeface="Century Schoolbook"/>
                <a:cs typeface="Century Schoolbook"/>
                <a:sym typeface="Century Schoolbook"/>
              </a:rPr>
              <a:t>Students from all grades who are interested in all education related fields are invited to join us.  </a:t>
            </a:r>
            <a:endParaRPr sz="2420">
              <a:solidFill>
                <a:schemeClr val="accent2"/>
              </a:solidFill>
              <a:latin typeface="Century Schoolbook"/>
              <a:ea typeface="Century Schoolbook"/>
              <a:cs typeface="Century Schoolbook"/>
              <a:sym typeface="Century Schoolbook"/>
            </a:endParaRPr>
          </a:p>
          <a:p>
            <a:pPr marL="457200" lvl="0" indent="-400050" algn="l" rtl="0">
              <a:lnSpc>
                <a:spcPct val="80000"/>
              </a:lnSpc>
              <a:spcBef>
                <a:spcPts val="1200"/>
              </a:spcBef>
              <a:spcAft>
                <a:spcPts val="0"/>
              </a:spcAft>
              <a:buClr>
                <a:schemeClr val="accent2"/>
              </a:buClr>
              <a:buSzPts val="1320"/>
              <a:buFont typeface="Century Schoolbook"/>
              <a:buChar char="🍎"/>
            </a:pPr>
            <a:r>
              <a:rPr lang="en-US" sz="2420">
                <a:solidFill>
                  <a:schemeClr val="accent2"/>
                </a:solidFill>
                <a:latin typeface="Century Schoolbook"/>
                <a:ea typeface="Century Schoolbook"/>
                <a:cs typeface="Century Schoolbook"/>
                <a:sym typeface="Century Schoolbook"/>
              </a:rPr>
              <a:t>Club dues are $20</a:t>
            </a:r>
            <a:endParaRPr sz="2420">
              <a:solidFill>
                <a:schemeClr val="accent2"/>
              </a:solidFill>
              <a:latin typeface="Century Schoolbook"/>
              <a:ea typeface="Century Schoolbook"/>
              <a:cs typeface="Century Schoolbook"/>
              <a:sym typeface="Century Schoolbook"/>
            </a:endParaRPr>
          </a:p>
          <a:p>
            <a:pPr marL="457200" lvl="0" indent="-400050" algn="l" rtl="0">
              <a:lnSpc>
                <a:spcPct val="80000"/>
              </a:lnSpc>
              <a:spcBef>
                <a:spcPts val="1200"/>
              </a:spcBef>
              <a:spcAft>
                <a:spcPts val="1200"/>
              </a:spcAft>
              <a:buClr>
                <a:schemeClr val="accent2"/>
              </a:buClr>
              <a:buSzPts val="1320"/>
              <a:buChar char="🍎"/>
            </a:pPr>
            <a:r>
              <a:rPr lang="en-US" sz="2420">
                <a:solidFill>
                  <a:schemeClr val="accent2"/>
                </a:solidFill>
                <a:latin typeface="Century Schoolbook"/>
                <a:ea typeface="Century Schoolbook"/>
                <a:cs typeface="Century Schoolbook"/>
                <a:sym typeface="Century Schoolbook"/>
              </a:rPr>
              <a:t>See Mrs. Cherneski or Mrs. White for more information!</a:t>
            </a:r>
            <a:endParaRPr sz="2420">
              <a:solidFill>
                <a:schemeClr val="accent2"/>
              </a:solidFill>
            </a:endParaRPr>
          </a:p>
        </p:txBody>
      </p:sp>
      <p:sp>
        <p:nvSpPr>
          <p:cNvPr id="128" name="Google Shape;128;p23"/>
          <p:cNvSpPr txBox="1">
            <a:spLocks noGrp="1"/>
          </p:cNvSpPr>
          <p:nvPr>
            <p:ph type="title"/>
          </p:nvPr>
        </p:nvSpPr>
        <p:spPr>
          <a:xfrm>
            <a:off x="152800" y="380263"/>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entury Schoolbook"/>
              <a:buNone/>
            </a:pPr>
            <a:r>
              <a:rPr lang="en-US" sz="4000" b="1">
                <a:solidFill>
                  <a:schemeClr val="dk1"/>
                </a:solidFill>
                <a:latin typeface="Century Schoolbook"/>
                <a:ea typeface="Century Schoolbook"/>
                <a:cs typeface="Century Schoolbook"/>
                <a:sym typeface="Century Schoolbook"/>
              </a:rPr>
              <a:t>Educators Rising</a:t>
            </a:r>
            <a:endParaRPr sz="3100" b="1">
              <a:solidFill>
                <a:schemeClr val="dk1"/>
              </a:solidFill>
            </a:endParaRPr>
          </a:p>
        </p:txBody>
      </p:sp>
      <p:pic>
        <p:nvPicPr>
          <p:cNvPr id="129" name="Google Shape;129;p23"/>
          <p:cNvPicPr preferRelativeResize="0"/>
          <p:nvPr/>
        </p:nvPicPr>
        <p:blipFill rotWithShape="1">
          <a:blip r:embed="rId3">
            <a:alphaModFix/>
          </a:blip>
          <a:srcRect/>
          <a:stretch/>
        </p:blipFill>
        <p:spPr>
          <a:xfrm>
            <a:off x="7224297" y="380276"/>
            <a:ext cx="1524000" cy="1143000"/>
          </a:xfrm>
          <a:prstGeom prst="rect">
            <a:avLst/>
          </a:prstGeom>
          <a:noFill/>
          <a:ln w="38100" cap="flat" cmpd="sng">
            <a:solidFill>
              <a:srgbClr val="01CF01"/>
            </a:solidFill>
            <a:prstDash val="solid"/>
            <a:round/>
            <a:headEnd type="none" w="sm" len="sm"/>
            <a:tailEnd type="none" w="sm" len="sm"/>
          </a:ln>
        </p:spPr>
      </p:pic>
      <p:pic>
        <p:nvPicPr>
          <p:cNvPr id="130" name="Google Shape;130;p23"/>
          <p:cNvPicPr preferRelativeResize="0"/>
          <p:nvPr/>
        </p:nvPicPr>
        <p:blipFill rotWithShape="1">
          <a:blip r:embed="rId4">
            <a:alphaModFix/>
          </a:blip>
          <a:srcRect/>
          <a:stretch/>
        </p:blipFill>
        <p:spPr>
          <a:xfrm>
            <a:off x="827584" y="680543"/>
            <a:ext cx="611789" cy="7370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body" idx="1"/>
          </p:nvPr>
        </p:nvSpPr>
        <p:spPr>
          <a:xfrm>
            <a:off x="0" y="1196750"/>
            <a:ext cx="8993100" cy="3450600"/>
          </a:xfrm>
          <a:prstGeom prst="rect">
            <a:avLst/>
          </a:prstGeom>
          <a:noFill/>
          <a:ln>
            <a:noFill/>
          </a:ln>
        </p:spPr>
        <p:txBody>
          <a:bodyPr spcFirstLastPara="1" wrap="square" lIns="91425" tIns="45700" rIns="91425" bIns="45700" anchor="t" anchorCtr="0">
            <a:noAutofit/>
          </a:bodyPr>
          <a:lstStyle/>
          <a:p>
            <a:pPr marL="576263" lvl="0" indent="-255587" algn="l" rtl="0">
              <a:lnSpc>
                <a:spcPct val="100000"/>
              </a:lnSpc>
              <a:spcBef>
                <a:spcPts val="0"/>
              </a:spcBef>
              <a:spcAft>
                <a:spcPts val="0"/>
              </a:spcAft>
              <a:buClr>
                <a:schemeClr val="accent2"/>
              </a:buClr>
              <a:buSzPts val="1250"/>
              <a:buChar char="🔵"/>
            </a:pPr>
            <a:r>
              <a:rPr lang="en-US" sz="2300">
                <a:solidFill>
                  <a:schemeClr val="accent2"/>
                </a:solidFill>
                <a:latin typeface="Twentieth Century"/>
                <a:ea typeface="Twentieth Century"/>
                <a:cs typeface="Twentieth Century"/>
                <a:sym typeface="Twentieth Century"/>
              </a:rPr>
              <a:t>The FFA organization is dedicated to making a positive difference in the lives of young people by developing their potential for  </a:t>
            </a:r>
            <a:r>
              <a:rPr lang="en-US" sz="2300" b="1">
                <a:solidFill>
                  <a:schemeClr val="accent2"/>
                </a:solidFill>
                <a:latin typeface="Twentieth Century"/>
                <a:ea typeface="Twentieth Century"/>
                <a:cs typeface="Twentieth Century"/>
                <a:sym typeface="Twentieth Century"/>
              </a:rPr>
              <a:t>PREMIER LEADERSHIP, PERSONAL GROWTH, and CAREER SUCCESS </a:t>
            </a:r>
            <a:r>
              <a:rPr lang="en-US" sz="2300">
                <a:solidFill>
                  <a:schemeClr val="accent2"/>
                </a:solidFill>
                <a:latin typeface="Twentieth Century"/>
                <a:ea typeface="Twentieth Century"/>
                <a:cs typeface="Twentieth Century"/>
                <a:sym typeface="Twentieth Century"/>
              </a:rPr>
              <a:t>through agriculture education. </a:t>
            </a:r>
            <a:endParaRPr sz="2900">
              <a:solidFill>
                <a:schemeClr val="accent2"/>
              </a:solidFill>
            </a:endParaRPr>
          </a:p>
          <a:p>
            <a:pPr marL="576263" lvl="0" indent="-255587" algn="l" rtl="0">
              <a:lnSpc>
                <a:spcPct val="100000"/>
              </a:lnSpc>
              <a:spcBef>
                <a:spcPts val="520"/>
              </a:spcBef>
              <a:spcAft>
                <a:spcPts val="0"/>
              </a:spcAft>
              <a:buClr>
                <a:schemeClr val="accent2"/>
              </a:buClr>
              <a:buSzPts val="1250"/>
              <a:buChar char="🔵"/>
            </a:pPr>
            <a:r>
              <a:rPr lang="en-US" sz="2300">
                <a:solidFill>
                  <a:schemeClr val="accent2"/>
                </a:solidFill>
                <a:latin typeface="Twentieth Century"/>
                <a:ea typeface="Twentieth Century"/>
                <a:cs typeface="Twentieth Century"/>
                <a:sym typeface="Twentieth Century"/>
              </a:rPr>
              <a:t>Our chapter participates in various activities that promote the development of leadership and cooperation which include:</a:t>
            </a:r>
            <a:endParaRPr sz="2900">
              <a:solidFill>
                <a:schemeClr val="accent2"/>
              </a:solidFill>
            </a:endParaRPr>
          </a:p>
          <a:p>
            <a:pPr marL="914400" lvl="1" indent="-263525" algn="l" rtl="0">
              <a:spcBef>
                <a:spcPts val="0"/>
              </a:spcBef>
              <a:spcAft>
                <a:spcPts val="0"/>
              </a:spcAft>
              <a:buClr>
                <a:schemeClr val="accent2"/>
              </a:buClr>
              <a:buSzPts val="2950"/>
              <a:buFont typeface="Arial"/>
              <a:buChar char="•"/>
            </a:pPr>
            <a:r>
              <a:rPr lang="en-US" sz="2300">
                <a:solidFill>
                  <a:schemeClr val="accent2"/>
                </a:solidFill>
                <a:latin typeface="Twentieth Century"/>
                <a:ea typeface="Twentieth Century"/>
                <a:cs typeface="Twentieth Century"/>
                <a:sym typeface="Twentieth Century"/>
              </a:rPr>
              <a:t>Competitions</a:t>
            </a:r>
            <a:endParaRPr sz="2500">
              <a:solidFill>
                <a:schemeClr val="accent2"/>
              </a:solidFill>
            </a:endParaRPr>
          </a:p>
          <a:p>
            <a:pPr marL="914400" lvl="1" indent="-263525" algn="l" rtl="0">
              <a:spcBef>
                <a:spcPts val="0"/>
              </a:spcBef>
              <a:spcAft>
                <a:spcPts val="0"/>
              </a:spcAft>
              <a:buClr>
                <a:schemeClr val="accent2"/>
              </a:buClr>
              <a:buSzPts val="2950"/>
              <a:buFont typeface="Arial"/>
              <a:buChar char="•"/>
            </a:pPr>
            <a:r>
              <a:rPr lang="en-US" sz="2300">
                <a:solidFill>
                  <a:schemeClr val="accent2"/>
                </a:solidFill>
                <a:latin typeface="Twentieth Century"/>
                <a:ea typeface="Twentieth Century"/>
                <a:cs typeface="Twentieth Century"/>
                <a:sym typeface="Twentieth Century"/>
              </a:rPr>
              <a:t>Conferences</a:t>
            </a:r>
            <a:endParaRPr sz="2500">
              <a:solidFill>
                <a:schemeClr val="accent2"/>
              </a:solidFill>
            </a:endParaRPr>
          </a:p>
          <a:p>
            <a:pPr marL="914400" lvl="1" indent="-263525" algn="l" rtl="0">
              <a:spcBef>
                <a:spcPts val="0"/>
              </a:spcBef>
              <a:spcAft>
                <a:spcPts val="0"/>
              </a:spcAft>
              <a:buClr>
                <a:schemeClr val="accent2"/>
              </a:buClr>
              <a:buSzPts val="2950"/>
              <a:buFont typeface="Arial"/>
              <a:buChar char="•"/>
            </a:pPr>
            <a:r>
              <a:rPr lang="en-US" sz="2300">
                <a:solidFill>
                  <a:schemeClr val="accent2"/>
                </a:solidFill>
                <a:latin typeface="Twentieth Century"/>
                <a:ea typeface="Twentieth Century"/>
                <a:cs typeface="Twentieth Century"/>
                <a:sym typeface="Twentieth Century"/>
              </a:rPr>
              <a:t>Demonstrations</a:t>
            </a:r>
            <a:endParaRPr sz="2500">
              <a:solidFill>
                <a:schemeClr val="accent2"/>
              </a:solidFill>
            </a:endParaRPr>
          </a:p>
          <a:p>
            <a:pPr marL="914400" lvl="1" indent="-263525" algn="l" rtl="0">
              <a:spcBef>
                <a:spcPts val="0"/>
              </a:spcBef>
              <a:spcAft>
                <a:spcPts val="0"/>
              </a:spcAft>
              <a:buClr>
                <a:schemeClr val="accent2"/>
              </a:buClr>
              <a:buSzPts val="2950"/>
              <a:buFont typeface="Arial"/>
              <a:buChar char="•"/>
            </a:pPr>
            <a:r>
              <a:rPr lang="en-US" sz="2300">
                <a:solidFill>
                  <a:schemeClr val="accent2"/>
                </a:solidFill>
                <a:latin typeface="Twentieth Century"/>
                <a:ea typeface="Twentieth Century"/>
                <a:cs typeface="Twentieth Century"/>
                <a:sym typeface="Twentieth Century"/>
              </a:rPr>
              <a:t>Meetings</a:t>
            </a:r>
            <a:endParaRPr sz="2500">
              <a:solidFill>
                <a:schemeClr val="accent2"/>
              </a:solidFill>
            </a:endParaRPr>
          </a:p>
          <a:p>
            <a:pPr marL="576263" lvl="0" indent="-255587" algn="l" rtl="0">
              <a:lnSpc>
                <a:spcPct val="100000"/>
              </a:lnSpc>
              <a:spcBef>
                <a:spcPts val="0"/>
              </a:spcBef>
              <a:spcAft>
                <a:spcPts val="1200"/>
              </a:spcAft>
              <a:buClr>
                <a:schemeClr val="accent2"/>
              </a:buClr>
              <a:buSzPts val="1250"/>
              <a:buChar char="🔵"/>
            </a:pPr>
            <a:r>
              <a:rPr lang="en-US" sz="2300">
                <a:solidFill>
                  <a:schemeClr val="accent2"/>
                </a:solidFill>
                <a:latin typeface="Twentieth Century"/>
                <a:ea typeface="Twentieth Century"/>
                <a:cs typeface="Twentieth Century"/>
                <a:sym typeface="Twentieth Century"/>
              </a:rPr>
              <a:t>For more information see an active FFA member, Mrs. Althoff or Mr. White.</a:t>
            </a:r>
            <a:endParaRPr sz="2300">
              <a:solidFill>
                <a:schemeClr val="accent2"/>
              </a:solidFill>
            </a:endParaRPr>
          </a:p>
        </p:txBody>
      </p:sp>
      <p:sp>
        <p:nvSpPr>
          <p:cNvPr id="136" name="Google Shape;136;p24"/>
          <p:cNvSpPr txBox="1">
            <a:spLocks noGrp="1"/>
          </p:cNvSpPr>
          <p:nvPr>
            <p:ph type="title"/>
          </p:nvPr>
        </p:nvSpPr>
        <p:spPr>
          <a:xfrm>
            <a:off x="457200" y="14419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alibri"/>
              <a:buNone/>
            </a:pPr>
            <a:r>
              <a:rPr lang="en-US" sz="4000" b="1"/>
              <a:t> </a:t>
            </a:r>
            <a:r>
              <a:rPr lang="en-US" sz="4800" b="1">
                <a:solidFill>
                  <a:schemeClr val="dk1"/>
                </a:solidFill>
              </a:rPr>
              <a:t>FFA</a:t>
            </a:r>
            <a:endParaRPr sz="4000" b="1">
              <a:solidFill>
                <a:schemeClr val="dk1"/>
              </a:solidFill>
            </a:endParaRPr>
          </a:p>
        </p:txBody>
      </p:sp>
      <p:pic>
        <p:nvPicPr>
          <p:cNvPr id="137" name="Google Shape;137;p24"/>
          <p:cNvPicPr preferRelativeResize="0"/>
          <p:nvPr/>
        </p:nvPicPr>
        <p:blipFill rotWithShape="1">
          <a:blip r:embed="rId3">
            <a:alphaModFix/>
          </a:blip>
          <a:srcRect/>
          <a:stretch/>
        </p:blipFill>
        <p:spPr>
          <a:xfrm>
            <a:off x="3963150" y="3670751"/>
            <a:ext cx="1229600" cy="1533725"/>
          </a:xfrm>
          <a:prstGeom prst="rect">
            <a:avLst/>
          </a:prstGeom>
          <a:noFill/>
          <a:ln>
            <a:noFill/>
          </a:ln>
        </p:spPr>
      </p:pic>
      <p:pic>
        <p:nvPicPr>
          <p:cNvPr id="138" name="Google Shape;138;p24"/>
          <p:cNvPicPr preferRelativeResize="0"/>
          <p:nvPr/>
        </p:nvPicPr>
        <p:blipFill rotWithShape="1">
          <a:blip r:embed="rId4">
            <a:alphaModFix/>
          </a:blip>
          <a:srcRect/>
          <a:stretch/>
        </p:blipFill>
        <p:spPr>
          <a:xfrm>
            <a:off x="6171309" y="3755137"/>
            <a:ext cx="1904642" cy="1449340"/>
          </a:xfrm>
          <a:prstGeom prst="rect">
            <a:avLst/>
          </a:prstGeom>
          <a:noFill/>
          <a:ln w="38100" cap="flat" cmpd="sng">
            <a:solidFill>
              <a:srgbClr val="F1C23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2245026" y="459225"/>
            <a:ext cx="61311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MS Gothic"/>
              <a:buNone/>
            </a:pPr>
            <a:r>
              <a:rPr lang="en-US" sz="3400" b="1">
                <a:latin typeface="MS Gothic"/>
                <a:ea typeface="MS Gothic"/>
                <a:cs typeface="MS Gothic"/>
                <a:sym typeface="MS Gothic"/>
              </a:rPr>
              <a:t>Health Careers Club</a:t>
            </a:r>
            <a:endParaRPr sz="3400" b="1">
              <a:latin typeface="MS Gothic"/>
              <a:ea typeface="MS Gothic"/>
              <a:cs typeface="MS Gothic"/>
              <a:sym typeface="MS Gothic"/>
            </a:endParaRPr>
          </a:p>
        </p:txBody>
      </p:sp>
      <p:sp>
        <p:nvSpPr>
          <p:cNvPr id="144" name="Google Shape;144;p25"/>
          <p:cNvSpPr txBox="1">
            <a:spLocks noGrp="1"/>
          </p:cNvSpPr>
          <p:nvPr>
            <p:ph type="body" idx="1"/>
          </p:nvPr>
        </p:nvSpPr>
        <p:spPr>
          <a:xfrm>
            <a:off x="232775" y="1771950"/>
            <a:ext cx="8680200" cy="3225000"/>
          </a:xfrm>
          <a:prstGeom prst="rect">
            <a:avLst/>
          </a:prstGeom>
          <a:noFill/>
          <a:ln>
            <a:noFill/>
          </a:ln>
        </p:spPr>
        <p:txBody>
          <a:bodyPr spcFirstLastPara="1" wrap="square" lIns="91425" tIns="45700" rIns="91425" bIns="45700" anchor="t" anchorCtr="0">
            <a:noAutofit/>
          </a:bodyPr>
          <a:lstStyle/>
          <a:p>
            <a:pPr marL="342900" lvl="0" indent="-290830" algn="l" rtl="0">
              <a:spcBef>
                <a:spcPts val="0"/>
              </a:spcBef>
              <a:spcAft>
                <a:spcPts val="0"/>
              </a:spcAft>
              <a:buClr>
                <a:schemeClr val="accent2"/>
              </a:buClr>
              <a:buSzPts val="1220"/>
              <a:buChar char="🟡"/>
            </a:pPr>
            <a:r>
              <a:rPr lang="en-US" sz="1820" b="1">
                <a:solidFill>
                  <a:schemeClr val="accent2"/>
                </a:solidFill>
                <a:latin typeface="MS Gothic"/>
                <a:ea typeface="MS Gothic"/>
                <a:cs typeface="MS Gothic"/>
                <a:sym typeface="MS Gothic"/>
              </a:rPr>
              <a:t>Does a career in the health field such as the medical profession, healthcare, EMS, or teaching interest you?  The Health Careers Club may be for you!</a:t>
            </a:r>
            <a:endParaRPr sz="1820">
              <a:solidFill>
                <a:schemeClr val="accent2"/>
              </a:solidFill>
            </a:endParaRPr>
          </a:p>
          <a:p>
            <a:pPr marL="342900" lvl="0" indent="-290830" algn="l" rtl="0">
              <a:spcBef>
                <a:spcPts val="1800"/>
              </a:spcBef>
              <a:spcAft>
                <a:spcPts val="0"/>
              </a:spcAft>
              <a:buClr>
                <a:schemeClr val="accent2"/>
              </a:buClr>
              <a:buSzPts val="1220"/>
              <a:buChar char="🟡"/>
            </a:pPr>
            <a:r>
              <a:rPr lang="en-US" sz="1820" b="1">
                <a:solidFill>
                  <a:schemeClr val="accent2"/>
                </a:solidFill>
                <a:latin typeface="MS Gothic"/>
                <a:ea typeface="MS Gothic"/>
                <a:cs typeface="MS Gothic"/>
                <a:sym typeface="MS Gothic"/>
              </a:rPr>
              <a:t>The goal of the club is to have guest speakers in various health related career fields and possible field trips to related destinations to enhance and enable students to make informed choices in their career path.</a:t>
            </a:r>
            <a:endParaRPr sz="1820">
              <a:solidFill>
                <a:schemeClr val="accent2"/>
              </a:solidFill>
            </a:endParaRPr>
          </a:p>
          <a:p>
            <a:pPr marL="342900" lvl="0" indent="-290830" algn="l" rtl="0">
              <a:spcBef>
                <a:spcPts val="1800"/>
              </a:spcBef>
              <a:spcAft>
                <a:spcPts val="0"/>
              </a:spcAft>
              <a:buClr>
                <a:schemeClr val="accent2"/>
              </a:buClr>
              <a:buSzPts val="1220"/>
              <a:buChar char="🟡"/>
            </a:pPr>
            <a:r>
              <a:rPr lang="en-US" sz="1820" b="1">
                <a:solidFill>
                  <a:schemeClr val="accent2"/>
                </a:solidFill>
                <a:latin typeface="MS Gothic"/>
                <a:ea typeface="MS Gothic"/>
                <a:cs typeface="MS Gothic"/>
                <a:sym typeface="MS Gothic"/>
              </a:rPr>
              <a:t>Our club will meet in person.</a:t>
            </a:r>
            <a:endParaRPr sz="1820" b="1">
              <a:solidFill>
                <a:schemeClr val="accent2"/>
              </a:solidFill>
              <a:latin typeface="MS Gothic"/>
              <a:ea typeface="MS Gothic"/>
              <a:cs typeface="MS Gothic"/>
              <a:sym typeface="MS Gothic"/>
            </a:endParaRPr>
          </a:p>
          <a:p>
            <a:pPr marL="342900" lvl="0" indent="-290830" algn="l" rtl="0">
              <a:spcBef>
                <a:spcPts val="1800"/>
              </a:spcBef>
              <a:spcAft>
                <a:spcPts val="0"/>
              </a:spcAft>
              <a:buClr>
                <a:schemeClr val="accent2"/>
              </a:buClr>
              <a:buSzPts val="1220"/>
              <a:buChar char="🟡"/>
            </a:pPr>
            <a:r>
              <a:rPr lang="en-US" sz="1820" b="1">
                <a:solidFill>
                  <a:schemeClr val="accent2"/>
                </a:solidFill>
                <a:latin typeface="MS Gothic"/>
                <a:ea typeface="MS Gothic"/>
                <a:cs typeface="MS Gothic"/>
                <a:sym typeface="MS Gothic"/>
              </a:rPr>
              <a:t>See Mrs. Wagner in Room 320 for more information</a:t>
            </a:r>
            <a:endParaRPr sz="1820">
              <a:solidFill>
                <a:schemeClr val="accent2"/>
              </a:solidFill>
            </a:endParaRPr>
          </a:p>
          <a:p>
            <a:pPr marL="0" lvl="0" indent="0" algn="l" rtl="0">
              <a:spcBef>
                <a:spcPts val="408"/>
              </a:spcBef>
              <a:spcAft>
                <a:spcPts val="0"/>
              </a:spcAft>
              <a:buClr>
                <a:schemeClr val="dk1"/>
              </a:buClr>
              <a:buSzPts val="1320"/>
              <a:buNone/>
            </a:pPr>
            <a:endParaRPr sz="1620" b="1">
              <a:latin typeface="MS Gothic"/>
              <a:ea typeface="MS Gothic"/>
              <a:cs typeface="MS Gothic"/>
              <a:sym typeface="MS Gothic"/>
            </a:endParaRPr>
          </a:p>
          <a:p>
            <a:pPr marL="342900" lvl="0" indent="-213359" algn="l" rtl="0">
              <a:spcBef>
                <a:spcPts val="408"/>
              </a:spcBef>
              <a:spcAft>
                <a:spcPts val="0"/>
              </a:spcAft>
              <a:buClr>
                <a:schemeClr val="dk1"/>
              </a:buClr>
              <a:buSzPts val="1320"/>
              <a:buNone/>
            </a:pPr>
            <a:endParaRPr sz="1620" b="1">
              <a:latin typeface="MS Gothic"/>
              <a:ea typeface="MS Gothic"/>
              <a:cs typeface="MS Gothic"/>
              <a:sym typeface="MS Gothic"/>
            </a:endParaRPr>
          </a:p>
          <a:p>
            <a:pPr marL="0" lvl="0" indent="0" algn="l" rtl="0">
              <a:spcBef>
                <a:spcPts val="408"/>
              </a:spcBef>
              <a:spcAft>
                <a:spcPts val="1200"/>
              </a:spcAft>
              <a:buClr>
                <a:schemeClr val="dk1"/>
              </a:buClr>
              <a:buSzPts val="1320"/>
              <a:buNone/>
            </a:pPr>
            <a:endParaRPr sz="1320">
              <a:latin typeface="MS Gothic"/>
              <a:ea typeface="MS Gothic"/>
              <a:cs typeface="MS Gothic"/>
              <a:sym typeface="MS Gothic"/>
            </a:endParaRPr>
          </a:p>
        </p:txBody>
      </p:sp>
      <p:pic>
        <p:nvPicPr>
          <p:cNvPr id="145" name="Google Shape;145;p25"/>
          <p:cNvPicPr preferRelativeResize="0"/>
          <p:nvPr/>
        </p:nvPicPr>
        <p:blipFill rotWithShape="1">
          <a:blip r:embed="rId3">
            <a:alphaModFix/>
          </a:blip>
          <a:srcRect/>
          <a:stretch/>
        </p:blipFill>
        <p:spPr>
          <a:xfrm>
            <a:off x="3675207" y="5563971"/>
            <a:ext cx="2590334" cy="1095404"/>
          </a:xfrm>
          <a:prstGeom prst="rect">
            <a:avLst/>
          </a:prstGeom>
          <a:noFill/>
          <a:ln>
            <a:noFill/>
          </a:ln>
        </p:spPr>
      </p:pic>
      <p:pic>
        <p:nvPicPr>
          <p:cNvPr id="146" name="Google Shape;146;p25"/>
          <p:cNvPicPr preferRelativeResize="0"/>
          <p:nvPr/>
        </p:nvPicPr>
        <p:blipFill rotWithShape="1">
          <a:blip r:embed="rId4">
            <a:alphaModFix/>
          </a:blip>
          <a:srcRect/>
          <a:stretch/>
        </p:blipFill>
        <p:spPr>
          <a:xfrm>
            <a:off x="7785654" y="351804"/>
            <a:ext cx="988541" cy="988541"/>
          </a:xfrm>
          <a:prstGeom prst="rect">
            <a:avLst/>
          </a:prstGeom>
          <a:noFill/>
          <a:ln>
            <a:noFill/>
          </a:ln>
        </p:spPr>
      </p:pic>
      <p:pic>
        <p:nvPicPr>
          <p:cNvPr id="147" name="Google Shape;147;p25"/>
          <p:cNvPicPr preferRelativeResize="0"/>
          <p:nvPr/>
        </p:nvPicPr>
        <p:blipFill rotWithShape="1">
          <a:blip r:embed="rId5">
            <a:alphaModFix/>
          </a:blip>
          <a:srcRect/>
          <a:stretch/>
        </p:blipFill>
        <p:spPr>
          <a:xfrm>
            <a:off x="7340144" y="4044201"/>
            <a:ext cx="1267966" cy="1353930"/>
          </a:xfrm>
          <a:prstGeom prst="rect">
            <a:avLst/>
          </a:prstGeom>
          <a:noFill/>
          <a:ln>
            <a:noFill/>
          </a:ln>
        </p:spPr>
      </p:pic>
      <p:pic>
        <p:nvPicPr>
          <p:cNvPr id="148" name="Google Shape;148;p25"/>
          <p:cNvPicPr preferRelativeResize="0"/>
          <p:nvPr/>
        </p:nvPicPr>
        <p:blipFill rotWithShape="1">
          <a:blip r:embed="rId6">
            <a:alphaModFix/>
          </a:blip>
          <a:srcRect/>
          <a:stretch/>
        </p:blipFill>
        <p:spPr>
          <a:xfrm>
            <a:off x="527092" y="461281"/>
            <a:ext cx="1717923" cy="1138919"/>
          </a:xfrm>
          <a:prstGeom prst="rect">
            <a:avLst/>
          </a:prstGeom>
          <a:noFill/>
          <a:ln>
            <a:noFill/>
          </a:ln>
        </p:spPr>
      </p:pic>
      <p:pic>
        <p:nvPicPr>
          <p:cNvPr id="149" name="Google Shape;149;p25"/>
          <p:cNvPicPr preferRelativeResize="0"/>
          <p:nvPr/>
        </p:nvPicPr>
        <p:blipFill rotWithShape="1">
          <a:blip r:embed="rId7">
            <a:alphaModFix/>
          </a:blip>
          <a:srcRect/>
          <a:stretch/>
        </p:blipFill>
        <p:spPr>
          <a:xfrm>
            <a:off x="787466" y="5513067"/>
            <a:ext cx="1197198" cy="11971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107504" y="348465"/>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ourgette"/>
              <a:buNone/>
            </a:pPr>
            <a:r>
              <a:rPr lang="en-US">
                <a:latin typeface="Courgette"/>
                <a:ea typeface="Courgette"/>
                <a:cs typeface="Courgette"/>
                <a:sym typeface="Courgette"/>
              </a:rPr>
              <a:t>Rho Kappa</a:t>
            </a:r>
            <a:endParaRPr>
              <a:latin typeface="Courgette"/>
              <a:ea typeface="Courgette"/>
              <a:cs typeface="Courgette"/>
              <a:sym typeface="Courgette"/>
            </a:endParaRPr>
          </a:p>
        </p:txBody>
      </p:sp>
      <p:sp>
        <p:nvSpPr>
          <p:cNvPr id="155" name="Google Shape;155;p26"/>
          <p:cNvSpPr txBox="1">
            <a:spLocks noGrp="1"/>
          </p:cNvSpPr>
          <p:nvPr>
            <p:ph type="body" idx="1"/>
          </p:nvPr>
        </p:nvSpPr>
        <p:spPr>
          <a:xfrm>
            <a:off x="457200" y="1851300"/>
            <a:ext cx="8229600" cy="4803600"/>
          </a:xfrm>
          <a:prstGeom prst="rect">
            <a:avLst/>
          </a:prstGeom>
          <a:noFill/>
          <a:ln>
            <a:noFill/>
          </a:ln>
        </p:spPr>
        <p:txBody>
          <a:bodyPr spcFirstLastPara="1" wrap="square" lIns="91425" tIns="45700" rIns="91425" bIns="45700" anchor="t" anchorCtr="0">
            <a:normAutofit fontScale="85000" lnSpcReduction="10000"/>
          </a:bodyPr>
          <a:lstStyle/>
          <a:p>
            <a:pPr marL="342900" lvl="0" indent="-335279" algn="l" rtl="0">
              <a:spcBef>
                <a:spcPts val="0"/>
              </a:spcBef>
              <a:spcAft>
                <a:spcPts val="0"/>
              </a:spcAft>
              <a:buClr>
                <a:srgbClr val="01CF01"/>
              </a:buClr>
              <a:buSzPct val="98115"/>
              <a:buChar char="◉"/>
            </a:pPr>
            <a:r>
              <a:rPr lang="en-US" sz="2733">
                <a:solidFill>
                  <a:schemeClr val="accent2"/>
                </a:solidFill>
                <a:latin typeface="Arial Narrow"/>
                <a:ea typeface="Arial Narrow"/>
                <a:cs typeface="Arial Narrow"/>
                <a:sym typeface="Arial Narrow"/>
              </a:rPr>
              <a:t>Rho Kappa is a Social Studies Honor Society.  It is the only national organization for high school juniors and seniors that recognizes excellence in the field of Social Studies. Invitation for membership is earned through taking a number of social studies courses, having a GPA of at least 3.00, as well as other qualities.</a:t>
            </a:r>
            <a:endParaRPr sz="2733">
              <a:solidFill>
                <a:schemeClr val="accent2"/>
              </a:solidFill>
              <a:latin typeface="Arial Narrow"/>
              <a:ea typeface="Arial Narrow"/>
              <a:cs typeface="Arial Narrow"/>
              <a:sym typeface="Arial Narrow"/>
            </a:endParaRPr>
          </a:p>
          <a:p>
            <a:pPr marL="342900" lvl="0" indent="-335279" algn="l" rtl="0">
              <a:spcBef>
                <a:spcPts val="1680"/>
              </a:spcBef>
              <a:spcAft>
                <a:spcPts val="0"/>
              </a:spcAft>
              <a:buClr>
                <a:srgbClr val="01CF01"/>
              </a:buClr>
              <a:buSzPct val="98115"/>
              <a:buChar char="◉"/>
            </a:pPr>
            <a:r>
              <a:rPr lang="en-US" sz="2733">
                <a:solidFill>
                  <a:schemeClr val="accent2"/>
                </a:solidFill>
                <a:latin typeface="Arial Narrow"/>
                <a:ea typeface="Arial Narrow"/>
                <a:cs typeface="Arial Narrow"/>
                <a:sym typeface="Arial Narrow"/>
              </a:rPr>
              <a:t>Members participate in community service and social studies related activities, including field trips.</a:t>
            </a:r>
            <a:endParaRPr sz="2733">
              <a:solidFill>
                <a:schemeClr val="accent2"/>
              </a:solidFill>
              <a:latin typeface="Arial Narrow"/>
              <a:ea typeface="Arial Narrow"/>
              <a:cs typeface="Arial Narrow"/>
              <a:sym typeface="Arial Narrow"/>
            </a:endParaRPr>
          </a:p>
          <a:p>
            <a:pPr marL="342900" lvl="0" indent="-335279" algn="l" rtl="0">
              <a:spcBef>
                <a:spcPts val="1680"/>
              </a:spcBef>
              <a:spcAft>
                <a:spcPts val="0"/>
              </a:spcAft>
              <a:buClr>
                <a:srgbClr val="01CF01"/>
              </a:buClr>
              <a:buSzPct val="98115"/>
              <a:buChar char="◉"/>
            </a:pPr>
            <a:r>
              <a:rPr lang="en-US" sz="2733">
                <a:solidFill>
                  <a:schemeClr val="accent2"/>
                </a:solidFill>
                <a:latin typeface="Arial Narrow"/>
                <a:ea typeface="Arial Narrow"/>
                <a:cs typeface="Arial Narrow"/>
                <a:sym typeface="Arial Narrow"/>
              </a:rPr>
              <a:t>See Mrs. Bell or Mr. Smith for additional information about Rho Kappa.</a:t>
            </a:r>
            <a:endParaRPr sz="2733">
              <a:solidFill>
                <a:schemeClr val="accent2"/>
              </a:solidFill>
            </a:endParaRPr>
          </a:p>
          <a:p>
            <a:pPr marL="0" lvl="0" indent="0" algn="l" rtl="0">
              <a:spcBef>
                <a:spcPts val="1680"/>
              </a:spcBef>
              <a:spcAft>
                <a:spcPts val="0"/>
              </a:spcAft>
              <a:buClr>
                <a:schemeClr val="dk1"/>
              </a:buClr>
              <a:buSzPct val="100000"/>
              <a:buNone/>
            </a:pPr>
            <a:endParaRPr sz="2400"/>
          </a:p>
          <a:p>
            <a:pPr marL="0" lvl="0" indent="0" algn="l" rtl="0">
              <a:spcBef>
                <a:spcPts val="1680"/>
              </a:spcBef>
              <a:spcAft>
                <a:spcPts val="1200"/>
              </a:spcAft>
              <a:buClr>
                <a:schemeClr val="dk1"/>
              </a:buClr>
              <a:buSzPct val="100000"/>
              <a:buNone/>
            </a:pPr>
            <a:endParaRPr sz="2400"/>
          </a:p>
        </p:txBody>
      </p:sp>
      <p:pic>
        <p:nvPicPr>
          <p:cNvPr id="156" name="Google Shape;156;p26"/>
          <p:cNvPicPr preferRelativeResize="0"/>
          <p:nvPr/>
        </p:nvPicPr>
        <p:blipFill rotWithShape="1">
          <a:blip r:embed="rId3">
            <a:alphaModFix/>
          </a:blip>
          <a:srcRect/>
          <a:stretch/>
        </p:blipFill>
        <p:spPr>
          <a:xfrm>
            <a:off x="6228184" y="546663"/>
            <a:ext cx="1933972" cy="1053537"/>
          </a:xfrm>
          <a:prstGeom prst="rect">
            <a:avLst/>
          </a:prstGeom>
          <a:noFill/>
          <a:ln w="38100" cap="flat" cmpd="sng">
            <a:solidFill>
              <a:srgbClr val="E6DE1B"/>
            </a:solidFill>
            <a:prstDash val="solid"/>
            <a:round/>
            <a:headEnd type="none" w="sm" len="sm"/>
            <a:tailEnd type="none" w="sm" len="sm"/>
          </a:ln>
        </p:spPr>
      </p:pic>
      <p:pic>
        <p:nvPicPr>
          <p:cNvPr id="157" name="Google Shape;157;p26"/>
          <p:cNvPicPr preferRelativeResize="0"/>
          <p:nvPr/>
        </p:nvPicPr>
        <p:blipFill rotWithShape="1">
          <a:blip r:embed="rId4">
            <a:alphaModFix/>
          </a:blip>
          <a:srcRect/>
          <a:stretch/>
        </p:blipFill>
        <p:spPr>
          <a:xfrm>
            <a:off x="1218468" y="372603"/>
            <a:ext cx="1193292" cy="1241998"/>
          </a:xfrm>
          <a:prstGeom prst="rect">
            <a:avLst/>
          </a:prstGeom>
          <a:noFill/>
          <a:ln>
            <a:noFill/>
          </a:ln>
        </p:spPr>
      </p:pic>
      <p:pic>
        <p:nvPicPr>
          <p:cNvPr id="158" name="Google Shape;158;p26"/>
          <p:cNvPicPr preferRelativeResize="0"/>
          <p:nvPr/>
        </p:nvPicPr>
        <p:blipFill rotWithShape="1">
          <a:blip r:embed="rId5">
            <a:alphaModFix/>
          </a:blip>
          <a:srcRect/>
          <a:stretch/>
        </p:blipFill>
        <p:spPr>
          <a:xfrm>
            <a:off x="7184981" y="5467767"/>
            <a:ext cx="1152128" cy="11870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body" idx="1"/>
          </p:nvPr>
        </p:nvSpPr>
        <p:spPr>
          <a:xfrm>
            <a:off x="547645" y="1916832"/>
            <a:ext cx="8153400" cy="3450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200"/>
              </a:spcAft>
              <a:buClr>
                <a:schemeClr val="dk1"/>
              </a:buClr>
              <a:buSzPts val="2800"/>
              <a:buNone/>
            </a:pPr>
            <a:r>
              <a:rPr lang="en-US" sz="2800">
                <a:solidFill>
                  <a:schemeClr val="accent2"/>
                </a:solidFill>
              </a:rPr>
              <a:t>The following clubs will meet once a month on Wednesdays.</a:t>
            </a:r>
            <a:r>
              <a:rPr lang="en-US" sz="2800"/>
              <a:t>  </a:t>
            </a:r>
            <a:endParaRPr/>
          </a:p>
        </p:txBody>
      </p:sp>
      <p:sp>
        <p:nvSpPr>
          <p:cNvPr id="164" name="Google Shape;16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6000" b="1">
                <a:solidFill>
                  <a:schemeClr val="dk1"/>
                </a:solidFill>
              </a:rPr>
              <a:t>B Clubs</a:t>
            </a:r>
            <a:endParaRPr sz="6000"/>
          </a:p>
        </p:txBody>
      </p:sp>
      <p:pic>
        <p:nvPicPr>
          <p:cNvPr id="165" name="Google Shape;165;p27"/>
          <p:cNvPicPr preferRelativeResize="0"/>
          <p:nvPr/>
        </p:nvPicPr>
        <p:blipFill rotWithShape="1">
          <a:blip r:embed="rId3">
            <a:alphaModFix/>
          </a:blip>
          <a:srcRect/>
          <a:stretch/>
        </p:blipFill>
        <p:spPr>
          <a:xfrm>
            <a:off x="3779912" y="3429000"/>
            <a:ext cx="1583093" cy="218769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body" idx="1"/>
          </p:nvPr>
        </p:nvSpPr>
        <p:spPr>
          <a:xfrm>
            <a:off x="548175" y="1307150"/>
            <a:ext cx="7670700" cy="5181300"/>
          </a:xfrm>
          <a:prstGeom prst="rect">
            <a:avLst/>
          </a:prstGeom>
          <a:noFill/>
          <a:ln>
            <a:noFill/>
          </a:ln>
        </p:spPr>
        <p:txBody>
          <a:bodyPr spcFirstLastPara="1" wrap="square" lIns="91425" tIns="45700" rIns="91425" bIns="45700" anchor="t" anchorCtr="0">
            <a:normAutofit lnSpcReduction="10000"/>
          </a:bodyPr>
          <a:lstStyle/>
          <a:p>
            <a:pPr marL="342900" lvl="0" indent="-400050" algn="l" rtl="0">
              <a:lnSpc>
                <a:spcPct val="100000"/>
              </a:lnSpc>
              <a:spcBef>
                <a:spcPts val="440"/>
              </a:spcBef>
              <a:spcAft>
                <a:spcPts val="0"/>
              </a:spcAft>
              <a:buClr>
                <a:srgbClr val="F1C232"/>
              </a:buClr>
              <a:buSzPts val="3100"/>
              <a:buChar char="•"/>
            </a:pPr>
            <a:r>
              <a:rPr lang="en-US">
                <a:solidFill>
                  <a:schemeClr val="accent2"/>
                </a:solidFill>
                <a:latin typeface="Narkisim"/>
                <a:ea typeface="Narkisim"/>
                <a:cs typeface="Narkisim"/>
                <a:sym typeface="Narkisim"/>
              </a:rPr>
              <a:t>We compete several times a year at the practice level at various local high schools. The final championship is at Spotlight on Youth.</a:t>
            </a:r>
            <a:endParaRPr>
              <a:solidFill>
                <a:schemeClr val="accent2"/>
              </a:solidFill>
              <a:latin typeface="Narkisim"/>
              <a:ea typeface="Narkisim"/>
              <a:cs typeface="Narkisim"/>
              <a:sym typeface="Narkisim"/>
            </a:endParaRPr>
          </a:p>
          <a:p>
            <a:pPr marL="342900" lvl="0" indent="-400050" algn="l" rtl="0">
              <a:lnSpc>
                <a:spcPct val="100000"/>
              </a:lnSpc>
              <a:spcBef>
                <a:spcPts val="1000"/>
              </a:spcBef>
              <a:spcAft>
                <a:spcPts val="0"/>
              </a:spcAft>
              <a:buClr>
                <a:srgbClr val="F1C232"/>
              </a:buClr>
              <a:buSzPts val="3100"/>
              <a:buChar char="•"/>
            </a:pPr>
            <a:r>
              <a:rPr lang="en-US">
                <a:solidFill>
                  <a:schemeClr val="accent2"/>
                </a:solidFill>
                <a:latin typeface="Narkisim"/>
                <a:ea typeface="Narkisim"/>
                <a:cs typeface="Narkisim"/>
                <a:sym typeface="Narkisim"/>
              </a:rPr>
              <a:t>We compete on the “It's Academic” TV show once a year. (To be determined for the 2022-2023 school year)</a:t>
            </a:r>
            <a:endParaRPr>
              <a:solidFill>
                <a:schemeClr val="accent2"/>
              </a:solidFill>
              <a:latin typeface="Narkisim"/>
              <a:ea typeface="Narkisim"/>
              <a:cs typeface="Narkisim"/>
              <a:sym typeface="Narkisim"/>
            </a:endParaRPr>
          </a:p>
          <a:p>
            <a:pPr marL="342900" lvl="0" indent="-400050" algn="l" rtl="0">
              <a:lnSpc>
                <a:spcPct val="100000"/>
              </a:lnSpc>
              <a:spcBef>
                <a:spcPts val="1000"/>
              </a:spcBef>
              <a:spcAft>
                <a:spcPts val="0"/>
              </a:spcAft>
              <a:buClr>
                <a:srgbClr val="F1C232"/>
              </a:buClr>
              <a:buSzPts val="3100"/>
              <a:buChar char="•"/>
            </a:pPr>
            <a:r>
              <a:rPr lang="en-US">
                <a:solidFill>
                  <a:schemeClr val="accent2"/>
                </a:solidFill>
                <a:latin typeface="Narkisim"/>
                <a:ea typeface="Narkisim"/>
                <a:cs typeface="Narkisim"/>
                <a:sym typeface="Narkisim"/>
              </a:rPr>
              <a:t>Looking for members who are highly skilled in any of these areas: </a:t>
            </a:r>
            <a:endParaRPr>
              <a:solidFill>
                <a:schemeClr val="accent2"/>
              </a:solidFill>
            </a:endParaRPr>
          </a:p>
          <a:p>
            <a:pPr marL="708660" lvl="1" indent="-355600" algn="l" rtl="0">
              <a:lnSpc>
                <a:spcPct val="100000"/>
              </a:lnSpc>
              <a:spcBef>
                <a:spcPts val="1000"/>
              </a:spcBef>
              <a:spcAft>
                <a:spcPts val="0"/>
              </a:spcAft>
              <a:buClr>
                <a:schemeClr val="accent2"/>
              </a:buClr>
              <a:buSzPts val="2400"/>
              <a:buFont typeface="Arial"/>
              <a:buChar char="•"/>
            </a:pPr>
            <a:r>
              <a:rPr lang="en-US" sz="2400">
                <a:solidFill>
                  <a:schemeClr val="accent2"/>
                </a:solidFill>
                <a:latin typeface="Narkisim"/>
                <a:ea typeface="Narkisim"/>
                <a:cs typeface="Narkisim"/>
                <a:sym typeface="Narkisim"/>
              </a:rPr>
              <a:t>math, science, English (lit and grammar), social studies, current events</a:t>
            </a:r>
            <a:endParaRPr sz="2400">
              <a:solidFill>
                <a:schemeClr val="accent2"/>
              </a:solidFill>
            </a:endParaRPr>
          </a:p>
          <a:p>
            <a:pPr marL="342900" lvl="0" indent="-400050" algn="l" rtl="0">
              <a:lnSpc>
                <a:spcPct val="100000"/>
              </a:lnSpc>
              <a:spcBef>
                <a:spcPts val="1000"/>
              </a:spcBef>
              <a:spcAft>
                <a:spcPts val="0"/>
              </a:spcAft>
              <a:buClr>
                <a:srgbClr val="F1C232"/>
              </a:buClr>
              <a:buSzPts val="3100"/>
              <a:buChar char="•"/>
            </a:pPr>
            <a:r>
              <a:rPr lang="en-US">
                <a:solidFill>
                  <a:schemeClr val="accent2"/>
                </a:solidFill>
                <a:latin typeface="Narkisim"/>
                <a:ea typeface="Narkisim"/>
                <a:cs typeface="Narkisim"/>
                <a:sym typeface="Narkisim"/>
              </a:rPr>
              <a:t>We practice during Key time.</a:t>
            </a:r>
            <a:endParaRPr>
              <a:solidFill>
                <a:schemeClr val="accent2"/>
              </a:solidFill>
              <a:latin typeface="Narkisim"/>
              <a:ea typeface="Narkisim"/>
              <a:cs typeface="Narkisim"/>
              <a:sym typeface="Narkisim"/>
            </a:endParaRPr>
          </a:p>
          <a:p>
            <a:pPr marL="342900" lvl="0" indent="-400050" algn="l" rtl="0">
              <a:lnSpc>
                <a:spcPct val="100000"/>
              </a:lnSpc>
              <a:spcBef>
                <a:spcPts val="1000"/>
              </a:spcBef>
              <a:spcAft>
                <a:spcPts val="1000"/>
              </a:spcAft>
              <a:buClr>
                <a:srgbClr val="F1C232"/>
              </a:buClr>
              <a:buSzPts val="3100"/>
              <a:buChar char="•"/>
            </a:pPr>
            <a:r>
              <a:rPr lang="en-US">
                <a:solidFill>
                  <a:schemeClr val="accent2"/>
                </a:solidFill>
                <a:latin typeface="Narkisim"/>
                <a:ea typeface="Narkisim"/>
                <a:cs typeface="Narkisim"/>
                <a:sym typeface="Narkisim"/>
              </a:rPr>
              <a:t>Advisor: Mrs. Meininger </a:t>
            </a:r>
            <a:endParaRPr>
              <a:solidFill>
                <a:schemeClr val="accent2"/>
              </a:solidFill>
            </a:endParaRPr>
          </a:p>
        </p:txBody>
      </p:sp>
      <p:sp>
        <p:nvSpPr>
          <p:cNvPr id="171" name="Google Shape;171;p28"/>
          <p:cNvSpPr txBox="1">
            <a:spLocks noGrp="1"/>
          </p:cNvSpPr>
          <p:nvPr>
            <p:ph type="title"/>
          </p:nvPr>
        </p:nvSpPr>
        <p:spPr>
          <a:xfrm>
            <a:off x="548184" y="26369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4400" b="1">
                <a:solidFill>
                  <a:schemeClr val="dk1"/>
                </a:solidFill>
              </a:rPr>
              <a:t>Academic Challenge Team</a:t>
            </a:r>
            <a:endParaRPr/>
          </a:p>
        </p:txBody>
      </p:sp>
      <p:pic>
        <p:nvPicPr>
          <p:cNvPr id="172" name="Google Shape;172;p28"/>
          <p:cNvPicPr preferRelativeResize="0"/>
          <p:nvPr/>
        </p:nvPicPr>
        <p:blipFill rotWithShape="1">
          <a:blip r:embed="rId3">
            <a:alphaModFix/>
          </a:blip>
          <a:srcRect/>
          <a:stretch/>
        </p:blipFill>
        <p:spPr>
          <a:xfrm rot="877523">
            <a:off x="5722142" y="5110505"/>
            <a:ext cx="1484209" cy="1137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9"/>
          <p:cNvSpPr txBox="1">
            <a:spLocks noGrp="1"/>
          </p:cNvSpPr>
          <p:nvPr>
            <p:ph type="body" idx="1"/>
          </p:nvPr>
        </p:nvSpPr>
        <p:spPr>
          <a:xfrm>
            <a:off x="454861" y="1915938"/>
            <a:ext cx="8229600" cy="4572000"/>
          </a:xfrm>
          <a:prstGeom prst="rect">
            <a:avLst/>
          </a:prstGeom>
          <a:noFill/>
          <a:ln>
            <a:noFill/>
          </a:ln>
        </p:spPr>
        <p:txBody>
          <a:bodyPr spcFirstLastPara="1" wrap="square" lIns="91425" tIns="45700" rIns="91425" bIns="45700" anchor="t" anchorCtr="0">
            <a:normAutofit/>
          </a:bodyPr>
          <a:lstStyle/>
          <a:p>
            <a:pPr marL="457200" lvl="0" indent="-471169" algn="l" rtl="0">
              <a:spcBef>
                <a:spcPts val="0"/>
              </a:spcBef>
              <a:spcAft>
                <a:spcPts val="0"/>
              </a:spcAft>
              <a:buClr>
                <a:srgbClr val="FF9900"/>
              </a:buClr>
              <a:buSzPts val="3300"/>
              <a:buChar char="◈"/>
            </a:pPr>
            <a:r>
              <a:rPr lang="en-US" sz="2800">
                <a:solidFill>
                  <a:schemeClr val="accent2"/>
                </a:solidFill>
                <a:latin typeface="Schoolbell"/>
                <a:ea typeface="Schoolbell"/>
                <a:cs typeface="Schoolbell"/>
                <a:sym typeface="Schoolbell"/>
              </a:rPr>
              <a:t>Want to further your knowledge of Japanese culture? Do you enjoy reading manga or drawing Anime characters? Then this is the club for you!!</a:t>
            </a:r>
            <a:endParaRPr>
              <a:solidFill>
                <a:schemeClr val="accent2"/>
              </a:solidFill>
            </a:endParaRPr>
          </a:p>
          <a:p>
            <a:pPr marL="457200" lvl="0" indent="-471169" algn="l" rtl="0">
              <a:spcBef>
                <a:spcPts val="560"/>
              </a:spcBef>
              <a:spcAft>
                <a:spcPts val="0"/>
              </a:spcAft>
              <a:buClr>
                <a:srgbClr val="FF9900"/>
              </a:buClr>
              <a:buSzPts val="3300"/>
              <a:buChar char="◈"/>
            </a:pPr>
            <a:r>
              <a:rPr lang="en-US" sz="2800">
                <a:solidFill>
                  <a:schemeClr val="accent2"/>
                </a:solidFill>
                <a:latin typeface="Schoolbell"/>
                <a:ea typeface="Schoolbell"/>
                <a:cs typeface="Schoolbell"/>
                <a:sym typeface="Schoolbell"/>
              </a:rPr>
              <a:t>Come and experience the world of Anime, manga and Japanese culture. </a:t>
            </a:r>
            <a:endParaRPr>
              <a:solidFill>
                <a:schemeClr val="accent2"/>
              </a:solidFill>
            </a:endParaRPr>
          </a:p>
          <a:p>
            <a:pPr marL="457200" lvl="0" indent="-471169" algn="l" rtl="0">
              <a:spcBef>
                <a:spcPts val="560"/>
              </a:spcBef>
              <a:spcAft>
                <a:spcPts val="1200"/>
              </a:spcAft>
              <a:buClr>
                <a:srgbClr val="FF9900"/>
              </a:buClr>
              <a:buSzPts val="3300"/>
              <a:buChar char="◈"/>
            </a:pPr>
            <a:r>
              <a:rPr lang="en-US" sz="2800">
                <a:solidFill>
                  <a:schemeClr val="accent2"/>
                </a:solidFill>
                <a:latin typeface="Schoolbell"/>
                <a:ea typeface="Schoolbell"/>
                <a:cs typeface="Schoolbell"/>
                <a:sym typeface="Schoolbell"/>
              </a:rPr>
              <a:t>For further information see Mrs. Myers in the Media Center. </a:t>
            </a:r>
            <a:endParaRPr>
              <a:solidFill>
                <a:schemeClr val="accent2"/>
              </a:solidFill>
            </a:endParaRPr>
          </a:p>
        </p:txBody>
      </p:sp>
      <p:sp>
        <p:nvSpPr>
          <p:cNvPr id="178" name="Google Shape;178;p29"/>
          <p:cNvSpPr txBox="1">
            <a:spLocks noGrp="1"/>
          </p:cNvSpPr>
          <p:nvPr>
            <p:ph type="title"/>
          </p:nvPr>
        </p:nvSpPr>
        <p:spPr>
          <a:xfrm>
            <a:off x="1048350" y="496454"/>
            <a:ext cx="56991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3700" b="1">
                <a:solidFill>
                  <a:schemeClr val="dk1"/>
                </a:solidFill>
              </a:rPr>
              <a:t>Anime Club</a:t>
            </a:r>
            <a:endParaRPr sz="3700"/>
          </a:p>
        </p:txBody>
      </p:sp>
      <p:pic>
        <p:nvPicPr>
          <p:cNvPr id="179" name="Google Shape;179;p29"/>
          <p:cNvPicPr preferRelativeResize="0"/>
          <p:nvPr/>
        </p:nvPicPr>
        <p:blipFill rotWithShape="1">
          <a:blip r:embed="rId3">
            <a:alphaModFix/>
          </a:blip>
          <a:srcRect/>
          <a:stretch/>
        </p:blipFill>
        <p:spPr>
          <a:xfrm>
            <a:off x="6747450" y="418722"/>
            <a:ext cx="1725512" cy="1298448"/>
          </a:xfrm>
          <a:prstGeom prst="rect">
            <a:avLst/>
          </a:prstGeom>
          <a:noFill/>
          <a:ln w="38100" cap="flat" cmpd="sng">
            <a:solidFill>
              <a:srgbClr val="F3DF65"/>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body" idx="1"/>
          </p:nvPr>
        </p:nvSpPr>
        <p:spPr>
          <a:xfrm>
            <a:off x="503344" y="1934349"/>
            <a:ext cx="8373600" cy="468060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rgbClr val="6DCEC5"/>
              </a:buClr>
              <a:buSzPct val="100000"/>
              <a:buChar char="●"/>
            </a:pPr>
            <a:r>
              <a:rPr lang="en-US" sz="2800">
                <a:solidFill>
                  <a:schemeClr val="accent2"/>
                </a:solidFill>
                <a:latin typeface="Palatino Linotype"/>
                <a:ea typeface="Palatino Linotype"/>
                <a:cs typeface="Palatino Linotype"/>
                <a:sym typeface="Palatino Linotype"/>
              </a:rPr>
              <a:t>We would like </a:t>
            </a:r>
            <a:r>
              <a:rPr lang="en-US" sz="2800" u="sng">
                <a:solidFill>
                  <a:schemeClr val="accent2"/>
                </a:solidFill>
                <a:latin typeface="Palatino Linotype"/>
                <a:ea typeface="Palatino Linotype"/>
                <a:cs typeface="Palatino Linotype"/>
                <a:sym typeface="Palatino Linotype"/>
              </a:rPr>
              <a:t>at least one</a:t>
            </a:r>
            <a:r>
              <a:rPr lang="en-US" sz="2800">
                <a:solidFill>
                  <a:schemeClr val="accent2"/>
                </a:solidFill>
                <a:latin typeface="Palatino Linotype"/>
                <a:ea typeface="Palatino Linotype"/>
                <a:cs typeface="Palatino Linotype"/>
                <a:sym typeface="Palatino Linotype"/>
              </a:rPr>
              <a:t> person from each advisory</a:t>
            </a:r>
            <a:endParaRPr>
              <a:solidFill>
                <a:schemeClr val="accent2"/>
              </a:solidFill>
            </a:endParaRPr>
          </a:p>
          <a:p>
            <a:pPr marL="342900" lvl="0" indent="-342900" algn="l" rtl="0">
              <a:spcBef>
                <a:spcPts val="518"/>
              </a:spcBef>
              <a:spcAft>
                <a:spcPts val="0"/>
              </a:spcAft>
              <a:buClr>
                <a:srgbClr val="6DCEC5"/>
              </a:buClr>
              <a:buSzPct val="100000"/>
              <a:buChar char="●"/>
            </a:pPr>
            <a:r>
              <a:rPr lang="en-US" sz="2800">
                <a:solidFill>
                  <a:schemeClr val="accent2"/>
                </a:solidFill>
                <a:latin typeface="Palatino Linotype"/>
                <a:ea typeface="Palatino Linotype"/>
                <a:cs typeface="Palatino Linotype"/>
                <a:sym typeface="Palatino Linotype"/>
              </a:rPr>
              <a:t>Help plan class activities and fundraisers to make our years at FSK a blast!</a:t>
            </a:r>
            <a:endParaRPr>
              <a:solidFill>
                <a:schemeClr val="accent2"/>
              </a:solidFill>
            </a:endParaRPr>
          </a:p>
          <a:p>
            <a:pPr marL="342900" lvl="0" indent="-342900" algn="l" rtl="0">
              <a:spcBef>
                <a:spcPts val="518"/>
              </a:spcBef>
              <a:spcAft>
                <a:spcPts val="0"/>
              </a:spcAft>
              <a:buClr>
                <a:srgbClr val="6DCEC5"/>
              </a:buClr>
              <a:buSzPct val="100000"/>
              <a:buChar char="●"/>
            </a:pPr>
            <a:r>
              <a:rPr lang="en-US" sz="2800">
                <a:solidFill>
                  <a:schemeClr val="accent2"/>
                </a:solidFill>
                <a:latin typeface="Palatino Linotype"/>
                <a:ea typeface="Palatino Linotype"/>
                <a:cs typeface="Palatino Linotype"/>
                <a:sym typeface="Palatino Linotype"/>
              </a:rPr>
              <a:t>Activities include: Homecoming (hall decorating, spirit activities), Corn Maze, Movie Night, Senior Prom, &amp; more!</a:t>
            </a:r>
            <a:endParaRPr>
              <a:solidFill>
                <a:schemeClr val="accent2"/>
              </a:solidFill>
            </a:endParaRPr>
          </a:p>
          <a:p>
            <a:pPr marL="342900" lvl="0" indent="-342900" algn="l" rtl="0">
              <a:spcBef>
                <a:spcPts val="518"/>
              </a:spcBef>
              <a:spcAft>
                <a:spcPts val="0"/>
              </a:spcAft>
              <a:buClr>
                <a:srgbClr val="6DCEC5"/>
              </a:buClr>
              <a:buSzPct val="100000"/>
              <a:buChar char="●"/>
            </a:pPr>
            <a:r>
              <a:rPr lang="en-US" sz="2800">
                <a:solidFill>
                  <a:schemeClr val="accent2"/>
                </a:solidFill>
                <a:latin typeface="Palatino Linotype"/>
                <a:ea typeface="Palatino Linotype"/>
                <a:cs typeface="Palatino Linotype"/>
                <a:sym typeface="Palatino Linotype"/>
              </a:rPr>
              <a:t>The more people involved, the better your senior year will be!</a:t>
            </a:r>
            <a:endParaRPr>
              <a:solidFill>
                <a:schemeClr val="accent2"/>
              </a:solidFill>
            </a:endParaRPr>
          </a:p>
          <a:p>
            <a:pPr marL="342900" lvl="0" indent="0" algn="l" rtl="0">
              <a:spcBef>
                <a:spcPts val="518"/>
              </a:spcBef>
              <a:spcAft>
                <a:spcPts val="0"/>
              </a:spcAft>
              <a:buNone/>
            </a:pPr>
            <a:endParaRPr sz="2800">
              <a:solidFill>
                <a:schemeClr val="accent2"/>
              </a:solidFill>
              <a:latin typeface="Palatino Linotype"/>
              <a:ea typeface="Palatino Linotype"/>
              <a:cs typeface="Palatino Linotype"/>
              <a:sym typeface="Palatino Linotype"/>
            </a:endParaRPr>
          </a:p>
          <a:p>
            <a:pPr marL="342900" lvl="0" indent="-342900" algn="l" rtl="0">
              <a:spcBef>
                <a:spcPts val="518"/>
              </a:spcBef>
              <a:spcAft>
                <a:spcPts val="0"/>
              </a:spcAft>
              <a:buClr>
                <a:srgbClr val="6DCEC5"/>
              </a:buClr>
              <a:buSzPct val="100000"/>
              <a:buChar char="●"/>
            </a:pPr>
            <a:r>
              <a:rPr lang="en-US" sz="2800">
                <a:solidFill>
                  <a:schemeClr val="accent2"/>
                </a:solidFill>
                <a:latin typeface="Palatino Linotype"/>
                <a:ea typeface="Palatino Linotype"/>
                <a:cs typeface="Palatino Linotype"/>
                <a:sym typeface="Palatino Linotype"/>
              </a:rPr>
              <a:t>Class Advisors: Ms. Eiwen &amp; Mrs. Hoyos</a:t>
            </a:r>
            <a:endParaRPr sz="2800">
              <a:solidFill>
                <a:schemeClr val="accent2"/>
              </a:solidFill>
              <a:latin typeface="Palatino Linotype"/>
              <a:ea typeface="Palatino Linotype"/>
              <a:cs typeface="Palatino Linotype"/>
              <a:sym typeface="Palatino Linotype"/>
            </a:endParaRPr>
          </a:p>
          <a:p>
            <a:pPr marL="0" lvl="0" indent="0" algn="l" rtl="0">
              <a:spcBef>
                <a:spcPts val="592"/>
              </a:spcBef>
              <a:spcAft>
                <a:spcPts val="1200"/>
              </a:spcAft>
              <a:buClr>
                <a:schemeClr val="dk1"/>
              </a:buClr>
              <a:buSzPct val="133333"/>
              <a:buNone/>
            </a:pPr>
            <a:endParaRPr>
              <a:solidFill>
                <a:schemeClr val="accent2"/>
              </a:solidFill>
            </a:endParaRPr>
          </a:p>
        </p:txBody>
      </p:sp>
      <p:sp>
        <p:nvSpPr>
          <p:cNvPr id="185" name="Google Shape;185;p30"/>
          <p:cNvSpPr/>
          <p:nvPr/>
        </p:nvSpPr>
        <p:spPr>
          <a:xfrm>
            <a:off x="1259632" y="620688"/>
            <a:ext cx="3881192" cy="924664"/>
          </a:xfrm>
          <a:prstGeom prst="rect">
            <a:avLst/>
          </a:prstGeom>
        </p:spPr>
        <p:txBody>
          <a:bodyPr>
            <a:prstTxWarp prst="textPlain">
              <a:avLst/>
            </a:prstTxWarp>
          </a:bodyPr>
          <a:lstStyle/>
          <a:p>
            <a:pPr lvl="0" algn="ctr"/>
            <a:r>
              <a:rPr b="0" i="0">
                <a:ln>
                  <a:noFill/>
                </a:ln>
                <a:solidFill>
                  <a:schemeClr val="accent1"/>
                </a:solidFill>
                <a:latin typeface="Calibri"/>
              </a:rPr>
              <a:t>Class of 2023</a:t>
            </a:r>
          </a:p>
        </p:txBody>
      </p:sp>
      <p:pic>
        <p:nvPicPr>
          <p:cNvPr id="186" name="Google Shape;186;p30"/>
          <p:cNvPicPr preferRelativeResize="0"/>
          <p:nvPr/>
        </p:nvPicPr>
        <p:blipFill>
          <a:blip r:embed="rId3">
            <a:alphaModFix/>
          </a:blip>
          <a:stretch>
            <a:fillRect/>
          </a:stretch>
        </p:blipFill>
        <p:spPr>
          <a:xfrm>
            <a:off x="6927475" y="221300"/>
            <a:ext cx="1544400" cy="1544400"/>
          </a:xfrm>
          <a:prstGeom prst="rect">
            <a:avLst/>
          </a:prstGeom>
          <a:noFill/>
          <a:ln w="38100" cap="flat" cmpd="sng">
            <a:solidFill>
              <a:srgbClr val="990000"/>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1"/>
          <p:cNvSpPr txBox="1">
            <a:spLocks noGrp="1"/>
          </p:cNvSpPr>
          <p:nvPr>
            <p:ph type="body" idx="4294967295"/>
          </p:nvPr>
        </p:nvSpPr>
        <p:spPr>
          <a:xfrm>
            <a:off x="647700" y="2204864"/>
            <a:ext cx="7772400" cy="457200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rgbClr val="F1C232"/>
              </a:buClr>
              <a:buSzPct val="100000"/>
              <a:buChar char="●"/>
            </a:pPr>
            <a:r>
              <a:rPr lang="en-US" sz="2800">
                <a:solidFill>
                  <a:schemeClr val="accent2"/>
                </a:solidFill>
                <a:latin typeface="Corbel"/>
                <a:ea typeface="Corbel"/>
                <a:cs typeface="Corbel"/>
                <a:sym typeface="Corbel"/>
              </a:rPr>
              <a:t>Help to plan activities and fundraisers for the Class of 2024.  </a:t>
            </a:r>
            <a:endParaRPr sz="2800">
              <a:solidFill>
                <a:schemeClr val="accent2"/>
              </a:solidFill>
              <a:latin typeface="Corbel"/>
              <a:ea typeface="Corbel"/>
              <a:cs typeface="Corbel"/>
              <a:sym typeface="Corbel"/>
            </a:endParaRPr>
          </a:p>
          <a:p>
            <a:pPr marL="342900" lvl="0" indent="-342900" algn="l" rtl="0">
              <a:spcBef>
                <a:spcPts val="1800"/>
              </a:spcBef>
              <a:spcAft>
                <a:spcPts val="0"/>
              </a:spcAft>
              <a:buClr>
                <a:srgbClr val="F1C232"/>
              </a:buClr>
              <a:buSzPct val="100000"/>
              <a:buChar char="●"/>
            </a:pPr>
            <a:r>
              <a:rPr lang="en-US" sz="2800">
                <a:solidFill>
                  <a:schemeClr val="accent2"/>
                </a:solidFill>
                <a:latin typeface="Corbel"/>
                <a:ea typeface="Corbel"/>
                <a:cs typeface="Corbel"/>
                <a:sym typeface="Corbel"/>
              </a:rPr>
              <a:t>Activities include:  Homecoming Hallway decorating, picnics, dances, talent shows, and more.  </a:t>
            </a:r>
            <a:endParaRPr sz="2800">
              <a:solidFill>
                <a:schemeClr val="accent2"/>
              </a:solidFill>
              <a:latin typeface="Corbel"/>
              <a:ea typeface="Corbel"/>
              <a:cs typeface="Corbel"/>
              <a:sym typeface="Corbel"/>
            </a:endParaRPr>
          </a:p>
          <a:p>
            <a:pPr marL="342900" lvl="0" indent="-342900" algn="l" rtl="0">
              <a:spcBef>
                <a:spcPts val="1800"/>
              </a:spcBef>
              <a:spcAft>
                <a:spcPts val="0"/>
              </a:spcAft>
              <a:buClr>
                <a:srgbClr val="F1C232"/>
              </a:buClr>
              <a:buSzPct val="100000"/>
              <a:buChar char="●"/>
            </a:pPr>
            <a:r>
              <a:rPr lang="en-US" sz="2800">
                <a:solidFill>
                  <a:schemeClr val="accent2"/>
                </a:solidFill>
                <a:latin typeface="Corbel"/>
                <a:ea typeface="Corbel"/>
                <a:cs typeface="Corbel"/>
                <a:sym typeface="Corbel"/>
              </a:rPr>
              <a:t>Make your four years at FSK the best by getting involved!</a:t>
            </a:r>
            <a:endParaRPr>
              <a:solidFill>
                <a:schemeClr val="accent2"/>
              </a:solidFill>
            </a:endParaRPr>
          </a:p>
          <a:p>
            <a:pPr marL="342900" lvl="0" indent="-342900" algn="l" rtl="0">
              <a:spcBef>
                <a:spcPts val="1800"/>
              </a:spcBef>
              <a:spcAft>
                <a:spcPts val="0"/>
              </a:spcAft>
              <a:buClr>
                <a:srgbClr val="F1C232"/>
              </a:buClr>
              <a:buSzPct val="100000"/>
              <a:buChar char="●"/>
            </a:pPr>
            <a:r>
              <a:rPr lang="en-US" sz="2800">
                <a:solidFill>
                  <a:schemeClr val="accent2"/>
                </a:solidFill>
                <a:latin typeface="Corbel"/>
                <a:ea typeface="Corbel"/>
                <a:cs typeface="Corbel"/>
                <a:sym typeface="Corbel"/>
              </a:rPr>
              <a:t>Advisor - Mrs. Brilhart</a:t>
            </a:r>
            <a:endParaRPr>
              <a:solidFill>
                <a:schemeClr val="accent2"/>
              </a:solidFill>
            </a:endParaRPr>
          </a:p>
          <a:p>
            <a:pPr marL="0" lvl="0" indent="0" algn="l" rtl="0">
              <a:spcBef>
                <a:spcPts val="1118"/>
              </a:spcBef>
              <a:spcAft>
                <a:spcPts val="0"/>
              </a:spcAft>
              <a:buClr>
                <a:schemeClr val="dk1"/>
              </a:buClr>
              <a:buSzPct val="100000"/>
              <a:buNone/>
            </a:pPr>
            <a:endParaRPr sz="2800">
              <a:solidFill>
                <a:schemeClr val="accent2"/>
              </a:solidFill>
            </a:endParaRPr>
          </a:p>
          <a:p>
            <a:pPr marL="0" lvl="0" indent="0" algn="l" rtl="0">
              <a:lnSpc>
                <a:spcPct val="80000"/>
              </a:lnSpc>
              <a:spcBef>
                <a:spcPts val="518"/>
              </a:spcBef>
              <a:spcAft>
                <a:spcPts val="1200"/>
              </a:spcAft>
              <a:buClr>
                <a:schemeClr val="dk1"/>
              </a:buClr>
              <a:buSzPct val="100000"/>
              <a:buNone/>
            </a:pPr>
            <a:r>
              <a:rPr lang="en-US" sz="2800"/>
              <a:t> </a:t>
            </a:r>
            <a:endParaRPr/>
          </a:p>
        </p:txBody>
      </p:sp>
      <p:sp>
        <p:nvSpPr>
          <p:cNvPr id="192" name="Google Shape;192;p31"/>
          <p:cNvSpPr/>
          <p:nvPr/>
        </p:nvSpPr>
        <p:spPr>
          <a:xfrm>
            <a:off x="1676400" y="457200"/>
            <a:ext cx="5715000" cy="1066800"/>
          </a:xfrm>
          <a:prstGeom prst="rect">
            <a:avLst/>
          </a:prstGeom>
        </p:spPr>
      </p:sp>
      <p:sp>
        <p:nvSpPr>
          <p:cNvPr id="193" name="Google Shape;193;p31"/>
          <p:cNvSpPr/>
          <p:nvPr/>
        </p:nvSpPr>
        <p:spPr>
          <a:xfrm>
            <a:off x="4053683" y="700484"/>
            <a:ext cx="3881100" cy="923400"/>
          </a:xfrm>
          <a:prstGeom prst="rect">
            <a:avLst/>
          </a:prstGeom>
          <a:solidFill>
            <a:srgbClr val="0B5394"/>
          </a:solidFill>
          <a:ln w="25400" cap="flat" cmpd="sng">
            <a:solidFill>
              <a:srgbClr val="84745E"/>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0" i="0" u="none" strike="noStrike" cap="none">
                <a:solidFill>
                  <a:schemeClr val="dk1"/>
                </a:solidFill>
                <a:latin typeface="Calibri"/>
                <a:ea typeface="Calibri"/>
                <a:cs typeface="Calibri"/>
                <a:sym typeface="Calibri"/>
              </a:rPr>
              <a:t>Class of 2024</a:t>
            </a:r>
            <a:endParaRPr sz="5400" b="1" i="0" u="none" strike="noStrike" cap="none">
              <a:solidFill>
                <a:schemeClr val="dk1"/>
              </a:solidFill>
              <a:latin typeface="Calibri"/>
              <a:ea typeface="Calibri"/>
              <a:cs typeface="Calibri"/>
              <a:sym typeface="Calibri"/>
            </a:endParaRPr>
          </a:p>
        </p:txBody>
      </p:sp>
      <p:pic>
        <p:nvPicPr>
          <p:cNvPr id="194" name="Google Shape;194;p31"/>
          <p:cNvPicPr preferRelativeResize="0"/>
          <p:nvPr/>
        </p:nvPicPr>
        <p:blipFill rotWithShape="1">
          <a:blip r:embed="rId3">
            <a:alphaModFix/>
          </a:blip>
          <a:srcRect/>
          <a:stretch/>
        </p:blipFill>
        <p:spPr>
          <a:xfrm>
            <a:off x="6548327" y="4869160"/>
            <a:ext cx="2067198" cy="1409974"/>
          </a:xfrm>
          <a:prstGeom prst="rect">
            <a:avLst/>
          </a:prstGeom>
          <a:noFill/>
          <a:ln>
            <a:noFill/>
          </a:ln>
        </p:spPr>
      </p:pic>
      <p:pic>
        <p:nvPicPr>
          <p:cNvPr id="195" name="Google Shape;195;p31"/>
          <p:cNvPicPr preferRelativeResize="0"/>
          <p:nvPr/>
        </p:nvPicPr>
        <p:blipFill rotWithShape="1">
          <a:blip r:embed="rId4">
            <a:alphaModFix/>
          </a:blip>
          <a:srcRect/>
          <a:stretch/>
        </p:blipFill>
        <p:spPr>
          <a:xfrm>
            <a:off x="912000" y="457198"/>
            <a:ext cx="2145651" cy="1409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body" idx="4294967295"/>
          </p:nvPr>
        </p:nvSpPr>
        <p:spPr>
          <a:xfrm>
            <a:off x="827584" y="1988840"/>
            <a:ext cx="7772400" cy="35052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accent2"/>
              </a:buClr>
              <a:buSzPct val="100000"/>
              <a:buChar char="●"/>
            </a:pPr>
            <a:r>
              <a:rPr lang="en-US" sz="2800">
                <a:solidFill>
                  <a:schemeClr val="accent2"/>
                </a:solidFill>
                <a:latin typeface="Overlock"/>
                <a:ea typeface="Overlock"/>
                <a:cs typeface="Overlock"/>
                <a:sym typeface="Overlock"/>
              </a:rPr>
              <a:t>Make your four years at FSK the best by getting involved!</a:t>
            </a:r>
            <a:endParaRPr>
              <a:solidFill>
                <a:schemeClr val="accent2"/>
              </a:solidFill>
            </a:endParaRPr>
          </a:p>
          <a:p>
            <a:pPr marL="342900" lvl="0" indent="-342900" algn="l" rtl="0">
              <a:spcBef>
                <a:spcPts val="1118"/>
              </a:spcBef>
              <a:spcAft>
                <a:spcPts val="0"/>
              </a:spcAft>
              <a:buClr>
                <a:schemeClr val="accent2"/>
              </a:buClr>
              <a:buSzPct val="100000"/>
              <a:buChar char="●"/>
            </a:pPr>
            <a:r>
              <a:rPr lang="en-US" sz="2800">
                <a:solidFill>
                  <a:schemeClr val="accent2"/>
                </a:solidFill>
                <a:latin typeface="Overlock"/>
                <a:ea typeface="Overlock"/>
                <a:cs typeface="Overlock"/>
                <a:sym typeface="Overlock"/>
              </a:rPr>
              <a:t>Be part of planning activities and fundraisers for the Class of 2025.  </a:t>
            </a:r>
            <a:endParaRPr sz="2800">
              <a:solidFill>
                <a:schemeClr val="accent2"/>
              </a:solidFill>
              <a:latin typeface="Overlock"/>
              <a:ea typeface="Overlock"/>
              <a:cs typeface="Overlock"/>
              <a:sym typeface="Overlock"/>
            </a:endParaRPr>
          </a:p>
          <a:p>
            <a:pPr marL="342900" lvl="0" indent="-342900" algn="l" rtl="0">
              <a:spcBef>
                <a:spcPts val="1118"/>
              </a:spcBef>
              <a:spcAft>
                <a:spcPts val="0"/>
              </a:spcAft>
              <a:buClr>
                <a:schemeClr val="accent2"/>
              </a:buClr>
              <a:buSzPct val="100000"/>
              <a:buChar char="●"/>
            </a:pPr>
            <a:r>
              <a:rPr lang="en-US" sz="2800">
                <a:solidFill>
                  <a:schemeClr val="accent2"/>
                </a:solidFill>
                <a:latin typeface="Overlock"/>
                <a:ea typeface="Overlock"/>
                <a:cs typeface="Overlock"/>
                <a:sym typeface="Overlock"/>
              </a:rPr>
              <a:t>Activities include:  Homecoming Hallway decorating and other events decided upon by the class.</a:t>
            </a:r>
            <a:endParaRPr sz="2800">
              <a:solidFill>
                <a:schemeClr val="accent2"/>
              </a:solidFill>
              <a:latin typeface="Overlock"/>
              <a:ea typeface="Overlock"/>
              <a:cs typeface="Overlock"/>
              <a:sym typeface="Overlock"/>
            </a:endParaRPr>
          </a:p>
          <a:p>
            <a:pPr marL="342900" lvl="0" indent="-342900" algn="l" rtl="0">
              <a:lnSpc>
                <a:spcPct val="80000"/>
              </a:lnSpc>
              <a:spcBef>
                <a:spcPts val="1118"/>
              </a:spcBef>
              <a:spcAft>
                <a:spcPts val="0"/>
              </a:spcAft>
              <a:buClr>
                <a:schemeClr val="accent2"/>
              </a:buClr>
              <a:buSzPct val="100000"/>
              <a:buChar char="●"/>
            </a:pPr>
            <a:r>
              <a:rPr lang="en-US" sz="2800">
                <a:solidFill>
                  <a:schemeClr val="accent2"/>
                </a:solidFill>
                <a:latin typeface="Overlock"/>
                <a:ea typeface="Overlock"/>
                <a:cs typeface="Overlock"/>
                <a:sym typeface="Overlock"/>
              </a:rPr>
              <a:t> Advisor - Mrs. Hafner</a:t>
            </a:r>
            <a:endParaRPr sz="2800">
              <a:solidFill>
                <a:schemeClr val="accent2"/>
              </a:solidFill>
            </a:endParaRPr>
          </a:p>
        </p:txBody>
      </p:sp>
      <p:sp>
        <p:nvSpPr>
          <p:cNvPr id="201" name="Google Shape;201;p32"/>
          <p:cNvSpPr/>
          <p:nvPr/>
        </p:nvSpPr>
        <p:spPr>
          <a:xfrm>
            <a:off x="1676400" y="493295"/>
            <a:ext cx="5715000" cy="1066800"/>
          </a:xfrm>
          <a:prstGeom prst="rect">
            <a:avLst/>
          </a:prstGeom>
        </p:spPr>
      </p:sp>
      <p:sp>
        <p:nvSpPr>
          <p:cNvPr id="202" name="Google Shape;202;p32"/>
          <p:cNvSpPr/>
          <p:nvPr/>
        </p:nvSpPr>
        <p:spPr>
          <a:xfrm>
            <a:off x="2511337" y="636765"/>
            <a:ext cx="3924472" cy="923330"/>
          </a:xfrm>
          <a:prstGeom prst="rect">
            <a:avLst/>
          </a:prstGeom>
          <a:gradFill>
            <a:gsLst>
              <a:gs pos="0">
                <a:srgbClr val="DB0000"/>
              </a:gs>
              <a:gs pos="100000">
                <a:srgbClr val="540303"/>
              </a:gs>
            </a:gsLst>
            <a:lin ang="5400012" scaled="0"/>
          </a:gradFill>
          <a:ln w="28575" cap="flat" cmpd="sng">
            <a:solidFill>
              <a:srgbClr val="0070C0"/>
            </a:solidFill>
            <a:prstDash val="solid"/>
            <a:round/>
            <a:headEnd type="none" w="sm" len="sm"/>
            <a:tailEnd type="none" w="sm" len="sm"/>
          </a:ln>
          <a:effectLst>
            <a:outerShdw blurRad="50800" dist="38100" algn="l" rotWithShape="0">
              <a:srgbClr val="000000">
                <a:alpha val="40000"/>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a:solidFill>
                  <a:schemeClr val="dk1"/>
                </a:solidFill>
                <a:latin typeface="Calibri"/>
                <a:ea typeface="Calibri"/>
                <a:cs typeface="Calibri"/>
                <a:sym typeface="Calibri"/>
              </a:rPr>
              <a:t>Class of 2025</a:t>
            </a:r>
            <a:endParaRPr sz="5400" b="1" i="0" u="none" strike="noStrike" cap="none">
              <a:solidFill>
                <a:schemeClr val="dk1"/>
              </a:solidFill>
              <a:latin typeface="Calibri"/>
              <a:ea typeface="Calibri"/>
              <a:cs typeface="Calibri"/>
              <a:sym typeface="Calibri"/>
            </a:endParaRPr>
          </a:p>
        </p:txBody>
      </p:sp>
      <p:pic>
        <p:nvPicPr>
          <p:cNvPr id="203" name="Google Shape;203;p32"/>
          <p:cNvPicPr preferRelativeResize="0"/>
          <p:nvPr/>
        </p:nvPicPr>
        <p:blipFill rotWithShape="1">
          <a:blip r:embed="rId3">
            <a:alphaModFix/>
          </a:blip>
          <a:srcRect/>
          <a:stretch/>
        </p:blipFill>
        <p:spPr>
          <a:xfrm>
            <a:off x="4317614" y="5386630"/>
            <a:ext cx="1493692" cy="961653"/>
          </a:xfrm>
          <a:prstGeom prst="rect">
            <a:avLst/>
          </a:prstGeom>
          <a:noFill/>
          <a:ln>
            <a:noFill/>
          </a:ln>
        </p:spPr>
      </p:pic>
      <p:pic>
        <p:nvPicPr>
          <p:cNvPr id="204" name="Google Shape;204;p32"/>
          <p:cNvPicPr preferRelativeResize="0"/>
          <p:nvPr/>
        </p:nvPicPr>
        <p:blipFill rotWithShape="1">
          <a:blip r:embed="rId4">
            <a:alphaModFix/>
          </a:blip>
          <a:srcRect/>
          <a:stretch/>
        </p:blipFill>
        <p:spPr>
          <a:xfrm rot="1423842">
            <a:off x="6545728" y="5408642"/>
            <a:ext cx="1767485" cy="9176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3"/>
          <p:cNvSpPr/>
          <p:nvPr/>
        </p:nvSpPr>
        <p:spPr>
          <a:xfrm>
            <a:off x="2063096" y="324588"/>
            <a:ext cx="5000088"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6000" b="1" i="0" u="none" strike="noStrike" cap="none">
                <a:solidFill>
                  <a:srgbClr val="C5D8F1"/>
                </a:solidFill>
                <a:latin typeface="Federo"/>
                <a:ea typeface="Federo"/>
                <a:cs typeface="Federo"/>
                <a:sym typeface="Federo"/>
              </a:rPr>
              <a:t>Class of 202</a:t>
            </a:r>
            <a:r>
              <a:rPr lang="en-US" sz="6000" b="1">
                <a:solidFill>
                  <a:srgbClr val="C5D8F1"/>
                </a:solidFill>
                <a:latin typeface="Federo"/>
                <a:ea typeface="Federo"/>
                <a:cs typeface="Federo"/>
                <a:sym typeface="Federo"/>
              </a:rPr>
              <a:t>6</a:t>
            </a:r>
            <a:endParaRPr sz="6000" b="1" i="0" u="none" strike="noStrike" cap="none">
              <a:solidFill>
                <a:srgbClr val="C5D8F1"/>
              </a:solidFill>
              <a:latin typeface="Federo"/>
              <a:ea typeface="Federo"/>
              <a:cs typeface="Federo"/>
              <a:sym typeface="Federo"/>
            </a:endParaRPr>
          </a:p>
        </p:txBody>
      </p:sp>
      <p:sp>
        <p:nvSpPr>
          <p:cNvPr id="210" name="Google Shape;210;p33"/>
          <p:cNvSpPr txBox="1"/>
          <p:nvPr/>
        </p:nvSpPr>
        <p:spPr>
          <a:xfrm>
            <a:off x="497140" y="1658852"/>
            <a:ext cx="7847400" cy="4053300"/>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rgbClr val="7ADBD2"/>
              </a:buClr>
              <a:buSzPts val="2800"/>
              <a:buFont typeface="Noto Sans Symbols"/>
              <a:buChar char="❖"/>
            </a:pPr>
            <a:r>
              <a:rPr lang="en-US" sz="2800" b="0" i="0" u="none" strike="noStrike" cap="none">
                <a:solidFill>
                  <a:schemeClr val="dk1"/>
                </a:solidFill>
                <a:latin typeface="Century Gothic"/>
                <a:ea typeface="Century Gothic"/>
                <a:cs typeface="Century Gothic"/>
                <a:sym typeface="Century Gothic"/>
              </a:rPr>
              <a:t>Support the Executive Board and let your voice be heard by joining our class club!</a:t>
            </a:r>
            <a:endParaRPr>
              <a:solidFill>
                <a:schemeClr val="dk1"/>
              </a:solidFill>
            </a:endParaRPr>
          </a:p>
          <a:p>
            <a:pPr marL="457200" marR="0" lvl="0" indent="-457200" algn="l" rtl="0">
              <a:spcBef>
                <a:spcPts val="1000"/>
              </a:spcBef>
              <a:spcAft>
                <a:spcPts val="0"/>
              </a:spcAft>
              <a:buClr>
                <a:srgbClr val="7ADBD2"/>
              </a:buClr>
              <a:buSzPts val="2800"/>
              <a:buFont typeface="Noto Sans Symbols"/>
              <a:buChar char="❖"/>
            </a:pPr>
            <a:r>
              <a:rPr lang="en-US" sz="2800" b="0" i="0" u="none" strike="noStrike" cap="none">
                <a:solidFill>
                  <a:schemeClr val="dk1"/>
                </a:solidFill>
                <a:latin typeface="Century Gothic"/>
                <a:ea typeface="Century Gothic"/>
                <a:cs typeface="Century Gothic"/>
                <a:sym typeface="Century Gothic"/>
              </a:rPr>
              <a:t>Help brainstorm and run </a:t>
            </a:r>
            <a:r>
              <a:rPr lang="en-US" sz="2800" b="1" i="0" u="none" strike="noStrike" cap="none">
                <a:solidFill>
                  <a:schemeClr val="dk1"/>
                </a:solidFill>
                <a:latin typeface="Century Gothic"/>
                <a:ea typeface="Century Gothic"/>
                <a:cs typeface="Century Gothic"/>
                <a:sym typeface="Century Gothic"/>
              </a:rPr>
              <a:t>fundraising</a:t>
            </a:r>
            <a:r>
              <a:rPr lang="en-US" sz="2800" b="0" i="0" u="none" strike="noStrike" cap="none">
                <a:solidFill>
                  <a:schemeClr val="dk1"/>
                </a:solidFill>
                <a:latin typeface="Century Gothic"/>
                <a:ea typeface="Century Gothic"/>
                <a:cs typeface="Century Gothic"/>
                <a:sym typeface="Century Gothic"/>
              </a:rPr>
              <a:t> and </a:t>
            </a:r>
            <a:r>
              <a:rPr lang="en-US" sz="2800" b="1" i="0" u="none" strike="noStrike" cap="none">
                <a:solidFill>
                  <a:schemeClr val="dk1"/>
                </a:solidFill>
                <a:latin typeface="Century Gothic"/>
                <a:ea typeface="Century Gothic"/>
                <a:cs typeface="Century Gothic"/>
                <a:sym typeface="Century Gothic"/>
              </a:rPr>
              <a:t>activities</a:t>
            </a:r>
            <a:r>
              <a:rPr lang="en-US" sz="2800" b="0" i="0" u="none" strike="noStrike" cap="none">
                <a:solidFill>
                  <a:schemeClr val="dk1"/>
                </a:solidFill>
                <a:latin typeface="Century Gothic"/>
                <a:ea typeface="Century Gothic"/>
                <a:cs typeface="Century Gothic"/>
                <a:sym typeface="Century Gothic"/>
              </a:rPr>
              <a:t> for your class!</a:t>
            </a:r>
            <a:endParaRPr>
              <a:solidFill>
                <a:schemeClr val="dk1"/>
              </a:solidFill>
            </a:endParaRPr>
          </a:p>
          <a:p>
            <a:pPr marL="457200" marR="0" lvl="0" indent="-457200" algn="l" rtl="0">
              <a:spcBef>
                <a:spcPts val="1000"/>
              </a:spcBef>
              <a:spcAft>
                <a:spcPts val="0"/>
              </a:spcAft>
              <a:buClr>
                <a:srgbClr val="7ADBD2"/>
              </a:buClr>
              <a:buSzPts val="2800"/>
              <a:buFont typeface="Noto Sans Symbols"/>
              <a:buChar char="❖"/>
            </a:pPr>
            <a:r>
              <a:rPr lang="en-US" sz="2800" b="0" i="0" u="none" strike="noStrike" cap="none">
                <a:solidFill>
                  <a:schemeClr val="dk1"/>
                </a:solidFill>
                <a:latin typeface="Century Gothic"/>
                <a:ea typeface="Century Gothic"/>
                <a:cs typeface="Century Gothic"/>
                <a:sym typeface="Century Gothic"/>
              </a:rPr>
              <a:t>Be part of decision making for </a:t>
            </a:r>
            <a:r>
              <a:rPr lang="en-US" sz="2800" b="1" i="0" u="none" strike="noStrike" cap="none">
                <a:solidFill>
                  <a:schemeClr val="dk1"/>
                </a:solidFill>
                <a:latin typeface="Century Gothic"/>
                <a:ea typeface="Century Gothic"/>
                <a:cs typeface="Century Gothic"/>
                <a:sym typeface="Century Gothic"/>
              </a:rPr>
              <a:t>homecoming</a:t>
            </a:r>
            <a:r>
              <a:rPr lang="en-US" sz="2800" b="0" i="0" u="none" strike="noStrike" cap="none">
                <a:solidFill>
                  <a:schemeClr val="dk1"/>
                </a:solidFill>
                <a:latin typeface="Century Gothic"/>
                <a:ea typeface="Century Gothic"/>
                <a:cs typeface="Century Gothic"/>
                <a:sym typeface="Century Gothic"/>
              </a:rPr>
              <a:t>, </a:t>
            </a:r>
            <a:r>
              <a:rPr lang="en-US" sz="2800" b="1">
                <a:solidFill>
                  <a:schemeClr val="dk1"/>
                </a:solidFill>
                <a:latin typeface="Century Gothic"/>
                <a:ea typeface="Century Gothic"/>
                <a:cs typeface="Century Gothic"/>
                <a:sym typeface="Century Gothic"/>
              </a:rPr>
              <a:t>hall decorating</a:t>
            </a:r>
            <a:r>
              <a:rPr lang="en-US" sz="2800">
                <a:solidFill>
                  <a:schemeClr val="dk1"/>
                </a:solidFill>
                <a:latin typeface="Century Gothic"/>
                <a:ea typeface="Century Gothic"/>
                <a:cs typeface="Century Gothic"/>
                <a:sym typeface="Century Gothic"/>
              </a:rPr>
              <a:t>, </a:t>
            </a:r>
            <a:endParaRPr>
              <a:solidFill>
                <a:schemeClr val="dk1"/>
              </a:solidFill>
            </a:endParaRPr>
          </a:p>
          <a:p>
            <a:pPr marL="457200" marR="0" lvl="0" indent="-457200" algn="l" rtl="0">
              <a:spcBef>
                <a:spcPts val="1000"/>
              </a:spcBef>
              <a:spcAft>
                <a:spcPts val="0"/>
              </a:spcAft>
              <a:buClr>
                <a:srgbClr val="7ADBD2"/>
              </a:buClr>
              <a:buSzPts val="2800"/>
              <a:buFont typeface="Noto Sans Symbols"/>
              <a:buChar char="❖"/>
            </a:pPr>
            <a:r>
              <a:rPr lang="en-US" sz="2800" b="0" i="0" u="none" strike="noStrike" cap="none">
                <a:solidFill>
                  <a:schemeClr val="dk1"/>
                </a:solidFill>
                <a:latin typeface="Century Gothic"/>
                <a:ea typeface="Century Gothic"/>
                <a:cs typeface="Century Gothic"/>
                <a:sym typeface="Century Gothic"/>
              </a:rPr>
              <a:t>Get involved and make it count!!</a:t>
            </a:r>
            <a:endParaRPr>
              <a:solidFill>
                <a:schemeClr val="dk1"/>
              </a:solidFill>
            </a:endParaRPr>
          </a:p>
          <a:p>
            <a:pPr marL="457200" marR="0" lvl="0" indent="-457200" algn="l" rtl="0">
              <a:spcBef>
                <a:spcPts val="1000"/>
              </a:spcBef>
              <a:spcAft>
                <a:spcPts val="1000"/>
              </a:spcAft>
              <a:buClr>
                <a:srgbClr val="7ADBD2"/>
              </a:buClr>
              <a:buSzPts val="2800"/>
              <a:buFont typeface="Noto Sans Symbols"/>
              <a:buChar char="❖"/>
            </a:pPr>
            <a:r>
              <a:rPr lang="en-US" sz="2800" b="0" i="0" u="none" strike="noStrike" cap="none">
                <a:solidFill>
                  <a:schemeClr val="dk1"/>
                </a:solidFill>
                <a:latin typeface="Century Gothic"/>
                <a:ea typeface="Century Gothic"/>
                <a:cs typeface="Century Gothic"/>
                <a:sym typeface="Century Gothic"/>
              </a:rPr>
              <a:t>Advisor – Mrs. Garcia </a:t>
            </a:r>
            <a:endParaRPr sz="2800" b="0" i="0" u="none" strike="noStrike" cap="none">
              <a:solidFill>
                <a:schemeClr val="dk1"/>
              </a:solidFill>
              <a:latin typeface="Century Gothic"/>
              <a:ea typeface="Century Gothic"/>
              <a:cs typeface="Century Gothic"/>
              <a:sym typeface="Century Gothic"/>
            </a:endParaRPr>
          </a:p>
        </p:txBody>
      </p:sp>
      <p:pic>
        <p:nvPicPr>
          <p:cNvPr id="211" name="Google Shape;211;p33"/>
          <p:cNvPicPr preferRelativeResize="0"/>
          <p:nvPr/>
        </p:nvPicPr>
        <p:blipFill>
          <a:blip r:embed="rId3">
            <a:alphaModFix/>
          </a:blip>
          <a:stretch>
            <a:fillRect/>
          </a:stretch>
        </p:blipFill>
        <p:spPr>
          <a:xfrm>
            <a:off x="7154149" y="4181563"/>
            <a:ext cx="1519150" cy="2276462"/>
          </a:xfrm>
          <a:prstGeom prst="rect">
            <a:avLst/>
          </a:prstGeom>
          <a:noFill/>
          <a:ln w="38100" cap="flat" cmpd="sng">
            <a:solidFill>
              <a:srgbClr val="F3DF65"/>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4"/>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900"/>
              <a:t>Esports “Club”</a:t>
            </a:r>
            <a:endParaRPr sz="5900"/>
          </a:p>
        </p:txBody>
      </p:sp>
      <p:sp>
        <p:nvSpPr>
          <p:cNvPr id="217" name="Google Shape;217;p34"/>
          <p:cNvSpPr txBox="1">
            <a:spLocks noGrp="1"/>
          </p:cNvSpPr>
          <p:nvPr>
            <p:ph type="body" idx="1"/>
          </p:nvPr>
        </p:nvSpPr>
        <p:spPr>
          <a:xfrm>
            <a:off x="457200" y="1478125"/>
            <a:ext cx="8229600" cy="4648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a:solidFill>
                  <a:schemeClr val="dk1"/>
                </a:solidFill>
              </a:rPr>
              <a:t>Do you play League of Legends or Rocket League, and want to compete with other people in your school against other schools in the county and around the country? Then sign up for FSK Esports!  These are competitive teams, and there will be tryouts.  You do not have to have played the games before to try out.</a:t>
            </a:r>
            <a:endParaRPr sz="1800">
              <a:solidFill>
                <a:schemeClr val="dk1"/>
              </a:solidFill>
            </a:endParaRPr>
          </a:p>
          <a:p>
            <a:pPr marL="0" lvl="0" indent="0" algn="l" rtl="0">
              <a:spcBef>
                <a:spcPts val="1600"/>
              </a:spcBef>
              <a:spcAft>
                <a:spcPts val="0"/>
              </a:spcAft>
              <a:buNone/>
            </a:pPr>
            <a:r>
              <a:rPr lang="en-US" sz="2100" b="1" i="1" u="sng">
                <a:solidFill>
                  <a:schemeClr val="dk1"/>
                </a:solidFill>
              </a:rPr>
              <a:t>Rocket League</a:t>
            </a:r>
            <a:r>
              <a:rPr lang="en-US" sz="2100">
                <a:solidFill>
                  <a:schemeClr val="dk1"/>
                </a:solidFill>
              </a:rPr>
              <a:t> tryouts will begin next Wednesday in room 805 at 2:45pm, with games starting in October on Wednesdays at 3:15.  We will be forming a Varsity and JV team that consist of </a:t>
            </a:r>
            <a:r>
              <a:rPr lang="en-US" sz="2100" u="sng">
                <a:solidFill>
                  <a:schemeClr val="dk1"/>
                </a:solidFill>
              </a:rPr>
              <a:t>3</a:t>
            </a:r>
            <a:r>
              <a:rPr lang="en-US" sz="2100">
                <a:solidFill>
                  <a:schemeClr val="dk1"/>
                </a:solidFill>
              </a:rPr>
              <a:t> members and at least </a:t>
            </a:r>
            <a:r>
              <a:rPr lang="en-US" sz="2100" u="sng">
                <a:solidFill>
                  <a:schemeClr val="dk1"/>
                </a:solidFill>
              </a:rPr>
              <a:t>1</a:t>
            </a:r>
            <a:r>
              <a:rPr lang="en-US" sz="2100">
                <a:solidFill>
                  <a:schemeClr val="dk1"/>
                </a:solidFill>
              </a:rPr>
              <a:t> alternate per team.</a:t>
            </a:r>
            <a:endParaRPr sz="2100">
              <a:solidFill>
                <a:schemeClr val="dk1"/>
              </a:solidFill>
            </a:endParaRPr>
          </a:p>
          <a:p>
            <a:pPr marL="0" lvl="0" indent="0" algn="l" rtl="0">
              <a:spcBef>
                <a:spcPts val="1600"/>
              </a:spcBef>
              <a:spcAft>
                <a:spcPts val="0"/>
              </a:spcAft>
              <a:buNone/>
            </a:pPr>
            <a:r>
              <a:rPr lang="en-US" sz="1800" b="1" i="1" u="sng">
                <a:solidFill>
                  <a:schemeClr val="dk1"/>
                </a:solidFill>
              </a:rPr>
              <a:t>League of Legends</a:t>
            </a:r>
            <a:r>
              <a:rPr lang="en-US" sz="1800">
                <a:solidFill>
                  <a:schemeClr val="dk1"/>
                </a:solidFill>
              </a:rPr>
              <a:t> times and tryouts are still being finalized, but we will announce something when we know.</a:t>
            </a:r>
            <a:endParaRPr sz="1800">
              <a:solidFill>
                <a:schemeClr val="dk1"/>
              </a:solidFill>
            </a:endParaRPr>
          </a:p>
          <a:p>
            <a:pPr marL="0" lvl="0" indent="0" algn="l" rtl="0">
              <a:spcBef>
                <a:spcPts val="1600"/>
              </a:spcBef>
              <a:spcAft>
                <a:spcPts val="1600"/>
              </a:spcAft>
              <a:buNone/>
            </a:pPr>
            <a:r>
              <a:rPr lang="en-US" sz="1800">
                <a:solidFill>
                  <a:schemeClr val="dk1"/>
                </a:solidFill>
              </a:rPr>
              <a:t>More games may be coming, but we don’t have a lot of info yet.  Stay tuned for updates.  For any other questions, contact Mr. Hamilton in room 905.  Or email at b_hamil@carrollk12.org</a:t>
            </a:r>
            <a:endParaRPr sz="28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5"/>
          <p:cNvSpPr txBox="1">
            <a:spLocks noGrp="1"/>
          </p:cNvSpPr>
          <p:nvPr>
            <p:ph type="body" idx="1"/>
          </p:nvPr>
        </p:nvSpPr>
        <p:spPr>
          <a:xfrm>
            <a:off x="683575" y="1417650"/>
            <a:ext cx="8229600" cy="4171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dk1"/>
              </a:buClr>
              <a:buSzPts val="3300"/>
              <a:buNone/>
            </a:pPr>
            <a:r>
              <a:rPr lang="en-US" sz="2800">
                <a:solidFill>
                  <a:schemeClr val="accent2"/>
                </a:solidFill>
              </a:rPr>
              <a:t>The purpose of the club is to enhance the lives of people with intellectual disabilities by providing one-to-one friendships.</a:t>
            </a:r>
            <a:endParaRPr sz="1900">
              <a:solidFill>
                <a:schemeClr val="accent2"/>
              </a:solidFill>
            </a:endParaRPr>
          </a:p>
          <a:p>
            <a:pPr marL="342900" lvl="0" indent="-342582" algn="l" rtl="0">
              <a:lnSpc>
                <a:spcPct val="100000"/>
              </a:lnSpc>
              <a:spcBef>
                <a:spcPts val="1000"/>
              </a:spcBef>
              <a:spcAft>
                <a:spcPts val="0"/>
              </a:spcAft>
              <a:buClr>
                <a:srgbClr val="FF00FF"/>
              </a:buClr>
              <a:buSzPts val="2800"/>
              <a:buChar char="●"/>
            </a:pPr>
            <a:r>
              <a:rPr lang="en-US" sz="2800">
                <a:solidFill>
                  <a:schemeClr val="accent2"/>
                </a:solidFill>
              </a:rPr>
              <a:t>Students form friendships with students in the special education classroom.  </a:t>
            </a:r>
            <a:endParaRPr sz="2800">
              <a:solidFill>
                <a:schemeClr val="accent2"/>
              </a:solidFill>
            </a:endParaRPr>
          </a:p>
          <a:p>
            <a:pPr marL="342900" lvl="0" indent="-342582" algn="l" rtl="0">
              <a:lnSpc>
                <a:spcPct val="100000"/>
              </a:lnSpc>
              <a:spcBef>
                <a:spcPts val="1000"/>
              </a:spcBef>
              <a:spcAft>
                <a:spcPts val="0"/>
              </a:spcAft>
              <a:buClr>
                <a:srgbClr val="FF00FF"/>
              </a:buClr>
              <a:buSzPts val="2800"/>
              <a:buChar char="●"/>
            </a:pPr>
            <a:r>
              <a:rPr lang="en-US" sz="2800">
                <a:solidFill>
                  <a:schemeClr val="accent2"/>
                </a:solidFill>
              </a:rPr>
              <a:t>This is a fun way to include everyone in making long-lasting friendships.  </a:t>
            </a:r>
            <a:br>
              <a:rPr lang="en-US" sz="2800">
                <a:solidFill>
                  <a:schemeClr val="accent2"/>
                </a:solidFill>
              </a:rPr>
            </a:br>
            <a:endParaRPr sz="2800">
              <a:solidFill>
                <a:schemeClr val="accent2"/>
              </a:solidFill>
            </a:endParaRPr>
          </a:p>
          <a:p>
            <a:pPr marL="0" lvl="0" indent="0" algn="l" rtl="0">
              <a:spcBef>
                <a:spcPts val="1000"/>
              </a:spcBef>
              <a:spcAft>
                <a:spcPts val="0"/>
              </a:spcAft>
              <a:buClr>
                <a:schemeClr val="dk1"/>
              </a:buClr>
              <a:buSzPts val="3300"/>
              <a:buNone/>
            </a:pPr>
            <a:r>
              <a:rPr lang="en-US" sz="2700">
                <a:solidFill>
                  <a:schemeClr val="accent2"/>
                </a:solidFill>
              </a:rPr>
              <a:t>If you are interested see Mrs. Cassatt </a:t>
            </a:r>
            <a:endParaRPr sz="1800">
              <a:solidFill>
                <a:schemeClr val="accent2"/>
              </a:solidFill>
            </a:endParaRPr>
          </a:p>
        </p:txBody>
      </p:sp>
      <p:sp>
        <p:nvSpPr>
          <p:cNvPr id="223" name="Google Shape;223;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3700" b="1">
                <a:solidFill>
                  <a:schemeClr val="dk1"/>
                </a:solidFill>
              </a:rPr>
              <a:t>Friends for Life</a:t>
            </a:r>
            <a:endParaRPr sz="3700" b="1">
              <a:solidFill>
                <a:schemeClr val="dk1"/>
              </a:solidFill>
            </a:endParaRPr>
          </a:p>
        </p:txBody>
      </p:sp>
      <p:pic>
        <p:nvPicPr>
          <p:cNvPr id="224" name="Google Shape;224;p35"/>
          <p:cNvPicPr preferRelativeResize="0"/>
          <p:nvPr/>
        </p:nvPicPr>
        <p:blipFill rotWithShape="1">
          <a:blip r:embed="rId3">
            <a:alphaModFix/>
          </a:blip>
          <a:srcRect/>
          <a:stretch/>
        </p:blipFill>
        <p:spPr>
          <a:xfrm>
            <a:off x="7001250" y="4840926"/>
            <a:ext cx="1793000" cy="1723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6"/>
          <p:cNvSpPr txBox="1">
            <a:spLocks noGrp="1"/>
          </p:cNvSpPr>
          <p:nvPr>
            <p:ph type="title"/>
          </p:nvPr>
        </p:nvSpPr>
        <p:spPr>
          <a:xfrm>
            <a:off x="264850" y="1493575"/>
            <a:ext cx="8208900" cy="891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Milonga"/>
              <a:buNone/>
            </a:pPr>
            <a:r>
              <a:rPr lang="en-US" b="1">
                <a:latin typeface="Milonga"/>
                <a:ea typeface="Milonga"/>
                <a:cs typeface="Milonga"/>
                <a:sym typeface="Milonga"/>
              </a:rPr>
              <a:t>                             </a:t>
            </a:r>
            <a:r>
              <a:rPr lang="en-US" sz="4900" b="1">
                <a:latin typeface="Milonga"/>
                <a:ea typeface="Milonga"/>
                <a:cs typeface="Milonga"/>
                <a:sym typeface="Milonga"/>
              </a:rPr>
              <a:t>SOAR</a:t>
            </a:r>
            <a:r>
              <a:rPr lang="en-US"/>
              <a:t> </a:t>
            </a:r>
            <a:br>
              <a:rPr lang="en-US"/>
            </a:br>
            <a:r>
              <a:rPr lang="en-US"/>
              <a:t> </a:t>
            </a:r>
            <a:r>
              <a:rPr lang="en-US" sz="3100"/>
              <a:t>(</a:t>
            </a:r>
            <a:r>
              <a:rPr lang="en-US" sz="3100" b="1"/>
              <a:t>Students Organized for Anti-Racism)          					</a:t>
            </a:r>
            <a:endParaRPr sz="3100"/>
          </a:p>
        </p:txBody>
      </p:sp>
      <p:sp>
        <p:nvSpPr>
          <p:cNvPr id="230" name="Google Shape;230;p36"/>
          <p:cNvSpPr txBox="1">
            <a:spLocks noGrp="1"/>
          </p:cNvSpPr>
          <p:nvPr>
            <p:ph type="body" idx="1"/>
          </p:nvPr>
        </p:nvSpPr>
        <p:spPr>
          <a:xfrm>
            <a:off x="378706" y="2724765"/>
            <a:ext cx="7981200" cy="2263200"/>
          </a:xfrm>
          <a:prstGeom prst="rect">
            <a:avLst/>
          </a:prstGeom>
          <a:noFill/>
          <a:ln>
            <a:noFill/>
          </a:ln>
        </p:spPr>
        <p:txBody>
          <a:bodyPr spcFirstLastPara="1" wrap="square" lIns="91425" tIns="45700" rIns="91425" bIns="45700" anchor="t" anchorCtr="0">
            <a:noAutofit/>
          </a:bodyPr>
          <a:lstStyle/>
          <a:p>
            <a:pPr marL="519113" lvl="0" indent="-603409" algn="l" rtl="0">
              <a:spcBef>
                <a:spcPts val="0"/>
              </a:spcBef>
              <a:spcAft>
                <a:spcPts val="0"/>
              </a:spcAft>
              <a:buClr>
                <a:srgbClr val="3ED6F0"/>
              </a:buClr>
              <a:buSzPts val="3963"/>
              <a:buChar char="•"/>
            </a:pPr>
            <a:r>
              <a:rPr lang="en-US" sz="2537">
                <a:solidFill>
                  <a:schemeClr val="dk1"/>
                </a:solidFill>
              </a:rPr>
              <a:t>Students in this organization will plan and implement activities that support positive culture, relationship building between all students, and anti-racism in many forms.  All students are welcome to join!</a:t>
            </a:r>
            <a:endParaRPr sz="2100">
              <a:solidFill>
                <a:schemeClr val="dk1"/>
              </a:solidFill>
            </a:endParaRPr>
          </a:p>
          <a:p>
            <a:pPr marL="519113" lvl="0" indent="-606266" algn="l" rtl="0">
              <a:spcBef>
                <a:spcPts val="1093"/>
              </a:spcBef>
              <a:spcAft>
                <a:spcPts val="0"/>
              </a:spcAft>
              <a:buClr>
                <a:srgbClr val="3ED6F0"/>
              </a:buClr>
              <a:buSzPts val="3838"/>
              <a:buChar char="•"/>
            </a:pPr>
            <a:r>
              <a:rPr lang="en-US" sz="2412">
                <a:solidFill>
                  <a:schemeClr val="dk1"/>
                </a:solidFill>
              </a:rPr>
              <a:t>Please contact Ms. Miller </a:t>
            </a:r>
            <a:r>
              <a:rPr lang="en-US" sz="2412" u="sng">
                <a:solidFill>
                  <a:schemeClr val="dk1"/>
                </a:solidFill>
                <a:hlinkClick r:id="rId3">
                  <a:extLst>
                    <a:ext uri="{A12FA001-AC4F-418D-AE19-62706E023703}">
                      <ahyp:hlinkClr xmlns:ahyp="http://schemas.microsoft.com/office/drawing/2018/hyperlinkcolor" val="tx"/>
                    </a:ext>
                  </a:extLst>
                </a:hlinkClick>
              </a:rPr>
              <a:t>ajmille@carrollk12.org</a:t>
            </a:r>
            <a:r>
              <a:rPr lang="en-US" sz="2412">
                <a:solidFill>
                  <a:schemeClr val="dk1"/>
                </a:solidFill>
              </a:rPr>
              <a:t> if you’re interested.</a:t>
            </a:r>
            <a:endParaRPr sz="2100">
              <a:solidFill>
                <a:schemeClr val="dk1"/>
              </a:solidFill>
            </a:endParaRPr>
          </a:p>
        </p:txBody>
      </p:sp>
      <p:pic>
        <p:nvPicPr>
          <p:cNvPr id="231" name="Google Shape;231;p36"/>
          <p:cNvPicPr preferRelativeResize="0"/>
          <p:nvPr/>
        </p:nvPicPr>
        <p:blipFill rotWithShape="1">
          <a:blip r:embed="rId4">
            <a:alphaModFix/>
          </a:blip>
          <a:srcRect/>
          <a:stretch/>
        </p:blipFill>
        <p:spPr>
          <a:xfrm>
            <a:off x="6128171" y="198711"/>
            <a:ext cx="2700129" cy="1675862"/>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7"/>
          <p:cNvSpPr txBox="1">
            <a:spLocks noGrp="1"/>
          </p:cNvSpPr>
          <p:nvPr>
            <p:ph type="body" idx="1"/>
          </p:nvPr>
        </p:nvSpPr>
        <p:spPr>
          <a:xfrm>
            <a:off x="724535" y="1700808"/>
            <a:ext cx="8077200" cy="3450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200"/>
              </a:spcAft>
              <a:buClr>
                <a:schemeClr val="dk1"/>
              </a:buClr>
              <a:buSzPts val="2800"/>
              <a:buNone/>
            </a:pPr>
            <a:r>
              <a:rPr lang="en-US" sz="2800">
                <a:solidFill>
                  <a:schemeClr val="accent2"/>
                </a:solidFill>
              </a:rPr>
              <a:t>The following clubs will meet once a month on Thursdays. </a:t>
            </a:r>
            <a:r>
              <a:rPr lang="en-US" sz="2800"/>
              <a:t> </a:t>
            </a:r>
            <a:endParaRPr/>
          </a:p>
        </p:txBody>
      </p:sp>
      <p:sp>
        <p:nvSpPr>
          <p:cNvPr id="237" name="Google Shape;237;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6000" b="1">
                <a:solidFill>
                  <a:schemeClr val="dk1"/>
                </a:solidFill>
              </a:rPr>
              <a:t>C Clubs</a:t>
            </a:r>
            <a:endParaRPr sz="6000"/>
          </a:p>
        </p:txBody>
      </p:sp>
      <p:pic>
        <p:nvPicPr>
          <p:cNvPr id="238" name="Google Shape;238;p37"/>
          <p:cNvPicPr preferRelativeResize="0"/>
          <p:nvPr/>
        </p:nvPicPr>
        <p:blipFill rotWithShape="1">
          <a:blip r:embed="rId3">
            <a:alphaModFix/>
          </a:blip>
          <a:srcRect/>
          <a:stretch/>
        </p:blipFill>
        <p:spPr>
          <a:xfrm>
            <a:off x="3491880" y="3213445"/>
            <a:ext cx="2088231" cy="24384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8"/>
          <p:cNvSpPr txBox="1">
            <a:spLocks noGrp="1"/>
          </p:cNvSpPr>
          <p:nvPr>
            <p:ph type="body" idx="1"/>
          </p:nvPr>
        </p:nvSpPr>
        <p:spPr>
          <a:xfrm>
            <a:off x="245850" y="1268750"/>
            <a:ext cx="8691300" cy="4944600"/>
          </a:xfrm>
          <a:prstGeom prst="rect">
            <a:avLst/>
          </a:prstGeom>
          <a:noFill/>
          <a:ln>
            <a:noFill/>
          </a:ln>
        </p:spPr>
        <p:txBody>
          <a:bodyPr spcFirstLastPara="1" wrap="square" lIns="91425" tIns="45700" rIns="91425" bIns="45700" anchor="t" anchorCtr="0">
            <a:noAutofit/>
          </a:bodyPr>
          <a:lstStyle/>
          <a:p>
            <a:pPr marL="342900" lvl="0" indent="-285750" algn="l" rtl="0">
              <a:spcBef>
                <a:spcPts val="0"/>
              </a:spcBef>
              <a:spcAft>
                <a:spcPts val="0"/>
              </a:spcAft>
              <a:buClr>
                <a:schemeClr val="accent2"/>
              </a:buClr>
              <a:buSzPts val="1500"/>
              <a:buChar char="🔷"/>
            </a:pPr>
            <a:r>
              <a:rPr lang="en-US" sz="2600">
                <a:solidFill>
                  <a:schemeClr val="accent2"/>
                </a:solidFill>
              </a:rPr>
              <a:t>Our purpose is to bring together gay, lesbian, bisexual, transgender, questioning, and straight allied students to promote anti-bullying; to increase awareness and education within the group and the FSK community; and to work to foster classroom climates in which all students, regardless of sexual orientation or gender identity, may feel safe, supported, respected, and affirmed.  </a:t>
            </a:r>
            <a:endParaRPr sz="2600">
              <a:solidFill>
                <a:schemeClr val="accent2"/>
              </a:solidFill>
            </a:endParaRPr>
          </a:p>
          <a:p>
            <a:pPr marL="342900" lvl="0" indent="-285750" algn="l" rtl="0">
              <a:spcBef>
                <a:spcPts val="0"/>
              </a:spcBef>
              <a:spcAft>
                <a:spcPts val="0"/>
              </a:spcAft>
              <a:buClr>
                <a:schemeClr val="accent2"/>
              </a:buClr>
              <a:buSzPts val="1500"/>
              <a:buChar char="🔷"/>
            </a:pPr>
            <a:r>
              <a:rPr lang="en-US" sz="2600">
                <a:solidFill>
                  <a:schemeClr val="accent2"/>
                </a:solidFill>
              </a:rPr>
              <a:t>Activities include educational sessions, sharing circles, community events, and after school meetings.</a:t>
            </a:r>
            <a:endParaRPr sz="2600">
              <a:solidFill>
                <a:schemeClr val="accent2"/>
              </a:solidFill>
            </a:endParaRPr>
          </a:p>
          <a:p>
            <a:pPr marL="342900" lvl="0" indent="-285750" algn="l" rtl="0">
              <a:spcBef>
                <a:spcPts val="1200"/>
              </a:spcBef>
              <a:spcAft>
                <a:spcPts val="0"/>
              </a:spcAft>
              <a:buClr>
                <a:schemeClr val="accent2"/>
              </a:buClr>
              <a:buSzPts val="1500"/>
              <a:buChar char="🔷"/>
            </a:pPr>
            <a:r>
              <a:rPr lang="en-US" sz="2600">
                <a:solidFill>
                  <a:schemeClr val="accent2"/>
                </a:solidFill>
              </a:rPr>
              <a:t>Advisor: Ms. Eiwen</a:t>
            </a:r>
            <a:endParaRPr sz="2600">
              <a:solidFill>
                <a:schemeClr val="accent2"/>
              </a:solidFill>
            </a:endParaRPr>
          </a:p>
        </p:txBody>
      </p:sp>
      <p:sp>
        <p:nvSpPr>
          <p:cNvPr id="244" name="Google Shape;244;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b="1">
                <a:solidFill>
                  <a:schemeClr val="dk1"/>
                </a:solidFill>
              </a:rPr>
              <a:t>Allies</a:t>
            </a:r>
            <a:endParaRPr/>
          </a:p>
        </p:txBody>
      </p:sp>
      <p:pic>
        <p:nvPicPr>
          <p:cNvPr id="245" name="Google Shape;245;p38"/>
          <p:cNvPicPr preferRelativeResize="0"/>
          <p:nvPr/>
        </p:nvPicPr>
        <p:blipFill rotWithShape="1">
          <a:blip r:embed="rId3">
            <a:alphaModFix/>
          </a:blip>
          <a:srcRect/>
          <a:stretch/>
        </p:blipFill>
        <p:spPr>
          <a:xfrm rot="-4365235">
            <a:off x="7759545" y="581030"/>
            <a:ext cx="1328842" cy="6620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9"/>
          <p:cNvSpPr txBox="1">
            <a:spLocks noGrp="1"/>
          </p:cNvSpPr>
          <p:nvPr>
            <p:ph type="body" idx="1"/>
          </p:nvPr>
        </p:nvSpPr>
        <p:spPr>
          <a:xfrm>
            <a:off x="457200" y="1124744"/>
            <a:ext cx="7899400" cy="4248472"/>
          </a:xfrm>
          <a:prstGeom prst="rect">
            <a:avLst/>
          </a:prstGeom>
          <a:noFill/>
          <a:ln>
            <a:noFill/>
          </a:ln>
        </p:spPr>
        <p:txBody>
          <a:bodyPr spcFirstLastPara="1" wrap="square" lIns="91425" tIns="45700" rIns="91425" bIns="45700" anchor="t" anchorCtr="0">
            <a:noAutofit/>
          </a:bodyPr>
          <a:lstStyle/>
          <a:p>
            <a:pPr marL="342900" lvl="0" indent="-311150" algn="l" rtl="0">
              <a:spcBef>
                <a:spcPts val="0"/>
              </a:spcBef>
              <a:spcAft>
                <a:spcPts val="0"/>
              </a:spcAft>
              <a:buClr>
                <a:srgbClr val="00FFFF"/>
              </a:buClr>
              <a:buSzPts val="1500"/>
              <a:buChar char="⬤"/>
            </a:pPr>
            <a:r>
              <a:rPr lang="en-US" sz="2100">
                <a:solidFill>
                  <a:srgbClr val="F7F7F7"/>
                </a:solidFill>
                <a:latin typeface="Arial"/>
                <a:ea typeface="Arial"/>
                <a:cs typeface="Arial"/>
                <a:sym typeface="Arial"/>
              </a:rPr>
              <a:t>F.C.A. or Fellowship of Christian Athletes was a club designed to meet the spiritual needs of student athletes. </a:t>
            </a:r>
            <a:endParaRPr sz="2500">
              <a:solidFill>
                <a:srgbClr val="F7F7F7"/>
              </a:solidFill>
            </a:endParaRPr>
          </a:p>
          <a:p>
            <a:pPr marL="342900" lvl="0" indent="-311150" algn="l" rtl="0">
              <a:spcBef>
                <a:spcPts val="400"/>
              </a:spcBef>
              <a:spcAft>
                <a:spcPts val="0"/>
              </a:spcAft>
              <a:buClr>
                <a:srgbClr val="00FFFF"/>
              </a:buClr>
              <a:buSzPts val="1500"/>
              <a:buChar char="⬤"/>
            </a:pPr>
            <a:r>
              <a:rPr lang="en-US" sz="2100">
                <a:solidFill>
                  <a:srgbClr val="F7F7F7"/>
                </a:solidFill>
                <a:latin typeface="Arial"/>
                <a:ea typeface="Arial"/>
                <a:cs typeface="Arial"/>
                <a:sym typeface="Arial"/>
              </a:rPr>
              <a:t>Over the years it has grown and expanded to all students of any religious or non religious affiliation. Students do not even need to be athletes.</a:t>
            </a:r>
            <a:endParaRPr sz="2500">
              <a:solidFill>
                <a:srgbClr val="F7F7F7"/>
              </a:solidFill>
            </a:endParaRPr>
          </a:p>
          <a:p>
            <a:pPr marL="342900" lvl="0" indent="-311150" algn="l" rtl="0">
              <a:spcBef>
                <a:spcPts val="400"/>
              </a:spcBef>
              <a:spcAft>
                <a:spcPts val="0"/>
              </a:spcAft>
              <a:buClr>
                <a:srgbClr val="00FFFF"/>
              </a:buClr>
              <a:buSzPts val="1500"/>
              <a:buChar char="⬤"/>
            </a:pPr>
            <a:r>
              <a:rPr lang="en-US" sz="2100">
                <a:solidFill>
                  <a:srgbClr val="F7F7F7"/>
                </a:solidFill>
                <a:latin typeface="Arial"/>
                <a:ea typeface="Arial"/>
                <a:cs typeface="Arial"/>
                <a:sym typeface="Arial"/>
              </a:rPr>
              <a:t>The club will meet during KEY time and on every Wed morning at 7am in the old gym. </a:t>
            </a:r>
            <a:endParaRPr sz="2500">
              <a:solidFill>
                <a:srgbClr val="F7F7F7"/>
              </a:solidFill>
            </a:endParaRPr>
          </a:p>
          <a:p>
            <a:pPr marL="342900" lvl="0" indent="-311150" algn="l" rtl="0">
              <a:spcBef>
                <a:spcPts val="400"/>
              </a:spcBef>
              <a:spcAft>
                <a:spcPts val="0"/>
              </a:spcAft>
              <a:buClr>
                <a:srgbClr val="00FFFF"/>
              </a:buClr>
              <a:buSzPts val="1500"/>
              <a:buChar char="⬤"/>
            </a:pPr>
            <a:r>
              <a:rPr lang="en-US" sz="2100">
                <a:solidFill>
                  <a:srgbClr val="F7F7F7"/>
                </a:solidFill>
                <a:latin typeface="Arial"/>
                <a:ea typeface="Arial"/>
                <a:cs typeface="Arial"/>
                <a:sym typeface="Arial"/>
              </a:rPr>
              <a:t>Games, singing, a lesson and snacks make up the typical Wed morning meeting. </a:t>
            </a:r>
            <a:endParaRPr sz="2500">
              <a:solidFill>
                <a:srgbClr val="F7F7F7"/>
              </a:solidFill>
            </a:endParaRPr>
          </a:p>
          <a:p>
            <a:pPr marL="342900" lvl="0" indent="-311150" algn="l" rtl="0">
              <a:spcBef>
                <a:spcPts val="400"/>
              </a:spcBef>
              <a:spcAft>
                <a:spcPts val="0"/>
              </a:spcAft>
              <a:buClr>
                <a:srgbClr val="00FFFF"/>
              </a:buClr>
              <a:buSzPts val="1500"/>
              <a:buChar char="⬤"/>
            </a:pPr>
            <a:r>
              <a:rPr lang="en-US" sz="2100">
                <a:solidFill>
                  <a:srgbClr val="F7F7F7"/>
                </a:solidFill>
                <a:latin typeface="Arial"/>
                <a:ea typeface="Arial"/>
                <a:cs typeface="Arial"/>
                <a:sym typeface="Arial"/>
              </a:rPr>
              <a:t>No dues or fundraising, just fun with friends and an opportunity to meet new people.</a:t>
            </a:r>
            <a:endParaRPr sz="2500">
              <a:solidFill>
                <a:srgbClr val="F7F7F7"/>
              </a:solidFill>
            </a:endParaRPr>
          </a:p>
          <a:p>
            <a:pPr marL="342900" lvl="0" indent="-311150" algn="l" rtl="0">
              <a:spcBef>
                <a:spcPts val="400"/>
              </a:spcBef>
              <a:spcAft>
                <a:spcPts val="1200"/>
              </a:spcAft>
              <a:buClr>
                <a:srgbClr val="00FFFF"/>
              </a:buClr>
              <a:buSzPts val="1500"/>
              <a:buChar char="⬤"/>
            </a:pPr>
            <a:r>
              <a:rPr lang="en-US" sz="2100">
                <a:solidFill>
                  <a:srgbClr val="F7F7F7"/>
                </a:solidFill>
                <a:latin typeface="Arial"/>
                <a:ea typeface="Arial"/>
                <a:cs typeface="Arial"/>
                <a:sym typeface="Arial"/>
              </a:rPr>
              <a:t>For more info contact Mrs. Brilhart in Room 803. </a:t>
            </a:r>
            <a:endParaRPr sz="2500">
              <a:solidFill>
                <a:srgbClr val="F7F7F7"/>
              </a:solidFill>
            </a:endParaRPr>
          </a:p>
        </p:txBody>
      </p:sp>
      <p:sp>
        <p:nvSpPr>
          <p:cNvPr id="251" name="Google Shape;251;p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US" sz="3200" b="1">
                <a:solidFill>
                  <a:schemeClr val="dk1"/>
                </a:solidFill>
              </a:rPr>
              <a:t>Fellowship of Christian  Athletes (FCA)</a:t>
            </a:r>
            <a:endParaRPr sz="2120"/>
          </a:p>
        </p:txBody>
      </p:sp>
      <p:pic>
        <p:nvPicPr>
          <p:cNvPr id="252" name="Google Shape;252;p39" descr="MC900154824[1]"/>
          <p:cNvPicPr preferRelativeResize="0"/>
          <p:nvPr/>
        </p:nvPicPr>
        <p:blipFill rotWithShape="1">
          <a:blip r:embed="rId3">
            <a:alphaModFix/>
          </a:blip>
          <a:srcRect/>
          <a:stretch/>
        </p:blipFill>
        <p:spPr>
          <a:xfrm>
            <a:off x="1357606" y="5987241"/>
            <a:ext cx="6428791" cy="76058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40" descr="14,834 Railroad Track Illustrations, Royalty-Free Vector Graphics &amp; Clip Art  - iStock"/>
          <p:cNvPicPr preferRelativeResize="0"/>
          <p:nvPr/>
        </p:nvPicPr>
        <p:blipFill rotWithShape="1">
          <a:blip r:embed="rId3">
            <a:alphaModFix/>
          </a:blip>
          <a:srcRect t="62959" b="24525"/>
          <a:stretch/>
        </p:blipFill>
        <p:spPr>
          <a:xfrm>
            <a:off x="503546" y="1262792"/>
            <a:ext cx="8136904" cy="792088"/>
          </a:xfrm>
          <a:prstGeom prst="rect">
            <a:avLst/>
          </a:prstGeom>
          <a:noFill/>
          <a:ln>
            <a:noFill/>
          </a:ln>
        </p:spPr>
      </p:pic>
      <p:pic>
        <p:nvPicPr>
          <p:cNvPr id="258" name="Google Shape;258;p40" descr="train clipart free - Google Search | Train cartoon, Train drawing, Train  illustration"/>
          <p:cNvPicPr preferRelativeResize="0"/>
          <p:nvPr/>
        </p:nvPicPr>
        <p:blipFill rotWithShape="1">
          <a:blip r:embed="rId4">
            <a:alphaModFix/>
          </a:blip>
          <a:srcRect/>
          <a:stretch/>
        </p:blipFill>
        <p:spPr>
          <a:xfrm>
            <a:off x="6326525" y="4763932"/>
            <a:ext cx="2466325" cy="1807093"/>
          </a:xfrm>
          <a:prstGeom prst="rect">
            <a:avLst/>
          </a:prstGeom>
          <a:noFill/>
          <a:ln w="38100" cap="flat" cmpd="sng">
            <a:solidFill>
              <a:srgbClr val="A2C4C9"/>
            </a:solidFill>
            <a:prstDash val="solid"/>
            <a:round/>
            <a:headEnd type="none" w="sm" len="sm"/>
            <a:tailEnd type="none" w="sm" len="sm"/>
          </a:ln>
        </p:spPr>
      </p:pic>
      <p:sp>
        <p:nvSpPr>
          <p:cNvPr id="259" name="Google Shape;259;p40"/>
          <p:cNvSpPr txBox="1">
            <a:spLocks noGrp="1"/>
          </p:cNvSpPr>
          <p:nvPr>
            <p:ph type="body" idx="4294967295"/>
          </p:nvPr>
        </p:nvSpPr>
        <p:spPr>
          <a:xfrm>
            <a:off x="321300" y="2238500"/>
            <a:ext cx="8136900" cy="5048100"/>
          </a:xfrm>
          <a:prstGeom prst="rect">
            <a:avLst/>
          </a:prstGeom>
          <a:noFill/>
          <a:ln>
            <a:noFill/>
          </a:ln>
        </p:spPr>
        <p:txBody>
          <a:bodyPr spcFirstLastPara="1" wrap="square" lIns="91425" tIns="45700" rIns="91425" bIns="45700" anchor="t" anchorCtr="0">
            <a:normAutofit fontScale="77500" lnSpcReduction="20000"/>
          </a:bodyPr>
          <a:lstStyle/>
          <a:p>
            <a:pPr marL="342900" marR="0" lvl="0" indent="-380682" algn="l" rtl="0">
              <a:lnSpc>
                <a:spcPct val="120000"/>
              </a:lnSpc>
              <a:spcBef>
                <a:spcPts val="0"/>
              </a:spcBef>
              <a:spcAft>
                <a:spcPts val="0"/>
              </a:spcAft>
              <a:buClr>
                <a:srgbClr val="CC4125"/>
              </a:buClr>
              <a:buSzPct val="110259"/>
              <a:buFont typeface="Noto Sans Symbols"/>
              <a:buChar char="■"/>
            </a:pPr>
            <a:r>
              <a:rPr lang="en-US" sz="3083" b="1">
                <a:solidFill>
                  <a:srgbClr val="F7F7F7"/>
                </a:solidFill>
                <a:latin typeface="Book Antiqua"/>
                <a:ea typeface="Book Antiqua"/>
                <a:cs typeface="Book Antiqua"/>
                <a:sym typeface="Book Antiqua"/>
              </a:rPr>
              <a:t>The FSK Model Engineers is a model railroad club that focuses on model building, electricity, wiring, scenery, programming, repair, and running trains. </a:t>
            </a:r>
            <a:endParaRPr sz="3883" b="1">
              <a:solidFill>
                <a:srgbClr val="F7F7F7"/>
              </a:solidFill>
            </a:endParaRPr>
          </a:p>
          <a:p>
            <a:pPr marL="342900" marR="0" lvl="0" indent="-380682" algn="l" rtl="0">
              <a:lnSpc>
                <a:spcPct val="120000"/>
              </a:lnSpc>
              <a:spcBef>
                <a:spcPts val="0"/>
              </a:spcBef>
              <a:spcAft>
                <a:spcPts val="0"/>
              </a:spcAft>
              <a:buClr>
                <a:srgbClr val="CC4125"/>
              </a:buClr>
              <a:buSzPct val="110259"/>
              <a:buFont typeface="Noto Sans Symbols"/>
              <a:buChar char="■"/>
            </a:pPr>
            <a:r>
              <a:rPr lang="en-US" sz="3083" b="1">
                <a:solidFill>
                  <a:srgbClr val="F7F7F7"/>
                </a:solidFill>
                <a:latin typeface="Book Antiqua"/>
                <a:ea typeface="Book Antiqua"/>
                <a:cs typeface="Book Antiqua"/>
                <a:sym typeface="Book Antiqua"/>
              </a:rPr>
              <a:t>This is a modular layout club where individual members can have their own track modules. </a:t>
            </a:r>
            <a:endParaRPr sz="3883" b="1">
              <a:solidFill>
                <a:srgbClr val="F7F7F7"/>
              </a:solidFill>
            </a:endParaRPr>
          </a:p>
          <a:p>
            <a:pPr marL="342900" marR="0" lvl="0" indent="-380682" algn="l" rtl="0">
              <a:lnSpc>
                <a:spcPct val="120000"/>
              </a:lnSpc>
              <a:spcBef>
                <a:spcPts val="0"/>
              </a:spcBef>
              <a:spcAft>
                <a:spcPts val="0"/>
              </a:spcAft>
              <a:buClr>
                <a:srgbClr val="CC4125"/>
              </a:buClr>
              <a:buSzPct val="110259"/>
              <a:buFont typeface="Noto Sans Symbols"/>
              <a:buChar char="■"/>
            </a:pPr>
            <a:r>
              <a:rPr lang="en-US" sz="3083" b="1">
                <a:solidFill>
                  <a:srgbClr val="F7F7F7"/>
                </a:solidFill>
                <a:latin typeface="Book Antiqua"/>
                <a:ea typeface="Book Antiqua"/>
                <a:cs typeface="Book Antiqua"/>
                <a:sym typeface="Book Antiqua"/>
              </a:rPr>
              <a:t>We model different parts of Maryland, </a:t>
            </a:r>
            <a:endParaRPr sz="3083" b="1">
              <a:solidFill>
                <a:srgbClr val="F7F7F7"/>
              </a:solidFill>
              <a:latin typeface="Book Antiqua"/>
              <a:ea typeface="Book Antiqua"/>
              <a:cs typeface="Book Antiqua"/>
              <a:sym typeface="Book Antiqua"/>
            </a:endParaRPr>
          </a:p>
          <a:p>
            <a:pPr marL="342900" marR="0" lvl="0" indent="0" algn="l" rtl="0">
              <a:lnSpc>
                <a:spcPct val="120000"/>
              </a:lnSpc>
              <a:spcBef>
                <a:spcPts val="0"/>
              </a:spcBef>
              <a:spcAft>
                <a:spcPts val="0"/>
              </a:spcAft>
              <a:buNone/>
            </a:pPr>
            <a:r>
              <a:rPr lang="en-US" sz="3083" b="1">
                <a:solidFill>
                  <a:srgbClr val="F7F7F7"/>
                </a:solidFill>
                <a:latin typeface="Book Antiqua"/>
                <a:ea typeface="Book Antiqua"/>
                <a:cs typeface="Book Antiqua"/>
                <a:sym typeface="Book Antiqua"/>
              </a:rPr>
              <a:t>so each unique location can </a:t>
            </a:r>
            <a:endParaRPr sz="3083" b="1">
              <a:solidFill>
                <a:srgbClr val="F7F7F7"/>
              </a:solidFill>
              <a:latin typeface="Book Antiqua"/>
              <a:ea typeface="Book Antiqua"/>
              <a:cs typeface="Book Antiqua"/>
              <a:sym typeface="Book Antiqua"/>
            </a:endParaRPr>
          </a:p>
          <a:p>
            <a:pPr marL="342900" marR="0" lvl="0" indent="0" algn="l" rtl="0">
              <a:lnSpc>
                <a:spcPct val="120000"/>
              </a:lnSpc>
              <a:spcBef>
                <a:spcPts val="0"/>
              </a:spcBef>
              <a:spcAft>
                <a:spcPts val="0"/>
              </a:spcAft>
              <a:buNone/>
            </a:pPr>
            <a:r>
              <a:rPr lang="en-US" sz="3083" b="1">
                <a:solidFill>
                  <a:srgbClr val="F7F7F7"/>
                </a:solidFill>
                <a:latin typeface="Book Antiqua"/>
                <a:ea typeface="Book Antiqua"/>
                <a:cs typeface="Book Antiqua"/>
                <a:sym typeface="Book Antiqua"/>
              </a:rPr>
              <a:t>be recognized.</a:t>
            </a:r>
            <a:endParaRPr sz="3883" b="1">
              <a:solidFill>
                <a:srgbClr val="F7F7F7"/>
              </a:solidFill>
            </a:endParaRPr>
          </a:p>
          <a:p>
            <a:pPr marL="342900" marR="0" lvl="0" indent="-380682" algn="l" rtl="0">
              <a:lnSpc>
                <a:spcPct val="120000"/>
              </a:lnSpc>
              <a:spcBef>
                <a:spcPts val="800"/>
              </a:spcBef>
              <a:spcAft>
                <a:spcPts val="0"/>
              </a:spcAft>
              <a:buClr>
                <a:srgbClr val="CC4125"/>
              </a:buClr>
              <a:buSzPct val="110259"/>
              <a:buFont typeface="Noto Sans Symbols"/>
              <a:buChar char="■"/>
            </a:pPr>
            <a:r>
              <a:rPr lang="en-US" sz="3083" b="1">
                <a:solidFill>
                  <a:srgbClr val="F7F7F7"/>
                </a:solidFill>
                <a:latin typeface="Book Antiqua"/>
                <a:ea typeface="Book Antiqua"/>
                <a:cs typeface="Book Antiqua"/>
                <a:sym typeface="Book Antiqua"/>
              </a:rPr>
              <a:t>Advisor – Ms. Smith</a:t>
            </a:r>
            <a:endParaRPr sz="3083" b="1">
              <a:solidFill>
                <a:srgbClr val="F7F7F7"/>
              </a:solidFill>
              <a:latin typeface="Book Antiqua"/>
              <a:ea typeface="Book Antiqua"/>
              <a:cs typeface="Book Antiqua"/>
              <a:sym typeface="Book Antiqua"/>
            </a:endParaRPr>
          </a:p>
          <a:p>
            <a:pPr marL="342900" lvl="0" indent="-213359" algn="l" rtl="0">
              <a:lnSpc>
                <a:spcPct val="120000"/>
              </a:lnSpc>
              <a:spcBef>
                <a:spcPts val="1208"/>
              </a:spcBef>
              <a:spcAft>
                <a:spcPts val="0"/>
              </a:spcAft>
              <a:buClr>
                <a:schemeClr val="dk1"/>
              </a:buClr>
              <a:buSzPct val="100000"/>
              <a:buNone/>
            </a:pPr>
            <a:endParaRPr sz="2400">
              <a:latin typeface="Book Antiqua"/>
              <a:ea typeface="Book Antiqua"/>
              <a:cs typeface="Book Antiqua"/>
              <a:sym typeface="Book Antiqua"/>
            </a:endParaRPr>
          </a:p>
          <a:p>
            <a:pPr marL="342900" lvl="0" indent="-213359" algn="l" rtl="0">
              <a:lnSpc>
                <a:spcPct val="120000"/>
              </a:lnSpc>
              <a:spcBef>
                <a:spcPts val="1008"/>
              </a:spcBef>
              <a:spcAft>
                <a:spcPts val="0"/>
              </a:spcAft>
              <a:buClr>
                <a:schemeClr val="dk1"/>
              </a:buClr>
              <a:buSzPct val="100000"/>
              <a:buNone/>
            </a:pPr>
            <a:endParaRPr sz="2400">
              <a:latin typeface="Book Antiqua"/>
              <a:ea typeface="Book Antiqua"/>
              <a:cs typeface="Book Antiqua"/>
              <a:sym typeface="Book Antiqua"/>
            </a:endParaRPr>
          </a:p>
        </p:txBody>
      </p:sp>
      <p:sp>
        <p:nvSpPr>
          <p:cNvPr id="260" name="Google Shape;260;p40"/>
          <p:cNvSpPr/>
          <p:nvPr/>
        </p:nvSpPr>
        <p:spPr>
          <a:xfrm>
            <a:off x="1676400" y="493295"/>
            <a:ext cx="5715000" cy="1066800"/>
          </a:xfrm>
          <a:prstGeom prst="rect">
            <a:avLst/>
          </a:prstGeom>
        </p:spPr>
      </p:sp>
      <p:sp>
        <p:nvSpPr>
          <p:cNvPr id="261" name="Google Shape;261;p40"/>
          <p:cNvSpPr/>
          <p:nvPr/>
        </p:nvSpPr>
        <p:spPr>
          <a:xfrm>
            <a:off x="1469550" y="493300"/>
            <a:ext cx="6521400" cy="769500"/>
          </a:xfrm>
          <a:prstGeom prst="rect">
            <a:avLst/>
          </a:prstGeom>
          <a:noFill/>
          <a:ln>
            <a:noFill/>
          </a:ln>
          <a:effectLst>
            <a:outerShdw blurRad="50800" dist="38100" algn="l" rotWithShape="0">
              <a:srgbClr val="000000">
                <a:alpha val="40000"/>
              </a:srgbClr>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a:solidFill>
                  <a:srgbClr val="6D9EEB"/>
                </a:solidFill>
                <a:latin typeface="Arial"/>
                <a:ea typeface="Arial"/>
                <a:cs typeface="Arial"/>
                <a:sym typeface="Arial"/>
              </a:rPr>
              <a:t>FSK Model </a:t>
            </a:r>
            <a:r>
              <a:rPr lang="en-US" sz="4400" b="1">
                <a:solidFill>
                  <a:srgbClr val="6D9EEB"/>
                </a:solidFill>
              </a:rPr>
              <a:t>Engineers</a:t>
            </a:r>
            <a:endParaRPr sz="4400" b="1" cap="none">
              <a:solidFill>
                <a:srgbClr val="6D9EEB"/>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body" idx="1"/>
          </p:nvPr>
        </p:nvSpPr>
        <p:spPr>
          <a:xfrm>
            <a:off x="457200" y="1772816"/>
            <a:ext cx="8229600" cy="4572000"/>
          </a:xfrm>
          <a:prstGeom prst="rect">
            <a:avLst/>
          </a:prstGeom>
          <a:noFill/>
          <a:ln>
            <a:noFill/>
          </a:ln>
        </p:spPr>
        <p:txBody>
          <a:bodyPr spcFirstLastPara="1" wrap="square" lIns="91425" tIns="45700" rIns="91425" bIns="45700" anchor="t" anchorCtr="0">
            <a:normAutofit lnSpcReduction="10000"/>
          </a:bodyPr>
          <a:lstStyle/>
          <a:p>
            <a:pPr marL="457200" lvl="0" indent="-472440" algn="l" rtl="0">
              <a:spcBef>
                <a:spcPts val="0"/>
              </a:spcBef>
              <a:spcAft>
                <a:spcPts val="0"/>
              </a:spcAft>
              <a:buClr>
                <a:srgbClr val="1155CC"/>
              </a:buClr>
              <a:buSzPts val="3200"/>
              <a:buChar char="•"/>
            </a:pPr>
            <a:r>
              <a:rPr lang="en-US">
                <a:solidFill>
                  <a:srgbClr val="EEEEEE"/>
                </a:solidFill>
                <a:latin typeface="Aharoni"/>
                <a:ea typeface="Aharoni"/>
                <a:cs typeface="Aharoni"/>
                <a:sym typeface="Aharoni"/>
              </a:rPr>
              <a:t>We are a community service organization that builds leadership skills. </a:t>
            </a:r>
            <a:endParaRPr>
              <a:solidFill>
                <a:srgbClr val="EEEEEE"/>
              </a:solidFill>
            </a:endParaRPr>
          </a:p>
          <a:p>
            <a:pPr marL="457200" lvl="0" indent="-472440" algn="l" rtl="0">
              <a:spcBef>
                <a:spcPts val="592"/>
              </a:spcBef>
              <a:spcAft>
                <a:spcPts val="0"/>
              </a:spcAft>
              <a:buClr>
                <a:srgbClr val="1155CC"/>
              </a:buClr>
              <a:buSzPts val="3200"/>
              <a:buChar char="•"/>
            </a:pPr>
            <a:r>
              <a:rPr lang="en-US">
                <a:solidFill>
                  <a:srgbClr val="EEEEEE"/>
                </a:solidFill>
                <a:latin typeface="Aharoni"/>
                <a:ea typeface="Aharoni"/>
                <a:cs typeface="Aharoni"/>
                <a:sym typeface="Aharoni"/>
              </a:rPr>
              <a:t>We are part of the Kiwanis International family.</a:t>
            </a:r>
            <a:endParaRPr>
              <a:solidFill>
                <a:srgbClr val="EEEEEE"/>
              </a:solidFill>
            </a:endParaRPr>
          </a:p>
          <a:p>
            <a:pPr marL="457200" lvl="0" indent="-472440" algn="l" rtl="0">
              <a:spcBef>
                <a:spcPts val="592"/>
              </a:spcBef>
              <a:spcAft>
                <a:spcPts val="0"/>
              </a:spcAft>
              <a:buClr>
                <a:srgbClr val="1155CC"/>
              </a:buClr>
              <a:buSzPts val="3200"/>
              <a:buChar char="•"/>
            </a:pPr>
            <a:r>
              <a:rPr lang="en-US">
                <a:solidFill>
                  <a:srgbClr val="EEEEEE"/>
                </a:solidFill>
                <a:latin typeface="Aharoni"/>
                <a:ea typeface="Aharoni"/>
                <a:cs typeface="Aharoni"/>
                <a:sym typeface="Aharoni"/>
              </a:rPr>
              <a:t>Members earn service learning hours by participating in projects for charities such as UNICEF and March of Dimes. </a:t>
            </a:r>
            <a:endParaRPr>
              <a:solidFill>
                <a:srgbClr val="EEEEEE"/>
              </a:solidFill>
            </a:endParaRPr>
          </a:p>
          <a:p>
            <a:pPr marL="457200" lvl="0" indent="-472440" algn="l" rtl="0">
              <a:spcBef>
                <a:spcPts val="592"/>
              </a:spcBef>
              <a:spcAft>
                <a:spcPts val="0"/>
              </a:spcAft>
              <a:buClr>
                <a:srgbClr val="1155CC"/>
              </a:buClr>
              <a:buSzPts val="3200"/>
              <a:buChar char="•"/>
            </a:pPr>
            <a:r>
              <a:rPr lang="en-US">
                <a:solidFill>
                  <a:srgbClr val="EEEEEE"/>
                </a:solidFill>
                <a:latin typeface="Aharoni"/>
                <a:ea typeface="Aharoni"/>
                <a:cs typeface="Aharoni"/>
                <a:sym typeface="Aharoni"/>
              </a:rPr>
              <a:t>We also volunteer at local organizations such as SERRV and the Kiwanis of Westminster. </a:t>
            </a:r>
            <a:endParaRPr>
              <a:solidFill>
                <a:srgbClr val="EEEEEE"/>
              </a:solidFill>
            </a:endParaRPr>
          </a:p>
          <a:p>
            <a:pPr marL="457200" lvl="0" indent="-472440" algn="l" rtl="0">
              <a:spcBef>
                <a:spcPts val="592"/>
              </a:spcBef>
              <a:spcAft>
                <a:spcPts val="1200"/>
              </a:spcAft>
              <a:buClr>
                <a:srgbClr val="1155CC"/>
              </a:buClr>
              <a:buSzPts val="3200"/>
              <a:buChar char="•"/>
            </a:pPr>
            <a:r>
              <a:rPr lang="en-US">
                <a:solidFill>
                  <a:srgbClr val="EEEEEE"/>
                </a:solidFill>
                <a:latin typeface="Aharoni"/>
                <a:ea typeface="Aharoni"/>
                <a:cs typeface="Aharoni"/>
                <a:sym typeface="Aharoni"/>
              </a:rPr>
              <a:t>For more information please see Mrs. Myers in the Media Center</a:t>
            </a:r>
            <a:endParaRPr>
              <a:solidFill>
                <a:srgbClr val="EEEEEE"/>
              </a:solidFill>
            </a:endParaRPr>
          </a:p>
        </p:txBody>
      </p:sp>
      <p:sp>
        <p:nvSpPr>
          <p:cNvPr id="267" name="Google Shape;267;p41"/>
          <p:cNvSpPr txBox="1">
            <a:spLocks noGrp="1"/>
          </p:cNvSpPr>
          <p:nvPr>
            <p:ph type="title"/>
          </p:nvPr>
        </p:nvSpPr>
        <p:spPr>
          <a:xfrm>
            <a:off x="457200" y="451394"/>
            <a:ext cx="5334000" cy="1219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Aharoni"/>
              <a:buNone/>
            </a:pPr>
            <a:r>
              <a:rPr lang="en-US" sz="4000">
                <a:solidFill>
                  <a:schemeClr val="dk1"/>
                </a:solidFill>
                <a:latin typeface="Aharoni"/>
                <a:ea typeface="Aharoni"/>
                <a:cs typeface="Aharoni"/>
                <a:sym typeface="Aharoni"/>
              </a:rPr>
              <a:t>Key Club</a:t>
            </a:r>
            <a:br>
              <a:rPr lang="en-US" sz="4000">
                <a:solidFill>
                  <a:schemeClr val="dk1"/>
                </a:solidFill>
                <a:latin typeface="Aharoni"/>
                <a:ea typeface="Aharoni"/>
                <a:cs typeface="Aharoni"/>
                <a:sym typeface="Aharoni"/>
              </a:rPr>
            </a:br>
            <a:r>
              <a:rPr lang="en-US" sz="3200">
                <a:solidFill>
                  <a:schemeClr val="dk1"/>
                </a:solidFill>
                <a:latin typeface="Aharoni"/>
                <a:ea typeface="Aharoni"/>
                <a:cs typeface="Aharoni"/>
                <a:sym typeface="Aharoni"/>
              </a:rPr>
              <a:t>“Caring - our way of life.”</a:t>
            </a:r>
            <a:endParaRPr/>
          </a:p>
        </p:txBody>
      </p:sp>
      <p:pic>
        <p:nvPicPr>
          <p:cNvPr id="268" name="Google Shape;268;p41"/>
          <p:cNvPicPr preferRelativeResize="0"/>
          <p:nvPr/>
        </p:nvPicPr>
        <p:blipFill>
          <a:blip r:embed="rId3">
            <a:alphaModFix/>
          </a:blip>
          <a:stretch>
            <a:fillRect/>
          </a:stretch>
        </p:blipFill>
        <p:spPr>
          <a:xfrm>
            <a:off x="6019800" y="685800"/>
            <a:ext cx="2286000" cy="9687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2"/>
          <p:cNvSpPr txBox="1">
            <a:spLocks noGrp="1"/>
          </p:cNvSpPr>
          <p:nvPr>
            <p:ph type="title"/>
          </p:nvPr>
        </p:nvSpPr>
        <p:spPr>
          <a:xfrm>
            <a:off x="2194204" y="468311"/>
            <a:ext cx="61722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ourgette"/>
              <a:buNone/>
            </a:pPr>
            <a:r>
              <a:rPr lang="en-US" sz="5400">
                <a:latin typeface="Courgette"/>
                <a:ea typeface="Courgette"/>
                <a:cs typeface="Courgette"/>
                <a:sym typeface="Courgette"/>
              </a:rPr>
              <a:t>Mock Trial</a:t>
            </a:r>
            <a:endParaRPr sz="5400">
              <a:latin typeface="Courgette"/>
              <a:ea typeface="Courgette"/>
              <a:cs typeface="Courgette"/>
              <a:sym typeface="Courgette"/>
            </a:endParaRPr>
          </a:p>
        </p:txBody>
      </p:sp>
      <p:sp>
        <p:nvSpPr>
          <p:cNvPr id="274" name="Google Shape;274;p42"/>
          <p:cNvSpPr txBox="1">
            <a:spLocks noGrp="1"/>
          </p:cNvSpPr>
          <p:nvPr>
            <p:ph type="body" idx="1"/>
          </p:nvPr>
        </p:nvSpPr>
        <p:spPr>
          <a:xfrm>
            <a:off x="339600" y="2117725"/>
            <a:ext cx="8464800" cy="4526100"/>
          </a:xfrm>
          <a:prstGeom prst="rect">
            <a:avLst/>
          </a:prstGeom>
          <a:noFill/>
          <a:ln>
            <a:noFill/>
          </a:ln>
        </p:spPr>
        <p:txBody>
          <a:bodyPr spcFirstLastPara="1" wrap="square" lIns="91425" tIns="45700" rIns="91425" bIns="45700" anchor="t" anchorCtr="0">
            <a:normAutofit fontScale="85000" lnSpcReduction="20000"/>
          </a:bodyPr>
          <a:lstStyle/>
          <a:p>
            <a:pPr marL="566738" lvl="0" indent="-644329" algn="l" rtl="0">
              <a:lnSpc>
                <a:spcPct val="100000"/>
              </a:lnSpc>
              <a:spcBef>
                <a:spcPts val="0"/>
              </a:spcBef>
              <a:spcAft>
                <a:spcPts val="0"/>
              </a:spcAft>
              <a:buClr>
                <a:srgbClr val="A61C00"/>
              </a:buClr>
              <a:buSzPct val="141966"/>
              <a:buChar char="•"/>
            </a:pPr>
            <a:r>
              <a:rPr lang="en-US" sz="3001">
                <a:solidFill>
                  <a:srgbClr val="F7F7F7"/>
                </a:solidFill>
                <a:latin typeface="Arial Narrow"/>
                <a:ea typeface="Arial Narrow"/>
                <a:cs typeface="Arial Narrow"/>
                <a:sym typeface="Arial Narrow"/>
              </a:rPr>
              <a:t>Mock Trial is where teams are given a fictional court case to represent where they will prepare the defense/plaintiff arguments to compete in court against other teams in the county. Winners will move onto regionals and states.</a:t>
            </a:r>
            <a:endParaRPr sz="3001">
              <a:solidFill>
                <a:srgbClr val="F7F7F7"/>
              </a:solidFill>
            </a:endParaRPr>
          </a:p>
          <a:p>
            <a:pPr marL="566738" lvl="0" indent="-644329" algn="l" rtl="0">
              <a:lnSpc>
                <a:spcPct val="100000"/>
              </a:lnSpc>
              <a:spcBef>
                <a:spcPts val="1380"/>
              </a:spcBef>
              <a:spcAft>
                <a:spcPts val="0"/>
              </a:spcAft>
              <a:buClr>
                <a:srgbClr val="A61C00"/>
              </a:buClr>
              <a:buSzPct val="141966"/>
              <a:buChar char="•"/>
            </a:pPr>
            <a:r>
              <a:rPr lang="en-US" sz="3001">
                <a:solidFill>
                  <a:srgbClr val="F7F7F7"/>
                </a:solidFill>
                <a:latin typeface="Arial Narrow"/>
                <a:ea typeface="Arial Narrow"/>
                <a:cs typeface="Arial Narrow"/>
                <a:sym typeface="Arial Narrow"/>
              </a:rPr>
              <a:t>Open to anyone, especially those interested in pursuing careers in law.</a:t>
            </a:r>
            <a:endParaRPr sz="3001">
              <a:solidFill>
                <a:srgbClr val="F7F7F7"/>
              </a:solidFill>
            </a:endParaRPr>
          </a:p>
          <a:p>
            <a:pPr marL="566738" lvl="0" indent="-644329" algn="l" rtl="0">
              <a:lnSpc>
                <a:spcPct val="100000"/>
              </a:lnSpc>
              <a:spcBef>
                <a:spcPts val="1380"/>
              </a:spcBef>
              <a:spcAft>
                <a:spcPts val="0"/>
              </a:spcAft>
              <a:buClr>
                <a:srgbClr val="A61C00"/>
              </a:buClr>
              <a:buSzPct val="141966"/>
              <a:buChar char="•"/>
            </a:pPr>
            <a:r>
              <a:rPr lang="en-US" sz="3001">
                <a:solidFill>
                  <a:srgbClr val="F7F7F7"/>
                </a:solidFill>
                <a:latin typeface="Arial Narrow"/>
                <a:ea typeface="Arial Narrow"/>
                <a:cs typeface="Arial Narrow"/>
                <a:sym typeface="Arial Narrow"/>
              </a:rPr>
              <a:t>We will have practices and competitions after school that will require your own transportation.</a:t>
            </a:r>
            <a:endParaRPr sz="3001">
              <a:solidFill>
                <a:srgbClr val="F7F7F7"/>
              </a:solidFill>
              <a:latin typeface="Arial Narrow"/>
              <a:ea typeface="Arial Narrow"/>
              <a:cs typeface="Arial Narrow"/>
              <a:sym typeface="Arial Narrow"/>
            </a:endParaRPr>
          </a:p>
          <a:p>
            <a:pPr marL="566738" lvl="0" indent="-644329" algn="l" rtl="0">
              <a:lnSpc>
                <a:spcPct val="100000"/>
              </a:lnSpc>
              <a:spcBef>
                <a:spcPts val="1380"/>
              </a:spcBef>
              <a:spcAft>
                <a:spcPts val="0"/>
              </a:spcAft>
              <a:buClr>
                <a:srgbClr val="A61C00"/>
              </a:buClr>
              <a:buSzPct val="141966"/>
              <a:buChar char="•"/>
            </a:pPr>
            <a:r>
              <a:rPr lang="en-US" sz="3001">
                <a:solidFill>
                  <a:srgbClr val="F7F7F7"/>
                </a:solidFill>
                <a:latin typeface="Arial Narrow"/>
                <a:ea typeface="Arial Narrow"/>
                <a:cs typeface="Arial Narrow"/>
                <a:sym typeface="Arial Narrow"/>
              </a:rPr>
              <a:t>See Mrs. Bell or Ms. Wixted for more information</a:t>
            </a:r>
            <a:endParaRPr sz="3001">
              <a:solidFill>
                <a:srgbClr val="F7F7F7"/>
              </a:solidFill>
            </a:endParaRPr>
          </a:p>
          <a:p>
            <a:pPr marL="566738" lvl="0" indent="-566738" algn="l" rtl="0">
              <a:spcBef>
                <a:spcPts val="1260"/>
              </a:spcBef>
              <a:spcAft>
                <a:spcPts val="1200"/>
              </a:spcAft>
              <a:buClr>
                <a:schemeClr val="dk1"/>
              </a:buClr>
              <a:buSzPct val="100000"/>
              <a:buNone/>
            </a:pPr>
            <a:endParaRPr sz="1800"/>
          </a:p>
        </p:txBody>
      </p:sp>
      <p:pic>
        <p:nvPicPr>
          <p:cNvPr id="275" name="Google Shape;275;p42" descr="Image result for courtroom clipart"/>
          <p:cNvPicPr preferRelativeResize="0"/>
          <p:nvPr/>
        </p:nvPicPr>
        <p:blipFill rotWithShape="1">
          <a:blip r:embed="rId3">
            <a:alphaModFix/>
          </a:blip>
          <a:srcRect/>
          <a:stretch/>
        </p:blipFill>
        <p:spPr>
          <a:xfrm>
            <a:off x="993346" y="468288"/>
            <a:ext cx="1828716" cy="13715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3"/>
          <p:cNvSpPr txBox="1">
            <a:spLocks noGrp="1"/>
          </p:cNvSpPr>
          <p:nvPr>
            <p:ph type="title"/>
          </p:nvPr>
        </p:nvSpPr>
        <p:spPr>
          <a:xfrm>
            <a:off x="457200" y="457200"/>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Quintessential"/>
              <a:buNone/>
            </a:pPr>
            <a:r>
              <a:rPr lang="en-US" sz="3600" b="1">
                <a:latin typeface="Quintessential"/>
                <a:ea typeface="Quintessential"/>
                <a:cs typeface="Quintessential"/>
                <a:sym typeface="Quintessential"/>
              </a:rPr>
              <a:t>National English Honor Society (NEHS)</a:t>
            </a:r>
            <a:endParaRPr sz="3600" b="1">
              <a:latin typeface="Quintessential"/>
              <a:ea typeface="Quintessential"/>
              <a:cs typeface="Quintessential"/>
              <a:sym typeface="Quintessential"/>
            </a:endParaRPr>
          </a:p>
        </p:txBody>
      </p:sp>
      <p:sp>
        <p:nvSpPr>
          <p:cNvPr id="281" name="Google Shape;281;p43"/>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a:bodyPr>
          <a:lstStyle/>
          <a:p>
            <a:pPr marL="342900" lvl="0" indent="-400050" algn="l" rtl="0">
              <a:spcBef>
                <a:spcPts val="0"/>
              </a:spcBef>
              <a:spcAft>
                <a:spcPts val="0"/>
              </a:spcAft>
              <a:buClr>
                <a:srgbClr val="F3DF65"/>
              </a:buClr>
              <a:buSzPts val="3100"/>
              <a:buChar char="•"/>
            </a:pPr>
            <a:r>
              <a:rPr lang="en-US" sz="2600">
                <a:solidFill>
                  <a:srgbClr val="F7F7F7"/>
                </a:solidFill>
                <a:latin typeface="Quintessential"/>
                <a:ea typeface="Quintessential"/>
                <a:cs typeface="Quintessential"/>
                <a:sym typeface="Quintessential"/>
              </a:rPr>
              <a:t>NEHS is an organization that recognizes high school students for accomplishments and enthusiasm in the field of English and language arts.</a:t>
            </a:r>
            <a:endParaRPr sz="3600">
              <a:solidFill>
                <a:srgbClr val="F7F7F7"/>
              </a:solidFill>
            </a:endParaRPr>
          </a:p>
          <a:p>
            <a:pPr marL="342900" lvl="0" indent="-400050" algn="l" rtl="0">
              <a:spcBef>
                <a:spcPts val="1000"/>
              </a:spcBef>
              <a:spcAft>
                <a:spcPts val="0"/>
              </a:spcAft>
              <a:buClr>
                <a:srgbClr val="F3DF65"/>
              </a:buClr>
              <a:buSzPts val="3100"/>
              <a:buChar char="•"/>
            </a:pPr>
            <a:r>
              <a:rPr lang="en-US" sz="2600">
                <a:solidFill>
                  <a:srgbClr val="F7F7F7"/>
                </a:solidFill>
                <a:latin typeface="Quintessential"/>
                <a:ea typeface="Quintessential"/>
                <a:cs typeface="Quintessential"/>
                <a:sym typeface="Quintessential"/>
              </a:rPr>
              <a:t>Membership is through invitation, which is earned through taking a number of English courses, having a set GPA, as well as other qualities.</a:t>
            </a:r>
            <a:endParaRPr sz="3600">
              <a:solidFill>
                <a:srgbClr val="F7F7F7"/>
              </a:solidFill>
            </a:endParaRPr>
          </a:p>
          <a:p>
            <a:pPr marL="342900" lvl="0" indent="-400050" algn="l" rtl="0">
              <a:spcBef>
                <a:spcPts val="1000"/>
              </a:spcBef>
              <a:spcAft>
                <a:spcPts val="1000"/>
              </a:spcAft>
              <a:buClr>
                <a:srgbClr val="F3DF65"/>
              </a:buClr>
              <a:buSzPts val="3100"/>
              <a:buChar char="•"/>
            </a:pPr>
            <a:r>
              <a:rPr lang="en-US" sz="2600">
                <a:solidFill>
                  <a:srgbClr val="F7F7F7"/>
                </a:solidFill>
                <a:latin typeface="Quintessential"/>
                <a:ea typeface="Quintessential"/>
                <a:cs typeface="Quintessential"/>
                <a:sym typeface="Quintessential"/>
              </a:rPr>
              <a:t>See Mr. Cornell for more information.</a:t>
            </a:r>
            <a:endParaRPr sz="3600">
              <a:solidFill>
                <a:srgbClr val="F7F7F7"/>
              </a:solidFill>
            </a:endParaRPr>
          </a:p>
        </p:txBody>
      </p:sp>
      <p:pic>
        <p:nvPicPr>
          <p:cNvPr id="282" name="Google Shape;282;p43"/>
          <p:cNvPicPr preferRelativeResize="0"/>
          <p:nvPr/>
        </p:nvPicPr>
        <p:blipFill rotWithShape="1">
          <a:blip r:embed="rId3">
            <a:alphaModFix/>
          </a:blip>
          <a:srcRect/>
          <a:stretch/>
        </p:blipFill>
        <p:spPr>
          <a:xfrm>
            <a:off x="5144343" y="5498899"/>
            <a:ext cx="3542455" cy="824955"/>
          </a:xfrm>
          <a:prstGeom prst="rect">
            <a:avLst/>
          </a:prstGeom>
          <a:noFill/>
          <a:ln w="38100" cap="flat" cmpd="sng">
            <a:solidFill>
              <a:srgbClr val="F1C232"/>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4"/>
          <p:cNvSpPr txBox="1">
            <a:spLocks noGrp="1"/>
          </p:cNvSpPr>
          <p:nvPr>
            <p:ph type="body" idx="1"/>
          </p:nvPr>
        </p:nvSpPr>
        <p:spPr>
          <a:xfrm>
            <a:off x="207025" y="1417650"/>
            <a:ext cx="8479800" cy="4603800"/>
          </a:xfrm>
          <a:prstGeom prst="rect">
            <a:avLst/>
          </a:prstGeom>
          <a:noFill/>
          <a:ln>
            <a:noFill/>
          </a:ln>
        </p:spPr>
        <p:txBody>
          <a:bodyPr spcFirstLastPara="1" wrap="square" lIns="91425" tIns="45700" rIns="91425" bIns="45700" anchor="t" anchorCtr="0">
            <a:noAutofit/>
          </a:bodyPr>
          <a:lstStyle/>
          <a:p>
            <a:pPr marL="463550" lvl="0" indent="-499744" algn="l" rtl="0">
              <a:spcBef>
                <a:spcPts val="0"/>
              </a:spcBef>
              <a:spcAft>
                <a:spcPts val="0"/>
              </a:spcAft>
              <a:buClr>
                <a:srgbClr val="A1E680"/>
              </a:buClr>
              <a:buSzPts val="2770"/>
              <a:buChar char="•"/>
            </a:pPr>
            <a:r>
              <a:rPr lang="en-US" sz="2370">
                <a:solidFill>
                  <a:srgbClr val="EEEEEE"/>
                </a:solidFill>
                <a:latin typeface="Baumans"/>
                <a:ea typeface="Baumans"/>
                <a:cs typeface="Baumans"/>
                <a:sym typeface="Baumans"/>
              </a:rPr>
              <a:t>SGA members represent the student body by making FSK a more productive learning environment for students and staff. </a:t>
            </a:r>
            <a:endParaRPr sz="2370">
              <a:solidFill>
                <a:srgbClr val="EEEEEE"/>
              </a:solidFill>
            </a:endParaRPr>
          </a:p>
          <a:p>
            <a:pPr marL="463550" lvl="0" indent="-499744" algn="l" rtl="0">
              <a:spcBef>
                <a:spcPts val="600"/>
              </a:spcBef>
              <a:spcAft>
                <a:spcPts val="0"/>
              </a:spcAft>
              <a:buClr>
                <a:srgbClr val="A1E680"/>
              </a:buClr>
              <a:buSzPts val="2770"/>
              <a:buChar char="•"/>
            </a:pPr>
            <a:r>
              <a:rPr lang="en-US" sz="2370">
                <a:solidFill>
                  <a:srgbClr val="EEEEEE"/>
                </a:solidFill>
                <a:latin typeface="Baumans"/>
                <a:ea typeface="Baumans"/>
                <a:cs typeface="Baumans"/>
                <a:sym typeface="Baumans"/>
              </a:rPr>
              <a:t>SGA sponsors several community service projects throughout the year such as volleyball tournaments, lock-ins, dances and blood drives. </a:t>
            </a:r>
            <a:endParaRPr sz="2370">
              <a:solidFill>
                <a:srgbClr val="EEEEEE"/>
              </a:solidFill>
            </a:endParaRPr>
          </a:p>
          <a:p>
            <a:pPr marL="463550" lvl="0" indent="-499744" algn="l" rtl="0">
              <a:spcBef>
                <a:spcPts val="600"/>
              </a:spcBef>
              <a:spcAft>
                <a:spcPts val="0"/>
              </a:spcAft>
              <a:buClr>
                <a:srgbClr val="A1E680"/>
              </a:buClr>
              <a:buSzPts val="2770"/>
              <a:buChar char="•"/>
            </a:pPr>
            <a:r>
              <a:rPr lang="en-US" sz="2370">
                <a:solidFill>
                  <a:srgbClr val="EEEEEE"/>
                </a:solidFill>
                <a:latin typeface="Baumans"/>
                <a:ea typeface="Baumans"/>
                <a:cs typeface="Baumans"/>
                <a:sym typeface="Baumans"/>
              </a:rPr>
              <a:t>Every year SGA is in charge of coordinating the Homecoming festivities; from the pep rally, to spirit week to the dance. </a:t>
            </a:r>
            <a:endParaRPr sz="2370">
              <a:solidFill>
                <a:srgbClr val="EEEEEE"/>
              </a:solidFill>
            </a:endParaRPr>
          </a:p>
          <a:p>
            <a:pPr marL="463550" lvl="0" indent="-499744" algn="l" rtl="0">
              <a:spcBef>
                <a:spcPts val="600"/>
              </a:spcBef>
              <a:spcAft>
                <a:spcPts val="0"/>
              </a:spcAft>
              <a:buClr>
                <a:srgbClr val="A1E680"/>
              </a:buClr>
              <a:buSzPts val="2770"/>
              <a:buChar char="•"/>
            </a:pPr>
            <a:r>
              <a:rPr lang="en-US" sz="2370">
                <a:solidFill>
                  <a:srgbClr val="EEEEEE"/>
                </a:solidFill>
                <a:latin typeface="Baumans"/>
                <a:ea typeface="Baumans"/>
                <a:cs typeface="Baumans"/>
                <a:sym typeface="Baumans"/>
              </a:rPr>
              <a:t>SGA Dues are $5</a:t>
            </a:r>
            <a:endParaRPr sz="2370">
              <a:solidFill>
                <a:srgbClr val="EEEEEE"/>
              </a:solidFill>
            </a:endParaRPr>
          </a:p>
          <a:p>
            <a:pPr marL="463550" lvl="0" indent="-499744" algn="l" rtl="0">
              <a:spcBef>
                <a:spcPts val="600"/>
              </a:spcBef>
              <a:spcAft>
                <a:spcPts val="0"/>
              </a:spcAft>
              <a:buClr>
                <a:srgbClr val="A1E680"/>
              </a:buClr>
              <a:buSzPts val="2770"/>
              <a:buChar char="•"/>
            </a:pPr>
            <a:r>
              <a:rPr lang="en-US" sz="2370">
                <a:solidFill>
                  <a:srgbClr val="EEEEEE"/>
                </a:solidFill>
                <a:latin typeface="Baumans"/>
                <a:ea typeface="Baumans"/>
                <a:cs typeface="Baumans"/>
                <a:sym typeface="Baumans"/>
              </a:rPr>
              <a:t>For more information please contact Ms. Tangires                      or Ms. Wixted</a:t>
            </a:r>
            <a:endParaRPr sz="2370">
              <a:solidFill>
                <a:srgbClr val="EEEEEE"/>
              </a:solidFill>
            </a:endParaRPr>
          </a:p>
          <a:p>
            <a:pPr marL="463550" lvl="0" indent="-463550" algn="l" rtl="0">
              <a:lnSpc>
                <a:spcPct val="90000"/>
              </a:lnSpc>
              <a:spcBef>
                <a:spcPts val="0"/>
              </a:spcBef>
              <a:spcAft>
                <a:spcPts val="1200"/>
              </a:spcAft>
              <a:buClr>
                <a:schemeClr val="dk1"/>
              </a:buClr>
              <a:buSzPts val="1860"/>
              <a:buFont typeface="Calibri"/>
              <a:buNone/>
            </a:pPr>
            <a:endParaRPr sz="1860">
              <a:solidFill>
                <a:schemeClr val="dk1"/>
              </a:solidFill>
              <a:latin typeface="Arial"/>
              <a:ea typeface="Arial"/>
              <a:cs typeface="Arial"/>
              <a:sym typeface="Arial"/>
            </a:endParaRPr>
          </a:p>
        </p:txBody>
      </p:sp>
      <p:sp>
        <p:nvSpPr>
          <p:cNvPr id="288" name="Google Shape;288;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sz="4000" b="1">
                <a:solidFill>
                  <a:schemeClr val="dk1"/>
                </a:solidFill>
              </a:rPr>
              <a:t>Student Government Association (SGA)</a:t>
            </a:r>
            <a:endParaRPr/>
          </a:p>
        </p:txBody>
      </p:sp>
      <p:pic>
        <p:nvPicPr>
          <p:cNvPr id="289" name="Google Shape;289;p44" descr="MC900439613[1]"/>
          <p:cNvPicPr preferRelativeResize="0"/>
          <p:nvPr/>
        </p:nvPicPr>
        <p:blipFill rotWithShape="1">
          <a:blip r:embed="rId3">
            <a:alphaModFix/>
          </a:blip>
          <a:srcRect/>
          <a:stretch/>
        </p:blipFill>
        <p:spPr>
          <a:xfrm>
            <a:off x="7480111" y="5105002"/>
            <a:ext cx="1452563" cy="1600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5"/>
          <p:cNvSpPr txBox="1">
            <a:spLocks noGrp="1"/>
          </p:cNvSpPr>
          <p:nvPr>
            <p:ph type="body" idx="1"/>
          </p:nvPr>
        </p:nvSpPr>
        <p:spPr>
          <a:xfrm>
            <a:off x="286500" y="1724400"/>
            <a:ext cx="8400300" cy="3450600"/>
          </a:xfrm>
          <a:prstGeom prst="rect">
            <a:avLst/>
          </a:prstGeom>
          <a:noFill/>
          <a:ln>
            <a:noFill/>
          </a:ln>
        </p:spPr>
        <p:txBody>
          <a:bodyPr spcFirstLastPara="1" wrap="square" lIns="91425" tIns="45700" rIns="91425" bIns="45700" anchor="t" anchorCtr="0">
            <a:noAutofit/>
          </a:bodyPr>
          <a:lstStyle/>
          <a:p>
            <a:pPr marL="342900" lvl="0" indent="-393700" algn="l" rtl="0">
              <a:lnSpc>
                <a:spcPct val="90000"/>
              </a:lnSpc>
              <a:spcBef>
                <a:spcPts val="0"/>
              </a:spcBef>
              <a:spcAft>
                <a:spcPts val="0"/>
              </a:spcAft>
              <a:buClr>
                <a:schemeClr val="accent5"/>
              </a:buClr>
              <a:buSzPts val="3200"/>
              <a:buChar char="•"/>
            </a:pPr>
            <a:r>
              <a:rPr lang="en-US" sz="2900">
                <a:solidFill>
                  <a:schemeClr val="accent2"/>
                </a:solidFill>
                <a:latin typeface="Corsiva"/>
                <a:ea typeface="Corsiva"/>
                <a:cs typeface="Corsiva"/>
                <a:sym typeface="Corsiva"/>
              </a:rPr>
              <a:t>Tri-M is an honor society dedicated to music and music advocacy that is sponsored internationally by MENC. </a:t>
            </a:r>
            <a:endParaRPr sz="2900">
              <a:solidFill>
                <a:schemeClr val="accent2"/>
              </a:solidFill>
            </a:endParaRPr>
          </a:p>
          <a:p>
            <a:pPr marL="342900" lvl="0" indent="-393700" algn="l" rtl="0">
              <a:lnSpc>
                <a:spcPct val="90000"/>
              </a:lnSpc>
              <a:spcBef>
                <a:spcPts val="1800"/>
              </a:spcBef>
              <a:spcAft>
                <a:spcPts val="0"/>
              </a:spcAft>
              <a:buClr>
                <a:schemeClr val="accent5"/>
              </a:buClr>
              <a:buSzPts val="3200"/>
              <a:buChar char="•"/>
            </a:pPr>
            <a:r>
              <a:rPr lang="en-US" sz="2900">
                <a:solidFill>
                  <a:schemeClr val="accent2"/>
                </a:solidFill>
                <a:latin typeface="Corsiva"/>
                <a:ea typeface="Corsiva"/>
                <a:cs typeface="Corsiva"/>
                <a:sym typeface="Corsiva"/>
              </a:rPr>
              <a:t>Students show they are candidates for this club by participating in music organizations and activities at FSK as well as in the community. </a:t>
            </a:r>
            <a:endParaRPr sz="2900">
              <a:solidFill>
                <a:schemeClr val="accent2"/>
              </a:solidFill>
            </a:endParaRPr>
          </a:p>
          <a:p>
            <a:pPr marL="342900" lvl="0" indent="-393700" algn="l" rtl="0">
              <a:lnSpc>
                <a:spcPct val="90000"/>
              </a:lnSpc>
              <a:spcBef>
                <a:spcPts val="1800"/>
              </a:spcBef>
              <a:spcAft>
                <a:spcPts val="0"/>
              </a:spcAft>
              <a:buClr>
                <a:schemeClr val="accent5"/>
              </a:buClr>
              <a:buSzPts val="3200"/>
              <a:buChar char="•"/>
            </a:pPr>
            <a:r>
              <a:rPr lang="en-US" sz="2900">
                <a:solidFill>
                  <a:schemeClr val="accent2"/>
                </a:solidFill>
                <a:latin typeface="Corsiva"/>
                <a:ea typeface="Corsiva"/>
                <a:cs typeface="Corsiva"/>
                <a:sym typeface="Corsiva"/>
              </a:rPr>
              <a:t>Members of the club must have participated in a certain amount of musical activities, have and maintain a certain grade point average, and continue to pursue activities in music, music advocacy, and community service. </a:t>
            </a:r>
            <a:endParaRPr sz="2900">
              <a:solidFill>
                <a:schemeClr val="accent2"/>
              </a:solidFill>
            </a:endParaRPr>
          </a:p>
          <a:p>
            <a:pPr marL="342900" lvl="0" indent="-393700" algn="l" rtl="0">
              <a:lnSpc>
                <a:spcPct val="90000"/>
              </a:lnSpc>
              <a:spcBef>
                <a:spcPts val="1800"/>
              </a:spcBef>
              <a:spcAft>
                <a:spcPts val="0"/>
              </a:spcAft>
              <a:buClr>
                <a:schemeClr val="accent5"/>
              </a:buClr>
              <a:buSzPts val="3200"/>
              <a:buChar char="•"/>
            </a:pPr>
            <a:r>
              <a:rPr lang="en-US" sz="2900">
                <a:solidFill>
                  <a:schemeClr val="accent2"/>
                </a:solidFill>
                <a:latin typeface="Corsiva"/>
                <a:ea typeface="Corsiva"/>
                <a:cs typeface="Corsiva"/>
                <a:sym typeface="Corsiva"/>
              </a:rPr>
              <a:t>Those interested in the club should speak to Mr. Workman. </a:t>
            </a:r>
            <a:endParaRPr sz="2900">
              <a:solidFill>
                <a:schemeClr val="accent2"/>
              </a:solidFill>
              <a:latin typeface="Corsiva"/>
              <a:ea typeface="Corsiva"/>
              <a:cs typeface="Corsiva"/>
              <a:sym typeface="Corsiva"/>
            </a:endParaRPr>
          </a:p>
        </p:txBody>
      </p:sp>
      <p:sp>
        <p:nvSpPr>
          <p:cNvPr id="295" name="Google Shape;295;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b="1">
                <a:solidFill>
                  <a:schemeClr val="dk1"/>
                </a:solidFill>
              </a:rPr>
              <a:t>Tri-M</a:t>
            </a:r>
            <a:endParaRPr/>
          </a:p>
        </p:txBody>
      </p:sp>
      <p:pic>
        <p:nvPicPr>
          <p:cNvPr id="296" name="Google Shape;296;p45"/>
          <p:cNvPicPr preferRelativeResize="0"/>
          <p:nvPr/>
        </p:nvPicPr>
        <p:blipFill rotWithShape="1">
          <a:blip r:embed="rId3">
            <a:alphaModFix/>
          </a:blip>
          <a:srcRect/>
          <a:stretch/>
        </p:blipFill>
        <p:spPr>
          <a:xfrm>
            <a:off x="6340227" y="209124"/>
            <a:ext cx="1621289" cy="127406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6"/>
          <p:cNvSpPr txBox="1">
            <a:spLocks noGrp="1"/>
          </p:cNvSpPr>
          <p:nvPr>
            <p:ph type="body" idx="1"/>
          </p:nvPr>
        </p:nvSpPr>
        <p:spPr>
          <a:xfrm>
            <a:off x="457200" y="1698100"/>
            <a:ext cx="8229600" cy="46482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solidFill>
                  <a:schemeClr val="accent2"/>
                </a:solidFill>
              </a:rPr>
              <a:t>The following clubs will meet once a month on Fridays.</a:t>
            </a:r>
            <a:r>
              <a:rPr lang="en-US"/>
              <a:t>  </a:t>
            </a:r>
            <a:endParaRPr/>
          </a:p>
          <a:p>
            <a:pPr marL="342900" lvl="0" indent="-139700" algn="l" rtl="0">
              <a:spcBef>
                <a:spcPts val="640"/>
              </a:spcBef>
              <a:spcAft>
                <a:spcPts val="1200"/>
              </a:spcAft>
              <a:buClr>
                <a:schemeClr val="dk1"/>
              </a:buClr>
              <a:buSzPts val="3200"/>
              <a:buNone/>
            </a:pPr>
            <a:endParaRPr/>
          </a:p>
        </p:txBody>
      </p:sp>
      <p:sp>
        <p:nvSpPr>
          <p:cNvPr id="302" name="Google Shape;302;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6000" b="1">
                <a:solidFill>
                  <a:schemeClr val="dk1"/>
                </a:solidFill>
              </a:rPr>
              <a:t>D Clubs</a:t>
            </a:r>
            <a:endParaRPr sz="6000"/>
          </a:p>
        </p:txBody>
      </p:sp>
      <p:pic>
        <p:nvPicPr>
          <p:cNvPr id="303" name="Google Shape;303;p46"/>
          <p:cNvPicPr preferRelativeResize="0"/>
          <p:nvPr/>
        </p:nvPicPr>
        <p:blipFill rotWithShape="1">
          <a:blip r:embed="rId3">
            <a:alphaModFix/>
          </a:blip>
          <a:srcRect/>
          <a:stretch/>
        </p:blipFill>
        <p:spPr>
          <a:xfrm>
            <a:off x="3707904" y="3212976"/>
            <a:ext cx="1944216" cy="226177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Black Student Union</a:t>
            </a:r>
            <a:endParaRPr/>
          </a:p>
        </p:txBody>
      </p:sp>
      <p:sp>
        <p:nvSpPr>
          <p:cNvPr id="309" name="Google Shape;309;p47"/>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a:bodyPr>
          <a:lstStyle/>
          <a:p>
            <a:pPr marL="342900" lvl="0" indent="-292100" algn="l" rtl="0">
              <a:lnSpc>
                <a:spcPct val="100000"/>
              </a:lnSpc>
              <a:spcBef>
                <a:spcPts val="0"/>
              </a:spcBef>
              <a:spcAft>
                <a:spcPts val="0"/>
              </a:spcAft>
              <a:buClr>
                <a:srgbClr val="A720AC"/>
              </a:buClr>
              <a:buSzPts val="2400"/>
              <a:buChar char="●"/>
            </a:pPr>
            <a:r>
              <a:rPr lang="en-US">
                <a:solidFill>
                  <a:schemeClr val="accent2"/>
                </a:solidFill>
              </a:rPr>
              <a:t>This group will support Students of Color as they navigate life at FSK and after high school.</a:t>
            </a:r>
            <a:endParaRPr>
              <a:solidFill>
                <a:schemeClr val="accent2"/>
              </a:solidFill>
            </a:endParaRPr>
          </a:p>
          <a:p>
            <a:pPr marL="342900" lvl="0" indent="-292100" algn="l" rtl="0">
              <a:spcBef>
                <a:spcPts val="1000"/>
              </a:spcBef>
              <a:spcAft>
                <a:spcPts val="0"/>
              </a:spcAft>
              <a:buClr>
                <a:srgbClr val="A720AC"/>
              </a:buClr>
              <a:buSzPts val="2400"/>
              <a:buChar char="●"/>
            </a:pPr>
            <a:r>
              <a:rPr lang="en-US">
                <a:solidFill>
                  <a:schemeClr val="accent2"/>
                </a:solidFill>
              </a:rPr>
              <a:t>The advisors are Mrs. Garcia and Mr. Cunningham.</a:t>
            </a:r>
            <a:endParaRPr>
              <a:solidFill>
                <a:schemeClr val="accent2"/>
              </a:solidFill>
            </a:endParaRPr>
          </a:p>
          <a:p>
            <a:pPr marL="342900" lvl="0" indent="0" algn="l" rtl="0">
              <a:spcBef>
                <a:spcPts val="640"/>
              </a:spcBef>
              <a:spcAft>
                <a:spcPts val="1200"/>
              </a:spcAft>
              <a:buNone/>
            </a:pPr>
            <a:endParaRPr/>
          </a:p>
        </p:txBody>
      </p:sp>
      <p:pic>
        <p:nvPicPr>
          <p:cNvPr id="310" name="Google Shape;310;p47"/>
          <p:cNvPicPr preferRelativeResize="0"/>
          <p:nvPr/>
        </p:nvPicPr>
        <p:blipFill rotWithShape="1">
          <a:blip r:embed="rId3">
            <a:alphaModFix/>
          </a:blip>
          <a:srcRect/>
          <a:stretch/>
        </p:blipFill>
        <p:spPr>
          <a:xfrm>
            <a:off x="1907704" y="3522544"/>
            <a:ext cx="2371725" cy="2047875"/>
          </a:xfrm>
          <a:prstGeom prst="rect">
            <a:avLst/>
          </a:prstGeom>
          <a:noFill/>
          <a:ln>
            <a:noFill/>
          </a:ln>
        </p:spPr>
      </p:pic>
      <p:pic>
        <p:nvPicPr>
          <p:cNvPr id="311" name="Google Shape;311;p47"/>
          <p:cNvPicPr preferRelativeResize="0"/>
          <p:nvPr/>
        </p:nvPicPr>
        <p:blipFill rotWithShape="1">
          <a:blip r:embed="rId4">
            <a:alphaModFix/>
          </a:blip>
          <a:srcRect/>
          <a:stretch/>
        </p:blipFill>
        <p:spPr>
          <a:xfrm>
            <a:off x="5364088" y="3356992"/>
            <a:ext cx="2448272" cy="237898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8"/>
          <p:cNvSpPr txBox="1">
            <a:spLocks noGrp="1"/>
          </p:cNvSpPr>
          <p:nvPr>
            <p:ph type="title"/>
          </p:nvPr>
        </p:nvSpPr>
        <p:spPr>
          <a:xfrm>
            <a:off x="457200" y="381000"/>
            <a:ext cx="8229600" cy="1219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b="1">
                <a:solidFill>
                  <a:schemeClr val="dk1"/>
                </a:solidFill>
              </a:rPr>
              <a:t>D and D Club</a:t>
            </a:r>
            <a:br>
              <a:rPr lang="en-US" b="1">
                <a:solidFill>
                  <a:schemeClr val="dk1"/>
                </a:solidFill>
              </a:rPr>
            </a:br>
            <a:r>
              <a:rPr lang="en-US" sz="3100" b="1">
                <a:solidFill>
                  <a:schemeClr val="dk1"/>
                </a:solidFill>
              </a:rPr>
              <a:t>Dungeons and Dragons </a:t>
            </a:r>
            <a:endParaRPr/>
          </a:p>
        </p:txBody>
      </p:sp>
      <p:sp>
        <p:nvSpPr>
          <p:cNvPr id="317" name="Google Shape;317;p48"/>
          <p:cNvSpPr txBox="1">
            <a:spLocks noGrp="1"/>
          </p:cNvSpPr>
          <p:nvPr>
            <p:ph type="body" idx="4294967295"/>
          </p:nvPr>
        </p:nvSpPr>
        <p:spPr>
          <a:xfrm>
            <a:off x="416250" y="1623513"/>
            <a:ext cx="8311500" cy="3200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960"/>
              <a:buNone/>
            </a:pPr>
            <a:r>
              <a:rPr lang="en-US" sz="2260">
                <a:solidFill>
                  <a:schemeClr val="accent2"/>
                </a:solidFill>
              </a:rPr>
              <a:t>Join other students that have the same interests in this unique “roll” playing game.  The group meets during Key Time and after school year.</a:t>
            </a:r>
            <a:endParaRPr sz="1560">
              <a:solidFill>
                <a:schemeClr val="accent2"/>
              </a:solidFill>
            </a:endParaRPr>
          </a:p>
          <a:p>
            <a:pPr marL="457200" lvl="0" indent="-508031" algn="l" rtl="0">
              <a:lnSpc>
                <a:spcPct val="100000"/>
              </a:lnSpc>
              <a:spcBef>
                <a:spcPts val="1800"/>
              </a:spcBef>
              <a:spcAft>
                <a:spcPts val="0"/>
              </a:spcAft>
              <a:buClr>
                <a:srgbClr val="357FE2"/>
              </a:buClr>
              <a:buSzPts val="2862"/>
              <a:buChar char="■"/>
            </a:pPr>
            <a:r>
              <a:rPr lang="en-US" sz="2260">
                <a:solidFill>
                  <a:schemeClr val="accent2"/>
                </a:solidFill>
              </a:rPr>
              <a:t>Discuss the game and strategies</a:t>
            </a:r>
            <a:endParaRPr sz="1560">
              <a:solidFill>
                <a:schemeClr val="accent2"/>
              </a:solidFill>
            </a:endParaRPr>
          </a:p>
          <a:p>
            <a:pPr marL="457200" lvl="0" indent="-508031" algn="l" rtl="0">
              <a:lnSpc>
                <a:spcPct val="100000"/>
              </a:lnSpc>
              <a:spcBef>
                <a:spcPts val="1800"/>
              </a:spcBef>
              <a:spcAft>
                <a:spcPts val="0"/>
              </a:spcAft>
              <a:buClr>
                <a:srgbClr val="357FE2"/>
              </a:buClr>
              <a:buSzPts val="2862"/>
              <a:buChar char="■"/>
            </a:pPr>
            <a:r>
              <a:rPr lang="en-US" sz="2260">
                <a:solidFill>
                  <a:schemeClr val="accent2"/>
                </a:solidFill>
              </a:rPr>
              <a:t>Set up gaming opportunities</a:t>
            </a:r>
            <a:endParaRPr sz="1560">
              <a:solidFill>
                <a:schemeClr val="accent2"/>
              </a:solidFill>
            </a:endParaRPr>
          </a:p>
          <a:p>
            <a:pPr marL="457200" lvl="0" indent="-508031" algn="l" rtl="0">
              <a:lnSpc>
                <a:spcPct val="100000"/>
              </a:lnSpc>
              <a:spcBef>
                <a:spcPts val="1800"/>
              </a:spcBef>
              <a:spcAft>
                <a:spcPts val="0"/>
              </a:spcAft>
              <a:buClr>
                <a:srgbClr val="357FE2"/>
              </a:buClr>
              <a:buSzPts val="2862"/>
              <a:buChar char="■"/>
            </a:pPr>
            <a:r>
              <a:rPr lang="en-US" sz="2260">
                <a:solidFill>
                  <a:schemeClr val="accent2"/>
                </a:solidFill>
              </a:rPr>
              <a:t>Develop your own D&amp;D world to share with the rest of the group</a:t>
            </a:r>
            <a:endParaRPr sz="2260">
              <a:solidFill>
                <a:schemeClr val="accent2"/>
              </a:solidFill>
            </a:endParaRPr>
          </a:p>
          <a:p>
            <a:pPr marL="457200" lvl="0" indent="-508031" algn="l" rtl="0">
              <a:lnSpc>
                <a:spcPct val="100000"/>
              </a:lnSpc>
              <a:spcBef>
                <a:spcPts val="1800"/>
              </a:spcBef>
              <a:spcAft>
                <a:spcPts val="0"/>
              </a:spcAft>
              <a:buClr>
                <a:srgbClr val="357FE2"/>
              </a:buClr>
              <a:buSzPts val="2862"/>
              <a:buChar char="■"/>
            </a:pPr>
            <a:r>
              <a:rPr lang="en-US" sz="2260">
                <a:solidFill>
                  <a:schemeClr val="accent2"/>
                </a:solidFill>
              </a:rPr>
              <a:t>Advisor:  Mr. White</a:t>
            </a:r>
            <a:endParaRPr sz="1560">
              <a:solidFill>
                <a:schemeClr val="accent2"/>
              </a:solidFill>
            </a:endParaRPr>
          </a:p>
        </p:txBody>
      </p:sp>
      <p:pic>
        <p:nvPicPr>
          <p:cNvPr id="318" name="Google Shape;318;p48"/>
          <p:cNvPicPr preferRelativeResize="0"/>
          <p:nvPr/>
        </p:nvPicPr>
        <p:blipFill rotWithShape="1">
          <a:blip r:embed="rId3">
            <a:alphaModFix/>
          </a:blip>
          <a:srcRect/>
          <a:stretch/>
        </p:blipFill>
        <p:spPr>
          <a:xfrm>
            <a:off x="6398852" y="4847236"/>
            <a:ext cx="2287938" cy="157135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9"/>
          <p:cNvSpPr txBox="1">
            <a:spLocks noGrp="1"/>
          </p:cNvSpPr>
          <p:nvPr>
            <p:ph type="ctrTitle"/>
          </p:nvPr>
        </p:nvSpPr>
        <p:spPr>
          <a:xfrm>
            <a:off x="628650" y="404664"/>
            <a:ext cx="7886700" cy="137042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50"/>
              <a:buFont typeface="Calibri"/>
              <a:buNone/>
            </a:pPr>
            <a:r>
              <a:rPr lang="en-US" sz="4050"/>
              <a:t>Join </a:t>
            </a:r>
            <a:r>
              <a:rPr lang="en-US" sz="4050">
                <a:solidFill>
                  <a:srgbClr val="C00000"/>
                </a:solidFill>
                <a:latin typeface="Arial"/>
                <a:ea typeface="Arial"/>
                <a:cs typeface="Arial"/>
                <a:sym typeface="Arial"/>
              </a:rPr>
              <a:t>Furious Fiction Friday</a:t>
            </a:r>
            <a:endParaRPr/>
          </a:p>
        </p:txBody>
      </p:sp>
      <p:sp>
        <p:nvSpPr>
          <p:cNvPr id="324" name="Google Shape;324;p49"/>
          <p:cNvSpPr txBox="1">
            <a:spLocks noGrp="1"/>
          </p:cNvSpPr>
          <p:nvPr>
            <p:ph type="subTitle" idx="1"/>
          </p:nvPr>
        </p:nvSpPr>
        <p:spPr>
          <a:xfrm>
            <a:off x="628650" y="1859044"/>
            <a:ext cx="7977034" cy="2074012"/>
          </a:xfrm>
          <a:prstGeom prst="rect">
            <a:avLst/>
          </a:prstGeom>
          <a:noFill/>
          <a:ln>
            <a:noFill/>
          </a:ln>
        </p:spPr>
        <p:txBody>
          <a:bodyPr spcFirstLastPara="1" wrap="square" lIns="91425" tIns="45700" rIns="91425" bIns="45700" anchor="t" anchorCtr="0">
            <a:normAutofit fontScale="92500"/>
          </a:bodyPr>
          <a:lstStyle/>
          <a:p>
            <a:pPr marL="0" lvl="0" indent="0" algn="l" rtl="0">
              <a:spcBef>
                <a:spcPts val="0"/>
              </a:spcBef>
              <a:spcAft>
                <a:spcPts val="0"/>
              </a:spcAft>
              <a:buClr>
                <a:srgbClr val="888888"/>
              </a:buClr>
              <a:buSzPct val="114285"/>
              <a:buNone/>
            </a:pPr>
            <a:r>
              <a:rPr lang="en-US">
                <a:solidFill>
                  <a:schemeClr val="accent2"/>
                </a:solidFill>
              </a:rPr>
              <a:t>We are a club that meets every other Friday, starting September 30, from 2:45-3:45 in Mrs. Gore’s room to CREATIVELY WRITE– no stress, no grade, no judgment—just an opportunity to get lost in our collective “What ifs”. ALL are welcome</a:t>
            </a:r>
            <a:r>
              <a:rPr lang="en-US"/>
              <a:t>! </a:t>
            </a:r>
            <a:endParaRPr/>
          </a:p>
        </p:txBody>
      </p:sp>
      <p:pic>
        <p:nvPicPr>
          <p:cNvPr id="325" name="Google Shape;325;p49"/>
          <p:cNvPicPr preferRelativeResize="0"/>
          <p:nvPr/>
        </p:nvPicPr>
        <p:blipFill rotWithShape="1">
          <a:blip r:embed="rId3">
            <a:alphaModFix/>
          </a:blip>
          <a:srcRect/>
          <a:stretch/>
        </p:blipFill>
        <p:spPr>
          <a:xfrm>
            <a:off x="718985" y="4221088"/>
            <a:ext cx="7886699" cy="236601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0"/>
          <p:cNvSpPr txBox="1">
            <a:spLocks noGrp="1"/>
          </p:cNvSpPr>
          <p:nvPr>
            <p:ph type="body" idx="1"/>
          </p:nvPr>
        </p:nvSpPr>
        <p:spPr>
          <a:xfrm>
            <a:off x="563694" y="2132856"/>
            <a:ext cx="8229600" cy="4572000"/>
          </a:xfrm>
          <a:prstGeom prst="rect">
            <a:avLst/>
          </a:prstGeom>
          <a:noFill/>
          <a:ln>
            <a:noFill/>
          </a:ln>
        </p:spPr>
        <p:txBody>
          <a:bodyPr spcFirstLastPara="1" wrap="square" lIns="91425" tIns="45700" rIns="91425" bIns="45700" anchor="t" anchorCtr="0">
            <a:normAutofit/>
          </a:bodyPr>
          <a:lstStyle/>
          <a:p>
            <a:pPr marL="457200" lvl="0" indent="-546100" algn="l" rtl="0">
              <a:spcBef>
                <a:spcPts val="0"/>
              </a:spcBef>
              <a:spcAft>
                <a:spcPts val="0"/>
              </a:spcAft>
              <a:buClr>
                <a:srgbClr val="F88989"/>
              </a:buClr>
              <a:buSzPts val="3800"/>
              <a:buChar char="•"/>
            </a:pPr>
            <a:r>
              <a:rPr lang="en-US" sz="2400">
                <a:solidFill>
                  <a:schemeClr val="accent2"/>
                </a:solidFill>
                <a:latin typeface="Comic Sans MS"/>
                <a:ea typeface="Comic Sans MS"/>
                <a:cs typeface="Comic Sans MS"/>
                <a:sym typeface="Comic Sans MS"/>
              </a:rPr>
              <a:t>We are an organization devoted to serve and support female athletics at FSK. </a:t>
            </a:r>
            <a:endParaRPr>
              <a:solidFill>
                <a:schemeClr val="accent2"/>
              </a:solidFill>
            </a:endParaRPr>
          </a:p>
          <a:p>
            <a:pPr marL="457200" lvl="0" indent="-546100" algn="l" rtl="0">
              <a:spcBef>
                <a:spcPts val="1200"/>
              </a:spcBef>
              <a:spcAft>
                <a:spcPts val="0"/>
              </a:spcAft>
              <a:buClr>
                <a:srgbClr val="F88989"/>
              </a:buClr>
              <a:buSzPts val="3800"/>
              <a:buChar char="•"/>
            </a:pPr>
            <a:r>
              <a:rPr lang="en-US" sz="2400">
                <a:solidFill>
                  <a:schemeClr val="accent2"/>
                </a:solidFill>
                <a:latin typeface="Comic Sans MS"/>
                <a:ea typeface="Comic Sans MS"/>
                <a:cs typeface="Comic Sans MS"/>
                <a:sym typeface="Comic Sans MS"/>
              </a:rPr>
              <a:t>All members must be VARSITY female athletes.</a:t>
            </a:r>
            <a:endParaRPr>
              <a:solidFill>
                <a:schemeClr val="accent2"/>
              </a:solidFill>
            </a:endParaRPr>
          </a:p>
          <a:p>
            <a:pPr marL="457200" lvl="0" indent="-546100" algn="l" rtl="0">
              <a:spcBef>
                <a:spcPts val="1200"/>
              </a:spcBef>
              <a:spcAft>
                <a:spcPts val="0"/>
              </a:spcAft>
              <a:buClr>
                <a:srgbClr val="F88989"/>
              </a:buClr>
              <a:buSzPts val="3800"/>
              <a:buChar char="•"/>
            </a:pPr>
            <a:r>
              <a:rPr lang="en-US" sz="2400">
                <a:solidFill>
                  <a:schemeClr val="accent2"/>
                </a:solidFill>
                <a:latin typeface="Comic Sans MS"/>
                <a:ea typeface="Comic Sans MS"/>
                <a:cs typeface="Comic Sans MS"/>
                <a:sym typeface="Comic Sans MS"/>
              </a:rPr>
              <a:t>We participate in many projects to serve athletics as well as the surrounding community. </a:t>
            </a:r>
            <a:endParaRPr sz="2400">
              <a:solidFill>
                <a:schemeClr val="accent2"/>
              </a:solidFill>
              <a:latin typeface="Comic Sans MS"/>
              <a:ea typeface="Comic Sans MS"/>
              <a:cs typeface="Comic Sans MS"/>
              <a:sym typeface="Comic Sans MS"/>
            </a:endParaRPr>
          </a:p>
          <a:p>
            <a:pPr marL="457200" lvl="0" indent="-546100" algn="l" rtl="0">
              <a:spcBef>
                <a:spcPts val="1200"/>
              </a:spcBef>
              <a:spcAft>
                <a:spcPts val="0"/>
              </a:spcAft>
              <a:buClr>
                <a:srgbClr val="F88989"/>
              </a:buClr>
              <a:buSzPts val="3800"/>
              <a:buChar char="•"/>
            </a:pPr>
            <a:r>
              <a:rPr lang="en-US" sz="2400">
                <a:solidFill>
                  <a:schemeClr val="accent2"/>
                </a:solidFill>
                <a:latin typeface="Comic Sans MS"/>
                <a:ea typeface="Comic Sans MS"/>
                <a:cs typeface="Comic Sans MS"/>
                <a:sym typeface="Comic Sans MS"/>
              </a:rPr>
              <a:t>See Mrs. Wagner in Room 320 for more details. </a:t>
            </a:r>
            <a:endParaRPr sz="2400">
              <a:solidFill>
                <a:schemeClr val="accent2"/>
              </a:solidFill>
              <a:latin typeface="Comic Sans MS"/>
              <a:ea typeface="Comic Sans MS"/>
              <a:cs typeface="Comic Sans MS"/>
              <a:sym typeface="Comic Sans MS"/>
            </a:endParaRPr>
          </a:p>
          <a:p>
            <a:pPr marL="457200" lvl="0" indent="-304800" algn="l" rtl="0">
              <a:spcBef>
                <a:spcPts val="480"/>
              </a:spcBef>
              <a:spcAft>
                <a:spcPts val="1200"/>
              </a:spcAft>
              <a:buClr>
                <a:schemeClr val="dk1"/>
              </a:buClr>
              <a:buSzPts val="2400"/>
              <a:buNone/>
            </a:pPr>
            <a:endParaRPr sz="2400">
              <a:solidFill>
                <a:schemeClr val="accent2"/>
              </a:solidFill>
              <a:latin typeface="Comic Sans MS"/>
              <a:ea typeface="Comic Sans MS"/>
              <a:cs typeface="Comic Sans MS"/>
              <a:sym typeface="Comic Sans MS"/>
            </a:endParaRPr>
          </a:p>
        </p:txBody>
      </p:sp>
      <p:sp>
        <p:nvSpPr>
          <p:cNvPr id="331" name="Google Shape;331;p50"/>
          <p:cNvSpPr txBox="1">
            <a:spLocks noGrp="1"/>
          </p:cNvSpPr>
          <p:nvPr>
            <p:ph type="title"/>
          </p:nvPr>
        </p:nvSpPr>
        <p:spPr>
          <a:xfrm>
            <a:off x="533400" y="533400"/>
            <a:ext cx="5943600" cy="12192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omic Sans MS"/>
              <a:buNone/>
            </a:pPr>
            <a:r>
              <a:rPr lang="en-US" sz="4000" b="1">
                <a:solidFill>
                  <a:schemeClr val="dk1"/>
                </a:solidFill>
                <a:latin typeface="Comic Sans MS"/>
                <a:ea typeface="Comic Sans MS"/>
                <a:cs typeface="Comic Sans MS"/>
                <a:sym typeface="Comic Sans MS"/>
              </a:rPr>
              <a:t>Girls Athletic Association (GAA)</a:t>
            </a:r>
            <a:endParaRPr/>
          </a:p>
        </p:txBody>
      </p:sp>
      <p:pic>
        <p:nvPicPr>
          <p:cNvPr id="332" name="Google Shape;332;p50"/>
          <p:cNvPicPr preferRelativeResize="0"/>
          <p:nvPr/>
        </p:nvPicPr>
        <p:blipFill rotWithShape="1">
          <a:blip r:embed="rId3">
            <a:alphaModFix/>
          </a:blip>
          <a:srcRect/>
          <a:stretch/>
        </p:blipFill>
        <p:spPr>
          <a:xfrm>
            <a:off x="6652515" y="854373"/>
            <a:ext cx="1577085" cy="112682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1"/>
          <p:cNvSpPr txBox="1">
            <a:spLocks noGrp="1"/>
          </p:cNvSpPr>
          <p:nvPr>
            <p:ph type="body" idx="1"/>
          </p:nvPr>
        </p:nvSpPr>
        <p:spPr>
          <a:xfrm>
            <a:off x="284675" y="1175875"/>
            <a:ext cx="8566200" cy="3764100"/>
          </a:xfrm>
          <a:prstGeom prst="rect">
            <a:avLst/>
          </a:prstGeom>
          <a:noFill/>
          <a:ln>
            <a:noFill/>
          </a:ln>
        </p:spPr>
        <p:txBody>
          <a:bodyPr spcFirstLastPara="1" wrap="square" lIns="91425" tIns="45700" rIns="91425" bIns="45700" anchor="t" anchorCtr="0">
            <a:noAutofit/>
          </a:bodyPr>
          <a:lstStyle/>
          <a:p>
            <a:pPr marL="457200" lvl="0" indent="-527050" algn="l" rtl="0">
              <a:spcBef>
                <a:spcPts val="0"/>
              </a:spcBef>
              <a:spcAft>
                <a:spcPts val="0"/>
              </a:spcAft>
              <a:buClr>
                <a:srgbClr val="F7F7F7"/>
              </a:buClr>
              <a:buSzPts val="3500"/>
              <a:buChar char="•"/>
            </a:pPr>
            <a:r>
              <a:rPr lang="en-US" sz="2400">
                <a:solidFill>
                  <a:srgbClr val="F7F7F7"/>
                </a:solidFill>
                <a:latin typeface="Arial"/>
                <a:ea typeface="Arial"/>
                <a:cs typeface="Arial"/>
                <a:sym typeface="Arial"/>
              </a:rPr>
              <a:t>NHS is a leadership &amp; service organization to which students must </a:t>
            </a:r>
            <a:r>
              <a:rPr lang="en-US" sz="2400" u="sng">
                <a:solidFill>
                  <a:srgbClr val="F7F7F7"/>
                </a:solidFill>
                <a:latin typeface="Arial"/>
                <a:ea typeface="Arial"/>
                <a:cs typeface="Arial"/>
                <a:sym typeface="Arial"/>
              </a:rPr>
              <a:t>earn membership</a:t>
            </a:r>
            <a:r>
              <a:rPr lang="en-US" sz="2400">
                <a:solidFill>
                  <a:srgbClr val="F7F7F7"/>
                </a:solidFill>
                <a:latin typeface="Arial"/>
                <a:ea typeface="Arial"/>
                <a:cs typeface="Arial"/>
                <a:sym typeface="Arial"/>
              </a:rPr>
              <a:t>.  The opportunity for membership is by invitation only.</a:t>
            </a:r>
            <a:endParaRPr sz="2400" u="sng">
              <a:solidFill>
                <a:srgbClr val="F7F7F7"/>
              </a:solidFill>
              <a:latin typeface="Arial"/>
              <a:ea typeface="Arial"/>
              <a:cs typeface="Arial"/>
              <a:sym typeface="Arial"/>
            </a:endParaRPr>
          </a:p>
          <a:p>
            <a:pPr marL="457200" lvl="0" indent="-527050" algn="l" rtl="0">
              <a:spcBef>
                <a:spcPts val="1080"/>
              </a:spcBef>
              <a:spcAft>
                <a:spcPts val="0"/>
              </a:spcAft>
              <a:buClr>
                <a:srgbClr val="F7F7F7"/>
              </a:buClr>
              <a:buSzPts val="3500"/>
              <a:buChar char="•"/>
            </a:pPr>
            <a:r>
              <a:rPr lang="en-US" sz="2400" u="sng">
                <a:solidFill>
                  <a:srgbClr val="F7F7F7"/>
                </a:solidFill>
                <a:latin typeface="Arial"/>
                <a:ea typeface="Arial"/>
                <a:cs typeface="Arial"/>
                <a:sym typeface="Arial"/>
              </a:rPr>
              <a:t>To be considered as a candidate</a:t>
            </a:r>
            <a:r>
              <a:rPr lang="en-US" sz="2400">
                <a:solidFill>
                  <a:srgbClr val="F7F7F7"/>
                </a:solidFill>
                <a:latin typeface="Arial"/>
                <a:ea typeface="Arial"/>
                <a:cs typeface="Arial"/>
                <a:sym typeface="Arial"/>
              </a:rPr>
              <a:t> : </a:t>
            </a:r>
            <a:r>
              <a:rPr lang="en-US" sz="2400" b="1">
                <a:solidFill>
                  <a:srgbClr val="F7F7F7"/>
                </a:solidFill>
                <a:latin typeface="Arial"/>
                <a:ea typeface="Arial"/>
                <a:cs typeface="Arial"/>
                <a:sym typeface="Arial"/>
              </a:rPr>
              <a:t>At least </a:t>
            </a:r>
            <a:r>
              <a:rPr lang="en-US" sz="2400">
                <a:solidFill>
                  <a:srgbClr val="F7F7F7"/>
                </a:solidFill>
                <a:latin typeface="Arial"/>
                <a:ea typeface="Arial"/>
                <a:cs typeface="Arial"/>
                <a:sym typeface="Arial"/>
              </a:rPr>
              <a:t>Sophomore standing, minimum weighted GPA of 3.75,  &amp;  CCPS  student for one or more semesters </a:t>
            </a:r>
            <a:endParaRPr sz="2400" u="sng">
              <a:solidFill>
                <a:srgbClr val="F7F7F7"/>
              </a:solidFill>
              <a:latin typeface="Arial"/>
              <a:ea typeface="Arial"/>
              <a:cs typeface="Arial"/>
              <a:sym typeface="Arial"/>
            </a:endParaRPr>
          </a:p>
          <a:p>
            <a:pPr marL="457200" lvl="0" indent="-527050" algn="l" rtl="0">
              <a:lnSpc>
                <a:spcPct val="100000"/>
              </a:lnSpc>
              <a:spcBef>
                <a:spcPts val="0"/>
              </a:spcBef>
              <a:spcAft>
                <a:spcPts val="0"/>
              </a:spcAft>
              <a:buClr>
                <a:srgbClr val="F7F7F7"/>
              </a:buClr>
              <a:buSzPts val="3500"/>
              <a:buChar char="•"/>
            </a:pPr>
            <a:r>
              <a:rPr lang="en-US" sz="2400" u="sng">
                <a:solidFill>
                  <a:srgbClr val="F7F7F7"/>
                </a:solidFill>
                <a:latin typeface="Arial"/>
                <a:ea typeface="Arial"/>
                <a:cs typeface="Arial"/>
                <a:sym typeface="Arial"/>
              </a:rPr>
              <a:t>Applications evaluated for :</a:t>
            </a:r>
            <a:r>
              <a:rPr lang="en-US" sz="2400">
                <a:solidFill>
                  <a:srgbClr val="F7F7F7"/>
                </a:solidFill>
                <a:latin typeface="Arial"/>
                <a:ea typeface="Arial"/>
                <a:cs typeface="Arial"/>
                <a:sym typeface="Arial"/>
              </a:rPr>
              <a:t>  Character, continued leadership, involvement in &amp; </a:t>
            </a:r>
            <a:endParaRPr sz="2400">
              <a:solidFill>
                <a:srgbClr val="F7F7F7"/>
              </a:solidFill>
              <a:latin typeface="Arial"/>
              <a:ea typeface="Arial"/>
              <a:cs typeface="Arial"/>
              <a:sym typeface="Arial"/>
            </a:endParaRPr>
          </a:p>
          <a:p>
            <a:pPr marL="0" lvl="0" indent="0" algn="l" rtl="0">
              <a:spcBef>
                <a:spcPts val="0"/>
              </a:spcBef>
              <a:spcAft>
                <a:spcPts val="0"/>
              </a:spcAft>
              <a:buClr>
                <a:schemeClr val="dk1"/>
              </a:buClr>
              <a:buSzPts val="2400"/>
              <a:buNone/>
            </a:pPr>
            <a:r>
              <a:rPr lang="en-US" sz="2400">
                <a:solidFill>
                  <a:srgbClr val="F7F7F7"/>
                </a:solidFill>
                <a:latin typeface="Arial"/>
                <a:ea typeface="Arial"/>
                <a:cs typeface="Arial"/>
                <a:sym typeface="Arial"/>
              </a:rPr>
              <a:t>     service to school </a:t>
            </a:r>
            <a:r>
              <a:rPr lang="en-US" sz="2400" u="sng">
                <a:solidFill>
                  <a:srgbClr val="F7F7F7"/>
                </a:solidFill>
                <a:latin typeface="Arial"/>
                <a:ea typeface="Arial"/>
                <a:cs typeface="Arial"/>
                <a:sym typeface="Arial"/>
              </a:rPr>
              <a:t>and</a:t>
            </a:r>
            <a:r>
              <a:rPr lang="en-US" sz="2400">
                <a:solidFill>
                  <a:srgbClr val="F7F7F7"/>
                </a:solidFill>
                <a:latin typeface="Arial"/>
                <a:ea typeface="Arial"/>
                <a:cs typeface="Arial"/>
                <a:sym typeface="Arial"/>
              </a:rPr>
              <a:t> community </a:t>
            </a:r>
            <a:endParaRPr>
              <a:solidFill>
                <a:srgbClr val="F7F7F7"/>
              </a:solidFill>
            </a:endParaRPr>
          </a:p>
          <a:p>
            <a:pPr marL="457200" lvl="0" indent="-527050" algn="l" rtl="0">
              <a:spcBef>
                <a:spcPts val="1080"/>
              </a:spcBef>
              <a:spcAft>
                <a:spcPts val="0"/>
              </a:spcAft>
              <a:buClr>
                <a:srgbClr val="F7F7F7"/>
              </a:buClr>
              <a:buSzPts val="3500"/>
              <a:buChar char="•"/>
            </a:pPr>
            <a:r>
              <a:rPr lang="en-US" sz="2400">
                <a:solidFill>
                  <a:srgbClr val="F7F7F7"/>
                </a:solidFill>
                <a:latin typeface="Arial"/>
                <a:ea typeface="Arial"/>
                <a:cs typeface="Arial"/>
                <a:sym typeface="Arial"/>
              </a:rPr>
              <a:t>Advisor: Ms. Miller</a:t>
            </a:r>
            <a:endParaRPr sz="2400">
              <a:solidFill>
                <a:srgbClr val="F7F7F7"/>
              </a:solidFill>
              <a:latin typeface="Arial"/>
              <a:ea typeface="Arial"/>
              <a:cs typeface="Arial"/>
              <a:sym typeface="Arial"/>
            </a:endParaRPr>
          </a:p>
        </p:txBody>
      </p:sp>
      <p:sp>
        <p:nvSpPr>
          <p:cNvPr id="338" name="Google Shape;338;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Arial"/>
              <a:buNone/>
            </a:pPr>
            <a:r>
              <a:rPr lang="en-US" sz="4000" b="1">
                <a:solidFill>
                  <a:schemeClr val="dk1"/>
                </a:solidFill>
                <a:latin typeface="Arial"/>
                <a:ea typeface="Arial"/>
                <a:cs typeface="Arial"/>
                <a:sym typeface="Arial"/>
              </a:rPr>
              <a:t>National Honor Society (NHS)</a:t>
            </a:r>
            <a:endParaRPr/>
          </a:p>
        </p:txBody>
      </p:sp>
      <p:pic>
        <p:nvPicPr>
          <p:cNvPr id="339" name="Google Shape;339;p51"/>
          <p:cNvPicPr preferRelativeResize="0"/>
          <p:nvPr/>
        </p:nvPicPr>
        <p:blipFill rotWithShape="1">
          <a:blip r:embed="rId3">
            <a:alphaModFix/>
          </a:blip>
          <a:srcRect/>
          <a:stretch/>
        </p:blipFill>
        <p:spPr>
          <a:xfrm>
            <a:off x="7482764" y="4939971"/>
            <a:ext cx="1368110" cy="1714699"/>
          </a:xfrm>
          <a:prstGeom prst="rect">
            <a:avLst/>
          </a:prstGeom>
          <a:noFill/>
          <a:ln w="38100" cap="flat" cmpd="sng">
            <a:solidFill>
              <a:srgbClr val="E6DE1B"/>
            </a:solidFill>
            <a:prstDash val="solid"/>
            <a:round/>
            <a:headEnd type="none" w="sm" len="sm"/>
            <a:tailEnd type="none" w="sm" len="sm"/>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p52"/>
          <p:cNvPicPr preferRelativeResize="0"/>
          <p:nvPr/>
        </p:nvPicPr>
        <p:blipFill>
          <a:blip r:embed="rId3">
            <a:alphaModFix/>
          </a:blip>
          <a:stretch>
            <a:fillRect/>
          </a:stretch>
        </p:blipFill>
        <p:spPr>
          <a:xfrm>
            <a:off x="0" y="2872930"/>
            <a:ext cx="3602018" cy="2988899"/>
          </a:xfrm>
          <a:prstGeom prst="rect">
            <a:avLst/>
          </a:prstGeom>
          <a:noFill/>
          <a:ln>
            <a:noFill/>
          </a:ln>
        </p:spPr>
      </p:pic>
      <p:sp>
        <p:nvSpPr>
          <p:cNvPr id="345" name="Google Shape;345;p52"/>
          <p:cNvSpPr txBox="1"/>
          <p:nvPr/>
        </p:nvSpPr>
        <p:spPr>
          <a:xfrm>
            <a:off x="323100" y="0"/>
            <a:ext cx="8820900" cy="764100"/>
          </a:xfrm>
          <a:prstGeom prst="rect">
            <a:avLst/>
          </a:prstGeom>
          <a:gradFill>
            <a:gsLst>
              <a:gs pos="0">
                <a:srgbClr val="4A86E8"/>
              </a:gs>
              <a:gs pos="72000">
                <a:srgbClr val="B9B9B9"/>
              </a:gs>
              <a:gs pos="100000">
                <a:srgbClr val="FFFFFF">
                  <a:alpha val="0"/>
                </a:srgbClr>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Bowlby One"/>
                <a:ea typeface="Bowlby One"/>
                <a:cs typeface="Bowlby One"/>
                <a:sym typeface="Bowlby One"/>
              </a:rPr>
              <a:t>Join FSK FTC Robotics Team: Kettle 2 the Mettle</a:t>
            </a:r>
            <a:endParaRPr sz="2300">
              <a:latin typeface="Bowlby One"/>
              <a:ea typeface="Bowlby One"/>
              <a:cs typeface="Bowlby One"/>
              <a:sym typeface="Bowlby One"/>
            </a:endParaRPr>
          </a:p>
        </p:txBody>
      </p:sp>
      <p:sp>
        <p:nvSpPr>
          <p:cNvPr id="346" name="Google Shape;346;p52"/>
          <p:cNvSpPr txBox="1"/>
          <p:nvPr/>
        </p:nvSpPr>
        <p:spPr>
          <a:xfrm>
            <a:off x="323100" y="895667"/>
            <a:ext cx="8820900" cy="1775700"/>
          </a:xfrm>
          <a:prstGeom prst="rect">
            <a:avLst/>
          </a:prstGeom>
          <a:gradFill>
            <a:gsLst>
              <a:gs pos="0">
                <a:srgbClr val="4A86E8"/>
              </a:gs>
              <a:gs pos="72000">
                <a:srgbClr val="B9B9B9"/>
              </a:gs>
              <a:gs pos="100000">
                <a:srgbClr val="FFFFFF">
                  <a:alpha val="0"/>
                </a:srgbClr>
              </a:gs>
            </a:gsLst>
            <a:path path="circle">
              <a:fillToRect l="50000" t="50000" r="50000" b="50000"/>
            </a:path>
            <a:tileRect/>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latin typeface="Abril Fatface"/>
                <a:ea typeface="Abril Fatface"/>
                <a:cs typeface="Abril Fatface"/>
                <a:sym typeface="Abril Fatface"/>
              </a:rPr>
              <a:t>Team Based Competitions!  We build and program robots to compete against other schools across the state/world.</a:t>
            </a:r>
            <a:endParaRPr sz="2500">
              <a:latin typeface="Abril Fatface"/>
              <a:ea typeface="Abril Fatface"/>
              <a:cs typeface="Abril Fatface"/>
              <a:sym typeface="Abril Fatface"/>
            </a:endParaRPr>
          </a:p>
          <a:p>
            <a:pPr marL="0" lvl="0" indent="0" algn="l" rtl="0">
              <a:spcBef>
                <a:spcPts val="0"/>
              </a:spcBef>
              <a:spcAft>
                <a:spcPts val="0"/>
              </a:spcAft>
              <a:buNone/>
            </a:pPr>
            <a:r>
              <a:rPr lang="en-US" sz="2500">
                <a:latin typeface="Abril Fatface"/>
                <a:ea typeface="Abril Fatface"/>
                <a:cs typeface="Abril Fatface"/>
                <a:sym typeface="Abril Fatface"/>
              </a:rPr>
              <a:t>Last year we took 2nd at Regionals - as rookies!</a:t>
            </a:r>
            <a:endParaRPr sz="2500">
              <a:latin typeface="Abril Fatface"/>
              <a:ea typeface="Abril Fatface"/>
              <a:cs typeface="Abril Fatface"/>
              <a:sym typeface="Abril Fatface"/>
            </a:endParaRPr>
          </a:p>
        </p:txBody>
      </p:sp>
      <p:sp>
        <p:nvSpPr>
          <p:cNvPr id="347" name="Google Shape;347;p52"/>
          <p:cNvSpPr txBox="1"/>
          <p:nvPr/>
        </p:nvSpPr>
        <p:spPr>
          <a:xfrm>
            <a:off x="3602025" y="2567400"/>
            <a:ext cx="5661900" cy="8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chemeClr val="dk1"/>
                </a:solidFill>
                <a:latin typeface="Bowlby One"/>
                <a:ea typeface="Bowlby One"/>
                <a:cs typeface="Bowlby One"/>
                <a:sym typeface="Bowlby One"/>
              </a:rPr>
              <a:t>No prior knowledge needed!  This is a learning club!</a:t>
            </a:r>
            <a:endParaRPr sz="2200">
              <a:solidFill>
                <a:schemeClr val="dk1"/>
              </a:solidFill>
              <a:latin typeface="Bowlby One"/>
              <a:ea typeface="Bowlby One"/>
              <a:cs typeface="Bowlby One"/>
              <a:sym typeface="Bowlby One"/>
            </a:endParaRPr>
          </a:p>
        </p:txBody>
      </p:sp>
      <p:sp>
        <p:nvSpPr>
          <p:cNvPr id="348" name="Google Shape;348;p52"/>
          <p:cNvSpPr txBox="1"/>
          <p:nvPr/>
        </p:nvSpPr>
        <p:spPr>
          <a:xfrm>
            <a:off x="3602025" y="3556933"/>
            <a:ext cx="5541900" cy="3301200"/>
          </a:xfrm>
          <a:prstGeom prst="rect">
            <a:avLst/>
          </a:prstGeom>
          <a:gradFill>
            <a:gsLst>
              <a:gs pos="0">
                <a:srgbClr val="FF0000"/>
              </a:gs>
              <a:gs pos="100000">
                <a:srgbClr val="FFFFFF">
                  <a:alpha val="0"/>
                </a:srgbClr>
              </a:gs>
            </a:gsLst>
            <a:lin ang="2700006" scaled="0"/>
          </a:gra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b="1">
                <a:solidFill>
                  <a:schemeClr val="dk1"/>
                </a:solidFill>
                <a:latin typeface="Abril Fatface"/>
                <a:ea typeface="Abril Fatface"/>
                <a:cs typeface="Abril Fatface"/>
                <a:sym typeface="Abril Fatface"/>
              </a:rPr>
              <a:t>You don’t even have to build or code!  We have lots of other opportunities for people to be on the team.</a:t>
            </a:r>
            <a:endParaRPr sz="1500" b="1">
              <a:solidFill>
                <a:schemeClr val="dk1"/>
              </a:solidFill>
              <a:latin typeface="Abril Fatface"/>
              <a:ea typeface="Abril Fatface"/>
              <a:cs typeface="Abril Fatface"/>
              <a:sym typeface="Abril Fatface"/>
            </a:endParaRPr>
          </a:p>
          <a:p>
            <a:pPr marL="0" lvl="0" indent="0" algn="l" rtl="0">
              <a:spcBef>
                <a:spcPts val="0"/>
              </a:spcBef>
              <a:spcAft>
                <a:spcPts val="0"/>
              </a:spcAft>
              <a:buNone/>
            </a:pPr>
            <a:endParaRPr sz="1500" b="1">
              <a:solidFill>
                <a:schemeClr val="dk1"/>
              </a:solidFill>
              <a:latin typeface="Abril Fatface"/>
              <a:ea typeface="Abril Fatface"/>
              <a:cs typeface="Abril Fatface"/>
              <a:sym typeface="Abril Fatface"/>
            </a:endParaRPr>
          </a:p>
          <a:p>
            <a:pPr marL="0" lvl="0" indent="0" algn="l" rtl="0">
              <a:spcBef>
                <a:spcPts val="0"/>
              </a:spcBef>
              <a:spcAft>
                <a:spcPts val="0"/>
              </a:spcAft>
              <a:buNone/>
            </a:pPr>
            <a:r>
              <a:rPr lang="en-US" sz="1500" b="1">
                <a:solidFill>
                  <a:schemeClr val="dk1"/>
                </a:solidFill>
                <a:latin typeface="Abril Fatface"/>
                <a:ea typeface="Abril Fatface"/>
                <a:cs typeface="Abril Fatface"/>
                <a:sym typeface="Abril Fatface"/>
              </a:rPr>
              <a:t>We have need for people with any of the following skills:</a:t>
            </a:r>
            <a:endParaRPr sz="1500" b="1">
              <a:solidFill>
                <a:schemeClr val="dk1"/>
              </a:solidFill>
              <a:latin typeface="Abril Fatface"/>
              <a:ea typeface="Abril Fatface"/>
              <a:cs typeface="Abril Fatface"/>
              <a:sym typeface="Abril Fatface"/>
            </a:endParaRPr>
          </a:p>
          <a:p>
            <a:pPr marL="0" lvl="0" indent="0" algn="l" rtl="0">
              <a:spcBef>
                <a:spcPts val="0"/>
              </a:spcBef>
              <a:spcAft>
                <a:spcPts val="0"/>
              </a:spcAft>
              <a:buNone/>
            </a:pPr>
            <a:endParaRPr sz="1500" b="1">
              <a:solidFill>
                <a:schemeClr val="dk1"/>
              </a:solidFill>
              <a:latin typeface="Abril Fatface"/>
              <a:ea typeface="Abril Fatface"/>
              <a:cs typeface="Abril Fatface"/>
              <a:sym typeface="Abril Fatface"/>
            </a:endParaRPr>
          </a:p>
          <a:p>
            <a:pPr marL="0" lvl="0" indent="0" algn="l" rtl="0">
              <a:spcBef>
                <a:spcPts val="0"/>
              </a:spcBef>
              <a:spcAft>
                <a:spcPts val="0"/>
              </a:spcAft>
              <a:buNone/>
            </a:pPr>
            <a:r>
              <a:rPr lang="en-US" sz="1500" b="1">
                <a:solidFill>
                  <a:schemeClr val="dk1"/>
                </a:solidFill>
                <a:latin typeface="Abril Fatface"/>
                <a:ea typeface="Abril Fatface"/>
                <a:cs typeface="Abril Fatface"/>
                <a:sym typeface="Abril Fatface"/>
              </a:rPr>
              <a:t>Engineering, Coding, Publishing, Fundraising, Video Production, Graphic Design, Purchasing, Technical Writing, Corporate Espionage, Strategic Planning, Fabrication, 3D Printing, Editing, Social Media Management, Logistics, Business Management, Gaming, Costuming, and more!</a:t>
            </a:r>
            <a:endParaRPr sz="1500" b="1">
              <a:solidFill>
                <a:schemeClr val="dk1"/>
              </a:solidFill>
              <a:latin typeface="Abril Fatface"/>
              <a:ea typeface="Abril Fatface"/>
              <a:cs typeface="Abril Fatface"/>
              <a:sym typeface="Abril Fatface"/>
            </a:endParaRPr>
          </a:p>
        </p:txBody>
      </p:sp>
      <p:sp>
        <p:nvSpPr>
          <p:cNvPr id="349" name="Google Shape;349;p52"/>
          <p:cNvSpPr txBox="1"/>
          <p:nvPr/>
        </p:nvSpPr>
        <p:spPr>
          <a:xfrm>
            <a:off x="0" y="5357800"/>
            <a:ext cx="7341300" cy="15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latin typeface="Bowlby One"/>
                <a:ea typeface="Bowlby One"/>
                <a:cs typeface="Bowlby One"/>
                <a:sym typeface="Bowlby One"/>
              </a:rPr>
              <a:t>Advisors:</a:t>
            </a:r>
            <a:endParaRPr sz="2200">
              <a:latin typeface="Bowlby One"/>
              <a:ea typeface="Bowlby One"/>
              <a:cs typeface="Bowlby One"/>
              <a:sym typeface="Bowlby One"/>
            </a:endParaRPr>
          </a:p>
          <a:p>
            <a:pPr marL="0" lvl="0" indent="0" algn="l" rtl="0">
              <a:spcBef>
                <a:spcPts val="0"/>
              </a:spcBef>
              <a:spcAft>
                <a:spcPts val="0"/>
              </a:spcAft>
              <a:buNone/>
            </a:pPr>
            <a:r>
              <a:rPr lang="en-US" sz="2200">
                <a:solidFill>
                  <a:schemeClr val="dk1"/>
                </a:solidFill>
                <a:latin typeface="Bowlby One"/>
                <a:ea typeface="Bowlby One"/>
                <a:cs typeface="Bowlby One"/>
                <a:sym typeface="Bowlby One"/>
              </a:rPr>
              <a:t>Mr. White</a:t>
            </a:r>
            <a:endParaRPr sz="2200">
              <a:solidFill>
                <a:schemeClr val="dk1"/>
              </a:solidFill>
              <a:latin typeface="Bowlby One"/>
              <a:ea typeface="Bowlby One"/>
              <a:cs typeface="Bowlby One"/>
              <a:sym typeface="Bowlby One"/>
            </a:endParaRPr>
          </a:p>
          <a:p>
            <a:pPr marL="0" lvl="0" indent="0" algn="l" rtl="0">
              <a:spcBef>
                <a:spcPts val="0"/>
              </a:spcBef>
              <a:spcAft>
                <a:spcPts val="0"/>
              </a:spcAft>
              <a:buNone/>
            </a:pPr>
            <a:r>
              <a:rPr lang="en-US" sz="2200">
                <a:solidFill>
                  <a:schemeClr val="dk1"/>
                </a:solidFill>
                <a:latin typeface="Bowlby One"/>
                <a:ea typeface="Bowlby One"/>
                <a:cs typeface="Bowlby One"/>
                <a:sym typeface="Bowlby One"/>
              </a:rPr>
              <a:t>Mr. Hamilton</a:t>
            </a:r>
            <a:endParaRPr sz="2200">
              <a:solidFill>
                <a:schemeClr val="dk1"/>
              </a:solidFill>
              <a:latin typeface="Bowlby One"/>
              <a:ea typeface="Bowlby One"/>
              <a:cs typeface="Bowlby One"/>
              <a:sym typeface="Bowlby On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3"/>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b="1">
                <a:solidFill>
                  <a:schemeClr val="dk1"/>
                </a:solidFill>
              </a:rPr>
              <a:t>Clubs That Are Being Formed</a:t>
            </a:r>
            <a:endParaRPr/>
          </a:p>
        </p:txBody>
      </p:sp>
      <p:sp>
        <p:nvSpPr>
          <p:cNvPr id="355" name="Google Shape;355;p53"/>
          <p:cNvSpPr txBox="1">
            <a:spLocks noGrp="1"/>
          </p:cNvSpPr>
          <p:nvPr>
            <p:ph type="body" idx="4294967295"/>
          </p:nvPr>
        </p:nvSpPr>
        <p:spPr>
          <a:xfrm>
            <a:off x="609600" y="1583424"/>
            <a:ext cx="7924800" cy="2133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sz="2400">
                <a:solidFill>
                  <a:srgbClr val="F3DF65"/>
                </a:solidFill>
              </a:rPr>
              <a:t>The following clubs are in the process of being formed.  Please see the advisor(s) if you would like to be involved.</a:t>
            </a:r>
            <a:endParaRPr sz="2400">
              <a:solidFill>
                <a:srgbClr val="F3DF65"/>
              </a:solidFill>
            </a:endParaRPr>
          </a:p>
          <a:p>
            <a:pPr marL="0" lvl="0" indent="0" algn="l" rtl="0">
              <a:spcBef>
                <a:spcPts val="640"/>
              </a:spcBef>
              <a:spcAft>
                <a:spcPts val="1200"/>
              </a:spcAft>
              <a:buClr>
                <a:schemeClr val="dk1"/>
              </a:buClr>
              <a:buSzPts val="3200"/>
              <a:buNone/>
            </a:pPr>
            <a:endParaRPr>
              <a:solidFill>
                <a:srgbClr val="F3DF65"/>
              </a:solidFill>
            </a:endParaRPr>
          </a:p>
        </p:txBody>
      </p:sp>
      <p:pic>
        <p:nvPicPr>
          <p:cNvPr id="356" name="Google Shape;356;p53"/>
          <p:cNvPicPr preferRelativeResize="0"/>
          <p:nvPr/>
        </p:nvPicPr>
        <p:blipFill rotWithShape="1">
          <a:blip r:embed="rId3">
            <a:alphaModFix/>
          </a:blip>
          <a:srcRect/>
          <a:stretch/>
        </p:blipFill>
        <p:spPr>
          <a:xfrm>
            <a:off x="3203848" y="3717032"/>
            <a:ext cx="2801812" cy="187220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en-US" sz="3400" b="1"/>
              <a:t>Event Coverage Team</a:t>
            </a:r>
            <a:endParaRPr sz="3400" b="1"/>
          </a:p>
        </p:txBody>
      </p:sp>
      <p:sp>
        <p:nvSpPr>
          <p:cNvPr id="362" name="Google Shape;362;p54"/>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fontScale="62500"/>
          </a:bodyPr>
          <a:lstStyle/>
          <a:p>
            <a:pPr marL="342900" lvl="0" indent="-276225" algn="l" rtl="0">
              <a:spcBef>
                <a:spcPts val="0"/>
              </a:spcBef>
              <a:spcAft>
                <a:spcPts val="0"/>
              </a:spcAft>
              <a:buClr>
                <a:schemeClr val="accent2"/>
              </a:buClr>
              <a:buSzPct val="100000"/>
              <a:buChar char="●"/>
            </a:pPr>
            <a:r>
              <a:rPr lang="en-US" sz="2800">
                <a:solidFill>
                  <a:schemeClr val="accent2"/>
                </a:solidFill>
                <a:latin typeface="Bookman Old Style"/>
                <a:ea typeface="Bookman Old Style"/>
                <a:cs typeface="Bookman Old Style"/>
                <a:sym typeface="Bookman Old Style"/>
              </a:rPr>
              <a:t>This team would set up cameras to film events at FSK, to live stream and provide commentary and coverage, as well as record and edit videos to later post on YouTube or other digital media.</a:t>
            </a:r>
            <a:endParaRPr sz="2800">
              <a:solidFill>
                <a:schemeClr val="accent2"/>
              </a:solidFill>
              <a:latin typeface="Bookman Old Style"/>
              <a:ea typeface="Bookman Old Style"/>
              <a:cs typeface="Bookman Old Style"/>
              <a:sym typeface="Bookman Old Style"/>
            </a:endParaRPr>
          </a:p>
          <a:p>
            <a:pPr marL="342900" lvl="0" indent="-276225" algn="l" rtl="0">
              <a:spcBef>
                <a:spcPts val="1200"/>
              </a:spcBef>
              <a:spcAft>
                <a:spcPts val="0"/>
              </a:spcAft>
              <a:buClr>
                <a:schemeClr val="accent2"/>
              </a:buClr>
              <a:buSzPct val="100000"/>
              <a:buChar char="●"/>
            </a:pPr>
            <a:r>
              <a:rPr lang="en-US" sz="2800">
                <a:solidFill>
                  <a:schemeClr val="accent2"/>
                </a:solidFill>
                <a:latin typeface="Bookman Old Style"/>
                <a:ea typeface="Bookman Old Style"/>
                <a:cs typeface="Bookman Old Style"/>
                <a:sym typeface="Bookman Old Style"/>
              </a:rPr>
              <a:t>If you think it would be fun to be in front of a camera and react to things happening live, this might be a great opportunity for you!</a:t>
            </a:r>
            <a:endParaRPr sz="2800">
              <a:solidFill>
                <a:schemeClr val="accent2"/>
              </a:solidFill>
              <a:latin typeface="Bookman Old Style"/>
              <a:ea typeface="Bookman Old Style"/>
              <a:cs typeface="Bookman Old Style"/>
              <a:sym typeface="Bookman Old Style"/>
            </a:endParaRPr>
          </a:p>
          <a:p>
            <a:pPr marL="342900" lvl="0" indent="-276225" algn="l" rtl="0">
              <a:spcBef>
                <a:spcPts val="1200"/>
              </a:spcBef>
              <a:spcAft>
                <a:spcPts val="0"/>
              </a:spcAft>
              <a:buClr>
                <a:schemeClr val="accent2"/>
              </a:buClr>
              <a:buSzPct val="100000"/>
              <a:buChar char="●"/>
            </a:pPr>
            <a:r>
              <a:rPr lang="en-US" sz="2800">
                <a:solidFill>
                  <a:schemeClr val="accent2"/>
                </a:solidFill>
                <a:latin typeface="Bookman Old Style"/>
                <a:ea typeface="Bookman Old Style"/>
                <a:cs typeface="Bookman Old Style"/>
                <a:sym typeface="Bookman Old Style"/>
              </a:rPr>
              <a:t>If you think it would be fun to learn AV technologies for live streaming and creating YouTube videos, this might be a great opportunity for you!</a:t>
            </a:r>
            <a:endParaRPr sz="2800">
              <a:solidFill>
                <a:schemeClr val="accent2"/>
              </a:solidFill>
              <a:latin typeface="Bookman Old Style"/>
              <a:ea typeface="Bookman Old Style"/>
              <a:cs typeface="Bookman Old Style"/>
              <a:sym typeface="Bookman Old Style"/>
            </a:endParaRPr>
          </a:p>
          <a:p>
            <a:pPr marL="342900" lvl="0" indent="-276225" algn="l" rtl="0">
              <a:spcBef>
                <a:spcPts val="1200"/>
              </a:spcBef>
              <a:spcAft>
                <a:spcPts val="0"/>
              </a:spcAft>
              <a:buClr>
                <a:schemeClr val="accent2"/>
              </a:buClr>
              <a:buSzPct val="100000"/>
              <a:buFont typeface="Bookman Old Style"/>
              <a:buChar char="●"/>
            </a:pPr>
            <a:r>
              <a:rPr lang="en-US" sz="2800">
                <a:solidFill>
                  <a:schemeClr val="accent2"/>
                </a:solidFill>
                <a:latin typeface="Bookman Old Style"/>
                <a:ea typeface="Bookman Old Style"/>
                <a:cs typeface="Bookman Old Style"/>
                <a:sym typeface="Bookman Old Style"/>
              </a:rPr>
              <a:t>We will be using digital cameras, and using OBS, YouTube, Premiere Pro, After Effects, Audacity, and other tools and technologies.  You don’t have to know them already - we’ll teach interested people.</a:t>
            </a:r>
            <a:endParaRPr sz="2800">
              <a:solidFill>
                <a:schemeClr val="accent2"/>
              </a:solidFill>
              <a:latin typeface="Bookman Old Style"/>
              <a:ea typeface="Bookman Old Style"/>
              <a:cs typeface="Bookman Old Style"/>
              <a:sym typeface="Bookman Old Style"/>
            </a:endParaRPr>
          </a:p>
          <a:p>
            <a:pPr marL="342900" lvl="0" indent="-276225" algn="l" rtl="0">
              <a:spcBef>
                <a:spcPts val="1200"/>
              </a:spcBef>
              <a:spcAft>
                <a:spcPts val="1200"/>
              </a:spcAft>
              <a:buClr>
                <a:schemeClr val="accent2"/>
              </a:buClr>
              <a:buSzPct val="100000"/>
              <a:buChar char="●"/>
            </a:pPr>
            <a:r>
              <a:rPr lang="en-US" sz="2800">
                <a:solidFill>
                  <a:schemeClr val="accent2"/>
                </a:solidFill>
                <a:latin typeface="Bookman Old Style"/>
                <a:ea typeface="Bookman Old Style"/>
                <a:cs typeface="Bookman Old Style"/>
                <a:sym typeface="Bookman Old Style"/>
              </a:rPr>
              <a:t>Contact Mr. Hamilton in room 905 for more information.  Or email at b_hamil@carrollk12.org</a:t>
            </a:r>
            <a:endParaRPr sz="2800">
              <a:solidFill>
                <a:schemeClr val="accent2"/>
              </a:solidFill>
              <a:latin typeface="Bookman Old Style"/>
              <a:ea typeface="Bookman Old Style"/>
              <a:cs typeface="Bookman Old Style"/>
              <a:sym typeface="Bookman Old Styl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en-US" sz="3400" b="1"/>
              <a:t>Fishing Club</a:t>
            </a:r>
            <a:endParaRPr sz="3400" b="1"/>
          </a:p>
        </p:txBody>
      </p:sp>
      <p:sp>
        <p:nvSpPr>
          <p:cNvPr id="368" name="Google Shape;368;p55"/>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1200"/>
              </a:spcAft>
              <a:buClr>
                <a:schemeClr val="accent2"/>
              </a:buClr>
              <a:buSzPts val="2800"/>
              <a:buChar char="●"/>
            </a:pPr>
            <a:r>
              <a:rPr lang="en-US" sz="2800">
                <a:solidFill>
                  <a:schemeClr val="accent2"/>
                </a:solidFill>
                <a:latin typeface="Bookman Old Style"/>
                <a:ea typeface="Bookman Old Style"/>
                <a:cs typeface="Bookman Old Style"/>
                <a:sym typeface="Bookman Old Style"/>
              </a:rPr>
              <a:t>This club is in the process of being formed as the result of student interest.  Any students who are interested should see Mr. Harrison in Room 906 to get the club underway.</a:t>
            </a:r>
            <a:endParaRPr sz="2800">
              <a:solidFill>
                <a:schemeClr val="accent2"/>
              </a:solidFill>
              <a:latin typeface="Bookman Old Style"/>
              <a:ea typeface="Bookman Old Style"/>
              <a:cs typeface="Bookman Old Style"/>
              <a:sym typeface="Bookman Old Style"/>
            </a:endParaRPr>
          </a:p>
        </p:txBody>
      </p:sp>
      <p:pic>
        <p:nvPicPr>
          <p:cNvPr id="369" name="Google Shape;369;p55"/>
          <p:cNvPicPr preferRelativeResize="0"/>
          <p:nvPr/>
        </p:nvPicPr>
        <p:blipFill rotWithShape="1">
          <a:blip r:embed="rId3">
            <a:alphaModFix/>
          </a:blip>
          <a:srcRect/>
          <a:stretch/>
        </p:blipFill>
        <p:spPr>
          <a:xfrm>
            <a:off x="5044525" y="3992691"/>
            <a:ext cx="2664296" cy="2290603"/>
          </a:xfrm>
          <a:prstGeom prst="rect">
            <a:avLst/>
          </a:prstGeom>
          <a:noFill/>
          <a:ln w="38100" cap="flat" cmpd="sng">
            <a:solidFill>
              <a:srgbClr val="139486"/>
            </a:solidFill>
            <a:prstDash val="solid"/>
            <a:round/>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6"/>
          <p:cNvSpPr txBox="1">
            <a:spLocks noGrp="1"/>
          </p:cNvSpPr>
          <p:nvPr>
            <p:ph type="title"/>
          </p:nvPr>
        </p:nvSpPr>
        <p:spPr>
          <a:xfrm>
            <a:off x="457200" y="335113"/>
            <a:ext cx="8229600" cy="1143000"/>
          </a:xfrm>
          <a:prstGeom prst="rect">
            <a:avLst/>
          </a:prstGeom>
          <a:noFill/>
        </p:spPr>
        <p:txBody>
          <a:bodyPr spcFirstLastPara="1" wrap="square" lIns="91425" tIns="45700" rIns="91425" bIns="45700" anchor="ctr" anchorCtr="0">
            <a:normAutofit/>
          </a:bodyPr>
          <a:lstStyle/>
          <a:p>
            <a:pPr marL="0" lvl="0" indent="0" algn="ctr" rtl="0">
              <a:spcBef>
                <a:spcPts val="0"/>
              </a:spcBef>
              <a:spcAft>
                <a:spcPts val="0"/>
              </a:spcAft>
              <a:buNone/>
            </a:pPr>
            <a:r>
              <a:rPr lang="en-US" sz="4500" b="1">
                <a:solidFill>
                  <a:srgbClr val="202124"/>
                </a:solidFill>
                <a:highlight>
                  <a:srgbClr val="FFFFFF"/>
                </a:highlight>
                <a:latin typeface="Roboto"/>
                <a:ea typeface="Roboto"/>
                <a:cs typeface="Roboto"/>
                <a:sym typeface="Roboto"/>
              </a:rPr>
              <a:t>Leo Club</a:t>
            </a:r>
            <a:endParaRPr sz="7100" b="1"/>
          </a:p>
        </p:txBody>
      </p:sp>
      <p:sp>
        <p:nvSpPr>
          <p:cNvPr id="375" name="Google Shape;375;p56"/>
          <p:cNvSpPr txBox="1">
            <a:spLocks noGrp="1"/>
          </p:cNvSpPr>
          <p:nvPr>
            <p:ph type="body" idx="1"/>
          </p:nvPr>
        </p:nvSpPr>
        <p:spPr>
          <a:xfrm>
            <a:off x="457200" y="1478125"/>
            <a:ext cx="8229600" cy="4648200"/>
          </a:xfrm>
          <a:prstGeom prst="rect">
            <a:avLst/>
          </a:prstGeom>
        </p:spPr>
        <p:txBody>
          <a:bodyPr spcFirstLastPara="1" wrap="square" lIns="91425" tIns="45700" rIns="91425" bIns="45700" anchor="t" anchorCtr="0">
            <a:normAutofit lnSpcReduction="10000"/>
          </a:bodyPr>
          <a:lstStyle/>
          <a:p>
            <a:pPr marL="457200" lvl="0" indent="-381000" algn="l" rtl="0">
              <a:lnSpc>
                <a:spcPct val="100000"/>
              </a:lnSpc>
              <a:spcBef>
                <a:spcPts val="0"/>
              </a:spcBef>
              <a:spcAft>
                <a:spcPts val="0"/>
              </a:spcAft>
              <a:buClr>
                <a:srgbClr val="3242CC"/>
              </a:buClr>
              <a:buSzPts val="2400"/>
              <a:buChar char="●"/>
            </a:pPr>
            <a:r>
              <a:rPr lang="en-US">
                <a:solidFill>
                  <a:schemeClr val="accent2"/>
                </a:solidFill>
              </a:rPr>
              <a:t>Leo Clubs are an extension of the Lions service organization which aims to encourage community service and involvement from a young age.  </a:t>
            </a:r>
            <a:endParaRPr>
              <a:solidFill>
                <a:schemeClr val="accent2"/>
              </a:solidFill>
            </a:endParaRPr>
          </a:p>
          <a:p>
            <a:pPr marL="457200" lvl="0" indent="0" algn="l" rtl="0">
              <a:lnSpc>
                <a:spcPct val="100000"/>
              </a:lnSpc>
              <a:spcBef>
                <a:spcPts val="1200"/>
              </a:spcBef>
              <a:spcAft>
                <a:spcPts val="0"/>
              </a:spcAft>
              <a:buNone/>
            </a:pPr>
            <a:endParaRPr>
              <a:solidFill>
                <a:schemeClr val="accent2"/>
              </a:solidFill>
            </a:endParaRPr>
          </a:p>
          <a:p>
            <a:pPr marL="457200" lvl="0" indent="-381000" algn="l" rtl="0">
              <a:lnSpc>
                <a:spcPct val="100000"/>
              </a:lnSpc>
              <a:spcBef>
                <a:spcPts val="1200"/>
              </a:spcBef>
              <a:spcAft>
                <a:spcPts val="0"/>
              </a:spcAft>
              <a:buClr>
                <a:srgbClr val="357FE2"/>
              </a:buClr>
              <a:buSzPts val="2400"/>
              <a:buChar char="●"/>
            </a:pPr>
            <a:r>
              <a:rPr lang="en-US">
                <a:solidFill>
                  <a:schemeClr val="accent2"/>
                </a:solidFill>
              </a:rPr>
              <a:t>They provide youth volunteer opportunities that allow young adults become involved in community service and begin learning about the impact they can have around the world.</a:t>
            </a:r>
            <a:endParaRPr>
              <a:solidFill>
                <a:schemeClr val="accent2"/>
              </a:solidFill>
            </a:endParaRPr>
          </a:p>
          <a:p>
            <a:pPr marL="0" lvl="0" indent="0" algn="l" rtl="0">
              <a:lnSpc>
                <a:spcPct val="100000"/>
              </a:lnSpc>
              <a:spcBef>
                <a:spcPts val="1200"/>
              </a:spcBef>
              <a:spcAft>
                <a:spcPts val="0"/>
              </a:spcAft>
              <a:buNone/>
            </a:pPr>
            <a:endParaRPr/>
          </a:p>
          <a:p>
            <a:pPr marL="0" lvl="0" indent="0" algn="l" rtl="0">
              <a:lnSpc>
                <a:spcPct val="100000"/>
              </a:lnSpc>
              <a:spcBef>
                <a:spcPts val="1200"/>
              </a:spcBef>
              <a:spcAft>
                <a:spcPts val="0"/>
              </a:spcAft>
              <a:buNone/>
            </a:pPr>
            <a:endParaRPr/>
          </a:p>
          <a:p>
            <a:pPr marL="0" lvl="0" indent="0" algn="l" rtl="0">
              <a:spcBef>
                <a:spcPts val="1200"/>
              </a:spcBef>
              <a:spcAft>
                <a:spcPts val="1200"/>
              </a:spcAft>
              <a:buNone/>
            </a:pPr>
            <a:endParaRPr/>
          </a:p>
        </p:txBody>
      </p:sp>
      <p:pic>
        <p:nvPicPr>
          <p:cNvPr id="376" name="Google Shape;376;p56"/>
          <p:cNvPicPr preferRelativeResize="0"/>
          <p:nvPr/>
        </p:nvPicPr>
        <p:blipFill>
          <a:blip r:embed="rId3">
            <a:alphaModFix/>
          </a:blip>
          <a:stretch>
            <a:fillRect/>
          </a:stretch>
        </p:blipFill>
        <p:spPr>
          <a:xfrm>
            <a:off x="6557388" y="4354500"/>
            <a:ext cx="1987862" cy="19183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7"/>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500" b="1">
                <a:solidFill>
                  <a:srgbClr val="202124"/>
                </a:solidFill>
                <a:highlight>
                  <a:srgbClr val="FFFFFF"/>
                </a:highlight>
                <a:latin typeface="Roboto"/>
                <a:ea typeface="Roboto"/>
                <a:cs typeface="Roboto"/>
                <a:sym typeface="Roboto"/>
              </a:rPr>
              <a:t>Leo Club</a:t>
            </a:r>
            <a:endParaRPr sz="7100" b="1"/>
          </a:p>
        </p:txBody>
      </p:sp>
      <p:sp>
        <p:nvSpPr>
          <p:cNvPr id="382" name="Google Shape;382;p57"/>
          <p:cNvSpPr txBox="1">
            <a:spLocks noGrp="1"/>
          </p:cNvSpPr>
          <p:nvPr>
            <p:ph type="body" idx="1"/>
          </p:nvPr>
        </p:nvSpPr>
        <p:spPr>
          <a:xfrm>
            <a:off x="457200" y="1478125"/>
            <a:ext cx="8229600" cy="4627800"/>
          </a:xfrm>
          <a:prstGeom prst="rect">
            <a:avLst/>
          </a:prstGeom>
        </p:spPr>
        <p:txBody>
          <a:bodyPr spcFirstLastPara="1" wrap="square" lIns="91425" tIns="45700" rIns="91425" bIns="45700" anchor="t" anchorCtr="0">
            <a:normAutofit fontScale="62500" lnSpcReduction="10000"/>
          </a:bodyPr>
          <a:lstStyle/>
          <a:p>
            <a:pPr marL="0" lvl="0" indent="0" algn="l" rtl="0">
              <a:lnSpc>
                <a:spcPct val="115000"/>
              </a:lnSpc>
              <a:spcBef>
                <a:spcPts val="0"/>
              </a:spcBef>
              <a:spcAft>
                <a:spcPts val="0"/>
              </a:spcAft>
              <a:buNone/>
            </a:pPr>
            <a:r>
              <a:rPr lang="en-US" sz="3100" b="1">
                <a:solidFill>
                  <a:schemeClr val="accent2"/>
                </a:solidFill>
              </a:rPr>
              <a:t>Where there’s a need, there’s a Leo</a:t>
            </a:r>
            <a:endParaRPr sz="3100" b="1">
              <a:solidFill>
                <a:schemeClr val="accent2"/>
              </a:solidFill>
            </a:endParaRPr>
          </a:p>
          <a:p>
            <a:pPr marL="0" lvl="0" indent="0" algn="l" rtl="0">
              <a:lnSpc>
                <a:spcPct val="115000"/>
              </a:lnSpc>
              <a:spcBef>
                <a:spcPts val="1200"/>
              </a:spcBef>
              <a:spcAft>
                <a:spcPts val="0"/>
              </a:spcAft>
              <a:buNone/>
            </a:pPr>
            <a:r>
              <a:rPr lang="en-US" sz="1800">
                <a:solidFill>
                  <a:schemeClr val="accent2"/>
                </a:solidFill>
              </a:rPr>
              <a:t> </a:t>
            </a:r>
            <a:endParaRPr sz="1800">
              <a:solidFill>
                <a:schemeClr val="accent2"/>
              </a:solidFill>
            </a:endParaRPr>
          </a:p>
          <a:p>
            <a:pPr marL="0" lvl="0" indent="0" algn="l" rtl="0">
              <a:lnSpc>
                <a:spcPct val="115000"/>
              </a:lnSpc>
              <a:spcBef>
                <a:spcPts val="1200"/>
              </a:spcBef>
              <a:spcAft>
                <a:spcPts val="0"/>
              </a:spcAft>
              <a:buNone/>
            </a:pPr>
            <a:r>
              <a:rPr lang="en-US" sz="3400">
                <a:solidFill>
                  <a:schemeClr val="accent2"/>
                </a:solidFill>
              </a:rPr>
              <a:t>“Leadership, Experience, Opportunity.” That’s what makes a Leo. Members of Leo clubs embody the best qualities of our incredible organization. They are devoted young people who realize the power of action. Together, Leos and Lions form a powerful partnership — one of mutual respect where Lions learn from the innovative insights of Leos, and where Leos gain access to the proven strategies of those who’ve successfully served the world for decades</a:t>
            </a:r>
            <a:endParaRPr sz="3400">
              <a:solidFill>
                <a:schemeClr val="accent2"/>
              </a:solidFill>
            </a:endParaRPr>
          </a:p>
          <a:p>
            <a:pPr marL="0" lvl="0" indent="0" algn="l" rtl="0">
              <a:lnSpc>
                <a:spcPct val="115000"/>
              </a:lnSpc>
              <a:spcBef>
                <a:spcPts val="1200"/>
              </a:spcBef>
              <a:spcAft>
                <a:spcPts val="0"/>
              </a:spcAft>
              <a:buNone/>
            </a:pPr>
            <a:endParaRPr sz="3400">
              <a:solidFill>
                <a:schemeClr val="accent2"/>
              </a:solidFill>
            </a:endParaRPr>
          </a:p>
          <a:p>
            <a:pPr marL="0" lvl="0" indent="0" algn="l" rtl="0">
              <a:lnSpc>
                <a:spcPct val="115000"/>
              </a:lnSpc>
              <a:spcBef>
                <a:spcPts val="1200"/>
              </a:spcBef>
              <a:spcAft>
                <a:spcPts val="1200"/>
              </a:spcAft>
              <a:buNone/>
            </a:pPr>
            <a:r>
              <a:rPr lang="en-US" sz="3400">
                <a:solidFill>
                  <a:schemeClr val="accent2"/>
                </a:solidFill>
              </a:rPr>
              <a:t>Mr. Linthicum will be the advisor to the Leo Club.</a:t>
            </a:r>
            <a:endParaRPr sz="3400">
              <a:solidFill>
                <a:schemeClr val="accent2"/>
              </a:solidFill>
            </a:endParaRPr>
          </a:p>
        </p:txBody>
      </p:sp>
      <p:pic>
        <p:nvPicPr>
          <p:cNvPr id="383" name="Google Shape;383;p57"/>
          <p:cNvPicPr preferRelativeResize="0"/>
          <p:nvPr/>
        </p:nvPicPr>
        <p:blipFill>
          <a:blip r:embed="rId3">
            <a:alphaModFix/>
          </a:blip>
          <a:stretch>
            <a:fillRect/>
          </a:stretch>
        </p:blipFill>
        <p:spPr>
          <a:xfrm>
            <a:off x="7023625" y="5062525"/>
            <a:ext cx="1663175" cy="16049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8"/>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sz="3600" b="1">
                <a:solidFill>
                  <a:schemeClr val="dk1"/>
                </a:solidFill>
              </a:rPr>
              <a:t>Clubs That Meet on Different Schedules</a:t>
            </a:r>
            <a:endParaRPr/>
          </a:p>
        </p:txBody>
      </p:sp>
      <p:sp>
        <p:nvSpPr>
          <p:cNvPr id="389" name="Google Shape;389;p58"/>
          <p:cNvSpPr txBox="1">
            <a:spLocks noGrp="1"/>
          </p:cNvSpPr>
          <p:nvPr>
            <p:ph type="body" idx="4294967295"/>
          </p:nvPr>
        </p:nvSpPr>
        <p:spPr>
          <a:xfrm>
            <a:off x="683185" y="1551854"/>
            <a:ext cx="8229600" cy="2438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sz="2200">
                <a:solidFill>
                  <a:schemeClr val="accent2"/>
                </a:solidFill>
              </a:rPr>
              <a:t>The following clubs will meet outside of the school day, on an alternate club day schedule, or only a few times throughout the school year.</a:t>
            </a:r>
            <a:endParaRPr sz="2200">
              <a:solidFill>
                <a:schemeClr val="accent2"/>
              </a:solidFill>
            </a:endParaRPr>
          </a:p>
          <a:p>
            <a:pPr marL="342900" lvl="0" indent="-154940" algn="l" rtl="0">
              <a:spcBef>
                <a:spcPts val="592"/>
              </a:spcBef>
              <a:spcAft>
                <a:spcPts val="0"/>
              </a:spcAft>
              <a:buClr>
                <a:schemeClr val="dk1"/>
              </a:buClr>
              <a:buSzPts val="3200"/>
              <a:buFont typeface="Noto Sans Symbols"/>
              <a:buNone/>
            </a:pPr>
            <a:endParaRPr sz="2200">
              <a:solidFill>
                <a:schemeClr val="accent2"/>
              </a:solidFill>
            </a:endParaRPr>
          </a:p>
          <a:p>
            <a:pPr marL="0" lvl="0" indent="0" algn="l" rtl="0">
              <a:spcBef>
                <a:spcPts val="592"/>
              </a:spcBef>
              <a:spcAft>
                <a:spcPts val="1200"/>
              </a:spcAft>
              <a:buClr>
                <a:schemeClr val="dk1"/>
              </a:buClr>
              <a:buSzPts val="3200"/>
              <a:buNone/>
            </a:pPr>
            <a:r>
              <a:rPr lang="en-US" sz="2200">
                <a:solidFill>
                  <a:schemeClr val="accent2"/>
                </a:solidFill>
              </a:rPr>
              <a:t>Watch the announcements for club meetings!</a:t>
            </a:r>
            <a:endParaRPr sz="2200">
              <a:solidFill>
                <a:schemeClr val="accent2"/>
              </a:solidFill>
            </a:endParaRPr>
          </a:p>
        </p:txBody>
      </p:sp>
      <p:pic>
        <p:nvPicPr>
          <p:cNvPr id="390" name="Google Shape;390;p58"/>
          <p:cNvPicPr preferRelativeResize="0"/>
          <p:nvPr/>
        </p:nvPicPr>
        <p:blipFill rotWithShape="1">
          <a:blip r:embed="rId3">
            <a:alphaModFix/>
          </a:blip>
          <a:srcRect/>
          <a:stretch/>
        </p:blipFill>
        <p:spPr>
          <a:xfrm>
            <a:off x="3131840" y="4185253"/>
            <a:ext cx="2238375" cy="21240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en-US">
                <a:latin typeface="Arial"/>
                <a:ea typeface="Arial"/>
                <a:cs typeface="Arial"/>
                <a:sym typeface="Arial"/>
              </a:rPr>
              <a:t>Athletic Leadership Council</a:t>
            </a:r>
            <a:endParaRPr>
              <a:latin typeface="Arial"/>
              <a:ea typeface="Arial"/>
              <a:cs typeface="Arial"/>
              <a:sym typeface="Arial"/>
            </a:endParaRPr>
          </a:p>
        </p:txBody>
      </p:sp>
      <p:sp>
        <p:nvSpPr>
          <p:cNvPr id="396" name="Google Shape;396;p59"/>
          <p:cNvSpPr txBox="1">
            <a:spLocks noGrp="1"/>
          </p:cNvSpPr>
          <p:nvPr>
            <p:ph type="body" idx="1"/>
          </p:nvPr>
        </p:nvSpPr>
        <p:spPr>
          <a:xfrm>
            <a:off x="457200" y="1478125"/>
            <a:ext cx="8229600" cy="4648200"/>
          </a:xfrm>
          <a:prstGeom prst="rect">
            <a:avLst/>
          </a:prstGeom>
          <a:noFill/>
          <a:ln>
            <a:noFill/>
          </a:ln>
        </p:spPr>
        <p:txBody>
          <a:bodyPr spcFirstLastPara="1" wrap="square" lIns="91425" tIns="45700" rIns="91425" bIns="45700" anchor="t" anchorCtr="0">
            <a:normAutofit/>
          </a:bodyPr>
          <a:lstStyle/>
          <a:p>
            <a:pPr marL="520700" lvl="0" indent="-520700" algn="l" rtl="0">
              <a:spcBef>
                <a:spcPts val="0"/>
              </a:spcBef>
              <a:spcAft>
                <a:spcPts val="0"/>
              </a:spcAft>
              <a:buClr>
                <a:srgbClr val="FF0000"/>
              </a:buClr>
              <a:buSzPts val="3200"/>
              <a:buChar char="•"/>
            </a:pPr>
            <a:r>
              <a:rPr lang="en-US">
                <a:solidFill>
                  <a:schemeClr val="accent2"/>
                </a:solidFill>
                <a:latin typeface="Arial"/>
                <a:ea typeface="Arial"/>
                <a:cs typeface="Arial"/>
                <a:sym typeface="Arial"/>
              </a:rPr>
              <a:t>Leadership club for athletes who are nominated by their coaches.  </a:t>
            </a:r>
            <a:endParaRPr>
              <a:solidFill>
                <a:schemeClr val="accent2"/>
              </a:solidFill>
            </a:endParaRPr>
          </a:p>
          <a:p>
            <a:pPr marL="520700" lvl="0" indent="-520700" algn="l" rtl="0">
              <a:spcBef>
                <a:spcPts val="640"/>
              </a:spcBef>
              <a:spcAft>
                <a:spcPts val="0"/>
              </a:spcAft>
              <a:buClr>
                <a:srgbClr val="FF0000"/>
              </a:buClr>
              <a:buSzPts val="3200"/>
              <a:buChar char="•"/>
            </a:pPr>
            <a:r>
              <a:rPr lang="en-US">
                <a:solidFill>
                  <a:schemeClr val="accent2"/>
                </a:solidFill>
                <a:latin typeface="Arial"/>
                <a:ea typeface="Arial"/>
                <a:cs typeface="Arial"/>
                <a:sym typeface="Arial"/>
              </a:rPr>
              <a:t>Club works to develop leaders within the FSK  Sports Program. </a:t>
            </a:r>
            <a:endParaRPr>
              <a:solidFill>
                <a:schemeClr val="accent2"/>
              </a:solidFill>
            </a:endParaRPr>
          </a:p>
          <a:p>
            <a:pPr marL="520700" lvl="0" indent="-520700" algn="l" rtl="0">
              <a:spcBef>
                <a:spcPts val="640"/>
              </a:spcBef>
              <a:spcAft>
                <a:spcPts val="0"/>
              </a:spcAft>
              <a:buClr>
                <a:srgbClr val="FF0000"/>
              </a:buClr>
              <a:buSzPts val="3200"/>
              <a:buChar char="•"/>
            </a:pPr>
            <a:r>
              <a:rPr lang="en-US">
                <a:solidFill>
                  <a:schemeClr val="accent2"/>
                </a:solidFill>
                <a:latin typeface="Arial"/>
                <a:ea typeface="Arial"/>
                <a:cs typeface="Arial"/>
                <a:sym typeface="Arial"/>
              </a:rPr>
              <a:t>Create unity throughout all sports. </a:t>
            </a:r>
            <a:endParaRPr>
              <a:solidFill>
                <a:schemeClr val="accent2"/>
              </a:solidFill>
            </a:endParaRPr>
          </a:p>
          <a:p>
            <a:pPr marL="520700" lvl="0" indent="-520700" algn="l" rtl="0">
              <a:spcBef>
                <a:spcPts val="640"/>
              </a:spcBef>
              <a:spcAft>
                <a:spcPts val="0"/>
              </a:spcAft>
              <a:buClr>
                <a:srgbClr val="FF0000"/>
              </a:buClr>
              <a:buSzPts val="3200"/>
              <a:buChar char="•"/>
            </a:pPr>
            <a:r>
              <a:rPr lang="en-US">
                <a:solidFill>
                  <a:schemeClr val="accent2"/>
                </a:solidFill>
                <a:latin typeface="Arial"/>
                <a:ea typeface="Arial"/>
                <a:cs typeface="Arial"/>
                <a:sym typeface="Arial"/>
              </a:rPr>
              <a:t>Meets on the first Friday of the month during KEY Time. </a:t>
            </a:r>
            <a:endParaRPr>
              <a:solidFill>
                <a:schemeClr val="accent2"/>
              </a:solidFill>
              <a:latin typeface="Arial"/>
              <a:ea typeface="Arial"/>
              <a:cs typeface="Arial"/>
              <a:sym typeface="Arial"/>
            </a:endParaRPr>
          </a:p>
          <a:p>
            <a:pPr marL="342900" lvl="0" indent="0" algn="l" rtl="0">
              <a:spcBef>
                <a:spcPts val="640"/>
              </a:spcBef>
              <a:spcAft>
                <a:spcPts val="0"/>
              </a:spcAft>
              <a:buNone/>
            </a:pPr>
            <a:endParaRPr>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0"/>
          <p:cNvSpPr txBox="1">
            <a:spLocks noGrp="1"/>
          </p:cNvSpPr>
          <p:nvPr>
            <p:ph type="title"/>
          </p:nvPr>
        </p:nvSpPr>
        <p:spPr>
          <a:xfrm>
            <a:off x="683568" y="408921"/>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mic Sans MS"/>
              <a:buNone/>
            </a:pPr>
            <a:r>
              <a:rPr lang="en-US" sz="3600">
                <a:latin typeface="Comic Sans MS"/>
                <a:ea typeface="Comic Sans MS"/>
                <a:cs typeface="Comic Sans MS"/>
                <a:sym typeface="Comic Sans MS"/>
              </a:rPr>
              <a:t>Corollary Sports Teams</a:t>
            </a:r>
            <a:endParaRPr sz="3600">
              <a:latin typeface="Comic Sans MS"/>
              <a:ea typeface="Comic Sans MS"/>
              <a:cs typeface="Comic Sans MS"/>
              <a:sym typeface="Comic Sans MS"/>
            </a:endParaRPr>
          </a:p>
        </p:txBody>
      </p:sp>
      <p:sp>
        <p:nvSpPr>
          <p:cNvPr id="402" name="Google Shape;402;p60"/>
          <p:cNvSpPr txBox="1">
            <a:spLocks noGrp="1"/>
          </p:cNvSpPr>
          <p:nvPr>
            <p:ph type="body" idx="1"/>
          </p:nvPr>
        </p:nvSpPr>
        <p:spPr>
          <a:xfrm>
            <a:off x="304735" y="1334075"/>
            <a:ext cx="8229600" cy="5040560"/>
          </a:xfrm>
          <a:prstGeom prst="rect">
            <a:avLst/>
          </a:prstGeom>
          <a:noFill/>
          <a:ln>
            <a:noFill/>
          </a:ln>
        </p:spPr>
        <p:txBody>
          <a:bodyPr spcFirstLastPara="1" wrap="square" lIns="91425" tIns="45700" rIns="91425" bIns="45700" anchor="t" anchorCtr="0">
            <a:normAutofit fontScale="92500" lnSpcReduction="20000"/>
          </a:bodyPr>
          <a:lstStyle/>
          <a:p>
            <a:pPr marL="342900" lvl="0" indent="-333375" algn="l" rtl="0">
              <a:spcBef>
                <a:spcPts val="0"/>
              </a:spcBef>
              <a:spcAft>
                <a:spcPts val="0"/>
              </a:spcAft>
              <a:buClr>
                <a:srgbClr val="3242CC"/>
              </a:buClr>
              <a:buSzPct val="100000"/>
              <a:buChar char="●"/>
            </a:pPr>
            <a:r>
              <a:rPr lang="en-US" sz="2000">
                <a:solidFill>
                  <a:schemeClr val="accent2"/>
                </a:solidFill>
                <a:latin typeface="Comic Sans MS"/>
                <a:ea typeface="Comic Sans MS"/>
                <a:cs typeface="Comic Sans MS"/>
                <a:sym typeface="Comic Sans MS"/>
              </a:rPr>
              <a:t>FSK’s Corollary sports teams participate in games and matches against the other county high schools.  The purpose of the program is to help students learn the skills of the specific sport, develop new friendships, promote physical fitness and teach teamwork.</a:t>
            </a:r>
            <a:endParaRPr>
              <a:solidFill>
                <a:schemeClr val="accent2"/>
              </a:solidFill>
            </a:endParaRPr>
          </a:p>
          <a:p>
            <a:pPr marL="800100" lvl="0" indent="-334327" algn="l" rtl="0">
              <a:spcBef>
                <a:spcPts val="960"/>
              </a:spcBef>
              <a:spcAft>
                <a:spcPts val="0"/>
              </a:spcAft>
              <a:buClr>
                <a:srgbClr val="3242CC"/>
              </a:buClr>
              <a:buSzPct val="100000"/>
              <a:buChar char="●"/>
            </a:pPr>
            <a:r>
              <a:rPr lang="en-US" sz="1800" b="1">
                <a:solidFill>
                  <a:schemeClr val="accent2"/>
                </a:solidFill>
                <a:latin typeface="Comic Sans MS"/>
                <a:ea typeface="Comic Sans MS"/>
                <a:cs typeface="Comic Sans MS"/>
                <a:sym typeface="Comic Sans MS"/>
              </a:rPr>
              <a:t>Fall – Track </a:t>
            </a:r>
            <a:endParaRPr>
              <a:solidFill>
                <a:schemeClr val="accent2"/>
              </a:solidFill>
            </a:endParaRPr>
          </a:p>
          <a:p>
            <a:pPr marL="800100" lvl="0" indent="-334327" algn="l" rtl="0">
              <a:spcBef>
                <a:spcPts val="360"/>
              </a:spcBef>
              <a:spcAft>
                <a:spcPts val="0"/>
              </a:spcAft>
              <a:buClr>
                <a:srgbClr val="3242CC"/>
              </a:buClr>
              <a:buSzPct val="100000"/>
              <a:buChar char="●"/>
            </a:pPr>
            <a:r>
              <a:rPr lang="en-US" sz="1800" b="1">
                <a:solidFill>
                  <a:schemeClr val="accent2"/>
                </a:solidFill>
                <a:latin typeface="Comic Sans MS"/>
                <a:ea typeface="Comic Sans MS"/>
                <a:cs typeface="Comic Sans MS"/>
                <a:sym typeface="Comic Sans MS"/>
              </a:rPr>
              <a:t>Winter – Bowling</a:t>
            </a:r>
            <a:endParaRPr>
              <a:solidFill>
                <a:schemeClr val="accent2"/>
              </a:solidFill>
            </a:endParaRPr>
          </a:p>
          <a:p>
            <a:pPr marL="800100" lvl="0" indent="-334327" algn="l" rtl="0">
              <a:spcBef>
                <a:spcPts val="360"/>
              </a:spcBef>
              <a:spcAft>
                <a:spcPts val="0"/>
              </a:spcAft>
              <a:buClr>
                <a:srgbClr val="3242CC"/>
              </a:buClr>
              <a:buSzPct val="100000"/>
              <a:buChar char="●"/>
            </a:pPr>
            <a:r>
              <a:rPr lang="en-US" sz="1800" b="1">
                <a:solidFill>
                  <a:schemeClr val="accent2"/>
                </a:solidFill>
                <a:latin typeface="Comic Sans MS"/>
                <a:ea typeface="Comic Sans MS"/>
                <a:cs typeface="Comic Sans MS"/>
                <a:sym typeface="Comic Sans MS"/>
              </a:rPr>
              <a:t>Spring – Corn Toss</a:t>
            </a:r>
            <a:endParaRPr sz="1800">
              <a:solidFill>
                <a:schemeClr val="accent2"/>
              </a:solidFill>
              <a:latin typeface="Comic Sans MS"/>
              <a:ea typeface="Comic Sans MS"/>
              <a:cs typeface="Comic Sans MS"/>
              <a:sym typeface="Comic Sans MS"/>
            </a:endParaRPr>
          </a:p>
          <a:p>
            <a:pPr marL="342900" lvl="0" indent="-333375" algn="l" rtl="0">
              <a:spcBef>
                <a:spcPts val="1000"/>
              </a:spcBef>
              <a:spcAft>
                <a:spcPts val="0"/>
              </a:spcAft>
              <a:buClr>
                <a:srgbClr val="3242CC"/>
              </a:buClr>
              <a:buSzPct val="100000"/>
              <a:buChar char="●"/>
            </a:pPr>
            <a:r>
              <a:rPr lang="en-US" sz="2000" b="1">
                <a:solidFill>
                  <a:schemeClr val="accent2"/>
                </a:solidFill>
                <a:latin typeface="Comic Sans MS"/>
                <a:ea typeface="Comic Sans MS"/>
                <a:cs typeface="Comic Sans MS"/>
                <a:sym typeface="Comic Sans MS"/>
              </a:rPr>
              <a:t>A sports physical and athletic fee are required in order to participate in Corollary sports.</a:t>
            </a:r>
            <a:endParaRPr>
              <a:solidFill>
                <a:schemeClr val="accent2"/>
              </a:solidFill>
            </a:endParaRPr>
          </a:p>
          <a:p>
            <a:pPr marL="342900" lvl="0" indent="-333375" algn="l" rtl="0">
              <a:spcBef>
                <a:spcPts val="400"/>
              </a:spcBef>
              <a:spcAft>
                <a:spcPts val="0"/>
              </a:spcAft>
              <a:buClr>
                <a:srgbClr val="3242CC"/>
              </a:buClr>
              <a:buSzPct val="100000"/>
              <a:buChar char="●"/>
            </a:pPr>
            <a:r>
              <a:rPr lang="en-US" sz="2000">
                <a:solidFill>
                  <a:schemeClr val="accent2"/>
                </a:solidFill>
                <a:latin typeface="Comic Sans MS"/>
                <a:ea typeface="Comic Sans MS"/>
                <a:cs typeface="Comic Sans MS"/>
                <a:sym typeface="Comic Sans MS"/>
              </a:rPr>
              <a:t>If you are interested in participating in a Corollary sport, see or contact Mrs. Fine in the School Counseling office or Mr. Kimble in the Main Office.</a:t>
            </a:r>
            <a:endParaRPr sz="2000">
              <a:solidFill>
                <a:schemeClr val="accent2"/>
              </a:solidFill>
              <a:latin typeface="Comic Sans MS"/>
              <a:ea typeface="Comic Sans MS"/>
              <a:cs typeface="Comic Sans MS"/>
              <a:sym typeface="Comic Sans MS"/>
            </a:endParaRPr>
          </a:p>
          <a:p>
            <a:pPr marL="0" lvl="0" indent="0" algn="l" rtl="0">
              <a:spcBef>
                <a:spcPts val="400"/>
              </a:spcBef>
              <a:spcAft>
                <a:spcPts val="0"/>
              </a:spcAft>
              <a:buNone/>
            </a:pPr>
            <a:endParaRPr sz="2000">
              <a:latin typeface="Comic Sans MS"/>
              <a:ea typeface="Comic Sans MS"/>
              <a:cs typeface="Comic Sans MS"/>
              <a:sym typeface="Comic Sans MS"/>
            </a:endParaRPr>
          </a:p>
          <a:p>
            <a:pPr marL="342900" lvl="0" indent="-215900" algn="l" rtl="0">
              <a:spcBef>
                <a:spcPts val="400"/>
              </a:spcBef>
              <a:spcAft>
                <a:spcPts val="0"/>
              </a:spcAft>
              <a:buClr>
                <a:schemeClr val="dk1"/>
              </a:buClr>
              <a:buSzPct val="100000"/>
              <a:buNone/>
            </a:pPr>
            <a:endParaRPr sz="2000">
              <a:latin typeface="Comic Sans MS"/>
              <a:ea typeface="Comic Sans MS"/>
              <a:cs typeface="Comic Sans MS"/>
              <a:sym typeface="Comic Sans MS"/>
            </a:endParaRPr>
          </a:p>
          <a:p>
            <a:pPr marL="342900" lvl="0" indent="-215900" algn="l" rtl="0">
              <a:spcBef>
                <a:spcPts val="400"/>
              </a:spcBef>
              <a:spcAft>
                <a:spcPts val="1200"/>
              </a:spcAft>
              <a:buClr>
                <a:schemeClr val="dk1"/>
              </a:buClr>
              <a:buSzPct val="100000"/>
              <a:buNone/>
            </a:pPr>
            <a:endParaRPr sz="2000">
              <a:latin typeface="Comic Sans MS"/>
              <a:ea typeface="Comic Sans MS"/>
              <a:cs typeface="Comic Sans MS"/>
              <a:sym typeface="Comic Sans MS"/>
            </a:endParaRPr>
          </a:p>
        </p:txBody>
      </p:sp>
      <p:pic>
        <p:nvPicPr>
          <p:cNvPr id="403" name="Google Shape;403;p60"/>
          <p:cNvPicPr preferRelativeResize="0"/>
          <p:nvPr/>
        </p:nvPicPr>
        <p:blipFill rotWithShape="1">
          <a:blip r:embed="rId3">
            <a:alphaModFix/>
          </a:blip>
          <a:srcRect/>
          <a:stretch/>
        </p:blipFill>
        <p:spPr>
          <a:xfrm>
            <a:off x="683572" y="5394803"/>
            <a:ext cx="1176625" cy="1087950"/>
          </a:xfrm>
          <a:prstGeom prst="rect">
            <a:avLst/>
          </a:prstGeom>
          <a:noFill/>
          <a:ln>
            <a:noFill/>
          </a:ln>
        </p:spPr>
      </p:pic>
      <p:pic>
        <p:nvPicPr>
          <p:cNvPr id="404" name="Google Shape;404;p60"/>
          <p:cNvPicPr preferRelativeResize="0"/>
          <p:nvPr/>
        </p:nvPicPr>
        <p:blipFill rotWithShape="1">
          <a:blip r:embed="rId4">
            <a:alphaModFix/>
          </a:blip>
          <a:srcRect/>
          <a:stretch/>
        </p:blipFill>
        <p:spPr>
          <a:xfrm>
            <a:off x="6262475" y="5367271"/>
            <a:ext cx="1440338" cy="1143000"/>
          </a:xfrm>
          <a:prstGeom prst="rect">
            <a:avLst/>
          </a:prstGeom>
          <a:noFill/>
          <a:ln>
            <a:noFill/>
          </a:ln>
        </p:spPr>
      </p:pic>
      <p:pic>
        <p:nvPicPr>
          <p:cNvPr id="405" name="Google Shape;405;p60"/>
          <p:cNvPicPr preferRelativeResize="0"/>
          <p:nvPr/>
        </p:nvPicPr>
        <p:blipFill>
          <a:blip r:embed="rId5">
            <a:alphaModFix/>
          </a:blip>
          <a:stretch>
            <a:fillRect/>
          </a:stretch>
        </p:blipFill>
        <p:spPr>
          <a:xfrm>
            <a:off x="2983425" y="5319800"/>
            <a:ext cx="2395896" cy="12379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1"/>
          <p:cNvSpPr txBox="1">
            <a:spLocks noGrp="1"/>
          </p:cNvSpPr>
          <p:nvPr>
            <p:ph type="body" idx="1"/>
          </p:nvPr>
        </p:nvSpPr>
        <p:spPr>
          <a:xfrm>
            <a:off x="755576" y="1452806"/>
            <a:ext cx="8229600" cy="4572000"/>
          </a:xfrm>
          <a:prstGeom prst="rect">
            <a:avLst/>
          </a:prstGeom>
          <a:noFill/>
          <a:ln>
            <a:noFill/>
          </a:ln>
        </p:spPr>
        <p:txBody>
          <a:bodyPr spcFirstLastPara="1" wrap="square" lIns="91425" tIns="45700" rIns="91425" bIns="45700" anchor="t" anchorCtr="0">
            <a:normAutofit/>
          </a:bodyPr>
          <a:lstStyle/>
          <a:p>
            <a:pPr marL="457200" lvl="0" indent="-457200" algn="l" rtl="0">
              <a:spcBef>
                <a:spcPts val="0"/>
              </a:spcBef>
              <a:spcAft>
                <a:spcPts val="0"/>
              </a:spcAft>
              <a:buClr>
                <a:srgbClr val="938953"/>
              </a:buClr>
              <a:buSzPts val="3520"/>
              <a:buChar char="•"/>
            </a:pPr>
            <a:r>
              <a:rPr lang="en-US">
                <a:solidFill>
                  <a:schemeClr val="accent2"/>
                </a:solidFill>
                <a:latin typeface="Abril Fatface"/>
                <a:ea typeface="Abril Fatface"/>
                <a:cs typeface="Abril Fatface"/>
                <a:sym typeface="Abril Fatface"/>
              </a:rPr>
              <a:t>Become part of the team that makes the FSK TV News happen!</a:t>
            </a:r>
            <a:endParaRPr>
              <a:solidFill>
                <a:schemeClr val="accent2"/>
              </a:solidFill>
            </a:endParaRPr>
          </a:p>
          <a:p>
            <a:pPr marL="457200" lvl="0" indent="-457200" algn="l" rtl="0">
              <a:spcBef>
                <a:spcPts val="640"/>
              </a:spcBef>
              <a:spcAft>
                <a:spcPts val="0"/>
              </a:spcAft>
              <a:buClr>
                <a:srgbClr val="938953"/>
              </a:buClr>
              <a:buSzPts val="3520"/>
              <a:buChar char="•"/>
            </a:pPr>
            <a:r>
              <a:rPr lang="en-US">
                <a:solidFill>
                  <a:schemeClr val="accent2"/>
                </a:solidFill>
                <a:latin typeface="Abril Fatface"/>
                <a:ea typeface="Abril Fatface"/>
                <a:cs typeface="Abril Fatface"/>
                <a:sym typeface="Abril Fatface"/>
              </a:rPr>
              <a:t>Work on camera or behind the scenes!</a:t>
            </a:r>
            <a:endParaRPr>
              <a:solidFill>
                <a:schemeClr val="accent2"/>
              </a:solidFill>
            </a:endParaRPr>
          </a:p>
          <a:p>
            <a:pPr marL="457200" lvl="0" indent="-457200" algn="l" rtl="0">
              <a:spcBef>
                <a:spcPts val="640"/>
              </a:spcBef>
              <a:spcAft>
                <a:spcPts val="1200"/>
              </a:spcAft>
              <a:buClr>
                <a:srgbClr val="938953"/>
              </a:buClr>
              <a:buSzPts val="3520"/>
              <a:buChar char="•"/>
            </a:pPr>
            <a:r>
              <a:rPr lang="en-US">
                <a:solidFill>
                  <a:schemeClr val="accent2"/>
                </a:solidFill>
                <a:latin typeface="Abril Fatface"/>
                <a:ea typeface="Abril Fatface"/>
                <a:cs typeface="Abril Fatface"/>
                <a:sym typeface="Abril Fatface"/>
              </a:rPr>
              <a:t>For more information contact Mrs. Brilhart</a:t>
            </a:r>
            <a:endParaRPr>
              <a:solidFill>
                <a:schemeClr val="accent2"/>
              </a:solidFill>
            </a:endParaRPr>
          </a:p>
        </p:txBody>
      </p:sp>
      <p:sp>
        <p:nvSpPr>
          <p:cNvPr id="411" name="Google Shape;411;p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bril Fatface"/>
              <a:buNone/>
            </a:pPr>
            <a:r>
              <a:rPr lang="en-US" b="1">
                <a:solidFill>
                  <a:schemeClr val="dk1"/>
                </a:solidFill>
                <a:latin typeface="Abril Fatface"/>
                <a:ea typeface="Abril Fatface"/>
                <a:cs typeface="Abril Fatface"/>
                <a:sym typeface="Abril Fatface"/>
              </a:rPr>
              <a:t>FSK TV News</a:t>
            </a:r>
            <a:endParaRPr b="1">
              <a:solidFill>
                <a:schemeClr val="dk1"/>
              </a:solidFill>
              <a:latin typeface="Abril Fatface"/>
              <a:ea typeface="Abril Fatface"/>
              <a:cs typeface="Abril Fatface"/>
              <a:sym typeface="Abril Fatface"/>
            </a:endParaRPr>
          </a:p>
        </p:txBody>
      </p:sp>
      <p:pic>
        <p:nvPicPr>
          <p:cNvPr id="412" name="Google Shape;412;p61"/>
          <p:cNvPicPr preferRelativeResize="0"/>
          <p:nvPr/>
        </p:nvPicPr>
        <p:blipFill rotWithShape="1">
          <a:blip r:embed="rId3">
            <a:alphaModFix/>
          </a:blip>
          <a:srcRect/>
          <a:stretch/>
        </p:blipFill>
        <p:spPr>
          <a:xfrm>
            <a:off x="5679092" y="4306545"/>
            <a:ext cx="1744826" cy="171825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Overlock"/>
              <a:buNone/>
            </a:pPr>
            <a:r>
              <a:rPr lang="en-US" sz="3000" b="1">
                <a:latin typeface="Overlock"/>
                <a:ea typeface="Overlock"/>
                <a:cs typeface="Overlock"/>
                <a:sym typeface="Overlock"/>
              </a:rPr>
              <a:t>International Thespian Society</a:t>
            </a:r>
            <a:endParaRPr sz="3000" b="1">
              <a:latin typeface="Overlock"/>
              <a:ea typeface="Overlock"/>
              <a:cs typeface="Overlock"/>
              <a:sym typeface="Overlock"/>
            </a:endParaRPr>
          </a:p>
        </p:txBody>
      </p:sp>
      <p:sp>
        <p:nvSpPr>
          <p:cNvPr id="418" name="Google Shape;418;p62"/>
          <p:cNvSpPr txBox="1">
            <a:spLocks noGrp="1"/>
          </p:cNvSpPr>
          <p:nvPr>
            <p:ph type="body" idx="1"/>
          </p:nvPr>
        </p:nvSpPr>
        <p:spPr>
          <a:xfrm>
            <a:off x="457200" y="1268760"/>
            <a:ext cx="8229600" cy="516217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600"/>
              <a:buNone/>
            </a:pPr>
            <a:r>
              <a:rPr lang="en-US" sz="2300">
                <a:solidFill>
                  <a:schemeClr val="accent2"/>
                </a:solidFill>
              </a:rPr>
              <a:t>The International Thespian Society is an honor society for performing artists. Students who have earned a certain amount of points for work on theatrical productions are invited to join ITS. ITS participates in the annual Maryland Thespian Festival, held every January, performs a show and does community outreach. Membership to the Thespian Society is by invitation.  Contact Mrs. Gore or Ms. Eiwen</a:t>
            </a:r>
            <a:endParaRPr sz="2100">
              <a:solidFill>
                <a:schemeClr val="accent2"/>
              </a:solidFill>
            </a:endParaRPr>
          </a:p>
          <a:p>
            <a:pPr marL="0" lvl="0" indent="0" algn="l" rtl="0">
              <a:spcBef>
                <a:spcPts val="520"/>
              </a:spcBef>
              <a:spcAft>
                <a:spcPts val="0"/>
              </a:spcAft>
              <a:buClr>
                <a:schemeClr val="dk1"/>
              </a:buClr>
              <a:buSzPts val="2600"/>
              <a:buNone/>
            </a:pPr>
            <a:r>
              <a:rPr lang="en-US" sz="2300">
                <a:solidFill>
                  <a:schemeClr val="accent2"/>
                </a:solidFill>
              </a:rPr>
              <a:t> for details.</a:t>
            </a:r>
            <a:endParaRPr sz="2100">
              <a:solidFill>
                <a:schemeClr val="accent2"/>
              </a:solidFill>
            </a:endParaRPr>
          </a:p>
          <a:p>
            <a:pPr marL="0" lvl="0" indent="0" algn="l" rtl="0">
              <a:spcBef>
                <a:spcPts val="520"/>
              </a:spcBef>
              <a:spcAft>
                <a:spcPts val="1200"/>
              </a:spcAft>
              <a:buClr>
                <a:schemeClr val="dk1"/>
              </a:buClr>
              <a:buSzPts val="2600"/>
              <a:buNone/>
            </a:pPr>
            <a:endParaRPr sz="2600"/>
          </a:p>
        </p:txBody>
      </p:sp>
      <p:pic>
        <p:nvPicPr>
          <p:cNvPr id="419" name="Google Shape;419;p62"/>
          <p:cNvPicPr preferRelativeResize="0"/>
          <p:nvPr/>
        </p:nvPicPr>
        <p:blipFill rotWithShape="1">
          <a:blip r:embed="rId3">
            <a:alphaModFix/>
          </a:blip>
          <a:srcRect/>
          <a:stretch/>
        </p:blipFill>
        <p:spPr>
          <a:xfrm>
            <a:off x="7005924" y="4637645"/>
            <a:ext cx="1680883" cy="1921810"/>
          </a:xfrm>
          <a:prstGeom prst="rect">
            <a:avLst/>
          </a:prstGeom>
          <a:noFill/>
          <a:ln>
            <a:noFill/>
          </a:ln>
        </p:spPr>
      </p:pic>
      <p:pic>
        <p:nvPicPr>
          <p:cNvPr id="420" name="Google Shape;420;p62"/>
          <p:cNvPicPr preferRelativeResize="0"/>
          <p:nvPr/>
        </p:nvPicPr>
        <p:blipFill>
          <a:blip r:embed="rId4">
            <a:alphaModFix/>
          </a:blip>
          <a:stretch>
            <a:fillRect/>
          </a:stretch>
        </p:blipFill>
        <p:spPr>
          <a:xfrm>
            <a:off x="3420763" y="4790963"/>
            <a:ext cx="2302475" cy="16151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3"/>
          <p:cNvSpPr txBox="1">
            <a:spLocks noGrp="1"/>
          </p:cNvSpPr>
          <p:nvPr>
            <p:ph type="body" idx="1"/>
          </p:nvPr>
        </p:nvSpPr>
        <p:spPr>
          <a:xfrm>
            <a:off x="472601" y="1988840"/>
            <a:ext cx="8229600" cy="4572000"/>
          </a:xfrm>
          <a:prstGeom prst="rect">
            <a:avLst/>
          </a:prstGeom>
          <a:noFill/>
          <a:ln>
            <a:noFill/>
          </a:ln>
        </p:spPr>
        <p:txBody>
          <a:bodyPr spcFirstLastPara="1" wrap="square" lIns="91425" tIns="45700" rIns="91425" bIns="45700" anchor="t" anchorCtr="0">
            <a:noAutofit/>
          </a:bodyPr>
          <a:lstStyle/>
          <a:p>
            <a:pPr marL="342900" lvl="0" indent="-304800" algn="l" rtl="0">
              <a:spcBef>
                <a:spcPts val="0"/>
              </a:spcBef>
              <a:spcAft>
                <a:spcPts val="0"/>
              </a:spcAft>
              <a:buClr>
                <a:srgbClr val="EEEEEE"/>
              </a:buClr>
              <a:buSzPts val="1600"/>
              <a:buFont typeface="Lobster"/>
              <a:buChar char="•"/>
            </a:pPr>
            <a:r>
              <a:rPr lang="en-US" sz="2000">
                <a:solidFill>
                  <a:srgbClr val="EEEEEE"/>
                </a:solidFill>
                <a:latin typeface="Lobster"/>
                <a:ea typeface="Lobster"/>
                <a:cs typeface="Lobster"/>
                <a:sym typeface="Lobster"/>
              </a:rPr>
              <a:t>The Eagles Ski and Snowboard Club provides students, families, and friends with an opportunity to remain active during the winter months enjoying skiing and snowboarding.  </a:t>
            </a:r>
            <a:endParaRPr sz="3000">
              <a:solidFill>
                <a:srgbClr val="EEEEEE"/>
              </a:solidFill>
              <a:latin typeface="Lobster"/>
              <a:ea typeface="Lobster"/>
              <a:cs typeface="Lobster"/>
              <a:sym typeface="Lobster"/>
            </a:endParaRPr>
          </a:p>
          <a:p>
            <a:pPr marL="342900" lvl="0" indent="-330200" algn="l" rtl="0">
              <a:spcBef>
                <a:spcPts val="440"/>
              </a:spcBef>
              <a:spcAft>
                <a:spcPts val="0"/>
              </a:spcAft>
              <a:buClr>
                <a:srgbClr val="EEEEEE"/>
              </a:buClr>
              <a:buSzPts val="2000"/>
              <a:buFont typeface="Lobster"/>
              <a:buChar char="•"/>
            </a:pPr>
            <a:r>
              <a:rPr lang="en-US" sz="2000">
                <a:solidFill>
                  <a:srgbClr val="EEEEEE"/>
                </a:solidFill>
                <a:latin typeface="Lobster"/>
                <a:ea typeface="Lobster"/>
                <a:cs typeface="Lobster"/>
                <a:sym typeface="Lobster"/>
              </a:rPr>
              <a:t>Through the club, participants may purchase "Night Club Cards" through Liberty Mountain Resort.  Cardholders will be able to ski or snowboard for one package price at any of three resorts: Ski Liberty, Ski Whitetail, and Ski Roundtop.  </a:t>
            </a:r>
            <a:endParaRPr sz="3000">
              <a:solidFill>
                <a:srgbClr val="EEEEEE"/>
              </a:solidFill>
              <a:latin typeface="Lobster"/>
              <a:ea typeface="Lobster"/>
              <a:cs typeface="Lobster"/>
              <a:sym typeface="Lobster"/>
            </a:endParaRPr>
          </a:p>
          <a:p>
            <a:pPr marL="342900" lvl="0" indent="-330200" algn="l" rtl="0">
              <a:spcBef>
                <a:spcPts val="440"/>
              </a:spcBef>
              <a:spcAft>
                <a:spcPts val="0"/>
              </a:spcAft>
              <a:buClr>
                <a:srgbClr val="EEEEEE"/>
              </a:buClr>
              <a:buSzPts val="2000"/>
              <a:buFont typeface="Lobster"/>
              <a:buChar char="•"/>
            </a:pPr>
            <a:r>
              <a:rPr lang="en-US" sz="2000">
                <a:solidFill>
                  <a:srgbClr val="EEEEEE"/>
                </a:solidFill>
                <a:latin typeface="Lobster"/>
                <a:ea typeface="Lobster"/>
                <a:cs typeface="Lobster"/>
                <a:sym typeface="Lobster"/>
              </a:rPr>
              <a:t>If members show interest, other trips may be planned to other resorts at an additional cost.  There are no dues for this club.  For more information, contact Mr. Cornell</a:t>
            </a:r>
            <a:endParaRPr sz="3000">
              <a:solidFill>
                <a:srgbClr val="EEEEEE"/>
              </a:solidFill>
              <a:latin typeface="Lobster"/>
              <a:ea typeface="Lobster"/>
              <a:cs typeface="Lobster"/>
              <a:sym typeface="Lobster"/>
            </a:endParaRPr>
          </a:p>
          <a:p>
            <a:pPr marL="342900" lvl="0" indent="-330200" algn="l" rtl="0">
              <a:spcBef>
                <a:spcPts val="440"/>
              </a:spcBef>
              <a:spcAft>
                <a:spcPts val="1200"/>
              </a:spcAft>
              <a:buClr>
                <a:srgbClr val="F88989"/>
              </a:buClr>
              <a:buSzPts val="2000"/>
              <a:buFont typeface="Lobster"/>
              <a:buChar char="•"/>
            </a:pPr>
            <a:r>
              <a:rPr lang="en-US" sz="2000">
                <a:solidFill>
                  <a:srgbClr val="F88989"/>
                </a:solidFill>
                <a:latin typeface="Lobster"/>
                <a:ea typeface="Lobster"/>
                <a:cs typeface="Lobster"/>
                <a:sym typeface="Lobster"/>
              </a:rPr>
              <a:t>Final information about Club Cards, etc. will be sent out when it becomes available.</a:t>
            </a:r>
            <a:endParaRPr sz="3000">
              <a:solidFill>
                <a:srgbClr val="F88989"/>
              </a:solidFill>
              <a:latin typeface="Lobster"/>
              <a:ea typeface="Lobster"/>
              <a:cs typeface="Lobster"/>
              <a:sym typeface="Lobster"/>
            </a:endParaRPr>
          </a:p>
        </p:txBody>
      </p:sp>
      <p:sp>
        <p:nvSpPr>
          <p:cNvPr id="426" name="Google Shape;426;p63"/>
          <p:cNvSpPr txBox="1">
            <a:spLocks noGrp="1"/>
          </p:cNvSpPr>
          <p:nvPr>
            <p:ph type="title"/>
          </p:nvPr>
        </p:nvSpPr>
        <p:spPr>
          <a:xfrm>
            <a:off x="457200" y="505968"/>
            <a:ext cx="8229600" cy="1219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Bilbo"/>
              <a:buNone/>
            </a:pPr>
            <a:r>
              <a:rPr lang="en-US" sz="3200" b="1">
                <a:solidFill>
                  <a:schemeClr val="dk1"/>
                </a:solidFill>
                <a:latin typeface="Bilbo"/>
                <a:ea typeface="Bilbo"/>
                <a:cs typeface="Bilbo"/>
                <a:sym typeface="Bilbo"/>
              </a:rPr>
              <a:t>Ski and Snowboard Club</a:t>
            </a:r>
            <a:endParaRPr/>
          </a:p>
        </p:txBody>
      </p:sp>
      <p:pic>
        <p:nvPicPr>
          <p:cNvPr id="427" name="Google Shape;427;p63"/>
          <p:cNvPicPr preferRelativeResize="0"/>
          <p:nvPr/>
        </p:nvPicPr>
        <p:blipFill rotWithShape="1">
          <a:blip r:embed="rId3">
            <a:alphaModFix/>
          </a:blip>
          <a:srcRect/>
          <a:stretch/>
        </p:blipFill>
        <p:spPr>
          <a:xfrm>
            <a:off x="7020272" y="612012"/>
            <a:ext cx="1447800" cy="1148588"/>
          </a:xfrm>
          <a:prstGeom prst="rect">
            <a:avLst/>
          </a:prstGeom>
          <a:noFill/>
          <a:ln>
            <a:noFill/>
          </a:ln>
        </p:spPr>
      </p:pic>
      <p:pic>
        <p:nvPicPr>
          <p:cNvPr id="428" name="Google Shape;428;p63"/>
          <p:cNvPicPr preferRelativeResize="0"/>
          <p:nvPr/>
        </p:nvPicPr>
        <p:blipFill rotWithShape="1">
          <a:blip r:embed="rId4">
            <a:alphaModFix/>
          </a:blip>
          <a:srcRect/>
          <a:stretch/>
        </p:blipFill>
        <p:spPr>
          <a:xfrm>
            <a:off x="762000" y="609600"/>
            <a:ext cx="1305267" cy="111556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Ruge Boogie"/>
              <a:buNone/>
            </a:pPr>
            <a:r>
              <a:rPr lang="en-US" sz="4300" b="1">
                <a:latin typeface="Ruge Boogie"/>
                <a:ea typeface="Ruge Boogie"/>
                <a:cs typeface="Ruge Boogie"/>
                <a:sym typeface="Ruge Boogie"/>
              </a:rPr>
              <a:t>Turtle Soup</a:t>
            </a:r>
            <a:endParaRPr sz="4300" b="1">
              <a:latin typeface="Ruge Boogie"/>
              <a:ea typeface="Ruge Boogie"/>
              <a:cs typeface="Ruge Boogie"/>
              <a:sym typeface="Ruge Boogie"/>
            </a:endParaRPr>
          </a:p>
        </p:txBody>
      </p:sp>
      <p:sp>
        <p:nvSpPr>
          <p:cNvPr id="434" name="Google Shape;434;p64"/>
          <p:cNvSpPr txBox="1">
            <a:spLocks noGrp="1"/>
          </p:cNvSpPr>
          <p:nvPr>
            <p:ph type="body" idx="1"/>
          </p:nvPr>
        </p:nvSpPr>
        <p:spPr>
          <a:xfrm>
            <a:off x="539552" y="1370112"/>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600"/>
              <a:buNone/>
            </a:pPr>
            <a:r>
              <a:rPr lang="en-US" b="1">
                <a:solidFill>
                  <a:schemeClr val="accent2"/>
                </a:solidFill>
                <a:latin typeface="Comic Sans MS"/>
                <a:ea typeface="Comic Sans MS"/>
                <a:cs typeface="Comic Sans MS"/>
                <a:sym typeface="Comic Sans MS"/>
              </a:rPr>
              <a:t>Our goal is to learn how to be adept improvisational actors!  We aim to learn experientially, which means everyone in the club has lots of opportunities to participate in all kinds of games, exercises, and shows. Turtle Soup members participate in county-wide events, along with school talent shows.  Practices are typically after school a few times a month.</a:t>
            </a:r>
            <a:endParaRPr sz="2200">
              <a:solidFill>
                <a:schemeClr val="accent2"/>
              </a:solidFill>
              <a:latin typeface="Comic Sans MS"/>
              <a:ea typeface="Comic Sans MS"/>
              <a:cs typeface="Comic Sans MS"/>
              <a:sym typeface="Comic Sans MS"/>
            </a:endParaRPr>
          </a:p>
          <a:p>
            <a:pPr marL="342900" lvl="0" indent="-330200" algn="l" rtl="0">
              <a:spcBef>
                <a:spcPts val="560"/>
              </a:spcBef>
              <a:spcAft>
                <a:spcPts val="1200"/>
              </a:spcAft>
              <a:buClr>
                <a:schemeClr val="accent2"/>
              </a:buClr>
              <a:buSzPts val="2600"/>
              <a:buFont typeface="Comic Sans MS"/>
              <a:buChar char="●"/>
            </a:pPr>
            <a:r>
              <a:rPr lang="en-US" sz="2600" b="1">
                <a:solidFill>
                  <a:schemeClr val="accent2"/>
                </a:solidFill>
                <a:latin typeface="Comic Sans MS"/>
                <a:ea typeface="Comic Sans MS"/>
                <a:cs typeface="Comic Sans MS"/>
                <a:sym typeface="Comic Sans MS"/>
              </a:rPr>
              <a:t>Advisor:  Mrs. Gore</a:t>
            </a:r>
            <a:endParaRPr sz="2200">
              <a:solidFill>
                <a:schemeClr val="accent2"/>
              </a:solidFill>
              <a:latin typeface="Comic Sans MS"/>
              <a:ea typeface="Comic Sans MS"/>
              <a:cs typeface="Comic Sans MS"/>
              <a:sym typeface="Comic Sans MS"/>
            </a:endParaRPr>
          </a:p>
        </p:txBody>
      </p:sp>
      <p:pic>
        <p:nvPicPr>
          <p:cNvPr id="435" name="Google Shape;435;p64"/>
          <p:cNvPicPr preferRelativeResize="0"/>
          <p:nvPr/>
        </p:nvPicPr>
        <p:blipFill rotWithShape="1">
          <a:blip r:embed="rId3">
            <a:alphaModFix/>
          </a:blip>
          <a:srcRect/>
          <a:stretch/>
        </p:blipFill>
        <p:spPr>
          <a:xfrm>
            <a:off x="2137156" y="5487391"/>
            <a:ext cx="2664296" cy="1096168"/>
          </a:xfrm>
          <a:prstGeom prst="rect">
            <a:avLst/>
          </a:prstGeom>
          <a:noFill/>
          <a:ln w="38100" cap="flat" cmpd="sng">
            <a:solidFill>
              <a:srgbClr val="5CC4E0"/>
            </a:solidFill>
            <a:prstDash val="solid"/>
            <a:round/>
            <a:headEnd type="none" w="sm" len="sm"/>
            <a:tailEnd type="none" w="sm" len="sm"/>
          </a:ln>
        </p:spPr>
      </p:pic>
      <p:pic>
        <p:nvPicPr>
          <p:cNvPr id="436" name="Google Shape;436;p64"/>
          <p:cNvPicPr preferRelativeResize="0"/>
          <p:nvPr/>
        </p:nvPicPr>
        <p:blipFill rotWithShape="1">
          <a:blip r:embed="rId4">
            <a:alphaModFix/>
          </a:blip>
          <a:srcRect/>
          <a:stretch/>
        </p:blipFill>
        <p:spPr>
          <a:xfrm>
            <a:off x="5882952" y="4883449"/>
            <a:ext cx="2204325" cy="1700100"/>
          </a:xfrm>
          <a:prstGeom prst="rect">
            <a:avLst/>
          </a:prstGeom>
          <a:noFill/>
          <a:ln>
            <a:noFill/>
          </a:ln>
        </p:spPr>
      </p:pic>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3230</Words>
  <Application>Microsoft Office PowerPoint</Application>
  <PresentationFormat>On-screen Show (4:3)</PresentationFormat>
  <Paragraphs>226</Paragraphs>
  <Slides>46</Slides>
  <Notes>46</Notes>
  <HiddenSlides>0</HiddenSlides>
  <MMClips>0</MMClips>
  <ScaleCrop>false</ScaleCrop>
  <HeadingPairs>
    <vt:vector size="6" baseType="variant">
      <vt:variant>
        <vt:lpstr>Fonts Used</vt:lpstr>
      </vt:variant>
      <vt:variant>
        <vt:i4>32</vt:i4>
      </vt:variant>
      <vt:variant>
        <vt:lpstr>Theme</vt:lpstr>
      </vt:variant>
      <vt:variant>
        <vt:i4>1</vt:i4>
      </vt:variant>
      <vt:variant>
        <vt:lpstr>Slide Titles</vt:lpstr>
      </vt:variant>
      <vt:variant>
        <vt:i4>46</vt:i4>
      </vt:variant>
    </vt:vector>
  </HeadingPairs>
  <TitlesOfParts>
    <vt:vector size="79" baseType="lpstr">
      <vt:lpstr>Corsiva</vt:lpstr>
      <vt:lpstr>Libre Baskerville</vt:lpstr>
      <vt:lpstr>Roboto</vt:lpstr>
      <vt:lpstr>Arial</vt:lpstr>
      <vt:lpstr>Schoolbell</vt:lpstr>
      <vt:lpstr>Century Schoolbook</vt:lpstr>
      <vt:lpstr>Comic Sans MS</vt:lpstr>
      <vt:lpstr>Arial Narrow</vt:lpstr>
      <vt:lpstr>Noto Sans Symbols</vt:lpstr>
      <vt:lpstr>Palatino Linotype</vt:lpstr>
      <vt:lpstr>Aharoni</vt:lpstr>
      <vt:lpstr>Corbel</vt:lpstr>
      <vt:lpstr>Book Antiqua</vt:lpstr>
      <vt:lpstr>Overlock</vt:lpstr>
      <vt:lpstr>Bowlby One</vt:lpstr>
      <vt:lpstr>Narkisim</vt:lpstr>
      <vt:lpstr>MS Gothic</vt:lpstr>
      <vt:lpstr>Arimo</vt:lpstr>
      <vt:lpstr>Abril Fatface</vt:lpstr>
      <vt:lpstr>Limelight</vt:lpstr>
      <vt:lpstr>Milonga</vt:lpstr>
      <vt:lpstr>Quintessential</vt:lpstr>
      <vt:lpstr>Calibri</vt:lpstr>
      <vt:lpstr>Bilbo</vt:lpstr>
      <vt:lpstr>Federo</vt:lpstr>
      <vt:lpstr>Bookman Old Style</vt:lpstr>
      <vt:lpstr>Twentieth Century</vt:lpstr>
      <vt:lpstr>Courgette</vt:lpstr>
      <vt:lpstr>Lobster</vt:lpstr>
      <vt:lpstr>Century Gothic</vt:lpstr>
      <vt:lpstr>Ruge Boogie</vt:lpstr>
      <vt:lpstr>Baumans</vt:lpstr>
      <vt:lpstr>Simple Dark</vt:lpstr>
      <vt:lpstr>A Clubs</vt:lpstr>
      <vt:lpstr>Art Club</vt:lpstr>
      <vt:lpstr>Drama Club</vt:lpstr>
      <vt:lpstr>Eagle Book Club</vt:lpstr>
      <vt:lpstr>Educators Rising</vt:lpstr>
      <vt:lpstr> FFA</vt:lpstr>
      <vt:lpstr>Health Careers Club</vt:lpstr>
      <vt:lpstr>Rho Kappa</vt:lpstr>
      <vt:lpstr>B Clubs</vt:lpstr>
      <vt:lpstr>Academic Challenge Team</vt:lpstr>
      <vt:lpstr>Anime Club</vt:lpstr>
      <vt:lpstr>PowerPoint Presentation</vt:lpstr>
      <vt:lpstr>PowerPoint Presentation</vt:lpstr>
      <vt:lpstr>PowerPoint Presentation</vt:lpstr>
      <vt:lpstr>PowerPoint Presentation</vt:lpstr>
      <vt:lpstr>Esports “Club”</vt:lpstr>
      <vt:lpstr>Friends for Life</vt:lpstr>
      <vt:lpstr>                             SOAR   (Students Organized for Anti-Racism)               </vt:lpstr>
      <vt:lpstr>C Clubs</vt:lpstr>
      <vt:lpstr>Allies</vt:lpstr>
      <vt:lpstr>Fellowship of Christian  Athletes (FCA)</vt:lpstr>
      <vt:lpstr>PowerPoint Presentation</vt:lpstr>
      <vt:lpstr>Key Club “Caring - our way of life.”</vt:lpstr>
      <vt:lpstr>Mock Trial</vt:lpstr>
      <vt:lpstr>National English Honor Society (NEHS)</vt:lpstr>
      <vt:lpstr>Student Government Association (SGA)</vt:lpstr>
      <vt:lpstr>Tri-M</vt:lpstr>
      <vt:lpstr>D Clubs</vt:lpstr>
      <vt:lpstr>Black Student Union</vt:lpstr>
      <vt:lpstr>D and D Club Dungeons and Dragons </vt:lpstr>
      <vt:lpstr>Join Furious Fiction Friday</vt:lpstr>
      <vt:lpstr>Girls Athletic Association (GAA)</vt:lpstr>
      <vt:lpstr>National Honor Society (NHS)</vt:lpstr>
      <vt:lpstr>PowerPoint Presentation</vt:lpstr>
      <vt:lpstr>Clubs That Are Being Formed</vt:lpstr>
      <vt:lpstr>Event Coverage Team</vt:lpstr>
      <vt:lpstr>Fishing Club</vt:lpstr>
      <vt:lpstr>Leo Club</vt:lpstr>
      <vt:lpstr>Leo Club</vt:lpstr>
      <vt:lpstr>Clubs That Meet on Different Schedules</vt:lpstr>
      <vt:lpstr>Athletic Leadership Council</vt:lpstr>
      <vt:lpstr>Corollary Sports Teams</vt:lpstr>
      <vt:lpstr>FSK TV News</vt:lpstr>
      <vt:lpstr>International Thespian Society</vt:lpstr>
      <vt:lpstr>Ski and Snowboard Club</vt:lpstr>
      <vt:lpstr>Turtle Soup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FSK Clubs, Activities, and Organizations</dc:title>
  <dc:creator>Whitney, Diane</dc:creator>
  <cp:lastModifiedBy>Whitney, Diane</cp:lastModifiedBy>
  <cp:revision>2</cp:revision>
  <dcterms:modified xsi:type="dcterms:W3CDTF">2022-10-25T13:56:49Z</dcterms:modified>
</cp:coreProperties>
</file>