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embeddedFontLst>
    <p:embeddedFont>
      <p:font typeface="Lustria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hJKvfgttHPyV2PFkguuwIO/YH4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ustria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457199" y="1295400"/>
            <a:ext cx="8228013" cy="19272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ustria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457199" y="3307976"/>
            <a:ext cx="8228013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13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accent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💧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" type="body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457200" y="2236694"/>
            <a:ext cx="64008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  <a:defRPr b="0" sz="4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1676399" y="3609695"/>
            <a:ext cx="518160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30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62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1" type="ftr"/>
          </p:nvPr>
        </p:nvSpPr>
        <p:spPr>
          <a:xfrm>
            <a:off x="7238999" y="6356350"/>
            <a:ext cx="14462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algn="ctr">
              <a:spcBef>
                <a:spcPts val="0"/>
              </a:spcBef>
              <a:buNone/>
              <a:defRPr b="1" sz="1100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" name="Google Shape;34;p15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accent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💧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" type="body"/>
          </p:nvPr>
        </p:nvSpPr>
        <p:spPr>
          <a:xfrm>
            <a:off x="740664" y="2784475"/>
            <a:ext cx="3767328" cy="3252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38" name="Google Shape;38;p16"/>
          <p:cNvSpPr txBox="1"/>
          <p:nvPr>
            <p:ph idx="2" type="body"/>
          </p:nvPr>
        </p:nvSpPr>
        <p:spPr>
          <a:xfrm>
            <a:off x="4634753" y="2784475"/>
            <a:ext cx="3767328" cy="3252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39" name="Google Shape;39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740664" y="2232211"/>
            <a:ext cx="3767328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2" type="body"/>
          </p:nvPr>
        </p:nvSpPr>
        <p:spPr>
          <a:xfrm>
            <a:off x="740664" y="3160059"/>
            <a:ext cx="3767328" cy="2891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3" type="body"/>
          </p:nvPr>
        </p:nvSpPr>
        <p:spPr>
          <a:xfrm>
            <a:off x="4631578" y="2232211"/>
            <a:ext cx="3767328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4" type="body"/>
          </p:nvPr>
        </p:nvSpPr>
        <p:spPr>
          <a:xfrm>
            <a:off x="4631578" y="3160059"/>
            <a:ext cx="3767328" cy="2891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48" name="Google Shape;4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ntent, Top and Bottom">
  <p:cSld name="2 Content, Top and Bottom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" type="body"/>
          </p:nvPr>
        </p:nvSpPr>
        <p:spPr>
          <a:xfrm>
            <a:off x="762000" y="2784475"/>
            <a:ext cx="7656512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9pPr>
          </a:lstStyle>
          <a:p/>
        </p:txBody>
      </p:sp>
      <p:sp>
        <p:nvSpPr>
          <p:cNvPr id="54" name="Google Shape;5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762000" y="4497070"/>
            <a:ext cx="7656512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ntent">
  <p:cSld name="3 Conten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4636008" y="2784475"/>
            <a:ext cx="376732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61" name="Google Shape;6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19"/>
          <p:cNvSpPr txBox="1"/>
          <p:nvPr>
            <p:ph idx="2" type="body"/>
          </p:nvPr>
        </p:nvSpPr>
        <p:spPr>
          <a:xfrm>
            <a:off x="4636008" y="4497070"/>
            <a:ext cx="376732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65" name="Google Shape;65;p19"/>
          <p:cNvSpPr txBox="1"/>
          <p:nvPr>
            <p:ph idx="3" type="body"/>
          </p:nvPr>
        </p:nvSpPr>
        <p:spPr>
          <a:xfrm>
            <a:off x="740664" y="2784475"/>
            <a:ext cx="3767328" cy="3252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ontent">
  <p:cSld name="4 Conten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4636008" y="2784475"/>
            <a:ext cx="376732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20"/>
          <p:cNvSpPr txBox="1"/>
          <p:nvPr>
            <p:ph idx="2" type="body"/>
          </p:nvPr>
        </p:nvSpPr>
        <p:spPr>
          <a:xfrm>
            <a:off x="4636008" y="4497070"/>
            <a:ext cx="376732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73" name="Google Shape;73;p20"/>
          <p:cNvSpPr txBox="1"/>
          <p:nvPr>
            <p:ph idx="3" type="body"/>
          </p:nvPr>
        </p:nvSpPr>
        <p:spPr>
          <a:xfrm>
            <a:off x="739775" y="2784475"/>
            <a:ext cx="376732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74" name="Google Shape;74;p20"/>
          <p:cNvSpPr txBox="1"/>
          <p:nvPr>
            <p:ph idx="4" type="body"/>
          </p:nvPr>
        </p:nvSpPr>
        <p:spPr>
          <a:xfrm>
            <a:off x="739775" y="4497070"/>
            <a:ext cx="376732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 sz="1800"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Font typeface="Noto Sans Symbols"/>
              <a:buChar char="💧"/>
              <a:defRPr sz="1600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1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 txBox="1"/>
          <p:nvPr>
            <p:ph type="title"/>
          </p:nvPr>
        </p:nvSpPr>
        <p:spPr>
          <a:xfrm>
            <a:off x="457199" y="381001"/>
            <a:ext cx="3509683" cy="220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Lustria"/>
              <a:buNone/>
              <a:defRPr b="0"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3"/>
          <p:cNvSpPr txBox="1"/>
          <p:nvPr>
            <p:ph idx="1" type="body"/>
          </p:nvPr>
        </p:nvSpPr>
        <p:spPr>
          <a:xfrm>
            <a:off x="5029200" y="273050"/>
            <a:ext cx="36576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spcBef>
                <a:spcPts val="2000"/>
              </a:spcBef>
              <a:spcAft>
                <a:spcPts val="0"/>
              </a:spcAft>
              <a:buSzPts val="1980"/>
              <a:buChar char="💧"/>
              <a:defRPr sz="2200"/>
            </a:lvl1pPr>
            <a:lvl2pPr indent="-342900" lvl="1" marL="914400" algn="l">
              <a:spcBef>
                <a:spcPts val="600"/>
              </a:spcBef>
              <a:spcAft>
                <a:spcPts val="0"/>
              </a:spcAft>
              <a:buSzPts val="1800"/>
              <a:buChar char="💧"/>
              <a:defRPr sz="2000"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 sz="1800"/>
            </a:lvl5pPr>
            <a:lvl6pPr indent="-320039" lvl="5" marL="27432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6pPr>
            <a:lvl7pPr indent="-320039" lvl="6" marL="32004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7pPr>
            <a:lvl8pPr indent="-320040" lvl="7" marL="36576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8pPr>
            <a:lvl9pPr indent="-320040" lvl="8" marL="4114800" algn="l">
              <a:spcBef>
                <a:spcPts val="320"/>
              </a:spcBef>
              <a:spcAft>
                <a:spcPts val="0"/>
              </a:spcAft>
              <a:buSzPts val="1440"/>
              <a:buChar char="💧"/>
              <a:defRPr sz="1600"/>
            </a:lvl9pPr>
          </a:lstStyle>
          <a:p/>
        </p:txBody>
      </p:sp>
      <p:sp>
        <p:nvSpPr>
          <p:cNvPr id="87" name="Google Shape;87;p23"/>
          <p:cNvSpPr txBox="1"/>
          <p:nvPr>
            <p:ph idx="2" type="body"/>
          </p:nvPr>
        </p:nvSpPr>
        <p:spPr>
          <a:xfrm>
            <a:off x="457199" y="2649071"/>
            <a:ext cx="3509683" cy="3388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9pPr>
          </a:lstStyle>
          <a:p/>
        </p:txBody>
      </p:sp>
      <p:sp>
        <p:nvSpPr>
          <p:cNvPr id="88" name="Google Shape;8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/>
          <p:nvPr>
            <p:ph type="title"/>
          </p:nvPr>
        </p:nvSpPr>
        <p:spPr>
          <a:xfrm>
            <a:off x="5051425" y="381001"/>
            <a:ext cx="3635375" cy="220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ustria"/>
              <a:buNone/>
              <a:defRPr b="0" sz="4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" type="body"/>
          </p:nvPr>
        </p:nvSpPr>
        <p:spPr>
          <a:xfrm>
            <a:off x="5051425" y="2649070"/>
            <a:ext cx="3635375" cy="3505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9pPr>
          </a:lstStyle>
          <a:p/>
        </p:txBody>
      </p:sp>
      <p:sp>
        <p:nvSpPr>
          <p:cNvPr id="94" name="Google Shape;9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4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24"/>
          <p:cNvSpPr/>
          <p:nvPr>
            <p:ph idx="2" type="pic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s with Caption">
  <p:cSld name="3 Pictures with Ca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>
            <a:off x="5051425" y="381001"/>
            <a:ext cx="3635375" cy="220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ustria"/>
              <a:buNone/>
              <a:defRPr b="0" sz="4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5051425" y="2649070"/>
            <a:ext cx="3635375" cy="35056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9pPr>
          </a:lstStyle>
          <a:p/>
        </p:txBody>
      </p:sp>
      <p:sp>
        <p:nvSpPr>
          <p:cNvPr id="101" name="Google Shape;10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5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25"/>
          <p:cNvSpPr/>
          <p:nvPr>
            <p:ph idx="2" type="pic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25"/>
          <p:cNvSpPr/>
          <p:nvPr>
            <p:ph idx="3" type="pic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25"/>
          <p:cNvSpPr/>
          <p:nvPr>
            <p:ph idx="4" type="pic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 rot="5400000">
            <a:off x="2836769" y="188819"/>
            <a:ext cx="3468875" cy="822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/>
          <p:nvPr>
            <p:ph type="title"/>
          </p:nvPr>
        </p:nvSpPr>
        <p:spPr>
          <a:xfrm rot="5400000">
            <a:off x="4922838" y="2438401"/>
            <a:ext cx="585152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" type="body"/>
          </p:nvPr>
        </p:nvSpPr>
        <p:spPr>
          <a:xfrm rot="5400000">
            <a:off x="659279" y="214780"/>
            <a:ext cx="5615642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spcBef>
                <a:spcPts val="2000"/>
              </a:spcBef>
              <a:spcAft>
                <a:spcPts val="0"/>
              </a:spcAft>
              <a:buSzPts val="1620"/>
              <a:buChar char="💧"/>
              <a:defRPr/>
            </a:lvl1pPr>
            <a:lvl2pPr indent="-331469" lvl="1" marL="9144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2pPr>
            <a:lvl3pPr indent="-331469" lvl="2" marL="13716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3pPr>
            <a:lvl4pPr indent="-331469" lvl="3" marL="18288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4pPr>
            <a:lvl5pPr indent="-331470" lvl="4" marL="2286000" algn="l">
              <a:spcBef>
                <a:spcPts val="600"/>
              </a:spcBef>
              <a:spcAft>
                <a:spcPts val="0"/>
              </a:spcAft>
              <a:buSzPts val="1620"/>
              <a:buChar char="💧"/>
              <a:defRPr/>
            </a:lvl5pPr>
            <a:lvl6pPr indent="-331470" lvl="5" marL="27432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6pPr>
            <a:lvl7pPr indent="-331470" lvl="6" marL="32004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7pPr>
            <a:lvl8pPr indent="-331470" lvl="7" marL="36576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8pPr>
            <a:lvl9pPr indent="-331470" lvl="8" marL="4114800" algn="l">
              <a:spcBef>
                <a:spcPts val="360"/>
              </a:spcBef>
              <a:spcAft>
                <a:spcPts val="0"/>
              </a:spcAft>
              <a:buSzPts val="1620"/>
              <a:buChar char="💧"/>
              <a:defRPr/>
            </a:lvl9pPr>
          </a:lstStyle>
          <a:p/>
        </p:txBody>
      </p:sp>
      <p:sp>
        <p:nvSpPr>
          <p:cNvPr id="116" name="Google Shape;116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7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7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8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5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  <a:defRPr b="0" i="0" sz="4600" u="none" cap="none" strike="noStrik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marR="0" rtl="0" algn="l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980"/>
              <a:buFont typeface="Noto Sans Symbols"/>
              <a:buChar char="💧"/>
              <a:defRPr b="0" i="0" sz="22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3429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C0F942"/>
              </a:buClr>
              <a:buSzPts val="1800"/>
              <a:buFont typeface="Noto Sans Symbols"/>
              <a:buChar char="💧"/>
              <a:defRPr b="0" i="0" sz="20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-331469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Noto Sans Symbols"/>
              <a:buChar char="💧"/>
              <a:defRPr b="0" i="0" sz="18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-331469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C0F942"/>
              </a:buClr>
              <a:buSzPts val="1620"/>
              <a:buFont typeface="Noto Sans Symbols"/>
              <a:buChar char="💧"/>
              <a:defRPr b="0" i="0" sz="18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-33147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Noto Sans Symbols"/>
              <a:buChar char="💧"/>
              <a:defRPr b="0" i="0" sz="18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-331470" lvl="5" marL="2743200" marR="0" rtl="0" algn="l">
              <a:spcBef>
                <a:spcPts val="360"/>
              </a:spcBef>
              <a:spcAft>
                <a:spcPts val="0"/>
              </a:spcAft>
              <a:buClr>
                <a:srgbClr val="C0F942"/>
              </a:buClr>
              <a:buSzPts val="1620"/>
              <a:buFont typeface="Noto Sans Symbols"/>
              <a:buChar char="💧"/>
              <a:defRPr b="0" i="0" sz="18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-33147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Noto Sans Symbols"/>
              <a:buChar char="💧"/>
              <a:defRPr b="0" i="0" sz="18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-331470" lvl="7" marL="3657600" marR="0" rtl="0" algn="l">
              <a:spcBef>
                <a:spcPts val="360"/>
              </a:spcBef>
              <a:spcAft>
                <a:spcPts val="0"/>
              </a:spcAft>
              <a:buClr>
                <a:srgbClr val="C0F942"/>
              </a:buClr>
              <a:buSzPts val="1620"/>
              <a:buFont typeface="Noto Sans Symbols"/>
              <a:buChar char="💧"/>
              <a:defRPr b="0" i="0" sz="18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-33147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Noto Sans Symbols"/>
              <a:buChar char="💧"/>
              <a:defRPr b="0" i="0" sz="1800" u="none" cap="none" strike="noStrike">
                <a:solidFill>
                  <a:srgbClr val="595959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7F7F7F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michigantransfernetwork.org/" TargetMode="External"/><Relationship Id="rId4" Type="http://schemas.openxmlformats.org/officeDocument/2006/relationships/hyperlink" Target="https://www.michigantransfernetwork.org/" TargetMode="External"/><Relationship Id="rId5" Type="http://schemas.openxmlformats.org/officeDocument/2006/relationships/hyperlink" Target="https://www.michigantransfernetwork.org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/>
          <p:nvPr>
            <p:ph type="ctrTitle"/>
          </p:nvPr>
        </p:nvSpPr>
        <p:spPr>
          <a:xfrm>
            <a:off x="3097325" y="1807418"/>
            <a:ext cx="5627575" cy="237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ustria"/>
              <a:buNone/>
            </a:pPr>
            <a:r>
              <a:rPr lang="en-US" sz="5700"/>
              <a:t>Two-Year Colleges, Transfers and Career Planning</a:t>
            </a:r>
            <a:endParaRPr sz="5700"/>
          </a:p>
        </p:txBody>
      </p:sp>
      <p:sp>
        <p:nvSpPr>
          <p:cNvPr id="129" name="Google Shape;129;p1"/>
          <p:cNvSpPr txBox="1"/>
          <p:nvPr>
            <p:ph idx="1" type="subTitle"/>
          </p:nvPr>
        </p:nvSpPr>
        <p:spPr>
          <a:xfrm>
            <a:off x="1591160" y="4563036"/>
            <a:ext cx="8307387" cy="753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-US"/>
              <a:t>GRCHS Junior Parent Night</a:t>
            </a:r>
            <a:endParaRPr/>
          </a:p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SzPts val="1620"/>
              <a:buNone/>
            </a:pPr>
            <a:r>
              <a:rPr lang="en-US"/>
              <a:t>October 2022</a:t>
            </a:r>
            <a:endParaRPr/>
          </a:p>
        </p:txBody>
      </p:sp>
      <p:pic>
        <p:nvPicPr>
          <p:cNvPr id="130" name="Google Shape;13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513" y="1286001"/>
            <a:ext cx="2460336" cy="477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"/>
          <p:cNvSpPr txBox="1"/>
          <p:nvPr/>
        </p:nvSpPr>
        <p:spPr>
          <a:xfrm>
            <a:off x="4565971" y="6060750"/>
            <a:ext cx="432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Topics to Cover</a:t>
            </a:r>
            <a:endParaRPr/>
          </a:p>
        </p:txBody>
      </p:sp>
      <p:sp>
        <p:nvSpPr>
          <p:cNvPr id="138" name="Google Shape;138;p2"/>
          <p:cNvSpPr txBox="1"/>
          <p:nvPr>
            <p:ph idx="1" type="body"/>
          </p:nvPr>
        </p:nvSpPr>
        <p:spPr>
          <a:xfrm>
            <a:off x="241377" y="2893499"/>
            <a:ext cx="7662864" cy="3632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Two-Year College Options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Advantages 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Disadvantages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Transferring to a 4-year college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GRCH supports for college search and 2-year college registration process</a:t>
            </a:r>
            <a:endParaRPr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</p:txBody>
      </p:sp>
      <p:pic>
        <p:nvPicPr>
          <p:cNvPr descr="th.jpg" id="139" name="Google Shape;13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1161" y="1655726"/>
            <a:ext cx="3922877" cy="323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Two-Year/Community</a:t>
            </a:r>
            <a:br>
              <a:rPr lang="en-US"/>
            </a:br>
            <a:r>
              <a:rPr lang="en-US"/>
              <a:t> College Options</a:t>
            </a:r>
            <a:endParaRPr/>
          </a:p>
        </p:txBody>
      </p:sp>
      <p:sp>
        <p:nvSpPr>
          <p:cNvPr id="146" name="Google Shape;146;p3"/>
          <p:cNvSpPr txBox="1"/>
          <p:nvPr>
            <p:ph idx="1" type="body"/>
          </p:nvPr>
        </p:nvSpPr>
        <p:spPr>
          <a:xfrm>
            <a:off x="1143512" y="2057601"/>
            <a:ext cx="7662864" cy="30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  <a:p>
            <a:pPr indent="-336549" lvl="1" marL="685800" rtl="0" algn="l">
              <a:spcBef>
                <a:spcPts val="600"/>
              </a:spcBef>
              <a:spcAft>
                <a:spcPts val="0"/>
              </a:spcAft>
              <a:buSzPts val="2880"/>
              <a:buChar char="💧"/>
            </a:pPr>
            <a:r>
              <a:rPr lang="en-US" sz="3200"/>
              <a:t>Grand Rapids Community College</a:t>
            </a:r>
            <a:endParaRPr/>
          </a:p>
          <a:p>
            <a:pPr indent="-336549" lvl="1" marL="685800" rtl="0" algn="l">
              <a:spcBef>
                <a:spcPts val="600"/>
              </a:spcBef>
              <a:spcAft>
                <a:spcPts val="0"/>
              </a:spcAft>
              <a:buSzPts val="2880"/>
              <a:buChar char="💧"/>
            </a:pPr>
            <a:r>
              <a:rPr lang="en-US" sz="3200"/>
              <a:t>Muskegon Community College</a:t>
            </a:r>
            <a:endParaRPr/>
          </a:p>
          <a:p>
            <a:pPr indent="-336549" lvl="1" marL="685800" rtl="0" algn="l">
              <a:spcBef>
                <a:spcPts val="600"/>
              </a:spcBef>
              <a:spcAft>
                <a:spcPts val="0"/>
              </a:spcAft>
              <a:buSzPts val="2880"/>
              <a:buChar char="💧"/>
            </a:pPr>
            <a:r>
              <a:rPr lang="en-US" sz="3200"/>
              <a:t>Baker College</a:t>
            </a:r>
            <a:endParaRPr/>
          </a:p>
          <a:p>
            <a:pPr indent="-336549" lvl="1" marL="685800" rtl="0" algn="l">
              <a:spcBef>
                <a:spcPts val="600"/>
              </a:spcBef>
              <a:spcAft>
                <a:spcPts val="0"/>
              </a:spcAft>
              <a:buSzPts val="2880"/>
              <a:buChar char="💧"/>
            </a:pPr>
            <a:r>
              <a:rPr lang="en-US" sz="3200"/>
              <a:t>Davenport University</a:t>
            </a:r>
            <a:endParaRPr/>
          </a:p>
        </p:txBody>
      </p:sp>
      <p:pic>
        <p:nvPicPr>
          <p:cNvPr descr="Unknown.png"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64020">
            <a:off x="5997147" y="5063626"/>
            <a:ext cx="2616409" cy="1111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kerCollege.png" id="148" name="Google Shape;14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36660">
            <a:off x="419047" y="4682204"/>
            <a:ext cx="1906172" cy="1774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known.jpg" id="154" name="Google Shape;15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30" y="4999084"/>
            <a:ext cx="4552036" cy="18589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known.png" id="155" name="Google Shape;15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90117" y="2649153"/>
            <a:ext cx="1773062" cy="218797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4"/>
          <p:cNvSpPr txBox="1"/>
          <p:nvPr>
            <p:ph idx="1" type="body"/>
          </p:nvPr>
        </p:nvSpPr>
        <p:spPr>
          <a:xfrm>
            <a:off x="739775" y="2472328"/>
            <a:ext cx="7662864" cy="2961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Ability to transfer to a four-year school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Improve Academic Record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Associate’s Degree or Certificate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“Try out” college coursework to                  build confidence</a:t>
            </a:r>
            <a:endParaRPr/>
          </a:p>
        </p:txBody>
      </p:sp>
      <p:sp>
        <p:nvSpPr>
          <p:cNvPr id="157" name="Google Shape;157;p4"/>
          <p:cNvSpPr txBox="1"/>
          <p:nvPr>
            <p:ph type="title"/>
          </p:nvPr>
        </p:nvSpPr>
        <p:spPr>
          <a:xfrm>
            <a:off x="457200" y="345140"/>
            <a:ext cx="8229600" cy="17285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Advantages to starting with a Two-Year College</a:t>
            </a:r>
            <a:endParaRPr/>
          </a:p>
        </p:txBody>
      </p:sp>
      <p:pic>
        <p:nvPicPr>
          <p:cNvPr descr="images.png" id="158" name="Google Shape;15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2827" y="5433352"/>
            <a:ext cx="3813973" cy="903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 txBox="1"/>
          <p:nvPr>
            <p:ph type="title"/>
          </p:nvPr>
        </p:nvSpPr>
        <p:spPr>
          <a:xfrm>
            <a:off x="457200" y="345140"/>
            <a:ext cx="8229600" cy="17285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Advantages to starting with a Two-Year College</a:t>
            </a:r>
            <a:endParaRPr/>
          </a:p>
        </p:txBody>
      </p:sp>
      <p:sp>
        <p:nvSpPr>
          <p:cNvPr id="165" name="Google Shape;165;p5"/>
          <p:cNvSpPr txBox="1"/>
          <p:nvPr>
            <p:ph idx="1" type="body"/>
          </p:nvPr>
        </p:nvSpPr>
        <p:spPr>
          <a:xfrm>
            <a:off x="739775" y="2802178"/>
            <a:ext cx="7662864" cy="326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Lower Tuition ($100/credit hour)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Rolling admissions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Go to college without leaving home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Smaller setting</a:t>
            </a:r>
            <a:endParaRPr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</p:txBody>
      </p:sp>
      <p:pic>
        <p:nvPicPr>
          <p:cNvPr descr="images-of-money-symbols.jpg" id="166" name="Google Shape;16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5951" y="3038175"/>
            <a:ext cx="1856650" cy="246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"/>
          <p:cNvSpPr txBox="1"/>
          <p:nvPr>
            <p:ph type="title"/>
          </p:nvPr>
        </p:nvSpPr>
        <p:spPr>
          <a:xfrm>
            <a:off x="457200" y="345140"/>
            <a:ext cx="8229600" cy="17285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Advantages to starting with a Two-Year College</a:t>
            </a:r>
            <a:endParaRPr/>
          </a:p>
        </p:txBody>
      </p:sp>
      <p:sp>
        <p:nvSpPr>
          <p:cNvPr id="173" name="Google Shape;173;p6"/>
          <p:cNvSpPr txBox="1"/>
          <p:nvPr>
            <p:ph idx="1" type="body"/>
          </p:nvPr>
        </p:nvSpPr>
        <p:spPr>
          <a:xfrm>
            <a:off x="739775" y="2770094"/>
            <a:ext cx="7662864" cy="3418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Flexible scheduling and credit requirements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Learn a relevant trade                                      (continuation of KCTC to                               Culinary Arts program or M-Tech)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Direct route to an open job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Support Services</a:t>
            </a:r>
            <a:endParaRPr b="1"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</p:txBody>
      </p:sp>
      <p:pic>
        <p:nvPicPr>
          <p:cNvPr descr="images.jpg" id="174" name="Google Shape;17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478856">
            <a:off x="7644284" y="3022956"/>
            <a:ext cx="1033267" cy="3298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/>
          <p:nvPr>
            <p:ph type="title"/>
          </p:nvPr>
        </p:nvSpPr>
        <p:spPr>
          <a:xfrm>
            <a:off x="457200" y="345140"/>
            <a:ext cx="8229600" cy="17285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Disadvantages of starting with a Two-Year College</a:t>
            </a:r>
            <a:endParaRPr/>
          </a:p>
        </p:txBody>
      </p:sp>
      <p:sp>
        <p:nvSpPr>
          <p:cNvPr id="181" name="Google Shape;181;p7"/>
          <p:cNvSpPr txBox="1"/>
          <p:nvPr>
            <p:ph idx="1" type="body"/>
          </p:nvPr>
        </p:nvSpPr>
        <p:spPr>
          <a:xfrm>
            <a:off x="739775" y="2770094"/>
            <a:ext cx="7662864" cy="3595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b="1" lang="en-US" sz="2800"/>
              <a:t>What should I be aware of when attending a Two-year college?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Limited curriculum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Lack of campus life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Less demanding work load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Some courses may not transfer</a:t>
            </a:r>
            <a:endParaRPr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182880" lvl="0" marL="342900" rtl="0" algn="l">
              <a:spcBef>
                <a:spcPts val="20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2800"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Transferring to a</a:t>
            </a:r>
            <a:br>
              <a:rPr lang="en-US"/>
            </a:br>
            <a:r>
              <a:rPr lang="en-US"/>
              <a:t> Four-year college</a:t>
            </a:r>
            <a:endParaRPr/>
          </a:p>
        </p:txBody>
      </p:sp>
      <p:sp>
        <p:nvSpPr>
          <p:cNvPr id="188" name="Google Shape;188;p8"/>
          <p:cNvSpPr txBox="1"/>
          <p:nvPr>
            <p:ph idx="1" type="body"/>
          </p:nvPr>
        </p:nvSpPr>
        <p:spPr>
          <a:xfrm>
            <a:off x="739775" y="2572002"/>
            <a:ext cx="7662864" cy="3922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College and University Transfer Portals</a:t>
            </a:r>
            <a:endParaRPr/>
          </a:p>
          <a:p>
            <a:pPr indent="-336549" lvl="1" marL="685800" rtl="0" algn="l">
              <a:spcBef>
                <a:spcPts val="600"/>
              </a:spcBef>
              <a:spcAft>
                <a:spcPts val="0"/>
              </a:spcAft>
              <a:buSzPts val="1980"/>
              <a:buChar char="💧"/>
            </a:pPr>
            <a:r>
              <a:rPr lang="en-US" sz="2200"/>
              <a:t>College and university websites show which courses they will accept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Michigan Transfer Network</a:t>
            </a:r>
            <a:endParaRPr/>
          </a:p>
          <a:p>
            <a:pPr indent="-336550" lvl="1" marL="685800" rtl="0" algn="l">
              <a:spcBef>
                <a:spcPts val="600"/>
              </a:spcBef>
              <a:spcAft>
                <a:spcPts val="0"/>
              </a:spcAft>
              <a:buSzPts val="1800"/>
              <a:buChar char="💧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</a:t>
            </a:r>
            <a:r>
              <a:rPr b="1" lang="en-US" u="sng">
                <a:solidFill>
                  <a:schemeClr val="hlink"/>
                </a:solidFill>
                <a:hlinkClick r:id="rId4"/>
              </a:rPr>
              <a:t>michigantransfernetwork</a:t>
            </a:r>
            <a:r>
              <a:rPr lang="en-US" u="sng">
                <a:solidFill>
                  <a:schemeClr val="hlink"/>
                </a:solidFill>
                <a:hlinkClick r:id="rId5"/>
              </a:rPr>
              <a:t>.org/</a:t>
            </a:r>
            <a:endParaRPr/>
          </a:p>
          <a:p>
            <a:pPr indent="-336550" lvl="1" marL="685800" rtl="0" algn="l">
              <a:spcBef>
                <a:spcPts val="600"/>
              </a:spcBef>
              <a:spcAft>
                <a:spcPts val="0"/>
              </a:spcAft>
              <a:buSzPts val="1800"/>
              <a:buChar char="💧"/>
            </a:pPr>
            <a:r>
              <a:rPr lang="en-US"/>
              <a:t>Website shows transfer course equivalencies between many Michigan colleges and universities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2520"/>
              <a:buChar char="💧"/>
            </a:pPr>
            <a:r>
              <a:rPr lang="en-US" sz="2800"/>
              <a:t>4-year college admission counselors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/>
          <p:nvPr>
            <p:ph type="title"/>
          </p:nvPr>
        </p:nvSpPr>
        <p:spPr>
          <a:xfrm>
            <a:off x="457200" y="345140"/>
            <a:ext cx="8229600" cy="1535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How GRCH counselors</a:t>
            </a:r>
            <a:br>
              <a:rPr lang="en-US"/>
            </a:br>
            <a:r>
              <a:rPr lang="en-US"/>
              <a:t> can help in college searches</a:t>
            </a:r>
            <a:endParaRPr/>
          </a:p>
        </p:txBody>
      </p:sp>
      <p:sp>
        <p:nvSpPr>
          <p:cNvPr id="195" name="Google Shape;195;p9"/>
          <p:cNvSpPr txBox="1"/>
          <p:nvPr>
            <p:ph idx="1" type="body"/>
          </p:nvPr>
        </p:nvSpPr>
        <p:spPr>
          <a:xfrm>
            <a:off x="247326" y="2248525"/>
            <a:ext cx="8110200" cy="41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50"/>
          </a:p>
          <a:p>
            <a:pPr indent="-359455" lvl="0" marL="342900" rtl="0" algn="l">
              <a:spcBef>
                <a:spcPts val="0"/>
              </a:spcBef>
              <a:spcAft>
                <a:spcPts val="0"/>
              </a:spcAft>
              <a:buSzPct val="94876"/>
              <a:buChar char="💧"/>
            </a:pPr>
            <a:r>
              <a:rPr lang="en-US" sz="4294"/>
              <a:t>“Building a College List” </a:t>
            </a:r>
            <a:r>
              <a:rPr lang="en-US" sz="4294"/>
              <a:t>presentations</a:t>
            </a:r>
            <a:endParaRPr sz="4294"/>
          </a:p>
          <a:p>
            <a:pPr indent="-359455" lvl="0" marL="342900" rtl="0" algn="l">
              <a:spcBef>
                <a:spcPts val="2000"/>
              </a:spcBef>
              <a:spcAft>
                <a:spcPts val="0"/>
              </a:spcAft>
              <a:buSzPct val="94876"/>
              <a:buChar char="💧"/>
            </a:pPr>
            <a:r>
              <a:rPr lang="en-US" sz="4294"/>
              <a:t>College admissions representative visits </a:t>
            </a:r>
            <a:endParaRPr sz="4294"/>
          </a:p>
          <a:p>
            <a:pPr indent="-359455" lvl="0" marL="342900" rtl="0" algn="l">
              <a:spcBef>
                <a:spcPts val="2000"/>
              </a:spcBef>
              <a:spcAft>
                <a:spcPts val="0"/>
              </a:spcAft>
              <a:buSzPct val="94876"/>
              <a:buChar char="💧"/>
            </a:pPr>
            <a:r>
              <a:rPr lang="en-US" sz="4294"/>
              <a:t>Assistance with ACT/SAT registration</a:t>
            </a:r>
            <a:endParaRPr sz="4294"/>
          </a:p>
          <a:p>
            <a:pPr indent="-358249" lvl="1" marL="685800" rtl="0" algn="l">
              <a:spcBef>
                <a:spcPts val="600"/>
              </a:spcBef>
              <a:spcAft>
                <a:spcPts val="0"/>
              </a:spcAft>
              <a:buSzPct val="95114"/>
              <a:buChar char="💧"/>
            </a:pPr>
            <a:r>
              <a:rPr lang="en-US" sz="4094"/>
              <a:t>Test prep in early June  for  summer ACT/SAT</a:t>
            </a:r>
            <a:endParaRPr sz="4094"/>
          </a:p>
          <a:p>
            <a:pPr indent="-359455" lvl="0" marL="342900" rtl="0" algn="l">
              <a:spcBef>
                <a:spcPts val="2000"/>
              </a:spcBef>
              <a:spcAft>
                <a:spcPts val="0"/>
              </a:spcAft>
              <a:buSzPct val="94876"/>
              <a:buChar char="💧"/>
            </a:pPr>
            <a:r>
              <a:rPr lang="en-US" sz="4294"/>
              <a:t>Advising in all areas of college search</a:t>
            </a:r>
            <a:endParaRPr sz="4294"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ct val="90000"/>
              <a:buNone/>
            </a:pPr>
            <a:r>
              <a:t/>
            </a:r>
            <a:endParaRPr/>
          </a:p>
          <a:p>
            <a:pPr indent="-222250" lvl="1" marL="685800" rtl="0" algn="l">
              <a:spcBef>
                <a:spcPts val="600"/>
              </a:spcBef>
              <a:spcAft>
                <a:spcPts val="0"/>
              </a:spcAft>
              <a:buSzPct val="90000"/>
              <a:buNone/>
            </a:pPr>
            <a:r>
              <a:t/>
            </a:r>
            <a:endParaRPr/>
          </a:p>
          <a:p>
            <a:pPr indent="0" lvl="0" marL="6350" rtl="0" algn="l">
              <a:spcBef>
                <a:spcPts val="2000"/>
              </a:spcBef>
              <a:spcAft>
                <a:spcPts val="0"/>
              </a:spcAft>
              <a:buSzPct val="90000"/>
              <a:buNone/>
            </a:pPr>
            <a:r>
              <a:t/>
            </a:r>
            <a:endParaRPr/>
          </a:p>
          <a:p>
            <a:pPr indent="0" lvl="0" marL="6350" rtl="0" algn="l">
              <a:spcBef>
                <a:spcPts val="2000"/>
              </a:spcBef>
              <a:spcAft>
                <a:spcPts val="0"/>
              </a:spcAft>
              <a:buSzPct val="9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 txBox="1"/>
          <p:nvPr>
            <p:ph type="title"/>
          </p:nvPr>
        </p:nvSpPr>
        <p:spPr>
          <a:xfrm>
            <a:off x="457200" y="345140"/>
            <a:ext cx="8229600" cy="16803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How GRCH Counselors can help your student enroll at GRCC</a:t>
            </a:r>
            <a:endParaRPr/>
          </a:p>
        </p:txBody>
      </p:sp>
      <p:sp>
        <p:nvSpPr>
          <p:cNvPr id="202" name="Google Shape;202;p10"/>
          <p:cNvSpPr txBox="1"/>
          <p:nvPr>
            <p:ph idx="1" type="body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980"/>
              <a:buChar char="💧"/>
            </a:pPr>
            <a:r>
              <a:rPr lang="en-US"/>
              <a:t>Application process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1980"/>
              <a:buChar char="💧"/>
            </a:pPr>
            <a:r>
              <a:rPr lang="en-US"/>
              <a:t>Financial aid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1980"/>
              <a:buChar char="💧"/>
            </a:pPr>
            <a:r>
              <a:rPr lang="en-US"/>
              <a:t>Accuplacer/Aleks testing at GRCH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1980"/>
              <a:buChar char="💧"/>
            </a:pPr>
            <a:r>
              <a:rPr lang="en-US"/>
              <a:t>Campus tour</a:t>
            </a:r>
            <a:endParaRPr/>
          </a:p>
          <a:p>
            <a:pPr indent="-342900" lvl="0" marL="342900" rtl="0" algn="l">
              <a:spcBef>
                <a:spcPts val="2000"/>
              </a:spcBef>
              <a:spcAft>
                <a:spcPts val="0"/>
              </a:spcAft>
              <a:buSzPts val="1980"/>
              <a:buChar char="💧"/>
            </a:pPr>
            <a:r>
              <a:rPr lang="en-US"/>
              <a:t>Scheduling classes</a:t>
            </a:r>
            <a:endParaRPr/>
          </a:p>
          <a:p>
            <a:pPr indent="-217170" lvl="0" marL="342900" rtl="0" algn="l">
              <a:spcBef>
                <a:spcPts val="2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 txBox="1"/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Lustria"/>
              <a:buNone/>
            </a:pPr>
            <a:r>
              <a:rPr lang="en-US"/>
              <a:t>Questions…</a:t>
            </a:r>
            <a:endParaRPr/>
          </a:p>
        </p:txBody>
      </p:sp>
      <p:sp>
        <p:nvSpPr>
          <p:cNvPr id="209" name="Google Shape;209;p11"/>
          <p:cNvSpPr txBox="1"/>
          <p:nvPr>
            <p:ph idx="1" type="body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7170" lvl="0" marL="342900" rtl="0" algn="l">
              <a:spcBef>
                <a:spcPts val="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nesis">
  <a:themeElements>
    <a:clrScheme name="Genesis">
      <a:dk1>
        <a:srgbClr val="000000"/>
      </a:dk1>
      <a:lt1>
        <a:srgbClr val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2017-01-03T22:16:49Z</dcterms:created>
  <dc:creator>Amy Crow</dc:creator>
</cp:coreProperties>
</file>