
<file path=[Content_Types].xml><?xml version="1.0" encoding="utf-8"?>
<Types xmlns="http://schemas.openxmlformats.org/package/2006/content-types">
  <Default Extension="4ryzasL" ContentType="image/jpeg"/>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6"/>
  </p:notesMasterIdLst>
  <p:sldIdLst>
    <p:sldId id="256" r:id="rId2"/>
    <p:sldId id="288" r:id="rId3"/>
    <p:sldId id="290" r:id="rId4"/>
    <p:sldId id="291" r:id="rId5"/>
    <p:sldId id="293" r:id="rId6"/>
    <p:sldId id="292" r:id="rId7"/>
    <p:sldId id="271" r:id="rId8"/>
    <p:sldId id="276" r:id="rId9"/>
    <p:sldId id="277" r:id="rId10"/>
    <p:sldId id="259" r:id="rId11"/>
    <p:sldId id="280" r:id="rId12"/>
    <p:sldId id="275" r:id="rId13"/>
    <p:sldId id="258" r:id="rId14"/>
    <p:sldId id="264" r:id="rId15"/>
    <p:sldId id="263" r:id="rId16"/>
    <p:sldId id="262" r:id="rId17"/>
    <p:sldId id="284" r:id="rId18"/>
    <p:sldId id="285" r:id="rId19"/>
    <p:sldId id="287" r:id="rId20"/>
    <p:sldId id="266" r:id="rId21"/>
    <p:sldId id="282" r:id="rId22"/>
    <p:sldId id="281" r:id="rId23"/>
    <p:sldId id="283" r:id="rId24"/>
    <p:sldId id="267" r:id="rId25"/>
  </p:sldIdLst>
  <p:sldSz cx="9144000" cy="6858000" type="screen4x3"/>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67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2DE5CE-F6F6-4760-B820-153B6D24D219}" v="1" dt="2022-09-08T10:40:31.0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9"/>
    <p:restoredTop sz="94719"/>
  </p:normalViewPr>
  <p:slideViewPr>
    <p:cSldViewPr snapToGrid="0">
      <p:cViewPr varScale="1">
        <p:scale>
          <a:sx n="108" d="100"/>
          <a:sy n="108" d="100"/>
        </p:scale>
        <p:origin x="180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ll, Sara" userId="15f3e30e-a277-4ab2-9d17-93aeeff29f74" providerId="ADAL" clId="{222DE5CE-F6F6-4760-B820-153B6D24D219}"/>
    <pc:docChg chg="custSel modSld">
      <pc:chgData name="Hall, Sara" userId="15f3e30e-a277-4ab2-9d17-93aeeff29f74" providerId="ADAL" clId="{222DE5CE-F6F6-4760-B820-153B6D24D219}" dt="2022-09-08T16:46:50.373" v="52" actId="20577"/>
      <pc:docMkLst>
        <pc:docMk/>
      </pc:docMkLst>
      <pc:sldChg chg="modSp mod">
        <pc:chgData name="Hall, Sara" userId="15f3e30e-a277-4ab2-9d17-93aeeff29f74" providerId="ADAL" clId="{222DE5CE-F6F6-4760-B820-153B6D24D219}" dt="2022-09-08T10:40:31.078" v="3" actId="1076"/>
        <pc:sldMkLst>
          <pc:docMk/>
          <pc:sldMk cId="1921864665" sldId="258"/>
        </pc:sldMkLst>
        <pc:spChg chg="mod">
          <ac:chgData name="Hall, Sara" userId="15f3e30e-a277-4ab2-9d17-93aeeff29f74" providerId="ADAL" clId="{222DE5CE-F6F6-4760-B820-153B6D24D219}" dt="2022-09-08T10:40:29.151" v="2" actId="1076"/>
          <ac:spMkLst>
            <pc:docMk/>
            <pc:sldMk cId="1921864665" sldId="258"/>
            <ac:spMk id="3" creationId="{00000000-0000-0000-0000-000000000000}"/>
          </ac:spMkLst>
        </pc:spChg>
        <pc:picChg chg="mod">
          <ac:chgData name="Hall, Sara" userId="15f3e30e-a277-4ab2-9d17-93aeeff29f74" providerId="ADAL" clId="{222DE5CE-F6F6-4760-B820-153B6D24D219}" dt="2022-09-08T10:40:31.078" v="3" actId="1076"/>
          <ac:picMkLst>
            <pc:docMk/>
            <pc:sldMk cId="1921864665" sldId="258"/>
            <ac:picMk id="3075" creationId="{00000000-0000-0000-0000-000000000000}"/>
          </ac:picMkLst>
        </pc:picChg>
      </pc:sldChg>
      <pc:sldChg chg="modSp mod">
        <pc:chgData name="Hall, Sara" userId="15f3e30e-a277-4ab2-9d17-93aeeff29f74" providerId="ADAL" clId="{222DE5CE-F6F6-4760-B820-153B6D24D219}" dt="2022-09-08T10:41:48.490" v="40" actId="403"/>
        <pc:sldMkLst>
          <pc:docMk/>
          <pc:sldMk cId="3940864822" sldId="267"/>
        </pc:sldMkLst>
        <pc:spChg chg="mod">
          <ac:chgData name="Hall, Sara" userId="15f3e30e-a277-4ab2-9d17-93aeeff29f74" providerId="ADAL" clId="{222DE5CE-F6F6-4760-B820-153B6D24D219}" dt="2022-09-08T10:41:38.106" v="34" actId="313"/>
          <ac:spMkLst>
            <pc:docMk/>
            <pc:sldMk cId="3940864822" sldId="267"/>
            <ac:spMk id="6" creationId="{75328CB8-9EF9-5444-9B06-2128693C4FA0}"/>
          </ac:spMkLst>
        </pc:spChg>
        <pc:spChg chg="mod">
          <ac:chgData name="Hall, Sara" userId="15f3e30e-a277-4ab2-9d17-93aeeff29f74" providerId="ADAL" clId="{222DE5CE-F6F6-4760-B820-153B6D24D219}" dt="2022-09-08T10:41:48.490" v="40" actId="403"/>
          <ac:spMkLst>
            <pc:docMk/>
            <pc:sldMk cId="3940864822" sldId="267"/>
            <ac:spMk id="7" creationId="{00000000-0000-0000-0000-000000000000}"/>
          </ac:spMkLst>
        </pc:spChg>
        <pc:spChg chg="mod">
          <ac:chgData name="Hall, Sara" userId="15f3e30e-a277-4ab2-9d17-93aeeff29f74" providerId="ADAL" clId="{222DE5CE-F6F6-4760-B820-153B6D24D219}" dt="2022-09-08T10:41:39.732" v="35" actId="313"/>
          <ac:spMkLst>
            <pc:docMk/>
            <pc:sldMk cId="3940864822" sldId="267"/>
            <ac:spMk id="9" creationId="{00000000-0000-0000-0000-000000000000}"/>
          </ac:spMkLst>
        </pc:spChg>
      </pc:sldChg>
      <pc:sldChg chg="modSp mod">
        <pc:chgData name="Hall, Sara" userId="15f3e30e-a277-4ab2-9d17-93aeeff29f74" providerId="ADAL" clId="{222DE5CE-F6F6-4760-B820-153B6D24D219}" dt="2022-09-08T10:43:01.257" v="44" actId="20577"/>
        <pc:sldMkLst>
          <pc:docMk/>
          <pc:sldMk cId="2443226493" sldId="275"/>
        </pc:sldMkLst>
        <pc:spChg chg="mod">
          <ac:chgData name="Hall, Sara" userId="15f3e30e-a277-4ab2-9d17-93aeeff29f74" providerId="ADAL" clId="{222DE5CE-F6F6-4760-B820-153B6D24D219}" dt="2022-09-08T10:43:01.257" v="44" actId="20577"/>
          <ac:spMkLst>
            <pc:docMk/>
            <pc:sldMk cId="2443226493" sldId="275"/>
            <ac:spMk id="3" creationId="{7ECD2286-0820-41B3-9E51-DDBBD3ABB03C}"/>
          </ac:spMkLst>
        </pc:spChg>
      </pc:sldChg>
      <pc:sldChg chg="modSp mod">
        <pc:chgData name="Hall, Sara" userId="15f3e30e-a277-4ab2-9d17-93aeeff29f74" providerId="ADAL" clId="{222DE5CE-F6F6-4760-B820-153B6D24D219}" dt="2022-09-08T16:46:50.373" v="52" actId="20577"/>
        <pc:sldMkLst>
          <pc:docMk/>
          <pc:sldMk cId="2076133379" sldId="283"/>
        </pc:sldMkLst>
        <pc:spChg chg="mod">
          <ac:chgData name="Hall, Sara" userId="15f3e30e-a277-4ab2-9d17-93aeeff29f74" providerId="ADAL" clId="{222DE5CE-F6F6-4760-B820-153B6D24D219}" dt="2022-09-08T16:46:50.373" v="52" actId="20577"/>
          <ac:spMkLst>
            <pc:docMk/>
            <pc:sldMk cId="2076133379" sldId="283"/>
            <ac:spMk id="6" creationId="{C8D83737-45A5-414C-A1FE-7404BA9B0292}"/>
          </ac:spMkLst>
        </pc:spChg>
      </pc:sldChg>
      <pc:sldChg chg="modSp mod">
        <pc:chgData name="Hall, Sara" userId="15f3e30e-a277-4ab2-9d17-93aeeff29f74" providerId="ADAL" clId="{222DE5CE-F6F6-4760-B820-153B6D24D219}" dt="2022-09-08T10:39:00.181" v="1" actId="27636"/>
        <pc:sldMkLst>
          <pc:docMk/>
          <pc:sldMk cId="3242144809" sldId="291"/>
        </pc:sldMkLst>
        <pc:spChg chg="mod">
          <ac:chgData name="Hall, Sara" userId="15f3e30e-a277-4ab2-9d17-93aeeff29f74" providerId="ADAL" clId="{222DE5CE-F6F6-4760-B820-153B6D24D219}" dt="2022-09-08T10:39:00.181" v="1" actId="27636"/>
          <ac:spMkLst>
            <pc:docMk/>
            <pc:sldMk cId="3242144809" sldId="291"/>
            <ac:spMk id="3" creationId="{B5E18FF6-FDB8-B231-D795-F73FAAF6E20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A38017B-D0BC-4EDA-A45C-7B476CF9325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424F17E6-F223-45B6-88B8-1CB11721912F}">
      <dgm:prSet/>
      <dgm:spPr/>
      <dgm:t>
        <a:bodyPr/>
        <a:lstStyle/>
        <a:p>
          <a:pPr rtl="0"/>
          <a:r>
            <a:rPr lang="en-US" dirty="0"/>
            <a:t>Students can make an appointment with </a:t>
          </a:r>
          <a:r>
            <a:rPr lang="en-US" dirty="0">
              <a:latin typeface="Century Gothic"/>
            </a:rPr>
            <a:t>their counselor</a:t>
          </a:r>
          <a:r>
            <a:rPr lang="en-US" dirty="0"/>
            <a:t> via email, Remind or Calendly</a:t>
          </a:r>
        </a:p>
        <a:p>
          <a:pPr rtl="0"/>
          <a:r>
            <a:rPr lang="en-US" dirty="0"/>
            <a:t> Los </a:t>
          </a:r>
          <a:r>
            <a:rPr lang="en-US" dirty="0" err="1"/>
            <a:t>estudiantes</a:t>
          </a:r>
          <a:r>
            <a:rPr lang="en-US" dirty="0"/>
            <a:t> </a:t>
          </a:r>
          <a:r>
            <a:rPr lang="en-US" dirty="0" err="1"/>
            <a:t>pueden</a:t>
          </a:r>
          <a:r>
            <a:rPr lang="en-US" dirty="0"/>
            <a:t> </a:t>
          </a:r>
          <a:r>
            <a:rPr lang="en-US" dirty="0" err="1"/>
            <a:t>hacer</a:t>
          </a:r>
          <a:r>
            <a:rPr lang="en-US" dirty="0"/>
            <a:t> una </a:t>
          </a:r>
          <a:r>
            <a:rPr lang="en-US" dirty="0" err="1"/>
            <a:t>cita</a:t>
          </a:r>
          <a:r>
            <a:rPr lang="en-US" dirty="0"/>
            <a:t> con </a:t>
          </a:r>
          <a:r>
            <a:rPr lang="en-US" dirty="0" err="1"/>
            <a:t>su</a:t>
          </a:r>
          <a:r>
            <a:rPr lang="en-US" dirty="0"/>
            <a:t> </a:t>
          </a:r>
          <a:r>
            <a:rPr lang="en-US" dirty="0" err="1"/>
            <a:t>consejero</a:t>
          </a:r>
          <a:r>
            <a:rPr lang="en-US" dirty="0"/>
            <a:t> por </a:t>
          </a:r>
          <a:r>
            <a:rPr lang="en-US" dirty="0" err="1"/>
            <a:t>correo</a:t>
          </a:r>
          <a:r>
            <a:rPr lang="en-US" dirty="0"/>
            <a:t> </a:t>
          </a:r>
          <a:r>
            <a:rPr lang="en-US" dirty="0" err="1"/>
            <a:t>electrónico</a:t>
          </a:r>
          <a:r>
            <a:rPr lang="en-US" dirty="0"/>
            <a:t>, Remind o Calendly.</a:t>
          </a:r>
        </a:p>
        <a:p>
          <a:pPr rtl="0"/>
          <a:endParaRPr lang="en-US" dirty="0"/>
        </a:p>
        <a:p>
          <a:pPr rtl="0"/>
          <a:endParaRPr lang="en-US" dirty="0"/>
        </a:p>
        <a:p>
          <a:pPr rtl="0"/>
          <a:r>
            <a:rPr lang="en-US" dirty="0"/>
            <a:t>Parents should call or email to make an appointment.  </a:t>
          </a:r>
        </a:p>
        <a:p>
          <a:pPr rtl="0"/>
          <a:r>
            <a:rPr lang="en-US" dirty="0"/>
            <a:t>Los padres </a:t>
          </a:r>
          <a:r>
            <a:rPr lang="en-US" dirty="0" err="1"/>
            <a:t>deben</a:t>
          </a:r>
          <a:r>
            <a:rPr lang="en-US" dirty="0"/>
            <a:t> </a:t>
          </a:r>
          <a:r>
            <a:rPr lang="en-US" dirty="0" err="1"/>
            <a:t>llamar</a:t>
          </a:r>
          <a:r>
            <a:rPr lang="en-US" dirty="0"/>
            <a:t> o </a:t>
          </a:r>
          <a:r>
            <a:rPr lang="en-US" dirty="0" err="1"/>
            <a:t>enviar</a:t>
          </a:r>
          <a:r>
            <a:rPr lang="en-US" dirty="0"/>
            <a:t> un </a:t>
          </a:r>
          <a:r>
            <a:rPr lang="en-US" dirty="0" err="1"/>
            <a:t>correo</a:t>
          </a:r>
          <a:r>
            <a:rPr lang="en-US" dirty="0"/>
            <a:t> </a:t>
          </a:r>
          <a:r>
            <a:rPr lang="en-US" dirty="0" err="1"/>
            <a:t>electrónico</a:t>
          </a:r>
          <a:r>
            <a:rPr lang="en-US" dirty="0"/>
            <a:t> para </a:t>
          </a:r>
          <a:r>
            <a:rPr lang="en-US" dirty="0" err="1"/>
            <a:t>hacer</a:t>
          </a:r>
          <a:r>
            <a:rPr lang="en-US" dirty="0"/>
            <a:t> una </a:t>
          </a:r>
          <a:r>
            <a:rPr lang="en-US" dirty="0" err="1"/>
            <a:t>cita</a:t>
          </a:r>
          <a:r>
            <a:rPr lang="en-US" dirty="0"/>
            <a:t>. .</a:t>
          </a:r>
          <a:r>
            <a:rPr lang="en-US" dirty="0">
              <a:latin typeface="Trebuchet MS" panose="020B0603020202020204"/>
            </a:rPr>
            <a:t> </a:t>
          </a:r>
          <a:r>
            <a:rPr lang="en-US" dirty="0"/>
            <a:t>
</a:t>
          </a:r>
        </a:p>
        <a:p>
          <a:pPr rtl="0"/>
          <a:endParaRPr lang="en-US" dirty="0"/>
        </a:p>
      </dgm:t>
    </dgm:pt>
    <dgm:pt modelId="{A100FC75-CE2C-4F60-A079-E9DFE8BF28F8}" type="parTrans" cxnId="{52BB89BA-56D9-483F-B657-7EA168837610}">
      <dgm:prSet/>
      <dgm:spPr/>
      <dgm:t>
        <a:bodyPr/>
        <a:lstStyle/>
        <a:p>
          <a:endParaRPr lang="en-US"/>
        </a:p>
      </dgm:t>
    </dgm:pt>
    <dgm:pt modelId="{13331ADA-6709-4227-AA85-D3DE748F67FB}" type="sibTrans" cxnId="{52BB89BA-56D9-483F-B657-7EA168837610}">
      <dgm:prSet/>
      <dgm:spPr/>
      <dgm:t>
        <a:bodyPr/>
        <a:lstStyle/>
        <a:p>
          <a:endParaRPr lang="en-US"/>
        </a:p>
      </dgm:t>
    </dgm:pt>
    <dgm:pt modelId="{068BA556-4A9D-4A20-985A-57E79304ACCB}">
      <dgm:prSet/>
      <dgm:spPr/>
      <dgm:t>
        <a:bodyPr/>
        <a:lstStyle/>
        <a:p>
          <a:r>
            <a:rPr lang="en-US" dirty="0"/>
            <a:t>If your child needs immediate assistance, let the guidance staff know</a:t>
          </a:r>
        </a:p>
        <a:p>
          <a:pPr rtl="0"/>
          <a:r>
            <a:rPr lang="en-US" dirty="0"/>
            <a:t>Si </a:t>
          </a:r>
          <a:r>
            <a:rPr lang="en-US" dirty="0" err="1"/>
            <a:t>necesita</a:t>
          </a:r>
          <a:r>
            <a:rPr lang="en-US" dirty="0"/>
            <a:t> </a:t>
          </a:r>
          <a:r>
            <a:rPr lang="en-US" dirty="0" err="1"/>
            <a:t>asistencia</a:t>
          </a:r>
          <a:r>
            <a:rPr lang="en-US" dirty="0"/>
            <a:t> </a:t>
          </a:r>
          <a:r>
            <a:rPr lang="en-US" dirty="0" err="1"/>
            <a:t>inmediata</a:t>
          </a:r>
          <a:r>
            <a:rPr lang="en-US" dirty="0"/>
            <a:t>, </a:t>
          </a:r>
          <a:r>
            <a:rPr lang="en-US" dirty="0" err="1"/>
            <a:t>informe</a:t>
          </a:r>
          <a:r>
            <a:rPr lang="en-US" dirty="0"/>
            <a:t> al personal de </a:t>
          </a:r>
          <a:r>
            <a:rPr lang="en-US" dirty="0">
              <a:latin typeface="Trebuchet MS" panose="020B0603020202020204"/>
            </a:rPr>
            <a:t>consejeros</a:t>
          </a:r>
          <a:r>
            <a:rPr lang="en-US" dirty="0"/>
            <a:t>.</a:t>
          </a:r>
          <a:r>
            <a:rPr lang="en-US" dirty="0">
              <a:latin typeface="Trebuchet MS" panose="020B0603020202020204"/>
            </a:rPr>
            <a:t> </a:t>
          </a:r>
          <a:endParaRPr lang="en-US" dirty="0"/>
        </a:p>
        <a:p>
          <a:r>
            <a:rPr lang="en-US" dirty="0"/>
            <a:t>
</a:t>
          </a:r>
        </a:p>
      </dgm:t>
    </dgm:pt>
    <dgm:pt modelId="{4BCD0696-4D7F-4FE9-87C2-F1867BF57EC4}" type="parTrans" cxnId="{444B5F5E-1DAE-442A-8471-05D89C5CA3D1}">
      <dgm:prSet/>
      <dgm:spPr/>
      <dgm:t>
        <a:bodyPr/>
        <a:lstStyle/>
        <a:p>
          <a:endParaRPr lang="en-US"/>
        </a:p>
      </dgm:t>
    </dgm:pt>
    <dgm:pt modelId="{33DCC242-9AAA-49F5-A230-CAD4935C0E47}" type="sibTrans" cxnId="{444B5F5E-1DAE-442A-8471-05D89C5CA3D1}">
      <dgm:prSet/>
      <dgm:spPr/>
      <dgm:t>
        <a:bodyPr/>
        <a:lstStyle/>
        <a:p>
          <a:endParaRPr lang="en-US"/>
        </a:p>
      </dgm:t>
    </dgm:pt>
    <dgm:pt modelId="{3F4B3BE5-850E-46CC-8032-D06083A36561}">
      <dgm:prSet/>
      <dgm:spPr/>
      <dgm:t>
        <a:bodyPr/>
        <a:lstStyle/>
        <a:p>
          <a:pPr rtl="0"/>
          <a:r>
            <a:rPr lang="en-US" dirty="0"/>
            <a:t>We ask that </a:t>
          </a:r>
          <a:r>
            <a:rPr lang="en-US" dirty="0">
              <a:latin typeface="Century Gothic"/>
            </a:rPr>
            <a:t>students KEEP</a:t>
          </a:r>
          <a:r>
            <a:rPr lang="en-US" dirty="0"/>
            <a:t> all appointments made with </a:t>
          </a:r>
          <a:r>
            <a:rPr lang="en-US" dirty="0">
              <a:latin typeface="Century Gothic"/>
            </a:rPr>
            <a:t>their </a:t>
          </a:r>
          <a:r>
            <a:rPr lang="en-US" dirty="0"/>
            <a:t> counselor.</a:t>
          </a:r>
        </a:p>
        <a:p>
          <a:pPr rtl="0"/>
          <a:r>
            <a:rPr lang="en-US" dirty="0"/>
            <a:t>  </a:t>
          </a:r>
          <a:r>
            <a:rPr lang="en-US" dirty="0" err="1"/>
            <a:t>Pedimos</a:t>
          </a:r>
          <a:r>
            <a:rPr lang="en-US" dirty="0"/>
            <a:t> que los </a:t>
          </a:r>
          <a:r>
            <a:rPr lang="en-US" dirty="0" err="1"/>
            <a:t>estudiantes</a:t>
          </a:r>
          <a:r>
            <a:rPr lang="en-US" dirty="0"/>
            <a:t> MANTENGAN </a:t>
          </a:r>
          <a:r>
            <a:rPr lang="en-US" dirty="0" err="1"/>
            <a:t>todas</a:t>
          </a:r>
          <a:r>
            <a:rPr lang="en-US" dirty="0"/>
            <a:t> las </a:t>
          </a:r>
          <a:r>
            <a:rPr lang="en-US" dirty="0" err="1"/>
            <a:t>citas</a:t>
          </a:r>
          <a:r>
            <a:rPr lang="en-US" dirty="0"/>
            <a:t> </a:t>
          </a:r>
          <a:r>
            <a:rPr lang="en-US" dirty="0" err="1"/>
            <a:t>hechas</a:t>
          </a:r>
          <a:r>
            <a:rPr lang="en-US" dirty="0"/>
            <a:t> con </a:t>
          </a:r>
          <a:r>
            <a:rPr lang="en-US" dirty="0" err="1"/>
            <a:t>su</a:t>
          </a:r>
          <a:r>
            <a:rPr lang="en-US" dirty="0"/>
            <a:t> </a:t>
          </a:r>
          <a:r>
            <a:rPr lang="en-US" dirty="0" err="1"/>
            <a:t>consejero</a:t>
          </a:r>
          <a:r>
            <a:rPr lang="en-US" dirty="0"/>
            <a:t>
</a:t>
          </a:r>
        </a:p>
      </dgm:t>
    </dgm:pt>
    <dgm:pt modelId="{60865C5E-12A3-41FE-8982-F45CF9102691}" type="parTrans" cxnId="{B4A15790-A1DA-40B9-ADAF-C22F7B5CB267}">
      <dgm:prSet/>
      <dgm:spPr/>
      <dgm:t>
        <a:bodyPr/>
        <a:lstStyle/>
        <a:p>
          <a:endParaRPr lang="en-US"/>
        </a:p>
      </dgm:t>
    </dgm:pt>
    <dgm:pt modelId="{2EC98550-B13E-4564-AA44-0358E281AF99}" type="sibTrans" cxnId="{B4A15790-A1DA-40B9-ADAF-C22F7B5CB267}">
      <dgm:prSet/>
      <dgm:spPr/>
      <dgm:t>
        <a:bodyPr/>
        <a:lstStyle/>
        <a:p>
          <a:endParaRPr lang="en-US"/>
        </a:p>
      </dgm:t>
    </dgm:pt>
    <dgm:pt modelId="{540C5D19-401B-437E-809D-CB947659DA48}" type="pres">
      <dgm:prSet presAssocID="{8A38017B-D0BC-4EDA-A45C-7B476CF93250}" presName="hierChild1" presStyleCnt="0">
        <dgm:presLayoutVars>
          <dgm:chPref val="1"/>
          <dgm:dir/>
          <dgm:animOne val="branch"/>
          <dgm:animLvl val="lvl"/>
          <dgm:resizeHandles/>
        </dgm:presLayoutVars>
      </dgm:prSet>
      <dgm:spPr/>
    </dgm:pt>
    <dgm:pt modelId="{FF48FD4D-A7A4-4D4F-9D9C-5BDFB01BC35C}" type="pres">
      <dgm:prSet presAssocID="{424F17E6-F223-45B6-88B8-1CB11721912F}" presName="hierRoot1" presStyleCnt="0"/>
      <dgm:spPr/>
    </dgm:pt>
    <dgm:pt modelId="{E848B41D-78AC-4E33-A809-B49517F6FD9D}" type="pres">
      <dgm:prSet presAssocID="{424F17E6-F223-45B6-88B8-1CB11721912F}" presName="composite" presStyleCnt="0"/>
      <dgm:spPr/>
    </dgm:pt>
    <dgm:pt modelId="{6C12BC0B-BE9C-4AEC-917D-C29BF6E1D028}" type="pres">
      <dgm:prSet presAssocID="{424F17E6-F223-45B6-88B8-1CB11721912F}" presName="background" presStyleLbl="node0" presStyleIdx="0" presStyleCnt="3"/>
      <dgm:spPr/>
    </dgm:pt>
    <dgm:pt modelId="{4ED5A3F2-EA35-48FD-896B-D2D4AFC331AA}" type="pres">
      <dgm:prSet presAssocID="{424F17E6-F223-45B6-88B8-1CB11721912F}" presName="text" presStyleLbl="fgAcc0" presStyleIdx="0" presStyleCnt="3" custScaleY="174356">
        <dgm:presLayoutVars>
          <dgm:chPref val="3"/>
        </dgm:presLayoutVars>
      </dgm:prSet>
      <dgm:spPr/>
    </dgm:pt>
    <dgm:pt modelId="{ABF162D5-CEC4-4879-AC18-22B88963D86D}" type="pres">
      <dgm:prSet presAssocID="{424F17E6-F223-45B6-88B8-1CB11721912F}" presName="hierChild2" presStyleCnt="0"/>
      <dgm:spPr/>
    </dgm:pt>
    <dgm:pt modelId="{DD67E444-214B-4E45-B981-AF6D0348C623}" type="pres">
      <dgm:prSet presAssocID="{068BA556-4A9D-4A20-985A-57E79304ACCB}" presName="hierRoot1" presStyleCnt="0"/>
      <dgm:spPr/>
    </dgm:pt>
    <dgm:pt modelId="{9AB5B3A9-BE54-41DE-9D28-70691ACCE016}" type="pres">
      <dgm:prSet presAssocID="{068BA556-4A9D-4A20-985A-57E79304ACCB}" presName="composite" presStyleCnt="0"/>
      <dgm:spPr/>
    </dgm:pt>
    <dgm:pt modelId="{3FCAA310-6C9F-49EA-80D9-85FFF400A6B6}" type="pres">
      <dgm:prSet presAssocID="{068BA556-4A9D-4A20-985A-57E79304ACCB}" presName="background" presStyleLbl="node0" presStyleIdx="1" presStyleCnt="3"/>
      <dgm:spPr/>
    </dgm:pt>
    <dgm:pt modelId="{875179E8-467B-4A33-8C3E-323E732C6796}" type="pres">
      <dgm:prSet presAssocID="{068BA556-4A9D-4A20-985A-57E79304ACCB}" presName="text" presStyleLbl="fgAcc0" presStyleIdx="1" presStyleCnt="3" custScaleY="177987">
        <dgm:presLayoutVars>
          <dgm:chPref val="3"/>
        </dgm:presLayoutVars>
      </dgm:prSet>
      <dgm:spPr/>
    </dgm:pt>
    <dgm:pt modelId="{F6C2495B-30FF-41DA-8DF5-E37110761CF6}" type="pres">
      <dgm:prSet presAssocID="{068BA556-4A9D-4A20-985A-57E79304ACCB}" presName="hierChild2" presStyleCnt="0"/>
      <dgm:spPr/>
    </dgm:pt>
    <dgm:pt modelId="{4A281E13-6F86-4F74-A0D6-72016133AD2C}" type="pres">
      <dgm:prSet presAssocID="{3F4B3BE5-850E-46CC-8032-D06083A36561}" presName="hierRoot1" presStyleCnt="0"/>
      <dgm:spPr/>
    </dgm:pt>
    <dgm:pt modelId="{E5F562DA-053F-4DC6-BFA5-7F3C3466B02D}" type="pres">
      <dgm:prSet presAssocID="{3F4B3BE5-850E-46CC-8032-D06083A36561}" presName="composite" presStyleCnt="0"/>
      <dgm:spPr/>
    </dgm:pt>
    <dgm:pt modelId="{EB1E910A-3786-4982-8E28-7274E9609D99}" type="pres">
      <dgm:prSet presAssocID="{3F4B3BE5-850E-46CC-8032-D06083A36561}" presName="background" presStyleLbl="node0" presStyleIdx="2" presStyleCnt="3"/>
      <dgm:spPr/>
    </dgm:pt>
    <dgm:pt modelId="{047DB7CD-191B-4F03-B237-82232EFE938F}" type="pres">
      <dgm:prSet presAssocID="{3F4B3BE5-850E-46CC-8032-D06083A36561}" presName="text" presStyleLbl="fgAcc0" presStyleIdx="2" presStyleCnt="3" custScaleY="177896">
        <dgm:presLayoutVars>
          <dgm:chPref val="3"/>
        </dgm:presLayoutVars>
      </dgm:prSet>
      <dgm:spPr/>
    </dgm:pt>
    <dgm:pt modelId="{21F30065-B6E4-4FBE-8EAE-CD88D6C6D1E5}" type="pres">
      <dgm:prSet presAssocID="{3F4B3BE5-850E-46CC-8032-D06083A36561}" presName="hierChild2" presStyleCnt="0"/>
      <dgm:spPr/>
    </dgm:pt>
  </dgm:ptLst>
  <dgm:cxnLst>
    <dgm:cxn modelId="{77827B20-1920-47A5-BF59-7F658236D0E8}" type="presOf" srcId="{424F17E6-F223-45B6-88B8-1CB11721912F}" destId="{4ED5A3F2-EA35-48FD-896B-D2D4AFC331AA}" srcOrd="0" destOrd="0" presId="urn:microsoft.com/office/officeart/2005/8/layout/hierarchy1"/>
    <dgm:cxn modelId="{B5CAEF35-E449-49F3-9EF8-871432C9F0D2}" type="presOf" srcId="{068BA556-4A9D-4A20-985A-57E79304ACCB}" destId="{875179E8-467B-4A33-8C3E-323E732C6796}" srcOrd="0" destOrd="0" presId="urn:microsoft.com/office/officeart/2005/8/layout/hierarchy1"/>
    <dgm:cxn modelId="{E358603D-CDCE-4ADE-B997-DDD8588ABA9D}" type="presOf" srcId="{8A38017B-D0BC-4EDA-A45C-7B476CF93250}" destId="{540C5D19-401B-437E-809D-CB947659DA48}" srcOrd="0" destOrd="0" presId="urn:microsoft.com/office/officeart/2005/8/layout/hierarchy1"/>
    <dgm:cxn modelId="{444B5F5E-1DAE-442A-8471-05D89C5CA3D1}" srcId="{8A38017B-D0BC-4EDA-A45C-7B476CF93250}" destId="{068BA556-4A9D-4A20-985A-57E79304ACCB}" srcOrd="1" destOrd="0" parTransId="{4BCD0696-4D7F-4FE9-87C2-F1867BF57EC4}" sibTransId="{33DCC242-9AAA-49F5-A230-CAD4935C0E47}"/>
    <dgm:cxn modelId="{FE730E58-0406-470E-B1FC-6A433DAED9D1}" type="presOf" srcId="{3F4B3BE5-850E-46CC-8032-D06083A36561}" destId="{047DB7CD-191B-4F03-B237-82232EFE938F}" srcOrd="0" destOrd="0" presId="urn:microsoft.com/office/officeart/2005/8/layout/hierarchy1"/>
    <dgm:cxn modelId="{B4A15790-A1DA-40B9-ADAF-C22F7B5CB267}" srcId="{8A38017B-D0BC-4EDA-A45C-7B476CF93250}" destId="{3F4B3BE5-850E-46CC-8032-D06083A36561}" srcOrd="2" destOrd="0" parTransId="{60865C5E-12A3-41FE-8982-F45CF9102691}" sibTransId="{2EC98550-B13E-4564-AA44-0358E281AF99}"/>
    <dgm:cxn modelId="{52BB89BA-56D9-483F-B657-7EA168837610}" srcId="{8A38017B-D0BC-4EDA-A45C-7B476CF93250}" destId="{424F17E6-F223-45B6-88B8-1CB11721912F}" srcOrd="0" destOrd="0" parTransId="{A100FC75-CE2C-4F60-A079-E9DFE8BF28F8}" sibTransId="{13331ADA-6709-4227-AA85-D3DE748F67FB}"/>
    <dgm:cxn modelId="{70F73A63-2F58-4E88-96BA-5D3D414F19DF}" type="presParOf" srcId="{540C5D19-401B-437E-809D-CB947659DA48}" destId="{FF48FD4D-A7A4-4D4F-9D9C-5BDFB01BC35C}" srcOrd="0" destOrd="0" presId="urn:microsoft.com/office/officeart/2005/8/layout/hierarchy1"/>
    <dgm:cxn modelId="{816F3B10-5683-4925-90BC-41D1217E723C}" type="presParOf" srcId="{FF48FD4D-A7A4-4D4F-9D9C-5BDFB01BC35C}" destId="{E848B41D-78AC-4E33-A809-B49517F6FD9D}" srcOrd="0" destOrd="0" presId="urn:microsoft.com/office/officeart/2005/8/layout/hierarchy1"/>
    <dgm:cxn modelId="{DA181C22-93B7-4224-9D0E-A1EA39A251B5}" type="presParOf" srcId="{E848B41D-78AC-4E33-A809-B49517F6FD9D}" destId="{6C12BC0B-BE9C-4AEC-917D-C29BF6E1D028}" srcOrd="0" destOrd="0" presId="urn:microsoft.com/office/officeart/2005/8/layout/hierarchy1"/>
    <dgm:cxn modelId="{3BF9FCAE-D2B2-4B7A-8189-8F60CDB6049A}" type="presParOf" srcId="{E848B41D-78AC-4E33-A809-B49517F6FD9D}" destId="{4ED5A3F2-EA35-48FD-896B-D2D4AFC331AA}" srcOrd="1" destOrd="0" presId="urn:microsoft.com/office/officeart/2005/8/layout/hierarchy1"/>
    <dgm:cxn modelId="{04064CED-F27A-4BFA-A028-9E0548389DF3}" type="presParOf" srcId="{FF48FD4D-A7A4-4D4F-9D9C-5BDFB01BC35C}" destId="{ABF162D5-CEC4-4879-AC18-22B88963D86D}" srcOrd="1" destOrd="0" presId="urn:microsoft.com/office/officeart/2005/8/layout/hierarchy1"/>
    <dgm:cxn modelId="{5E48AEA5-2CB4-4DB3-93EF-43EB8656882E}" type="presParOf" srcId="{540C5D19-401B-437E-809D-CB947659DA48}" destId="{DD67E444-214B-4E45-B981-AF6D0348C623}" srcOrd="1" destOrd="0" presId="urn:microsoft.com/office/officeart/2005/8/layout/hierarchy1"/>
    <dgm:cxn modelId="{212BBB6F-C457-4114-9B4D-CD782D640A0C}" type="presParOf" srcId="{DD67E444-214B-4E45-B981-AF6D0348C623}" destId="{9AB5B3A9-BE54-41DE-9D28-70691ACCE016}" srcOrd="0" destOrd="0" presId="urn:microsoft.com/office/officeart/2005/8/layout/hierarchy1"/>
    <dgm:cxn modelId="{0D5F8EC2-87FE-49CF-98EF-C99164185B5F}" type="presParOf" srcId="{9AB5B3A9-BE54-41DE-9D28-70691ACCE016}" destId="{3FCAA310-6C9F-49EA-80D9-85FFF400A6B6}" srcOrd="0" destOrd="0" presId="urn:microsoft.com/office/officeart/2005/8/layout/hierarchy1"/>
    <dgm:cxn modelId="{FC441C61-BAD2-4642-B37E-A2E1703A323B}" type="presParOf" srcId="{9AB5B3A9-BE54-41DE-9D28-70691ACCE016}" destId="{875179E8-467B-4A33-8C3E-323E732C6796}" srcOrd="1" destOrd="0" presId="urn:microsoft.com/office/officeart/2005/8/layout/hierarchy1"/>
    <dgm:cxn modelId="{624B8E14-40BA-4507-A3FE-63E3B1F76996}" type="presParOf" srcId="{DD67E444-214B-4E45-B981-AF6D0348C623}" destId="{F6C2495B-30FF-41DA-8DF5-E37110761CF6}" srcOrd="1" destOrd="0" presId="urn:microsoft.com/office/officeart/2005/8/layout/hierarchy1"/>
    <dgm:cxn modelId="{162BBE9D-95A2-4424-B4CD-A0544D8F0F5E}" type="presParOf" srcId="{540C5D19-401B-437E-809D-CB947659DA48}" destId="{4A281E13-6F86-4F74-A0D6-72016133AD2C}" srcOrd="2" destOrd="0" presId="urn:microsoft.com/office/officeart/2005/8/layout/hierarchy1"/>
    <dgm:cxn modelId="{E23E5511-7AD6-47F5-90B3-D375C30F31C6}" type="presParOf" srcId="{4A281E13-6F86-4F74-A0D6-72016133AD2C}" destId="{E5F562DA-053F-4DC6-BFA5-7F3C3466B02D}" srcOrd="0" destOrd="0" presId="urn:microsoft.com/office/officeart/2005/8/layout/hierarchy1"/>
    <dgm:cxn modelId="{664063A6-0770-4E54-9215-A53BF04F223D}" type="presParOf" srcId="{E5F562DA-053F-4DC6-BFA5-7F3C3466B02D}" destId="{EB1E910A-3786-4982-8E28-7274E9609D99}" srcOrd="0" destOrd="0" presId="urn:microsoft.com/office/officeart/2005/8/layout/hierarchy1"/>
    <dgm:cxn modelId="{B2142367-B435-4634-BDF2-6EDE5BFA0B51}" type="presParOf" srcId="{E5F562DA-053F-4DC6-BFA5-7F3C3466B02D}" destId="{047DB7CD-191B-4F03-B237-82232EFE938F}" srcOrd="1" destOrd="0" presId="urn:microsoft.com/office/officeart/2005/8/layout/hierarchy1"/>
    <dgm:cxn modelId="{77BA2C80-00F8-49A1-9447-3F765D5AFACC}" type="presParOf" srcId="{4A281E13-6F86-4F74-A0D6-72016133AD2C}" destId="{21F30065-B6E4-4FBE-8EAE-CD88D6C6D1E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12BC0B-BE9C-4AEC-917D-C29BF6E1D028}">
      <dsp:nvSpPr>
        <dsp:cNvPr id="0" name=""/>
        <dsp:cNvSpPr/>
      </dsp:nvSpPr>
      <dsp:spPr>
        <a:xfrm>
          <a:off x="0" y="871983"/>
          <a:ext cx="2327363" cy="2576765"/>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D5A3F2-EA35-48FD-896B-D2D4AFC331AA}">
      <dsp:nvSpPr>
        <dsp:cNvPr id="0" name=""/>
        <dsp:cNvSpPr/>
      </dsp:nvSpPr>
      <dsp:spPr>
        <a:xfrm>
          <a:off x="258595" y="1117649"/>
          <a:ext cx="2327363" cy="2576765"/>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dirty="0"/>
            <a:t>Students can make an appointment with </a:t>
          </a:r>
          <a:r>
            <a:rPr lang="en-US" sz="1000" kern="1200" dirty="0">
              <a:latin typeface="Century Gothic"/>
            </a:rPr>
            <a:t>their counselor</a:t>
          </a:r>
          <a:r>
            <a:rPr lang="en-US" sz="1000" kern="1200" dirty="0"/>
            <a:t> via email, Remind or Calendly</a:t>
          </a:r>
        </a:p>
        <a:p>
          <a:pPr marL="0" lvl="0" indent="0" algn="ctr" defTabSz="444500" rtl="0">
            <a:lnSpc>
              <a:spcPct val="90000"/>
            </a:lnSpc>
            <a:spcBef>
              <a:spcPct val="0"/>
            </a:spcBef>
            <a:spcAft>
              <a:spcPct val="35000"/>
            </a:spcAft>
            <a:buNone/>
          </a:pPr>
          <a:r>
            <a:rPr lang="en-US" sz="1000" kern="1200" dirty="0"/>
            <a:t> Los </a:t>
          </a:r>
          <a:r>
            <a:rPr lang="en-US" sz="1000" kern="1200" dirty="0" err="1"/>
            <a:t>estudiantes</a:t>
          </a:r>
          <a:r>
            <a:rPr lang="en-US" sz="1000" kern="1200" dirty="0"/>
            <a:t> </a:t>
          </a:r>
          <a:r>
            <a:rPr lang="en-US" sz="1000" kern="1200" dirty="0" err="1"/>
            <a:t>pueden</a:t>
          </a:r>
          <a:r>
            <a:rPr lang="en-US" sz="1000" kern="1200" dirty="0"/>
            <a:t> </a:t>
          </a:r>
          <a:r>
            <a:rPr lang="en-US" sz="1000" kern="1200" dirty="0" err="1"/>
            <a:t>hacer</a:t>
          </a:r>
          <a:r>
            <a:rPr lang="en-US" sz="1000" kern="1200" dirty="0"/>
            <a:t> una </a:t>
          </a:r>
          <a:r>
            <a:rPr lang="en-US" sz="1000" kern="1200" dirty="0" err="1"/>
            <a:t>cita</a:t>
          </a:r>
          <a:r>
            <a:rPr lang="en-US" sz="1000" kern="1200" dirty="0"/>
            <a:t> con </a:t>
          </a:r>
          <a:r>
            <a:rPr lang="en-US" sz="1000" kern="1200" dirty="0" err="1"/>
            <a:t>su</a:t>
          </a:r>
          <a:r>
            <a:rPr lang="en-US" sz="1000" kern="1200" dirty="0"/>
            <a:t> </a:t>
          </a:r>
          <a:r>
            <a:rPr lang="en-US" sz="1000" kern="1200" dirty="0" err="1"/>
            <a:t>consejero</a:t>
          </a:r>
          <a:r>
            <a:rPr lang="en-US" sz="1000" kern="1200" dirty="0"/>
            <a:t> por </a:t>
          </a:r>
          <a:r>
            <a:rPr lang="en-US" sz="1000" kern="1200" dirty="0" err="1"/>
            <a:t>correo</a:t>
          </a:r>
          <a:r>
            <a:rPr lang="en-US" sz="1000" kern="1200" dirty="0"/>
            <a:t> </a:t>
          </a:r>
          <a:r>
            <a:rPr lang="en-US" sz="1000" kern="1200" dirty="0" err="1"/>
            <a:t>electrónico</a:t>
          </a:r>
          <a:r>
            <a:rPr lang="en-US" sz="1000" kern="1200" dirty="0"/>
            <a:t>, Remind o Calendly.</a:t>
          </a:r>
        </a:p>
        <a:p>
          <a:pPr marL="0" lvl="0" indent="0" algn="ctr" defTabSz="444500" rtl="0">
            <a:lnSpc>
              <a:spcPct val="90000"/>
            </a:lnSpc>
            <a:spcBef>
              <a:spcPct val="0"/>
            </a:spcBef>
            <a:spcAft>
              <a:spcPct val="35000"/>
            </a:spcAft>
            <a:buNone/>
          </a:pPr>
          <a:endParaRPr lang="en-US" sz="1000" kern="1200" dirty="0"/>
        </a:p>
        <a:p>
          <a:pPr marL="0" lvl="0" indent="0" algn="ctr" defTabSz="444500" rtl="0">
            <a:lnSpc>
              <a:spcPct val="90000"/>
            </a:lnSpc>
            <a:spcBef>
              <a:spcPct val="0"/>
            </a:spcBef>
            <a:spcAft>
              <a:spcPct val="35000"/>
            </a:spcAft>
            <a:buNone/>
          </a:pPr>
          <a:endParaRPr lang="en-US" sz="1000" kern="1200" dirty="0"/>
        </a:p>
        <a:p>
          <a:pPr marL="0" lvl="0" indent="0" algn="ctr" defTabSz="444500" rtl="0">
            <a:lnSpc>
              <a:spcPct val="90000"/>
            </a:lnSpc>
            <a:spcBef>
              <a:spcPct val="0"/>
            </a:spcBef>
            <a:spcAft>
              <a:spcPct val="35000"/>
            </a:spcAft>
            <a:buNone/>
          </a:pPr>
          <a:r>
            <a:rPr lang="en-US" sz="1000" kern="1200" dirty="0"/>
            <a:t>Parents should call or email to make an appointment.  </a:t>
          </a:r>
        </a:p>
        <a:p>
          <a:pPr marL="0" lvl="0" indent="0" algn="ctr" defTabSz="444500" rtl="0">
            <a:lnSpc>
              <a:spcPct val="90000"/>
            </a:lnSpc>
            <a:spcBef>
              <a:spcPct val="0"/>
            </a:spcBef>
            <a:spcAft>
              <a:spcPct val="35000"/>
            </a:spcAft>
            <a:buNone/>
          </a:pPr>
          <a:r>
            <a:rPr lang="en-US" sz="1000" kern="1200" dirty="0"/>
            <a:t>Los padres </a:t>
          </a:r>
          <a:r>
            <a:rPr lang="en-US" sz="1000" kern="1200" dirty="0" err="1"/>
            <a:t>deben</a:t>
          </a:r>
          <a:r>
            <a:rPr lang="en-US" sz="1000" kern="1200" dirty="0"/>
            <a:t> </a:t>
          </a:r>
          <a:r>
            <a:rPr lang="en-US" sz="1000" kern="1200" dirty="0" err="1"/>
            <a:t>llamar</a:t>
          </a:r>
          <a:r>
            <a:rPr lang="en-US" sz="1000" kern="1200" dirty="0"/>
            <a:t> o </a:t>
          </a:r>
          <a:r>
            <a:rPr lang="en-US" sz="1000" kern="1200" dirty="0" err="1"/>
            <a:t>enviar</a:t>
          </a:r>
          <a:r>
            <a:rPr lang="en-US" sz="1000" kern="1200" dirty="0"/>
            <a:t> un </a:t>
          </a:r>
          <a:r>
            <a:rPr lang="en-US" sz="1000" kern="1200" dirty="0" err="1"/>
            <a:t>correo</a:t>
          </a:r>
          <a:r>
            <a:rPr lang="en-US" sz="1000" kern="1200" dirty="0"/>
            <a:t> </a:t>
          </a:r>
          <a:r>
            <a:rPr lang="en-US" sz="1000" kern="1200" dirty="0" err="1"/>
            <a:t>electrónico</a:t>
          </a:r>
          <a:r>
            <a:rPr lang="en-US" sz="1000" kern="1200" dirty="0"/>
            <a:t> para </a:t>
          </a:r>
          <a:r>
            <a:rPr lang="en-US" sz="1000" kern="1200" dirty="0" err="1"/>
            <a:t>hacer</a:t>
          </a:r>
          <a:r>
            <a:rPr lang="en-US" sz="1000" kern="1200" dirty="0"/>
            <a:t> una </a:t>
          </a:r>
          <a:r>
            <a:rPr lang="en-US" sz="1000" kern="1200" dirty="0" err="1"/>
            <a:t>cita</a:t>
          </a:r>
          <a:r>
            <a:rPr lang="en-US" sz="1000" kern="1200" dirty="0"/>
            <a:t>. .</a:t>
          </a:r>
          <a:r>
            <a:rPr lang="en-US" sz="1000" kern="1200" dirty="0">
              <a:latin typeface="Trebuchet MS" panose="020B0603020202020204"/>
            </a:rPr>
            <a:t> </a:t>
          </a:r>
          <a:r>
            <a:rPr lang="en-US" sz="1000" kern="1200" dirty="0"/>
            <a:t>
</a:t>
          </a:r>
        </a:p>
        <a:p>
          <a:pPr marL="0" lvl="0" indent="0" algn="ctr" defTabSz="444500" rtl="0">
            <a:lnSpc>
              <a:spcPct val="90000"/>
            </a:lnSpc>
            <a:spcBef>
              <a:spcPct val="0"/>
            </a:spcBef>
            <a:spcAft>
              <a:spcPct val="35000"/>
            </a:spcAft>
            <a:buNone/>
          </a:pPr>
          <a:endParaRPr lang="en-US" sz="1000" kern="1200" dirty="0"/>
        </a:p>
      </dsp:txBody>
      <dsp:txXfrm>
        <a:off x="326761" y="1185815"/>
        <a:ext cx="2191031" cy="2440433"/>
      </dsp:txXfrm>
    </dsp:sp>
    <dsp:sp modelId="{3FCAA310-6C9F-49EA-80D9-85FFF400A6B6}">
      <dsp:nvSpPr>
        <dsp:cNvPr id="0" name=""/>
        <dsp:cNvSpPr/>
      </dsp:nvSpPr>
      <dsp:spPr>
        <a:xfrm>
          <a:off x="2844555" y="871983"/>
          <a:ext cx="2327363" cy="263042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5179E8-467B-4A33-8C3E-323E732C6796}">
      <dsp:nvSpPr>
        <dsp:cNvPr id="0" name=""/>
        <dsp:cNvSpPr/>
      </dsp:nvSpPr>
      <dsp:spPr>
        <a:xfrm>
          <a:off x="3103151" y="1117649"/>
          <a:ext cx="2327363" cy="263042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dirty="0"/>
            <a:t>If your child needs immediate assistance, let the guidance staff know</a:t>
          </a:r>
        </a:p>
        <a:p>
          <a:pPr marL="0" lvl="0" indent="0" algn="ctr" defTabSz="444500" rtl="0">
            <a:lnSpc>
              <a:spcPct val="90000"/>
            </a:lnSpc>
            <a:spcBef>
              <a:spcPct val="0"/>
            </a:spcBef>
            <a:spcAft>
              <a:spcPct val="35000"/>
            </a:spcAft>
            <a:buNone/>
          </a:pPr>
          <a:r>
            <a:rPr lang="en-US" sz="1000" kern="1200" dirty="0"/>
            <a:t>Si </a:t>
          </a:r>
          <a:r>
            <a:rPr lang="en-US" sz="1000" kern="1200" dirty="0" err="1"/>
            <a:t>necesita</a:t>
          </a:r>
          <a:r>
            <a:rPr lang="en-US" sz="1000" kern="1200" dirty="0"/>
            <a:t> </a:t>
          </a:r>
          <a:r>
            <a:rPr lang="en-US" sz="1000" kern="1200" dirty="0" err="1"/>
            <a:t>asistencia</a:t>
          </a:r>
          <a:r>
            <a:rPr lang="en-US" sz="1000" kern="1200" dirty="0"/>
            <a:t> </a:t>
          </a:r>
          <a:r>
            <a:rPr lang="en-US" sz="1000" kern="1200" dirty="0" err="1"/>
            <a:t>inmediata</a:t>
          </a:r>
          <a:r>
            <a:rPr lang="en-US" sz="1000" kern="1200" dirty="0"/>
            <a:t>, </a:t>
          </a:r>
          <a:r>
            <a:rPr lang="en-US" sz="1000" kern="1200" dirty="0" err="1"/>
            <a:t>informe</a:t>
          </a:r>
          <a:r>
            <a:rPr lang="en-US" sz="1000" kern="1200" dirty="0"/>
            <a:t> al personal de </a:t>
          </a:r>
          <a:r>
            <a:rPr lang="en-US" sz="1000" kern="1200" dirty="0">
              <a:latin typeface="Trebuchet MS" panose="020B0603020202020204"/>
            </a:rPr>
            <a:t>consejeros</a:t>
          </a:r>
          <a:r>
            <a:rPr lang="en-US" sz="1000" kern="1200" dirty="0"/>
            <a:t>.</a:t>
          </a:r>
          <a:r>
            <a:rPr lang="en-US" sz="1000" kern="1200" dirty="0">
              <a:latin typeface="Trebuchet MS" panose="020B0603020202020204"/>
            </a:rPr>
            <a:t> </a:t>
          </a:r>
          <a:endParaRPr lang="en-US" sz="1000" kern="1200" dirty="0"/>
        </a:p>
        <a:p>
          <a:pPr marL="0" lvl="0" indent="0" algn="ctr" defTabSz="444500">
            <a:lnSpc>
              <a:spcPct val="90000"/>
            </a:lnSpc>
            <a:spcBef>
              <a:spcPct val="0"/>
            </a:spcBef>
            <a:spcAft>
              <a:spcPct val="35000"/>
            </a:spcAft>
            <a:buNone/>
          </a:pPr>
          <a:r>
            <a:rPr lang="en-US" sz="1000" kern="1200" dirty="0"/>
            <a:t>
</a:t>
          </a:r>
        </a:p>
      </dsp:txBody>
      <dsp:txXfrm>
        <a:off x="3171317" y="1185815"/>
        <a:ext cx="2191031" cy="2494095"/>
      </dsp:txXfrm>
    </dsp:sp>
    <dsp:sp modelId="{EB1E910A-3786-4982-8E28-7274E9609D99}">
      <dsp:nvSpPr>
        <dsp:cNvPr id="0" name=""/>
        <dsp:cNvSpPr/>
      </dsp:nvSpPr>
      <dsp:spPr>
        <a:xfrm>
          <a:off x="5689111" y="871983"/>
          <a:ext cx="2327363" cy="262908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47DB7CD-191B-4F03-B237-82232EFE938F}">
      <dsp:nvSpPr>
        <dsp:cNvPr id="0" name=""/>
        <dsp:cNvSpPr/>
      </dsp:nvSpPr>
      <dsp:spPr>
        <a:xfrm>
          <a:off x="5947707" y="1117649"/>
          <a:ext cx="2327363" cy="2629082"/>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444500" rtl="0">
            <a:lnSpc>
              <a:spcPct val="90000"/>
            </a:lnSpc>
            <a:spcBef>
              <a:spcPct val="0"/>
            </a:spcBef>
            <a:spcAft>
              <a:spcPct val="35000"/>
            </a:spcAft>
            <a:buNone/>
          </a:pPr>
          <a:r>
            <a:rPr lang="en-US" sz="1000" kern="1200" dirty="0"/>
            <a:t>We ask that </a:t>
          </a:r>
          <a:r>
            <a:rPr lang="en-US" sz="1000" kern="1200" dirty="0">
              <a:latin typeface="Century Gothic"/>
            </a:rPr>
            <a:t>students KEEP</a:t>
          </a:r>
          <a:r>
            <a:rPr lang="en-US" sz="1000" kern="1200" dirty="0"/>
            <a:t> all appointments made with </a:t>
          </a:r>
          <a:r>
            <a:rPr lang="en-US" sz="1000" kern="1200" dirty="0">
              <a:latin typeface="Century Gothic"/>
            </a:rPr>
            <a:t>their </a:t>
          </a:r>
          <a:r>
            <a:rPr lang="en-US" sz="1000" kern="1200" dirty="0"/>
            <a:t> counselor.</a:t>
          </a:r>
        </a:p>
        <a:p>
          <a:pPr marL="0" lvl="0" indent="0" algn="ctr" defTabSz="444500" rtl="0">
            <a:lnSpc>
              <a:spcPct val="90000"/>
            </a:lnSpc>
            <a:spcBef>
              <a:spcPct val="0"/>
            </a:spcBef>
            <a:spcAft>
              <a:spcPct val="35000"/>
            </a:spcAft>
            <a:buNone/>
          </a:pPr>
          <a:r>
            <a:rPr lang="en-US" sz="1000" kern="1200" dirty="0"/>
            <a:t>  </a:t>
          </a:r>
          <a:r>
            <a:rPr lang="en-US" sz="1000" kern="1200" dirty="0" err="1"/>
            <a:t>Pedimos</a:t>
          </a:r>
          <a:r>
            <a:rPr lang="en-US" sz="1000" kern="1200" dirty="0"/>
            <a:t> que los </a:t>
          </a:r>
          <a:r>
            <a:rPr lang="en-US" sz="1000" kern="1200" dirty="0" err="1"/>
            <a:t>estudiantes</a:t>
          </a:r>
          <a:r>
            <a:rPr lang="en-US" sz="1000" kern="1200" dirty="0"/>
            <a:t> MANTENGAN </a:t>
          </a:r>
          <a:r>
            <a:rPr lang="en-US" sz="1000" kern="1200" dirty="0" err="1"/>
            <a:t>todas</a:t>
          </a:r>
          <a:r>
            <a:rPr lang="en-US" sz="1000" kern="1200" dirty="0"/>
            <a:t> las </a:t>
          </a:r>
          <a:r>
            <a:rPr lang="en-US" sz="1000" kern="1200" dirty="0" err="1"/>
            <a:t>citas</a:t>
          </a:r>
          <a:r>
            <a:rPr lang="en-US" sz="1000" kern="1200" dirty="0"/>
            <a:t> </a:t>
          </a:r>
          <a:r>
            <a:rPr lang="en-US" sz="1000" kern="1200" dirty="0" err="1"/>
            <a:t>hechas</a:t>
          </a:r>
          <a:r>
            <a:rPr lang="en-US" sz="1000" kern="1200" dirty="0"/>
            <a:t> con </a:t>
          </a:r>
          <a:r>
            <a:rPr lang="en-US" sz="1000" kern="1200" dirty="0" err="1"/>
            <a:t>su</a:t>
          </a:r>
          <a:r>
            <a:rPr lang="en-US" sz="1000" kern="1200" dirty="0"/>
            <a:t> </a:t>
          </a:r>
          <a:r>
            <a:rPr lang="en-US" sz="1000" kern="1200" dirty="0" err="1"/>
            <a:t>consejero</a:t>
          </a:r>
          <a:r>
            <a:rPr lang="en-US" sz="1000" kern="1200" dirty="0"/>
            <a:t>
</a:t>
          </a:r>
        </a:p>
      </dsp:txBody>
      <dsp:txXfrm>
        <a:off x="6015873" y="1185815"/>
        <a:ext cx="2191031" cy="249275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5455"/>
          </a:xfrm>
          <a:prstGeom prst="rect">
            <a:avLst/>
          </a:prstGeom>
        </p:spPr>
        <p:txBody>
          <a:bodyPr vert="horz" lIns="92784" tIns="46392" rIns="92784" bIns="46392" rtlCol="0"/>
          <a:lstStyle>
            <a:lvl1pPr algn="l">
              <a:defRPr sz="1200"/>
            </a:lvl1pPr>
          </a:lstStyle>
          <a:p>
            <a:endParaRPr lang="en-US"/>
          </a:p>
        </p:txBody>
      </p:sp>
      <p:sp>
        <p:nvSpPr>
          <p:cNvPr id="3" name="Date Placeholder 2"/>
          <p:cNvSpPr>
            <a:spLocks noGrp="1"/>
          </p:cNvSpPr>
          <p:nvPr>
            <p:ph type="dt" idx="1"/>
          </p:nvPr>
        </p:nvSpPr>
        <p:spPr>
          <a:xfrm>
            <a:off x="3978132" y="0"/>
            <a:ext cx="3043343" cy="465455"/>
          </a:xfrm>
          <a:prstGeom prst="rect">
            <a:avLst/>
          </a:prstGeom>
        </p:spPr>
        <p:txBody>
          <a:bodyPr vert="horz" lIns="92784" tIns="46392" rIns="92784" bIns="46392" rtlCol="0"/>
          <a:lstStyle>
            <a:lvl1pPr algn="r">
              <a:defRPr sz="1200"/>
            </a:lvl1pPr>
          </a:lstStyle>
          <a:p>
            <a:fld id="{BB8AD34D-2903-461D-A2DE-62272CF65409}" type="datetimeFigureOut">
              <a:rPr lang="en-US" smtClean="0"/>
              <a:t>9/8/2022</a:t>
            </a:fld>
            <a:endParaRPr lang="en-US"/>
          </a:p>
        </p:txBody>
      </p:sp>
      <p:sp>
        <p:nvSpPr>
          <p:cNvPr id="4" name="Slide Image Placeholder 3"/>
          <p:cNvSpPr>
            <a:spLocks noGrp="1" noRot="1" noChangeAspect="1"/>
          </p:cNvSpPr>
          <p:nvPr>
            <p:ph type="sldImg" idx="2"/>
          </p:nvPr>
        </p:nvSpPr>
        <p:spPr>
          <a:xfrm>
            <a:off x="1182688" y="696913"/>
            <a:ext cx="4657725" cy="3492500"/>
          </a:xfrm>
          <a:prstGeom prst="rect">
            <a:avLst/>
          </a:prstGeom>
          <a:noFill/>
          <a:ln w="12700">
            <a:solidFill>
              <a:prstClr val="black"/>
            </a:solidFill>
          </a:ln>
        </p:spPr>
        <p:txBody>
          <a:bodyPr vert="horz" lIns="92784" tIns="46392" rIns="92784" bIns="46392" rtlCol="0" anchor="ctr"/>
          <a:lstStyle/>
          <a:p>
            <a:endParaRPr lang="en-US"/>
          </a:p>
        </p:txBody>
      </p:sp>
      <p:sp>
        <p:nvSpPr>
          <p:cNvPr id="5" name="Notes Placeholder 4"/>
          <p:cNvSpPr>
            <a:spLocks noGrp="1"/>
          </p:cNvSpPr>
          <p:nvPr>
            <p:ph type="body" sz="quarter" idx="3"/>
          </p:nvPr>
        </p:nvSpPr>
        <p:spPr>
          <a:xfrm>
            <a:off x="702310" y="4421823"/>
            <a:ext cx="5618480" cy="4189095"/>
          </a:xfrm>
          <a:prstGeom prst="rect">
            <a:avLst/>
          </a:prstGeom>
        </p:spPr>
        <p:txBody>
          <a:bodyPr vert="horz" lIns="92784" tIns="46392" rIns="92784" bIns="4639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29"/>
            <a:ext cx="3043343" cy="465455"/>
          </a:xfrm>
          <a:prstGeom prst="rect">
            <a:avLst/>
          </a:prstGeom>
        </p:spPr>
        <p:txBody>
          <a:bodyPr vert="horz" lIns="92784" tIns="46392" rIns="92784" bIns="4639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29"/>
            <a:ext cx="3043343" cy="465455"/>
          </a:xfrm>
          <a:prstGeom prst="rect">
            <a:avLst/>
          </a:prstGeom>
        </p:spPr>
        <p:txBody>
          <a:bodyPr vert="horz" lIns="92784" tIns="46392" rIns="92784" bIns="46392" rtlCol="0" anchor="b"/>
          <a:lstStyle>
            <a:lvl1pPr algn="r">
              <a:defRPr sz="1200"/>
            </a:lvl1pPr>
          </a:lstStyle>
          <a:p>
            <a:fld id="{552AE3CB-BF17-4ACA-91C6-B83AE0DA697E}" type="slidenum">
              <a:rPr lang="en-US" smtClean="0"/>
              <a:t>‹#›</a:t>
            </a:fld>
            <a:endParaRPr lang="en-US"/>
          </a:p>
        </p:txBody>
      </p:sp>
    </p:spTree>
    <p:extLst>
      <p:ext uri="{BB962C8B-B14F-4D97-AF65-F5344CB8AC3E}">
        <p14:creationId xmlns:p14="http://schemas.microsoft.com/office/powerpoint/2010/main" val="754126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1</a:t>
            </a:fld>
            <a:endParaRPr lang="en-US"/>
          </a:p>
        </p:txBody>
      </p:sp>
    </p:spTree>
    <p:extLst>
      <p:ext uri="{BB962C8B-B14F-4D97-AF65-F5344CB8AC3E}">
        <p14:creationId xmlns:p14="http://schemas.microsoft.com/office/powerpoint/2010/main" val="1008977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pass is</a:t>
            </a:r>
            <a:r>
              <a:rPr lang="en-US" baseline="0"/>
              <a:t> required if you are late to class</a:t>
            </a:r>
          </a:p>
          <a:p>
            <a:r>
              <a:rPr lang="en-US" baseline="0"/>
              <a:t>Snap cards can be used to purchase lunch through an individual student account</a:t>
            </a:r>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3</a:t>
            </a:fld>
            <a:endParaRPr lang="en-US"/>
          </a:p>
        </p:txBody>
      </p:sp>
    </p:spTree>
    <p:extLst>
      <p:ext uri="{BB962C8B-B14F-4D97-AF65-F5344CB8AC3E}">
        <p14:creationId xmlns:p14="http://schemas.microsoft.com/office/powerpoint/2010/main" val="1950911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Review typical 9</a:t>
            </a:r>
            <a:r>
              <a:rPr lang="en-US" baseline="30000"/>
              <a:t>th</a:t>
            </a:r>
            <a:r>
              <a:rPr lang="en-US"/>
              <a:t> grade schedule with students.  Ask students to check their schedule to ensure they have all required classes.  Explain to students lunch is a common period where all students can participate in clubs,</a:t>
            </a:r>
            <a:r>
              <a:rPr lang="en-US" baseline="0"/>
              <a:t> receive extra help with teacher, and participate in events/programs throughout the building. Freshman MAY NOT leave the campus during lunch period.</a:t>
            </a:r>
          </a:p>
          <a:p>
            <a:r>
              <a:rPr lang="en-US" baseline="0"/>
              <a:t>-  All 9</a:t>
            </a:r>
            <a:r>
              <a:rPr lang="en-US" baseline="30000"/>
              <a:t>th</a:t>
            </a:r>
            <a:r>
              <a:rPr lang="en-US" baseline="0"/>
              <a:t> graders are required to take aquatics as their PE.  Students provide their own bathing suits.</a:t>
            </a:r>
          </a:p>
          <a:p>
            <a:r>
              <a:rPr lang="en-US" baseline="0"/>
              <a:t>-  Priority for schedule changes are given to students missing core courses</a:t>
            </a:r>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10</a:t>
            </a:fld>
            <a:endParaRPr lang="en-US"/>
          </a:p>
        </p:txBody>
      </p:sp>
    </p:spTree>
    <p:extLst>
      <p:ext uri="{BB962C8B-B14F-4D97-AF65-F5344CB8AC3E}">
        <p14:creationId xmlns:p14="http://schemas.microsoft.com/office/powerpoint/2010/main" val="98191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Cards are issued after fall pictures are taken and distributed through classrooms through classrooms</a:t>
            </a:r>
          </a:p>
        </p:txBody>
      </p:sp>
      <p:sp>
        <p:nvSpPr>
          <p:cNvPr id="4" name="Slide Number Placeholder 3"/>
          <p:cNvSpPr>
            <a:spLocks noGrp="1"/>
          </p:cNvSpPr>
          <p:nvPr>
            <p:ph type="sldNum" sz="quarter" idx="10"/>
          </p:nvPr>
        </p:nvSpPr>
        <p:spPr/>
        <p:txBody>
          <a:bodyPr/>
          <a:lstStyle/>
          <a:p>
            <a:fld id="{552AE3CB-BF17-4ACA-91C6-B83AE0DA697E}" type="slidenum">
              <a:rPr lang="en-US" smtClean="0"/>
              <a:t>13</a:t>
            </a:fld>
            <a:endParaRPr lang="en-US"/>
          </a:p>
        </p:txBody>
      </p:sp>
    </p:spTree>
    <p:extLst>
      <p:ext uri="{BB962C8B-B14F-4D97-AF65-F5344CB8AC3E}">
        <p14:creationId xmlns:p14="http://schemas.microsoft.com/office/powerpoint/2010/main" val="5642333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14</a:t>
            </a:fld>
            <a:endParaRPr lang="en-US"/>
          </a:p>
        </p:txBody>
      </p:sp>
    </p:spTree>
    <p:extLst>
      <p:ext uri="{BB962C8B-B14F-4D97-AF65-F5344CB8AC3E}">
        <p14:creationId xmlns:p14="http://schemas.microsoft.com/office/powerpoint/2010/main" val="3517576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15</a:t>
            </a:fld>
            <a:endParaRPr lang="en-US"/>
          </a:p>
        </p:txBody>
      </p:sp>
    </p:spTree>
    <p:extLst>
      <p:ext uri="{BB962C8B-B14F-4D97-AF65-F5344CB8AC3E}">
        <p14:creationId xmlns:p14="http://schemas.microsoft.com/office/powerpoint/2010/main" val="28643740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Also mention online support </a:t>
            </a:r>
            <a:r>
              <a:rPr lang="en-US" err="1"/>
              <a:t>ie</a:t>
            </a:r>
            <a:r>
              <a:rPr lang="en-US"/>
              <a:t>. Khan</a:t>
            </a:r>
            <a:r>
              <a:rPr lang="en-US" baseline="0"/>
              <a:t>academy.org, nysregents.org, teacher websites (Castle learning)</a:t>
            </a:r>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16</a:t>
            </a:fld>
            <a:endParaRPr lang="en-US"/>
          </a:p>
        </p:txBody>
      </p:sp>
    </p:spTree>
    <p:extLst>
      <p:ext uri="{BB962C8B-B14F-4D97-AF65-F5344CB8AC3E}">
        <p14:creationId xmlns:p14="http://schemas.microsoft.com/office/powerpoint/2010/main" val="2771696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20</a:t>
            </a:fld>
            <a:endParaRPr lang="en-US"/>
          </a:p>
        </p:txBody>
      </p:sp>
    </p:spTree>
    <p:extLst>
      <p:ext uri="{BB962C8B-B14F-4D97-AF65-F5344CB8AC3E}">
        <p14:creationId xmlns:p14="http://schemas.microsoft.com/office/powerpoint/2010/main" val="1654420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defTabSz="927842">
              <a:defRPr/>
            </a:pPr>
            <a:r>
              <a:rPr lang="en-US"/>
              <a:t>Students who volunteer 60 hours of service receive 0.5 credit on their transcript, 120 hrs. = 1.0 credit</a:t>
            </a:r>
          </a:p>
          <a:p>
            <a:endParaRPr lang="en-US"/>
          </a:p>
        </p:txBody>
      </p:sp>
      <p:sp>
        <p:nvSpPr>
          <p:cNvPr id="4" name="Slide Number Placeholder 3"/>
          <p:cNvSpPr>
            <a:spLocks noGrp="1"/>
          </p:cNvSpPr>
          <p:nvPr>
            <p:ph type="sldNum" sz="quarter" idx="10"/>
          </p:nvPr>
        </p:nvSpPr>
        <p:spPr/>
        <p:txBody>
          <a:bodyPr/>
          <a:lstStyle/>
          <a:p>
            <a:fld id="{552AE3CB-BF17-4ACA-91C6-B83AE0DA697E}" type="slidenum">
              <a:rPr lang="en-US" smtClean="0"/>
              <a:t>24</a:t>
            </a:fld>
            <a:endParaRPr lang="en-US"/>
          </a:p>
        </p:txBody>
      </p:sp>
    </p:spTree>
    <p:extLst>
      <p:ext uri="{BB962C8B-B14F-4D97-AF65-F5344CB8AC3E}">
        <p14:creationId xmlns:p14="http://schemas.microsoft.com/office/powerpoint/2010/main" val="18738957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6726063"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3787" y="4243845"/>
            <a:ext cx="2307831" cy="276940"/>
          </a:xfrm>
          <a:prstGeom prst="rect">
            <a:avLst/>
          </a:prstGeom>
        </p:spPr>
      </p:pic>
      <p:sp>
        <p:nvSpPr>
          <p:cNvPr id="9" name="Rectangle 8"/>
          <p:cNvSpPr/>
          <p:nvPr/>
        </p:nvSpPr>
        <p:spPr bwMode="ltGray">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2" y="2733709"/>
            <a:ext cx="6069268" cy="1373070"/>
          </a:xfrm>
        </p:spPr>
        <p:txBody>
          <a:bodyPr anchor="b">
            <a:noAutofit/>
          </a:bodyPr>
          <a:lstStyle>
            <a:lvl1pPr algn="r">
              <a:defRPr sz="4800"/>
            </a:lvl1pPr>
          </a:lstStyle>
          <a:p>
            <a:r>
              <a:rPr lang="en-US"/>
              <a:t>Click to edit Master title style</a:t>
            </a:r>
            <a:endParaRPr lang="en-US" dirty="0"/>
          </a:p>
        </p:txBody>
      </p:sp>
      <p:sp>
        <p:nvSpPr>
          <p:cNvPr id="3" name="Subtitle 2"/>
          <p:cNvSpPr>
            <a:spLocks noGrp="1"/>
          </p:cNvSpPr>
          <p:nvPr>
            <p:ph type="subTitle" idx="1"/>
          </p:nvPr>
        </p:nvSpPr>
        <p:spPr>
          <a:xfrm>
            <a:off x="510241" y="4394040"/>
            <a:ext cx="6108101"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4555655" y="5936188"/>
            <a:ext cx="2057400" cy="365125"/>
          </a:xfrm>
        </p:spPr>
        <p:txBody>
          <a:bodyPr/>
          <a:lstStyle/>
          <a:p>
            <a:fld id="{FFABFC1E-8714-4019-B0BC-4E7DD6A2D1D4}" type="datetimeFigureOut">
              <a:rPr lang="en-US" smtClean="0"/>
              <a:t>9/8/2022</a:t>
            </a:fld>
            <a:endParaRPr lang="en-US"/>
          </a:p>
        </p:txBody>
      </p:sp>
      <p:sp>
        <p:nvSpPr>
          <p:cNvPr id="5" name="Footer Placeholder 4"/>
          <p:cNvSpPr>
            <a:spLocks noGrp="1"/>
          </p:cNvSpPr>
          <p:nvPr>
            <p:ph type="ftr" sz="quarter" idx="11"/>
          </p:nvPr>
        </p:nvSpPr>
        <p:spPr>
          <a:xfrm>
            <a:off x="533401" y="5936189"/>
            <a:ext cx="4021666" cy="365125"/>
          </a:xfrm>
        </p:spPr>
        <p:txBody>
          <a:bodyPr/>
          <a:lstStyle/>
          <a:p>
            <a:endParaRPr lang="en-US"/>
          </a:p>
        </p:txBody>
      </p:sp>
      <p:sp>
        <p:nvSpPr>
          <p:cNvPr id="6" name="Slide Number Placeholder 5"/>
          <p:cNvSpPr>
            <a:spLocks noGrp="1"/>
          </p:cNvSpPr>
          <p:nvPr>
            <p:ph type="sldNum" sz="quarter" idx="12"/>
          </p:nvPr>
        </p:nvSpPr>
        <p:spPr>
          <a:xfrm>
            <a:off x="7010399" y="2750337"/>
            <a:ext cx="1370293" cy="1356442"/>
          </a:xfrm>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1630911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27" name="Group 26"/>
          <p:cNvGrpSpPr/>
          <p:nvPr/>
        </p:nvGrpSpPr>
        <p:grpSpPr>
          <a:xfrm>
            <a:off x="0" y="609600"/>
            <a:ext cx="9161969" cy="1677035"/>
            <a:chOff x="0" y="2895600"/>
            <a:chExt cx="9161969" cy="1677035"/>
          </a:xfrm>
        </p:grpSpPr>
        <p:pic>
          <p:nvPicPr>
            <p:cNvPr id="28" name="Picture 2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9" name="Picture 2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0" name="Rectangle 2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1" name="Rectangle 3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ABFC1E-8714-4019-B0BC-4E7DD6A2D1D4}"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37264067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18" name="Group 17"/>
          <p:cNvGrpSpPr/>
          <p:nvPr/>
        </p:nvGrpSpPr>
        <p:grpSpPr>
          <a:xfrm>
            <a:off x="0" y="2728432"/>
            <a:ext cx="9161969" cy="1677035"/>
            <a:chOff x="0" y="2895600"/>
            <a:chExt cx="9161969" cy="1677035"/>
          </a:xfrm>
        </p:grpSpPr>
        <p:pic>
          <p:nvPicPr>
            <p:cNvPr id="19" name="Picture 1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0" name="Picture 1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1" name="Rectangle 2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2869895"/>
            <a:ext cx="688915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531639" y="4232172"/>
            <a:ext cx="688915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65810" y="5936188"/>
            <a:ext cx="2057400" cy="365125"/>
          </a:xfrm>
        </p:spPr>
        <p:txBody>
          <a:bodyPr/>
          <a:lstStyle/>
          <a:p>
            <a:fld id="{FFABFC1E-8714-4019-B0BC-4E7DD6A2D1D4}" type="datetimeFigureOut">
              <a:rPr lang="en-US" smtClean="0"/>
              <a:t>9/8/2022</a:t>
            </a:fld>
            <a:endParaRPr lang="en-US"/>
          </a:p>
        </p:txBody>
      </p:sp>
      <p:sp>
        <p:nvSpPr>
          <p:cNvPr id="5" name="Footer Placeholder 4"/>
          <p:cNvSpPr>
            <a:spLocks noGrp="1"/>
          </p:cNvSpPr>
          <p:nvPr>
            <p:ph type="ftr" sz="quarter" idx="11"/>
          </p:nvPr>
        </p:nvSpPr>
        <p:spPr>
          <a:xfrm>
            <a:off x="533400" y="5936189"/>
            <a:ext cx="4834673" cy="365125"/>
          </a:xfrm>
        </p:spPr>
        <p:txBody>
          <a:bodyPr/>
          <a:lstStyle/>
          <a:p>
            <a:endParaRPr lang="en-US"/>
          </a:p>
        </p:txBody>
      </p:sp>
      <p:sp>
        <p:nvSpPr>
          <p:cNvPr id="6" name="Slide Number Placeholder 5"/>
          <p:cNvSpPr>
            <a:spLocks noGrp="1"/>
          </p:cNvSpPr>
          <p:nvPr>
            <p:ph type="sldNum" sz="quarter" idx="12"/>
          </p:nvPr>
        </p:nvSpPr>
        <p:spPr>
          <a:xfrm>
            <a:off x="7856438" y="2869896"/>
            <a:ext cx="1149836" cy="1090789"/>
          </a:xfrm>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1675780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0" y="753228"/>
            <a:ext cx="6887390" cy="1080938"/>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33400" y="2336873"/>
            <a:ext cx="3357899"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061128" y="2336873"/>
            <a:ext cx="3359661" cy="35993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3769135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28" name="Group 27"/>
          <p:cNvGrpSpPr/>
          <p:nvPr/>
        </p:nvGrpSpPr>
        <p:grpSpPr>
          <a:xfrm>
            <a:off x="0" y="609600"/>
            <a:ext cx="9161969" cy="1677035"/>
            <a:chOff x="0" y="2895600"/>
            <a:chExt cx="9161969" cy="1677035"/>
          </a:xfrm>
        </p:grpSpPr>
        <p:pic>
          <p:nvPicPr>
            <p:cNvPr id="29" name="Picture 28"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0" name="Picture 29"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1" name="Rectangle 30"/>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2" name="Rectangle 31"/>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30"/>
            <a:ext cx="6896534"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0988" y="2336874"/>
            <a:ext cx="3145080"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1638" y="3030009"/>
            <a:ext cx="336704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82646" y="2336873"/>
            <a:ext cx="3145527"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061129" y="3030009"/>
            <a:ext cx="3367044"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FABFC1E-8714-4019-B0BC-4E7DD6A2D1D4}" type="datetimeFigureOut">
              <a:rPr lang="en-US" smtClean="0"/>
              <a:t>9/8/2022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2886039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15" name="Group 14"/>
          <p:cNvGrpSpPr/>
          <p:nvPr/>
        </p:nvGrpSpPr>
        <p:grpSpPr>
          <a:xfrm>
            <a:off x="0" y="609600"/>
            <a:ext cx="9161969" cy="1677035"/>
            <a:chOff x="0" y="2895600"/>
            <a:chExt cx="9161969" cy="1677035"/>
          </a:xfrm>
        </p:grpSpPr>
        <p:pic>
          <p:nvPicPr>
            <p:cNvPr id="16" name="Picture 15"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7" name="Picture 16"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8" name="Rectangle 17"/>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9" name="Rectangle 18"/>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FABFC1E-8714-4019-B0BC-4E7DD6A2D1D4}" type="datetimeFigureOut">
              <a:rPr lang="en-US" smtClean="0"/>
              <a:t>9/8/2022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4013866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descr="HD-ShadowShort.png"/>
          <p:cNvPicPr>
            <a:picLocks noChangeAspect="1"/>
          </p:cNvPicPr>
          <p:nvPr/>
        </p:nvPicPr>
        <p:blipFill rotWithShape="1">
          <a:blip r:embed="rId2" cstate="print">
            <a:extLst>
              <a:ext uri="{28A0092B-C50C-407E-A947-70E740481C1C}">
                <a14:useLocalDpi xmlns:a14="http://schemas.microsoft.com/office/drawing/2010/main" val="0"/>
              </a:ext>
            </a:extLst>
          </a:blip>
          <a:srcRect r="9871"/>
          <a:stretch/>
        </p:blipFill>
        <p:spPr>
          <a:xfrm>
            <a:off x="7717217" y="1973262"/>
            <a:ext cx="1444752" cy="144270"/>
          </a:xfrm>
          <a:prstGeom prst="rect">
            <a:avLst/>
          </a:prstGeom>
        </p:spPr>
      </p:pic>
      <p:sp>
        <p:nvSpPr>
          <p:cNvPr id="14" name="Rectangle 13"/>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FFABFC1E-8714-4019-B0BC-4E7DD6A2D1D4}" type="datetimeFigureOut">
              <a:rPr lang="en-US" smtClean="0"/>
              <a:t>9/8/2022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2196049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7"/>
            <a:ext cx="6896534"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3514385" y="2336874"/>
            <a:ext cx="3913788" cy="3599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3401" y="2336873"/>
            <a:ext cx="2796240"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2244997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7" name="Group 16"/>
          <p:cNvGrpSpPr/>
          <p:nvPr/>
        </p:nvGrpSpPr>
        <p:grpSpPr>
          <a:xfrm>
            <a:off x="0" y="609600"/>
            <a:ext cx="9161969" cy="1677035"/>
            <a:chOff x="0" y="2895600"/>
            <a:chExt cx="9161969" cy="1677035"/>
          </a:xfrm>
        </p:grpSpPr>
        <p:pic>
          <p:nvPicPr>
            <p:cNvPr id="18" name="Picture 17"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9" name="Picture 18"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0" name="Rectangle 19"/>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510956" y="2336874"/>
            <a:ext cx="3917217"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1638" y="2336874"/>
            <a:ext cx="2798487"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2063159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20" name="Group 19"/>
          <p:cNvGrpSpPr/>
          <p:nvPr/>
        </p:nvGrpSpPr>
        <p:grpSpPr>
          <a:xfrm>
            <a:off x="0" y="45720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3403" y="4711617"/>
            <a:ext cx="6894770" cy="544482"/>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31639" y="609598"/>
            <a:ext cx="6896534"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33401" y="5256098"/>
            <a:ext cx="6894772" cy="54781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310"/>
            <a:ext cx="1149836" cy="1090789"/>
          </a:xfrm>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326419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21" name="Group 20"/>
          <p:cNvGrpSpPr/>
          <p:nvPr/>
        </p:nvGrpSpPr>
        <p:grpSpPr>
          <a:xfrm>
            <a:off x="0" y="4572000"/>
            <a:ext cx="9161969" cy="1677035"/>
            <a:chOff x="0" y="2895600"/>
            <a:chExt cx="9161969" cy="1677035"/>
          </a:xfrm>
        </p:grpSpPr>
        <p:pic>
          <p:nvPicPr>
            <p:cNvPr id="22" name="Picture 21"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3" name="Picture 22"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4" name="Rectangle 23"/>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24255" y="609597"/>
            <a:ext cx="6896534"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8" y="4710340"/>
            <a:ext cx="6889151" cy="1101764"/>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11616"/>
            <a:ext cx="1149836" cy="1090789"/>
          </a:xfrm>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1019510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29" name="Group 28"/>
          <p:cNvGrpSpPr/>
          <p:nvPr/>
        </p:nvGrpSpPr>
        <p:grpSpPr>
          <a:xfrm>
            <a:off x="0" y="4572000"/>
            <a:ext cx="9161969" cy="1677035"/>
            <a:chOff x="0" y="2895600"/>
            <a:chExt cx="9161969" cy="1677035"/>
          </a:xfrm>
        </p:grpSpPr>
        <p:pic>
          <p:nvPicPr>
            <p:cNvPr id="30" name="Picture 29"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1" name="Picture 30"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2" name="Rectangle 31"/>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3" name="Rectangle 32"/>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767921" y="616983"/>
            <a:ext cx="642514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989438" y="3660763"/>
            <a:ext cx="5987731"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531638" y="4710340"/>
            <a:ext cx="6903919" cy="1101764"/>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2D35CE01-4A36-4B9C-9D7E-B72A8CE40C17}" type="slidenum">
              <a:rPr lang="en-US" smtClean="0"/>
              <a:t>‹#›</a:t>
            </a:fld>
            <a:endParaRPr lang="en-US"/>
          </a:p>
        </p:txBody>
      </p:sp>
      <p:sp>
        <p:nvSpPr>
          <p:cNvPr id="27" name="TextBox 26"/>
          <p:cNvSpPr txBox="1"/>
          <p:nvPr/>
        </p:nvSpPr>
        <p:spPr>
          <a:xfrm>
            <a:off x="270932" y="748116"/>
            <a:ext cx="5334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28" name="TextBox 27"/>
          <p:cNvSpPr txBox="1"/>
          <p:nvPr/>
        </p:nvSpPr>
        <p:spPr>
          <a:xfrm>
            <a:off x="6967191" y="2998573"/>
            <a:ext cx="457200" cy="584777"/>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2993748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22" name="Group 21"/>
          <p:cNvGrpSpPr/>
          <p:nvPr/>
        </p:nvGrpSpPr>
        <p:grpSpPr>
          <a:xfrm>
            <a:off x="0" y="4572000"/>
            <a:ext cx="9161969" cy="1677035"/>
            <a:chOff x="0" y="2895600"/>
            <a:chExt cx="9161969" cy="1677035"/>
          </a:xfrm>
        </p:grpSpPr>
        <p:pic>
          <p:nvPicPr>
            <p:cNvPr id="23" name="Picture 22"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4" name="Picture 23"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5" name="Rectangle 24"/>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8" y="4710340"/>
            <a:ext cx="6896534" cy="589812"/>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531639" y="5300150"/>
            <a:ext cx="6896534" cy="51195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7856438" y="4709926"/>
            <a:ext cx="1149836" cy="1090789"/>
          </a:xfrm>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1744821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grpSp>
        <p:nvGrpSpPr>
          <p:cNvPr id="23" name="Group 22"/>
          <p:cNvGrpSpPr/>
          <p:nvPr/>
        </p:nvGrpSpPr>
        <p:grpSpPr>
          <a:xfrm>
            <a:off x="0" y="609600"/>
            <a:ext cx="9161969" cy="1677035"/>
            <a:chOff x="0" y="2895600"/>
            <a:chExt cx="9161969" cy="1677035"/>
          </a:xfrm>
        </p:grpSpPr>
        <p:pic>
          <p:nvPicPr>
            <p:cNvPr id="24" name="Picture 23"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25" name="Picture 24"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26" name="Rectangle 25"/>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15"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532629" y="2329489"/>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539777" y="3015290"/>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2878413"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2879710" y="3007906"/>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5226136" y="2336873"/>
            <a:ext cx="219456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5233520" y="3007905"/>
            <a:ext cx="219456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FABFC1E-8714-4019-B0BC-4E7DD6A2D1D4}" type="datetimeFigureOut">
              <a:rPr lang="en-US" smtClean="0"/>
              <a:t>9/8/2022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12784227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grpSp>
        <p:nvGrpSpPr>
          <p:cNvPr id="34" name="Group 33"/>
          <p:cNvGrpSpPr/>
          <p:nvPr/>
        </p:nvGrpSpPr>
        <p:grpSpPr>
          <a:xfrm>
            <a:off x="0" y="609600"/>
            <a:ext cx="9161969" cy="1677035"/>
            <a:chOff x="0" y="2895600"/>
            <a:chExt cx="9161969" cy="1677035"/>
          </a:xfrm>
        </p:grpSpPr>
        <p:pic>
          <p:nvPicPr>
            <p:cNvPr id="35" name="Picture 34"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36" name="Picture 35"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37" name="Rectangle 36"/>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8" name="Rectangle 37"/>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30" name="Title 1"/>
          <p:cNvSpPr>
            <a:spLocks noGrp="1"/>
          </p:cNvSpPr>
          <p:nvPr>
            <p:ph type="title"/>
          </p:nvPr>
        </p:nvSpPr>
        <p:spPr>
          <a:xfrm>
            <a:off x="531639" y="753228"/>
            <a:ext cx="6896534"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532391" y="4297503"/>
            <a:ext cx="2192257"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532391" y="2336873"/>
            <a:ext cx="2192257"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532391" y="4873765"/>
            <a:ext cx="219225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2870497" y="4297503"/>
            <a:ext cx="221507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2870497" y="2336873"/>
            <a:ext cx="221507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2869483" y="4873764"/>
            <a:ext cx="2218004"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5231028" y="4297503"/>
            <a:ext cx="2194333"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5231027" y="2336873"/>
            <a:ext cx="2194333"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230934" y="4873762"/>
            <a:ext cx="2197239"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FFABFC1E-8714-4019-B0BC-4E7DD6A2D1D4}" type="datetimeFigureOut">
              <a:rPr lang="en-US" smtClean="0"/>
              <a:t>9/8/2022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34165816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16" name="Group 15"/>
          <p:cNvGrpSpPr/>
          <p:nvPr/>
        </p:nvGrpSpPr>
        <p:grpSpPr>
          <a:xfrm>
            <a:off x="0" y="609600"/>
            <a:ext cx="9161969" cy="1677035"/>
            <a:chOff x="0" y="2895600"/>
            <a:chExt cx="9161969" cy="1677035"/>
          </a:xfrm>
        </p:grpSpPr>
        <p:pic>
          <p:nvPicPr>
            <p:cNvPr id="17" name="Picture 16" descr="HD-ShadowLong.png"/>
            <p:cNvPicPr>
              <a:picLocks noChangeAspect="1"/>
            </p:cNvPicPr>
            <p:nvPr/>
          </p:nvPicPr>
          <p:blipFill rotWithShape="1">
            <a:blip r:embed="rId2">
              <a:extLst>
                <a:ext uri="{28A0092B-C50C-407E-A947-70E740481C1C}">
                  <a14:useLocalDpi xmlns:a14="http://schemas.microsoft.com/office/drawing/2010/main" val="0"/>
                </a:ext>
              </a:extLst>
            </a:blip>
            <a:srcRect l="26982" r="-217"/>
            <a:stretch/>
          </p:blipFill>
          <p:spPr>
            <a:xfrm>
              <a:off x="0" y="4251471"/>
              <a:ext cx="7644384" cy="321164"/>
            </a:xfrm>
            <a:prstGeom prst="rect">
              <a:avLst/>
            </a:prstGeom>
          </p:spPr>
        </p:pic>
        <p:pic>
          <p:nvPicPr>
            <p:cNvPr id="18" name="Picture 17" descr="HD-ShadowShort.png"/>
            <p:cNvPicPr>
              <a:picLocks noChangeAspect="1"/>
            </p:cNvPicPr>
            <p:nvPr/>
          </p:nvPicPr>
          <p:blipFill rotWithShape="1">
            <a:blip r:embed="rId3" cstate="print">
              <a:extLst>
                <a:ext uri="{28A0092B-C50C-407E-A947-70E740481C1C}">
                  <a14:useLocalDpi xmlns:a14="http://schemas.microsoft.com/office/drawing/2010/main" val="0"/>
                </a:ext>
              </a:extLst>
            </a:blip>
            <a:srcRect r="9871"/>
            <a:stretch/>
          </p:blipFill>
          <p:spPr>
            <a:xfrm>
              <a:off x="7717217" y="4259262"/>
              <a:ext cx="1444752" cy="144270"/>
            </a:xfrm>
            <a:prstGeom prst="rect">
              <a:avLst/>
            </a:prstGeom>
          </p:spPr>
        </p:pic>
        <p:sp>
          <p:nvSpPr>
            <p:cNvPr id="19" name="Rectangle 18"/>
            <p:cNvSpPr/>
            <p:nvPr/>
          </p:nvSpPr>
          <p:spPr bwMode="ltGray">
            <a:xfrm>
              <a:off x="0" y="2895600"/>
              <a:ext cx="7567140"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7710769" y="2895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531639" y="753228"/>
            <a:ext cx="6896534" cy="1080938"/>
          </a:xfrm>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ABFC1E-8714-4019-B0BC-4E7DD6A2D1D4}" type="datetimeFigureOut">
              <a:rPr lang="en-US" smtClean="0"/>
              <a:t>9/8/2022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35CE01-4A36-4B9C-9D7E-B72A8CE40C17}" type="slidenum">
              <a:rPr lang="en-US" smtClean="0"/>
              <a:t>‹#›</a:t>
            </a:fld>
            <a:endParaRPr lang="en-US"/>
          </a:p>
        </p:txBody>
      </p:sp>
    </p:spTree>
    <p:extLst>
      <p:ext uri="{BB962C8B-B14F-4D97-AF65-F5344CB8AC3E}">
        <p14:creationId xmlns:p14="http://schemas.microsoft.com/office/powerpoint/2010/main" val="8894382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14" name="Group 13"/>
          <p:cNvGrpSpPr/>
          <p:nvPr/>
        </p:nvGrpSpPr>
        <p:grpSpPr>
          <a:xfrm rot="5400000">
            <a:off x="4575305" y="2747178"/>
            <a:ext cx="6862555" cy="1368199"/>
            <a:chOff x="2281445" y="609600"/>
            <a:chExt cx="6862555" cy="1368199"/>
          </a:xfrm>
        </p:grpSpPr>
        <p:sp>
          <p:nvSpPr>
            <p:cNvPr id="12" name="Rectangle 11"/>
            <p:cNvSpPr/>
            <p:nvPr/>
          </p:nvSpPr>
          <p:spPr bwMode="ltGray">
            <a:xfrm>
              <a:off x="2281445" y="609601"/>
              <a:ext cx="5285695"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7710769" y="609600"/>
              <a:ext cx="1433231"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Vertical Title 1"/>
          <p:cNvSpPr>
            <a:spLocks noGrp="1"/>
          </p:cNvSpPr>
          <p:nvPr>
            <p:ph type="title" orient="vert"/>
          </p:nvPr>
        </p:nvSpPr>
        <p:spPr>
          <a:xfrm>
            <a:off x="7464798" y="609597"/>
            <a:ext cx="1069602" cy="4461936"/>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10241" y="609598"/>
            <a:ext cx="6576359" cy="53265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5029144" y="5936188"/>
            <a:ext cx="2057400" cy="365125"/>
          </a:xfrm>
        </p:spPr>
        <p:txBody>
          <a:bodyPr/>
          <a:lstStyle/>
          <a:p>
            <a:fld id="{FFABFC1E-8714-4019-B0BC-4E7DD6A2D1D4}" type="datetimeFigureOut">
              <a:rPr lang="en-US" smtClean="0"/>
              <a:t>9/8/2022</a:t>
            </a:fld>
            <a:endParaRPr lang="en-US"/>
          </a:p>
        </p:txBody>
      </p:sp>
      <p:sp>
        <p:nvSpPr>
          <p:cNvPr id="5" name="Footer Placeholder 4"/>
          <p:cNvSpPr>
            <a:spLocks noGrp="1"/>
          </p:cNvSpPr>
          <p:nvPr>
            <p:ph type="ftr" sz="quarter" idx="11"/>
          </p:nvPr>
        </p:nvSpPr>
        <p:spPr>
          <a:xfrm>
            <a:off x="510241" y="5936189"/>
            <a:ext cx="4518959" cy="365125"/>
          </a:xfrm>
        </p:spPr>
        <p:txBody>
          <a:bodyPr/>
          <a:lstStyle/>
          <a:p>
            <a:endParaRPr lang="en-US"/>
          </a:p>
        </p:txBody>
      </p:sp>
      <p:sp>
        <p:nvSpPr>
          <p:cNvPr id="6" name="Slide Number Placeholder 5"/>
          <p:cNvSpPr>
            <a:spLocks noGrp="1"/>
          </p:cNvSpPr>
          <p:nvPr>
            <p:ph type="sldNum" sz="quarter" idx="12"/>
          </p:nvPr>
        </p:nvSpPr>
        <p:spPr>
          <a:xfrm>
            <a:off x="7431152" y="5432500"/>
            <a:ext cx="1149636" cy="1273100"/>
          </a:xfrm>
        </p:spPr>
        <p:txBody>
          <a:bodyPr anchor="t"/>
          <a:lstStyle>
            <a:lvl1pPr algn="ctr">
              <a:defRPr/>
            </a:lvl1pPr>
          </a:lstStyle>
          <a:p>
            <a:fld id="{2D35CE01-4A36-4B9C-9D7E-B72A8CE40C17}" type="slidenum">
              <a:rPr lang="en-US" smtClean="0"/>
              <a:t>‹#›</a:t>
            </a:fld>
            <a:endParaRPr lang="en-US"/>
          </a:p>
        </p:txBody>
      </p:sp>
    </p:spTree>
    <p:extLst>
      <p:ext uri="{BB962C8B-B14F-4D97-AF65-F5344CB8AC3E}">
        <p14:creationId xmlns:p14="http://schemas.microsoft.com/office/powerpoint/2010/main" val="15294845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FFABFC1E-8714-4019-B0BC-4E7DD6A2D1D4}" type="datetimeFigureOut">
              <a:rPr lang="en-US" smtClean="0"/>
              <a:t>9/8/2022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35CE01-4A36-4B9C-9D7E-B72A8CE40C17}"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516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7" name="Picture 3" descr="C:\Users\James\Desktop\msft\Berlin\build Assets\hashOverlaySD-FullResolve.png"/>
          <p:cNvPicPr>
            <a:picLocks noChangeAspect="1" noChangeArrowheads="1"/>
          </p:cNvPicPr>
          <p:nvPr/>
        </p:nvPicPr>
        <p:blipFill>
          <a:blip r:embed="rId20">
            <a:alphaModFix amt="10000"/>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531639" y="753228"/>
            <a:ext cx="6896534"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3400" y="2336873"/>
            <a:ext cx="6887389" cy="35993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67881" y="5936188"/>
            <a:ext cx="20574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FABFC1E-8714-4019-B0BC-4E7DD6A2D1D4}" type="datetimeFigureOut">
              <a:rPr lang="en-US" smtClean="0"/>
              <a:t>9/8/2022</a:t>
            </a:fld>
            <a:endParaRPr lang="en-US"/>
          </a:p>
        </p:txBody>
      </p:sp>
      <p:sp>
        <p:nvSpPr>
          <p:cNvPr id="5" name="Footer Placeholder 4"/>
          <p:cNvSpPr>
            <a:spLocks noGrp="1"/>
          </p:cNvSpPr>
          <p:nvPr>
            <p:ph type="ftr" sz="quarter" idx="3"/>
          </p:nvPr>
        </p:nvSpPr>
        <p:spPr>
          <a:xfrm>
            <a:off x="533400" y="5936189"/>
            <a:ext cx="4834673"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848600" y="753228"/>
            <a:ext cx="1157674"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2D35CE01-4A36-4B9C-9D7E-B72A8CE40C17}" type="slidenum">
              <a:rPr lang="en-US" smtClean="0"/>
              <a:t>‹#›</a:t>
            </a:fld>
            <a:endParaRPr lang="en-US"/>
          </a:p>
        </p:txBody>
      </p:sp>
    </p:spTree>
    <p:extLst>
      <p:ext uri="{BB962C8B-B14F-4D97-AF65-F5344CB8AC3E}">
        <p14:creationId xmlns:p14="http://schemas.microsoft.com/office/powerpoint/2010/main" val="1070038306"/>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reativecommons.org/licenses/by-sa/3.0/"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deviantart.com/hadesgodofthedead/art/Tiger-outline-203942976" TargetMode="External"/><Relationship Id="rId5" Type="http://schemas.openxmlformats.org/officeDocument/2006/relationships/image" Target="../media/image6.4ryzas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tinyurl.com/y4ejxmc9"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tinyurl.com/y3vusubb" TargetMode="External"/></Relationships>
</file>

<file path=ppt/slides/_rels/slide21.xml.rels><?xml version="1.0" encoding="UTF-8" standalone="yes"?>
<Relationships xmlns="http://schemas.openxmlformats.org/package/2006/relationships"><Relationship Id="rId2" Type="http://schemas.openxmlformats.org/officeDocument/2006/relationships/hyperlink" Target="mailto:mmondelli@wpcsd.k12.ny.u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wphscommunityserviceprogram@wpcsd.k12.ny.u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6000"/>
                <a:shade val="100000"/>
                <a:hueMod val="270000"/>
                <a:satMod val="200000"/>
                <a:lumMod val="128000"/>
              </a:schemeClr>
            </a:gs>
            <a:gs pos="50000">
              <a:schemeClr val="bg2">
                <a:shade val="100000"/>
                <a:hueMod val="100000"/>
                <a:satMod val="110000"/>
                <a:lumMod val="130000"/>
              </a:schemeClr>
            </a:gs>
            <a:gs pos="100000">
              <a:schemeClr val="bg2">
                <a:shade val="78000"/>
                <a:hueMod val="44000"/>
                <a:satMod val="200000"/>
                <a:lumMod val="69000"/>
              </a:schemeClr>
            </a:gs>
          </a:gsLst>
          <a:lin ang="2520000" scaled="0"/>
        </a:gradFill>
        <a:effectLst/>
      </p:bgPr>
    </p:bg>
    <p:spTree>
      <p:nvGrpSpPr>
        <p:cNvPr id="1" name=""/>
        <p:cNvGrpSpPr/>
        <p:nvPr/>
      </p:nvGrpSpPr>
      <p:grpSpPr>
        <a:xfrm>
          <a:off x="0" y="0"/>
          <a:ext cx="0" cy="0"/>
          <a:chOff x="0" y="0"/>
          <a:chExt cx="0" cy="0"/>
        </a:xfrm>
      </p:grpSpPr>
      <p:sp useBgFill="1">
        <p:nvSpPr>
          <p:cNvPr id="48" name="Rectangle 29">
            <a:extLst>
              <a:ext uri="{FF2B5EF4-FFF2-40B4-BE49-F238E27FC236}">
                <a16:creationId xmlns:a16="http://schemas.microsoft.com/office/drawing/2014/main" id="{2F84762E-7FCC-4EAF-B9E7-CE7214491E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61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9" name="Picture 31">
            <a:extLst>
              <a:ext uri="{FF2B5EF4-FFF2-40B4-BE49-F238E27FC236}">
                <a16:creationId xmlns:a16="http://schemas.microsoft.com/office/drawing/2014/main" id="{927A1389-2A5D-4886-AD82-F213767E673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0" y="-8207"/>
            <a:ext cx="9144000" cy="6858000"/>
          </a:xfrm>
          <a:prstGeom prst="rect">
            <a:avLst/>
          </a:prstGeom>
        </p:spPr>
      </p:pic>
      <p:sp>
        <p:nvSpPr>
          <p:cNvPr id="50" name="Rectangle 33">
            <a:extLst>
              <a:ext uri="{FF2B5EF4-FFF2-40B4-BE49-F238E27FC236}">
                <a16:creationId xmlns:a16="http://schemas.microsoft.com/office/drawing/2014/main" id="{A1038667-0C3F-4764-A24D-DA9D9B4748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3395" y="0"/>
            <a:ext cx="5664708"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35">
            <a:extLst>
              <a:ext uri="{FF2B5EF4-FFF2-40B4-BE49-F238E27FC236}">
                <a16:creationId xmlns:a16="http://schemas.microsoft.com/office/drawing/2014/main" id="{6AC2195B-895A-4535-8ECD-9F5B669C5CA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cstate="print">
            <a:extLst>
              <a:ext uri="{28A0092B-C50C-407E-A947-70E740481C1C}">
                <a14:useLocalDpi xmlns:a14="http://schemas.microsoft.com/office/drawing/2010/main" val="0"/>
              </a:ext>
            </a:extLst>
          </a:blip>
          <a:stretch>
            <a:fillRect/>
          </a:stretch>
        </p:blipFill>
        <p:spPr>
          <a:xfrm>
            <a:off x="0" y="5006045"/>
            <a:ext cx="3723894" cy="144049"/>
          </a:xfrm>
          <a:prstGeom prst="rect">
            <a:avLst/>
          </a:prstGeom>
        </p:spPr>
      </p:pic>
      <p:sp>
        <p:nvSpPr>
          <p:cNvPr id="52" name="Rectangle 37">
            <a:extLst>
              <a:ext uri="{FF2B5EF4-FFF2-40B4-BE49-F238E27FC236}">
                <a16:creationId xmlns:a16="http://schemas.microsoft.com/office/drawing/2014/main" id="{571EEFCA-9235-4BC2-85C3-A4EC6EE57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838764"/>
            <a:ext cx="3723424" cy="3180473"/>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510241" y="2063262"/>
            <a:ext cx="2804459" cy="2661138"/>
          </a:xfrm>
        </p:spPr>
        <p:txBody>
          <a:bodyPr vert="horz" lIns="91440" tIns="45720" rIns="91440" bIns="45720" rtlCol="0" anchor="ctr">
            <a:normAutofit/>
          </a:bodyPr>
          <a:lstStyle/>
          <a:p>
            <a:r>
              <a:rPr lang="en-US" sz="3000"/>
              <a:t>WELCOME PARENTS</a:t>
            </a:r>
            <a:br>
              <a:rPr lang="en-US" sz="3000"/>
            </a:br>
            <a:r>
              <a:rPr lang="en-US" sz="3000"/>
              <a:t>TO WPHS</a:t>
            </a:r>
            <a:br>
              <a:rPr lang="en-US" sz="3000"/>
            </a:br>
            <a:r>
              <a:rPr lang="en-US" sz="3000"/>
              <a:t>BIENVENIDOS PADRES</a:t>
            </a:r>
            <a:br>
              <a:rPr lang="en-US" sz="3000"/>
            </a:br>
            <a:r>
              <a:rPr lang="en-US" sz="3000"/>
              <a:t>A WPHS</a:t>
            </a:r>
          </a:p>
        </p:txBody>
      </p:sp>
      <p:sp>
        <p:nvSpPr>
          <p:cNvPr id="3" name="Subtitle 2"/>
          <p:cNvSpPr>
            <a:spLocks noGrp="1"/>
          </p:cNvSpPr>
          <p:nvPr>
            <p:ph type="subTitle" idx="1"/>
          </p:nvPr>
        </p:nvSpPr>
        <p:spPr>
          <a:xfrm>
            <a:off x="510242" y="5101298"/>
            <a:ext cx="2804458" cy="1660110"/>
          </a:xfrm>
        </p:spPr>
        <p:txBody>
          <a:bodyPr vert="horz" lIns="91440" tIns="45720" rIns="91440" bIns="45720" rtlCol="0">
            <a:normAutofit/>
          </a:bodyPr>
          <a:lstStyle/>
          <a:p>
            <a:r>
              <a:rPr lang="en-US" sz="1800" dirty="0"/>
              <a:t>HOW TO NAVIGATE THE </a:t>
            </a:r>
          </a:p>
          <a:p>
            <a:r>
              <a:rPr lang="en-US" sz="1800" dirty="0"/>
              <a:t>HIGH SCHOOL</a:t>
            </a:r>
          </a:p>
          <a:p>
            <a:r>
              <a:rPr lang="en-US" sz="1800" dirty="0"/>
              <a:t>CÓMO NAVEGAR </a:t>
            </a:r>
            <a:r>
              <a:rPr lang="en-US" sz="1800" dirty="0">
                <a:solidFill>
                  <a:schemeClr val="tx1"/>
                </a:solidFill>
              </a:rPr>
              <a:t>POR LA </a:t>
            </a:r>
            <a:r>
              <a:rPr lang="en-US" sz="1800" dirty="0"/>
              <a:t>
ESCUELA SECUNDARIA</a:t>
            </a:r>
            <a:endParaRPr lang="en-US" sz="1400" dirty="0"/>
          </a:p>
        </p:txBody>
      </p:sp>
      <p:pic>
        <p:nvPicPr>
          <p:cNvPr id="7" name="Picture 6" descr="A black and white drawing of a person's face&#10;&#10;Description automatically generated with medium confidence">
            <a:extLst>
              <a:ext uri="{FF2B5EF4-FFF2-40B4-BE49-F238E27FC236}">
                <a16:creationId xmlns:a16="http://schemas.microsoft.com/office/drawing/2014/main" id="{A0A5B1B8-6216-578A-1F2B-2E6CB76604C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968622" y="640080"/>
            <a:ext cx="4685385" cy="5577840"/>
          </a:xfrm>
          <a:prstGeom prst="rect">
            <a:avLst/>
          </a:prstGeom>
          <a:ln>
            <a:noFill/>
          </a:ln>
          <a:effectLst>
            <a:outerShdw blurRad="76200" dist="63500" dir="5040000" algn="tl" rotWithShape="0">
              <a:srgbClr val="000000">
                <a:alpha val="41000"/>
              </a:srgbClr>
            </a:outerShdw>
          </a:effectLst>
        </p:spPr>
      </p:pic>
      <p:sp>
        <p:nvSpPr>
          <p:cNvPr id="8" name="TextBox 7">
            <a:extLst>
              <a:ext uri="{FF2B5EF4-FFF2-40B4-BE49-F238E27FC236}">
                <a16:creationId xmlns:a16="http://schemas.microsoft.com/office/drawing/2014/main" id="{B08A2757-C78A-C57D-671B-FD68CDBF839B}"/>
              </a:ext>
            </a:extLst>
          </p:cNvPr>
          <p:cNvSpPr txBox="1"/>
          <p:nvPr/>
        </p:nvSpPr>
        <p:spPr>
          <a:xfrm>
            <a:off x="6127354" y="6017865"/>
            <a:ext cx="2526653"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6" tooltip="https://www.deviantart.com/hadesgodofthedead/art/Tiger-outline-203942976">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7"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105980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3EDCC-E535-3F7E-4D15-75A746CA36B3}"/>
              </a:ext>
            </a:extLst>
          </p:cNvPr>
          <p:cNvSpPr>
            <a:spLocks noGrp="1"/>
          </p:cNvSpPr>
          <p:nvPr>
            <p:ph type="title"/>
          </p:nvPr>
        </p:nvSpPr>
        <p:spPr/>
        <p:txBody>
          <a:bodyPr>
            <a:normAutofit/>
          </a:bodyPr>
          <a:lstStyle/>
          <a:p>
            <a:r>
              <a:rPr lang="en-US" u="sng" dirty="0"/>
              <a:t>Counseling Staff:
Personal de </a:t>
            </a:r>
            <a:r>
              <a:rPr lang="en-US" u="sng" dirty="0" err="1"/>
              <a:t>Consejería</a:t>
            </a:r>
            <a:r>
              <a:rPr lang="en-US" u="sng" dirty="0"/>
              <a:t>:</a:t>
            </a:r>
            <a:endParaRPr lang="en-US" dirty="0"/>
          </a:p>
        </p:txBody>
      </p:sp>
      <p:sp>
        <p:nvSpPr>
          <p:cNvPr id="3" name="Content Placeholder 2">
            <a:extLst>
              <a:ext uri="{FF2B5EF4-FFF2-40B4-BE49-F238E27FC236}">
                <a16:creationId xmlns:a16="http://schemas.microsoft.com/office/drawing/2014/main" id="{BD9A30CB-71A7-A711-B712-991AE279A503}"/>
              </a:ext>
            </a:extLst>
          </p:cNvPr>
          <p:cNvSpPr>
            <a:spLocks noGrp="1"/>
          </p:cNvSpPr>
          <p:nvPr>
            <p:ph idx="1"/>
          </p:nvPr>
        </p:nvSpPr>
        <p:spPr>
          <a:xfrm>
            <a:off x="531639" y="2085735"/>
            <a:ext cx="6887389" cy="4443854"/>
          </a:xfrm>
        </p:spPr>
        <p:txBody>
          <a:bodyPr>
            <a:normAutofit fontScale="40000" lnSpcReduction="20000"/>
          </a:bodyPr>
          <a:lstStyle/>
          <a:p>
            <a:pPr marL="0" indent="0" algn="l">
              <a:buNone/>
            </a:pPr>
            <a:endParaRPr lang="en-US" sz="3400" u="sng" dirty="0"/>
          </a:p>
          <a:p>
            <a:r>
              <a:rPr lang="en-US" sz="3400" dirty="0"/>
              <a:t>Assistant Principal/Subdirector: Sara Hall 	</a:t>
            </a:r>
          </a:p>
          <a:p>
            <a:endParaRPr lang="en-US" sz="3400" dirty="0"/>
          </a:p>
          <a:p>
            <a:r>
              <a:rPr lang="en-US" sz="3400" dirty="0"/>
              <a:t>Michelle Bason                                                      </a:t>
            </a:r>
          </a:p>
          <a:p>
            <a:r>
              <a:rPr lang="en-US" sz="3400" dirty="0"/>
              <a:t>Maria Csikortos                                                      </a:t>
            </a:r>
          </a:p>
          <a:p>
            <a:pPr algn="l"/>
            <a:r>
              <a:rPr lang="en-US" sz="3400" dirty="0"/>
              <a:t>Alejandro Pena</a:t>
            </a:r>
          </a:p>
          <a:p>
            <a:r>
              <a:rPr lang="en-US" sz="3400" dirty="0"/>
              <a:t>Lily Diaz-Withers </a:t>
            </a:r>
          </a:p>
          <a:p>
            <a:r>
              <a:rPr lang="en-US" sz="3400" dirty="0"/>
              <a:t>Emily Falber </a:t>
            </a:r>
          </a:p>
          <a:p>
            <a:r>
              <a:rPr lang="en-US" sz="3400" dirty="0"/>
              <a:t>Kaylin Fitzsimons	</a:t>
            </a:r>
          </a:p>
          <a:p>
            <a:r>
              <a:rPr lang="en-US" sz="3400" dirty="0"/>
              <a:t>Erin Harrison </a:t>
            </a:r>
          </a:p>
          <a:p>
            <a:r>
              <a:rPr lang="en-US" sz="3400" dirty="0"/>
              <a:t>Jeffrey Hirsch</a:t>
            </a:r>
          </a:p>
          <a:p>
            <a:pPr algn="l"/>
            <a:r>
              <a:rPr lang="en-US" sz="3400" dirty="0"/>
              <a:t>Genevieve Little 	     </a:t>
            </a:r>
          </a:p>
          <a:p>
            <a:r>
              <a:rPr lang="en-US" sz="3400" dirty="0"/>
              <a:t>Silvana Mazurek-Lazala</a:t>
            </a:r>
          </a:p>
          <a:p>
            <a:r>
              <a:rPr lang="en-US" sz="3400" dirty="0"/>
              <a:t>Marcos Monteagudo</a:t>
            </a:r>
          </a:p>
          <a:p>
            <a:r>
              <a:rPr lang="en-US" sz="3400" dirty="0"/>
              <a:t>Yanell Andujar </a:t>
            </a:r>
          </a:p>
          <a:p>
            <a:r>
              <a:rPr lang="en-US" sz="3400" dirty="0"/>
              <a:t>Jennifer Ayub </a:t>
            </a:r>
          </a:p>
          <a:p>
            <a:endParaRPr lang="en-US" dirty="0"/>
          </a:p>
        </p:txBody>
      </p:sp>
    </p:spTree>
    <p:extLst>
      <p:ext uri="{BB962C8B-B14F-4D97-AF65-F5344CB8AC3E}">
        <p14:creationId xmlns:p14="http://schemas.microsoft.com/office/powerpoint/2010/main" val="1131098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8422"/>
            <a:ext cx="7024744" cy="1066800"/>
          </a:xfrm>
        </p:spPr>
        <p:txBody>
          <a:bodyPr>
            <a:normAutofit fontScale="90000"/>
          </a:bodyPr>
          <a:lstStyle/>
          <a:p>
            <a:r>
              <a:rPr lang="en-US" dirty="0"/>
              <a:t>Bell Schedule/ </a:t>
            </a:r>
            <a:r>
              <a:rPr lang="en-US" dirty="0" err="1"/>
              <a:t>Horario</a:t>
            </a:r>
            <a:r>
              <a:rPr lang="en-US" dirty="0"/>
              <a:t> de campana</a:t>
            </a:r>
          </a:p>
        </p:txBody>
      </p:sp>
      <p:sp>
        <p:nvSpPr>
          <p:cNvPr id="6" name="Content Placeholder 5"/>
          <p:cNvSpPr>
            <a:spLocks noGrp="1"/>
          </p:cNvSpPr>
          <p:nvPr>
            <p:ph sz="quarter" idx="14"/>
          </p:nvPr>
        </p:nvSpPr>
        <p:spPr>
          <a:xfrm>
            <a:off x="1371600" y="5775678"/>
            <a:ext cx="6858000" cy="1447800"/>
          </a:xfrm>
        </p:spPr>
        <p:txBody>
          <a:bodyPr>
            <a:normAutofit/>
          </a:bodyPr>
          <a:lstStyle/>
          <a:p>
            <a:pPr marL="0" indent="0">
              <a:buNone/>
            </a:pPr>
            <a:r>
              <a:rPr lang="en-US" dirty="0"/>
              <a:t>2:29-3pm: Club meetings / </a:t>
            </a:r>
            <a:r>
              <a:rPr lang="en-US" dirty="0" err="1"/>
              <a:t>Reuniones</a:t>
            </a:r>
            <a:r>
              <a:rPr lang="en-US" dirty="0"/>
              <a:t> del club </a:t>
            </a:r>
          </a:p>
        </p:txBody>
      </p:sp>
      <p:graphicFrame>
        <p:nvGraphicFramePr>
          <p:cNvPr id="7" name="Content Placeholder 6">
            <a:extLst>
              <a:ext uri="{FF2B5EF4-FFF2-40B4-BE49-F238E27FC236}">
                <a16:creationId xmlns:a16="http://schemas.microsoft.com/office/drawing/2014/main" id="{12FDA095-D5B2-F425-F01D-960F5D22172C}"/>
              </a:ext>
            </a:extLst>
          </p:cNvPr>
          <p:cNvGraphicFramePr>
            <a:graphicFrameLocks noGrp="1"/>
          </p:cNvGraphicFramePr>
          <p:nvPr>
            <p:ph sz="quarter" idx="13"/>
            <p:extLst>
              <p:ext uri="{D42A27DB-BD31-4B8C-83A1-F6EECF244321}">
                <p14:modId xmlns:p14="http://schemas.microsoft.com/office/powerpoint/2010/main" val="2821086783"/>
              </p:ext>
            </p:extLst>
          </p:nvPr>
        </p:nvGraphicFramePr>
        <p:xfrm>
          <a:off x="838200" y="1524000"/>
          <a:ext cx="7391399" cy="4191000"/>
        </p:xfrm>
        <a:graphic>
          <a:graphicData uri="http://schemas.openxmlformats.org/drawingml/2006/table">
            <a:tbl>
              <a:tblPr firstRow="1" firstCol="1" bandRow="1">
                <a:tableStyleId>{5C22544A-7EE6-4342-B048-85BDC9FD1C3A}</a:tableStyleId>
              </a:tblPr>
              <a:tblGrid>
                <a:gridCol w="3001249">
                  <a:extLst>
                    <a:ext uri="{9D8B030D-6E8A-4147-A177-3AD203B41FA5}">
                      <a16:colId xmlns:a16="http://schemas.microsoft.com/office/drawing/2014/main" val="3884640902"/>
                    </a:ext>
                  </a:extLst>
                </a:gridCol>
                <a:gridCol w="2195075">
                  <a:extLst>
                    <a:ext uri="{9D8B030D-6E8A-4147-A177-3AD203B41FA5}">
                      <a16:colId xmlns:a16="http://schemas.microsoft.com/office/drawing/2014/main" val="1292698306"/>
                    </a:ext>
                  </a:extLst>
                </a:gridCol>
                <a:gridCol w="2195075">
                  <a:extLst>
                    <a:ext uri="{9D8B030D-6E8A-4147-A177-3AD203B41FA5}">
                      <a16:colId xmlns:a16="http://schemas.microsoft.com/office/drawing/2014/main" val="3971161088"/>
                    </a:ext>
                  </a:extLst>
                </a:gridCol>
              </a:tblGrid>
              <a:tr h="419100">
                <a:tc>
                  <a:txBody>
                    <a:bodyPr/>
                    <a:lstStyle/>
                    <a:p>
                      <a:pPr marL="0" marR="0" algn="ctr">
                        <a:spcBef>
                          <a:spcPts val="0"/>
                        </a:spcBef>
                        <a:spcAft>
                          <a:spcPts val="0"/>
                        </a:spcAft>
                      </a:pPr>
                      <a:r>
                        <a:rPr lang="en-US" sz="2000">
                          <a:effectLst/>
                        </a:rPr>
                        <a:t>Period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Start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End</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3533361316"/>
                  </a:ext>
                </a:extLst>
              </a:tr>
              <a:tr h="419100">
                <a:tc>
                  <a:txBody>
                    <a:bodyPr/>
                    <a:lstStyle/>
                    <a:p>
                      <a:pPr marL="0" marR="0" algn="ctr">
                        <a:spcBef>
                          <a:spcPts val="0"/>
                        </a:spcBef>
                        <a:spcAft>
                          <a:spcPts val="0"/>
                        </a:spcAft>
                      </a:pPr>
                      <a:r>
                        <a:rPr lang="en-US" sz="2000">
                          <a:effectLst/>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7:40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8:21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2634234352"/>
                  </a:ext>
                </a:extLst>
              </a:tr>
              <a:tr h="419100">
                <a:tc>
                  <a:txBody>
                    <a:bodyPr/>
                    <a:lstStyle/>
                    <a:p>
                      <a:pPr marL="0" marR="0" algn="ctr">
                        <a:spcBef>
                          <a:spcPts val="0"/>
                        </a:spcBef>
                        <a:spcAft>
                          <a:spcPts val="0"/>
                        </a:spcAft>
                      </a:pPr>
                      <a:r>
                        <a:rPr lang="en-US" sz="2000">
                          <a:effectLst/>
                        </a:rPr>
                        <a:t>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8:26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9:07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880535853"/>
                  </a:ext>
                </a:extLst>
              </a:tr>
              <a:tr h="419100">
                <a:tc>
                  <a:txBody>
                    <a:bodyPr/>
                    <a:lstStyle/>
                    <a:p>
                      <a:pPr marL="0" marR="0" algn="ctr">
                        <a:spcBef>
                          <a:spcPts val="0"/>
                        </a:spcBef>
                        <a:spcAft>
                          <a:spcPts val="0"/>
                        </a:spcAft>
                      </a:pPr>
                      <a:r>
                        <a:rPr lang="en-US" sz="2000">
                          <a:effectLst/>
                        </a:rPr>
                        <a:t>3</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9:12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9:53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1178441266"/>
                  </a:ext>
                </a:extLst>
              </a:tr>
              <a:tr h="419100">
                <a:tc>
                  <a:txBody>
                    <a:bodyPr/>
                    <a:lstStyle/>
                    <a:p>
                      <a:pPr marL="0" marR="0" algn="ctr">
                        <a:spcBef>
                          <a:spcPts val="0"/>
                        </a:spcBef>
                        <a:spcAft>
                          <a:spcPts val="0"/>
                        </a:spcAft>
                      </a:pPr>
                      <a:r>
                        <a:rPr lang="en-US" sz="2000">
                          <a:effectLst/>
                        </a:rPr>
                        <a:t>4</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9:58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10:39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319759189"/>
                  </a:ext>
                </a:extLst>
              </a:tr>
              <a:tr h="419100">
                <a:tc>
                  <a:txBody>
                    <a:bodyPr/>
                    <a:lstStyle/>
                    <a:p>
                      <a:pPr marL="0" marR="0" algn="ctr">
                        <a:spcBef>
                          <a:spcPts val="0"/>
                        </a:spcBef>
                        <a:spcAft>
                          <a:spcPts val="0"/>
                        </a:spcAft>
                      </a:pPr>
                      <a:r>
                        <a:rPr lang="en-US" sz="2000" dirty="0">
                          <a:effectLst/>
                        </a:rPr>
                        <a:t>5/lunch/almuerzo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10:44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11:25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3494084995"/>
                  </a:ext>
                </a:extLst>
              </a:tr>
              <a:tr h="419100">
                <a:tc>
                  <a:txBody>
                    <a:bodyPr/>
                    <a:lstStyle/>
                    <a:p>
                      <a:pPr marL="0" marR="0" algn="ctr">
                        <a:spcBef>
                          <a:spcPts val="0"/>
                        </a:spcBef>
                        <a:spcAft>
                          <a:spcPts val="0"/>
                        </a:spcAft>
                      </a:pPr>
                      <a:r>
                        <a:rPr lang="en-US" sz="2000" dirty="0">
                          <a:effectLst/>
                        </a:rPr>
                        <a:t>6/lunch/almuerzo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11:30 a.m.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12:11 p.m.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56384143"/>
                  </a:ext>
                </a:extLst>
              </a:tr>
              <a:tr h="419100">
                <a:tc>
                  <a:txBody>
                    <a:bodyPr/>
                    <a:lstStyle/>
                    <a:p>
                      <a:pPr marL="0" marR="0" algn="ctr">
                        <a:spcBef>
                          <a:spcPts val="0"/>
                        </a:spcBef>
                        <a:spcAft>
                          <a:spcPts val="0"/>
                        </a:spcAft>
                      </a:pPr>
                      <a:r>
                        <a:rPr lang="en-US" sz="2000" dirty="0">
                          <a:effectLst/>
                        </a:rPr>
                        <a:t>7/lunch/almuerzo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12:16 p.m.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12:57 p.m.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2191329544"/>
                  </a:ext>
                </a:extLst>
              </a:tr>
              <a:tr h="419100">
                <a:tc>
                  <a:txBody>
                    <a:bodyPr/>
                    <a:lstStyle/>
                    <a:p>
                      <a:pPr marL="0" marR="0" algn="ctr">
                        <a:spcBef>
                          <a:spcPts val="0"/>
                        </a:spcBef>
                        <a:spcAft>
                          <a:spcPts val="0"/>
                        </a:spcAft>
                      </a:pPr>
                      <a:r>
                        <a:rPr lang="en-US" sz="2000">
                          <a:effectLst/>
                        </a:rPr>
                        <a:t>8</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1:02 p.m.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a:effectLst/>
                        </a:rPr>
                        <a:t>1:43 p.m.</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3458603871"/>
                  </a:ext>
                </a:extLst>
              </a:tr>
              <a:tr h="419100">
                <a:tc>
                  <a:txBody>
                    <a:bodyPr/>
                    <a:lstStyle/>
                    <a:p>
                      <a:pPr marL="0" marR="0" algn="ctr">
                        <a:spcBef>
                          <a:spcPts val="0"/>
                        </a:spcBef>
                        <a:spcAft>
                          <a:spcPts val="0"/>
                        </a:spcAft>
                      </a:pPr>
                      <a:r>
                        <a:rPr lang="en-US" sz="2000">
                          <a:effectLst/>
                        </a:rPr>
                        <a:t>9</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dirty="0">
                          <a:effectLst/>
                        </a:rPr>
                        <a:t>1:48 p.m.</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tc>
                  <a:txBody>
                    <a:bodyPr/>
                    <a:lstStyle/>
                    <a:p>
                      <a:pPr marL="0" marR="0" algn="ctr">
                        <a:spcBef>
                          <a:spcPts val="0"/>
                        </a:spcBef>
                        <a:spcAft>
                          <a:spcPts val="0"/>
                        </a:spcAft>
                      </a:pPr>
                      <a:r>
                        <a:rPr lang="en-US" sz="2000" dirty="0">
                          <a:effectLst/>
                        </a:rPr>
                        <a:t>2:29 p.m.</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48124" marR="48124" marT="0" marB="0"/>
                </a:tc>
                <a:extLst>
                  <a:ext uri="{0D108BD9-81ED-4DB2-BD59-A6C34878D82A}">
                    <a16:rowId xmlns:a16="http://schemas.microsoft.com/office/drawing/2014/main" val="2346190314"/>
                  </a:ext>
                </a:extLst>
              </a:tr>
            </a:tbl>
          </a:graphicData>
        </a:graphic>
      </p:graphicFrame>
    </p:spTree>
    <p:extLst>
      <p:ext uri="{BB962C8B-B14F-4D97-AF65-F5344CB8AC3E}">
        <p14:creationId xmlns:p14="http://schemas.microsoft.com/office/powerpoint/2010/main" val="1210881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8B398-1929-49E4-46E1-3E29E83BA27F}"/>
              </a:ext>
            </a:extLst>
          </p:cNvPr>
          <p:cNvSpPr>
            <a:spLocks noGrp="1"/>
          </p:cNvSpPr>
          <p:nvPr>
            <p:ph type="title"/>
          </p:nvPr>
        </p:nvSpPr>
        <p:spPr/>
        <p:txBody>
          <a:bodyPr/>
          <a:lstStyle/>
          <a:p>
            <a:r>
              <a:rPr lang="en-US"/>
              <a:t>Seminar: </a:t>
            </a:r>
          </a:p>
        </p:txBody>
      </p:sp>
      <p:sp>
        <p:nvSpPr>
          <p:cNvPr id="3" name="Content Placeholder 2">
            <a:extLst>
              <a:ext uri="{FF2B5EF4-FFF2-40B4-BE49-F238E27FC236}">
                <a16:creationId xmlns:a16="http://schemas.microsoft.com/office/drawing/2014/main" id="{B5E18FF6-FDB8-B231-D795-F73FAAF6E20E}"/>
              </a:ext>
            </a:extLst>
          </p:cNvPr>
          <p:cNvSpPr>
            <a:spLocks noGrp="1"/>
          </p:cNvSpPr>
          <p:nvPr>
            <p:ph sz="quarter" idx="13"/>
          </p:nvPr>
        </p:nvSpPr>
        <p:spPr/>
        <p:txBody>
          <a:bodyPr>
            <a:normAutofit fontScale="62500" lnSpcReduction="20000"/>
          </a:bodyPr>
          <a:lstStyle/>
          <a:p>
            <a:r>
              <a:rPr lang="en-US" dirty="0"/>
              <a:t>Is a dedicated 30 minute block of time for your child to work with their house administrator, school counselor and social worker </a:t>
            </a:r>
          </a:p>
          <a:p>
            <a:r>
              <a:rPr lang="es-ES" dirty="0"/>
              <a:t>Es un bloque de tiempo dedicado de 30 minutos para que su hijo trabaje con el administrador de su casa, el consejero escolar y el trabajador social </a:t>
            </a:r>
            <a:endParaRPr lang="en-US" dirty="0"/>
          </a:p>
          <a:p>
            <a:r>
              <a:rPr lang="en-US" dirty="0"/>
              <a:t> All freshman are required to attend seminar!</a:t>
            </a:r>
          </a:p>
          <a:p>
            <a:r>
              <a:rPr lang="es-ES" dirty="0"/>
              <a:t>¡Todos los estudiantes de primer año deben asistir al seminario!</a:t>
            </a:r>
            <a:endParaRPr lang="en-US" dirty="0"/>
          </a:p>
          <a:p>
            <a:r>
              <a:rPr lang="en-US" dirty="0"/>
              <a:t>Your child will attend seminar every 2 weeks. </a:t>
            </a:r>
          </a:p>
          <a:p>
            <a:r>
              <a:rPr lang="es-ES" dirty="0"/>
              <a:t>Su hijo asistirá al seminario cada 2 semanas. </a:t>
            </a:r>
            <a:endParaRPr lang="en-US" dirty="0"/>
          </a:p>
        </p:txBody>
      </p:sp>
      <p:sp>
        <p:nvSpPr>
          <p:cNvPr id="4" name="Content Placeholder 3">
            <a:extLst>
              <a:ext uri="{FF2B5EF4-FFF2-40B4-BE49-F238E27FC236}">
                <a16:creationId xmlns:a16="http://schemas.microsoft.com/office/drawing/2014/main" id="{4CE85DBC-E425-6A25-0C3A-F4295EA7C500}"/>
              </a:ext>
            </a:extLst>
          </p:cNvPr>
          <p:cNvSpPr>
            <a:spLocks noGrp="1"/>
          </p:cNvSpPr>
          <p:nvPr>
            <p:ph sz="quarter" idx="14"/>
          </p:nvPr>
        </p:nvSpPr>
        <p:spPr/>
        <p:txBody>
          <a:bodyPr>
            <a:normAutofit fontScale="70000" lnSpcReduction="20000"/>
          </a:bodyPr>
          <a:lstStyle/>
          <a:p>
            <a:r>
              <a:rPr lang="en-US" dirty="0"/>
              <a:t>Students are assigned a seminar group</a:t>
            </a:r>
          </a:p>
          <a:p>
            <a:r>
              <a:rPr lang="es-ES" dirty="0"/>
              <a:t>A los estudiantes se les asigna un grupo de seminarios. </a:t>
            </a:r>
            <a:endParaRPr lang="en-US" dirty="0"/>
          </a:p>
          <a:p>
            <a:pPr lvl="1"/>
            <a:r>
              <a:rPr lang="en-US" dirty="0"/>
              <a:t>Tigers </a:t>
            </a:r>
          </a:p>
          <a:p>
            <a:pPr lvl="1"/>
            <a:r>
              <a:rPr lang="en-US" dirty="0" err="1"/>
              <a:t>Dubset</a:t>
            </a:r>
            <a:endParaRPr lang="en-US" dirty="0"/>
          </a:p>
          <a:p>
            <a:r>
              <a:rPr lang="en-US" dirty="0"/>
              <a:t>Every other Tuesday students  will attend seminar on a rotating schedule </a:t>
            </a:r>
          </a:p>
          <a:p>
            <a:r>
              <a:rPr lang="es-ES" dirty="0"/>
              <a:t>Cada dos martes, los estudiantes asistirán al seminario en un horario rotatorio </a:t>
            </a:r>
            <a:endParaRPr lang="en-US" dirty="0"/>
          </a:p>
          <a:p>
            <a:endParaRPr lang="en-US" dirty="0"/>
          </a:p>
        </p:txBody>
      </p:sp>
    </p:spTree>
    <p:extLst>
      <p:ext uri="{BB962C8B-B14F-4D97-AF65-F5344CB8AC3E}">
        <p14:creationId xmlns:p14="http://schemas.microsoft.com/office/powerpoint/2010/main" val="3242144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7F44-216C-348F-B57D-5F72A1DB0E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9E1F56D-4C39-0389-6409-6C640D603254}"/>
              </a:ext>
            </a:extLst>
          </p:cNvPr>
          <p:cNvSpPr>
            <a:spLocks noGrp="1"/>
          </p:cNvSpPr>
          <p:nvPr>
            <p:ph sz="quarter" idx="13"/>
          </p:nvPr>
        </p:nvSpPr>
        <p:spPr/>
        <p:txBody>
          <a:bodyPr/>
          <a:lstStyle/>
          <a:p>
            <a:endParaRPr lang="en-US"/>
          </a:p>
        </p:txBody>
      </p:sp>
      <p:sp>
        <p:nvSpPr>
          <p:cNvPr id="4" name="Content Placeholder 3">
            <a:extLst>
              <a:ext uri="{FF2B5EF4-FFF2-40B4-BE49-F238E27FC236}">
                <a16:creationId xmlns:a16="http://schemas.microsoft.com/office/drawing/2014/main" id="{EC3BB1F2-FBC7-AD86-9C8C-5031D99574FF}"/>
              </a:ext>
            </a:extLst>
          </p:cNvPr>
          <p:cNvSpPr>
            <a:spLocks noGrp="1"/>
          </p:cNvSpPr>
          <p:nvPr>
            <p:ph sz="quarter" idx="14"/>
          </p:nvPr>
        </p:nvSpPr>
        <p:spPr/>
        <p:txBody>
          <a:bodyPr/>
          <a:lstStyle/>
          <a:p>
            <a:endParaRPr lang="en-US"/>
          </a:p>
        </p:txBody>
      </p:sp>
      <p:pic>
        <p:nvPicPr>
          <p:cNvPr id="5" name="Picture 4">
            <a:extLst>
              <a:ext uri="{FF2B5EF4-FFF2-40B4-BE49-F238E27FC236}">
                <a16:creationId xmlns:a16="http://schemas.microsoft.com/office/drawing/2014/main" id="{211E5DC6-717A-F029-9BD3-0DD06C21AFE1}"/>
              </a:ext>
            </a:extLst>
          </p:cNvPr>
          <p:cNvPicPr>
            <a:picLocks noChangeAspect="1"/>
          </p:cNvPicPr>
          <p:nvPr/>
        </p:nvPicPr>
        <p:blipFill>
          <a:blip r:embed="rId2"/>
          <a:stretch>
            <a:fillRect/>
          </a:stretch>
        </p:blipFill>
        <p:spPr>
          <a:xfrm>
            <a:off x="337581" y="959476"/>
            <a:ext cx="8468837" cy="4763721"/>
          </a:xfrm>
          <a:prstGeom prst="rect">
            <a:avLst/>
          </a:prstGeom>
        </p:spPr>
      </p:pic>
    </p:spTree>
    <p:extLst>
      <p:ext uri="{BB962C8B-B14F-4D97-AF65-F5344CB8AC3E}">
        <p14:creationId xmlns:p14="http://schemas.microsoft.com/office/powerpoint/2010/main" val="19193797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783B093-CF20-A931-10CA-E3EF98DA050E}"/>
              </a:ext>
            </a:extLst>
          </p:cNvPr>
          <p:cNvGraphicFramePr>
            <a:graphicFrameLocks noGrp="1"/>
          </p:cNvGraphicFramePr>
          <p:nvPr>
            <p:ph sz="quarter" idx="13"/>
          </p:nvPr>
        </p:nvGraphicFramePr>
        <p:xfrm>
          <a:off x="990600" y="685800"/>
          <a:ext cx="6957906" cy="5780112"/>
        </p:xfrm>
        <a:graphic>
          <a:graphicData uri="http://schemas.openxmlformats.org/drawingml/2006/table">
            <a:tbl>
              <a:tblPr firstRow="1" firstCol="1" bandRow="1">
                <a:tableStyleId>{5C22544A-7EE6-4342-B048-85BDC9FD1C3A}</a:tableStyleId>
              </a:tblPr>
              <a:tblGrid>
                <a:gridCol w="2478057">
                  <a:extLst>
                    <a:ext uri="{9D8B030D-6E8A-4147-A177-3AD203B41FA5}">
                      <a16:colId xmlns:a16="http://schemas.microsoft.com/office/drawing/2014/main" val="2054635056"/>
                    </a:ext>
                  </a:extLst>
                </a:gridCol>
                <a:gridCol w="2338154">
                  <a:extLst>
                    <a:ext uri="{9D8B030D-6E8A-4147-A177-3AD203B41FA5}">
                      <a16:colId xmlns:a16="http://schemas.microsoft.com/office/drawing/2014/main" val="3072412448"/>
                    </a:ext>
                  </a:extLst>
                </a:gridCol>
                <a:gridCol w="2141695">
                  <a:extLst>
                    <a:ext uri="{9D8B030D-6E8A-4147-A177-3AD203B41FA5}">
                      <a16:colId xmlns:a16="http://schemas.microsoft.com/office/drawing/2014/main" val="4159980087"/>
                    </a:ext>
                  </a:extLst>
                </a:gridCol>
              </a:tblGrid>
              <a:tr h="326224">
                <a:tc>
                  <a:txBody>
                    <a:bodyPr/>
                    <a:lstStyle/>
                    <a:p>
                      <a:pPr marL="0" marR="0" algn="ctr">
                        <a:lnSpc>
                          <a:spcPct val="107000"/>
                        </a:lnSpc>
                        <a:spcBef>
                          <a:spcPts val="0"/>
                        </a:spcBef>
                        <a:spcAft>
                          <a:spcPts val="0"/>
                        </a:spcAft>
                      </a:pPr>
                      <a:r>
                        <a:rPr lang="en-US" sz="1100">
                          <a:effectLst/>
                        </a:rPr>
                        <a:t>Date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Seminar is attached to period…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Seminar Group </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155816083"/>
                  </a:ext>
                </a:extLst>
              </a:tr>
              <a:tr h="158874">
                <a:tc>
                  <a:txBody>
                    <a:bodyPr/>
                    <a:lstStyle/>
                    <a:p>
                      <a:pPr marL="0" marR="0" algn="ctr">
                        <a:lnSpc>
                          <a:spcPct val="107000"/>
                        </a:lnSpc>
                        <a:spcBef>
                          <a:spcPts val="0"/>
                        </a:spcBef>
                        <a:spcAft>
                          <a:spcPts val="0"/>
                        </a:spcAft>
                      </a:pPr>
                      <a:r>
                        <a:rPr lang="en-US" sz="1100">
                          <a:effectLst/>
                        </a:rPr>
                        <a:t>September 13</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249990750"/>
                  </a:ext>
                </a:extLst>
              </a:tr>
              <a:tr h="158874">
                <a:tc>
                  <a:txBody>
                    <a:bodyPr/>
                    <a:lstStyle/>
                    <a:p>
                      <a:pPr marL="0" marR="0" algn="ctr">
                        <a:lnSpc>
                          <a:spcPct val="107000"/>
                        </a:lnSpc>
                        <a:spcBef>
                          <a:spcPts val="0"/>
                        </a:spcBef>
                        <a:spcAft>
                          <a:spcPts val="0"/>
                        </a:spcAft>
                      </a:pPr>
                      <a:r>
                        <a:rPr lang="en-US" sz="1100">
                          <a:effectLst/>
                        </a:rPr>
                        <a:t>September 20</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659497065"/>
                  </a:ext>
                </a:extLst>
              </a:tr>
              <a:tr h="158874">
                <a:tc>
                  <a:txBody>
                    <a:bodyPr/>
                    <a:lstStyle/>
                    <a:p>
                      <a:pPr marL="0" marR="0" algn="ctr">
                        <a:lnSpc>
                          <a:spcPct val="107000"/>
                        </a:lnSpc>
                        <a:spcBef>
                          <a:spcPts val="0"/>
                        </a:spcBef>
                        <a:spcAft>
                          <a:spcPts val="0"/>
                        </a:spcAft>
                      </a:pPr>
                      <a:r>
                        <a:rPr lang="en-US" sz="1100">
                          <a:effectLst/>
                        </a:rPr>
                        <a:t>October 4</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776825098"/>
                  </a:ext>
                </a:extLst>
              </a:tr>
              <a:tr h="158874">
                <a:tc>
                  <a:txBody>
                    <a:bodyPr/>
                    <a:lstStyle/>
                    <a:p>
                      <a:pPr marL="0" marR="0" algn="ctr">
                        <a:lnSpc>
                          <a:spcPct val="107000"/>
                        </a:lnSpc>
                        <a:spcBef>
                          <a:spcPts val="0"/>
                        </a:spcBef>
                        <a:spcAft>
                          <a:spcPts val="0"/>
                        </a:spcAft>
                      </a:pPr>
                      <a:r>
                        <a:rPr lang="en-US" sz="1100">
                          <a:effectLst/>
                        </a:rPr>
                        <a:t>October 11</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695688650"/>
                  </a:ext>
                </a:extLst>
              </a:tr>
              <a:tr h="158874">
                <a:tc>
                  <a:txBody>
                    <a:bodyPr/>
                    <a:lstStyle/>
                    <a:p>
                      <a:pPr marL="0" marR="0" algn="ctr">
                        <a:lnSpc>
                          <a:spcPct val="107000"/>
                        </a:lnSpc>
                        <a:spcBef>
                          <a:spcPts val="0"/>
                        </a:spcBef>
                        <a:spcAft>
                          <a:spcPts val="0"/>
                        </a:spcAft>
                      </a:pPr>
                      <a:r>
                        <a:rPr lang="en-US" sz="1100">
                          <a:effectLst/>
                        </a:rPr>
                        <a:t>October 18</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981493549"/>
                  </a:ext>
                </a:extLst>
              </a:tr>
              <a:tr h="158874">
                <a:tc>
                  <a:txBody>
                    <a:bodyPr/>
                    <a:lstStyle/>
                    <a:p>
                      <a:pPr marL="0" marR="0" algn="ctr">
                        <a:lnSpc>
                          <a:spcPct val="107000"/>
                        </a:lnSpc>
                        <a:spcBef>
                          <a:spcPts val="0"/>
                        </a:spcBef>
                        <a:spcAft>
                          <a:spcPts val="0"/>
                        </a:spcAft>
                      </a:pPr>
                      <a:r>
                        <a:rPr lang="en-US" sz="1100">
                          <a:effectLst/>
                        </a:rPr>
                        <a:t>October 25</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504358164"/>
                  </a:ext>
                </a:extLst>
              </a:tr>
              <a:tr h="158874">
                <a:tc>
                  <a:txBody>
                    <a:bodyPr/>
                    <a:lstStyle/>
                    <a:p>
                      <a:pPr marL="0" marR="0" algn="ctr">
                        <a:lnSpc>
                          <a:spcPct val="107000"/>
                        </a:lnSpc>
                        <a:spcBef>
                          <a:spcPts val="0"/>
                        </a:spcBef>
                        <a:spcAft>
                          <a:spcPts val="0"/>
                        </a:spcAft>
                      </a:pPr>
                      <a:r>
                        <a:rPr lang="en-US" sz="1100">
                          <a:effectLst/>
                        </a:rPr>
                        <a:t>November 1</a:t>
                      </a:r>
                      <a:r>
                        <a:rPr lang="en-US" sz="1100" baseline="30000">
                          <a:effectLst/>
                        </a:rPr>
                        <a:t>st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204038868"/>
                  </a:ext>
                </a:extLst>
              </a:tr>
              <a:tr h="158874">
                <a:tc>
                  <a:txBody>
                    <a:bodyPr/>
                    <a:lstStyle/>
                    <a:p>
                      <a:pPr marL="0" marR="0" algn="ctr">
                        <a:lnSpc>
                          <a:spcPct val="107000"/>
                        </a:lnSpc>
                        <a:spcBef>
                          <a:spcPts val="0"/>
                        </a:spcBef>
                        <a:spcAft>
                          <a:spcPts val="0"/>
                        </a:spcAft>
                      </a:pPr>
                      <a:r>
                        <a:rPr lang="en-US" sz="1100">
                          <a:effectLst/>
                        </a:rPr>
                        <a:t>November 15</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388725073"/>
                  </a:ext>
                </a:extLst>
              </a:tr>
              <a:tr h="158874">
                <a:tc>
                  <a:txBody>
                    <a:bodyPr/>
                    <a:lstStyle/>
                    <a:p>
                      <a:pPr marL="0" marR="0" algn="ctr">
                        <a:lnSpc>
                          <a:spcPct val="107000"/>
                        </a:lnSpc>
                        <a:spcBef>
                          <a:spcPts val="0"/>
                        </a:spcBef>
                        <a:spcAft>
                          <a:spcPts val="0"/>
                        </a:spcAft>
                      </a:pPr>
                      <a:r>
                        <a:rPr lang="en-US" sz="1100">
                          <a:effectLst/>
                        </a:rPr>
                        <a:t>November 22</a:t>
                      </a:r>
                      <a:r>
                        <a:rPr lang="en-US" sz="1100" baseline="30000">
                          <a:effectLst/>
                        </a:rPr>
                        <a:t>nd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570904506"/>
                  </a:ext>
                </a:extLst>
              </a:tr>
              <a:tr h="158874">
                <a:tc>
                  <a:txBody>
                    <a:bodyPr/>
                    <a:lstStyle/>
                    <a:p>
                      <a:pPr marL="0" marR="0" algn="ctr">
                        <a:lnSpc>
                          <a:spcPct val="107000"/>
                        </a:lnSpc>
                        <a:spcBef>
                          <a:spcPts val="0"/>
                        </a:spcBef>
                        <a:spcAft>
                          <a:spcPts val="0"/>
                        </a:spcAft>
                      </a:pPr>
                      <a:r>
                        <a:rPr lang="en-US" sz="1100">
                          <a:effectLst/>
                        </a:rPr>
                        <a:t>November 29</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err="1">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777109115"/>
                  </a:ext>
                </a:extLst>
              </a:tr>
              <a:tr h="158874">
                <a:tc>
                  <a:txBody>
                    <a:bodyPr/>
                    <a:lstStyle/>
                    <a:p>
                      <a:pPr marL="0" marR="0" algn="ctr">
                        <a:lnSpc>
                          <a:spcPct val="107000"/>
                        </a:lnSpc>
                        <a:spcBef>
                          <a:spcPts val="0"/>
                        </a:spcBef>
                        <a:spcAft>
                          <a:spcPts val="0"/>
                        </a:spcAft>
                      </a:pPr>
                      <a:r>
                        <a:rPr lang="en-US" sz="1100">
                          <a:effectLst/>
                        </a:rPr>
                        <a:t>December 6</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621525820"/>
                  </a:ext>
                </a:extLst>
              </a:tr>
              <a:tr h="158874">
                <a:tc>
                  <a:txBody>
                    <a:bodyPr/>
                    <a:lstStyle/>
                    <a:p>
                      <a:pPr marL="0" marR="0" algn="ctr">
                        <a:lnSpc>
                          <a:spcPct val="107000"/>
                        </a:lnSpc>
                        <a:spcBef>
                          <a:spcPts val="0"/>
                        </a:spcBef>
                        <a:spcAft>
                          <a:spcPts val="0"/>
                        </a:spcAft>
                      </a:pPr>
                      <a:r>
                        <a:rPr lang="en-US" sz="1100">
                          <a:effectLst/>
                        </a:rPr>
                        <a:t>December 13</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245526107"/>
                  </a:ext>
                </a:extLst>
              </a:tr>
              <a:tr h="158874">
                <a:tc>
                  <a:txBody>
                    <a:bodyPr/>
                    <a:lstStyle/>
                    <a:p>
                      <a:pPr marL="0" marR="0" algn="ctr">
                        <a:lnSpc>
                          <a:spcPct val="107000"/>
                        </a:lnSpc>
                        <a:spcBef>
                          <a:spcPts val="0"/>
                        </a:spcBef>
                        <a:spcAft>
                          <a:spcPts val="0"/>
                        </a:spcAft>
                      </a:pPr>
                      <a:r>
                        <a:rPr lang="en-US" sz="1100">
                          <a:effectLst/>
                        </a:rPr>
                        <a:t>December 20</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687135048"/>
                  </a:ext>
                </a:extLst>
              </a:tr>
              <a:tr h="158874">
                <a:tc>
                  <a:txBody>
                    <a:bodyPr/>
                    <a:lstStyle/>
                    <a:p>
                      <a:pPr marL="0" marR="0" algn="ctr">
                        <a:lnSpc>
                          <a:spcPct val="107000"/>
                        </a:lnSpc>
                        <a:spcBef>
                          <a:spcPts val="0"/>
                        </a:spcBef>
                        <a:spcAft>
                          <a:spcPts val="0"/>
                        </a:spcAft>
                      </a:pPr>
                      <a:r>
                        <a:rPr lang="en-US" sz="1100">
                          <a:effectLst/>
                        </a:rPr>
                        <a:t>January 3</a:t>
                      </a:r>
                      <a:r>
                        <a:rPr lang="en-US" sz="1100" baseline="30000">
                          <a:effectLst/>
                        </a:rPr>
                        <a:t>rd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err="1">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4206498287"/>
                  </a:ext>
                </a:extLst>
              </a:tr>
              <a:tr h="158874">
                <a:tc>
                  <a:txBody>
                    <a:bodyPr/>
                    <a:lstStyle/>
                    <a:p>
                      <a:pPr marL="0" marR="0" algn="ctr">
                        <a:lnSpc>
                          <a:spcPct val="107000"/>
                        </a:lnSpc>
                        <a:spcBef>
                          <a:spcPts val="0"/>
                        </a:spcBef>
                        <a:spcAft>
                          <a:spcPts val="0"/>
                        </a:spcAft>
                      </a:pPr>
                      <a:r>
                        <a:rPr lang="en-US" sz="1100">
                          <a:effectLst/>
                        </a:rPr>
                        <a:t>January 10</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166765590"/>
                  </a:ext>
                </a:extLst>
              </a:tr>
              <a:tr h="158874">
                <a:tc>
                  <a:txBody>
                    <a:bodyPr/>
                    <a:lstStyle/>
                    <a:p>
                      <a:pPr marL="0" marR="0" algn="ctr">
                        <a:lnSpc>
                          <a:spcPct val="107000"/>
                        </a:lnSpc>
                        <a:spcBef>
                          <a:spcPts val="0"/>
                        </a:spcBef>
                        <a:spcAft>
                          <a:spcPts val="0"/>
                        </a:spcAft>
                      </a:pPr>
                      <a:r>
                        <a:rPr lang="en-US" sz="1100">
                          <a:effectLst/>
                        </a:rPr>
                        <a:t>January 17</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669206710"/>
                  </a:ext>
                </a:extLst>
              </a:tr>
              <a:tr h="158874">
                <a:tc>
                  <a:txBody>
                    <a:bodyPr/>
                    <a:lstStyle/>
                    <a:p>
                      <a:pPr marL="0" marR="0" algn="ctr">
                        <a:lnSpc>
                          <a:spcPct val="107000"/>
                        </a:lnSpc>
                        <a:spcBef>
                          <a:spcPts val="0"/>
                        </a:spcBef>
                        <a:spcAft>
                          <a:spcPts val="0"/>
                        </a:spcAft>
                      </a:pPr>
                      <a:r>
                        <a:rPr lang="en-US" sz="1100">
                          <a:effectLst/>
                        </a:rPr>
                        <a:t>January 31</a:t>
                      </a:r>
                      <a:r>
                        <a:rPr lang="en-US" sz="1100" baseline="30000">
                          <a:effectLst/>
                        </a:rPr>
                        <a:t>st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169271334"/>
                  </a:ext>
                </a:extLst>
              </a:tr>
              <a:tr h="158874">
                <a:tc>
                  <a:txBody>
                    <a:bodyPr/>
                    <a:lstStyle/>
                    <a:p>
                      <a:pPr marL="0" marR="0" algn="ctr">
                        <a:lnSpc>
                          <a:spcPct val="107000"/>
                        </a:lnSpc>
                        <a:spcBef>
                          <a:spcPts val="0"/>
                        </a:spcBef>
                        <a:spcAft>
                          <a:spcPts val="0"/>
                        </a:spcAft>
                      </a:pPr>
                      <a:r>
                        <a:rPr lang="en-US" sz="1100">
                          <a:effectLst/>
                        </a:rPr>
                        <a:t>February 7</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240357701"/>
                  </a:ext>
                </a:extLst>
              </a:tr>
              <a:tr h="158874">
                <a:tc>
                  <a:txBody>
                    <a:bodyPr/>
                    <a:lstStyle/>
                    <a:p>
                      <a:pPr marL="0" marR="0" algn="ctr">
                        <a:lnSpc>
                          <a:spcPct val="107000"/>
                        </a:lnSpc>
                        <a:spcBef>
                          <a:spcPts val="0"/>
                        </a:spcBef>
                        <a:spcAft>
                          <a:spcPts val="0"/>
                        </a:spcAft>
                      </a:pPr>
                      <a:r>
                        <a:rPr lang="en-US" sz="1100">
                          <a:effectLst/>
                        </a:rPr>
                        <a:t>February 14</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580799744"/>
                  </a:ext>
                </a:extLst>
              </a:tr>
              <a:tr h="158874">
                <a:tc>
                  <a:txBody>
                    <a:bodyPr/>
                    <a:lstStyle/>
                    <a:p>
                      <a:pPr marL="0" marR="0" algn="ctr">
                        <a:lnSpc>
                          <a:spcPct val="107000"/>
                        </a:lnSpc>
                        <a:spcBef>
                          <a:spcPts val="0"/>
                        </a:spcBef>
                        <a:spcAft>
                          <a:spcPts val="0"/>
                        </a:spcAft>
                      </a:pPr>
                      <a:r>
                        <a:rPr lang="en-US" sz="1100">
                          <a:effectLst/>
                        </a:rPr>
                        <a:t>February 28</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908822218"/>
                  </a:ext>
                </a:extLst>
              </a:tr>
              <a:tr h="158874">
                <a:tc>
                  <a:txBody>
                    <a:bodyPr/>
                    <a:lstStyle/>
                    <a:p>
                      <a:pPr marL="0" marR="0" algn="ctr">
                        <a:lnSpc>
                          <a:spcPct val="107000"/>
                        </a:lnSpc>
                        <a:spcBef>
                          <a:spcPts val="0"/>
                        </a:spcBef>
                        <a:spcAft>
                          <a:spcPts val="0"/>
                        </a:spcAft>
                      </a:pPr>
                      <a:r>
                        <a:rPr lang="en-US" sz="1100">
                          <a:effectLst/>
                        </a:rPr>
                        <a:t>March 7</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4132938020"/>
                  </a:ext>
                </a:extLst>
              </a:tr>
              <a:tr h="158874">
                <a:tc>
                  <a:txBody>
                    <a:bodyPr/>
                    <a:lstStyle/>
                    <a:p>
                      <a:pPr marL="0" marR="0" algn="ctr">
                        <a:lnSpc>
                          <a:spcPct val="107000"/>
                        </a:lnSpc>
                        <a:spcBef>
                          <a:spcPts val="0"/>
                        </a:spcBef>
                        <a:spcAft>
                          <a:spcPts val="0"/>
                        </a:spcAft>
                      </a:pPr>
                      <a:r>
                        <a:rPr lang="en-US" sz="1100">
                          <a:effectLst/>
                        </a:rPr>
                        <a:t>March 14</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180335757"/>
                  </a:ext>
                </a:extLst>
              </a:tr>
              <a:tr h="158874">
                <a:tc>
                  <a:txBody>
                    <a:bodyPr/>
                    <a:lstStyle/>
                    <a:p>
                      <a:pPr marL="0" marR="0" algn="ctr">
                        <a:lnSpc>
                          <a:spcPct val="107000"/>
                        </a:lnSpc>
                        <a:spcBef>
                          <a:spcPts val="0"/>
                        </a:spcBef>
                        <a:spcAft>
                          <a:spcPts val="0"/>
                        </a:spcAft>
                      </a:pPr>
                      <a:r>
                        <a:rPr lang="en-US" sz="1100">
                          <a:effectLst/>
                        </a:rPr>
                        <a:t>March 21</a:t>
                      </a:r>
                      <a:r>
                        <a:rPr lang="en-US" sz="1100" baseline="30000">
                          <a:effectLst/>
                        </a:rPr>
                        <a:t>st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850186747"/>
                  </a:ext>
                </a:extLst>
              </a:tr>
              <a:tr h="158874">
                <a:tc>
                  <a:txBody>
                    <a:bodyPr/>
                    <a:lstStyle/>
                    <a:p>
                      <a:pPr marL="0" marR="0" algn="ctr">
                        <a:lnSpc>
                          <a:spcPct val="107000"/>
                        </a:lnSpc>
                        <a:spcBef>
                          <a:spcPts val="0"/>
                        </a:spcBef>
                        <a:spcAft>
                          <a:spcPts val="0"/>
                        </a:spcAft>
                      </a:pPr>
                      <a:r>
                        <a:rPr lang="en-US" sz="1100">
                          <a:effectLst/>
                        </a:rPr>
                        <a:t>March 28</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6</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49248966"/>
                  </a:ext>
                </a:extLst>
              </a:tr>
              <a:tr h="158874">
                <a:tc>
                  <a:txBody>
                    <a:bodyPr/>
                    <a:lstStyle/>
                    <a:p>
                      <a:pPr marL="0" marR="0" algn="ctr">
                        <a:lnSpc>
                          <a:spcPct val="107000"/>
                        </a:lnSpc>
                        <a:spcBef>
                          <a:spcPts val="0"/>
                        </a:spcBef>
                        <a:spcAft>
                          <a:spcPts val="0"/>
                        </a:spcAft>
                      </a:pPr>
                      <a:r>
                        <a:rPr lang="en-US" sz="1100">
                          <a:effectLst/>
                        </a:rPr>
                        <a:t>April 11</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7</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45657146"/>
                  </a:ext>
                </a:extLst>
              </a:tr>
              <a:tr h="158874">
                <a:tc>
                  <a:txBody>
                    <a:bodyPr/>
                    <a:lstStyle/>
                    <a:p>
                      <a:pPr marL="0" marR="0" algn="ctr">
                        <a:lnSpc>
                          <a:spcPct val="107000"/>
                        </a:lnSpc>
                        <a:spcBef>
                          <a:spcPts val="0"/>
                        </a:spcBef>
                        <a:spcAft>
                          <a:spcPts val="0"/>
                        </a:spcAft>
                      </a:pPr>
                      <a:r>
                        <a:rPr lang="en-US" sz="1100">
                          <a:effectLst/>
                        </a:rPr>
                        <a:t>April 18</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8</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err="1">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395406338"/>
                  </a:ext>
                </a:extLst>
              </a:tr>
              <a:tr h="158874">
                <a:tc>
                  <a:txBody>
                    <a:bodyPr/>
                    <a:lstStyle/>
                    <a:p>
                      <a:pPr marL="0" marR="0" algn="ctr">
                        <a:lnSpc>
                          <a:spcPct val="107000"/>
                        </a:lnSpc>
                        <a:spcBef>
                          <a:spcPts val="0"/>
                        </a:spcBef>
                        <a:spcAft>
                          <a:spcPts val="0"/>
                        </a:spcAft>
                      </a:pPr>
                      <a:r>
                        <a:rPr lang="en-US" sz="1100">
                          <a:effectLst/>
                        </a:rPr>
                        <a:t>April 25</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9</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429318750"/>
                  </a:ext>
                </a:extLst>
              </a:tr>
              <a:tr h="158874">
                <a:tc>
                  <a:txBody>
                    <a:bodyPr/>
                    <a:lstStyle/>
                    <a:p>
                      <a:pPr marL="0" marR="0" algn="ctr">
                        <a:lnSpc>
                          <a:spcPct val="107000"/>
                        </a:lnSpc>
                        <a:spcBef>
                          <a:spcPts val="0"/>
                        </a:spcBef>
                        <a:spcAft>
                          <a:spcPts val="0"/>
                        </a:spcAft>
                      </a:pPr>
                      <a:r>
                        <a:rPr lang="en-US" sz="1100">
                          <a:effectLst/>
                        </a:rPr>
                        <a:t>May 2</a:t>
                      </a:r>
                      <a:r>
                        <a:rPr lang="en-US" sz="1100" baseline="30000">
                          <a:effectLst/>
                        </a:rPr>
                        <a:t>nd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1</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err="1">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3479438969"/>
                  </a:ext>
                </a:extLst>
              </a:tr>
              <a:tr h="158874">
                <a:tc>
                  <a:txBody>
                    <a:bodyPr/>
                    <a:lstStyle/>
                    <a:p>
                      <a:pPr marL="0" marR="0" algn="ctr">
                        <a:lnSpc>
                          <a:spcPct val="107000"/>
                        </a:lnSpc>
                        <a:spcBef>
                          <a:spcPts val="0"/>
                        </a:spcBef>
                        <a:spcAft>
                          <a:spcPts val="0"/>
                        </a:spcAft>
                      </a:pPr>
                      <a:r>
                        <a:rPr lang="en-US" sz="1100">
                          <a:effectLst/>
                        </a:rPr>
                        <a:t>May 9</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2</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2813288357"/>
                  </a:ext>
                </a:extLst>
              </a:tr>
              <a:tr h="158874">
                <a:tc>
                  <a:txBody>
                    <a:bodyPr/>
                    <a:lstStyle/>
                    <a:p>
                      <a:pPr marL="0" marR="0" algn="ctr">
                        <a:lnSpc>
                          <a:spcPct val="107000"/>
                        </a:lnSpc>
                        <a:spcBef>
                          <a:spcPts val="0"/>
                        </a:spcBef>
                        <a:spcAft>
                          <a:spcPts val="0"/>
                        </a:spcAft>
                      </a:pPr>
                      <a:r>
                        <a:rPr lang="en-US" sz="1100">
                          <a:effectLst/>
                        </a:rPr>
                        <a:t>May 16</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3</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err="1">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117118670"/>
                  </a:ext>
                </a:extLst>
              </a:tr>
              <a:tr h="158874">
                <a:tc>
                  <a:txBody>
                    <a:bodyPr/>
                    <a:lstStyle/>
                    <a:p>
                      <a:pPr marL="0" marR="0" algn="ctr">
                        <a:lnSpc>
                          <a:spcPct val="107000"/>
                        </a:lnSpc>
                        <a:spcBef>
                          <a:spcPts val="0"/>
                        </a:spcBef>
                        <a:spcAft>
                          <a:spcPts val="0"/>
                        </a:spcAft>
                      </a:pPr>
                      <a:r>
                        <a:rPr lang="en-US" sz="1100">
                          <a:effectLst/>
                        </a:rPr>
                        <a:t>May 23</a:t>
                      </a:r>
                      <a:r>
                        <a:rPr lang="en-US" sz="1100" baseline="30000">
                          <a:effectLst/>
                        </a:rPr>
                        <a:t>rd</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4</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Tigers</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4011267040"/>
                  </a:ext>
                </a:extLst>
              </a:tr>
              <a:tr h="158874">
                <a:tc>
                  <a:txBody>
                    <a:bodyPr/>
                    <a:lstStyle/>
                    <a:p>
                      <a:pPr marL="0" marR="0" algn="ctr">
                        <a:lnSpc>
                          <a:spcPct val="107000"/>
                        </a:lnSpc>
                        <a:spcBef>
                          <a:spcPts val="0"/>
                        </a:spcBef>
                        <a:spcAft>
                          <a:spcPts val="0"/>
                        </a:spcAft>
                      </a:pPr>
                      <a:r>
                        <a:rPr lang="en-US" sz="1100">
                          <a:effectLst/>
                        </a:rPr>
                        <a:t>May 30</a:t>
                      </a:r>
                      <a:r>
                        <a:rPr lang="en-US" sz="1100" baseline="30000">
                          <a:effectLst/>
                        </a:rPr>
                        <a:t>th</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a:effectLst/>
                        </a:rPr>
                        <a:t>5</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tc>
                  <a:txBody>
                    <a:bodyPr/>
                    <a:lstStyle/>
                    <a:p>
                      <a:pPr marL="0" marR="0" algn="ctr">
                        <a:lnSpc>
                          <a:spcPct val="107000"/>
                        </a:lnSpc>
                        <a:spcBef>
                          <a:spcPts val="0"/>
                        </a:spcBef>
                        <a:spcAft>
                          <a:spcPts val="0"/>
                        </a:spcAft>
                      </a:pPr>
                      <a:r>
                        <a:rPr lang="en-US" sz="1100" err="1">
                          <a:effectLst/>
                        </a:rPr>
                        <a:t>Dubset</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37735" marR="37735" marT="0" marB="0"/>
                </a:tc>
                <a:extLst>
                  <a:ext uri="{0D108BD9-81ED-4DB2-BD59-A6C34878D82A}">
                    <a16:rowId xmlns:a16="http://schemas.microsoft.com/office/drawing/2014/main" val="461894933"/>
                  </a:ext>
                </a:extLst>
              </a:tr>
            </a:tbl>
          </a:graphicData>
        </a:graphic>
      </p:graphicFrame>
    </p:spTree>
    <p:extLst>
      <p:ext uri="{BB962C8B-B14F-4D97-AF65-F5344CB8AC3E}">
        <p14:creationId xmlns:p14="http://schemas.microsoft.com/office/powerpoint/2010/main" val="2608972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B770AF4-5A6B-4FAC-B615-2A041F848A6B}"/>
              </a:ext>
            </a:extLst>
          </p:cNvPr>
          <p:cNvSpPr>
            <a:spLocks noGrp="1"/>
          </p:cNvSpPr>
          <p:nvPr>
            <p:ph type="title"/>
          </p:nvPr>
        </p:nvSpPr>
        <p:spPr>
          <a:xfrm>
            <a:off x="685800" y="533400"/>
            <a:ext cx="7024744" cy="1143000"/>
          </a:xfrm>
        </p:spPr>
        <p:txBody>
          <a:bodyPr anchor="b">
            <a:noAutofit/>
          </a:bodyPr>
          <a:lstStyle/>
          <a:p>
            <a:r>
              <a:rPr lang="en-US" sz="3200" dirty="0"/>
              <a:t>On Time Arrival/</a:t>
            </a:r>
            <a:r>
              <a:rPr lang="en-US" sz="3200" dirty="0" err="1"/>
              <a:t>Llegada</a:t>
            </a:r>
            <a:r>
              <a:rPr lang="en-US" sz="3200" dirty="0"/>
              <a:t> a </a:t>
            </a:r>
            <a:r>
              <a:rPr lang="en-US" sz="3200" dirty="0" err="1"/>
              <a:t>tiempo</a:t>
            </a:r>
            <a:r>
              <a:rPr lang="en-US" sz="3200" dirty="0"/>
              <a:t> 
 </a:t>
            </a:r>
          </a:p>
        </p:txBody>
      </p:sp>
      <p:sp>
        <p:nvSpPr>
          <p:cNvPr id="7" name="Content Placeholder 5">
            <a:extLst>
              <a:ext uri="{FF2B5EF4-FFF2-40B4-BE49-F238E27FC236}">
                <a16:creationId xmlns:a16="http://schemas.microsoft.com/office/drawing/2014/main" id="{C074E803-FC32-8D47-B8E5-280136A98954}"/>
              </a:ext>
            </a:extLst>
          </p:cNvPr>
          <p:cNvSpPr>
            <a:spLocks noGrp="1"/>
          </p:cNvSpPr>
          <p:nvPr>
            <p:ph sz="quarter" idx="13"/>
          </p:nvPr>
        </p:nvSpPr>
        <p:spPr>
          <a:xfrm>
            <a:off x="1047750" y="1981200"/>
            <a:ext cx="3421063" cy="3492500"/>
          </a:xfrm>
        </p:spPr>
        <p:txBody>
          <a:bodyPr vert="horz" lIns="91440" tIns="45720" rIns="91440" bIns="45720" rtlCol="0" anchor="t">
            <a:normAutofit fontScale="77500" lnSpcReduction="20000"/>
          </a:bodyPr>
          <a:lstStyle/>
          <a:p>
            <a:r>
              <a:rPr lang="en-US" sz="2200" dirty="0"/>
              <a:t>Classes start at 7:40am</a:t>
            </a:r>
          </a:p>
          <a:p>
            <a:r>
              <a:rPr lang="en-US" sz="2200" dirty="0"/>
              <a:t>Las </a:t>
            </a:r>
            <a:r>
              <a:rPr lang="en-US" sz="2200" dirty="0" err="1"/>
              <a:t>clases</a:t>
            </a:r>
            <a:r>
              <a:rPr lang="en-US" sz="2200" dirty="0"/>
              <a:t> </a:t>
            </a:r>
            <a:r>
              <a:rPr lang="en-US" sz="2200" dirty="0" err="1"/>
              <a:t>comienzan</a:t>
            </a:r>
            <a:r>
              <a:rPr lang="en-US" sz="2200" dirty="0"/>
              <a:t> a las 7:40 a.m.</a:t>
            </a:r>
          </a:p>
          <a:p>
            <a:r>
              <a:rPr lang="en-US" sz="2200" dirty="0"/>
              <a:t>Therefore, the goal is to be in the building by 7:35 at the latest </a:t>
            </a:r>
          </a:p>
          <a:p>
            <a:r>
              <a:rPr lang="en-US" sz="2200" dirty="0"/>
              <a:t>Por lo tanto, el </a:t>
            </a:r>
            <a:r>
              <a:rPr lang="en-US" sz="2200" dirty="0" err="1"/>
              <a:t>objetivo</a:t>
            </a:r>
            <a:r>
              <a:rPr lang="en-US" sz="2200" dirty="0"/>
              <a:t> es </a:t>
            </a:r>
            <a:r>
              <a:rPr lang="en-US" sz="2200" dirty="0" err="1"/>
              <a:t>estar</a:t>
            </a:r>
            <a:r>
              <a:rPr lang="en-US" sz="2200" dirty="0"/>
              <a:t> </a:t>
            </a:r>
            <a:r>
              <a:rPr lang="en-US" sz="2200" dirty="0" err="1"/>
              <a:t>en</a:t>
            </a:r>
            <a:r>
              <a:rPr lang="en-US" sz="2200" dirty="0"/>
              <a:t> el </a:t>
            </a:r>
            <a:r>
              <a:rPr lang="en-US" sz="2200" dirty="0" err="1"/>
              <a:t>edificio</a:t>
            </a:r>
            <a:r>
              <a:rPr lang="en-US" sz="2200" dirty="0"/>
              <a:t> a </a:t>
            </a:r>
            <a:r>
              <a:rPr lang="en-US" sz="2200" dirty="0" err="1"/>
              <a:t>más</a:t>
            </a:r>
            <a:r>
              <a:rPr lang="en-US" sz="2200" dirty="0"/>
              <a:t> </a:t>
            </a:r>
            <a:r>
              <a:rPr lang="en-US" sz="2200" dirty="0" err="1"/>
              <a:t>tardar</a:t>
            </a:r>
            <a:r>
              <a:rPr lang="en-US" sz="2200" dirty="0"/>
              <a:t> a las 7:35  </a:t>
            </a:r>
          </a:p>
          <a:p>
            <a:r>
              <a:rPr lang="en-US" sz="2200" dirty="0"/>
              <a:t>Students may begin to enter the building at 7:20am</a:t>
            </a:r>
          </a:p>
          <a:p>
            <a:r>
              <a:rPr lang="en-US" sz="2200" dirty="0"/>
              <a:t>Los </a:t>
            </a:r>
            <a:r>
              <a:rPr lang="en-US" sz="2200" dirty="0" err="1"/>
              <a:t>estudiantes</a:t>
            </a:r>
            <a:r>
              <a:rPr lang="en-US" sz="2200" dirty="0"/>
              <a:t> </a:t>
            </a:r>
            <a:r>
              <a:rPr lang="en-US" sz="2200" dirty="0" err="1"/>
              <a:t>pueden</a:t>
            </a:r>
            <a:r>
              <a:rPr lang="en-US" sz="2200" dirty="0"/>
              <a:t> </a:t>
            </a:r>
            <a:r>
              <a:rPr lang="en-US" sz="2200" dirty="0" err="1"/>
              <a:t>comenzar</a:t>
            </a:r>
            <a:r>
              <a:rPr lang="en-US" sz="2200" dirty="0"/>
              <a:t> a </a:t>
            </a:r>
            <a:r>
              <a:rPr lang="en-US" sz="2200" dirty="0" err="1"/>
              <a:t>ingresar</a:t>
            </a:r>
            <a:r>
              <a:rPr lang="en-US" sz="2200" dirty="0"/>
              <a:t> al </a:t>
            </a:r>
            <a:r>
              <a:rPr lang="en-US" sz="2200" dirty="0" err="1"/>
              <a:t>edificio</a:t>
            </a:r>
            <a:r>
              <a:rPr lang="en-US" sz="2200" dirty="0"/>
              <a:t> a las 7:20 a.m.</a:t>
            </a:r>
          </a:p>
          <a:p>
            <a:endParaRPr lang="en-US" sz="2200" dirty="0"/>
          </a:p>
        </p:txBody>
      </p:sp>
      <p:pic>
        <p:nvPicPr>
          <p:cNvPr id="9" name="Content Placeholder 8" descr="A close up of a clock&#10;&#10;Description automatically generated">
            <a:extLst>
              <a:ext uri="{FF2B5EF4-FFF2-40B4-BE49-F238E27FC236}">
                <a16:creationId xmlns:a16="http://schemas.microsoft.com/office/drawing/2014/main" id="{5AC603FB-EA23-4984-9164-81FF28111340}"/>
              </a:ext>
            </a:extLst>
          </p:cNvPr>
          <p:cNvPicPr>
            <a:picLocks noGrp="1" noChangeAspect="1"/>
          </p:cNvPicPr>
          <p:nvPr>
            <p:ph sz="quarter" idx="14"/>
          </p:nvPr>
        </p:nvPicPr>
        <p:blipFill rotWithShape="1">
          <a:blip r:embed="rId2"/>
          <a:srcRect l="20237" r="21019" b="-1"/>
          <a:stretch/>
        </p:blipFill>
        <p:spPr>
          <a:xfrm>
            <a:off x="4653400" y="1993392"/>
            <a:ext cx="3419856" cy="3493008"/>
          </a:xfrm>
          <a:noFill/>
        </p:spPr>
      </p:pic>
    </p:spTree>
    <p:extLst>
      <p:ext uri="{BB962C8B-B14F-4D97-AF65-F5344CB8AC3E}">
        <p14:creationId xmlns:p14="http://schemas.microsoft.com/office/powerpoint/2010/main" val="78153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BF936-4A8A-498B-988D-BE9B44153303}"/>
              </a:ext>
            </a:extLst>
          </p:cNvPr>
          <p:cNvSpPr>
            <a:spLocks noGrp="1"/>
          </p:cNvSpPr>
          <p:nvPr>
            <p:ph type="title"/>
          </p:nvPr>
        </p:nvSpPr>
        <p:spPr>
          <a:xfrm>
            <a:off x="986476" y="809244"/>
            <a:ext cx="7024744" cy="1143000"/>
          </a:xfrm>
        </p:spPr>
        <p:txBody>
          <a:bodyPr>
            <a:normAutofit/>
          </a:bodyPr>
          <a:lstStyle/>
          <a:p>
            <a:r>
              <a:rPr lang="en-US" sz="3100" dirty="0"/>
              <a:t>Entering the School Building</a:t>
            </a:r>
            <a:br>
              <a:rPr lang="en-US" sz="3100" dirty="0"/>
            </a:br>
            <a:r>
              <a:rPr lang="en-US" sz="3100" dirty="0"/>
              <a:t>Entrada al </a:t>
            </a:r>
            <a:r>
              <a:rPr lang="en-US" sz="3100" dirty="0" err="1"/>
              <a:t>edificio</a:t>
            </a:r>
            <a:r>
              <a:rPr lang="en-US" sz="3100" dirty="0"/>
              <a:t> de la </a:t>
            </a:r>
            <a:r>
              <a:rPr lang="en-US" sz="3100" dirty="0" err="1"/>
              <a:t>escuela</a:t>
            </a:r>
            <a:endParaRPr lang="en-US" dirty="0"/>
          </a:p>
        </p:txBody>
      </p:sp>
      <p:sp>
        <p:nvSpPr>
          <p:cNvPr id="3" name="Content Placeholder 2">
            <a:extLst>
              <a:ext uri="{FF2B5EF4-FFF2-40B4-BE49-F238E27FC236}">
                <a16:creationId xmlns:a16="http://schemas.microsoft.com/office/drawing/2014/main" id="{0C74DB7D-1A24-4D94-B9CC-917A23605B36}"/>
              </a:ext>
            </a:extLst>
          </p:cNvPr>
          <p:cNvSpPr>
            <a:spLocks noGrp="1"/>
          </p:cNvSpPr>
          <p:nvPr>
            <p:ph sz="quarter" idx="13"/>
          </p:nvPr>
        </p:nvSpPr>
        <p:spPr>
          <a:xfrm>
            <a:off x="1078992" y="1981200"/>
            <a:ext cx="3419856" cy="3493008"/>
          </a:xfrm>
        </p:spPr>
        <p:txBody>
          <a:bodyPr>
            <a:normAutofit fontScale="62500" lnSpcReduction="20000"/>
          </a:bodyPr>
          <a:lstStyle/>
          <a:p>
            <a:r>
              <a:rPr lang="en-US" dirty="0"/>
              <a:t>Students may begin entering the building at 7:20 AM</a:t>
            </a:r>
          </a:p>
          <a:p>
            <a:r>
              <a:rPr lang="en-US" dirty="0"/>
              <a:t>Los </a:t>
            </a:r>
            <a:r>
              <a:rPr lang="en-US" dirty="0" err="1"/>
              <a:t>estudiantes</a:t>
            </a:r>
            <a:r>
              <a:rPr lang="en-US" dirty="0"/>
              <a:t> </a:t>
            </a:r>
            <a:r>
              <a:rPr lang="en-US" dirty="0" err="1"/>
              <a:t>pueden</a:t>
            </a:r>
            <a:r>
              <a:rPr lang="en-US" dirty="0"/>
              <a:t> </a:t>
            </a:r>
            <a:r>
              <a:rPr lang="en-US" dirty="0" err="1"/>
              <a:t>comenzar</a:t>
            </a:r>
            <a:r>
              <a:rPr lang="en-US" dirty="0"/>
              <a:t> a </a:t>
            </a:r>
            <a:r>
              <a:rPr lang="en-US" dirty="0" err="1"/>
              <a:t>ingresar</a:t>
            </a:r>
            <a:r>
              <a:rPr lang="en-US" dirty="0"/>
              <a:t> al </a:t>
            </a:r>
            <a:r>
              <a:rPr lang="en-US" dirty="0" err="1"/>
              <a:t>edificio</a:t>
            </a:r>
            <a:r>
              <a:rPr lang="en-US" dirty="0"/>
              <a:t> a las 7:20 a.m. </a:t>
            </a:r>
          </a:p>
          <a:p>
            <a:r>
              <a:rPr lang="en-US" dirty="0"/>
              <a:t>Enter through</a:t>
            </a:r>
          </a:p>
          <a:p>
            <a:r>
              <a:rPr lang="en-US" dirty="0" err="1"/>
              <a:t>Ingrese</a:t>
            </a:r>
            <a:r>
              <a:rPr lang="en-US" dirty="0"/>
              <a:t> a </a:t>
            </a:r>
            <a:r>
              <a:rPr lang="en-US" dirty="0" err="1"/>
              <a:t>través</a:t>
            </a:r>
            <a:r>
              <a:rPr lang="en-US" dirty="0"/>
              <a:t> de </a:t>
            </a:r>
          </a:p>
          <a:p>
            <a:pPr marL="822960" lvl="1" indent="-457200">
              <a:buFont typeface="+mj-lt"/>
              <a:buAutoNum type="arabicPeriod"/>
            </a:pPr>
            <a:r>
              <a:rPr lang="en-US" dirty="0"/>
              <a:t>Main Entrance</a:t>
            </a:r>
          </a:p>
          <a:p>
            <a:pPr marL="822960" lvl="2" indent="0">
              <a:buNone/>
            </a:pPr>
            <a:r>
              <a:rPr lang="en-US" dirty="0"/>
              <a:t>Entrada principal </a:t>
            </a:r>
          </a:p>
          <a:p>
            <a:pPr marL="822960" lvl="1" indent="-457200">
              <a:buFont typeface="+mj-lt"/>
              <a:buAutoNum type="arabicPeriod"/>
            </a:pPr>
            <a:r>
              <a:rPr lang="en-US" dirty="0"/>
              <a:t>Student Parking</a:t>
            </a:r>
          </a:p>
          <a:p>
            <a:pPr marL="365760" lvl="1" indent="0">
              <a:buNone/>
            </a:pPr>
            <a:r>
              <a:rPr lang="en-US" dirty="0"/>
              <a:t>	</a:t>
            </a:r>
            <a:r>
              <a:rPr lang="en-US" dirty="0" err="1"/>
              <a:t>Estacionamiento</a:t>
            </a:r>
            <a:r>
              <a:rPr lang="en-US" dirty="0"/>
              <a:t> para </a:t>
            </a:r>
            <a:r>
              <a:rPr lang="en-US" dirty="0" err="1"/>
              <a:t>estudiantes</a:t>
            </a:r>
            <a:endParaRPr lang="en-US" dirty="0"/>
          </a:p>
          <a:p>
            <a:pPr marL="365760" lvl="1" indent="0">
              <a:buNone/>
            </a:pPr>
            <a:r>
              <a:rPr lang="en-US" dirty="0"/>
              <a:t>3. Auditorium Entrance</a:t>
            </a:r>
          </a:p>
          <a:p>
            <a:pPr marL="365760" lvl="1" indent="0">
              <a:buNone/>
            </a:pPr>
            <a:r>
              <a:rPr lang="en-US" dirty="0"/>
              <a:t>Entrada al </a:t>
            </a:r>
            <a:r>
              <a:rPr lang="en-US" dirty="0" err="1"/>
              <a:t>Auditorio</a:t>
            </a:r>
            <a:endParaRPr lang="en-US" dirty="0"/>
          </a:p>
          <a:p>
            <a:pPr marL="365760" lvl="1" indent="0">
              <a:buNone/>
            </a:pPr>
            <a:r>
              <a:rPr lang="en-US" dirty="0"/>
              <a:t>4. Bus Ramp Entrance</a:t>
            </a:r>
          </a:p>
          <a:p>
            <a:pPr marL="365760" lvl="1" indent="0">
              <a:buNone/>
            </a:pPr>
            <a:r>
              <a:rPr lang="en-US" dirty="0"/>
              <a:t>Entrada a la rampa de autobuses</a:t>
            </a:r>
          </a:p>
        </p:txBody>
      </p:sp>
      <p:sp>
        <p:nvSpPr>
          <p:cNvPr id="4" name="Content Placeholder 3">
            <a:extLst>
              <a:ext uri="{FF2B5EF4-FFF2-40B4-BE49-F238E27FC236}">
                <a16:creationId xmlns:a16="http://schemas.microsoft.com/office/drawing/2014/main" id="{8A100BE5-3C06-4E62-AA24-9904580E0EDA}"/>
              </a:ext>
            </a:extLst>
          </p:cNvPr>
          <p:cNvSpPr>
            <a:spLocks noGrp="1"/>
          </p:cNvSpPr>
          <p:nvPr>
            <p:ph sz="quarter" idx="14"/>
          </p:nvPr>
        </p:nvSpPr>
        <p:spPr>
          <a:xfrm>
            <a:off x="4642104" y="1984248"/>
            <a:ext cx="3419856" cy="3493008"/>
          </a:xfrm>
        </p:spPr>
        <p:txBody>
          <a:bodyPr vert="horz" lIns="91440" tIns="45720" rIns="91440" bIns="45720" rtlCol="0" anchor="t">
            <a:noAutofit/>
          </a:bodyPr>
          <a:lstStyle/>
          <a:p>
            <a:r>
              <a:rPr lang="en-US" sz="2000" dirty="0"/>
              <a:t>Grab-and-go breakfast carts will be available at these locations for students who eat breakfast in school</a:t>
            </a:r>
          </a:p>
          <a:p>
            <a:r>
              <a:rPr lang="en-US" sz="2000" dirty="0"/>
              <a:t>Los </a:t>
            </a:r>
            <a:r>
              <a:rPr lang="en-US" sz="2000" dirty="0" err="1"/>
              <a:t>carros</a:t>
            </a:r>
            <a:r>
              <a:rPr lang="en-US" sz="2000" dirty="0"/>
              <a:t> de </a:t>
            </a:r>
            <a:r>
              <a:rPr lang="en-US" sz="2000" dirty="0" err="1"/>
              <a:t>desayuno</a:t>
            </a:r>
            <a:r>
              <a:rPr lang="en-US" sz="2000" dirty="0"/>
              <a:t> para </a:t>
            </a:r>
            <a:r>
              <a:rPr lang="en-US" sz="2000" dirty="0" err="1"/>
              <a:t>llevar</a:t>
            </a:r>
            <a:r>
              <a:rPr lang="en-US" sz="2000" dirty="0"/>
              <a:t> </a:t>
            </a:r>
            <a:r>
              <a:rPr lang="en-US" sz="2000" dirty="0" err="1"/>
              <a:t>estarán</a:t>
            </a:r>
            <a:r>
              <a:rPr lang="en-US" sz="2000" dirty="0"/>
              <a:t> </a:t>
            </a:r>
            <a:r>
              <a:rPr lang="en-US" sz="2000" dirty="0" err="1"/>
              <a:t>disponibles</a:t>
            </a:r>
            <a:r>
              <a:rPr lang="en-US" sz="2000" dirty="0"/>
              <a:t> </a:t>
            </a:r>
            <a:r>
              <a:rPr lang="en-US" sz="2000" dirty="0" err="1"/>
              <a:t>en</a:t>
            </a:r>
            <a:r>
              <a:rPr lang="en-US" sz="2000" dirty="0"/>
              <a:t> </a:t>
            </a:r>
            <a:r>
              <a:rPr lang="en-US" sz="2000" dirty="0" err="1"/>
              <a:t>estos</a:t>
            </a:r>
            <a:r>
              <a:rPr lang="en-US" sz="2000" dirty="0"/>
              <a:t> </a:t>
            </a:r>
            <a:r>
              <a:rPr lang="en-US" sz="2000" dirty="0" err="1"/>
              <a:t>lugares</a:t>
            </a:r>
            <a:r>
              <a:rPr lang="en-US" sz="2000" dirty="0"/>
              <a:t> para </a:t>
            </a:r>
            <a:r>
              <a:rPr lang="en-US" sz="2000" dirty="0" err="1"/>
              <a:t>los</a:t>
            </a:r>
            <a:r>
              <a:rPr lang="en-US" sz="2000" dirty="0"/>
              <a:t> </a:t>
            </a:r>
            <a:r>
              <a:rPr lang="en-US" sz="2000" dirty="0" err="1"/>
              <a:t>estudiantes</a:t>
            </a:r>
            <a:r>
              <a:rPr lang="en-US" sz="2000" dirty="0"/>
              <a:t> que </a:t>
            </a:r>
            <a:r>
              <a:rPr lang="en-US" sz="2000" dirty="0" err="1"/>
              <a:t>desayunan</a:t>
            </a:r>
            <a:r>
              <a:rPr lang="en-US" sz="2000" dirty="0"/>
              <a:t> </a:t>
            </a:r>
            <a:r>
              <a:rPr lang="en-US" sz="2000" dirty="0" err="1"/>
              <a:t>en</a:t>
            </a:r>
            <a:r>
              <a:rPr lang="en-US" sz="2000" dirty="0"/>
              <a:t> la </a:t>
            </a:r>
            <a:r>
              <a:rPr lang="en-US" sz="2000" dirty="0" err="1"/>
              <a:t>escuela</a:t>
            </a:r>
            <a:r>
              <a:rPr lang="en-US" sz="2000" dirty="0"/>
              <a:t>.</a:t>
            </a:r>
            <a:r>
              <a:rPr lang="en-US" sz="2200" dirty="0"/>
              <a:t>
</a:t>
            </a:r>
          </a:p>
        </p:txBody>
      </p:sp>
    </p:spTree>
    <p:extLst>
      <p:ext uri="{BB962C8B-B14F-4D97-AF65-F5344CB8AC3E}">
        <p14:creationId xmlns:p14="http://schemas.microsoft.com/office/powerpoint/2010/main" val="2495253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0088-7A32-4D30-BFC1-40541ACD25F0}"/>
              </a:ext>
            </a:extLst>
          </p:cNvPr>
          <p:cNvSpPr>
            <a:spLocks noGrp="1"/>
          </p:cNvSpPr>
          <p:nvPr>
            <p:ph type="title"/>
          </p:nvPr>
        </p:nvSpPr>
        <p:spPr>
          <a:xfrm>
            <a:off x="980380" y="870204"/>
            <a:ext cx="7024744" cy="1143000"/>
          </a:xfrm>
        </p:spPr>
        <p:txBody>
          <a:bodyPr>
            <a:normAutofit fontScale="90000"/>
          </a:bodyPr>
          <a:lstStyle/>
          <a:p>
            <a:r>
              <a:rPr lang="en-US" sz="3200" dirty="0"/>
              <a:t>What to Bring to School?</a:t>
            </a:r>
            <a:br>
              <a:rPr lang="en-US" sz="3200" dirty="0"/>
            </a:br>
            <a:r>
              <a:rPr lang="en-US" sz="3200" dirty="0"/>
              <a:t>¿</a:t>
            </a:r>
            <a:r>
              <a:rPr lang="en-US" sz="3200" dirty="0" err="1"/>
              <a:t>Qué</a:t>
            </a:r>
            <a:r>
              <a:rPr lang="en-US" sz="3200" dirty="0"/>
              <a:t> </a:t>
            </a:r>
            <a:r>
              <a:rPr lang="en-US" sz="3200" dirty="0" err="1"/>
              <a:t>llevar</a:t>
            </a:r>
            <a:r>
              <a:rPr lang="en-US" sz="3200" dirty="0"/>
              <a:t> a la </a:t>
            </a:r>
            <a:r>
              <a:rPr lang="en-US" sz="3200" dirty="0" err="1"/>
              <a:t>escuela</a:t>
            </a:r>
            <a:r>
              <a:rPr lang="en-US" sz="3200" dirty="0"/>
              <a:t>?
</a:t>
            </a:r>
          </a:p>
        </p:txBody>
      </p:sp>
      <p:sp>
        <p:nvSpPr>
          <p:cNvPr id="3" name="Content Placeholder 2">
            <a:extLst>
              <a:ext uri="{FF2B5EF4-FFF2-40B4-BE49-F238E27FC236}">
                <a16:creationId xmlns:a16="http://schemas.microsoft.com/office/drawing/2014/main" id="{B7ABDB37-EB0D-4987-AC4F-430BB26747F4}"/>
              </a:ext>
            </a:extLst>
          </p:cNvPr>
          <p:cNvSpPr>
            <a:spLocks noGrp="1"/>
          </p:cNvSpPr>
          <p:nvPr>
            <p:ph sz="quarter" idx="13"/>
          </p:nvPr>
        </p:nvSpPr>
        <p:spPr>
          <a:xfrm>
            <a:off x="360608" y="1905000"/>
            <a:ext cx="4138241" cy="4386330"/>
          </a:xfrm>
        </p:spPr>
        <p:txBody>
          <a:bodyPr>
            <a:normAutofit fontScale="92500" lnSpcReduction="20000"/>
          </a:bodyPr>
          <a:lstStyle/>
          <a:p>
            <a:r>
              <a:rPr lang="en-US" dirty="0"/>
              <a:t>Students should bring</a:t>
            </a:r>
          </a:p>
          <a:p>
            <a:r>
              <a:rPr lang="en-US" dirty="0"/>
              <a:t>Los </a:t>
            </a:r>
            <a:r>
              <a:rPr lang="en-US" dirty="0" err="1"/>
              <a:t>estudiantes</a:t>
            </a:r>
            <a:r>
              <a:rPr lang="en-US" dirty="0"/>
              <a:t> </a:t>
            </a:r>
            <a:r>
              <a:rPr lang="en-US" dirty="0" err="1"/>
              <a:t>deben</a:t>
            </a:r>
            <a:r>
              <a:rPr lang="en-US" dirty="0"/>
              <a:t> </a:t>
            </a:r>
            <a:r>
              <a:rPr lang="en-US" dirty="0" err="1"/>
              <a:t>traer</a:t>
            </a:r>
            <a:r>
              <a:rPr lang="en-US" dirty="0"/>
              <a:t>:</a:t>
            </a:r>
          </a:p>
          <a:p>
            <a:pPr lvl="1"/>
            <a:r>
              <a:rPr lang="en-US" dirty="0"/>
              <a:t>iPad</a:t>
            </a:r>
          </a:p>
          <a:p>
            <a:pPr lvl="1"/>
            <a:r>
              <a:rPr lang="en-US" dirty="0"/>
              <a:t>iPad charger </a:t>
            </a:r>
          </a:p>
          <a:p>
            <a:pPr marL="457200" lvl="1" indent="0">
              <a:buNone/>
            </a:pPr>
            <a:r>
              <a:rPr lang="en-US" dirty="0"/>
              <a:t>   Cargador de iPad</a:t>
            </a:r>
          </a:p>
          <a:p>
            <a:pPr lvl="1"/>
            <a:r>
              <a:rPr lang="en-US" dirty="0"/>
              <a:t>Pen or pencil</a:t>
            </a:r>
          </a:p>
          <a:p>
            <a:pPr marL="457200" lvl="1" indent="0">
              <a:buNone/>
            </a:pPr>
            <a:r>
              <a:rPr lang="en-US" dirty="0"/>
              <a:t>   </a:t>
            </a:r>
            <a:r>
              <a:rPr lang="en-US" dirty="0" err="1"/>
              <a:t>Bolígrafo</a:t>
            </a:r>
            <a:r>
              <a:rPr lang="en-US" dirty="0"/>
              <a:t> o </a:t>
            </a:r>
            <a:r>
              <a:rPr lang="en-US" dirty="0" err="1"/>
              <a:t>lápiz</a:t>
            </a:r>
            <a:endParaRPr lang="en-US" dirty="0"/>
          </a:p>
          <a:p>
            <a:pPr lvl="1"/>
            <a:r>
              <a:rPr lang="en-US" dirty="0"/>
              <a:t>Folder</a:t>
            </a:r>
          </a:p>
          <a:p>
            <a:pPr marL="457200" lvl="1" indent="0">
              <a:buNone/>
            </a:pPr>
            <a:r>
              <a:rPr lang="en-US" dirty="0"/>
              <a:t>    </a:t>
            </a:r>
            <a:r>
              <a:rPr lang="en-US" dirty="0" err="1"/>
              <a:t>Carpeta</a:t>
            </a:r>
            <a:endParaRPr lang="en-US" dirty="0"/>
          </a:p>
          <a:p>
            <a:pPr lvl="1"/>
            <a:r>
              <a:rPr lang="en-US" dirty="0"/>
              <a:t>Notebook</a:t>
            </a:r>
          </a:p>
          <a:p>
            <a:pPr marL="457200" lvl="1" indent="0">
              <a:buNone/>
            </a:pPr>
            <a:r>
              <a:rPr lang="en-US" dirty="0"/>
              <a:t>    </a:t>
            </a:r>
            <a:r>
              <a:rPr lang="en-US" dirty="0" err="1"/>
              <a:t>Cuaderno</a:t>
            </a:r>
            <a:endParaRPr lang="en-US" dirty="0"/>
          </a:p>
          <a:p>
            <a:pPr lvl="1"/>
            <a:r>
              <a:rPr lang="en-US" dirty="0"/>
              <a:t>Any other </a:t>
            </a:r>
            <a:r>
              <a:rPr lang="en-US" b="1" dirty="0"/>
              <a:t>necessary</a:t>
            </a:r>
            <a:r>
              <a:rPr lang="en-US" dirty="0"/>
              <a:t> materials </a:t>
            </a:r>
          </a:p>
          <a:p>
            <a:pPr lvl="1"/>
            <a:r>
              <a:rPr lang="en-US" dirty="0" err="1"/>
              <a:t>Cualquier</a:t>
            </a:r>
            <a:r>
              <a:rPr lang="en-US" dirty="0"/>
              <a:t> </a:t>
            </a:r>
            <a:r>
              <a:rPr lang="en-US" dirty="0" err="1"/>
              <a:t>otro</a:t>
            </a:r>
            <a:r>
              <a:rPr lang="en-US" dirty="0"/>
              <a:t> material </a:t>
            </a:r>
            <a:r>
              <a:rPr lang="en-US" dirty="0" err="1"/>
              <a:t>necesario</a:t>
            </a:r>
            <a:r>
              <a:rPr lang="en-US" dirty="0"/>
              <a:t> </a:t>
            </a:r>
          </a:p>
        </p:txBody>
      </p:sp>
      <p:sp>
        <p:nvSpPr>
          <p:cNvPr id="4" name="Content Placeholder 3">
            <a:extLst>
              <a:ext uri="{FF2B5EF4-FFF2-40B4-BE49-F238E27FC236}">
                <a16:creationId xmlns:a16="http://schemas.microsoft.com/office/drawing/2014/main" id="{DA4D3CFE-2CE4-4148-8A65-FD14B6309313}"/>
              </a:ext>
            </a:extLst>
          </p:cNvPr>
          <p:cNvSpPr>
            <a:spLocks noGrp="1"/>
          </p:cNvSpPr>
          <p:nvPr>
            <p:ph sz="quarter" idx="14"/>
          </p:nvPr>
        </p:nvSpPr>
        <p:spPr>
          <a:xfrm>
            <a:off x="4651249" y="1923288"/>
            <a:ext cx="3419856" cy="4368042"/>
          </a:xfrm>
        </p:spPr>
        <p:txBody>
          <a:bodyPr>
            <a:normAutofit/>
          </a:bodyPr>
          <a:lstStyle/>
          <a:p>
            <a:r>
              <a:rPr lang="en-US" sz="2200" dirty="0"/>
              <a:t>Students should NOT bring</a:t>
            </a:r>
          </a:p>
          <a:p>
            <a:r>
              <a:rPr lang="en-US" sz="2200" dirty="0"/>
              <a:t>Los </a:t>
            </a:r>
            <a:r>
              <a:rPr lang="en-US" sz="2200" dirty="0" err="1"/>
              <a:t>estudiantes</a:t>
            </a:r>
            <a:r>
              <a:rPr lang="en-US" sz="2200" dirty="0"/>
              <a:t> NO </a:t>
            </a:r>
            <a:r>
              <a:rPr lang="en-US" sz="2200" dirty="0" err="1"/>
              <a:t>deben</a:t>
            </a:r>
            <a:r>
              <a:rPr lang="en-US" sz="2200" dirty="0"/>
              <a:t> </a:t>
            </a:r>
            <a:r>
              <a:rPr lang="en-US" sz="2200" dirty="0" err="1"/>
              <a:t>traer</a:t>
            </a:r>
            <a:r>
              <a:rPr lang="en-US" sz="2200" dirty="0"/>
              <a:t>:</a:t>
            </a:r>
          </a:p>
          <a:p>
            <a:pPr lvl="1"/>
            <a:r>
              <a:rPr lang="en-US" sz="2000" dirty="0"/>
              <a:t>Personal belongings</a:t>
            </a:r>
          </a:p>
          <a:p>
            <a:pPr lvl="1"/>
            <a:r>
              <a:rPr lang="en-US" sz="2000" dirty="0" err="1"/>
              <a:t>Objetos</a:t>
            </a:r>
            <a:r>
              <a:rPr lang="en-US" sz="2000" dirty="0"/>
              <a:t> </a:t>
            </a:r>
            <a:r>
              <a:rPr lang="en-US" sz="2000" dirty="0" err="1"/>
              <a:t>personales</a:t>
            </a:r>
            <a:endParaRPr lang="en-US" sz="2000" dirty="0"/>
          </a:p>
          <a:p>
            <a:pPr lvl="1"/>
            <a:r>
              <a:rPr lang="en-US" sz="2000" dirty="0"/>
              <a:t>Unnecessary books</a:t>
            </a:r>
          </a:p>
          <a:p>
            <a:pPr lvl="1"/>
            <a:r>
              <a:rPr lang="en-US" sz="2000" dirty="0" err="1"/>
              <a:t>Libros</a:t>
            </a:r>
            <a:r>
              <a:rPr lang="en-US" sz="2000" dirty="0"/>
              <a:t> </a:t>
            </a:r>
            <a:r>
              <a:rPr lang="en-US" sz="2000" dirty="0" err="1"/>
              <a:t>innecesarios</a:t>
            </a:r>
            <a:r>
              <a:rPr lang="en-US" sz="2000" dirty="0"/>
              <a:t> </a:t>
            </a:r>
          </a:p>
          <a:p>
            <a:pPr marL="68580" indent="0">
              <a:buNone/>
            </a:pPr>
            <a:endParaRPr lang="en-US" dirty="0"/>
          </a:p>
        </p:txBody>
      </p:sp>
      <p:pic>
        <p:nvPicPr>
          <p:cNvPr id="6" name="Picture 5">
            <a:extLst>
              <a:ext uri="{FF2B5EF4-FFF2-40B4-BE49-F238E27FC236}">
                <a16:creationId xmlns:a16="http://schemas.microsoft.com/office/drawing/2014/main" id="{197B5FA6-E05F-4AD9-9B03-4AAC8F59E9DF}"/>
              </a:ext>
            </a:extLst>
          </p:cNvPr>
          <p:cNvPicPr>
            <a:picLocks noChangeAspect="1"/>
          </p:cNvPicPr>
          <p:nvPr/>
        </p:nvPicPr>
        <p:blipFill>
          <a:blip r:embed="rId2"/>
          <a:stretch>
            <a:fillRect/>
          </a:stretch>
        </p:blipFill>
        <p:spPr>
          <a:xfrm>
            <a:off x="7104802" y="521670"/>
            <a:ext cx="1310773" cy="1401618"/>
          </a:xfrm>
          <a:prstGeom prst="rect">
            <a:avLst/>
          </a:prstGeom>
        </p:spPr>
      </p:pic>
    </p:spTree>
    <p:extLst>
      <p:ext uri="{BB962C8B-B14F-4D97-AF65-F5344CB8AC3E}">
        <p14:creationId xmlns:p14="http://schemas.microsoft.com/office/powerpoint/2010/main" val="381967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950" y="535655"/>
            <a:ext cx="7024744" cy="1143000"/>
          </a:xfrm>
        </p:spPr>
        <p:txBody>
          <a:bodyPr>
            <a:normAutofit/>
          </a:bodyPr>
          <a:lstStyle/>
          <a:p>
            <a:r>
              <a:rPr lang="en-US" sz="2400" dirty="0"/>
              <a:t>Traditional Freshman Schedule</a:t>
            </a:r>
            <a:br>
              <a:rPr lang="en-US" sz="2400" dirty="0"/>
            </a:br>
            <a:r>
              <a:rPr lang="en-US" sz="2400" dirty="0" err="1"/>
              <a:t>Horario</a:t>
            </a:r>
            <a:r>
              <a:rPr lang="en-US" sz="2400" dirty="0"/>
              <a:t> </a:t>
            </a:r>
            <a:r>
              <a:rPr lang="en-US" sz="2400" dirty="0" err="1"/>
              <a:t>tradicional</a:t>
            </a:r>
            <a:r>
              <a:rPr lang="en-US" sz="2400" dirty="0"/>
              <a:t> de primer </a:t>
            </a:r>
            <a:r>
              <a:rPr lang="en-US" sz="2400" dirty="0" err="1"/>
              <a:t>año</a:t>
            </a:r>
            <a:r>
              <a:rPr lang="en-US" sz="2400" dirty="0"/>
              <a:t>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78694324"/>
              </p:ext>
            </p:extLst>
          </p:nvPr>
        </p:nvGraphicFramePr>
        <p:xfrm>
          <a:off x="3599728" y="1913717"/>
          <a:ext cx="4831528" cy="4994594"/>
        </p:xfrm>
        <a:graphic>
          <a:graphicData uri="http://schemas.openxmlformats.org/drawingml/2006/table">
            <a:tbl>
              <a:tblPr firstRow="1" bandRow="1">
                <a:tableStyleId>{5C22544A-7EE6-4342-B048-85BDC9FD1C3A}</a:tableStyleId>
              </a:tblPr>
              <a:tblGrid>
                <a:gridCol w="1599824">
                  <a:extLst>
                    <a:ext uri="{9D8B030D-6E8A-4147-A177-3AD203B41FA5}">
                      <a16:colId xmlns:a16="http://schemas.microsoft.com/office/drawing/2014/main" val="20000"/>
                    </a:ext>
                  </a:extLst>
                </a:gridCol>
                <a:gridCol w="2310855">
                  <a:extLst>
                    <a:ext uri="{9D8B030D-6E8A-4147-A177-3AD203B41FA5}">
                      <a16:colId xmlns:a16="http://schemas.microsoft.com/office/drawing/2014/main" val="20001"/>
                    </a:ext>
                  </a:extLst>
                </a:gridCol>
                <a:gridCol w="622152">
                  <a:extLst>
                    <a:ext uri="{9D8B030D-6E8A-4147-A177-3AD203B41FA5}">
                      <a16:colId xmlns:a16="http://schemas.microsoft.com/office/drawing/2014/main" val="20002"/>
                    </a:ext>
                  </a:extLst>
                </a:gridCol>
                <a:gridCol w="298697">
                  <a:extLst>
                    <a:ext uri="{9D8B030D-6E8A-4147-A177-3AD203B41FA5}">
                      <a16:colId xmlns:a16="http://schemas.microsoft.com/office/drawing/2014/main" val="20003"/>
                    </a:ext>
                  </a:extLst>
                </a:gridCol>
              </a:tblGrid>
              <a:tr h="372978">
                <a:tc>
                  <a:txBody>
                    <a:bodyPr/>
                    <a:lstStyle/>
                    <a:p>
                      <a:endParaRPr lang="en-US"/>
                    </a:p>
                  </a:txBody>
                  <a:tcPr/>
                </a:tc>
                <a:tc>
                  <a:txBody>
                    <a:bodyPr/>
                    <a:lstStyle/>
                    <a:p>
                      <a:endParaRPr lang="en-US"/>
                    </a:p>
                  </a:txBody>
                  <a:tcPr/>
                </a:tc>
                <a:tc gridSpan="2">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44052">
                <a:tc>
                  <a:txBody>
                    <a:bodyPr/>
                    <a:lstStyle/>
                    <a:p>
                      <a:pPr algn="ctr"/>
                      <a:r>
                        <a:rPr lang="en-US" sz="1200" dirty="0"/>
                        <a:t>1</a:t>
                      </a:r>
                    </a:p>
                  </a:txBody>
                  <a:tcPr/>
                </a:tc>
                <a:tc gridSpan="3">
                  <a:txBody>
                    <a:bodyPr/>
                    <a:lstStyle/>
                    <a:p>
                      <a:r>
                        <a:rPr lang="en-US" sz="1000" dirty="0"/>
                        <a:t>English 1 (ELA)/ </a:t>
                      </a:r>
                      <a:r>
                        <a:rPr lang="en-US" sz="1000" dirty="0" err="1"/>
                        <a:t>Inglés</a:t>
                      </a:r>
                      <a:r>
                        <a:rPr lang="en-US" sz="1000" dirty="0"/>
                        <a:t> 1 (ELA)</a:t>
                      </a:r>
                      <a:r>
                        <a:rPr lang="en-US" sz="1050" dirty="0"/>
                        <a:t>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602091">
                <a:tc>
                  <a:txBody>
                    <a:bodyPr/>
                    <a:lstStyle/>
                    <a:p>
                      <a:pPr algn="ctr"/>
                      <a:r>
                        <a:rPr lang="en-US" sz="1200" dirty="0"/>
                        <a:t>2</a:t>
                      </a:r>
                    </a:p>
                  </a:txBody>
                  <a:tcPr/>
                </a:tc>
                <a:tc gridSpan="3">
                  <a:txBody>
                    <a:bodyPr/>
                    <a:lstStyle/>
                    <a:p>
                      <a:r>
                        <a:rPr lang="en-US" sz="1050" dirty="0"/>
                        <a:t>Global History1 (Social Studies)/Historia Global1 (</a:t>
                      </a:r>
                      <a:r>
                        <a:rPr lang="en-US" sz="1050" dirty="0" err="1"/>
                        <a:t>Estudios</a:t>
                      </a:r>
                      <a:r>
                        <a:rPr lang="en-US" sz="1050" dirty="0"/>
                        <a:t> </a:t>
                      </a:r>
                      <a:r>
                        <a:rPr lang="en-US" sz="1050" dirty="0" err="1"/>
                        <a:t>Sociales</a:t>
                      </a:r>
                      <a:r>
                        <a:rPr lang="en-US" sz="1050" dirty="0"/>
                        <a:t>)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602091">
                <a:tc>
                  <a:txBody>
                    <a:bodyPr/>
                    <a:lstStyle/>
                    <a:p>
                      <a:pPr algn="ctr"/>
                      <a:r>
                        <a:rPr lang="en-US" sz="1200" dirty="0"/>
                        <a:t>3</a:t>
                      </a:r>
                    </a:p>
                  </a:txBody>
                  <a:tcPr/>
                </a:tc>
                <a:tc gridSpan="3">
                  <a:txBody>
                    <a:bodyPr/>
                    <a:lstStyle/>
                    <a:p>
                      <a:r>
                        <a:rPr lang="en-US" sz="1050" dirty="0"/>
                        <a:t>Algebra or Geometry (Math)/</a:t>
                      </a:r>
                      <a:r>
                        <a:rPr lang="en-US" sz="1050" dirty="0" err="1"/>
                        <a:t>Álgebra</a:t>
                      </a:r>
                      <a:r>
                        <a:rPr lang="en-US" sz="1050" dirty="0"/>
                        <a:t> o </a:t>
                      </a:r>
                      <a:r>
                        <a:rPr lang="en-US" sz="1050" dirty="0" err="1"/>
                        <a:t>Geometría</a:t>
                      </a:r>
                      <a:r>
                        <a:rPr lang="en-US" sz="1050" dirty="0"/>
                        <a:t> (</a:t>
                      </a:r>
                      <a:r>
                        <a:rPr lang="en-US" sz="1050" dirty="0" err="1"/>
                        <a:t>Matemáticas</a:t>
                      </a:r>
                      <a:r>
                        <a:rPr lang="en-US" sz="1050" dirty="0"/>
                        <a:t>)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602091">
                <a:tc>
                  <a:txBody>
                    <a:bodyPr/>
                    <a:lstStyle/>
                    <a:p>
                      <a:pPr algn="ctr"/>
                      <a:r>
                        <a:rPr lang="en-US" sz="1200" dirty="0"/>
                        <a:t>4</a:t>
                      </a:r>
                    </a:p>
                  </a:txBody>
                  <a:tcPr/>
                </a:tc>
                <a:tc gridSpan="3">
                  <a:txBody>
                    <a:bodyPr/>
                    <a:lstStyle/>
                    <a:p>
                      <a:r>
                        <a:rPr lang="en-US" sz="1050" dirty="0"/>
                        <a:t>Living Environment (Science)/</a:t>
                      </a:r>
                      <a:r>
                        <a:rPr lang="en-US" sz="1050" dirty="0" err="1"/>
                        <a:t>Entorno</a:t>
                      </a:r>
                      <a:r>
                        <a:rPr lang="en-US" sz="1050" dirty="0"/>
                        <a:t> de </a:t>
                      </a:r>
                      <a:r>
                        <a:rPr lang="en-US" sz="1050" dirty="0" err="1"/>
                        <a:t>vida</a:t>
                      </a:r>
                      <a:r>
                        <a:rPr lang="en-US" sz="1050" dirty="0"/>
                        <a:t> (</a:t>
                      </a:r>
                      <a:r>
                        <a:rPr lang="en-US" sz="1050" dirty="0" err="1"/>
                        <a:t>Ciencia</a:t>
                      </a:r>
                      <a:r>
                        <a:rPr lang="en-US" sz="1050" dirty="0"/>
                        <a:t>)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602091">
                <a:tc>
                  <a:txBody>
                    <a:bodyPr/>
                    <a:lstStyle/>
                    <a:p>
                      <a:pPr algn="ctr"/>
                      <a:r>
                        <a:rPr lang="en-US" sz="1200" dirty="0"/>
                        <a:t>5</a:t>
                      </a:r>
                    </a:p>
                  </a:txBody>
                  <a:tcPr/>
                </a:tc>
                <a:tc gridSpan="3">
                  <a:txBody>
                    <a:bodyPr/>
                    <a:lstStyle/>
                    <a:p>
                      <a:r>
                        <a:rPr lang="en-US" sz="1050" dirty="0"/>
                        <a:t>Science lab/Aquatics (PE)/</a:t>
                      </a:r>
                      <a:r>
                        <a:rPr lang="en-US" sz="1050" dirty="0" err="1"/>
                        <a:t>Laboratorio</a:t>
                      </a:r>
                      <a:r>
                        <a:rPr lang="en-US" sz="1050" dirty="0"/>
                        <a:t> de </a:t>
                      </a:r>
                      <a:r>
                        <a:rPr lang="en-US" sz="1050" dirty="0" err="1"/>
                        <a:t>ciencias</a:t>
                      </a:r>
                      <a:r>
                        <a:rPr lang="en-US" sz="1050" dirty="0"/>
                        <a:t>/</a:t>
                      </a:r>
                      <a:r>
                        <a:rPr lang="en-US" sz="1050" dirty="0" err="1"/>
                        <a:t>Acuáticos</a:t>
                      </a:r>
                      <a:r>
                        <a:rPr lang="en-US" sz="1050" dirty="0"/>
                        <a:t> (PE)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r h="344052">
                <a:tc>
                  <a:txBody>
                    <a:bodyPr/>
                    <a:lstStyle/>
                    <a:p>
                      <a:pPr algn="ctr"/>
                      <a:r>
                        <a:rPr lang="en-US" sz="1200" dirty="0"/>
                        <a:t>6</a:t>
                      </a:r>
                    </a:p>
                  </a:txBody>
                  <a:tcPr/>
                </a:tc>
                <a:tc gridSpan="3">
                  <a:txBody>
                    <a:bodyPr/>
                    <a:lstStyle/>
                    <a:p>
                      <a:r>
                        <a:rPr lang="en-US" sz="1050" dirty="0"/>
                        <a:t>LOTE World Language/</a:t>
                      </a:r>
                      <a:r>
                        <a:rPr lang="en-US" sz="1050" dirty="0" err="1"/>
                        <a:t>Idioma</a:t>
                      </a:r>
                      <a:r>
                        <a:rPr lang="en-US" sz="1050" dirty="0"/>
                        <a:t> </a:t>
                      </a:r>
                      <a:r>
                        <a:rPr lang="en-US" sz="1050" dirty="0" err="1"/>
                        <a:t>mundial</a:t>
                      </a:r>
                      <a:r>
                        <a:rPr lang="en-US" sz="1050" dirty="0"/>
                        <a:t>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6"/>
                  </a:ext>
                </a:extLst>
              </a:tr>
              <a:tr h="344052">
                <a:tc>
                  <a:txBody>
                    <a:bodyPr/>
                    <a:lstStyle/>
                    <a:p>
                      <a:pPr algn="ctr"/>
                      <a:r>
                        <a:rPr lang="en-US" sz="1200" dirty="0"/>
                        <a:t>7</a:t>
                      </a:r>
                    </a:p>
                  </a:txBody>
                  <a:tcPr/>
                </a:tc>
                <a:tc gridSpan="3">
                  <a:txBody>
                    <a:bodyPr/>
                    <a:lstStyle/>
                    <a:p>
                      <a:r>
                        <a:rPr lang="en-US" sz="1050" dirty="0"/>
                        <a:t>Music/Art elective/</a:t>
                      </a:r>
                      <a:r>
                        <a:rPr lang="en-US" sz="1050" dirty="0" err="1"/>
                        <a:t>Electiva</a:t>
                      </a:r>
                      <a:r>
                        <a:rPr lang="en-US" sz="1050" dirty="0"/>
                        <a:t> de Música/</a:t>
                      </a:r>
                      <a:r>
                        <a:rPr lang="en-US" sz="1050" dirty="0" err="1"/>
                        <a:t>Arte</a:t>
                      </a:r>
                      <a:r>
                        <a:rPr lang="en-US" sz="1050" dirty="0"/>
                        <a:t>
</a:t>
                      </a:r>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6240">
                <a:tc>
                  <a:txBody>
                    <a:bodyPr/>
                    <a:lstStyle/>
                    <a:p>
                      <a:pPr algn="ctr"/>
                      <a:r>
                        <a:rPr lang="en-US" sz="1200" dirty="0"/>
                        <a:t>8</a:t>
                      </a:r>
                    </a:p>
                  </a:txBody>
                  <a:tcPr/>
                </a:tc>
                <a:tc gridSpan="2">
                  <a:txBody>
                    <a:bodyPr/>
                    <a:lstStyle/>
                    <a:p>
                      <a:r>
                        <a:rPr lang="en-US" sz="1050" dirty="0"/>
                        <a:t>Elective/AVID/Learning Lab/ESOL Lab</a:t>
                      </a:r>
                      <a:r>
                        <a:rPr lang="en-US" sz="1050" baseline="0" dirty="0"/>
                        <a:t>/Study Hall/</a:t>
                      </a:r>
                      <a:r>
                        <a:rPr lang="en-US" sz="1050" baseline="0" dirty="0" err="1"/>
                        <a:t>Electivo</a:t>
                      </a:r>
                      <a:r>
                        <a:rPr lang="en-US" sz="1050" baseline="0" dirty="0"/>
                        <a:t>/AVID/</a:t>
                      </a:r>
                      <a:r>
                        <a:rPr lang="en-US" sz="1050" baseline="0" dirty="0" err="1"/>
                        <a:t>Laboratorio</a:t>
                      </a:r>
                      <a:r>
                        <a:rPr lang="en-US" sz="1050" baseline="0" dirty="0"/>
                        <a:t> de </a:t>
                      </a:r>
                      <a:r>
                        <a:rPr lang="en-US" sz="1050" baseline="0" dirty="0" err="1"/>
                        <a:t>Aprendizaje</a:t>
                      </a:r>
                      <a:r>
                        <a:rPr lang="en-US" sz="1050" baseline="0" dirty="0"/>
                        <a:t>/</a:t>
                      </a:r>
                      <a:r>
                        <a:rPr lang="en-US" sz="1050" baseline="0" dirty="0" err="1"/>
                        <a:t>Laboratorio</a:t>
                      </a:r>
                      <a:r>
                        <a:rPr lang="en-US" sz="1050" baseline="0" dirty="0"/>
                        <a:t> ESOL/Sala de </a:t>
                      </a:r>
                      <a:r>
                        <a:rPr lang="en-US" sz="1050" baseline="0" dirty="0" err="1"/>
                        <a:t>Estudio</a:t>
                      </a:r>
                      <a:r>
                        <a:rPr lang="en-US" sz="1050" baseline="0" dirty="0"/>
                        <a:t>
</a:t>
                      </a:r>
                      <a:endParaRPr lang="en-US" sz="1050" dirty="0"/>
                    </a:p>
                  </a:txBody>
                  <a:tcPr/>
                </a:tc>
                <a:tc hMerge="1">
                  <a:txBody>
                    <a:bodyPr/>
                    <a:lstStyle/>
                    <a:p>
                      <a:endParaRPr lang="en-US"/>
                    </a:p>
                  </a:txBody>
                  <a:tcPr/>
                </a:tc>
                <a:tc>
                  <a:txBody>
                    <a:bodyPr/>
                    <a:lstStyle/>
                    <a:p>
                      <a:endParaRPr lang="en-US" dirty="0"/>
                    </a:p>
                  </a:txBody>
                  <a:tcPr/>
                </a:tc>
                <a:extLst>
                  <a:ext uri="{0D108BD9-81ED-4DB2-BD59-A6C34878D82A}">
                    <a16:rowId xmlns:a16="http://schemas.microsoft.com/office/drawing/2014/main" val="10008"/>
                  </a:ext>
                </a:extLst>
              </a:tr>
            </a:tbl>
          </a:graphicData>
        </a:graphic>
      </p:graphicFrame>
      <p:sp>
        <p:nvSpPr>
          <p:cNvPr id="5" name="TextBox 4">
            <a:extLst>
              <a:ext uri="{FF2B5EF4-FFF2-40B4-BE49-F238E27FC236}">
                <a16:creationId xmlns:a16="http://schemas.microsoft.com/office/drawing/2014/main" id="{D9543041-9075-4168-8B48-E9B2947113DA}"/>
              </a:ext>
            </a:extLst>
          </p:cNvPr>
          <p:cNvSpPr txBox="1"/>
          <p:nvPr/>
        </p:nvSpPr>
        <p:spPr>
          <a:xfrm>
            <a:off x="828675" y="2164180"/>
            <a:ext cx="1913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Click to add text</a:t>
            </a:r>
          </a:p>
        </p:txBody>
      </p:sp>
      <p:pic>
        <p:nvPicPr>
          <p:cNvPr id="6" name="Picture 6" descr="A picture containing drawing&#10;&#10;Description automatically generated">
            <a:extLst>
              <a:ext uri="{FF2B5EF4-FFF2-40B4-BE49-F238E27FC236}">
                <a16:creationId xmlns:a16="http://schemas.microsoft.com/office/drawing/2014/main" id="{024B60E6-D801-41EF-A47C-B6F8E0F72F66}"/>
              </a:ext>
            </a:extLst>
          </p:cNvPr>
          <p:cNvPicPr>
            <a:picLocks noChangeAspect="1"/>
          </p:cNvPicPr>
          <p:nvPr/>
        </p:nvPicPr>
        <p:blipFill>
          <a:blip r:embed="rId3"/>
          <a:stretch>
            <a:fillRect/>
          </a:stretch>
        </p:blipFill>
        <p:spPr>
          <a:xfrm>
            <a:off x="782950" y="1981836"/>
            <a:ext cx="2275609" cy="2429178"/>
          </a:xfrm>
          <a:prstGeom prst="rect">
            <a:avLst/>
          </a:prstGeom>
        </p:spPr>
      </p:pic>
    </p:spTree>
    <p:extLst>
      <p:ext uri="{BB962C8B-B14F-4D97-AF65-F5344CB8AC3E}">
        <p14:creationId xmlns:p14="http://schemas.microsoft.com/office/powerpoint/2010/main" val="13212085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0BE6A-6190-45F4-BA1D-B547CC2C7856}"/>
              </a:ext>
            </a:extLst>
          </p:cNvPr>
          <p:cNvSpPr>
            <a:spLocks noGrp="1"/>
          </p:cNvSpPr>
          <p:nvPr>
            <p:ph type="title"/>
          </p:nvPr>
        </p:nvSpPr>
        <p:spPr>
          <a:xfrm>
            <a:off x="1059628" y="534454"/>
            <a:ext cx="7024744" cy="1143000"/>
          </a:xfrm>
        </p:spPr>
        <p:txBody>
          <a:bodyPr>
            <a:normAutofit/>
          </a:bodyPr>
          <a:lstStyle/>
          <a:p>
            <a:r>
              <a:rPr lang="en-US" dirty="0"/>
              <a:t>Lunch</a:t>
            </a:r>
            <a:r>
              <a:rPr lang="en-US" dirty="0">
                <a:solidFill>
                  <a:schemeClr val="tx1"/>
                </a:solidFill>
              </a:rPr>
              <a:t>/</a:t>
            </a:r>
            <a:r>
              <a:rPr lang="en-US" dirty="0"/>
              <a:t>Almuerzo: </a:t>
            </a:r>
          </a:p>
        </p:txBody>
      </p:sp>
      <p:sp>
        <p:nvSpPr>
          <p:cNvPr id="3" name="Content Placeholder 2">
            <a:extLst>
              <a:ext uri="{FF2B5EF4-FFF2-40B4-BE49-F238E27FC236}">
                <a16:creationId xmlns:a16="http://schemas.microsoft.com/office/drawing/2014/main" id="{BD0F24EF-8486-4527-A567-B0063CA963CA}"/>
              </a:ext>
            </a:extLst>
          </p:cNvPr>
          <p:cNvSpPr>
            <a:spLocks noGrp="1"/>
          </p:cNvSpPr>
          <p:nvPr>
            <p:ph sz="quarter" idx="13"/>
          </p:nvPr>
        </p:nvSpPr>
        <p:spPr>
          <a:xfrm>
            <a:off x="838200" y="1942044"/>
            <a:ext cx="2819400" cy="4915955"/>
          </a:xfrm>
        </p:spPr>
        <p:txBody>
          <a:bodyPr vert="horz" lIns="91440" tIns="45720" rIns="91440" bIns="45720" rtlCol="0" anchor="t">
            <a:normAutofit fontScale="70000" lnSpcReduction="20000"/>
          </a:bodyPr>
          <a:lstStyle/>
          <a:p>
            <a:r>
              <a:rPr lang="en-US" dirty="0"/>
              <a:t>This year we have transitioned to multiple lunch periods. This means you will see a period that indicates lunch on your </a:t>
            </a:r>
            <a:r>
              <a:rPr lang="en-US" dirty="0" err="1"/>
              <a:t>childs</a:t>
            </a:r>
            <a:r>
              <a:rPr lang="en-US" dirty="0"/>
              <a:t> schedule. </a:t>
            </a:r>
          </a:p>
          <a:p>
            <a:r>
              <a:rPr lang="es-ES" dirty="0"/>
              <a:t>Este año hemos pasado a múltiples períodos de almuerzo. Esto significa que verá un período que indica el almuerzo en el horario de su hijo. </a:t>
            </a:r>
            <a:endParaRPr lang="en-US" dirty="0"/>
          </a:p>
          <a:p>
            <a:r>
              <a:rPr lang="en-US" dirty="0"/>
              <a:t>The lunch periods are 5, 6 and 7. </a:t>
            </a:r>
          </a:p>
          <a:p>
            <a:r>
              <a:rPr lang="es-ES" dirty="0"/>
              <a:t>Los períodos de almuerzo son 5, 6 y 7. </a:t>
            </a:r>
            <a:endParaRPr lang="en-US" dirty="0"/>
          </a:p>
          <a:p>
            <a:r>
              <a:rPr lang="en-US" dirty="0"/>
              <a:t>Students are required to stay in a lunch room. </a:t>
            </a:r>
          </a:p>
          <a:p>
            <a:r>
              <a:rPr lang="es-ES" dirty="0"/>
              <a:t>Los estudiantes deben permanecer en un comedor. </a:t>
            </a:r>
            <a:endParaRPr lang="en-US" dirty="0"/>
          </a:p>
        </p:txBody>
      </p:sp>
      <p:sp>
        <p:nvSpPr>
          <p:cNvPr id="5" name="Content Placeholder 4">
            <a:extLst>
              <a:ext uri="{FF2B5EF4-FFF2-40B4-BE49-F238E27FC236}">
                <a16:creationId xmlns:a16="http://schemas.microsoft.com/office/drawing/2014/main" id="{026B0E36-B052-8E49-BD6C-A27794FD8F16}"/>
              </a:ext>
            </a:extLst>
          </p:cNvPr>
          <p:cNvSpPr>
            <a:spLocks noGrp="1"/>
          </p:cNvSpPr>
          <p:nvPr>
            <p:ph sz="quarter" idx="14"/>
          </p:nvPr>
        </p:nvSpPr>
        <p:spPr>
          <a:xfrm>
            <a:off x="4645152" y="1942044"/>
            <a:ext cx="3419856" cy="4381501"/>
          </a:xfrm>
        </p:spPr>
        <p:txBody>
          <a:bodyPr vert="horz" lIns="91440" tIns="45720" rIns="91440" bIns="45720" rtlCol="0" anchor="t">
            <a:normAutofit fontScale="70000" lnSpcReduction="20000"/>
          </a:bodyPr>
          <a:lstStyle/>
          <a:p>
            <a:r>
              <a:rPr lang="en-US" dirty="0"/>
              <a:t>9</a:t>
            </a:r>
            <a:r>
              <a:rPr lang="en-US" baseline="30000" dirty="0"/>
              <a:t>th</a:t>
            </a:r>
            <a:r>
              <a:rPr lang="en-US" dirty="0"/>
              <a:t> and 10</a:t>
            </a:r>
            <a:r>
              <a:rPr lang="en-US" baseline="30000" dirty="0"/>
              <a:t>th</a:t>
            </a:r>
            <a:r>
              <a:rPr lang="en-US" dirty="0"/>
              <a:t> grade early dismissal/</a:t>
            </a:r>
            <a:r>
              <a:rPr lang="en-US" dirty="0">
                <a:solidFill>
                  <a:schemeClr val="tx1"/>
                </a:solidFill>
              </a:rPr>
              <a:t>Salida </a:t>
            </a:r>
            <a:r>
              <a:rPr lang="en-US" dirty="0" err="1">
                <a:solidFill>
                  <a:schemeClr val="tx1"/>
                </a:solidFill>
              </a:rPr>
              <a:t>temprana</a:t>
            </a:r>
            <a:r>
              <a:rPr lang="en-US" dirty="0">
                <a:solidFill>
                  <a:schemeClr val="tx1"/>
                </a:solidFill>
              </a:rPr>
              <a:t> </a:t>
            </a:r>
            <a:r>
              <a:rPr lang="en-US" dirty="0"/>
              <a:t>de 9º y 10º </a:t>
            </a:r>
            <a:r>
              <a:rPr lang="en-US" dirty="0" err="1"/>
              <a:t>grado</a:t>
            </a:r>
            <a:endParaRPr lang="en-US" dirty="0"/>
          </a:p>
          <a:p>
            <a:pPr lvl="1"/>
            <a:r>
              <a:rPr lang="en-US" dirty="0"/>
              <a:t>If your student is free 8</a:t>
            </a:r>
            <a:r>
              <a:rPr lang="en-US" baseline="30000" dirty="0"/>
              <a:t>th</a:t>
            </a:r>
            <a:r>
              <a:rPr lang="en-US" dirty="0"/>
              <a:t> period he or she may leave school early with your permission.</a:t>
            </a:r>
          </a:p>
          <a:p>
            <a:pPr lvl="1"/>
            <a:r>
              <a:rPr lang="en-US" dirty="0"/>
              <a:t>Si </a:t>
            </a:r>
            <a:r>
              <a:rPr lang="en-US" dirty="0" err="1"/>
              <a:t>su</a:t>
            </a:r>
            <a:r>
              <a:rPr lang="en-US" dirty="0"/>
              <a:t> </a:t>
            </a:r>
            <a:r>
              <a:rPr lang="en-US" dirty="0" err="1"/>
              <a:t>estudiante</a:t>
            </a:r>
            <a:r>
              <a:rPr lang="en-US" dirty="0"/>
              <a:t> </a:t>
            </a:r>
            <a:r>
              <a:rPr lang="en-US" dirty="0" err="1"/>
              <a:t>esta</a:t>
            </a:r>
            <a:r>
              <a:rPr lang="en-US" dirty="0"/>
              <a:t> libre </a:t>
            </a:r>
            <a:r>
              <a:rPr lang="en-US" dirty="0" err="1"/>
              <a:t>el</a:t>
            </a:r>
            <a:r>
              <a:rPr lang="en-US" dirty="0"/>
              <a:t> 8 </a:t>
            </a:r>
            <a:r>
              <a:rPr lang="en-US" dirty="0" err="1"/>
              <a:t>vo</a:t>
            </a:r>
            <a:r>
              <a:rPr lang="en-US" dirty="0"/>
              <a:t> </a:t>
            </a:r>
            <a:r>
              <a:rPr lang="en-US" dirty="0" err="1"/>
              <a:t>período</a:t>
            </a:r>
            <a:r>
              <a:rPr lang="en-US" dirty="0"/>
              <a:t>, </a:t>
            </a:r>
            <a:r>
              <a:rPr lang="en-US" dirty="0" err="1"/>
              <a:t>él</a:t>
            </a:r>
            <a:r>
              <a:rPr lang="en-US" dirty="0"/>
              <a:t> o </a:t>
            </a:r>
            <a:r>
              <a:rPr lang="en-US" dirty="0" err="1"/>
              <a:t>ella</a:t>
            </a:r>
            <a:r>
              <a:rPr lang="en-US" dirty="0"/>
              <a:t> </a:t>
            </a:r>
            <a:r>
              <a:rPr lang="en-US" dirty="0" err="1"/>
              <a:t>puede</a:t>
            </a:r>
            <a:r>
              <a:rPr lang="en-US" dirty="0"/>
              <a:t> </a:t>
            </a:r>
            <a:r>
              <a:rPr lang="en-US" dirty="0" err="1"/>
              <a:t>salir</a:t>
            </a:r>
            <a:r>
              <a:rPr lang="en-US" dirty="0"/>
              <a:t> de la </a:t>
            </a:r>
            <a:r>
              <a:rPr lang="en-US" dirty="0" err="1"/>
              <a:t>escuela</a:t>
            </a:r>
            <a:r>
              <a:rPr lang="en-US" dirty="0"/>
              <a:t> </a:t>
            </a:r>
            <a:r>
              <a:rPr lang="en-US" dirty="0" err="1"/>
              <a:t>temprano</a:t>
            </a:r>
            <a:r>
              <a:rPr lang="en-US" dirty="0"/>
              <a:t> con </a:t>
            </a:r>
            <a:r>
              <a:rPr lang="en-US" dirty="0" err="1"/>
              <a:t>su</a:t>
            </a:r>
            <a:r>
              <a:rPr lang="en-US" dirty="0"/>
              <a:t> </a:t>
            </a:r>
            <a:r>
              <a:rPr lang="en-US" dirty="0" err="1"/>
              <a:t>permiso</a:t>
            </a:r>
            <a:r>
              <a:rPr lang="en-US" dirty="0"/>
              <a:t>.</a:t>
            </a:r>
          </a:p>
          <a:p>
            <a:r>
              <a:rPr lang="en-US" dirty="0"/>
              <a:t>Junior and Senior Privilege/Privilegio de los Junior y Senior:</a:t>
            </a:r>
          </a:p>
          <a:p>
            <a:pPr lvl="1"/>
            <a:r>
              <a:rPr lang="en-US" dirty="0"/>
              <a:t>Out to lunch, out to study hall and early dismissal.</a:t>
            </a:r>
          </a:p>
          <a:p>
            <a:pPr lvl="1"/>
            <a:r>
              <a:rPr lang="en-US" dirty="0" err="1"/>
              <a:t>Salir</a:t>
            </a:r>
            <a:r>
              <a:rPr lang="en-US" dirty="0"/>
              <a:t> a </a:t>
            </a:r>
            <a:r>
              <a:rPr lang="en-US" dirty="0" err="1"/>
              <a:t>almorzar</a:t>
            </a:r>
            <a:r>
              <a:rPr lang="en-US" dirty="0"/>
              <a:t>, </a:t>
            </a:r>
            <a:r>
              <a:rPr lang="en-US" dirty="0" err="1"/>
              <a:t>salir</a:t>
            </a:r>
            <a:r>
              <a:rPr lang="en-US" dirty="0"/>
              <a:t> de la </a:t>
            </a:r>
            <a:r>
              <a:rPr lang="en-US" dirty="0" err="1"/>
              <a:t>sala</a:t>
            </a:r>
            <a:r>
              <a:rPr lang="en-US" dirty="0"/>
              <a:t> de </a:t>
            </a:r>
            <a:r>
              <a:rPr lang="en-US" dirty="0" err="1"/>
              <a:t>estudio</a:t>
            </a:r>
            <a:r>
              <a:rPr lang="en-US" dirty="0"/>
              <a:t> </a:t>
            </a:r>
            <a:r>
              <a:rPr lang="en-US" dirty="0">
                <a:solidFill>
                  <a:schemeClr val="tx1"/>
                </a:solidFill>
              </a:rPr>
              <a:t>y </a:t>
            </a:r>
            <a:r>
              <a:rPr lang="en-US" dirty="0" err="1">
                <a:solidFill>
                  <a:schemeClr val="tx1"/>
                </a:solidFill>
              </a:rPr>
              <a:t>salida</a:t>
            </a:r>
            <a:r>
              <a:rPr lang="en-US" dirty="0">
                <a:solidFill>
                  <a:schemeClr val="tx1"/>
                </a:solidFill>
              </a:rPr>
              <a:t> </a:t>
            </a:r>
            <a:r>
              <a:rPr lang="en-US" dirty="0" err="1">
                <a:solidFill>
                  <a:schemeClr val="tx1"/>
                </a:solidFill>
              </a:rPr>
              <a:t>temprana</a:t>
            </a:r>
            <a:r>
              <a:rPr lang="en-US" dirty="0"/>
              <a:t>.</a:t>
            </a:r>
          </a:p>
          <a:p>
            <a:pPr lvl="1"/>
            <a:r>
              <a:rPr lang="en-US" dirty="0"/>
              <a:t>** signed permission forms are required </a:t>
            </a:r>
          </a:p>
          <a:p>
            <a:pPr lvl="1"/>
            <a:r>
              <a:rPr lang="en-US" dirty="0"/>
              <a:t>** Se </a:t>
            </a:r>
            <a:r>
              <a:rPr lang="en-US" dirty="0" err="1"/>
              <a:t>requieren</a:t>
            </a:r>
            <a:r>
              <a:rPr lang="en-US" dirty="0"/>
              <a:t> </a:t>
            </a:r>
            <a:r>
              <a:rPr lang="en-US" dirty="0" err="1"/>
              <a:t>formularios</a:t>
            </a:r>
            <a:r>
              <a:rPr lang="en-US" dirty="0"/>
              <a:t> de </a:t>
            </a:r>
            <a:r>
              <a:rPr lang="en-US" dirty="0" err="1"/>
              <a:t>permiso</a:t>
            </a:r>
            <a:r>
              <a:rPr lang="en-US" dirty="0"/>
              <a:t> </a:t>
            </a:r>
            <a:r>
              <a:rPr lang="en-US" dirty="0" err="1"/>
              <a:t>firmados</a:t>
            </a:r>
            <a:endParaRPr lang="en-US" dirty="0"/>
          </a:p>
        </p:txBody>
      </p:sp>
    </p:spTree>
    <p:extLst>
      <p:ext uri="{BB962C8B-B14F-4D97-AF65-F5344CB8AC3E}">
        <p14:creationId xmlns:p14="http://schemas.microsoft.com/office/powerpoint/2010/main" val="1819816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EBDDE-9C09-4E88-9537-A3B1D5891CA3}"/>
              </a:ext>
            </a:extLst>
          </p:cNvPr>
          <p:cNvSpPr>
            <a:spLocks noGrp="1"/>
          </p:cNvSpPr>
          <p:nvPr>
            <p:ph type="title"/>
          </p:nvPr>
        </p:nvSpPr>
        <p:spPr>
          <a:xfrm>
            <a:off x="1025024" y="972312"/>
            <a:ext cx="7024744" cy="1143000"/>
          </a:xfrm>
        </p:spPr>
        <p:txBody>
          <a:bodyPr>
            <a:normAutofit fontScale="90000"/>
          </a:bodyPr>
          <a:lstStyle/>
          <a:p>
            <a:r>
              <a:rPr lang="en-US" sz="2700" dirty="0"/>
              <a:t>Sick Day Guidance</a:t>
            </a:r>
            <a:br>
              <a:rPr lang="en-US" sz="2700" dirty="0"/>
            </a:br>
            <a:r>
              <a:rPr lang="en-US" sz="2700" dirty="0" err="1"/>
              <a:t>Guía</a:t>
            </a:r>
            <a:r>
              <a:rPr lang="en-US" sz="2700" dirty="0"/>
              <a:t> para días de </a:t>
            </a:r>
            <a:r>
              <a:rPr lang="en-US" sz="2700" dirty="0" err="1"/>
              <a:t>enfermedad</a:t>
            </a:r>
            <a:r>
              <a:rPr lang="en-US" dirty="0"/>
              <a:t>
</a:t>
            </a:r>
          </a:p>
        </p:txBody>
      </p:sp>
      <p:sp>
        <p:nvSpPr>
          <p:cNvPr id="3" name="Content Placeholder 2">
            <a:extLst>
              <a:ext uri="{FF2B5EF4-FFF2-40B4-BE49-F238E27FC236}">
                <a16:creationId xmlns:a16="http://schemas.microsoft.com/office/drawing/2014/main" id="{7ECD2286-0820-41B3-9E51-DDBBD3ABB03C}"/>
              </a:ext>
            </a:extLst>
          </p:cNvPr>
          <p:cNvSpPr>
            <a:spLocks noGrp="1"/>
          </p:cNvSpPr>
          <p:nvPr>
            <p:ph sz="quarter" idx="13"/>
          </p:nvPr>
        </p:nvSpPr>
        <p:spPr>
          <a:xfrm>
            <a:off x="1094232" y="1923288"/>
            <a:ext cx="3477767" cy="3962400"/>
          </a:xfrm>
        </p:spPr>
        <p:txBody>
          <a:bodyPr vert="horz" lIns="91440" tIns="45720" rIns="91440" bIns="45720" rtlCol="0" anchor="t">
            <a:normAutofit fontScale="85000" lnSpcReduction="10000"/>
          </a:bodyPr>
          <a:lstStyle/>
          <a:p>
            <a:r>
              <a:rPr lang="en-US" dirty="0"/>
              <a:t>What happens if a student is sick ? ¿</a:t>
            </a:r>
            <a:r>
              <a:rPr lang="en-US" dirty="0" err="1"/>
              <a:t>Qué</a:t>
            </a:r>
            <a:r>
              <a:rPr lang="en-US" dirty="0"/>
              <a:t> </a:t>
            </a:r>
            <a:r>
              <a:rPr lang="en-US" dirty="0" err="1"/>
              <a:t>sucede</a:t>
            </a:r>
            <a:r>
              <a:rPr lang="en-US" dirty="0"/>
              <a:t> </a:t>
            </a:r>
            <a:r>
              <a:rPr lang="en-US" dirty="0" err="1"/>
              <a:t>si</a:t>
            </a:r>
            <a:r>
              <a:rPr lang="en-US" dirty="0"/>
              <a:t> un </a:t>
            </a:r>
            <a:r>
              <a:rPr lang="en-US" dirty="0" err="1"/>
              <a:t>estudiante</a:t>
            </a:r>
            <a:r>
              <a:rPr lang="en-US" dirty="0"/>
              <a:t> </a:t>
            </a:r>
            <a:r>
              <a:rPr lang="en-US" dirty="0" err="1"/>
              <a:t>está</a:t>
            </a:r>
            <a:r>
              <a:rPr lang="en-US" dirty="0"/>
              <a:t> </a:t>
            </a:r>
            <a:r>
              <a:rPr lang="en-US" dirty="0" err="1"/>
              <a:t>enfermo</a:t>
            </a:r>
            <a:r>
              <a:rPr lang="en-US" dirty="0"/>
              <a:t>?</a:t>
            </a:r>
          </a:p>
          <a:p>
            <a:pPr lvl="1"/>
            <a:r>
              <a:rPr lang="en-US" dirty="0"/>
              <a:t>Student should stay home! ¡El </a:t>
            </a:r>
            <a:r>
              <a:rPr lang="en-US" dirty="0" err="1"/>
              <a:t>estudiante</a:t>
            </a:r>
            <a:r>
              <a:rPr lang="en-US" dirty="0"/>
              <a:t> </a:t>
            </a:r>
            <a:r>
              <a:rPr lang="en-US" dirty="0" err="1"/>
              <a:t>debe</a:t>
            </a:r>
            <a:r>
              <a:rPr lang="en-US" dirty="0"/>
              <a:t> </a:t>
            </a:r>
            <a:r>
              <a:rPr lang="en-US" dirty="0" err="1"/>
              <a:t>quedarse</a:t>
            </a:r>
            <a:r>
              <a:rPr lang="en-US" dirty="0"/>
              <a:t> </a:t>
            </a:r>
            <a:r>
              <a:rPr lang="en-US" dirty="0" err="1"/>
              <a:t>en</a:t>
            </a:r>
            <a:r>
              <a:rPr lang="en-US" dirty="0"/>
              <a:t> casa!</a:t>
            </a:r>
          </a:p>
          <a:p>
            <a:pPr lvl="1"/>
            <a:r>
              <a:rPr lang="en-US" dirty="0"/>
              <a:t>Parent or guardian call the House Offices/Los padres o </a:t>
            </a:r>
            <a:r>
              <a:rPr lang="en-US" dirty="0" err="1"/>
              <a:t>guardianes</a:t>
            </a:r>
            <a:r>
              <a:rPr lang="en-US" dirty="0"/>
              <a:t> </a:t>
            </a:r>
            <a:r>
              <a:rPr lang="en-US" dirty="0" err="1"/>
              <a:t>llaman</a:t>
            </a:r>
            <a:r>
              <a:rPr lang="en-US" dirty="0"/>
              <a:t> a las </a:t>
            </a:r>
            <a:r>
              <a:rPr lang="en-US" dirty="0" err="1"/>
              <a:t>oficinas</a:t>
            </a:r>
            <a:r>
              <a:rPr lang="en-US" dirty="0"/>
              <a:t> de la casa</a:t>
            </a:r>
          </a:p>
          <a:p>
            <a:pPr lvl="2"/>
            <a:r>
              <a:rPr lang="en-US" dirty="0"/>
              <a:t>South House/Casa Sur: 914-422-2154</a:t>
            </a:r>
          </a:p>
          <a:p>
            <a:pPr lvl="2"/>
            <a:r>
              <a:rPr lang="en-US" dirty="0"/>
              <a:t>North House/Casa Norte: 914-422-2135</a:t>
            </a:r>
          </a:p>
          <a:p>
            <a:pPr lvl="2"/>
            <a:r>
              <a:rPr lang="en-US" dirty="0"/>
              <a:t>East House /Casa Este:914-422-2471</a:t>
            </a:r>
          </a:p>
        </p:txBody>
      </p:sp>
      <p:sp>
        <p:nvSpPr>
          <p:cNvPr id="4" name="Content Placeholder 3">
            <a:extLst>
              <a:ext uri="{FF2B5EF4-FFF2-40B4-BE49-F238E27FC236}">
                <a16:creationId xmlns:a16="http://schemas.microsoft.com/office/drawing/2014/main" id="{D17D5F5C-52BB-4AAD-862D-BB12126B8D0B}"/>
              </a:ext>
            </a:extLst>
          </p:cNvPr>
          <p:cNvSpPr>
            <a:spLocks noGrp="1"/>
          </p:cNvSpPr>
          <p:nvPr>
            <p:ph sz="quarter" idx="14"/>
          </p:nvPr>
        </p:nvSpPr>
        <p:spPr>
          <a:xfrm>
            <a:off x="4629912" y="2133600"/>
            <a:ext cx="3419856" cy="3493008"/>
          </a:xfrm>
        </p:spPr>
        <p:txBody>
          <a:bodyPr vert="horz" lIns="91440" tIns="45720" rIns="91440" bIns="45720" rtlCol="0" anchor="t">
            <a:normAutofit/>
          </a:bodyPr>
          <a:lstStyle/>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BEEEE426-3790-4D79-92C4-C1203A7C7539}"/>
              </a:ext>
            </a:extLst>
          </p:cNvPr>
          <p:cNvPicPr>
            <a:picLocks noChangeAspect="1"/>
          </p:cNvPicPr>
          <p:nvPr/>
        </p:nvPicPr>
        <p:blipFill>
          <a:blip r:embed="rId2"/>
          <a:stretch>
            <a:fillRect/>
          </a:stretch>
        </p:blipFill>
        <p:spPr>
          <a:xfrm>
            <a:off x="5257800" y="1913763"/>
            <a:ext cx="1981877" cy="1990725"/>
          </a:xfrm>
          <a:prstGeom prst="rect">
            <a:avLst/>
          </a:prstGeom>
        </p:spPr>
      </p:pic>
    </p:spTree>
    <p:extLst>
      <p:ext uri="{BB962C8B-B14F-4D97-AF65-F5344CB8AC3E}">
        <p14:creationId xmlns:p14="http://schemas.microsoft.com/office/powerpoint/2010/main" val="24432264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96240"/>
            <a:ext cx="7024744" cy="1143000"/>
          </a:xfrm>
        </p:spPr>
        <p:txBody>
          <a:bodyPr>
            <a:noAutofit/>
          </a:bodyPr>
          <a:lstStyle/>
          <a:p>
            <a:r>
              <a:rPr lang="en-US" sz="2400" dirty="0"/>
              <a:t>Student ID’s</a:t>
            </a:r>
            <a:br>
              <a:rPr lang="en-US" sz="2400" dirty="0"/>
            </a:br>
            <a:r>
              <a:rPr lang="en-US" sz="2400" dirty="0" err="1"/>
              <a:t>Identificaciones</a:t>
            </a:r>
            <a:r>
              <a:rPr lang="en-US" sz="2400" dirty="0"/>
              <a:t> de </a:t>
            </a:r>
            <a:r>
              <a:rPr lang="en-US" sz="2400" dirty="0" err="1"/>
              <a:t>estudiante</a:t>
            </a:r>
            <a:r>
              <a:rPr lang="en-US" sz="2400" dirty="0"/>
              <a:t>
</a:t>
            </a:r>
          </a:p>
        </p:txBody>
      </p:sp>
      <p:sp>
        <p:nvSpPr>
          <p:cNvPr id="3" name="Content Placeholder 2"/>
          <p:cNvSpPr>
            <a:spLocks noGrp="1"/>
          </p:cNvSpPr>
          <p:nvPr>
            <p:ph idx="1"/>
          </p:nvPr>
        </p:nvSpPr>
        <p:spPr>
          <a:xfrm>
            <a:off x="-75460" y="1905000"/>
            <a:ext cx="8229600" cy="4953000"/>
          </a:xfrm>
        </p:spPr>
        <p:txBody>
          <a:bodyPr>
            <a:normAutofit fontScale="92500" lnSpcReduction="20000"/>
          </a:bodyPr>
          <a:lstStyle/>
          <a:p>
            <a:r>
              <a:rPr lang="en-US" dirty="0"/>
              <a:t>All students are issued a WPHS student ID card</a:t>
            </a:r>
          </a:p>
          <a:p>
            <a:r>
              <a:rPr lang="en-US" dirty="0"/>
              <a:t>A </a:t>
            </a:r>
            <a:r>
              <a:rPr lang="en-US" dirty="0" err="1"/>
              <a:t>todos</a:t>
            </a:r>
            <a:r>
              <a:rPr lang="en-US" dirty="0"/>
              <a:t> los </a:t>
            </a:r>
            <a:r>
              <a:rPr lang="en-US" dirty="0" err="1"/>
              <a:t>estudiantes</a:t>
            </a:r>
            <a:r>
              <a:rPr lang="en-US" dirty="0"/>
              <a:t> se les </a:t>
            </a:r>
            <a:r>
              <a:rPr lang="en-US" dirty="0" err="1"/>
              <a:t>emite</a:t>
            </a:r>
            <a:r>
              <a:rPr lang="en-US" dirty="0"/>
              <a:t> una </a:t>
            </a:r>
            <a:r>
              <a:rPr lang="en-US" dirty="0" err="1"/>
              <a:t>tarjeta</a:t>
            </a:r>
            <a:r>
              <a:rPr lang="en-US" dirty="0"/>
              <a:t> de </a:t>
            </a:r>
            <a:r>
              <a:rPr lang="en-US" dirty="0" err="1"/>
              <a:t>identificación</a:t>
            </a:r>
            <a:r>
              <a:rPr lang="en-US" dirty="0"/>
              <a:t> de </a:t>
            </a:r>
            <a:r>
              <a:rPr lang="en-US" dirty="0" err="1"/>
              <a:t>estudiante</a:t>
            </a:r>
            <a:r>
              <a:rPr lang="en-US" dirty="0"/>
              <a:t> WPHS</a:t>
            </a:r>
          </a:p>
          <a:p>
            <a:r>
              <a:rPr lang="en-US" dirty="0"/>
              <a:t>ID cards are used for WPHS student identification purposes</a:t>
            </a:r>
          </a:p>
          <a:p>
            <a:r>
              <a:rPr lang="en-US" dirty="0"/>
              <a:t>Las </a:t>
            </a:r>
            <a:r>
              <a:rPr lang="en-US" dirty="0" err="1"/>
              <a:t>tarjetas</a:t>
            </a:r>
            <a:r>
              <a:rPr lang="en-US" dirty="0"/>
              <a:t> de </a:t>
            </a:r>
            <a:r>
              <a:rPr lang="en-US" dirty="0" err="1"/>
              <a:t>identificación</a:t>
            </a:r>
            <a:r>
              <a:rPr lang="en-US" dirty="0"/>
              <a:t> se </a:t>
            </a:r>
            <a:r>
              <a:rPr lang="en-US" dirty="0" err="1"/>
              <a:t>utilizan</a:t>
            </a:r>
            <a:r>
              <a:rPr lang="en-US" dirty="0"/>
              <a:t> para fines de </a:t>
            </a:r>
            <a:r>
              <a:rPr lang="en-US" dirty="0" err="1"/>
              <a:t>identificación</a:t>
            </a:r>
            <a:r>
              <a:rPr lang="en-US" dirty="0"/>
              <a:t> de </a:t>
            </a:r>
            <a:r>
              <a:rPr lang="en-US" dirty="0" err="1"/>
              <a:t>estudiantes</a:t>
            </a:r>
            <a:r>
              <a:rPr lang="en-US" dirty="0"/>
              <a:t> de WPHS</a:t>
            </a:r>
          </a:p>
          <a:p>
            <a:pPr lvl="1"/>
            <a:r>
              <a:rPr lang="en-US" dirty="0"/>
              <a:t>State Regents exams, SAT/ACT/AP tests require ID</a:t>
            </a:r>
          </a:p>
          <a:p>
            <a:pPr lvl="1"/>
            <a:r>
              <a:rPr lang="en-US" dirty="0"/>
              <a:t>Los </a:t>
            </a:r>
            <a:r>
              <a:rPr lang="en-US" dirty="0" err="1"/>
              <a:t>exámenes</a:t>
            </a:r>
            <a:r>
              <a:rPr lang="en-US" dirty="0"/>
              <a:t> de los </a:t>
            </a:r>
            <a:r>
              <a:rPr lang="en-US" dirty="0" err="1"/>
              <a:t>regentes</a:t>
            </a:r>
            <a:r>
              <a:rPr lang="en-US" dirty="0"/>
              <a:t> </a:t>
            </a:r>
            <a:r>
              <a:rPr lang="en-US" dirty="0" err="1"/>
              <a:t>estatales</a:t>
            </a:r>
            <a:r>
              <a:rPr lang="en-US" dirty="0"/>
              <a:t>, las </a:t>
            </a:r>
            <a:r>
              <a:rPr lang="en-US" dirty="0" err="1"/>
              <a:t>pruebas</a:t>
            </a:r>
            <a:r>
              <a:rPr lang="en-US" dirty="0"/>
              <a:t> SAT / ACT / AP </a:t>
            </a:r>
            <a:r>
              <a:rPr lang="en-US" dirty="0" err="1"/>
              <a:t>requieren</a:t>
            </a:r>
            <a:r>
              <a:rPr lang="en-US" dirty="0"/>
              <a:t> </a:t>
            </a:r>
            <a:r>
              <a:rPr lang="en-US" dirty="0" err="1"/>
              <a:t>identificación</a:t>
            </a:r>
            <a:endParaRPr lang="en-US" dirty="0"/>
          </a:p>
          <a:p>
            <a:pPr lvl="1"/>
            <a:r>
              <a:rPr lang="en-US" dirty="0"/>
              <a:t>The Media Center will request ID when taking out library items </a:t>
            </a:r>
          </a:p>
          <a:p>
            <a:pPr lvl="1"/>
            <a:r>
              <a:rPr lang="en-US" dirty="0"/>
              <a:t>El Centro de </a:t>
            </a:r>
            <a:r>
              <a:rPr lang="en-US" dirty="0" err="1"/>
              <a:t>Medios</a:t>
            </a:r>
            <a:r>
              <a:rPr lang="en-US" dirty="0"/>
              <a:t> </a:t>
            </a:r>
            <a:r>
              <a:rPr lang="en-US" dirty="0" err="1"/>
              <a:t>solicitará</a:t>
            </a:r>
            <a:r>
              <a:rPr lang="en-US" dirty="0"/>
              <a:t> una </a:t>
            </a:r>
            <a:r>
              <a:rPr lang="en-US" dirty="0" err="1"/>
              <a:t>identificación</a:t>
            </a:r>
            <a:r>
              <a:rPr lang="en-US" dirty="0"/>
              <a:t> al </a:t>
            </a:r>
            <a:r>
              <a:rPr lang="en-US" dirty="0" err="1"/>
              <a:t>sacar</a:t>
            </a:r>
            <a:r>
              <a:rPr lang="en-US" dirty="0"/>
              <a:t> </a:t>
            </a:r>
            <a:r>
              <a:rPr lang="en-US" dirty="0" err="1"/>
              <a:t>elementos</a:t>
            </a:r>
            <a:r>
              <a:rPr lang="en-US" dirty="0"/>
              <a:t> de la </a:t>
            </a:r>
            <a:r>
              <a:rPr lang="en-US" dirty="0" err="1"/>
              <a:t>biblioteca</a:t>
            </a:r>
            <a:r>
              <a:rPr lang="en-US" dirty="0"/>
              <a:t> </a:t>
            </a:r>
            <a:endParaRPr lang="en-US" sz="2400" dirty="0"/>
          </a:p>
          <a:p>
            <a:pPr marL="457200" lvl="1" indent="0">
              <a:buNone/>
            </a:pPr>
            <a:r>
              <a:rPr lang="en-US" sz="2400" dirty="0"/>
              <a:t>* Lost ID cards can be replaced through the Student Activities Office./* Las </a:t>
            </a:r>
            <a:r>
              <a:rPr lang="en-US" sz="2400" dirty="0" err="1"/>
              <a:t>tarjetas</a:t>
            </a:r>
            <a:r>
              <a:rPr lang="en-US" sz="2400" dirty="0"/>
              <a:t> de </a:t>
            </a:r>
            <a:r>
              <a:rPr lang="en-US" sz="2400" dirty="0" err="1"/>
              <a:t>identificación</a:t>
            </a:r>
            <a:r>
              <a:rPr lang="en-US" sz="2400" dirty="0"/>
              <a:t> </a:t>
            </a:r>
            <a:r>
              <a:rPr lang="en-US" sz="2400" dirty="0" err="1"/>
              <a:t>perdidas</a:t>
            </a:r>
            <a:r>
              <a:rPr lang="en-US" sz="2400" dirty="0"/>
              <a:t> se </a:t>
            </a:r>
            <a:r>
              <a:rPr lang="en-US" sz="2400" dirty="0" err="1"/>
              <a:t>pueden</a:t>
            </a:r>
            <a:r>
              <a:rPr lang="en-US" sz="2400" dirty="0"/>
              <a:t> </a:t>
            </a:r>
            <a:r>
              <a:rPr lang="en-US" sz="2400" dirty="0" err="1"/>
              <a:t>reemplazar</a:t>
            </a:r>
            <a:r>
              <a:rPr lang="en-US" sz="2400" dirty="0"/>
              <a:t> a </a:t>
            </a:r>
            <a:r>
              <a:rPr lang="en-US" sz="2400" dirty="0" err="1"/>
              <a:t>través</a:t>
            </a:r>
            <a:r>
              <a:rPr lang="en-US" sz="2400" dirty="0"/>
              <a:t> de la </a:t>
            </a:r>
            <a:r>
              <a:rPr lang="en-US" sz="2400" dirty="0" err="1"/>
              <a:t>Oficina</a:t>
            </a:r>
            <a:r>
              <a:rPr lang="en-US" sz="2400" dirty="0"/>
              <a:t> de </a:t>
            </a:r>
            <a:r>
              <a:rPr lang="en-US" sz="2400" dirty="0" err="1"/>
              <a:t>Actividades</a:t>
            </a:r>
            <a:r>
              <a:rPr lang="en-US" sz="2400" dirty="0"/>
              <a:t> </a:t>
            </a:r>
            <a:r>
              <a:rPr lang="en-US" sz="2400" dirty="0" err="1"/>
              <a:t>Estudiantiles</a:t>
            </a:r>
            <a:r>
              <a:rPr lang="en-US" sz="2400" dirty="0"/>
              <a:t>. 
 </a:t>
            </a:r>
          </a:p>
        </p:txBody>
      </p:sp>
      <p:pic>
        <p:nvPicPr>
          <p:cNvPr id="3075" name="Picture 3" descr="C:\Program Files\Microsoft Office\Media\CntCD1\ClipArt5\j0280158.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26481" y="650443"/>
            <a:ext cx="1855318" cy="1254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1864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393" y="949479"/>
            <a:ext cx="8491845" cy="799064"/>
          </a:xfrm>
        </p:spPr>
        <p:txBody>
          <a:bodyPr>
            <a:noAutofit/>
          </a:bodyPr>
          <a:lstStyle/>
          <a:p>
            <a:r>
              <a:rPr lang="en-US" sz="2800" dirty="0"/>
              <a:t>Students Should Get to Know their Counselor</a:t>
            </a:r>
            <a:br>
              <a:rPr lang="en-US" sz="2800" dirty="0"/>
            </a:br>
            <a:r>
              <a:rPr lang="en-US" sz="2800" dirty="0"/>
              <a:t>Los </a:t>
            </a:r>
            <a:r>
              <a:rPr lang="en-US" sz="2800" dirty="0" err="1"/>
              <a:t>estudiantes</a:t>
            </a:r>
            <a:r>
              <a:rPr lang="en-US" sz="2800" dirty="0"/>
              <a:t> </a:t>
            </a:r>
            <a:r>
              <a:rPr lang="en-US" sz="2800" dirty="0" err="1"/>
              <a:t>deben</a:t>
            </a:r>
            <a:r>
              <a:rPr lang="en-US" sz="2800" dirty="0"/>
              <a:t> </a:t>
            </a:r>
            <a:r>
              <a:rPr lang="en-US" sz="2800" dirty="0" err="1"/>
              <a:t>conocer</a:t>
            </a:r>
            <a:r>
              <a:rPr lang="en-US" sz="2800" dirty="0"/>
              <a:t> a </a:t>
            </a:r>
            <a:r>
              <a:rPr lang="en-US" sz="2800" dirty="0" err="1"/>
              <a:t>su</a:t>
            </a:r>
            <a:r>
              <a:rPr lang="en-US" sz="2800" dirty="0"/>
              <a:t> </a:t>
            </a:r>
            <a:r>
              <a:rPr lang="en-US" sz="2800" dirty="0" err="1"/>
              <a:t>consejero</a:t>
            </a:r>
            <a:endParaRPr lang="en-US" sz="2800" dirty="0"/>
          </a:p>
        </p:txBody>
      </p:sp>
      <p:graphicFrame>
        <p:nvGraphicFramePr>
          <p:cNvPr id="4" name="Diagram 3">
            <a:extLst>
              <a:ext uri="{FF2B5EF4-FFF2-40B4-BE49-F238E27FC236}">
                <a16:creationId xmlns:a16="http://schemas.microsoft.com/office/drawing/2014/main" id="{90E3AFE4-3C91-4F11-A70B-C7200C9C2533}"/>
              </a:ext>
            </a:extLst>
          </p:cNvPr>
          <p:cNvGraphicFramePr/>
          <p:nvPr>
            <p:extLst>
              <p:ext uri="{D42A27DB-BD31-4B8C-83A1-F6EECF244321}">
                <p14:modId xmlns:p14="http://schemas.microsoft.com/office/powerpoint/2010/main" val="3435743503"/>
              </p:ext>
            </p:extLst>
          </p:nvPr>
        </p:nvGraphicFramePr>
        <p:xfrm>
          <a:off x="594987" y="2387777"/>
          <a:ext cx="8275071" cy="46200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48259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9900" y="1051560"/>
            <a:ext cx="7024744" cy="1143000"/>
          </a:xfrm>
        </p:spPr>
        <p:txBody>
          <a:bodyPr anchor="b">
            <a:noAutofit/>
          </a:bodyPr>
          <a:lstStyle/>
          <a:p>
            <a:r>
              <a:rPr lang="en-US" sz="2400" dirty="0"/>
              <a:t>Reasons Students Visit Their School Counselor </a:t>
            </a:r>
            <a:br>
              <a:rPr lang="en-US" sz="2400" dirty="0"/>
            </a:br>
            <a:r>
              <a:rPr lang="en-US" sz="2400" dirty="0" err="1"/>
              <a:t>Razones</a:t>
            </a:r>
            <a:r>
              <a:rPr lang="en-US" sz="2400" dirty="0"/>
              <a:t> </a:t>
            </a:r>
            <a:r>
              <a:rPr lang="en-US" sz="2400" dirty="0" err="1"/>
              <a:t>por</a:t>
            </a:r>
            <a:r>
              <a:rPr lang="en-US" sz="2400" dirty="0"/>
              <a:t> las que </a:t>
            </a:r>
            <a:r>
              <a:rPr lang="en-US" sz="2400" dirty="0" err="1"/>
              <a:t>los</a:t>
            </a:r>
            <a:r>
              <a:rPr lang="en-US" sz="2400" dirty="0"/>
              <a:t> </a:t>
            </a:r>
            <a:r>
              <a:rPr lang="en-US" sz="2400" dirty="0" err="1"/>
              <a:t>estudiantes</a:t>
            </a:r>
            <a:r>
              <a:rPr lang="en-US" sz="2400" dirty="0"/>
              <a:t> </a:t>
            </a:r>
            <a:r>
              <a:rPr lang="en-US" sz="2400" dirty="0" err="1"/>
              <a:t>visitan</a:t>
            </a:r>
            <a:r>
              <a:rPr lang="en-US" sz="2400" dirty="0"/>
              <a:t> a </a:t>
            </a:r>
            <a:r>
              <a:rPr lang="en-US" sz="2400" dirty="0" err="1"/>
              <a:t>su</a:t>
            </a:r>
            <a:r>
              <a:rPr lang="en-US" sz="2400" dirty="0"/>
              <a:t> </a:t>
            </a:r>
            <a:r>
              <a:rPr lang="en-US" sz="2400" dirty="0" err="1"/>
              <a:t>consejero</a:t>
            </a:r>
            <a:r>
              <a:rPr lang="en-US" sz="2400" dirty="0"/>
              <a:t> escolar
</a:t>
            </a:r>
          </a:p>
        </p:txBody>
      </p:sp>
      <p:sp>
        <p:nvSpPr>
          <p:cNvPr id="3" name="Content Placeholder 2"/>
          <p:cNvSpPr>
            <a:spLocks noGrp="1"/>
          </p:cNvSpPr>
          <p:nvPr>
            <p:ph sz="quarter" idx="13"/>
          </p:nvPr>
        </p:nvSpPr>
        <p:spPr/>
        <p:txBody>
          <a:bodyPr vert="horz" lIns="91440" tIns="45720" rIns="91440" bIns="45720" rtlCol="0" anchor="t">
            <a:normAutofit lnSpcReduction="10000"/>
          </a:bodyPr>
          <a:lstStyle/>
          <a:p>
            <a:pPr>
              <a:lnSpc>
                <a:spcPct val="90000"/>
              </a:lnSpc>
            </a:pPr>
            <a:r>
              <a:rPr lang="en-US" sz="1900" dirty="0"/>
              <a:t>Academic support</a:t>
            </a:r>
          </a:p>
          <a:p>
            <a:pPr>
              <a:lnSpc>
                <a:spcPct val="90000"/>
              </a:lnSpc>
            </a:pPr>
            <a:r>
              <a:rPr lang="en-US" sz="1900" dirty="0"/>
              <a:t>Scheduling</a:t>
            </a:r>
          </a:p>
          <a:p>
            <a:pPr>
              <a:lnSpc>
                <a:spcPct val="90000"/>
              </a:lnSpc>
            </a:pPr>
            <a:r>
              <a:rPr lang="en-US" sz="1900" dirty="0"/>
              <a:t>Self-Advocacy </a:t>
            </a:r>
          </a:p>
          <a:p>
            <a:pPr>
              <a:lnSpc>
                <a:spcPct val="90000"/>
              </a:lnSpc>
            </a:pPr>
            <a:r>
              <a:rPr lang="en-US" sz="1900" dirty="0"/>
              <a:t>Career and College Exploration</a:t>
            </a:r>
          </a:p>
          <a:p>
            <a:pPr>
              <a:lnSpc>
                <a:spcPct val="90000"/>
              </a:lnSpc>
            </a:pPr>
            <a:r>
              <a:rPr lang="en-US" sz="1900" dirty="0"/>
              <a:t>Leadership Development </a:t>
            </a:r>
          </a:p>
          <a:p>
            <a:pPr>
              <a:lnSpc>
                <a:spcPct val="90000"/>
              </a:lnSpc>
            </a:pPr>
            <a:r>
              <a:rPr lang="en-US" sz="1900" dirty="0"/>
              <a:t>Self-Discovery </a:t>
            </a:r>
          </a:p>
          <a:p>
            <a:pPr>
              <a:lnSpc>
                <a:spcPct val="90000"/>
              </a:lnSpc>
            </a:pPr>
            <a:r>
              <a:rPr lang="en-US" sz="1900" dirty="0"/>
              <a:t>Conflict Management</a:t>
            </a:r>
          </a:p>
          <a:p>
            <a:pPr>
              <a:lnSpc>
                <a:spcPct val="90000"/>
              </a:lnSpc>
            </a:pPr>
            <a:r>
              <a:rPr lang="en-US" sz="1900" dirty="0"/>
              <a:t>Access to Opportunities and Special Programs</a:t>
            </a:r>
          </a:p>
        </p:txBody>
      </p:sp>
      <p:sp>
        <p:nvSpPr>
          <p:cNvPr id="6" name="Content Placeholder 2">
            <a:extLst>
              <a:ext uri="{FF2B5EF4-FFF2-40B4-BE49-F238E27FC236}">
                <a16:creationId xmlns:a16="http://schemas.microsoft.com/office/drawing/2014/main" id="{18115388-81FF-8749-95B8-E7F965347C3D}"/>
              </a:ext>
            </a:extLst>
          </p:cNvPr>
          <p:cNvSpPr txBox="1">
            <a:spLocks/>
          </p:cNvSpPr>
          <p:nvPr/>
        </p:nvSpPr>
        <p:spPr>
          <a:xfrm>
            <a:off x="4554788" y="2313432"/>
            <a:ext cx="3419856" cy="3493008"/>
          </a:xfrm>
          <a:prstGeom prst="rect">
            <a:avLst/>
          </a:prstGeom>
        </p:spPr>
        <p:txBody>
          <a:bodyPr vert="horz" lIns="91440" tIns="45720" rIns="91440" bIns="45720" rtlCol="0" anchor="t">
            <a:normAutofit fontScale="775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a:lnSpc>
                <a:spcPct val="90000"/>
              </a:lnSpc>
            </a:pPr>
            <a:r>
              <a:rPr lang="en-US" sz="1900" dirty="0" err="1"/>
              <a:t>Apoyo</a:t>
            </a:r>
            <a:r>
              <a:rPr lang="en-US" sz="1900" dirty="0"/>
              <a:t> </a:t>
            </a:r>
            <a:r>
              <a:rPr lang="en-US" sz="1900" dirty="0" err="1"/>
              <a:t>académico</a:t>
            </a:r>
            <a:r>
              <a:rPr lang="en-US" sz="1900" dirty="0"/>
              <a:t>
</a:t>
            </a:r>
          </a:p>
          <a:p>
            <a:pPr>
              <a:lnSpc>
                <a:spcPct val="90000"/>
              </a:lnSpc>
            </a:pPr>
            <a:r>
              <a:rPr lang="en-US" sz="1900" dirty="0" err="1"/>
              <a:t>Planificación</a:t>
            </a:r>
            <a:r>
              <a:rPr lang="en-US" sz="1900" dirty="0"/>
              <a:t>
</a:t>
            </a:r>
          </a:p>
          <a:p>
            <a:pPr>
              <a:lnSpc>
                <a:spcPct val="90000"/>
              </a:lnSpc>
            </a:pPr>
            <a:r>
              <a:rPr lang="en-US" sz="1900" dirty="0" err="1"/>
              <a:t>Autodefensa</a:t>
            </a:r>
            <a:r>
              <a:rPr lang="en-US" sz="1900" dirty="0"/>
              <a:t> 
</a:t>
            </a:r>
          </a:p>
          <a:p>
            <a:pPr>
              <a:lnSpc>
                <a:spcPct val="90000"/>
              </a:lnSpc>
            </a:pPr>
            <a:r>
              <a:rPr lang="en-US" sz="1900" dirty="0" err="1"/>
              <a:t>Exploración</a:t>
            </a:r>
            <a:r>
              <a:rPr lang="en-US" sz="1900" dirty="0"/>
              <a:t> </a:t>
            </a:r>
            <a:r>
              <a:rPr lang="en-US" sz="1900" dirty="0" err="1"/>
              <a:t>profesional</a:t>
            </a:r>
            <a:r>
              <a:rPr lang="en-US" sz="1900" dirty="0"/>
              <a:t> y </a:t>
            </a:r>
            <a:r>
              <a:rPr lang="en-US" sz="1900" dirty="0" err="1"/>
              <a:t>universitaria</a:t>
            </a:r>
            <a:r>
              <a:rPr lang="en-US" sz="1900" dirty="0"/>
              <a:t>
</a:t>
            </a:r>
          </a:p>
          <a:p>
            <a:pPr>
              <a:lnSpc>
                <a:spcPct val="90000"/>
              </a:lnSpc>
            </a:pPr>
            <a:r>
              <a:rPr lang="en-US" sz="1900" dirty="0"/>
              <a:t>Desarrollo de </a:t>
            </a:r>
            <a:r>
              <a:rPr lang="en-US" sz="1900" dirty="0" err="1"/>
              <a:t>Liderazgo</a:t>
            </a:r>
            <a:r>
              <a:rPr lang="en-US" sz="1900" dirty="0"/>
              <a:t> 
</a:t>
            </a:r>
          </a:p>
          <a:p>
            <a:pPr>
              <a:lnSpc>
                <a:spcPct val="90000"/>
              </a:lnSpc>
            </a:pPr>
            <a:r>
              <a:rPr lang="en-US" sz="1900" dirty="0" err="1"/>
              <a:t>Autodescubrimiento</a:t>
            </a:r>
            <a:r>
              <a:rPr lang="en-US" sz="1900" dirty="0"/>
              <a:t> 
</a:t>
            </a:r>
          </a:p>
          <a:p>
            <a:pPr>
              <a:lnSpc>
                <a:spcPct val="90000"/>
              </a:lnSpc>
            </a:pPr>
            <a:r>
              <a:rPr lang="en-US" sz="1900" dirty="0" err="1"/>
              <a:t>Gestión</a:t>
            </a:r>
            <a:r>
              <a:rPr lang="en-US" sz="1900" dirty="0"/>
              <a:t> de </a:t>
            </a:r>
            <a:r>
              <a:rPr lang="en-US" sz="1900" dirty="0" err="1"/>
              <a:t>conflictos</a:t>
            </a:r>
            <a:r>
              <a:rPr lang="en-US" sz="1900" dirty="0"/>
              <a:t>
</a:t>
            </a:r>
          </a:p>
          <a:p>
            <a:pPr>
              <a:lnSpc>
                <a:spcPct val="90000"/>
              </a:lnSpc>
            </a:pPr>
            <a:r>
              <a:rPr lang="en-US" sz="1900" dirty="0" err="1"/>
              <a:t>Acceso</a:t>
            </a:r>
            <a:r>
              <a:rPr lang="en-US" sz="1900" dirty="0"/>
              <a:t> a </a:t>
            </a:r>
            <a:r>
              <a:rPr lang="en-US" sz="1900" dirty="0" err="1"/>
              <a:t>Oportunidades</a:t>
            </a:r>
            <a:r>
              <a:rPr lang="en-US" sz="1900" dirty="0"/>
              <a:t> y </a:t>
            </a:r>
            <a:r>
              <a:rPr lang="en-US" sz="1900" dirty="0" err="1"/>
              <a:t>Programas</a:t>
            </a:r>
            <a:r>
              <a:rPr lang="en-US" sz="1900" dirty="0"/>
              <a:t> Especiales</a:t>
            </a:r>
            <a:endParaRPr lang="en-US"/>
          </a:p>
        </p:txBody>
      </p:sp>
    </p:spTree>
    <p:extLst>
      <p:ext uri="{BB962C8B-B14F-4D97-AF65-F5344CB8AC3E}">
        <p14:creationId xmlns:p14="http://schemas.microsoft.com/office/powerpoint/2010/main" val="3784318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Program Files\Microsoft Office\Media\CntCD1\ClipArt1\j0197463.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33719" y="482562"/>
            <a:ext cx="2381586" cy="177052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39252" y="948374"/>
            <a:ext cx="7024744" cy="1143000"/>
          </a:xfrm>
        </p:spPr>
        <p:txBody>
          <a:bodyPr>
            <a:normAutofit fontScale="90000"/>
          </a:bodyPr>
          <a:lstStyle/>
          <a:p>
            <a:r>
              <a:rPr lang="en-US" dirty="0"/>
              <a:t>Academic Support/</a:t>
            </a:r>
            <a:r>
              <a:rPr lang="en-US" dirty="0" err="1"/>
              <a:t>Apoyo</a:t>
            </a:r>
            <a:r>
              <a:rPr lang="en-US" dirty="0"/>
              <a:t> </a:t>
            </a:r>
            <a:r>
              <a:rPr lang="en-US" dirty="0" err="1"/>
              <a:t>Académico</a:t>
            </a:r>
            <a:r>
              <a:rPr lang="en-US" dirty="0"/>
              <a:t>
</a:t>
            </a:r>
          </a:p>
        </p:txBody>
      </p:sp>
      <p:sp>
        <p:nvSpPr>
          <p:cNvPr id="3" name="Content Placeholder 2"/>
          <p:cNvSpPr>
            <a:spLocks noGrp="1"/>
          </p:cNvSpPr>
          <p:nvPr>
            <p:ph idx="1"/>
          </p:nvPr>
        </p:nvSpPr>
        <p:spPr>
          <a:xfrm>
            <a:off x="664518" y="2400649"/>
            <a:ext cx="3529978" cy="3508977"/>
          </a:xfrm>
        </p:spPr>
        <p:txBody>
          <a:bodyPr vert="horz" lIns="91440" tIns="45720" rIns="91440" bIns="45720" rtlCol="0" anchor="t">
            <a:normAutofit fontScale="92500" lnSpcReduction="20000"/>
          </a:bodyPr>
          <a:lstStyle/>
          <a:p>
            <a:r>
              <a:rPr lang="en-US" dirty="0"/>
              <a:t>Seek extra help from your teacher</a:t>
            </a:r>
          </a:p>
          <a:p>
            <a:r>
              <a:rPr lang="en-US" dirty="0"/>
              <a:t>Participate in the Manhattanville Hispanic Outreach Program</a:t>
            </a:r>
          </a:p>
          <a:p>
            <a:r>
              <a:rPr lang="en-US" dirty="0"/>
              <a:t>Sign-up for afterschool program</a:t>
            </a:r>
          </a:p>
          <a:p>
            <a:r>
              <a:rPr lang="en-US" dirty="0"/>
              <a:t>Math Lab (Algebra/Geometry) </a:t>
            </a:r>
          </a:p>
          <a:p>
            <a:r>
              <a:rPr lang="en-US" dirty="0"/>
              <a:t>Learning Lab</a:t>
            </a:r>
          </a:p>
          <a:p>
            <a:r>
              <a:rPr lang="en-US" dirty="0"/>
              <a:t>Freshman Seminar </a:t>
            </a:r>
          </a:p>
        </p:txBody>
      </p:sp>
      <p:sp>
        <p:nvSpPr>
          <p:cNvPr id="5" name="Content Placeholder 2">
            <a:extLst>
              <a:ext uri="{FF2B5EF4-FFF2-40B4-BE49-F238E27FC236}">
                <a16:creationId xmlns:a16="http://schemas.microsoft.com/office/drawing/2014/main" id="{6A4F5089-9A5B-7649-9CA7-0169AF9F4AF4}"/>
              </a:ext>
            </a:extLst>
          </p:cNvPr>
          <p:cNvSpPr txBox="1">
            <a:spLocks/>
          </p:cNvSpPr>
          <p:nvPr/>
        </p:nvSpPr>
        <p:spPr>
          <a:xfrm>
            <a:off x="4482907" y="2400649"/>
            <a:ext cx="3529978" cy="3714925"/>
          </a:xfrm>
          <a:prstGeom prst="rect">
            <a:avLst/>
          </a:prstGeom>
        </p:spPr>
        <p:txBody>
          <a:bodyPr vert="horz" lIns="91440" tIns="45720" rIns="91440" bIns="45720" rtlCol="0" anchor="t">
            <a:normAutofit fontScale="850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dirty="0" err="1"/>
              <a:t>Busca</a:t>
            </a:r>
            <a:r>
              <a:rPr lang="en-US" dirty="0"/>
              <a:t> </a:t>
            </a:r>
            <a:r>
              <a:rPr lang="en-US" dirty="0" err="1"/>
              <a:t>ayuda</a:t>
            </a:r>
            <a:r>
              <a:rPr lang="en-US" dirty="0"/>
              <a:t> </a:t>
            </a:r>
            <a:r>
              <a:rPr lang="en-US" dirty="0" err="1"/>
              <a:t>adicional</a:t>
            </a:r>
            <a:r>
              <a:rPr lang="en-US" dirty="0"/>
              <a:t> de </a:t>
            </a:r>
            <a:r>
              <a:rPr lang="en-US" dirty="0" err="1"/>
              <a:t>su</a:t>
            </a:r>
            <a:r>
              <a:rPr lang="en-US" dirty="0"/>
              <a:t> </a:t>
            </a:r>
            <a:r>
              <a:rPr lang="en-US" dirty="0" err="1"/>
              <a:t>profesor</a:t>
            </a:r>
          </a:p>
          <a:p>
            <a:r>
              <a:rPr lang="en-US" dirty="0" err="1"/>
              <a:t>Participe</a:t>
            </a:r>
            <a:r>
              <a:rPr lang="en-US" dirty="0"/>
              <a:t> </a:t>
            </a:r>
            <a:r>
              <a:rPr lang="en-US" dirty="0" err="1"/>
              <a:t>en</a:t>
            </a:r>
            <a:r>
              <a:rPr lang="en-US" dirty="0"/>
              <a:t> </a:t>
            </a:r>
            <a:r>
              <a:rPr lang="en-US" dirty="0" err="1"/>
              <a:t>el</a:t>
            </a:r>
            <a:r>
              <a:rPr lang="en-US" dirty="0"/>
              <a:t> </a:t>
            </a:r>
            <a:r>
              <a:rPr lang="en-US" dirty="0" err="1"/>
              <a:t>Programa</a:t>
            </a:r>
            <a:r>
              <a:rPr lang="en-US" dirty="0"/>
              <a:t> de </a:t>
            </a:r>
            <a:r>
              <a:rPr lang="en-US" dirty="0" err="1"/>
              <a:t>Alcance</a:t>
            </a:r>
            <a:r>
              <a:rPr lang="en-US" dirty="0"/>
              <a:t> Hispano de Manhattanville</a:t>
            </a:r>
          </a:p>
          <a:p>
            <a:r>
              <a:rPr lang="en-US" dirty="0" err="1"/>
              <a:t>Inscríbase</a:t>
            </a:r>
            <a:r>
              <a:rPr lang="en-US" dirty="0"/>
              <a:t> </a:t>
            </a:r>
            <a:r>
              <a:rPr lang="en-US" dirty="0" err="1"/>
              <a:t>en</a:t>
            </a:r>
            <a:r>
              <a:rPr lang="en-US" dirty="0"/>
              <a:t> </a:t>
            </a:r>
            <a:r>
              <a:rPr lang="en-US" dirty="0" err="1"/>
              <a:t>el</a:t>
            </a:r>
            <a:r>
              <a:rPr lang="en-US" dirty="0"/>
              <a:t> </a:t>
            </a:r>
            <a:r>
              <a:rPr lang="en-US" dirty="0" err="1"/>
              <a:t>programa</a:t>
            </a:r>
            <a:r>
              <a:rPr lang="en-US" dirty="0"/>
              <a:t> </a:t>
            </a:r>
            <a:r>
              <a:rPr lang="en-US" dirty="0" err="1"/>
              <a:t>después</a:t>
            </a:r>
            <a:r>
              <a:rPr lang="en-US" dirty="0"/>
              <a:t> de la </a:t>
            </a:r>
            <a:r>
              <a:rPr lang="en-US" dirty="0" err="1"/>
              <a:t>escuela</a:t>
            </a:r>
          </a:p>
          <a:p>
            <a:r>
              <a:rPr lang="en-US" dirty="0"/>
              <a:t>Laboratorio de </a:t>
            </a:r>
            <a:r>
              <a:rPr lang="en-US" dirty="0" err="1"/>
              <a:t>Matemáticas</a:t>
            </a:r>
            <a:r>
              <a:rPr lang="en-US" dirty="0"/>
              <a:t> (</a:t>
            </a:r>
            <a:r>
              <a:rPr lang="en-US" dirty="0" err="1"/>
              <a:t>Álgebra</a:t>
            </a:r>
            <a:r>
              <a:rPr lang="en-US" dirty="0"/>
              <a:t>/</a:t>
            </a:r>
            <a:r>
              <a:rPr lang="en-US" dirty="0" err="1"/>
              <a:t>Geometría</a:t>
            </a:r>
            <a:r>
              <a:rPr lang="en-US" dirty="0"/>
              <a:t>) </a:t>
            </a:r>
            <a:endParaRPr lang="en-US"/>
          </a:p>
          <a:p>
            <a:r>
              <a:rPr lang="en-US" dirty="0"/>
              <a:t>Laboratorio de </a:t>
            </a:r>
            <a:r>
              <a:rPr lang="en-US" dirty="0" err="1"/>
              <a:t>aprendizaje</a:t>
            </a:r>
          </a:p>
          <a:p>
            <a:r>
              <a:rPr lang="en-US" dirty="0"/>
              <a:t>Seminario de primer </a:t>
            </a:r>
            <a:r>
              <a:rPr lang="en-US" dirty="0" err="1"/>
              <a:t>año</a:t>
            </a:r>
            <a:r>
              <a:rPr lang="en-US" dirty="0"/>
              <a:t> </a:t>
            </a:r>
            <a:endParaRPr lang="en-US"/>
          </a:p>
        </p:txBody>
      </p:sp>
    </p:spTree>
    <p:extLst>
      <p:ext uri="{BB962C8B-B14F-4D97-AF65-F5344CB8AC3E}">
        <p14:creationId xmlns:p14="http://schemas.microsoft.com/office/powerpoint/2010/main" val="3766355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3B18E16-5CF7-9E46-9CC8-FFF8B088B043}"/>
              </a:ext>
            </a:extLst>
          </p:cNvPr>
          <p:cNvSpPr>
            <a:spLocks noGrp="1"/>
          </p:cNvSpPr>
          <p:nvPr>
            <p:ph type="title"/>
          </p:nvPr>
        </p:nvSpPr>
        <p:spPr>
          <a:xfrm>
            <a:off x="277274" y="843676"/>
            <a:ext cx="7024744" cy="1143000"/>
          </a:xfrm>
        </p:spPr>
        <p:txBody>
          <a:bodyPr>
            <a:normAutofit fontScale="90000"/>
          </a:bodyPr>
          <a:lstStyle/>
          <a:p>
            <a:r>
              <a:rPr lang="en-US" sz="1800" dirty="0"/>
              <a:t>New York State requires that all high school students earn a minimum of 22 credits in order to qualify for a high school diploma.  The 22 credits include:</a:t>
            </a:r>
            <a:br>
              <a:rPr lang="en-US" sz="1800" dirty="0"/>
            </a:br>
            <a:r>
              <a:rPr lang="en-US" sz="1800" dirty="0"/>
              <a:t>El </a:t>
            </a:r>
            <a:r>
              <a:rPr lang="en-US" sz="1800" dirty="0" err="1"/>
              <a:t>estado</a:t>
            </a:r>
            <a:r>
              <a:rPr lang="en-US" sz="1800" dirty="0"/>
              <a:t> de Nueva York </a:t>
            </a:r>
            <a:r>
              <a:rPr lang="en-US" sz="1800" dirty="0" err="1"/>
              <a:t>requiere</a:t>
            </a:r>
            <a:r>
              <a:rPr lang="en-US" sz="1800" dirty="0"/>
              <a:t> que </a:t>
            </a:r>
            <a:r>
              <a:rPr lang="en-US" sz="1800" dirty="0" err="1"/>
              <a:t>todos</a:t>
            </a:r>
            <a:r>
              <a:rPr lang="en-US" sz="1800" dirty="0"/>
              <a:t> los </a:t>
            </a:r>
            <a:r>
              <a:rPr lang="en-US" sz="1800" dirty="0" err="1"/>
              <a:t>estudiantes</a:t>
            </a:r>
            <a:r>
              <a:rPr lang="en-US" sz="1800" dirty="0"/>
              <a:t> de </a:t>
            </a:r>
            <a:r>
              <a:rPr lang="en-US" sz="1800" dirty="0" err="1"/>
              <a:t>secundaria</a:t>
            </a:r>
            <a:r>
              <a:rPr lang="en-US" sz="1800" dirty="0"/>
              <a:t> </a:t>
            </a:r>
            <a:r>
              <a:rPr lang="en-US" sz="1800" dirty="0" err="1"/>
              <a:t>obtengan</a:t>
            </a:r>
            <a:r>
              <a:rPr lang="en-US" sz="1800" dirty="0"/>
              <a:t> un </a:t>
            </a:r>
            <a:r>
              <a:rPr lang="en-US" sz="1800" dirty="0" err="1"/>
              <a:t>mínimo</a:t>
            </a:r>
            <a:r>
              <a:rPr lang="en-US" sz="1800" dirty="0"/>
              <a:t> de 22 </a:t>
            </a:r>
            <a:r>
              <a:rPr lang="en-US" sz="1800" dirty="0" err="1"/>
              <a:t>créditos</a:t>
            </a:r>
            <a:r>
              <a:rPr lang="en-US" sz="1800" dirty="0"/>
              <a:t> para </a:t>
            </a:r>
            <a:r>
              <a:rPr lang="en-US" sz="1800" dirty="0" err="1"/>
              <a:t>calificar</a:t>
            </a:r>
            <a:r>
              <a:rPr lang="en-US" sz="1800" dirty="0"/>
              <a:t> para un diploma de </a:t>
            </a:r>
            <a:r>
              <a:rPr lang="en-US" sz="1800" dirty="0" err="1"/>
              <a:t>escuela</a:t>
            </a:r>
            <a:r>
              <a:rPr lang="en-US" sz="1800" dirty="0"/>
              <a:t> </a:t>
            </a:r>
            <a:r>
              <a:rPr lang="en-US" sz="1800" dirty="0" err="1"/>
              <a:t>secundaria</a:t>
            </a:r>
            <a:r>
              <a:rPr lang="en-US" sz="1800" dirty="0"/>
              <a:t>.  Los 22 </a:t>
            </a:r>
            <a:r>
              <a:rPr lang="en-US" sz="1800" dirty="0" err="1"/>
              <a:t>créditos</a:t>
            </a:r>
            <a:r>
              <a:rPr lang="en-US" sz="1800" dirty="0"/>
              <a:t> </a:t>
            </a:r>
            <a:r>
              <a:rPr lang="en-US" sz="1800" dirty="0" err="1"/>
              <a:t>incluyen</a:t>
            </a:r>
            <a:r>
              <a:rPr lang="en-US" sz="1800" dirty="0"/>
              <a:t>:
</a:t>
            </a:r>
          </a:p>
        </p:txBody>
      </p:sp>
      <p:sp>
        <p:nvSpPr>
          <p:cNvPr id="4" name="Content Placeholder 3">
            <a:extLst>
              <a:ext uri="{FF2B5EF4-FFF2-40B4-BE49-F238E27FC236}">
                <a16:creationId xmlns:a16="http://schemas.microsoft.com/office/drawing/2014/main" id="{EC97D516-4F35-6744-9611-52385A0AEC43}"/>
              </a:ext>
            </a:extLst>
          </p:cNvPr>
          <p:cNvSpPr>
            <a:spLocks noGrp="1"/>
          </p:cNvSpPr>
          <p:nvPr>
            <p:ph idx="1"/>
          </p:nvPr>
        </p:nvSpPr>
        <p:spPr>
          <a:xfrm>
            <a:off x="1075764" y="2687637"/>
            <a:ext cx="6777317" cy="3508977"/>
          </a:xfrm>
        </p:spPr>
        <p:txBody>
          <a:bodyPr>
            <a:normAutofit fontScale="85000" lnSpcReduction="20000"/>
          </a:bodyPr>
          <a:lstStyle/>
          <a:p>
            <a:r>
              <a:rPr lang="en-US" dirty="0"/>
              <a:t>4 credits in English/4 </a:t>
            </a:r>
            <a:r>
              <a:rPr lang="en-US" dirty="0" err="1"/>
              <a:t>créditos</a:t>
            </a:r>
            <a:r>
              <a:rPr lang="en-US" dirty="0"/>
              <a:t> </a:t>
            </a:r>
            <a:r>
              <a:rPr lang="en-US" dirty="0" err="1"/>
              <a:t>en</a:t>
            </a:r>
            <a:r>
              <a:rPr lang="en-US" dirty="0"/>
              <a:t> </a:t>
            </a:r>
            <a:r>
              <a:rPr lang="en-US" dirty="0" err="1"/>
              <a:t>inglés</a:t>
            </a:r>
            <a:r>
              <a:rPr lang="en-US" dirty="0"/>
              <a:t> </a:t>
            </a:r>
          </a:p>
          <a:p>
            <a:r>
              <a:rPr lang="en-US" dirty="0"/>
              <a:t>4 credits in Social Studies/4 </a:t>
            </a:r>
            <a:r>
              <a:rPr lang="en-US" dirty="0" err="1"/>
              <a:t>créditos</a:t>
            </a:r>
            <a:r>
              <a:rPr lang="en-US" dirty="0"/>
              <a:t> </a:t>
            </a:r>
            <a:r>
              <a:rPr lang="en-US" dirty="0" err="1"/>
              <a:t>en</a:t>
            </a:r>
            <a:r>
              <a:rPr lang="en-US" dirty="0"/>
              <a:t> </a:t>
            </a:r>
            <a:r>
              <a:rPr lang="en-US" dirty="0" err="1"/>
              <a:t>Estudios</a:t>
            </a:r>
            <a:r>
              <a:rPr lang="en-US" dirty="0"/>
              <a:t> </a:t>
            </a:r>
            <a:r>
              <a:rPr lang="en-US" dirty="0" err="1"/>
              <a:t>Sociales</a:t>
            </a:r>
            <a:endParaRPr lang="en-US" dirty="0"/>
          </a:p>
          <a:p>
            <a:r>
              <a:rPr lang="en-US" dirty="0"/>
              <a:t>3 credits in Science/3 </a:t>
            </a:r>
            <a:r>
              <a:rPr lang="en-US" dirty="0" err="1"/>
              <a:t>créditos</a:t>
            </a:r>
            <a:r>
              <a:rPr lang="en-US" dirty="0"/>
              <a:t> </a:t>
            </a:r>
            <a:r>
              <a:rPr lang="en-US" dirty="0" err="1"/>
              <a:t>en</a:t>
            </a:r>
            <a:r>
              <a:rPr lang="en-US" dirty="0"/>
              <a:t> </a:t>
            </a:r>
            <a:r>
              <a:rPr lang="en-US" dirty="0" err="1"/>
              <a:t>Ciencias</a:t>
            </a:r>
            <a:r>
              <a:rPr lang="en-US" dirty="0"/>
              <a:t> </a:t>
            </a:r>
          </a:p>
          <a:p>
            <a:r>
              <a:rPr lang="en-US" dirty="0"/>
              <a:t>3 credits in Math/3 </a:t>
            </a:r>
            <a:r>
              <a:rPr lang="en-US" dirty="0" err="1"/>
              <a:t>créditos</a:t>
            </a:r>
            <a:r>
              <a:rPr lang="en-US" dirty="0"/>
              <a:t> </a:t>
            </a:r>
            <a:r>
              <a:rPr lang="en-US" dirty="0" err="1"/>
              <a:t>en</a:t>
            </a:r>
            <a:r>
              <a:rPr lang="en-US" dirty="0"/>
              <a:t> </a:t>
            </a:r>
            <a:r>
              <a:rPr lang="en-US" dirty="0" err="1"/>
              <a:t>Matemáticas</a:t>
            </a:r>
            <a:endParaRPr lang="en-US" dirty="0"/>
          </a:p>
          <a:p>
            <a:r>
              <a:rPr lang="en-US" dirty="0"/>
              <a:t>3.5 elective credits/3.5 </a:t>
            </a:r>
            <a:r>
              <a:rPr lang="en-US" dirty="0" err="1"/>
              <a:t>créditos</a:t>
            </a:r>
            <a:r>
              <a:rPr lang="en-US" dirty="0"/>
              <a:t> </a:t>
            </a:r>
            <a:r>
              <a:rPr lang="en-US" dirty="0" err="1"/>
              <a:t>optativos</a:t>
            </a:r>
            <a:endParaRPr lang="en-US" dirty="0"/>
          </a:p>
          <a:p>
            <a:r>
              <a:rPr lang="en-US" dirty="0"/>
              <a:t>2 credits in PE/2 </a:t>
            </a:r>
            <a:r>
              <a:rPr lang="en-US" dirty="0" err="1"/>
              <a:t>créditos</a:t>
            </a:r>
            <a:r>
              <a:rPr lang="en-US" dirty="0"/>
              <a:t> </a:t>
            </a:r>
            <a:r>
              <a:rPr lang="en-US" dirty="0" err="1"/>
              <a:t>en</a:t>
            </a:r>
            <a:r>
              <a:rPr lang="en-US" dirty="0"/>
              <a:t> </a:t>
            </a:r>
            <a:r>
              <a:rPr lang="en-US" dirty="0" err="1"/>
              <a:t>educación</a:t>
            </a:r>
            <a:r>
              <a:rPr lang="en-US" dirty="0"/>
              <a:t> </a:t>
            </a:r>
            <a:r>
              <a:rPr lang="en-US" dirty="0" err="1"/>
              <a:t>física</a:t>
            </a:r>
            <a:endParaRPr lang="en-US" dirty="0"/>
          </a:p>
          <a:p>
            <a:r>
              <a:rPr lang="en-US" dirty="0"/>
              <a:t>.5 credits in Health/.5 </a:t>
            </a:r>
            <a:r>
              <a:rPr lang="en-US" dirty="0" err="1"/>
              <a:t>créditos</a:t>
            </a:r>
            <a:r>
              <a:rPr lang="en-US" dirty="0"/>
              <a:t> </a:t>
            </a:r>
            <a:r>
              <a:rPr lang="en-US" dirty="0" err="1"/>
              <a:t>en</a:t>
            </a:r>
            <a:r>
              <a:rPr lang="en-US" dirty="0"/>
              <a:t> </a:t>
            </a:r>
            <a:r>
              <a:rPr lang="en-US" dirty="0" err="1"/>
              <a:t>Salud</a:t>
            </a:r>
            <a:endParaRPr lang="en-US" dirty="0"/>
          </a:p>
          <a:p>
            <a:r>
              <a:rPr lang="en-US" dirty="0"/>
              <a:t>1 credit in LOTE/1 </a:t>
            </a:r>
            <a:r>
              <a:rPr lang="en-US" dirty="0" err="1"/>
              <a:t>crédito</a:t>
            </a:r>
            <a:r>
              <a:rPr lang="en-US" dirty="0"/>
              <a:t> </a:t>
            </a:r>
            <a:r>
              <a:rPr lang="en-US" dirty="0" err="1"/>
              <a:t>en</a:t>
            </a:r>
            <a:r>
              <a:rPr lang="en-US" dirty="0"/>
              <a:t> LOTE</a:t>
            </a:r>
          </a:p>
          <a:p>
            <a:r>
              <a:rPr lang="en-US" dirty="0"/>
              <a:t>1 credit in Art or Music/1 </a:t>
            </a:r>
            <a:r>
              <a:rPr lang="en-US" dirty="0" err="1"/>
              <a:t>crédito</a:t>
            </a:r>
            <a:r>
              <a:rPr lang="en-US" dirty="0"/>
              <a:t> </a:t>
            </a:r>
            <a:r>
              <a:rPr lang="en-US" dirty="0" err="1"/>
              <a:t>en</a:t>
            </a:r>
            <a:r>
              <a:rPr lang="en-US" dirty="0"/>
              <a:t> </a:t>
            </a:r>
            <a:r>
              <a:rPr lang="en-US" dirty="0" err="1"/>
              <a:t>Arte</a:t>
            </a:r>
            <a:r>
              <a:rPr lang="en-US" dirty="0"/>
              <a:t> o Música </a:t>
            </a:r>
          </a:p>
          <a:p>
            <a:endParaRPr lang="en-US" dirty="0"/>
          </a:p>
        </p:txBody>
      </p:sp>
    </p:spTree>
    <p:extLst>
      <p:ext uri="{BB962C8B-B14F-4D97-AF65-F5344CB8AC3E}">
        <p14:creationId xmlns:p14="http://schemas.microsoft.com/office/powerpoint/2010/main" val="557585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7FDFC67-A541-FD48-AF8F-6F00BA4AF991}"/>
              </a:ext>
            </a:extLst>
          </p:cNvPr>
          <p:cNvGraphicFramePr>
            <a:graphicFrameLocks noGrp="1"/>
          </p:cNvGraphicFramePr>
          <p:nvPr>
            <p:extLst>
              <p:ext uri="{D42A27DB-BD31-4B8C-83A1-F6EECF244321}">
                <p14:modId xmlns:p14="http://schemas.microsoft.com/office/powerpoint/2010/main" val="4112333231"/>
              </p:ext>
            </p:extLst>
          </p:nvPr>
        </p:nvGraphicFramePr>
        <p:xfrm>
          <a:off x="156910" y="113761"/>
          <a:ext cx="7435935" cy="7172814"/>
        </p:xfrm>
        <a:graphic>
          <a:graphicData uri="http://schemas.openxmlformats.org/drawingml/2006/table">
            <a:tbl>
              <a:tblPr>
                <a:tableStyleId>{2D5ABB26-0587-4C30-8999-92F81FD0307C}</a:tableStyleId>
              </a:tblPr>
              <a:tblGrid>
                <a:gridCol w="1175501">
                  <a:extLst>
                    <a:ext uri="{9D8B030D-6E8A-4147-A177-3AD203B41FA5}">
                      <a16:colId xmlns:a16="http://schemas.microsoft.com/office/drawing/2014/main" val="3762635574"/>
                    </a:ext>
                  </a:extLst>
                </a:gridCol>
                <a:gridCol w="1981495">
                  <a:extLst>
                    <a:ext uri="{9D8B030D-6E8A-4147-A177-3AD203B41FA5}">
                      <a16:colId xmlns:a16="http://schemas.microsoft.com/office/drawing/2014/main" val="2753969098"/>
                    </a:ext>
                  </a:extLst>
                </a:gridCol>
                <a:gridCol w="1999180">
                  <a:extLst>
                    <a:ext uri="{9D8B030D-6E8A-4147-A177-3AD203B41FA5}">
                      <a16:colId xmlns:a16="http://schemas.microsoft.com/office/drawing/2014/main" val="49285571"/>
                    </a:ext>
                  </a:extLst>
                </a:gridCol>
                <a:gridCol w="2279759">
                  <a:extLst>
                    <a:ext uri="{9D8B030D-6E8A-4147-A177-3AD203B41FA5}">
                      <a16:colId xmlns:a16="http://schemas.microsoft.com/office/drawing/2014/main" val="3275445737"/>
                    </a:ext>
                  </a:extLst>
                </a:gridCol>
              </a:tblGrid>
              <a:tr h="600087">
                <a:tc>
                  <a:txBody>
                    <a:bodyPr/>
                    <a:lstStyle/>
                    <a:p>
                      <a:r>
                        <a:rPr lang="en-US" sz="1000" b="1" dirty="0">
                          <a:effectLst/>
                        </a:rPr>
                        <a:t>Subject</a:t>
                      </a:r>
                    </a:p>
                    <a:p>
                      <a:r>
                        <a:rPr lang="en-US" sz="1000" dirty="0" err="1">
                          <a:effectLst/>
                        </a:rPr>
                        <a:t>Asunto</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1" dirty="0">
                          <a:effectLst/>
                        </a:rPr>
                        <a:t> Local Diploma</a:t>
                      </a:r>
                    </a:p>
                    <a:p>
                      <a:r>
                        <a:rPr lang="en-US" sz="1000" dirty="0">
                          <a:effectLst/>
                        </a:rPr>
                        <a:t>Diploma Local</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1" dirty="0">
                          <a:effectLst/>
                        </a:rPr>
                        <a:t> Regents Diploma</a:t>
                      </a:r>
                    </a:p>
                    <a:p>
                      <a:r>
                        <a:rPr lang="en-US" sz="1000" dirty="0">
                          <a:effectLst/>
                        </a:rPr>
                        <a:t>Diploma de </a:t>
                      </a:r>
                      <a:r>
                        <a:rPr lang="en-US" sz="1000" dirty="0" err="1">
                          <a:effectLst/>
                        </a:rPr>
                        <a:t>Regentes</a:t>
                      </a:r>
                      <a:endParaRPr lang="en-US" sz="1000" dirty="0">
                        <a:effectLst/>
                      </a:endParaRP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b="1" dirty="0">
                          <a:effectLst/>
                        </a:rPr>
                        <a:t> Advanced Regents Diploma</a:t>
                      </a:r>
                    </a:p>
                    <a:p>
                      <a:r>
                        <a:rPr lang="en-US" sz="1000" dirty="0">
                          <a:effectLst/>
                        </a:rPr>
                        <a:t>Diploma de </a:t>
                      </a:r>
                      <a:r>
                        <a:rPr lang="en-US" sz="1000" dirty="0" err="1">
                          <a:effectLst/>
                        </a:rPr>
                        <a:t>Regentes</a:t>
                      </a:r>
                      <a:r>
                        <a:rPr lang="en-US" sz="1000" dirty="0">
                          <a:effectLst/>
                        </a:rPr>
                        <a:t> </a:t>
                      </a:r>
                      <a:r>
                        <a:rPr lang="en-US" sz="1000" dirty="0" err="1">
                          <a:effectLst/>
                        </a:rPr>
                        <a:t>Avanzados</a:t>
                      </a:r>
                      <a:endParaRPr lang="en-US" sz="1000" dirty="0">
                        <a:effectLst/>
                      </a:endParaRP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77444746"/>
                  </a:ext>
                </a:extLst>
              </a:tr>
              <a:tr h="896602">
                <a:tc>
                  <a:txBody>
                    <a:bodyPr/>
                    <a:lstStyle/>
                    <a:p>
                      <a:r>
                        <a:rPr lang="en-US" sz="1000" b="1" dirty="0">
                          <a:effectLst/>
                        </a:rPr>
                        <a:t>English</a:t>
                      </a:r>
                    </a:p>
                    <a:p>
                      <a:r>
                        <a:rPr lang="en-US" sz="1000" dirty="0">
                          <a:effectLst/>
                        </a:rPr>
                        <a:t>Inglés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Regents Exam in English Language Arts</a:t>
                      </a:r>
                    </a:p>
                    <a:p>
                      <a:r>
                        <a:rPr lang="en-US" sz="1000" dirty="0">
                          <a:effectLst/>
                        </a:rPr>
                        <a:t>Examen Regents </a:t>
                      </a:r>
                      <a:r>
                        <a:rPr lang="en-US" sz="1000" dirty="0" err="1">
                          <a:effectLst/>
                        </a:rPr>
                        <a:t>en</a:t>
                      </a:r>
                      <a:r>
                        <a:rPr lang="en-US" sz="1000" dirty="0">
                          <a:effectLst/>
                        </a:rPr>
                        <a:t> Artes del </a:t>
                      </a:r>
                      <a:r>
                        <a:rPr lang="en-US" sz="1000" dirty="0" err="1">
                          <a:effectLst/>
                        </a:rPr>
                        <a:t>Lenguaje</a:t>
                      </a:r>
                      <a:r>
                        <a:rPr lang="en-US" sz="1000" dirty="0">
                          <a:effectLst/>
                        </a:rPr>
                        <a:t> Inglés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Regents Exam in English Language Arts</a:t>
                      </a:r>
                    </a:p>
                    <a:p>
                      <a:r>
                        <a:rPr lang="en-US" sz="1000" dirty="0">
                          <a:effectLst/>
                        </a:rPr>
                        <a:t>Examen Regents </a:t>
                      </a:r>
                      <a:r>
                        <a:rPr lang="en-US" sz="1000" dirty="0" err="1">
                          <a:effectLst/>
                        </a:rPr>
                        <a:t>en</a:t>
                      </a:r>
                      <a:r>
                        <a:rPr lang="en-US" sz="1000" dirty="0">
                          <a:effectLst/>
                        </a:rPr>
                        <a:t> Artes del </a:t>
                      </a:r>
                      <a:r>
                        <a:rPr lang="en-US" sz="1000" dirty="0" err="1">
                          <a:effectLst/>
                        </a:rPr>
                        <a:t>Lenguaje</a:t>
                      </a:r>
                      <a:r>
                        <a:rPr lang="en-US" sz="1000" dirty="0">
                          <a:effectLst/>
                        </a:rPr>
                        <a:t> Inglés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Regents Exam in English Language Arts</a:t>
                      </a:r>
                    </a:p>
                    <a:p>
                      <a:r>
                        <a:rPr lang="en-US" sz="1000" dirty="0">
                          <a:effectLst/>
                        </a:rPr>
                        <a:t>Examen Regents </a:t>
                      </a:r>
                      <a:r>
                        <a:rPr lang="en-US" sz="1000" dirty="0" err="1">
                          <a:effectLst/>
                        </a:rPr>
                        <a:t>en</a:t>
                      </a:r>
                      <a:r>
                        <a:rPr lang="en-US" sz="1000" dirty="0">
                          <a:effectLst/>
                        </a:rPr>
                        <a:t> Artes del </a:t>
                      </a:r>
                      <a:r>
                        <a:rPr lang="en-US" sz="1000" dirty="0" err="1">
                          <a:effectLst/>
                        </a:rPr>
                        <a:t>Lenguaje</a:t>
                      </a:r>
                      <a:r>
                        <a:rPr lang="en-US" sz="1000" dirty="0">
                          <a:effectLst/>
                        </a:rPr>
                        <a:t> Inglés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29683184"/>
                  </a:ext>
                </a:extLst>
              </a:tr>
              <a:tr h="2386232">
                <a:tc>
                  <a:txBody>
                    <a:bodyPr/>
                    <a:lstStyle/>
                    <a:p>
                      <a:r>
                        <a:rPr lang="en-US" sz="1000" b="1" dirty="0">
                          <a:effectLst/>
                        </a:rPr>
                        <a:t>Math </a:t>
                      </a:r>
                    </a:p>
                    <a:p>
                      <a:r>
                        <a:rPr lang="en-US" sz="1000" b="1" dirty="0" err="1">
                          <a:effectLst/>
                        </a:rPr>
                        <a:t>Matemáticas</a:t>
                      </a:r>
                      <a:r>
                        <a:rPr lang="en-US" sz="1000" b="1" dirty="0">
                          <a:effectLst/>
                        </a:rPr>
                        <a:t>
</a:t>
                      </a:r>
                      <a:endParaRPr lang="en-US" sz="1000" dirty="0">
                        <a:effectLst/>
                      </a:endParaRP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Any Mathematics Regents Exam</a:t>
                      </a:r>
                    </a:p>
                    <a:p>
                      <a:r>
                        <a:rPr lang="en-US" sz="1000" dirty="0" err="1">
                          <a:effectLst/>
                        </a:rPr>
                        <a:t>Cualquier</a:t>
                      </a:r>
                      <a:r>
                        <a:rPr lang="en-US" sz="1000" dirty="0">
                          <a:effectLst/>
                        </a:rPr>
                        <a:t> examen de </a:t>
                      </a:r>
                      <a:r>
                        <a:rPr lang="en-US" sz="1000" dirty="0" err="1">
                          <a:effectLst/>
                        </a:rPr>
                        <a:t>Regentes</a:t>
                      </a:r>
                      <a:r>
                        <a:rPr lang="en-US" sz="1000" dirty="0">
                          <a:effectLst/>
                        </a:rPr>
                        <a:t> de </a:t>
                      </a:r>
                      <a:r>
                        <a:rPr lang="en-US" sz="1000" dirty="0" err="1">
                          <a:effectLst/>
                        </a:rPr>
                        <a:t>Matemáticas</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Any Mathematics Regents Exam</a:t>
                      </a:r>
                    </a:p>
                    <a:p>
                      <a:r>
                        <a:rPr lang="en-US" sz="1000" dirty="0" err="1">
                          <a:effectLst/>
                        </a:rPr>
                        <a:t>Cualquier</a:t>
                      </a:r>
                      <a:r>
                        <a:rPr lang="en-US" sz="1000" dirty="0">
                          <a:effectLst/>
                        </a:rPr>
                        <a:t> examen de </a:t>
                      </a:r>
                      <a:r>
                        <a:rPr lang="en-US" sz="1000" dirty="0" err="1">
                          <a:effectLst/>
                        </a:rPr>
                        <a:t>Regentes</a:t>
                      </a:r>
                      <a:r>
                        <a:rPr lang="en-US" sz="1000" dirty="0">
                          <a:effectLst/>
                        </a:rPr>
                        <a:t> de </a:t>
                      </a:r>
                      <a:r>
                        <a:rPr lang="en-US" sz="1000" dirty="0" err="1">
                          <a:effectLst/>
                        </a:rPr>
                        <a:t>Matemáticas</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Must take 3: </a:t>
                      </a:r>
                    </a:p>
                    <a:p>
                      <a:r>
                        <a:rPr lang="en-US" sz="1000" dirty="0">
                          <a:effectLst/>
                        </a:rPr>
                        <a:t>Integrated Algebra </a:t>
                      </a:r>
                      <a:r>
                        <a:rPr lang="en-US" sz="1000" b="1" dirty="0">
                          <a:effectLst/>
                        </a:rPr>
                        <a:t>or </a:t>
                      </a:r>
                      <a:r>
                        <a:rPr lang="en-US" sz="1000" dirty="0">
                          <a:effectLst/>
                        </a:rPr>
                        <a:t>Common Core Algebra I Regents, </a:t>
                      </a:r>
                      <a:r>
                        <a:rPr lang="en-US" sz="1000" b="1" dirty="0">
                          <a:effectLst/>
                        </a:rPr>
                        <a:t>and</a:t>
                      </a:r>
                      <a:r>
                        <a:rPr lang="en-US" sz="1000" dirty="0">
                          <a:effectLst/>
                        </a:rPr>
                        <a:t> Geometry Regents </a:t>
                      </a:r>
                      <a:r>
                        <a:rPr lang="en-US" sz="1000" b="1" dirty="0">
                          <a:effectLst/>
                        </a:rPr>
                        <a:t>or </a:t>
                      </a:r>
                      <a:r>
                        <a:rPr lang="en-US" sz="1000" dirty="0">
                          <a:effectLst/>
                        </a:rPr>
                        <a:t>Geometry Common Core Regents, </a:t>
                      </a:r>
                      <a:r>
                        <a:rPr lang="en-US" sz="1000" b="1" dirty="0">
                          <a:effectLst/>
                        </a:rPr>
                        <a:t>and</a:t>
                      </a:r>
                      <a:r>
                        <a:rPr lang="en-US" sz="1000" dirty="0">
                          <a:effectLst/>
                        </a:rPr>
                        <a:t>  Algebra 2/Trigonometry Regents </a:t>
                      </a:r>
                      <a:r>
                        <a:rPr lang="en-US" sz="1000" b="1" dirty="0">
                          <a:effectLst/>
                        </a:rPr>
                        <a:t>or</a:t>
                      </a:r>
                      <a:r>
                        <a:rPr lang="en-US" sz="1000" dirty="0">
                          <a:effectLst/>
                        </a:rPr>
                        <a:t> Algebra II Common Core Regents </a:t>
                      </a:r>
                    </a:p>
                    <a:p>
                      <a:r>
                        <a:rPr lang="en-US" sz="1000" dirty="0">
                          <a:effectLst/>
                        </a:rPr>
                        <a:t>Debe </a:t>
                      </a:r>
                      <a:r>
                        <a:rPr lang="en-US" sz="1000" dirty="0" err="1">
                          <a:effectLst/>
                        </a:rPr>
                        <a:t>tomar</a:t>
                      </a:r>
                      <a:r>
                        <a:rPr lang="en-US" sz="1000" dirty="0">
                          <a:effectLst/>
                        </a:rPr>
                        <a:t> 3: 
</a:t>
                      </a:r>
                      <a:r>
                        <a:rPr lang="en-US" sz="1000" dirty="0" err="1">
                          <a:effectLst/>
                        </a:rPr>
                        <a:t>Regentes</a:t>
                      </a:r>
                      <a:r>
                        <a:rPr lang="en-US" sz="1000" dirty="0">
                          <a:effectLst/>
                        </a:rPr>
                        <a:t> de </a:t>
                      </a:r>
                      <a:r>
                        <a:rPr lang="en-US" sz="1000" dirty="0" err="1">
                          <a:effectLst/>
                        </a:rPr>
                        <a:t>Álgebra</a:t>
                      </a:r>
                      <a:r>
                        <a:rPr lang="en-US" sz="1000" dirty="0">
                          <a:effectLst/>
                        </a:rPr>
                        <a:t> Integrada o </a:t>
                      </a:r>
                      <a:r>
                        <a:rPr lang="en-US" sz="1000" dirty="0" err="1">
                          <a:effectLst/>
                        </a:rPr>
                        <a:t>Álgebra</a:t>
                      </a:r>
                      <a:r>
                        <a:rPr lang="en-US" sz="1000" dirty="0">
                          <a:effectLst/>
                        </a:rPr>
                        <a:t> Central </a:t>
                      </a:r>
                      <a:r>
                        <a:rPr lang="en-US" sz="1000" dirty="0" err="1">
                          <a:effectLst/>
                        </a:rPr>
                        <a:t>Común</a:t>
                      </a:r>
                      <a:r>
                        <a:rPr lang="en-US" sz="1000" dirty="0">
                          <a:effectLst/>
                        </a:rPr>
                        <a:t> I, y </a:t>
                      </a:r>
                      <a:r>
                        <a:rPr lang="en-US" sz="1000" dirty="0" err="1">
                          <a:effectLst/>
                        </a:rPr>
                        <a:t>Regentes</a:t>
                      </a:r>
                      <a:r>
                        <a:rPr lang="en-US" sz="1000" dirty="0">
                          <a:effectLst/>
                        </a:rPr>
                        <a:t> de </a:t>
                      </a:r>
                      <a:r>
                        <a:rPr lang="en-US" sz="1000" dirty="0" err="1">
                          <a:effectLst/>
                        </a:rPr>
                        <a:t>Geometría</a:t>
                      </a:r>
                      <a:r>
                        <a:rPr lang="en-US" sz="1000" dirty="0">
                          <a:effectLst/>
                        </a:rPr>
                        <a:t> o </a:t>
                      </a:r>
                      <a:r>
                        <a:rPr lang="en-US" sz="1000" dirty="0" err="1">
                          <a:effectLst/>
                        </a:rPr>
                        <a:t>Regentes</a:t>
                      </a:r>
                      <a:r>
                        <a:rPr lang="en-US" sz="1000" dirty="0">
                          <a:effectLst/>
                        </a:rPr>
                        <a:t> de </a:t>
                      </a:r>
                      <a:r>
                        <a:rPr lang="en-US" sz="1000" dirty="0" err="1">
                          <a:effectLst/>
                        </a:rPr>
                        <a:t>Núcleo</a:t>
                      </a:r>
                      <a:r>
                        <a:rPr lang="en-US" sz="1000" dirty="0">
                          <a:effectLst/>
                        </a:rPr>
                        <a:t> </a:t>
                      </a:r>
                      <a:r>
                        <a:rPr lang="en-US" sz="1000" dirty="0" err="1">
                          <a:effectLst/>
                        </a:rPr>
                        <a:t>Común</a:t>
                      </a:r>
                      <a:r>
                        <a:rPr lang="en-US" sz="1000" dirty="0">
                          <a:effectLst/>
                        </a:rPr>
                        <a:t> de </a:t>
                      </a:r>
                      <a:r>
                        <a:rPr lang="en-US" sz="1000" dirty="0" err="1">
                          <a:effectLst/>
                        </a:rPr>
                        <a:t>Geometría</a:t>
                      </a:r>
                      <a:r>
                        <a:rPr lang="en-US" sz="1000" dirty="0">
                          <a:effectLst/>
                        </a:rPr>
                        <a:t>, y </a:t>
                      </a:r>
                      <a:r>
                        <a:rPr lang="en-US" sz="1000" dirty="0" err="1">
                          <a:effectLst/>
                        </a:rPr>
                        <a:t>Regentes</a:t>
                      </a:r>
                      <a:r>
                        <a:rPr lang="en-US" sz="1000" dirty="0">
                          <a:effectLst/>
                        </a:rPr>
                        <a:t> de </a:t>
                      </a:r>
                      <a:r>
                        <a:rPr lang="en-US" sz="1000" dirty="0" err="1">
                          <a:effectLst/>
                        </a:rPr>
                        <a:t>Álgebra</a:t>
                      </a:r>
                      <a:r>
                        <a:rPr lang="en-US" sz="1000" dirty="0">
                          <a:effectLst/>
                        </a:rPr>
                        <a:t> 2/</a:t>
                      </a:r>
                      <a:r>
                        <a:rPr lang="en-US" sz="1000" dirty="0" err="1">
                          <a:effectLst/>
                        </a:rPr>
                        <a:t>Trigonometría</a:t>
                      </a:r>
                      <a:r>
                        <a:rPr lang="en-US" sz="1000" dirty="0">
                          <a:effectLst/>
                        </a:rPr>
                        <a:t> o </a:t>
                      </a:r>
                      <a:r>
                        <a:rPr lang="en-US" sz="1000" dirty="0" err="1">
                          <a:effectLst/>
                        </a:rPr>
                        <a:t>Regentes</a:t>
                      </a:r>
                      <a:r>
                        <a:rPr lang="en-US" sz="1000" dirty="0">
                          <a:effectLst/>
                        </a:rPr>
                        <a:t> de </a:t>
                      </a:r>
                      <a:r>
                        <a:rPr lang="en-US" sz="1000" dirty="0" err="1">
                          <a:effectLst/>
                        </a:rPr>
                        <a:t>Núcleo</a:t>
                      </a:r>
                      <a:r>
                        <a:rPr lang="en-US" sz="1000" dirty="0">
                          <a:effectLst/>
                        </a:rPr>
                        <a:t> </a:t>
                      </a:r>
                      <a:r>
                        <a:rPr lang="en-US" sz="1000" dirty="0" err="1">
                          <a:effectLst/>
                        </a:rPr>
                        <a:t>Común</a:t>
                      </a:r>
                      <a:r>
                        <a:rPr lang="en-US" sz="1000" dirty="0">
                          <a:effectLst/>
                        </a:rPr>
                        <a:t> de </a:t>
                      </a:r>
                      <a:r>
                        <a:rPr lang="en-US" sz="1000" dirty="0" err="1">
                          <a:effectLst/>
                        </a:rPr>
                        <a:t>Álgebra</a:t>
                      </a:r>
                      <a:r>
                        <a:rPr lang="en-US" sz="1000" dirty="0">
                          <a:effectLst/>
                        </a:rPr>
                        <a:t> II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5109684"/>
                  </a:ext>
                </a:extLst>
              </a:tr>
              <a:tr h="896602">
                <a:tc>
                  <a:txBody>
                    <a:bodyPr/>
                    <a:lstStyle/>
                    <a:p>
                      <a:r>
                        <a:rPr lang="en-US" sz="1000" b="1" dirty="0">
                          <a:effectLst/>
                        </a:rPr>
                        <a:t>Global Studies</a:t>
                      </a:r>
                    </a:p>
                    <a:p>
                      <a:r>
                        <a:rPr lang="en-US" sz="1000" dirty="0" err="1">
                          <a:effectLst/>
                        </a:rPr>
                        <a:t>Estudios</a:t>
                      </a:r>
                      <a:r>
                        <a:rPr lang="en-US" sz="1000" dirty="0">
                          <a:effectLst/>
                        </a:rPr>
                        <a:t> </a:t>
                      </a:r>
                      <a:r>
                        <a:rPr lang="en-US" sz="1000" dirty="0" err="1">
                          <a:effectLst/>
                        </a:rPr>
                        <a:t>Globales</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Global History &amp; Geography Regents</a:t>
                      </a:r>
                    </a:p>
                    <a:p>
                      <a:r>
                        <a:rPr lang="en-US" sz="1000" dirty="0" err="1">
                          <a:effectLst/>
                        </a:rPr>
                        <a:t>Regentes</a:t>
                      </a:r>
                      <a:r>
                        <a:rPr lang="en-US" sz="1000" dirty="0">
                          <a:effectLst/>
                        </a:rPr>
                        <a:t> de Historia y </a:t>
                      </a:r>
                      <a:r>
                        <a:rPr lang="en-US" sz="1000" dirty="0" err="1">
                          <a:effectLst/>
                        </a:rPr>
                        <a:t>Geografía</a:t>
                      </a:r>
                      <a:r>
                        <a:rPr lang="en-US" sz="1000" dirty="0">
                          <a:effectLst/>
                        </a:rPr>
                        <a:t> Global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Global History &amp; Geography Regents</a:t>
                      </a:r>
                    </a:p>
                    <a:p>
                      <a:r>
                        <a:rPr lang="en-US" sz="1000" dirty="0" err="1">
                          <a:effectLst/>
                        </a:rPr>
                        <a:t>Regentes</a:t>
                      </a:r>
                      <a:r>
                        <a:rPr lang="en-US" sz="1000" dirty="0">
                          <a:effectLst/>
                        </a:rPr>
                        <a:t> de Historia y </a:t>
                      </a:r>
                      <a:r>
                        <a:rPr lang="en-US" sz="1000" dirty="0" err="1">
                          <a:effectLst/>
                        </a:rPr>
                        <a:t>Geografía</a:t>
                      </a:r>
                      <a:r>
                        <a:rPr lang="en-US" sz="1000" dirty="0">
                          <a:effectLst/>
                        </a:rPr>
                        <a:t> Global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Global History &amp; Geography Regents</a:t>
                      </a:r>
                    </a:p>
                    <a:p>
                      <a:r>
                        <a:rPr lang="en-US" sz="1000" dirty="0" err="1">
                          <a:effectLst/>
                        </a:rPr>
                        <a:t>Regentes</a:t>
                      </a:r>
                      <a:r>
                        <a:rPr lang="en-US" sz="1000" dirty="0">
                          <a:effectLst/>
                        </a:rPr>
                        <a:t> de Historia y </a:t>
                      </a:r>
                      <a:r>
                        <a:rPr lang="en-US" sz="1000" dirty="0" err="1">
                          <a:effectLst/>
                        </a:rPr>
                        <a:t>Geografía</a:t>
                      </a:r>
                      <a:r>
                        <a:rPr lang="en-US" sz="1000" dirty="0">
                          <a:effectLst/>
                        </a:rPr>
                        <a:t> Global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67306956"/>
                  </a:ext>
                </a:extLst>
              </a:tr>
              <a:tr h="896602">
                <a:tc>
                  <a:txBody>
                    <a:bodyPr/>
                    <a:lstStyle/>
                    <a:p>
                      <a:r>
                        <a:rPr lang="en-US" sz="1000" b="1" dirty="0">
                          <a:effectLst/>
                        </a:rPr>
                        <a:t>U. S. History</a:t>
                      </a:r>
                    </a:p>
                    <a:p>
                      <a:r>
                        <a:rPr lang="en-US" sz="1000" dirty="0">
                          <a:effectLst/>
                        </a:rPr>
                        <a:t>Historia de los </a:t>
                      </a:r>
                      <a:r>
                        <a:rPr lang="en-US" sz="1000" dirty="0" err="1">
                          <a:effectLst/>
                        </a:rPr>
                        <a:t>Estados</a:t>
                      </a:r>
                      <a:r>
                        <a:rPr lang="en-US" sz="1000" dirty="0">
                          <a:effectLst/>
                        </a:rPr>
                        <a:t> Unidos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U. S. History &amp; Government Regents</a:t>
                      </a:r>
                    </a:p>
                    <a:p>
                      <a:r>
                        <a:rPr lang="en-US" sz="1000" dirty="0">
                          <a:effectLst/>
                        </a:rPr>
                        <a:t>Historia de los </a:t>
                      </a:r>
                      <a:r>
                        <a:rPr lang="en-US" sz="1000" dirty="0" err="1">
                          <a:effectLst/>
                        </a:rPr>
                        <a:t>Estados</a:t>
                      </a:r>
                      <a:r>
                        <a:rPr lang="en-US" sz="1000" dirty="0">
                          <a:effectLst/>
                        </a:rPr>
                        <a:t> Unidos y </a:t>
                      </a:r>
                      <a:r>
                        <a:rPr lang="en-US" sz="1000" dirty="0" err="1">
                          <a:effectLst/>
                        </a:rPr>
                        <a:t>Regentes</a:t>
                      </a:r>
                      <a:r>
                        <a:rPr lang="en-US" sz="1000" dirty="0">
                          <a:effectLst/>
                        </a:rPr>
                        <a:t> del </a:t>
                      </a:r>
                      <a:r>
                        <a:rPr lang="en-US" sz="1000" dirty="0" err="1">
                          <a:effectLst/>
                        </a:rPr>
                        <a:t>Gobierno</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U. S. History &amp; Government Regents</a:t>
                      </a:r>
                    </a:p>
                    <a:p>
                      <a:r>
                        <a:rPr lang="en-US" sz="1000" dirty="0">
                          <a:effectLst/>
                        </a:rPr>
                        <a:t>Historia de </a:t>
                      </a:r>
                      <a:r>
                        <a:rPr lang="en-US" sz="1000" dirty="0" err="1">
                          <a:effectLst/>
                        </a:rPr>
                        <a:t>los</a:t>
                      </a:r>
                      <a:r>
                        <a:rPr lang="en-US" sz="1000" dirty="0">
                          <a:effectLst/>
                        </a:rPr>
                        <a:t> </a:t>
                      </a:r>
                      <a:r>
                        <a:rPr lang="en-US" sz="1000" dirty="0" err="1">
                          <a:effectLst/>
                        </a:rPr>
                        <a:t>Estados</a:t>
                      </a:r>
                      <a:r>
                        <a:rPr lang="en-US" sz="1000" dirty="0">
                          <a:effectLst/>
                        </a:rPr>
                        <a:t> Unidos y </a:t>
                      </a:r>
                      <a:r>
                        <a:rPr lang="en-US" sz="1000" dirty="0" err="1">
                          <a:effectLst/>
                        </a:rPr>
                        <a:t>Regentes</a:t>
                      </a:r>
                      <a:r>
                        <a:rPr lang="en-US" sz="1000" dirty="0">
                          <a:effectLst/>
                        </a:rPr>
                        <a:t> del </a:t>
                      </a:r>
                      <a:r>
                        <a:rPr lang="en-US" sz="1000" dirty="0" err="1">
                          <a:effectLst/>
                        </a:rPr>
                        <a:t>Gobierno</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U. S. History &amp; Government Regents</a:t>
                      </a:r>
                    </a:p>
                    <a:p>
                      <a:r>
                        <a:rPr lang="en-US" sz="1000" dirty="0">
                          <a:effectLst/>
                        </a:rPr>
                        <a:t>Historia de los </a:t>
                      </a:r>
                      <a:r>
                        <a:rPr lang="en-US" sz="1000" dirty="0" err="1">
                          <a:effectLst/>
                        </a:rPr>
                        <a:t>Estados</a:t>
                      </a:r>
                      <a:r>
                        <a:rPr lang="en-US" sz="1000" dirty="0">
                          <a:effectLst/>
                        </a:rPr>
                        <a:t> Unidos y </a:t>
                      </a:r>
                      <a:r>
                        <a:rPr lang="en-US" sz="1000" dirty="0" err="1">
                          <a:effectLst/>
                        </a:rPr>
                        <a:t>Regentes</a:t>
                      </a:r>
                      <a:r>
                        <a:rPr lang="en-US" sz="1000" dirty="0">
                          <a:effectLst/>
                        </a:rPr>
                        <a:t> del </a:t>
                      </a:r>
                      <a:r>
                        <a:rPr lang="en-US" sz="1000" dirty="0" err="1">
                          <a:effectLst/>
                        </a:rPr>
                        <a:t>Gobierno</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0123032"/>
                  </a:ext>
                </a:extLst>
              </a:tr>
              <a:tr h="896602">
                <a:tc>
                  <a:txBody>
                    <a:bodyPr/>
                    <a:lstStyle/>
                    <a:p>
                      <a:r>
                        <a:rPr lang="en-US" sz="1000" b="1" dirty="0">
                          <a:effectLst/>
                        </a:rPr>
                        <a:t>Science</a:t>
                      </a:r>
                    </a:p>
                    <a:p>
                      <a:r>
                        <a:rPr lang="en-US" sz="1000" dirty="0">
                          <a:effectLst/>
                        </a:rPr>
                        <a:t>Ciencia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Any Science Regents Exam</a:t>
                      </a:r>
                    </a:p>
                    <a:p>
                      <a:r>
                        <a:rPr lang="en-US" sz="1000" dirty="0" err="1">
                          <a:effectLst/>
                        </a:rPr>
                        <a:t>Cualquier</a:t>
                      </a:r>
                      <a:r>
                        <a:rPr lang="en-US" sz="1000" dirty="0">
                          <a:effectLst/>
                        </a:rPr>
                        <a:t> examen </a:t>
                      </a:r>
                      <a:r>
                        <a:rPr lang="en-US" sz="1000" dirty="0" err="1">
                          <a:effectLst/>
                        </a:rPr>
                        <a:t>regentes</a:t>
                      </a:r>
                      <a:r>
                        <a:rPr lang="en-US" sz="1000" dirty="0">
                          <a:effectLst/>
                        </a:rPr>
                        <a:t> de </a:t>
                      </a:r>
                      <a:r>
                        <a:rPr lang="en-US" sz="1000" dirty="0" err="1">
                          <a:effectLst/>
                        </a:rPr>
                        <a:t>ciencias</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Any Science Regents Exam</a:t>
                      </a:r>
                    </a:p>
                    <a:p>
                      <a:r>
                        <a:rPr lang="en-US" sz="1000" dirty="0" err="1">
                          <a:effectLst/>
                        </a:rPr>
                        <a:t>Cualquier</a:t>
                      </a:r>
                      <a:r>
                        <a:rPr lang="en-US" sz="1000" dirty="0">
                          <a:effectLst/>
                        </a:rPr>
                        <a:t> examen de Science Regents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1 Life Science Regents and 1 Physical Science Regents</a:t>
                      </a:r>
                    </a:p>
                    <a:p>
                      <a:r>
                        <a:rPr lang="en-US" sz="1000" dirty="0">
                          <a:effectLst/>
                        </a:rPr>
                        <a:t>1 </a:t>
                      </a:r>
                      <a:r>
                        <a:rPr lang="en-US" sz="1000" dirty="0" err="1">
                          <a:effectLst/>
                        </a:rPr>
                        <a:t>Regentes</a:t>
                      </a:r>
                      <a:r>
                        <a:rPr lang="en-US" sz="1000" dirty="0">
                          <a:effectLst/>
                        </a:rPr>
                        <a:t> de </a:t>
                      </a:r>
                      <a:r>
                        <a:rPr lang="en-US" sz="1000" dirty="0" err="1">
                          <a:effectLst/>
                        </a:rPr>
                        <a:t>Ciencias</a:t>
                      </a:r>
                      <a:r>
                        <a:rPr lang="en-US" sz="1000" dirty="0">
                          <a:effectLst/>
                        </a:rPr>
                        <a:t> de la Vida y 1 </a:t>
                      </a:r>
                      <a:r>
                        <a:rPr lang="en-US" sz="1000" dirty="0" err="1">
                          <a:effectLst/>
                        </a:rPr>
                        <a:t>Regentes</a:t>
                      </a:r>
                      <a:r>
                        <a:rPr lang="en-US" sz="1000" dirty="0">
                          <a:effectLst/>
                        </a:rPr>
                        <a:t> de </a:t>
                      </a:r>
                      <a:r>
                        <a:rPr lang="en-US" sz="1000" dirty="0" err="1">
                          <a:effectLst/>
                        </a:rPr>
                        <a:t>Ciencias</a:t>
                      </a:r>
                      <a:r>
                        <a:rPr lang="en-US" sz="1000" dirty="0">
                          <a:effectLst/>
                        </a:rPr>
                        <a:t> </a:t>
                      </a:r>
                      <a:r>
                        <a:rPr lang="en-US" sz="1000" dirty="0" err="1">
                          <a:effectLst/>
                        </a:rPr>
                        <a:t>Físicas</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82062565"/>
                  </a:ext>
                </a:extLst>
              </a:tr>
              <a:tr h="600087">
                <a:tc>
                  <a:txBody>
                    <a:bodyPr/>
                    <a:lstStyle/>
                    <a:p>
                      <a:r>
                        <a:rPr lang="en-US" sz="1000" b="1" dirty="0">
                          <a:effectLst/>
                        </a:rPr>
                        <a:t>World Languages</a:t>
                      </a:r>
                    </a:p>
                    <a:p>
                      <a:r>
                        <a:rPr lang="en-US" sz="1000" dirty="0">
                          <a:effectLst/>
                        </a:rPr>
                        <a:t>Idiomas del </a:t>
                      </a:r>
                      <a:r>
                        <a:rPr lang="en-US" sz="1000" dirty="0" err="1">
                          <a:effectLst/>
                        </a:rPr>
                        <a:t>mundo</a:t>
                      </a:r>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000" dirty="0">
                        <a:effectLst/>
                      </a:endParaRP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000" dirty="0">
                          <a:effectLst/>
                        </a:rPr>
                        <a:t>World Language Checkpoint B Exam</a:t>
                      </a:r>
                    </a:p>
                    <a:p>
                      <a:r>
                        <a:rPr lang="en-US" sz="1000" dirty="0">
                          <a:effectLst/>
                        </a:rPr>
                        <a:t>Examen Idiomas del </a:t>
                      </a:r>
                      <a:r>
                        <a:rPr lang="en-US" sz="1000" dirty="0" err="1">
                          <a:effectLst/>
                        </a:rPr>
                        <a:t>mundo</a:t>
                      </a:r>
                      <a:r>
                        <a:rPr lang="en-US" sz="1000" dirty="0">
                          <a:effectLst/>
                        </a:rPr>
                        <a:t> Control B
</a:t>
                      </a:r>
                    </a:p>
                  </a:txBody>
                  <a:tcPr marL="36169" marR="36169" marT="18084" marB="1808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1446235"/>
                  </a:ext>
                </a:extLst>
              </a:tr>
            </a:tbl>
          </a:graphicData>
        </a:graphic>
      </p:graphicFrame>
      <p:sp>
        <p:nvSpPr>
          <p:cNvPr id="4" name="Rectangle 1">
            <a:extLst>
              <a:ext uri="{FF2B5EF4-FFF2-40B4-BE49-F238E27FC236}">
                <a16:creationId xmlns:a16="http://schemas.microsoft.com/office/drawing/2014/main" id="{F9094A04-6926-504F-B091-05E99E521148}"/>
              </a:ext>
            </a:extLst>
          </p:cNvPr>
          <p:cNvSpPr>
            <a:spLocks noChangeArrowheads="1"/>
          </p:cNvSpPr>
          <p:nvPr/>
        </p:nvSpPr>
        <p:spPr bwMode="auto">
          <a:xfrm>
            <a:off x="6825252" y="5518126"/>
            <a:ext cx="26481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rgbClr val="333333"/>
                </a:solidFill>
                <a:effectLst/>
                <a:latin typeface="Open Sans" panose="020F0502020204030204" pitchFamily="34" charset="0"/>
              </a:rPr>
              <a:t>  </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D7F535F5-861F-0F44-A25B-EFDC28ED5B03}"/>
              </a:ext>
            </a:extLst>
          </p:cNvPr>
          <p:cNvSpPr/>
          <p:nvPr/>
        </p:nvSpPr>
        <p:spPr>
          <a:xfrm>
            <a:off x="7740203" y="2259666"/>
            <a:ext cx="1303951" cy="2923877"/>
          </a:xfrm>
          <a:prstGeom prst="rect">
            <a:avLst/>
          </a:prstGeom>
        </p:spPr>
        <p:txBody>
          <a:bodyPr wrap="square">
            <a:spAutoFit/>
          </a:bodyPr>
          <a:lstStyle/>
          <a:p>
            <a:r>
              <a:rPr lang="en-US" altLang="en-US" sz="800" dirty="0">
                <a:solidFill>
                  <a:srgbClr val="333333"/>
                </a:solidFill>
                <a:latin typeface="Open Sans" panose="020F0502020204030204" pitchFamily="34" charset="0"/>
              </a:rPr>
              <a:t>*Additional opportunities to earn a local or Regents diploma exist through appeals, Pathways, and – for classified students – compensatory options. Please see your counselor for more information. * </a:t>
            </a:r>
            <a:r>
              <a:rPr lang="en-US" altLang="en-US" sz="800" dirty="0" err="1">
                <a:solidFill>
                  <a:srgbClr val="333333"/>
                </a:solidFill>
                <a:latin typeface="Open Sans" panose="020F0502020204030204" pitchFamily="34" charset="0"/>
              </a:rPr>
              <a:t>Existen</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oportunidades</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adicionales</a:t>
            </a:r>
            <a:r>
              <a:rPr lang="en-US" altLang="en-US" sz="800" dirty="0">
                <a:solidFill>
                  <a:srgbClr val="333333"/>
                </a:solidFill>
                <a:latin typeface="Open Sans" panose="020F0502020204030204" pitchFamily="34" charset="0"/>
              </a:rPr>
              <a:t> para </a:t>
            </a:r>
            <a:r>
              <a:rPr lang="en-US" altLang="en-US" sz="800" dirty="0" err="1">
                <a:solidFill>
                  <a:srgbClr val="333333"/>
                </a:solidFill>
                <a:latin typeface="Open Sans" panose="020F0502020204030204" pitchFamily="34" charset="0"/>
              </a:rPr>
              <a:t>obtener</a:t>
            </a:r>
            <a:r>
              <a:rPr lang="en-US" altLang="en-US" sz="800" dirty="0">
                <a:solidFill>
                  <a:srgbClr val="333333"/>
                </a:solidFill>
                <a:latin typeface="Open Sans" panose="020F0502020204030204" pitchFamily="34" charset="0"/>
              </a:rPr>
              <a:t> un diploma local o de </a:t>
            </a:r>
            <a:r>
              <a:rPr lang="en-US" altLang="en-US" sz="800" dirty="0" err="1">
                <a:solidFill>
                  <a:srgbClr val="333333"/>
                </a:solidFill>
                <a:latin typeface="Open Sans" panose="020F0502020204030204" pitchFamily="34" charset="0"/>
              </a:rPr>
              <a:t>Regentes</a:t>
            </a:r>
            <a:r>
              <a:rPr lang="en-US" altLang="en-US" sz="800" dirty="0">
                <a:solidFill>
                  <a:srgbClr val="333333"/>
                </a:solidFill>
                <a:latin typeface="Open Sans" panose="020F0502020204030204" pitchFamily="34" charset="0"/>
              </a:rPr>
              <a:t> a </a:t>
            </a:r>
            <a:r>
              <a:rPr lang="en-US" altLang="en-US" sz="800" dirty="0" err="1">
                <a:solidFill>
                  <a:srgbClr val="333333"/>
                </a:solidFill>
                <a:latin typeface="Open Sans" panose="020F0502020204030204" pitchFamily="34" charset="0"/>
              </a:rPr>
              <a:t>través</a:t>
            </a:r>
            <a:r>
              <a:rPr lang="en-US" altLang="en-US" sz="800" dirty="0">
                <a:solidFill>
                  <a:srgbClr val="333333"/>
                </a:solidFill>
                <a:latin typeface="Open Sans" panose="020F0502020204030204" pitchFamily="34" charset="0"/>
              </a:rPr>
              <a:t> de </a:t>
            </a:r>
            <a:r>
              <a:rPr lang="en-US" altLang="en-US" sz="800" dirty="0" err="1">
                <a:solidFill>
                  <a:srgbClr val="333333"/>
                </a:solidFill>
                <a:latin typeface="Open Sans" panose="020F0502020204030204" pitchFamily="34" charset="0"/>
              </a:rPr>
              <a:t>apelaciones</a:t>
            </a:r>
            <a:r>
              <a:rPr lang="en-US" altLang="en-US" sz="800" dirty="0">
                <a:solidFill>
                  <a:srgbClr val="333333"/>
                </a:solidFill>
                <a:latin typeface="Open Sans" panose="020F0502020204030204" pitchFamily="34" charset="0"/>
              </a:rPr>
              <a:t>, Caminos y, para </a:t>
            </a:r>
            <a:r>
              <a:rPr lang="en-US" altLang="en-US" sz="800" dirty="0" err="1">
                <a:solidFill>
                  <a:srgbClr val="333333"/>
                </a:solidFill>
                <a:latin typeface="Open Sans" panose="020F0502020204030204" pitchFamily="34" charset="0"/>
              </a:rPr>
              <a:t>estudiantes</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clasificados</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opciones</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compensatorias</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Consulte</a:t>
            </a:r>
            <a:r>
              <a:rPr lang="en-US" altLang="en-US" sz="800" dirty="0">
                <a:solidFill>
                  <a:srgbClr val="333333"/>
                </a:solidFill>
                <a:latin typeface="Open Sans" panose="020F0502020204030204" pitchFamily="34" charset="0"/>
              </a:rPr>
              <a:t> a </a:t>
            </a:r>
            <a:r>
              <a:rPr lang="en-US" altLang="en-US" sz="800" dirty="0" err="1">
                <a:solidFill>
                  <a:srgbClr val="333333"/>
                </a:solidFill>
                <a:latin typeface="Open Sans" panose="020F0502020204030204" pitchFamily="34" charset="0"/>
              </a:rPr>
              <a:t>su</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consejero</a:t>
            </a:r>
            <a:r>
              <a:rPr lang="en-US" altLang="en-US" sz="800" dirty="0">
                <a:solidFill>
                  <a:srgbClr val="333333"/>
                </a:solidFill>
                <a:latin typeface="Open Sans" panose="020F0502020204030204" pitchFamily="34" charset="0"/>
              </a:rPr>
              <a:t> para </a:t>
            </a:r>
            <a:r>
              <a:rPr lang="en-US" altLang="en-US" sz="800" dirty="0" err="1">
                <a:solidFill>
                  <a:srgbClr val="333333"/>
                </a:solidFill>
                <a:latin typeface="Open Sans" panose="020F0502020204030204" pitchFamily="34" charset="0"/>
              </a:rPr>
              <a:t>obtener</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más</a:t>
            </a:r>
            <a:r>
              <a:rPr lang="en-US" altLang="en-US" sz="800" dirty="0">
                <a:solidFill>
                  <a:srgbClr val="333333"/>
                </a:solidFill>
                <a:latin typeface="Open Sans" panose="020F0502020204030204" pitchFamily="34" charset="0"/>
              </a:rPr>
              <a:t> </a:t>
            </a:r>
            <a:r>
              <a:rPr lang="en-US" altLang="en-US" sz="800" dirty="0" err="1">
                <a:solidFill>
                  <a:srgbClr val="333333"/>
                </a:solidFill>
                <a:latin typeface="Open Sans" panose="020F0502020204030204" pitchFamily="34" charset="0"/>
              </a:rPr>
              <a:t>información</a:t>
            </a:r>
            <a:r>
              <a:rPr lang="en-US" altLang="en-US" sz="800" dirty="0">
                <a:solidFill>
                  <a:srgbClr val="333333"/>
                </a:solidFill>
                <a:latin typeface="Open Sans" panose="020F0502020204030204" pitchFamily="34" charset="0"/>
              </a:rPr>
              <a:t>.
</a:t>
            </a:r>
            <a:endParaRPr lang="en-US" dirty="0"/>
          </a:p>
        </p:txBody>
      </p:sp>
    </p:spTree>
    <p:extLst>
      <p:ext uri="{BB962C8B-B14F-4D97-AF65-F5344CB8AC3E}">
        <p14:creationId xmlns:p14="http://schemas.microsoft.com/office/powerpoint/2010/main" val="41403901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A1F56-7C44-D815-6B98-B94FB2CD95CE}"/>
              </a:ext>
            </a:extLst>
          </p:cNvPr>
          <p:cNvSpPr>
            <a:spLocks noGrp="1"/>
          </p:cNvSpPr>
          <p:nvPr>
            <p:ph type="title"/>
          </p:nvPr>
        </p:nvSpPr>
        <p:spPr/>
        <p:txBody>
          <a:bodyPr>
            <a:normAutofit fontScale="90000"/>
          </a:bodyPr>
          <a:lstStyle/>
          <a:p>
            <a:r>
              <a:rPr lang="en-US" dirty="0"/>
              <a:t>Schedule Change Policy </a:t>
            </a:r>
            <a:br>
              <a:rPr lang="en-US" dirty="0"/>
            </a:br>
            <a:r>
              <a:rPr lang="en-US" dirty="0"/>
              <a:t>Reglas para con </a:t>
            </a:r>
            <a:r>
              <a:rPr lang="en-US" dirty="0" err="1"/>
              <a:t>respecto</a:t>
            </a:r>
            <a:r>
              <a:rPr lang="en-US" dirty="0"/>
              <a:t> a </a:t>
            </a:r>
            <a:r>
              <a:rPr lang="en-US" dirty="0" err="1"/>
              <a:t>cambio</a:t>
            </a:r>
            <a:r>
              <a:rPr lang="en-US" dirty="0"/>
              <a:t> de </a:t>
            </a:r>
            <a:r>
              <a:rPr lang="en-US" dirty="0" err="1"/>
              <a:t>horarios</a:t>
            </a:r>
          </a:p>
        </p:txBody>
      </p:sp>
      <p:sp>
        <p:nvSpPr>
          <p:cNvPr id="3" name="Content Placeholder 2">
            <a:extLst>
              <a:ext uri="{FF2B5EF4-FFF2-40B4-BE49-F238E27FC236}">
                <a16:creationId xmlns:a16="http://schemas.microsoft.com/office/drawing/2014/main" id="{EA00BFF9-5CCE-7C07-9710-F3375F7D2D3D}"/>
              </a:ext>
            </a:extLst>
          </p:cNvPr>
          <p:cNvSpPr>
            <a:spLocks noGrp="1"/>
          </p:cNvSpPr>
          <p:nvPr>
            <p:ph idx="1"/>
          </p:nvPr>
        </p:nvSpPr>
        <p:spPr>
          <a:xfrm>
            <a:off x="310854" y="2091743"/>
            <a:ext cx="8301507" cy="5255653"/>
          </a:xfrm>
        </p:spPr>
        <p:txBody>
          <a:bodyPr vert="horz" lIns="91440" tIns="45720" rIns="91440" bIns="45720" rtlCol="0" anchor="t">
            <a:normAutofit fontScale="62500" lnSpcReduction="20000"/>
          </a:bodyPr>
          <a:lstStyle/>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Lateral changes (changing periods or teachers but remaining in the same course) are not permitted.</a:t>
            </a:r>
          </a:p>
          <a:p>
            <a:pPr marL="0" marR="0">
              <a:spcBef>
                <a:spcPts val="0"/>
              </a:spcBef>
              <a:spcAft>
                <a:spcPts val="0"/>
              </a:spcAft>
            </a:pPr>
            <a:r>
              <a:rPr lang="es-ES" sz="1800" dirty="0">
                <a:latin typeface="Times New Roman"/>
                <a:ea typeface="Times New Roman" panose="02020603050405020304" pitchFamily="18" charset="0"/>
                <a:cs typeface="Times New Roman"/>
              </a:rPr>
              <a:t>No se permiten cambios laterales (cambios de período o de profesores pero permaneciendo en el mismo curso).</a:t>
            </a:r>
            <a:endParaRPr lang="en-US" sz="1800" dirty="0">
              <a:effectLst/>
              <a:latin typeface="Times New Roman"/>
              <a:ea typeface="Times New Roman" panose="02020603050405020304" pitchFamily="18" charset="0"/>
              <a:cs typeface="Times New Roman"/>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Students who are in Honors or AP courses, especially if this is their first experience with courses at this level, are encouraged to remain for a </a:t>
            </a:r>
            <a:r>
              <a:rPr lang="en-US" sz="1800" u="sng" dirty="0">
                <a:effectLst/>
                <a:latin typeface="Open Sans" panose="020B0606030504020204" pitchFamily="34" charset="0"/>
                <a:ea typeface="Times New Roman" panose="02020603050405020304" pitchFamily="18" charset="0"/>
              </a:rPr>
              <a:t>minimum of five weeks</a:t>
            </a:r>
            <a:r>
              <a:rPr lang="en-US" sz="1800" dirty="0">
                <a:effectLst/>
                <a:latin typeface="Open Sans" panose="020B0606030504020204" pitchFamily="34" charset="0"/>
                <a:ea typeface="Times New Roman" panose="02020603050405020304" pitchFamily="18" charset="0"/>
              </a:rPr>
              <a:t> so that they can get used to the difference in depth and pacing before deciding to leave the course. </a:t>
            </a:r>
          </a:p>
          <a:p>
            <a:pPr marL="0" marR="0">
              <a:spcBef>
                <a:spcPts val="0"/>
              </a:spcBef>
              <a:spcAft>
                <a:spcPts val="0"/>
              </a:spcAft>
            </a:pPr>
            <a:r>
              <a:rPr lang="es-ES" sz="1800" dirty="0">
                <a:latin typeface="Times New Roman" panose="02020603050405020304" pitchFamily="18" charset="0"/>
                <a:ea typeface="Times New Roman" panose="02020603050405020304" pitchFamily="18" charset="0"/>
              </a:rPr>
              <a:t>Se alienta a los estudiantes que están en cursos de Honores o AP, especialmente si esta es su primera experiencia con cursos de este nivel, a permanecer durante un mínimo de cinco semanas para que puedan acostumbrarse a la diferencia en profundidad y ritmo antes de decidir abandonar el curso. </a:t>
            </a: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Schedule changes that involve adding a new course or changing from a Regents level to an Honors or AP level course must be done prior to the fifth week of a full year course, or the third week of a one-semester course. </a:t>
            </a:r>
          </a:p>
          <a:p>
            <a:pPr marL="0" marR="0" indent="0">
              <a:spcBef>
                <a:spcPts val="0"/>
              </a:spcBef>
              <a:spcAft>
                <a:spcPts val="0"/>
              </a:spcAft>
              <a:buNone/>
            </a:pPr>
            <a:r>
              <a:rPr lang="es-ES" sz="1800" dirty="0">
                <a:latin typeface="Times New Roman"/>
                <a:ea typeface="Times New Roman" panose="02020603050405020304" pitchFamily="18" charset="0"/>
                <a:cs typeface="Times New Roman"/>
              </a:rPr>
              <a:t> 
Los cambios de horario que impliquen agregar un nuevo curso o cambiar de un nivel de Regentes a un curso de nivel de Honores o AP deben realizarse antes de la quinta semana de un curso de año completo, o la tercera semana de un curso de un semestre.</a:t>
            </a:r>
            <a:endParaRPr lang="en-US" sz="1800" dirty="0">
              <a:effectLst/>
              <a:latin typeface="Times New Roman"/>
              <a:ea typeface="Times New Roman" panose="02020603050405020304" pitchFamily="18" charset="0"/>
              <a:cs typeface="Times New Roman"/>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a:spcBef>
                <a:spcPts val="0"/>
              </a:spcBef>
            </a:pPr>
            <a:r>
              <a:rPr lang="en-US" sz="1800" dirty="0">
                <a:effectLst/>
                <a:latin typeface="Open Sans"/>
                <a:ea typeface="Times New Roman" panose="02020603050405020304" pitchFamily="18" charset="0"/>
                <a:cs typeface="Open Sans"/>
              </a:rPr>
              <a:t>Schedule changes that involve moving from an AP or Honors to a Regents level course need to be completed within </a:t>
            </a:r>
            <a:r>
              <a:rPr lang="en-US" sz="1800" b="1" u="sng" dirty="0">
                <a:effectLst/>
                <a:latin typeface="Open Sans"/>
                <a:ea typeface="Times New Roman" panose="02020603050405020304" pitchFamily="18" charset="0"/>
                <a:cs typeface="Open Sans"/>
              </a:rPr>
              <a:t>5 days of the progress reports during 2</a:t>
            </a:r>
            <a:r>
              <a:rPr lang="en-US" sz="1800" b="1" u="sng" baseline="30000" dirty="0">
                <a:effectLst/>
                <a:latin typeface="Open Sans"/>
                <a:ea typeface="Times New Roman" panose="02020603050405020304" pitchFamily="18" charset="0"/>
                <a:cs typeface="Open Sans"/>
              </a:rPr>
              <a:t>nd</a:t>
            </a:r>
            <a:r>
              <a:rPr lang="en-US" sz="1800" b="1" u="sng" dirty="0">
                <a:effectLst/>
                <a:latin typeface="Open Sans"/>
                <a:ea typeface="Times New Roman" panose="02020603050405020304" pitchFamily="18" charset="0"/>
                <a:cs typeface="Open Sans"/>
              </a:rPr>
              <a:t> quarter</a:t>
            </a:r>
            <a:r>
              <a:rPr lang="en-US" sz="1800" dirty="0">
                <a:effectLst/>
                <a:latin typeface="Open Sans"/>
                <a:ea typeface="Times New Roman" panose="02020603050405020304" pitchFamily="18" charset="0"/>
                <a:cs typeface="Open Sans"/>
              </a:rPr>
              <a:t>.  When entering a new course, the student may be responsible for completing assignments in the new course. </a:t>
            </a:r>
            <a:r>
              <a:rPr lang="es-ES" sz="1800" dirty="0">
                <a:latin typeface="Open Sans"/>
                <a:ea typeface="Times New Roman" panose="02020603050405020304" pitchFamily="18" charset="0"/>
                <a:cs typeface="Open Sans"/>
              </a:rPr>
              <a:t>
Los cambios de horario que implican pasar de un curso de AP o Honores a un curso de nivel regente deben completarse dentro de los 5 días posteriores a los informes de progreso durante el 2ndo cuarto.  Al ingresar a un nuevo curso, el estudiante puede ser responsable de completar las tareas en el nuevo curso. </a:t>
            </a:r>
            <a:endParaRPr lang="en-US" sz="1800" dirty="0">
              <a:effectLst/>
              <a:latin typeface="Times New Roman"/>
              <a:ea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A student who drops a course outright (does so without changing levels) may do so up until the halfway point in the course without any notation being made on the student’s transcript.   Any course dropped after that will appear on the student’s transcript with a “W”. </a:t>
            </a:r>
          </a:p>
          <a:p>
            <a:pPr marL="0" marR="0">
              <a:spcBef>
                <a:spcPts val="0"/>
              </a:spcBef>
              <a:spcAft>
                <a:spcPts val="0"/>
              </a:spcAft>
            </a:pPr>
            <a:r>
              <a:rPr lang="es-ES" sz="1800" dirty="0">
                <a:latin typeface="Times New Roman" panose="02020603050405020304" pitchFamily="18" charset="0"/>
                <a:ea typeface="Times New Roman" panose="02020603050405020304" pitchFamily="18" charset="0"/>
              </a:rPr>
              <a:t>Un estudiante que abandona un curso directamente (lo hace sin cambiar de nivel) puede hacerlo hasta el punto medio del curso sin que se haga ninguna anotación en la transcripción del estudiante.   Cualquier curso abandonado después de eso aparecerá en la transcripción del estudiante con una "W".</a:t>
            </a:r>
            <a:endParaRPr lang="en-US" sz="18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pP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Schedule changes of any kind should be made only after a thorough discussion with the student’s current teacher and his/her school counselor. </a:t>
            </a: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 </a:t>
            </a:r>
            <a:r>
              <a:rPr lang="es-ES" sz="1800" dirty="0">
                <a:latin typeface="Open Sans" panose="020B0606030504020204" pitchFamily="34" charset="0"/>
                <a:ea typeface="Times New Roman" panose="02020603050405020304" pitchFamily="18" charset="0"/>
              </a:rPr>
              <a:t>Los cambios de horario de cualquier tipo deben hacerse solo después de una discusión exhaustiva con el maestro actual del estudiante y su consejero escolar.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Please note that there are times when schedule changes are prohibited.  No classes may be changed during the first or final week of any quarter. </a:t>
            </a:r>
          </a:p>
          <a:p>
            <a:pPr marL="0" marR="0">
              <a:spcBef>
                <a:spcPts val="0"/>
              </a:spcBef>
              <a:spcAft>
                <a:spcPts val="0"/>
              </a:spcAft>
            </a:pPr>
            <a:r>
              <a:rPr lang="en-US" sz="1800" dirty="0">
                <a:effectLst/>
                <a:latin typeface="Open Sans" panose="020B0606030504020204" pitchFamily="34" charset="0"/>
                <a:ea typeface="Times New Roman" panose="02020603050405020304" pitchFamily="18" charset="0"/>
              </a:rPr>
              <a:t> </a:t>
            </a:r>
            <a:r>
              <a:rPr lang="es-ES" sz="1800" dirty="0">
                <a:latin typeface="Open Sans" panose="020B0606030504020204" pitchFamily="34" charset="0"/>
                <a:ea typeface="Times New Roman" panose="02020603050405020304" pitchFamily="18" charset="0"/>
              </a:rPr>
              <a:t>Tenga en cuenta que hay ocasiones en que los cambios de horario están prohibidos.  No se puede cambiar de clase durante la primera o última semana de cualquier trimestre. </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18132392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112" y="1103011"/>
            <a:ext cx="7024744" cy="1143000"/>
          </a:xfrm>
        </p:spPr>
        <p:txBody>
          <a:bodyPr>
            <a:normAutofit fontScale="90000"/>
          </a:bodyPr>
          <a:lstStyle/>
          <a:p>
            <a:r>
              <a:rPr lang="en-US" dirty="0"/>
              <a:t>Important Websites</a:t>
            </a:r>
            <a:br>
              <a:rPr lang="en-US" dirty="0"/>
            </a:br>
            <a:r>
              <a:rPr lang="en-US" dirty="0"/>
              <a:t>Sitios web </a:t>
            </a:r>
            <a:r>
              <a:rPr lang="en-US" dirty="0" err="1"/>
              <a:t>importantes</a:t>
            </a:r>
            <a:r>
              <a:rPr lang="en-US" dirty="0"/>
              <a:t>
</a:t>
            </a:r>
          </a:p>
        </p:txBody>
      </p:sp>
      <p:sp>
        <p:nvSpPr>
          <p:cNvPr id="3" name="Content Placeholder 2">
            <a:extLst>
              <a:ext uri="{FF2B5EF4-FFF2-40B4-BE49-F238E27FC236}">
                <a16:creationId xmlns:a16="http://schemas.microsoft.com/office/drawing/2014/main" id="{C2A24AD2-A8F4-46AE-94D1-E6D4CCB0B20A}"/>
              </a:ext>
            </a:extLst>
          </p:cNvPr>
          <p:cNvSpPr>
            <a:spLocks noGrp="1"/>
          </p:cNvSpPr>
          <p:nvPr>
            <p:ph idx="1"/>
          </p:nvPr>
        </p:nvSpPr>
        <p:spPr>
          <a:xfrm>
            <a:off x="580580" y="2196106"/>
            <a:ext cx="2828600" cy="4729618"/>
          </a:xfrm>
        </p:spPr>
        <p:txBody>
          <a:bodyPr>
            <a:normAutofit fontScale="55000" lnSpcReduction="20000"/>
          </a:bodyPr>
          <a:lstStyle/>
          <a:p>
            <a:r>
              <a:rPr lang="en-US" b="1" u="sng" dirty="0"/>
              <a:t>Infinite Campus </a:t>
            </a:r>
            <a:r>
              <a:rPr lang="en-US" dirty="0"/>
              <a:t>–</a:t>
            </a:r>
            <a:r>
              <a:rPr lang="en-US" sz="2400" dirty="0">
                <a:hlinkClick r:id="rId3"/>
              </a:rPr>
              <a:t>https://tinyurl.com/y4ejxmc9</a:t>
            </a:r>
            <a:endParaRPr lang="en-US" sz="2400" dirty="0"/>
          </a:p>
          <a:p>
            <a:pPr lvl="1"/>
            <a:r>
              <a:rPr lang="en-US" dirty="0"/>
              <a:t>Use the same username and password you use for the computer network in school</a:t>
            </a:r>
          </a:p>
          <a:p>
            <a:pPr lvl="1"/>
            <a:r>
              <a:rPr lang="en-US" dirty="0"/>
              <a:t> In the student portal you can access your:</a:t>
            </a:r>
          </a:p>
          <a:p>
            <a:pPr lvl="2"/>
            <a:r>
              <a:rPr lang="en-US" dirty="0"/>
              <a:t>Schedule</a:t>
            </a:r>
          </a:p>
          <a:p>
            <a:pPr lvl="2"/>
            <a:r>
              <a:rPr lang="en-US" dirty="0"/>
              <a:t>Homework grades</a:t>
            </a:r>
          </a:p>
          <a:p>
            <a:pPr lvl="2"/>
            <a:r>
              <a:rPr lang="en-US" dirty="0"/>
              <a:t>Quarter/Final grades</a:t>
            </a:r>
          </a:p>
          <a:p>
            <a:pPr lvl="2"/>
            <a:r>
              <a:rPr lang="en-US" dirty="0"/>
              <a:t>Exams</a:t>
            </a:r>
          </a:p>
          <a:p>
            <a:pPr lvl="2"/>
            <a:r>
              <a:rPr lang="en-US" dirty="0"/>
              <a:t>Attendance</a:t>
            </a:r>
          </a:p>
          <a:p>
            <a:pPr lvl="2"/>
            <a:endParaRPr lang="en-US" dirty="0"/>
          </a:p>
          <a:p>
            <a:r>
              <a:rPr lang="en-US" b="1" u="sng" dirty="0"/>
              <a:t>Naviance</a:t>
            </a:r>
            <a:r>
              <a:rPr lang="en-US" dirty="0"/>
              <a:t> – you will access Naviance using a parent code that your child’s school counselor can send you</a:t>
            </a:r>
          </a:p>
          <a:p>
            <a:endParaRPr lang="en-US" dirty="0"/>
          </a:p>
          <a:p>
            <a:r>
              <a:rPr lang="en-US" b="1" u="sng" dirty="0"/>
              <a:t>Schoology - </a:t>
            </a:r>
            <a:r>
              <a:rPr lang="en-US" dirty="0">
                <a:hlinkClick r:id="rId4"/>
              </a:rPr>
              <a:t>https://tinyurl.com/y3vusubb</a:t>
            </a:r>
            <a:endParaRPr lang="en-US" dirty="0"/>
          </a:p>
          <a:p>
            <a:pPr lvl="1"/>
            <a:r>
              <a:rPr lang="en-US" dirty="0"/>
              <a:t>Use the same username and password you use for the computer network in school</a:t>
            </a:r>
          </a:p>
          <a:p>
            <a:pPr lvl="1"/>
            <a:r>
              <a:rPr lang="en-US" dirty="0"/>
              <a:t>Teachers can send parents an access code to their Schoology Page </a:t>
            </a:r>
          </a:p>
          <a:p>
            <a:pPr marL="68580" indent="0">
              <a:buNone/>
            </a:pPr>
            <a:endParaRPr lang="en-US" dirty="0"/>
          </a:p>
        </p:txBody>
      </p:sp>
      <p:sp>
        <p:nvSpPr>
          <p:cNvPr id="4" name="Content Placeholder 2">
            <a:extLst>
              <a:ext uri="{FF2B5EF4-FFF2-40B4-BE49-F238E27FC236}">
                <a16:creationId xmlns:a16="http://schemas.microsoft.com/office/drawing/2014/main" id="{3A6A1843-E60E-C645-B729-037C1ABC9E27}"/>
              </a:ext>
            </a:extLst>
          </p:cNvPr>
          <p:cNvSpPr txBox="1">
            <a:spLocks/>
          </p:cNvSpPr>
          <p:nvPr/>
        </p:nvSpPr>
        <p:spPr>
          <a:xfrm>
            <a:off x="4758218" y="2466562"/>
            <a:ext cx="2828600" cy="4729618"/>
          </a:xfrm>
          <a:prstGeom prst="rect">
            <a:avLst/>
          </a:prstGeom>
        </p:spPr>
        <p:txBody>
          <a:bodyPr vert="horz" lIns="91440" tIns="45720" rIns="91440" bIns="45720" rtlCol="0" anchor="t">
            <a:normAutofit fontScale="475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b="1" u="sng" dirty="0"/>
              <a:t>Campus Infinito </a:t>
            </a:r>
            <a:r>
              <a:rPr lang="en-US" dirty="0"/>
              <a:t>–https://tinyurl.com/y4ejxmc9</a:t>
            </a:r>
          </a:p>
          <a:p>
            <a:pPr lvl="1">
              <a:buFont typeface="Arial" pitchFamily="18" charset="2"/>
              <a:buChar char="•"/>
            </a:pPr>
            <a:r>
              <a:rPr lang="en-US" dirty="0"/>
              <a:t>Use </a:t>
            </a:r>
            <a:r>
              <a:rPr lang="en-US" dirty="0" err="1"/>
              <a:t>el</a:t>
            </a:r>
            <a:r>
              <a:rPr lang="en-US" dirty="0"/>
              <a:t> </a:t>
            </a:r>
            <a:r>
              <a:rPr lang="en-US" dirty="0" err="1"/>
              <a:t>mismo</a:t>
            </a:r>
            <a:r>
              <a:rPr lang="en-US" dirty="0"/>
              <a:t> </a:t>
            </a:r>
            <a:r>
              <a:rPr lang="en-US" dirty="0" err="1"/>
              <a:t>nombre</a:t>
            </a:r>
            <a:r>
              <a:rPr lang="en-US" dirty="0"/>
              <a:t> de </a:t>
            </a:r>
            <a:r>
              <a:rPr lang="en-US" dirty="0" err="1"/>
              <a:t>usuario</a:t>
            </a:r>
            <a:r>
              <a:rPr lang="en-US" dirty="0"/>
              <a:t> y </a:t>
            </a:r>
            <a:r>
              <a:rPr lang="en-US" dirty="0" err="1"/>
              <a:t>contraseña</a:t>
            </a:r>
            <a:r>
              <a:rPr lang="en-US" dirty="0"/>
              <a:t> que </a:t>
            </a:r>
            <a:r>
              <a:rPr lang="en-US" dirty="0" err="1"/>
              <a:t>usa</a:t>
            </a:r>
            <a:r>
              <a:rPr lang="en-US" dirty="0"/>
              <a:t> para la red informatica </a:t>
            </a:r>
            <a:r>
              <a:rPr lang="en-US" dirty="0" err="1"/>
              <a:t>en</a:t>
            </a:r>
            <a:r>
              <a:rPr lang="en-US" dirty="0"/>
              <a:t> la </a:t>
            </a:r>
            <a:r>
              <a:rPr lang="en-US" dirty="0" err="1"/>
              <a:t>escuela</a:t>
            </a:r>
            <a:endParaRPr lang="en-US" dirty="0"/>
          </a:p>
          <a:p>
            <a:pPr lvl="1">
              <a:buFont typeface="Arial" pitchFamily="18" charset="2"/>
              <a:buChar char="•"/>
            </a:pPr>
            <a:r>
              <a:rPr lang="en-US" dirty="0"/>
              <a:t>En </a:t>
            </a:r>
            <a:r>
              <a:rPr lang="en-US" dirty="0" err="1"/>
              <a:t>el</a:t>
            </a:r>
            <a:r>
              <a:rPr lang="en-US" dirty="0"/>
              <a:t> portal de padres </a:t>
            </a:r>
            <a:r>
              <a:rPr lang="en-US" dirty="0" err="1"/>
              <a:t>puede</a:t>
            </a:r>
            <a:r>
              <a:rPr lang="en-US" dirty="0"/>
              <a:t> acceder a </a:t>
            </a:r>
            <a:r>
              <a:rPr lang="en-US" dirty="0" err="1"/>
              <a:t>su</a:t>
            </a:r>
            <a:r>
              <a:rPr lang="en-US" dirty="0"/>
              <a:t>:
</a:t>
            </a:r>
            <a:r>
              <a:rPr lang="en-US" dirty="0" err="1"/>
              <a:t>Horario</a:t>
            </a:r>
            <a:r>
              <a:rPr lang="en-US" dirty="0"/>
              <a:t>
</a:t>
            </a:r>
            <a:r>
              <a:rPr lang="en-US" dirty="0" err="1"/>
              <a:t>Calificaciones</a:t>
            </a:r>
            <a:r>
              <a:rPr lang="en-US" dirty="0"/>
              <a:t> de las </a:t>
            </a:r>
            <a:r>
              <a:rPr lang="en-US" dirty="0" err="1"/>
              <a:t>tareas</a:t>
            </a:r>
            <a:r>
              <a:rPr lang="en-US" dirty="0"/>
              <a:t>
</a:t>
            </a:r>
            <a:r>
              <a:rPr lang="en-US" dirty="0" err="1"/>
              <a:t>Calificaciones</a:t>
            </a:r>
            <a:r>
              <a:rPr lang="en-US" dirty="0"/>
              <a:t> </a:t>
            </a:r>
            <a:r>
              <a:rPr lang="en-US" dirty="0" err="1"/>
              <a:t>trimestrales</a:t>
            </a:r>
            <a:r>
              <a:rPr lang="en-US" dirty="0"/>
              <a:t>/finales
</a:t>
            </a:r>
            <a:r>
              <a:rPr lang="en-US" dirty="0" err="1"/>
              <a:t>Exámenes</a:t>
            </a:r>
            <a:r>
              <a:rPr lang="en-US" dirty="0"/>
              <a:t>
Asistencia</a:t>
            </a:r>
          </a:p>
          <a:p>
            <a:endParaRPr lang="en-US" dirty="0"/>
          </a:p>
          <a:p>
            <a:r>
              <a:rPr lang="en-US" b="1" u="sng" dirty="0"/>
              <a:t>Naviance: </a:t>
            </a:r>
            <a:r>
              <a:rPr lang="en-US" dirty="0" err="1"/>
              <a:t>Accesar</a:t>
            </a:r>
            <a:r>
              <a:rPr lang="en-US" dirty="0"/>
              <a:t> a Naviance </a:t>
            </a:r>
            <a:r>
              <a:rPr lang="en-US" dirty="0" err="1"/>
              <a:t>utilizando</a:t>
            </a:r>
            <a:r>
              <a:rPr lang="en-US" dirty="0"/>
              <a:t> un </a:t>
            </a:r>
            <a:r>
              <a:rPr lang="en-US" dirty="0" err="1"/>
              <a:t>código</a:t>
            </a:r>
            <a:r>
              <a:rPr lang="en-US" dirty="0"/>
              <a:t> para padres que </a:t>
            </a:r>
            <a:r>
              <a:rPr lang="en-US" dirty="0" err="1"/>
              <a:t>el</a:t>
            </a:r>
            <a:r>
              <a:rPr lang="en-US" dirty="0"/>
              <a:t> </a:t>
            </a:r>
            <a:r>
              <a:rPr lang="en-US" dirty="0" err="1"/>
              <a:t>consejero</a:t>
            </a:r>
            <a:r>
              <a:rPr lang="en-US" dirty="0"/>
              <a:t> escolar de </a:t>
            </a:r>
            <a:r>
              <a:rPr lang="en-US" dirty="0" err="1"/>
              <a:t>su</a:t>
            </a:r>
            <a:r>
              <a:rPr lang="en-US" dirty="0"/>
              <a:t> </a:t>
            </a:r>
            <a:r>
              <a:rPr lang="en-US" dirty="0" err="1"/>
              <a:t>hijo</a:t>
            </a:r>
            <a:r>
              <a:rPr lang="en-US" dirty="0"/>
              <a:t> </a:t>
            </a:r>
            <a:r>
              <a:rPr lang="en-US" dirty="0" err="1"/>
              <a:t>puede</a:t>
            </a:r>
            <a:r>
              <a:rPr lang="en-US" dirty="0"/>
              <a:t> </a:t>
            </a:r>
            <a:r>
              <a:rPr lang="en-US" dirty="0" err="1"/>
              <a:t>enviarle</a:t>
            </a:r>
            <a:r>
              <a:rPr lang="en-US" dirty="0"/>
              <a:t>
</a:t>
            </a:r>
          </a:p>
          <a:p>
            <a:r>
              <a:rPr lang="en-US" b="1" dirty="0"/>
              <a:t>Schoology - </a:t>
            </a:r>
            <a:r>
              <a:rPr lang="en-US" dirty="0">
                <a:hlinkClick r:id="rId4"/>
              </a:rPr>
              <a:t>https://tinyurl.com/y3vusubb</a:t>
            </a:r>
            <a:endParaRPr lang="en-US" dirty="0"/>
          </a:p>
          <a:p>
            <a:pPr marL="68580" indent="0">
              <a:buNone/>
            </a:pPr>
            <a:r>
              <a:rPr lang="en-US" dirty="0"/>
              <a:t> Use </a:t>
            </a:r>
            <a:r>
              <a:rPr lang="en-US" dirty="0" err="1"/>
              <a:t>el</a:t>
            </a:r>
            <a:r>
              <a:rPr lang="en-US" dirty="0"/>
              <a:t> </a:t>
            </a:r>
            <a:r>
              <a:rPr lang="en-US" dirty="0" err="1"/>
              <a:t>mismo</a:t>
            </a:r>
            <a:r>
              <a:rPr lang="en-US" dirty="0"/>
              <a:t> </a:t>
            </a:r>
            <a:r>
              <a:rPr lang="en-US" dirty="0" err="1"/>
              <a:t>nombre</a:t>
            </a:r>
            <a:r>
              <a:rPr lang="en-US" dirty="0"/>
              <a:t> de </a:t>
            </a:r>
            <a:r>
              <a:rPr lang="en-US" dirty="0" err="1"/>
              <a:t>usuario</a:t>
            </a:r>
            <a:r>
              <a:rPr lang="en-US" dirty="0"/>
              <a:t> y </a:t>
            </a:r>
            <a:r>
              <a:rPr lang="en-US" dirty="0" err="1"/>
              <a:t>contraseña</a:t>
            </a:r>
            <a:r>
              <a:rPr lang="en-US" dirty="0"/>
              <a:t> que </a:t>
            </a:r>
            <a:r>
              <a:rPr lang="en-US" dirty="0" err="1"/>
              <a:t>usa</a:t>
            </a:r>
            <a:r>
              <a:rPr lang="en-US" dirty="0"/>
              <a:t> para la red </a:t>
            </a:r>
            <a:r>
              <a:rPr lang="en-US" dirty="0" err="1"/>
              <a:t>informática</a:t>
            </a:r>
            <a:r>
              <a:rPr lang="en-US" dirty="0"/>
              <a:t> </a:t>
            </a:r>
            <a:r>
              <a:rPr lang="en-US" dirty="0" err="1"/>
              <a:t>en</a:t>
            </a:r>
            <a:r>
              <a:rPr lang="en-US" dirty="0"/>
              <a:t> la </a:t>
            </a:r>
            <a:r>
              <a:rPr lang="en-US" dirty="0" err="1"/>
              <a:t>escuela</a:t>
            </a:r>
          </a:p>
          <a:p>
            <a:pPr marL="68580" indent="0">
              <a:buNone/>
            </a:pPr>
            <a:r>
              <a:rPr lang="en-US" dirty="0"/>
              <a:t>
Los </a:t>
            </a:r>
            <a:r>
              <a:rPr lang="en-US" dirty="0" err="1"/>
              <a:t>profesores</a:t>
            </a:r>
            <a:r>
              <a:rPr lang="en-US" dirty="0"/>
              <a:t> </a:t>
            </a:r>
            <a:r>
              <a:rPr lang="en-US" dirty="0" err="1"/>
              <a:t>pueden</a:t>
            </a:r>
            <a:r>
              <a:rPr lang="en-US" dirty="0"/>
              <a:t> </a:t>
            </a:r>
            <a:r>
              <a:rPr lang="en-US" dirty="0" err="1"/>
              <a:t>enviar</a:t>
            </a:r>
            <a:r>
              <a:rPr lang="en-US" dirty="0"/>
              <a:t> a </a:t>
            </a:r>
            <a:r>
              <a:rPr lang="en-US" dirty="0" err="1"/>
              <a:t>los</a:t>
            </a:r>
            <a:r>
              <a:rPr lang="en-US" dirty="0"/>
              <a:t> padres un </a:t>
            </a:r>
            <a:r>
              <a:rPr lang="en-US" dirty="0" err="1"/>
              <a:t>código</a:t>
            </a:r>
            <a:r>
              <a:rPr lang="en-US" dirty="0"/>
              <a:t> de </a:t>
            </a:r>
            <a:r>
              <a:rPr lang="en-US" dirty="0" err="1"/>
              <a:t>acceso</a:t>
            </a:r>
            <a:r>
              <a:rPr lang="en-US" dirty="0"/>
              <a:t> a </a:t>
            </a:r>
            <a:r>
              <a:rPr lang="en-US" dirty="0" err="1"/>
              <a:t>su</a:t>
            </a:r>
            <a:r>
              <a:rPr lang="en-US" dirty="0"/>
              <a:t> </a:t>
            </a:r>
            <a:r>
              <a:rPr lang="en-US" dirty="0" err="1"/>
              <a:t>página</a:t>
            </a:r>
            <a:r>
              <a:rPr lang="en-US" dirty="0"/>
              <a:t> de Schoology 
</a:t>
            </a:r>
          </a:p>
        </p:txBody>
      </p:sp>
    </p:spTree>
    <p:extLst>
      <p:ext uri="{BB962C8B-B14F-4D97-AF65-F5344CB8AC3E}">
        <p14:creationId xmlns:p14="http://schemas.microsoft.com/office/powerpoint/2010/main" val="30410659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6293B-A9A5-4728-B809-1531FD43BD7E}"/>
              </a:ext>
            </a:extLst>
          </p:cNvPr>
          <p:cNvSpPr>
            <a:spLocks noGrp="1"/>
          </p:cNvSpPr>
          <p:nvPr>
            <p:ph type="title"/>
          </p:nvPr>
        </p:nvSpPr>
        <p:spPr>
          <a:xfrm>
            <a:off x="1043492" y="1180652"/>
            <a:ext cx="7024744" cy="1143000"/>
          </a:xfrm>
        </p:spPr>
        <p:txBody>
          <a:bodyPr>
            <a:normAutofit fontScale="90000"/>
          </a:bodyPr>
          <a:lstStyle/>
          <a:p>
            <a:r>
              <a:rPr lang="en-US" dirty="0"/>
              <a:t>Technology Support: </a:t>
            </a:r>
            <a:br>
              <a:rPr lang="en-US" dirty="0"/>
            </a:br>
            <a:r>
              <a:rPr lang="en-US" dirty="0" err="1"/>
              <a:t>Soporte</a:t>
            </a:r>
            <a:r>
              <a:rPr lang="en-US" dirty="0"/>
              <a:t> </a:t>
            </a:r>
            <a:r>
              <a:rPr lang="en-US" dirty="0" err="1"/>
              <a:t>Tecnológico</a:t>
            </a:r>
            <a:r>
              <a:rPr lang="en-US" dirty="0"/>
              <a:t>: 
</a:t>
            </a:r>
          </a:p>
        </p:txBody>
      </p:sp>
      <p:sp>
        <p:nvSpPr>
          <p:cNvPr id="3" name="Content Placeholder 2">
            <a:extLst>
              <a:ext uri="{FF2B5EF4-FFF2-40B4-BE49-F238E27FC236}">
                <a16:creationId xmlns:a16="http://schemas.microsoft.com/office/drawing/2014/main" id="{B3FF4708-3842-432F-BC5F-428A7A2F07A6}"/>
              </a:ext>
            </a:extLst>
          </p:cNvPr>
          <p:cNvSpPr>
            <a:spLocks noGrp="1"/>
          </p:cNvSpPr>
          <p:nvPr>
            <p:ph idx="1"/>
          </p:nvPr>
        </p:nvSpPr>
        <p:spPr/>
        <p:txBody>
          <a:bodyPr>
            <a:normAutofit fontScale="92500"/>
          </a:bodyPr>
          <a:lstStyle/>
          <a:p>
            <a:r>
              <a:rPr lang="en-US" dirty="0"/>
              <a:t>If your student is having trouble with their  iPad or password they should reach out to Ms. Mondelli. Her email is </a:t>
            </a:r>
            <a:r>
              <a:rPr lang="en-US" dirty="0">
                <a:hlinkClick r:id="rId2"/>
              </a:rPr>
              <a:t>mmondelli@wpcsd.k12.ny.us</a:t>
            </a:r>
            <a:r>
              <a:rPr lang="en-US" dirty="0"/>
              <a:t> /Si </a:t>
            </a:r>
            <a:r>
              <a:rPr lang="en-US" dirty="0" err="1"/>
              <a:t>su</a:t>
            </a:r>
            <a:r>
              <a:rPr lang="en-US" dirty="0"/>
              <a:t> </a:t>
            </a:r>
            <a:r>
              <a:rPr lang="en-US" dirty="0" err="1"/>
              <a:t>estudiante</a:t>
            </a:r>
            <a:r>
              <a:rPr lang="en-US" dirty="0"/>
              <a:t> </a:t>
            </a:r>
            <a:r>
              <a:rPr lang="en-US" dirty="0" err="1"/>
              <a:t>tiene</a:t>
            </a:r>
            <a:r>
              <a:rPr lang="en-US" dirty="0"/>
              <a:t> </a:t>
            </a:r>
            <a:r>
              <a:rPr lang="en-US" dirty="0" err="1"/>
              <a:t>problemas</a:t>
            </a:r>
            <a:r>
              <a:rPr lang="en-US" dirty="0"/>
              <a:t> con </a:t>
            </a:r>
            <a:r>
              <a:rPr lang="en-US" dirty="0" err="1"/>
              <a:t>su</a:t>
            </a:r>
            <a:r>
              <a:rPr lang="en-US" dirty="0"/>
              <a:t> iPad o </a:t>
            </a:r>
            <a:r>
              <a:rPr lang="en-US" dirty="0" err="1"/>
              <a:t>contraseña</a:t>
            </a:r>
            <a:r>
              <a:rPr lang="en-US" dirty="0"/>
              <a:t>, debe </a:t>
            </a:r>
            <a:r>
              <a:rPr lang="en-US" dirty="0" err="1"/>
              <a:t>comunicarse</a:t>
            </a:r>
            <a:r>
              <a:rPr lang="en-US" dirty="0"/>
              <a:t> con la Sra. </a:t>
            </a:r>
            <a:r>
              <a:rPr lang="en-US" dirty="0" err="1"/>
              <a:t>Mondelli</a:t>
            </a:r>
            <a:r>
              <a:rPr lang="en-US" dirty="0"/>
              <a:t>. </a:t>
            </a:r>
            <a:r>
              <a:rPr lang="en-US" dirty="0" err="1"/>
              <a:t>Su</a:t>
            </a:r>
            <a:r>
              <a:rPr lang="en-US" dirty="0"/>
              <a:t> </a:t>
            </a:r>
            <a:r>
              <a:rPr lang="en-US" dirty="0" err="1"/>
              <a:t>correo</a:t>
            </a:r>
            <a:r>
              <a:rPr lang="en-US" dirty="0"/>
              <a:t> </a:t>
            </a:r>
            <a:r>
              <a:rPr lang="en-US" dirty="0" err="1"/>
              <a:t>electrónico</a:t>
            </a:r>
            <a:r>
              <a:rPr lang="en-US" dirty="0"/>
              <a:t> es mmondelli@wpcsd.k12.ny.us  </a:t>
            </a:r>
          </a:p>
          <a:p>
            <a:r>
              <a:rPr lang="en-US" dirty="0"/>
              <a:t>Or they can stop by her office which is right by the entrance to B Building! / ¡O </a:t>
            </a:r>
            <a:r>
              <a:rPr lang="en-US" dirty="0" err="1"/>
              <a:t>pueden</a:t>
            </a:r>
            <a:r>
              <a:rPr lang="en-US" dirty="0"/>
              <a:t> pasar por </a:t>
            </a:r>
            <a:r>
              <a:rPr lang="en-US" dirty="0" err="1"/>
              <a:t>su</a:t>
            </a:r>
            <a:r>
              <a:rPr lang="en-US" dirty="0"/>
              <a:t> </a:t>
            </a:r>
            <a:r>
              <a:rPr lang="en-US" dirty="0" err="1"/>
              <a:t>oficina</a:t>
            </a:r>
            <a:r>
              <a:rPr lang="en-US" dirty="0"/>
              <a:t>, que </a:t>
            </a:r>
            <a:r>
              <a:rPr lang="en-US" dirty="0" err="1"/>
              <a:t>está</a:t>
            </a:r>
            <a:r>
              <a:rPr lang="en-US" dirty="0"/>
              <a:t> </a:t>
            </a:r>
            <a:r>
              <a:rPr lang="en-US" dirty="0" err="1"/>
              <a:t>justo</a:t>
            </a:r>
            <a:r>
              <a:rPr lang="en-US" dirty="0"/>
              <a:t> al </a:t>
            </a:r>
            <a:r>
              <a:rPr lang="en-US" dirty="0" err="1"/>
              <a:t>lado</a:t>
            </a:r>
            <a:r>
              <a:rPr lang="en-US" dirty="0"/>
              <a:t> de la entrada del </a:t>
            </a:r>
            <a:r>
              <a:rPr lang="en-US" dirty="0" err="1"/>
              <a:t>edificio</a:t>
            </a:r>
            <a:r>
              <a:rPr lang="en-US" dirty="0"/>
              <a:t> B! </a:t>
            </a:r>
          </a:p>
        </p:txBody>
      </p:sp>
    </p:spTree>
    <p:extLst>
      <p:ext uri="{BB962C8B-B14F-4D97-AF65-F5344CB8AC3E}">
        <p14:creationId xmlns:p14="http://schemas.microsoft.com/office/powerpoint/2010/main" val="2711933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789F7-B938-5547-BB52-D86419B436B9}"/>
              </a:ext>
            </a:extLst>
          </p:cNvPr>
          <p:cNvSpPr>
            <a:spLocks noGrp="1"/>
          </p:cNvSpPr>
          <p:nvPr>
            <p:ph type="title"/>
          </p:nvPr>
        </p:nvSpPr>
        <p:spPr/>
        <p:txBody>
          <a:bodyPr>
            <a:normAutofit fontScale="90000"/>
          </a:bodyPr>
          <a:lstStyle/>
          <a:p>
            <a:r>
              <a:rPr lang="en-US" dirty="0"/>
              <a:t>School Bus: </a:t>
            </a:r>
            <a:br>
              <a:rPr lang="en-US" dirty="0"/>
            </a:br>
            <a:r>
              <a:rPr lang="en-US" dirty="0">
                <a:solidFill>
                  <a:schemeClr val="tx1"/>
                </a:solidFill>
              </a:rPr>
              <a:t>/</a:t>
            </a:r>
            <a:r>
              <a:rPr lang="en-US" dirty="0" err="1"/>
              <a:t>Autobús</a:t>
            </a:r>
            <a:r>
              <a:rPr lang="en-US" dirty="0"/>
              <a:t> escolar: 
</a:t>
            </a:r>
          </a:p>
        </p:txBody>
      </p:sp>
      <p:sp>
        <p:nvSpPr>
          <p:cNvPr id="4" name="Content Placeholder 3">
            <a:extLst>
              <a:ext uri="{FF2B5EF4-FFF2-40B4-BE49-F238E27FC236}">
                <a16:creationId xmlns:a16="http://schemas.microsoft.com/office/drawing/2014/main" id="{D5ACC634-D670-3A4F-963A-549D55A7CC16}"/>
              </a:ext>
            </a:extLst>
          </p:cNvPr>
          <p:cNvSpPr>
            <a:spLocks noGrp="1"/>
          </p:cNvSpPr>
          <p:nvPr>
            <p:ph idx="1"/>
          </p:nvPr>
        </p:nvSpPr>
        <p:spPr/>
        <p:txBody>
          <a:bodyPr>
            <a:normAutofit/>
          </a:bodyPr>
          <a:lstStyle/>
          <a:p>
            <a:r>
              <a:rPr lang="en-US" dirty="0"/>
              <a:t>Each student has been assigned a specific bus number and a specific location for drop-off and pick-up. /A </a:t>
            </a:r>
            <a:r>
              <a:rPr lang="en-US" dirty="0" err="1"/>
              <a:t>cada</a:t>
            </a:r>
            <a:r>
              <a:rPr lang="en-US" dirty="0"/>
              <a:t> </a:t>
            </a:r>
            <a:r>
              <a:rPr lang="en-US" dirty="0" err="1"/>
              <a:t>estudiante</a:t>
            </a:r>
            <a:r>
              <a:rPr lang="en-US" dirty="0"/>
              <a:t> se le ha </a:t>
            </a:r>
            <a:r>
              <a:rPr lang="en-US" dirty="0" err="1"/>
              <a:t>asignado</a:t>
            </a:r>
            <a:r>
              <a:rPr lang="en-US" dirty="0"/>
              <a:t> un </a:t>
            </a:r>
            <a:r>
              <a:rPr lang="en-US" dirty="0" err="1"/>
              <a:t>número</a:t>
            </a:r>
            <a:r>
              <a:rPr lang="en-US" dirty="0"/>
              <a:t> de </a:t>
            </a:r>
            <a:r>
              <a:rPr lang="en-US" dirty="0" err="1"/>
              <a:t>autobús</a:t>
            </a:r>
            <a:r>
              <a:rPr lang="en-US" dirty="0"/>
              <a:t> </a:t>
            </a:r>
            <a:r>
              <a:rPr lang="en-US" dirty="0" err="1"/>
              <a:t>específico</a:t>
            </a:r>
            <a:r>
              <a:rPr lang="en-US" dirty="0"/>
              <a:t> y una </a:t>
            </a:r>
            <a:r>
              <a:rPr lang="en-US" dirty="0" err="1"/>
              <a:t>ubicación</a:t>
            </a:r>
            <a:r>
              <a:rPr lang="en-US" dirty="0"/>
              <a:t> </a:t>
            </a:r>
            <a:r>
              <a:rPr lang="en-US" dirty="0" err="1"/>
              <a:t>específica</a:t>
            </a:r>
            <a:r>
              <a:rPr lang="en-US" dirty="0"/>
              <a:t> para </a:t>
            </a:r>
            <a:r>
              <a:rPr lang="en-US" dirty="0" err="1"/>
              <a:t>dejar</a:t>
            </a:r>
            <a:r>
              <a:rPr lang="en-US" dirty="0"/>
              <a:t> y </a:t>
            </a:r>
            <a:r>
              <a:rPr lang="en-US" dirty="0" err="1"/>
              <a:t>recoger</a:t>
            </a:r>
            <a:r>
              <a:rPr lang="en-US" dirty="0"/>
              <a:t>. </a:t>
            </a:r>
          </a:p>
          <a:p>
            <a:r>
              <a:rPr lang="en-US" dirty="0"/>
              <a:t>Bus information comes from our district transportation office, and it was sent home to parents./</a:t>
            </a:r>
            <a:r>
              <a:rPr lang="en-US" dirty="0" err="1"/>
              <a:t>nuestra</a:t>
            </a:r>
            <a:r>
              <a:rPr lang="en-US" dirty="0"/>
              <a:t> </a:t>
            </a:r>
            <a:r>
              <a:rPr lang="en-US" dirty="0" err="1"/>
              <a:t>información</a:t>
            </a:r>
            <a:r>
              <a:rPr lang="en-US" dirty="0"/>
              <a:t> </a:t>
            </a:r>
            <a:r>
              <a:rPr lang="en-US" dirty="0" err="1"/>
              <a:t>proviene</a:t>
            </a:r>
            <a:r>
              <a:rPr lang="en-US" dirty="0"/>
              <a:t> de </a:t>
            </a:r>
            <a:r>
              <a:rPr lang="en-US" dirty="0" err="1"/>
              <a:t>nuestra</a:t>
            </a:r>
            <a:r>
              <a:rPr lang="en-US" dirty="0"/>
              <a:t> </a:t>
            </a:r>
            <a:r>
              <a:rPr lang="en-US" dirty="0" err="1"/>
              <a:t>oficina</a:t>
            </a:r>
            <a:r>
              <a:rPr lang="en-US" dirty="0"/>
              <a:t> de </a:t>
            </a:r>
            <a:r>
              <a:rPr lang="en-US" dirty="0" err="1"/>
              <a:t>transporte</a:t>
            </a:r>
            <a:r>
              <a:rPr lang="en-US" dirty="0"/>
              <a:t> del </a:t>
            </a:r>
            <a:r>
              <a:rPr lang="en-US" dirty="0" err="1"/>
              <a:t>distrito</a:t>
            </a:r>
            <a:r>
              <a:rPr lang="en-US" dirty="0"/>
              <a:t>, y </a:t>
            </a:r>
            <a:r>
              <a:rPr lang="en-US" dirty="0" err="1"/>
              <a:t>fue</a:t>
            </a:r>
            <a:r>
              <a:rPr lang="en-US" dirty="0"/>
              <a:t> </a:t>
            </a:r>
            <a:r>
              <a:rPr lang="en-US" dirty="0" err="1"/>
              <a:t>enviada</a:t>
            </a:r>
            <a:r>
              <a:rPr lang="en-US" dirty="0"/>
              <a:t> a casa a los padres.</a:t>
            </a:r>
          </a:p>
          <a:p>
            <a:endParaRPr lang="en-US" dirty="0"/>
          </a:p>
        </p:txBody>
      </p:sp>
    </p:spTree>
    <p:extLst>
      <p:ext uri="{BB962C8B-B14F-4D97-AF65-F5344CB8AC3E}">
        <p14:creationId xmlns:p14="http://schemas.microsoft.com/office/powerpoint/2010/main" val="478980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F013ECE-9795-A541-B0EE-5B98A42A92AF}"/>
              </a:ext>
            </a:extLst>
          </p:cNvPr>
          <p:cNvSpPr>
            <a:spLocks noGrp="1"/>
          </p:cNvSpPr>
          <p:nvPr>
            <p:ph type="title"/>
          </p:nvPr>
        </p:nvSpPr>
        <p:spPr/>
        <p:txBody>
          <a:bodyPr>
            <a:normAutofit/>
          </a:bodyPr>
          <a:lstStyle/>
          <a:p>
            <a:r>
              <a:rPr lang="en-US" dirty="0"/>
              <a:t>Busing/Autobuses:</a:t>
            </a:r>
          </a:p>
        </p:txBody>
      </p:sp>
      <p:sp>
        <p:nvSpPr>
          <p:cNvPr id="6" name="Content Placeholder 5">
            <a:extLst>
              <a:ext uri="{FF2B5EF4-FFF2-40B4-BE49-F238E27FC236}">
                <a16:creationId xmlns:a16="http://schemas.microsoft.com/office/drawing/2014/main" id="{C8D83737-45A5-414C-A1FE-7404BA9B0292}"/>
              </a:ext>
            </a:extLst>
          </p:cNvPr>
          <p:cNvSpPr>
            <a:spLocks noGrp="1"/>
          </p:cNvSpPr>
          <p:nvPr>
            <p:ph idx="1"/>
          </p:nvPr>
        </p:nvSpPr>
        <p:spPr>
          <a:xfrm>
            <a:off x="979207" y="2060621"/>
            <a:ext cx="6777317" cy="4475408"/>
          </a:xfrm>
        </p:spPr>
        <p:txBody>
          <a:bodyPr vert="horz" lIns="91440" tIns="45720" rIns="91440" bIns="45720" rtlCol="0" anchor="t">
            <a:normAutofit lnSpcReduction="10000"/>
          </a:bodyPr>
          <a:lstStyle/>
          <a:p>
            <a:r>
              <a:rPr lang="en-US" sz="1800" dirty="0"/>
              <a:t>If a student needs to take a different bus to or from school :</a:t>
            </a:r>
          </a:p>
          <a:p>
            <a:r>
              <a:rPr lang="en-US" sz="1800" dirty="0"/>
              <a:t>Si un </a:t>
            </a:r>
            <a:r>
              <a:rPr lang="en-US" sz="1800" dirty="0" err="1"/>
              <a:t>estudiante</a:t>
            </a:r>
            <a:r>
              <a:rPr lang="en-US" sz="1800" dirty="0"/>
              <a:t> </a:t>
            </a:r>
            <a:r>
              <a:rPr lang="en-US" sz="1800" dirty="0" err="1"/>
              <a:t>necesita</a:t>
            </a:r>
            <a:r>
              <a:rPr lang="en-US" sz="1800" dirty="0"/>
              <a:t> </a:t>
            </a:r>
            <a:r>
              <a:rPr lang="en-US" sz="1800" dirty="0" err="1"/>
              <a:t>tomar</a:t>
            </a:r>
            <a:r>
              <a:rPr lang="en-US" sz="1800" dirty="0"/>
              <a:t> un </a:t>
            </a:r>
            <a:r>
              <a:rPr lang="en-US" sz="1800" dirty="0" err="1"/>
              <a:t>autobús</a:t>
            </a:r>
            <a:r>
              <a:rPr lang="en-US" sz="1800" dirty="0"/>
              <a:t> </a:t>
            </a:r>
            <a:r>
              <a:rPr lang="en-US" sz="1800" dirty="0" err="1"/>
              <a:t>diferente</a:t>
            </a:r>
            <a:r>
              <a:rPr lang="en-US" sz="1800" dirty="0"/>
              <a:t> </a:t>
            </a:r>
            <a:r>
              <a:rPr lang="en-US" sz="1800" dirty="0" err="1"/>
              <a:t>hacia</a:t>
            </a:r>
            <a:r>
              <a:rPr lang="en-US" sz="1800" dirty="0"/>
              <a:t> o </a:t>
            </a:r>
            <a:r>
              <a:rPr lang="en-US" sz="1800" dirty="0" err="1"/>
              <a:t>desde</a:t>
            </a:r>
            <a:r>
              <a:rPr lang="en-US" sz="1800" dirty="0"/>
              <a:t> la </a:t>
            </a:r>
            <a:r>
              <a:rPr lang="en-US" sz="1800" dirty="0" err="1"/>
              <a:t>escuela</a:t>
            </a:r>
            <a:r>
              <a:rPr lang="en-US" sz="1800" dirty="0"/>
              <a:t>:</a:t>
            </a:r>
          </a:p>
          <a:p>
            <a:pPr lvl="1"/>
            <a:r>
              <a:rPr lang="en-US" sz="1600" dirty="0"/>
              <a:t>Long Term—Complete and submit the alternate transportation on the district website</a:t>
            </a:r>
          </a:p>
          <a:p>
            <a:pPr lvl="1"/>
            <a:r>
              <a:rPr lang="en-US" sz="1600" dirty="0"/>
              <a:t>Largo </a:t>
            </a:r>
            <a:r>
              <a:rPr lang="en-US" sz="1600" dirty="0" err="1"/>
              <a:t>plazo</a:t>
            </a:r>
            <a:r>
              <a:rPr lang="en-US" sz="1600" dirty="0"/>
              <a:t>: complete y </a:t>
            </a:r>
            <a:r>
              <a:rPr lang="en-US" sz="1600" dirty="0" err="1"/>
              <a:t>envíe</a:t>
            </a:r>
            <a:r>
              <a:rPr lang="en-US" sz="1600" dirty="0"/>
              <a:t> el </a:t>
            </a:r>
            <a:r>
              <a:rPr lang="en-US" sz="1600" dirty="0" err="1"/>
              <a:t>transporte</a:t>
            </a:r>
            <a:r>
              <a:rPr lang="en-US" sz="1600" dirty="0"/>
              <a:t> alternativo </a:t>
            </a:r>
            <a:r>
              <a:rPr lang="en-US" sz="1600" dirty="0" err="1"/>
              <a:t>en</a:t>
            </a:r>
            <a:r>
              <a:rPr lang="en-US" sz="1600" dirty="0"/>
              <a:t> el sitio web del </a:t>
            </a:r>
            <a:r>
              <a:rPr lang="en-US" sz="1600" dirty="0" err="1"/>
              <a:t>distrito</a:t>
            </a:r>
            <a:endParaRPr lang="en-US" sz="1600" dirty="0"/>
          </a:p>
          <a:p>
            <a:pPr lvl="1"/>
            <a:r>
              <a:rPr lang="en-US" sz="1600" dirty="0"/>
              <a:t>Short Term- See Ms. Murrell in East House for a one day pass to get on a different bus.</a:t>
            </a:r>
          </a:p>
          <a:p>
            <a:pPr lvl="1"/>
            <a:r>
              <a:rPr lang="en-US" sz="1600" dirty="0"/>
              <a:t>Corto </a:t>
            </a:r>
            <a:r>
              <a:rPr lang="en-US" sz="1600" dirty="0" err="1"/>
              <a:t>plazo</a:t>
            </a:r>
            <a:r>
              <a:rPr lang="en-US" sz="1600" dirty="0"/>
              <a:t>: </a:t>
            </a:r>
            <a:r>
              <a:rPr lang="en-US" sz="1600" dirty="0" err="1"/>
              <a:t>vea</a:t>
            </a:r>
            <a:r>
              <a:rPr lang="en-US" sz="1600" dirty="0"/>
              <a:t> a la Sra. Murrell </a:t>
            </a:r>
            <a:r>
              <a:rPr lang="en-US" sz="1600" dirty="0" err="1"/>
              <a:t>en</a:t>
            </a:r>
            <a:r>
              <a:rPr lang="en-US" sz="1600" dirty="0"/>
              <a:t> la casa </a:t>
            </a:r>
            <a:r>
              <a:rPr lang="en-US" sz="1600"/>
              <a:t>este </a:t>
            </a:r>
            <a:r>
              <a:rPr lang="en-US" sz="1600" dirty="0"/>
              <a:t>para </a:t>
            </a:r>
            <a:r>
              <a:rPr lang="en-US" sz="1600" dirty="0" err="1"/>
              <a:t>obtener</a:t>
            </a:r>
            <a:r>
              <a:rPr lang="en-US" sz="1600" dirty="0"/>
              <a:t> un </a:t>
            </a:r>
            <a:r>
              <a:rPr lang="en-US" sz="1600" dirty="0" err="1"/>
              <a:t>pase</a:t>
            </a:r>
            <a:r>
              <a:rPr lang="en-US" sz="1600" dirty="0"/>
              <a:t> de un día para </a:t>
            </a:r>
            <a:r>
              <a:rPr lang="en-US" sz="1600" dirty="0" err="1"/>
              <a:t>subir</a:t>
            </a:r>
            <a:r>
              <a:rPr lang="en-US" sz="1600" dirty="0"/>
              <a:t> a un </a:t>
            </a:r>
            <a:r>
              <a:rPr lang="en-US" sz="1600" dirty="0" err="1"/>
              <a:t>autobús</a:t>
            </a:r>
            <a:r>
              <a:rPr lang="en-US" sz="1600" dirty="0"/>
              <a:t> </a:t>
            </a:r>
            <a:r>
              <a:rPr lang="en-US" sz="1600" dirty="0" err="1"/>
              <a:t>diferente</a:t>
            </a:r>
            <a:r>
              <a:rPr lang="en-US" sz="1600" dirty="0"/>
              <a:t>.</a:t>
            </a:r>
          </a:p>
          <a:p>
            <a:endParaRPr lang="en-US" sz="1800" dirty="0"/>
          </a:p>
          <a:p>
            <a:r>
              <a:rPr lang="en-US" sz="1800" dirty="0"/>
              <a:t>Please report any bus problems/concerns to Ms. Murrell in East House office (C-Building) </a:t>
            </a:r>
          </a:p>
          <a:p>
            <a:r>
              <a:rPr lang="en-US" sz="1800" dirty="0"/>
              <a:t>Por favor, </a:t>
            </a:r>
            <a:r>
              <a:rPr lang="en-US" sz="1800" dirty="0" err="1"/>
              <a:t>informe</a:t>
            </a:r>
            <a:r>
              <a:rPr lang="en-US" sz="1800" dirty="0"/>
              <a:t> </a:t>
            </a:r>
            <a:r>
              <a:rPr lang="en-US" sz="1800" dirty="0" err="1"/>
              <a:t>cualquier</a:t>
            </a:r>
            <a:r>
              <a:rPr lang="en-US" sz="1800" dirty="0"/>
              <a:t> </a:t>
            </a:r>
            <a:r>
              <a:rPr lang="en-US" sz="1800" dirty="0" err="1"/>
              <a:t>problema</a:t>
            </a:r>
            <a:r>
              <a:rPr lang="en-US" sz="1800" dirty="0"/>
              <a:t> / </a:t>
            </a:r>
            <a:r>
              <a:rPr lang="en-US" sz="1800" dirty="0" err="1"/>
              <a:t>inquietud</a:t>
            </a:r>
            <a:r>
              <a:rPr lang="en-US" sz="1800" dirty="0"/>
              <a:t> del </a:t>
            </a:r>
            <a:r>
              <a:rPr lang="en-US" sz="1800" dirty="0" err="1"/>
              <a:t>autobús</a:t>
            </a:r>
            <a:r>
              <a:rPr lang="en-US" sz="1800" dirty="0"/>
              <a:t> a la Sra. Murrell </a:t>
            </a:r>
            <a:r>
              <a:rPr lang="en-US" sz="1800" dirty="0" err="1"/>
              <a:t>en</a:t>
            </a:r>
            <a:r>
              <a:rPr lang="en-US" sz="1800" dirty="0"/>
              <a:t> la </a:t>
            </a:r>
            <a:r>
              <a:rPr lang="en-US" sz="1800" dirty="0" err="1"/>
              <a:t>oficina</a:t>
            </a:r>
            <a:r>
              <a:rPr lang="en-US" sz="1800" dirty="0"/>
              <a:t> de Este  House (C-Building) </a:t>
            </a:r>
          </a:p>
        </p:txBody>
      </p:sp>
    </p:spTree>
    <p:extLst>
      <p:ext uri="{BB962C8B-B14F-4D97-AF65-F5344CB8AC3E}">
        <p14:creationId xmlns:p14="http://schemas.microsoft.com/office/powerpoint/2010/main" val="20761333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582097" y="332064"/>
            <a:ext cx="7024744" cy="1781961"/>
          </a:xfrm>
        </p:spPr>
        <p:txBody>
          <a:bodyPr>
            <a:noAutofit/>
          </a:bodyPr>
          <a:lstStyle/>
          <a:p>
            <a:r>
              <a:rPr lang="en-US" sz="2800" dirty="0"/>
              <a:t>Students should Get Involved! </a:t>
            </a:r>
            <a:br>
              <a:rPr lang="en-US" sz="2800" dirty="0"/>
            </a:br>
            <a:r>
              <a:rPr lang="en-US" sz="2800" dirty="0"/>
              <a:t>¡Los </a:t>
            </a:r>
            <a:r>
              <a:rPr lang="en-US" sz="2800" dirty="0" err="1"/>
              <a:t>estudiantes</a:t>
            </a:r>
            <a:r>
              <a:rPr lang="en-US" sz="2800" dirty="0"/>
              <a:t> </a:t>
            </a:r>
            <a:r>
              <a:rPr lang="en-US" sz="2800" dirty="0" err="1"/>
              <a:t>deben</a:t>
            </a:r>
            <a:r>
              <a:rPr lang="en-US" sz="2800" dirty="0"/>
              <a:t> </a:t>
            </a:r>
            <a:r>
              <a:rPr lang="en-US" sz="2800" dirty="0" err="1"/>
              <a:t>involucrarse</a:t>
            </a:r>
            <a:r>
              <a:rPr lang="en-US" sz="2800" dirty="0"/>
              <a:t>!
</a:t>
            </a:r>
          </a:p>
        </p:txBody>
      </p:sp>
      <p:sp>
        <p:nvSpPr>
          <p:cNvPr id="9" name="Content Placeholder 8"/>
          <p:cNvSpPr>
            <a:spLocks noGrp="1"/>
          </p:cNvSpPr>
          <p:nvPr>
            <p:ph idx="1"/>
          </p:nvPr>
        </p:nvSpPr>
        <p:spPr>
          <a:xfrm>
            <a:off x="532416" y="2202449"/>
            <a:ext cx="3258522" cy="4419600"/>
          </a:xfrm>
        </p:spPr>
        <p:txBody>
          <a:bodyPr vert="horz" lIns="91440" tIns="45720" rIns="91440" bIns="45720" rtlCol="0" anchor="t">
            <a:normAutofit fontScale="40000" lnSpcReduction="20000"/>
          </a:bodyPr>
          <a:lstStyle/>
          <a:p>
            <a:r>
              <a:rPr lang="en-US" sz="2900" b="1" dirty="0"/>
              <a:t>Community Service	</a:t>
            </a:r>
          </a:p>
          <a:p>
            <a:pPr lvl="1"/>
            <a:r>
              <a:rPr lang="en-US" sz="2900" b="1" dirty="0"/>
              <a:t>Allows students to give back to their community</a:t>
            </a:r>
          </a:p>
          <a:p>
            <a:pPr lvl="1"/>
            <a:r>
              <a:rPr lang="en-US" sz="2900" b="1" dirty="0"/>
              <a:t>Students can earn high school credit on their transcript</a:t>
            </a:r>
          </a:p>
          <a:p>
            <a:pPr lvl="1"/>
            <a:r>
              <a:rPr lang="en-US" sz="2900" b="1" dirty="0"/>
              <a:t>For information see the Guidance website or contact Ms. Geiger at</a:t>
            </a:r>
            <a:r>
              <a:rPr lang="en-US" sz="2900" dirty="0"/>
              <a:t> </a:t>
            </a:r>
            <a:r>
              <a:rPr lang="en-US" sz="2900" b="1" dirty="0">
                <a:hlinkClick r:id="rId3"/>
              </a:rPr>
              <a:t>wphscommunityserviceprogram@wpcsd.k12.ny.us</a:t>
            </a:r>
            <a:endParaRPr lang="en-US" sz="2900" b="1" dirty="0"/>
          </a:p>
          <a:p>
            <a:pPr lvl="1"/>
            <a:endParaRPr lang="en-US" sz="2900" dirty="0"/>
          </a:p>
          <a:p>
            <a:r>
              <a:rPr lang="en-US" sz="2900" b="1" dirty="0"/>
              <a:t>Extra-curricular activities abound</a:t>
            </a:r>
          </a:p>
          <a:p>
            <a:pPr lvl="1"/>
            <a:r>
              <a:rPr lang="en-US" sz="2900" b="1" dirty="0"/>
              <a:t>Over 50 clubs and athletic teams available!</a:t>
            </a:r>
          </a:p>
          <a:p>
            <a:pPr lvl="1"/>
            <a:r>
              <a:rPr lang="en-US" sz="2900" b="1" dirty="0"/>
              <a:t>Opportunities in fine/performing arts and other interest specific clubs and activities</a:t>
            </a:r>
          </a:p>
          <a:p>
            <a:pPr lvl="1"/>
            <a:r>
              <a:rPr lang="en-US" sz="2900" b="1" dirty="0"/>
              <a:t>For information, contact Ms. Shewbarran </a:t>
            </a:r>
          </a:p>
          <a:p>
            <a:pPr lvl="1"/>
            <a:endParaRPr lang="en-US" sz="2900" b="1" dirty="0"/>
          </a:p>
          <a:p>
            <a:pPr marL="365760" lvl="1" indent="0">
              <a:buNone/>
            </a:pPr>
            <a:r>
              <a:rPr lang="en-US" sz="2900" b="1" i="1" dirty="0"/>
              <a:t>ENCOURAGE STUDENTS TO MAKE THE MOST OF THEIR YEARS AT WPHS!</a:t>
            </a:r>
          </a:p>
          <a:p>
            <a:endParaRPr lang="en-US" b="1" i="1" dirty="0"/>
          </a:p>
          <a:p>
            <a:pPr lvl="1"/>
            <a:endParaRPr lang="en-US" dirty="0"/>
          </a:p>
          <a:p>
            <a:pPr lvl="1"/>
            <a:endParaRPr lang="en-US" dirty="0"/>
          </a:p>
        </p:txBody>
      </p:sp>
      <p:pic>
        <p:nvPicPr>
          <p:cNvPr id="5" name="Picture 5" descr="A picture containing drawing&#10;&#10;Description automatically generated">
            <a:extLst>
              <a:ext uri="{FF2B5EF4-FFF2-40B4-BE49-F238E27FC236}">
                <a16:creationId xmlns:a16="http://schemas.microsoft.com/office/drawing/2014/main" id="{49E7F0E9-84A0-4F09-A527-D1CE3BD9B01F}"/>
              </a:ext>
            </a:extLst>
          </p:cNvPr>
          <p:cNvPicPr>
            <a:picLocks noChangeAspect="1"/>
          </p:cNvPicPr>
          <p:nvPr/>
        </p:nvPicPr>
        <p:blipFill>
          <a:blip r:embed="rId4"/>
          <a:stretch>
            <a:fillRect/>
          </a:stretch>
        </p:blipFill>
        <p:spPr>
          <a:xfrm>
            <a:off x="7273090" y="700840"/>
            <a:ext cx="1870910" cy="1293394"/>
          </a:xfrm>
          <a:prstGeom prst="rect">
            <a:avLst/>
          </a:prstGeom>
        </p:spPr>
      </p:pic>
      <p:sp>
        <p:nvSpPr>
          <p:cNvPr id="6" name="Content Placeholder 8">
            <a:extLst>
              <a:ext uri="{FF2B5EF4-FFF2-40B4-BE49-F238E27FC236}">
                <a16:creationId xmlns:a16="http://schemas.microsoft.com/office/drawing/2014/main" id="{75328CB8-9EF9-5444-9B06-2128693C4FA0}"/>
              </a:ext>
            </a:extLst>
          </p:cNvPr>
          <p:cNvSpPr txBox="1">
            <a:spLocks/>
          </p:cNvSpPr>
          <p:nvPr/>
        </p:nvSpPr>
        <p:spPr>
          <a:xfrm>
            <a:off x="4346894" y="2503867"/>
            <a:ext cx="3673906" cy="5099808"/>
          </a:xfrm>
          <a:prstGeom prst="rect">
            <a:avLst/>
          </a:prstGeom>
        </p:spPr>
        <p:txBody>
          <a:bodyPr vert="horz" lIns="91440" tIns="45720" rIns="91440" bIns="45720" rtlCol="0" anchor="t">
            <a:normAutofit fontScale="40000" lnSpcReduction="2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r>
              <a:rPr lang="en-US" sz="2900" b="1" dirty="0" err="1"/>
              <a:t>Servicio</a:t>
            </a:r>
            <a:r>
              <a:rPr lang="en-US" sz="2900" b="1" dirty="0"/>
              <a:t> a la </a:t>
            </a:r>
            <a:r>
              <a:rPr lang="en-US" sz="2900" b="1" dirty="0" err="1"/>
              <a:t>comunidad</a:t>
            </a:r>
            <a:r>
              <a:rPr lang="en-US" sz="2900" b="1" dirty="0"/>
              <a:t>	
Permite a </a:t>
            </a:r>
            <a:r>
              <a:rPr lang="en-US" sz="2900" b="1" dirty="0" err="1"/>
              <a:t>los</a:t>
            </a:r>
            <a:r>
              <a:rPr lang="en-US" sz="2900" b="1" dirty="0"/>
              <a:t> </a:t>
            </a:r>
            <a:r>
              <a:rPr lang="en-US" sz="2900" b="1" dirty="0" err="1"/>
              <a:t>estudiantes</a:t>
            </a:r>
            <a:r>
              <a:rPr lang="en-US" sz="2900" b="1" dirty="0"/>
              <a:t> </a:t>
            </a:r>
            <a:r>
              <a:rPr lang="en-US" sz="2900" b="1" dirty="0" err="1"/>
              <a:t>retribuir</a:t>
            </a:r>
            <a:r>
              <a:rPr lang="en-US" sz="2900" b="1" dirty="0"/>
              <a:t> a </a:t>
            </a:r>
            <a:r>
              <a:rPr lang="en-US" sz="2900" b="1" dirty="0" err="1"/>
              <a:t>su</a:t>
            </a:r>
            <a:r>
              <a:rPr lang="en-US" sz="2900" b="1" dirty="0"/>
              <a:t> </a:t>
            </a:r>
            <a:r>
              <a:rPr lang="en-US" sz="2900" b="1" dirty="0" err="1"/>
              <a:t>comunidad</a:t>
            </a:r>
            <a:r>
              <a:rPr lang="en-US" sz="2900" b="1" dirty="0"/>
              <a:t>
Los </a:t>
            </a:r>
            <a:r>
              <a:rPr lang="en-US" sz="2900" b="1" dirty="0" err="1"/>
              <a:t>estudiantes</a:t>
            </a:r>
            <a:r>
              <a:rPr lang="en-US" sz="2900" b="1" dirty="0"/>
              <a:t> </a:t>
            </a:r>
            <a:r>
              <a:rPr lang="en-US" sz="2900" b="1" dirty="0" err="1"/>
              <a:t>pueden</a:t>
            </a:r>
            <a:r>
              <a:rPr lang="en-US" sz="2900" b="1" dirty="0"/>
              <a:t> </a:t>
            </a:r>
            <a:r>
              <a:rPr lang="en-US" sz="2900" b="1" dirty="0" err="1"/>
              <a:t>obtener</a:t>
            </a:r>
            <a:r>
              <a:rPr lang="en-US" sz="2900" b="1" dirty="0"/>
              <a:t> </a:t>
            </a:r>
            <a:r>
              <a:rPr lang="en-US" sz="2900" b="1" dirty="0" err="1"/>
              <a:t>crédito</a:t>
            </a:r>
            <a:r>
              <a:rPr lang="en-US" sz="2900" b="1" dirty="0"/>
              <a:t> de la </a:t>
            </a:r>
            <a:r>
              <a:rPr lang="en-US" sz="2900" b="1" dirty="0" err="1"/>
              <a:t>escuela</a:t>
            </a:r>
            <a:r>
              <a:rPr lang="en-US" sz="2900" b="1" dirty="0"/>
              <a:t> </a:t>
            </a:r>
            <a:r>
              <a:rPr lang="en-US" sz="2900" b="1" dirty="0" err="1"/>
              <a:t>secundaria</a:t>
            </a:r>
            <a:r>
              <a:rPr lang="en-US" sz="2900" b="1" dirty="0"/>
              <a:t> </a:t>
            </a:r>
            <a:r>
              <a:rPr lang="en-US" sz="2900" b="1" dirty="0" err="1"/>
              <a:t>en</a:t>
            </a:r>
            <a:r>
              <a:rPr lang="en-US" sz="2900" b="1" dirty="0"/>
              <a:t> </a:t>
            </a:r>
            <a:r>
              <a:rPr lang="en-US" sz="2900" b="1" dirty="0" err="1"/>
              <a:t>su</a:t>
            </a:r>
            <a:r>
              <a:rPr lang="en-US" sz="2900" b="1" dirty="0"/>
              <a:t> </a:t>
            </a:r>
            <a:r>
              <a:rPr lang="en-US" sz="2900" b="1" dirty="0" err="1">
                <a:solidFill>
                  <a:schemeClr val="tx1"/>
                </a:solidFill>
              </a:rPr>
              <a:t>transcripcion</a:t>
            </a:r>
            <a:endParaRPr lang="en-US" dirty="0" err="1">
              <a:solidFill>
                <a:schemeClr val="tx1"/>
              </a:solidFill>
            </a:endParaRPr>
          </a:p>
          <a:p>
            <a:pPr marL="68580" indent="0">
              <a:buNone/>
            </a:pPr>
            <a:r>
              <a:rPr lang="en-US" sz="2900" b="1" dirty="0"/>
              <a:t> 
Para </a:t>
            </a:r>
            <a:r>
              <a:rPr lang="en-US" sz="2900" b="1" dirty="0" err="1"/>
              <a:t>obtener</a:t>
            </a:r>
            <a:r>
              <a:rPr lang="en-US" sz="2900" b="1" dirty="0"/>
              <a:t> </a:t>
            </a:r>
            <a:r>
              <a:rPr lang="en-US" sz="2900" b="1" dirty="0" err="1"/>
              <a:t>información</a:t>
            </a:r>
            <a:r>
              <a:rPr lang="en-US" sz="2900" b="1" dirty="0"/>
              <a:t>, </a:t>
            </a:r>
            <a:r>
              <a:rPr lang="en-US" sz="2900" b="1" dirty="0" err="1"/>
              <a:t>consulte</a:t>
            </a:r>
            <a:r>
              <a:rPr lang="en-US" sz="2900" b="1" dirty="0"/>
              <a:t> </a:t>
            </a:r>
            <a:r>
              <a:rPr lang="en-US" sz="2900" b="1" dirty="0" err="1"/>
              <a:t>el</a:t>
            </a:r>
            <a:r>
              <a:rPr lang="en-US" sz="2900" b="1" dirty="0"/>
              <a:t> sitio web de </a:t>
            </a:r>
            <a:r>
              <a:rPr lang="en-US" sz="2900" b="1" dirty="0" err="1"/>
              <a:t>orientación</a:t>
            </a:r>
            <a:r>
              <a:rPr lang="en-US" sz="2900" b="1" dirty="0"/>
              <a:t> o </a:t>
            </a:r>
            <a:r>
              <a:rPr lang="en-US" sz="2900" b="1" dirty="0" err="1"/>
              <a:t>póngase</a:t>
            </a:r>
            <a:r>
              <a:rPr lang="en-US" sz="2900" b="1" dirty="0"/>
              <a:t> </a:t>
            </a:r>
            <a:r>
              <a:rPr lang="en-US" sz="2900" b="1" dirty="0" err="1"/>
              <a:t>en</a:t>
            </a:r>
            <a:r>
              <a:rPr lang="en-US" sz="2900" b="1" dirty="0"/>
              <a:t> </a:t>
            </a:r>
            <a:r>
              <a:rPr lang="en-US" sz="2900" b="1" dirty="0" err="1"/>
              <a:t>contacto</a:t>
            </a:r>
            <a:r>
              <a:rPr lang="en-US" sz="2900" b="1" dirty="0"/>
              <a:t> con la Sra. Geiger </a:t>
            </a:r>
            <a:r>
              <a:rPr lang="en-US" sz="2900" b="1" dirty="0" err="1"/>
              <a:t>en</a:t>
            </a:r>
            <a:r>
              <a:rPr lang="en-US" sz="2900" b="1" dirty="0"/>
              <a:t> </a:t>
            </a:r>
            <a:r>
              <a:rPr lang="en-US" sz="2900" b="1" dirty="0">
                <a:hlinkClick r:id="rId3"/>
              </a:rPr>
              <a:t>wphscommunityserviceprogram@wpcsd.k12.ny.us</a:t>
            </a:r>
            <a:r>
              <a:rPr lang="en-US" sz="2900" b="1" dirty="0"/>
              <a:t> 
</a:t>
            </a:r>
            <a:r>
              <a:rPr lang="en-US" sz="2900" b="1" dirty="0" err="1"/>
              <a:t>Abundan</a:t>
            </a:r>
            <a:r>
              <a:rPr lang="en-US" sz="2900" b="1" dirty="0"/>
              <a:t> las </a:t>
            </a:r>
            <a:r>
              <a:rPr lang="en-US" sz="2900" b="1" dirty="0" err="1"/>
              <a:t>actividades</a:t>
            </a:r>
            <a:r>
              <a:rPr lang="en-US" sz="2900" b="1" dirty="0"/>
              <a:t> </a:t>
            </a:r>
            <a:r>
              <a:rPr lang="en-US" sz="2900" b="1" dirty="0" err="1"/>
              <a:t>extracurriculares</a:t>
            </a:r>
            <a:r>
              <a:rPr lang="en-US" sz="2900" b="1" dirty="0"/>
              <a:t>
¡Más de 50 clubs y </a:t>
            </a:r>
            <a:r>
              <a:rPr lang="en-US" sz="2900" b="1" dirty="0" err="1"/>
              <a:t>equipos</a:t>
            </a:r>
            <a:r>
              <a:rPr lang="en-US" sz="2900" b="1" dirty="0"/>
              <a:t> </a:t>
            </a:r>
            <a:r>
              <a:rPr lang="en-US" sz="2900" b="1" dirty="0" err="1"/>
              <a:t>atléticos</a:t>
            </a:r>
            <a:r>
              <a:rPr lang="en-US" sz="2900" b="1" dirty="0"/>
              <a:t> </a:t>
            </a:r>
            <a:r>
              <a:rPr lang="en-US" sz="2900" b="1" dirty="0" err="1"/>
              <a:t>disponibles</a:t>
            </a:r>
            <a:r>
              <a:rPr lang="en-US" sz="2900" b="1" dirty="0"/>
              <a:t>!
</a:t>
            </a:r>
            <a:r>
              <a:rPr lang="en-US" sz="2900" b="1" dirty="0" err="1"/>
              <a:t>Oportunidades</a:t>
            </a:r>
            <a:r>
              <a:rPr lang="en-US" sz="2900" b="1" dirty="0"/>
              <a:t> </a:t>
            </a:r>
            <a:r>
              <a:rPr lang="en-US" sz="2900" b="1" dirty="0" err="1"/>
              <a:t>en</a:t>
            </a:r>
            <a:r>
              <a:rPr lang="en-US" sz="2900" b="1" dirty="0"/>
              <a:t> </a:t>
            </a:r>
            <a:r>
              <a:rPr lang="en-US" sz="2900" b="1" dirty="0" err="1"/>
              <a:t>bellas</a:t>
            </a:r>
            <a:r>
              <a:rPr lang="en-US" sz="2900" b="1" dirty="0"/>
              <a:t> </a:t>
            </a:r>
            <a:r>
              <a:rPr lang="en-US" sz="2900" b="1" dirty="0" err="1"/>
              <a:t>artes</a:t>
            </a:r>
            <a:r>
              <a:rPr lang="en-US" sz="2900" b="1" dirty="0"/>
              <a:t> / </a:t>
            </a:r>
            <a:r>
              <a:rPr lang="en-US" sz="2900" b="1" dirty="0" err="1"/>
              <a:t>artes</a:t>
            </a:r>
            <a:r>
              <a:rPr lang="en-US" sz="2900" b="1" dirty="0"/>
              <a:t> </a:t>
            </a:r>
            <a:r>
              <a:rPr lang="en-US" sz="2900" b="1" dirty="0" err="1"/>
              <a:t>escénicas</a:t>
            </a:r>
            <a:r>
              <a:rPr lang="en-US" sz="2900" b="1" dirty="0"/>
              <a:t> y </a:t>
            </a:r>
            <a:r>
              <a:rPr lang="en-US" sz="2900" b="1" dirty="0" err="1"/>
              <a:t>otros</a:t>
            </a:r>
            <a:r>
              <a:rPr lang="en-US" sz="2900" b="1" dirty="0"/>
              <a:t> clubs y </a:t>
            </a:r>
            <a:r>
              <a:rPr lang="en-US" sz="2900" b="1" dirty="0" err="1"/>
              <a:t>actividades</a:t>
            </a:r>
            <a:r>
              <a:rPr lang="en-US" sz="2900" b="1" dirty="0"/>
              <a:t> </a:t>
            </a:r>
            <a:r>
              <a:rPr lang="en-US" sz="2900" b="1" dirty="0" err="1"/>
              <a:t>específicas</a:t>
            </a:r>
            <a:r>
              <a:rPr lang="en-US" sz="2900" b="1" dirty="0"/>
              <a:t> de </a:t>
            </a:r>
            <a:r>
              <a:rPr lang="en-US" sz="2900" b="1" dirty="0" err="1"/>
              <a:t>interés</a:t>
            </a:r>
            <a:r>
              <a:rPr lang="en-US" sz="2900" b="1" dirty="0"/>
              <a:t>
Para </a:t>
            </a:r>
            <a:r>
              <a:rPr lang="en-US" sz="2900" b="1" dirty="0" err="1"/>
              <a:t>obtener</a:t>
            </a:r>
            <a:r>
              <a:rPr lang="en-US" sz="2900" b="1" dirty="0"/>
              <a:t> </a:t>
            </a:r>
            <a:r>
              <a:rPr lang="en-US" sz="2900" b="1" dirty="0" err="1"/>
              <a:t>información</a:t>
            </a:r>
            <a:r>
              <a:rPr lang="en-US" sz="2900" b="1" dirty="0"/>
              <a:t>, </a:t>
            </a:r>
            <a:r>
              <a:rPr lang="en-US" sz="2900" b="1" dirty="0" err="1"/>
              <a:t>póngase</a:t>
            </a:r>
            <a:r>
              <a:rPr lang="en-US" sz="2900" b="1" dirty="0"/>
              <a:t> </a:t>
            </a:r>
            <a:r>
              <a:rPr lang="en-US" sz="2900" b="1" dirty="0" err="1"/>
              <a:t>en</a:t>
            </a:r>
            <a:r>
              <a:rPr lang="en-US" sz="2900" b="1" dirty="0"/>
              <a:t> </a:t>
            </a:r>
            <a:r>
              <a:rPr lang="en-US" sz="2900" b="1" dirty="0" err="1"/>
              <a:t>contacto</a:t>
            </a:r>
            <a:r>
              <a:rPr lang="en-US" sz="2900" b="1" dirty="0"/>
              <a:t> con la Sra. Shewbarran </a:t>
            </a:r>
            <a:endParaRPr lang="en-US" dirty="0"/>
          </a:p>
          <a:p>
            <a:endParaRPr lang="en-US" sz="2900" b="1" dirty="0"/>
          </a:p>
          <a:p>
            <a:pPr marL="68580" indent="0">
              <a:buNone/>
            </a:pPr>
            <a:endParaRPr lang="en-US" sz="2900" b="1" dirty="0"/>
          </a:p>
          <a:p>
            <a:pPr marL="68580" indent="0">
              <a:buNone/>
            </a:pPr>
            <a:r>
              <a:rPr lang="en-US" sz="2900" b="1" dirty="0"/>
              <a:t>¡ANIME A LOS ESTUDIANTES A APROVECHAR AL MÁXIMO SUS AÑOS EN WPHS!
</a:t>
            </a:r>
            <a:endParaRPr lang="en-US" b="1" i="1" dirty="0"/>
          </a:p>
          <a:p>
            <a:pPr lvl="1"/>
            <a:endParaRPr lang="en-US" dirty="0"/>
          </a:p>
          <a:p>
            <a:pPr lvl="1"/>
            <a:endParaRPr lang="en-US" dirty="0"/>
          </a:p>
        </p:txBody>
      </p:sp>
    </p:spTree>
    <p:extLst>
      <p:ext uri="{BB962C8B-B14F-4D97-AF65-F5344CB8AC3E}">
        <p14:creationId xmlns:p14="http://schemas.microsoft.com/office/powerpoint/2010/main" val="3940864822"/>
      </p:ext>
    </p:extLst>
  </p:cSld>
  <p:clrMapOvr>
    <a:masterClrMapping/>
  </p:clrMapOvr>
</p:sld>
</file>

<file path=ppt/theme/theme1.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TM04033917[[fn=Berlin]]</Template>
  <TotalTime>891</TotalTime>
  <Words>3645</Words>
  <Application>Microsoft Office PowerPoint</Application>
  <PresentationFormat>On-screen Show (4:3)</PresentationFormat>
  <Paragraphs>464</Paragraphs>
  <Slides>24</Slides>
  <Notes>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Calibri</vt:lpstr>
      <vt:lpstr>Century Gothic</vt:lpstr>
      <vt:lpstr>Open Sans</vt:lpstr>
      <vt:lpstr>Times New Roman</vt:lpstr>
      <vt:lpstr>Trebuchet MS</vt:lpstr>
      <vt:lpstr>Wingdings 2</vt:lpstr>
      <vt:lpstr>Berlin</vt:lpstr>
      <vt:lpstr>WELCOME PARENTS TO WPHS BIENVENIDOS PADRES A WPHS</vt:lpstr>
      <vt:lpstr>Counseling Staff:
Personal de Consejería:</vt:lpstr>
      <vt:lpstr>Bell Schedule/ Horario de campana</vt:lpstr>
      <vt:lpstr>Seminar: </vt:lpstr>
      <vt:lpstr>PowerPoint Presentation</vt:lpstr>
      <vt:lpstr>PowerPoint Presentation</vt:lpstr>
      <vt:lpstr>On Time Arrival/Llegada a tiempo 
 </vt:lpstr>
      <vt:lpstr>Entering the School Building Entrada al edificio de la escuela</vt:lpstr>
      <vt:lpstr>What to Bring to School? ¿Qué llevar a la escuela?
</vt:lpstr>
      <vt:lpstr>Traditional Freshman Schedule Horario tradicional de primer año
</vt:lpstr>
      <vt:lpstr>Lunch/Almuerzo: </vt:lpstr>
      <vt:lpstr>Sick Day Guidance Guía para días de enfermedad
</vt:lpstr>
      <vt:lpstr>Student ID’s Identificaciones de estudiante
</vt:lpstr>
      <vt:lpstr>Students Should Get to Know their Counselor Los estudiantes deben conocer a su consejero</vt:lpstr>
      <vt:lpstr>Reasons Students Visit Their School Counselor  Razones por las que los estudiantes visitan a su consejero escolar
</vt:lpstr>
      <vt:lpstr>Academic Support/Apoyo Académico
</vt:lpstr>
      <vt:lpstr>New York State requires that all high school students earn a minimum of 22 credits in order to qualify for a high school diploma.  The 22 credits include: El estado de Nueva York requiere que todos los estudiantes de secundaria obtengan un mínimo de 22 créditos para calificar para un diploma de escuela secundaria.  Los 22 créditos incluyen:
</vt:lpstr>
      <vt:lpstr>PowerPoint Presentation</vt:lpstr>
      <vt:lpstr>Schedule Change Policy  Reglas para con respecto a cambio de horarios</vt:lpstr>
      <vt:lpstr>Important Websites Sitios web importantes
</vt:lpstr>
      <vt:lpstr>Technology Support:  Soporte Tecnológico: 
</vt:lpstr>
      <vt:lpstr>School Bus:  /Autobús escolar: 
</vt:lpstr>
      <vt:lpstr>Busing/Autobuses:</vt:lpstr>
      <vt:lpstr>Students should Get Involved!  ¡Los estudiantes deben involucrarse!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WPHS CLASS OF 2024</dc:title>
  <dc:creator>FALBER, EMILY</dc:creator>
  <cp:lastModifiedBy>Sara Hall</cp:lastModifiedBy>
  <cp:revision>635</cp:revision>
  <dcterms:created xsi:type="dcterms:W3CDTF">2020-09-01T14:42:24Z</dcterms:created>
  <dcterms:modified xsi:type="dcterms:W3CDTF">2022-09-08T16:46:52Z</dcterms:modified>
</cp:coreProperties>
</file>