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1"/>
  </p:sldMasterIdLst>
  <p:notesMasterIdLst>
    <p:notesMasterId r:id="rId78"/>
  </p:notesMasterIdLst>
  <p:sldIdLst>
    <p:sldId id="256" r:id="rId2"/>
    <p:sldId id="277" r:id="rId3"/>
    <p:sldId id="377" r:id="rId4"/>
    <p:sldId id="378" r:id="rId5"/>
    <p:sldId id="379" r:id="rId6"/>
    <p:sldId id="284" r:id="rId7"/>
    <p:sldId id="289" r:id="rId8"/>
    <p:sldId id="290" r:id="rId9"/>
    <p:sldId id="291" r:id="rId10"/>
    <p:sldId id="381" r:id="rId11"/>
    <p:sldId id="293" r:id="rId12"/>
    <p:sldId id="297" r:id="rId13"/>
    <p:sldId id="294" r:id="rId14"/>
    <p:sldId id="300" r:id="rId15"/>
    <p:sldId id="382" r:id="rId16"/>
    <p:sldId id="295" r:id="rId17"/>
    <p:sldId id="299" r:id="rId18"/>
    <p:sldId id="296" r:id="rId19"/>
    <p:sldId id="298" r:id="rId20"/>
    <p:sldId id="267" r:id="rId21"/>
    <p:sldId id="405" r:id="rId22"/>
    <p:sldId id="410" r:id="rId23"/>
    <p:sldId id="408" r:id="rId24"/>
    <p:sldId id="426" r:id="rId25"/>
    <p:sldId id="427" r:id="rId26"/>
    <p:sldId id="428" r:id="rId27"/>
    <p:sldId id="429" r:id="rId28"/>
    <p:sldId id="430" r:id="rId29"/>
    <p:sldId id="431" r:id="rId30"/>
    <p:sldId id="380" r:id="rId31"/>
    <p:sldId id="269" r:id="rId32"/>
    <p:sldId id="424" r:id="rId33"/>
    <p:sldId id="384" r:id="rId34"/>
    <p:sldId id="385" r:id="rId35"/>
    <p:sldId id="268" r:id="rId36"/>
    <p:sldId id="386" r:id="rId37"/>
    <p:sldId id="406" r:id="rId38"/>
    <p:sldId id="260" r:id="rId39"/>
    <p:sldId id="400" r:id="rId40"/>
    <p:sldId id="388" r:id="rId41"/>
    <p:sldId id="389" r:id="rId42"/>
    <p:sldId id="390" r:id="rId43"/>
    <p:sldId id="391" r:id="rId44"/>
    <p:sldId id="392" r:id="rId45"/>
    <p:sldId id="393" r:id="rId46"/>
    <p:sldId id="394" r:id="rId47"/>
    <p:sldId id="395" r:id="rId48"/>
    <p:sldId id="396" r:id="rId49"/>
    <p:sldId id="407" r:id="rId50"/>
    <p:sldId id="397" r:id="rId51"/>
    <p:sldId id="398" r:id="rId52"/>
    <p:sldId id="425" r:id="rId53"/>
    <p:sldId id="412" r:id="rId54"/>
    <p:sldId id="415" r:id="rId55"/>
    <p:sldId id="414" r:id="rId56"/>
    <p:sldId id="413" r:id="rId57"/>
    <p:sldId id="416" r:id="rId58"/>
    <p:sldId id="419" r:id="rId59"/>
    <p:sldId id="418" r:id="rId60"/>
    <p:sldId id="417" r:id="rId61"/>
    <p:sldId id="420" r:id="rId62"/>
    <p:sldId id="262" r:id="rId63"/>
    <p:sldId id="421" r:id="rId64"/>
    <p:sldId id="270" r:id="rId65"/>
    <p:sldId id="271" r:id="rId66"/>
    <p:sldId id="272" r:id="rId67"/>
    <p:sldId id="399" r:id="rId68"/>
    <p:sldId id="263" r:id="rId69"/>
    <p:sldId id="273" r:id="rId70"/>
    <p:sldId id="422" r:id="rId71"/>
    <p:sldId id="423" r:id="rId72"/>
    <p:sldId id="402" r:id="rId73"/>
    <p:sldId id="403" r:id="rId74"/>
    <p:sldId id="276" r:id="rId75"/>
    <p:sldId id="376" r:id="rId76"/>
    <p:sldId id="259" r:id="rId7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27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76" d="100"/>
          <a:sy n="76" d="100"/>
        </p:scale>
        <p:origin x="141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B39C55E-C077-4081-ACEC-669E41FFE32B}" type="datetimeFigureOut">
              <a:rPr lang="en-US" smtClean="0"/>
              <a:t>9/8/2022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0A317E6-A6A0-401E-8F6F-9E6886181BE0}" type="slidenum">
              <a:rPr lang="en-US" smtClean="0"/>
              <a:t>‹#›</a:t>
            </a:fld>
            <a:endParaRPr lang="en-US" dirty="0"/>
          </a:p>
        </p:txBody>
      </p:sp>
    </p:spTree>
    <p:extLst>
      <p:ext uri="{BB962C8B-B14F-4D97-AF65-F5344CB8AC3E}">
        <p14:creationId xmlns:p14="http://schemas.microsoft.com/office/powerpoint/2010/main" val="1469344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90A317E6-A6A0-401E-8F6F-9E6886181BE0}" type="slidenum">
              <a:rPr lang="en-US" smtClean="0"/>
              <a:t>1</a:t>
            </a:fld>
            <a:endParaRPr lang="en-US" dirty="0"/>
          </a:p>
        </p:txBody>
      </p:sp>
    </p:spTree>
    <p:extLst>
      <p:ext uri="{BB962C8B-B14F-4D97-AF65-F5344CB8AC3E}">
        <p14:creationId xmlns:p14="http://schemas.microsoft.com/office/powerpoint/2010/main" val="3345778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90A317E6-A6A0-401E-8F6F-9E6886181BE0}" type="slidenum">
              <a:rPr lang="en-US" smtClean="0"/>
              <a:t>2</a:t>
            </a:fld>
            <a:endParaRPr lang="en-US" dirty="0"/>
          </a:p>
        </p:txBody>
      </p:sp>
    </p:spTree>
    <p:extLst>
      <p:ext uri="{BB962C8B-B14F-4D97-AF65-F5344CB8AC3E}">
        <p14:creationId xmlns:p14="http://schemas.microsoft.com/office/powerpoint/2010/main" val="3404974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90A317E6-A6A0-401E-8F6F-9E6886181BE0}" type="slidenum">
              <a:rPr lang="en-US" smtClean="0"/>
              <a:t>75</a:t>
            </a:fld>
            <a:endParaRPr lang="en-US" dirty="0"/>
          </a:p>
        </p:txBody>
      </p:sp>
    </p:spTree>
    <p:extLst>
      <p:ext uri="{BB962C8B-B14F-4D97-AF65-F5344CB8AC3E}">
        <p14:creationId xmlns:p14="http://schemas.microsoft.com/office/powerpoint/2010/main" val="115849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90A317E6-A6A0-401E-8F6F-9E6886181BE0}" type="slidenum">
              <a:rPr lang="en-US" smtClean="0"/>
              <a:t>76</a:t>
            </a:fld>
            <a:endParaRPr lang="en-US" dirty="0"/>
          </a:p>
        </p:txBody>
      </p:sp>
    </p:spTree>
    <p:extLst>
      <p:ext uri="{BB962C8B-B14F-4D97-AF65-F5344CB8AC3E}">
        <p14:creationId xmlns:p14="http://schemas.microsoft.com/office/powerpoint/2010/main" val="26686405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76300" y="1295400"/>
            <a:ext cx="7391400" cy="2035176"/>
          </a:xfrm>
        </p:spPr>
        <p:txBody>
          <a:bodyPr>
            <a:normAutofit/>
          </a:bodyPr>
          <a:lstStyle>
            <a:lvl1pPr algn="ctr">
              <a:defRPr sz="4000" i="0">
                <a:latin typeface="+mn-lt"/>
              </a:defRPr>
            </a:lvl1pPr>
          </a:lstStyle>
          <a:p>
            <a:r>
              <a:rPr lang="en-US"/>
              <a:t>Click to edit Master title style</a:t>
            </a:r>
            <a:endParaRPr lang="en-US" dirty="0"/>
          </a:p>
        </p:txBody>
      </p:sp>
      <p:sp>
        <p:nvSpPr>
          <p:cNvPr id="3" name="Subtitle 2"/>
          <p:cNvSpPr>
            <a:spLocks noGrp="1"/>
          </p:cNvSpPr>
          <p:nvPr>
            <p:ph type="subTitle" idx="1"/>
          </p:nvPr>
        </p:nvSpPr>
        <p:spPr>
          <a:xfrm>
            <a:off x="876300" y="3352800"/>
            <a:ext cx="7391400" cy="1600200"/>
          </a:xfrm>
        </p:spPr>
        <p:txBody>
          <a:bodyPr>
            <a:noAutofit/>
          </a:bodyPr>
          <a:lstStyle>
            <a:lvl1pPr marL="0" indent="0" algn="ctr">
              <a:spcBef>
                <a:spcPts val="600"/>
              </a:spcBef>
              <a:buNone/>
              <a:defRPr sz="32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Text Placeholder 4"/>
          <p:cNvSpPr>
            <a:spLocks noGrp="1"/>
          </p:cNvSpPr>
          <p:nvPr>
            <p:ph type="body" sz="quarter" idx="10" hasCustomPrompt="1"/>
          </p:nvPr>
        </p:nvSpPr>
        <p:spPr>
          <a:xfrm>
            <a:off x="2057400" y="4953000"/>
            <a:ext cx="5029200" cy="501650"/>
          </a:xfrm>
        </p:spPr>
        <p:txBody>
          <a:bodyPr lIns="0" tIns="0" rIns="0" bIns="0" anchor="ctr" anchorCtr="0">
            <a:noAutofit/>
          </a:bodyPr>
          <a:lstStyle>
            <a:lvl1pPr marL="0" indent="0" algn="ctr">
              <a:spcBef>
                <a:spcPts val="0"/>
              </a:spcBef>
              <a:buNone/>
              <a:defRPr sz="2000">
                <a:solidFill>
                  <a:srgbClr val="112732"/>
                </a:solidFill>
              </a:defRPr>
            </a:lvl1pPr>
            <a:lvl2pPr marL="0" indent="0">
              <a:spcBef>
                <a:spcPts val="0"/>
              </a:spcBef>
              <a:buNone/>
              <a:defRPr sz="2400"/>
            </a:lvl2pPr>
            <a:lvl3pPr marL="0" indent="0">
              <a:spcBef>
                <a:spcPts val="0"/>
              </a:spcBef>
              <a:buNone/>
              <a:defRPr sz="2400"/>
            </a:lvl3pPr>
            <a:lvl4pPr marL="0" indent="0">
              <a:spcBef>
                <a:spcPts val="0"/>
              </a:spcBef>
              <a:buNone/>
              <a:defRPr sz="2400"/>
            </a:lvl4pPr>
            <a:lvl5pPr marL="0" indent="0">
              <a:spcBef>
                <a:spcPts val="0"/>
              </a:spcBef>
              <a:buNone/>
              <a:defRPr sz="2400"/>
            </a:lvl5pPr>
          </a:lstStyle>
          <a:p>
            <a:pPr lvl="0"/>
            <a:r>
              <a:rPr lang="en-US" dirty="0"/>
              <a:t>Presented by</a:t>
            </a:r>
          </a:p>
        </p:txBody>
      </p:sp>
      <p:sp>
        <p:nvSpPr>
          <p:cNvPr id="17" name="Text Placeholder 4"/>
          <p:cNvSpPr>
            <a:spLocks noGrp="1"/>
          </p:cNvSpPr>
          <p:nvPr>
            <p:ph type="body" sz="quarter" idx="11" hasCustomPrompt="1"/>
          </p:nvPr>
        </p:nvSpPr>
        <p:spPr>
          <a:xfrm>
            <a:off x="2057400" y="5486400"/>
            <a:ext cx="5029200" cy="501650"/>
          </a:xfrm>
        </p:spPr>
        <p:txBody>
          <a:bodyPr lIns="0" tIns="0" rIns="0" bIns="0" anchor="ctr" anchorCtr="0">
            <a:noAutofit/>
          </a:bodyPr>
          <a:lstStyle>
            <a:lvl1pPr marL="0" indent="0" algn="ctr">
              <a:spcBef>
                <a:spcPts val="0"/>
              </a:spcBef>
              <a:buNone/>
              <a:defRPr sz="2000">
                <a:solidFill>
                  <a:srgbClr val="112732"/>
                </a:solidFill>
              </a:defRPr>
            </a:lvl1pPr>
            <a:lvl2pPr marL="0" indent="0">
              <a:spcBef>
                <a:spcPts val="0"/>
              </a:spcBef>
              <a:buNone/>
              <a:defRPr sz="2400"/>
            </a:lvl2pPr>
            <a:lvl3pPr marL="0" indent="0">
              <a:spcBef>
                <a:spcPts val="0"/>
              </a:spcBef>
              <a:buNone/>
              <a:defRPr sz="2400"/>
            </a:lvl3pPr>
            <a:lvl4pPr marL="0" indent="0">
              <a:spcBef>
                <a:spcPts val="0"/>
              </a:spcBef>
              <a:buNone/>
              <a:defRPr sz="2400"/>
            </a:lvl4pPr>
            <a:lvl5pPr marL="0" indent="0">
              <a:spcBef>
                <a:spcPts val="0"/>
              </a:spcBef>
              <a:buNone/>
              <a:defRPr sz="2400"/>
            </a:lvl5pPr>
          </a:lstStyle>
          <a:p>
            <a:pPr lvl="0"/>
            <a:r>
              <a:rPr lang="en-US" dirty="0"/>
              <a:t>Date</a:t>
            </a:r>
          </a:p>
        </p:txBody>
      </p:sp>
    </p:spTree>
    <p:extLst>
      <p:ext uri="{BB962C8B-B14F-4D97-AF65-F5344CB8AC3E}">
        <p14:creationId xmlns:p14="http://schemas.microsoft.com/office/powerpoint/2010/main" val="3113708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7200" y="1371600"/>
            <a:ext cx="4419600" cy="4572000"/>
          </a:xfrm>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5181600" y="2133600"/>
            <a:ext cx="3657600" cy="2133600"/>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03A33D-1DE3-4C47-B018-F2BB90417268}" type="datetime1">
              <a:rPr lang="en-US" smtClean="0"/>
              <a:t>9/8/2022</a:t>
            </a:fld>
            <a:endParaRPr lang="en-US" dirty="0"/>
          </a:p>
        </p:txBody>
      </p:sp>
      <p:sp>
        <p:nvSpPr>
          <p:cNvPr id="6" name="Footer Placeholder 5"/>
          <p:cNvSpPr>
            <a:spLocks noGrp="1"/>
          </p:cNvSpPr>
          <p:nvPr>
            <p:ph type="ftr" sz="quarter" idx="11"/>
          </p:nvPr>
        </p:nvSpPr>
        <p:spPr/>
        <p:txBody>
          <a:bodyPr/>
          <a:lstStyle/>
          <a:p>
            <a:r>
              <a:rPr lang="en-US" dirty="0"/>
              <a:t>© 2020 Pullman &amp; Comley LLC</a:t>
            </a:r>
          </a:p>
        </p:txBody>
      </p:sp>
      <p:sp>
        <p:nvSpPr>
          <p:cNvPr id="7" name="Slide Number Placeholder 6"/>
          <p:cNvSpPr>
            <a:spLocks noGrp="1"/>
          </p:cNvSpPr>
          <p:nvPr>
            <p:ph type="sldNum" sz="quarter" idx="12"/>
          </p:nvPr>
        </p:nvSpPr>
        <p:spPr/>
        <p:txBody>
          <a:bodyPr/>
          <a:lstStyle/>
          <a:p>
            <a:fld id="{080DD68C-5486-4B9A-B844-882072ED2919}" type="slidenum">
              <a:rPr lang="en-US" smtClean="0"/>
              <a:t>‹#›</a:t>
            </a:fld>
            <a:endParaRPr lang="en-US" dirty="0"/>
          </a:p>
        </p:txBody>
      </p:sp>
      <p:sp>
        <p:nvSpPr>
          <p:cNvPr id="8" name="Title 1"/>
          <p:cNvSpPr>
            <a:spLocks noGrp="1"/>
          </p:cNvSpPr>
          <p:nvPr>
            <p:ph type="title"/>
          </p:nvPr>
        </p:nvSpPr>
        <p:spPr>
          <a:xfrm>
            <a:off x="457200" y="0"/>
            <a:ext cx="5870448" cy="914400"/>
          </a:xfrm>
        </p:spPr>
        <p:txBody>
          <a:bodyPr/>
          <a:lstStyle/>
          <a:p>
            <a:r>
              <a:rPr lang="en-US"/>
              <a:t>Click to edit Master title style</a:t>
            </a:r>
            <a:endParaRPr lang="en-US" dirty="0"/>
          </a:p>
        </p:txBody>
      </p:sp>
    </p:spTree>
    <p:extLst>
      <p:ext uri="{BB962C8B-B14F-4D97-AF65-F5344CB8AC3E}">
        <p14:creationId xmlns:p14="http://schemas.microsoft.com/office/powerpoint/2010/main" val="2763260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371600"/>
            <a:ext cx="82296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86A8DA-975F-4C3F-B09A-5FB8C35F70CA}" type="datetime1">
              <a:rPr lang="en-US" smtClean="0"/>
              <a:t>9/8/2022</a:t>
            </a:fld>
            <a:endParaRPr lang="en-US" dirty="0"/>
          </a:p>
        </p:txBody>
      </p:sp>
      <p:sp>
        <p:nvSpPr>
          <p:cNvPr id="5" name="Footer Placeholder 4"/>
          <p:cNvSpPr>
            <a:spLocks noGrp="1"/>
          </p:cNvSpPr>
          <p:nvPr>
            <p:ph type="ftr" sz="quarter" idx="11"/>
          </p:nvPr>
        </p:nvSpPr>
        <p:spPr/>
        <p:txBody>
          <a:bodyPr/>
          <a:lstStyle/>
          <a:p>
            <a:r>
              <a:rPr lang="en-US" dirty="0"/>
              <a:t>© 2020 Pullman &amp; Comley LLC</a:t>
            </a:r>
          </a:p>
        </p:txBody>
      </p:sp>
      <p:sp>
        <p:nvSpPr>
          <p:cNvPr id="6" name="Slide Number Placeholder 5"/>
          <p:cNvSpPr>
            <a:spLocks noGrp="1"/>
          </p:cNvSpPr>
          <p:nvPr>
            <p:ph type="sldNum" sz="quarter" idx="12"/>
          </p:nvPr>
        </p:nvSpPr>
        <p:spPr/>
        <p:txBody>
          <a:bodyPr/>
          <a:lstStyle/>
          <a:p>
            <a:fld id="{080DD68C-5486-4B9A-B844-882072ED2919}" type="slidenum">
              <a:rPr lang="en-US" smtClean="0"/>
              <a:t>‹#›</a:t>
            </a:fld>
            <a:endParaRPr lang="en-US" dirty="0"/>
          </a:p>
        </p:txBody>
      </p:sp>
    </p:spTree>
    <p:extLst>
      <p:ext uri="{BB962C8B-B14F-4D97-AF65-F5344CB8AC3E}">
        <p14:creationId xmlns:p14="http://schemas.microsoft.com/office/powerpoint/2010/main" val="2855505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acts">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9384FEE-D4B1-49D1-9F74-E1BCC2A3013C}" type="datetime1">
              <a:rPr lang="en-US" smtClean="0"/>
              <a:t>9/8/2022</a:t>
            </a:fld>
            <a:endParaRPr lang="en-US" dirty="0"/>
          </a:p>
        </p:txBody>
      </p:sp>
      <p:sp>
        <p:nvSpPr>
          <p:cNvPr id="5" name="Footer Placeholder 4"/>
          <p:cNvSpPr>
            <a:spLocks noGrp="1"/>
          </p:cNvSpPr>
          <p:nvPr>
            <p:ph type="ftr" sz="quarter" idx="11"/>
          </p:nvPr>
        </p:nvSpPr>
        <p:spPr/>
        <p:txBody>
          <a:bodyPr/>
          <a:lstStyle/>
          <a:p>
            <a:r>
              <a:rPr lang="en-US" dirty="0"/>
              <a:t>© 2020 Pullman &amp; Comley LLC</a:t>
            </a:r>
          </a:p>
        </p:txBody>
      </p:sp>
      <p:sp>
        <p:nvSpPr>
          <p:cNvPr id="6" name="Slide Number Placeholder 5"/>
          <p:cNvSpPr>
            <a:spLocks noGrp="1"/>
          </p:cNvSpPr>
          <p:nvPr>
            <p:ph type="sldNum" sz="quarter" idx="12"/>
          </p:nvPr>
        </p:nvSpPr>
        <p:spPr/>
        <p:txBody>
          <a:bodyPr/>
          <a:lstStyle/>
          <a:p>
            <a:fld id="{080DD68C-5486-4B9A-B844-882072ED2919}" type="slidenum">
              <a:rPr lang="en-US" smtClean="0"/>
              <a:t>‹#›</a:t>
            </a:fld>
            <a:endParaRPr lang="en-US" dirty="0"/>
          </a:p>
        </p:txBody>
      </p:sp>
      <p:sp>
        <p:nvSpPr>
          <p:cNvPr id="14" name="Text Placeholder 13"/>
          <p:cNvSpPr>
            <a:spLocks noGrp="1"/>
          </p:cNvSpPr>
          <p:nvPr>
            <p:ph type="body" sz="quarter" idx="13" hasCustomPrompt="1"/>
          </p:nvPr>
        </p:nvSpPr>
        <p:spPr>
          <a:xfrm>
            <a:off x="685800" y="1371600"/>
            <a:ext cx="3108960" cy="1905001"/>
          </a:xfrm>
        </p:spPr>
        <p:txBody>
          <a:bodyPr>
            <a:noAutofit/>
          </a:bodyPr>
          <a:lstStyle>
            <a:lvl1pPr marL="50800" indent="-50800" algn="l">
              <a:spcBef>
                <a:spcPts val="200"/>
              </a:spcBef>
              <a:buSzPct val="25000"/>
              <a:buFont typeface="Arial" pitchFamily="34" charset="0"/>
              <a:buChar char=" "/>
              <a:defRPr sz="1800" b="1"/>
            </a:lvl1pPr>
            <a:lvl2pPr marL="50800" marR="0" indent="-50800" algn="l" defTabSz="914400" rtl="0" eaLnBrk="1" fontAlgn="auto" latinLnBrk="0" hangingPunct="1">
              <a:lnSpc>
                <a:spcPct val="100000"/>
              </a:lnSpc>
              <a:spcBef>
                <a:spcPts val="200"/>
              </a:spcBef>
              <a:spcAft>
                <a:spcPts val="0"/>
              </a:spcAft>
              <a:buClrTx/>
              <a:buSzPct val="25000"/>
              <a:buFont typeface="Arial" pitchFamily="34" charset="0"/>
              <a:buChar char=" "/>
              <a:tabLst/>
              <a:defRPr sz="1400" baseline="0"/>
            </a:lvl2pPr>
            <a:lvl3pPr marL="0" indent="0" algn="ctr">
              <a:spcBef>
                <a:spcPts val="0"/>
              </a:spcBef>
              <a:buNone/>
              <a:defRPr sz="1400"/>
            </a:lvl3pPr>
            <a:lvl4pPr marL="0" indent="0" algn="ctr">
              <a:spcBef>
                <a:spcPts val="0"/>
              </a:spcBef>
              <a:buNone/>
              <a:defRPr sz="1400"/>
            </a:lvl4pPr>
            <a:lvl5pPr marL="0" indent="0" algn="ctr">
              <a:spcBef>
                <a:spcPts val="0"/>
              </a:spcBef>
              <a:buNone/>
              <a:defRPr sz="1400"/>
            </a:lvl5pPr>
          </a:lstStyle>
          <a:p>
            <a:pPr lvl="0"/>
            <a:r>
              <a:rPr lang="en-US" dirty="0"/>
              <a:t>Attorney Name</a:t>
            </a:r>
          </a:p>
          <a:p>
            <a:pPr lvl="1"/>
            <a:r>
              <a:rPr lang="en-US" dirty="0"/>
              <a:t>Pullman &amp; </a:t>
            </a:r>
            <a:r>
              <a:rPr lang="en-US" dirty="0" err="1"/>
              <a:t>Comley</a:t>
            </a:r>
            <a:r>
              <a:rPr lang="en-US" dirty="0"/>
              <a:t>, LLC</a:t>
            </a:r>
          </a:p>
          <a:p>
            <a:pPr lvl="1"/>
            <a:r>
              <a:rPr lang="en-US" dirty="0"/>
              <a:t>Address</a:t>
            </a:r>
          </a:p>
          <a:p>
            <a:pPr lvl="1"/>
            <a:r>
              <a:rPr lang="en-US" dirty="0"/>
              <a:t>City, State 00000</a:t>
            </a:r>
          </a:p>
          <a:p>
            <a:pPr lvl="1"/>
            <a:r>
              <a:rPr lang="en-US" dirty="0"/>
              <a:t>Tel: 000.000.0000</a:t>
            </a:r>
          </a:p>
          <a:p>
            <a:pPr marL="50800" marR="0" lvl="1" indent="-50800" algn="l" defTabSz="914400" rtl="0" eaLnBrk="1" fontAlgn="auto" latinLnBrk="0" hangingPunct="1">
              <a:lnSpc>
                <a:spcPct val="100000"/>
              </a:lnSpc>
              <a:spcBef>
                <a:spcPts val="200"/>
              </a:spcBef>
              <a:spcAft>
                <a:spcPts val="0"/>
              </a:spcAft>
              <a:buClrTx/>
              <a:buSzPct val="25000"/>
              <a:buFont typeface="Arial" pitchFamily="34" charset="0"/>
              <a:buChar char=" "/>
              <a:tabLst/>
              <a:defRPr/>
            </a:pPr>
            <a:r>
              <a:rPr lang="en-US" dirty="0"/>
              <a:t>Fax: 000.000.0000</a:t>
            </a:r>
          </a:p>
          <a:p>
            <a:pPr lvl="1"/>
            <a:r>
              <a:rPr lang="en-US" dirty="0"/>
              <a:t>Email: name@pullcom.com</a:t>
            </a:r>
          </a:p>
        </p:txBody>
      </p:sp>
      <p:sp>
        <p:nvSpPr>
          <p:cNvPr id="26" name="Title 1"/>
          <p:cNvSpPr txBox="1">
            <a:spLocks/>
          </p:cNvSpPr>
          <p:nvPr userDrawn="1"/>
        </p:nvSpPr>
        <p:spPr>
          <a:xfrm>
            <a:off x="457200" y="16143"/>
            <a:ext cx="6248400" cy="898257"/>
          </a:xfrm>
          <a:prstGeom prst="rect">
            <a:avLst/>
          </a:prstGeom>
        </p:spPr>
        <p:txBody>
          <a:bodyPr vert="horz" lIns="0" tIns="0" rIns="0" bIns="0" rtlCol="0" anchor="ctr">
            <a:normAutofit/>
          </a:bodyPr>
          <a:lstStyle>
            <a:lvl1pPr algn="l" defTabSz="914400" rtl="0" eaLnBrk="1" latinLnBrk="0" hangingPunct="1">
              <a:lnSpc>
                <a:spcPct val="85000"/>
              </a:lnSpc>
              <a:spcBef>
                <a:spcPct val="0"/>
              </a:spcBef>
              <a:buNone/>
              <a:defRPr sz="3200" kern="1200">
                <a:solidFill>
                  <a:schemeClr val="tx2"/>
                </a:solidFill>
                <a:latin typeface="+mj-lt"/>
                <a:ea typeface="+mj-ea"/>
                <a:cs typeface="+mj-cs"/>
              </a:defRPr>
            </a:lvl1pPr>
          </a:lstStyle>
          <a:p>
            <a:r>
              <a:rPr lang="en-US" dirty="0"/>
              <a:t>Contact Information</a:t>
            </a:r>
          </a:p>
        </p:txBody>
      </p:sp>
      <p:sp>
        <p:nvSpPr>
          <p:cNvPr id="27" name="Text Placeholder 13"/>
          <p:cNvSpPr>
            <a:spLocks noGrp="1"/>
          </p:cNvSpPr>
          <p:nvPr>
            <p:ph type="body" sz="quarter" idx="14" hasCustomPrompt="1"/>
          </p:nvPr>
        </p:nvSpPr>
        <p:spPr>
          <a:xfrm>
            <a:off x="4800600" y="1371600"/>
            <a:ext cx="3108960" cy="1905001"/>
          </a:xfrm>
        </p:spPr>
        <p:txBody>
          <a:bodyPr>
            <a:noAutofit/>
          </a:bodyPr>
          <a:lstStyle>
            <a:lvl1pPr marL="50800" indent="-50800" algn="l">
              <a:spcBef>
                <a:spcPts val="200"/>
              </a:spcBef>
              <a:buSzPct val="25000"/>
              <a:buFont typeface="Arial" pitchFamily="34" charset="0"/>
              <a:buChar char=" "/>
              <a:defRPr sz="1800" b="1"/>
            </a:lvl1pPr>
            <a:lvl2pPr marL="50800" marR="0" indent="-50800" algn="l" defTabSz="914400" rtl="0" eaLnBrk="1" fontAlgn="auto" latinLnBrk="0" hangingPunct="1">
              <a:lnSpc>
                <a:spcPct val="100000"/>
              </a:lnSpc>
              <a:spcBef>
                <a:spcPts val="200"/>
              </a:spcBef>
              <a:spcAft>
                <a:spcPts val="0"/>
              </a:spcAft>
              <a:buClrTx/>
              <a:buSzPct val="25000"/>
              <a:buFont typeface="Arial" pitchFamily="34" charset="0"/>
              <a:buChar char=" "/>
              <a:tabLst/>
              <a:defRPr sz="1400" baseline="0"/>
            </a:lvl2pPr>
            <a:lvl3pPr marL="0" indent="0" algn="ctr">
              <a:spcBef>
                <a:spcPts val="0"/>
              </a:spcBef>
              <a:buNone/>
              <a:defRPr sz="1400"/>
            </a:lvl3pPr>
            <a:lvl4pPr marL="0" indent="0" algn="ctr">
              <a:spcBef>
                <a:spcPts val="0"/>
              </a:spcBef>
              <a:buNone/>
              <a:defRPr sz="1400"/>
            </a:lvl4pPr>
            <a:lvl5pPr marL="0" indent="0" algn="ctr">
              <a:spcBef>
                <a:spcPts val="0"/>
              </a:spcBef>
              <a:buNone/>
              <a:defRPr sz="1400"/>
            </a:lvl5pPr>
          </a:lstStyle>
          <a:p>
            <a:pPr lvl="0"/>
            <a:r>
              <a:rPr lang="en-US" dirty="0"/>
              <a:t>Attorney Name</a:t>
            </a:r>
          </a:p>
          <a:p>
            <a:pPr lvl="1"/>
            <a:r>
              <a:rPr lang="en-US" dirty="0"/>
              <a:t>Pullman &amp; </a:t>
            </a:r>
            <a:r>
              <a:rPr lang="en-US" dirty="0" err="1"/>
              <a:t>Comley</a:t>
            </a:r>
            <a:r>
              <a:rPr lang="en-US" dirty="0"/>
              <a:t>, LLC</a:t>
            </a:r>
          </a:p>
          <a:p>
            <a:pPr lvl="1"/>
            <a:r>
              <a:rPr lang="en-US" dirty="0"/>
              <a:t>Address</a:t>
            </a:r>
          </a:p>
          <a:p>
            <a:pPr lvl="1"/>
            <a:r>
              <a:rPr lang="en-US" dirty="0"/>
              <a:t>City, State 00000</a:t>
            </a:r>
          </a:p>
          <a:p>
            <a:pPr lvl="1"/>
            <a:r>
              <a:rPr lang="en-US" dirty="0"/>
              <a:t>Tel: 000.000.0000</a:t>
            </a:r>
          </a:p>
          <a:p>
            <a:pPr marL="50800" marR="0" lvl="1" indent="-50800" algn="l" defTabSz="914400" rtl="0" eaLnBrk="1" fontAlgn="auto" latinLnBrk="0" hangingPunct="1">
              <a:lnSpc>
                <a:spcPct val="100000"/>
              </a:lnSpc>
              <a:spcBef>
                <a:spcPts val="200"/>
              </a:spcBef>
              <a:spcAft>
                <a:spcPts val="0"/>
              </a:spcAft>
              <a:buClrTx/>
              <a:buSzPct val="25000"/>
              <a:buFont typeface="Arial" pitchFamily="34" charset="0"/>
              <a:buChar char=" "/>
              <a:tabLst/>
              <a:defRPr/>
            </a:pPr>
            <a:r>
              <a:rPr lang="en-US" dirty="0"/>
              <a:t>Fax: 000.000.0000</a:t>
            </a:r>
          </a:p>
          <a:p>
            <a:pPr lvl="1"/>
            <a:r>
              <a:rPr lang="en-US" dirty="0"/>
              <a:t>Email: name@pullcom.com</a:t>
            </a:r>
          </a:p>
        </p:txBody>
      </p:sp>
      <p:sp>
        <p:nvSpPr>
          <p:cNvPr id="28" name="Text Placeholder 13"/>
          <p:cNvSpPr>
            <a:spLocks noGrp="1"/>
          </p:cNvSpPr>
          <p:nvPr>
            <p:ph type="body" sz="quarter" idx="15" hasCustomPrompt="1"/>
          </p:nvPr>
        </p:nvSpPr>
        <p:spPr>
          <a:xfrm>
            <a:off x="685800" y="3657600"/>
            <a:ext cx="3108960" cy="1905001"/>
          </a:xfrm>
        </p:spPr>
        <p:txBody>
          <a:bodyPr>
            <a:noAutofit/>
          </a:bodyPr>
          <a:lstStyle>
            <a:lvl1pPr marL="50800" indent="-50800" algn="l">
              <a:spcBef>
                <a:spcPts val="200"/>
              </a:spcBef>
              <a:buSzPct val="25000"/>
              <a:buFont typeface="Arial" pitchFamily="34" charset="0"/>
              <a:buChar char=" "/>
              <a:defRPr sz="1800" b="1"/>
            </a:lvl1pPr>
            <a:lvl2pPr marL="50800" marR="0" indent="-50800" algn="l" defTabSz="914400" rtl="0" eaLnBrk="1" fontAlgn="auto" latinLnBrk="0" hangingPunct="1">
              <a:lnSpc>
                <a:spcPct val="100000"/>
              </a:lnSpc>
              <a:spcBef>
                <a:spcPts val="200"/>
              </a:spcBef>
              <a:spcAft>
                <a:spcPts val="0"/>
              </a:spcAft>
              <a:buClrTx/>
              <a:buSzPct val="25000"/>
              <a:buFont typeface="Arial" pitchFamily="34" charset="0"/>
              <a:buChar char=" "/>
              <a:tabLst/>
              <a:defRPr sz="1400" baseline="0"/>
            </a:lvl2pPr>
            <a:lvl3pPr marL="0" indent="0" algn="ctr">
              <a:spcBef>
                <a:spcPts val="0"/>
              </a:spcBef>
              <a:buNone/>
              <a:defRPr sz="1400"/>
            </a:lvl3pPr>
            <a:lvl4pPr marL="0" indent="0" algn="ctr">
              <a:spcBef>
                <a:spcPts val="0"/>
              </a:spcBef>
              <a:buNone/>
              <a:defRPr sz="1400"/>
            </a:lvl4pPr>
            <a:lvl5pPr marL="0" indent="0" algn="ctr">
              <a:spcBef>
                <a:spcPts val="0"/>
              </a:spcBef>
              <a:buNone/>
              <a:defRPr sz="1400"/>
            </a:lvl5pPr>
          </a:lstStyle>
          <a:p>
            <a:pPr lvl="0"/>
            <a:r>
              <a:rPr lang="en-US" dirty="0"/>
              <a:t>Attorney Name</a:t>
            </a:r>
          </a:p>
          <a:p>
            <a:pPr lvl="1"/>
            <a:r>
              <a:rPr lang="en-US" dirty="0"/>
              <a:t>Pullman &amp; </a:t>
            </a:r>
            <a:r>
              <a:rPr lang="en-US" dirty="0" err="1"/>
              <a:t>Comley</a:t>
            </a:r>
            <a:r>
              <a:rPr lang="en-US" dirty="0"/>
              <a:t>, LLC</a:t>
            </a:r>
          </a:p>
          <a:p>
            <a:pPr lvl="1"/>
            <a:r>
              <a:rPr lang="en-US" dirty="0"/>
              <a:t>Address</a:t>
            </a:r>
          </a:p>
          <a:p>
            <a:pPr lvl="1"/>
            <a:r>
              <a:rPr lang="en-US" dirty="0"/>
              <a:t>City, State 00000</a:t>
            </a:r>
          </a:p>
          <a:p>
            <a:pPr lvl="1"/>
            <a:r>
              <a:rPr lang="en-US" dirty="0"/>
              <a:t>Tel: 000.000.0000</a:t>
            </a:r>
          </a:p>
          <a:p>
            <a:pPr marL="50800" marR="0" lvl="1" indent="-50800" algn="l" defTabSz="914400" rtl="0" eaLnBrk="1" fontAlgn="auto" latinLnBrk="0" hangingPunct="1">
              <a:lnSpc>
                <a:spcPct val="100000"/>
              </a:lnSpc>
              <a:spcBef>
                <a:spcPts val="200"/>
              </a:spcBef>
              <a:spcAft>
                <a:spcPts val="0"/>
              </a:spcAft>
              <a:buClrTx/>
              <a:buSzPct val="25000"/>
              <a:buFont typeface="Arial" pitchFamily="34" charset="0"/>
              <a:buChar char=" "/>
              <a:tabLst/>
              <a:defRPr/>
            </a:pPr>
            <a:r>
              <a:rPr lang="en-US" dirty="0"/>
              <a:t>Fax: 000.000.0000</a:t>
            </a:r>
          </a:p>
          <a:p>
            <a:pPr lvl="1"/>
            <a:r>
              <a:rPr lang="en-US" dirty="0"/>
              <a:t>Email: name@pullcom.com</a:t>
            </a:r>
          </a:p>
        </p:txBody>
      </p:sp>
      <p:sp>
        <p:nvSpPr>
          <p:cNvPr id="32" name="Text Placeholder 13"/>
          <p:cNvSpPr>
            <a:spLocks noGrp="1"/>
          </p:cNvSpPr>
          <p:nvPr>
            <p:ph type="body" sz="quarter" idx="16" hasCustomPrompt="1"/>
          </p:nvPr>
        </p:nvSpPr>
        <p:spPr>
          <a:xfrm>
            <a:off x="4800600" y="3657600"/>
            <a:ext cx="3108960" cy="1905001"/>
          </a:xfrm>
        </p:spPr>
        <p:txBody>
          <a:bodyPr>
            <a:noAutofit/>
          </a:bodyPr>
          <a:lstStyle>
            <a:lvl1pPr marL="50800" indent="-50800" algn="l">
              <a:spcBef>
                <a:spcPts val="200"/>
              </a:spcBef>
              <a:buSzPct val="25000"/>
              <a:buFont typeface="Arial" pitchFamily="34" charset="0"/>
              <a:buChar char=" "/>
              <a:defRPr sz="1800" b="1"/>
            </a:lvl1pPr>
            <a:lvl2pPr marL="50800" marR="0" indent="-50800" algn="l" defTabSz="914400" rtl="0" eaLnBrk="1" fontAlgn="auto" latinLnBrk="0" hangingPunct="1">
              <a:lnSpc>
                <a:spcPct val="100000"/>
              </a:lnSpc>
              <a:spcBef>
                <a:spcPts val="200"/>
              </a:spcBef>
              <a:spcAft>
                <a:spcPts val="0"/>
              </a:spcAft>
              <a:buClrTx/>
              <a:buSzPct val="25000"/>
              <a:buFont typeface="Arial" pitchFamily="34" charset="0"/>
              <a:buChar char=" "/>
              <a:tabLst/>
              <a:defRPr sz="1400" baseline="0"/>
            </a:lvl2pPr>
            <a:lvl3pPr marL="0" indent="0" algn="ctr">
              <a:spcBef>
                <a:spcPts val="0"/>
              </a:spcBef>
              <a:buNone/>
              <a:defRPr sz="1400"/>
            </a:lvl3pPr>
            <a:lvl4pPr marL="0" indent="0" algn="ctr">
              <a:spcBef>
                <a:spcPts val="0"/>
              </a:spcBef>
              <a:buNone/>
              <a:defRPr sz="1400"/>
            </a:lvl4pPr>
            <a:lvl5pPr marL="0" indent="0" algn="ctr">
              <a:spcBef>
                <a:spcPts val="0"/>
              </a:spcBef>
              <a:buNone/>
              <a:defRPr sz="1400"/>
            </a:lvl5pPr>
          </a:lstStyle>
          <a:p>
            <a:pPr lvl="0"/>
            <a:r>
              <a:rPr lang="en-US" dirty="0"/>
              <a:t>Attorney Name</a:t>
            </a:r>
          </a:p>
          <a:p>
            <a:pPr lvl="1"/>
            <a:r>
              <a:rPr lang="en-US" dirty="0"/>
              <a:t>Pullman &amp; </a:t>
            </a:r>
            <a:r>
              <a:rPr lang="en-US" dirty="0" err="1"/>
              <a:t>Comley</a:t>
            </a:r>
            <a:r>
              <a:rPr lang="en-US" dirty="0"/>
              <a:t>, LLC</a:t>
            </a:r>
          </a:p>
          <a:p>
            <a:pPr lvl="1"/>
            <a:r>
              <a:rPr lang="en-US" dirty="0"/>
              <a:t>Address</a:t>
            </a:r>
          </a:p>
          <a:p>
            <a:pPr lvl="1"/>
            <a:r>
              <a:rPr lang="en-US" dirty="0"/>
              <a:t>City, State 00000</a:t>
            </a:r>
          </a:p>
          <a:p>
            <a:pPr lvl="1"/>
            <a:r>
              <a:rPr lang="en-US" dirty="0"/>
              <a:t>Tel: 000.000.0000</a:t>
            </a:r>
          </a:p>
          <a:p>
            <a:pPr marL="50800" marR="0" lvl="1" indent="-50800" algn="l" defTabSz="914400" rtl="0" eaLnBrk="1" fontAlgn="auto" latinLnBrk="0" hangingPunct="1">
              <a:lnSpc>
                <a:spcPct val="100000"/>
              </a:lnSpc>
              <a:spcBef>
                <a:spcPts val="200"/>
              </a:spcBef>
              <a:spcAft>
                <a:spcPts val="0"/>
              </a:spcAft>
              <a:buClrTx/>
              <a:buSzPct val="25000"/>
              <a:buFont typeface="Arial" pitchFamily="34" charset="0"/>
              <a:buChar char=" "/>
              <a:tabLst/>
              <a:defRPr/>
            </a:pPr>
            <a:r>
              <a:rPr lang="en-US" dirty="0"/>
              <a:t>Fax: 000.000.0000</a:t>
            </a:r>
          </a:p>
          <a:p>
            <a:pPr lvl="1"/>
            <a:r>
              <a:rPr lang="en-US" dirty="0"/>
              <a:t>Email: name@pullcom.com</a:t>
            </a:r>
          </a:p>
        </p:txBody>
      </p:sp>
    </p:spTree>
    <p:extLst>
      <p:ext uri="{BB962C8B-B14F-4D97-AF65-F5344CB8AC3E}">
        <p14:creationId xmlns:p14="http://schemas.microsoft.com/office/powerpoint/2010/main" val="3949311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losing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457200" y="5848156"/>
            <a:ext cx="8229600" cy="381000"/>
          </a:xfrm>
          <a:prstGeom prst="rect">
            <a:avLst/>
          </a:prstGeom>
          <a:noFill/>
        </p:spPr>
        <p:txBody>
          <a:bodyPr wrap="square" lIns="91429" tIns="45715" rIns="91429" bIns="45715" rtlCol="0" anchor="ctr" anchorCtr="0">
            <a:noAutofit/>
          </a:bodyPr>
          <a:lstStyle/>
          <a:p>
            <a:pPr algn="ctr"/>
            <a:r>
              <a:rPr lang="en-US" sz="900" b="1" dirty="0">
                <a:solidFill>
                  <a:srgbClr val="112732"/>
                </a:solidFill>
              </a:rPr>
              <a:t>BRIDGEPORT      |      HARTFORD      |      SPRINGFIELD      </a:t>
            </a:r>
            <a:r>
              <a:rPr lang="en-US" sz="900" b="1" baseline="0" dirty="0">
                <a:solidFill>
                  <a:srgbClr val="112732"/>
                </a:solidFill>
              </a:rPr>
              <a:t> </a:t>
            </a:r>
            <a:r>
              <a:rPr lang="en-US" sz="900" b="1" dirty="0">
                <a:solidFill>
                  <a:srgbClr val="112732"/>
                </a:solidFill>
              </a:rPr>
              <a:t>|      STAMFORD      |      WATERBURY      |      WESTPORT      |      WHITE PLAINS</a:t>
            </a:r>
          </a:p>
        </p:txBody>
      </p:sp>
      <p:sp>
        <p:nvSpPr>
          <p:cNvPr id="7" name="TextBox 6"/>
          <p:cNvSpPr txBox="1"/>
          <p:nvPr userDrawn="1"/>
        </p:nvSpPr>
        <p:spPr>
          <a:xfrm>
            <a:off x="1714500" y="3429000"/>
            <a:ext cx="5715000" cy="830997"/>
          </a:xfrm>
          <a:prstGeom prst="rect">
            <a:avLst/>
          </a:prstGeom>
          <a:noFill/>
        </p:spPr>
        <p:txBody>
          <a:bodyPr wrap="square" rtlCol="0">
            <a:spAutoFit/>
          </a:bodyPr>
          <a:lstStyle/>
          <a:p>
            <a:pPr algn="ctr"/>
            <a:r>
              <a:rPr lang="en-US" sz="1200" b="1" dirty="0"/>
              <a:t>These slides are intended for educational and informational purposes only. Readers are advised to seek appropriate professional consultation before acting on any matters in this update. These slides may be considered attorney advertising. Prior results do not guarantee a similar outcome.</a:t>
            </a:r>
            <a:endParaRPr lang="en-US" sz="1200" dirty="0"/>
          </a:p>
        </p:txBody>
      </p:sp>
      <p:sp>
        <p:nvSpPr>
          <p:cNvPr id="10" name="TextBox 9"/>
          <p:cNvSpPr txBox="1"/>
          <p:nvPr/>
        </p:nvSpPr>
        <p:spPr>
          <a:xfrm>
            <a:off x="457200" y="6324600"/>
            <a:ext cx="8229600" cy="533400"/>
          </a:xfrm>
          <a:prstGeom prst="rect">
            <a:avLst/>
          </a:prstGeom>
          <a:noFill/>
        </p:spPr>
        <p:txBody>
          <a:bodyPr wrap="square" lIns="91429" tIns="45715" rIns="91429" bIns="45715" rtlCol="0" anchor="ctr" anchorCtr="0">
            <a:noAutofit/>
          </a:bodyPr>
          <a:lstStyle/>
          <a:p>
            <a:pPr algn="ctr"/>
            <a:r>
              <a:rPr lang="en-US" sz="1000" b="1" spc="0" dirty="0">
                <a:solidFill>
                  <a:schemeClr val="bg1"/>
                </a:solidFill>
              </a:rPr>
              <a:t>www.pullcom.com</a:t>
            </a:r>
          </a:p>
        </p:txBody>
      </p:sp>
    </p:spTree>
    <p:extLst>
      <p:ext uri="{BB962C8B-B14F-4D97-AF65-F5344CB8AC3E}">
        <p14:creationId xmlns:p14="http://schemas.microsoft.com/office/powerpoint/2010/main" val="3631262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1"/>
            <a:ext cx="8229600" cy="1828800"/>
          </a:xfrm>
        </p:spPr>
        <p:txBody>
          <a:bodyPr anchor="b">
            <a:normAutofit/>
          </a:bodyPr>
          <a:lstStyle>
            <a:lvl1pPr algn="l">
              <a:defRPr sz="3600" b="0" i="0" cap="none" baseline="0"/>
            </a:lvl1pPr>
          </a:lstStyle>
          <a:p>
            <a:r>
              <a:rPr lang="en-US"/>
              <a:t>Click to edit Master title style</a:t>
            </a:r>
            <a:endParaRPr lang="en-US" dirty="0"/>
          </a:p>
        </p:txBody>
      </p:sp>
      <p:sp>
        <p:nvSpPr>
          <p:cNvPr id="3" name="Text Placeholder 2"/>
          <p:cNvSpPr>
            <a:spLocks noGrp="1"/>
          </p:cNvSpPr>
          <p:nvPr>
            <p:ph type="body" idx="1"/>
          </p:nvPr>
        </p:nvSpPr>
        <p:spPr>
          <a:xfrm>
            <a:off x="457200" y="3581400"/>
            <a:ext cx="8229599" cy="1828800"/>
          </a:xfrm>
        </p:spPr>
        <p:txBody>
          <a:bodyPr anchor="t"/>
          <a:lstStyle>
            <a:lvl1pPr marL="0" indent="0">
              <a:buNone/>
              <a:defRPr sz="2000" i="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4E81BD-E807-4A94-A22B-DAD5956E8E47}" type="datetime1">
              <a:rPr lang="en-US" smtClean="0"/>
              <a:t>9/8/2022</a:t>
            </a:fld>
            <a:endParaRPr lang="en-US" dirty="0"/>
          </a:p>
        </p:txBody>
      </p:sp>
      <p:sp>
        <p:nvSpPr>
          <p:cNvPr id="5" name="Footer Placeholder 4"/>
          <p:cNvSpPr>
            <a:spLocks noGrp="1"/>
          </p:cNvSpPr>
          <p:nvPr>
            <p:ph type="ftr" sz="quarter" idx="11"/>
          </p:nvPr>
        </p:nvSpPr>
        <p:spPr/>
        <p:txBody>
          <a:bodyPr/>
          <a:lstStyle/>
          <a:p>
            <a:r>
              <a:rPr lang="en-US" dirty="0"/>
              <a:t>© 2020 Pullman &amp; Comley LLC</a:t>
            </a:r>
          </a:p>
        </p:txBody>
      </p:sp>
      <p:sp>
        <p:nvSpPr>
          <p:cNvPr id="6" name="Slide Number Placeholder 5"/>
          <p:cNvSpPr>
            <a:spLocks noGrp="1"/>
          </p:cNvSpPr>
          <p:nvPr>
            <p:ph type="sldNum" sz="quarter" idx="12"/>
          </p:nvPr>
        </p:nvSpPr>
        <p:spPr/>
        <p:txBody>
          <a:bodyPr/>
          <a:lstStyle/>
          <a:p>
            <a:fld id="{080DD68C-5486-4B9A-B844-882072ED2919}" type="slidenum">
              <a:rPr lang="en-US" smtClean="0"/>
              <a:t>‹#›</a:t>
            </a:fld>
            <a:endParaRPr lang="en-US" dirty="0"/>
          </a:p>
        </p:txBody>
      </p:sp>
    </p:spTree>
    <p:extLst>
      <p:ext uri="{BB962C8B-B14F-4D97-AF65-F5344CB8AC3E}">
        <p14:creationId xmlns:p14="http://schemas.microsoft.com/office/powerpoint/2010/main" val="2609526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3886200" cy="4419600"/>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5800" y="1371600"/>
            <a:ext cx="3886200" cy="4419600"/>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3924746-E35D-4226-84A1-25D345F9F215}" type="datetime1">
              <a:rPr lang="en-US" smtClean="0"/>
              <a:t>9/8/2022</a:t>
            </a:fld>
            <a:endParaRPr lang="en-US" dirty="0"/>
          </a:p>
        </p:txBody>
      </p:sp>
      <p:sp>
        <p:nvSpPr>
          <p:cNvPr id="6" name="Footer Placeholder 5"/>
          <p:cNvSpPr>
            <a:spLocks noGrp="1"/>
          </p:cNvSpPr>
          <p:nvPr>
            <p:ph type="ftr" sz="quarter" idx="11"/>
          </p:nvPr>
        </p:nvSpPr>
        <p:spPr/>
        <p:txBody>
          <a:bodyPr/>
          <a:lstStyle/>
          <a:p>
            <a:r>
              <a:rPr lang="en-US" dirty="0"/>
              <a:t>© 2020 Pullman &amp; Comley LLC</a:t>
            </a:r>
          </a:p>
        </p:txBody>
      </p:sp>
      <p:sp>
        <p:nvSpPr>
          <p:cNvPr id="7" name="Slide Number Placeholder 6"/>
          <p:cNvSpPr>
            <a:spLocks noGrp="1"/>
          </p:cNvSpPr>
          <p:nvPr>
            <p:ph type="sldNum" sz="quarter" idx="12"/>
          </p:nvPr>
        </p:nvSpPr>
        <p:spPr/>
        <p:txBody>
          <a:bodyPr/>
          <a:lstStyle/>
          <a:p>
            <a:fld id="{080DD68C-5486-4B9A-B844-882072ED2919}" type="slidenum">
              <a:rPr lang="en-US" smtClean="0"/>
              <a:t>‹#›</a:t>
            </a:fld>
            <a:endParaRPr lang="en-US" dirty="0"/>
          </a:p>
        </p:txBody>
      </p:sp>
    </p:spTree>
    <p:extLst>
      <p:ext uri="{BB962C8B-B14F-4D97-AF65-F5344CB8AC3E}">
        <p14:creationId xmlns:p14="http://schemas.microsoft.com/office/powerpoint/2010/main" val="1006448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371600"/>
            <a:ext cx="3886200" cy="685800"/>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33600"/>
            <a:ext cx="3886200" cy="3657599"/>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504386" y="1371600"/>
            <a:ext cx="3886200" cy="685800"/>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04386" y="2133600"/>
            <a:ext cx="3886200" cy="3657599"/>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DA376D2-2A22-4B51-85A3-6251FA05FB7F}" type="datetime1">
              <a:rPr lang="en-US" smtClean="0"/>
              <a:t>9/8/2022</a:t>
            </a:fld>
            <a:endParaRPr lang="en-US" dirty="0"/>
          </a:p>
        </p:txBody>
      </p:sp>
      <p:sp>
        <p:nvSpPr>
          <p:cNvPr id="8" name="Footer Placeholder 7"/>
          <p:cNvSpPr>
            <a:spLocks noGrp="1"/>
          </p:cNvSpPr>
          <p:nvPr>
            <p:ph type="ftr" sz="quarter" idx="11"/>
          </p:nvPr>
        </p:nvSpPr>
        <p:spPr/>
        <p:txBody>
          <a:bodyPr/>
          <a:lstStyle/>
          <a:p>
            <a:r>
              <a:rPr lang="en-US" dirty="0"/>
              <a:t>© 2020 Pullman &amp; Comley LLC</a:t>
            </a:r>
          </a:p>
        </p:txBody>
      </p:sp>
      <p:sp>
        <p:nvSpPr>
          <p:cNvPr id="9" name="Slide Number Placeholder 8"/>
          <p:cNvSpPr>
            <a:spLocks noGrp="1"/>
          </p:cNvSpPr>
          <p:nvPr>
            <p:ph type="sldNum" sz="quarter" idx="12"/>
          </p:nvPr>
        </p:nvSpPr>
        <p:spPr/>
        <p:txBody>
          <a:bodyPr/>
          <a:lstStyle/>
          <a:p>
            <a:fld id="{080DD68C-5486-4B9A-B844-882072ED2919}" type="slidenum">
              <a:rPr lang="en-US" smtClean="0"/>
              <a:t>‹#›</a:t>
            </a:fld>
            <a:endParaRPr lang="en-US" dirty="0"/>
          </a:p>
        </p:txBody>
      </p:sp>
    </p:spTree>
    <p:extLst>
      <p:ext uri="{BB962C8B-B14F-4D97-AF65-F5344CB8AC3E}">
        <p14:creationId xmlns:p14="http://schemas.microsoft.com/office/powerpoint/2010/main" val="1863185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349B62-EFF4-41CC-8FF4-988245602A58}" type="datetime1">
              <a:rPr lang="en-US" smtClean="0"/>
              <a:t>9/8/2022</a:t>
            </a:fld>
            <a:endParaRPr lang="en-US" dirty="0"/>
          </a:p>
        </p:txBody>
      </p:sp>
      <p:sp>
        <p:nvSpPr>
          <p:cNvPr id="4" name="Footer Placeholder 3"/>
          <p:cNvSpPr>
            <a:spLocks noGrp="1"/>
          </p:cNvSpPr>
          <p:nvPr>
            <p:ph type="ftr" sz="quarter" idx="11"/>
          </p:nvPr>
        </p:nvSpPr>
        <p:spPr/>
        <p:txBody>
          <a:bodyPr/>
          <a:lstStyle/>
          <a:p>
            <a:r>
              <a:rPr lang="en-US" dirty="0"/>
              <a:t>© 2020 Pullman &amp; Comley LLC</a:t>
            </a:r>
          </a:p>
        </p:txBody>
      </p:sp>
      <p:sp>
        <p:nvSpPr>
          <p:cNvPr id="5" name="Slide Number Placeholder 4"/>
          <p:cNvSpPr>
            <a:spLocks noGrp="1"/>
          </p:cNvSpPr>
          <p:nvPr>
            <p:ph type="sldNum" sz="quarter" idx="12"/>
          </p:nvPr>
        </p:nvSpPr>
        <p:spPr/>
        <p:txBody>
          <a:bodyPr/>
          <a:lstStyle/>
          <a:p>
            <a:fld id="{080DD68C-5486-4B9A-B844-882072ED2919}" type="slidenum">
              <a:rPr lang="en-US" smtClean="0"/>
              <a:t>‹#›</a:t>
            </a:fld>
            <a:endParaRPr lang="en-US" dirty="0"/>
          </a:p>
        </p:txBody>
      </p:sp>
    </p:spTree>
    <p:extLst>
      <p:ext uri="{BB962C8B-B14F-4D97-AF65-F5344CB8AC3E}">
        <p14:creationId xmlns:p14="http://schemas.microsoft.com/office/powerpoint/2010/main" val="900017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A80BA1-18F9-40F8-9214-356F61004160}" type="datetime1">
              <a:rPr lang="en-US" smtClean="0"/>
              <a:t>9/8/2022</a:t>
            </a:fld>
            <a:endParaRPr lang="en-US" dirty="0"/>
          </a:p>
        </p:txBody>
      </p:sp>
      <p:sp>
        <p:nvSpPr>
          <p:cNvPr id="3" name="Footer Placeholder 2"/>
          <p:cNvSpPr>
            <a:spLocks noGrp="1"/>
          </p:cNvSpPr>
          <p:nvPr>
            <p:ph type="ftr" sz="quarter" idx="11"/>
          </p:nvPr>
        </p:nvSpPr>
        <p:spPr/>
        <p:txBody>
          <a:bodyPr/>
          <a:lstStyle/>
          <a:p>
            <a:r>
              <a:rPr lang="en-US" dirty="0"/>
              <a:t>© 2020 Pullman &amp; Comley LLC</a:t>
            </a:r>
          </a:p>
        </p:txBody>
      </p:sp>
      <p:sp>
        <p:nvSpPr>
          <p:cNvPr id="4" name="Slide Number Placeholder 3"/>
          <p:cNvSpPr>
            <a:spLocks noGrp="1"/>
          </p:cNvSpPr>
          <p:nvPr>
            <p:ph type="sldNum" sz="quarter" idx="12"/>
          </p:nvPr>
        </p:nvSpPr>
        <p:spPr/>
        <p:txBody>
          <a:bodyPr/>
          <a:lstStyle/>
          <a:p>
            <a:fld id="{080DD68C-5486-4B9A-B844-882072ED2919}" type="slidenum">
              <a:rPr lang="en-US" smtClean="0"/>
              <a:t>‹#›</a:t>
            </a:fld>
            <a:endParaRPr lang="en-US" dirty="0"/>
          </a:p>
        </p:txBody>
      </p:sp>
    </p:spTree>
    <p:extLst>
      <p:ext uri="{BB962C8B-B14F-4D97-AF65-F5344CB8AC3E}">
        <p14:creationId xmlns:p14="http://schemas.microsoft.com/office/powerpoint/2010/main" val="3038521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5870448" cy="914400"/>
          </a:xfrm>
          <a:prstGeom prst="rect">
            <a:avLst/>
          </a:prstGeom>
        </p:spPr>
        <p:txBody>
          <a:bodyPr vert="horz" lIns="0" tIns="0" rIns="0" bIns="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444752"/>
            <a:ext cx="8229600" cy="4419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446520"/>
            <a:ext cx="1371600" cy="274320"/>
          </a:xfrm>
          <a:prstGeom prst="rect">
            <a:avLst/>
          </a:prstGeom>
        </p:spPr>
        <p:txBody>
          <a:bodyPr vert="horz" lIns="91440" tIns="45720" rIns="91440" bIns="45720" rtlCol="0" anchor="ctr"/>
          <a:lstStyle>
            <a:lvl1pPr algn="l">
              <a:defRPr sz="1000">
                <a:solidFill>
                  <a:schemeClr val="bg1"/>
                </a:solidFill>
                <a:latin typeface="+mj-lt"/>
              </a:defRPr>
            </a:lvl1pPr>
          </a:lstStyle>
          <a:p>
            <a:fld id="{D41138B8-19C0-45A7-908D-C8D71D78EC0A}" type="datetime1">
              <a:rPr lang="en-US" smtClean="0"/>
              <a:t>9/8/2022</a:t>
            </a:fld>
            <a:endParaRPr lang="en-US" dirty="0"/>
          </a:p>
        </p:txBody>
      </p:sp>
      <p:sp>
        <p:nvSpPr>
          <p:cNvPr id="5" name="Footer Placeholder 4"/>
          <p:cNvSpPr>
            <a:spLocks noGrp="1"/>
          </p:cNvSpPr>
          <p:nvPr>
            <p:ph type="ftr" sz="quarter" idx="3"/>
          </p:nvPr>
        </p:nvSpPr>
        <p:spPr>
          <a:xfrm>
            <a:off x="6762482" y="6446520"/>
            <a:ext cx="2096036" cy="274320"/>
          </a:xfrm>
          <a:prstGeom prst="rect">
            <a:avLst/>
          </a:prstGeom>
        </p:spPr>
        <p:txBody>
          <a:bodyPr vert="horz" lIns="91440" tIns="45720" rIns="91440" bIns="45720" rtlCol="0" anchor="ctr"/>
          <a:lstStyle>
            <a:lvl1pPr algn="ctr">
              <a:defRPr sz="1000" b="1" i="0">
                <a:solidFill>
                  <a:srgbClr val="112732"/>
                </a:solidFill>
                <a:latin typeface="Arial"/>
                <a:cs typeface="Arial"/>
              </a:defRPr>
            </a:lvl1pPr>
          </a:lstStyle>
          <a:p>
            <a:r>
              <a:rPr lang="en-US" dirty="0"/>
              <a:t>© 2020 Pullman &amp; Comley LLC</a:t>
            </a:r>
          </a:p>
        </p:txBody>
      </p:sp>
      <p:sp>
        <p:nvSpPr>
          <p:cNvPr id="6" name="Slide Number Placeholder 5"/>
          <p:cNvSpPr>
            <a:spLocks noGrp="1"/>
          </p:cNvSpPr>
          <p:nvPr>
            <p:ph type="sldNum" sz="quarter" idx="4"/>
          </p:nvPr>
        </p:nvSpPr>
        <p:spPr>
          <a:xfrm>
            <a:off x="4114800" y="6446520"/>
            <a:ext cx="2133600" cy="274320"/>
          </a:xfrm>
          <a:prstGeom prst="rect">
            <a:avLst/>
          </a:prstGeom>
        </p:spPr>
        <p:txBody>
          <a:bodyPr vert="horz" lIns="0" tIns="0" rIns="0" bIns="0" rtlCol="0" anchor="ctr"/>
          <a:lstStyle>
            <a:lvl1pPr algn="r">
              <a:defRPr sz="1000" b="1">
                <a:solidFill>
                  <a:schemeClr val="bg1"/>
                </a:solidFill>
                <a:latin typeface="Arial"/>
                <a:cs typeface="Arial"/>
              </a:defRPr>
            </a:lvl1pPr>
          </a:lstStyle>
          <a:p>
            <a:fld id="{080DD68C-5486-4B9A-B844-882072ED2919}" type="slidenum">
              <a:rPr lang="en-US" smtClean="0"/>
              <a:pPr/>
              <a:t>‹#›</a:t>
            </a:fld>
            <a:endParaRPr lang="en-US" dirty="0"/>
          </a:p>
        </p:txBody>
      </p:sp>
    </p:spTree>
    <p:extLst>
      <p:ext uri="{BB962C8B-B14F-4D97-AF65-F5344CB8AC3E}">
        <p14:creationId xmlns:p14="http://schemas.microsoft.com/office/powerpoint/2010/main" val="41581971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1"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85000"/>
        </a:lnSpc>
        <a:spcBef>
          <a:spcPct val="0"/>
        </a:spcBef>
        <a:buNone/>
        <a:defRPr sz="3200" kern="1200">
          <a:solidFill>
            <a:schemeClr val="tx2"/>
          </a:solidFill>
          <a:latin typeface="+mj-lt"/>
          <a:ea typeface="+mj-ea"/>
          <a:cs typeface="+mj-cs"/>
        </a:defRPr>
      </a:lvl1pPr>
    </p:titleStyle>
    <p:bodyStyle>
      <a:lvl1pPr marL="231775" indent="-231775" algn="l" defTabSz="914400" rtl="0" eaLnBrk="1" latinLnBrk="0" hangingPunct="1">
        <a:spcBef>
          <a:spcPts val="800"/>
        </a:spcBef>
        <a:buFont typeface="Wingdings" pitchFamily="2" charset="2"/>
        <a:buChar char="§"/>
        <a:defRPr sz="2000" kern="1200">
          <a:solidFill>
            <a:schemeClr val="tx2"/>
          </a:solidFill>
          <a:latin typeface="+mn-lt"/>
          <a:ea typeface="+mn-ea"/>
          <a:cs typeface="+mn-cs"/>
        </a:defRPr>
      </a:lvl1pPr>
      <a:lvl2pPr marL="561975" indent="-214313" algn="l" defTabSz="914400" rtl="0" eaLnBrk="1" latinLnBrk="0" hangingPunct="1">
        <a:spcBef>
          <a:spcPts val="600"/>
        </a:spcBef>
        <a:buFont typeface="Arial" pitchFamily="34" charset="0"/>
        <a:buChar char="–"/>
        <a:defRPr sz="1800" kern="1200">
          <a:solidFill>
            <a:schemeClr val="tx2"/>
          </a:solidFill>
          <a:latin typeface="+mn-lt"/>
          <a:ea typeface="+mn-ea"/>
          <a:cs typeface="+mn-cs"/>
        </a:defRPr>
      </a:lvl2pPr>
      <a:lvl3pPr marL="914400" indent="-231775" algn="l" defTabSz="914400" rtl="0" eaLnBrk="1" latinLnBrk="0" hangingPunct="1">
        <a:spcBef>
          <a:spcPts val="600"/>
        </a:spcBef>
        <a:buFont typeface="Wingdings" pitchFamily="2" charset="2"/>
        <a:buChar char="§"/>
        <a:defRPr sz="1600" kern="1200">
          <a:solidFill>
            <a:schemeClr val="tx2"/>
          </a:solidFill>
          <a:latin typeface="+mn-lt"/>
          <a:ea typeface="+mn-ea"/>
          <a:cs typeface="+mn-cs"/>
        </a:defRPr>
      </a:lvl3pPr>
      <a:lvl4pPr marL="1262063" indent="-231775" algn="l" defTabSz="914400" rtl="0" eaLnBrk="1" latinLnBrk="0" hangingPunct="1">
        <a:spcBef>
          <a:spcPts val="600"/>
        </a:spcBef>
        <a:buFont typeface="Arial" pitchFamily="34" charset="0"/>
        <a:buChar char="–"/>
        <a:tabLst/>
        <a:defRPr sz="1400" kern="1200">
          <a:solidFill>
            <a:schemeClr val="tx2"/>
          </a:solidFill>
          <a:latin typeface="+mn-lt"/>
          <a:ea typeface="+mn-ea"/>
          <a:cs typeface="+mn-cs"/>
        </a:defRPr>
      </a:lvl4pPr>
      <a:lvl5pPr marL="1597025" indent="-219075" algn="l" defTabSz="914400" rtl="0" eaLnBrk="1" latinLnBrk="0" hangingPunct="1">
        <a:spcBef>
          <a:spcPts val="600"/>
        </a:spcBef>
        <a:buFont typeface="Wingdings" pitchFamily="2" charset="2"/>
        <a:buChar char="§"/>
        <a:defRPr sz="14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choollaw.pullcomblog.com/archives/school-districts-refusal-to-release-bullying-investigation-report-upheld/"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hyperlink" Target="https://schoollaw.pullcomblog.com/" TargetMode="External"/><Relationship Id="rId5" Type="http://schemas.openxmlformats.org/officeDocument/2006/relationships/hyperlink" Target="https://www.pullcom.com/" TargetMode="External"/><Relationship Id="rId4" Type="http://schemas.openxmlformats.org/officeDocument/2006/relationships/hyperlink" Target="mailto:msommaruga@pullcom.com" TargetMode="Externa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828799"/>
            <a:ext cx="7960442" cy="2362201"/>
          </a:xfrm>
        </p:spPr>
        <p:txBody>
          <a:bodyPr>
            <a:normAutofit/>
          </a:bodyPr>
          <a:lstStyle/>
          <a:p>
            <a:r>
              <a:rPr lang="en-US" sz="6000" b="1" i="1" dirty="0"/>
              <a:t>Title IX:</a:t>
            </a:r>
            <a:br>
              <a:rPr lang="en-US" sz="6000" b="1" i="1" dirty="0"/>
            </a:br>
            <a:r>
              <a:rPr lang="en-US" sz="6000" b="1" i="1" dirty="0"/>
              <a:t>The New Regulations</a:t>
            </a:r>
            <a:br>
              <a:rPr lang="en-US" sz="6000" i="1" dirty="0"/>
            </a:br>
            <a:endParaRPr lang="en-US" sz="6000" i="1" dirty="0"/>
          </a:p>
        </p:txBody>
      </p:sp>
      <p:sp>
        <p:nvSpPr>
          <p:cNvPr id="10" name="Subtitle 9"/>
          <p:cNvSpPr>
            <a:spLocks noGrp="1"/>
          </p:cNvSpPr>
          <p:nvPr>
            <p:ph type="subTitle" idx="1"/>
          </p:nvPr>
        </p:nvSpPr>
        <p:spPr>
          <a:xfrm>
            <a:off x="533400" y="2778126"/>
            <a:ext cx="8303342" cy="1600200"/>
          </a:xfrm>
        </p:spPr>
        <p:txBody>
          <a:bodyPr/>
          <a:lstStyle/>
          <a:p>
            <a:pPr algn="just"/>
            <a:endParaRPr lang="en-US" sz="2000" b="1" dirty="0"/>
          </a:p>
          <a:p>
            <a:pPr algn="just"/>
            <a:r>
              <a:rPr lang="en-US" sz="2000" b="1" dirty="0"/>
              <a:t>		</a:t>
            </a:r>
          </a:p>
          <a:p>
            <a:pPr algn="just"/>
            <a:r>
              <a:rPr lang="en-US" sz="2000" b="1" dirty="0"/>
              <a:t>		(</a:t>
            </a:r>
            <a:r>
              <a:rPr lang="en-US" sz="2000" b="1" u="sng" dirty="0"/>
              <a:t>AND</a:t>
            </a:r>
            <a:r>
              <a:rPr lang="en-US" sz="2000" b="1" dirty="0"/>
              <a:t> WHAT YOU MUST KNOW)</a:t>
            </a:r>
          </a:p>
        </p:txBody>
      </p:sp>
      <p:sp>
        <p:nvSpPr>
          <p:cNvPr id="11" name="Text Placeholder 10"/>
          <p:cNvSpPr>
            <a:spLocks noGrp="1"/>
          </p:cNvSpPr>
          <p:nvPr>
            <p:ph type="body" sz="quarter" idx="10"/>
          </p:nvPr>
        </p:nvSpPr>
        <p:spPr>
          <a:xfrm>
            <a:off x="1600200" y="5038929"/>
            <a:ext cx="6096000" cy="872923"/>
          </a:xfrm>
        </p:spPr>
        <p:txBody>
          <a:bodyPr/>
          <a:lstStyle/>
          <a:p>
            <a:r>
              <a:rPr lang="en-US" b="1" dirty="0"/>
              <a:t>Mark J. Sommaruga, Esq. </a:t>
            </a:r>
          </a:p>
          <a:p>
            <a:endParaRPr lang="en-US" dirty="0"/>
          </a:p>
        </p:txBody>
      </p:sp>
      <p:sp>
        <p:nvSpPr>
          <p:cNvPr id="12" name="Text Placeholder 11"/>
          <p:cNvSpPr>
            <a:spLocks noGrp="1"/>
          </p:cNvSpPr>
          <p:nvPr>
            <p:ph type="body" sz="quarter" idx="11"/>
          </p:nvPr>
        </p:nvSpPr>
        <p:spPr>
          <a:xfrm>
            <a:off x="1447800" y="5486400"/>
            <a:ext cx="6096000" cy="501650"/>
          </a:xfrm>
        </p:spPr>
        <p:txBody>
          <a:bodyPr/>
          <a:lstStyle/>
          <a:p>
            <a:r>
              <a:rPr lang="en-US" b="1" dirty="0"/>
              <a:t>October 7, 2020</a:t>
            </a:r>
          </a:p>
        </p:txBody>
      </p:sp>
    </p:spTree>
    <p:extLst>
      <p:ext uri="{BB962C8B-B14F-4D97-AF65-F5344CB8AC3E}">
        <p14:creationId xmlns:p14="http://schemas.microsoft.com/office/powerpoint/2010/main" val="3612301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F648E-E191-485E-96FE-FF1D1D13C8E0}"/>
              </a:ext>
            </a:extLst>
          </p:cNvPr>
          <p:cNvSpPr>
            <a:spLocks noGrp="1"/>
          </p:cNvSpPr>
          <p:nvPr>
            <p:ph type="title"/>
          </p:nvPr>
        </p:nvSpPr>
        <p:spPr/>
        <p:txBody>
          <a:bodyPr>
            <a:normAutofit/>
          </a:bodyPr>
          <a:lstStyle/>
          <a:p>
            <a:r>
              <a:rPr lang="en-US" sz="6000" b="1" dirty="0"/>
              <a:t>TITLE IX</a:t>
            </a:r>
            <a:endParaRPr lang="en-US" sz="6000" dirty="0"/>
          </a:p>
        </p:txBody>
      </p:sp>
      <p:sp>
        <p:nvSpPr>
          <p:cNvPr id="3" name="Content Placeholder 2">
            <a:extLst>
              <a:ext uri="{FF2B5EF4-FFF2-40B4-BE49-F238E27FC236}">
                <a16:creationId xmlns:a16="http://schemas.microsoft.com/office/drawing/2014/main" id="{0E24C0D5-51FC-410B-B510-9E4F1875F719}"/>
              </a:ext>
            </a:extLst>
          </p:cNvPr>
          <p:cNvSpPr>
            <a:spLocks noGrp="1"/>
          </p:cNvSpPr>
          <p:nvPr>
            <p:ph idx="1"/>
          </p:nvPr>
        </p:nvSpPr>
        <p:spPr/>
        <p:txBody>
          <a:bodyPr>
            <a:normAutofit lnSpcReduction="10000"/>
          </a:bodyPr>
          <a:lstStyle/>
          <a:p>
            <a:pPr marL="0" indent="0" algn="just">
              <a:buNone/>
            </a:pPr>
            <a:endParaRPr lang="en-US" dirty="0"/>
          </a:p>
          <a:p>
            <a:pPr algn="just"/>
            <a:r>
              <a:rPr lang="en-US" sz="2800" dirty="0"/>
              <a:t>As the United States Department of Education [“DOE”] advises: “The </a:t>
            </a:r>
            <a:r>
              <a:rPr lang="en-US" sz="2800" u="sng" dirty="0"/>
              <a:t>Davis</a:t>
            </a:r>
            <a:r>
              <a:rPr lang="en-US" sz="2800" i="1" dirty="0"/>
              <a:t> </a:t>
            </a:r>
            <a:r>
              <a:rPr lang="en-US" sz="2800" dirty="0"/>
              <a:t>standard ensures that all students, employees, and recipients understand that unwelcome conduct on the basis of sex is actionable under Title IX </a:t>
            </a:r>
            <a:r>
              <a:rPr lang="en-US" sz="2800" b="1" dirty="0">
                <a:solidFill>
                  <a:srgbClr val="0070C0"/>
                </a:solidFill>
              </a:rPr>
              <a:t>when a reasonable person in the complainant’s position would find the conduct severe, pervasive, and objectively offensive such that it </a:t>
            </a:r>
            <a:r>
              <a:rPr lang="en-US" sz="2800" b="1" dirty="0">
                <a:solidFill>
                  <a:srgbClr val="FF0000"/>
                </a:solidFill>
              </a:rPr>
              <a:t>effectively denies equal access to the recipient’s education program or activity</a:t>
            </a:r>
            <a:r>
              <a:rPr lang="en-US" sz="2800" dirty="0"/>
              <a:t>.”</a:t>
            </a:r>
          </a:p>
          <a:p>
            <a:endParaRPr lang="en-US" dirty="0"/>
          </a:p>
        </p:txBody>
      </p:sp>
      <p:sp>
        <p:nvSpPr>
          <p:cNvPr id="4" name="Footer Placeholder 3">
            <a:extLst>
              <a:ext uri="{FF2B5EF4-FFF2-40B4-BE49-F238E27FC236}">
                <a16:creationId xmlns:a16="http://schemas.microsoft.com/office/drawing/2014/main" id="{F666419A-FB7B-4332-8469-9FFD108F85D8}"/>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17B1A2A9-6136-4BD7-B27F-FFF2DC7E7F2A}"/>
              </a:ext>
            </a:extLst>
          </p:cNvPr>
          <p:cNvSpPr>
            <a:spLocks noGrp="1"/>
          </p:cNvSpPr>
          <p:nvPr>
            <p:ph type="sldNum" sz="quarter" idx="12"/>
          </p:nvPr>
        </p:nvSpPr>
        <p:spPr/>
        <p:txBody>
          <a:bodyPr/>
          <a:lstStyle/>
          <a:p>
            <a:fld id="{080DD68C-5486-4B9A-B844-882072ED2919}" type="slidenum">
              <a:rPr lang="en-US" smtClean="0"/>
              <a:t>10</a:t>
            </a:fld>
            <a:endParaRPr lang="en-US" dirty="0"/>
          </a:p>
        </p:txBody>
      </p:sp>
    </p:spTree>
    <p:extLst>
      <p:ext uri="{BB962C8B-B14F-4D97-AF65-F5344CB8AC3E}">
        <p14:creationId xmlns:p14="http://schemas.microsoft.com/office/powerpoint/2010/main" val="3392528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E789B-DF32-4A40-AD8E-6BF4C2E1ADB0}"/>
              </a:ext>
            </a:extLst>
          </p:cNvPr>
          <p:cNvSpPr>
            <a:spLocks noGrp="1"/>
          </p:cNvSpPr>
          <p:nvPr>
            <p:ph type="title"/>
          </p:nvPr>
        </p:nvSpPr>
        <p:spPr>
          <a:xfrm>
            <a:off x="0" y="0"/>
            <a:ext cx="6553200" cy="914400"/>
          </a:xfrm>
        </p:spPr>
        <p:txBody>
          <a:bodyPr>
            <a:normAutofit fontScale="90000"/>
          </a:bodyPr>
          <a:lstStyle/>
          <a:p>
            <a:pPr algn="ctr"/>
            <a:r>
              <a:rPr lang="en-US" sz="3600" dirty="0"/>
              <a:t>April 4, 2011 Dear Colleague Letter</a:t>
            </a:r>
            <a:r>
              <a:rPr lang="en-US" dirty="0"/>
              <a:t>	</a:t>
            </a:r>
          </a:p>
        </p:txBody>
      </p:sp>
      <p:sp>
        <p:nvSpPr>
          <p:cNvPr id="3" name="Content Placeholder 2">
            <a:extLst>
              <a:ext uri="{FF2B5EF4-FFF2-40B4-BE49-F238E27FC236}">
                <a16:creationId xmlns:a16="http://schemas.microsoft.com/office/drawing/2014/main" id="{898E6184-A401-43C5-8A79-4DA97FCF4614}"/>
              </a:ext>
            </a:extLst>
          </p:cNvPr>
          <p:cNvSpPr>
            <a:spLocks noGrp="1"/>
          </p:cNvSpPr>
          <p:nvPr>
            <p:ph idx="1"/>
          </p:nvPr>
        </p:nvSpPr>
        <p:spPr/>
        <p:txBody>
          <a:bodyPr>
            <a:normAutofit lnSpcReduction="10000"/>
          </a:bodyPr>
          <a:lstStyle/>
          <a:p>
            <a:pPr algn="just"/>
            <a:r>
              <a:rPr lang="en-US" sz="2800" dirty="0"/>
              <a:t>The DOE’s Office for Civil Rights [“OCR”] has jurisdiction over alleged violations of Title IX.</a:t>
            </a:r>
          </a:p>
          <a:p>
            <a:pPr algn="just"/>
            <a:endParaRPr lang="en-US" sz="2400" dirty="0"/>
          </a:p>
          <a:p>
            <a:pPr algn="just"/>
            <a:r>
              <a:rPr lang="en-US" sz="2400" dirty="0"/>
              <a:t>On April 4, 2011, OCR issued a “</a:t>
            </a:r>
            <a:r>
              <a:rPr lang="en-US" sz="2400" b="1" dirty="0">
                <a:solidFill>
                  <a:srgbClr val="FF0000"/>
                </a:solidFill>
              </a:rPr>
              <a:t>Dear Colleague Letter</a:t>
            </a:r>
            <a:r>
              <a:rPr lang="en-US" sz="2400" dirty="0"/>
              <a:t>,” or “</a:t>
            </a:r>
            <a:r>
              <a:rPr lang="en-US" sz="2400" b="1" dirty="0">
                <a:solidFill>
                  <a:srgbClr val="FF0000"/>
                </a:solidFill>
              </a:rPr>
              <a:t>DCL</a:t>
            </a:r>
            <a:r>
              <a:rPr lang="en-US" sz="2400" dirty="0"/>
              <a:t>” – which is the means by which OCR typically issues guidance that educational entities are expected to follow -- in response to what OCR perceived as schools’ generally dismal handling of student-on-student sexual harassment claims, particularly those that involved sexual assaults (and in the colleges).  It has proven to be one of the most controversial DCLs that OCR has ever issued.</a:t>
            </a:r>
          </a:p>
        </p:txBody>
      </p:sp>
      <p:sp>
        <p:nvSpPr>
          <p:cNvPr id="4" name="Footer Placeholder 3">
            <a:extLst>
              <a:ext uri="{FF2B5EF4-FFF2-40B4-BE49-F238E27FC236}">
                <a16:creationId xmlns:a16="http://schemas.microsoft.com/office/drawing/2014/main" id="{942FE9F7-3EDF-43CA-AB66-CE6B4C4A3852}"/>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6CFEE44F-9FDF-4B4E-8BC5-2E5B32C31795}"/>
              </a:ext>
            </a:extLst>
          </p:cNvPr>
          <p:cNvSpPr>
            <a:spLocks noGrp="1"/>
          </p:cNvSpPr>
          <p:nvPr>
            <p:ph type="sldNum" sz="quarter" idx="12"/>
          </p:nvPr>
        </p:nvSpPr>
        <p:spPr/>
        <p:txBody>
          <a:bodyPr/>
          <a:lstStyle/>
          <a:p>
            <a:fld id="{080DD68C-5486-4B9A-B844-882072ED2919}" type="slidenum">
              <a:rPr lang="en-US" smtClean="0"/>
              <a:t>11</a:t>
            </a:fld>
            <a:endParaRPr lang="en-US" dirty="0"/>
          </a:p>
        </p:txBody>
      </p:sp>
    </p:spTree>
    <p:extLst>
      <p:ext uri="{BB962C8B-B14F-4D97-AF65-F5344CB8AC3E}">
        <p14:creationId xmlns:p14="http://schemas.microsoft.com/office/powerpoint/2010/main" val="439829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9F736-08E7-4B37-B3FD-5C9F3079731B}"/>
              </a:ext>
            </a:extLst>
          </p:cNvPr>
          <p:cNvSpPr>
            <a:spLocks noGrp="1"/>
          </p:cNvSpPr>
          <p:nvPr>
            <p:ph type="title"/>
          </p:nvPr>
        </p:nvSpPr>
        <p:spPr>
          <a:xfrm>
            <a:off x="0" y="0"/>
            <a:ext cx="6553200" cy="914400"/>
          </a:xfrm>
        </p:spPr>
        <p:txBody>
          <a:bodyPr/>
          <a:lstStyle/>
          <a:p>
            <a:pPr algn="ctr"/>
            <a:r>
              <a:rPr lang="en-US" dirty="0"/>
              <a:t>April 4, 2011 Dear Colleague Letter	</a:t>
            </a:r>
          </a:p>
        </p:txBody>
      </p:sp>
      <p:sp>
        <p:nvSpPr>
          <p:cNvPr id="3" name="Content Placeholder 2">
            <a:extLst>
              <a:ext uri="{FF2B5EF4-FFF2-40B4-BE49-F238E27FC236}">
                <a16:creationId xmlns:a16="http://schemas.microsoft.com/office/drawing/2014/main" id="{72775C5D-6641-4CCB-92FA-A40E225C3970}"/>
              </a:ext>
            </a:extLst>
          </p:cNvPr>
          <p:cNvSpPr>
            <a:spLocks noGrp="1"/>
          </p:cNvSpPr>
          <p:nvPr>
            <p:ph idx="1"/>
          </p:nvPr>
        </p:nvSpPr>
        <p:spPr/>
        <p:txBody>
          <a:bodyPr>
            <a:normAutofit/>
          </a:bodyPr>
          <a:lstStyle/>
          <a:p>
            <a:pPr algn="just"/>
            <a:r>
              <a:rPr lang="en-US" sz="2400" dirty="0"/>
              <a:t>OCR’s April 4, 2011 DCL required schools to adopt a “</a:t>
            </a:r>
            <a:r>
              <a:rPr lang="en-US" sz="2400" b="1" dirty="0">
                <a:solidFill>
                  <a:srgbClr val="7030A0"/>
                </a:solidFill>
              </a:rPr>
              <a:t>preponderance of the evidence</a:t>
            </a:r>
            <a:r>
              <a:rPr lang="en-US" sz="2400" dirty="0"/>
              <a:t>” standard when determining whether a student sexually harassed a peer.  This is the law’s lowest evidentiary threshold, below the “</a:t>
            </a:r>
            <a:r>
              <a:rPr lang="en-US" sz="2400" b="1" dirty="0">
                <a:solidFill>
                  <a:srgbClr val="0070C0"/>
                </a:solidFill>
              </a:rPr>
              <a:t>clear and convincing</a:t>
            </a:r>
            <a:r>
              <a:rPr lang="en-US" sz="2400" dirty="0"/>
              <a:t>” standard most schools had been using.  The “preponderance” standard requires only a showing that it is more likely than not that the accused individual engaged in the relevant conduct.  </a:t>
            </a:r>
          </a:p>
          <a:p>
            <a:pPr algn="just"/>
            <a:endParaRPr lang="en-US" sz="2400" dirty="0"/>
          </a:p>
          <a:p>
            <a:pPr algn="just"/>
            <a:r>
              <a:rPr lang="en-US" sz="2400" dirty="0"/>
              <a:t>The DCL also allowed schools to limit the accused student’s right to confront his or her accuser.</a:t>
            </a:r>
          </a:p>
          <a:p>
            <a:pPr algn="just"/>
            <a:endParaRPr lang="en-US" sz="2400" dirty="0"/>
          </a:p>
          <a:p>
            <a:pPr algn="just"/>
            <a:endParaRPr lang="en-US" dirty="0"/>
          </a:p>
          <a:p>
            <a:endParaRPr lang="en-US" dirty="0"/>
          </a:p>
        </p:txBody>
      </p:sp>
      <p:sp>
        <p:nvSpPr>
          <p:cNvPr id="4" name="Footer Placeholder 3">
            <a:extLst>
              <a:ext uri="{FF2B5EF4-FFF2-40B4-BE49-F238E27FC236}">
                <a16:creationId xmlns:a16="http://schemas.microsoft.com/office/drawing/2014/main" id="{70454600-69A1-4A5B-85F2-BC5B299426FC}"/>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BF18D335-404D-47A1-AC54-F288F5CE6FD7}"/>
              </a:ext>
            </a:extLst>
          </p:cNvPr>
          <p:cNvSpPr>
            <a:spLocks noGrp="1"/>
          </p:cNvSpPr>
          <p:nvPr>
            <p:ph type="sldNum" sz="quarter" idx="12"/>
          </p:nvPr>
        </p:nvSpPr>
        <p:spPr/>
        <p:txBody>
          <a:bodyPr/>
          <a:lstStyle/>
          <a:p>
            <a:fld id="{080DD68C-5486-4B9A-B844-882072ED2919}" type="slidenum">
              <a:rPr lang="en-US" smtClean="0"/>
              <a:t>12</a:t>
            </a:fld>
            <a:endParaRPr lang="en-US" dirty="0"/>
          </a:p>
        </p:txBody>
      </p:sp>
    </p:spTree>
    <p:extLst>
      <p:ext uri="{BB962C8B-B14F-4D97-AF65-F5344CB8AC3E}">
        <p14:creationId xmlns:p14="http://schemas.microsoft.com/office/powerpoint/2010/main" val="687140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E95F4-0B79-4AD8-95D3-76B1BFBB93B3}"/>
              </a:ext>
            </a:extLst>
          </p:cNvPr>
          <p:cNvSpPr>
            <a:spLocks noGrp="1"/>
          </p:cNvSpPr>
          <p:nvPr>
            <p:ph type="title"/>
          </p:nvPr>
        </p:nvSpPr>
        <p:spPr>
          <a:xfrm>
            <a:off x="0" y="0"/>
            <a:ext cx="6553200" cy="914400"/>
          </a:xfrm>
        </p:spPr>
        <p:txBody>
          <a:bodyPr>
            <a:normAutofit fontScale="90000"/>
          </a:bodyPr>
          <a:lstStyle/>
          <a:p>
            <a:pPr algn="ctr"/>
            <a:r>
              <a:rPr lang="en-US" sz="3600" dirty="0"/>
              <a:t>April 4, 2011 Dear Colleague Letter</a:t>
            </a:r>
          </a:p>
        </p:txBody>
      </p:sp>
      <p:sp>
        <p:nvSpPr>
          <p:cNvPr id="3" name="Content Placeholder 2">
            <a:extLst>
              <a:ext uri="{FF2B5EF4-FFF2-40B4-BE49-F238E27FC236}">
                <a16:creationId xmlns:a16="http://schemas.microsoft.com/office/drawing/2014/main" id="{5CBEF883-F516-439B-9BC2-6A12B408218B}"/>
              </a:ext>
            </a:extLst>
          </p:cNvPr>
          <p:cNvSpPr>
            <a:spLocks noGrp="1"/>
          </p:cNvSpPr>
          <p:nvPr>
            <p:ph idx="1"/>
          </p:nvPr>
        </p:nvSpPr>
        <p:spPr/>
        <p:txBody>
          <a:bodyPr>
            <a:normAutofit/>
          </a:bodyPr>
          <a:lstStyle/>
          <a:p>
            <a:pPr algn="just"/>
            <a:r>
              <a:rPr lang="en-US" sz="3200" dirty="0"/>
              <a:t>In conjunction with the DCL, OCR disseminated a list of colleges and universities that were being investigated for their alleged failure to address and remediate sexual assault claims.  </a:t>
            </a:r>
          </a:p>
          <a:p>
            <a:pPr algn="just"/>
            <a:r>
              <a:rPr lang="en-US" sz="3200" dirty="0"/>
              <a:t>Needless to say, this resulted in terrible publicity for the named institutions.</a:t>
            </a:r>
          </a:p>
          <a:p>
            <a:pPr algn="just"/>
            <a:endParaRPr lang="en-US" sz="2400" dirty="0"/>
          </a:p>
          <a:p>
            <a:pPr algn="just"/>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0E1156DD-8600-4413-95AA-4641B89DA714}"/>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AB4D0B37-9B64-499E-976F-782BD2555E57}"/>
              </a:ext>
            </a:extLst>
          </p:cNvPr>
          <p:cNvSpPr>
            <a:spLocks noGrp="1"/>
          </p:cNvSpPr>
          <p:nvPr>
            <p:ph type="sldNum" sz="quarter" idx="12"/>
          </p:nvPr>
        </p:nvSpPr>
        <p:spPr/>
        <p:txBody>
          <a:bodyPr/>
          <a:lstStyle/>
          <a:p>
            <a:fld id="{080DD68C-5486-4B9A-B844-882072ED2919}" type="slidenum">
              <a:rPr lang="en-US" smtClean="0"/>
              <a:t>13</a:t>
            </a:fld>
            <a:endParaRPr lang="en-US" dirty="0"/>
          </a:p>
        </p:txBody>
      </p:sp>
    </p:spTree>
    <p:extLst>
      <p:ext uri="{BB962C8B-B14F-4D97-AF65-F5344CB8AC3E}">
        <p14:creationId xmlns:p14="http://schemas.microsoft.com/office/powerpoint/2010/main" val="4130472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B409B-FD36-4D55-BB30-8218B3D33CF6}"/>
              </a:ext>
            </a:extLst>
          </p:cNvPr>
          <p:cNvSpPr>
            <a:spLocks noGrp="1"/>
          </p:cNvSpPr>
          <p:nvPr>
            <p:ph type="title"/>
          </p:nvPr>
        </p:nvSpPr>
        <p:spPr>
          <a:xfrm>
            <a:off x="76200" y="0"/>
            <a:ext cx="6686282" cy="914400"/>
          </a:xfrm>
        </p:spPr>
        <p:txBody>
          <a:bodyPr/>
          <a:lstStyle/>
          <a:p>
            <a:pPr algn="ctr"/>
            <a:r>
              <a:rPr lang="en-US" dirty="0"/>
              <a:t>April 4, 2011 Dear Colleague Letter</a:t>
            </a:r>
          </a:p>
        </p:txBody>
      </p:sp>
      <p:sp>
        <p:nvSpPr>
          <p:cNvPr id="3" name="Content Placeholder 2">
            <a:extLst>
              <a:ext uri="{FF2B5EF4-FFF2-40B4-BE49-F238E27FC236}">
                <a16:creationId xmlns:a16="http://schemas.microsoft.com/office/drawing/2014/main" id="{FE4970AA-32FD-4624-855C-28EDC29AD8ED}"/>
              </a:ext>
            </a:extLst>
          </p:cNvPr>
          <p:cNvSpPr>
            <a:spLocks noGrp="1"/>
          </p:cNvSpPr>
          <p:nvPr>
            <p:ph idx="1"/>
          </p:nvPr>
        </p:nvSpPr>
        <p:spPr/>
        <p:txBody>
          <a:bodyPr>
            <a:normAutofit fontScale="92500"/>
          </a:bodyPr>
          <a:lstStyle/>
          <a:p>
            <a:pPr algn="just"/>
            <a:r>
              <a:rPr lang="en-US" sz="2400" dirty="0"/>
              <a:t>Obviously, trying to compel a more robust response to allegations of sexual assault was an extremely positive goal, and OCR’s more exacting mandates were lauded by many.  </a:t>
            </a:r>
          </a:p>
          <a:p>
            <a:pPr algn="just"/>
            <a:r>
              <a:rPr lang="en-US" sz="2400" dirty="0"/>
              <a:t>Others, however -- despite agreeing with OCR’s intent -- disagreed with its methods.  One federal appellate judge issued a scathing assessment of the April 4, 2011 DCL, writing that “its extremely broad definition of ‘sexual harassment’ has no counterpart in federal civil rights case law; and the procedures prescribed for adjudication of sexual misconduct are heavily weighted in favor of finding guilt.”</a:t>
            </a:r>
          </a:p>
          <a:p>
            <a:pPr algn="just"/>
            <a:r>
              <a:rPr lang="en-US" b="1" u="sng" dirty="0">
                <a:solidFill>
                  <a:srgbClr val="00B050"/>
                </a:solidFill>
              </a:rPr>
              <a:t>Plummer v. University of Houston</a:t>
            </a:r>
            <a:r>
              <a:rPr lang="en-US" b="1" dirty="0">
                <a:solidFill>
                  <a:srgbClr val="00B050"/>
                </a:solidFill>
              </a:rPr>
              <a:t>, 860 F.3d 767 (5</a:t>
            </a:r>
            <a:r>
              <a:rPr lang="en-US" b="1" baseline="30000" dirty="0">
                <a:solidFill>
                  <a:srgbClr val="00B050"/>
                </a:solidFill>
              </a:rPr>
              <a:t>th</a:t>
            </a:r>
            <a:r>
              <a:rPr lang="en-US" b="1" dirty="0">
                <a:solidFill>
                  <a:srgbClr val="00B050"/>
                </a:solidFill>
              </a:rPr>
              <a:t> Cir. 2017)(dissent)</a:t>
            </a:r>
          </a:p>
          <a:p>
            <a:pPr algn="just"/>
            <a:endParaRPr lang="en-US" dirty="0"/>
          </a:p>
        </p:txBody>
      </p:sp>
      <p:sp>
        <p:nvSpPr>
          <p:cNvPr id="4" name="Footer Placeholder 3">
            <a:extLst>
              <a:ext uri="{FF2B5EF4-FFF2-40B4-BE49-F238E27FC236}">
                <a16:creationId xmlns:a16="http://schemas.microsoft.com/office/drawing/2014/main" id="{C89F26A5-B903-4C40-B3B0-5A72222CFD88}"/>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DE4E57F6-C110-4A52-B324-31B97FD4EDB4}"/>
              </a:ext>
            </a:extLst>
          </p:cNvPr>
          <p:cNvSpPr>
            <a:spLocks noGrp="1"/>
          </p:cNvSpPr>
          <p:nvPr>
            <p:ph type="sldNum" sz="quarter" idx="12"/>
          </p:nvPr>
        </p:nvSpPr>
        <p:spPr/>
        <p:txBody>
          <a:bodyPr/>
          <a:lstStyle/>
          <a:p>
            <a:fld id="{080DD68C-5486-4B9A-B844-882072ED2919}" type="slidenum">
              <a:rPr lang="en-US" smtClean="0"/>
              <a:t>14</a:t>
            </a:fld>
            <a:endParaRPr lang="en-US" dirty="0"/>
          </a:p>
        </p:txBody>
      </p:sp>
    </p:spTree>
    <p:extLst>
      <p:ext uri="{BB962C8B-B14F-4D97-AF65-F5344CB8AC3E}">
        <p14:creationId xmlns:p14="http://schemas.microsoft.com/office/powerpoint/2010/main" val="32723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052EB-CD2C-4097-A113-9CCF6C5302B5}"/>
              </a:ext>
            </a:extLst>
          </p:cNvPr>
          <p:cNvSpPr>
            <a:spLocks noGrp="1"/>
          </p:cNvSpPr>
          <p:nvPr>
            <p:ph type="title"/>
          </p:nvPr>
        </p:nvSpPr>
        <p:spPr/>
        <p:txBody>
          <a:bodyPr/>
          <a:lstStyle/>
          <a:p>
            <a:r>
              <a:rPr lang="en-US" dirty="0"/>
              <a:t>April 4, 2011 Dear Colleague Letter</a:t>
            </a:r>
          </a:p>
        </p:txBody>
      </p:sp>
      <p:sp>
        <p:nvSpPr>
          <p:cNvPr id="3" name="Content Placeholder 2">
            <a:extLst>
              <a:ext uri="{FF2B5EF4-FFF2-40B4-BE49-F238E27FC236}">
                <a16:creationId xmlns:a16="http://schemas.microsoft.com/office/drawing/2014/main" id="{F26FCA5B-932A-4715-9231-5D482A448716}"/>
              </a:ext>
            </a:extLst>
          </p:cNvPr>
          <p:cNvSpPr>
            <a:spLocks noGrp="1"/>
          </p:cNvSpPr>
          <p:nvPr>
            <p:ph idx="1"/>
          </p:nvPr>
        </p:nvSpPr>
        <p:spPr/>
        <p:txBody>
          <a:bodyPr/>
          <a:lstStyle/>
          <a:p>
            <a:pPr algn="just"/>
            <a:r>
              <a:rPr lang="en-US" sz="3200" dirty="0"/>
              <a:t>OCR’s April 4, 2011 DCL, the desire not to be included on OCR’s list of schools under investigation, and the consequent threat that OCR would withdraw federal funds, created substantial pressure on schools to improve their response to sexual assault claims.  </a:t>
            </a:r>
          </a:p>
          <a:p>
            <a:endParaRPr lang="en-US" dirty="0"/>
          </a:p>
        </p:txBody>
      </p:sp>
      <p:sp>
        <p:nvSpPr>
          <p:cNvPr id="4" name="Footer Placeholder 3">
            <a:extLst>
              <a:ext uri="{FF2B5EF4-FFF2-40B4-BE49-F238E27FC236}">
                <a16:creationId xmlns:a16="http://schemas.microsoft.com/office/drawing/2014/main" id="{9A7EFEF5-AC41-49D4-9795-B78ACE9E4EED}"/>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BA6CCD6A-62E4-4E1C-8198-D7FE732B06E3}"/>
              </a:ext>
            </a:extLst>
          </p:cNvPr>
          <p:cNvSpPr>
            <a:spLocks noGrp="1"/>
          </p:cNvSpPr>
          <p:nvPr>
            <p:ph type="sldNum" sz="quarter" idx="12"/>
          </p:nvPr>
        </p:nvSpPr>
        <p:spPr/>
        <p:txBody>
          <a:bodyPr/>
          <a:lstStyle/>
          <a:p>
            <a:fld id="{080DD68C-5486-4B9A-B844-882072ED2919}" type="slidenum">
              <a:rPr lang="en-US" smtClean="0"/>
              <a:t>15</a:t>
            </a:fld>
            <a:endParaRPr lang="en-US" dirty="0"/>
          </a:p>
        </p:txBody>
      </p:sp>
    </p:spTree>
    <p:extLst>
      <p:ext uri="{BB962C8B-B14F-4D97-AF65-F5344CB8AC3E}">
        <p14:creationId xmlns:p14="http://schemas.microsoft.com/office/powerpoint/2010/main" val="593400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37777-F8D0-418E-995F-436AA6CC1DD7}"/>
              </a:ext>
            </a:extLst>
          </p:cNvPr>
          <p:cNvSpPr>
            <a:spLocks noGrp="1"/>
          </p:cNvSpPr>
          <p:nvPr>
            <p:ph type="title"/>
          </p:nvPr>
        </p:nvSpPr>
        <p:spPr>
          <a:xfrm>
            <a:off x="0" y="0"/>
            <a:ext cx="5870448" cy="914400"/>
          </a:xfrm>
        </p:spPr>
        <p:txBody>
          <a:bodyPr>
            <a:normAutofit/>
          </a:bodyPr>
          <a:lstStyle/>
          <a:p>
            <a:pPr algn="ctr"/>
            <a:r>
              <a:rPr lang="en-US" sz="5200" dirty="0"/>
              <a:t>Post-DCL Fallout</a:t>
            </a:r>
          </a:p>
        </p:txBody>
      </p:sp>
      <p:sp>
        <p:nvSpPr>
          <p:cNvPr id="3" name="Content Placeholder 2">
            <a:extLst>
              <a:ext uri="{FF2B5EF4-FFF2-40B4-BE49-F238E27FC236}">
                <a16:creationId xmlns:a16="http://schemas.microsoft.com/office/drawing/2014/main" id="{80266C0C-A6D9-470E-B430-4153F0183E0A}"/>
              </a:ext>
            </a:extLst>
          </p:cNvPr>
          <p:cNvSpPr>
            <a:spLocks noGrp="1"/>
          </p:cNvSpPr>
          <p:nvPr>
            <p:ph idx="1"/>
          </p:nvPr>
        </p:nvSpPr>
        <p:spPr/>
        <p:txBody>
          <a:bodyPr>
            <a:noAutofit/>
          </a:bodyPr>
          <a:lstStyle/>
          <a:p>
            <a:pPr algn="just"/>
            <a:r>
              <a:rPr lang="en-US" sz="2800" dirty="0"/>
              <a:t>Many schools (mostly colleges) were ill-equipped to investigate such serious claims. </a:t>
            </a:r>
          </a:p>
          <a:p>
            <a:pPr algn="just"/>
            <a:r>
              <a:rPr lang="en-US" sz="2800" dirty="0"/>
              <a:t>Disciplinary panels consisting of academics or even other students, and whose traditional duties had been limited to deciding claims of academic dishonesty, were suddenly required to adjudicate the equivalent of serious felonies in the college world (i.e., kicking students out of school).</a:t>
            </a:r>
          </a:p>
        </p:txBody>
      </p:sp>
      <p:sp>
        <p:nvSpPr>
          <p:cNvPr id="4" name="Footer Placeholder 3">
            <a:extLst>
              <a:ext uri="{FF2B5EF4-FFF2-40B4-BE49-F238E27FC236}">
                <a16:creationId xmlns:a16="http://schemas.microsoft.com/office/drawing/2014/main" id="{A493A188-BCDF-4FA0-865C-95C9455B7EB2}"/>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0E8E4586-5A0B-4C56-A175-3A079582813E}"/>
              </a:ext>
            </a:extLst>
          </p:cNvPr>
          <p:cNvSpPr>
            <a:spLocks noGrp="1"/>
          </p:cNvSpPr>
          <p:nvPr>
            <p:ph type="sldNum" sz="quarter" idx="12"/>
          </p:nvPr>
        </p:nvSpPr>
        <p:spPr/>
        <p:txBody>
          <a:bodyPr/>
          <a:lstStyle/>
          <a:p>
            <a:fld id="{080DD68C-5486-4B9A-B844-882072ED2919}" type="slidenum">
              <a:rPr lang="en-US" smtClean="0"/>
              <a:t>16</a:t>
            </a:fld>
            <a:endParaRPr lang="en-US" dirty="0"/>
          </a:p>
        </p:txBody>
      </p:sp>
    </p:spTree>
    <p:extLst>
      <p:ext uri="{BB962C8B-B14F-4D97-AF65-F5344CB8AC3E}">
        <p14:creationId xmlns:p14="http://schemas.microsoft.com/office/powerpoint/2010/main" val="1679419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010E5-91DB-4A4C-9480-F0DF3758A2AD}"/>
              </a:ext>
            </a:extLst>
          </p:cNvPr>
          <p:cNvSpPr>
            <a:spLocks noGrp="1"/>
          </p:cNvSpPr>
          <p:nvPr>
            <p:ph type="title"/>
          </p:nvPr>
        </p:nvSpPr>
        <p:spPr>
          <a:xfrm>
            <a:off x="-19665" y="14748"/>
            <a:ext cx="5870448" cy="914400"/>
          </a:xfrm>
        </p:spPr>
        <p:txBody>
          <a:bodyPr>
            <a:normAutofit/>
          </a:bodyPr>
          <a:lstStyle/>
          <a:p>
            <a:pPr algn="ctr"/>
            <a:r>
              <a:rPr lang="en-US" sz="5200" dirty="0"/>
              <a:t>Post-DCL Fallout</a:t>
            </a:r>
          </a:p>
        </p:txBody>
      </p:sp>
      <p:sp>
        <p:nvSpPr>
          <p:cNvPr id="3" name="Content Placeholder 2">
            <a:extLst>
              <a:ext uri="{FF2B5EF4-FFF2-40B4-BE49-F238E27FC236}">
                <a16:creationId xmlns:a16="http://schemas.microsoft.com/office/drawing/2014/main" id="{CDB0CAB9-72D2-46C4-BC0C-4059619AF762}"/>
              </a:ext>
            </a:extLst>
          </p:cNvPr>
          <p:cNvSpPr>
            <a:spLocks noGrp="1"/>
          </p:cNvSpPr>
          <p:nvPr>
            <p:ph idx="1"/>
          </p:nvPr>
        </p:nvSpPr>
        <p:spPr/>
        <p:txBody>
          <a:bodyPr>
            <a:noAutofit/>
          </a:bodyPr>
          <a:lstStyle/>
          <a:p>
            <a:pPr algn="just"/>
            <a:r>
              <a:rPr lang="en-US" sz="2800" dirty="0"/>
              <a:t>This resulted in a number of procedural debacles which, in turn, triggered a torrent of lawsuits, filed primarily by male college students who claimed they were unjustly disciplined in adjudicatory processes that were prosecuted ineptly, selectively, or in bad faith.  </a:t>
            </a:r>
          </a:p>
          <a:p>
            <a:pPr algn="just"/>
            <a:r>
              <a:rPr lang="en-US" sz="2800" dirty="0"/>
              <a:t>It was recently estimated that </a:t>
            </a:r>
            <a:r>
              <a:rPr lang="en-US" sz="2800" b="1" dirty="0">
                <a:solidFill>
                  <a:srgbClr val="FF0000"/>
                </a:solidFill>
              </a:rPr>
              <a:t>over 500 such lawsuits</a:t>
            </a:r>
            <a:r>
              <a:rPr lang="en-US" sz="2800" dirty="0"/>
              <a:t> have been filed across the United States.</a:t>
            </a:r>
          </a:p>
        </p:txBody>
      </p:sp>
      <p:sp>
        <p:nvSpPr>
          <p:cNvPr id="4" name="Footer Placeholder 3">
            <a:extLst>
              <a:ext uri="{FF2B5EF4-FFF2-40B4-BE49-F238E27FC236}">
                <a16:creationId xmlns:a16="http://schemas.microsoft.com/office/drawing/2014/main" id="{D47A63D3-ED03-4C4B-B8B6-B90C426303B8}"/>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14337834-CBAC-4213-997C-856F59A1BE62}"/>
              </a:ext>
            </a:extLst>
          </p:cNvPr>
          <p:cNvSpPr>
            <a:spLocks noGrp="1"/>
          </p:cNvSpPr>
          <p:nvPr>
            <p:ph type="sldNum" sz="quarter" idx="12"/>
          </p:nvPr>
        </p:nvSpPr>
        <p:spPr/>
        <p:txBody>
          <a:bodyPr/>
          <a:lstStyle/>
          <a:p>
            <a:fld id="{080DD68C-5486-4B9A-B844-882072ED2919}" type="slidenum">
              <a:rPr lang="en-US" smtClean="0"/>
              <a:t>17</a:t>
            </a:fld>
            <a:endParaRPr lang="en-US" dirty="0"/>
          </a:p>
        </p:txBody>
      </p:sp>
    </p:spTree>
    <p:extLst>
      <p:ext uri="{BB962C8B-B14F-4D97-AF65-F5344CB8AC3E}">
        <p14:creationId xmlns:p14="http://schemas.microsoft.com/office/powerpoint/2010/main" val="3522683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AE0A6-541D-4566-9160-004E54234669}"/>
              </a:ext>
            </a:extLst>
          </p:cNvPr>
          <p:cNvSpPr>
            <a:spLocks noGrp="1"/>
          </p:cNvSpPr>
          <p:nvPr>
            <p:ph type="title"/>
          </p:nvPr>
        </p:nvSpPr>
        <p:spPr>
          <a:xfrm>
            <a:off x="-152400" y="129540"/>
            <a:ext cx="5870448" cy="914400"/>
          </a:xfrm>
        </p:spPr>
        <p:txBody>
          <a:bodyPr>
            <a:normAutofit/>
          </a:bodyPr>
          <a:lstStyle/>
          <a:p>
            <a:pPr algn="ctr"/>
            <a:r>
              <a:rPr lang="en-US" sz="5200" dirty="0"/>
              <a:t>Post-DCL Fallout</a:t>
            </a:r>
          </a:p>
        </p:txBody>
      </p:sp>
      <p:sp>
        <p:nvSpPr>
          <p:cNvPr id="3" name="Content Placeholder 2">
            <a:extLst>
              <a:ext uri="{FF2B5EF4-FFF2-40B4-BE49-F238E27FC236}">
                <a16:creationId xmlns:a16="http://schemas.microsoft.com/office/drawing/2014/main" id="{0E6102F5-42D6-4693-9120-788DE6401DC2}"/>
              </a:ext>
            </a:extLst>
          </p:cNvPr>
          <p:cNvSpPr>
            <a:spLocks noGrp="1"/>
          </p:cNvSpPr>
          <p:nvPr>
            <p:ph idx="1"/>
          </p:nvPr>
        </p:nvSpPr>
        <p:spPr/>
        <p:txBody>
          <a:bodyPr>
            <a:normAutofit lnSpcReduction="10000"/>
          </a:bodyPr>
          <a:lstStyle/>
          <a:p>
            <a:pPr algn="just"/>
            <a:r>
              <a:rPr lang="en-US" sz="2400" dirty="0"/>
              <a:t>Ironically, the overwhelming majority of these legal actions claimed that in seeking to comply with Title IX, schools (again, mostly colleges) have, in fact, violated Title IX either by: 1) selectively enforcing it against male students while not pursuing claims against female students, or 2) reaching an erroneous outcome as a result of an unfair or biased disciplinary process. </a:t>
            </a:r>
          </a:p>
          <a:p>
            <a:pPr algn="just"/>
            <a:r>
              <a:rPr lang="en-US" sz="2400" dirty="0"/>
              <a:t>The majority of the lawsuits were initially dismissed, but they have increasingly gained traction, with courts more open to recognizing these Title IX causes of action as well as contract, negligence, and – in the case of public universities -- constitutional claims</a:t>
            </a:r>
            <a:r>
              <a:rPr lang="en-US" dirty="0"/>
              <a:t>.</a:t>
            </a:r>
          </a:p>
        </p:txBody>
      </p:sp>
      <p:sp>
        <p:nvSpPr>
          <p:cNvPr id="4" name="Footer Placeholder 3">
            <a:extLst>
              <a:ext uri="{FF2B5EF4-FFF2-40B4-BE49-F238E27FC236}">
                <a16:creationId xmlns:a16="http://schemas.microsoft.com/office/drawing/2014/main" id="{5E368C30-B9A9-4161-83FB-AB319FE1E85F}"/>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8F242B0A-F063-46F2-8E84-2D53925D3CD8}"/>
              </a:ext>
            </a:extLst>
          </p:cNvPr>
          <p:cNvSpPr>
            <a:spLocks noGrp="1"/>
          </p:cNvSpPr>
          <p:nvPr>
            <p:ph type="sldNum" sz="quarter" idx="12"/>
          </p:nvPr>
        </p:nvSpPr>
        <p:spPr/>
        <p:txBody>
          <a:bodyPr/>
          <a:lstStyle/>
          <a:p>
            <a:fld id="{080DD68C-5486-4B9A-B844-882072ED2919}" type="slidenum">
              <a:rPr lang="en-US" smtClean="0"/>
              <a:t>18</a:t>
            </a:fld>
            <a:endParaRPr lang="en-US" dirty="0"/>
          </a:p>
        </p:txBody>
      </p:sp>
    </p:spTree>
    <p:extLst>
      <p:ext uri="{BB962C8B-B14F-4D97-AF65-F5344CB8AC3E}">
        <p14:creationId xmlns:p14="http://schemas.microsoft.com/office/powerpoint/2010/main" val="3168651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70CBF-BF65-4778-9055-53A6FE869677}"/>
              </a:ext>
            </a:extLst>
          </p:cNvPr>
          <p:cNvSpPr>
            <a:spLocks noGrp="1"/>
          </p:cNvSpPr>
          <p:nvPr>
            <p:ph type="title"/>
          </p:nvPr>
        </p:nvSpPr>
        <p:spPr>
          <a:xfrm>
            <a:off x="0" y="129540"/>
            <a:ext cx="5870448" cy="914400"/>
          </a:xfrm>
        </p:spPr>
        <p:txBody>
          <a:bodyPr>
            <a:normAutofit/>
          </a:bodyPr>
          <a:lstStyle/>
          <a:p>
            <a:pPr algn="ctr"/>
            <a:r>
              <a:rPr lang="en-US" sz="5200" dirty="0"/>
              <a:t>Post-DCL Fallout</a:t>
            </a:r>
          </a:p>
        </p:txBody>
      </p:sp>
      <p:sp>
        <p:nvSpPr>
          <p:cNvPr id="3" name="Content Placeholder 2">
            <a:extLst>
              <a:ext uri="{FF2B5EF4-FFF2-40B4-BE49-F238E27FC236}">
                <a16:creationId xmlns:a16="http://schemas.microsoft.com/office/drawing/2014/main" id="{B0C9FC94-A946-457A-820F-C1BAED4A676F}"/>
              </a:ext>
            </a:extLst>
          </p:cNvPr>
          <p:cNvSpPr>
            <a:spLocks noGrp="1"/>
          </p:cNvSpPr>
          <p:nvPr>
            <p:ph idx="1"/>
          </p:nvPr>
        </p:nvSpPr>
        <p:spPr/>
        <p:txBody>
          <a:bodyPr/>
          <a:lstStyle/>
          <a:p>
            <a:pPr algn="just"/>
            <a:r>
              <a:rPr lang="en-US" sz="2400" dirty="0"/>
              <a:t>It is this sequence of events that has given rise to the new Title IX regulations - which OCR promulgated and which are now in effect. </a:t>
            </a:r>
          </a:p>
          <a:p>
            <a:pPr algn="just"/>
            <a:r>
              <a:rPr lang="en-US" sz="2400" dirty="0"/>
              <a:t>Trying to address a purported problem in the colleges (apparently, people being thrown out of college without due process), but also subjects K-12 schools to a new/convoluted procedural scheme</a:t>
            </a:r>
            <a:r>
              <a:rPr lang="en-US" dirty="0"/>
              <a:t>.  </a:t>
            </a:r>
          </a:p>
          <a:p>
            <a:pPr algn="just"/>
            <a:r>
              <a:rPr lang="en-US" sz="2400" dirty="0"/>
              <a:t>Was this a solution in search of a problem in the K-12 schools?   (Hint-my answer is “</a:t>
            </a:r>
            <a:r>
              <a:rPr lang="en-US" sz="2400" b="1" dirty="0"/>
              <a:t>yes</a:t>
            </a:r>
            <a:r>
              <a:rPr lang="en-US" sz="2400" dirty="0"/>
              <a:t>”).</a:t>
            </a:r>
          </a:p>
        </p:txBody>
      </p:sp>
      <p:sp>
        <p:nvSpPr>
          <p:cNvPr id="4" name="Footer Placeholder 3">
            <a:extLst>
              <a:ext uri="{FF2B5EF4-FFF2-40B4-BE49-F238E27FC236}">
                <a16:creationId xmlns:a16="http://schemas.microsoft.com/office/drawing/2014/main" id="{A263724F-80A6-4B64-AFB2-0468B1E2CFC6}"/>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D43946DB-E92A-4F00-8319-65AF379D5CBF}"/>
              </a:ext>
            </a:extLst>
          </p:cNvPr>
          <p:cNvSpPr>
            <a:spLocks noGrp="1"/>
          </p:cNvSpPr>
          <p:nvPr>
            <p:ph type="sldNum" sz="quarter" idx="12"/>
          </p:nvPr>
        </p:nvSpPr>
        <p:spPr/>
        <p:txBody>
          <a:bodyPr/>
          <a:lstStyle/>
          <a:p>
            <a:fld id="{080DD68C-5486-4B9A-B844-882072ED2919}" type="slidenum">
              <a:rPr lang="en-US" smtClean="0"/>
              <a:t>19</a:t>
            </a:fld>
            <a:endParaRPr lang="en-US" dirty="0"/>
          </a:p>
        </p:txBody>
      </p:sp>
    </p:spTree>
    <p:extLst>
      <p:ext uri="{BB962C8B-B14F-4D97-AF65-F5344CB8AC3E}">
        <p14:creationId xmlns:p14="http://schemas.microsoft.com/office/powerpoint/2010/main" val="740764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0" y="0"/>
            <a:ext cx="4419600" cy="914400"/>
          </a:xfrm>
        </p:spPr>
        <p:txBody>
          <a:bodyPr>
            <a:normAutofit/>
          </a:bodyPr>
          <a:lstStyle/>
          <a:p>
            <a:pPr algn="ctr"/>
            <a:r>
              <a:rPr lang="en-US" sz="6000" b="1" cap="all" dirty="0"/>
              <a:t>Title IX</a:t>
            </a:r>
          </a:p>
        </p:txBody>
      </p:sp>
      <p:sp>
        <p:nvSpPr>
          <p:cNvPr id="13" name="Content Placeholder 12"/>
          <p:cNvSpPr>
            <a:spLocks noGrp="1"/>
          </p:cNvSpPr>
          <p:nvPr>
            <p:ph idx="1"/>
          </p:nvPr>
        </p:nvSpPr>
        <p:spPr/>
        <p:txBody>
          <a:bodyPr>
            <a:normAutofit lnSpcReduction="10000"/>
          </a:bodyPr>
          <a:lstStyle/>
          <a:p>
            <a:pPr algn="just"/>
            <a:r>
              <a:rPr lang="en-US" sz="3200" dirty="0"/>
              <a:t>“Federal law provides that “[n]o person in the United States shall, on the basis of sex, be excluded from participation in, be denied the benefits of, or be subjected to discrimination under any education program or activity receiving Federal financial assistance.”  </a:t>
            </a:r>
            <a:r>
              <a:rPr lang="en-US" sz="3200" b="1" dirty="0"/>
              <a:t>Title IX of the Education Amendments of 1972, 20 U.S.C. §§ 1681 </a:t>
            </a:r>
            <a:r>
              <a:rPr lang="en-US" sz="3200" b="1" i="1" dirty="0"/>
              <a:t>et seq</a:t>
            </a:r>
            <a:r>
              <a:rPr lang="en-US" sz="3200" b="1" dirty="0"/>
              <a:t>. [“Title IX”]</a:t>
            </a:r>
            <a:r>
              <a:rPr lang="en-US" sz="3200" dirty="0"/>
              <a:t>. </a:t>
            </a:r>
          </a:p>
          <a:p>
            <a:endParaRPr lang="en-US" dirty="0"/>
          </a:p>
        </p:txBody>
      </p:sp>
      <p:sp>
        <p:nvSpPr>
          <p:cNvPr id="6" name="Footer Placeholder 5"/>
          <p:cNvSpPr>
            <a:spLocks noGrp="1"/>
          </p:cNvSpPr>
          <p:nvPr>
            <p:ph type="ftr" sz="quarter" idx="11"/>
          </p:nvPr>
        </p:nvSpPr>
        <p:spPr/>
        <p:txBody>
          <a:bodyPr/>
          <a:lstStyle/>
          <a:p>
            <a:r>
              <a:rPr lang="en-US" dirty="0"/>
              <a:t>© 2020 Pullman &amp; Comley LLC</a:t>
            </a:r>
          </a:p>
        </p:txBody>
      </p:sp>
      <p:sp>
        <p:nvSpPr>
          <p:cNvPr id="7" name="Slide Number Placeholder 6"/>
          <p:cNvSpPr>
            <a:spLocks noGrp="1"/>
          </p:cNvSpPr>
          <p:nvPr>
            <p:ph type="sldNum" sz="quarter" idx="12"/>
          </p:nvPr>
        </p:nvSpPr>
        <p:spPr/>
        <p:txBody>
          <a:bodyPr/>
          <a:lstStyle/>
          <a:p>
            <a:fld id="{080DD68C-5486-4B9A-B844-882072ED2919}" type="slidenum">
              <a:rPr lang="en-US" smtClean="0"/>
              <a:t>2</a:t>
            </a:fld>
            <a:endParaRPr lang="en-US" dirty="0"/>
          </a:p>
        </p:txBody>
      </p:sp>
    </p:spTree>
    <p:extLst>
      <p:ext uri="{BB962C8B-B14F-4D97-AF65-F5344CB8AC3E}">
        <p14:creationId xmlns:p14="http://schemas.microsoft.com/office/powerpoint/2010/main" val="3585378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11BEF-EA4A-460B-BB07-B9FB4B15C103}"/>
              </a:ext>
            </a:extLst>
          </p:cNvPr>
          <p:cNvSpPr>
            <a:spLocks noGrp="1"/>
          </p:cNvSpPr>
          <p:nvPr>
            <p:ph type="title"/>
          </p:nvPr>
        </p:nvSpPr>
        <p:spPr>
          <a:xfrm>
            <a:off x="377952" y="122412"/>
            <a:ext cx="5870448" cy="914400"/>
          </a:xfrm>
        </p:spPr>
        <p:txBody>
          <a:bodyPr>
            <a:normAutofit/>
          </a:bodyPr>
          <a:lstStyle/>
          <a:p>
            <a:r>
              <a:rPr lang="en-US" dirty="0"/>
              <a:t>What Is Sexual Harassment?</a:t>
            </a:r>
          </a:p>
        </p:txBody>
      </p:sp>
      <p:sp>
        <p:nvSpPr>
          <p:cNvPr id="3" name="Content Placeholder 2">
            <a:extLst>
              <a:ext uri="{FF2B5EF4-FFF2-40B4-BE49-F238E27FC236}">
                <a16:creationId xmlns:a16="http://schemas.microsoft.com/office/drawing/2014/main" id="{38151574-1ED0-4ACB-B894-2D3D9B6D9505}"/>
              </a:ext>
            </a:extLst>
          </p:cNvPr>
          <p:cNvSpPr>
            <a:spLocks noGrp="1"/>
          </p:cNvSpPr>
          <p:nvPr>
            <p:ph idx="1"/>
          </p:nvPr>
        </p:nvSpPr>
        <p:spPr/>
        <p:txBody>
          <a:bodyPr>
            <a:normAutofit lnSpcReduction="10000"/>
          </a:bodyPr>
          <a:lstStyle/>
          <a:p>
            <a:pPr algn="just"/>
            <a:r>
              <a:rPr lang="en-US" sz="2400" dirty="0"/>
              <a:t>In part, the new Title IX regulations expand upon the Supreme Court’s original formulation in </a:t>
            </a:r>
            <a:r>
              <a:rPr lang="en-US" sz="2400" u="sng" dirty="0"/>
              <a:t>Davis</a:t>
            </a:r>
            <a:r>
              <a:rPr lang="en-US" sz="2400" dirty="0"/>
              <a:t> of what constituted unlawful sexual harassment.  Specifically, the regulations define sexual harassment as including:</a:t>
            </a:r>
          </a:p>
          <a:p>
            <a:pPr lvl="1" algn="just"/>
            <a:r>
              <a:rPr lang="en-US" sz="2400" dirty="0"/>
              <a:t>An employee of the district conditioning the provision of an aid, benefit, or service on the individual’s participation in unwelcome sexual conduct;</a:t>
            </a:r>
          </a:p>
          <a:p>
            <a:pPr lvl="1" algn="just"/>
            <a:r>
              <a:rPr lang="en-US" sz="2400" dirty="0"/>
              <a:t>Unwelcome conduct determined by a reasonable person to be so severe, pervasive, </a:t>
            </a:r>
            <a:r>
              <a:rPr lang="en-US" sz="2400" u="sng" dirty="0"/>
              <a:t>and</a:t>
            </a:r>
            <a:r>
              <a:rPr lang="en-US" sz="2400" dirty="0"/>
              <a:t> objectively offensive that it effectively denies a person equal access to the district’s education program or activity; or</a:t>
            </a:r>
          </a:p>
          <a:p>
            <a:pPr lvl="1" algn="just"/>
            <a:r>
              <a:rPr lang="en-US" sz="2400" dirty="0"/>
              <a:t>Sexual assault, dating violence or stalking.</a:t>
            </a:r>
          </a:p>
          <a:p>
            <a:pPr lvl="1"/>
            <a:endParaRPr lang="en-US" dirty="0"/>
          </a:p>
        </p:txBody>
      </p:sp>
      <p:sp>
        <p:nvSpPr>
          <p:cNvPr id="4" name="Footer Placeholder 3">
            <a:extLst>
              <a:ext uri="{FF2B5EF4-FFF2-40B4-BE49-F238E27FC236}">
                <a16:creationId xmlns:a16="http://schemas.microsoft.com/office/drawing/2014/main" id="{6C8EC1F4-1C9B-4C96-BD2F-44B7694A94B8}"/>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22CFAD30-07EB-41A8-B345-42728507A393}"/>
              </a:ext>
            </a:extLst>
          </p:cNvPr>
          <p:cNvSpPr>
            <a:spLocks noGrp="1"/>
          </p:cNvSpPr>
          <p:nvPr>
            <p:ph type="sldNum" sz="quarter" idx="12"/>
          </p:nvPr>
        </p:nvSpPr>
        <p:spPr/>
        <p:txBody>
          <a:bodyPr/>
          <a:lstStyle/>
          <a:p>
            <a:fld id="{080DD68C-5486-4B9A-B844-882072ED2919}" type="slidenum">
              <a:rPr lang="en-US" smtClean="0"/>
              <a:t>20</a:t>
            </a:fld>
            <a:endParaRPr lang="en-US" dirty="0"/>
          </a:p>
        </p:txBody>
      </p:sp>
    </p:spTree>
    <p:extLst>
      <p:ext uri="{BB962C8B-B14F-4D97-AF65-F5344CB8AC3E}">
        <p14:creationId xmlns:p14="http://schemas.microsoft.com/office/powerpoint/2010/main" val="3635882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19C9A-878C-4EC4-911E-4386106C4FFD}"/>
              </a:ext>
            </a:extLst>
          </p:cNvPr>
          <p:cNvSpPr>
            <a:spLocks noGrp="1"/>
          </p:cNvSpPr>
          <p:nvPr>
            <p:ph type="title"/>
          </p:nvPr>
        </p:nvSpPr>
        <p:spPr/>
        <p:txBody>
          <a:bodyPr/>
          <a:lstStyle/>
          <a:p>
            <a:r>
              <a:rPr lang="en-US" dirty="0"/>
              <a:t>What Is Sexual Harassment?</a:t>
            </a:r>
          </a:p>
        </p:txBody>
      </p:sp>
      <p:sp>
        <p:nvSpPr>
          <p:cNvPr id="3" name="Content Placeholder 2">
            <a:extLst>
              <a:ext uri="{FF2B5EF4-FFF2-40B4-BE49-F238E27FC236}">
                <a16:creationId xmlns:a16="http://schemas.microsoft.com/office/drawing/2014/main" id="{6551AF00-B6F3-4CBA-82F8-8CD782AC6630}"/>
              </a:ext>
            </a:extLst>
          </p:cNvPr>
          <p:cNvSpPr>
            <a:spLocks noGrp="1"/>
          </p:cNvSpPr>
          <p:nvPr>
            <p:ph idx="1"/>
          </p:nvPr>
        </p:nvSpPr>
        <p:spPr/>
        <p:txBody>
          <a:bodyPr>
            <a:normAutofit lnSpcReduction="10000"/>
          </a:bodyPr>
          <a:lstStyle/>
          <a:p>
            <a:pPr lvl="0"/>
            <a:r>
              <a:rPr lang="en-US" sz="2400" dirty="0"/>
              <a:t>Where submission to, or rejection of, the conduct by the individual is used as the basis of academic/employment  decisions affecting the individual.</a:t>
            </a:r>
          </a:p>
          <a:p>
            <a:r>
              <a:rPr lang="en-US" sz="2400" dirty="0"/>
              <a:t>Where submission to, or rejection of, the conduct by the individual is used as the basis for any decision affecting the individual regarding services, honors, programs, or activities available at or through the district.</a:t>
            </a:r>
          </a:p>
          <a:p>
            <a:r>
              <a:rPr lang="en-US" sz="2400" dirty="0"/>
              <a:t>Where a person is subjected to unwelcome conduct determined by a reasonable person to be so severe, pervasive, and objectively offensive that it effectively denies a person equal access to a district education program or activity. (“Hostile Environment”).</a:t>
            </a:r>
          </a:p>
          <a:p>
            <a:endParaRPr lang="en-US" dirty="0"/>
          </a:p>
        </p:txBody>
      </p:sp>
      <p:sp>
        <p:nvSpPr>
          <p:cNvPr id="4" name="Footer Placeholder 3">
            <a:extLst>
              <a:ext uri="{FF2B5EF4-FFF2-40B4-BE49-F238E27FC236}">
                <a16:creationId xmlns:a16="http://schemas.microsoft.com/office/drawing/2014/main" id="{1D6FDD18-634B-41DE-9C1E-0EB3F59E0E6A}"/>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D0A29BD4-4120-4963-AE0F-0B7366E09E65}"/>
              </a:ext>
            </a:extLst>
          </p:cNvPr>
          <p:cNvSpPr>
            <a:spLocks noGrp="1"/>
          </p:cNvSpPr>
          <p:nvPr>
            <p:ph type="sldNum" sz="quarter" idx="12"/>
          </p:nvPr>
        </p:nvSpPr>
        <p:spPr/>
        <p:txBody>
          <a:bodyPr/>
          <a:lstStyle/>
          <a:p>
            <a:fld id="{080DD68C-5486-4B9A-B844-882072ED2919}" type="slidenum">
              <a:rPr lang="en-US" smtClean="0"/>
              <a:t>21</a:t>
            </a:fld>
            <a:endParaRPr lang="en-US" dirty="0"/>
          </a:p>
        </p:txBody>
      </p:sp>
    </p:spTree>
    <p:extLst>
      <p:ext uri="{BB962C8B-B14F-4D97-AF65-F5344CB8AC3E}">
        <p14:creationId xmlns:p14="http://schemas.microsoft.com/office/powerpoint/2010/main" val="1143647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0E205-31CB-4996-B61F-D78F60B91507}"/>
              </a:ext>
            </a:extLst>
          </p:cNvPr>
          <p:cNvSpPr>
            <a:spLocks noGrp="1"/>
          </p:cNvSpPr>
          <p:nvPr>
            <p:ph type="title"/>
          </p:nvPr>
        </p:nvSpPr>
        <p:spPr/>
        <p:txBody>
          <a:bodyPr/>
          <a:lstStyle/>
          <a:p>
            <a:r>
              <a:rPr lang="en-US" dirty="0"/>
              <a:t>Types of Harassment</a:t>
            </a:r>
          </a:p>
        </p:txBody>
      </p:sp>
      <p:sp>
        <p:nvSpPr>
          <p:cNvPr id="3" name="Content Placeholder 2">
            <a:extLst>
              <a:ext uri="{FF2B5EF4-FFF2-40B4-BE49-F238E27FC236}">
                <a16:creationId xmlns:a16="http://schemas.microsoft.com/office/drawing/2014/main" id="{9633155E-19B2-4BA7-AE58-1BF5C373251C}"/>
              </a:ext>
            </a:extLst>
          </p:cNvPr>
          <p:cNvSpPr>
            <a:spLocks noGrp="1"/>
          </p:cNvSpPr>
          <p:nvPr>
            <p:ph idx="1"/>
          </p:nvPr>
        </p:nvSpPr>
        <p:spPr/>
        <p:txBody>
          <a:bodyPr/>
          <a:lstStyle/>
          <a:p>
            <a:pPr>
              <a:buFontTx/>
              <a:buNone/>
            </a:pPr>
            <a:r>
              <a:rPr lang="en-US" altLang="en-US" dirty="0"/>
              <a:t>1.  </a:t>
            </a:r>
            <a:r>
              <a:rPr lang="en-US" altLang="en-US" sz="2400" dirty="0"/>
              <a:t>Nonverbal sexual harassment</a:t>
            </a:r>
          </a:p>
          <a:p>
            <a:pPr>
              <a:buFontTx/>
              <a:buNone/>
            </a:pPr>
            <a:r>
              <a:rPr lang="en-US" altLang="en-US" sz="2400" dirty="0"/>
              <a:t>2.  Verbal sexual harassment</a:t>
            </a:r>
          </a:p>
          <a:p>
            <a:pPr>
              <a:buFontTx/>
              <a:buNone/>
            </a:pPr>
            <a:r>
              <a:rPr lang="en-US" altLang="en-US" sz="2400" dirty="0"/>
              <a:t>3.  Physical sexual harassment</a:t>
            </a:r>
          </a:p>
          <a:p>
            <a:pPr>
              <a:buFontTx/>
              <a:buNone/>
            </a:pPr>
            <a:r>
              <a:rPr lang="en-US" altLang="en-US" sz="2400" dirty="0"/>
              <a:t>4.  Graphic sexual harassment</a:t>
            </a:r>
          </a:p>
          <a:p>
            <a:pPr>
              <a:buFontTx/>
              <a:buNone/>
            </a:pPr>
            <a:r>
              <a:rPr lang="en-US" altLang="en-US" sz="2400" dirty="0"/>
              <a:t>5.  Third party sexual harassment (bystander harassment)</a:t>
            </a:r>
          </a:p>
          <a:p>
            <a:endParaRPr lang="en-US" dirty="0"/>
          </a:p>
        </p:txBody>
      </p:sp>
      <p:sp>
        <p:nvSpPr>
          <p:cNvPr id="4" name="Footer Placeholder 3">
            <a:extLst>
              <a:ext uri="{FF2B5EF4-FFF2-40B4-BE49-F238E27FC236}">
                <a16:creationId xmlns:a16="http://schemas.microsoft.com/office/drawing/2014/main" id="{BAF3C27E-F900-41D3-A326-32956FEA9A4A}"/>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5D1CB2C4-B5FF-4188-94EA-CEFDEB3E7419}"/>
              </a:ext>
            </a:extLst>
          </p:cNvPr>
          <p:cNvSpPr>
            <a:spLocks noGrp="1"/>
          </p:cNvSpPr>
          <p:nvPr>
            <p:ph type="sldNum" sz="quarter" idx="12"/>
          </p:nvPr>
        </p:nvSpPr>
        <p:spPr/>
        <p:txBody>
          <a:bodyPr/>
          <a:lstStyle/>
          <a:p>
            <a:fld id="{080DD68C-5486-4B9A-B844-882072ED2919}" type="slidenum">
              <a:rPr lang="en-US" smtClean="0"/>
              <a:t>22</a:t>
            </a:fld>
            <a:endParaRPr lang="en-US" dirty="0"/>
          </a:p>
        </p:txBody>
      </p:sp>
    </p:spTree>
    <p:extLst>
      <p:ext uri="{BB962C8B-B14F-4D97-AF65-F5344CB8AC3E}">
        <p14:creationId xmlns:p14="http://schemas.microsoft.com/office/powerpoint/2010/main" val="1952185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1E233-D1DE-45E1-B5A6-68437F0C44E7}"/>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F2D5A72C-2F8E-458B-958A-87A296D18D6E}"/>
              </a:ext>
            </a:extLst>
          </p:cNvPr>
          <p:cNvSpPr>
            <a:spLocks noGrp="1"/>
          </p:cNvSpPr>
          <p:nvPr>
            <p:ph idx="1"/>
          </p:nvPr>
        </p:nvSpPr>
        <p:spPr/>
        <p:txBody>
          <a:bodyPr>
            <a:normAutofit fontScale="85000" lnSpcReduction="10000"/>
          </a:bodyPr>
          <a:lstStyle/>
          <a:p>
            <a:r>
              <a:rPr lang="en-US" sz="2100" dirty="0"/>
              <a:t>Suggestive/unwelcome or obscene letters, notes, sexualized stories, invitations, slurs, jokes, epithets, or gestures, derogatory comments/name calling, assault, touching, impeding or blocking movement, leering /undue attention, display of sexually suggestive objects, pictures or cartoons.</a:t>
            </a:r>
          </a:p>
          <a:p>
            <a:r>
              <a:rPr lang="en-US" sz="2100" dirty="0"/>
              <a:t>Unwelcome sexual advances; requests for sexual favors; pressure for dates; </a:t>
            </a:r>
            <a:r>
              <a:rPr lang="en-US" sz="2100" b="1" dirty="0"/>
              <a:t>continuing to </a:t>
            </a:r>
            <a:r>
              <a:rPr lang="en-US" sz="2100" dirty="0"/>
              <a:t>express sexual interest after being informed that the interest is unwelcome.</a:t>
            </a:r>
          </a:p>
          <a:p>
            <a:r>
              <a:rPr lang="en-US" sz="2100" dirty="0"/>
              <a:t>Coercive sexual behavior used to control, influence, or affect the educational opportunities, grades, and/or learning environment of students, including promises or threats regarding grades, course admission, performance evaluations, or recommendations; enhancement or limitation of student benefits or services (e.g., scholarships, financial aid, work study job).</a:t>
            </a:r>
          </a:p>
          <a:p>
            <a:r>
              <a:rPr lang="en-US" sz="2100" dirty="0"/>
              <a:t>Inappropriate attention of a sexual nature from peer(s), i.e., student to student, employee to employee.</a:t>
            </a:r>
          </a:p>
          <a:p>
            <a:r>
              <a:rPr lang="en-US" sz="2100" dirty="0"/>
              <a:t>Sexual assault, dating violence, domestic violence or stalking</a:t>
            </a:r>
            <a:r>
              <a:rPr lang="en-US" dirty="0"/>
              <a:t>. </a:t>
            </a:r>
          </a:p>
          <a:p>
            <a:endParaRPr lang="en-US" dirty="0"/>
          </a:p>
        </p:txBody>
      </p:sp>
      <p:sp>
        <p:nvSpPr>
          <p:cNvPr id="4" name="Footer Placeholder 3">
            <a:extLst>
              <a:ext uri="{FF2B5EF4-FFF2-40B4-BE49-F238E27FC236}">
                <a16:creationId xmlns:a16="http://schemas.microsoft.com/office/drawing/2014/main" id="{EBB57581-EE94-45C2-98C1-D896EE1C3DF5}"/>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69F88398-1A3E-45D2-9CAA-BE2954D39B96}"/>
              </a:ext>
            </a:extLst>
          </p:cNvPr>
          <p:cNvSpPr>
            <a:spLocks noGrp="1"/>
          </p:cNvSpPr>
          <p:nvPr>
            <p:ph type="sldNum" sz="quarter" idx="12"/>
          </p:nvPr>
        </p:nvSpPr>
        <p:spPr/>
        <p:txBody>
          <a:bodyPr/>
          <a:lstStyle/>
          <a:p>
            <a:fld id="{080DD68C-5486-4B9A-B844-882072ED2919}" type="slidenum">
              <a:rPr lang="en-US" smtClean="0"/>
              <a:t>23</a:t>
            </a:fld>
            <a:endParaRPr lang="en-US" dirty="0"/>
          </a:p>
        </p:txBody>
      </p:sp>
    </p:spTree>
    <p:extLst>
      <p:ext uri="{BB962C8B-B14F-4D97-AF65-F5344CB8AC3E}">
        <p14:creationId xmlns:p14="http://schemas.microsoft.com/office/powerpoint/2010/main" val="200432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8CC10-BE5C-4530-98F8-8DA97245A42B}"/>
              </a:ext>
            </a:extLst>
          </p:cNvPr>
          <p:cNvSpPr>
            <a:spLocks noGrp="1"/>
          </p:cNvSpPr>
          <p:nvPr>
            <p:ph type="title"/>
          </p:nvPr>
        </p:nvSpPr>
        <p:spPr/>
        <p:txBody>
          <a:bodyPr/>
          <a:lstStyle/>
          <a:p>
            <a:r>
              <a:rPr lang="en-US" dirty="0"/>
              <a:t>Some Specific Scenarios  </a:t>
            </a:r>
          </a:p>
        </p:txBody>
      </p:sp>
      <p:sp>
        <p:nvSpPr>
          <p:cNvPr id="4" name="Footer Placeholder 3">
            <a:extLst>
              <a:ext uri="{FF2B5EF4-FFF2-40B4-BE49-F238E27FC236}">
                <a16:creationId xmlns:a16="http://schemas.microsoft.com/office/drawing/2014/main" id="{1A201ECB-A57D-4272-B0E5-E1CFD22C72C1}"/>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83D48260-1BD0-484C-8C12-1C6EBDACCA22}"/>
              </a:ext>
            </a:extLst>
          </p:cNvPr>
          <p:cNvSpPr>
            <a:spLocks noGrp="1"/>
          </p:cNvSpPr>
          <p:nvPr>
            <p:ph type="sldNum" sz="quarter" idx="12"/>
          </p:nvPr>
        </p:nvSpPr>
        <p:spPr/>
        <p:txBody>
          <a:bodyPr/>
          <a:lstStyle/>
          <a:p>
            <a:fld id="{080DD68C-5486-4B9A-B844-882072ED2919}" type="slidenum">
              <a:rPr lang="en-US" smtClean="0"/>
              <a:t>24</a:t>
            </a:fld>
            <a:endParaRPr lang="en-US" dirty="0"/>
          </a:p>
        </p:txBody>
      </p:sp>
      <p:sp>
        <p:nvSpPr>
          <p:cNvPr id="8" name="Rectangle 3">
            <a:extLst>
              <a:ext uri="{FF2B5EF4-FFF2-40B4-BE49-F238E27FC236}">
                <a16:creationId xmlns:a16="http://schemas.microsoft.com/office/drawing/2014/main" id="{1635FBD1-5894-4ACF-BAD7-17FCE8122AE5}"/>
              </a:ext>
            </a:extLst>
          </p:cNvPr>
          <p:cNvSpPr>
            <a:spLocks noGrp="1" noChangeArrowheads="1"/>
          </p:cNvSpPr>
          <p:nvPr>
            <p:ph idx="1"/>
          </p:nvPr>
        </p:nvSpPr>
        <p:spPr bwMode="auto">
          <a:xfrm>
            <a:off x="330009" y="382012"/>
            <a:ext cx="8813991"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rgbClr val="112732"/>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112732"/>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112732"/>
                </a:solidFill>
                <a:effectLst/>
                <a:latin typeface="Arial" panose="020B0604020202020204" pitchFamily="34" charset="0"/>
                <a:ea typeface="Times New Roman" panose="02020603050405020304" pitchFamily="18" charset="0"/>
                <a:cs typeface="Arial" panose="020B0604020202020204" pitchFamily="34" charset="0"/>
              </a:rPr>
              <a:t>-Michele is a high school English teacher.  Carol and Matt are math teachers in the same school. Once, while Michele was in the ladies’ room, Carol mentioned to her that Matt made her feel  somewhat uncomfortable. It seemed to Carol that whenever she was physically near Matt, he brushed up against her.  In addition, Carol mentioned that she understood from Sharon, also a math teacher, that Matt  sometimes puts his arm around Sharon and stares at her legs</a:t>
            </a:r>
            <a:r>
              <a:rPr kumimoji="0" lang="en-US" altLang="en-US" sz="2200" b="0" i="0" u="none" strike="noStrike" cap="none" normalizeH="0" baseline="0" dirty="0">
                <a:ln>
                  <a:noFill/>
                </a:ln>
                <a:solidFill>
                  <a:srgbClr val="112732"/>
                </a:solidFill>
                <a:effectLst/>
                <a:latin typeface="Arial" panose="020B0604020202020204" pitchFamily="34" charset="0"/>
                <a:cs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112732"/>
              </a:solidFill>
              <a:effectLst/>
              <a:latin typeface="Arial" panose="020B0604020202020204" pitchFamily="34" charset="0"/>
              <a:cs typeface="Arial" panose="020B0604020202020204" pitchFamily="34" charset="0"/>
            </a:endParaRPr>
          </a:p>
          <a:p>
            <a:pPr marL="0" lvl="0" indent="0" eaLnBrk="0" fontAlgn="base" hangingPunct="0">
              <a:spcBef>
                <a:spcPct val="0"/>
              </a:spcBef>
              <a:spcAft>
                <a:spcPct val="0"/>
              </a:spcAft>
              <a:buNone/>
            </a:pPr>
            <a:r>
              <a:rPr lang="en-US" sz="2200" dirty="0">
                <a:solidFill>
                  <a:srgbClr val="112732"/>
                </a:solidFill>
                <a:latin typeface="Arial" panose="020B0604020202020204" pitchFamily="34" charset="0"/>
                <a:cs typeface="Arial" panose="020B0604020202020204" pitchFamily="34" charset="0"/>
              </a:rPr>
              <a:t>-One day while Michele was working on a curriculum project with her department head, Ralph, she brought up her discussion with Carol.  Ralph didn’t think much of it.  When Michele urged him to do something about the situation he refused.  He told Michele that he has no interest in meddling in the affairs of the Math Department, and the situation was for the Math Department head to handle</a:t>
            </a:r>
          </a:p>
          <a:p>
            <a:pPr marL="0" indent="0" eaLnBrk="0" fontAlgn="base" hangingPunct="0">
              <a:spcBef>
                <a:spcPct val="0"/>
              </a:spcBef>
              <a:spcAft>
                <a:spcPct val="0"/>
              </a:spcAft>
              <a:buNone/>
            </a:pPr>
            <a:r>
              <a:rPr lang="en-US" sz="2200" b="1" dirty="0">
                <a:solidFill>
                  <a:srgbClr val="112732"/>
                </a:solidFill>
                <a:latin typeface="Arial" panose="020B0604020202020204" pitchFamily="34" charset="0"/>
                <a:cs typeface="Arial" panose="020B0604020202020204" pitchFamily="34" charset="0"/>
              </a:rPr>
              <a:t>-What would you have done if you were Ralph?</a:t>
            </a:r>
          </a:p>
          <a:p>
            <a:pPr marL="0" lvl="0" indent="0" eaLnBrk="0" fontAlgn="base" hangingPunct="0">
              <a:spcBef>
                <a:spcPct val="0"/>
              </a:spcBef>
              <a:spcAft>
                <a:spcPct val="0"/>
              </a:spcAft>
              <a:buNone/>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61826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6DF7F-8C09-44E7-8303-E15E16D6C95F}"/>
              </a:ext>
            </a:extLst>
          </p:cNvPr>
          <p:cNvSpPr>
            <a:spLocks noGrp="1"/>
          </p:cNvSpPr>
          <p:nvPr>
            <p:ph type="title"/>
          </p:nvPr>
        </p:nvSpPr>
        <p:spPr/>
        <p:txBody>
          <a:bodyPr/>
          <a:lstStyle/>
          <a:p>
            <a:r>
              <a:rPr lang="en-US" dirty="0"/>
              <a:t>More Scenarios </a:t>
            </a:r>
          </a:p>
        </p:txBody>
      </p:sp>
      <p:sp>
        <p:nvSpPr>
          <p:cNvPr id="3" name="Content Placeholder 2">
            <a:extLst>
              <a:ext uri="{FF2B5EF4-FFF2-40B4-BE49-F238E27FC236}">
                <a16:creationId xmlns:a16="http://schemas.microsoft.com/office/drawing/2014/main" id="{1AA67280-95FC-4C51-B1D9-1970D02A2EA3}"/>
              </a:ext>
            </a:extLst>
          </p:cNvPr>
          <p:cNvSpPr>
            <a:spLocks noGrp="1"/>
          </p:cNvSpPr>
          <p:nvPr>
            <p:ph idx="1"/>
          </p:nvPr>
        </p:nvSpPr>
        <p:spPr/>
        <p:txBody>
          <a:bodyPr>
            <a:normAutofit fontScale="92500" lnSpcReduction="20000"/>
          </a:bodyPr>
          <a:lstStyle/>
          <a:p>
            <a:pPr marL="0" lvl="0" indent="0">
              <a:buNone/>
            </a:pPr>
            <a:r>
              <a:rPr lang="en-US" sz="2200" dirty="0"/>
              <a:t>A fifth-grade boy taunted and touched a girl at his school over a five-month period.  The girl’s mother filed a sexual harassment claim against the School System on her daughter’s behalf.  Can the School System be found liable in light of these facts</a:t>
            </a:r>
            <a:r>
              <a:rPr lang="en-US" b="1" dirty="0"/>
              <a:t>: </a:t>
            </a:r>
            <a:r>
              <a:rPr lang="en-US" i="1" dirty="0"/>
              <a:t>(YES/NO)</a:t>
            </a:r>
          </a:p>
          <a:p>
            <a:endParaRPr lang="en-US" dirty="0"/>
          </a:p>
          <a:p>
            <a:pPr lvl="0"/>
            <a:r>
              <a:rPr lang="en-US" sz="2200" dirty="0"/>
              <a:t>The girl had complained to a teacher and the principal and they did not assist her?</a:t>
            </a:r>
          </a:p>
          <a:p>
            <a:pPr marL="0" indent="0">
              <a:buNone/>
            </a:pPr>
            <a:r>
              <a:rPr lang="en-US" sz="2200" dirty="0"/>
              <a:t>	   </a:t>
            </a:r>
          </a:p>
          <a:p>
            <a:pPr lvl="0"/>
            <a:r>
              <a:rPr lang="en-US" sz="2200" dirty="0"/>
              <a:t>The girl had complained to the principal and the principal gave the boy a detention (the mother wanted the boy expelled)?</a:t>
            </a:r>
          </a:p>
          <a:p>
            <a:pPr marL="0" indent="0">
              <a:buNone/>
            </a:pPr>
            <a:r>
              <a:rPr lang="en-US" sz="2200" dirty="0"/>
              <a:t>	 </a:t>
            </a:r>
          </a:p>
          <a:p>
            <a:pPr lvl="0"/>
            <a:r>
              <a:rPr lang="en-US" sz="2200" dirty="0"/>
              <a:t>The only person in the school aware of the situation was one of the girl’s school- mates?  </a:t>
            </a:r>
          </a:p>
          <a:p>
            <a:pPr marL="0" indent="0">
              <a:buNone/>
            </a:pPr>
            <a:r>
              <a:rPr lang="en-US" dirty="0"/>
              <a:t> </a:t>
            </a:r>
          </a:p>
          <a:p>
            <a:endParaRPr lang="en-US" dirty="0"/>
          </a:p>
        </p:txBody>
      </p:sp>
      <p:sp>
        <p:nvSpPr>
          <p:cNvPr id="4" name="Footer Placeholder 3">
            <a:extLst>
              <a:ext uri="{FF2B5EF4-FFF2-40B4-BE49-F238E27FC236}">
                <a16:creationId xmlns:a16="http://schemas.microsoft.com/office/drawing/2014/main" id="{35F181E2-CE4C-4DB0-B833-F7C448C2AA33}"/>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076A81F9-7CF8-4A35-BF5F-C0643EB943C5}"/>
              </a:ext>
            </a:extLst>
          </p:cNvPr>
          <p:cNvSpPr>
            <a:spLocks noGrp="1"/>
          </p:cNvSpPr>
          <p:nvPr>
            <p:ph type="sldNum" sz="quarter" idx="12"/>
          </p:nvPr>
        </p:nvSpPr>
        <p:spPr/>
        <p:txBody>
          <a:bodyPr/>
          <a:lstStyle/>
          <a:p>
            <a:fld id="{080DD68C-5486-4B9A-B844-882072ED2919}" type="slidenum">
              <a:rPr lang="en-US" smtClean="0"/>
              <a:t>25</a:t>
            </a:fld>
            <a:endParaRPr lang="en-US" dirty="0"/>
          </a:p>
        </p:txBody>
      </p:sp>
    </p:spTree>
    <p:extLst>
      <p:ext uri="{BB962C8B-B14F-4D97-AF65-F5344CB8AC3E}">
        <p14:creationId xmlns:p14="http://schemas.microsoft.com/office/powerpoint/2010/main" val="2665630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FBE48-BE84-4A25-8E74-8F77E6C55990}"/>
              </a:ext>
            </a:extLst>
          </p:cNvPr>
          <p:cNvSpPr>
            <a:spLocks noGrp="1"/>
          </p:cNvSpPr>
          <p:nvPr>
            <p:ph type="title"/>
          </p:nvPr>
        </p:nvSpPr>
        <p:spPr/>
        <p:txBody>
          <a:bodyPr/>
          <a:lstStyle/>
          <a:p>
            <a:r>
              <a:rPr lang="en-US" dirty="0"/>
              <a:t>Even More</a:t>
            </a:r>
          </a:p>
        </p:txBody>
      </p:sp>
      <p:sp>
        <p:nvSpPr>
          <p:cNvPr id="3" name="Content Placeholder 2">
            <a:extLst>
              <a:ext uri="{FF2B5EF4-FFF2-40B4-BE49-F238E27FC236}">
                <a16:creationId xmlns:a16="http://schemas.microsoft.com/office/drawing/2014/main" id="{90D7566F-B4BE-4456-9E60-1BDFA91A1535}"/>
              </a:ext>
            </a:extLst>
          </p:cNvPr>
          <p:cNvSpPr>
            <a:spLocks noGrp="1"/>
          </p:cNvSpPr>
          <p:nvPr>
            <p:ph idx="1"/>
          </p:nvPr>
        </p:nvSpPr>
        <p:spPr/>
        <p:txBody>
          <a:bodyPr/>
          <a:lstStyle/>
          <a:p>
            <a:r>
              <a:rPr lang="en-US" sz="2400" dirty="0"/>
              <a:t>A drama teacher made sexual advances towards one of her students.  The student voluntarily transferred out of the class and filed a claim of sexual harassment. </a:t>
            </a:r>
          </a:p>
          <a:p>
            <a:r>
              <a:rPr lang="en-US" sz="2400" dirty="0"/>
              <a:t>The head of the drama department had observed the teacher’s actions twice and each time casually suggested to the teacher that her conduct toward the student might make the student feel uncomfortable (and did nothing more). </a:t>
            </a:r>
          </a:p>
          <a:p>
            <a:pPr lvl="0"/>
            <a:r>
              <a:rPr lang="en-US" sz="2400" b="1" dirty="0"/>
              <a:t>Could the School District be found liable in light of these facts</a:t>
            </a:r>
            <a:r>
              <a:rPr lang="en-US" b="1" dirty="0"/>
              <a:t>?</a:t>
            </a:r>
            <a:endParaRPr lang="en-US" dirty="0"/>
          </a:p>
          <a:p>
            <a:endParaRPr lang="en-US" dirty="0"/>
          </a:p>
        </p:txBody>
      </p:sp>
      <p:sp>
        <p:nvSpPr>
          <p:cNvPr id="4" name="Footer Placeholder 3">
            <a:extLst>
              <a:ext uri="{FF2B5EF4-FFF2-40B4-BE49-F238E27FC236}">
                <a16:creationId xmlns:a16="http://schemas.microsoft.com/office/drawing/2014/main" id="{BE5EA96E-E4B6-431D-8B7C-D447BB3580E3}"/>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02E1DB84-1114-4833-9636-2DBF730317BE}"/>
              </a:ext>
            </a:extLst>
          </p:cNvPr>
          <p:cNvSpPr>
            <a:spLocks noGrp="1"/>
          </p:cNvSpPr>
          <p:nvPr>
            <p:ph type="sldNum" sz="quarter" idx="12"/>
          </p:nvPr>
        </p:nvSpPr>
        <p:spPr/>
        <p:txBody>
          <a:bodyPr/>
          <a:lstStyle/>
          <a:p>
            <a:fld id="{080DD68C-5486-4B9A-B844-882072ED2919}" type="slidenum">
              <a:rPr lang="en-US" smtClean="0"/>
              <a:t>26</a:t>
            </a:fld>
            <a:endParaRPr lang="en-US" dirty="0"/>
          </a:p>
        </p:txBody>
      </p:sp>
    </p:spTree>
    <p:extLst>
      <p:ext uri="{BB962C8B-B14F-4D97-AF65-F5344CB8AC3E}">
        <p14:creationId xmlns:p14="http://schemas.microsoft.com/office/powerpoint/2010/main" val="3814203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09E3-B5E8-43AD-8B29-5612729ACAD9}"/>
              </a:ext>
            </a:extLst>
          </p:cNvPr>
          <p:cNvSpPr>
            <a:spLocks noGrp="1"/>
          </p:cNvSpPr>
          <p:nvPr>
            <p:ph type="title"/>
          </p:nvPr>
        </p:nvSpPr>
        <p:spPr/>
        <p:txBody>
          <a:bodyPr/>
          <a:lstStyle/>
          <a:p>
            <a:r>
              <a:rPr lang="en-US" dirty="0"/>
              <a:t>Yes-Even More</a:t>
            </a:r>
          </a:p>
        </p:txBody>
      </p:sp>
      <p:sp>
        <p:nvSpPr>
          <p:cNvPr id="3" name="Content Placeholder 2">
            <a:extLst>
              <a:ext uri="{FF2B5EF4-FFF2-40B4-BE49-F238E27FC236}">
                <a16:creationId xmlns:a16="http://schemas.microsoft.com/office/drawing/2014/main" id="{BE4FCC76-F98C-46AA-9B71-4D86ACEABD4C}"/>
              </a:ext>
            </a:extLst>
          </p:cNvPr>
          <p:cNvSpPr>
            <a:spLocks noGrp="1"/>
          </p:cNvSpPr>
          <p:nvPr>
            <p:ph idx="1"/>
          </p:nvPr>
        </p:nvSpPr>
        <p:spPr/>
        <p:txBody>
          <a:bodyPr>
            <a:normAutofit fontScale="25000" lnSpcReduction="20000"/>
          </a:bodyPr>
          <a:lstStyle/>
          <a:p>
            <a:pPr lvl="0"/>
            <a:r>
              <a:rPr lang="en-US" sz="8000" dirty="0"/>
              <a:t>Jane is a custodian and single mother.  Charlie supervises Jane and the other custodians.  Charlie thinks Jane is lonely and feels she would be happier if she socialized more.  He suggested to Jane that they go to a local fair together on Saturday afternoon.  This is not the first time he has invited Jane to socialize with him.  Jane refused (again), to which Charlie replied: “Jane, you need to loosen up. How can I recommend you for that cafeteria job you want if you insist on remaining in your shell?” </a:t>
            </a:r>
          </a:p>
          <a:p>
            <a:pPr lvl="0"/>
            <a:r>
              <a:rPr lang="en-US" sz="8000" dirty="0"/>
              <a:t>Jane filed a sexual harassment claim against Charlie and the District.  Can the District be found liable for Charlie’s conduct in light of these facts: (</a:t>
            </a:r>
            <a:r>
              <a:rPr lang="en-US" sz="8000" i="1" dirty="0"/>
              <a:t>yes/no</a:t>
            </a:r>
            <a:r>
              <a:rPr lang="en-US" sz="8000" dirty="0"/>
              <a:t>)</a:t>
            </a:r>
          </a:p>
          <a:p>
            <a:pPr marL="0" indent="0">
              <a:buNone/>
            </a:pPr>
            <a:r>
              <a:rPr lang="en-US" sz="8000" dirty="0"/>
              <a:t>     Charlie did </a:t>
            </a:r>
            <a:r>
              <a:rPr lang="en-US" sz="8000" u="sng" dirty="0"/>
              <a:t>not </a:t>
            </a:r>
            <a:r>
              <a:rPr lang="en-US" sz="8000" dirty="0"/>
              <a:t>recommend Jane for the job?   </a:t>
            </a:r>
          </a:p>
          <a:p>
            <a:pPr marL="0" indent="0">
              <a:buNone/>
            </a:pPr>
            <a:r>
              <a:rPr lang="en-US" sz="8000" dirty="0"/>
              <a:t>     Charlie recommended Jane for the job?  </a:t>
            </a:r>
          </a:p>
          <a:p>
            <a:pPr marL="0" lvl="0" indent="0">
              <a:buNone/>
            </a:pPr>
            <a:r>
              <a:rPr lang="en-US" sz="8000" dirty="0"/>
              <a:t>     The Administration was aware of Charlie’s actions?    </a:t>
            </a:r>
          </a:p>
          <a:p>
            <a:pPr marL="0" lvl="0" indent="0">
              <a:buNone/>
            </a:pPr>
            <a:r>
              <a:rPr lang="en-US" sz="8000" dirty="0"/>
              <a:t>     The Administration knew nothing about Charlie’s actions? </a:t>
            </a:r>
          </a:p>
          <a:p>
            <a:pPr marL="0" indent="0">
              <a:buNone/>
            </a:pPr>
            <a:r>
              <a:rPr lang="en-US" sz="4200" dirty="0"/>
              <a:t> </a:t>
            </a:r>
          </a:p>
          <a:p>
            <a:endParaRPr lang="en-US" dirty="0"/>
          </a:p>
          <a:p>
            <a:endParaRPr lang="en-US" dirty="0"/>
          </a:p>
        </p:txBody>
      </p:sp>
      <p:sp>
        <p:nvSpPr>
          <p:cNvPr id="4" name="Footer Placeholder 3">
            <a:extLst>
              <a:ext uri="{FF2B5EF4-FFF2-40B4-BE49-F238E27FC236}">
                <a16:creationId xmlns:a16="http://schemas.microsoft.com/office/drawing/2014/main" id="{7F8E01C6-6D0E-4425-92DD-6B386F99FC7E}"/>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659951B6-91B3-4E90-9A97-E8BEE0DBF77D}"/>
              </a:ext>
            </a:extLst>
          </p:cNvPr>
          <p:cNvSpPr>
            <a:spLocks noGrp="1"/>
          </p:cNvSpPr>
          <p:nvPr>
            <p:ph type="sldNum" sz="quarter" idx="12"/>
          </p:nvPr>
        </p:nvSpPr>
        <p:spPr/>
        <p:txBody>
          <a:bodyPr/>
          <a:lstStyle/>
          <a:p>
            <a:fld id="{080DD68C-5486-4B9A-B844-882072ED2919}" type="slidenum">
              <a:rPr lang="en-US" smtClean="0"/>
              <a:t>27</a:t>
            </a:fld>
            <a:endParaRPr lang="en-US" dirty="0"/>
          </a:p>
        </p:txBody>
      </p:sp>
    </p:spTree>
    <p:extLst>
      <p:ext uri="{BB962C8B-B14F-4D97-AF65-F5344CB8AC3E}">
        <p14:creationId xmlns:p14="http://schemas.microsoft.com/office/powerpoint/2010/main" val="2482899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B4B77-A9A9-4742-B716-3E2279CF21E7}"/>
              </a:ext>
            </a:extLst>
          </p:cNvPr>
          <p:cNvSpPr>
            <a:spLocks noGrp="1"/>
          </p:cNvSpPr>
          <p:nvPr>
            <p:ph type="title"/>
          </p:nvPr>
        </p:nvSpPr>
        <p:spPr/>
        <p:txBody>
          <a:bodyPr/>
          <a:lstStyle/>
          <a:p>
            <a:r>
              <a:rPr lang="en-US" dirty="0"/>
              <a:t>True or False: Sexual Harassment</a:t>
            </a:r>
          </a:p>
        </p:txBody>
      </p:sp>
      <p:sp>
        <p:nvSpPr>
          <p:cNvPr id="4" name="Footer Placeholder 3">
            <a:extLst>
              <a:ext uri="{FF2B5EF4-FFF2-40B4-BE49-F238E27FC236}">
                <a16:creationId xmlns:a16="http://schemas.microsoft.com/office/drawing/2014/main" id="{3182EAC2-9159-4141-9919-219AF278AACD}"/>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8B6950EB-0017-4A91-9997-6344F0E68198}"/>
              </a:ext>
            </a:extLst>
          </p:cNvPr>
          <p:cNvSpPr>
            <a:spLocks noGrp="1"/>
          </p:cNvSpPr>
          <p:nvPr>
            <p:ph type="sldNum" sz="quarter" idx="12"/>
          </p:nvPr>
        </p:nvSpPr>
        <p:spPr/>
        <p:txBody>
          <a:bodyPr/>
          <a:lstStyle/>
          <a:p>
            <a:fld id="{080DD68C-5486-4B9A-B844-882072ED2919}" type="slidenum">
              <a:rPr lang="en-US" smtClean="0"/>
              <a:t>28</a:t>
            </a:fld>
            <a:endParaRPr lang="en-US" dirty="0"/>
          </a:p>
        </p:txBody>
      </p:sp>
      <p:sp>
        <p:nvSpPr>
          <p:cNvPr id="6" name="Rectangle 1">
            <a:extLst>
              <a:ext uri="{FF2B5EF4-FFF2-40B4-BE49-F238E27FC236}">
                <a16:creationId xmlns:a16="http://schemas.microsoft.com/office/drawing/2014/main" id="{A91B31D2-AD1D-470D-8888-08EB9F6B8AC5}"/>
              </a:ext>
            </a:extLst>
          </p:cNvPr>
          <p:cNvSpPr>
            <a:spLocks noGrp="1" noChangeArrowheads="1"/>
          </p:cNvSpPr>
          <p:nvPr>
            <p:ph idx="1"/>
          </p:nvPr>
        </p:nvSpPr>
        <p:spPr bwMode="auto">
          <a:xfrm>
            <a:off x="0" y="622115"/>
            <a:ext cx="8763000" cy="5570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1500" algn="l"/>
                <a:tab pos="971550" algn="l"/>
              </a:tabLst>
              <a:defRPr>
                <a:solidFill>
                  <a:schemeClr val="tx1"/>
                </a:solidFill>
                <a:latin typeface="Arial" panose="020B0604020202020204" pitchFamily="34" charset="0"/>
              </a:defRPr>
            </a:lvl1pPr>
            <a:lvl2pPr eaLnBrk="0" fontAlgn="base" hangingPunct="0">
              <a:spcBef>
                <a:spcPct val="0"/>
              </a:spcBef>
              <a:spcAft>
                <a:spcPct val="0"/>
              </a:spcAft>
              <a:tabLst>
                <a:tab pos="571500" algn="l"/>
                <a:tab pos="971550" algn="l"/>
              </a:tabLst>
              <a:defRPr>
                <a:solidFill>
                  <a:schemeClr val="tx1"/>
                </a:solidFill>
                <a:latin typeface="Arial" panose="020B0604020202020204" pitchFamily="34" charset="0"/>
              </a:defRPr>
            </a:lvl2pPr>
            <a:lvl3pPr eaLnBrk="0" fontAlgn="base" hangingPunct="0">
              <a:spcBef>
                <a:spcPct val="0"/>
              </a:spcBef>
              <a:spcAft>
                <a:spcPct val="0"/>
              </a:spcAft>
              <a:tabLst>
                <a:tab pos="571500" algn="l"/>
                <a:tab pos="971550" algn="l"/>
              </a:tabLst>
              <a:defRPr>
                <a:solidFill>
                  <a:schemeClr val="tx1"/>
                </a:solidFill>
                <a:latin typeface="Arial" panose="020B0604020202020204" pitchFamily="34" charset="0"/>
              </a:defRPr>
            </a:lvl3pPr>
            <a:lvl4pPr eaLnBrk="0" fontAlgn="base" hangingPunct="0">
              <a:spcBef>
                <a:spcPct val="0"/>
              </a:spcBef>
              <a:spcAft>
                <a:spcPct val="0"/>
              </a:spcAft>
              <a:tabLst>
                <a:tab pos="571500" algn="l"/>
                <a:tab pos="971550" algn="l"/>
              </a:tabLst>
              <a:defRPr>
                <a:solidFill>
                  <a:schemeClr val="tx1"/>
                </a:solidFill>
                <a:latin typeface="Arial" panose="020B0604020202020204" pitchFamily="34" charset="0"/>
              </a:defRPr>
            </a:lvl4pPr>
            <a:lvl5pPr eaLnBrk="0" fontAlgn="base" hangingPunct="0">
              <a:spcBef>
                <a:spcPct val="0"/>
              </a:spcBef>
              <a:spcAft>
                <a:spcPct val="0"/>
              </a:spcAft>
              <a:tabLst>
                <a:tab pos="571500" algn="l"/>
                <a:tab pos="97155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 pos="97155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 pos="97155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 pos="97155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 pos="971550" algn="l"/>
              </a:tabLst>
              <a:defRPr>
                <a:solidFill>
                  <a:schemeClr val="tx1"/>
                </a:solidFill>
                <a:latin typeface="Arial" panose="020B0604020202020204" pitchFamily="34" charset="0"/>
              </a:defRPr>
            </a:lvl9pPr>
          </a:lstStyle>
          <a:p>
            <a:pPr marL="274320" marR="0" lvl="0" indent="0" algn="l" defTabSz="914400" rtl="0" eaLnBrk="0" fontAlgn="base" latinLnBrk="0" hangingPunct="0">
              <a:lnSpc>
                <a:spcPct val="100000"/>
              </a:lnSpc>
              <a:spcBef>
                <a:spcPct val="0"/>
              </a:spcBef>
              <a:spcAft>
                <a:spcPct val="0"/>
              </a:spcAft>
              <a:buClrTx/>
              <a:buSzTx/>
              <a:buFontTx/>
              <a:buNone/>
              <a:tabLst>
                <a:tab pos="571500" algn="l"/>
                <a:tab pos="971550" algn="l"/>
              </a:tabLst>
            </a:pPr>
            <a:endPar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74320" marR="0" lvl="0" indent="0" algn="l" defTabSz="914400" rtl="0" eaLnBrk="0" fontAlgn="base" latinLnBrk="0" hangingPunct="0">
              <a:lnSpc>
                <a:spcPct val="100000"/>
              </a:lnSpc>
              <a:spcBef>
                <a:spcPct val="0"/>
              </a:spcBef>
              <a:spcAft>
                <a:spcPct val="0"/>
              </a:spcAft>
              <a:buClrTx/>
              <a:buSzTx/>
              <a:buFontTx/>
              <a:buNone/>
              <a:tabLst>
                <a:tab pos="571500" algn="l"/>
                <a:tab pos="971550" algn="l"/>
              </a:tabLst>
            </a:pPr>
            <a:r>
              <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r>
              <a:rPr kumimoji="0" lang="en-US" altLang="en-US" sz="24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To be considered sexual harassment, an incident must be between a supervisor and one of his or her subordinates or between a staff member and a student.</a:t>
            </a:r>
          </a:p>
          <a:p>
            <a:pPr marL="274320" marR="0" lvl="0" indent="0" algn="l" defTabSz="914400" rtl="0" eaLnBrk="0" fontAlgn="base" latinLnBrk="0" hangingPunct="0">
              <a:lnSpc>
                <a:spcPct val="100000"/>
              </a:lnSpc>
              <a:spcBef>
                <a:spcPct val="0"/>
              </a:spcBef>
              <a:spcAft>
                <a:spcPct val="0"/>
              </a:spcAft>
              <a:buClrTx/>
              <a:buSzTx/>
              <a:buFontTx/>
              <a:buNone/>
              <a:tabLst>
                <a:tab pos="571500" algn="l"/>
                <a:tab pos="971550" algn="l"/>
              </a:tabLst>
            </a:pPr>
            <a:r>
              <a:rPr kumimoji="0" lang="en-US" altLang="en-US" sz="24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-The only type of harassment which can lead to damages occurs when an employee is fired, demoted, or suffers a tangible economic loss for rejecting sexual advances.</a:t>
            </a:r>
          </a:p>
          <a:p>
            <a:pPr marL="274320" marR="0" lvl="0" indent="0" algn="l" defTabSz="914400" rtl="0" eaLnBrk="0" fontAlgn="base" latinLnBrk="0" hangingPunct="0">
              <a:lnSpc>
                <a:spcPct val="100000"/>
              </a:lnSpc>
              <a:spcBef>
                <a:spcPct val="0"/>
              </a:spcBef>
              <a:spcAft>
                <a:spcPct val="0"/>
              </a:spcAft>
              <a:buClrTx/>
              <a:buSzTx/>
              <a:buFontTx/>
              <a:buNone/>
              <a:tabLst>
                <a:tab pos="571500" algn="l"/>
                <a:tab pos="971550" algn="l"/>
              </a:tabLst>
            </a:pPr>
            <a:r>
              <a:rPr kumimoji="0" lang="en-US" altLang="en-US" sz="24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-In a harassment case, a person can refuse to testify about whether he/she had an intimate relationship with the person alleging the claim, as it is not relevant to the case.</a:t>
            </a:r>
          </a:p>
          <a:p>
            <a:pPr marL="274320" marR="0" lvl="0" indent="0" algn="l" defTabSz="914400" rtl="0" eaLnBrk="0" fontAlgn="base" latinLnBrk="0" hangingPunct="0">
              <a:lnSpc>
                <a:spcPct val="100000"/>
              </a:lnSpc>
              <a:spcBef>
                <a:spcPct val="0"/>
              </a:spcBef>
              <a:spcAft>
                <a:spcPct val="0"/>
              </a:spcAft>
              <a:buClrTx/>
              <a:buSzTx/>
              <a:buFontTx/>
              <a:buNone/>
              <a:tabLst>
                <a:tab pos="571500" algn="l"/>
                <a:tab pos="971550" algn="l"/>
              </a:tabLst>
            </a:pPr>
            <a:r>
              <a:rPr kumimoji="0" lang="en-US" altLang="en-US" sz="24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-Sexual jokes and banter are often a natural part of the workplace culture and would not be considered sexual harassment.</a:t>
            </a:r>
          </a:p>
          <a:p>
            <a:pPr marL="0" marR="0" lvl="0" indent="0" algn="l" defTabSz="914400" rtl="0" eaLnBrk="0" fontAlgn="base" latinLnBrk="0" hangingPunct="0">
              <a:lnSpc>
                <a:spcPct val="100000"/>
              </a:lnSpc>
              <a:spcBef>
                <a:spcPct val="0"/>
              </a:spcBef>
              <a:spcAft>
                <a:spcPct val="0"/>
              </a:spcAft>
              <a:buClrTx/>
              <a:buSzTx/>
              <a:buFontTx/>
              <a:buNone/>
              <a:tabLst>
                <a:tab pos="571500" algn="l"/>
                <a:tab pos="971550" algn="l"/>
              </a:tabLst>
            </a:pPr>
            <a:endParaRPr kumimoji="0" lang="en-US" altLang="en-US" sz="12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365760" marR="0" lvl="0" indent="0" algn="l" defTabSz="914400" rtl="0" eaLnBrk="0" fontAlgn="base" latinLnBrk="0" hangingPunct="0">
              <a:lnSpc>
                <a:spcPct val="100000"/>
              </a:lnSpc>
              <a:spcBef>
                <a:spcPct val="0"/>
              </a:spcBef>
              <a:spcAft>
                <a:spcPct val="0"/>
              </a:spcAft>
              <a:buClrTx/>
              <a:buSzTx/>
              <a:buFontTx/>
              <a:buNone/>
              <a:tabLst>
                <a:tab pos="571500" algn="l"/>
                <a:tab pos="971550" algn="l"/>
              </a:tabLst>
            </a:pPr>
            <a:r>
              <a:rPr kumimoji="0" lang="en-US" altLang="en-US" sz="1600" b="0"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Quiz: Copyright by Learning Dynamics, Inc., 1062 Barnes Road, Wallingford, CT 06492 1-800-3SKILLS.  All Rights Reserved</a:t>
            </a:r>
            <a:r>
              <a:rPr kumimoji="0" lang="en-US" altLang="en-US" sz="1600" b="0" i="0" u="none" strike="noStrike" cap="none" normalizeH="0" baseline="0" dirty="0">
                <a:ln>
                  <a:noFill/>
                </a:ln>
                <a:solidFill>
                  <a:schemeClr val="tx1"/>
                </a:solidFill>
                <a:effectLst/>
                <a:latin typeface="+mn-lt"/>
                <a:ea typeface="Times New Roman" panose="02020603050405020304" pitchFamily="18" charset="0"/>
              </a:rPr>
              <a:t>.</a:t>
            </a:r>
            <a:endParaRPr kumimoji="0" lang="en-US" altLang="en-US" sz="1600" b="0"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4046297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A36D3-2E7E-442F-BD46-ECED8044D999}"/>
              </a:ext>
            </a:extLst>
          </p:cNvPr>
          <p:cNvSpPr>
            <a:spLocks noGrp="1"/>
          </p:cNvSpPr>
          <p:nvPr>
            <p:ph type="title"/>
          </p:nvPr>
        </p:nvSpPr>
        <p:spPr/>
        <p:txBody>
          <a:bodyPr/>
          <a:lstStyle/>
          <a:p>
            <a:r>
              <a:rPr lang="en-US" dirty="0"/>
              <a:t>True or False: Sexual Harassment</a:t>
            </a:r>
          </a:p>
        </p:txBody>
      </p:sp>
      <p:sp>
        <p:nvSpPr>
          <p:cNvPr id="3" name="Content Placeholder 2">
            <a:extLst>
              <a:ext uri="{FF2B5EF4-FFF2-40B4-BE49-F238E27FC236}">
                <a16:creationId xmlns:a16="http://schemas.microsoft.com/office/drawing/2014/main" id="{5001A128-E03A-4605-9777-42CFC5442952}"/>
              </a:ext>
            </a:extLst>
          </p:cNvPr>
          <p:cNvSpPr>
            <a:spLocks noGrp="1"/>
          </p:cNvSpPr>
          <p:nvPr>
            <p:ph idx="1"/>
          </p:nvPr>
        </p:nvSpPr>
        <p:spPr/>
        <p:txBody>
          <a:bodyPr>
            <a:normAutofit lnSpcReduction="10000"/>
          </a:bodyPr>
          <a:lstStyle/>
          <a:p>
            <a:pPr marL="91440" lvl="0" indent="0" eaLnBrk="0" fontAlgn="base" hangingPunct="0">
              <a:spcBef>
                <a:spcPct val="0"/>
              </a:spcBef>
              <a:spcAft>
                <a:spcPct val="0"/>
              </a:spcAft>
              <a:buNone/>
              <a:tabLst>
                <a:tab pos="571500" algn="l"/>
                <a:tab pos="971550" algn="l"/>
              </a:tabLst>
            </a:pPr>
            <a:r>
              <a:rPr lang="en-US" altLang="en-US" sz="2200" dirty="0">
                <a:solidFill>
                  <a:schemeClr val="tx1"/>
                </a:solidFill>
                <a:ea typeface="Times New Roman" panose="02020603050405020304" pitchFamily="18" charset="0"/>
                <a:cs typeface="Arial" panose="020B0604020202020204" pitchFamily="34" charset="0"/>
              </a:rPr>
              <a:t>-As a supervisor, if you hear a rumor that one of your employees is being sexually harassed by another employee in your department, your first step is to speak with the alleged harasser to get his or her side of the story.</a:t>
            </a:r>
          </a:p>
          <a:p>
            <a:pPr marL="91440" lvl="0" indent="0" eaLnBrk="0" fontAlgn="base" hangingPunct="0">
              <a:spcBef>
                <a:spcPct val="0"/>
              </a:spcBef>
              <a:spcAft>
                <a:spcPct val="0"/>
              </a:spcAft>
              <a:buNone/>
              <a:tabLst>
                <a:tab pos="571500" algn="l"/>
                <a:tab pos="971550" algn="l"/>
              </a:tabLst>
            </a:pPr>
            <a:r>
              <a:rPr lang="en-US" altLang="en-US" sz="2200" dirty="0">
                <a:solidFill>
                  <a:schemeClr val="tx1"/>
                </a:solidFill>
                <a:ea typeface="Times New Roman" panose="02020603050405020304" pitchFamily="18" charset="0"/>
                <a:cs typeface="Arial" panose="020B0604020202020204" pitchFamily="34" charset="0"/>
              </a:rPr>
              <a:t>-As a staff member, if you hear a rumor that a student is being sexually harassed by a staff member, your first step is to speak with the alleged harasser to get his or her side of the story.</a:t>
            </a:r>
          </a:p>
          <a:p>
            <a:pPr marL="91440" lvl="0" indent="0" eaLnBrk="0" fontAlgn="base" hangingPunct="0">
              <a:spcBef>
                <a:spcPct val="0"/>
              </a:spcBef>
              <a:spcAft>
                <a:spcPct val="0"/>
              </a:spcAft>
              <a:buNone/>
              <a:tabLst>
                <a:tab pos="571500" algn="l"/>
                <a:tab pos="971550" algn="l"/>
              </a:tabLst>
            </a:pPr>
            <a:r>
              <a:rPr lang="en-US" altLang="en-US" sz="2200" dirty="0">
                <a:solidFill>
                  <a:schemeClr val="tx1"/>
                </a:solidFill>
                <a:ea typeface="Times New Roman" panose="02020603050405020304" pitchFamily="18" charset="0"/>
                <a:cs typeface="Arial" panose="020B0604020202020204" pitchFamily="34" charset="0"/>
              </a:rPr>
              <a:t>-You should try to dissuade employees from complaining about sexual harassment.</a:t>
            </a:r>
          </a:p>
          <a:p>
            <a:pPr marL="91440" lvl="0" indent="0" eaLnBrk="0" fontAlgn="base" hangingPunct="0">
              <a:spcBef>
                <a:spcPct val="0"/>
              </a:spcBef>
              <a:spcAft>
                <a:spcPct val="0"/>
              </a:spcAft>
              <a:buNone/>
              <a:tabLst>
                <a:tab pos="571500" algn="l"/>
                <a:tab pos="971550" algn="l"/>
              </a:tabLst>
            </a:pPr>
            <a:r>
              <a:rPr lang="en-US" altLang="en-US" sz="2200" dirty="0">
                <a:ea typeface="Times New Roman" panose="02020603050405020304" pitchFamily="18" charset="0"/>
                <a:cs typeface="Arial" panose="020B0604020202020204" pitchFamily="34" charset="0"/>
              </a:rPr>
              <a:t>-</a:t>
            </a:r>
            <a:r>
              <a:rPr lang="en-US" altLang="en-US" sz="2200" dirty="0">
                <a:solidFill>
                  <a:schemeClr val="tx1"/>
                </a:solidFill>
                <a:ea typeface="Times New Roman" panose="02020603050405020304" pitchFamily="18" charset="0"/>
                <a:cs typeface="Arial" panose="020B0604020202020204" pitchFamily="34" charset="0"/>
              </a:rPr>
              <a:t>Sexual advances that are "welcome" at first and later become "unwelcome" would not be considered sexual harassment</a:t>
            </a:r>
            <a:r>
              <a:rPr lang="en-US" altLang="en-US" dirty="0">
                <a:solidFill>
                  <a:schemeClr val="tx1"/>
                </a:solidFill>
                <a:ea typeface="Times New Roman" panose="02020603050405020304" pitchFamily="18" charset="0"/>
                <a:cs typeface="Arial" panose="020B0604020202020204" pitchFamily="34" charset="0"/>
              </a:rPr>
              <a:t>.</a:t>
            </a:r>
            <a:endParaRPr lang="en-US" altLang="en-US" dirty="0">
              <a:solidFill>
                <a:schemeClr val="tx1"/>
              </a:solidFill>
              <a:cs typeface="Arial" panose="020B0604020202020204" pitchFamily="34" charset="0"/>
            </a:endParaRPr>
          </a:p>
          <a:p>
            <a:pPr marL="0" indent="0">
              <a:buNone/>
            </a:pPr>
            <a:endParaRPr lang="en-US" altLang="en-US" sz="1600" dirty="0">
              <a:solidFill>
                <a:schemeClr val="tx1"/>
              </a:solidFill>
              <a:ea typeface="Times New Roman" panose="02020603050405020304" pitchFamily="18" charset="0"/>
              <a:cs typeface="Arial" panose="020B0604020202020204" pitchFamily="34" charset="0"/>
            </a:endParaRPr>
          </a:p>
          <a:p>
            <a:pPr marL="0" indent="0">
              <a:buNone/>
            </a:pPr>
            <a:r>
              <a:rPr lang="en-US" altLang="en-US" sz="1600" dirty="0">
                <a:solidFill>
                  <a:schemeClr val="tx1"/>
                </a:solidFill>
                <a:ea typeface="Times New Roman" panose="02020603050405020304" pitchFamily="18" charset="0"/>
                <a:cs typeface="Arial" panose="020B0604020202020204" pitchFamily="34" charset="0"/>
              </a:rPr>
              <a:t>Quiz: Copyright by Learning Dynamics, Inc., 1062 Barnes Road, Wallingford, CT 06492 1-800-3SKILLS.  All Rights Reserved</a:t>
            </a:r>
            <a:r>
              <a:rPr lang="en-US" altLang="en-US" sz="1200" dirty="0">
                <a:solidFill>
                  <a:schemeClr val="tx1"/>
                </a:solidFill>
                <a:latin typeface="Franklin Gothic Book" panose="020B0503020102020204" pitchFamily="34" charset="0"/>
                <a:ea typeface="Times New Roman" panose="02020603050405020304" pitchFamily="18" charset="0"/>
              </a:rPr>
              <a:t>.</a:t>
            </a:r>
            <a:endParaRPr lang="en-US" altLang="en-US" sz="3200" dirty="0">
              <a:solidFill>
                <a:schemeClr val="tx1"/>
              </a:solidFill>
              <a:latin typeface="Arial" panose="020B0604020202020204" pitchFamily="34" charset="0"/>
            </a:endParaRPr>
          </a:p>
          <a:p>
            <a:endParaRPr lang="en-US" dirty="0"/>
          </a:p>
        </p:txBody>
      </p:sp>
      <p:sp>
        <p:nvSpPr>
          <p:cNvPr id="4" name="Footer Placeholder 3">
            <a:extLst>
              <a:ext uri="{FF2B5EF4-FFF2-40B4-BE49-F238E27FC236}">
                <a16:creationId xmlns:a16="http://schemas.microsoft.com/office/drawing/2014/main" id="{86858BA9-EDEA-4090-8C64-E7B78CF00468}"/>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0B02EA56-9C0E-40CC-AD79-FF3DFB7B48B3}"/>
              </a:ext>
            </a:extLst>
          </p:cNvPr>
          <p:cNvSpPr>
            <a:spLocks noGrp="1"/>
          </p:cNvSpPr>
          <p:nvPr>
            <p:ph type="sldNum" sz="quarter" idx="12"/>
          </p:nvPr>
        </p:nvSpPr>
        <p:spPr/>
        <p:txBody>
          <a:bodyPr/>
          <a:lstStyle/>
          <a:p>
            <a:fld id="{080DD68C-5486-4B9A-B844-882072ED2919}" type="slidenum">
              <a:rPr lang="en-US" smtClean="0"/>
              <a:t>29</a:t>
            </a:fld>
            <a:endParaRPr lang="en-US" dirty="0"/>
          </a:p>
        </p:txBody>
      </p:sp>
    </p:spTree>
    <p:extLst>
      <p:ext uri="{BB962C8B-B14F-4D97-AF65-F5344CB8AC3E}">
        <p14:creationId xmlns:p14="http://schemas.microsoft.com/office/powerpoint/2010/main" val="962681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664A9-CFDF-495E-9A14-D4FE3F5FC126}"/>
              </a:ext>
            </a:extLst>
          </p:cNvPr>
          <p:cNvSpPr>
            <a:spLocks noGrp="1"/>
          </p:cNvSpPr>
          <p:nvPr>
            <p:ph type="title"/>
          </p:nvPr>
        </p:nvSpPr>
        <p:spPr/>
        <p:txBody>
          <a:bodyPr>
            <a:normAutofit/>
          </a:bodyPr>
          <a:lstStyle/>
          <a:p>
            <a:r>
              <a:rPr lang="en-US" sz="6000" b="1" cap="all" dirty="0"/>
              <a:t>Title IX</a:t>
            </a:r>
            <a:endParaRPr lang="en-US" sz="6000" dirty="0"/>
          </a:p>
        </p:txBody>
      </p:sp>
      <p:sp>
        <p:nvSpPr>
          <p:cNvPr id="3" name="Content Placeholder 2">
            <a:extLst>
              <a:ext uri="{FF2B5EF4-FFF2-40B4-BE49-F238E27FC236}">
                <a16:creationId xmlns:a16="http://schemas.microsoft.com/office/drawing/2014/main" id="{621A4388-6EFD-46E7-844E-AB22D0B7196E}"/>
              </a:ext>
            </a:extLst>
          </p:cNvPr>
          <p:cNvSpPr>
            <a:spLocks noGrp="1"/>
          </p:cNvSpPr>
          <p:nvPr>
            <p:ph idx="1"/>
          </p:nvPr>
        </p:nvSpPr>
        <p:spPr/>
        <p:txBody>
          <a:bodyPr>
            <a:normAutofit fontScale="92500"/>
          </a:bodyPr>
          <a:lstStyle/>
          <a:p>
            <a:pPr algn="just"/>
            <a:r>
              <a:rPr lang="en-US" sz="3200" dirty="0"/>
              <a:t>Although Title IX refers to “no person,” with rare exceptions, it </a:t>
            </a:r>
            <a:r>
              <a:rPr lang="en-US" sz="3200" b="1" dirty="0">
                <a:solidFill>
                  <a:srgbClr val="FF0000"/>
                </a:solidFill>
              </a:rPr>
              <a:t>applies only to </a:t>
            </a:r>
            <a:r>
              <a:rPr lang="en-US" sz="3200" dirty="0">
                <a:solidFill>
                  <a:schemeClr val="accent1"/>
                </a:solidFill>
              </a:rPr>
              <a:t>those who   </a:t>
            </a:r>
            <a:r>
              <a:rPr lang="en-US" sz="3200" dirty="0"/>
              <a:t>are employed at or enrolled in or applying to a school, college, or university that receives federal funds.</a:t>
            </a:r>
          </a:p>
          <a:p>
            <a:pPr algn="just"/>
            <a:r>
              <a:rPr lang="en-US" sz="3200" dirty="0"/>
              <a:t>Underscoring the fact that federal funding is a necessary precondition to Title IX coverage, Title IX’s regulations use the word “Recipient” to refer to such educational entities.</a:t>
            </a:r>
          </a:p>
        </p:txBody>
      </p:sp>
      <p:sp>
        <p:nvSpPr>
          <p:cNvPr id="4" name="Footer Placeholder 3">
            <a:extLst>
              <a:ext uri="{FF2B5EF4-FFF2-40B4-BE49-F238E27FC236}">
                <a16:creationId xmlns:a16="http://schemas.microsoft.com/office/drawing/2014/main" id="{2FC91E31-3E32-4766-98DA-47EC80BE9C8B}"/>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9C5FD829-4599-4A15-9BA9-7B03B5A85B8E}"/>
              </a:ext>
            </a:extLst>
          </p:cNvPr>
          <p:cNvSpPr>
            <a:spLocks noGrp="1"/>
          </p:cNvSpPr>
          <p:nvPr>
            <p:ph type="sldNum" sz="quarter" idx="12"/>
          </p:nvPr>
        </p:nvSpPr>
        <p:spPr/>
        <p:txBody>
          <a:bodyPr/>
          <a:lstStyle/>
          <a:p>
            <a:fld id="{080DD68C-5486-4B9A-B844-882072ED2919}" type="slidenum">
              <a:rPr lang="en-US" smtClean="0"/>
              <a:t>3</a:t>
            </a:fld>
            <a:endParaRPr lang="en-US" dirty="0"/>
          </a:p>
        </p:txBody>
      </p:sp>
    </p:spTree>
    <p:extLst>
      <p:ext uri="{BB962C8B-B14F-4D97-AF65-F5344CB8AC3E}">
        <p14:creationId xmlns:p14="http://schemas.microsoft.com/office/powerpoint/2010/main" val="4164116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68C5C-8707-479C-8E96-21FD7CAA3604}"/>
              </a:ext>
            </a:extLst>
          </p:cNvPr>
          <p:cNvSpPr>
            <a:spLocks noGrp="1"/>
          </p:cNvSpPr>
          <p:nvPr>
            <p:ph type="title"/>
          </p:nvPr>
        </p:nvSpPr>
        <p:spPr/>
        <p:txBody>
          <a:bodyPr/>
          <a:lstStyle/>
          <a:p>
            <a:r>
              <a:rPr lang="en-US" dirty="0"/>
              <a:t>Where Can It Take Place?</a:t>
            </a:r>
          </a:p>
        </p:txBody>
      </p:sp>
      <p:sp>
        <p:nvSpPr>
          <p:cNvPr id="3" name="Content Placeholder 2">
            <a:extLst>
              <a:ext uri="{FF2B5EF4-FFF2-40B4-BE49-F238E27FC236}">
                <a16:creationId xmlns:a16="http://schemas.microsoft.com/office/drawing/2014/main" id="{357EB5A7-674C-420F-8059-6588317F39B8}"/>
              </a:ext>
            </a:extLst>
          </p:cNvPr>
          <p:cNvSpPr>
            <a:spLocks noGrp="1"/>
          </p:cNvSpPr>
          <p:nvPr>
            <p:ph idx="1"/>
          </p:nvPr>
        </p:nvSpPr>
        <p:spPr/>
        <p:txBody>
          <a:bodyPr>
            <a:normAutofit lnSpcReduction="10000"/>
          </a:bodyPr>
          <a:lstStyle/>
          <a:p>
            <a:pPr algn="just"/>
            <a:r>
              <a:rPr lang="en-US" dirty="0"/>
              <a:t>Under the new regulations, Title IX only applies to conduct that occurs in a program or activity over which the district exerts substantial control over both the respondent and the context or in any building owned or controlled by an </a:t>
            </a:r>
            <a:r>
              <a:rPr lang="en-US" b="1" dirty="0"/>
              <a:t>officially</a:t>
            </a:r>
            <a:r>
              <a:rPr lang="en-US" dirty="0"/>
              <a:t> recognized student organization.</a:t>
            </a:r>
          </a:p>
          <a:p>
            <a:pPr marL="0" indent="0" algn="just">
              <a:buNone/>
            </a:pPr>
            <a:endParaRPr lang="en-US" dirty="0"/>
          </a:p>
          <a:p>
            <a:pPr algn="just"/>
            <a:r>
              <a:rPr lang="en-US" dirty="0"/>
              <a:t>Title IX does </a:t>
            </a:r>
            <a:r>
              <a:rPr lang="en-US" b="1" dirty="0">
                <a:solidFill>
                  <a:srgbClr val="00B050"/>
                </a:solidFill>
              </a:rPr>
              <a:t>not</a:t>
            </a:r>
            <a:r>
              <a:rPr lang="en-US" dirty="0"/>
              <a:t> apply, however, if the conduct occurred against a person outside the United States.</a:t>
            </a:r>
          </a:p>
          <a:p>
            <a:pPr marL="347662" lvl="1" indent="0" algn="just">
              <a:buNone/>
            </a:pPr>
            <a:endParaRPr lang="en-US" dirty="0"/>
          </a:p>
          <a:p>
            <a:pPr algn="just"/>
            <a:r>
              <a:rPr lang="en-US" b="1" dirty="0">
                <a:solidFill>
                  <a:srgbClr val="FF0000"/>
                </a:solidFill>
              </a:rPr>
              <a:t>PLEASE REMEMBER:  The fact that OCR does not recognize a particular action as constituting a Title IX violation does not mean the conduct does not violate some other section of the district’s disciplinary policies. (Examples: bullying; harassment that is still covered by state law or Title VII, just “bad” acts.)</a:t>
            </a:r>
          </a:p>
          <a:p>
            <a:endParaRPr lang="en-US" dirty="0"/>
          </a:p>
        </p:txBody>
      </p:sp>
      <p:sp>
        <p:nvSpPr>
          <p:cNvPr id="4" name="Footer Placeholder 3">
            <a:extLst>
              <a:ext uri="{FF2B5EF4-FFF2-40B4-BE49-F238E27FC236}">
                <a16:creationId xmlns:a16="http://schemas.microsoft.com/office/drawing/2014/main" id="{B3DD2349-5AC2-401B-BCE0-FDA33F22A32B}"/>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C8A8F1E8-5CE6-41E8-A29F-590366C9297B}"/>
              </a:ext>
            </a:extLst>
          </p:cNvPr>
          <p:cNvSpPr>
            <a:spLocks noGrp="1"/>
          </p:cNvSpPr>
          <p:nvPr>
            <p:ph type="sldNum" sz="quarter" idx="12"/>
          </p:nvPr>
        </p:nvSpPr>
        <p:spPr/>
        <p:txBody>
          <a:bodyPr/>
          <a:lstStyle/>
          <a:p>
            <a:fld id="{080DD68C-5486-4B9A-B844-882072ED2919}" type="slidenum">
              <a:rPr lang="en-US" smtClean="0"/>
              <a:t>30</a:t>
            </a:fld>
            <a:endParaRPr lang="en-US" dirty="0"/>
          </a:p>
        </p:txBody>
      </p:sp>
    </p:spTree>
    <p:extLst>
      <p:ext uri="{BB962C8B-B14F-4D97-AF65-F5344CB8AC3E}">
        <p14:creationId xmlns:p14="http://schemas.microsoft.com/office/powerpoint/2010/main" val="168171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9052D-A70A-4F11-8319-4112A0075D15}"/>
              </a:ext>
            </a:extLst>
          </p:cNvPr>
          <p:cNvSpPr>
            <a:spLocks noGrp="1"/>
          </p:cNvSpPr>
          <p:nvPr>
            <p:ph type="title"/>
          </p:nvPr>
        </p:nvSpPr>
        <p:spPr>
          <a:xfrm>
            <a:off x="152400" y="122412"/>
            <a:ext cx="5870448" cy="914400"/>
          </a:xfrm>
        </p:spPr>
        <p:txBody>
          <a:bodyPr/>
          <a:lstStyle/>
          <a:p>
            <a:r>
              <a:rPr lang="en-US" dirty="0"/>
              <a:t>Initial Obligations -- Required Positions</a:t>
            </a:r>
          </a:p>
        </p:txBody>
      </p:sp>
      <p:sp>
        <p:nvSpPr>
          <p:cNvPr id="3" name="Content Placeholder 2">
            <a:extLst>
              <a:ext uri="{FF2B5EF4-FFF2-40B4-BE49-F238E27FC236}">
                <a16:creationId xmlns:a16="http://schemas.microsoft.com/office/drawing/2014/main" id="{63568538-83E6-4060-8F73-ABE84E08ABC3}"/>
              </a:ext>
            </a:extLst>
          </p:cNvPr>
          <p:cNvSpPr>
            <a:spLocks noGrp="1"/>
          </p:cNvSpPr>
          <p:nvPr>
            <p:ph idx="1"/>
          </p:nvPr>
        </p:nvSpPr>
        <p:spPr/>
        <p:txBody>
          <a:bodyPr>
            <a:normAutofit fontScale="92500" lnSpcReduction="20000"/>
          </a:bodyPr>
          <a:lstStyle/>
          <a:p>
            <a:pPr algn="just"/>
            <a:r>
              <a:rPr lang="en-US" sz="2400" dirty="0">
                <a:solidFill>
                  <a:schemeClr val="tx1"/>
                </a:solidFill>
              </a:rPr>
              <a:t>School districts are required to establish certain positions who are charged with responsibility for different aspects of the district’s Title IX obligations.  These positions include:</a:t>
            </a:r>
            <a:endParaRPr lang="en-US" sz="2400" b="1" u="sng" dirty="0">
              <a:solidFill>
                <a:srgbClr val="0070C0"/>
              </a:solidFill>
            </a:endParaRPr>
          </a:p>
          <a:p>
            <a:pPr algn="just"/>
            <a:r>
              <a:rPr lang="en-US" sz="2400" b="1" u="sng" dirty="0">
                <a:solidFill>
                  <a:srgbClr val="0070C0"/>
                </a:solidFill>
              </a:rPr>
              <a:t>Title IX Coordinator</a:t>
            </a:r>
          </a:p>
          <a:p>
            <a:pPr lvl="1" algn="just"/>
            <a:r>
              <a:rPr lang="en-US" sz="2400" dirty="0"/>
              <a:t>Employee who will coordinate the district’s efforts to comply with its responsibilities under Title IX.  </a:t>
            </a:r>
          </a:p>
          <a:p>
            <a:pPr algn="just"/>
            <a:r>
              <a:rPr lang="en-US" sz="2400" b="1" u="sng" dirty="0">
                <a:solidFill>
                  <a:srgbClr val="0070C0"/>
                </a:solidFill>
              </a:rPr>
              <a:t>Investigator</a:t>
            </a:r>
          </a:p>
          <a:p>
            <a:pPr lvl="1" algn="just"/>
            <a:r>
              <a:rPr lang="en-US" sz="2400" dirty="0"/>
              <a:t>If possible, should not be the Title IX Coordinator</a:t>
            </a:r>
          </a:p>
          <a:p>
            <a:pPr algn="just"/>
            <a:r>
              <a:rPr lang="en-US" sz="2400" b="1" u="sng" dirty="0">
                <a:solidFill>
                  <a:srgbClr val="0070C0"/>
                </a:solidFill>
              </a:rPr>
              <a:t>Decision-Maker</a:t>
            </a:r>
          </a:p>
          <a:p>
            <a:pPr lvl="1" algn="just"/>
            <a:r>
              <a:rPr lang="en-US" sz="2400" dirty="0"/>
              <a:t>Must not be the Title IX Coordinator or the Investigator</a:t>
            </a:r>
          </a:p>
          <a:p>
            <a:pPr algn="just"/>
            <a:r>
              <a:rPr lang="en-US" sz="2400" b="1" u="sng" dirty="0">
                <a:solidFill>
                  <a:srgbClr val="0070C0"/>
                </a:solidFill>
              </a:rPr>
              <a:t>Appeal Decision-Maker</a:t>
            </a:r>
          </a:p>
          <a:p>
            <a:pPr lvl="1" algn="just"/>
            <a:r>
              <a:rPr lang="en-US" sz="2400" dirty="0"/>
              <a:t>Must not be the Title IX Coordinator, Investigator or Decision-Maker</a:t>
            </a:r>
          </a:p>
          <a:p>
            <a:endParaRPr lang="en-US" dirty="0"/>
          </a:p>
        </p:txBody>
      </p:sp>
      <p:sp>
        <p:nvSpPr>
          <p:cNvPr id="4" name="Footer Placeholder 3">
            <a:extLst>
              <a:ext uri="{FF2B5EF4-FFF2-40B4-BE49-F238E27FC236}">
                <a16:creationId xmlns:a16="http://schemas.microsoft.com/office/drawing/2014/main" id="{BD94A21B-6C6F-4922-8564-8E4064143282}"/>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ED026493-2C1A-4DBB-AC19-02E473F94380}"/>
              </a:ext>
            </a:extLst>
          </p:cNvPr>
          <p:cNvSpPr>
            <a:spLocks noGrp="1"/>
          </p:cNvSpPr>
          <p:nvPr>
            <p:ph type="sldNum" sz="quarter" idx="12"/>
          </p:nvPr>
        </p:nvSpPr>
        <p:spPr/>
        <p:txBody>
          <a:bodyPr/>
          <a:lstStyle/>
          <a:p>
            <a:fld id="{080DD68C-5486-4B9A-B844-882072ED2919}" type="slidenum">
              <a:rPr lang="en-US" smtClean="0"/>
              <a:t>31</a:t>
            </a:fld>
            <a:endParaRPr lang="en-US" dirty="0"/>
          </a:p>
        </p:txBody>
      </p:sp>
    </p:spTree>
    <p:extLst>
      <p:ext uri="{BB962C8B-B14F-4D97-AF65-F5344CB8AC3E}">
        <p14:creationId xmlns:p14="http://schemas.microsoft.com/office/powerpoint/2010/main" val="1635947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A77F9-CC70-4945-AC95-D9B5DEE4F0A8}"/>
              </a:ext>
            </a:extLst>
          </p:cNvPr>
          <p:cNvSpPr>
            <a:spLocks noGrp="1"/>
          </p:cNvSpPr>
          <p:nvPr>
            <p:ph type="title"/>
          </p:nvPr>
        </p:nvSpPr>
        <p:spPr/>
        <p:txBody>
          <a:bodyPr/>
          <a:lstStyle/>
          <a:p>
            <a:r>
              <a:rPr lang="en-US" dirty="0"/>
              <a:t>All Of These Positions?</a:t>
            </a:r>
          </a:p>
        </p:txBody>
      </p:sp>
      <p:sp>
        <p:nvSpPr>
          <p:cNvPr id="3" name="Content Placeholder 2">
            <a:extLst>
              <a:ext uri="{FF2B5EF4-FFF2-40B4-BE49-F238E27FC236}">
                <a16:creationId xmlns:a16="http://schemas.microsoft.com/office/drawing/2014/main" id="{23A51F6D-79DA-49AB-AF03-B9DE959A0C72}"/>
              </a:ext>
            </a:extLst>
          </p:cNvPr>
          <p:cNvSpPr>
            <a:spLocks noGrp="1"/>
          </p:cNvSpPr>
          <p:nvPr>
            <p:ph idx="1"/>
          </p:nvPr>
        </p:nvSpPr>
        <p:spPr/>
        <p:txBody>
          <a:bodyPr/>
          <a:lstStyle/>
          <a:p>
            <a:r>
              <a:rPr lang="en-US" sz="3600" dirty="0"/>
              <a:t>THINK ABOUT THEM!!</a:t>
            </a:r>
          </a:p>
          <a:p>
            <a:r>
              <a:rPr lang="en-US" sz="3600" dirty="0"/>
              <a:t>Is this all practical?</a:t>
            </a:r>
          </a:p>
          <a:p>
            <a:r>
              <a:rPr lang="en-US" sz="3600" dirty="0"/>
              <a:t>Especially for small </a:t>
            </a:r>
            <a:r>
              <a:rPr lang="en-US" sz="3600"/>
              <a:t>school districts?</a:t>
            </a:r>
            <a:endParaRPr lang="en-US" dirty="0"/>
          </a:p>
        </p:txBody>
      </p:sp>
      <p:sp>
        <p:nvSpPr>
          <p:cNvPr id="4" name="Footer Placeholder 3">
            <a:extLst>
              <a:ext uri="{FF2B5EF4-FFF2-40B4-BE49-F238E27FC236}">
                <a16:creationId xmlns:a16="http://schemas.microsoft.com/office/drawing/2014/main" id="{7429FCE2-DB2A-49F7-9639-9D9FD13B1427}"/>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4D2BDAF4-44BF-4806-B61A-E1C7B482AE58}"/>
              </a:ext>
            </a:extLst>
          </p:cNvPr>
          <p:cNvSpPr>
            <a:spLocks noGrp="1"/>
          </p:cNvSpPr>
          <p:nvPr>
            <p:ph type="sldNum" sz="quarter" idx="12"/>
          </p:nvPr>
        </p:nvSpPr>
        <p:spPr/>
        <p:txBody>
          <a:bodyPr/>
          <a:lstStyle/>
          <a:p>
            <a:fld id="{080DD68C-5486-4B9A-B844-882072ED2919}" type="slidenum">
              <a:rPr lang="en-US" smtClean="0"/>
              <a:t>32</a:t>
            </a:fld>
            <a:endParaRPr lang="en-US" dirty="0"/>
          </a:p>
        </p:txBody>
      </p:sp>
    </p:spTree>
    <p:extLst>
      <p:ext uri="{BB962C8B-B14F-4D97-AF65-F5344CB8AC3E}">
        <p14:creationId xmlns:p14="http://schemas.microsoft.com/office/powerpoint/2010/main" val="3946771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B0CD-1EEB-4A12-A029-383C48664FD6}"/>
              </a:ext>
            </a:extLst>
          </p:cNvPr>
          <p:cNvSpPr>
            <a:spLocks noGrp="1"/>
          </p:cNvSpPr>
          <p:nvPr>
            <p:ph type="title"/>
          </p:nvPr>
        </p:nvSpPr>
        <p:spPr/>
        <p:txBody>
          <a:bodyPr>
            <a:noAutofit/>
          </a:bodyPr>
          <a:lstStyle/>
          <a:p>
            <a:r>
              <a:rPr lang="en-US" sz="3600" dirty="0"/>
              <a:t>Initial Obligations – Title IX Coordinator</a:t>
            </a:r>
          </a:p>
        </p:txBody>
      </p:sp>
      <p:sp>
        <p:nvSpPr>
          <p:cNvPr id="3" name="Content Placeholder 2">
            <a:extLst>
              <a:ext uri="{FF2B5EF4-FFF2-40B4-BE49-F238E27FC236}">
                <a16:creationId xmlns:a16="http://schemas.microsoft.com/office/drawing/2014/main" id="{27647259-41B7-44C9-8519-9DAA6E8FBB3B}"/>
              </a:ext>
            </a:extLst>
          </p:cNvPr>
          <p:cNvSpPr>
            <a:spLocks noGrp="1"/>
          </p:cNvSpPr>
          <p:nvPr>
            <p:ph idx="1"/>
          </p:nvPr>
        </p:nvSpPr>
        <p:spPr/>
        <p:txBody>
          <a:bodyPr>
            <a:normAutofit fontScale="92500" lnSpcReduction="20000"/>
          </a:bodyPr>
          <a:lstStyle/>
          <a:p>
            <a:pPr algn="just"/>
            <a:r>
              <a:rPr lang="en-US" sz="2400" dirty="0"/>
              <a:t>School districts must inform students, parents or legal guardians, employees, and all unions which have a collective bargaining agreement with the district of the name, title, office address, e-mail address, and telephone number of the Title IX Coordinator.</a:t>
            </a:r>
          </a:p>
          <a:p>
            <a:pPr algn="just"/>
            <a:endParaRPr lang="en-US" sz="2400" dirty="0"/>
          </a:p>
          <a:p>
            <a:pPr algn="just"/>
            <a:r>
              <a:rPr lang="en-US" sz="2400" dirty="0"/>
              <a:t>Furthermore, it must advise them that “</a:t>
            </a:r>
            <a:r>
              <a:rPr lang="en-US" sz="2400" b="1" dirty="0">
                <a:solidFill>
                  <a:srgbClr val="00B050"/>
                </a:solidFill>
              </a:rPr>
              <a:t>any person</a:t>
            </a:r>
            <a:r>
              <a:rPr lang="en-US" sz="2400" dirty="0"/>
              <a:t>,” not just the alleged victim, can report sexual harassment to the Title IX Coordinator in person, by mail, e-mail, telephone, or any other means that ensures the Coordinator will receive this report.</a:t>
            </a:r>
          </a:p>
          <a:p>
            <a:pPr algn="just"/>
            <a:endParaRPr lang="en-US" sz="2400" dirty="0"/>
          </a:p>
          <a:p>
            <a:pPr algn="just"/>
            <a:r>
              <a:rPr lang="en-US" sz="2400" dirty="0"/>
              <a:t>This contact and related information must be posted on the district’s </a:t>
            </a:r>
            <a:r>
              <a:rPr lang="en-US" sz="2400" b="1" dirty="0"/>
              <a:t>website</a:t>
            </a:r>
            <a:r>
              <a:rPr lang="en-US" sz="2400" dirty="0"/>
              <a:t> and in Student-Parent Handbooks</a:t>
            </a:r>
            <a:r>
              <a:rPr lang="en-US" dirty="0"/>
              <a:t>.</a:t>
            </a:r>
          </a:p>
        </p:txBody>
      </p:sp>
      <p:sp>
        <p:nvSpPr>
          <p:cNvPr id="4" name="Footer Placeholder 3">
            <a:extLst>
              <a:ext uri="{FF2B5EF4-FFF2-40B4-BE49-F238E27FC236}">
                <a16:creationId xmlns:a16="http://schemas.microsoft.com/office/drawing/2014/main" id="{D1435145-444D-4582-A402-67C448807195}"/>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B87E5289-7E46-4998-B5C0-F40B2D5D97EF}"/>
              </a:ext>
            </a:extLst>
          </p:cNvPr>
          <p:cNvSpPr>
            <a:spLocks noGrp="1"/>
          </p:cNvSpPr>
          <p:nvPr>
            <p:ph type="sldNum" sz="quarter" idx="12"/>
          </p:nvPr>
        </p:nvSpPr>
        <p:spPr/>
        <p:txBody>
          <a:bodyPr/>
          <a:lstStyle/>
          <a:p>
            <a:fld id="{080DD68C-5486-4B9A-B844-882072ED2919}" type="slidenum">
              <a:rPr lang="en-US" smtClean="0"/>
              <a:t>33</a:t>
            </a:fld>
            <a:endParaRPr lang="en-US" dirty="0"/>
          </a:p>
        </p:txBody>
      </p:sp>
    </p:spTree>
    <p:extLst>
      <p:ext uri="{BB962C8B-B14F-4D97-AF65-F5344CB8AC3E}">
        <p14:creationId xmlns:p14="http://schemas.microsoft.com/office/powerpoint/2010/main" val="3073194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B0CD-1EEB-4A12-A029-383C48664FD6}"/>
              </a:ext>
            </a:extLst>
          </p:cNvPr>
          <p:cNvSpPr>
            <a:spLocks noGrp="1"/>
          </p:cNvSpPr>
          <p:nvPr>
            <p:ph type="title"/>
          </p:nvPr>
        </p:nvSpPr>
        <p:spPr/>
        <p:txBody>
          <a:bodyPr>
            <a:noAutofit/>
          </a:bodyPr>
          <a:lstStyle/>
          <a:p>
            <a:r>
              <a:rPr lang="en-US" sz="3600" dirty="0"/>
              <a:t>Initial Obligations – Grievance Procedure</a:t>
            </a:r>
          </a:p>
        </p:txBody>
      </p:sp>
      <p:sp>
        <p:nvSpPr>
          <p:cNvPr id="3" name="Content Placeholder 2">
            <a:extLst>
              <a:ext uri="{FF2B5EF4-FFF2-40B4-BE49-F238E27FC236}">
                <a16:creationId xmlns:a16="http://schemas.microsoft.com/office/drawing/2014/main" id="{27647259-41B7-44C9-8519-9DAA6E8FBB3B}"/>
              </a:ext>
            </a:extLst>
          </p:cNvPr>
          <p:cNvSpPr>
            <a:spLocks noGrp="1"/>
          </p:cNvSpPr>
          <p:nvPr>
            <p:ph idx="1"/>
          </p:nvPr>
        </p:nvSpPr>
        <p:spPr/>
        <p:txBody>
          <a:bodyPr>
            <a:normAutofit/>
          </a:bodyPr>
          <a:lstStyle/>
          <a:p>
            <a:pPr algn="just"/>
            <a:r>
              <a:rPr lang="en-US" sz="2400" dirty="0"/>
              <a:t>A school district must adopt and publish grievance procedures that provide for “the prompt and equitable resolution of student and employee complaints alleging” a violation of Title IX.</a:t>
            </a:r>
          </a:p>
          <a:p>
            <a:pPr algn="just"/>
            <a:r>
              <a:rPr lang="en-US" sz="2400" dirty="0"/>
              <a:t>The same individuals and entities to whom the district must provide the Title IX Coordinator contact information must also be provided with a copy of the grievance procedures, including but not limited to instructions on how to report or file a complaint of sex discrimination, how to report or file a formal complaint of sexual harassment, and how the district will respond.</a:t>
            </a:r>
          </a:p>
        </p:txBody>
      </p:sp>
      <p:sp>
        <p:nvSpPr>
          <p:cNvPr id="4" name="Footer Placeholder 3">
            <a:extLst>
              <a:ext uri="{FF2B5EF4-FFF2-40B4-BE49-F238E27FC236}">
                <a16:creationId xmlns:a16="http://schemas.microsoft.com/office/drawing/2014/main" id="{D1435145-444D-4582-A402-67C448807195}"/>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B87E5289-7E46-4998-B5C0-F40B2D5D97EF}"/>
              </a:ext>
            </a:extLst>
          </p:cNvPr>
          <p:cNvSpPr>
            <a:spLocks noGrp="1"/>
          </p:cNvSpPr>
          <p:nvPr>
            <p:ph type="sldNum" sz="quarter" idx="12"/>
          </p:nvPr>
        </p:nvSpPr>
        <p:spPr/>
        <p:txBody>
          <a:bodyPr/>
          <a:lstStyle/>
          <a:p>
            <a:fld id="{080DD68C-5486-4B9A-B844-882072ED2919}" type="slidenum">
              <a:rPr lang="en-US" smtClean="0"/>
              <a:t>34</a:t>
            </a:fld>
            <a:endParaRPr lang="en-US" dirty="0"/>
          </a:p>
        </p:txBody>
      </p:sp>
    </p:spTree>
    <p:extLst>
      <p:ext uri="{BB962C8B-B14F-4D97-AF65-F5344CB8AC3E}">
        <p14:creationId xmlns:p14="http://schemas.microsoft.com/office/powerpoint/2010/main" val="415629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8338F-2427-4E01-ADF6-BA74943AD5E4}"/>
              </a:ext>
            </a:extLst>
          </p:cNvPr>
          <p:cNvSpPr>
            <a:spLocks noGrp="1"/>
          </p:cNvSpPr>
          <p:nvPr>
            <p:ph type="title"/>
          </p:nvPr>
        </p:nvSpPr>
        <p:spPr>
          <a:xfrm>
            <a:off x="152400" y="152400"/>
            <a:ext cx="5870448" cy="914400"/>
          </a:xfrm>
        </p:spPr>
        <p:txBody>
          <a:bodyPr>
            <a:normAutofit/>
          </a:bodyPr>
          <a:lstStyle/>
          <a:p>
            <a:pPr algn="ctr"/>
            <a:r>
              <a:rPr lang="en-US" sz="4400" dirty="0"/>
              <a:t>Actual Knowledge</a:t>
            </a:r>
          </a:p>
        </p:txBody>
      </p:sp>
      <p:sp>
        <p:nvSpPr>
          <p:cNvPr id="3" name="Content Placeholder 2">
            <a:extLst>
              <a:ext uri="{FF2B5EF4-FFF2-40B4-BE49-F238E27FC236}">
                <a16:creationId xmlns:a16="http://schemas.microsoft.com/office/drawing/2014/main" id="{9266A6EA-FB1D-4548-87C9-5940C9C309B5}"/>
              </a:ext>
            </a:extLst>
          </p:cNvPr>
          <p:cNvSpPr>
            <a:spLocks noGrp="1"/>
          </p:cNvSpPr>
          <p:nvPr>
            <p:ph idx="1"/>
          </p:nvPr>
        </p:nvSpPr>
        <p:spPr/>
        <p:txBody>
          <a:bodyPr/>
          <a:lstStyle/>
          <a:p>
            <a:pPr algn="just"/>
            <a:r>
              <a:rPr lang="en-US" sz="2400" dirty="0"/>
              <a:t>A district with </a:t>
            </a:r>
            <a:r>
              <a:rPr lang="en-US" sz="2400" b="1" dirty="0">
                <a:solidFill>
                  <a:srgbClr val="7030A0"/>
                </a:solidFill>
              </a:rPr>
              <a:t>actual knowledge</a:t>
            </a:r>
            <a:r>
              <a:rPr lang="en-US" sz="2400" dirty="0"/>
              <a:t> of sexual harassment must take steps to address it (to avoid liability).</a:t>
            </a:r>
          </a:p>
          <a:p>
            <a:pPr algn="just"/>
            <a:r>
              <a:rPr lang="en-US" sz="2400" dirty="0"/>
              <a:t>In elementary and secondary schools “actual knowledge” means that </a:t>
            </a:r>
            <a:r>
              <a:rPr lang="en-US" sz="2400" b="1" i="1" dirty="0">
                <a:solidFill>
                  <a:srgbClr val="7030A0"/>
                </a:solidFill>
              </a:rPr>
              <a:t>any </a:t>
            </a:r>
            <a:r>
              <a:rPr lang="en-US" sz="2400" dirty="0"/>
              <a:t>employee of an elementary or secondary school had knowledge, including administrators, teachers, custodians, secretaries, food service workers, and paraprofessionals.  </a:t>
            </a:r>
          </a:p>
          <a:p>
            <a:pPr algn="just"/>
            <a:r>
              <a:rPr lang="en-US" sz="2400" b="1" dirty="0">
                <a:solidFill>
                  <a:srgbClr val="FF0000"/>
                </a:solidFill>
              </a:rPr>
              <a:t>This knowledge can be based upon personal observation </a:t>
            </a:r>
            <a:r>
              <a:rPr lang="en-US" sz="2400" b="1" u="sng" dirty="0">
                <a:solidFill>
                  <a:srgbClr val="FF0000"/>
                </a:solidFill>
              </a:rPr>
              <a:t>or</a:t>
            </a:r>
            <a:r>
              <a:rPr lang="en-US" sz="2400" b="1" dirty="0">
                <a:solidFill>
                  <a:srgbClr val="FF0000"/>
                </a:solidFill>
              </a:rPr>
              <a:t> upon reports</a:t>
            </a:r>
            <a:r>
              <a:rPr lang="en-US" sz="2400" dirty="0">
                <a:solidFill>
                  <a:srgbClr val="FF0000"/>
                </a:solidFill>
              </a:rPr>
              <a:t>.</a:t>
            </a:r>
          </a:p>
          <a:p>
            <a:pPr marL="0" indent="0">
              <a:buNone/>
            </a:pPr>
            <a:endParaRPr lang="en-US" dirty="0"/>
          </a:p>
        </p:txBody>
      </p:sp>
      <p:sp>
        <p:nvSpPr>
          <p:cNvPr id="4" name="Footer Placeholder 3">
            <a:extLst>
              <a:ext uri="{FF2B5EF4-FFF2-40B4-BE49-F238E27FC236}">
                <a16:creationId xmlns:a16="http://schemas.microsoft.com/office/drawing/2014/main" id="{2724FB60-2331-4A29-9C6E-B1253A230E79}"/>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FE9B047D-9E40-44C0-B065-FB541120C232}"/>
              </a:ext>
            </a:extLst>
          </p:cNvPr>
          <p:cNvSpPr>
            <a:spLocks noGrp="1"/>
          </p:cNvSpPr>
          <p:nvPr>
            <p:ph type="sldNum" sz="quarter" idx="12"/>
          </p:nvPr>
        </p:nvSpPr>
        <p:spPr/>
        <p:txBody>
          <a:bodyPr/>
          <a:lstStyle/>
          <a:p>
            <a:fld id="{080DD68C-5486-4B9A-B844-882072ED2919}" type="slidenum">
              <a:rPr lang="en-US" smtClean="0"/>
              <a:t>35</a:t>
            </a:fld>
            <a:endParaRPr lang="en-US" dirty="0"/>
          </a:p>
        </p:txBody>
      </p:sp>
    </p:spTree>
    <p:extLst>
      <p:ext uri="{BB962C8B-B14F-4D97-AF65-F5344CB8AC3E}">
        <p14:creationId xmlns:p14="http://schemas.microsoft.com/office/powerpoint/2010/main" val="3858877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86549-BF8B-4A16-B068-03DDE2E1FEAB}"/>
              </a:ext>
            </a:extLst>
          </p:cNvPr>
          <p:cNvSpPr>
            <a:spLocks noGrp="1"/>
          </p:cNvSpPr>
          <p:nvPr>
            <p:ph type="title"/>
          </p:nvPr>
        </p:nvSpPr>
        <p:spPr/>
        <p:txBody>
          <a:bodyPr>
            <a:normAutofit/>
          </a:bodyPr>
          <a:lstStyle/>
          <a:p>
            <a:r>
              <a:rPr lang="en-US" sz="5400" dirty="0"/>
              <a:t>Actual Knowledge</a:t>
            </a:r>
          </a:p>
        </p:txBody>
      </p:sp>
      <p:sp>
        <p:nvSpPr>
          <p:cNvPr id="3" name="Content Placeholder 2">
            <a:extLst>
              <a:ext uri="{FF2B5EF4-FFF2-40B4-BE49-F238E27FC236}">
                <a16:creationId xmlns:a16="http://schemas.microsoft.com/office/drawing/2014/main" id="{7EC65FD3-FE75-4160-8ECE-6A0446F00DC7}"/>
              </a:ext>
            </a:extLst>
          </p:cNvPr>
          <p:cNvSpPr>
            <a:spLocks noGrp="1"/>
          </p:cNvSpPr>
          <p:nvPr>
            <p:ph idx="1"/>
          </p:nvPr>
        </p:nvSpPr>
        <p:spPr/>
        <p:txBody>
          <a:bodyPr>
            <a:normAutofit/>
          </a:bodyPr>
          <a:lstStyle/>
          <a:p>
            <a:pPr algn="just"/>
            <a:r>
              <a:rPr lang="en-US" sz="2400" dirty="0"/>
              <a:t>The knowledge of one employee will be imputed to the entire district.  </a:t>
            </a:r>
          </a:p>
          <a:p>
            <a:pPr algn="just"/>
            <a:r>
              <a:rPr lang="en-US" sz="2400" dirty="0"/>
              <a:t>Thus, it is incumbent upon every employee to </a:t>
            </a:r>
            <a:r>
              <a:rPr lang="en-US" sz="2400" b="1" dirty="0">
                <a:solidFill>
                  <a:srgbClr val="0070C0"/>
                </a:solidFill>
              </a:rPr>
              <a:t>promptly notify the Title IX Coordinator</a:t>
            </a:r>
            <a:r>
              <a:rPr lang="en-US" sz="2400" dirty="0"/>
              <a:t> upon learning of possible sex discrimination or sexual harassment. </a:t>
            </a:r>
          </a:p>
          <a:p>
            <a:pPr algn="just"/>
            <a:r>
              <a:rPr lang="en-US" sz="2400" dirty="0"/>
              <a:t>In cases in which an employee is the one accused of sexual harassment, his or her obvious knowledge of the harassment will </a:t>
            </a:r>
            <a:r>
              <a:rPr lang="en-US" sz="2400" b="1" dirty="0">
                <a:solidFill>
                  <a:srgbClr val="FF0000"/>
                </a:solidFill>
              </a:rPr>
              <a:t>not</a:t>
            </a:r>
            <a:r>
              <a:rPr lang="en-US" sz="2400" dirty="0"/>
              <a:t> be imputed to the district.</a:t>
            </a:r>
          </a:p>
          <a:p>
            <a:pPr algn="just"/>
            <a:r>
              <a:rPr lang="en-US" sz="2400" dirty="0"/>
              <a:t>Once the district has knowledge, </a:t>
            </a:r>
            <a:r>
              <a:rPr lang="en-US" sz="2400" b="1" dirty="0">
                <a:solidFill>
                  <a:srgbClr val="00B050"/>
                </a:solidFill>
              </a:rPr>
              <a:t>it must act in a way that is not “deliberately indifferent” </a:t>
            </a:r>
            <a:r>
              <a:rPr lang="en-US" sz="2400" dirty="0"/>
              <a:t>to the alleged harassment.</a:t>
            </a:r>
          </a:p>
          <a:p>
            <a:endParaRPr lang="en-US" dirty="0"/>
          </a:p>
        </p:txBody>
      </p:sp>
      <p:sp>
        <p:nvSpPr>
          <p:cNvPr id="4" name="Footer Placeholder 3">
            <a:extLst>
              <a:ext uri="{FF2B5EF4-FFF2-40B4-BE49-F238E27FC236}">
                <a16:creationId xmlns:a16="http://schemas.microsoft.com/office/drawing/2014/main" id="{F9229748-EE0C-47F9-B0B4-109C9FA5122F}"/>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E3A89E43-F4E9-4F25-9211-5194FDF0DD3B}"/>
              </a:ext>
            </a:extLst>
          </p:cNvPr>
          <p:cNvSpPr>
            <a:spLocks noGrp="1"/>
          </p:cNvSpPr>
          <p:nvPr>
            <p:ph type="sldNum" sz="quarter" idx="12"/>
          </p:nvPr>
        </p:nvSpPr>
        <p:spPr/>
        <p:txBody>
          <a:bodyPr/>
          <a:lstStyle/>
          <a:p>
            <a:fld id="{080DD68C-5486-4B9A-B844-882072ED2919}" type="slidenum">
              <a:rPr lang="en-US" smtClean="0"/>
              <a:t>36</a:t>
            </a:fld>
            <a:endParaRPr lang="en-US" dirty="0"/>
          </a:p>
        </p:txBody>
      </p:sp>
    </p:spTree>
    <p:extLst>
      <p:ext uri="{BB962C8B-B14F-4D97-AF65-F5344CB8AC3E}">
        <p14:creationId xmlns:p14="http://schemas.microsoft.com/office/powerpoint/2010/main" val="3370649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F8301-C84A-4322-A6E6-C30ACFAC6B63}"/>
              </a:ext>
            </a:extLst>
          </p:cNvPr>
          <p:cNvSpPr>
            <a:spLocks noGrp="1"/>
          </p:cNvSpPr>
          <p:nvPr>
            <p:ph type="title"/>
          </p:nvPr>
        </p:nvSpPr>
        <p:spPr/>
        <p:txBody>
          <a:bodyPr/>
          <a:lstStyle/>
          <a:p>
            <a:r>
              <a:rPr lang="en-US" dirty="0"/>
              <a:t>Who Can Be A Complainant?</a:t>
            </a:r>
          </a:p>
        </p:txBody>
      </p:sp>
      <p:sp>
        <p:nvSpPr>
          <p:cNvPr id="3" name="Content Placeholder 2">
            <a:extLst>
              <a:ext uri="{FF2B5EF4-FFF2-40B4-BE49-F238E27FC236}">
                <a16:creationId xmlns:a16="http://schemas.microsoft.com/office/drawing/2014/main" id="{2A87D614-369C-45CD-A228-E0C22C0590F5}"/>
              </a:ext>
            </a:extLst>
          </p:cNvPr>
          <p:cNvSpPr>
            <a:spLocks noGrp="1"/>
          </p:cNvSpPr>
          <p:nvPr>
            <p:ph idx="1"/>
          </p:nvPr>
        </p:nvSpPr>
        <p:spPr/>
        <p:txBody>
          <a:bodyPr>
            <a:normAutofit/>
          </a:bodyPr>
          <a:lstStyle/>
          <a:p>
            <a:r>
              <a:rPr lang="en-US" sz="5400" dirty="0"/>
              <a:t>The “victim”</a:t>
            </a:r>
          </a:p>
          <a:p>
            <a:r>
              <a:rPr lang="en-US" sz="5400" dirty="0"/>
              <a:t>The Title IX coordinator </a:t>
            </a:r>
          </a:p>
          <a:p>
            <a:r>
              <a:rPr lang="en-US" sz="5400" dirty="0"/>
              <a:t>A bystander?</a:t>
            </a:r>
          </a:p>
        </p:txBody>
      </p:sp>
      <p:sp>
        <p:nvSpPr>
          <p:cNvPr id="4" name="Footer Placeholder 3">
            <a:extLst>
              <a:ext uri="{FF2B5EF4-FFF2-40B4-BE49-F238E27FC236}">
                <a16:creationId xmlns:a16="http://schemas.microsoft.com/office/drawing/2014/main" id="{6D7E6B1A-9329-452E-9CE1-8EE72DEEEF82}"/>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4246DBC9-0A1A-4298-A2AE-9832647CED92}"/>
              </a:ext>
            </a:extLst>
          </p:cNvPr>
          <p:cNvSpPr>
            <a:spLocks noGrp="1"/>
          </p:cNvSpPr>
          <p:nvPr>
            <p:ph type="sldNum" sz="quarter" idx="12"/>
          </p:nvPr>
        </p:nvSpPr>
        <p:spPr/>
        <p:txBody>
          <a:bodyPr/>
          <a:lstStyle/>
          <a:p>
            <a:fld id="{080DD68C-5486-4B9A-B844-882072ED2919}" type="slidenum">
              <a:rPr lang="en-US" smtClean="0"/>
              <a:t>37</a:t>
            </a:fld>
            <a:endParaRPr lang="en-US" dirty="0"/>
          </a:p>
        </p:txBody>
      </p:sp>
    </p:spTree>
    <p:extLst>
      <p:ext uri="{BB962C8B-B14F-4D97-AF65-F5344CB8AC3E}">
        <p14:creationId xmlns:p14="http://schemas.microsoft.com/office/powerpoint/2010/main" val="1834565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A75B7-ED97-46E0-9C8F-EF75FE90C777}"/>
              </a:ext>
            </a:extLst>
          </p:cNvPr>
          <p:cNvSpPr>
            <a:spLocks noGrp="1"/>
          </p:cNvSpPr>
          <p:nvPr>
            <p:ph type="title"/>
          </p:nvPr>
        </p:nvSpPr>
        <p:spPr>
          <a:xfrm>
            <a:off x="152400" y="30480"/>
            <a:ext cx="5870448" cy="914400"/>
          </a:xfrm>
        </p:spPr>
        <p:txBody>
          <a:bodyPr>
            <a:normAutofit/>
          </a:bodyPr>
          <a:lstStyle/>
          <a:p>
            <a:r>
              <a:rPr lang="en-US" sz="4400" dirty="0"/>
              <a:t>The Formal Complaint</a:t>
            </a:r>
          </a:p>
        </p:txBody>
      </p:sp>
      <p:sp>
        <p:nvSpPr>
          <p:cNvPr id="3" name="Content Placeholder 2">
            <a:extLst>
              <a:ext uri="{FF2B5EF4-FFF2-40B4-BE49-F238E27FC236}">
                <a16:creationId xmlns:a16="http://schemas.microsoft.com/office/drawing/2014/main" id="{157D010C-8248-4EAF-9DC7-08099157D48B}"/>
              </a:ext>
            </a:extLst>
          </p:cNvPr>
          <p:cNvSpPr>
            <a:spLocks noGrp="1"/>
          </p:cNvSpPr>
          <p:nvPr>
            <p:ph idx="1"/>
          </p:nvPr>
        </p:nvSpPr>
        <p:spPr>
          <a:xfrm>
            <a:off x="457200" y="1143000"/>
            <a:ext cx="8229600" cy="4648200"/>
          </a:xfrm>
        </p:spPr>
        <p:txBody>
          <a:bodyPr>
            <a:normAutofit fontScale="92500"/>
          </a:bodyPr>
          <a:lstStyle/>
          <a:p>
            <a:pPr algn="just"/>
            <a:r>
              <a:rPr lang="en-US" sz="3200" b="1" cap="small" dirty="0">
                <a:solidFill>
                  <a:srgbClr val="0070C0"/>
                </a:solidFill>
              </a:rPr>
              <a:t>What is a formal complaint?</a:t>
            </a:r>
          </a:p>
          <a:p>
            <a:pPr marL="347662" lvl="1" indent="0" algn="just">
              <a:buNone/>
            </a:pPr>
            <a:r>
              <a:rPr lang="en-US" sz="3200" dirty="0"/>
              <a:t>An allegation of sexual harassment that is:</a:t>
            </a:r>
          </a:p>
          <a:p>
            <a:pPr marL="862012" lvl="1" indent="-514350" algn="just">
              <a:buAutoNum type="arabicPeriod"/>
            </a:pPr>
            <a:r>
              <a:rPr lang="en-US" sz="3200" dirty="0"/>
              <a:t>Signed by a complainant </a:t>
            </a:r>
            <a:r>
              <a:rPr lang="en-US" sz="3200" b="1" dirty="0"/>
              <a:t>or</a:t>
            </a:r>
            <a:r>
              <a:rPr lang="en-US" sz="3200" dirty="0"/>
              <a:t> by the Title IX Coordinator (an electronic signature will suffice); and</a:t>
            </a:r>
          </a:p>
          <a:p>
            <a:pPr marL="862012" lvl="1" indent="-514350" algn="just">
              <a:buAutoNum type="arabicPeriod"/>
            </a:pPr>
            <a:r>
              <a:rPr lang="en-US" sz="3200" dirty="0"/>
              <a:t>Requests an investigation.</a:t>
            </a:r>
          </a:p>
          <a:p>
            <a:pPr marL="347662" lvl="1" indent="0" algn="just">
              <a:buNone/>
            </a:pPr>
            <a:r>
              <a:rPr lang="en-US" sz="3200" dirty="0"/>
              <a:t>The complainant must either “be participating in or attempting to participate in the education program or activity” of the district.</a:t>
            </a:r>
          </a:p>
          <a:p>
            <a:pPr lvl="2" algn="just"/>
            <a:endParaRPr lang="en-US" sz="3200" dirty="0"/>
          </a:p>
          <a:p>
            <a:pPr lvl="1"/>
            <a:endParaRPr lang="en-US" dirty="0"/>
          </a:p>
          <a:p>
            <a:endParaRPr lang="en-US" dirty="0"/>
          </a:p>
        </p:txBody>
      </p:sp>
      <p:sp>
        <p:nvSpPr>
          <p:cNvPr id="4" name="Footer Placeholder 3">
            <a:extLst>
              <a:ext uri="{FF2B5EF4-FFF2-40B4-BE49-F238E27FC236}">
                <a16:creationId xmlns:a16="http://schemas.microsoft.com/office/drawing/2014/main" id="{47D99881-2761-4B24-95F4-9ABB48BFC250}"/>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3D664AAD-4239-4A90-A8CE-D3B6AC653C60}"/>
              </a:ext>
            </a:extLst>
          </p:cNvPr>
          <p:cNvSpPr>
            <a:spLocks noGrp="1"/>
          </p:cNvSpPr>
          <p:nvPr>
            <p:ph type="sldNum" sz="quarter" idx="12"/>
          </p:nvPr>
        </p:nvSpPr>
        <p:spPr/>
        <p:txBody>
          <a:bodyPr/>
          <a:lstStyle/>
          <a:p>
            <a:fld id="{080DD68C-5486-4B9A-B844-882072ED2919}" type="slidenum">
              <a:rPr lang="en-US" smtClean="0"/>
              <a:t>38</a:t>
            </a:fld>
            <a:endParaRPr lang="en-US" dirty="0"/>
          </a:p>
        </p:txBody>
      </p:sp>
    </p:spTree>
    <p:extLst>
      <p:ext uri="{BB962C8B-B14F-4D97-AF65-F5344CB8AC3E}">
        <p14:creationId xmlns:p14="http://schemas.microsoft.com/office/powerpoint/2010/main" val="306277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6E28D-BD66-4C7C-9F72-7DDE36EAC9A1}"/>
              </a:ext>
            </a:extLst>
          </p:cNvPr>
          <p:cNvSpPr>
            <a:spLocks noGrp="1"/>
          </p:cNvSpPr>
          <p:nvPr>
            <p:ph type="title"/>
          </p:nvPr>
        </p:nvSpPr>
        <p:spPr/>
        <p:txBody>
          <a:bodyPr/>
          <a:lstStyle/>
          <a:p>
            <a:r>
              <a:rPr lang="en-US" dirty="0"/>
              <a:t>The Grievance Process: The Investigation  </a:t>
            </a:r>
          </a:p>
        </p:txBody>
      </p:sp>
      <p:sp>
        <p:nvSpPr>
          <p:cNvPr id="3" name="Content Placeholder 2">
            <a:extLst>
              <a:ext uri="{FF2B5EF4-FFF2-40B4-BE49-F238E27FC236}">
                <a16:creationId xmlns:a16="http://schemas.microsoft.com/office/drawing/2014/main" id="{DAB46C76-7801-4700-A664-1B948E25DD98}"/>
              </a:ext>
            </a:extLst>
          </p:cNvPr>
          <p:cNvSpPr>
            <a:spLocks noGrp="1"/>
          </p:cNvSpPr>
          <p:nvPr>
            <p:ph idx="1"/>
          </p:nvPr>
        </p:nvSpPr>
        <p:spPr/>
        <p:txBody>
          <a:bodyPr>
            <a:normAutofit fontScale="92500" lnSpcReduction="10000"/>
          </a:bodyPr>
          <a:lstStyle/>
          <a:p>
            <a:r>
              <a:rPr lang="en-US" u="sng" dirty="0"/>
              <a:t>Some underlying principles for sexual harassment investigations</a:t>
            </a:r>
          </a:p>
          <a:p>
            <a:pPr lvl="1"/>
            <a:r>
              <a:rPr lang="en-US" dirty="0">
                <a:solidFill>
                  <a:srgbClr val="FF0000"/>
                </a:solidFill>
              </a:rPr>
              <a:t>Thorough</a:t>
            </a:r>
          </a:p>
          <a:p>
            <a:pPr lvl="1"/>
            <a:r>
              <a:rPr lang="en-US" dirty="0">
                <a:solidFill>
                  <a:srgbClr val="FF0000"/>
                </a:solidFill>
              </a:rPr>
              <a:t>Prompt</a:t>
            </a:r>
          </a:p>
          <a:p>
            <a:pPr lvl="1"/>
            <a:r>
              <a:rPr lang="en-US" dirty="0">
                <a:solidFill>
                  <a:srgbClr val="FF0000"/>
                </a:solidFill>
              </a:rPr>
              <a:t>Impartial</a:t>
            </a:r>
          </a:p>
          <a:p>
            <a:pPr lvl="1"/>
            <a:r>
              <a:rPr lang="en-US" dirty="0">
                <a:solidFill>
                  <a:srgbClr val="FF0000"/>
                </a:solidFill>
              </a:rPr>
              <a:t>Equitable</a:t>
            </a:r>
          </a:p>
          <a:p>
            <a:r>
              <a:rPr lang="en-US" u="sng" dirty="0"/>
              <a:t>New Terminology to Learn</a:t>
            </a:r>
            <a:endParaRPr lang="en-US" dirty="0"/>
          </a:p>
          <a:p>
            <a:pPr lvl="1"/>
            <a:r>
              <a:rPr lang="en-US" dirty="0"/>
              <a:t>Complainant</a:t>
            </a:r>
          </a:p>
          <a:p>
            <a:pPr lvl="1"/>
            <a:r>
              <a:rPr lang="en-US" dirty="0"/>
              <a:t>Respondent</a:t>
            </a:r>
          </a:p>
          <a:p>
            <a:pPr lvl="1"/>
            <a:r>
              <a:rPr lang="en-US" dirty="0"/>
              <a:t>Responsible Party</a:t>
            </a:r>
          </a:p>
          <a:p>
            <a:pPr lvl="1"/>
            <a:r>
              <a:rPr lang="en-US" dirty="0"/>
              <a:t>Supportive measures</a:t>
            </a:r>
          </a:p>
          <a:p>
            <a:r>
              <a:rPr lang="en-US" dirty="0"/>
              <a:t>Standard of evidence to be used should be pre-defined in policy and consistent for investigations into staff and students</a:t>
            </a:r>
          </a:p>
          <a:p>
            <a:pPr lvl="1"/>
            <a:r>
              <a:rPr lang="en-US" dirty="0"/>
              <a:t>District chooses:  “</a:t>
            </a:r>
            <a:r>
              <a:rPr lang="en-US" b="1" i="1" dirty="0"/>
              <a:t>preponderance of the evidence</a:t>
            </a:r>
            <a:r>
              <a:rPr lang="en-US" dirty="0"/>
              <a:t>” or </a:t>
            </a:r>
            <a:r>
              <a:rPr lang="en-US" b="1" i="1" dirty="0"/>
              <a:t>“clear and convincing evidence</a:t>
            </a:r>
            <a:r>
              <a:rPr lang="en-US" dirty="0"/>
              <a:t>”</a:t>
            </a:r>
          </a:p>
          <a:p>
            <a:endParaRPr lang="en-US" dirty="0"/>
          </a:p>
        </p:txBody>
      </p:sp>
      <p:sp>
        <p:nvSpPr>
          <p:cNvPr id="4" name="Footer Placeholder 3">
            <a:extLst>
              <a:ext uri="{FF2B5EF4-FFF2-40B4-BE49-F238E27FC236}">
                <a16:creationId xmlns:a16="http://schemas.microsoft.com/office/drawing/2014/main" id="{AD56F289-6B8B-4611-8167-E0F9D4388B64}"/>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EC35AA1A-9C95-43C2-9FD1-149CCD21FF40}"/>
              </a:ext>
            </a:extLst>
          </p:cNvPr>
          <p:cNvSpPr>
            <a:spLocks noGrp="1"/>
          </p:cNvSpPr>
          <p:nvPr>
            <p:ph type="sldNum" sz="quarter" idx="12"/>
          </p:nvPr>
        </p:nvSpPr>
        <p:spPr/>
        <p:txBody>
          <a:bodyPr/>
          <a:lstStyle/>
          <a:p>
            <a:fld id="{080DD68C-5486-4B9A-B844-882072ED2919}" type="slidenum">
              <a:rPr lang="en-US" smtClean="0"/>
              <a:t>39</a:t>
            </a:fld>
            <a:endParaRPr lang="en-US" dirty="0"/>
          </a:p>
        </p:txBody>
      </p:sp>
    </p:spTree>
    <p:extLst>
      <p:ext uri="{BB962C8B-B14F-4D97-AF65-F5344CB8AC3E}">
        <p14:creationId xmlns:p14="http://schemas.microsoft.com/office/powerpoint/2010/main" val="2071418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1A5A4-C68B-4593-97D0-C447548C6A17}"/>
              </a:ext>
            </a:extLst>
          </p:cNvPr>
          <p:cNvSpPr>
            <a:spLocks noGrp="1"/>
          </p:cNvSpPr>
          <p:nvPr>
            <p:ph type="title"/>
          </p:nvPr>
        </p:nvSpPr>
        <p:spPr/>
        <p:txBody>
          <a:bodyPr>
            <a:normAutofit/>
          </a:bodyPr>
          <a:lstStyle/>
          <a:p>
            <a:r>
              <a:rPr lang="en-US" sz="6000" b="1" cap="all" dirty="0"/>
              <a:t>Title IX</a:t>
            </a:r>
            <a:endParaRPr lang="en-US" sz="6000" dirty="0"/>
          </a:p>
        </p:txBody>
      </p:sp>
      <p:sp>
        <p:nvSpPr>
          <p:cNvPr id="3" name="Content Placeholder 2">
            <a:extLst>
              <a:ext uri="{FF2B5EF4-FFF2-40B4-BE49-F238E27FC236}">
                <a16:creationId xmlns:a16="http://schemas.microsoft.com/office/drawing/2014/main" id="{5C54CC60-2F86-4BF7-B7AE-949AFC89DC27}"/>
              </a:ext>
            </a:extLst>
          </p:cNvPr>
          <p:cNvSpPr>
            <a:spLocks noGrp="1"/>
          </p:cNvSpPr>
          <p:nvPr>
            <p:ph idx="1"/>
          </p:nvPr>
        </p:nvSpPr>
        <p:spPr/>
        <p:txBody>
          <a:bodyPr>
            <a:normAutofit/>
          </a:bodyPr>
          <a:lstStyle/>
          <a:p>
            <a:pPr algn="just"/>
            <a:r>
              <a:rPr lang="en-US" sz="2800" dirty="0"/>
              <a:t>Initially, Title IX was applied almost exclusively in the context of athletics, specifically in terms of ensuring that students of the “underrepresented gender” (i.e., female) were afforded equitable athletic opportunities and equitable athletic benefits. </a:t>
            </a:r>
          </a:p>
          <a:p>
            <a:pPr algn="just"/>
            <a:r>
              <a:rPr lang="en-US" sz="2800" dirty="0"/>
              <a:t>The primary focus of Title IX, however, eventually shifted to sexual harassment and sexual assaults.</a:t>
            </a:r>
          </a:p>
        </p:txBody>
      </p:sp>
      <p:sp>
        <p:nvSpPr>
          <p:cNvPr id="4" name="Footer Placeholder 3">
            <a:extLst>
              <a:ext uri="{FF2B5EF4-FFF2-40B4-BE49-F238E27FC236}">
                <a16:creationId xmlns:a16="http://schemas.microsoft.com/office/drawing/2014/main" id="{DC2F531C-3A72-4D3E-BBC2-205BB83AD570}"/>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2492E227-3636-4311-8B51-F093E8519B02}"/>
              </a:ext>
            </a:extLst>
          </p:cNvPr>
          <p:cNvSpPr>
            <a:spLocks noGrp="1"/>
          </p:cNvSpPr>
          <p:nvPr>
            <p:ph type="sldNum" sz="quarter" idx="12"/>
          </p:nvPr>
        </p:nvSpPr>
        <p:spPr/>
        <p:txBody>
          <a:bodyPr/>
          <a:lstStyle/>
          <a:p>
            <a:fld id="{080DD68C-5486-4B9A-B844-882072ED2919}" type="slidenum">
              <a:rPr lang="en-US" smtClean="0"/>
              <a:t>4</a:t>
            </a:fld>
            <a:endParaRPr lang="en-US" dirty="0"/>
          </a:p>
        </p:txBody>
      </p:sp>
    </p:spTree>
    <p:extLst>
      <p:ext uri="{BB962C8B-B14F-4D97-AF65-F5344CB8AC3E}">
        <p14:creationId xmlns:p14="http://schemas.microsoft.com/office/powerpoint/2010/main" val="385588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0D33D-C1BE-4E86-827C-6B69DF490EBA}"/>
              </a:ext>
            </a:extLst>
          </p:cNvPr>
          <p:cNvSpPr>
            <a:spLocks noGrp="1"/>
          </p:cNvSpPr>
          <p:nvPr>
            <p:ph type="title"/>
          </p:nvPr>
        </p:nvSpPr>
        <p:spPr/>
        <p:txBody>
          <a:bodyPr>
            <a:normAutofit/>
          </a:bodyPr>
          <a:lstStyle/>
          <a:p>
            <a:r>
              <a:rPr lang="en-US" sz="4000" dirty="0"/>
              <a:t>Response To Complaint</a:t>
            </a:r>
          </a:p>
        </p:txBody>
      </p:sp>
      <p:sp>
        <p:nvSpPr>
          <p:cNvPr id="3" name="Content Placeholder 2">
            <a:extLst>
              <a:ext uri="{FF2B5EF4-FFF2-40B4-BE49-F238E27FC236}">
                <a16:creationId xmlns:a16="http://schemas.microsoft.com/office/drawing/2014/main" id="{F91AF59E-632B-4ED9-BF9F-6D9AAC59021B}"/>
              </a:ext>
            </a:extLst>
          </p:cNvPr>
          <p:cNvSpPr>
            <a:spLocks noGrp="1"/>
          </p:cNvSpPr>
          <p:nvPr>
            <p:ph idx="1"/>
          </p:nvPr>
        </p:nvSpPr>
        <p:spPr/>
        <p:txBody>
          <a:bodyPr>
            <a:normAutofit/>
          </a:bodyPr>
          <a:lstStyle/>
          <a:p>
            <a:pPr algn="just"/>
            <a:r>
              <a:rPr lang="en-US" sz="3200" dirty="0"/>
              <a:t>Upon obtaining actual knowledge of sexual harassment, the district “must respond promptly in a manner that is not deliberately indifferent.”</a:t>
            </a:r>
          </a:p>
          <a:p>
            <a:pPr algn="just"/>
            <a:r>
              <a:rPr lang="en-US" sz="3200" dirty="0"/>
              <a:t>A district or school is </a:t>
            </a:r>
            <a:r>
              <a:rPr lang="en-US" sz="3200" b="1" dirty="0">
                <a:solidFill>
                  <a:srgbClr val="7030A0"/>
                </a:solidFill>
              </a:rPr>
              <a:t>“</a:t>
            </a:r>
            <a:r>
              <a:rPr lang="en-US" sz="3200" b="1" dirty="0">
                <a:solidFill>
                  <a:srgbClr val="0070C0"/>
                </a:solidFill>
              </a:rPr>
              <a:t>deliberately indifferent only if its response to sexual harassment is </a:t>
            </a:r>
            <a:r>
              <a:rPr lang="en-US" sz="3200" b="1" i="1" dirty="0">
                <a:solidFill>
                  <a:srgbClr val="FF0000"/>
                </a:solidFill>
              </a:rPr>
              <a:t>clearly unreasonable</a:t>
            </a:r>
            <a:r>
              <a:rPr lang="en-US" sz="3200" b="1" dirty="0">
                <a:solidFill>
                  <a:srgbClr val="7030A0"/>
                </a:solidFill>
              </a:rPr>
              <a:t> </a:t>
            </a:r>
            <a:r>
              <a:rPr lang="en-US" sz="3200" b="1" dirty="0">
                <a:solidFill>
                  <a:srgbClr val="0070C0"/>
                </a:solidFill>
              </a:rPr>
              <a:t>in light of the known circumstances.”</a:t>
            </a:r>
          </a:p>
        </p:txBody>
      </p:sp>
      <p:sp>
        <p:nvSpPr>
          <p:cNvPr id="4" name="Footer Placeholder 3">
            <a:extLst>
              <a:ext uri="{FF2B5EF4-FFF2-40B4-BE49-F238E27FC236}">
                <a16:creationId xmlns:a16="http://schemas.microsoft.com/office/drawing/2014/main" id="{E1CDA7B3-7188-4663-9262-80E79A68D90F}"/>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CFAA9DA5-B5B0-45ED-A043-D00F8306C57C}"/>
              </a:ext>
            </a:extLst>
          </p:cNvPr>
          <p:cNvSpPr>
            <a:spLocks noGrp="1"/>
          </p:cNvSpPr>
          <p:nvPr>
            <p:ph type="sldNum" sz="quarter" idx="12"/>
          </p:nvPr>
        </p:nvSpPr>
        <p:spPr/>
        <p:txBody>
          <a:bodyPr/>
          <a:lstStyle/>
          <a:p>
            <a:fld id="{080DD68C-5486-4B9A-B844-882072ED2919}" type="slidenum">
              <a:rPr lang="en-US" smtClean="0"/>
              <a:t>40</a:t>
            </a:fld>
            <a:endParaRPr lang="en-US" dirty="0"/>
          </a:p>
        </p:txBody>
      </p:sp>
    </p:spTree>
    <p:extLst>
      <p:ext uri="{BB962C8B-B14F-4D97-AF65-F5344CB8AC3E}">
        <p14:creationId xmlns:p14="http://schemas.microsoft.com/office/powerpoint/2010/main" val="4090563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3C80D-045C-49A4-AAB4-7ABC88E04E69}"/>
              </a:ext>
            </a:extLst>
          </p:cNvPr>
          <p:cNvSpPr>
            <a:spLocks noGrp="1"/>
          </p:cNvSpPr>
          <p:nvPr>
            <p:ph type="title"/>
          </p:nvPr>
        </p:nvSpPr>
        <p:spPr/>
        <p:txBody>
          <a:bodyPr>
            <a:normAutofit/>
          </a:bodyPr>
          <a:lstStyle/>
          <a:p>
            <a:r>
              <a:rPr lang="en-US" sz="4000" dirty="0"/>
              <a:t>Response To Complaint</a:t>
            </a:r>
          </a:p>
        </p:txBody>
      </p:sp>
      <p:sp>
        <p:nvSpPr>
          <p:cNvPr id="3" name="Content Placeholder 2">
            <a:extLst>
              <a:ext uri="{FF2B5EF4-FFF2-40B4-BE49-F238E27FC236}">
                <a16:creationId xmlns:a16="http://schemas.microsoft.com/office/drawing/2014/main" id="{A7C9937B-96ED-4BFC-9AC4-E4B87ECF31F2}"/>
              </a:ext>
            </a:extLst>
          </p:cNvPr>
          <p:cNvSpPr>
            <a:spLocks noGrp="1"/>
          </p:cNvSpPr>
          <p:nvPr>
            <p:ph idx="1"/>
          </p:nvPr>
        </p:nvSpPr>
        <p:spPr/>
        <p:txBody>
          <a:bodyPr>
            <a:normAutofit/>
          </a:bodyPr>
          <a:lstStyle/>
          <a:p>
            <a:pPr algn="just"/>
            <a:r>
              <a:rPr lang="en-US" sz="2800" dirty="0"/>
              <a:t>Courts have typically applied an “ends justify the means” approach to determining whether or not an educational entity has acted in a manner that was “clearly unreasonable.”  </a:t>
            </a:r>
          </a:p>
          <a:p>
            <a:pPr algn="just"/>
            <a:r>
              <a:rPr lang="en-US" sz="2800" dirty="0"/>
              <a:t>In other words, if the response stopped the conduct at issue, courts will generally find that the educational entity acted appropriately and thus did not violate Title IX.</a:t>
            </a:r>
          </a:p>
        </p:txBody>
      </p:sp>
      <p:sp>
        <p:nvSpPr>
          <p:cNvPr id="4" name="Footer Placeholder 3">
            <a:extLst>
              <a:ext uri="{FF2B5EF4-FFF2-40B4-BE49-F238E27FC236}">
                <a16:creationId xmlns:a16="http://schemas.microsoft.com/office/drawing/2014/main" id="{1C7D1E0C-19B5-435F-A287-2E6EAB4348FA}"/>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C083C196-21A4-4CB5-9AD4-F73CBAFC71D2}"/>
              </a:ext>
            </a:extLst>
          </p:cNvPr>
          <p:cNvSpPr>
            <a:spLocks noGrp="1"/>
          </p:cNvSpPr>
          <p:nvPr>
            <p:ph type="sldNum" sz="quarter" idx="12"/>
          </p:nvPr>
        </p:nvSpPr>
        <p:spPr/>
        <p:txBody>
          <a:bodyPr/>
          <a:lstStyle/>
          <a:p>
            <a:fld id="{080DD68C-5486-4B9A-B844-882072ED2919}" type="slidenum">
              <a:rPr lang="en-US" smtClean="0"/>
              <a:t>41</a:t>
            </a:fld>
            <a:endParaRPr lang="en-US" dirty="0"/>
          </a:p>
        </p:txBody>
      </p:sp>
    </p:spTree>
    <p:extLst>
      <p:ext uri="{BB962C8B-B14F-4D97-AF65-F5344CB8AC3E}">
        <p14:creationId xmlns:p14="http://schemas.microsoft.com/office/powerpoint/2010/main" val="3034660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6B630-4E09-477F-8303-75905BA1B5D7}"/>
              </a:ext>
            </a:extLst>
          </p:cNvPr>
          <p:cNvSpPr>
            <a:spLocks noGrp="1"/>
          </p:cNvSpPr>
          <p:nvPr>
            <p:ph type="title"/>
          </p:nvPr>
        </p:nvSpPr>
        <p:spPr/>
        <p:txBody>
          <a:bodyPr/>
          <a:lstStyle/>
          <a:p>
            <a:r>
              <a:rPr lang="en-US" dirty="0"/>
              <a:t>Response To Complaint – Supportive Measures</a:t>
            </a:r>
          </a:p>
        </p:txBody>
      </p:sp>
      <p:sp>
        <p:nvSpPr>
          <p:cNvPr id="3" name="Content Placeholder 2">
            <a:extLst>
              <a:ext uri="{FF2B5EF4-FFF2-40B4-BE49-F238E27FC236}">
                <a16:creationId xmlns:a16="http://schemas.microsoft.com/office/drawing/2014/main" id="{168C8C64-B93A-4AE0-9A5E-3490E07568D6}"/>
              </a:ext>
            </a:extLst>
          </p:cNvPr>
          <p:cNvSpPr>
            <a:spLocks noGrp="1"/>
          </p:cNvSpPr>
          <p:nvPr>
            <p:ph idx="1"/>
          </p:nvPr>
        </p:nvSpPr>
        <p:spPr/>
        <p:txBody>
          <a:bodyPr>
            <a:noAutofit/>
          </a:bodyPr>
          <a:lstStyle/>
          <a:p>
            <a:pPr marL="0" indent="0" algn="just">
              <a:buNone/>
            </a:pPr>
            <a:r>
              <a:rPr lang="en-US" sz="2400" dirty="0"/>
              <a:t>Upon receiving a report of sexual harassment, the Title IX Coordinator must also:</a:t>
            </a:r>
          </a:p>
          <a:p>
            <a:pPr algn="just"/>
            <a:r>
              <a:rPr lang="en-US" sz="2400" dirty="0"/>
              <a:t>1.	Promptly contact the complainant and discuss the 	availability of “</a:t>
            </a:r>
            <a:r>
              <a:rPr lang="en-US" sz="2400" b="1" dirty="0"/>
              <a:t>supportive measures</a:t>
            </a:r>
            <a:r>
              <a:rPr lang="en-US" sz="2400" dirty="0"/>
              <a:t>,” including 	informing the complainant that such measures are	available whether or not he or she chooses to file a 	formal complaint;</a:t>
            </a:r>
          </a:p>
          <a:p>
            <a:pPr algn="just"/>
            <a:r>
              <a:rPr lang="en-US" sz="2400" dirty="0"/>
              <a:t>2.	Consider the complainant’s wishes with respect to 	supportive measures; and</a:t>
            </a:r>
          </a:p>
          <a:p>
            <a:pPr algn="just"/>
            <a:r>
              <a:rPr lang="en-US" sz="2400" dirty="0"/>
              <a:t>3.	Explain the process for filing a formal complaint.</a:t>
            </a:r>
          </a:p>
        </p:txBody>
      </p:sp>
      <p:sp>
        <p:nvSpPr>
          <p:cNvPr id="4" name="Footer Placeholder 3">
            <a:extLst>
              <a:ext uri="{FF2B5EF4-FFF2-40B4-BE49-F238E27FC236}">
                <a16:creationId xmlns:a16="http://schemas.microsoft.com/office/drawing/2014/main" id="{2CEC02A7-BA5A-4604-99E1-E638D7EB4145}"/>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DFE83131-BD69-4F76-8B53-495CA35FBBD5}"/>
              </a:ext>
            </a:extLst>
          </p:cNvPr>
          <p:cNvSpPr>
            <a:spLocks noGrp="1"/>
          </p:cNvSpPr>
          <p:nvPr>
            <p:ph type="sldNum" sz="quarter" idx="12"/>
          </p:nvPr>
        </p:nvSpPr>
        <p:spPr/>
        <p:txBody>
          <a:bodyPr/>
          <a:lstStyle/>
          <a:p>
            <a:fld id="{080DD68C-5486-4B9A-B844-882072ED2919}" type="slidenum">
              <a:rPr lang="en-US" smtClean="0"/>
              <a:t>42</a:t>
            </a:fld>
            <a:endParaRPr lang="en-US" dirty="0"/>
          </a:p>
        </p:txBody>
      </p:sp>
    </p:spTree>
    <p:extLst>
      <p:ext uri="{BB962C8B-B14F-4D97-AF65-F5344CB8AC3E}">
        <p14:creationId xmlns:p14="http://schemas.microsoft.com/office/powerpoint/2010/main" val="1518381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E1D1B-9D3E-4AB8-8280-8E3F70F28258}"/>
              </a:ext>
            </a:extLst>
          </p:cNvPr>
          <p:cNvSpPr>
            <a:spLocks noGrp="1"/>
          </p:cNvSpPr>
          <p:nvPr>
            <p:ph type="title"/>
          </p:nvPr>
        </p:nvSpPr>
        <p:spPr/>
        <p:txBody>
          <a:bodyPr/>
          <a:lstStyle/>
          <a:p>
            <a:r>
              <a:rPr lang="en-US" dirty="0"/>
              <a:t>Response To Complaint – Supportive Measures</a:t>
            </a:r>
          </a:p>
        </p:txBody>
      </p:sp>
      <p:sp>
        <p:nvSpPr>
          <p:cNvPr id="3" name="Content Placeholder 2">
            <a:extLst>
              <a:ext uri="{FF2B5EF4-FFF2-40B4-BE49-F238E27FC236}">
                <a16:creationId xmlns:a16="http://schemas.microsoft.com/office/drawing/2014/main" id="{33A1858C-DBFE-40AE-BDA4-DB7DB7F2F771}"/>
              </a:ext>
            </a:extLst>
          </p:cNvPr>
          <p:cNvSpPr>
            <a:spLocks noGrp="1"/>
          </p:cNvSpPr>
          <p:nvPr>
            <p:ph idx="1"/>
          </p:nvPr>
        </p:nvSpPr>
        <p:spPr/>
        <p:txBody>
          <a:bodyPr>
            <a:normAutofit lnSpcReduction="10000"/>
          </a:bodyPr>
          <a:lstStyle/>
          <a:p>
            <a:pPr algn="just"/>
            <a:r>
              <a:rPr lang="en-US" sz="2800" dirty="0"/>
              <a:t>“</a:t>
            </a:r>
            <a:r>
              <a:rPr lang="en-US" sz="2800" b="1" dirty="0">
                <a:solidFill>
                  <a:srgbClr val="00B050"/>
                </a:solidFill>
              </a:rPr>
              <a:t>Supportive Measures</a:t>
            </a:r>
            <a:r>
              <a:rPr lang="en-US" sz="2800" dirty="0"/>
              <a:t>” are individualized services offered as appropriate and without fee or charge before or after the filing of a formal complaint </a:t>
            </a:r>
            <a:r>
              <a:rPr lang="en-US" sz="2800" i="1" dirty="0">
                <a:solidFill>
                  <a:srgbClr val="FF0000"/>
                </a:solidFill>
              </a:rPr>
              <a:t>or</a:t>
            </a:r>
            <a:r>
              <a:rPr lang="en-US" sz="2800" dirty="0">
                <a:solidFill>
                  <a:srgbClr val="FF0000"/>
                </a:solidFill>
              </a:rPr>
              <a:t> even where no formal complaint has been filed</a:t>
            </a:r>
            <a:r>
              <a:rPr lang="en-US" sz="2800" dirty="0"/>
              <a:t>.  </a:t>
            </a:r>
          </a:p>
          <a:p>
            <a:pPr algn="just"/>
            <a:r>
              <a:rPr lang="en-US" sz="2800" dirty="0"/>
              <a:t>They are designed to restore or preserve equal access to the district’s education program or activities, including measures designed to protect the safety of all parties and deter further sexual harassment.</a:t>
            </a:r>
          </a:p>
        </p:txBody>
      </p:sp>
      <p:sp>
        <p:nvSpPr>
          <p:cNvPr id="4" name="Footer Placeholder 3">
            <a:extLst>
              <a:ext uri="{FF2B5EF4-FFF2-40B4-BE49-F238E27FC236}">
                <a16:creationId xmlns:a16="http://schemas.microsoft.com/office/drawing/2014/main" id="{97CBA0C1-C5F5-4139-A68F-BC6BA20901EC}"/>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2A8C2DD4-2884-449E-A3E9-0FD2270D7455}"/>
              </a:ext>
            </a:extLst>
          </p:cNvPr>
          <p:cNvSpPr>
            <a:spLocks noGrp="1"/>
          </p:cNvSpPr>
          <p:nvPr>
            <p:ph type="sldNum" sz="quarter" idx="12"/>
          </p:nvPr>
        </p:nvSpPr>
        <p:spPr/>
        <p:txBody>
          <a:bodyPr/>
          <a:lstStyle/>
          <a:p>
            <a:fld id="{080DD68C-5486-4B9A-B844-882072ED2919}" type="slidenum">
              <a:rPr lang="en-US" smtClean="0"/>
              <a:t>43</a:t>
            </a:fld>
            <a:endParaRPr lang="en-US" dirty="0"/>
          </a:p>
        </p:txBody>
      </p:sp>
    </p:spTree>
    <p:extLst>
      <p:ext uri="{BB962C8B-B14F-4D97-AF65-F5344CB8AC3E}">
        <p14:creationId xmlns:p14="http://schemas.microsoft.com/office/powerpoint/2010/main" val="807409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6D0BD-FD7F-4480-9ECF-7282DF3DF34F}"/>
              </a:ext>
            </a:extLst>
          </p:cNvPr>
          <p:cNvSpPr>
            <a:spLocks noGrp="1"/>
          </p:cNvSpPr>
          <p:nvPr>
            <p:ph type="title"/>
          </p:nvPr>
        </p:nvSpPr>
        <p:spPr/>
        <p:txBody>
          <a:bodyPr/>
          <a:lstStyle/>
          <a:p>
            <a:r>
              <a:rPr lang="en-US" dirty="0"/>
              <a:t>Response To Complaint – Supportive Measures</a:t>
            </a:r>
          </a:p>
        </p:txBody>
      </p:sp>
      <p:sp>
        <p:nvSpPr>
          <p:cNvPr id="3" name="Content Placeholder 2">
            <a:extLst>
              <a:ext uri="{FF2B5EF4-FFF2-40B4-BE49-F238E27FC236}">
                <a16:creationId xmlns:a16="http://schemas.microsoft.com/office/drawing/2014/main" id="{246B2453-669A-48A7-BD9B-7DECA9B1E0F6}"/>
              </a:ext>
            </a:extLst>
          </p:cNvPr>
          <p:cNvSpPr>
            <a:spLocks noGrp="1"/>
          </p:cNvSpPr>
          <p:nvPr>
            <p:ph idx="1"/>
          </p:nvPr>
        </p:nvSpPr>
        <p:spPr/>
        <p:txBody>
          <a:bodyPr/>
          <a:lstStyle/>
          <a:p>
            <a:pPr marL="0" indent="0">
              <a:buNone/>
            </a:pPr>
            <a:r>
              <a:rPr lang="en-US" dirty="0"/>
              <a:t>“</a:t>
            </a:r>
            <a:r>
              <a:rPr lang="en-US" sz="2400" b="1" dirty="0">
                <a:solidFill>
                  <a:srgbClr val="00B050"/>
                </a:solidFill>
              </a:rPr>
              <a:t>Supportive Measures</a:t>
            </a:r>
            <a:r>
              <a:rPr lang="en-US" sz="2400" dirty="0"/>
              <a:t>” include, but are not limited to:</a:t>
            </a:r>
          </a:p>
          <a:p>
            <a:r>
              <a:rPr lang="en-US" sz="2400" dirty="0"/>
              <a:t>Counseling</a:t>
            </a:r>
          </a:p>
          <a:p>
            <a:r>
              <a:rPr lang="en-US" sz="2400" dirty="0"/>
              <a:t>Extensions of academic deadlines</a:t>
            </a:r>
          </a:p>
          <a:p>
            <a:r>
              <a:rPr lang="en-US" sz="2400" dirty="0"/>
              <a:t>Modifications of course work or class schedules</a:t>
            </a:r>
          </a:p>
          <a:p>
            <a:r>
              <a:rPr lang="en-US" sz="2400" b="1" dirty="0"/>
              <a:t>School-based escort services</a:t>
            </a:r>
          </a:p>
          <a:p>
            <a:r>
              <a:rPr lang="en-US" sz="2400" b="1" dirty="0"/>
              <a:t>No-contact directives</a:t>
            </a:r>
          </a:p>
          <a:p>
            <a:r>
              <a:rPr lang="en-US" sz="2400" dirty="0"/>
              <a:t>Leaves of absences</a:t>
            </a:r>
          </a:p>
        </p:txBody>
      </p:sp>
      <p:sp>
        <p:nvSpPr>
          <p:cNvPr id="4" name="Footer Placeholder 3">
            <a:extLst>
              <a:ext uri="{FF2B5EF4-FFF2-40B4-BE49-F238E27FC236}">
                <a16:creationId xmlns:a16="http://schemas.microsoft.com/office/drawing/2014/main" id="{0777CE60-4DA1-4941-B107-694B05836868}"/>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5F0B5E29-DA88-4F49-85CD-569042F4204D}"/>
              </a:ext>
            </a:extLst>
          </p:cNvPr>
          <p:cNvSpPr>
            <a:spLocks noGrp="1"/>
          </p:cNvSpPr>
          <p:nvPr>
            <p:ph type="sldNum" sz="quarter" idx="12"/>
          </p:nvPr>
        </p:nvSpPr>
        <p:spPr/>
        <p:txBody>
          <a:bodyPr/>
          <a:lstStyle/>
          <a:p>
            <a:fld id="{080DD68C-5486-4B9A-B844-882072ED2919}" type="slidenum">
              <a:rPr lang="en-US" smtClean="0"/>
              <a:t>44</a:t>
            </a:fld>
            <a:endParaRPr lang="en-US" dirty="0"/>
          </a:p>
        </p:txBody>
      </p:sp>
    </p:spTree>
    <p:extLst>
      <p:ext uri="{BB962C8B-B14F-4D97-AF65-F5344CB8AC3E}">
        <p14:creationId xmlns:p14="http://schemas.microsoft.com/office/powerpoint/2010/main" val="4070025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1F227-DD34-4591-9DE6-05E4638AEF5F}"/>
              </a:ext>
            </a:extLst>
          </p:cNvPr>
          <p:cNvSpPr>
            <a:spLocks noGrp="1"/>
          </p:cNvSpPr>
          <p:nvPr>
            <p:ph type="title"/>
          </p:nvPr>
        </p:nvSpPr>
        <p:spPr/>
        <p:txBody>
          <a:bodyPr/>
          <a:lstStyle/>
          <a:p>
            <a:r>
              <a:rPr lang="en-US" dirty="0"/>
              <a:t>Response To Complaint -- The Grievance Process</a:t>
            </a:r>
          </a:p>
        </p:txBody>
      </p:sp>
      <p:sp>
        <p:nvSpPr>
          <p:cNvPr id="3" name="Content Placeholder 2">
            <a:extLst>
              <a:ext uri="{FF2B5EF4-FFF2-40B4-BE49-F238E27FC236}">
                <a16:creationId xmlns:a16="http://schemas.microsoft.com/office/drawing/2014/main" id="{6CDC3623-9D7C-47BD-AF77-131B1E5E1E0F}"/>
              </a:ext>
            </a:extLst>
          </p:cNvPr>
          <p:cNvSpPr>
            <a:spLocks noGrp="1"/>
          </p:cNvSpPr>
          <p:nvPr>
            <p:ph idx="1"/>
          </p:nvPr>
        </p:nvSpPr>
        <p:spPr/>
        <p:txBody>
          <a:bodyPr/>
          <a:lstStyle/>
          <a:p>
            <a:pPr marL="0" indent="0" algn="just">
              <a:buNone/>
            </a:pPr>
            <a:r>
              <a:rPr lang="en-US" dirty="0"/>
              <a:t>In addition to discussing Supportive Measures and explaining how to file a formal complaint, the district must follow its grievance process, which the Title IX regulations mandate includes the following elements:</a:t>
            </a:r>
          </a:p>
          <a:p>
            <a:pPr algn="just"/>
            <a:r>
              <a:rPr lang="en-US" dirty="0"/>
              <a:t>1.	Both the complainant and the respondent must be treated 	equitably – in other words, each must be afforded the </a:t>
            </a:r>
            <a:r>
              <a:rPr lang="en-US" b="1" i="1" dirty="0"/>
              <a:t>same</a:t>
            </a:r>
            <a:r>
              <a:rPr lang="en-US" dirty="0"/>
              <a:t> 	rights and responsibilities.</a:t>
            </a:r>
          </a:p>
          <a:p>
            <a:pPr algn="just"/>
            <a:r>
              <a:rPr lang="en-US" dirty="0"/>
              <a:t>2.	There must be an express presumption that the respondent 	(the individual who is claimed to have engaged in the sexual 	harassment) is not responsible for the alleged conduct until and 	unless the investigation determines otherwise.  (Sounds a lot 	like “innocent until proven guilty”.) 	</a:t>
            </a:r>
          </a:p>
        </p:txBody>
      </p:sp>
      <p:sp>
        <p:nvSpPr>
          <p:cNvPr id="4" name="Footer Placeholder 3">
            <a:extLst>
              <a:ext uri="{FF2B5EF4-FFF2-40B4-BE49-F238E27FC236}">
                <a16:creationId xmlns:a16="http://schemas.microsoft.com/office/drawing/2014/main" id="{7D84237A-9879-4941-9A0F-7EEAD1F3833E}"/>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7C944AEA-CEE1-497D-B436-79484B89D298}"/>
              </a:ext>
            </a:extLst>
          </p:cNvPr>
          <p:cNvSpPr>
            <a:spLocks noGrp="1"/>
          </p:cNvSpPr>
          <p:nvPr>
            <p:ph type="sldNum" sz="quarter" idx="12"/>
          </p:nvPr>
        </p:nvSpPr>
        <p:spPr/>
        <p:txBody>
          <a:bodyPr/>
          <a:lstStyle/>
          <a:p>
            <a:fld id="{080DD68C-5486-4B9A-B844-882072ED2919}" type="slidenum">
              <a:rPr lang="en-US" smtClean="0"/>
              <a:t>45</a:t>
            </a:fld>
            <a:endParaRPr lang="en-US" dirty="0"/>
          </a:p>
        </p:txBody>
      </p:sp>
    </p:spTree>
    <p:extLst>
      <p:ext uri="{BB962C8B-B14F-4D97-AF65-F5344CB8AC3E}">
        <p14:creationId xmlns:p14="http://schemas.microsoft.com/office/powerpoint/2010/main" val="648792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6F2E2-9CAC-4531-AFDE-96118EE24DE1}"/>
              </a:ext>
            </a:extLst>
          </p:cNvPr>
          <p:cNvSpPr>
            <a:spLocks noGrp="1"/>
          </p:cNvSpPr>
          <p:nvPr>
            <p:ph type="title"/>
          </p:nvPr>
        </p:nvSpPr>
        <p:spPr/>
        <p:txBody>
          <a:bodyPr/>
          <a:lstStyle/>
          <a:p>
            <a:r>
              <a:rPr lang="en-US" dirty="0"/>
              <a:t>Response To Complaint -- The Grievance Process</a:t>
            </a:r>
          </a:p>
        </p:txBody>
      </p:sp>
      <p:sp>
        <p:nvSpPr>
          <p:cNvPr id="3" name="Content Placeholder 2">
            <a:extLst>
              <a:ext uri="{FF2B5EF4-FFF2-40B4-BE49-F238E27FC236}">
                <a16:creationId xmlns:a16="http://schemas.microsoft.com/office/drawing/2014/main" id="{8D066690-7D06-4C31-9D94-AA136E556EF5}"/>
              </a:ext>
            </a:extLst>
          </p:cNvPr>
          <p:cNvSpPr>
            <a:spLocks noGrp="1"/>
          </p:cNvSpPr>
          <p:nvPr>
            <p:ph idx="1"/>
          </p:nvPr>
        </p:nvSpPr>
        <p:spPr/>
        <p:txBody>
          <a:bodyPr>
            <a:normAutofit lnSpcReduction="10000"/>
          </a:bodyPr>
          <a:lstStyle/>
          <a:p>
            <a:pPr algn="just"/>
            <a:r>
              <a:rPr lang="en-US" dirty="0"/>
              <a:t>3.	Require that neither the Title IX Coordinator, the Investigator, 	the Decision-Maker, the Appeals Decision-Maker, nor any 	individual designated to facilitate an informal resolution process 	– such as a mediation – has a conflict of interest or a bias for or 	against either the specific individuals involved or for or against 	complainants or respondents in general.</a:t>
            </a:r>
          </a:p>
          <a:p>
            <a:pPr algn="just"/>
            <a:r>
              <a:rPr lang="en-US" dirty="0"/>
              <a:t>4.	Ensure appropriate </a:t>
            </a:r>
            <a:r>
              <a:rPr lang="en-US" b="1" dirty="0"/>
              <a:t>training</a:t>
            </a:r>
            <a:r>
              <a:rPr lang="en-US" dirty="0"/>
              <a:t> of the Title IX Coordinator, the 	Investigator, the Decision-Maker, the Appeals Decision-Maker, 	nor any individual designated to facilitate an informal resolution 	process on how to perform their respective duties without 	prejudgment, and further train the Decision-Maker and Appeals 	Decision-Maker on how to determine the relevancy of 	questions and evidence (without favoritism).</a:t>
            </a:r>
          </a:p>
          <a:p>
            <a:pPr marL="0" indent="0" algn="just">
              <a:buNone/>
            </a:pPr>
            <a:r>
              <a:rPr lang="en-US" dirty="0"/>
              <a:t>	</a:t>
            </a:r>
          </a:p>
        </p:txBody>
      </p:sp>
      <p:sp>
        <p:nvSpPr>
          <p:cNvPr id="4" name="Footer Placeholder 3">
            <a:extLst>
              <a:ext uri="{FF2B5EF4-FFF2-40B4-BE49-F238E27FC236}">
                <a16:creationId xmlns:a16="http://schemas.microsoft.com/office/drawing/2014/main" id="{AAE7A7CC-B805-4564-BFF4-6D726267BBDC}"/>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CE54EEA6-7BBB-4F19-98DD-30B4EC88C21D}"/>
              </a:ext>
            </a:extLst>
          </p:cNvPr>
          <p:cNvSpPr>
            <a:spLocks noGrp="1"/>
          </p:cNvSpPr>
          <p:nvPr>
            <p:ph type="sldNum" sz="quarter" idx="12"/>
          </p:nvPr>
        </p:nvSpPr>
        <p:spPr/>
        <p:txBody>
          <a:bodyPr/>
          <a:lstStyle/>
          <a:p>
            <a:fld id="{080DD68C-5486-4B9A-B844-882072ED2919}" type="slidenum">
              <a:rPr lang="en-US" smtClean="0"/>
              <a:t>46</a:t>
            </a:fld>
            <a:endParaRPr lang="en-US" dirty="0"/>
          </a:p>
        </p:txBody>
      </p:sp>
    </p:spTree>
    <p:extLst>
      <p:ext uri="{BB962C8B-B14F-4D97-AF65-F5344CB8AC3E}">
        <p14:creationId xmlns:p14="http://schemas.microsoft.com/office/powerpoint/2010/main" val="4133348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205A8-DE9F-4102-A696-530E2E93131B}"/>
              </a:ext>
            </a:extLst>
          </p:cNvPr>
          <p:cNvSpPr>
            <a:spLocks noGrp="1"/>
          </p:cNvSpPr>
          <p:nvPr>
            <p:ph type="title"/>
          </p:nvPr>
        </p:nvSpPr>
        <p:spPr/>
        <p:txBody>
          <a:bodyPr/>
          <a:lstStyle/>
          <a:p>
            <a:r>
              <a:rPr lang="en-US" dirty="0"/>
              <a:t>Response To Complaint -- The Grievance Process</a:t>
            </a:r>
          </a:p>
        </p:txBody>
      </p:sp>
      <p:sp>
        <p:nvSpPr>
          <p:cNvPr id="3" name="Content Placeholder 2">
            <a:extLst>
              <a:ext uri="{FF2B5EF4-FFF2-40B4-BE49-F238E27FC236}">
                <a16:creationId xmlns:a16="http://schemas.microsoft.com/office/drawing/2014/main" id="{156AA057-CC0B-4C1D-9034-451E96660548}"/>
              </a:ext>
            </a:extLst>
          </p:cNvPr>
          <p:cNvSpPr>
            <a:spLocks noGrp="1"/>
          </p:cNvSpPr>
          <p:nvPr>
            <p:ph idx="1"/>
          </p:nvPr>
        </p:nvSpPr>
        <p:spPr/>
        <p:txBody>
          <a:bodyPr>
            <a:normAutofit/>
          </a:bodyPr>
          <a:lstStyle/>
          <a:p>
            <a:pPr algn="just"/>
            <a:r>
              <a:rPr lang="en-US" dirty="0"/>
              <a:t>5.	Include reasonably prompt timeframes, with allowances for 	temporary extensions for good cause, including the provision of 	written notice to the parties of the length of the extension and 	the reason for it. (Think of what might constitute “good” cause.) </a:t>
            </a:r>
          </a:p>
          <a:p>
            <a:pPr algn="just"/>
            <a:r>
              <a:rPr lang="en-US" dirty="0"/>
              <a:t>6.	Describe the potential disciplinary consequences that the 	district could impose should there be a finding of responsibility 	for sexual harassment, with the understanding that remedies 	must be designed to restore or preserve equal access to the 	district’s education program and activities. 	</a:t>
            </a:r>
          </a:p>
          <a:p>
            <a:pPr algn="just"/>
            <a:r>
              <a:rPr lang="en-US" dirty="0"/>
              <a:t>7.	Set forth the evidentiary standard that the district will use – 	preponderance of the evidence or clear and convincing, with 	the understanding that the same standard </a:t>
            </a:r>
            <a:r>
              <a:rPr lang="en-US" b="1" dirty="0"/>
              <a:t>must </a:t>
            </a:r>
            <a:r>
              <a:rPr lang="en-US" dirty="0"/>
              <a:t>be used in 	both employee-student and student-student cases.</a:t>
            </a:r>
          </a:p>
        </p:txBody>
      </p:sp>
      <p:sp>
        <p:nvSpPr>
          <p:cNvPr id="4" name="Footer Placeholder 3">
            <a:extLst>
              <a:ext uri="{FF2B5EF4-FFF2-40B4-BE49-F238E27FC236}">
                <a16:creationId xmlns:a16="http://schemas.microsoft.com/office/drawing/2014/main" id="{003992D3-6246-4289-82A2-09270B8497A5}"/>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D0A1411A-F289-43E8-A87B-05AC7252F63B}"/>
              </a:ext>
            </a:extLst>
          </p:cNvPr>
          <p:cNvSpPr>
            <a:spLocks noGrp="1"/>
          </p:cNvSpPr>
          <p:nvPr>
            <p:ph type="sldNum" sz="quarter" idx="12"/>
          </p:nvPr>
        </p:nvSpPr>
        <p:spPr/>
        <p:txBody>
          <a:bodyPr/>
          <a:lstStyle/>
          <a:p>
            <a:fld id="{080DD68C-5486-4B9A-B844-882072ED2919}" type="slidenum">
              <a:rPr lang="en-US" smtClean="0"/>
              <a:t>47</a:t>
            </a:fld>
            <a:endParaRPr lang="en-US" dirty="0"/>
          </a:p>
        </p:txBody>
      </p:sp>
    </p:spTree>
    <p:extLst>
      <p:ext uri="{BB962C8B-B14F-4D97-AF65-F5344CB8AC3E}">
        <p14:creationId xmlns:p14="http://schemas.microsoft.com/office/powerpoint/2010/main" val="471487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E0AA5-CEC0-4276-8B87-DD9F9DC905B6}"/>
              </a:ext>
            </a:extLst>
          </p:cNvPr>
          <p:cNvSpPr>
            <a:spLocks noGrp="1"/>
          </p:cNvSpPr>
          <p:nvPr>
            <p:ph type="title"/>
          </p:nvPr>
        </p:nvSpPr>
        <p:spPr/>
        <p:txBody>
          <a:bodyPr/>
          <a:lstStyle/>
          <a:p>
            <a:r>
              <a:rPr lang="en-US" dirty="0"/>
              <a:t>Response To Complaint -- The Grievance Process</a:t>
            </a:r>
          </a:p>
        </p:txBody>
      </p:sp>
      <p:sp>
        <p:nvSpPr>
          <p:cNvPr id="3" name="Content Placeholder 2">
            <a:extLst>
              <a:ext uri="{FF2B5EF4-FFF2-40B4-BE49-F238E27FC236}">
                <a16:creationId xmlns:a16="http://schemas.microsoft.com/office/drawing/2014/main" id="{3831A781-C737-4870-A3AA-C728EED4B3B9}"/>
              </a:ext>
            </a:extLst>
          </p:cNvPr>
          <p:cNvSpPr>
            <a:spLocks noGrp="1"/>
          </p:cNvSpPr>
          <p:nvPr>
            <p:ph idx="1"/>
          </p:nvPr>
        </p:nvSpPr>
        <p:spPr/>
        <p:txBody>
          <a:bodyPr>
            <a:normAutofit/>
          </a:bodyPr>
          <a:lstStyle/>
          <a:p>
            <a:pPr algn="just"/>
            <a:r>
              <a:rPr lang="en-US" sz="2800" dirty="0"/>
              <a:t>8.	Set forth the range of Supportive Measures 	that are available to the complainant and to 	the respondent.</a:t>
            </a:r>
          </a:p>
          <a:p>
            <a:pPr algn="just"/>
            <a:r>
              <a:rPr lang="en-US" sz="2800" dirty="0"/>
              <a:t>9.	Not require, allow, rely upon, or otherwise 	use questions or 	evidence that constitutes or 	seeks disclosure of information protected 	under legally recognized privileges, such as 	priest-penitent, doctor-patient, or social 	worker-student.</a:t>
            </a:r>
          </a:p>
        </p:txBody>
      </p:sp>
      <p:sp>
        <p:nvSpPr>
          <p:cNvPr id="4" name="Footer Placeholder 3">
            <a:extLst>
              <a:ext uri="{FF2B5EF4-FFF2-40B4-BE49-F238E27FC236}">
                <a16:creationId xmlns:a16="http://schemas.microsoft.com/office/drawing/2014/main" id="{2E68A6AB-AE44-488F-B4E1-3C4FD318C8B0}"/>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F1258EB5-E278-49D1-B722-DDB270AB325A}"/>
              </a:ext>
            </a:extLst>
          </p:cNvPr>
          <p:cNvSpPr>
            <a:spLocks noGrp="1"/>
          </p:cNvSpPr>
          <p:nvPr>
            <p:ph type="sldNum" sz="quarter" idx="12"/>
          </p:nvPr>
        </p:nvSpPr>
        <p:spPr/>
        <p:txBody>
          <a:bodyPr/>
          <a:lstStyle/>
          <a:p>
            <a:fld id="{080DD68C-5486-4B9A-B844-882072ED2919}" type="slidenum">
              <a:rPr lang="en-US" smtClean="0"/>
              <a:t>48</a:t>
            </a:fld>
            <a:endParaRPr lang="en-US" dirty="0"/>
          </a:p>
        </p:txBody>
      </p:sp>
    </p:spTree>
    <p:extLst>
      <p:ext uri="{BB962C8B-B14F-4D97-AF65-F5344CB8AC3E}">
        <p14:creationId xmlns:p14="http://schemas.microsoft.com/office/powerpoint/2010/main" val="4246133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CE4EE-4D50-45E4-ABE0-3CAE19585096}"/>
              </a:ext>
            </a:extLst>
          </p:cNvPr>
          <p:cNvSpPr>
            <a:spLocks noGrp="1"/>
          </p:cNvSpPr>
          <p:nvPr>
            <p:ph type="title"/>
          </p:nvPr>
        </p:nvSpPr>
        <p:spPr/>
        <p:txBody>
          <a:bodyPr/>
          <a:lstStyle/>
          <a:p>
            <a:r>
              <a:rPr lang="en-US" dirty="0"/>
              <a:t>Prior Behavior </a:t>
            </a:r>
          </a:p>
        </p:txBody>
      </p:sp>
      <p:sp>
        <p:nvSpPr>
          <p:cNvPr id="3" name="Content Placeholder 2">
            <a:extLst>
              <a:ext uri="{FF2B5EF4-FFF2-40B4-BE49-F238E27FC236}">
                <a16:creationId xmlns:a16="http://schemas.microsoft.com/office/drawing/2014/main" id="{F367B2F9-4521-4125-8F21-2347064DDDCA}"/>
              </a:ext>
            </a:extLst>
          </p:cNvPr>
          <p:cNvSpPr>
            <a:spLocks noGrp="1"/>
          </p:cNvSpPr>
          <p:nvPr>
            <p:ph idx="1"/>
          </p:nvPr>
        </p:nvSpPr>
        <p:spPr/>
        <p:txBody>
          <a:bodyPr>
            <a:normAutofit/>
          </a:bodyPr>
          <a:lstStyle/>
          <a:p>
            <a:r>
              <a:rPr lang="en-US" sz="2400" dirty="0"/>
              <a:t>Questions and evidence about the complainant's sexual predisposition or prior sexual behavior are not relevant </a:t>
            </a:r>
            <a:r>
              <a:rPr lang="en-US" sz="2400" b="1" i="1" dirty="0"/>
              <a:t>unless </a:t>
            </a:r>
            <a:r>
              <a:rPr lang="en-US" sz="2400" dirty="0"/>
              <a:t>offered to prove that someone other than the respondent committed the conduct alleged by the complainant, </a:t>
            </a:r>
            <a:r>
              <a:rPr lang="en-US" sz="2400" i="1" dirty="0"/>
              <a:t>or</a:t>
            </a:r>
            <a:r>
              <a:rPr lang="en-US" sz="2400" dirty="0"/>
              <a:t> if the questions and evidence concern specific incidents of the complainant's prior sexual behavior with respect to the respondent and are offered to prove consent.  </a:t>
            </a:r>
          </a:p>
          <a:p>
            <a:r>
              <a:rPr lang="en-US" sz="2400" dirty="0"/>
              <a:t>The decision-maker(s) must explain to the party proposing the questions any decision to exclude a question or evidence as not relevant.</a:t>
            </a:r>
          </a:p>
        </p:txBody>
      </p:sp>
      <p:sp>
        <p:nvSpPr>
          <p:cNvPr id="4" name="Footer Placeholder 3">
            <a:extLst>
              <a:ext uri="{FF2B5EF4-FFF2-40B4-BE49-F238E27FC236}">
                <a16:creationId xmlns:a16="http://schemas.microsoft.com/office/drawing/2014/main" id="{A19A87F4-A737-46ED-B5F3-10B7BAD0B0F1}"/>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81074C41-3918-4ED5-8DA1-92E55AD27EB4}"/>
              </a:ext>
            </a:extLst>
          </p:cNvPr>
          <p:cNvSpPr>
            <a:spLocks noGrp="1"/>
          </p:cNvSpPr>
          <p:nvPr>
            <p:ph type="sldNum" sz="quarter" idx="12"/>
          </p:nvPr>
        </p:nvSpPr>
        <p:spPr/>
        <p:txBody>
          <a:bodyPr/>
          <a:lstStyle/>
          <a:p>
            <a:fld id="{080DD68C-5486-4B9A-B844-882072ED2919}" type="slidenum">
              <a:rPr lang="en-US" smtClean="0"/>
              <a:t>49</a:t>
            </a:fld>
            <a:endParaRPr lang="en-US" dirty="0"/>
          </a:p>
        </p:txBody>
      </p:sp>
    </p:spTree>
    <p:extLst>
      <p:ext uri="{BB962C8B-B14F-4D97-AF65-F5344CB8AC3E}">
        <p14:creationId xmlns:p14="http://schemas.microsoft.com/office/powerpoint/2010/main" val="1199063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8AAEC-B7C9-43D0-9E3A-1D95FA886740}"/>
              </a:ext>
            </a:extLst>
          </p:cNvPr>
          <p:cNvSpPr>
            <a:spLocks noGrp="1"/>
          </p:cNvSpPr>
          <p:nvPr>
            <p:ph type="title"/>
          </p:nvPr>
        </p:nvSpPr>
        <p:spPr/>
        <p:txBody>
          <a:bodyPr>
            <a:normAutofit/>
          </a:bodyPr>
          <a:lstStyle/>
          <a:p>
            <a:r>
              <a:rPr lang="en-US" sz="6000" b="1" cap="all" dirty="0"/>
              <a:t>Title IX</a:t>
            </a:r>
            <a:endParaRPr lang="en-US" sz="6000" dirty="0"/>
          </a:p>
        </p:txBody>
      </p:sp>
      <p:sp>
        <p:nvSpPr>
          <p:cNvPr id="3" name="Content Placeholder 2">
            <a:extLst>
              <a:ext uri="{FF2B5EF4-FFF2-40B4-BE49-F238E27FC236}">
                <a16:creationId xmlns:a16="http://schemas.microsoft.com/office/drawing/2014/main" id="{330827AF-CA37-41F5-87FE-22CB87C42441}"/>
              </a:ext>
            </a:extLst>
          </p:cNvPr>
          <p:cNvSpPr>
            <a:spLocks noGrp="1"/>
          </p:cNvSpPr>
          <p:nvPr>
            <p:ph idx="1"/>
          </p:nvPr>
        </p:nvSpPr>
        <p:spPr/>
        <p:txBody>
          <a:bodyPr/>
          <a:lstStyle/>
          <a:p>
            <a:pPr algn="just"/>
            <a:r>
              <a:rPr lang="en-US" sz="2800" dirty="0"/>
              <a:t>Protects </a:t>
            </a:r>
            <a:r>
              <a:rPr lang="en-US" sz="2800" b="1" dirty="0">
                <a:solidFill>
                  <a:srgbClr val="0070C0"/>
                </a:solidFill>
              </a:rPr>
              <a:t>both</a:t>
            </a:r>
            <a:r>
              <a:rPr lang="en-US" sz="2800" dirty="0"/>
              <a:t> male and female students;</a:t>
            </a:r>
          </a:p>
          <a:p>
            <a:pPr marL="228600" indent="-228600" algn="just"/>
            <a:r>
              <a:rPr lang="en-US" sz="2800" dirty="0"/>
              <a:t>Prohibits sexually harassing conduct towards members of the same sex as well as members of the opposite sex;</a:t>
            </a:r>
          </a:p>
          <a:p>
            <a:pPr algn="just"/>
            <a:r>
              <a:rPr lang="en-US" sz="2800" dirty="0"/>
              <a:t>Applies to sexual harassment </a:t>
            </a:r>
            <a:r>
              <a:rPr lang="en-US" sz="2800" b="1" dirty="0">
                <a:solidFill>
                  <a:srgbClr val="0070C0"/>
                </a:solidFill>
              </a:rPr>
              <a:t>between</a:t>
            </a:r>
            <a:r>
              <a:rPr lang="en-US" sz="2800" dirty="0">
                <a:solidFill>
                  <a:srgbClr val="0070C0"/>
                </a:solidFill>
              </a:rPr>
              <a:t> </a:t>
            </a:r>
            <a:r>
              <a:rPr lang="en-US" sz="2800" b="1" dirty="0">
                <a:solidFill>
                  <a:srgbClr val="0070C0"/>
                </a:solidFill>
              </a:rPr>
              <a:t>students</a:t>
            </a:r>
            <a:r>
              <a:rPr lang="en-US" sz="2800" dirty="0"/>
              <a:t>, which is also known as “peer sexual harassment”.</a:t>
            </a:r>
          </a:p>
          <a:p>
            <a:pPr algn="just"/>
            <a:r>
              <a:rPr lang="en-US" sz="2800" dirty="0"/>
              <a:t>Ongoing issues regarding sexual orientation and transgendered protections. </a:t>
            </a:r>
          </a:p>
          <a:p>
            <a:pPr algn="just"/>
            <a:endParaRPr lang="en-US" sz="2800" dirty="0"/>
          </a:p>
          <a:p>
            <a:pPr algn="just"/>
            <a:endParaRPr lang="en-US" dirty="0"/>
          </a:p>
          <a:p>
            <a:endParaRPr lang="en-US" dirty="0"/>
          </a:p>
        </p:txBody>
      </p:sp>
      <p:sp>
        <p:nvSpPr>
          <p:cNvPr id="4" name="Footer Placeholder 3">
            <a:extLst>
              <a:ext uri="{FF2B5EF4-FFF2-40B4-BE49-F238E27FC236}">
                <a16:creationId xmlns:a16="http://schemas.microsoft.com/office/drawing/2014/main" id="{CCED6EB2-9E70-48E7-816D-37B0A0466C56}"/>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ACB50B8E-F0A6-4C4C-8264-0562412ED192}"/>
              </a:ext>
            </a:extLst>
          </p:cNvPr>
          <p:cNvSpPr>
            <a:spLocks noGrp="1"/>
          </p:cNvSpPr>
          <p:nvPr>
            <p:ph type="sldNum" sz="quarter" idx="12"/>
          </p:nvPr>
        </p:nvSpPr>
        <p:spPr/>
        <p:txBody>
          <a:bodyPr/>
          <a:lstStyle/>
          <a:p>
            <a:fld id="{080DD68C-5486-4B9A-B844-882072ED2919}" type="slidenum">
              <a:rPr lang="en-US" smtClean="0"/>
              <a:t>5</a:t>
            </a:fld>
            <a:endParaRPr lang="en-US" dirty="0"/>
          </a:p>
        </p:txBody>
      </p:sp>
    </p:spTree>
    <p:extLst>
      <p:ext uri="{BB962C8B-B14F-4D97-AF65-F5344CB8AC3E}">
        <p14:creationId xmlns:p14="http://schemas.microsoft.com/office/powerpoint/2010/main" val="4016249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0B995-9F22-4AA6-8B9C-D2799019DD36}"/>
              </a:ext>
            </a:extLst>
          </p:cNvPr>
          <p:cNvSpPr>
            <a:spLocks noGrp="1"/>
          </p:cNvSpPr>
          <p:nvPr>
            <p:ph type="title"/>
          </p:nvPr>
        </p:nvSpPr>
        <p:spPr/>
        <p:txBody>
          <a:bodyPr>
            <a:normAutofit/>
          </a:bodyPr>
          <a:lstStyle/>
          <a:p>
            <a:r>
              <a:rPr lang="en-US" dirty="0"/>
              <a:t>Once A Formal Complaint Is Filed: The First Steps</a:t>
            </a:r>
          </a:p>
        </p:txBody>
      </p:sp>
      <p:sp>
        <p:nvSpPr>
          <p:cNvPr id="3" name="Content Placeholder 2">
            <a:extLst>
              <a:ext uri="{FF2B5EF4-FFF2-40B4-BE49-F238E27FC236}">
                <a16:creationId xmlns:a16="http://schemas.microsoft.com/office/drawing/2014/main" id="{A43D0A51-358C-48D6-8CA4-7A2E93205FBF}"/>
              </a:ext>
            </a:extLst>
          </p:cNvPr>
          <p:cNvSpPr>
            <a:spLocks noGrp="1"/>
          </p:cNvSpPr>
          <p:nvPr>
            <p:ph idx="1"/>
          </p:nvPr>
        </p:nvSpPr>
        <p:spPr/>
        <p:txBody>
          <a:bodyPr>
            <a:normAutofit/>
          </a:bodyPr>
          <a:lstStyle/>
          <a:p>
            <a:pPr marL="347662" lvl="1" indent="0">
              <a:buNone/>
            </a:pPr>
            <a:r>
              <a:rPr lang="en-US" dirty="0"/>
              <a:t>If the complainant files a formal complaint, the district must take these steps  </a:t>
            </a:r>
          </a:p>
          <a:p>
            <a:pPr marL="347662" lvl="1" indent="0">
              <a:buNone/>
            </a:pPr>
            <a:r>
              <a:rPr lang="en-US" dirty="0"/>
              <a:t>1.	Provide the parties with notice of the allegations, including:</a:t>
            </a:r>
          </a:p>
          <a:p>
            <a:pPr lvl="2"/>
            <a:r>
              <a:rPr lang="en-US" dirty="0"/>
              <a:t>The identity of the complainant and the respondent</a:t>
            </a:r>
          </a:p>
          <a:p>
            <a:pPr lvl="2"/>
            <a:r>
              <a:rPr lang="en-US" dirty="0"/>
              <a:t>Conduct alleged to constitute the sexual harassment</a:t>
            </a:r>
          </a:p>
          <a:p>
            <a:pPr lvl="2"/>
            <a:r>
              <a:rPr lang="en-US" dirty="0"/>
              <a:t>The date and location of incident</a:t>
            </a:r>
          </a:p>
          <a:p>
            <a:pPr marL="347662" lvl="1" indent="0">
              <a:buNone/>
            </a:pPr>
            <a:r>
              <a:rPr lang="en-US" dirty="0"/>
              <a:t>2.	Provide:</a:t>
            </a:r>
          </a:p>
          <a:p>
            <a:pPr lvl="2"/>
            <a:r>
              <a:rPr lang="en-US" dirty="0"/>
              <a:t>Notice of the grievance process, including any informal resolution processes available;</a:t>
            </a:r>
          </a:p>
          <a:p>
            <a:pPr lvl="2"/>
            <a:r>
              <a:rPr lang="en-US" dirty="0"/>
              <a:t>A statement that the determination of responsibility will not be made until the end of the process;</a:t>
            </a:r>
          </a:p>
          <a:p>
            <a:pPr lvl="2"/>
            <a:r>
              <a:rPr lang="en-US" dirty="0"/>
              <a:t>Notice of the right to have advisor (including an attorney) at all stages; and </a:t>
            </a:r>
          </a:p>
          <a:p>
            <a:pPr lvl="2"/>
            <a:r>
              <a:rPr lang="en-US" dirty="0"/>
              <a:t>A citation to the section of the district’s disciplinary code that prohibits providing false statements and information during the grievance process.</a:t>
            </a:r>
          </a:p>
          <a:p>
            <a:pPr marL="347662" lvl="1" indent="0">
              <a:buNone/>
            </a:pPr>
            <a:r>
              <a:rPr lang="en-US" dirty="0"/>
              <a:t>3.	Determine if the conduct, as alleged, would violate Title IX</a:t>
            </a:r>
          </a:p>
          <a:p>
            <a:endParaRPr lang="en-US" dirty="0"/>
          </a:p>
        </p:txBody>
      </p:sp>
      <p:sp>
        <p:nvSpPr>
          <p:cNvPr id="4" name="Footer Placeholder 3">
            <a:extLst>
              <a:ext uri="{FF2B5EF4-FFF2-40B4-BE49-F238E27FC236}">
                <a16:creationId xmlns:a16="http://schemas.microsoft.com/office/drawing/2014/main" id="{D16E3882-8993-49A1-916A-84FB800D0012}"/>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7DAA46B2-7A20-4D4D-807A-C81292208280}"/>
              </a:ext>
            </a:extLst>
          </p:cNvPr>
          <p:cNvSpPr>
            <a:spLocks noGrp="1"/>
          </p:cNvSpPr>
          <p:nvPr>
            <p:ph type="sldNum" sz="quarter" idx="12"/>
          </p:nvPr>
        </p:nvSpPr>
        <p:spPr/>
        <p:txBody>
          <a:bodyPr/>
          <a:lstStyle/>
          <a:p>
            <a:fld id="{080DD68C-5486-4B9A-B844-882072ED2919}" type="slidenum">
              <a:rPr lang="en-US" smtClean="0"/>
              <a:t>50</a:t>
            </a:fld>
            <a:endParaRPr lang="en-US" dirty="0"/>
          </a:p>
        </p:txBody>
      </p:sp>
    </p:spTree>
    <p:extLst>
      <p:ext uri="{BB962C8B-B14F-4D97-AF65-F5344CB8AC3E}">
        <p14:creationId xmlns:p14="http://schemas.microsoft.com/office/powerpoint/2010/main" val="4276359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789A4-5192-42A7-81BB-A3EFAA106058}"/>
              </a:ext>
            </a:extLst>
          </p:cNvPr>
          <p:cNvSpPr>
            <a:spLocks noGrp="1"/>
          </p:cNvSpPr>
          <p:nvPr>
            <p:ph type="title"/>
          </p:nvPr>
        </p:nvSpPr>
        <p:spPr/>
        <p:txBody>
          <a:bodyPr/>
          <a:lstStyle/>
          <a:p>
            <a:r>
              <a:rPr lang="en-US" dirty="0"/>
              <a:t>Once A Formal Complaint Is Filed (“Due Process”)</a:t>
            </a:r>
          </a:p>
        </p:txBody>
      </p:sp>
      <p:sp>
        <p:nvSpPr>
          <p:cNvPr id="3" name="Content Placeholder 2">
            <a:extLst>
              <a:ext uri="{FF2B5EF4-FFF2-40B4-BE49-F238E27FC236}">
                <a16:creationId xmlns:a16="http://schemas.microsoft.com/office/drawing/2014/main" id="{B57A9E80-6349-4216-B1EC-3C938DA2492F}"/>
              </a:ext>
            </a:extLst>
          </p:cNvPr>
          <p:cNvSpPr>
            <a:spLocks noGrp="1"/>
          </p:cNvSpPr>
          <p:nvPr>
            <p:ph idx="1"/>
          </p:nvPr>
        </p:nvSpPr>
        <p:spPr/>
        <p:txBody>
          <a:bodyPr>
            <a:normAutofit fontScale="92500" lnSpcReduction="20000"/>
          </a:bodyPr>
          <a:lstStyle/>
          <a:p>
            <a:r>
              <a:rPr lang="en-US" dirty="0">
                <a:solidFill>
                  <a:schemeClr val="tx1"/>
                </a:solidFill>
              </a:rPr>
              <a:t>During the investigation, the district:</a:t>
            </a:r>
          </a:p>
          <a:p>
            <a:pPr lvl="1"/>
            <a:r>
              <a:rPr lang="en-US" sz="2200" dirty="0"/>
              <a:t>Must provide each party with an equal opportunity to present witnesses, including fact and expert witnesses, and other evidence;</a:t>
            </a:r>
          </a:p>
          <a:p>
            <a:pPr lvl="1"/>
            <a:r>
              <a:rPr lang="en-US" sz="2200" dirty="0"/>
              <a:t>Cannot restrict the ability of either party to discuss the allegation or gather/present relevant evidence,</a:t>
            </a:r>
          </a:p>
          <a:p>
            <a:pPr lvl="1"/>
            <a:r>
              <a:rPr lang="en-US" sz="2200" dirty="0"/>
              <a:t>Must allow each party to have an advisor of their choosing at each step;</a:t>
            </a:r>
          </a:p>
          <a:p>
            <a:pPr lvl="1"/>
            <a:r>
              <a:rPr lang="en-US" sz="2200" dirty="0"/>
              <a:t>Must provide each party the opportunity to inspect and review all evidence; and </a:t>
            </a:r>
          </a:p>
          <a:p>
            <a:pPr lvl="1"/>
            <a:r>
              <a:rPr lang="en-US" sz="2200" dirty="0"/>
              <a:t>Prior to the completion of the formal investigation report, must provide each party and the party’s advisor with a copy of the evidence for the purpose of reviewing it.</a:t>
            </a:r>
          </a:p>
          <a:p>
            <a:pPr lvl="1"/>
            <a:r>
              <a:rPr lang="en-US" sz="2200" dirty="0"/>
              <a:t>Must provide each party with up to ten days to provide written responses to the evidence.</a:t>
            </a:r>
          </a:p>
          <a:p>
            <a:endParaRPr lang="en-US" dirty="0"/>
          </a:p>
        </p:txBody>
      </p:sp>
      <p:sp>
        <p:nvSpPr>
          <p:cNvPr id="4" name="Footer Placeholder 3">
            <a:extLst>
              <a:ext uri="{FF2B5EF4-FFF2-40B4-BE49-F238E27FC236}">
                <a16:creationId xmlns:a16="http://schemas.microsoft.com/office/drawing/2014/main" id="{8AC9D238-4F3A-4EB3-9E5B-1859D4DC5917}"/>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D35BB142-AD97-472E-ADCD-DBD8237BCEAB}"/>
              </a:ext>
            </a:extLst>
          </p:cNvPr>
          <p:cNvSpPr>
            <a:spLocks noGrp="1"/>
          </p:cNvSpPr>
          <p:nvPr>
            <p:ph type="sldNum" sz="quarter" idx="12"/>
          </p:nvPr>
        </p:nvSpPr>
        <p:spPr/>
        <p:txBody>
          <a:bodyPr/>
          <a:lstStyle/>
          <a:p>
            <a:fld id="{080DD68C-5486-4B9A-B844-882072ED2919}" type="slidenum">
              <a:rPr lang="en-US" smtClean="0"/>
              <a:t>51</a:t>
            </a:fld>
            <a:endParaRPr lang="en-US" dirty="0"/>
          </a:p>
        </p:txBody>
      </p:sp>
    </p:spTree>
    <p:extLst>
      <p:ext uri="{BB962C8B-B14F-4D97-AF65-F5344CB8AC3E}">
        <p14:creationId xmlns:p14="http://schemas.microsoft.com/office/powerpoint/2010/main" val="1246221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C6C5C-E9F3-4BE4-B18A-4EA99D81A841}"/>
              </a:ext>
            </a:extLst>
          </p:cNvPr>
          <p:cNvSpPr>
            <a:spLocks noGrp="1"/>
          </p:cNvSpPr>
          <p:nvPr>
            <p:ph type="title"/>
          </p:nvPr>
        </p:nvSpPr>
        <p:spPr/>
        <p:txBody>
          <a:bodyPr/>
          <a:lstStyle/>
          <a:p>
            <a:r>
              <a:rPr lang="en-US" dirty="0"/>
              <a:t>Student Discipline</a:t>
            </a:r>
          </a:p>
        </p:txBody>
      </p:sp>
      <p:sp>
        <p:nvSpPr>
          <p:cNvPr id="3" name="Content Placeholder 2">
            <a:extLst>
              <a:ext uri="{FF2B5EF4-FFF2-40B4-BE49-F238E27FC236}">
                <a16:creationId xmlns:a16="http://schemas.microsoft.com/office/drawing/2014/main" id="{412F5F75-7F30-444F-8FEC-7BC4C2C1E033}"/>
              </a:ext>
            </a:extLst>
          </p:cNvPr>
          <p:cNvSpPr>
            <a:spLocks noGrp="1"/>
          </p:cNvSpPr>
          <p:nvPr>
            <p:ph idx="1"/>
          </p:nvPr>
        </p:nvSpPr>
        <p:spPr/>
        <p:txBody>
          <a:bodyPr>
            <a:normAutofit/>
          </a:bodyPr>
          <a:lstStyle/>
          <a:p>
            <a:r>
              <a:rPr lang="en-US" sz="2400" dirty="0"/>
              <a:t>Are all of these procedures consistent with a school district’s typical student suspension and (even) expulsion procedures?</a:t>
            </a:r>
          </a:p>
          <a:p>
            <a:r>
              <a:rPr lang="en-US" sz="2400" dirty="0"/>
              <a:t>May decouple a charge of Title IX based sexual harassment from the charges in a student discipline procedure (and proceed on another basis).    </a:t>
            </a:r>
          </a:p>
        </p:txBody>
      </p:sp>
      <p:sp>
        <p:nvSpPr>
          <p:cNvPr id="4" name="Footer Placeholder 3">
            <a:extLst>
              <a:ext uri="{FF2B5EF4-FFF2-40B4-BE49-F238E27FC236}">
                <a16:creationId xmlns:a16="http://schemas.microsoft.com/office/drawing/2014/main" id="{82260A2B-BA91-4654-A44E-EA0C77475EA1}"/>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CA520666-7544-441B-ABCA-0E71F35EA2CA}"/>
              </a:ext>
            </a:extLst>
          </p:cNvPr>
          <p:cNvSpPr>
            <a:spLocks noGrp="1"/>
          </p:cNvSpPr>
          <p:nvPr>
            <p:ph type="sldNum" sz="quarter" idx="12"/>
          </p:nvPr>
        </p:nvSpPr>
        <p:spPr/>
        <p:txBody>
          <a:bodyPr/>
          <a:lstStyle/>
          <a:p>
            <a:fld id="{080DD68C-5486-4B9A-B844-882072ED2919}" type="slidenum">
              <a:rPr lang="en-US" smtClean="0"/>
              <a:t>52</a:t>
            </a:fld>
            <a:endParaRPr lang="en-US" dirty="0"/>
          </a:p>
        </p:txBody>
      </p:sp>
    </p:spTree>
    <p:extLst>
      <p:ext uri="{BB962C8B-B14F-4D97-AF65-F5344CB8AC3E}">
        <p14:creationId xmlns:p14="http://schemas.microsoft.com/office/powerpoint/2010/main" val="2360707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429BC-CD2E-4025-AA0D-AB5874DB7476}"/>
              </a:ext>
            </a:extLst>
          </p:cNvPr>
          <p:cNvSpPr>
            <a:spLocks noGrp="1"/>
          </p:cNvSpPr>
          <p:nvPr>
            <p:ph type="title"/>
          </p:nvPr>
        </p:nvSpPr>
        <p:spPr/>
        <p:txBody>
          <a:bodyPr/>
          <a:lstStyle/>
          <a:p>
            <a:r>
              <a:rPr lang="en-US" b="1" dirty="0"/>
              <a:t>Investigation:  First Steps</a:t>
            </a:r>
            <a:endParaRPr lang="en-US" dirty="0"/>
          </a:p>
        </p:txBody>
      </p:sp>
      <p:sp>
        <p:nvSpPr>
          <p:cNvPr id="3" name="Content Placeholder 2">
            <a:extLst>
              <a:ext uri="{FF2B5EF4-FFF2-40B4-BE49-F238E27FC236}">
                <a16:creationId xmlns:a16="http://schemas.microsoft.com/office/drawing/2014/main" id="{1B12A5DF-9A4D-4FED-B2CE-035F05037814}"/>
              </a:ext>
            </a:extLst>
          </p:cNvPr>
          <p:cNvSpPr>
            <a:spLocks noGrp="1"/>
          </p:cNvSpPr>
          <p:nvPr>
            <p:ph idx="1"/>
          </p:nvPr>
        </p:nvSpPr>
        <p:spPr/>
        <p:txBody>
          <a:bodyPr/>
          <a:lstStyle/>
          <a:p>
            <a:r>
              <a:rPr lang="en-US" sz="3200" dirty="0"/>
              <a:t>Order of witnesses is important.</a:t>
            </a:r>
          </a:p>
          <a:p>
            <a:r>
              <a:rPr lang="en-US" sz="3200" dirty="0"/>
              <a:t>Usually, start with complainant and save the accused for last.</a:t>
            </a:r>
          </a:p>
          <a:p>
            <a:r>
              <a:rPr lang="en-US" sz="3200" dirty="0"/>
              <a:t>Why?  To funnel the investigation; to be able to confront the accused appropriately</a:t>
            </a:r>
            <a:r>
              <a:rPr lang="en-US" sz="2800" dirty="0"/>
              <a:t>.</a:t>
            </a:r>
          </a:p>
          <a:p>
            <a:endParaRPr lang="en-US" dirty="0"/>
          </a:p>
        </p:txBody>
      </p:sp>
      <p:sp>
        <p:nvSpPr>
          <p:cNvPr id="4" name="Footer Placeholder 3">
            <a:extLst>
              <a:ext uri="{FF2B5EF4-FFF2-40B4-BE49-F238E27FC236}">
                <a16:creationId xmlns:a16="http://schemas.microsoft.com/office/drawing/2014/main" id="{FEC20FB4-FE94-4251-80C7-451985C76F8F}"/>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C5AAC7FA-95F8-465B-AE76-96D07396C5F7}"/>
              </a:ext>
            </a:extLst>
          </p:cNvPr>
          <p:cNvSpPr>
            <a:spLocks noGrp="1"/>
          </p:cNvSpPr>
          <p:nvPr>
            <p:ph type="sldNum" sz="quarter" idx="12"/>
          </p:nvPr>
        </p:nvSpPr>
        <p:spPr/>
        <p:txBody>
          <a:bodyPr/>
          <a:lstStyle/>
          <a:p>
            <a:fld id="{080DD68C-5486-4B9A-B844-882072ED2919}" type="slidenum">
              <a:rPr lang="en-US" smtClean="0"/>
              <a:t>53</a:t>
            </a:fld>
            <a:endParaRPr lang="en-US" dirty="0"/>
          </a:p>
        </p:txBody>
      </p:sp>
    </p:spTree>
    <p:extLst>
      <p:ext uri="{BB962C8B-B14F-4D97-AF65-F5344CB8AC3E}">
        <p14:creationId xmlns:p14="http://schemas.microsoft.com/office/powerpoint/2010/main" val="3215060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A82C5-8086-4D62-B829-995986AD6B45}"/>
              </a:ext>
            </a:extLst>
          </p:cNvPr>
          <p:cNvSpPr>
            <a:spLocks noGrp="1"/>
          </p:cNvSpPr>
          <p:nvPr>
            <p:ph type="title"/>
          </p:nvPr>
        </p:nvSpPr>
        <p:spPr/>
        <p:txBody>
          <a:bodyPr/>
          <a:lstStyle/>
          <a:p>
            <a:r>
              <a:rPr lang="en-US" b="1" dirty="0"/>
              <a:t>Who Is Doing What</a:t>
            </a:r>
            <a:r>
              <a:rPr lang="en-US" b="1" i="1" dirty="0"/>
              <a:t>?</a:t>
            </a:r>
            <a:endParaRPr lang="en-US" dirty="0"/>
          </a:p>
        </p:txBody>
      </p:sp>
      <p:sp>
        <p:nvSpPr>
          <p:cNvPr id="3" name="Content Placeholder 2">
            <a:extLst>
              <a:ext uri="{FF2B5EF4-FFF2-40B4-BE49-F238E27FC236}">
                <a16:creationId xmlns:a16="http://schemas.microsoft.com/office/drawing/2014/main" id="{66F5D7E4-5707-4BFF-9143-96A3455BA73E}"/>
              </a:ext>
            </a:extLst>
          </p:cNvPr>
          <p:cNvSpPr>
            <a:spLocks noGrp="1"/>
          </p:cNvSpPr>
          <p:nvPr>
            <p:ph idx="1"/>
          </p:nvPr>
        </p:nvSpPr>
        <p:spPr/>
        <p:txBody>
          <a:bodyPr>
            <a:normAutofit/>
          </a:bodyPr>
          <a:lstStyle/>
          <a:p>
            <a:r>
              <a:rPr lang="en-US" sz="2400" dirty="0"/>
              <a:t>Selecting an appropriate interviewer for an investigation (or for a particular student).</a:t>
            </a:r>
          </a:p>
          <a:p>
            <a:r>
              <a:rPr lang="en-US" sz="2400" dirty="0"/>
              <a:t>Consider age of witnesses (including complainant and the accused), the nature of the allegations, and advantages of someone who can establish rapport.</a:t>
            </a:r>
          </a:p>
          <a:p>
            <a:r>
              <a:rPr lang="en-US" sz="2400" dirty="0"/>
              <a:t>Training and qualifications (for example, Title IX trained persons for investigation), including prior experience.  </a:t>
            </a:r>
          </a:p>
          <a:p>
            <a:r>
              <a:rPr lang="en-US" sz="2400" dirty="0"/>
              <a:t>Who/how many should be present during interview? (School personnel and outsiders/agencies; parents?) </a:t>
            </a:r>
          </a:p>
          <a:p>
            <a:endParaRPr lang="en-US" dirty="0"/>
          </a:p>
        </p:txBody>
      </p:sp>
      <p:sp>
        <p:nvSpPr>
          <p:cNvPr id="4" name="Footer Placeholder 3">
            <a:extLst>
              <a:ext uri="{FF2B5EF4-FFF2-40B4-BE49-F238E27FC236}">
                <a16:creationId xmlns:a16="http://schemas.microsoft.com/office/drawing/2014/main" id="{69FE5EAB-7FE8-4AFA-91AB-7C8F467753D1}"/>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5558A898-3FD1-41B4-91DF-864707EF9920}"/>
              </a:ext>
            </a:extLst>
          </p:cNvPr>
          <p:cNvSpPr>
            <a:spLocks noGrp="1"/>
          </p:cNvSpPr>
          <p:nvPr>
            <p:ph type="sldNum" sz="quarter" idx="12"/>
          </p:nvPr>
        </p:nvSpPr>
        <p:spPr/>
        <p:txBody>
          <a:bodyPr/>
          <a:lstStyle/>
          <a:p>
            <a:fld id="{080DD68C-5486-4B9A-B844-882072ED2919}" type="slidenum">
              <a:rPr lang="en-US" smtClean="0"/>
              <a:t>54</a:t>
            </a:fld>
            <a:endParaRPr lang="en-US" dirty="0"/>
          </a:p>
        </p:txBody>
      </p:sp>
    </p:spTree>
    <p:extLst>
      <p:ext uri="{BB962C8B-B14F-4D97-AF65-F5344CB8AC3E}">
        <p14:creationId xmlns:p14="http://schemas.microsoft.com/office/powerpoint/2010/main" val="4173679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E9F6C-53E6-42F9-ACDB-1BE3EF927F11}"/>
              </a:ext>
            </a:extLst>
          </p:cNvPr>
          <p:cNvSpPr>
            <a:spLocks noGrp="1"/>
          </p:cNvSpPr>
          <p:nvPr>
            <p:ph type="title"/>
          </p:nvPr>
        </p:nvSpPr>
        <p:spPr/>
        <p:txBody>
          <a:bodyPr/>
          <a:lstStyle/>
          <a:p>
            <a:r>
              <a:rPr lang="en-US" dirty="0"/>
              <a:t>While Interviewing: Notes, etc.</a:t>
            </a:r>
          </a:p>
        </p:txBody>
      </p:sp>
      <p:sp>
        <p:nvSpPr>
          <p:cNvPr id="3" name="Content Placeholder 2">
            <a:extLst>
              <a:ext uri="{FF2B5EF4-FFF2-40B4-BE49-F238E27FC236}">
                <a16:creationId xmlns:a16="http://schemas.microsoft.com/office/drawing/2014/main" id="{173F9BDF-A521-442B-A9B0-CB4A005A47D9}"/>
              </a:ext>
            </a:extLst>
          </p:cNvPr>
          <p:cNvSpPr>
            <a:spLocks noGrp="1"/>
          </p:cNvSpPr>
          <p:nvPr>
            <p:ph idx="1"/>
          </p:nvPr>
        </p:nvSpPr>
        <p:spPr/>
        <p:txBody>
          <a:bodyPr/>
          <a:lstStyle/>
          <a:p>
            <a:r>
              <a:rPr lang="en-US" sz="2800" dirty="0"/>
              <a:t>Note taking: what you must do to keep away via FERPA and FOIA?</a:t>
            </a:r>
          </a:p>
          <a:p>
            <a:r>
              <a:rPr lang="en-US" sz="2800" dirty="0"/>
              <a:t>Other forms of keeping a “record” (i.e., tape recording)? </a:t>
            </a:r>
          </a:p>
          <a:p>
            <a:r>
              <a:rPr lang="en-US" sz="2800" b="1" dirty="0"/>
              <a:t>Pro</a:t>
            </a:r>
            <a:r>
              <a:rPr lang="en-US" sz="2800" dirty="0"/>
              <a:t>: it creates a record.</a:t>
            </a:r>
          </a:p>
          <a:p>
            <a:r>
              <a:rPr lang="en-US" sz="2800" b="1" dirty="0"/>
              <a:t>Con</a:t>
            </a:r>
            <a:r>
              <a:rPr lang="en-US" sz="2800" dirty="0"/>
              <a:t>: it creates a record (even if not FOIA-able or FERPA-able, it may be subpoena-able).</a:t>
            </a:r>
            <a:r>
              <a:rPr lang="en-US" sz="2400" dirty="0"/>
              <a:t>	</a:t>
            </a:r>
          </a:p>
          <a:p>
            <a:endParaRPr lang="en-US" dirty="0"/>
          </a:p>
        </p:txBody>
      </p:sp>
      <p:sp>
        <p:nvSpPr>
          <p:cNvPr id="4" name="Footer Placeholder 3">
            <a:extLst>
              <a:ext uri="{FF2B5EF4-FFF2-40B4-BE49-F238E27FC236}">
                <a16:creationId xmlns:a16="http://schemas.microsoft.com/office/drawing/2014/main" id="{AD513AC7-95AA-407E-B061-03257C745C74}"/>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F953AEC6-3537-4C16-8CF2-B0DAE6CB13B3}"/>
              </a:ext>
            </a:extLst>
          </p:cNvPr>
          <p:cNvSpPr>
            <a:spLocks noGrp="1"/>
          </p:cNvSpPr>
          <p:nvPr>
            <p:ph type="sldNum" sz="quarter" idx="12"/>
          </p:nvPr>
        </p:nvSpPr>
        <p:spPr/>
        <p:txBody>
          <a:bodyPr/>
          <a:lstStyle/>
          <a:p>
            <a:fld id="{080DD68C-5486-4B9A-B844-882072ED2919}" type="slidenum">
              <a:rPr lang="en-US" smtClean="0"/>
              <a:t>55</a:t>
            </a:fld>
            <a:endParaRPr lang="en-US" dirty="0"/>
          </a:p>
        </p:txBody>
      </p:sp>
    </p:spTree>
    <p:extLst>
      <p:ext uri="{BB962C8B-B14F-4D97-AF65-F5344CB8AC3E}">
        <p14:creationId xmlns:p14="http://schemas.microsoft.com/office/powerpoint/2010/main" val="2811637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797A6-9767-4F04-B42E-30BC93997E31}"/>
              </a:ext>
            </a:extLst>
          </p:cNvPr>
          <p:cNvSpPr>
            <a:spLocks noGrp="1"/>
          </p:cNvSpPr>
          <p:nvPr>
            <p:ph type="title"/>
          </p:nvPr>
        </p:nvSpPr>
        <p:spPr/>
        <p:txBody>
          <a:bodyPr/>
          <a:lstStyle/>
          <a:p>
            <a:r>
              <a:rPr lang="en-US" dirty="0"/>
              <a:t>The Interview: The Beginning</a:t>
            </a:r>
          </a:p>
        </p:txBody>
      </p:sp>
      <p:sp>
        <p:nvSpPr>
          <p:cNvPr id="3" name="Content Placeholder 2">
            <a:extLst>
              <a:ext uri="{FF2B5EF4-FFF2-40B4-BE49-F238E27FC236}">
                <a16:creationId xmlns:a16="http://schemas.microsoft.com/office/drawing/2014/main" id="{7C50AA62-E55C-44B3-AAA4-29A2A7ECE470}"/>
              </a:ext>
            </a:extLst>
          </p:cNvPr>
          <p:cNvSpPr>
            <a:spLocks noGrp="1"/>
          </p:cNvSpPr>
          <p:nvPr>
            <p:ph idx="1"/>
          </p:nvPr>
        </p:nvSpPr>
        <p:spPr/>
        <p:txBody>
          <a:bodyPr>
            <a:normAutofit/>
          </a:bodyPr>
          <a:lstStyle/>
          <a:p>
            <a:r>
              <a:rPr lang="en-US" sz="2400" dirty="0"/>
              <a:t>Review relevant records; show them to witnesses as appropriate. Examples: complaints, policies, incident reports, evidence. </a:t>
            </a:r>
          </a:p>
          <a:p>
            <a:r>
              <a:rPr lang="en-US" sz="2400" dirty="0"/>
              <a:t>Be prepared!! </a:t>
            </a:r>
          </a:p>
          <a:p>
            <a:r>
              <a:rPr lang="en-US" sz="2400" dirty="0"/>
              <a:t>Explain to witness purpose of interview.</a:t>
            </a:r>
          </a:p>
          <a:p>
            <a:r>
              <a:rPr lang="en-US" sz="2400" dirty="0"/>
              <a:t>Explain obligation to cooperate (you may draw adverse inference when accused refuses to answer relevant questions). </a:t>
            </a:r>
          </a:p>
          <a:p>
            <a:r>
              <a:rPr lang="en-US" sz="2400" dirty="0"/>
              <a:t>Explain protections against retaliation.   </a:t>
            </a:r>
          </a:p>
          <a:p>
            <a:endParaRPr lang="en-US" dirty="0"/>
          </a:p>
        </p:txBody>
      </p:sp>
      <p:sp>
        <p:nvSpPr>
          <p:cNvPr id="4" name="Footer Placeholder 3">
            <a:extLst>
              <a:ext uri="{FF2B5EF4-FFF2-40B4-BE49-F238E27FC236}">
                <a16:creationId xmlns:a16="http://schemas.microsoft.com/office/drawing/2014/main" id="{1E692CBB-8E03-441D-8D59-6ACE1294BCBD}"/>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915BB8EE-1D3F-427E-9D04-C97C3A5B389C}"/>
              </a:ext>
            </a:extLst>
          </p:cNvPr>
          <p:cNvSpPr>
            <a:spLocks noGrp="1"/>
          </p:cNvSpPr>
          <p:nvPr>
            <p:ph type="sldNum" sz="quarter" idx="12"/>
          </p:nvPr>
        </p:nvSpPr>
        <p:spPr/>
        <p:txBody>
          <a:bodyPr/>
          <a:lstStyle/>
          <a:p>
            <a:fld id="{080DD68C-5486-4B9A-B844-882072ED2919}" type="slidenum">
              <a:rPr lang="en-US" smtClean="0"/>
              <a:t>56</a:t>
            </a:fld>
            <a:endParaRPr lang="en-US" dirty="0"/>
          </a:p>
        </p:txBody>
      </p:sp>
    </p:spTree>
    <p:extLst>
      <p:ext uri="{BB962C8B-B14F-4D97-AF65-F5344CB8AC3E}">
        <p14:creationId xmlns:p14="http://schemas.microsoft.com/office/powerpoint/2010/main" val="2078331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FC505-DF82-46BE-B9E2-9DC807F63AC3}"/>
              </a:ext>
            </a:extLst>
          </p:cNvPr>
          <p:cNvSpPr>
            <a:spLocks noGrp="1"/>
          </p:cNvSpPr>
          <p:nvPr>
            <p:ph type="title"/>
          </p:nvPr>
        </p:nvSpPr>
        <p:spPr/>
        <p:txBody>
          <a:bodyPr/>
          <a:lstStyle/>
          <a:p>
            <a:r>
              <a:rPr lang="en-US" dirty="0"/>
              <a:t>The Interview: How To Ask Questions</a:t>
            </a:r>
          </a:p>
        </p:txBody>
      </p:sp>
      <p:sp>
        <p:nvSpPr>
          <p:cNvPr id="3" name="Content Placeholder 2">
            <a:extLst>
              <a:ext uri="{FF2B5EF4-FFF2-40B4-BE49-F238E27FC236}">
                <a16:creationId xmlns:a16="http://schemas.microsoft.com/office/drawing/2014/main" id="{B3C5C200-0381-4F5F-868F-66852BC25270}"/>
              </a:ext>
            </a:extLst>
          </p:cNvPr>
          <p:cNvSpPr>
            <a:spLocks noGrp="1"/>
          </p:cNvSpPr>
          <p:nvPr>
            <p:ph idx="1"/>
          </p:nvPr>
        </p:nvSpPr>
        <p:spPr>
          <a:xfrm>
            <a:off x="457200" y="1371600"/>
            <a:ext cx="8229600" cy="4419600"/>
          </a:xfrm>
        </p:spPr>
        <p:txBody>
          <a:bodyPr>
            <a:normAutofit/>
          </a:bodyPr>
          <a:lstStyle/>
          <a:p>
            <a:r>
              <a:rPr lang="en-US" sz="2400" dirty="0"/>
              <a:t>Ask at first open-ended questions, and then move to more narrow and focused questions.	</a:t>
            </a:r>
          </a:p>
          <a:p>
            <a:r>
              <a:rPr lang="en-US" sz="2400" dirty="0"/>
              <a:t>But do not ask compound questions; ask one question at a time. </a:t>
            </a:r>
          </a:p>
          <a:p>
            <a:r>
              <a:rPr lang="en-US" sz="2400" dirty="0"/>
              <a:t>Usually ask questions which force witness to relay events chronologically to ensure complete coverage of the events (and so that you can compare differing versions of events by different witnesses).   </a:t>
            </a:r>
          </a:p>
          <a:p>
            <a:r>
              <a:rPr lang="en-US" sz="2400" dirty="0"/>
              <a:t>Try to save unfriendly or embarrassing questions until end of interview.  But don’t avoid the tough questions.</a:t>
            </a:r>
            <a:r>
              <a:rPr lang="en-US" dirty="0"/>
              <a:t> </a:t>
            </a:r>
          </a:p>
          <a:p>
            <a:endParaRPr lang="en-US" dirty="0"/>
          </a:p>
        </p:txBody>
      </p:sp>
      <p:sp>
        <p:nvSpPr>
          <p:cNvPr id="4" name="Footer Placeholder 3">
            <a:extLst>
              <a:ext uri="{FF2B5EF4-FFF2-40B4-BE49-F238E27FC236}">
                <a16:creationId xmlns:a16="http://schemas.microsoft.com/office/drawing/2014/main" id="{61AD7081-46A3-4193-ABBF-5ADF124C3458}"/>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60ED6979-FBCB-451E-9BCD-100EB238CABE}"/>
              </a:ext>
            </a:extLst>
          </p:cNvPr>
          <p:cNvSpPr>
            <a:spLocks noGrp="1"/>
          </p:cNvSpPr>
          <p:nvPr>
            <p:ph type="sldNum" sz="quarter" idx="12"/>
          </p:nvPr>
        </p:nvSpPr>
        <p:spPr/>
        <p:txBody>
          <a:bodyPr/>
          <a:lstStyle/>
          <a:p>
            <a:fld id="{080DD68C-5486-4B9A-B844-882072ED2919}" type="slidenum">
              <a:rPr lang="en-US" smtClean="0"/>
              <a:t>57</a:t>
            </a:fld>
            <a:endParaRPr lang="en-US" dirty="0"/>
          </a:p>
        </p:txBody>
      </p:sp>
    </p:spTree>
    <p:extLst>
      <p:ext uri="{BB962C8B-B14F-4D97-AF65-F5344CB8AC3E}">
        <p14:creationId xmlns:p14="http://schemas.microsoft.com/office/powerpoint/2010/main" val="1805274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8EE12-ABA6-403F-A1A0-6A2DD16C2F98}"/>
              </a:ext>
            </a:extLst>
          </p:cNvPr>
          <p:cNvSpPr>
            <a:spLocks noGrp="1"/>
          </p:cNvSpPr>
          <p:nvPr>
            <p:ph type="title"/>
          </p:nvPr>
        </p:nvSpPr>
        <p:spPr/>
        <p:txBody>
          <a:bodyPr/>
          <a:lstStyle/>
          <a:p>
            <a:r>
              <a:rPr lang="en-US" dirty="0"/>
              <a:t>The Interview: “Style”</a:t>
            </a:r>
          </a:p>
        </p:txBody>
      </p:sp>
      <p:sp>
        <p:nvSpPr>
          <p:cNvPr id="3" name="Content Placeholder 2">
            <a:extLst>
              <a:ext uri="{FF2B5EF4-FFF2-40B4-BE49-F238E27FC236}">
                <a16:creationId xmlns:a16="http://schemas.microsoft.com/office/drawing/2014/main" id="{15E81098-6200-420F-84B6-66A8D72F2BC9}"/>
              </a:ext>
            </a:extLst>
          </p:cNvPr>
          <p:cNvSpPr>
            <a:spLocks noGrp="1"/>
          </p:cNvSpPr>
          <p:nvPr>
            <p:ph idx="1"/>
          </p:nvPr>
        </p:nvSpPr>
        <p:spPr/>
        <p:txBody>
          <a:bodyPr>
            <a:normAutofit fontScale="92500" lnSpcReduction="20000"/>
          </a:bodyPr>
          <a:lstStyle/>
          <a:p>
            <a:r>
              <a:rPr lang="en-US" sz="2400" dirty="0"/>
              <a:t>You must aim for a combination of support, sympathy, and neutrality. </a:t>
            </a:r>
          </a:p>
          <a:p>
            <a:pPr marL="0" indent="0">
              <a:buNone/>
            </a:pPr>
            <a:endParaRPr lang="en-US" sz="2400" dirty="0"/>
          </a:p>
          <a:p>
            <a:r>
              <a:rPr lang="en-US" sz="2400" dirty="0"/>
              <a:t>May seem contradictory but you want witnesses to feel comfortable (without giving the impression that you believe or disbelieve them).    </a:t>
            </a:r>
          </a:p>
          <a:p>
            <a:endParaRPr lang="en-US" sz="2400" dirty="0"/>
          </a:p>
          <a:p>
            <a:r>
              <a:rPr lang="en-US" sz="2400" dirty="0"/>
              <a:t>Don’t aim for </a:t>
            </a:r>
            <a:r>
              <a:rPr lang="en-US" sz="2400" i="1" dirty="0"/>
              <a:t>Perry Mason/Law and Order </a:t>
            </a:r>
            <a:r>
              <a:rPr lang="en-US" sz="2400" dirty="0"/>
              <a:t>moments. </a:t>
            </a:r>
          </a:p>
          <a:p>
            <a:endParaRPr lang="en-US" sz="2400" dirty="0"/>
          </a:p>
          <a:p>
            <a:r>
              <a:rPr lang="en-US" sz="2400" dirty="0"/>
              <a:t>In other words: honey, vinegar and flies. You go figure it out. </a:t>
            </a:r>
          </a:p>
          <a:p>
            <a:pPr marL="0" indent="0">
              <a:buNone/>
            </a:pPr>
            <a:endParaRPr lang="en-US" sz="2400" dirty="0"/>
          </a:p>
          <a:p>
            <a:r>
              <a:rPr lang="en-US" sz="2400" dirty="0"/>
              <a:t>Also, a good “poker face” does not hurt when damaging information is conveyed. </a:t>
            </a:r>
          </a:p>
          <a:p>
            <a:endParaRPr lang="en-US" dirty="0"/>
          </a:p>
        </p:txBody>
      </p:sp>
      <p:sp>
        <p:nvSpPr>
          <p:cNvPr id="4" name="Footer Placeholder 3">
            <a:extLst>
              <a:ext uri="{FF2B5EF4-FFF2-40B4-BE49-F238E27FC236}">
                <a16:creationId xmlns:a16="http://schemas.microsoft.com/office/drawing/2014/main" id="{943712AA-FD03-45C6-939F-B5B15AFB1312}"/>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0AA19B61-F5BD-4F45-A5C3-4A6794FD2D2C}"/>
              </a:ext>
            </a:extLst>
          </p:cNvPr>
          <p:cNvSpPr>
            <a:spLocks noGrp="1"/>
          </p:cNvSpPr>
          <p:nvPr>
            <p:ph type="sldNum" sz="quarter" idx="12"/>
          </p:nvPr>
        </p:nvSpPr>
        <p:spPr/>
        <p:txBody>
          <a:bodyPr/>
          <a:lstStyle/>
          <a:p>
            <a:fld id="{080DD68C-5486-4B9A-B844-882072ED2919}" type="slidenum">
              <a:rPr lang="en-US" smtClean="0"/>
              <a:t>58</a:t>
            </a:fld>
            <a:endParaRPr lang="en-US" dirty="0"/>
          </a:p>
        </p:txBody>
      </p:sp>
    </p:spTree>
    <p:extLst>
      <p:ext uri="{BB962C8B-B14F-4D97-AF65-F5344CB8AC3E}">
        <p14:creationId xmlns:p14="http://schemas.microsoft.com/office/powerpoint/2010/main" val="2120913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FE4D0-F709-4F6C-9AAE-CC9969103F27}"/>
              </a:ext>
            </a:extLst>
          </p:cNvPr>
          <p:cNvSpPr>
            <a:spLocks noGrp="1"/>
          </p:cNvSpPr>
          <p:nvPr>
            <p:ph type="title"/>
          </p:nvPr>
        </p:nvSpPr>
        <p:spPr/>
        <p:txBody>
          <a:bodyPr/>
          <a:lstStyle/>
          <a:p>
            <a:r>
              <a:rPr lang="en-US" dirty="0"/>
              <a:t>The Interview: As You Conclude</a:t>
            </a:r>
          </a:p>
        </p:txBody>
      </p:sp>
      <p:sp>
        <p:nvSpPr>
          <p:cNvPr id="3" name="Content Placeholder 2">
            <a:extLst>
              <a:ext uri="{FF2B5EF4-FFF2-40B4-BE49-F238E27FC236}">
                <a16:creationId xmlns:a16="http://schemas.microsoft.com/office/drawing/2014/main" id="{06E42570-4511-47BA-80F7-2E40A9AC0F8C}"/>
              </a:ext>
            </a:extLst>
          </p:cNvPr>
          <p:cNvSpPr>
            <a:spLocks noGrp="1"/>
          </p:cNvSpPr>
          <p:nvPr>
            <p:ph idx="1"/>
          </p:nvPr>
        </p:nvSpPr>
        <p:spPr/>
        <p:txBody>
          <a:bodyPr>
            <a:normAutofit/>
          </a:bodyPr>
          <a:lstStyle/>
          <a:p>
            <a:r>
              <a:rPr lang="en-US" sz="2800" dirty="0"/>
              <a:t>Finally, make sure that witness has provided all relevant facts and evidence and has identified other persons with potential information/corroboration.   </a:t>
            </a:r>
          </a:p>
          <a:p>
            <a:r>
              <a:rPr lang="en-US" sz="2800" dirty="0"/>
              <a:t>When finished, thank the witness for raising concerns or for his/her cooperation, reaffirm the district policies against non-retaliation.</a:t>
            </a:r>
          </a:p>
          <a:p>
            <a:r>
              <a:rPr lang="en-US" sz="2800" dirty="0"/>
              <a:t>Confidentiality: guarantees and limits. </a:t>
            </a:r>
          </a:p>
          <a:p>
            <a:r>
              <a:rPr lang="en-US" sz="2800" dirty="0"/>
              <a:t>Written statements from witnesses if necessary</a:t>
            </a:r>
            <a:r>
              <a:rPr lang="en-US" sz="2400" dirty="0"/>
              <a:t>.</a:t>
            </a:r>
          </a:p>
          <a:p>
            <a:endParaRPr lang="en-US" dirty="0"/>
          </a:p>
        </p:txBody>
      </p:sp>
      <p:sp>
        <p:nvSpPr>
          <p:cNvPr id="4" name="Footer Placeholder 3">
            <a:extLst>
              <a:ext uri="{FF2B5EF4-FFF2-40B4-BE49-F238E27FC236}">
                <a16:creationId xmlns:a16="http://schemas.microsoft.com/office/drawing/2014/main" id="{DFEC2EB9-8593-41C2-AE30-2C21E92866BF}"/>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30DA9677-5C25-408B-A2AA-4D387DFAB98B}"/>
              </a:ext>
            </a:extLst>
          </p:cNvPr>
          <p:cNvSpPr>
            <a:spLocks noGrp="1"/>
          </p:cNvSpPr>
          <p:nvPr>
            <p:ph type="sldNum" sz="quarter" idx="12"/>
          </p:nvPr>
        </p:nvSpPr>
        <p:spPr/>
        <p:txBody>
          <a:bodyPr/>
          <a:lstStyle/>
          <a:p>
            <a:fld id="{080DD68C-5486-4B9A-B844-882072ED2919}" type="slidenum">
              <a:rPr lang="en-US" smtClean="0"/>
              <a:t>59</a:t>
            </a:fld>
            <a:endParaRPr lang="en-US" dirty="0"/>
          </a:p>
        </p:txBody>
      </p:sp>
    </p:spTree>
    <p:extLst>
      <p:ext uri="{BB962C8B-B14F-4D97-AF65-F5344CB8AC3E}">
        <p14:creationId xmlns:p14="http://schemas.microsoft.com/office/powerpoint/2010/main" val="120810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9540"/>
            <a:ext cx="4114800" cy="914400"/>
          </a:xfrm>
        </p:spPr>
        <p:txBody>
          <a:bodyPr>
            <a:normAutofit/>
          </a:bodyPr>
          <a:lstStyle/>
          <a:p>
            <a:pPr algn="ctr"/>
            <a:r>
              <a:rPr lang="en-US" sz="6000" b="1" dirty="0"/>
              <a:t>TITLE IX</a:t>
            </a:r>
          </a:p>
        </p:txBody>
      </p:sp>
      <p:sp>
        <p:nvSpPr>
          <p:cNvPr id="3" name="Content Placeholder 2"/>
          <p:cNvSpPr>
            <a:spLocks noGrp="1"/>
          </p:cNvSpPr>
          <p:nvPr>
            <p:ph idx="1"/>
          </p:nvPr>
        </p:nvSpPr>
        <p:spPr/>
        <p:txBody>
          <a:bodyPr>
            <a:noAutofit/>
          </a:bodyPr>
          <a:lstStyle/>
          <a:p>
            <a:pPr algn="just"/>
            <a:r>
              <a:rPr lang="en-US" sz="3200" dirty="0"/>
              <a:t>Applies to sexual harassment directed </a:t>
            </a:r>
            <a:r>
              <a:rPr lang="en-US" sz="3200" b="1" dirty="0">
                <a:solidFill>
                  <a:srgbClr val="7030A0"/>
                </a:solidFill>
              </a:rPr>
              <a:t>toward students </a:t>
            </a:r>
            <a:r>
              <a:rPr lang="en-US" sz="3200" dirty="0"/>
              <a:t>by school 	employees or by third parties;</a:t>
            </a:r>
          </a:p>
          <a:p>
            <a:pPr algn="just"/>
            <a:r>
              <a:rPr lang="en-US" sz="3200" dirty="0"/>
              <a:t>Can apply to incidents only involving employees, as Title IX also protects </a:t>
            </a:r>
            <a:r>
              <a:rPr lang="en-US" sz="3200" i="1" dirty="0"/>
              <a:t>employees </a:t>
            </a:r>
            <a:r>
              <a:rPr lang="en-US" sz="3200" dirty="0"/>
              <a:t>of educational institutions, programs, and activities against sex discrimination and harassment	</a:t>
            </a:r>
          </a:p>
        </p:txBody>
      </p:sp>
      <p:sp>
        <p:nvSpPr>
          <p:cNvPr id="4" name="Footer Placeholder 3"/>
          <p:cNvSpPr>
            <a:spLocks noGrp="1"/>
          </p:cNvSpPr>
          <p:nvPr>
            <p:ph type="ftr" sz="quarter" idx="11"/>
          </p:nvPr>
        </p:nvSpPr>
        <p:spPr/>
        <p:txBody>
          <a:bodyPr/>
          <a:lstStyle/>
          <a:p>
            <a:r>
              <a:rPr lang="en-US" dirty="0"/>
              <a:t>© 2020 Pullman &amp; Comley LLC</a:t>
            </a:r>
          </a:p>
        </p:txBody>
      </p:sp>
      <p:sp>
        <p:nvSpPr>
          <p:cNvPr id="5" name="Slide Number Placeholder 4"/>
          <p:cNvSpPr>
            <a:spLocks noGrp="1"/>
          </p:cNvSpPr>
          <p:nvPr>
            <p:ph type="sldNum" sz="quarter" idx="12"/>
          </p:nvPr>
        </p:nvSpPr>
        <p:spPr/>
        <p:txBody>
          <a:bodyPr/>
          <a:lstStyle/>
          <a:p>
            <a:fld id="{080DD68C-5486-4B9A-B844-882072ED2919}" type="slidenum">
              <a:rPr lang="en-US" smtClean="0"/>
              <a:t>6</a:t>
            </a:fld>
            <a:endParaRPr lang="en-US" dirty="0"/>
          </a:p>
        </p:txBody>
      </p:sp>
    </p:spTree>
    <p:extLst>
      <p:ext uri="{BB962C8B-B14F-4D97-AF65-F5344CB8AC3E}">
        <p14:creationId xmlns:p14="http://schemas.microsoft.com/office/powerpoint/2010/main" val="3738343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3911F-763E-4D4F-8269-BD2C3394585D}"/>
              </a:ext>
            </a:extLst>
          </p:cNvPr>
          <p:cNvSpPr>
            <a:spLocks noGrp="1"/>
          </p:cNvSpPr>
          <p:nvPr>
            <p:ph type="title"/>
          </p:nvPr>
        </p:nvSpPr>
        <p:spPr/>
        <p:txBody>
          <a:bodyPr/>
          <a:lstStyle/>
          <a:p>
            <a:r>
              <a:rPr lang="en-US" dirty="0"/>
              <a:t>The Interview: Help!!!</a:t>
            </a:r>
          </a:p>
        </p:txBody>
      </p:sp>
      <p:sp>
        <p:nvSpPr>
          <p:cNvPr id="3" name="Content Placeholder 2">
            <a:extLst>
              <a:ext uri="{FF2B5EF4-FFF2-40B4-BE49-F238E27FC236}">
                <a16:creationId xmlns:a16="http://schemas.microsoft.com/office/drawing/2014/main" id="{FB4AD3EA-5664-4103-8C89-F1E0F89D7D6D}"/>
              </a:ext>
            </a:extLst>
          </p:cNvPr>
          <p:cNvSpPr>
            <a:spLocks noGrp="1"/>
          </p:cNvSpPr>
          <p:nvPr>
            <p:ph idx="1"/>
          </p:nvPr>
        </p:nvSpPr>
        <p:spPr/>
        <p:txBody>
          <a:bodyPr/>
          <a:lstStyle/>
          <a:p>
            <a:r>
              <a:rPr lang="en-US" sz="2400" dirty="0"/>
              <a:t>Need for assistance from administration (or legal counsel)</a:t>
            </a:r>
            <a:r>
              <a:rPr lang="en-US" sz="2400" dirty="0">
                <a:solidFill>
                  <a:srgbClr val="00B050"/>
                </a:solidFill>
              </a:rPr>
              <a:t>*</a:t>
            </a:r>
            <a:r>
              <a:rPr lang="en-US" sz="2400" dirty="0"/>
              <a:t>?</a:t>
            </a:r>
          </a:p>
          <a:p>
            <a:endParaRPr lang="en-US" sz="2400" dirty="0"/>
          </a:p>
          <a:p>
            <a:pPr marL="0" indent="0">
              <a:buNone/>
            </a:pPr>
            <a:r>
              <a:rPr lang="en-US" sz="2400" dirty="0"/>
              <a:t>	</a:t>
            </a:r>
            <a:r>
              <a:rPr lang="en-US" sz="2400" dirty="0">
                <a:solidFill>
                  <a:srgbClr val="00B050"/>
                </a:solidFill>
              </a:rPr>
              <a:t>*</a:t>
            </a:r>
            <a:r>
              <a:rPr lang="en-US" sz="2400" b="1" dirty="0">
                <a:solidFill>
                  <a:srgbClr val="00B050"/>
                </a:solidFill>
              </a:rPr>
              <a:t>NOT INTENDED AS A PLUG FOR BUSINESS</a:t>
            </a:r>
          </a:p>
          <a:p>
            <a:pPr marL="0" indent="0">
              <a:buNone/>
            </a:pPr>
            <a:r>
              <a:rPr lang="en-US" sz="2400" dirty="0"/>
              <a:t> </a:t>
            </a:r>
          </a:p>
          <a:p>
            <a:r>
              <a:rPr lang="en-US" sz="2400" dirty="0"/>
              <a:t>Re-interview if necessary.  Especially when discovering new information. </a:t>
            </a:r>
          </a:p>
          <a:p>
            <a:endParaRPr lang="en-US" sz="2400" dirty="0"/>
          </a:p>
          <a:p>
            <a:r>
              <a:rPr lang="en-US" sz="2400" dirty="0"/>
              <a:t>After all, there is no limit on number of interviews (but there may be deadlines in your policies). </a:t>
            </a:r>
          </a:p>
          <a:p>
            <a:endParaRPr lang="en-US" dirty="0"/>
          </a:p>
        </p:txBody>
      </p:sp>
      <p:sp>
        <p:nvSpPr>
          <p:cNvPr id="4" name="Footer Placeholder 3">
            <a:extLst>
              <a:ext uri="{FF2B5EF4-FFF2-40B4-BE49-F238E27FC236}">
                <a16:creationId xmlns:a16="http://schemas.microsoft.com/office/drawing/2014/main" id="{9DF0F2B6-CE4B-4C76-9C7B-EFB7797D12BC}"/>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4DC0CD98-FB92-4B16-A15A-481B0EF9E313}"/>
              </a:ext>
            </a:extLst>
          </p:cNvPr>
          <p:cNvSpPr>
            <a:spLocks noGrp="1"/>
          </p:cNvSpPr>
          <p:nvPr>
            <p:ph type="sldNum" sz="quarter" idx="12"/>
          </p:nvPr>
        </p:nvSpPr>
        <p:spPr/>
        <p:txBody>
          <a:bodyPr/>
          <a:lstStyle/>
          <a:p>
            <a:fld id="{080DD68C-5486-4B9A-B844-882072ED2919}" type="slidenum">
              <a:rPr lang="en-US" smtClean="0"/>
              <a:t>60</a:t>
            </a:fld>
            <a:endParaRPr lang="en-US" dirty="0"/>
          </a:p>
        </p:txBody>
      </p:sp>
    </p:spTree>
    <p:extLst>
      <p:ext uri="{BB962C8B-B14F-4D97-AF65-F5344CB8AC3E}">
        <p14:creationId xmlns:p14="http://schemas.microsoft.com/office/powerpoint/2010/main" val="2468857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B7E25-BD80-453B-862D-44FED757D51D}"/>
              </a:ext>
            </a:extLst>
          </p:cNvPr>
          <p:cNvSpPr>
            <a:spLocks noGrp="1"/>
          </p:cNvSpPr>
          <p:nvPr>
            <p:ph type="title"/>
          </p:nvPr>
        </p:nvSpPr>
        <p:spPr>
          <a:xfrm>
            <a:off x="457200" y="0"/>
            <a:ext cx="5870448" cy="914400"/>
          </a:xfrm>
        </p:spPr>
        <p:txBody>
          <a:bodyPr/>
          <a:lstStyle/>
          <a:p>
            <a:r>
              <a:rPr lang="en-US" dirty="0"/>
              <a:t>So What Happens Next?</a:t>
            </a:r>
          </a:p>
        </p:txBody>
      </p:sp>
      <p:sp>
        <p:nvSpPr>
          <p:cNvPr id="3" name="Content Placeholder 2">
            <a:extLst>
              <a:ext uri="{FF2B5EF4-FFF2-40B4-BE49-F238E27FC236}">
                <a16:creationId xmlns:a16="http://schemas.microsoft.com/office/drawing/2014/main" id="{2EA4664C-BFC9-46E9-9BD0-164F478B6A14}"/>
              </a:ext>
            </a:extLst>
          </p:cNvPr>
          <p:cNvSpPr>
            <a:spLocks noGrp="1"/>
          </p:cNvSpPr>
          <p:nvPr>
            <p:ph idx="1"/>
          </p:nvPr>
        </p:nvSpPr>
        <p:spPr/>
        <p:txBody>
          <a:bodyPr/>
          <a:lstStyle/>
          <a:p>
            <a:r>
              <a:rPr lang="en-US" sz="3200" dirty="0"/>
              <a:t>Know your role in the process. (Maybe important to know before you get started).  </a:t>
            </a:r>
          </a:p>
          <a:p>
            <a:r>
              <a:rPr lang="en-US" sz="3200" dirty="0"/>
              <a:t>Involvement of other administrators?</a:t>
            </a:r>
          </a:p>
          <a:p>
            <a:r>
              <a:rPr lang="en-US" sz="3200" dirty="0"/>
              <a:t>Report requirement: a recommendation v. final report?</a:t>
            </a:r>
          </a:p>
          <a:p>
            <a:r>
              <a:rPr lang="en-US" sz="3200" dirty="0"/>
              <a:t>Remember timelines and policy requirements</a:t>
            </a:r>
          </a:p>
          <a:p>
            <a:endParaRPr lang="en-US" dirty="0"/>
          </a:p>
        </p:txBody>
      </p:sp>
      <p:sp>
        <p:nvSpPr>
          <p:cNvPr id="4" name="Footer Placeholder 3">
            <a:extLst>
              <a:ext uri="{FF2B5EF4-FFF2-40B4-BE49-F238E27FC236}">
                <a16:creationId xmlns:a16="http://schemas.microsoft.com/office/drawing/2014/main" id="{39E1035B-9C06-4169-8879-92135A832271}"/>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B43E8DE4-B2B5-4FC7-90CE-873A83F5AF07}"/>
              </a:ext>
            </a:extLst>
          </p:cNvPr>
          <p:cNvSpPr>
            <a:spLocks noGrp="1"/>
          </p:cNvSpPr>
          <p:nvPr>
            <p:ph type="sldNum" sz="quarter" idx="12"/>
          </p:nvPr>
        </p:nvSpPr>
        <p:spPr/>
        <p:txBody>
          <a:bodyPr/>
          <a:lstStyle/>
          <a:p>
            <a:fld id="{080DD68C-5486-4B9A-B844-882072ED2919}" type="slidenum">
              <a:rPr lang="en-US" smtClean="0"/>
              <a:t>61</a:t>
            </a:fld>
            <a:endParaRPr lang="en-US" dirty="0"/>
          </a:p>
        </p:txBody>
      </p:sp>
    </p:spTree>
    <p:extLst>
      <p:ext uri="{BB962C8B-B14F-4D97-AF65-F5344CB8AC3E}">
        <p14:creationId xmlns:p14="http://schemas.microsoft.com/office/powerpoint/2010/main" val="237471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A75B7-ED97-46E0-9C8F-EF75FE90C777}"/>
              </a:ext>
            </a:extLst>
          </p:cNvPr>
          <p:cNvSpPr>
            <a:spLocks noGrp="1"/>
          </p:cNvSpPr>
          <p:nvPr>
            <p:ph type="title"/>
          </p:nvPr>
        </p:nvSpPr>
        <p:spPr>
          <a:xfrm>
            <a:off x="228600" y="129540"/>
            <a:ext cx="5870448" cy="914400"/>
          </a:xfrm>
        </p:spPr>
        <p:txBody>
          <a:bodyPr>
            <a:normAutofit/>
          </a:bodyPr>
          <a:lstStyle/>
          <a:p>
            <a:r>
              <a:rPr lang="en-US" sz="4000" dirty="0"/>
              <a:t>The Investigation Report</a:t>
            </a:r>
          </a:p>
        </p:txBody>
      </p:sp>
      <p:sp>
        <p:nvSpPr>
          <p:cNvPr id="3" name="Content Placeholder 2">
            <a:extLst>
              <a:ext uri="{FF2B5EF4-FFF2-40B4-BE49-F238E27FC236}">
                <a16:creationId xmlns:a16="http://schemas.microsoft.com/office/drawing/2014/main" id="{157D010C-8248-4EAF-9DC7-08099157D48B}"/>
              </a:ext>
            </a:extLst>
          </p:cNvPr>
          <p:cNvSpPr>
            <a:spLocks noGrp="1"/>
          </p:cNvSpPr>
          <p:nvPr>
            <p:ph idx="1"/>
          </p:nvPr>
        </p:nvSpPr>
        <p:spPr/>
        <p:txBody>
          <a:bodyPr>
            <a:normAutofit/>
          </a:bodyPr>
          <a:lstStyle/>
          <a:p>
            <a:pPr marL="0" indent="0" algn="just">
              <a:buNone/>
            </a:pPr>
            <a:r>
              <a:rPr lang="en-US" sz="2400" dirty="0">
                <a:solidFill>
                  <a:schemeClr val="tx1"/>
                </a:solidFill>
              </a:rPr>
              <a:t>-At the conclusion of the investigation, the Investigator must prepare a formal written report that objectively summarizes the relevant evidence.</a:t>
            </a:r>
          </a:p>
          <a:p>
            <a:pPr marL="0" indent="0" algn="just">
              <a:buNone/>
            </a:pPr>
            <a:r>
              <a:rPr lang="en-US" sz="2400" dirty="0">
                <a:solidFill>
                  <a:schemeClr val="tx1"/>
                </a:solidFill>
              </a:rPr>
              <a:t>-The report must be provided to both the complainant and the respondent, as well as their respective advisors, at least 10 days prior to the ultimate determination of responsibility, during which time the parties are entitled to review the report and submit written responses to it, including commentary on the credibility and weight of the evidence.</a:t>
            </a:r>
          </a:p>
          <a:p>
            <a:endParaRPr lang="en-US" dirty="0"/>
          </a:p>
        </p:txBody>
      </p:sp>
      <p:sp>
        <p:nvSpPr>
          <p:cNvPr id="4" name="Footer Placeholder 3">
            <a:extLst>
              <a:ext uri="{FF2B5EF4-FFF2-40B4-BE49-F238E27FC236}">
                <a16:creationId xmlns:a16="http://schemas.microsoft.com/office/drawing/2014/main" id="{47D99881-2761-4B24-95F4-9ABB48BFC250}"/>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3D664AAD-4239-4A90-A8CE-D3B6AC653C60}"/>
              </a:ext>
            </a:extLst>
          </p:cNvPr>
          <p:cNvSpPr>
            <a:spLocks noGrp="1"/>
          </p:cNvSpPr>
          <p:nvPr>
            <p:ph type="sldNum" sz="quarter" idx="12"/>
          </p:nvPr>
        </p:nvSpPr>
        <p:spPr/>
        <p:txBody>
          <a:bodyPr/>
          <a:lstStyle/>
          <a:p>
            <a:fld id="{080DD68C-5486-4B9A-B844-882072ED2919}" type="slidenum">
              <a:rPr lang="en-US" smtClean="0"/>
              <a:t>62</a:t>
            </a:fld>
            <a:endParaRPr lang="en-US" dirty="0"/>
          </a:p>
        </p:txBody>
      </p:sp>
    </p:spTree>
    <p:extLst>
      <p:ext uri="{BB962C8B-B14F-4D97-AF65-F5344CB8AC3E}">
        <p14:creationId xmlns:p14="http://schemas.microsoft.com/office/powerpoint/2010/main" val="4193366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315F9-A29E-4D53-9EF7-4FD1EF96197A}"/>
              </a:ext>
            </a:extLst>
          </p:cNvPr>
          <p:cNvSpPr>
            <a:spLocks noGrp="1"/>
          </p:cNvSpPr>
          <p:nvPr>
            <p:ph type="title"/>
          </p:nvPr>
        </p:nvSpPr>
        <p:spPr/>
        <p:txBody>
          <a:bodyPr/>
          <a:lstStyle/>
          <a:p>
            <a:r>
              <a:rPr lang="en-US" dirty="0"/>
              <a:t>So What Is In The “Report”?</a:t>
            </a:r>
          </a:p>
        </p:txBody>
      </p:sp>
      <p:sp>
        <p:nvSpPr>
          <p:cNvPr id="3" name="Content Placeholder 2">
            <a:extLst>
              <a:ext uri="{FF2B5EF4-FFF2-40B4-BE49-F238E27FC236}">
                <a16:creationId xmlns:a16="http://schemas.microsoft.com/office/drawing/2014/main" id="{F16171F6-CC56-47A3-B38E-2808188C6952}"/>
              </a:ext>
            </a:extLst>
          </p:cNvPr>
          <p:cNvSpPr>
            <a:spLocks noGrp="1"/>
          </p:cNvSpPr>
          <p:nvPr>
            <p:ph idx="1"/>
          </p:nvPr>
        </p:nvSpPr>
        <p:spPr/>
        <p:txBody>
          <a:bodyPr>
            <a:normAutofit lnSpcReduction="10000"/>
          </a:bodyPr>
          <a:lstStyle/>
          <a:p>
            <a:r>
              <a:rPr lang="en-US" sz="2400" dirty="0"/>
              <a:t>Ensure that it adequately states the allegations and issues raised.</a:t>
            </a:r>
          </a:p>
          <a:p>
            <a:r>
              <a:rPr lang="en-US" sz="2400" dirty="0"/>
              <a:t>List witnesses and evidence reviewed, and steps taken during investigation.</a:t>
            </a:r>
          </a:p>
          <a:p>
            <a:r>
              <a:rPr lang="en-US" sz="2400" dirty="0"/>
              <a:t>Summarize witness “testimony” and evidence, including any conflicting information, and any corroborating evidence. </a:t>
            </a:r>
          </a:p>
          <a:p>
            <a:r>
              <a:rPr lang="en-US" sz="2400" dirty="0"/>
              <a:t>Findings: at some point, one has to make a judgment/credibility call. (Easier said than done.) This is why the burden of proof might matter.</a:t>
            </a:r>
          </a:p>
          <a:p>
            <a:r>
              <a:rPr lang="en-US" sz="2400" dirty="0"/>
              <a:t>Recommendations (as to parties and the school itself).</a:t>
            </a:r>
          </a:p>
          <a:p>
            <a:endParaRPr lang="en-US" dirty="0"/>
          </a:p>
        </p:txBody>
      </p:sp>
      <p:sp>
        <p:nvSpPr>
          <p:cNvPr id="4" name="Footer Placeholder 3">
            <a:extLst>
              <a:ext uri="{FF2B5EF4-FFF2-40B4-BE49-F238E27FC236}">
                <a16:creationId xmlns:a16="http://schemas.microsoft.com/office/drawing/2014/main" id="{E23A4F4B-91E0-493E-A06C-1E220CAF830B}"/>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808051CF-5BD3-4DA5-8EAD-723CF2D05D3B}"/>
              </a:ext>
            </a:extLst>
          </p:cNvPr>
          <p:cNvSpPr>
            <a:spLocks noGrp="1"/>
          </p:cNvSpPr>
          <p:nvPr>
            <p:ph type="sldNum" sz="quarter" idx="12"/>
          </p:nvPr>
        </p:nvSpPr>
        <p:spPr/>
        <p:txBody>
          <a:bodyPr/>
          <a:lstStyle/>
          <a:p>
            <a:fld id="{080DD68C-5486-4B9A-B844-882072ED2919}" type="slidenum">
              <a:rPr lang="en-US" smtClean="0"/>
              <a:t>63</a:t>
            </a:fld>
            <a:endParaRPr lang="en-US" dirty="0"/>
          </a:p>
        </p:txBody>
      </p:sp>
    </p:spTree>
    <p:extLst>
      <p:ext uri="{BB962C8B-B14F-4D97-AF65-F5344CB8AC3E}">
        <p14:creationId xmlns:p14="http://schemas.microsoft.com/office/powerpoint/2010/main" val="1607840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574E4-4742-47A8-A51B-C7440B7E24B6}"/>
              </a:ext>
            </a:extLst>
          </p:cNvPr>
          <p:cNvSpPr>
            <a:spLocks noGrp="1"/>
          </p:cNvSpPr>
          <p:nvPr>
            <p:ph type="title"/>
          </p:nvPr>
        </p:nvSpPr>
        <p:spPr>
          <a:xfrm>
            <a:off x="228600" y="0"/>
            <a:ext cx="5870448" cy="1043940"/>
          </a:xfrm>
        </p:spPr>
        <p:txBody>
          <a:bodyPr>
            <a:normAutofit/>
          </a:bodyPr>
          <a:lstStyle/>
          <a:p>
            <a:r>
              <a:rPr lang="en-US" dirty="0"/>
              <a:t>The Determination: The Decision-Making Process</a:t>
            </a:r>
          </a:p>
        </p:txBody>
      </p:sp>
      <p:sp>
        <p:nvSpPr>
          <p:cNvPr id="3" name="Content Placeholder 2">
            <a:extLst>
              <a:ext uri="{FF2B5EF4-FFF2-40B4-BE49-F238E27FC236}">
                <a16:creationId xmlns:a16="http://schemas.microsoft.com/office/drawing/2014/main" id="{7ADEFA49-823D-4640-B892-0E5B7780E4BA}"/>
              </a:ext>
            </a:extLst>
          </p:cNvPr>
          <p:cNvSpPr>
            <a:spLocks noGrp="1"/>
          </p:cNvSpPr>
          <p:nvPr>
            <p:ph idx="1"/>
          </p:nvPr>
        </p:nvSpPr>
        <p:spPr/>
        <p:txBody>
          <a:bodyPr>
            <a:normAutofit lnSpcReduction="10000"/>
          </a:bodyPr>
          <a:lstStyle/>
          <a:p>
            <a:pPr marL="0" indent="0" algn="just">
              <a:buNone/>
            </a:pPr>
            <a:r>
              <a:rPr lang="en-US" dirty="0"/>
              <a:t>At the post-secondary level, parties are entitled to a hearing.  At the K-12 level, however, </a:t>
            </a:r>
            <a:r>
              <a:rPr lang="en-US" b="1" dirty="0">
                <a:solidFill>
                  <a:srgbClr val="FF0000"/>
                </a:solidFill>
              </a:rPr>
              <a:t>a hearing is </a:t>
            </a:r>
            <a:r>
              <a:rPr lang="en-US" b="1" u="sng" dirty="0">
                <a:solidFill>
                  <a:srgbClr val="FF0000"/>
                </a:solidFill>
              </a:rPr>
              <a:t>not</a:t>
            </a:r>
            <a:r>
              <a:rPr lang="en-US" b="1" dirty="0">
                <a:solidFill>
                  <a:srgbClr val="FF0000"/>
                </a:solidFill>
              </a:rPr>
              <a:t> required </a:t>
            </a:r>
            <a:r>
              <a:rPr lang="en-US" dirty="0"/>
              <a:t>prior to the Decision-Maker determining whether or not the respondent engaged in sexual harassment.</a:t>
            </a:r>
          </a:p>
          <a:p>
            <a:pPr marL="0" indent="0" algn="just">
              <a:buNone/>
            </a:pPr>
            <a:r>
              <a:rPr lang="en-US" dirty="0"/>
              <a:t>Nonetheless, the Decision-Maker must:</a:t>
            </a:r>
          </a:p>
          <a:p>
            <a:pPr marL="457200" indent="-457200" algn="just">
              <a:buAutoNum type="arabicPeriod"/>
            </a:pPr>
            <a:r>
              <a:rPr lang="en-US" dirty="0"/>
              <a:t>Allow each party to submit relevant questions that the party wishes the Decision-Maker to ask the other party or any witness.</a:t>
            </a:r>
          </a:p>
          <a:p>
            <a:pPr marL="457200" indent="-457200" algn="just">
              <a:buAutoNum type="arabicPeriod"/>
            </a:pPr>
            <a:r>
              <a:rPr lang="en-US" dirty="0"/>
              <a:t>Provide each party with the answers to those questions.</a:t>
            </a:r>
          </a:p>
          <a:p>
            <a:pPr marL="457200" indent="-457200" algn="just">
              <a:buAutoNum type="arabicPeriod"/>
            </a:pPr>
            <a:r>
              <a:rPr lang="en-US" dirty="0"/>
              <a:t>Allow each party to ask follow-up questions.</a:t>
            </a:r>
          </a:p>
          <a:p>
            <a:pPr marL="0" indent="0" algn="just">
              <a:buNone/>
            </a:pPr>
            <a:r>
              <a:rPr lang="en-US" b="1" cap="all" dirty="0">
                <a:solidFill>
                  <a:srgbClr val="FF0000"/>
                </a:solidFill>
              </a:rPr>
              <a:t>Note:</a:t>
            </a:r>
            <a:r>
              <a:rPr lang="en-US" dirty="0">
                <a:solidFill>
                  <a:srgbClr val="FF0000"/>
                </a:solidFill>
              </a:rPr>
              <a:t>  </a:t>
            </a:r>
            <a:r>
              <a:rPr lang="en-US" b="1" dirty="0">
                <a:solidFill>
                  <a:srgbClr val="7030A0"/>
                </a:solidFill>
              </a:rPr>
              <a:t>The ultimate burden of proof, as well as responsibility for gathering evidence that is sufficient to permit a determination to be made, rests on the district, not on either the complainant or on the respondent.</a:t>
            </a:r>
          </a:p>
          <a:p>
            <a:pPr lvl="1" algn="just"/>
            <a:endParaRPr lang="en-US" dirty="0"/>
          </a:p>
          <a:p>
            <a:pPr lvl="1"/>
            <a:endParaRPr lang="en-US" dirty="0"/>
          </a:p>
        </p:txBody>
      </p:sp>
      <p:sp>
        <p:nvSpPr>
          <p:cNvPr id="4" name="Footer Placeholder 3">
            <a:extLst>
              <a:ext uri="{FF2B5EF4-FFF2-40B4-BE49-F238E27FC236}">
                <a16:creationId xmlns:a16="http://schemas.microsoft.com/office/drawing/2014/main" id="{BB7C6E74-DDA6-4911-BB78-09D1A425877B}"/>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ABAEEF48-7220-4039-84A7-9D6E6C1EAEA9}"/>
              </a:ext>
            </a:extLst>
          </p:cNvPr>
          <p:cNvSpPr>
            <a:spLocks noGrp="1"/>
          </p:cNvSpPr>
          <p:nvPr>
            <p:ph type="sldNum" sz="quarter" idx="12"/>
          </p:nvPr>
        </p:nvSpPr>
        <p:spPr/>
        <p:txBody>
          <a:bodyPr/>
          <a:lstStyle/>
          <a:p>
            <a:fld id="{080DD68C-5486-4B9A-B844-882072ED2919}" type="slidenum">
              <a:rPr lang="en-US" smtClean="0"/>
              <a:t>64</a:t>
            </a:fld>
            <a:endParaRPr lang="en-US" dirty="0"/>
          </a:p>
        </p:txBody>
      </p:sp>
    </p:spTree>
    <p:extLst>
      <p:ext uri="{BB962C8B-B14F-4D97-AF65-F5344CB8AC3E}">
        <p14:creationId xmlns:p14="http://schemas.microsoft.com/office/powerpoint/2010/main" val="3274969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3FB5D-54F2-4122-80D4-E6A7530EADA6}"/>
              </a:ext>
            </a:extLst>
          </p:cNvPr>
          <p:cNvSpPr>
            <a:spLocks noGrp="1"/>
          </p:cNvSpPr>
          <p:nvPr>
            <p:ph type="title"/>
          </p:nvPr>
        </p:nvSpPr>
        <p:spPr>
          <a:xfrm>
            <a:off x="152400" y="0"/>
            <a:ext cx="5870448" cy="914400"/>
          </a:xfrm>
        </p:spPr>
        <p:txBody>
          <a:bodyPr/>
          <a:lstStyle/>
          <a:p>
            <a:r>
              <a:rPr lang="en-US" dirty="0"/>
              <a:t>The Grievance Process: The Decision On Responsibility </a:t>
            </a:r>
          </a:p>
        </p:txBody>
      </p:sp>
      <p:sp>
        <p:nvSpPr>
          <p:cNvPr id="3" name="Content Placeholder 2">
            <a:extLst>
              <a:ext uri="{FF2B5EF4-FFF2-40B4-BE49-F238E27FC236}">
                <a16:creationId xmlns:a16="http://schemas.microsoft.com/office/drawing/2014/main" id="{9349BBA8-CBBD-40C1-B6FD-D71F352764BE}"/>
              </a:ext>
            </a:extLst>
          </p:cNvPr>
          <p:cNvSpPr>
            <a:spLocks noGrp="1"/>
          </p:cNvSpPr>
          <p:nvPr>
            <p:ph idx="1"/>
          </p:nvPr>
        </p:nvSpPr>
        <p:spPr/>
        <p:txBody>
          <a:bodyPr>
            <a:normAutofit fontScale="55000" lnSpcReduction="20000"/>
          </a:bodyPr>
          <a:lstStyle/>
          <a:p>
            <a:r>
              <a:rPr lang="en-US" sz="3600" dirty="0"/>
              <a:t>This is a formal written decision that must at a minimum: </a:t>
            </a:r>
          </a:p>
          <a:p>
            <a:pPr marL="0" indent="0">
              <a:buNone/>
            </a:pPr>
            <a:r>
              <a:rPr lang="en-US" sz="3600" dirty="0"/>
              <a:t> </a:t>
            </a:r>
          </a:p>
          <a:p>
            <a:pPr lvl="1"/>
            <a:r>
              <a:rPr lang="en-US" sz="3600" dirty="0"/>
              <a:t>Identify the allegations, </a:t>
            </a:r>
          </a:p>
          <a:p>
            <a:pPr lvl="1"/>
            <a:r>
              <a:rPr lang="en-US" sz="3600" dirty="0"/>
              <a:t>Describe the procedural steps taken to investigate,</a:t>
            </a:r>
          </a:p>
          <a:p>
            <a:pPr lvl="1"/>
            <a:r>
              <a:rPr lang="en-US" sz="3600" dirty="0"/>
              <a:t>Make findings of fact,</a:t>
            </a:r>
          </a:p>
          <a:p>
            <a:pPr lvl="1"/>
            <a:r>
              <a:rPr lang="en-US" sz="3600" dirty="0"/>
              <a:t>Make conclusions regarding the application of rules to the facts,</a:t>
            </a:r>
          </a:p>
          <a:p>
            <a:pPr lvl="1"/>
            <a:r>
              <a:rPr lang="en-US" sz="3600" dirty="0"/>
              <a:t>Contain a statement of rationale for the result as to each allegation,</a:t>
            </a:r>
          </a:p>
          <a:p>
            <a:pPr lvl="1"/>
            <a:r>
              <a:rPr lang="en-US" sz="3600" dirty="0"/>
              <a:t>Identify any disciplinary sanctions to be imposed, </a:t>
            </a:r>
          </a:p>
          <a:p>
            <a:pPr lvl="1"/>
            <a:r>
              <a:rPr lang="en-US" sz="3600" dirty="0"/>
              <a:t>Identify whether remedies will be provided to the complainant, and </a:t>
            </a:r>
          </a:p>
          <a:p>
            <a:pPr lvl="1"/>
            <a:r>
              <a:rPr lang="en-US" sz="3600" dirty="0"/>
              <a:t>Inform the parties of the appeal procedures.</a:t>
            </a:r>
          </a:p>
          <a:p>
            <a:pPr marL="347662" lvl="1" indent="0">
              <a:buNone/>
            </a:pPr>
            <a:endParaRPr lang="en-US" sz="3600" b="1" dirty="0">
              <a:solidFill>
                <a:srgbClr val="FF0000"/>
              </a:solidFill>
            </a:endParaRPr>
          </a:p>
          <a:p>
            <a:pPr marL="347662" lvl="1" indent="0">
              <a:buNone/>
            </a:pPr>
            <a:r>
              <a:rPr lang="en-US" sz="3600" b="1" dirty="0">
                <a:solidFill>
                  <a:srgbClr val="FF0000"/>
                </a:solidFill>
              </a:rPr>
              <a:t>The decision must be provided to both parties simultaneously.</a:t>
            </a:r>
          </a:p>
          <a:p>
            <a:pPr lvl="1"/>
            <a:endParaRPr lang="en-US" sz="3200" dirty="0"/>
          </a:p>
          <a:p>
            <a:endParaRPr lang="en-US" dirty="0"/>
          </a:p>
        </p:txBody>
      </p:sp>
      <p:sp>
        <p:nvSpPr>
          <p:cNvPr id="4" name="Footer Placeholder 3">
            <a:extLst>
              <a:ext uri="{FF2B5EF4-FFF2-40B4-BE49-F238E27FC236}">
                <a16:creationId xmlns:a16="http://schemas.microsoft.com/office/drawing/2014/main" id="{D59DEBDE-912B-4958-AEF8-6947EC9526C9}"/>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A22A8CDD-9694-4637-B0A1-8783BBFDBC6E}"/>
              </a:ext>
            </a:extLst>
          </p:cNvPr>
          <p:cNvSpPr>
            <a:spLocks noGrp="1"/>
          </p:cNvSpPr>
          <p:nvPr>
            <p:ph type="sldNum" sz="quarter" idx="12"/>
          </p:nvPr>
        </p:nvSpPr>
        <p:spPr/>
        <p:txBody>
          <a:bodyPr/>
          <a:lstStyle/>
          <a:p>
            <a:fld id="{080DD68C-5486-4B9A-B844-882072ED2919}" type="slidenum">
              <a:rPr lang="en-US" smtClean="0"/>
              <a:t>65</a:t>
            </a:fld>
            <a:endParaRPr lang="en-US" dirty="0"/>
          </a:p>
        </p:txBody>
      </p:sp>
    </p:spTree>
    <p:extLst>
      <p:ext uri="{BB962C8B-B14F-4D97-AF65-F5344CB8AC3E}">
        <p14:creationId xmlns:p14="http://schemas.microsoft.com/office/powerpoint/2010/main" val="5196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7E68B-6E5C-4FA4-8A9A-E51191DF61DA}"/>
              </a:ext>
            </a:extLst>
          </p:cNvPr>
          <p:cNvSpPr>
            <a:spLocks noGrp="1"/>
          </p:cNvSpPr>
          <p:nvPr>
            <p:ph type="title"/>
          </p:nvPr>
        </p:nvSpPr>
        <p:spPr>
          <a:xfrm>
            <a:off x="228600" y="129540"/>
            <a:ext cx="5870448" cy="914400"/>
          </a:xfrm>
        </p:spPr>
        <p:txBody>
          <a:bodyPr/>
          <a:lstStyle/>
          <a:p>
            <a:r>
              <a:rPr lang="en-US" dirty="0"/>
              <a:t>Appeals From The Decision</a:t>
            </a:r>
          </a:p>
        </p:txBody>
      </p:sp>
      <p:sp>
        <p:nvSpPr>
          <p:cNvPr id="3" name="Content Placeholder 2">
            <a:extLst>
              <a:ext uri="{FF2B5EF4-FFF2-40B4-BE49-F238E27FC236}">
                <a16:creationId xmlns:a16="http://schemas.microsoft.com/office/drawing/2014/main" id="{302F4007-CE30-4515-96D9-FA82796EB7E3}"/>
              </a:ext>
            </a:extLst>
          </p:cNvPr>
          <p:cNvSpPr>
            <a:spLocks noGrp="1"/>
          </p:cNvSpPr>
          <p:nvPr>
            <p:ph idx="1"/>
          </p:nvPr>
        </p:nvSpPr>
        <p:spPr/>
        <p:txBody>
          <a:bodyPr>
            <a:normAutofit lnSpcReduction="10000"/>
          </a:bodyPr>
          <a:lstStyle/>
          <a:p>
            <a:pPr marL="0" lvl="1" indent="0" algn="just">
              <a:buNone/>
            </a:pPr>
            <a:r>
              <a:rPr lang="en-US" sz="1900" dirty="0"/>
              <a:t>-Following the Decision-Maker’s determination, either party can appeal.  </a:t>
            </a:r>
          </a:p>
          <a:p>
            <a:pPr marL="0" lvl="1" indent="0" algn="just">
              <a:buNone/>
            </a:pPr>
            <a:r>
              <a:rPr lang="en-US" sz="1900" dirty="0"/>
              <a:t>-The Appeals Decision-Maker must be a different individual from the Title IX Coordinator, the Investigator, or the original Decision-Maker.</a:t>
            </a:r>
          </a:p>
          <a:p>
            <a:pPr marL="0" lvl="1" indent="0" algn="just">
              <a:buNone/>
            </a:pPr>
            <a:r>
              <a:rPr lang="en-US" sz="1900" dirty="0"/>
              <a:t>-Typically, the appeal is limited to the following circumstances:</a:t>
            </a:r>
          </a:p>
          <a:p>
            <a:pPr marL="0" lvl="1" indent="0" algn="just">
              <a:buNone/>
            </a:pPr>
            <a:r>
              <a:rPr lang="en-US" sz="1900" dirty="0"/>
              <a:t>	-Discovery of new evidence that is material and relevant to the 	determination.</a:t>
            </a:r>
          </a:p>
          <a:p>
            <a:pPr marL="0" lvl="1" indent="0" algn="just">
              <a:buNone/>
            </a:pPr>
            <a:r>
              <a:rPr lang="en-US" sz="1900" dirty="0"/>
              <a:t>	-Bias or a conflict of interest on the part of the  Decision-Maker.</a:t>
            </a:r>
          </a:p>
          <a:p>
            <a:pPr marL="0" lvl="1" indent="0" algn="just">
              <a:buNone/>
            </a:pPr>
            <a:r>
              <a:rPr lang="en-US" sz="1900" dirty="0"/>
              <a:t>	-Procedural errors in the original determination process.</a:t>
            </a:r>
          </a:p>
          <a:p>
            <a:pPr marL="0" lvl="1" indent="0" algn="just">
              <a:buNone/>
            </a:pPr>
            <a:r>
              <a:rPr lang="en-US" sz="1900" dirty="0"/>
              <a:t>-Both the complainant and the respondent must be provided with an equal opportunity to submit a written statement to the Appeals Decision-Maker.  </a:t>
            </a:r>
          </a:p>
          <a:p>
            <a:pPr marL="0" lvl="1" indent="0" algn="just">
              <a:buNone/>
            </a:pPr>
            <a:r>
              <a:rPr lang="en-US" sz="1900" dirty="0"/>
              <a:t>-The Appeals Decision-Maker must issue a written decision setting forth his or her determination and the basis for such finding. </a:t>
            </a:r>
          </a:p>
          <a:p>
            <a:pPr marL="0" lvl="1" indent="0" algn="just">
              <a:buNone/>
            </a:pPr>
            <a:r>
              <a:rPr lang="en-US" sz="1900" dirty="0"/>
              <a:t>-The decision must be provided to each party simultaneously.</a:t>
            </a:r>
          </a:p>
          <a:p>
            <a:pPr marL="347662" lvl="1" indent="0">
              <a:buNone/>
            </a:pPr>
            <a:endParaRPr lang="en-US" dirty="0"/>
          </a:p>
        </p:txBody>
      </p:sp>
      <p:sp>
        <p:nvSpPr>
          <p:cNvPr id="4" name="Footer Placeholder 3">
            <a:extLst>
              <a:ext uri="{FF2B5EF4-FFF2-40B4-BE49-F238E27FC236}">
                <a16:creationId xmlns:a16="http://schemas.microsoft.com/office/drawing/2014/main" id="{45FF92A3-F15B-4F0B-A8D4-95318C39E47C}"/>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2357444A-0781-4682-BD92-E1EBC166D3FD}"/>
              </a:ext>
            </a:extLst>
          </p:cNvPr>
          <p:cNvSpPr>
            <a:spLocks noGrp="1"/>
          </p:cNvSpPr>
          <p:nvPr>
            <p:ph type="sldNum" sz="quarter" idx="12"/>
          </p:nvPr>
        </p:nvSpPr>
        <p:spPr/>
        <p:txBody>
          <a:bodyPr/>
          <a:lstStyle/>
          <a:p>
            <a:fld id="{080DD68C-5486-4B9A-B844-882072ED2919}" type="slidenum">
              <a:rPr lang="en-US" smtClean="0"/>
              <a:t>66</a:t>
            </a:fld>
            <a:endParaRPr lang="en-US" dirty="0"/>
          </a:p>
        </p:txBody>
      </p:sp>
    </p:spTree>
    <p:extLst>
      <p:ext uri="{BB962C8B-B14F-4D97-AF65-F5344CB8AC3E}">
        <p14:creationId xmlns:p14="http://schemas.microsoft.com/office/powerpoint/2010/main" val="2634038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CCEE8-DFF7-4DEC-B892-5A4638FA88E3}"/>
              </a:ext>
            </a:extLst>
          </p:cNvPr>
          <p:cNvSpPr>
            <a:spLocks noGrp="1"/>
          </p:cNvSpPr>
          <p:nvPr>
            <p:ph type="title"/>
          </p:nvPr>
        </p:nvSpPr>
        <p:spPr/>
        <p:txBody>
          <a:bodyPr>
            <a:normAutofit/>
          </a:bodyPr>
          <a:lstStyle/>
          <a:p>
            <a:r>
              <a:rPr lang="en-US" sz="4800" dirty="0"/>
              <a:t>Record Keeping</a:t>
            </a:r>
          </a:p>
        </p:txBody>
      </p:sp>
      <p:sp>
        <p:nvSpPr>
          <p:cNvPr id="3" name="Content Placeholder 2">
            <a:extLst>
              <a:ext uri="{FF2B5EF4-FFF2-40B4-BE49-F238E27FC236}">
                <a16:creationId xmlns:a16="http://schemas.microsoft.com/office/drawing/2014/main" id="{AFE9FA72-BDDC-40F6-95DB-0C6EB0A84ACB}"/>
              </a:ext>
            </a:extLst>
          </p:cNvPr>
          <p:cNvSpPr>
            <a:spLocks noGrp="1"/>
          </p:cNvSpPr>
          <p:nvPr>
            <p:ph idx="1"/>
          </p:nvPr>
        </p:nvSpPr>
        <p:spPr/>
        <p:txBody>
          <a:bodyPr/>
          <a:lstStyle/>
          <a:p>
            <a:pPr marL="347662" lvl="1" indent="0" algn="just">
              <a:buNone/>
            </a:pPr>
            <a:r>
              <a:rPr lang="en-US" sz="4000" dirty="0">
                <a:solidFill>
                  <a:schemeClr val="tx1"/>
                </a:solidFill>
              </a:rPr>
              <a:t>The district is required to keep each investigation file for at least seven years, including any disciplinary sanctions as well as any remedies and/or supportive measures that were provided.  </a:t>
            </a:r>
          </a:p>
          <a:p>
            <a:endParaRPr lang="en-US" dirty="0"/>
          </a:p>
        </p:txBody>
      </p:sp>
      <p:sp>
        <p:nvSpPr>
          <p:cNvPr id="4" name="Footer Placeholder 3">
            <a:extLst>
              <a:ext uri="{FF2B5EF4-FFF2-40B4-BE49-F238E27FC236}">
                <a16:creationId xmlns:a16="http://schemas.microsoft.com/office/drawing/2014/main" id="{AE52C144-4811-40E6-83F9-69A0ABFE9632}"/>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B277049C-CFB4-4F1E-B27F-BC3F19AE49EA}"/>
              </a:ext>
            </a:extLst>
          </p:cNvPr>
          <p:cNvSpPr>
            <a:spLocks noGrp="1"/>
          </p:cNvSpPr>
          <p:nvPr>
            <p:ph type="sldNum" sz="quarter" idx="12"/>
          </p:nvPr>
        </p:nvSpPr>
        <p:spPr/>
        <p:txBody>
          <a:bodyPr/>
          <a:lstStyle/>
          <a:p>
            <a:fld id="{080DD68C-5486-4B9A-B844-882072ED2919}" type="slidenum">
              <a:rPr lang="en-US" smtClean="0"/>
              <a:t>67</a:t>
            </a:fld>
            <a:endParaRPr lang="en-US" dirty="0"/>
          </a:p>
        </p:txBody>
      </p:sp>
    </p:spTree>
    <p:extLst>
      <p:ext uri="{BB962C8B-B14F-4D97-AF65-F5344CB8AC3E}">
        <p14:creationId xmlns:p14="http://schemas.microsoft.com/office/powerpoint/2010/main" val="877608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A75B7-ED97-46E0-9C8F-EF75FE90C777}"/>
              </a:ext>
            </a:extLst>
          </p:cNvPr>
          <p:cNvSpPr>
            <a:spLocks noGrp="1"/>
          </p:cNvSpPr>
          <p:nvPr>
            <p:ph type="title"/>
          </p:nvPr>
        </p:nvSpPr>
        <p:spPr>
          <a:xfrm>
            <a:off x="228600" y="14748"/>
            <a:ext cx="5870448" cy="914400"/>
          </a:xfrm>
        </p:spPr>
        <p:txBody>
          <a:bodyPr>
            <a:normAutofit/>
          </a:bodyPr>
          <a:lstStyle/>
          <a:p>
            <a:r>
              <a:rPr lang="en-US" sz="3600" dirty="0"/>
              <a:t>Administrative Dismissals</a:t>
            </a:r>
          </a:p>
        </p:txBody>
      </p:sp>
      <p:sp>
        <p:nvSpPr>
          <p:cNvPr id="3" name="Content Placeholder 2">
            <a:extLst>
              <a:ext uri="{FF2B5EF4-FFF2-40B4-BE49-F238E27FC236}">
                <a16:creationId xmlns:a16="http://schemas.microsoft.com/office/drawing/2014/main" id="{157D010C-8248-4EAF-9DC7-08099157D48B}"/>
              </a:ext>
            </a:extLst>
          </p:cNvPr>
          <p:cNvSpPr>
            <a:spLocks noGrp="1"/>
          </p:cNvSpPr>
          <p:nvPr>
            <p:ph idx="1"/>
          </p:nvPr>
        </p:nvSpPr>
        <p:spPr/>
        <p:txBody>
          <a:bodyPr>
            <a:normAutofit lnSpcReduction="10000"/>
          </a:bodyPr>
          <a:lstStyle/>
          <a:p>
            <a:pPr algn="just"/>
            <a:r>
              <a:rPr lang="en-US" sz="2400" dirty="0"/>
              <a:t>The district </a:t>
            </a:r>
            <a:r>
              <a:rPr lang="en-US" sz="2400" b="1" dirty="0">
                <a:solidFill>
                  <a:srgbClr val="FF0000"/>
                </a:solidFill>
              </a:rPr>
              <a:t>may</a:t>
            </a:r>
            <a:r>
              <a:rPr lang="en-US" sz="2400" dirty="0"/>
              <a:t> dismiss a formal complaint or any allegations therein, if at any time during the investigation:</a:t>
            </a:r>
          </a:p>
          <a:p>
            <a:pPr lvl="1" algn="just"/>
            <a:r>
              <a:rPr lang="en-US" sz="2400" dirty="0"/>
              <a:t>The complainant notifies the Title IX Coordinator in writing that he or she would like to withdraw the formal complaint or the allegations therein, </a:t>
            </a:r>
          </a:p>
          <a:p>
            <a:pPr lvl="1" algn="just"/>
            <a:r>
              <a:rPr lang="en-US" sz="2400" dirty="0"/>
              <a:t>The respondent is no longer enrolled in or employed by the district, and/or</a:t>
            </a:r>
          </a:p>
          <a:p>
            <a:pPr lvl="1" algn="just"/>
            <a:r>
              <a:rPr lang="en-US" sz="2400" dirty="0"/>
              <a:t>Specific circumstances prevent the district from gathering evidence sufficient to make a determination.</a:t>
            </a:r>
          </a:p>
          <a:p>
            <a:pPr algn="just"/>
            <a:r>
              <a:rPr lang="en-US" sz="2400" dirty="0"/>
              <a:t>Such dismissal does </a:t>
            </a:r>
            <a:r>
              <a:rPr lang="en-US" sz="2400" b="1" dirty="0"/>
              <a:t>not</a:t>
            </a:r>
            <a:r>
              <a:rPr lang="en-US" sz="2400" dirty="0"/>
              <a:t> preclude initiating discipline under another section of the district’s policies/rules/code of conduct</a:t>
            </a:r>
            <a:r>
              <a:rPr lang="en-US" dirty="0"/>
              <a:t>.</a:t>
            </a:r>
          </a:p>
        </p:txBody>
      </p:sp>
      <p:sp>
        <p:nvSpPr>
          <p:cNvPr id="4" name="Footer Placeholder 3">
            <a:extLst>
              <a:ext uri="{FF2B5EF4-FFF2-40B4-BE49-F238E27FC236}">
                <a16:creationId xmlns:a16="http://schemas.microsoft.com/office/drawing/2014/main" id="{47D99881-2761-4B24-95F4-9ABB48BFC250}"/>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3D664AAD-4239-4A90-A8CE-D3B6AC653C60}"/>
              </a:ext>
            </a:extLst>
          </p:cNvPr>
          <p:cNvSpPr>
            <a:spLocks noGrp="1"/>
          </p:cNvSpPr>
          <p:nvPr>
            <p:ph type="sldNum" sz="quarter" idx="12"/>
          </p:nvPr>
        </p:nvSpPr>
        <p:spPr/>
        <p:txBody>
          <a:bodyPr/>
          <a:lstStyle/>
          <a:p>
            <a:fld id="{080DD68C-5486-4B9A-B844-882072ED2919}" type="slidenum">
              <a:rPr lang="en-US" smtClean="0"/>
              <a:t>68</a:t>
            </a:fld>
            <a:endParaRPr lang="en-US" dirty="0"/>
          </a:p>
        </p:txBody>
      </p:sp>
    </p:spTree>
    <p:extLst>
      <p:ext uri="{BB962C8B-B14F-4D97-AF65-F5344CB8AC3E}">
        <p14:creationId xmlns:p14="http://schemas.microsoft.com/office/powerpoint/2010/main" val="3642593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111F9-CAE4-4E4A-A00E-450484D24107}"/>
              </a:ext>
            </a:extLst>
          </p:cNvPr>
          <p:cNvSpPr>
            <a:spLocks noGrp="1"/>
          </p:cNvSpPr>
          <p:nvPr>
            <p:ph type="title"/>
          </p:nvPr>
        </p:nvSpPr>
        <p:spPr>
          <a:xfrm>
            <a:off x="152400" y="129540"/>
            <a:ext cx="5870448" cy="914400"/>
          </a:xfrm>
        </p:spPr>
        <p:txBody>
          <a:bodyPr>
            <a:normAutofit/>
          </a:bodyPr>
          <a:lstStyle/>
          <a:p>
            <a:r>
              <a:rPr lang="en-US" sz="4000" dirty="0"/>
              <a:t>Informal Resolution</a:t>
            </a:r>
          </a:p>
        </p:txBody>
      </p:sp>
      <p:sp>
        <p:nvSpPr>
          <p:cNvPr id="3" name="Content Placeholder 2">
            <a:extLst>
              <a:ext uri="{FF2B5EF4-FFF2-40B4-BE49-F238E27FC236}">
                <a16:creationId xmlns:a16="http://schemas.microsoft.com/office/drawing/2014/main" id="{58A526F8-2B83-46CC-AEFD-901521027E23}"/>
              </a:ext>
            </a:extLst>
          </p:cNvPr>
          <p:cNvSpPr>
            <a:spLocks noGrp="1"/>
          </p:cNvSpPr>
          <p:nvPr>
            <p:ph idx="1"/>
          </p:nvPr>
        </p:nvSpPr>
        <p:spPr/>
        <p:txBody>
          <a:bodyPr>
            <a:normAutofit lnSpcReduction="10000"/>
          </a:bodyPr>
          <a:lstStyle/>
          <a:p>
            <a:pPr algn="just"/>
            <a:r>
              <a:rPr lang="en-US" dirty="0"/>
              <a:t>Whether or not a formal complaint is filed, the district can always offer an informal resolution process.</a:t>
            </a:r>
          </a:p>
          <a:p>
            <a:pPr lvl="1" algn="just"/>
            <a:r>
              <a:rPr lang="en-US" dirty="0"/>
              <a:t>Before doing so, district must provide parties with written notice disclosing:</a:t>
            </a:r>
          </a:p>
          <a:p>
            <a:pPr lvl="2" algn="just"/>
            <a:r>
              <a:rPr lang="en-US" sz="1800" dirty="0"/>
              <a:t>The allegations,</a:t>
            </a:r>
          </a:p>
          <a:p>
            <a:pPr lvl="2" algn="just"/>
            <a:r>
              <a:rPr lang="en-US" sz="1800" dirty="0"/>
              <a:t>The requirements of the informal process including circumstances under which it would preclude a party from resuming the formal complaint process from the same allegations,</a:t>
            </a:r>
          </a:p>
          <a:p>
            <a:pPr lvl="2" algn="just"/>
            <a:r>
              <a:rPr lang="en-US" sz="1800" dirty="0"/>
              <a:t>The fact that any party has the right to withdraw from the informal resolution at any time, and</a:t>
            </a:r>
          </a:p>
          <a:p>
            <a:pPr lvl="2" algn="just"/>
            <a:r>
              <a:rPr lang="en-US" sz="1800" dirty="0"/>
              <a:t>Any consequences from engaging in the informal resolution process including whether records from it will be maintained and/or shared in the formal complaint process.</a:t>
            </a:r>
          </a:p>
          <a:p>
            <a:r>
              <a:rPr lang="en-US" dirty="0"/>
              <a:t>The informal resolution process </a:t>
            </a:r>
            <a:r>
              <a:rPr lang="en-US" b="1" dirty="0">
                <a:solidFill>
                  <a:srgbClr val="FF0000"/>
                </a:solidFill>
              </a:rPr>
              <a:t>cannot</a:t>
            </a:r>
            <a:r>
              <a:rPr lang="en-US" dirty="0"/>
              <a:t> be used when the claim of sexual harassment involves an employee.</a:t>
            </a:r>
          </a:p>
        </p:txBody>
      </p:sp>
      <p:sp>
        <p:nvSpPr>
          <p:cNvPr id="4" name="Footer Placeholder 3">
            <a:extLst>
              <a:ext uri="{FF2B5EF4-FFF2-40B4-BE49-F238E27FC236}">
                <a16:creationId xmlns:a16="http://schemas.microsoft.com/office/drawing/2014/main" id="{B09B295E-1A58-4059-B248-BA90C3F965EC}"/>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EF8CAFDA-7972-4096-8658-5BD4D22AB84D}"/>
              </a:ext>
            </a:extLst>
          </p:cNvPr>
          <p:cNvSpPr>
            <a:spLocks noGrp="1"/>
          </p:cNvSpPr>
          <p:nvPr>
            <p:ph type="sldNum" sz="quarter" idx="12"/>
          </p:nvPr>
        </p:nvSpPr>
        <p:spPr/>
        <p:txBody>
          <a:bodyPr/>
          <a:lstStyle/>
          <a:p>
            <a:fld id="{080DD68C-5486-4B9A-B844-882072ED2919}" type="slidenum">
              <a:rPr lang="en-US" smtClean="0"/>
              <a:t>69</a:t>
            </a:fld>
            <a:endParaRPr lang="en-US" dirty="0"/>
          </a:p>
        </p:txBody>
      </p:sp>
    </p:spTree>
    <p:extLst>
      <p:ext uri="{BB962C8B-B14F-4D97-AF65-F5344CB8AC3E}">
        <p14:creationId xmlns:p14="http://schemas.microsoft.com/office/powerpoint/2010/main" val="2599982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8155"/>
            <a:ext cx="4575048" cy="914400"/>
          </a:xfrm>
        </p:spPr>
        <p:txBody>
          <a:bodyPr>
            <a:normAutofit/>
          </a:bodyPr>
          <a:lstStyle/>
          <a:p>
            <a:pPr algn="ctr"/>
            <a:r>
              <a:rPr lang="en-US" sz="6000" b="1" dirty="0"/>
              <a:t>TITLE IX</a:t>
            </a:r>
          </a:p>
        </p:txBody>
      </p:sp>
      <p:sp>
        <p:nvSpPr>
          <p:cNvPr id="3" name="Content Placeholder 2"/>
          <p:cNvSpPr>
            <a:spLocks noGrp="1"/>
          </p:cNvSpPr>
          <p:nvPr>
            <p:ph idx="1"/>
          </p:nvPr>
        </p:nvSpPr>
        <p:spPr/>
        <p:txBody>
          <a:bodyPr>
            <a:normAutofit fontScale="85000" lnSpcReduction="20000"/>
          </a:bodyPr>
          <a:lstStyle/>
          <a:p>
            <a:pPr marL="0" indent="0" algn="just">
              <a:buNone/>
            </a:pPr>
            <a:r>
              <a:rPr lang="en-US" sz="2800" dirty="0"/>
              <a:t>Two U.S. Supreme Court cases established the requisite elements of liability for sexual harassment under Title IX. </a:t>
            </a:r>
          </a:p>
          <a:p>
            <a:pPr algn="just"/>
            <a:endParaRPr lang="en-US" sz="2800" dirty="0"/>
          </a:p>
          <a:p>
            <a:pPr algn="just"/>
            <a:r>
              <a:rPr lang="en-US" sz="2800" b="1" u="sng" dirty="0"/>
              <a:t>Gebser v. Lago Vista Independent School District</a:t>
            </a:r>
            <a:r>
              <a:rPr lang="en-US" sz="2800" dirty="0"/>
              <a:t>, 524 U.S. 274 (1998), established the standard for holding schools liable when a school employee sexually harasses a student. </a:t>
            </a:r>
          </a:p>
          <a:p>
            <a:pPr algn="just"/>
            <a:endParaRPr lang="en-US" sz="2800" dirty="0"/>
          </a:p>
          <a:p>
            <a:pPr algn="just"/>
            <a:r>
              <a:rPr lang="en-US" sz="2800" b="1" u="sng" dirty="0"/>
              <a:t>Davis v. Monroe County Board of Education</a:t>
            </a:r>
            <a:r>
              <a:rPr lang="en-US" sz="2800" dirty="0"/>
              <a:t>, 526 U.S. 629 (1999), established the standard for school liability when a student is sexually harassed by another student.  </a:t>
            </a:r>
          </a:p>
          <a:p>
            <a:pPr marL="0" indent="0" algn="just">
              <a:buNone/>
            </a:pPr>
            <a:r>
              <a:rPr lang="en-US" sz="2800" dirty="0"/>
              <a:t> </a:t>
            </a:r>
          </a:p>
          <a:p>
            <a:endParaRPr lang="en-US" dirty="0"/>
          </a:p>
        </p:txBody>
      </p:sp>
      <p:sp>
        <p:nvSpPr>
          <p:cNvPr id="4" name="Footer Placeholder 3"/>
          <p:cNvSpPr>
            <a:spLocks noGrp="1"/>
          </p:cNvSpPr>
          <p:nvPr>
            <p:ph type="ftr" sz="quarter" idx="11"/>
          </p:nvPr>
        </p:nvSpPr>
        <p:spPr/>
        <p:txBody>
          <a:bodyPr/>
          <a:lstStyle/>
          <a:p>
            <a:r>
              <a:rPr lang="en-US" dirty="0"/>
              <a:t>© 2020 Pullman &amp; Comley LLC</a:t>
            </a:r>
          </a:p>
        </p:txBody>
      </p:sp>
      <p:sp>
        <p:nvSpPr>
          <p:cNvPr id="5" name="Slide Number Placeholder 4"/>
          <p:cNvSpPr>
            <a:spLocks noGrp="1"/>
          </p:cNvSpPr>
          <p:nvPr>
            <p:ph type="sldNum" sz="quarter" idx="12"/>
          </p:nvPr>
        </p:nvSpPr>
        <p:spPr/>
        <p:txBody>
          <a:bodyPr/>
          <a:lstStyle/>
          <a:p>
            <a:fld id="{080DD68C-5486-4B9A-B844-882072ED2919}" type="slidenum">
              <a:rPr lang="en-US" smtClean="0"/>
              <a:t>7</a:t>
            </a:fld>
            <a:endParaRPr lang="en-US" dirty="0"/>
          </a:p>
        </p:txBody>
      </p:sp>
    </p:spTree>
    <p:extLst>
      <p:ext uri="{BB962C8B-B14F-4D97-AF65-F5344CB8AC3E}">
        <p14:creationId xmlns:p14="http://schemas.microsoft.com/office/powerpoint/2010/main" val="2400759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0632B-573F-43C8-A38E-935D523F33DD}"/>
              </a:ext>
            </a:extLst>
          </p:cNvPr>
          <p:cNvSpPr>
            <a:spLocks noGrp="1"/>
          </p:cNvSpPr>
          <p:nvPr>
            <p:ph type="title"/>
          </p:nvPr>
        </p:nvSpPr>
        <p:spPr/>
        <p:txBody>
          <a:bodyPr>
            <a:normAutofit fontScale="90000"/>
          </a:bodyPr>
          <a:lstStyle/>
          <a:p>
            <a:r>
              <a:rPr lang="en-US" dirty="0"/>
              <a:t>More on FOIA and FERPA Concerns: Statements and Reports</a:t>
            </a:r>
          </a:p>
        </p:txBody>
      </p:sp>
      <p:sp>
        <p:nvSpPr>
          <p:cNvPr id="3" name="Content Placeholder 2">
            <a:extLst>
              <a:ext uri="{FF2B5EF4-FFF2-40B4-BE49-F238E27FC236}">
                <a16:creationId xmlns:a16="http://schemas.microsoft.com/office/drawing/2014/main" id="{C9A2E8EF-18FB-4EDA-A262-CA85C8242CB9}"/>
              </a:ext>
            </a:extLst>
          </p:cNvPr>
          <p:cNvSpPr>
            <a:spLocks noGrp="1"/>
          </p:cNvSpPr>
          <p:nvPr>
            <p:ph idx="1"/>
          </p:nvPr>
        </p:nvSpPr>
        <p:spPr/>
        <p:txBody>
          <a:bodyPr/>
          <a:lstStyle/>
          <a:p>
            <a:r>
              <a:rPr lang="en-US" sz="2400" dirty="0"/>
              <a:t>FOIA and FERPA (right to access v. obligation to withhold).  </a:t>
            </a:r>
          </a:p>
          <a:p>
            <a:r>
              <a:rPr lang="en-US" sz="2400" u="sng" dirty="0">
                <a:hlinkClick r:id="rId2"/>
              </a:rPr>
              <a:t>http://schoollaw.pullcomblog.com/archives/school-districts-refusal-to-release-bullying-investigation-report-upheld/</a:t>
            </a:r>
            <a:r>
              <a:rPr lang="en-US" sz="2400" dirty="0"/>
              <a:t>  </a:t>
            </a:r>
          </a:p>
          <a:p>
            <a:r>
              <a:rPr lang="en-US" sz="2400" dirty="0"/>
              <a:t>But difference between new Title IX and bullying. </a:t>
            </a:r>
          </a:p>
          <a:p>
            <a:r>
              <a:rPr lang="en-US" sz="2400" i="1" dirty="0"/>
              <a:t>Understanding Connecticut’s Freedom of Information Act</a:t>
            </a:r>
            <a:r>
              <a:rPr lang="en-US" sz="2400" dirty="0"/>
              <a:t>, by Mark J. Sommaruga (5</a:t>
            </a:r>
            <a:r>
              <a:rPr lang="en-US" sz="2400" baseline="30000" dirty="0"/>
              <a:t>th</a:t>
            </a:r>
            <a:r>
              <a:rPr lang="en-US" sz="2400" dirty="0"/>
              <a:t> Edition, 2018), pp. 60-64.  </a:t>
            </a:r>
          </a:p>
          <a:p>
            <a:r>
              <a:rPr lang="en-US" sz="2400" dirty="0"/>
              <a:t>Videos? Same considerations.</a:t>
            </a:r>
          </a:p>
          <a:p>
            <a:endParaRPr lang="en-US" dirty="0"/>
          </a:p>
        </p:txBody>
      </p:sp>
      <p:sp>
        <p:nvSpPr>
          <p:cNvPr id="4" name="Footer Placeholder 3">
            <a:extLst>
              <a:ext uri="{FF2B5EF4-FFF2-40B4-BE49-F238E27FC236}">
                <a16:creationId xmlns:a16="http://schemas.microsoft.com/office/drawing/2014/main" id="{53CA4BC4-BC81-4F41-9E7E-2646B7B77206}"/>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1DE34D30-4D95-411B-8FD5-EB756301442F}"/>
              </a:ext>
            </a:extLst>
          </p:cNvPr>
          <p:cNvSpPr>
            <a:spLocks noGrp="1"/>
          </p:cNvSpPr>
          <p:nvPr>
            <p:ph type="sldNum" sz="quarter" idx="12"/>
          </p:nvPr>
        </p:nvSpPr>
        <p:spPr/>
        <p:txBody>
          <a:bodyPr/>
          <a:lstStyle/>
          <a:p>
            <a:fld id="{080DD68C-5486-4B9A-B844-882072ED2919}" type="slidenum">
              <a:rPr lang="en-US" smtClean="0"/>
              <a:t>70</a:t>
            </a:fld>
            <a:endParaRPr lang="en-US" dirty="0"/>
          </a:p>
        </p:txBody>
      </p:sp>
    </p:spTree>
    <p:extLst>
      <p:ext uri="{BB962C8B-B14F-4D97-AF65-F5344CB8AC3E}">
        <p14:creationId xmlns:p14="http://schemas.microsoft.com/office/powerpoint/2010/main" val="3600586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7F77E-B5B8-4AFD-B48A-DC1FAD7500E7}"/>
              </a:ext>
            </a:extLst>
          </p:cNvPr>
          <p:cNvSpPr>
            <a:spLocks noGrp="1"/>
          </p:cNvSpPr>
          <p:nvPr>
            <p:ph type="title"/>
          </p:nvPr>
        </p:nvSpPr>
        <p:spPr/>
        <p:txBody>
          <a:bodyPr/>
          <a:lstStyle/>
          <a:p>
            <a:r>
              <a:rPr lang="en-US" dirty="0"/>
              <a:t>More On What Can We Share And What We Must Write</a:t>
            </a:r>
          </a:p>
        </p:txBody>
      </p:sp>
      <p:sp>
        <p:nvSpPr>
          <p:cNvPr id="3" name="Content Placeholder 2">
            <a:extLst>
              <a:ext uri="{FF2B5EF4-FFF2-40B4-BE49-F238E27FC236}">
                <a16:creationId xmlns:a16="http://schemas.microsoft.com/office/drawing/2014/main" id="{46B5E43B-7857-4785-BB7E-966E595A0A2F}"/>
              </a:ext>
            </a:extLst>
          </p:cNvPr>
          <p:cNvSpPr>
            <a:spLocks noGrp="1"/>
          </p:cNvSpPr>
          <p:nvPr>
            <p:ph idx="1"/>
          </p:nvPr>
        </p:nvSpPr>
        <p:spPr/>
        <p:txBody>
          <a:bodyPr/>
          <a:lstStyle/>
          <a:p>
            <a:r>
              <a:rPr lang="en-US" sz="2800" dirty="0"/>
              <a:t>Review your policies. </a:t>
            </a:r>
          </a:p>
          <a:p>
            <a:r>
              <a:rPr lang="en-US" sz="2800" dirty="0"/>
              <a:t>Sharing of disciplinary consequences? (As opposed to sharing the fact that there has been a response or discipline). </a:t>
            </a:r>
          </a:p>
          <a:p>
            <a:endParaRPr lang="en-US" dirty="0"/>
          </a:p>
        </p:txBody>
      </p:sp>
      <p:sp>
        <p:nvSpPr>
          <p:cNvPr id="4" name="Footer Placeholder 3">
            <a:extLst>
              <a:ext uri="{FF2B5EF4-FFF2-40B4-BE49-F238E27FC236}">
                <a16:creationId xmlns:a16="http://schemas.microsoft.com/office/drawing/2014/main" id="{6ECB6E7D-FA97-413E-8B15-1591EB15D6E7}"/>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97817C14-ECBB-45FB-BE89-45748BD9F647}"/>
              </a:ext>
            </a:extLst>
          </p:cNvPr>
          <p:cNvSpPr>
            <a:spLocks noGrp="1"/>
          </p:cNvSpPr>
          <p:nvPr>
            <p:ph type="sldNum" sz="quarter" idx="12"/>
          </p:nvPr>
        </p:nvSpPr>
        <p:spPr/>
        <p:txBody>
          <a:bodyPr/>
          <a:lstStyle/>
          <a:p>
            <a:fld id="{080DD68C-5486-4B9A-B844-882072ED2919}" type="slidenum">
              <a:rPr lang="en-US" smtClean="0"/>
              <a:t>71</a:t>
            </a:fld>
            <a:endParaRPr lang="en-US" dirty="0"/>
          </a:p>
        </p:txBody>
      </p:sp>
    </p:spTree>
    <p:extLst>
      <p:ext uri="{BB962C8B-B14F-4D97-AF65-F5344CB8AC3E}">
        <p14:creationId xmlns:p14="http://schemas.microsoft.com/office/powerpoint/2010/main" val="1378295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4280B-F7F1-4ECF-96F9-554EB6B3F5CA}"/>
              </a:ext>
            </a:extLst>
          </p:cNvPr>
          <p:cNvSpPr>
            <a:spLocks noGrp="1"/>
          </p:cNvSpPr>
          <p:nvPr>
            <p:ph type="title"/>
          </p:nvPr>
        </p:nvSpPr>
        <p:spPr/>
        <p:txBody>
          <a:bodyPr/>
          <a:lstStyle/>
          <a:p>
            <a:r>
              <a:rPr lang="en-US" dirty="0"/>
              <a:t>Important Initial Steps </a:t>
            </a:r>
          </a:p>
        </p:txBody>
      </p:sp>
      <p:sp>
        <p:nvSpPr>
          <p:cNvPr id="3" name="Content Placeholder 2">
            <a:extLst>
              <a:ext uri="{FF2B5EF4-FFF2-40B4-BE49-F238E27FC236}">
                <a16:creationId xmlns:a16="http://schemas.microsoft.com/office/drawing/2014/main" id="{63E912D5-7F6D-4985-A6BE-C5A766BD5A59}"/>
              </a:ext>
            </a:extLst>
          </p:cNvPr>
          <p:cNvSpPr>
            <a:spLocks noGrp="1"/>
          </p:cNvSpPr>
          <p:nvPr>
            <p:ph idx="1"/>
          </p:nvPr>
        </p:nvSpPr>
        <p:spPr>
          <a:xfrm>
            <a:off x="457200" y="1219200"/>
            <a:ext cx="8229600" cy="4572000"/>
          </a:xfrm>
        </p:spPr>
        <p:txBody>
          <a:bodyPr>
            <a:noAutofit/>
          </a:bodyPr>
          <a:lstStyle/>
          <a:p>
            <a:r>
              <a:rPr lang="en-US" sz="1800" dirty="0">
                <a:solidFill>
                  <a:srgbClr val="FF0000"/>
                </a:solidFill>
              </a:rPr>
              <a:t>Update:</a:t>
            </a:r>
            <a:r>
              <a:rPr lang="en-US" sz="1800" dirty="0"/>
              <a:t> District Title IX policies/procedures; stand alone policy for Title IX (as misconduct no longer covered under Title IX may violate other civil rights laws or school policies).   </a:t>
            </a:r>
          </a:p>
          <a:p>
            <a:r>
              <a:rPr lang="en-US" sz="1800" dirty="0">
                <a:solidFill>
                  <a:srgbClr val="FF0000"/>
                </a:solidFill>
              </a:rPr>
              <a:t>Identify</a:t>
            </a:r>
            <a:r>
              <a:rPr lang="en-US" sz="1800" dirty="0"/>
              <a:t>:  Title IX Coordinator, Investigator, Decision-Makers and anyone designated by the district to facilitate an informal resolution process</a:t>
            </a:r>
          </a:p>
          <a:p>
            <a:r>
              <a:rPr lang="en-US" sz="1800" dirty="0">
                <a:solidFill>
                  <a:srgbClr val="FF0000"/>
                </a:solidFill>
              </a:rPr>
              <a:t>Train</a:t>
            </a:r>
            <a:r>
              <a:rPr lang="en-US" sz="1800" dirty="0"/>
              <a:t> them in:  </a:t>
            </a:r>
            <a:endParaRPr lang="en-US" sz="1800" dirty="0">
              <a:highlight>
                <a:srgbClr val="FFFF00"/>
              </a:highlight>
            </a:endParaRPr>
          </a:p>
          <a:p>
            <a:pPr lvl="1"/>
            <a:r>
              <a:rPr lang="en-US" dirty="0"/>
              <a:t>Definition of sexual harassment under Title IX</a:t>
            </a:r>
          </a:p>
          <a:p>
            <a:pPr lvl="1"/>
            <a:r>
              <a:rPr lang="en-US" dirty="0"/>
              <a:t>Scope of the district’s education program or activity</a:t>
            </a:r>
          </a:p>
          <a:p>
            <a:pPr lvl="1"/>
            <a:r>
              <a:rPr lang="en-US" dirty="0"/>
              <a:t>How to conduct an investigation and/or grievance process</a:t>
            </a:r>
          </a:p>
          <a:p>
            <a:pPr lvl="1"/>
            <a:r>
              <a:rPr lang="en-US" dirty="0"/>
              <a:t>How to serve impartially, including avoiding prejudgment, conflicts of interest and bias</a:t>
            </a:r>
          </a:p>
          <a:p>
            <a:r>
              <a:rPr lang="en-US" sz="1800" dirty="0">
                <a:solidFill>
                  <a:srgbClr val="FF0000"/>
                </a:solidFill>
              </a:rPr>
              <a:t>Post</a:t>
            </a:r>
            <a:r>
              <a:rPr lang="en-US" sz="1800" dirty="0"/>
              <a:t>: contact information of the Title IX Coordinator on the website and in the school’s handbook</a:t>
            </a:r>
          </a:p>
          <a:p>
            <a:r>
              <a:rPr lang="en-US" sz="1800" dirty="0">
                <a:solidFill>
                  <a:srgbClr val="FF0000"/>
                </a:solidFill>
              </a:rPr>
              <a:t>Post:</a:t>
            </a:r>
            <a:r>
              <a:rPr lang="en-US" sz="1800" dirty="0"/>
              <a:t> training materials on the district’s website</a:t>
            </a:r>
          </a:p>
        </p:txBody>
      </p:sp>
      <p:sp>
        <p:nvSpPr>
          <p:cNvPr id="4" name="Footer Placeholder 3">
            <a:extLst>
              <a:ext uri="{FF2B5EF4-FFF2-40B4-BE49-F238E27FC236}">
                <a16:creationId xmlns:a16="http://schemas.microsoft.com/office/drawing/2014/main" id="{4C3B16DF-BA37-470A-8AD2-D7848322BD3B}"/>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4BCEDC41-3454-499A-B06E-1DE68865CA1F}"/>
              </a:ext>
            </a:extLst>
          </p:cNvPr>
          <p:cNvSpPr>
            <a:spLocks noGrp="1"/>
          </p:cNvSpPr>
          <p:nvPr>
            <p:ph type="sldNum" sz="quarter" idx="12"/>
          </p:nvPr>
        </p:nvSpPr>
        <p:spPr/>
        <p:txBody>
          <a:bodyPr/>
          <a:lstStyle/>
          <a:p>
            <a:fld id="{080DD68C-5486-4B9A-B844-882072ED2919}" type="slidenum">
              <a:rPr lang="en-US" smtClean="0"/>
              <a:t>72</a:t>
            </a:fld>
            <a:endParaRPr lang="en-US" dirty="0"/>
          </a:p>
        </p:txBody>
      </p:sp>
    </p:spTree>
    <p:extLst>
      <p:ext uri="{BB962C8B-B14F-4D97-AF65-F5344CB8AC3E}">
        <p14:creationId xmlns:p14="http://schemas.microsoft.com/office/powerpoint/2010/main" val="2650938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2801-D007-4A86-A391-25D3E612C4DC}"/>
              </a:ext>
            </a:extLst>
          </p:cNvPr>
          <p:cNvSpPr>
            <a:spLocks noGrp="1"/>
          </p:cNvSpPr>
          <p:nvPr>
            <p:ph type="title"/>
          </p:nvPr>
        </p:nvSpPr>
        <p:spPr/>
        <p:txBody>
          <a:bodyPr/>
          <a:lstStyle/>
          <a:p>
            <a:r>
              <a:rPr lang="en-US" dirty="0"/>
              <a:t>Final Thoughts</a:t>
            </a:r>
          </a:p>
        </p:txBody>
      </p:sp>
      <p:sp>
        <p:nvSpPr>
          <p:cNvPr id="3" name="Content Placeholder 2">
            <a:extLst>
              <a:ext uri="{FF2B5EF4-FFF2-40B4-BE49-F238E27FC236}">
                <a16:creationId xmlns:a16="http://schemas.microsoft.com/office/drawing/2014/main" id="{3AF7ED7B-944D-4A57-AC31-D047EFF58719}"/>
              </a:ext>
            </a:extLst>
          </p:cNvPr>
          <p:cNvSpPr>
            <a:spLocks noGrp="1"/>
          </p:cNvSpPr>
          <p:nvPr>
            <p:ph idx="1"/>
          </p:nvPr>
        </p:nvSpPr>
        <p:spPr/>
        <p:txBody>
          <a:bodyPr>
            <a:normAutofit fontScale="92500" lnSpcReduction="10000"/>
          </a:bodyPr>
          <a:lstStyle/>
          <a:p>
            <a:r>
              <a:rPr lang="en-US" sz="2400" dirty="0"/>
              <a:t>The ACLU with various other organizations have already filed the first legal challenge against the Regulations</a:t>
            </a:r>
          </a:p>
          <a:p>
            <a:r>
              <a:rPr lang="en-US" sz="2400" dirty="0"/>
              <a:t>Just because conduct does not violate Title IX as set forth in these new regulations does not mean it does not violate the district’s other policies</a:t>
            </a:r>
          </a:p>
          <a:p>
            <a:r>
              <a:rPr lang="en-US" sz="2400" dirty="0"/>
              <a:t>Beware of state laws that provide additional protections</a:t>
            </a:r>
          </a:p>
          <a:p>
            <a:r>
              <a:rPr lang="en-US" sz="2400" dirty="0"/>
              <a:t>Employment based sexual harassment-even without a complainant </a:t>
            </a:r>
          </a:p>
          <a:p>
            <a:r>
              <a:rPr lang="en-US" sz="2400" dirty="0"/>
              <a:t>Do not forget about bullying/school climate responsibilities </a:t>
            </a:r>
          </a:p>
          <a:p>
            <a:r>
              <a:rPr lang="en-US" sz="2400" dirty="0"/>
              <a:t>Do not forget district employees’ obligations as mandatory reporters if alleged conduct could be considered abuse or neglect</a:t>
            </a:r>
          </a:p>
          <a:p>
            <a:endParaRPr lang="en-US" dirty="0"/>
          </a:p>
        </p:txBody>
      </p:sp>
      <p:sp>
        <p:nvSpPr>
          <p:cNvPr id="4" name="Footer Placeholder 3">
            <a:extLst>
              <a:ext uri="{FF2B5EF4-FFF2-40B4-BE49-F238E27FC236}">
                <a16:creationId xmlns:a16="http://schemas.microsoft.com/office/drawing/2014/main" id="{4771ECA9-D552-452B-985D-6338F820319E}"/>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2647E2AB-2DDD-4CC5-912E-E3D4C72EBC50}"/>
              </a:ext>
            </a:extLst>
          </p:cNvPr>
          <p:cNvSpPr>
            <a:spLocks noGrp="1"/>
          </p:cNvSpPr>
          <p:nvPr>
            <p:ph type="sldNum" sz="quarter" idx="12"/>
          </p:nvPr>
        </p:nvSpPr>
        <p:spPr/>
        <p:txBody>
          <a:bodyPr/>
          <a:lstStyle/>
          <a:p>
            <a:fld id="{080DD68C-5486-4B9A-B844-882072ED2919}" type="slidenum">
              <a:rPr lang="en-US" smtClean="0"/>
              <a:t>73</a:t>
            </a:fld>
            <a:endParaRPr lang="en-US" dirty="0"/>
          </a:p>
        </p:txBody>
      </p:sp>
    </p:spTree>
    <p:extLst>
      <p:ext uri="{BB962C8B-B14F-4D97-AF65-F5344CB8AC3E}">
        <p14:creationId xmlns:p14="http://schemas.microsoft.com/office/powerpoint/2010/main" val="1066476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198F0-D6A2-4615-B71D-0A5C6A437CF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107509A-FA53-4B9D-8087-788DA3E0FDE1}"/>
              </a:ext>
            </a:extLst>
          </p:cNvPr>
          <p:cNvSpPr>
            <a:spLocks noGrp="1"/>
          </p:cNvSpPr>
          <p:nvPr>
            <p:ph idx="1"/>
          </p:nvPr>
        </p:nvSpPr>
        <p:spPr/>
        <p:txBody>
          <a:bodyPr>
            <a:normAutofit/>
          </a:bodyPr>
          <a:lstStyle/>
          <a:p>
            <a:pPr algn="ctr"/>
            <a:endParaRPr lang="en-US" sz="6600" dirty="0"/>
          </a:p>
          <a:p>
            <a:pPr marL="0" indent="0" algn="ctr">
              <a:buNone/>
            </a:pPr>
            <a:r>
              <a:rPr lang="en-US" sz="6600" dirty="0"/>
              <a:t>QUESTIONS?</a:t>
            </a:r>
          </a:p>
        </p:txBody>
      </p:sp>
      <p:sp>
        <p:nvSpPr>
          <p:cNvPr id="4" name="Footer Placeholder 3">
            <a:extLst>
              <a:ext uri="{FF2B5EF4-FFF2-40B4-BE49-F238E27FC236}">
                <a16:creationId xmlns:a16="http://schemas.microsoft.com/office/drawing/2014/main" id="{92CBD13B-F92B-41A9-8395-5CE6FF94B367}"/>
              </a:ext>
            </a:extLst>
          </p:cNvPr>
          <p:cNvSpPr>
            <a:spLocks noGrp="1"/>
          </p:cNvSpPr>
          <p:nvPr>
            <p:ph type="ftr" sz="quarter" idx="11"/>
          </p:nvPr>
        </p:nvSpPr>
        <p:spPr/>
        <p:txBody>
          <a:bodyPr/>
          <a:lstStyle/>
          <a:p>
            <a:r>
              <a:rPr lang="en-US" dirty="0"/>
              <a:t>© 2020 Pullman &amp; Comley LLC</a:t>
            </a:r>
          </a:p>
        </p:txBody>
      </p:sp>
      <p:sp>
        <p:nvSpPr>
          <p:cNvPr id="5" name="Slide Number Placeholder 4">
            <a:extLst>
              <a:ext uri="{FF2B5EF4-FFF2-40B4-BE49-F238E27FC236}">
                <a16:creationId xmlns:a16="http://schemas.microsoft.com/office/drawing/2014/main" id="{DF7ABBF2-358E-4BBF-9C3A-90F7EB538F28}"/>
              </a:ext>
            </a:extLst>
          </p:cNvPr>
          <p:cNvSpPr>
            <a:spLocks noGrp="1"/>
          </p:cNvSpPr>
          <p:nvPr>
            <p:ph type="sldNum" sz="quarter" idx="12"/>
          </p:nvPr>
        </p:nvSpPr>
        <p:spPr/>
        <p:txBody>
          <a:bodyPr/>
          <a:lstStyle/>
          <a:p>
            <a:fld id="{080DD68C-5486-4B9A-B844-882072ED2919}" type="slidenum">
              <a:rPr lang="en-US" smtClean="0"/>
              <a:t>74</a:t>
            </a:fld>
            <a:endParaRPr lang="en-US" dirty="0"/>
          </a:p>
        </p:txBody>
      </p:sp>
    </p:spTree>
    <p:extLst>
      <p:ext uri="{BB962C8B-B14F-4D97-AF65-F5344CB8AC3E}">
        <p14:creationId xmlns:p14="http://schemas.microsoft.com/office/powerpoint/2010/main" val="1882955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ooter Placeholder 19"/>
          <p:cNvSpPr>
            <a:spLocks noGrp="1"/>
          </p:cNvSpPr>
          <p:nvPr>
            <p:ph type="ftr" sz="quarter" idx="11"/>
          </p:nvPr>
        </p:nvSpPr>
        <p:spPr/>
        <p:txBody>
          <a:bodyPr/>
          <a:lstStyle/>
          <a:p>
            <a:r>
              <a:rPr lang="en-US" dirty="0"/>
              <a:t>© 2020 Pullman &amp; Comley LLC</a:t>
            </a:r>
          </a:p>
        </p:txBody>
      </p:sp>
      <p:sp>
        <p:nvSpPr>
          <p:cNvPr id="21" name="Slide Number Placeholder 20"/>
          <p:cNvSpPr>
            <a:spLocks noGrp="1"/>
          </p:cNvSpPr>
          <p:nvPr>
            <p:ph type="sldNum" sz="quarter" idx="12"/>
          </p:nvPr>
        </p:nvSpPr>
        <p:spPr/>
        <p:txBody>
          <a:bodyPr/>
          <a:lstStyle/>
          <a:p>
            <a:fld id="{080DD68C-5486-4B9A-B844-882072ED2919}" type="slidenum">
              <a:rPr lang="en-US" smtClean="0"/>
              <a:pPr/>
              <a:t>75</a:t>
            </a:fld>
            <a:endParaRPr lang="en-US" dirty="0"/>
          </a:p>
        </p:txBody>
      </p:sp>
      <p:sp>
        <p:nvSpPr>
          <p:cNvPr id="13" name="Text Placeholder 12"/>
          <p:cNvSpPr>
            <a:spLocks noGrp="1"/>
          </p:cNvSpPr>
          <p:nvPr>
            <p:ph type="body" sz="quarter" idx="14"/>
          </p:nvPr>
        </p:nvSpPr>
        <p:spPr>
          <a:xfrm>
            <a:off x="2943844" y="840006"/>
            <a:ext cx="2694349" cy="1486547"/>
          </a:xfrm>
        </p:spPr>
        <p:txBody>
          <a:bodyPr/>
          <a:lstStyle/>
          <a:p>
            <a:pPr lvl="0"/>
            <a:endParaRPr lang="en-US" dirty="0"/>
          </a:p>
          <a:p>
            <a:pPr lvl="0"/>
            <a:endParaRPr lang="en-US" dirty="0"/>
          </a:p>
          <a:p>
            <a:pPr lvl="0"/>
            <a:endParaRPr lang="en-US" dirty="0"/>
          </a:p>
          <a:p>
            <a:pPr lvl="0"/>
            <a:endParaRPr lang="en-US" dirty="0"/>
          </a:p>
          <a:p>
            <a:pPr lvl="0"/>
            <a:endParaRPr lang="en-US" dirty="0"/>
          </a:p>
        </p:txBody>
      </p:sp>
      <p:sp>
        <p:nvSpPr>
          <p:cNvPr id="9" name="Rectangle 8">
            <a:extLst>
              <a:ext uri="{FF2B5EF4-FFF2-40B4-BE49-F238E27FC236}">
                <a16:creationId xmlns:a16="http://schemas.microsoft.com/office/drawing/2014/main" id="{EDA4A608-E405-4123-BA11-52B5218625CF}"/>
              </a:ext>
            </a:extLst>
          </p:cNvPr>
          <p:cNvSpPr/>
          <p:nvPr/>
        </p:nvSpPr>
        <p:spPr>
          <a:xfrm>
            <a:off x="1689598" y="4232941"/>
            <a:ext cx="5999781" cy="1107996"/>
          </a:xfrm>
          <a:prstGeom prst="rect">
            <a:avLst/>
          </a:prstGeom>
        </p:spPr>
        <p:txBody>
          <a:bodyPr wrap="square">
            <a:spAutoFit/>
          </a:bodyPr>
          <a:lstStyle/>
          <a:p>
            <a:pPr algn="ctr"/>
            <a:endParaRPr lang="en-US" sz="2400" b="1" dirty="0"/>
          </a:p>
          <a:p>
            <a:pPr algn="ctr"/>
            <a:endParaRPr lang="en-US" sz="2600" b="1" dirty="0"/>
          </a:p>
          <a:p>
            <a:pPr algn="ctr"/>
            <a:endParaRPr lang="en-US" sz="1600" dirty="0"/>
          </a:p>
        </p:txBody>
      </p:sp>
      <p:sp>
        <p:nvSpPr>
          <p:cNvPr id="16" name="Text Placeholder 14">
            <a:extLst>
              <a:ext uri="{FF2B5EF4-FFF2-40B4-BE49-F238E27FC236}">
                <a16:creationId xmlns:a16="http://schemas.microsoft.com/office/drawing/2014/main" id="{7B5E267E-3D24-4462-B24A-9DFB63BF66C2}"/>
              </a:ext>
            </a:extLst>
          </p:cNvPr>
          <p:cNvSpPr txBox="1">
            <a:spLocks/>
          </p:cNvSpPr>
          <p:nvPr/>
        </p:nvSpPr>
        <p:spPr>
          <a:xfrm>
            <a:off x="1371600" y="3200400"/>
            <a:ext cx="7314593" cy="1287409"/>
          </a:xfrm>
          <a:prstGeom prst="rect">
            <a:avLst/>
          </a:prstGeom>
        </p:spPr>
        <p:txBody>
          <a:bodyPr vert="horz" lIns="91440" tIns="45720" rIns="91440" bIns="45720" rtlCol="0">
            <a:noAutofit/>
          </a:bodyPr>
          <a:lstStyle>
            <a:lvl1pPr marL="50800" indent="-50800" algn="l" defTabSz="914400" rtl="0" eaLnBrk="1" latinLnBrk="0" hangingPunct="1">
              <a:spcBef>
                <a:spcPts val="200"/>
              </a:spcBef>
              <a:buSzPct val="25000"/>
              <a:buFont typeface="Arial" pitchFamily="34" charset="0"/>
              <a:buChar char=" "/>
              <a:defRPr sz="1800" b="1" kern="1200">
                <a:solidFill>
                  <a:schemeClr val="tx2"/>
                </a:solidFill>
                <a:latin typeface="+mn-lt"/>
                <a:ea typeface="+mn-ea"/>
                <a:cs typeface="+mn-cs"/>
              </a:defRPr>
            </a:lvl1pPr>
            <a:lvl2pPr marL="50800" marR="0" indent="-50800" algn="l" defTabSz="914400" rtl="0" eaLnBrk="1" fontAlgn="auto" latinLnBrk="0" hangingPunct="1">
              <a:lnSpc>
                <a:spcPct val="100000"/>
              </a:lnSpc>
              <a:spcBef>
                <a:spcPts val="200"/>
              </a:spcBef>
              <a:spcAft>
                <a:spcPts val="0"/>
              </a:spcAft>
              <a:buClrTx/>
              <a:buSzPct val="25000"/>
              <a:buFont typeface="Arial" pitchFamily="34" charset="0"/>
              <a:buChar char=" "/>
              <a:tabLst/>
              <a:defRPr sz="1400" kern="1200" baseline="0">
                <a:solidFill>
                  <a:schemeClr val="tx2"/>
                </a:solidFill>
                <a:latin typeface="+mn-lt"/>
                <a:ea typeface="+mn-ea"/>
                <a:cs typeface="+mn-cs"/>
              </a:defRPr>
            </a:lvl2pPr>
            <a:lvl3pPr marL="0" indent="0" algn="ctr" defTabSz="914400" rtl="0" eaLnBrk="1" latinLnBrk="0" hangingPunct="1">
              <a:spcBef>
                <a:spcPts val="0"/>
              </a:spcBef>
              <a:buFont typeface="Wingdings" pitchFamily="2" charset="2"/>
              <a:buNone/>
              <a:defRPr sz="1400" kern="1200">
                <a:solidFill>
                  <a:schemeClr val="tx2"/>
                </a:solidFill>
                <a:latin typeface="+mn-lt"/>
                <a:ea typeface="+mn-ea"/>
                <a:cs typeface="+mn-cs"/>
              </a:defRPr>
            </a:lvl3pPr>
            <a:lvl4pPr marL="0" indent="0" algn="ctr" defTabSz="914400" rtl="0" eaLnBrk="1" latinLnBrk="0" hangingPunct="1">
              <a:spcBef>
                <a:spcPts val="0"/>
              </a:spcBef>
              <a:buFont typeface="Arial" pitchFamily="34" charset="0"/>
              <a:buNone/>
              <a:tabLst/>
              <a:defRPr sz="1400" kern="1200">
                <a:solidFill>
                  <a:schemeClr val="tx2"/>
                </a:solidFill>
                <a:latin typeface="+mn-lt"/>
                <a:ea typeface="+mn-ea"/>
                <a:cs typeface="+mn-cs"/>
              </a:defRPr>
            </a:lvl4pPr>
            <a:lvl5pPr marL="0" indent="0" algn="ctr" defTabSz="914400" rtl="0" eaLnBrk="1" latinLnBrk="0" hangingPunct="1">
              <a:spcBef>
                <a:spcPts val="0"/>
              </a:spcBef>
              <a:buFont typeface="Wingdings" pitchFamily="2" charset="2"/>
              <a:buNone/>
              <a:defRPr sz="14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p>
        </p:txBody>
      </p:sp>
      <p:pic>
        <p:nvPicPr>
          <p:cNvPr id="10" name="Picture 9">
            <a:extLst>
              <a:ext uri="{FF2B5EF4-FFF2-40B4-BE49-F238E27FC236}">
                <a16:creationId xmlns:a16="http://schemas.microsoft.com/office/drawing/2014/main" id="{DCDD5FA4-961A-4A20-8A75-78A042E3185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44493" y="1628675"/>
            <a:ext cx="1964818" cy="1645920"/>
          </a:xfrm>
          <a:prstGeom prst="rect">
            <a:avLst/>
          </a:prstGeom>
        </p:spPr>
      </p:pic>
      <p:sp>
        <p:nvSpPr>
          <p:cNvPr id="2" name="Rectangle 1">
            <a:extLst>
              <a:ext uri="{FF2B5EF4-FFF2-40B4-BE49-F238E27FC236}">
                <a16:creationId xmlns:a16="http://schemas.microsoft.com/office/drawing/2014/main" id="{F884AA2A-FF00-4130-B4C3-66EF38D6F444}"/>
              </a:ext>
            </a:extLst>
          </p:cNvPr>
          <p:cNvSpPr/>
          <p:nvPr/>
        </p:nvSpPr>
        <p:spPr>
          <a:xfrm>
            <a:off x="2286000" y="3276600"/>
            <a:ext cx="4476482" cy="1754326"/>
          </a:xfrm>
          <a:prstGeom prst="rect">
            <a:avLst/>
          </a:prstGeom>
        </p:spPr>
        <p:txBody>
          <a:bodyPr wrap="square">
            <a:spAutoFit/>
          </a:bodyPr>
          <a:lstStyle/>
          <a:p>
            <a:pPr marL="91440" lvl="0"/>
            <a:r>
              <a:rPr lang="en-US" dirty="0"/>
              <a:t>Mark Sommaruga, Esq. </a:t>
            </a:r>
          </a:p>
          <a:p>
            <a:pPr marL="91440" lvl="1"/>
            <a:r>
              <a:rPr lang="en-US" dirty="0"/>
              <a:t>Tel: 860.424.4388</a:t>
            </a:r>
          </a:p>
          <a:p>
            <a:pPr marL="91440" lvl="1"/>
            <a:r>
              <a:rPr lang="en-US" dirty="0"/>
              <a:t>Email: </a:t>
            </a:r>
            <a:r>
              <a:rPr lang="en-US" dirty="0">
                <a:hlinkClick r:id="rId4"/>
              </a:rPr>
              <a:t>msommaruga@pullcom.com</a:t>
            </a:r>
            <a:endParaRPr lang="en-US" dirty="0"/>
          </a:p>
          <a:p>
            <a:pPr marL="91440" lvl="1"/>
            <a:r>
              <a:rPr lang="en-US" dirty="0"/>
              <a:t>Website: </a:t>
            </a:r>
            <a:r>
              <a:rPr lang="en-US" dirty="0">
                <a:hlinkClick r:id="rId5"/>
              </a:rPr>
              <a:t>https://www.pullcom.com</a:t>
            </a:r>
            <a:endParaRPr lang="en-US" dirty="0"/>
          </a:p>
          <a:p>
            <a:pPr marL="91440" lvl="1"/>
            <a:r>
              <a:rPr lang="en-US" dirty="0"/>
              <a:t>Blog: </a:t>
            </a:r>
            <a:r>
              <a:rPr lang="en-US" dirty="0">
                <a:hlinkClick r:id="rId6"/>
              </a:rPr>
              <a:t>https://schoollaw.pullcomblog.com</a:t>
            </a:r>
            <a:endParaRPr lang="en-US" dirty="0"/>
          </a:p>
          <a:p>
            <a:pPr marL="91440" lvl="1"/>
            <a:r>
              <a:rPr lang="en-US" dirty="0"/>
              <a:t>(A/K/A “Education Law Notes”)</a:t>
            </a:r>
          </a:p>
        </p:txBody>
      </p:sp>
    </p:spTree>
    <p:extLst>
      <p:ext uri="{BB962C8B-B14F-4D97-AF65-F5344CB8AC3E}">
        <p14:creationId xmlns:p14="http://schemas.microsoft.com/office/powerpoint/2010/main" val="147243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6214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9540"/>
            <a:ext cx="4422648" cy="914400"/>
          </a:xfrm>
        </p:spPr>
        <p:txBody>
          <a:bodyPr>
            <a:normAutofit/>
          </a:bodyPr>
          <a:lstStyle/>
          <a:p>
            <a:pPr algn="ctr"/>
            <a:r>
              <a:rPr lang="en-US" sz="6000" b="1" dirty="0"/>
              <a:t>TITLE IX</a:t>
            </a:r>
          </a:p>
        </p:txBody>
      </p:sp>
      <p:sp>
        <p:nvSpPr>
          <p:cNvPr id="3" name="Content Placeholder 2"/>
          <p:cNvSpPr>
            <a:spLocks noGrp="1"/>
          </p:cNvSpPr>
          <p:nvPr>
            <p:ph idx="1"/>
          </p:nvPr>
        </p:nvSpPr>
        <p:spPr/>
        <p:txBody>
          <a:bodyPr/>
          <a:lstStyle/>
          <a:p>
            <a:pPr marL="0" indent="0" algn="just">
              <a:buNone/>
            </a:pPr>
            <a:r>
              <a:rPr lang="en-US" sz="2400" dirty="0"/>
              <a:t>In </a:t>
            </a:r>
            <a:r>
              <a:rPr lang="en-US" sz="2400" u="sng" dirty="0"/>
              <a:t>Gebser</a:t>
            </a:r>
            <a:r>
              <a:rPr lang="en-US" sz="2400" dirty="0"/>
              <a:t>, the Supreme Court held that a school will </a:t>
            </a:r>
            <a:r>
              <a:rPr lang="en-US" sz="2800" b="1" dirty="0">
                <a:solidFill>
                  <a:srgbClr val="C00000"/>
                </a:solidFill>
              </a:rPr>
              <a:t>not</a:t>
            </a:r>
            <a:r>
              <a:rPr lang="en-US" sz="2400" dirty="0"/>
              <a:t> be civilly liable in a lawsuit for sexual harassment of a student by a school employee unless:</a:t>
            </a:r>
          </a:p>
          <a:p>
            <a:pPr algn="just"/>
            <a:endParaRPr lang="en-US" sz="2400" dirty="0"/>
          </a:p>
          <a:p>
            <a:pPr lvl="0" algn="just"/>
            <a:r>
              <a:rPr lang="en-US" sz="2400" dirty="0"/>
              <a:t>An school official with </a:t>
            </a:r>
            <a:r>
              <a:rPr lang="en-US" sz="2400" b="1" dirty="0"/>
              <a:t>authority to take corrective action </a:t>
            </a:r>
            <a:r>
              <a:rPr lang="en-US" sz="2400" dirty="0"/>
              <a:t>had </a:t>
            </a:r>
            <a:r>
              <a:rPr lang="en-US" sz="2400" b="1" dirty="0"/>
              <a:t>actual knowledge</a:t>
            </a:r>
            <a:r>
              <a:rPr lang="en-US" sz="2400" dirty="0"/>
              <a:t> of discrimination, but failed to adequately respond; and</a:t>
            </a:r>
          </a:p>
          <a:p>
            <a:pPr algn="just"/>
            <a:endParaRPr lang="en-US" sz="2400" dirty="0"/>
          </a:p>
          <a:p>
            <a:pPr lvl="0" algn="just"/>
            <a:r>
              <a:rPr lang="en-US" sz="2400" dirty="0"/>
              <a:t>The </a:t>
            </a:r>
            <a:r>
              <a:rPr lang="en-US" sz="2400" b="1" dirty="0"/>
              <a:t>inadequate response </a:t>
            </a:r>
            <a:r>
              <a:rPr lang="en-US" sz="2400" dirty="0"/>
              <a:t>must amount to </a:t>
            </a:r>
            <a:r>
              <a:rPr lang="en-US" sz="2400" b="1" dirty="0"/>
              <a:t>deliberate indifference</a:t>
            </a:r>
            <a:r>
              <a:rPr lang="en-US" sz="2400" dirty="0"/>
              <a:t> to discrimination.</a:t>
            </a:r>
          </a:p>
          <a:p>
            <a:endParaRPr lang="en-US" dirty="0"/>
          </a:p>
        </p:txBody>
      </p:sp>
      <p:sp>
        <p:nvSpPr>
          <p:cNvPr id="4" name="Footer Placeholder 3"/>
          <p:cNvSpPr>
            <a:spLocks noGrp="1"/>
          </p:cNvSpPr>
          <p:nvPr>
            <p:ph type="ftr" sz="quarter" idx="11"/>
          </p:nvPr>
        </p:nvSpPr>
        <p:spPr/>
        <p:txBody>
          <a:bodyPr/>
          <a:lstStyle/>
          <a:p>
            <a:r>
              <a:rPr lang="en-US" dirty="0"/>
              <a:t>© 2020 Pullman &amp; Comley LLC</a:t>
            </a:r>
          </a:p>
        </p:txBody>
      </p:sp>
      <p:sp>
        <p:nvSpPr>
          <p:cNvPr id="5" name="Slide Number Placeholder 4"/>
          <p:cNvSpPr>
            <a:spLocks noGrp="1"/>
          </p:cNvSpPr>
          <p:nvPr>
            <p:ph type="sldNum" sz="quarter" idx="12"/>
          </p:nvPr>
        </p:nvSpPr>
        <p:spPr/>
        <p:txBody>
          <a:bodyPr/>
          <a:lstStyle/>
          <a:p>
            <a:fld id="{080DD68C-5486-4B9A-B844-882072ED2919}" type="slidenum">
              <a:rPr lang="en-US" smtClean="0"/>
              <a:t>8</a:t>
            </a:fld>
            <a:endParaRPr lang="en-US" dirty="0"/>
          </a:p>
        </p:txBody>
      </p:sp>
    </p:spTree>
    <p:extLst>
      <p:ext uri="{BB962C8B-B14F-4D97-AF65-F5344CB8AC3E}">
        <p14:creationId xmlns:p14="http://schemas.microsoft.com/office/powerpoint/2010/main" val="781608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22" y="129540"/>
            <a:ext cx="4194048" cy="914400"/>
          </a:xfrm>
        </p:spPr>
        <p:txBody>
          <a:bodyPr>
            <a:normAutofit/>
          </a:bodyPr>
          <a:lstStyle/>
          <a:p>
            <a:pPr algn="ctr"/>
            <a:r>
              <a:rPr lang="en-US" sz="6000" b="1" dirty="0"/>
              <a:t>TITLE IX</a:t>
            </a:r>
          </a:p>
        </p:txBody>
      </p:sp>
      <p:sp>
        <p:nvSpPr>
          <p:cNvPr id="3" name="Content Placeholder 2"/>
          <p:cNvSpPr>
            <a:spLocks noGrp="1"/>
          </p:cNvSpPr>
          <p:nvPr>
            <p:ph idx="1"/>
          </p:nvPr>
        </p:nvSpPr>
        <p:spPr/>
        <p:txBody>
          <a:bodyPr>
            <a:normAutofit fontScale="92500" lnSpcReduction="20000"/>
          </a:bodyPr>
          <a:lstStyle/>
          <a:p>
            <a:pPr marL="0" indent="0" algn="just">
              <a:buNone/>
            </a:pPr>
            <a:r>
              <a:rPr lang="en-US" sz="2400" dirty="0"/>
              <a:t>Similarly, in </a:t>
            </a:r>
            <a:r>
              <a:rPr lang="en-US" sz="2400" u="sng" dirty="0"/>
              <a:t>Davis</a:t>
            </a:r>
            <a:r>
              <a:rPr lang="en-US" sz="2400" dirty="0"/>
              <a:t>, the Court held that liability is imputed to the school </a:t>
            </a:r>
            <a:r>
              <a:rPr lang="en-US" sz="2800" b="1" i="1" dirty="0">
                <a:solidFill>
                  <a:srgbClr val="0070C0"/>
                </a:solidFill>
              </a:rPr>
              <a:t>only</a:t>
            </a:r>
            <a:r>
              <a:rPr lang="en-US" sz="2400" dirty="0"/>
              <a:t> where:</a:t>
            </a:r>
          </a:p>
          <a:p>
            <a:pPr marL="0" indent="0" algn="just">
              <a:buNone/>
            </a:pPr>
            <a:r>
              <a:rPr lang="en-US" sz="2400" dirty="0"/>
              <a:t> </a:t>
            </a:r>
          </a:p>
          <a:p>
            <a:pPr algn="just"/>
            <a:r>
              <a:rPr lang="en-US" sz="2400" dirty="0"/>
              <a:t>The school has been “deliberately indifferent to sexual harassment, of which the [district had] actual knowledge”;</a:t>
            </a:r>
          </a:p>
          <a:p>
            <a:pPr algn="just"/>
            <a:endParaRPr lang="en-US" sz="2400" dirty="0"/>
          </a:p>
          <a:p>
            <a:pPr algn="just"/>
            <a:r>
              <a:rPr lang="en-US" sz="2400" dirty="0"/>
              <a:t>The harassment is so “severe, pervasive and objectively offensive that it effectively bars the victim’s access to an educational opportunity or benefit”; and</a:t>
            </a:r>
          </a:p>
          <a:p>
            <a:pPr algn="just"/>
            <a:endParaRPr lang="en-US" sz="2400" dirty="0"/>
          </a:p>
          <a:p>
            <a:pPr algn="just"/>
            <a:r>
              <a:rPr lang="en-US" sz="2400" dirty="0"/>
              <a:t>The school responded in a way that was clearly unreasonable under the circumstances. </a:t>
            </a:r>
          </a:p>
          <a:p>
            <a:pPr marL="0" indent="0" algn="just">
              <a:buNone/>
            </a:pPr>
            <a:r>
              <a:rPr lang="en-US" sz="2400" dirty="0"/>
              <a:t> </a:t>
            </a:r>
          </a:p>
          <a:p>
            <a:endParaRPr lang="en-US" dirty="0"/>
          </a:p>
        </p:txBody>
      </p:sp>
      <p:sp>
        <p:nvSpPr>
          <p:cNvPr id="4" name="Footer Placeholder 3"/>
          <p:cNvSpPr>
            <a:spLocks noGrp="1"/>
          </p:cNvSpPr>
          <p:nvPr>
            <p:ph type="ftr" sz="quarter" idx="11"/>
          </p:nvPr>
        </p:nvSpPr>
        <p:spPr/>
        <p:txBody>
          <a:bodyPr/>
          <a:lstStyle/>
          <a:p>
            <a:r>
              <a:rPr lang="en-US" dirty="0"/>
              <a:t>© 2020 Pullman &amp; Comley LLC</a:t>
            </a:r>
          </a:p>
        </p:txBody>
      </p:sp>
      <p:sp>
        <p:nvSpPr>
          <p:cNvPr id="5" name="Slide Number Placeholder 4"/>
          <p:cNvSpPr>
            <a:spLocks noGrp="1"/>
          </p:cNvSpPr>
          <p:nvPr>
            <p:ph type="sldNum" sz="quarter" idx="12"/>
          </p:nvPr>
        </p:nvSpPr>
        <p:spPr/>
        <p:txBody>
          <a:bodyPr/>
          <a:lstStyle/>
          <a:p>
            <a:fld id="{080DD68C-5486-4B9A-B844-882072ED2919}" type="slidenum">
              <a:rPr lang="en-US" smtClean="0"/>
              <a:t>9</a:t>
            </a:fld>
            <a:endParaRPr lang="en-US" dirty="0"/>
          </a:p>
        </p:txBody>
      </p:sp>
    </p:spTree>
    <p:extLst>
      <p:ext uri="{BB962C8B-B14F-4D97-AF65-F5344CB8AC3E}">
        <p14:creationId xmlns:p14="http://schemas.microsoft.com/office/powerpoint/2010/main" val="2278224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lank">
  <a:themeElements>
    <a:clrScheme name="PullmanComley">
      <a:dk1>
        <a:sysClr val="windowText" lastClr="000000"/>
      </a:dk1>
      <a:lt1>
        <a:sysClr val="window" lastClr="FFFFFF"/>
      </a:lt1>
      <a:dk2>
        <a:srgbClr val="004055"/>
      </a:dk2>
      <a:lt2>
        <a:srgbClr val="ECECEC"/>
      </a:lt2>
      <a:accent1>
        <a:srgbClr val="004055"/>
      </a:accent1>
      <a:accent2>
        <a:srgbClr val="7E99AA"/>
      </a:accent2>
      <a:accent3>
        <a:srgbClr val="D77600"/>
      </a:accent3>
      <a:accent4>
        <a:srgbClr val="ABA48F"/>
      </a:accent4>
      <a:accent5>
        <a:srgbClr val="708054"/>
      </a:accent5>
      <a:accent6>
        <a:srgbClr val="89411C"/>
      </a:accent6>
      <a:hlink>
        <a:srgbClr val="D77600"/>
      </a:hlink>
      <a:folHlink>
        <a:srgbClr val="ABA48F"/>
      </a:folHlink>
    </a:clrScheme>
    <a:fontScheme name="PullmanComley">
      <a:majorFont>
        <a:latin typeface="Book Antiqu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mplate_2020_1-2-19_1.pptx" id="{7346A893-9807-4A14-AD99-CD78BFB827AF}" vid="{8EA63D6E-4404-4632-9057-D90BD49389D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7013</Words>
  <Application>Microsoft Office PowerPoint</Application>
  <PresentationFormat>On-screen Show (4:3)</PresentationFormat>
  <Paragraphs>569</Paragraphs>
  <Slides>76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76</vt:i4>
      </vt:variant>
    </vt:vector>
  </HeadingPairs>
  <TitlesOfParts>
    <vt:vector size="82" baseType="lpstr">
      <vt:lpstr>Arial</vt:lpstr>
      <vt:lpstr>Book Antiqua</vt:lpstr>
      <vt:lpstr>Calibri</vt:lpstr>
      <vt:lpstr>Franklin Gothic Book</vt:lpstr>
      <vt:lpstr>Wingdings</vt:lpstr>
      <vt:lpstr>Blank</vt:lpstr>
      <vt:lpstr>Title IX: The New Regulations </vt:lpstr>
      <vt:lpstr>Title IX</vt:lpstr>
      <vt:lpstr>Title IX</vt:lpstr>
      <vt:lpstr>Title IX</vt:lpstr>
      <vt:lpstr>Title IX</vt:lpstr>
      <vt:lpstr>TITLE IX</vt:lpstr>
      <vt:lpstr>TITLE IX</vt:lpstr>
      <vt:lpstr>TITLE IX</vt:lpstr>
      <vt:lpstr>TITLE IX</vt:lpstr>
      <vt:lpstr>TITLE IX</vt:lpstr>
      <vt:lpstr>April 4, 2011 Dear Colleague Letter </vt:lpstr>
      <vt:lpstr>April 4, 2011 Dear Colleague Letter </vt:lpstr>
      <vt:lpstr>April 4, 2011 Dear Colleague Letter</vt:lpstr>
      <vt:lpstr>April 4, 2011 Dear Colleague Letter</vt:lpstr>
      <vt:lpstr>April 4, 2011 Dear Colleague Letter</vt:lpstr>
      <vt:lpstr>Post-DCL Fallout</vt:lpstr>
      <vt:lpstr>Post-DCL Fallout</vt:lpstr>
      <vt:lpstr>Post-DCL Fallout</vt:lpstr>
      <vt:lpstr>Post-DCL Fallout</vt:lpstr>
      <vt:lpstr>What Is Sexual Harassment?</vt:lpstr>
      <vt:lpstr>What Is Sexual Harassment?</vt:lpstr>
      <vt:lpstr>Types of Harassment</vt:lpstr>
      <vt:lpstr>Examples</vt:lpstr>
      <vt:lpstr>Some Specific Scenarios  </vt:lpstr>
      <vt:lpstr>More Scenarios </vt:lpstr>
      <vt:lpstr>Even More</vt:lpstr>
      <vt:lpstr>Yes-Even More</vt:lpstr>
      <vt:lpstr>True or False: Sexual Harassment</vt:lpstr>
      <vt:lpstr>True or False: Sexual Harassment</vt:lpstr>
      <vt:lpstr>Where Can It Take Place?</vt:lpstr>
      <vt:lpstr>Initial Obligations -- Required Positions</vt:lpstr>
      <vt:lpstr>All Of These Positions?</vt:lpstr>
      <vt:lpstr>Initial Obligations – Title IX Coordinator</vt:lpstr>
      <vt:lpstr>Initial Obligations – Grievance Procedure</vt:lpstr>
      <vt:lpstr>Actual Knowledge</vt:lpstr>
      <vt:lpstr>Actual Knowledge</vt:lpstr>
      <vt:lpstr>Who Can Be A Complainant?</vt:lpstr>
      <vt:lpstr>The Formal Complaint</vt:lpstr>
      <vt:lpstr>The Grievance Process: The Investigation  </vt:lpstr>
      <vt:lpstr>Response To Complaint</vt:lpstr>
      <vt:lpstr>Response To Complaint</vt:lpstr>
      <vt:lpstr>Response To Complaint – Supportive Measures</vt:lpstr>
      <vt:lpstr>Response To Complaint – Supportive Measures</vt:lpstr>
      <vt:lpstr>Response To Complaint – Supportive Measures</vt:lpstr>
      <vt:lpstr>Response To Complaint -- The Grievance Process</vt:lpstr>
      <vt:lpstr>Response To Complaint -- The Grievance Process</vt:lpstr>
      <vt:lpstr>Response To Complaint -- The Grievance Process</vt:lpstr>
      <vt:lpstr>Response To Complaint -- The Grievance Process</vt:lpstr>
      <vt:lpstr>Prior Behavior </vt:lpstr>
      <vt:lpstr>Once A Formal Complaint Is Filed: The First Steps</vt:lpstr>
      <vt:lpstr>Once A Formal Complaint Is Filed (“Due Process”)</vt:lpstr>
      <vt:lpstr>Student Discipline</vt:lpstr>
      <vt:lpstr>Investigation:  First Steps</vt:lpstr>
      <vt:lpstr>Who Is Doing What?</vt:lpstr>
      <vt:lpstr>While Interviewing: Notes, etc.</vt:lpstr>
      <vt:lpstr>The Interview: The Beginning</vt:lpstr>
      <vt:lpstr>The Interview: How To Ask Questions</vt:lpstr>
      <vt:lpstr>The Interview: “Style”</vt:lpstr>
      <vt:lpstr>The Interview: As You Conclude</vt:lpstr>
      <vt:lpstr>The Interview: Help!!!</vt:lpstr>
      <vt:lpstr>So What Happens Next?</vt:lpstr>
      <vt:lpstr>The Investigation Report</vt:lpstr>
      <vt:lpstr>So What Is In The “Report”?</vt:lpstr>
      <vt:lpstr>The Determination: The Decision-Making Process</vt:lpstr>
      <vt:lpstr>The Grievance Process: The Decision On Responsibility </vt:lpstr>
      <vt:lpstr>Appeals From The Decision</vt:lpstr>
      <vt:lpstr>Record Keeping</vt:lpstr>
      <vt:lpstr>Administrative Dismissals</vt:lpstr>
      <vt:lpstr>Informal Resolution</vt:lpstr>
      <vt:lpstr>More on FOIA and FERPA Concerns: Statements and Reports</vt:lpstr>
      <vt:lpstr>More On What Can We Share And What We Must Write</vt:lpstr>
      <vt:lpstr>Important Initial Steps </vt:lpstr>
      <vt:lpstr>Final Thoughts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IX - The New Regulations 10-7-2020</dc:title>
  <dc:creator/>
  <cp:lastModifiedBy/>
  <cp:revision>1</cp:revision>
  <dcterms:created xsi:type="dcterms:W3CDTF">2022-02-07T21:35:00Z</dcterms:created>
  <dcterms:modified xsi:type="dcterms:W3CDTF">2022-09-08T11:52:56Z</dcterms:modified>
</cp:coreProperties>
</file>