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4"/>
  </p:notesMasterIdLst>
  <p:sldIdLst>
    <p:sldId id="256" r:id="rId2"/>
    <p:sldId id="257" r:id="rId3"/>
    <p:sldId id="258" r:id="rId4"/>
    <p:sldId id="259" r:id="rId5"/>
    <p:sldId id="263" r:id="rId6"/>
    <p:sldId id="264" r:id="rId7"/>
    <p:sldId id="306" r:id="rId8"/>
    <p:sldId id="261" r:id="rId9"/>
    <p:sldId id="298" r:id="rId10"/>
    <p:sldId id="266" r:id="rId11"/>
    <p:sldId id="267" r:id="rId12"/>
    <p:sldId id="268" r:id="rId13"/>
    <p:sldId id="269" r:id="rId14"/>
    <p:sldId id="270" r:id="rId15"/>
    <p:sldId id="271" r:id="rId16"/>
    <p:sldId id="272" r:id="rId17"/>
    <p:sldId id="273" r:id="rId18"/>
    <p:sldId id="274" r:id="rId19"/>
    <p:sldId id="275" r:id="rId20"/>
    <p:sldId id="299" r:id="rId21"/>
    <p:sldId id="277" r:id="rId22"/>
    <p:sldId id="278" r:id="rId23"/>
    <p:sldId id="279" r:id="rId24"/>
    <p:sldId id="280" r:id="rId25"/>
    <p:sldId id="281" r:id="rId26"/>
    <p:sldId id="282" r:id="rId27"/>
    <p:sldId id="300" r:id="rId28"/>
    <p:sldId id="303" r:id="rId29"/>
    <p:sldId id="310" r:id="rId30"/>
    <p:sldId id="311" r:id="rId31"/>
    <p:sldId id="304" r:id="rId32"/>
    <p:sldId id="292" r:id="rId33"/>
    <p:sldId id="290" r:id="rId34"/>
    <p:sldId id="302" r:id="rId35"/>
    <p:sldId id="301" r:id="rId36"/>
    <p:sldId id="291" r:id="rId37"/>
    <p:sldId id="293" r:id="rId38"/>
    <p:sldId id="294" r:id="rId39"/>
    <p:sldId id="295" r:id="rId40"/>
    <p:sldId id="305" r:id="rId41"/>
    <p:sldId id="297" r:id="rId42"/>
    <p:sldId id="307" r:id="rId43"/>
  </p:sldIdLst>
  <p:sldSz cx="12192000" cy="6858000"/>
  <p:notesSz cx="6858000" cy="9144000"/>
  <p:embeddedFontLst>
    <p:embeddedFont>
      <p:font typeface="Brandon Grotesque Medium" panose="020B0503020203060202" pitchFamily="34" charset="77"/>
      <p:regular r:id="rId45"/>
    </p:embeddedFont>
    <p:embeddedFont>
      <p:font typeface="Brandon Grotesque Regular" panose="020B0503020203060202" pitchFamily="34" charset="77"/>
      <p:regular r:id="rId46"/>
    </p:embeddedFont>
    <p:embeddedFont>
      <p:font typeface="Calibri" panose="020F0502020204030204" pitchFamily="34" charset="0"/>
      <p:regular r:id="rId47"/>
      <p:bold r:id="rId48"/>
      <p:italic r:id="rId49"/>
      <p:boldItalic r:id="rId50"/>
    </p:embeddedFont>
    <p:embeddedFont>
      <p:font typeface="Libre Baskerville" panose="02000000000000000000" pitchFamily="2" charset="0"/>
      <p:regular r:id="rId51"/>
      <p:bold r:id="rId52"/>
      <p: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gEFwWvivVOrlT5GvYIGN24sHO0A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A3064E5-FC87-4D8A-8CA5-633FD1FDE131}">
  <a:tblStyle styleId="{AA3064E5-FC87-4D8A-8CA5-633FD1FDE13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92"/>
    <p:restoredTop sz="94531"/>
  </p:normalViewPr>
  <p:slideViewPr>
    <p:cSldViewPr snapToGrid="0" snapToObjects="1">
      <p:cViewPr>
        <p:scale>
          <a:sx n="139" d="100"/>
          <a:sy n="139" d="100"/>
        </p:scale>
        <p:origin x="14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02027A-70BF-4A26-8122-7E356CA80666}" type="doc">
      <dgm:prSet loTypeId="urn:microsoft.com/office/officeart/2005/8/layout/venn1" loCatId="relationship" qsTypeId="urn:microsoft.com/office/officeart/2005/8/quickstyle/3d1" qsCatId="3D" csTypeId="urn:microsoft.com/office/officeart/2005/8/colors/accent1_2" csCatId="accent1" phldr="1"/>
      <dgm:spPr/>
    </dgm:pt>
    <dgm:pt modelId="{90445FE2-C8C0-43E2-9571-B2E80C9BC52C}">
      <dgm:prSet phldrT="[Text]" custT="1"/>
      <dgm:spPr/>
      <dgm:t>
        <a:bodyPr/>
        <a:lstStyle/>
        <a:p>
          <a:endParaRPr lang="en-US" sz="2700" dirty="0">
            <a:latin typeface="Adobe Gothic Std B" panose="020B0800000000000000" pitchFamily="34" charset="-128"/>
            <a:ea typeface="Adobe Gothic Std B" panose="020B0800000000000000" pitchFamily="34" charset="-128"/>
          </a:endParaRPr>
        </a:p>
        <a:p>
          <a:r>
            <a:rPr lang="en-US" sz="4000" b="1" dirty="0">
              <a:latin typeface="Adobe Gothic Std B" panose="020B0800000000000000" pitchFamily="34" charset="-128"/>
              <a:ea typeface="Adobe Gothic Std B" panose="020B0800000000000000" pitchFamily="34" charset="-128"/>
            </a:rPr>
            <a:t>Nobis</a:t>
          </a:r>
        </a:p>
        <a:p>
          <a:r>
            <a:rPr lang="en-US" sz="2700" dirty="0">
              <a:latin typeface="Adobe Gothic Std B" panose="020B0800000000000000" pitchFamily="34" charset="-128"/>
              <a:ea typeface="Adobe Gothic Std B" panose="020B0800000000000000" pitchFamily="34" charset="-128"/>
            </a:rPr>
            <a:t>(For Us)</a:t>
          </a:r>
        </a:p>
      </dgm:t>
    </dgm:pt>
    <dgm:pt modelId="{3A4771C9-2F19-4C4C-A492-04123C7ED5AC}" type="parTrans" cxnId="{B49519DC-24FC-476D-97FF-247494A9D696}">
      <dgm:prSet/>
      <dgm:spPr/>
      <dgm:t>
        <a:bodyPr/>
        <a:lstStyle/>
        <a:p>
          <a:endParaRPr lang="en-US"/>
        </a:p>
      </dgm:t>
    </dgm:pt>
    <dgm:pt modelId="{AC9AFAEA-E01F-4E61-926C-34F8F31BC2FD}" type="sibTrans" cxnId="{B49519DC-24FC-476D-97FF-247494A9D696}">
      <dgm:prSet/>
      <dgm:spPr/>
      <dgm:t>
        <a:bodyPr/>
        <a:lstStyle/>
        <a:p>
          <a:endParaRPr lang="en-US"/>
        </a:p>
      </dgm:t>
    </dgm:pt>
    <dgm:pt modelId="{5394B502-2C65-4613-AF8B-A80E5DFF5206}">
      <dgm:prSet phldrT="[Text]" custT="1"/>
      <dgm:spPr/>
      <dgm:t>
        <a:bodyPr/>
        <a:lstStyle/>
        <a:p>
          <a:r>
            <a:rPr lang="en-US" sz="4000" b="1" dirty="0">
              <a:latin typeface="Adobe Gothic Std B" panose="020B0800000000000000" pitchFamily="34" charset="-128"/>
              <a:ea typeface="Adobe Gothic Std B" panose="020B0800000000000000" pitchFamily="34" charset="-128"/>
            </a:rPr>
            <a:t>Pro </a:t>
          </a:r>
          <a:r>
            <a:rPr lang="en-US" sz="4000" b="1" dirty="0" err="1">
              <a:latin typeface="Adobe Gothic Std B" panose="020B0800000000000000" pitchFamily="34" charset="-128"/>
              <a:ea typeface="Adobe Gothic Std B" panose="020B0800000000000000" pitchFamily="34" charset="-128"/>
            </a:rPr>
            <a:t>eo</a:t>
          </a:r>
          <a:endParaRPr lang="en-US" sz="4000" b="1" dirty="0">
            <a:latin typeface="Adobe Gothic Std B" panose="020B0800000000000000" pitchFamily="34" charset="-128"/>
            <a:ea typeface="Adobe Gothic Std B" panose="020B0800000000000000" pitchFamily="34" charset="-128"/>
          </a:endParaRPr>
        </a:p>
        <a:p>
          <a:r>
            <a:rPr lang="en-US" sz="2700" dirty="0">
              <a:latin typeface="Adobe Gothic Std B" panose="020B0800000000000000" pitchFamily="34" charset="-128"/>
              <a:ea typeface="Adobe Gothic Std B" panose="020B0800000000000000" pitchFamily="34" charset="-128"/>
            </a:rPr>
            <a:t>(For Me)</a:t>
          </a:r>
        </a:p>
      </dgm:t>
    </dgm:pt>
    <dgm:pt modelId="{393F076C-2799-4CA0-9900-77DECCAD0FDD}" type="parTrans" cxnId="{4B8F0C8D-A8E7-495F-ACE3-2B8A67145314}">
      <dgm:prSet/>
      <dgm:spPr/>
      <dgm:t>
        <a:bodyPr/>
        <a:lstStyle/>
        <a:p>
          <a:endParaRPr lang="en-US"/>
        </a:p>
      </dgm:t>
    </dgm:pt>
    <dgm:pt modelId="{9A740A4E-F6D6-4A33-9807-54819F53D5AE}" type="sibTrans" cxnId="{4B8F0C8D-A8E7-495F-ACE3-2B8A67145314}">
      <dgm:prSet/>
      <dgm:spPr/>
      <dgm:t>
        <a:bodyPr/>
        <a:lstStyle/>
        <a:p>
          <a:endParaRPr lang="en-US"/>
        </a:p>
      </dgm:t>
    </dgm:pt>
    <dgm:pt modelId="{7D1CF983-C062-40AE-B062-36B8B25D75E8}">
      <dgm:prSet phldrT="[Text]" custT="1"/>
      <dgm:spPr/>
      <dgm:t>
        <a:bodyPr/>
        <a:lstStyle/>
        <a:p>
          <a:r>
            <a:rPr lang="en-US" sz="4000" b="1" dirty="0">
              <a:latin typeface="Adobe Gothic Std B" panose="020B0800000000000000" pitchFamily="34" charset="-128"/>
              <a:ea typeface="Adobe Gothic Std B" panose="020B0800000000000000" pitchFamily="34" charset="-128"/>
            </a:rPr>
            <a:t>Pro ego</a:t>
          </a:r>
        </a:p>
        <a:p>
          <a:r>
            <a:rPr lang="en-US" sz="2700" dirty="0">
              <a:latin typeface="Adobe Gothic Std B" panose="020B0800000000000000" pitchFamily="34" charset="-128"/>
              <a:ea typeface="Adobe Gothic Std B" panose="020B0800000000000000" pitchFamily="34" charset="-128"/>
            </a:rPr>
            <a:t>(For Him)</a:t>
          </a:r>
        </a:p>
      </dgm:t>
    </dgm:pt>
    <dgm:pt modelId="{3F7604B3-45E0-4E14-8C34-5780AE4BECA0}" type="parTrans" cxnId="{DC5716F1-6A9B-48BA-AC8B-96DF5B8AF4E9}">
      <dgm:prSet/>
      <dgm:spPr/>
      <dgm:t>
        <a:bodyPr/>
        <a:lstStyle/>
        <a:p>
          <a:endParaRPr lang="en-US"/>
        </a:p>
      </dgm:t>
    </dgm:pt>
    <dgm:pt modelId="{CDCA6CD1-E8CD-4C43-8F44-48678063EAC3}" type="sibTrans" cxnId="{DC5716F1-6A9B-48BA-AC8B-96DF5B8AF4E9}">
      <dgm:prSet/>
      <dgm:spPr/>
      <dgm:t>
        <a:bodyPr/>
        <a:lstStyle/>
        <a:p>
          <a:endParaRPr lang="en-US"/>
        </a:p>
      </dgm:t>
    </dgm:pt>
    <dgm:pt modelId="{6F1D32FA-CD79-4E5A-9854-436D0D825935}" type="pres">
      <dgm:prSet presAssocID="{7B02027A-70BF-4A26-8122-7E356CA80666}" presName="compositeShape" presStyleCnt="0">
        <dgm:presLayoutVars>
          <dgm:chMax val="7"/>
          <dgm:dir/>
          <dgm:resizeHandles val="exact"/>
        </dgm:presLayoutVars>
      </dgm:prSet>
      <dgm:spPr/>
    </dgm:pt>
    <dgm:pt modelId="{E79C612A-5135-4AF5-A35F-A5FA47CDB52A}" type="pres">
      <dgm:prSet presAssocID="{90445FE2-C8C0-43E2-9571-B2E80C9BC52C}" presName="circ1" presStyleLbl="vennNode1" presStyleIdx="0" presStyleCnt="3" custLinFactY="33125" custLinFactNeighborX="625" custLinFactNeighborY="100000"/>
      <dgm:spPr/>
    </dgm:pt>
    <dgm:pt modelId="{52FA5B35-3519-4DE9-8576-9253C30FAFED}" type="pres">
      <dgm:prSet presAssocID="{90445FE2-C8C0-43E2-9571-B2E80C9BC52C}" presName="circ1Tx" presStyleLbl="revTx" presStyleIdx="0" presStyleCnt="0">
        <dgm:presLayoutVars>
          <dgm:chMax val="0"/>
          <dgm:chPref val="0"/>
          <dgm:bulletEnabled val="1"/>
        </dgm:presLayoutVars>
      </dgm:prSet>
      <dgm:spPr/>
    </dgm:pt>
    <dgm:pt modelId="{4F043B50-3029-47DA-B2DD-C38A88A70661}" type="pres">
      <dgm:prSet presAssocID="{5394B502-2C65-4613-AF8B-A80E5DFF5206}" presName="circ2" presStyleLbl="vennNode1" presStyleIdx="1" presStyleCnt="3" custLinFactNeighborX="1562" custLinFactNeighborY="-73750"/>
      <dgm:spPr/>
    </dgm:pt>
    <dgm:pt modelId="{71C39B1A-2D79-4C17-B23A-0E92CBFDD959}" type="pres">
      <dgm:prSet presAssocID="{5394B502-2C65-4613-AF8B-A80E5DFF5206}" presName="circ2Tx" presStyleLbl="revTx" presStyleIdx="0" presStyleCnt="0">
        <dgm:presLayoutVars>
          <dgm:chMax val="0"/>
          <dgm:chPref val="0"/>
          <dgm:bulletEnabled val="1"/>
        </dgm:presLayoutVars>
      </dgm:prSet>
      <dgm:spPr/>
    </dgm:pt>
    <dgm:pt modelId="{FE4F5DD0-7761-4210-A039-81EB170F09CA}" type="pres">
      <dgm:prSet presAssocID="{7D1CF983-C062-40AE-B062-36B8B25D75E8}" presName="circ3" presStyleLbl="vennNode1" presStyleIdx="2" presStyleCnt="3" custLinFactNeighborX="1562" custLinFactNeighborY="-73750"/>
      <dgm:spPr/>
    </dgm:pt>
    <dgm:pt modelId="{ABEA4103-E962-482B-8BD7-595B0B7BF86C}" type="pres">
      <dgm:prSet presAssocID="{7D1CF983-C062-40AE-B062-36B8B25D75E8}" presName="circ3Tx" presStyleLbl="revTx" presStyleIdx="0" presStyleCnt="0">
        <dgm:presLayoutVars>
          <dgm:chMax val="0"/>
          <dgm:chPref val="0"/>
          <dgm:bulletEnabled val="1"/>
        </dgm:presLayoutVars>
      </dgm:prSet>
      <dgm:spPr/>
    </dgm:pt>
  </dgm:ptLst>
  <dgm:cxnLst>
    <dgm:cxn modelId="{A833E932-600B-4809-A80E-98F26FC82E18}" type="presOf" srcId="{5394B502-2C65-4613-AF8B-A80E5DFF5206}" destId="{71C39B1A-2D79-4C17-B23A-0E92CBFDD959}" srcOrd="1" destOrd="0" presId="urn:microsoft.com/office/officeart/2005/8/layout/venn1"/>
    <dgm:cxn modelId="{6837714E-250E-412E-810A-11C4106A80C2}" type="presOf" srcId="{7B02027A-70BF-4A26-8122-7E356CA80666}" destId="{6F1D32FA-CD79-4E5A-9854-436D0D825935}" srcOrd="0" destOrd="0" presId="urn:microsoft.com/office/officeart/2005/8/layout/venn1"/>
    <dgm:cxn modelId="{9E36A068-0507-4F1C-879D-12702C1E698F}" type="presOf" srcId="{90445FE2-C8C0-43E2-9571-B2E80C9BC52C}" destId="{52FA5B35-3519-4DE9-8576-9253C30FAFED}" srcOrd="1" destOrd="0" presId="urn:microsoft.com/office/officeart/2005/8/layout/venn1"/>
    <dgm:cxn modelId="{4B8F0C8D-A8E7-495F-ACE3-2B8A67145314}" srcId="{7B02027A-70BF-4A26-8122-7E356CA80666}" destId="{5394B502-2C65-4613-AF8B-A80E5DFF5206}" srcOrd="1" destOrd="0" parTransId="{393F076C-2799-4CA0-9900-77DECCAD0FDD}" sibTransId="{9A740A4E-F6D6-4A33-9807-54819F53D5AE}"/>
    <dgm:cxn modelId="{6808C0AE-2825-4F12-9714-D163E83B3434}" type="presOf" srcId="{5394B502-2C65-4613-AF8B-A80E5DFF5206}" destId="{4F043B50-3029-47DA-B2DD-C38A88A70661}" srcOrd="0" destOrd="0" presId="urn:microsoft.com/office/officeart/2005/8/layout/venn1"/>
    <dgm:cxn modelId="{F7FC7BC8-0158-4EB7-900E-344F199E21A6}" type="presOf" srcId="{7D1CF983-C062-40AE-B062-36B8B25D75E8}" destId="{ABEA4103-E962-482B-8BD7-595B0B7BF86C}" srcOrd="1" destOrd="0" presId="urn:microsoft.com/office/officeart/2005/8/layout/venn1"/>
    <dgm:cxn modelId="{B49519DC-24FC-476D-97FF-247494A9D696}" srcId="{7B02027A-70BF-4A26-8122-7E356CA80666}" destId="{90445FE2-C8C0-43E2-9571-B2E80C9BC52C}" srcOrd="0" destOrd="0" parTransId="{3A4771C9-2F19-4C4C-A492-04123C7ED5AC}" sibTransId="{AC9AFAEA-E01F-4E61-926C-34F8F31BC2FD}"/>
    <dgm:cxn modelId="{2E2659DD-9DF0-4E51-9D05-4C2F1770A6D2}" type="presOf" srcId="{7D1CF983-C062-40AE-B062-36B8B25D75E8}" destId="{FE4F5DD0-7761-4210-A039-81EB170F09CA}" srcOrd="0" destOrd="0" presId="urn:microsoft.com/office/officeart/2005/8/layout/venn1"/>
    <dgm:cxn modelId="{DC5716F1-6A9B-48BA-AC8B-96DF5B8AF4E9}" srcId="{7B02027A-70BF-4A26-8122-7E356CA80666}" destId="{7D1CF983-C062-40AE-B062-36B8B25D75E8}" srcOrd="2" destOrd="0" parTransId="{3F7604B3-45E0-4E14-8C34-5780AE4BECA0}" sibTransId="{CDCA6CD1-E8CD-4C43-8F44-48678063EAC3}"/>
    <dgm:cxn modelId="{209343F4-3906-4F0F-9E56-D39D971EA4AE}" type="presOf" srcId="{90445FE2-C8C0-43E2-9571-B2E80C9BC52C}" destId="{E79C612A-5135-4AF5-A35F-A5FA47CDB52A}" srcOrd="0" destOrd="0" presId="urn:microsoft.com/office/officeart/2005/8/layout/venn1"/>
    <dgm:cxn modelId="{B43BC87E-BB72-4E4E-8F72-3CAB204E2936}" type="presParOf" srcId="{6F1D32FA-CD79-4E5A-9854-436D0D825935}" destId="{E79C612A-5135-4AF5-A35F-A5FA47CDB52A}" srcOrd="0" destOrd="0" presId="urn:microsoft.com/office/officeart/2005/8/layout/venn1"/>
    <dgm:cxn modelId="{92C5FB84-7B1B-415F-8CFE-BA01DC7553BF}" type="presParOf" srcId="{6F1D32FA-CD79-4E5A-9854-436D0D825935}" destId="{52FA5B35-3519-4DE9-8576-9253C30FAFED}" srcOrd="1" destOrd="0" presId="urn:microsoft.com/office/officeart/2005/8/layout/venn1"/>
    <dgm:cxn modelId="{6CB07E4C-3687-41F3-AF71-EDC4AF159877}" type="presParOf" srcId="{6F1D32FA-CD79-4E5A-9854-436D0D825935}" destId="{4F043B50-3029-47DA-B2DD-C38A88A70661}" srcOrd="2" destOrd="0" presId="urn:microsoft.com/office/officeart/2005/8/layout/venn1"/>
    <dgm:cxn modelId="{F0C63C5B-E8BE-4B81-AB69-D1C9723490BC}" type="presParOf" srcId="{6F1D32FA-CD79-4E5A-9854-436D0D825935}" destId="{71C39B1A-2D79-4C17-B23A-0E92CBFDD959}" srcOrd="3" destOrd="0" presId="urn:microsoft.com/office/officeart/2005/8/layout/venn1"/>
    <dgm:cxn modelId="{3758BAD2-7853-4196-B251-6720B1145D44}" type="presParOf" srcId="{6F1D32FA-CD79-4E5A-9854-436D0D825935}" destId="{FE4F5DD0-7761-4210-A039-81EB170F09CA}" srcOrd="4" destOrd="0" presId="urn:microsoft.com/office/officeart/2005/8/layout/venn1"/>
    <dgm:cxn modelId="{1B1F2A09-C150-4BE0-9657-FDF8EACD515B}" type="presParOf" srcId="{6F1D32FA-CD79-4E5A-9854-436D0D825935}" destId="{ABEA4103-E962-482B-8BD7-595B0B7BF86C}"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9C612A-5135-4AF5-A35F-A5FA47CDB52A}">
      <dsp:nvSpPr>
        <dsp:cNvPr id="0" name=""/>
        <dsp:cNvSpPr/>
      </dsp:nvSpPr>
      <dsp:spPr>
        <a:xfrm>
          <a:off x="2510001" y="2271328"/>
          <a:ext cx="3147338" cy="3147338"/>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dirty="0">
            <a:latin typeface="Adobe Gothic Std B" panose="020B0800000000000000" pitchFamily="34" charset="-128"/>
            <a:ea typeface="Adobe Gothic Std B" panose="020B0800000000000000" pitchFamily="34" charset="-128"/>
          </a:endParaRPr>
        </a:p>
        <a:p>
          <a:pPr marL="0" lvl="0" indent="0" algn="ctr" defTabSz="1200150">
            <a:lnSpc>
              <a:spcPct val="90000"/>
            </a:lnSpc>
            <a:spcBef>
              <a:spcPct val="0"/>
            </a:spcBef>
            <a:spcAft>
              <a:spcPct val="35000"/>
            </a:spcAft>
            <a:buNone/>
          </a:pPr>
          <a:r>
            <a:rPr lang="en-US" sz="4000" b="1" kern="1200" dirty="0">
              <a:latin typeface="Adobe Gothic Std B" panose="020B0800000000000000" pitchFamily="34" charset="-128"/>
              <a:ea typeface="Adobe Gothic Std B" panose="020B0800000000000000" pitchFamily="34" charset="-128"/>
            </a:rPr>
            <a:t>Nobis</a:t>
          </a:r>
        </a:p>
        <a:p>
          <a:pPr marL="0" lvl="0" indent="0" algn="ctr" defTabSz="1200150">
            <a:lnSpc>
              <a:spcPct val="90000"/>
            </a:lnSpc>
            <a:spcBef>
              <a:spcPct val="0"/>
            </a:spcBef>
            <a:spcAft>
              <a:spcPct val="35000"/>
            </a:spcAft>
            <a:buNone/>
          </a:pPr>
          <a:r>
            <a:rPr lang="en-US" sz="2700" kern="1200" dirty="0">
              <a:latin typeface="Adobe Gothic Std B" panose="020B0800000000000000" pitchFamily="34" charset="-128"/>
              <a:ea typeface="Adobe Gothic Std B" panose="020B0800000000000000" pitchFamily="34" charset="-128"/>
            </a:rPr>
            <a:t>(For Us)</a:t>
          </a:r>
        </a:p>
      </dsp:txBody>
      <dsp:txXfrm>
        <a:off x="2929646" y="2822113"/>
        <a:ext cx="2308047" cy="1416302"/>
      </dsp:txXfrm>
    </dsp:sp>
    <dsp:sp modelId="{4F043B50-3029-47DA-B2DD-C38A88A70661}">
      <dsp:nvSpPr>
        <dsp:cNvPr id="0" name=""/>
        <dsp:cNvSpPr/>
      </dsp:nvSpPr>
      <dsp:spPr>
        <a:xfrm>
          <a:off x="3675156" y="0"/>
          <a:ext cx="3147338" cy="3147338"/>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Adobe Gothic Std B" panose="020B0800000000000000" pitchFamily="34" charset="-128"/>
              <a:ea typeface="Adobe Gothic Std B" panose="020B0800000000000000" pitchFamily="34" charset="-128"/>
            </a:rPr>
            <a:t>Pro </a:t>
          </a:r>
          <a:r>
            <a:rPr lang="en-US" sz="4000" b="1" kern="1200" dirty="0" err="1">
              <a:latin typeface="Adobe Gothic Std B" panose="020B0800000000000000" pitchFamily="34" charset="-128"/>
              <a:ea typeface="Adobe Gothic Std B" panose="020B0800000000000000" pitchFamily="34" charset="-128"/>
            </a:rPr>
            <a:t>eo</a:t>
          </a:r>
          <a:endParaRPr lang="en-US" sz="4000" b="1" kern="1200" dirty="0">
            <a:latin typeface="Adobe Gothic Std B" panose="020B0800000000000000" pitchFamily="34" charset="-128"/>
            <a:ea typeface="Adobe Gothic Std B" panose="020B0800000000000000" pitchFamily="34" charset="-128"/>
          </a:endParaRPr>
        </a:p>
        <a:p>
          <a:pPr marL="0" lvl="0" indent="0" algn="ctr" defTabSz="1778000">
            <a:lnSpc>
              <a:spcPct val="90000"/>
            </a:lnSpc>
            <a:spcBef>
              <a:spcPct val="0"/>
            </a:spcBef>
            <a:spcAft>
              <a:spcPct val="35000"/>
            </a:spcAft>
            <a:buNone/>
          </a:pPr>
          <a:r>
            <a:rPr lang="en-US" sz="2700" kern="1200" dirty="0">
              <a:latin typeface="Adobe Gothic Std B" panose="020B0800000000000000" pitchFamily="34" charset="-128"/>
              <a:ea typeface="Adobe Gothic Std B" panose="020B0800000000000000" pitchFamily="34" charset="-128"/>
            </a:rPr>
            <a:t>(For Me)</a:t>
          </a:r>
        </a:p>
      </dsp:txBody>
      <dsp:txXfrm>
        <a:off x="4637717" y="813062"/>
        <a:ext cx="1888402" cy="1731035"/>
      </dsp:txXfrm>
    </dsp:sp>
    <dsp:sp modelId="{FE4F5DD0-7761-4210-A039-81EB170F09CA}">
      <dsp:nvSpPr>
        <dsp:cNvPr id="0" name=""/>
        <dsp:cNvSpPr/>
      </dsp:nvSpPr>
      <dsp:spPr>
        <a:xfrm>
          <a:off x="1403827" y="0"/>
          <a:ext cx="3147338" cy="3147338"/>
        </a:xfrm>
        <a:prstGeom prst="ellipse">
          <a:avLst/>
        </a:prstGeom>
        <a:solidFill>
          <a:schemeClr val="accent1">
            <a:alpha val="50000"/>
            <a:hueOff val="0"/>
            <a:satOff val="0"/>
            <a:lumOff val="0"/>
            <a:alphaOff val="0"/>
          </a:schemeClr>
        </a:soli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Adobe Gothic Std B" panose="020B0800000000000000" pitchFamily="34" charset="-128"/>
              <a:ea typeface="Adobe Gothic Std B" panose="020B0800000000000000" pitchFamily="34" charset="-128"/>
            </a:rPr>
            <a:t>Pro ego</a:t>
          </a:r>
        </a:p>
        <a:p>
          <a:pPr marL="0" lvl="0" indent="0" algn="ctr" defTabSz="1778000">
            <a:lnSpc>
              <a:spcPct val="90000"/>
            </a:lnSpc>
            <a:spcBef>
              <a:spcPct val="0"/>
            </a:spcBef>
            <a:spcAft>
              <a:spcPct val="35000"/>
            </a:spcAft>
            <a:buNone/>
          </a:pPr>
          <a:r>
            <a:rPr lang="en-US" sz="2700" kern="1200" dirty="0">
              <a:latin typeface="Adobe Gothic Std B" panose="020B0800000000000000" pitchFamily="34" charset="-128"/>
              <a:ea typeface="Adobe Gothic Std B" panose="020B0800000000000000" pitchFamily="34" charset="-128"/>
            </a:rPr>
            <a:t>(For Him)</a:t>
          </a:r>
        </a:p>
      </dsp:txBody>
      <dsp:txXfrm>
        <a:off x="1700202" y="813062"/>
        <a:ext cx="1888402" cy="173103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00" name="Google Shape;10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07" name="Google Shape;10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42" name="Google Shape;14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37374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83404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7" name="Google Shape;15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4" name="Google Shape;16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1" name="Google Shape;17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8" name="Google Shape;17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5" name="Google Shape;18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2" name="Google Shape;19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9" name="Google Shape;19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6" name="Google Shape;20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3" name="Google Shape;21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0" name="Google Shape;22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45078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6" name="Google Shape;23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3" name="Google Shape;24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1" name="Google Shape;25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is after cadet promotions so boys should have new ranks. Taken by professional photographer of The Photographers Guild. Some families also take more casual photos with another photographer. A number of poses will be taken and available for optional purpose. The yearbook pose, specifically, will be uniform to all years of cadet senior photos which you see in our hallways, holding the sword. An email will be sent in late October with the exact portrait schedule, photo viewing instructions and pricing information.</a:t>
            </a:r>
            <a:endParaRPr dirty="0"/>
          </a:p>
        </p:txBody>
      </p:sp>
      <p:sp>
        <p:nvSpPr>
          <p:cNvPr id="261" name="Google Shape;26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form will be sent to BOTH parents and senior. This is not a college application or job resume. It is for only STA official activities. Disregard the grid lines shown in this example.</a:t>
            </a:r>
            <a:endParaRPr dirty="0"/>
          </a:p>
        </p:txBody>
      </p:sp>
      <p:sp>
        <p:nvSpPr>
          <p:cNvPr id="269" name="Google Shape;26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7" name="Google Shape;27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1120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41183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429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0826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698419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52" name="Google Shape;352;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8" name="Google Shape;33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8" name="Google Shape;33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10969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8" name="Google Shape;33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2860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45" name="Google Shape;345;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59" name="Google Shape;35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6" name="Google Shape;36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3" name="Google Shape;37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3" name="Google Shape;37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7753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88" name="Google Shape;38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87522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 name="Google Shape;19;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 name="Google Shape;20;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5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5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52"/>
          <p:cNvSpPr>
            <a:spLocks noGrp="1"/>
          </p:cNvSpPr>
          <p:nvPr>
            <p:ph type="pic" idx="2"/>
          </p:nvPr>
        </p:nvSpPr>
        <p:spPr>
          <a:xfrm>
            <a:off x="5183188" y="987425"/>
            <a:ext cx="6172200" cy="4873625"/>
          </a:xfrm>
          <a:prstGeom prst="rect">
            <a:avLst/>
          </a:prstGeom>
          <a:noFill/>
          <a:ln>
            <a:noFill/>
          </a:ln>
        </p:spPr>
      </p:sp>
      <p:sp>
        <p:nvSpPr>
          <p:cNvPr id="68" name="Google Shape;68;p5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mailto:jseidel@cadet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www.cadets.com/parents/parent-portal/senior-information/senior-calendar"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s://www.cadets.com/parents/parent-portal/senior-information/senior-calendar"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signupgenius.com/go/409094DADA62FA5FB6-school3"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www.fairtest.or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mailto:jlundberg@cadets.com" TargetMode="External"/><Relationship Id="rId5" Type="http://schemas.openxmlformats.org/officeDocument/2006/relationships/hyperlink" Target="https://cssprofile.collegeboard.org/" TargetMode="External"/><Relationship Id="rId4" Type="http://schemas.openxmlformats.org/officeDocument/2006/relationships/hyperlink" Target="https://studentaid.ed.gov/sa/fafsa"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dirty="0"/>
              <a:t>*</a:t>
            </a:r>
            <a:endParaRPr dirty="0"/>
          </a:p>
        </p:txBody>
      </p:sp>
      <p:sp>
        <p:nvSpPr>
          <p:cNvPr id="89" name="Google Shape;89;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dirty="0"/>
          </a:p>
        </p:txBody>
      </p:sp>
      <p:pic>
        <p:nvPicPr>
          <p:cNvPr id="90" name="Google Shape;90;p1" descr="A screenshot of a cell phone&#10;&#10;Description automatically generated"/>
          <p:cNvPicPr preferRelativeResize="0"/>
          <p:nvPr/>
        </p:nvPicPr>
        <p:blipFill rotWithShape="1">
          <a:blip r:embed="rId3">
            <a:alphaModFix/>
          </a:blip>
          <a:srcRect/>
          <a:stretch/>
        </p:blipFill>
        <p:spPr>
          <a:xfrm>
            <a:off x="0" y="269965"/>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329054"/>
            <a:ext cx="12192000" cy="7078717"/>
          </a:xfrm>
          <a:prstGeom prst="rect">
            <a:avLst/>
          </a:prstGeom>
          <a:noFill/>
          <a:ln>
            <a:noFill/>
          </a:ln>
        </p:spPr>
      </p:pic>
      <p:sp>
        <p:nvSpPr>
          <p:cNvPr id="96" name="Google Shape;96;p2"/>
          <p:cNvSpPr txBox="1"/>
          <p:nvPr/>
        </p:nvSpPr>
        <p:spPr>
          <a:xfrm>
            <a:off x="2134450" y="2996913"/>
            <a:ext cx="7590600" cy="87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200"/>
              <a:buFont typeface="Calibri"/>
              <a:buNone/>
            </a:pPr>
            <a:r>
              <a:rPr lang="en-US" sz="4800" u="none" strike="noStrike" cap="none" dirty="0">
                <a:solidFill>
                  <a:schemeClr val="dk1"/>
                </a:solidFill>
                <a:latin typeface="Brandon Grotesque Medium" panose="020B0503020203060202" pitchFamily="34" charset="77"/>
                <a:ea typeface="Calibri"/>
                <a:cs typeface="Calibri"/>
                <a:sym typeface="Calibri"/>
              </a:rPr>
              <a:t>WELCOME AND PRAYER</a:t>
            </a:r>
            <a:endParaRPr sz="4800" u="none" strike="noStrike" cap="none" dirty="0">
              <a:solidFill>
                <a:schemeClr val="dk1"/>
              </a:solidFill>
              <a:latin typeface="Brandon Grotesque Medium" panose="020B0503020203060202" pitchFamily="34" charset="77"/>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97" name="Google Shape;97;p2"/>
          <p:cNvSpPr txBox="1"/>
          <p:nvPr/>
        </p:nvSpPr>
        <p:spPr>
          <a:xfrm>
            <a:off x="1023861" y="5072296"/>
            <a:ext cx="8613600" cy="16041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endParaRPr sz="4000" b="1" i="0" u="none" strike="noStrike" cap="none" dirty="0">
              <a:solidFill>
                <a:schemeClr val="dk1"/>
              </a:solidFill>
              <a:latin typeface="Brandon Grotesque Regular" panose="020B0503020203060202" pitchFamily="34" charset="77"/>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3"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19050" y="0"/>
            <a:ext cx="12192000" cy="6858000"/>
          </a:xfrm>
          <a:prstGeom prst="rect">
            <a:avLst/>
          </a:prstGeom>
          <a:noFill/>
          <a:ln>
            <a:noFill/>
          </a:ln>
        </p:spPr>
      </p:pic>
      <p:sp>
        <p:nvSpPr>
          <p:cNvPr id="103" name="Google Shape;103;p3"/>
          <p:cNvSpPr txBox="1"/>
          <p:nvPr/>
        </p:nvSpPr>
        <p:spPr>
          <a:xfrm>
            <a:off x="1409701" y="930425"/>
            <a:ext cx="9972674" cy="183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3600"/>
              <a:buFont typeface="Arial"/>
              <a:buNone/>
            </a:pPr>
            <a:r>
              <a:rPr lang="en-US" sz="3600" u="none" strike="noStrike" cap="none" dirty="0">
                <a:solidFill>
                  <a:schemeClr val="dk1"/>
                </a:solidFill>
                <a:latin typeface="Brandon Grotesque Medium" panose="020B0503020203060202" pitchFamily="34" charset="77"/>
                <a:sym typeface="Arial"/>
              </a:rPr>
              <a:t>KEY CALENDAR DATES,</a:t>
            </a:r>
            <a:endParaRPr sz="36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3600"/>
              <a:buFont typeface="Arial"/>
              <a:buNone/>
            </a:pPr>
            <a:r>
              <a:rPr lang="en-US" sz="3600" u="none" strike="noStrike" cap="none" dirty="0">
                <a:solidFill>
                  <a:schemeClr val="dk1"/>
                </a:solidFill>
                <a:latin typeface="Brandon Grotesque Medium" panose="020B0503020203060202" pitchFamily="34" charset="77"/>
                <a:sym typeface="Arial"/>
              </a:rPr>
              <a:t>SENIOR SERVICE, </a:t>
            </a:r>
            <a:endParaRPr sz="36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3600"/>
              <a:buFont typeface="Arial"/>
              <a:buNone/>
            </a:pPr>
            <a:r>
              <a:rPr lang="en-US" sz="3600" u="none" strike="noStrike" cap="none" dirty="0">
                <a:solidFill>
                  <a:schemeClr val="dk1"/>
                </a:solidFill>
                <a:latin typeface="Brandon Grotesque Medium" panose="020B0503020203060202" pitchFamily="34" charset="77"/>
                <a:sym typeface="Arial"/>
              </a:rPr>
              <a:t>STUDENT SUPPORT AND EXPECTATIONS</a:t>
            </a:r>
            <a:endParaRPr sz="36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3500"/>
              <a:buFont typeface="Calibri"/>
              <a:buNone/>
            </a:pPr>
            <a:endParaRPr sz="35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500"/>
              <a:buFont typeface="Calibri"/>
              <a:buNone/>
            </a:pPr>
            <a:endParaRPr sz="35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04" name="Google Shape;104;p3"/>
          <p:cNvSpPr txBox="1"/>
          <p:nvPr/>
        </p:nvSpPr>
        <p:spPr>
          <a:xfrm>
            <a:off x="1808250" y="3692350"/>
            <a:ext cx="8613600" cy="16041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r>
              <a:rPr lang="en-US" sz="4000" u="none" strike="noStrike" cap="none" dirty="0">
                <a:solidFill>
                  <a:schemeClr val="dk1"/>
                </a:solidFill>
                <a:latin typeface="Brandon Grotesque Medium" panose="020B0503020203060202" pitchFamily="34" charset="77"/>
                <a:sym typeface="Arial"/>
              </a:rPr>
              <a:t>John Buethe</a:t>
            </a:r>
          </a:p>
          <a:p>
            <a:pPr marL="0" marR="0" lvl="0" indent="0" algn="ctr" rtl="0">
              <a:spcBef>
                <a:spcPts val="0"/>
              </a:spcBef>
              <a:spcAft>
                <a:spcPts val="0"/>
              </a:spcAft>
              <a:buClr>
                <a:schemeClr val="dk1"/>
              </a:buClr>
              <a:buSzPts val="4000"/>
              <a:buFont typeface="Arial"/>
              <a:buNone/>
            </a:pPr>
            <a:r>
              <a:rPr lang="en-US" sz="4000" dirty="0">
                <a:solidFill>
                  <a:schemeClr val="dk1"/>
                </a:solidFill>
                <a:latin typeface="Brandon Grotesque Medium" panose="020B0503020203060202" pitchFamily="34" charset="77"/>
              </a:rPr>
              <a:t>Assistant Headmaster</a:t>
            </a:r>
            <a:endParaRPr sz="4000" u="none" strike="noStrike" cap="none" dirty="0">
              <a:solidFill>
                <a:schemeClr val="dk1"/>
              </a:solidFill>
              <a:latin typeface="Brandon Grotesque Medium" panose="020B0503020203060202" pitchFamily="34" charset="77"/>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4"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326842"/>
            <a:ext cx="12192000" cy="6858000"/>
          </a:xfrm>
          <a:prstGeom prst="rect">
            <a:avLst/>
          </a:prstGeom>
          <a:noFill/>
          <a:ln>
            <a:noFill/>
          </a:ln>
        </p:spPr>
      </p:pic>
      <p:sp>
        <p:nvSpPr>
          <p:cNvPr id="110" name="Google Shape;110;p4"/>
          <p:cNvSpPr txBox="1"/>
          <p:nvPr/>
        </p:nvSpPr>
        <p:spPr>
          <a:xfrm>
            <a:off x="2557575" y="557050"/>
            <a:ext cx="7500825" cy="1439917"/>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r>
              <a:rPr lang="en-US" sz="4400" u="none" strike="noStrike" cap="none" dirty="0">
                <a:solidFill>
                  <a:schemeClr val="dk1"/>
                </a:solidFill>
                <a:latin typeface="Brandon Grotesque Medium" panose="020B0503020203060202" pitchFamily="34" charset="77"/>
                <a:sym typeface="Arial"/>
              </a:rPr>
              <a:t>KEY DATES</a:t>
            </a:r>
            <a:endParaRPr sz="44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4000"/>
              <a:buFont typeface="Arial"/>
              <a:buNone/>
            </a:pPr>
            <a:r>
              <a:rPr lang="en-US" sz="4400" u="none" strike="noStrike" cap="none" dirty="0">
                <a:solidFill>
                  <a:schemeClr val="dk1"/>
                </a:solidFill>
                <a:latin typeface="Brandon Grotesque Medium" panose="020B0503020203060202" pitchFamily="34" charset="77"/>
                <a:sym typeface="Arial"/>
              </a:rPr>
              <a:t>FIRST SEMESTER</a:t>
            </a:r>
            <a:endParaRPr sz="44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3500"/>
              <a:buFont typeface="Calibri"/>
              <a:buNone/>
            </a:pPr>
            <a:endParaRPr sz="35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graphicFrame>
        <p:nvGraphicFramePr>
          <p:cNvPr id="111" name="Google Shape;111;p4"/>
          <p:cNvGraphicFramePr/>
          <p:nvPr>
            <p:extLst>
              <p:ext uri="{D42A27DB-BD31-4B8C-83A1-F6EECF244321}">
                <p14:modId xmlns:p14="http://schemas.microsoft.com/office/powerpoint/2010/main" val="3493737472"/>
              </p:ext>
            </p:extLst>
          </p:nvPr>
        </p:nvGraphicFramePr>
        <p:xfrm>
          <a:off x="148496" y="2521819"/>
          <a:ext cx="11524295" cy="4183782"/>
        </p:xfrm>
        <a:graphic>
          <a:graphicData uri="http://schemas.openxmlformats.org/drawingml/2006/table">
            <a:tbl>
              <a:tblPr>
                <a:noFill/>
                <a:tableStyleId>{AA3064E5-FC87-4D8A-8CA5-633FD1FDE131}</a:tableStyleId>
              </a:tblPr>
              <a:tblGrid>
                <a:gridCol w="3256342">
                  <a:extLst>
                    <a:ext uri="{9D8B030D-6E8A-4147-A177-3AD203B41FA5}">
                      <a16:colId xmlns:a16="http://schemas.microsoft.com/office/drawing/2014/main" val="20000"/>
                    </a:ext>
                  </a:extLst>
                </a:gridCol>
                <a:gridCol w="2942515">
                  <a:extLst>
                    <a:ext uri="{9D8B030D-6E8A-4147-A177-3AD203B41FA5}">
                      <a16:colId xmlns:a16="http://schemas.microsoft.com/office/drawing/2014/main" val="20001"/>
                    </a:ext>
                  </a:extLst>
                </a:gridCol>
                <a:gridCol w="2840608">
                  <a:extLst>
                    <a:ext uri="{9D8B030D-6E8A-4147-A177-3AD203B41FA5}">
                      <a16:colId xmlns:a16="http://schemas.microsoft.com/office/drawing/2014/main" val="20002"/>
                    </a:ext>
                  </a:extLst>
                </a:gridCol>
                <a:gridCol w="2484830">
                  <a:extLst>
                    <a:ext uri="{9D8B030D-6E8A-4147-A177-3AD203B41FA5}">
                      <a16:colId xmlns:a16="http://schemas.microsoft.com/office/drawing/2014/main" val="20003"/>
                    </a:ext>
                  </a:extLst>
                </a:gridCol>
              </a:tblGrid>
              <a:tr h="4183782">
                <a:tc>
                  <a:txBody>
                    <a:bodyPr/>
                    <a:lstStyle/>
                    <a:p>
                      <a:pPr marL="0" marR="0" lvl="0" indent="0" algn="ctr" rtl="0">
                        <a:spcBef>
                          <a:spcPts val="0"/>
                        </a:spcBef>
                        <a:spcAft>
                          <a:spcPts val="0"/>
                        </a:spcAft>
                        <a:buClr>
                          <a:schemeClr val="dk1"/>
                        </a:buClr>
                        <a:buSzPts val="2000"/>
                        <a:buFont typeface="Arial"/>
                        <a:buNone/>
                      </a:pPr>
                      <a:r>
                        <a:rPr lang="en-US" sz="2000" b="1" dirty="0">
                          <a:latin typeface="Brandon Grotesque Regular" panose="020B0503020203060202" pitchFamily="34" charset="77"/>
                        </a:rPr>
                        <a:t>September</a:t>
                      </a:r>
                      <a:br>
                        <a:rPr lang="en-US" sz="2000" b="1" dirty="0">
                          <a:latin typeface="Brandon Grotesque Regular" panose="020B0503020203060202" pitchFamily="34" charset="77"/>
                        </a:rPr>
                      </a:br>
                      <a:endParaRPr lang="en-US" sz="2000" b="1" u="none" strike="noStrike" cap="none" dirty="0">
                        <a:latin typeface="Brandon Grotesque Regular" panose="020B0503020203060202" pitchFamily="34" charset="77"/>
                        <a:ea typeface="Arial"/>
                        <a:cs typeface="Arial"/>
                        <a:sym typeface="Arial"/>
                      </a:endParaRPr>
                    </a:p>
                    <a:p>
                      <a:pPr marL="0" marR="0" lvl="0" indent="0" algn="l" rtl="0">
                        <a:lnSpc>
                          <a:spcPct val="100000"/>
                        </a:lnSpc>
                        <a:spcBef>
                          <a:spcPts val="0"/>
                        </a:spcBef>
                        <a:spcAft>
                          <a:spcPts val="0"/>
                        </a:spcAft>
                        <a:buClr>
                          <a:schemeClr val="dk1"/>
                        </a:buClr>
                        <a:buSzPts val="2000"/>
                        <a:buFont typeface="Arial"/>
                        <a:buNone/>
                      </a:pPr>
                      <a:r>
                        <a:rPr lang="en-US" sz="2000" b="1" dirty="0">
                          <a:latin typeface="Brandon Grotesque Regular" panose="020B0503020203060202" pitchFamily="34" charset="77"/>
                        </a:rPr>
                        <a:t>12: Back to School Night</a:t>
                      </a:r>
                    </a:p>
                    <a:p>
                      <a:pPr marL="0" marR="0" lvl="0" indent="0" algn="l" rtl="0">
                        <a:lnSpc>
                          <a:spcPct val="100000"/>
                        </a:lnSpc>
                        <a:spcBef>
                          <a:spcPts val="0"/>
                        </a:spcBef>
                        <a:spcAft>
                          <a:spcPts val="0"/>
                        </a:spcAft>
                        <a:buClr>
                          <a:schemeClr val="dk1"/>
                        </a:buClr>
                        <a:buSzPts val="2000"/>
                        <a:buFont typeface="Arial"/>
                        <a:buNone/>
                      </a:pPr>
                      <a:r>
                        <a:rPr lang="en-US" sz="2000" b="1" u="none" strike="noStrike" cap="none" dirty="0">
                          <a:latin typeface="Brandon Grotesque Regular" panose="020B0503020203060202" pitchFamily="34" charset="77"/>
                          <a:ea typeface="Arial"/>
                          <a:cs typeface="Arial"/>
                          <a:sym typeface="Arial"/>
                        </a:rPr>
                        <a:t>12-16: Homecoming Week</a:t>
                      </a:r>
                    </a:p>
                    <a:p>
                      <a:pPr marL="0" marR="0" lvl="0" indent="0" algn="l" defTabSz="914400" rtl="0" eaLnBrk="1" fontAlgn="auto" latinLnBrk="0" hangingPunct="1">
                        <a:lnSpc>
                          <a:spcPct val="100000"/>
                        </a:lnSpc>
                        <a:spcBef>
                          <a:spcPts val="0"/>
                        </a:spcBef>
                        <a:spcAft>
                          <a:spcPts val="0"/>
                        </a:spcAft>
                        <a:buClr>
                          <a:schemeClr val="dk1"/>
                        </a:buClr>
                        <a:buSzPts val="2000"/>
                        <a:buFont typeface="Arial"/>
                        <a:buNone/>
                        <a:tabLst/>
                        <a:defRPr/>
                      </a:pPr>
                      <a:r>
                        <a:rPr lang="en-US" sz="2000" b="1" dirty="0">
                          <a:latin typeface="Brandon Grotesque Regular" panose="020B0503020203060202" pitchFamily="34" charset="77"/>
                        </a:rPr>
                        <a:t>17: Homecoming Dance</a:t>
                      </a:r>
                    </a:p>
                    <a:p>
                      <a:pPr marL="0" marR="0" lvl="0" indent="0" algn="l" defTabSz="914400" rtl="0" eaLnBrk="1" fontAlgn="auto" latinLnBrk="0" hangingPunct="1">
                        <a:lnSpc>
                          <a:spcPct val="100000"/>
                        </a:lnSpc>
                        <a:spcBef>
                          <a:spcPts val="0"/>
                        </a:spcBef>
                        <a:spcAft>
                          <a:spcPts val="0"/>
                        </a:spcAft>
                        <a:buClr>
                          <a:schemeClr val="dk1"/>
                        </a:buClr>
                        <a:buSzPts val="2000"/>
                        <a:buFont typeface="Arial"/>
                        <a:buNone/>
                        <a:tabLst/>
                        <a:defRPr/>
                      </a:pPr>
                      <a:r>
                        <a:rPr lang="en-US" sz="2000" b="1" dirty="0">
                          <a:latin typeface="Brandon Grotesque Regular" panose="020B0503020203060202" pitchFamily="34" charset="77"/>
                        </a:rPr>
                        <a:t>20: </a:t>
                      </a:r>
                      <a:r>
                        <a:rPr lang="en-US" sz="2000" b="1" dirty="0">
                          <a:solidFill>
                            <a:schemeClr val="dk1"/>
                          </a:solidFill>
                          <a:latin typeface="Brandon Grotesque Regular" panose="020B0503020203060202" pitchFamily="34" charset="77"/>
                        </a:rPr>
                        <a:t>Grandparent’s Day</a:t>
                      </a:r>
                      <a:endParaRPr lang="en-US" sz="2000" b="1" dirty="0">
                        <a:latin typeface="Brandon Grotesque Regular" panose="020B0503020203060202" pitchFamily="34" charset="77"/>
                      </a:endParaRPr>
                    </a:p>
                    <a:p>
                      <a:pPr marL="0" marR="0" lvl="0" indent="0" algn="l" rtl="0">
                        <a:lnSpc>
                          <a:spcPct val="100000"/>
                        </a:lnSpc>
                        <a:spcBef>
                          <a:spcPts val="0"/>
                        </a:spcBef>
                        <a:spcAft>
                          <a:spcPts val="0"/>
                        </a:spcAft>
                        <a:buClr>
                          <a:schemeClr val="dk1"/>
                        </a:buClr>
                        <a:buSzPts val="2000"/>
                        <a:buFont typeface="Arial"/>
                        <a:buNone/>
                      </a:pPr>
                      <a:br>
                        <a:rPr lang="en-US" sz="2000" b="1" u="none" strike="noStrike" cap="none" dirty="0">
                          <a:latin typeface="Brandon Grotesque Regular" panose="020B0503020203060202" pitchFamily="34" charset="77"/>
                          <a:ea typeface="Arial"/>
                          <a:cs typeface="Arial"/>
                          <a:sym typeface="Arial"/>
                        </a:rPr>
                      </a:br>
                      <a:endParaRPr lang="en-US" sz="2000" b="1" u="none" strike="noStrike" cap="none" dirty="0">
                        <a:highlight>
                          <a:schemeClr val="accent2"/>
                        </a:highlight>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2000"/>
                        <a:buFont typeface="Arial"/>
                        <a:buNone/>
                      </a:pPr>
                      <a:endParaRPr lang="en-US" sz="2000" b="1" u="none" strike="noStrike" cap="none" dirty="0">
                        <a:latin typeface="Brandon Grotesque Regular" panose="020B0503020203060202" pitchFamily="34" charset="77"/>
                        <a:ea typeface="Arial"/>
                        <a:cs typeface="Arial"/>
                        <a:sym typeface="Arial"/>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2000"/>
                        <a:buFont typeface="Arial"/>
                        <a:buNone/>
                      </a:pPr>
                      <a:r>
                        <a:rPr lang="en-US" sz="2000" b="1" dirty="0">
                          <a:latin typeface="Brandon Grotesque Regular" panose="020B0503020203060202" pitchFamily="34" charset="77"/>
                        </a:rPr>
                        <a:t>October</a:t>
                      </a:r>
                      <a:endParaRPr lang="en-US"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2000"/>
                        <a:buFont typeface="Calibri"/>
                        <a:buNone/>
                      </a:pPr>
                      <a:endParaRPr lang="en-US"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4: Senior Class Phot- Class A</a:t>
                      </a:r>
                      <a:br>
                        <a:rPr lang="en-US" sz="2000" b="1" dirty="0">
                          <a:solidFill>
                            <a:schemeClr val="dk1"/>
                          </a:solidFill>
                          <a:latin typeface="Brandon Grotesque Regular" panose="020B0503020203060202" pitchFamily="34" charset="77"/>
                        </a:rPr>
                      </a:br>
                      <a:r>
                        <a:rPr lang="en-US" sz="2000" b="1" dirty="0">
                          <a:solidFill>
                            <a:schemeClr val="dk1"/>
                          </a:solidFill>
                          <a:latin typeface="Brandon Grotesque Regular" panose="020B0503020203060202" pitchFamily="34" charset="77"/>
                        </a:rPr>
                        <a:t>5: Late Start</a:t>
                      </a:r>
                      <a:endParaRPr lang="en-US" sz="2000" b="1" dirty="0">
                        <a:solidFill>
                          <a:schemeClr val="dk1"/>
                        </a:solidFill>
                        <a:highlight>
                          <a:srgbClr val="FFFF00"/>
                        </a:highlight>
                        <a:latin typeface="Brandon Grotesque Regular" panose="020B0503020203060202" pitchFamily="34" charset="77"/>
                      </a:endParaRPr>
                    </a:p>
                    <a:p>
                      <a:pPr marL="0" marR="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12: Senior App day &amp; School Day SAT</a:t>
                      </a:r>
                    </a:p>
                    <a:p>
                      <a:pPr marL="0" marR="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20-21: MEA</a:t>
                      </a:r>
                    </a:p>
                    <a:p>
                      <a:pPr marL="0" marR="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22: ACT</a:t>
                      </a:r>
                    </a:p>
                    <a:p>
                      <a:pPr marL="0" marR="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28: End of Quarter 1</a:t>
                      </a:r>
                    </a:p>
                    <a:p>
                      <a:pPr marL="0" marR="0" lvl="0" indent="0" algn="l" rtl="0">
                        <a:spcBef>
                          <a:spcPts val="0"/>
                        </a:spcBef>
                        <a:spcAft>
                          <a:spcPts val="0"/>
                        </a:spcAft>
                        <a:buClr>
                          <a:schemeClr val="dk1"/>
                        </a:buClr>
                        <a:buSzPts val="2000"/>
                        <a:buFont typeface="Arial"/>
                        <a:buNone/>
                      </a:pPr>
                      <a:endParaRPr lang="en-US" sz="2000" b="1" dirty="0">
                        <a:solidFill>
                          <a:schemeClr val="dk1"/>
                        </a:solidFill>
                        <a:latin typeface="Brandon Grotesque Regular" panose="020B0503020203060202" pitchFamily="34" charset="77"/>
                      </a:endParaRPr>
                    </a:p>
                    <a:p>
                      <a:pPr marL="0" marR="0" lvl="0" indent="0" algn="l" rtl="0">
                        <a:spcBef>
                          <a:spcPts val="0"/>
                        </a:spcBef>
                        <a:spcAft>
                          <a:spcPts val="0"/>
                        </a:spcAft>
                        <a:buClr>
                          <a:schemeClr val="dk1"/>
                        </a:buClr>
                        <a:buSzPts val="2000"/>
                        <a:buFont typeface="Arial"/>
                        <a:buNone/>
                      </a:pPr>
                      <a:endParaRPr lang="en-US" sz="2000" b="1" u="none" strike="noStrike" cap="none" dirty="0">
                        <a:latin typeface="Brandon Grotesque Regular" panose="020B0503020203060202" pitchFamily="34" charset="77"/>
                        <a:ea typeface="Arial"/>
                        <a:cs typeface="Arial"/>
                        <a:sym typeface="Arial"/>
                      </a:endParaRPr>
                    </a:p>
                    <a:p>
                      <a:pPr marL="0" marR="0" lvl="0" indent="0" algn="ctr" rtl="0">
                        <a:spcBef>
                          <a:spcPts val="0"/>
                        </a:spcBef>
                        <a:spcAft>
                          <a:spcPts val="0"/>
                        </a:spcAft>
                        <a:buClr>
                          <a:schemeClr val="dk1"/>
                        </a:buClr>
                        <a:buSzPts val="1600"/>
                        <a:buFont typeface="Calibri"/>
                        <a:buNone/>
                      </a:pPr>
                      <a:endParaRPr lang="en-US" sz="1600" b="1" u="none" strike="noStrike" cap="none" dirty="0">
                        <a:latin typeface="Brandon Grotesque Regular" panose="020B0503020203060202" pitchFamily="34" charset="77"/>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2000"/>
                        <a:buFont typeface="Arial"/>
                        <a:buNone/>
                      </a:pPr>
                      <a:r>
                        <a:rPr lang="en-US" sz="2000" b="1" dirty="0">
                          <a:latin typeface="Brandon Grotesque Regular" panose="020B0503020203060202" pitchFamily="34" charset="77"/>
                        </a:rPr>
                        <a:t>November</a:t>
                      </a:r>
                      <a:endParaRPr sz="2000" b="1" u="none" strike="noStrike" cap="none" dirty="0">
                        <a:latin typeface="Brandon Grotesque Regular" panose="020B0503020203060202" pitchFamily="34" charset="77"/>
                        <a:ea typeface="Arial"/>
                        <a:cs typeface="Arial"/>
                        <a:sym typeface="Arial"/>
                      </a:endParaRPr>
                    </a:p>
                    <a:p>
                      <a:pPr marL="0" lvl="0" indent="0" algn="l" rtl="0">
                        <a:spcBef>
                          <a:spcPts val="0"/>
                        </a:spcBef>
                        <a:spcAft>
                          <a:spcPts val="0"/>
                        </a:spcAft>
                        <a:buClr>
                          <a:schemeClr val="dk1"/>
                        </a:buClr>
                        <a:buSzPts val="2000"/>
                        <a:buFont typeface="Arial"/>
                        <a:buNone/>
                      </a:pPr>
                      <a:endParaRPr lang="en-US" sz="2000" b="1" dirty="0">
                        <a:solidFill>
                          <a:schemeClr val="dk1"/>
                        </a:solidFill>
                        <a:latin typeface="Brandon Grotesque Regular" panose="020B0503020203060202" pitchFamily="34" charset="77"/>
                      </a:endParaRPr>
                    </a:p>
                    <a:p>
                      <a:pPr marL="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2: Late Start</a:t>
                      </a:r>
                    </a:p>
                    <a:p>
                      <a:pPr marL="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4: No School</a:t>
                      </a:r>
                      <a:endParaRPr sz="2000" b="1" dirty="0">
                        <a:solidFill>
                          <a:schemeClr val="dk1"/>
                        </a:solidFill>
                        <a:latin typeface="Brandon Grotesque Regular" panose="020B0503020203060202" pitchFamily="34" charset="77"/>
                      </a:endParaRPr>
                    </a:p>
                    <a:p>
                      <a:pPr marL="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16 &amp; 17: Conferences</a:t>
                      </a:r>
                    </a:p>
                    <a:p>
                      <a:pPr marL="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18: No School</a:t>
                      </a:r>
                      <a:endParaRPr sz="2000" b="1" dirty="0">
                        <a:solidFill>
                          <a:schemeClr val="dk1"/>
                        </a:solidFill>
                        <a:latin typeface="Brandon Grotesque Regular" panose="020B0503020203060202" pitchFamily="34" charset="77"/>
                      </a:endParaRPr>
                    </a:p>
                    <a:p>
                      <a:pPr marL="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23: Cadet Colonel</a:t>
                      </a:r>
                      <a:endParaRPr sz="2000" b="1" dirty="0">
                        <a:solidFill>
                          <a:schemeClr val="dk1"/>
                        </a:solidFill>
                        <a:latin typeface="Brandon Grotesque Regular" panose="020B0503020203060202" pitchFamily="34" charset="77"/>
                      </a:endParaRPr>
                    </a:p>
                    <a:p>
                      <a:pPr marL="0" marR="0" lvl="0" indent="0" algn="l" rtl="0">
                        <a:spcBef>
                          <a:spcPts val="0"/>
                        </a:spcBef>
                        <a:spcAft>
                          <a:spcPts val="0"/>
                        </a:spcAft>
                        <a:buClr>
                          <a:schemeClr val="dk1"/>
                        </a:buClr>
                        <a:buSzPts val="2000"/>
                        <a:buFont typeface="Arial"/>
                        <a:buNone/>
                      </a:pPr>
                      <a:endParaRPr sz="2000" b="1" u="none" strike="noStrike" cap="none" dirty="0">
                        <a:highlight>
                          <a:schemeClr val="accent2"/>
                        </a:highlight>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2000"/>
                        <a:buFont typeface="Arial"/>
                        <a:buNone/>
                      </a:pPr>
                      <a:endParaRPr sz="2000" b="1" u="none" strike="noStrike" cap="none" dirty="0">
                        <a:latin typeface="Brandon Grotesque Regular" panose="020B0503020203060202" pitchFamily="34" charset="77"/>
                        <a:ea typeface="Arial"/>
                        <a:cs typeface="Arial"/>
                        <a:sym typeface="Arial"/>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DECEMBER</a:t>
                      </a:r>
                      <a:endParaRPr sz="2000" b="1" dirty="0">
                        <a:solidFill>
                          <a:schemeClr val="dk1"/>
                        </a:solidFill>
                        <a:latin typeface="Brandon Grotesque Regular" panose="020B0503020203060202" pitchFamily="34" charset="77"/>
                      </a:endParaRPr>
                    </a:p>
                    <a:p>
                      <a:pPr marL="0" lvl="0" indent="0" algn="ctr" rtl="0">
                        <a:spcBef>
                          <a:spcPts val="0"/>
                        </a:spcBef>
                        <a:spcAft>
                          <a:spcPts val="0"/>
                        </a:spcAft>
                        <a:buClr>
                          <a:schemeClr val="dk1"/>
                        </a:buClr>
                        <a:buSzPts val="2000"/>
                        <a:buFont typeface="Arial"/>
                        <a:buNone/>
                      </a:pPr>
                      <a:endParaRPr sz="2000" b="1" dirty="0">
                        <a:solidFill>
                          <a:schemeClr val="dk1"/>
                        </a:solidFill>
                        <a:latin typeface="Brandon Grotesque Regular" panose="020B0503020203060202" pitchFamily="34" charset="77"/>
                      </a:endParaRPr>
                    </a:p>
                    <a:p>
                      <a:pPr marL="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5-9: Senior Portraits</a:t>
                      </a:r>
                    </a:p>
                    <a:p>
                      <a:pPr marL="0" lvl="0" indent="0" algn="l" rtl="0">
                        <a:spcBef>
                          <a:spcPts val="0"/>
                        </a:spcBef>
                        <a:spcAft>
                          <a:spcPts val="0"/>
                        </a:spcAft>
                        <a:buClr>
                          <a:schemeClr val="dk1"/>
                        </a:buClr>
                        <a:buSzPts val="2000"/>
                        <a:buFont typeface="Arial"/>
                        <a:buNone/>
                      </a:pPr>
                      <a:r>
                        <a:rPr lang="en-US" sz="2000" b="1" dirty="0">
                          <a:solidFill>
                            <a:schemeClr val="dk1"/>
                          </a:solidFill>
                          <a:latin typeface="Brandon Grotesque Regular" panose="020B0503020203060202" pitchFamily="34" charset="77"/>
                        </a:rPr>
                        <a:t>6: Late Start</a:t>
                      </a:r>
                      <a:endParaRPr sz="2000" b="1" dirty="0">
                        <a:solidFill>
                          <a:schemeClr val="dk1"/>
                        </a:solidFill>
                        <a:latin typeface="Brandon Grotesque Regular" panose="020B0503020203060202" pitchFamily="34" charset="77"/>
                      </a:endParaRPr>
                    </a:p>
                    <a:p>
                      <a:pPr marL="0" lvl="0" indent="0" algn="l" rtl="0">
                        <a:spcBef>
                          <a:spcPts val="0"/>
                        </a:spcBef>
                        <a:spcAft>
                          <a:spcPts val="0"/>
                        </a:spcAft>
                        <a:buClr>
                          <a:schemeClr val="dk1"/>
                        </a:buClr>
                        <a:buSzPts val="2000"/>
                        <a:buFont typeface="Arial"/>
                        <a:buNone/>
                      </a:pPr>
                      <a:r>
                        <a:rPr lang="en-US" sz="2000" b="1" u="none" strike="noStrike" cap="none" dirty="0">
                          <a:solidFill>
                            <a:schemeClr val="dk1"/>
                          </a:solidFill>
                          <a:latin typeface="Brandon Grotesque Regular" panose="020B0503020203060202" pitchFamily="34" charset="77"/>
                          <a:ea typeface="Arial"/>
                          <a:cs typeface="Arial"/>
                          <a:sym typeface="Arial"/>
                        </a:rPr>
                        <a:t>19-21: Semester 1 Exams</a:t>
                      </a:r>
                      <a:endParaRPr sz="2000" b="1" u="none" strike="noStrike" cap="none" dirty="0">
                        <a:latin typeface="Brandon Grotesque Regular" panose="020B0503020203060202" pitchFamily="34" charset="77"/>
                        <a:ea typeface="Arial"/>
                        <a:cs typeface="Arial"/>
                        <a:sym typeface="Arial"/>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28575" y="0"/>
            <a:ext cx="12192000" cy="6858000"/>
          </a:xfrm>
          <a:prstGeom prst="rect">
            <a:avLst/>
          </a:prstGeom>
          <a:noFill/>
          <a:ln>
            <a:noFill/>
          </a:ln>
        </p:spPr>
      </p:pic>
      <p:sp>
        <p:nvSpPr>
          <p:cNvPr id="138" name="Google Shape;138;p8"/>
          <p:cNvSpPr txBox="1"/>
          <p:nvPr/>
        </p:nvSpPr>
        <p:spPr>
          <a:xfrm>
            <a:off x="2305900" y="1073525"/>
            <a:ext cx="7590600" cy="87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r>
              <a:rPr lang="en-US" sz="4400" u="none" strike="noStrike" cap="none" dirty="0">
                <a:solidFill>
                  <a:schemeClr val="dk1"/>
                </a:solidFill>
                <a:latin typeface="Brandon Grotesque Medium" panose="020B0503020203060202" pitchFamily="34" charset="77"/>
                <a:sym typeface="Arial"/>
              </a:rPr>
              <a:t>ACADEMICS</a:t>
            </a:r>
            <a:endParaRPr sz="44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39" name="Google Shape;139;p8"/>
          <p:cNvSpPr txBox="1"/>
          <p:nvPr/>
        </p:nvSpPr>
        <p:spPr>
          <a:xfrm>
            <a:off x="1286934" y="2468062"/>
            <a:ext cx="9544949" cy="3548589"/>
          </a:xfrm>
          <a:prstGeom prst="rect">
            <a:avLst/>
          </a:prstGeom>
          <a:noFill/>
          <a:ln>
            <a:noFill/>
          </a:ln>
        </p:spPr>
        <p:txBody>
          <a:bodyPr spcFirstLastPara="1" wrap="square" lIns="91425" tIns="91425" rIns="91425" bIns="91425" anchor="ctr" anchorCtr="0">
            <a:noAutofit/>
          </a:bodyPr>
          <a:lstStyle/>
          <a:p>
            <a:pPr marL="0" marR="0" lvl="0" indent="0" rtl="0">
              <a:spcBef>
                <a:spcPts val="0"/>
              </a:spcBef>
              <a:spcAft>
                <a:spcPts val="0"/>
              </a:spcAft>
              <a:buClr>
                <a:schemeClr val="dk1"/>
              </a:buClr>
              <a:buSzPts val="4000"/>
              <a:buFont typeface="Arial"/>
              <a:buNone/>
            </a:pPr>
            <a:r>
              <a:rPr lang="en-US" sz="3200" b="1" i="1" u="none" strike="noStrike" cap="none" dirty="0">
                <a:solidFill>
                  <a:schemeClr val="dk1"/>
                </a:solidFill>
                <a:latin typeface="Brandon Grotesque Regular" panose="020B0503020203060202" pitchFamily="34" charset="77"/>
                <a:sym typeface="Arial"/>
              </a:rPr>
              <a:t>Saint Thomas Academy is a place where boys harness their</a:t>
            </a:r>
            <a:r>
              <a:rPr lang="en-US" sz="3200" b="1" i="1" dirty="0">
                <a:solidFill>
                  <a:schemeClr val="dk1"/>
                </a:solidFill>
                <a:latin typeface="Brandon Grotesque Regular" panose="020B0503020203060202" pitchFamily="34" charset="77"/>
              </a:rPr>
              <a:t> </a:t>
            </a:r>
            <a:r>
              <a:rPr lang="en-US" sz="3200" b="1" i="1" u="none" strike="noStrike" cap="none" dirty="0">
                <a:solidFill>
                  <a:schemeClr val="dk1"/>
                </a:solidFill>
                <a:latin typeface="Brandon Grotesque Regular" panose="020B0503020203060202" pitchFamily="34" charset="77"/>
                <a:sym typeface="Arial"/>
              </a:rPr>
              <a:t>greatest intellectual, athletic, spiritual and leadership potential... It’s the origin of a life-changing bond of brotherhood your son will carry with him for life.</a:t>
            </a:r>
          </a:p>
          <a:p>
            <a:pPr marL="0" marR="0" lvl="0" indent="0" algn="just" rtl="0">
              <a:spcBef>
                <a:spcPts val="0"/>
              </a:spcBef>
              <a:spcAft>
                <a:spcPts val="0"/>
              </a:spcAft>
              <a:buClr>
                <a:schemeClr val="dk1"/>
              </a:buClr>
              <a:buSzPts val="4000"/>
              <a:buFont typeface="Arial"/>
              <a:buNone/>
            </a:pPr>
            <a:endParaRPr lang="en-US" sz="3200" b="1" i="0" u="none" strike="noStrike" cap="none" dirty="0">
              <a:solidFill>
                <a:schemeClr val="dk1"/>
              </a:solidFill>
              <a:latin typeface="Brandon Grotesque Regular" panose="020B0503020203060202" pitchFamily="34" charset="77"/>
              <a:sym typeface="Arial"/>
            </a:endParaRPr>
          </a:p>
          <a:p>
            <a:pPr marL="0" marR="0" lvl="0" indent="0" algn="just" rtl="0">
              <a:spcBef>
                <a:spcPts val="0"/>
              </a:spcBef>
              <a:spcAft>
                <a:spcPts val="0"/>
              </a:spcAft>
              <a:buClr>
                <a:schemeClr val="dk1"/>
              </a:buClr>
              <a:buSzPts val="4000"/>
              <a:buFont typeface="Arial"/>
              <a:buNone/>
            </a:pPr>
            <a:r>
              <a:rPr lang="en-US" sz="3200" b="1" i="0" u="none" strike="noStrike" cap="none" dirty="0">
                <a:solidFill>
                  <a:schemeClr val="dk1"/>
                </a:solidFill>
                <a:latin typeface="Brandon Grotesque Regular" panose="020B0503020203060202" pitchFamily="34" charset="77"/>
                <a:sym typeface="Arial"/>
              </a:rPr>
              <a:t>Senior year is the capstone to the STA experience.</a:t>
            </a:r>
            <a:endParaRPr sz="3200" b="1" i="0" u="none" strike="noStrike" cap="none" dirty="0">
              <a:solidFill>
                <a:schemeClr val="dk1"/>
              </a:solidFill>
              <a:latin typeface="Brandon Grotesque Regular" panose="020B0503020203060202" pitchFamily="34" charset="77"/>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9"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145" name="Google Shape;145;p9"/>
          <p:cNvSpPr txBox="1"/>
          <p:nvPr/>
        </p:nvSpPr>
        <p:spPr>
          <a:xfrm>
            <a:off x="2134450" y="438865"/>
            <a:ext cx="7635192" cy="956798"/>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200"/>
              <a:buFont typeface="Arial"/>
              <a:buNone/>
            </a:pPr>
            <a:r>
              <a:rPr lang="en-US" sz="4200" u="none" strike="noStrike" cap="none" dirty="0">
                <a:solidFill>
                  <a:schemeClr val="dk1"/>
                </a:solidFill>
                <a:latin typeface="Brandon Grotesque Medium" panose="020B0503020203060202" pitchFamily="34" charset="77"/>
                <a:sym typeface="Arial"/>
              </a:rPr>
              <a:t>Graduation Requirements</a:t>
            </a:r>
            <a:endParaRPr sz="42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graphicFrame>
        <p:nvGraphicFramePr>
          <p:cNvPr id="146" name="Google Shape;146;p9"/>
          <p:cNvGraphicFramePr/>
          <p:nvPr>
            <p:extLst>
              <p:ext uri="{D42A27DB-BD31-4B8C-83A1-F6EECF244321}">
                <p14:modId xmlns:p14="http://schemas.microsoft.com/office/powerpoint/2010/main" val="342262991"/>
              </p:ext>
            </p:extLst>
          </p:nvPr>
        </p:nvGraphicFramePr>
        <p:xfrm>
          <a:off x="715617" y="1834528"/>
          <a:ext cx="11022496" cy="4754850"/>
        </p:xfrm>
        <a:graphic>
          <a:graphicData uri="http://schemas.openxmlformats.org/drawingml/2006/table">
            <a:tbl>
              <a:tblPr>
                <a:noFill/>
                <a:tableStyleId>{AA3064E5-FC87-4D8A-8CA5-633FD1FDE131}</a:tableStyleId>
              </a:tblPr>
              <a:tblGrid>
                <a:gridCol w="3575535">
                  <a:extLst>
                    <a:ext uri="{9D8B030D-6E8A-4147-A177-3AD203B41FA5}">
                      <a16:colId xmlns:a16="http://schemas.microsoft.com/office/drawing/2014/main" val="20000"/>
                    </a:ext>
                  </a:extLst>
                </a:gridCol>
                <a:gridCol w="3950144">
                  <a:extLst>
                    <a:ext uri="{9D8B030D-6E8A-4147-A177-3AD203B41FA5}">
                      <a16:colId xmlns:a16="http://schemas.microsoft.com/office/drawing/2014/main" val="20001"/>
                    </a:ext>
                  </a:extLst>
                </a:gridCol>
                <a:gridCol w="3496817">
                  <a:extLst>
                    <a:ext uri="{9D8B030D-6E8A-4147-A177-3AD203B41FA5}">
                      <a16:colId xmlns:a16="http://schemas.microsoft.com/office/drawing/2014/main" val="20002"/>
                    </a:ext>
                  </a:extLst>
                </a:gridCol>
              </a:tblGrid>
              <a:tr h="4035967">
                <a:tc>
                  <a:txBody>
                    <a:bodyPr/>
                    <a:lstStyle/>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FOUR YEARS</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Calibri"/>
                        <a:buNone/>
                      </a:pPr>
                      <a:endParaRPr sz="2000"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English</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Military Leadership</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Social Studies * </a:t>
                      </a:r>
                      <a:r>
                        <a:rPr lang="en-US" sz="2000" u="none" strike="noStrike" cap="none" dirty="0">
                          <a:latin typeface="Brandon Grotesque Regular" panose="020B0503020203060202" pitchFamily="34" charset="77"/>
                          <a:ea typeface="Arial"/>
                          <a:cs typeface="Arial"/>
                          <a:sym typeface="Arial"/>
                        </a:rPr>
                        <a:t>(1 Semester Grade 9)</a:t>
                      </a:r>
                      <a:br>
                        <a:rPr lang="en-US" sz="2000" u="none" strike="noStrike" cap="none" dirty="0">
                          <a:latin typeface="Brandon Grotesque Regular" panose="020B0503020203060202" pitchFamily="34" charset="77"/>
                          <a:ea typeface="Arial"/>
                          <a:cs typeface="Arial"/>
                          <a:sym typeface="Arial"/>
                        </a:rPr>
                      </a:br>
                      <a:r>
                        <a:rPr lang="en-US" sz="2000" b="1" u="none" strike="noStrike" cap="none" dirty="0">
                          <a:latin typeface="Brandon Grotesque Regular" panose="020B0503020203060202" pitchFamily="34" charset="77"/>
                          <a:ea typeface="Arial"/>
                          <a:cs typeface="Arial"/>
                          <a:sym typeface="Arial"/>
                        </a:rPr>
                        <a:t>Theology</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Calibri"/>
                        <a:buNone/>
                      </a:pPr>
                      <a:endParaRPr sz="2000" u="none" strike="noStrike" cap="none" dirty="0">
                        <a:latin typeface="Brandon Grotesque Regular" panose="020B0503020203060202" pitchFamily="34" charset="77"/>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THREE YEARS</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Calibri"/>
                        <a:buNone/>
                      </a:pPr>
                      <a:endParaRPr sz="2000"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Mathematics*</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Science *</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200"/>
                        <a:buFont typeface="Arial"/>
                        <a:buNone/>
                      </a:pPr>
                      <a:r>
                        <a:rPr lang="en-US" sz="2000" i="1" u="none" strike="noStrike" cap="none" dirty="0">
                          <a:latin typeface="Brandon Grotesque Regular" panose="020B0503020203060202" pitchFamily="34" charset="77"/>
                          <a:ea typeface="Arial"/>
                          <a:cs typeface="Arial"/>
                          <a:sym typeface="Arial"/>
                        </a:rPr>
                        <a:t>(Laboratory - Chemistry &amp; Biology required)</a:t>
                      </a:r>
                      <a:endParaRPr sz="2000" i="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World Language </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200"/>
                        <a:buFont typeface="Arial"/>
                        <a:buNone/>
                      </a:pPr>
                      <a:r>
                        <a:rPr lang="en-US" sz="2000" i="1" u="none" strike="noStrike" cap="none" dirty="0">
                          <a:latin typeface="Brandon Grotesque Regular" panose="020B0503020203060202" pitchFamily="34" charset="77"/>
                          <a:ea typeface="Arial"/>
                          <a:cs typeface="Arial"/>
                          <a:sym typeface="Arial"/>
                        </a:rPr>
                        <a:t>Completion of 3 years in Upper School</a:t>
                      </a:r>
                      <a:endParaRPr sz="2000" i="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200"/>
                        <a:buFont typeface="Calibri"/>
                        <a:buNone/>
                      </a:pPr>
                      <a:endParaRPr sz="2000" i="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200"/>
                        <a:buFont typeface="Calibri"/>
                        <a:buNone/>
                      </a:pPr>
                      <a:endParaRPr sz="2000" i="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200"/>
                        <a:buFont typeface="Arial"/>
                        <a:buNone/>
                      </a:pPr>
                      <a:r>
                        <a:rPr lang="en-US" sz="2000" i="1" u="none" strike="noStrike" cap="none" dirty="0">
                          <a:latin typeface="Brandon Grotesque Regular" panose="020B0503020203060202" pitchFamily="34" charset="77"/>
                          <a:ea typeface="Arial"/>
                          <a:cs typeface="Arial"/>
                          <a:sym typeface="Arial"/>
                        </a:rPr>
                        <a:t>*Most selective colleges expect four years of math, science and world language if available in high school.</a:t>
                      </a:r>
                      <a:endParaRPr sz="2000" i="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Calibri"/>
                        <a:buNone/>
                      </a:pPr>
                      <a:endParaRPr sz="2000" u="none" strike="noStrike" cap="none" dirty="0">
                        <a:latin typeface="Brandon Grotesque Regular" panose="020B0503020203060202" pitchFamily="34" charset="77"/>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OTHER</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Calibri"/>
                        <a:buNone/>
                      </a:pP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Fine Arts </a:t>
                      </a:r>
                      <a:r>
                        <a:rPr lang="en-US" sz="2000" u="none" strike="noStrike" cap="none" dirty="0">
                          <a:latin typeface="Brandon Grotesque Regular" panose="020B0503020203060202" pitchFamily="34" charset="77"/>
                          <a:ea typeface="Arial"/>
                          <a:cs typeface="Arial"/>
                          <a:sym typeface="Arial"/>
                        </a:rPr>
                        <a:t>(½ credit)</a:t>
                      </a:r>
                      <a:endParaRPr sz="2000"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Health</a:t>
                      </a:r>
                      <a:r>
                        <a:rPr lang="en-US" sz="2000" u="none" strike="noStrike" cap="none" dirty="0">
                          <a:latin typeface="Brandon Grotesque Regular" panose="020B0503020203060202" pitchFamily="34" charset="77"/>
                          <a:ea typeface="Arial"/>
                          <a:cs typeface="Arial"/>
                          <a:sym typeface="Arial"/>
                        </a:rPr>
                        <a:t> (½ credit)</a:t>
                      </a:r>
                      <a:endParaRPr sz="2000"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Arial"/>
                        <a:buNone/>
                      </a:pPr>
                      <a:r>
                        <a:rPr lang="en-US" sz="2000" b="1" u="none" strike="noStrike" cap="none" dirty="0">
                          <a:latin typeface="Brandon Grotesque Regular" panose="020B0503020203060202" pitchFamily="34" charset="77"/>
                          <a:ea typeface="Arial"/>
                          <a:cs typeface="Arial"/>
                          <a:sym typeface="Arial"/>
                        </a:rPr>
                        <a:t>Physical Education </a:t>
                      </a:r>
                      <a:r>
                        <a:rPr lang="en-US" sz="2000" dirty="0">
                          <a:latin typeface="Brandon Grotesque Regular" panose="020B0503020203060202" pitchFamily="34" charset="77"/>
                        </a:rPr>
                        <a:t>(½ </a:t>
                      </a:r>
                      <a:r>
                        <a:rPr lang="en-US" sz="2000" u="none" strike="noStrike" cap="none" dirty="0">
                          <a:latin typeface="Brandon Grotesque Regular" panose="020B0503020203060202" pitchFamily="34" charset="77"/>
                          <a:ea typeface="Arial"/>
                          <a:cs typeface="Arial"/>
                          <a:sym typeface="Arial"/>
                        </a:rPr>
                        <a:t> credit)</a:t>
                      </a:r>
                      <a:endParaRPr sz="2000"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Calibri"/>
                        <a:buNone/>
                      </a:pPr>
                      <a:endParaRPr sz="2000" u="none" strike="noStrike" cap="none" dirty="0">
                        <a:latin typeface="Brandon Grotesque Regular" panose="020B0503020203060202" pitchFamily="34" charset="77"/>
                        <a:ea typeface="Arial"/>
                        <a:cs typeface="Arial"/>
                        <a:sym typeface="Arial"/>
                      </a:endParaRPr>
                    </a:p>
                    <a:p>
                      <a:pPr marL="342900" marR="0" lvl="0" indent="-342900" algn="l" rtl="0">
                        <a:spcBef>
                          <a:spcPts val="0"/>
                        </a:spcBef>
                        <a:spcAft>
                          <a:spcPts val="0"/>
                        </a:spcAft>
                        <a:buClr>
                          <a:schemeClr val="dk1"/>
                        </a:buClr>
                        <a:buSzPts val="1800"/>
                        <a:buFont typeface="Arial" panose="020B0604020202020204" pitchFamily="34" charset="0"/>
                        <a:buChar char="•"/>
                      </a:pPr>
                      <a:r>
                        <a:rPr lang="en-US" sz="2000" b="1" u="none" strike="noStrike" cap="none" dirty="0">
                          <a:latin typeface="Brandon Grotesque Regular" panose="020B0503020203060202" pitchFamily="34" charset="77"/>
                          <a:ea typeface="Arial"/>
                          <a:cs typeface="Arial"/>
                          <a:sym typeface="Arial"/>
                        </a:rPr>
                        <a:t>Senior Speech</a:t>
                      </a:r>
                      <a:endParaRPr sz="2000" b="1" u="none" strike="noStrike" cap="none" dirty="0">
                        <a:latin typeface="Brandon Grotesque Regular" panose="020B0503020203060202" pitchFamily="34" charset="77"/>
                        <a:ea typeface="Arial"/>
                        <a:cs typeface="Arial"/>
                        <a:sym typeface="Arial"/>
                      </a:endParaRPr>
                    </a:p>
                    <a:p>
                      <a:pPr marL="342900" marR="0" lvl="0" indent="-342900" algn="l" rtl="0">
                        <a:spcBef>
                          <a:spcPts val="0"/>
                        </a:spcBef>
                        <a:spcAft>
                          <a:spcPts val="0"/>
                        </a:spcAft>
                        <a:buClr>
                          <a:schemeClr val="dk1"/>
                        </a:buClr>
                        <a:buSzPts val="1800"/>
                        <a:buFont typeface="Arial" panose="020B0604020202020204" pitchFamily="34" charset="0"/>
                        <a:buChar char="•"/>
                      </a:pPr>
                      <a:r>
                        <a:rPr lang="en-US" sz="2000" b="1" u="none" strike="noStrike" cap="none" dirty="0">
                          <a:latin typeface="Brandon Grotesque Regular" panose="020B0503020203060202" pitchFamily="34" charset="77"/>
                          <a:ea typeface="Arial"/>
                          <a:cs typeface="Arial"/>
                          <a:sym typeface="Arial"/>
                        </a:rPr>
                        <a:t>100 hours of Community Service</a:t>
                      </a:r>
                      <a:endParaRPr sz="2000" b="1" u="none" strike="noStrike" cap="none" dirty="0">
                        <a:latin typeface="Brandon Grotesque Regular" panose="020B0503020203060202" pitchFamily="34" charset="77"/>
                        <a:ea typeface="Arial"/>
                        <a:cs typeface="Arial"/>
                        <a:sym typeface="Arial"/>
                      </a:endParaRPr>
                    </a:p>
                    <a:p>
                      <a:pPr marL="342900" marR="0" lvl="0" indent="-342900" algn="l" rtl="0">
                        <a:spcBef>
                          <a:spcPts val="0"/>
                        </a:spcBef>
                        <a:spcAft>
                          <a:spcPts val="0"/>
                        </a:spcAft>
                        <a:buClr>
                          <a:schemeClr val="dk1"/>
                        </a:buClr>
                        <a:buSzPts val="1800"/>
                        <a:buFont typeface="Arial" panose="020B0604020202020204" pitchFamily="34" charset="0"/>
                        <a:buChar char="•"/>
                      </a:pPr>
                      <a:r>
                        <a:rPr lang="en-US" sz="2000" b="1" u="none" strike="noStrike" cap="none" dirty="0">
                          <a:latin typeface="Brandon Grotesque Regular" panose="020B0503020203060202" pitchFamily="34" charset="77"/>
                          <a:ea typeface="Arial"/>
                          <a:cs typeface="Arial"/>
                          <a:sym typeface="Arial"/>
                        </a:rPr>
                        <a:t>Application to a Four-Year College</a:t>
                      </a:r>
                      <a:endParaRPr sz="2000" b="1" u="none" strike="noStrike" cap="none" dirty="0">
                        <a:latin typeface="Brandon Grotesque Regular" panose="020B0503020203060202" pitchFamily="34" charset="77"/>
                        <a:ea typeface="Arial"/>
                        <a:cs typeface="Arial"/>
                        <a:sym typeface="Arial"/>
                      </a:endParaRPr>
                    </a:p>
                    <a:p>
                      <a:pPr marL="0" marR="0" lvl="0" indent="0" algn="l" rtl="0">
                        <a:spcBef>
                          <a:spcPts val="0"/>
                        </a:spcBef>
                        <a:spcAft>
                          <a:spcPts val="0"/>
                        </a:spcAft>
                        <a:buClr>
                          <a:schemeClr val="dk1"/>
                        </a:buClr>
                        <a:buSzPts val="1800"/>
                        <a:buFont typeface="Calibri"/>
                        <a:buNone/>
                      </a:pPr>
                      <a:endParaRPr sz="2000" b="1" u="none" strike="noStrike" cap="none" dirty="0"/>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138" name="Google Shape;138;p8"/>
          <p:cNvSpPr txBox="1"/>
          <p:nvPr/>
        </p:nvSpPr>
        <p:spPr>
          <a:xfrm>
            <a:off x="1616094" y="649709"/>
            <a:ext cx="3790100" cy="76593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r>
              <a:rPr lang="en-US" sz="4400" u="none" strike="noStrike" cap="none" dirty="0">
                <a:solidFill>
                  <a:schemeClr val="dk1"/>
                </a:solidFill>
                <a:latin typeface="Brandon Grotesque Medium" panose="020B0503020203060202" pitchFamily="34" charset="77"/>
                <a:sym typeface="Arial"/>
              </a:rPr>
              <a:t>ACADEMICS</a:t>
            </a:r>
            <a:endParaRPr sz="4400" u="none" strike="noStrike" cap="none" dirty="0">
              <a:solidFill>
                <a:schemeClr val="dk1"/>
              </a:solidFill>
              <a:latin typeface="Brandon Grotesque Medium" panose="020B0503020203060202" pitchFamily="34" charset="77"/>
              <a:sym typeface="Arial"/>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39" name="Google Shape;139;p8"/>
          <p:cNvSpPr txBox="1"/>
          <p:nvPr/>
        </p:nvSpPr>
        <p:spPr>
          <a:xfrm>
            <a:off x="627028" y="1922634"/>
            <a:ext cx="11228088" cy="4069092"/>
          </a:xfrm>
          <a:prstGeom prst="rect">
            <a:avLst/>
          </a:prstGeom>
          <a:noFill/>
          <a:ln>
            <a:noFill/>
          </a:ln>
        </p:spPr>
        <p:txBody>
          <a:bodyPr spcFirstLastPara="1" wrap="square" lIns="91425" tIns="91425" rIns="91425" bIns="91425" anchor="ctr" anchorCtr="0">
            <a:noAutofit/>
          </a:bodyPr>
          <a:lstStyle/>
          <a:p>
            <a:pPr marL="457200" marR="0" lvl="0" indent="-457200" algn="just" rtl="0">
              <a:spcBef>
                <a:spcPts val="0"/>
              </a:spcBef>
              <a:spcAft>
                <a:spcPts val="0"/>
              </a:spcAft>
              <a:buClr>
                <a:schemeClr val="dk1"/>
              </a:buClr>
              <a:buSzPts val="4000"/>
              <a:buFont typeface="Arial" panose="020B0604020202020204" pitchFamily="34" charset="0"/>
              <a:buChar char="•"/>
            </a:pPr>
            <a:r>
              <a:rPr lang="en-US" sz="3200" u="none" strike="noStrike" cap="none" dirty="0">
                <a:solidFill>
                  <a:schemeClr val="dk1"/>
                </a:solidFill>
                <a:latin typeface="Brandon Grotesque Regular" panose="020B0503020203060202" pitchFamily="34" charset="77"/>
                <a:sym typeface="Arial"/>
              </a:rPr>
              <a:t>We have worked with you and your boys to ensure that</a:t>
            </a:r>
          </a:p>
          <a:p>
            <a:pPr marR="0" lvl="0" algn="just" rtl="0">
              <a:spcBef>
                <a:spcPts val="0"/>
              </a:spcBef>
              <a:spcAft>
                <a:spcPts val="0"/>
              </a:spcAft>
              <a:buClr>
                <a:schemeClr val="dk1"/>
              </a:buClr>
              <a:buSzPts val="4000"/>
            </a:pPr>
            <a:r>
              <a:rPr lang="en-US" sz="3200" u="none" strike="noStrike" cap="none" dirty="0">
                <a:solidFill>
                  <a:schemeClr val="dk1"/>
                </a:solidFill>
                <a:latin typeface="Brandon Grotesque Regular" panose="020B0503020203060202" pitchFamily="34" charset="77"/>
                <a:sym typeface="Arial"/>
              </a:rPr>
              <a:t>they meet the curricular requirements for graduation.</a:t>
            </a:r>
          </a:p>
          <a:p>
            <a:pPr marR="0" lvl="0" algn="just" rtl="0">
              <a:spcBef>
                <a:spcPts val="0"/>
              </a:spcBef>
              <a:spcAft>
                <a:spcPts val="0"/>
              </a:spcAft>
              <a:buClr>
                <a:schemeClr val="dk1"/>
              </a:buClr>
              <a:buSzPts val="4000"/>
            </a:pPr>
            <a:endParaRPr lang="en-US" sz="3200" u="none" strike="noStrike" cap="none" dirty="0">
              <a:solidFill>
                <a:schemeClr val="dk1"/>
              </a:solidFill>
              <a:latin typeface="Brandon Grotesque Regular" panose="020B0503020203060202" pitchFamily="34" charset="77"/>
              <a:sym typeface="Arial"/>
            </a:endParaRPr>
          </a:p>
          <a:p>
            <a:pPr marL="457200" marR="0" lvl="0" indent="-457200" algn="just" rtl="0">
              <a:spcBef>
                <a:spcPts val="0"/>
              </a:spcBef>
              <a:spcAft>
                <a:spcPts val="0"/>
              </a:spcAft>
              <a:buClr>
                <a:schemeClr val="dk1"/>
              </a:buClr>
              <a:buSzPts val="4000"/>
              <a:buFont typeface="Arial" panose="020B0604020202020204" pitchFamily="34" charset="0"/>
              <a:buChar char="•"/>
            </a:pPr>
            <a:r>
              <a:rPr lang="en-US" sz="3200" u="none" strike="noStrike" cap="none" dirty="0">
                <a:solidFill>
                  <a:schemeClr val="dk1"/>
                </a:solidFill>
                <a:latin typeface="Brandon Grotesque Regular" panose="020B0503020203060202" pitchFamily="34" charset="77"/>
                <a:sym typeface="Arial"/>
              </a:rPr>
              <a:t>Tonight, you’ll hear from Mr. Joe Seidel, Mr. Doug</a:t>
            </a:r>
          </a:p>
          <a:p>
            <a:pPr marR="0" lvl="0" algn="just" rtl="0">
              <a:spcBef>
                <a:spcPts val="0"/>
              </a:spcBef>
              <a:spcAft>
                <a:spcPts val="0"/>
              </a:spcAft>
              <a:buClr>
                <a:schemeClr val="dk1"/>
              </a:buClr>
              <a:buSzPts val="4000"/>
            </a:pPr>
            <a:r>
              <a:rPr lang="en-US" sz="3200" u="none" strike="noStrike" cap="none" dirty="0">
                <a:solidFill>
                  <a:schemeClr val="dk1"/>
                </a:solidFill>
                <a:latin typeface="Brandon Grotesque Regular" panose="020B0503020203060202" pitchFamily="34" charset="77"/>
                <a:sym typeface="Arial"/>
              </a:rPr>
              <a:t>Hoverson, and Mrs. Norma Gutierrez about the ‘other’</a:t>
            </a:r>
          </a:p>
          <a:p>
            <a:pPr marR="0" lvl="0" algn="just" rtl="0">
              <a:spcBef>
                <a:spcPts val="0"/>
              </a:spcBef>
              <a:spcAft>
                <a:spcPts val="0"/>
              </a:spcAft>
              <a:buClr>
                <a:schemeClr val="dk1"/>
              </a:buClr>
              <a:buSzPts val="4000"/>
            </a:pPr>
            <a:r>
              <a:rPr lang="en-US" sz="3200" u="none" strike="noStrike" cap="none" dirty="0">
                <a:solidFill>
                  <a:schemeClr val="dk1"/>
                </a:solidFill>
                <a:latin typeface="Brandon Grotesque Regular" panose="020B0503020203060202" pitchFamily="34" charset="77"/>
                <a:sym typeface="Arial"/>
              </a:rPr>
              <a:t>requirements that make a diploma from STA unique.</a:t>
            </a:r>
          </a:p>
          <a:p>
            <a:pPr marR="0" lvl="0" algn="just" rtl="0">
              <a:spcBef>
                <a:spcPts val="0"/>
              </a:spcBef>
              <a:spcAft>
                <a:spcPts val="0"/>
              </a:spcAft>
              <a:buClr>
                <a:schemeClr val="dk1"/>
              </a:buClr>
              <a:buSzPts val="4000"/>
            </a:pPr>
            <a:r>
              <a:rPr lang="en-US" sz="3200" u="none" strike="noStrike" cap="none" dirty="0">
                <a:solidFill>
                  <a:schemeClr val="dk1"/>
                </a:solidFill>
                <a:latin typeface="Brandon Grotesque Regular" panose="020B0503020203060202" pitchFamily="34" charset="77"/>
                <a:sym typeface="Arial"/>
              </a:rPr>
              <a:t>Namely, (1.) community service, (2.) the senior speech,</a:t>
            </a:r>
          </a:p>
          <a:p>
            <a:pPr marL="0" marR="0" lvl="0" indent="0" algn="just" rtl="0">
              <a:spcBef>
                <a:spcPts val="0"/>
              </a:spcBef>
              <a:spcAft>
                <a:spcPts val="0"/>
              </a:spcAft>
              <a:buClr>
                <a:schemeClr val="dk1"/>
              </a:buClr>
              <a:buSzPts val="4000"/>
              <a:buFont typeface="Arial"/>
              <a:buNone/>
            </a:pPr>
            <a:r>
              <a:rPr lang="en-US" sz="3200" u="none" strike="noStrike" cap="none" dirty="0">
                <a:solidFill>
                  <a:schemeClr val="dk1"/>
                </a:solidFill>
                <a:latin typeface="Brandon Grotesque Regular" panose="020B0503020203060202" pitchFamily="34" charset="77"/>
                <a:sym typeface="Arial"/>
              </a:rPr>
              <a:t>and (3.) college applications.</a:t>
            </a:r>
            <a:endParaRPr sz="3200" u="none" strike="noStrike" cap="none" dirty="0">
              <a:solidFill>
                <a:schemeClr val="dk1"/>
              </a:solidFill>
              <a:latin typeface="Brandon Grotesque Regular" panose="020B0503020203060202" pitchFamily="34" charset="77"/>
              <a:sym typeface="Arial"/>
            </a:endParaRPr>
          </a:p>
        </p:txBody>
      </p:sp>
    </p:spTree>
    <p:extLst>
      <p:ext uri="{BB962C8B-B14F-4D97-AF65-F5344CB8AC3E}">
        <p14:creationId xmlns:p14="http://schemas.microsoft.com/office/powerpoint/2010/main" val="92548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6"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68059" y="0"/>
            <a:ext cx="12191999" cy="6858000"/>
          </a:xfrm>
          <a:prstGeom prst="rect">
            <a:avLst/>
          </a:prstGeom>
          <a:noFill/>
          <a:ln>
            <a:noFill/>
          </a:ln>
        </p:spPr>
      </p:pic>
      <p:sp>
        <p:nvSpPr>
          <p:cNvPr id="124" name="Google Shape;124;p6"/>
          <p:cNvSpPr txBox="1"/>
          <p:nvPr/>
        </p:nvSpPr>
        <p:spPr>
          <a:xfrm>
            <a:off x="1499239" y="278425"/>
            <a:ext cx="7590600" cy="9219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r>
              <a:rPr lang="en-US" sz="4400" u="none" strike="noStrike" cap="none" dirty="0">
                <a:solidFill>
                  <a:schemeClr val="dk1"/>
                </a:solidFill>
                <a:latin typeface="Brandon Grotesque Medium" panose="020B0503020203060202" pitchFamily="34" charset="77"/>
                <a:sym typeface="Arial"/>
              </a:rPr>
              <a:t>SENIOR SERVICE HOURS</a:t>
            </a:r>
            <a:endParaRPr sz="4400" u="none" strike="noStrike" cap="none" dirty="0">
              <a:solidFill>
                <a:schemeClr val="dk1"/>
              </a:solidFill>
              <a:latin typeface="Brandon Grotesque Medium" panose="020B0503020203060202" pitchFamily="34" charset="77"/>
              <a:sym typeface="Arial"/>
            </a:endParaRPr>
          </a:p>
          <a:p>
            <a:pPr marL="171450" marR="0" lvl="0" indent="-85725" algn="l" rtl="0">
              <a:spcBef>
                <a:spcPts val="750"/>
              </a:spcBef>
              <a:spcAft>
                <a:spcPts val="0"/>
              </a:spcAft>
              <a:buClr>
                <a:schemeClr val="dk1"/>
              </a:buClr>
              <a:buSzPts val="1350"/>
              <a:buFont typeface="Arial"/>
              <a:buNone/>
            </a:pPr>
            <a:endParaRPr sz="2400" u="none" strike="noStrike" cap="none" dirty="0">
              <a:solidFill>
                <a:schemeClr val="dk1"/>
              </a:solidFill>
              <a:latin typeface="Brandon Grotesque Medium" panose="020B0503020203060202" pitchFamily="34" charset="77"/>
              <a:ea typeface="Calibri"/>
              <a:cs typeface="Calibri"/>
              <a:sym typeface="Calibri"/>
            </a:endParaRPr>
          </a:p>
          <a:p>
            <a:pPr marL="0" marR="0" lvl="0" indent="0" algn="ctr" rtl="0">
              <a:spcBef>
                <a:spcPts val="0"/>
              </a:spcBef>
              <a:spcAft>
                <a:spcPts val="0"/>
              </a:spcAft>
              <a:buClr>
                <a:schemeClr val="dk1"/>
              </a:buClr>
              <a:buSzPts val="3500"/>
              <a:buFont typeface="Calibri"/>
              <a:buNone/>
            </a:pPr>
            <a:endParaRPr sz="2400" u="none" strike="noStrike" cap="none" dirty="0">
              <a:solidFill>
                <a:schemeClr val="dk1"/>
              </a:solidFill>
              <a:latin typeface="Brandon Grotesque Medium" panose="020B0503020203060202" pitchFamily="34" charset="77"/>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2400" u="none" strike="noStrike" cap="none" dirty="0">
              <a:solidFill>
                <a:schemeClr val="dk1"/>
              </a:solidFill>
              <a:latin typeface="Brandon Grotesque Medium" panose="020B0503020203060202" pitchFamily="34" charset="77"/>
              <a:ea typeface="Calibri"/>
              <a:cs typeface="Calibri"/>
              <a:sym typeface="Calibri"/>
            </a:endParaRPr>
          </a:p>
          <a:p>
            <a:pPr marL="0" marR="0" lvl="0" indent="0" algn="ctr" rtl="0">
              <a:spcBef>
                <a:spcPts val="0"/>
              </a:spcBef>
              <a:spcAft>
                <a:spcPts val="0"/>
              </a:spcAft>
              <a:buClr>
                <a:schemeClr val="dk1"/>
              </a:buClr>
              <a:buSzPts val="3400"/>
              <a:buFont typeface="Calibri"/>
              <a:buNone/>
            </a:pPr>
            <a:endParaRPr lang="en-US"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25" name="Google Shape;125;p6"/>
          <p:cNvSpPr txBox="1"/>
          <p:nvPr/>
        </p:nvSpPr>
        <p:spPr>
          <a:xfrm>
            <a:off x="1534575" y="2626950"/>
            <a:ext cx="8613600" cy="16041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3600"/>
              <a:buFont typeface="Calibri"/>
              <a:buNone/>
            </a:pPr>
            <a:endParaRPr sz="3600" b="1" i="0" u="none" strike="noStrike" cap="none" dirty="0">
              <a:solidFill>
                <a:schemeClr val="dk1"/>
              </a:solidFill>
              <a:latin typeface="Brandon Grotesque Regular" panose="020B0503020203060202" pitchFamily="34" charset="77"/>
              <a:ea typeface="Calibri"/>
              <a:cs typeface="Calibri"/>
              <a:sym typeface="Calibri"/>
            </a:endParaRPr>
          </a:p>
        </p:txBody>
      </p:sp>
      <p:sp>
        <p:nvSpPr>
          <p:cNvPr id="3" name="TextBox 2">
            <a:extLst>
              <a:ext uri="{FF2B5EF4-FFF2-40B4-BE49-F238E27FC236}">
                <a16:creationId xmlns:a16="http://schemas.microsoft.com/office/drawing/2014/main" id="{074D49BE-8887-6E86-3216-5FAE935B0ABA}"/>
              </a:ext>
            </a:extLst>
          </p:cNvPr>
          <p:cNvSpPr txBox="1"/>
          <p:nvPr/>
        </p:nvSpPr>
        <p:spPr>
          <a:xfrm>
            <a:off x="316387" y="994614"/>
            <a:ext cx="11354245" cy="5847755"/>
          </a:xfrm>
          <a:prstGeom prst="rect">
            <a:avLst/>
          </a:prstGeom>
          <a:noFill/>
        </p:spPr>
        <p:txBody>
          <a:bodyPr wrap="square" rtlCol="0">
            <a:spAutoFit/>
          </a:bodyPr>
          <a:lstStyle/>
          <a:p>
            <a:pPr marL="0" marR="0" lvl="0" indent="0" rtl="0">
              <a:spcBef>
                <a:spcPts val="0"/>
              </a:spcBef>
              <a:spcAft>
                <a:spcPts val="0"/>
              </a:spcAft>
              <a:buClr>
                <a:schemeClr val="dk1"/>
              </a:buClr>
              <a:buSzPts val="3500"/>
              <a:buFont typeface="Calibri"/>
              <a:buNone/>
            </a:pPr>
            <a:endParaRPr lang="en-US" sz="3000" b="1" i="0" u="none" strike="noStrike" cap="none" dirty="0">
              <a:solidFill>
                <a:schemeClr val="dk1"/>
              </a:solidFill>
              <a:latin typeface="Brandon Grotesque Regular" panose="020B0503020203060202" pitchFamily="34" charset="77"/>
              <a:ea typeface="Calibri"/>
              <a:cs typeface="Calibri"/>
              <a:sym typeface="Calibri"/>
            </a:endParaRPr>
          </a:p>
          <a:p>
            <a:pPr marL="285750" indent="-285750">
              <a:buFont typeface="Arial" panose="020B0604020202020204" pitchFamily="34" charset="0"/>
              <a:buChar char="•"/>
            </a:pPr>
            <a:r>
              <a:rPr lang="en-US" sz="3000" dirty="0">
                <a:latin typeface="Brandon Grotesque Regular" panose="020B0503020203060202" pitchFamily="34" charset="77"/>
              </a:rPr>
              <a:t>Mr. Seidel reports that 80 seniors have completed their 30 hour requirement.</a:t>
            </a:r>
          </a:p>
          <a:p>
            <a:pPr marL="285750" indent="-285750">
              <a:buFont typeface="Arial" panose="020B0604020202020204" pitchFamily="34" charset="0"/>
              <a:buChar char="•"/>
            </a:pPr>
            <a:r>
              <a:rPr lang="en-US" sz="3000" dirty="0">
                <a:latin typeface="Brandon Grotesque Regular" panose="020B0503020203060202" pitchFamily="34" charset="77"/>
              </a:rPr>
              <a:t>Another 35 seniors have chosen an agency/church/program and are in the midst of completing their 30 hour requirement.</a:t>
            </a:r>
          </a:p>
          <a:p>
            <a:pPr marL="285750" indent="-285750">
              <a:buFont typeface="Arial" panose="020B0604020202020204" pitchFamily="34" charset="0"/>
              <a:buChar char="•"/>
            </a:pPr>
            <a:r>
              <a:rPr lang="en-US" sz="3000" dirty="0">
                <a:latin typeface="Brandon Grotesque Regular" panose="020B0503020203060202" pitchFamily="34" charset="77"/>
              </a:rPr>
              <a:t>The remaining 20 seniors will attend the Visitation Service Fair on September 12th, and choose a place to complete their 30 hour requirement.</a:t>
            </a:r>
          </a:p>
          <a:p>
            <a:pPr marL="285750" indent="-285750">
              <a:buFont typeface="Arial" panose="020B0604020202020204" pitchFamily="34" charset="0"/>
              <a:buChar char="•"/>
            </a:pPr>
            <a:r>
              <a:rPr lang="en-US" sz="3000" dirty="0">
                <a:latin typeface="Brandon Grotesque Regular" panose="020B0503020203060202" pitchFamily="34" charset="77"/>
              </a:rPr>
              <a:t>All seniors will participate in Senior Projects during the last week in May.  They will spend an additional 30 hours serving at one of thirty-three sites in groups of 2 or 3 seniors.</a:t>
            </a:r>
            <a:endParaRPr lang="en-US" sz="3000" u="none" strike="noStrike" cap="none" dirty="0">
              <a:solidFill>
                <a:schemeClr val="dk1"/>
              </a:solidFill>
              <a:latin typeface="Brandon Grotesque Regular" panose="020B0503020203060202" pitchFamily="34" charset="77"/>
              <a:sym typeface="Arial"/>
            </a:endParaRPr>
          </a:p>
          <a:p>
            <a:pPr marL="342900" indent="-342900" fontAlgn="base">
              <a:buFont typeface="Arial" panose="020B0604020202020204" pitchFamily="34" charset="0"/>
              <a:buChar char="•"/>
            </a:pPr>
            <a:r>
              <a:rPr lang="en-US" sz="3000" u="none" strike="noStrike" cap="none" dirty="0">
                <a:solidFill>
                  <a:schemeClr val="dk1"/>
                </a:solidFill>
                <a:latin typeface="Brandon Grotesque Regular" panose="020B0503020203060202" pitchFamily="34" charset="77"/>
                <a:sym typeface="Arial"/>
              </a:rPr>
              <a:t>Questions?  Please contact Mr. Seidel at </a:t>
            </a:r>
            <a:r>
              <a:rPr lang="en-US" sz="3000" u="sng" strike="noStrike" cap="none" dirty="0">
                <a:solidFill>
                  <a:srgbClr val="00B0F0"/>
                </a:solidFill>
                <a:latin typeface="Brandon Grotesque Regular" panose="020B0503020203060202" pitchFamily="34" charset="77"/>
                <a:sym typeface="Arial"/>
                <a:hlinkClick r:id="rId4">
                  <a:extLst>
                    <a:ext uri="{A12FA001-AC4F-418D-AE19-62706E023703}">
                      <ahyp:hlinkClr xmlns:ahyp="http://schemas.microsoft.com/office/drawing/2018/hyperlinkcolor" val="tx"/>
                    </a:ext>
                  </a:extLst>
                </a:hlinkClick>
              </a:rPr>
              <a:t>jseidel@cadets.com</a:t>
            </a:r>
            <a:r>
              <a:rPr lang="en-US" sz="3000" u="none" strike="noStrike" cap="none" dirty="0">
                <a:solidFill>
                  <a:schemeClr val="dk1"/>
                </a:solidFill>
                <a:latin typeface="Brandon Grotesque Regular" panose="020B0503020203060202" pitchFamily="34" charset="77"/>
                <a:sym typeface="Arial"/>
              </a:rPr>
              <a:t> </a:t>
            </a:r>
            <a:endParaRPr lang="en-US" sz="3000" u="none" strike="noStrike" cap="none" dirty="0">
              <a:solidFill>
                <a:srgbClr val="262626"/>
              </a:solidFill>
              <a:latin typeface="Brandon Grotesque Regular" panose="020B0503020203060202" pitchFamily="34" charset="77"/>
              <a:sym typeface="Arial"/>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28575" y="0"/>
            <a:ext cx="12192000" cy="6858000"/>
          </a:xfrm>
          <a:prstGeom prst="rect">
            <a:avLst/>
          </a:prstGeom>
          <a:noFill/>
          <a:ln>
            <a:noFill/>
          </a:ln>
        </p:spPr>
      </p:pic>
      <p:sp>
        <p:nvSpPr>
          <p:cNvPr id="138" name="Google Shape;138;p8"/>
          <p:cNvSpPr txBox="1"/>
          <p:nvPr/>
        </p:nvSpPr>
        <p:spPr>
          <a:xfrm>
            <a:off x="3356932" y="1073525"/>
            <a:ext cx="5363735" cy="87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lvl="0">
              <a:lnSpc>
                <a:spcPct val="90000"/>
              </a:lnSpc>
              <a:buClr>
                <a:schemeClr val="dk1"/>
              </a:buClr>
              <a:buSzPts val="6000"/>
            </a:pPr>
            <a:r>
              <a:rPr lang="en-US" sz="4400" dirty="0">
                <a:solidFill>
                  <a:schemeClr val="dk1"/>
                </a:solidFill>
                <a:latin typeface="Brandon Grotesque Medium" panose="020B0503020203060202" pitchFamily="34" charset="77"/>
              </a:rPr>
              <a:t>Senior Speech Program</a:t>
            </a:r>
            <a:endParaRPr lang="en-US" sz="4400" dirty="0">
              <a:latin typeface="Brandon Grotesque Medium" panose="020B0503020203060202" pitchFamily="34" charset="77"/>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39" name="Google Shape;139;p8"/>
          <p:cNvSpPr txBox="1"/>
          <p:nvPr/>
        </p:nvSpPr>
        <p:spPr>
          <a:xfrm>
            <a:off x="1622950" y="3043800"/>
            <a:ext cx="8613600" cy="16041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r>
              <a:rPr lang="en-US" sz="4000" u="none" strike="noStrike" cap="none" dirty="0">
                <a:solidFill>
                  <a:schemeClr val="dk1"/>
                </a:solidFill>
                <a:latin typeface="Brandon Grotesque Medium" panose="020B0503020203060202" pitchFamily="34" charset="77"/>
                <a:sym typeface="Arial"/>
              </a:rPr>
              <a:t>Mr. Doug Hoverson</a:t>
            </a:r>
            <a:endParaRPr sz="4000" u="none" strike="noStrike" cap="none" dirty="0">
              <a:solidFill>
                <a:schemeClr val="dk1"/>
              </a:solidFill>
              <a:latin typeface="Brandon Grotesque Medium" panose="020B0503020203060202" pitchFamily="34" charset="77"/>
              <a:sym typeface="Arial"/>
            </a:endParaRPr>
          </a:p>
        </p:txBody>
      </p:sp>
    </p:spTree>
    <p:extLst>
      <p:ext uri="{BB962C8B-B14F-4D97-AF65-F5344CB8AC3E}">
        <p14:creationId xmlns:p14="http://schemas.microsoft.com/office/powerpoint/2010/main" val="1306086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11"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160" name="Google Shape;160;p11"/>
          <p:cNvSpPr txBox="1"/>
          <p:nvPr/>
        </p:nvSpPr>
        <p:spPr>
          <a:xfrm>
            <a:off x="609600" y="1600200"/>
            <a:ext cx="11524500" cy="5257800"/>
          </a:xfrm>
          <a:prstGeom prst="rect">
            <a:avLst/>
          </a:prstGeom>
          <a:noFill/>
          <a:ln>
            <a:noFill/>
          </a:ln>
        </p:spPr>
        <p:txBody>
          <a:bodyPr spcFirstLastPara="1" wrap="square" lIns="91425" tIns="45700" rIns="91425" bIns="45700" anchor="t" anchorCtr="0">
            <a:normAutofit/>
          </a:bodyPr>
          <a:lstStyle/>
          <a:p>
            <a:pPr marL="228600" marR="0" lvl="0" indent="-254000" algn="l" rtl="0">
              <a:lnSpc>
                <a:spcPct val="90000"/>
              </a:lnSpc>
              <a:spcBef>
                <a:spcPts val="0"/>
              </a:spcBef>
              <a:spcAft>
                <a:spcPts val="0"/>
              </a:spcAft>
              <a:buClr>
                <a:schemeClr val="dk1"/>
              </a:buClr>
              <a:buSzPts val="4000"/>
              <a:buFont typeface="Arial"/>
              <a:buChar char="•"/>
            </a:pPr>
            <a:r>
              <a:rPr lang="en-US" sz="3800" b="0" i="0" u="none" strike="noStrike" cap="none" dirty="0">
                <a:solidFill>
                  <a:schemeClr val="dk1"/>
                </a:solidFill>
                <a:latin typeface="Brandon Grotesque Regular" panose="020B0503020203060202" pitchFamily="34" charset="77"/>
                <a:sym typeface="Arial"/>
              </a:rPr>
              <a:t>Each senior will give a 4-6 minute speech to the entire school at formation sometime between mid- September and </a:t>
            </a:r>
            <a:r>
              <a:rPr lang="en-US" sz="3800" dirty="0">
                <a:solidFill>
                  <a:schemeClr val="dk1"/>
                </a:solidFill>
                <a:latin typeface="Brandon Grotesque Regular" panose="020B0503020203060202" pitchFamily="34" charset="77"/>
              </a:rPr>
              <a:t>April</a:t>
            </a:r>
            <a:r>
              <a:rPr lang="en-US" sz="3800" b="0" i="0" u="none" strike="noStrike" cap="none" dirty="0">
                <a:solidFill>
                  <a:schemeClr val="dk1"/>
                </a:solidFill>
                <a:latin typeface="Brandon Grotesque Regular" panose="020B0503020203060202" pitchFamily="34" charset="77"/>
                <a:sym typeface="Arial"/>
              </a:rPr>
              <a:t>.</a:t>
            </a:r>
            <a:endParaRPr sz="3800" dirty="0">
              <a:latin typeface="Brandon Grotesque Regular" panose="020B0503020203060202" pitchFamily="34" charset="77"/>
            </a:endParaRPr>
          </a:p>
          <a:p>
            <a:pPr marL="228600" marR="0" lvl="0" indent="-254000" algn="l" rtl="0">
              <a:lnSpc>
                <a:spcPct val="90000"/>
              </a:lnSpc>
              <a:spcBef>
                <a:spcPts val="1000"/>
              </a:spcBef>
              <a:spcAft>
                <a:spcPts val="0"/>
              </a:spcAft>
              <a:buClr>
                <a:schemeClr val="dk1"/>
              </a:buClr>
              <a:buSzPts val="4000"/>
              <a:buFont typeface="Arial"/>
              <a:buChar char="•"/>
            </a:pPr>
            <a:r>
              <a:rPr lang="en-US" sz="3800" b="0" i="0" u="none" strike="noStrike" cap="none" dirty="0">
                <a:solidFill>
                  <a:schemeClr val="dk1"/>
                </a:solidFill>
                <a:latin typeface="Brandon Grotesque Regular" panose="020B0503020203060202" pitchFamily="34" charset="77"/>
                <a:sym typeface="Arial"/>
              </a:rPr>
              <a:t>This speech should be on a topic of importance that is suitable and interesting to a wide audience.</a:t>
            </a:r>
            <a:endParaRPr sz="3800" dirty="0">
              <a:latin typeface="Brandon Grotesque Regular" panose="020B0503020203060202" pitchFamily="34" charset="77"/>
            </a:endParaRPr>
          </a:p>
          <a:p>
            <a:pPr marL="228600" marR="0" lvl="0" indent="-254000" algn="l" rtl="0">
              <a:lnSpc>
                <a:spcPct val="90000"/>
              </a:lnSpc>
              <a:spcBef>
                <a:spcPts val="1000"/>
              </a:spcBef>
              <a:spcAft>
                <a:spcPts val="0"/>
              </a:spcAft>
              <a:buClr>
                <a:schemeClr val="dk1"/>
              </a:buClr>
              <a:buSzPts val="4000"/>
              <a:buFont typeface="Arial"/>
              <a:buChar char="•"/>
            </a:pPr>
            <a:r>
              <a:rPr lang="en-US" sz="3800" b="0" i="0" u="none" strike="noStrike" cap="none" dirty="0">
                <a:solidFill>
                  <a:schemeClr val="dk1"/>
                </a:solidFill>
                <a:latin typeface="Brandon Grotesque Regular" panose="020B0503020203060202" pitchFamily="34" charset="77"/>
                <a:sym typeface="Arial"/>
              </a:rPr>
              <a:t>The speech is not part of a course grade.</a:t>
            </a:r>
            <a:endParaRPr sz="3800" b="0" i="0" u="none" strike="noStrike" cap="none" dirty="0">
              <a:solidFill>
                <a:schemeClr val="dk1"/>
              </a:solidFill>
              <a:latin typeface="Brandon Grotesque Regular" panose="020B0503020203060202" pitchFamily="34" charset="77"/>
              <a:sym typeface="Arial"/>
            </a:endParaRPr>
          </a:p>
          <a:p>
            <a:pPr marL="228600" marR="0" lvl="0" indent="-254000" algn="l" rtl="0">
              <a:lnSpc>
                <a:spcPct val="90000"/>
              </a:lnSpc>
              <a:spcBef>
                <a:spcPts val="1000"/>
              </a:spcBef>
              <a:spcAft>
                <a:spcPts val="0"/>
              </a:spcAft>
              <a:buClr>
                <a:schemeClr val="dk1"/>
              </a:buClr>
              <a:buSzPts val="4000"/>
              <a:buChar char="•"/>
            </a:pPr>
            <a:r>
              <a:rPr lang="en-US" sz="3800" dirty="0">
                <a:solidFill>
                  <a:schemeClr val="dk1"/>
                </a:solidFill>
                <a:latin typeface="Brandon Grotesque Regular" panose="020B0503020203060202" pitchFamily="34" charset="77"/>
              </a:rPr>
              <a:t>The speech is an opportunity, not an entitlement.</a:t>
            </a:r>
            <a:endParaRPr sz="3800" dirty="0">
              <a:solidFill>
                <a:schemeClr val="dk1"/>
              </a:solidFill>
              <a:latin typeface="Brandon Grotesque Regular" panose="020B0503020203060202" pitchFamily="34" charset="77"/>
            </a:endParaRPr>
          </a:p>
        </p:txBody>
      </p:sp>
      <p:sp>
        <p:nvSpPr>
          <p:cNvPr id="161" name="Google Shape;161;p11"/>
          <p:cNvSpPr txBox="1">
            <a:spLocks noGrp="1"/>
          </p:cNvSpPr>
          <p:nvPr>
            <p:ph type="title"/>
          </p:nvPr>
        </p:nvSpPr>
        <p:spPr>
          <a:xfrm>
            <a:off x="1618734" y="262281"/>
            <a:ext cx="8947665"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sz="4000" b="1" dirty="0">
                <a:latin typeface="Brandon Grotesque Regular" panose="020B0503020203060202" pitchFamily="34" charset="77"/>
                <a:ea typeface="Libre Baskerville"/>
                <a:cs typeface="Libre Baskerville"/>
                <a:sym typeface="Libre Baskerville"/>
              </a:rPr>
              <a:t>The Speech</a:t>
            </a:r>
            <a:endParaRPr sz="4000" dirty="0">
              <a:latin typeface="Brandon Grotesque Regular" panose="020B0503020203060202" pitchFamily="34" charset="77"/>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12"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167" name="Google Shape;167;p12"/>
          <p:cNvSpPr txBox="1"/>
          <p:nvPr/>
        </p:nvSpPr>
        <p:spPr>
          <a:xfrm>
            <a:off x="609600" y="1600201"/>
            <a:ext cx="11372193" cy="512642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3200"/>
              <a:buFont typeface="Arial"/>
              <a:buChar char="•"/>
            </a:pPr>
            <a:r>
              <a:rPr lang="en-US" sz="3600" u="none" strike="noStrike" cap="none" dirty="0">
                <a:solidFill>
                  <a:schemeClr val="dk1"/>
                </a:solidFill>
                <a:latin typeface="Brandon Grotesque Regular" panose="020B0503020203060202" pitchFamily="34" charset="77"/>
                <a:sym typeface="Arial"/>
              </a:rPr>
              <a:t>Each senior and their advisor will meet to plan, draft and practice the senior speech prior to presentation. Mr. Hoverson will also help edit speeches.</a:t>
            </a:r>
            <a:endParaRPr sz="3600" dirty="0">
              <a:latin typeface="Brandon Grotesque Regular" panose="020B0503020203060202" pitchFamily="34" charset="77"/>
            </a:endParaRPr>
          </a:p>
          <a:p>
            <a:pPr marL="228600" marR="0" lvl="0" indent="-25400" algn="l" rtl="0">
              <a:lnSpc>
                <a:spcPct val="90000"/>
              </a:lnSpc>
              <a:spcBef>
                <a:spcPts val="1000"/>
              </a:spcBef>
              <a:spcAft>
                <a:spcPts val="0"/>
              </a:spcAft>
              <a:buClr>
                <a:schemeClr val="dk1"/>
              </a:buClr>
              <a:buSzPts val="3200"/>
              <a:buFont typeface="Arial"/>
              <a:buNone/>
            </a:pPr>
            <a:endParaRPr sz="3600" u="none" strike="noStrike" cap="none" dirty="0">
              <a:solidFill>
                <a:schemeClr val="dk1"/>
              </a:solidFill>
              <a:latin typeface="Brandon Grotesque Regular" panose="020B0503020203060202" pitchFamily="34" charset="77"/>
              <a:sym typeface="Arial"/>
            </a:endParaRPr>
          </a:p>
          <a:p>
            <a:pPr marL="228600" marR="0" lvl="0" indent="-228600" algn="l" rtl="0">
              <a:lnSpc>
                <a:spcPct val="90000"/>
              </a:lnSpc>
              <a:spcBef>
                <a:spcPts val="1000"/>
              </a:spcBef>
              <a:spcAft>
                <a:spcPts val="0"/>
              </a:spcAft>
              <a:buClr>
                <a:schemeClr val="dk1"/>
              </a:buClr>
              <a:buSzPts val="3200"/>
              <a:buFont typeface="Arial"/>
              <a:buChar char="•"/>
            </a:pPr>
            <a:r>
              <a:rPr lang="en-US" sz="3600" u="none" strike="noStrike" cap="none" dirty="0">
                <a:solidFill>
                  <a:schemeClr val="dk1"/>
                </a:solidFill>
                <a:latin typeface="Brandon Grotesque Regular" panose="020B0503020203060202" pitchFamily="34" charset="77"/>
                <a:sym typeface="Arial"/>
              </a:rPr>
              <a:t>All speeches must be submitted to the advisor and Mr. Hoverson </a:t>
            </a:r>
            <a:r>
              <a:rPr lang="en-US" sz="3600" u="sng" strike="noStrike" cap="none" dirty="0">
                <a:solidFill>
                  <a:schemeClr val="dk1"/>
                </a:solidFill>
                <a:latin typeface="Brandon Grotesque Regular" panose="020B0503020203060202" pitchFamily="34" charset="77"/>
                <a:sym typeface="Arial"/>
              </a:rPr>
              <a:t>10 days prior to their scheduled speech date.</a:t>
            </a:r>
            <a:r>
              <a:rPr lang="en-US" sz="3600" u="none" strike="noStrike" cap="none" dirty="0">
                <a:solidFill>
                  <a:schemeClr val="dk1"/>
                </a:solidFill>
                <a:latin typeface="Brandon Grotesque Regular" panose="020B0503020203060202" pitchFamily="34" charset="77"/>
                <a:sym typeface="Arial"/>
              </a:rPr>
              <a:t> Failure to do so without acceptable reasons will result in the speech being postponed or cancelled. The speeches will be approved or sent back for required and recommended revisions.</a:t>
            </a:r>
            <a:endParaRPr sz="3600" dirty="0">
              <a:latin typeface="Brandon Grotesque Regular" panose="020B0503020203060202" pitchFamily="34" charset="77"/>
            </a:endParaRPr>
          </a:p>
        </p:txBody>
      </p:sp>
      <p:sp>
        <p:nvSpPr>
          <p:cNvPr id="168" name="Google Shape;168;p12"/>
          <p:cNvSpPr txBox="1">
            <a:spLocks noGrp="1"/>
          </p:cNvSpPr>
          <p:nvPr>
            <p:ph type="title"/>
          </p:nvPr>
        </p:nvSpPr>
        <p:spPr>
          <a:xfrm>
            <a:off x="1495168" y="274638"/>
            <a:ext cx="907123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The Program</a:t>
            </a:r>
            <a:endParaRPr dirty="0">
              <a:latin typeface="Brandon Grotesque Medium" panose="020B0503020203060202" pitchFamily="34" charset="7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13"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174" name="Google Shape;174;p13"/>
          <p:cNvSpPr txBox="1"/>
          <p:nvPr/>
        </p:nvSpPr>
        <p:spPr>
          <a:xfrm>
            <a:off x="609600" y="1600201"/>
            <a:ext cx="9956800" cy="452596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200"/>
              <a:buFont typeface="Arial"/>
              <a:buChar char="•"/>
            </a:pPr>
            <a:r>
              <a:rPr lang="en-US" sz="3800" u="none" strike="noStrike" cap="none" dirty="0">
                <a:solidFill>
                  <a:schemeClr val="dk1"/>
                </a:solidFill>
                <a:latin typeface="Brandon Grotesque Regular" panose="020B0503020203060202" pitchFamily="34" charset="77"/>
                <a:sym typeface="Arial"/>
              </a:rPr>
              <a:t>Speech dates have been set (mostly at random).</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u="none" strike="noStrike" cap="none" dirty="0">
                <a:solidFill>
                  <a:schemeClr val="dk1"/>
                </a:solidFill>
                <a:latin typeface="Brandon Grotesque Regular" panose="020B0503020203060202" pitchFamily="34" charset="77"/>
                <a:sym typeface="Arial"/>
              </a:rPr>
              <a:t>Students &amp; families have some limited ability to change the date of the speech, but we want to avoid more than one speech per formation, and some days will not be available due to other events</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u="none" strike="noStrike" cap="none" dirty="0">
                <a:solidFill>
                  <a:schemeClr val="dk1"/>
                </a:solidFill>
                <a:latin typeface="Brandon Grotesque Regular" panose="020B0503020203060202" pitchFamily="34" charset="77"/>
                <a:sym typeface="Arial"/>
              </a:rPr>
              <a:t>Speeches will be recorded and digital files will be provided to families</a:t>
            </a:r>
            <a:endParaRPr sz="3800" dirty="0">
              <a:latin typeface="Brandon Grotesque Regular" panose="020B0503020203060202" pitchFamily="34" charset="77"/>
            </a:endParaRPr>
          </a:p>
          <a:p>
            <a:pPr marL="457200" marR="0" lvl="0" indent="0" algn="l" rtl="0">
              <a:lnSpc>
                <a:spcPct val="90000"/>
              </a:lnSpc>
              <a:spcBef>
                <a:spcPts val="1000"/>
              </a:spcBef>
              <a:spcAft>
                <a:spcPts val="0"/>
              </a:spcAft>
              <a:buNone/>
            </a:pPr>
            <a:endParaRPr dirty="0"/>
          </a:p>
        </p:txBody>
      </p:sp>
      <p:sp>
        <p:nvSpPr>
          <p:cNvPr id="175" name="Google Shape;175;p13"/>
          <p:cNvSpPr txBox="1">
            <a:spLocks noGrp="1"/>
          </p:cNvSpPr>
          <p:nvPr>
            <p:ph type="title"/>
          </p:nvPr>
        </p:nvSpPr>
        <p:spPr>
          <a:xfrm>
            <a:off x="1655804" y="274638"/>
            <a:ext cx="8910595"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Logistics</a:t>
            </a:r>
            <a:endParaRPr dirty="0">
              <a:latin typeface="Brandon Grotesque Medium" panose="020B0503020203060202" pitchFamily="34" charset="77"/>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14"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181" name="Google Shape;181;p14"/>
          <p:cNvSpPr txBox="1"/>
          <p:nvPr/>
        </p:nvSpPr>
        <p:spPr>
          <a:xfrm>
            <a:off x="609600" y="1600201"/>
            <a:ext cx="10794274" cy="452596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200"/>
              <a:buFont typeface="Arial"/>
              <a:buChar char="•"/>
            </a:pPr>
            <a:r>
              <a:rPr lang="en-US" sz="3800" dirty="0">
                <a:solidFill>
                  <a:schemeClr val="dk1"/>
                </a:solidFill>
                <a:latin typeface="Brandon Grotesque Regular" panose="020B0503020203060202" pitchFamily="34" charset="77"/>
                <a:ea typeface="Libre Baskerville"/>
                <a:cs typeface="Libre Baskerville"/>
                <a:sym typeface="Libre Baskerville"/>
              </a:rPr>
              <a:t>Formation begins at 10:00 a.m. (except for late </a:t>
            </a:r>
            <a:r>
              <a:rPr lang="en-US" sz="3800">
                <a:solidFill>
                  <a:schemeClr val="dk1"/>
                </a:solidFill>
                <a:latin typeface="Brandon Grotesque Regular" panose="020B0503020203060202" pitchFamily="34" charset="77"/>
                <a:ea typeface="Libre Baskerville"/>
                <a:cs typeface="Libre Baskerville"/>
                <a:sym typeface="Libre Baskerville"/>
              </a:rPr>
              <a:t>start days)</a:t>
            </a:r>
            <a:endParaRPr lang="en-US" sz="3800" dirty="0">
              <a:solidFill>
                <a:schemeClr val="dk1"/>
              </a:solidFill>
              <a:latin typeface="Brandon Grotesque Regular" panose="020B0503020203060202" pitchFamily="34" charset="77"/>
              <a:ea typeface="Libre Baskerville"/>
              <a:cs typeface="Libre Baskerville"/>
              <a:sym typeface="Libre Baskerville"/>
            </a:endParaRPr>
          </a:p>
          <a:p>
            <a:pPr marL="228600" marR="0" lvl="0" indent="-228600" algn="l" rtl="0">
              <a:lnSpc>
                <a:spcPct val="90000"/>
              </a:lnSpc>
              <a:spcBef>
                <a:spcPts val="0"/>
              </a:spcBef>
              <a:spcAft>
                <a:spcPts val="0"/>
              </a:spcAft>
              <a:buClr>
                <a:schemeClr val="dk1"/>
              </a:buClr>
              <a:buSzPts val="3200"/>
              <a:buFont typeface="Arial"/>
              <a:buChar char="•"/>
            </a:pP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ea typeface="Libre Baskerville"/>
                <a:cs typeface="Libre Baskerville"/>
                <a:sym typeface="Libre Baskerville"/>
              </a:rPr>
              <a:t>Family members should plan to arrive ten to fifteen minutes early, park in the </a:t>
            </a:r>
            <a:r>
              <a:rPr lang="en-US" sz="3800" dirty="0">
                <a:solidFill>
                  <a:schemeClr val="dk1"/>
                </a:solidFill>
                <a:latin typeface="Brandon Grotesque Regular" panose="020B0503020203060202" pitchFamily="34" charset="77"/>
                <a:ea typeface="Libre Baskerville"/>
                <a:cs typeface="Libre Baskerville"/>
                <a:sym typeface="Libre Baskerville"/>
              </a:rPr>
              <a:t>main parking lot and go through Flynn Hall to Founders’ Hall. Family and friends will view the speeches from the railing on the upper level of the court near the Senior Lounge.</a:t>
            </a:r>
            <a:endParaRPr sz="3800" dirty="0">
              <a:latin typeface="Brandon Grotesque Regular" panose="020B0503020203060202" pitchFamily="34" charset="77"/>
            </a:endParaRPr>
          </a:p>
        </p:txBody>
      </p:sp>
      <p:sp>
        <p:nvSpPr>
          <p:cNvPr id="182" name="Google Shape;182;p14"/>
          <p:cNvSpPr txBox="1">
            <a:spLocks noGrp="1"/>
          </p:cNvSpPr>
          <p:nvPr>
            <p:ph type="title"/>
          </p:nvPr>
        </p:nvSpPr>
        <p:spPr>
          <a:xfrm>
            <a:off x="1655804" y="274638"/>
            <a:ext cx="8910595"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Logistics</a:t>
            </a:r>
            <a:endParaRPr dirty="0">
              <a:latin typeface="Brandon Grotesque Medium" panose="020B0503020203060202" pitchFamily="34" charset="77"/>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15"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274638"/>
            <a:ext cx="12192000" cy="6858000"/>
          </a:xfrm>
          <a:prstGeom prst="rect">
            <a:avLst/>
          </a:prstGeom>
          <a:noFill/>
          <a:ln>
            <a:noFill/>
          </a:ln>
        </p:spPr>
      </p:pic>
      <p:sp>
        <p:nvSpPr>
          <p:cNvPr id="188" name="Google Shape;188;p15"/>
          <p:cNvSpPr txBox="1"/>
          <p:nvPr/>
        </p:nvSpPr>
        <p:spPr>
          <a:xfrm>
            <a:off x="946482" y="1398185"/>
            <a:ext cx="11157284" cy="5780656"/>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To change the speech date, seniors must send an e-mail to Mr. Hoverson which is copied to his senior advisor and parents. (dhoverson@cadets.com)</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Requests for changes will be granted provided the change is requested at least two weeks in advance (except for illness), alternative dates are proposed, and there is an available spot. </a:t>
            </a:r>
            <a:r>
              <a:rPr lang="en-US" sz="3800" b="0" i="1" u="none" strike="noStrike" cap="none" dirty="0">
                <a:solidFill>
                  <a:schemeClr val="dk1"/>
                </a:solidFill>
                <a:latin typeface="Brandon Grotesque Regular" panose="020B0503020203060202" pitchFamily="34" charset="77"/>
                <a:sym typeface="Arial"/>
              </a:rPr>
              <a:t>Students will be asked to try to find someone to switch with if there is time to do so.</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Emergency changes will be on a case-by-case basis</a:t>
            </a:r>
            <a:endParaRPr sz="3800" dirty="0">
              <a:latin typeface="Brandon Grotesque Regular" panose="020B0503020203060202" pitchFamily="34" charset="77"/>
            </a:endParaRPr>
          </a:p>
        </p:txBody>
      </p:sp>
      <p:sp>
        <p:nvSpPr>
          <p:cNvPr id="189" name="Google Shape;189;p15"/>
          <p:cNvSpPr txBox="1">
            <a:spLocks noGrp="1"/>
          </p:cNvSpPr>
          <p:nvPr>
            <p:ph type="title"/>
          </p:nvPr>
        </p:nvSpPr>
        <p:spPr>
          <a:xfrm>
            <a:off x="1562100" y="274638"/>
            <a:ext cx="9004299"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Logistics</a:t>
            </a:r>
            <a:endParaRPr dirty="0">
              <a:latin typeface="Brandon Grotesque Medium" panose="020B0503020203060202" pitchFamily="34" charset="77"/>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16"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195" name="Google Shape;195;p16"/>
          <p:cNvSpPr txBox="1"/>
          <p:nvPr/>
        </p:nvSpPr>
        <p:spPr>
          <a:xfrm>
            <a:off x="609600" y="1600201"/>
            <a:ext cx="9956800" cy="452596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600"/>
              <a:buFont typeface="Arial"/>
              <a:buChar char="•"/>
            </a:pPr>
            <a:r>
              <a:rPr lang="en-US" sz="3800" u="none" strike="noStrike" cap="none" dirty="0">
                <a:solidFill>
                  <a:schemeClr val="dk1"/>
                </a:solidFill>
                <a:latin typeface="Brandon Grotesque Regular" panose="020B0503020203060202" pitchFamily="34" charset="77"/>
                <a:sym typeface="Arial"/>
              </a:rPr>
              <a:t>Each senior should give a speech which expresses their unique experience and viewpoint</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600"/>
              <a:buFont typeface="Arial"/>
              <a:buChar char="•"/>
            </a:pPr>
            <a:r>
              <a:rPr lang="en-US" sz="3800" u="none" strike="noStrike" cap="none" dirty="0">
                <a:solidFill>
                  <a:schemeClr val="dk1"/>
                </a:solidFill>
                <a:latin typeface="Brandon Grotesque Regular" panose="020B0503020203060202" pitchFamily="34" charset="77"/>
                <a:sym typeface="Arial"/>
              </a:rPr>
              <a:t>Speeches should be meaningful and interesting to a broad audience, and not simply directed to friends or family</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600"/>
              <a:buFont typeface="Arial"/>
              <a:buChar char="•"/>
            </a:pPr>
            <a:r>
              <a:rPr lang="en-US" sz="3800" u="none" strike="noStrike" cap="none" dirty="0">
                <a:solidFill>
                  <a:schemeClr val="dk1"/>
                </a:solidFill>
                <a:latin typeface="Brandon Grotesque Regular" panose="020B0503020203060202" pitchFamily="34" charset="77"/>
                <a:sym typeface="Arial"/>
              </a:rPr>
              <a:t>Speeches should have a clear theme and not just be a list of experiences</a:t>
            </a:r>
            <a:endParaRPr sz="3800" dirty="0">
              <a:latin typeface="Brandon Grotesque Regular" panose="020B0503020203060202" pitchFamily="34" charset="77"/>
            </a:endParaRPr>
          </a:p>
        </p:txBody>
      </p:sp>
      <p:sp>
        <p:nvSpPr>
          <p:cNvPr id="196" name="Google Shape;196;p16"/>
          <p:cNvSpPr txBox="1">
            <a:spLocks noGrp="1"/>
          </p:cNvSpPr>
          <p:nvPr>
            <p:ph type="title"/>
          </p:nvPr>
        </p:nvSpPr>
        <p:spPr>
          <a:xfrm>
            <a:off x="1495168" y="274638"/>
            <a:ext cx="907123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Goals for the speeches</a:t>
            </a:r>
            <a:endParaRPr dirty="0">
              <a:latin typeface="Brandon Grotesque Medium" panose="020B0503020203060202" pitchFamily="34" charset="77"/>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17"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202" name="Google Shape;202;p17"/>
          <p:cNvSpPr txBox="1"/>
          <p:nvPr/>
        </p:nvSpPr>
        <p:spPr>
          <a:xfrm>
            <a:off x="609600" y="1600201"/>
            <a:ext cx="11092774" cy="452596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600"/>
              <a:buFont typeface="Arial"/>
              <a:buChar char="•"/>
            </a:pPr>
            <a:r>
              <a:rPr lang="en-US" sz="3800" b="0" i="0" u="none" strike="noStrike" cap="none" dirty="0">
                <a:solidFill>
                  <a:schemeClr val="dk1"/>
                </a:solidFill>
                <a:latin typeface="Brandon Grotesque Regular" panose="020B0503020203060202" pitchFamily="34" charset="77"/>
                <a:sym typeface="Arial"/>
              </a:rPr>
              <a:t>Lists of funny things classmates have done</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600"/>
              <a:buFont typeface="Arial"/>
              <a:buChar char="•"/>
            </a:pPr>
            <a:r>
              <a:rPr lang="en-US" sz="3800" b="0" i="0" u="none" strike="noStrike" cap="none" dirty="0">
                <a:solidFill>
                  <a:schemeClr val="dk1"/>
                </a:solidFill>
                <a:latin typeface="Brandon Grotesque Regular" panose="020B0503020203060202" pitchFamily="34" charset="77"/>
                <a:sym typeface="Arial"/>
              </a:rPr>
              <a:t>Lists of funny things you have done</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600"/>
              <a:buFont typeface="Arial"/>
              <a:buChar char="•"/>
            </a:pPr>
            <a:r>
              <a:rPr lang="en-US" sz="3800" b="0" i="0" u="none" strike="noStrike" cap="none" dirty="0">
                <a:solidFill>
                  <a:schemeClr val="dk1"/>
                </a:solidFill>
                <a:latin typeface="Brandon Grotesque Regular" panose="020B0503020203060202" pitchFamily="34" charset="77"/>
                <a:sym typeface="Arial"/>
              </a:rPr>
              <a:t>Family speeches without a unique or meaningful theme</a:t>
            </a:r>
            <a:endParaRPr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600"/>
              <a:buFont typeface="Arial"/>
              <a:buChar char="•"/>
            </a:pPr>
            <a:r>
              <a:rPr lang="en-US" sz="3800" b="0" i="0" u="none" strike="noStrike" cap="none" dirty="0">
                <a:solidFill>
                  <a:schemeClr val="dk1"/>
                </a:solidFill>
                <a:latin typeface="Brandon Grotesque Regular" panose="020B0503020203060202" pitchFamily="34" charset="77"/>
                <a:sym typeface="Arial"/>
              </a:rPr>
              <a:t>“When I first came to STA …”</a:t>
            </a:r>
            <a:endParaRPr sz="3800" dirty="0">
              <a:latin typeface="Brandon Grotesque Regular" panose="020B0503020203060202" pitchFamily="34" charset="77"/>
            </a:endParaRPr>
          </a:p>
          <a:p>
            <a:pPr marL="228600" marR="0" lvl="0" indent="-25400" algn="l" rtl="0">
              <a:lnSpc>
                <a:spcPct val="90000"/>
              </a:lnSpc>
              <a:spcBef>
                <a:spcPts val="1000"/>
              </a:spcBef>
              <a:spcAft>
                <a:spcPts val="0"/>
              </a:spcAft>
              <a:buClr>
                <a:schemeClr val="dk1"/>
              </a:buClr>
              <a:buSzPts val="3200"/>
              <a:buFont typeface="Arial"/>
              <a:buNone/>
            </a:pPr>
            <a:endParaRPr sz="3200" b="0" i="0" u="none" strike="noStrike" cap="none" dirty="0">
              <a:solidFill>
                <a:schemeClr val="dk1"/>
              </a:solidFill>
              <a:latin typeface="Palatino"/>
              <a:ea typeface="Palatino"/>
              <a:cs typeface="Palatino"/>
              <a:sym typeface="Palatino"/>
            </a:endParaRPr>
          </a:p>
        </p:txBody>
      </p:sp>
      <p:sp>
        <p:nvSpPr>
          <p:cNvPr id="203" name="Google Shape;203;p17"/>
          <p:cNvSpPr txBox="1">
            <a:spLocks noGrp="1"/>
          </p:cNvSpPr>
          <p:nvPr>
            <p:ph type="title"/>
          </p:nvPr>
        </p:nvSpPr>
        <p:spPr>
          <a:xfrm>
            <a:off x="1544594" y="274638"/>
            <a:ext cx="9021805"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Topics that are not original</a:t>
            </a:r>
            <a:endParaRPr dirty="0">
              <a:latin typeface="Brandon Grotesque Medium" panose="020B0503020203060202" pitchFamily="34" charset="77"/>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1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209" name="Google Shape;209;p18"/>
          <p:cNvSpPr txBox="1"/>
          <p:nvPr/>
        </p:nvSpPr>
        <p:spPr>
          <a:xfrm>
            <a:off x="609600" y="1600201"/>
            <a:ext cx="9956800" cy="4525963"/>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What is different about you?</a:t>
            </a:r>
            <a:endParaRPr lang="en-US"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What do you do that is different?</a:t>
            </a:r>
            <a:endParaRPr lang="en-US"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Where have you traveled? What did you learn?</a:t>
            </a:r>
            <a:endParaRPr lang="en-US"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What do you feel strongly about?</a:t>
            </a:r>
            <a:endParaRPr lang="en-US" sz="38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What should change? What should stay the same?</a:t>
            </a:r>
            <a:endParaRPr lang="en-US" sz="3800" dirty="0">
              <a:latin typeface="Brandon Grotesque Regular" panose="020B0503020203060202" pitchFamily="34" charset="77"/>
            </a:endParaRPr>
          </a:p>
          <a:p>
            <a:pPr marL="228600" marR="0" lvl="0" indent="-25400" algn="l" rtl="0">
              <a:lnSpc>
                <a:spcPct val="90000"/>
              </a:lnSpc>
              <a:spcBef>
                <a:spcPts val="1000"/>
              </a:spcBef>
              <a:spcAft>
                <a:spcPts val="0"/>
              </a:spcAft>
              <a:buClr>
                <a:schemeClr val="dk1"/>
              </a:buClr>
              <a:buSzPts val="3200"/>
              <a:buFont typeface="Arial"/>
              <a:buNone/>
            </a:pPr>
            <a:endParaRPr lang="en-US" sz="3800" b="0" i="0" u="none" strike="noStrike" cap="none" dirty="0">
              <a:solidFill>
                <a:schemeClr val="dk1"/>
              </a:solidFill>
              <a:latin typeface="Brandon Grotesque Regular" panose="020B0503020203060202" pitchFamily="34" charset="77"/>
              <a:sym typeface="Arial"/>
            </a:endParaRPr>
          </a:p>
          <a:p>
            <a:pPr marL="228600" marR="0" lvl="0" indent="-228600" algn="l" rtl="0">
              <a:lnSpc>
                <a:spcPct val="90000"/>
              </a:lnSpc>
              <a:spcBef>
                <a:spcPts val="1000"/>
              </a:spcBef>
              <a:spcAft>
                <a:spcPts val="0"/>
              </a:spcAft>
              <a:buClr>
                <a:schemeClr val="dk1"/>
              </a:buClr>
              <a:buSzPts val="3200"/>
              <a:buFont typeface="Arial"/>
              <a:buChar char="•"/>
            </a:pPr>
            <a:r>
              <a:rPr lang="en-US" sz="3800" b="0" i="0" u="none" strike="noStrike" cap="none" dirty="0">
                <a:solidFill>
                  <a:schemeClr val="dk1"/>
                </a:solidFill>
                <a:latin typeface="Brandon Grotesque Regular" panose="020B0503020203060202" pitchFamily="34" charset="77"/>
                <a:sym typeface="Arial"/>
              </a:rPr>
              <a:t>Ideally, while the speech may be from the senior’s experience, it won’t be just about him.</a:t>
            </a:r>
            <a:endParaRPr lang="en-US" sz="3800" dirty="0">
              <a:latin typeface="Brandon Grotesque Regular" panose="020B0503020203060202" pitchFamily="34" charset="77"/>
            </a:endParaRPr>
          </a:p>
        </p:txBody>
      </p:sp>
      <p:sp>
        <p:nvSpPr>
          <p:cNvPr id="210" name="Google Shape;210;p18"/>
          <p:cNvSpPr txBox="1">
            <a:spLocks noGrp="1"/>
          </p:cNvSpPr>
          <p:nvPr>
            <p:ph type="title"/>
          </p:nvPr>
        </p:nvSpPr>
        <p:spPr>
          <a:xfrm>
            <a:off x="1507524" y="274638"/>
            <a:ext cx="9058876"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Be original</a:t>
            </a:r>
            <a:endParaRPr dirty="0">
              <a:latin typeface="Brandon Grotesque Medium" panose="020B0503020203060202" pitchFamily="34" charset="77"/>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19"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216" name="Google Shape;216;p19"/>
          <p:cNvSpPr txBox="1"/>
          <p:nvPr/>
        </p:nvSpPr>
        <p:spPr>
          <a:xfrm>
            <a:off x="529389" y="1497849"/>
            <a:ext cx="10037011" cy="4975140"/>
          </a:xfrm>
          <a:prstGeom prst="rect">
            <a:avLst/>
          </a:prstGeom>
          <a:noFill/>
          <a:ln>
            <a:noFill/>
          </a:ln>
        </p:spPr>
        <p:txBody>
          <a:bodyPr spcFirstLastPara="1" wrap="square" lIns="91425" tIns="45700" rIns="91425" bIns="45700" anchor="t" anchorCtr="0">
            <a:normAutofit fontScale="92500" lnSpcReduction="20000"/>
          </a:bodyPr>
          <a:lstStyle/>
          <a:p>
            <a:pPr marL="228600" marR="0" lvl="0" indent="-228600" algn="l" rtl="0">
              <a:lnSpc>
                <a:spcPct val="90000"/>
              </a:lnSpc>
              <a:spcBef>
                <a:spcPts val="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“Chirping” students or adults in the building</a:t>
            </a:r>
            <a:endParaRPr sz="41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Mentioning faculty members or students without express permission</a:t>
            </a:r>
            <a:endParaRPr sz="4100" b="0" i="0" u="none" strike="noStrike" cap="none" dirty="0">
              <a:solidFill>
                <a:schemeClr val="dk1"/>
              </a:solidFill>
              <a:latin typeface="Brandon Grotesque Regular" panose="020B0503020203060202" pitchFamily="34" charset="77"/>
              <a:sym typeface="Arial"/>
            </a:endParaRPr>
          </a:p>
          <a:p>
            <a:pPr marL="228600" marR="0" lvl="0" indent="-228600" algn="l" rtl="0">
              <a:lnSpc>
                <a:spcPct val="90000"/>
              </a:lnSpc>
              <a:spcBef>
                <a:spcPts val="100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Inside jokes</a:t>
            </a:r>
            <a:endParaRPr sz="41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Sexual or drug references</a:t>
            </a:r>
            <a:endParaRPr sz="41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Random initials that hide references</a:t>
            </a:r>
            <a:endParaRPr sz="41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Clichés (“I would be remiss if …)</a:t>
            </a:r>
            <a:endParaRPr sz="41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Ending with an irrelevant quote</a:t>
            </a:r>
            <a:endParaRPr sz="4100" dirty="0">
              <a:latin typeface="Brandon Grotesque Regular" panose="020B0503020203060202" pitchFamily="34" charset="77"/>
            </a:endParaRPr>
          </a:p>
          <a:p>
            <a:pPr marL="228600" marR="0" lvl="0" indent="-228600" algn="l" rtl="0">
              <a:lnSpc>
                <a:spcPct val="90000"/>
              </a:lnSpc>
              <a:spcBef>
                <a:spcPts val="1000"/>
              </a:spcBef>
              <a:spcAft>
                <a:spcPts val="0"/>
              </a:spcAft>
              <a:buClr>
                <a:schemeClr val="dk1"/>
              </a:buClr>
              <a:buSzPct val="100000"/>
              <a:buFont typeface="Arial"/>
              <a:buChar char="•"/>
            </a:pPr>
            <a:r>
              <a:rPr lang="en-US" sz="4100" b="0" i="0" u="none" strike="noStrike" cap="none" dirty="0">
                <a:solidFill>
                  <a:schemeClr val="dk1"/>
                </a:solidFill>
                <a:latin typeface="Brandon Grotesque Regular" panose="020B0503020203060202" pitchFamily="34" charset="77"/>
                <a:sym typeface="Arial"/>
              </a:rPr>
              <a:t>Ending with a list of unconnected thank yous</a:t>
            </a:r>
            <a:endParaRPr sz="4100" dirty="0">
              <a:latin typeface="Brandon Grotesque Regular" panose="020B0503020203060202" pitchFamily="34" charset="77"/>
            </a:endParaRPr>
          </a:p>
          <a:p>
            <a:pPr marL="228600" marR="0" lvl="0" indent="-17145" algn="l" rtl="0">
              <a:lnSpc>
                <a:spcPct val="90000"/>
              </a:lnSpc>
              <a:spcBef>
                <a:spcPts val="1000"/>
              </a:spcBef>
              <a:spcAft>
                <a:spcPts val="0"/>
              </a:spcAft>
              <a:buClr>
                <a:schemeClr val="dk1"/>
              </a:buClr>
              <a:buSzPct val="100000"/>
              <a:buFont typeface="Arial"/>
              <a:buNone/>
            </a:pPr>
            <a:endParaRPr sz="3600" b="0" i="0" u="none" strike="noStrike" cap="none" dirty="0">
              <a:solidFill>
                <a:schemeClr val="dk1"/>
              </a:solidFill>
              <a:latin typeface="Palatino"/>
              <a:ea typeface="Palatino"/>
              <a:cs typeface="Palatino"/>
              <a:sym typeface="Palatino"/>
            </a:endParaRPr>
          </a:p>
        </p:txBody>
      </p:sp>
      <p:sp>
        <p:nvSpPr>
          <p:cNvPr id="217" name="Google Shape;217;p19"/>
          <p:cNvSpPr txBox="1">
            <a:spLocks noGrp="1"/>
          </p:cNvSpPr>
          <p:nvPr>
            <p:ph type="title"/>
          </p:nvPr>
        </p:nvSpPr>
        <p:spPr>
          <a:xfrm>
            <a:off x="1433384" y="274638"/>
            <a:ext cx="9133016"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Details to avoid</a:t>
            </a:r>
            <a:endParaRPr dirty="0">
              <a:latin typeface="Brandon Grotesque Medium" panose="020B0503020203060202" pitchFamily="34" charset="77"/>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20"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16476" y="0"/>
            <a:ext cx="12192000" cy="6858000"/>
          </a:xfrm>
          <a:prstGeom prst="rect">
            <a:avLst/>
          </a:prstGeom>
          <a:noFill/>
          <a:ln>
            <a:noFill/>
          </a:ln>
        </p:spPr>
      </p:pic>
      <p:sp>
        <p:nvSpPr>
          <p:cNvPr id="223" name="Google Shape;223;p20"/>
          <p:cNvSpPr txBox="1"/>
          <p:nvPr/>
        </p:nvSpPr>
        <p:spPr>
          <a:xfrm>
            <a:off x="838200" y="1825625"/>
            <a:ext cx="10927152" cy="435133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600"/>
              <a:buFont typeface="Arial"/>
              <a:buChar char="•"/>
            </a:pPr>
            <a:r>
              <a:rPr lang="en-US" sz="3800" b="0" i="0" u="none" strike="noStrike" cap="none" dirty="0">
                <a:solidFill>
                  <a:schemeClr val="dk1"/>
                </a:solidFill>
                <a:latin typeface="Brandon Grotesque Regular" panose="020B0503020203060202" pitchFamily="34" charset="77"/>
                <a:sym typeface="Arial"/>
              </a:rPr>
              <a:t>Giving a speech that varies from the approved version (except for honest mistakes of omission or order) will result in the speaker being stopped mid-speech. Detention, service work or other consequences will be assessed.</a:t>
            </a:r>
            <a:endParaRPr sz="3800" b="0" i="0" u="none" strike="noStrike" cap="none" dirty="0">
              <a:solidFill>
                <a:schemeClr val="dk1"/>
              </a:solidFill>
              <a:latin typeface="Brandon Grotesque Regular" panose="020B0503020203060202" pitchFamily="34" charset="77"/>
              <a:sym typeface="Arial"/>
            </a:endParaRPr>
          </a:p>
          <a:p>
            <a:pPr marL="228600" marR="0" lvl="0" indent="-228600" algn="l" rtl="0">
              <a:lnSpc>
                <a:spcPct val="90000"/>
              </a:lnSpc>
              <a:spcBef>
                <a:spcPts val="1000"/>
              </a:spcBef>
              <a:spcAft>
                <a:spcPts val="0"/>
              </a:spcAft>
              <a:buClr>
                <a:schemeClr val="dk1"/>
              </a:buClr>
              <a:buSzPts val="3600"/>
              <a:buFont typeface="Arial"/>
              <a:buChar char="•"/>
            </a:pPr>
            <a:r>
              <a:rPr lang="en-US" sz="3800" b="0" i="0" u="none" strike="noStrike" cap="none" dirty="0">
                <a:solidFill>
                  <a:schemeClr val="dk1"/>
                </a:solidFill>
                <a:latin typeface="Brandon Grotesque Regular" panose="020B0503020203060202" pitchFamily="34" charset="77"/>
                <a:sym typeface="Arial"/>
              </a:rPr>
              <a:t>If the offense is at the end, speakers will still be assessed appropriate consequences.</a:t>
            </a:r>
            <a:endParaRPr sz="3800" dirty="0">
              <a:latin typeface="Brandon Grotesque Regular" panose="020B0503020203060202" pitchFamily="34" charset="77"/>
            </a:endParaRPr>
          </a:p>
        </p:txBody>
      </p:sp>
      <p:sp>
        <p:nvSpPr>
          <p:cNvPr id="224" name="Google Shape;224;p20"/>
          <p:cNvSpPr txBox="1">
            <a:spLocks noGrp="1"/>
          </p:cNvSpPr>
          <p:nvPr>
            <p:ph type="title"/>
          </p:nvPr>
        </p:nvSpPr>
        <p:spPr>
          <a:xfrm>
            <a:off x="1507524" y="274638"/>
            <a:ext cx="9058876"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Libre Baskerville"/>
              <a:buNone/>
            </a:pPr>
            <a:r>
              <a:rPr lang="en-US" dirty="0">
                <a:latin typeface="Brandon Grotesque Medium" panose="020B0503020203060202" pitchFamily="34" charset="77"/>
                <a:ea typeface="Libre Baskerville"/>
                <a:cs typeface="Libre Baskerville"/>
                <a:sym typeface="Libre Baskerville"/>
              </a:rPr>
              <a:t>Unauthorized Speech Changes</a:t>
            </a:r>
            <a:endParaRPr dirty="0">
              <a:latin typeface="Brandon Grotesque Medium" panose="020B0503020203060202" pitchFamily="34" charset="7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28575" y="0"/>
            <a:ext cx="12192000" cy="6858000"/>
          </a:xfrm>
          <a:prstGeom prst="rect">
            <a:avLst/>
          </a:prstGeom>
          <a:noFill/>
          <a:ln>
            <a:noFill/>
          </a:ln>
        </p:spPr>
      </p:pic>
      <p:sp>
        <p:nvSpPr>
          <p:cNvPr id="138" name="Google Shape;138;p8"/>
          <p:cNvSpPr txBox="1"/>
          <p:nvPr/>
        </p:nvSpPr>
        <p:spPr>
          <a:xfrm>
            <a:off x="2831431" y="1025398"/>
            <a:ext cx="6593307" cy="87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lvl="0" algn="ctr">
              <a:lnSpc>
                <a:spcPct val="90000"/>
              </a:lnSpc>
              <a:buClr>
                <a:schemeClr val="dk1"/>
              </a:buClr>
              <a:buSzPct val="100000"/>
            </a:pPr>
            <a:r>
              <a:rPr lang="en-US" sz="4400" dirty="0">
                <a:solidFill>
                  <a:schemeClr val="dk1"/>
                </a:solidFill>
                <a:latin typeface="Brandon Grotesque Medium" panose="020B0503020203060202" pitchFamily="34" charset="77"/>
              </a:rPr>
              <a:t>Senior Photos &amp; Yearbook                              </a:t>
            </a:r>
            <a:endParaRPr lang="en-US" sz="4400" dirty="0">
              <a:latin typeface="Brandon Grotesque Medium" panose="020B0503020203060202" pitchFamily="34" charset="77"/>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39" name="Google Shape;139;p8"/>
          <p:cNvSpPr txBox="1"/>
          <p:nvPr/>
        </p:nvSpPr>
        <p:spPr>
          <a:xfrm>
            <a:off x="1622950" y="3043800"/>
            <a:ext cx="8613600" cy="16041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4000"/>
              <a:buFont typeface="Arial"/>
              <a:buNone/>
            </a:pPr>
            <a:r>
              <a:rPr lang="en-US" sz="4000" b="1" i="0" u="none" strike="noStrike" cap="none" dirty="0">
                <a:solidFill>
                  <a:schemeClr val="dk1"/>
                </a:solidFill>
                <a:latin typeface="Brandon Grotesque Regular" panose="020B0503020203060202" pitchFamily="34" charset="77"/>
                <a:sym typeface="Arial"/>
              </a:rPr>
              <a:t>Mr. Tom Weber</a:t>
            </a:r>
            <a:endParaRPr sz="4000" b="1" i="0" u="none" strike="noStrike" cap="none" dirty="0">
              <a:solidFill>
                <a:schemeClr val="dk1"/>
              </a:solidFill>
              <a:latin typeface="Brandon Grotesque Regular" panose="020B0503020203060202" pitchFamily="34" charset="77"/>
              <a:sym typeface="Arial"/>
            </a:endParaRPr>
          </a:p>
        </p:txBody>
      </p:sp>
    </p:spTree>
    <p:extLst>
      <p:ext uri="{BB962C8B-B14F-4D97-AF65-F5344CB8AC3E}">
        <p14:creationId xmlns:p14="http://schemas.microsoft.com/office/powerpoint/2010/main" val="1263260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22"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55126"/>
            <a:ext cx="12192000" cy="6858000"/>
          </a:xfrm>
          <a:prstGeom prst="rect">
            <a:avLst/>
          </a:prstGeom>
          <a:noFill/>
          <a:ln>
            <a:noFill/>
          </a:ln>
        </p:spPr>
      </p:pic>
      <p:sp>
        <p:nvSpPr>
          <p:cNvPr id="239" name="Google Shape;239;p22"/>
          <p:cNvSpPr txBox="1"/>
          <p:nvPr/>
        </p:nvSpPr>
        <p:spPr>
          <a:xfrm>
            <a:off x="1908810" y="-8278"/>
            <a:ext cx="8972550" cy="144650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u="none" strike="noStrike" cap="none" dirty="0">
                <a:solidFill>
                  <a:schemeClr val="dk1"/>
                </a:solidFill>
                <a:latin typeface="Brandon Grotesque Medium" panose="020B0503020203060202" pitchFamily="34" charset="77"/>
                <a:sym typeface="Arial"/>
              </a:rPr>
              <a:t>YEARBOOK SENIOR SECTION</a:t>
            </a:r>
            <a:br>
              <a:rPr lang="en-US" sz="4400" u="none" strike="noStrike" cap="none" dirty="0">
                <a:solidFill>
                  <a:schemeClr val="dk1"/>
                </a:solidFill>
                <a:latin typeface="Brandon Grotesque Medium" panose="020B0503020203060202" pitchFamily="34" charset="77"/>
                <a:sym typeface="Arial"/>
              </a:rPr>
            </a:br>
            <a:r>
              <a:rPr lang="en-US" sz="4400" u="none" strike="noStrike" cap="none" dirty="0">
                <a:solidFill>
                  <a:schemeClr val="dk1"/>
                </a:solidFill>
                <a:latin typeface="Brandon Grotesque Medium" panose="020B0503020203060202" pitchFamily="34" charset="77"/>
                <a:sym typeface="Arial"/>
              </a:rPr>
              <a:t>IMPORTANT DATES</a:t>
            </a:r>
            <a:endParaRPr sz="4400" dirty="0">
              <a:latin typeface="Brandon Grotesque Medium" panose="020B0503020203060202" pitchFamily="34" charset="77"/>
            </a:endParaRPr>
          </a:p>
        </p:txBody>
      </p:sp>
      <p:sp>
        <p:nvSpPr>
          <p:cNvPr id="240" name="Google Shape;240;p22"/>
          <p:cNvSpPr txBox="1"/>
          <p:nvPr/>
        </p:nvSpPr>
        <p:spPr>
          <a:xfrm>
            <a:off x="156754" y="1589370"/>
            <a:ext cx="11887199" cy="48936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u="none" strike="noStrike" cap="none" dirty="0">
                <a:solidFill>
                  <a:schemeClr val="tx1"/>
                </a:solidFill>
                <a:latin typeface="Brandon Grotesque Regular" panose="020B0503020203060202" pitchFamily="34" charset="77"/>
                <a:sym typeface="Arial"/>
              </a:rPr>
              <a:t>Class of 2023 Group Photo					October 4</a:t>
            </a:r>
            <a:endParaRPr sz="2400" dirty="0">
              <a:solidFill>
                <a:schemeClr val="tx1"/>
              </a:solidFill>
              <a:latin typeface="Brandon Grotesque Regular" panose="020B0503020203060202" pitchFamily="34" charset="77"/>
            </a:endParaRPr>
          </a:p>
          <a:p>
            <a:pPr marL="0" marR="0" lvl="0" indent="0" algn="l" rtl="0">
              <a:spcBef>
                <a:spcPts val="0"/>
              </a:spcBef>
              <a:spcAft>
                <a:spcPts val="0"/>
              </a:spcAft>
              <a:buNone/>
            </a:pPr>
            <a:r>
              <a:rPr lang="en-US" sz="2400" u="none" strike="noStrike" cap="none" dirty="0">
                <a:solidFill>
                  <a:schemeClr val="tx1"/>
                </a:solidFill>
                <a:latin typeface="Brandon Grotesque Regular" panose="020B0503020203060202" pitchFamily="34" charset="77"/>
                <a:sym typeface="Arial"/>
              </a:rPr>
              <a:t>Six Year Veterans Photo	 	</a:t>
            </a:r>
          </a:p>
          <a:p>
            <a:pPr marL="0" marR="0" lvl="0" indent="0" algn="l" rtl="0">
              <a:spcBef>
                <a:spcPts val="0"/>
              </a:spcBef>
              <a:spcAft>
                <a:spcPts val="0"/>
              </a:spcAft>
              <a:buNone/>
            </a:pPr>
            <a:r>
              <a:rPr lang="en-US" sz="2400" u="none" strike="noStrike" cap="none" dirty="0">
                <a:solidFill>
                  <a:schemeClr val="tx1"/>
                </a:solidFill>
                <a:latin typeface="Brandon Grotesque Regular" panose="020B0503020203060202" pitchFamily="34" charset="77"/>
                <a:sym typeface="Arial"/>
              </a:rPr>
              <a:t>F</a:t>
            </a:r>
            <a:r>
              <a:rPr lang="en-US" sz="2400" dirty="0">
                <a:solidFill>
                  <a:schemeClr val="tx1"/>
                </a:solidFill>
                <a:latin typeface="Brandon Grotesque Regular" panose="020B0503020203060202" pitchFamily="34" charset="77"/>
              </a:rPr>
              <a:t>ollowi</a:t>
            </a:r>
            <a:r>
              <a:rPr lang="en-US" sz="2400" u="none" strike="noStrike" cap="none" dirty="0">
                <a:solidFill>
                  <a:schemeClr val="tx1"/>
                </a:solidFill>
                <a:latin typeface="Brandon Grotesque Regular" panose="020B0503020203060202" pitchFamily="34" charset="77"/>
                <a:sym typeface="Arial"/>
              </a:rPr>
              <a:t>ng group ph</a:t>
            </a:r>
            <a:r>
              <a:rPr lang="en-US" sz="2400" dirty="0">
                <a:solidFill>
                  <a:schemeClr val="tx1"/>
                </a:solidFill>
                <a:latin typeface="Brandon Grotesque Regular" panose="020B0503020203060202" pitchFamily="34" charset="77"/>
              </a:rPr>
              <a:t>oto</a:t>
            </a:r>
            <a:r>
              <a:rPr lang="en-US" sz="2400" u="none" strike="noStrike" cap="none" dirty="0">
                <a:solidFill>
                  <a:schemeClr val="tx1"/>
                </a:solidFill>
                <a:latin typeface="Brandon Grotesque Regular" panose="020B0503020203060202" pitchFamily="34" charset="77"/>
                <a:sym typeface="Arial"/>
              </a:rPr>
              <a:t> </a:t>
            </a:r>
            <a:endParaRPr sz="2400" dirty="0">
              <a:solidFill>
                <a:schemeClr val="tx1"/>
              </a:solidFill>
              <a:latin typeface="Brandon Grotesque Regular" panose="020B0503020203060202" pitchFamily="34" charset="77"/>
            </a:endParaRPr>
          </a:p>
          <a:p>
            <a:pPr marL="0" marR="0" lvl="0" indent="0" algn="l" rtl="0">
              <a:spcBef>
                <a:spcPts val="0"/>
              </a:spcBef>
              <a:spcAft>
                <a:spcPts val="0"/>
              </a:spcAft>
              <a:buNone/>
            </a:pPr>
            <a:endParaRPr sz="2400" dirty="0">
              <a:solidFill>
                <a:schemeClr val="tx1"/>
              </a:solidFill>
              <a:latin typeface="Brandon Grotesque Regular" panose="020B0503020203060202" pitchFamily="34" charset="77"/>
              <a:sym typeface="Arial"/>
            </a:endParaRPr>
          </a:p>
          <a:p>
            <a:pPr marL="0" marR="0" lvl="0" indent="0" algn="l" rtl="0">
              <a:spcBef>
                <a:spcPts val="0"/>
              </a:spcBef>
              <a:spcAft>
                <a:spcPts val="0"/>
              </a:spcAft>
              <a:buNone/>
            </a:pPr>
            <a:r>
              <a:rPr lang="en-US" sz="2400" dirty="0">
                <a:solidFill>
                  <a:schemeClr val="tx1"/>
                </a:solidFill>
                <a:latin typeface="Brandon Grotesque Regular" panose="020B0503020203060202" pitchFamily="34" charset="77"/>
                <a:sym typeface="Arial"/>
              </a:rPr>
              <a:t>Senior Squares Baby Photo					Due </a:t>
            </a:r>
            <a:r>
              <a:rPr lang="en-US" sz="2400" dirty="0">
                <a:solidFill>
                  <a:schemeClr val="tx1"/>
                </a:solidFill>
                <a:latin typeface="Brandon Grotesque Regular" panose="020B0503020203060202" pitchFamily="34" charset="77"/>
              </a:rPr>
              <a:t>January 15</a:t>
            </a:r>
            <a:endParaRPr sz="2400" dirty="0">
              <a:solidFill>
                <a:schemeClr val="tx1"/>
              </a:solidFill>
              <a:latin typeface="Brandon Grotesque Regular" panose="020B0503020203060202" pitchFamily="34" charset="77"/>
            </a:endParaRPr>
          </a:p>
          <a:p>
            <a:pPr marL="0" marR="0" lvl="0" indent="0" algn="l" rtl="0">
              <a:spcBef>
                <a:spcPts val="0"/>
              </a:spcBef>
              <a:spcAft>
                <a:spcPts val="0"/>
              </a:spcAft>
              <a:buNone/>
            </a:pPr>
            <a:r>
              <a:rPr lang="en-US" sz="2400" dirty="0">
                <a:solidFill>
                  <a:schemeClr val="tx1"/>
                </a:solidFill>
                <a:latin typeface="Brandon Grotesque Regular" panose="020B0503020203060202" pitchFamily="34" charset="77"/>
                <a:sym typeface="Arial"/>
              </a:rPr>
              <a:t>Personalized Family Message	</a:t>
            </a:r>
            <a:endParaRPr sz="2400" dirty="0">
              <a:solidFill>
                <a:schemeClr val="tx1"/>
              </a:solidFill>
              <a:latin typeface="Brandon Grotesque Regular" panose="020B0503020203060202" pitchFamily="34" charset="77"/>
            </a:endParaRPr>
          </a:p>
          <a:p>
            <a:pPr marL="0" marR="0" lvl="0" indent="0" algn="l" rtl="0">
              <a:spcBef>
                <a:spcPts val="0"/>
              </a:spcBef>
              <a:spcAft>
                <a:spcPts val="0"/>
              </a:spcAft>
              <a:buNone/>
            </a:pPr>
            <a:endParaRPr sz="2400" dirty="0">
              <a:solidFill>
                <a:schemeClr val="tx1"/>
              </a:solidFill>
              <a:latin typeface="Brandon Grotesque Regular" panose="020B0503020203060202" pitchFamily="34" charset="77"/>
              <a:sym typeface="Arial"/>
            </a:endParaRPr>
          </a:p>
          <a:p>
            <a:r>
              <a:rPr lang="en-US" sz="2400" dirty="0">
                <a:solidFill>
                  <a:schemeClr val="tx1"/>
                </a:solidFill>
                <a:latin typeface="Brandon Grotesque Regular" panose="020B0503020203060202" pitchFamily="34" charset="77"/>
                <a:sym typeface="Arial"/>
              </a:rPr>
              <a:t>Individual Formal Senior             				</a:t>
            </a:r>
            <a:r>
              <a:rPr lang="en-US" sz="2400" dirty="0">
                <a:solidFill>
                  <a:schemeClr val="tx1"/>
                </a:solidFill>
                <a:latin typeface="Brandon Grotesque Regular" panose="020B0503020203060202" pitchFamily="34" charset="77"/>
              </a:rPr>
              <a:t>Week - December 5-9</a:t>
            </a:r>
          </a:p>
          <a:p>
            <a:pPr marL="0" marR="0" lvl="0" indent="0" algn="l" rtl="0">
              <a:spcBef>
                <a:spcPts val="0"/>
              </a:spcBef>
              <a:spcAft>
                <a:spcPts val="0"/>
              </a:spcAft>
              <a:buNone/>
            </a:pPr>
            <a:r>
              <a:rPr lang="en-US" sz="2400" dirty="0">
                <a:solidFill>
                  <a:schemeClr val="tx1"/>
                </a:solidFill>
                <a:latin typeface="Brandon Grotesque Regular" panose="020B0503020203060202" pitchFamily="34" charset="77"/>
                <a:sym typeface="Arial"/>
              </a:rPr>
              <a:t>Portraits							Schedule available Nov. 1</a:t>
            </a:r>
            <a:br>
              <a:rPr lang="en-US" sz="2400" dirty="0">
                <a:solidFill>
                  <a:schemeClr val="tx1"/>
                </a:solidFill>
                <a:latin typeface="Brandon Grotesque Regular" panose="020B0503020203060202" pitchFamily="34" charset="77"/>
                <a:sym typeface="Arial"/>
              </a:rPr>
            </a:br>
            <a:r>
              <a:rPr lang="en-US" sz="2400" dirty="0">
                <a:solidFill>
                  <a:schemeClr val="tx1"/>
                </a:solidFill>
                <a:latin typeface="Brandon Grotesque Regular" panose="020B0503020203060202" pitchFamily="34" charset="77"/>
                <a:sym typeface="Arial"/>
              </a:rPr>
              <a:t>		</a:t>
            </a:r>
          </a:p>
          <a:p>
            <a:pPr marL="0" marR="0" lvl="0" indent="0" algn="l" rtl="0">
              <a:spcBef>
                <a:spcPts val="0"/>
              </a:spcBef>
              <a:spcAft>
                <a:spcPts val="0"/>
              </a:spcAft>
              <a:buNone/>
            </a:pPr>
            <a:r>
              <a:rPr lang="en-US" sz="2400" dirty="0">
                <a:solidFill>
                  <a:schemeClr val="tx1"/>
                </a:solidFill>
                <a:latin typeface="Brandon Grotesque Regular" panose="020B0503020203060202" pitchFamily="34" charset="77"/>
                <a:sym typeface="Arial"/>
              </a:rPr>
              <a:t>Yearbook Pose Choice						Due January 1</a:t>
            </a:r>
            <a:r>
              <a:rPr lang="en-US" sz="2400" dirty="0">
                <a:solidFill>
                  <a:schemeClr val="tx1"/>
                </a:solidFill>
                <a:latin typeface="Brandon Grotesque Regular" panose="020B0503020203060202" pitchFamily="34" charset="77"/>
              </a:rPr>
              <a:t>5</a:t>
            </a:r>
            <a:endParaRPr sz="2400" dirty="0">
              <a:solidFill>
                <a:schemeClr val="tx1"/>
              </a:solidFill>
              <a:latin typeface="Brandon Grotesque Regular" panose="020B0503020203060202" pitchFamily="34" charset="77"/>
            </a:endParaRPr>
          </a:p>
          <a:p>
            <a:pPr marL="0" marR="0" lvl="0" indent="0" algn="l" rtl="0">
              <a:spcBef>
                <a:spcPts val="0"/>
              </a:spcBef>
              <a:spcAft>
                <a:spcPts val="0"/>
              </a:spcAft>
              <a:buNone/>
            </a:pPr>
            <a:endParaRPr sz="2400" dirty="0">
              <a:solidFill>
                <a:schemeClr val="tx1"/>
              </a:solidFill>
              <a:latin typeface="Brandon Grotesque Regular" panose="020B0503020203060202" pitchFamily="34" charset="77"/>
              <a:sym typeface="Arial"/>
            </a:endParaRPr>
          </a:p>
          <a:p>
            <a:pPr marL="0" marR="0" lvl="0" indent="0" algn="l" rtl="0">
              <a:spcBef>
                <a:spcPts val="0"/>
              </a:spcBef>
              <a:spcAft>
                <a:spcPts val="0"/>
              </a:spcAft>
              <a:buNone/>
            </a:pPr>
            <a:r>
              <a:rPr lang="en-US" sz="2400" dirty="0">
                <a:solidFill>
                  <a:schemeClr val="tx1"/>
                </a:solidFill>
                <a:latin typeface="Brandon Grotesque Regular" panose="020B0503020203060202" pitchFamily="34" charset="77"/>
                <a:sym typeface="Arial"/>
              </a:rPr>
              <a:t>Athletics &amp; Activities						Due </a:t>
            </a:r>
            <a:r>
              <a:rPr lang="en-US" sz="2400" dirty="0">
                <a:solidFill>
                  <a:schemeClr val="tx1"/>
                </a:solidFill>
                <a:latin typeface="Brandon Grotesque Regular" panose="020B0503020203060202" pitchFamily="34" charset="77"/>
              </a:rPr>
              <a:t>April</a:t>
            </a:r>
            <a:r>
              <a:rPr lang="en-US" sz="2400" dirty="0">
                <a:solidFill>
                  <a:schemeClr val="tx1"/>
                </a:solidFill>
                <a:latin typeface="Brandon Grotesque Regular" panose="020B0503020203060202" pitchFamily="34" charset="77"/>
                <a:sym typeface="Arial"/>
              </a:rPr>
              <a:t> 1, 2023</a:t>
            </a:r>
            <a:endParaRPr sz="2400" dirty="0">
              <a:solidFill>
                <a:schemeClr val="tx1"/>
              </a:solidFill>
              <a:latin typeface="Brandon Grotesque Regular" panose="020B0503020203060202" pitchFamily="34" charset="77"/>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23"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1"/>
            <a:ext cx="12192000" cy="6858000"/>
          </a:xfrm>
          <a:prstGeom prst="rect">
            <a:avLst/>
          </a:prstGeom>
          <a:noFill/>
          <a:ln>
            <a:noFill/>
          </a:ln>
        </p:spPr>
      </p:pic>
      <p:sp>
        <p:nvSpPr>
          <p:cNvPr id="246" name="Google Shape;246;p23"/>
          <p:cNvSpPr txBox="1"/>
          <p:nvPr/>
        </p:nvSpPr>
        <p:spPr>
          <a:xfrm>
            <a:off x="1562582" y="381965"/>
            <a:ext cx="10035251" cy="17235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dirty="0">
                <a:solidFill>
                  <a:schemeClr val="dk1"/>
                </a:solidFill>
                <a:latin typeface="Brandon Grotesque Medium" panose="020B0503020203060202" pitchFamily="34" charset="77"/>
                <a:sym typeface="Arial"/>
              </a:rPr>
              <a:t>CLASS OF 2023 GROUP PHOTO</a:t>
            </a:r>
            <a:br>
              <a:rPr lang="en-US" sz="4400" dirty="0">
                <a:solidFill>
                  <a:schemeClr val="dk1"/>
                </a:solidFill>
                <a:latin typeface="Brandon Grotesque Medium" panose="020B0503020203060202" pitchFamily="34" charset="77"/>
                <a:sym typeface="Arial"/>
              </a:rPr>
            </a:br>
            <a:r>
              <a:rPr lang="en-US" sz="4400" dirty="0">
                <a:solidFill>
                  <a:schemeClr val="dk1"/>
                </a:solidFill>
                <a:latin typeface="Brandon Grotesque Medium" panose="020B0503020203060202" pitchFamily="34" charset="77"/>
                <a:sym typeface="Arial"/>
              </a:rPr>
              <a:t>SIX-YEAR “VETERAN” PHOTO</a:t>
            </a:r>
            <a:br>
              <a:rPr lang="en-US" sz="3200" b="1"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	</a:t>
            </a:r>
            <a:endParaRPr sz="1800" dirty="0">
              <a:solidFill>
                <a:srgbClr val="2F5496"/>
              </a:solidFill>
              <a:latin typeface="Arial"/>
              <a:ea typeface="Arial"/>
              <a:cs typeface="Arial"/>
              <a:sym typeface="Arial"/>
            </a:endParaRPr>
          </a:p>
        </p:txBody>
      </p:sp>
      <p:sp>
        <p:nvSpPr>
          <p:cNvPr id="247" name="Google Shape;247;p23"/>
          <p:cNvSpPr txBox="1"/>
          <p:nvPr/>
        </p:nvSpPr>
        <p:spPr>
          <a:xfrm>
            <a:off x="594166" y="1262744"/>
            <a:ext cx="4970611" cy="5693826"/>
          </a:xfrm>
          <a:prstGeom prst="rect">
            <a:avLst/>
          </a:prstGeom>
          <a:noFill/>
          <a:ln>
            <a:noFill/>
          </a:ln>
        </p:spPr>
        <p:txBody>
          <a:bodyPr spcFirstLastPara="1" wrap="square" lIns="91425" tIns="45700" rIns="91425" bIns="45700" anchor="t" anchorCtr="0">
            <a:spAutoFit/>
          </a:bodyPr>
          <a:lstStyle/>
          <a:p>
            <a:pPr marL="457200" marR="0" lvl="0" indent="0" algn="l" rtl="0">
              <a:spcBef>
                <a:spcPts val="0"/>
              </a:spcBef>
              <a:spcAft>
                <a:spcPts val="0"/>
              </a:spcAft>
              <a:buNone/>
            </a:pPr>
            <a:br>
              <a:rPr lang="en-US" sz="3000" dirty="0">
                <a:solidFill>
                  <a:schemeClr val="dk1"/>
                </a:solidFill>
                <a:latin typeface="Arial"/>
                <a:ea typeface="Arial"/>
                <a:cs typeface="Arial"/>
                <a:sym typeface="Arial"/>
              </a:rPr>
            </a:br>
            <a:endParaRPr sz="3000" dirty="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3000"/>
              <a:buFont typeface="Arial"/>
              <a:buChar char="•"/>
            </a:pPr>
            <a:r>
              <a:rPr lang="en-US" sz="3800" dirty="0">
                <a:solidFill>
                  <a:schemeClr val="dk1"/>
                </a:solidFill>
                <a:latin typeface="Brandon Grotesque Regular" panose="020B0503020203060202" pitchFamily="34" charset="77"/>
                <a:sym typeface="Arial"/>
              </a:rPr>
              <a:t>Class A with Blouse Coat</a:t>
            </a:r>
            <a:br>
              <a:rPr lang="en-US" sz="3800" dirty="0">
                <a:solidFill>
                  <a:schemeClr val="dk1"/>
                </a:solidFill>
                <a:latin typeface="Brandon Grotesque Regular" panose="020B0503020203060202" pitchFamily="34" charset="77"/>
                <a:sym typeface="Arial"/>
              </a:rPr>
            </a:br>
            <a:endParaRPr sz="3800" dirty="0">
              <a:solidFill>
                <a:schemeClr val="dk1"/>
              </a:solidFill>
              <a:latin typeface="Brandon Grotesque Regular" panose="020B0503020203060202" pitchFamily="34" charset="77"/>
              <a:sym typeface="Arial"/>
            </a:endParaRPr>
          </a:p>
          <a:p>
            <a:pPr marL="342900" marR="0" lvl="0" indent="-342900" algn="l" rtl="0">
              <a:spcBef>
                <a:spcPts val="0"/>
              </a:spcBef>
              <a:spcAft>
                <a:spcPts val="0"/>
              </a:spcAft>
              <a:buClr>
                <a:schemeClr val="dk1"/>
              </a:buClr>
              <a:buSzPts val="3000"/>
              <a:buFont typeface="Arial"/>
              <a:buChar char="•"/>
            </a:pPr>
            <a:r>
              <a:rPr lang="en-US" sz="3800" dirty="0">
                <a:solidFill>
                  <a:schemeClr val="dk1"/>
                </a:solidFill>
                <a:latin typeface="Brandon Grotesque Regular" panose="020B0503020203060202" pitchFamily="34" charset="77"/>
                <a:sym typeface="Arial"/>
              </a:rPr>
              <a:t>In School – BE PRESENT!</a:t>
            </a:r>
            <a:br>
              <a:rPr lang="en-US" sz="3800" dirty="0">
                <a:solidFill>
                  <a:schemeClr val="dk1"/>
                </a:solidFill>
                <a:latin typeface="Brandon Grotesque Regular" panose="020B0503020203060202" pitchFamily="34" charset="77"/>
                <a:sym typeface="Arial"/>
              </a:rPr>
            </a:br>
            <a:endParaRPr sz="3800" dirty="0">
              <a:solidFill>
                <a:schemeClr val="dk1"/>
              </a:solidFill>
              <a:latin typeface="Brandon Grotesque Regular" panose="020B0503020203060202" pitchFamily="34" charset="77"/>
              <a:sym typeface="Arial"/>
            </a:endParaRPr>
          </a:p>
          <a:p>
            <a:pPr marL="342900" marR="0" lvl="0" indent="-342900" algn="l" rtl="0">
              <a:spcBef>
                <a:spcPts val="0"/>
              </a:spcBef>
              <a:spcAft>
                <a:spcPts val="0"/>
              </a:spcAft>
              <a:buClr>
                <a:schemeClr val="dk1"/>
              </a:buClr>
              <a:buSzPts val="3000"/>
              <a:buFont typeface="Arial"/>
              <a:buChar char="•"/>
            </a:pPr>
            <a:r>
              <a:rPr lang="en-US" sz="3800" dirty="0">
                <a:solidFill>
                  <a:schemeClr val="dk1"/>
                </a:solidFill>
                <a:latin typeface="Brandon Grotesque Regular" panose="020B0503020203060202" pitchFamily="34" charset="77"/>
                <a:sym typeface="Arial"/>
              </a:rPr>
              <a:t>During </a:t>
            </a:r>
            <a:r>
              <a:rPr lang="en-US" sz="3800" dirty="0">
                <a:solidFill>
                  <a:schemeClr val="dk1"/>
                </a:solidFill>
                <a:latin typeface="Brandon Grotesque Regular" panose="020B0503020203060202" pitchFamily="34" charset="77"/>
              </a:rPr>
              <a:t>Community Time</a:t>
            </a:r>
            <a:endParaRPr sz="3800" dirty="0">
              <a:latin typeface="Brandon Grotesque Regular" panose="020B0503020203060202" pitchFamily="34" charset="77"/>
            </a:endParaRPr>
          </a:p>
        </p:txBody>
      </p:sp>
      <p:pic>
        <p:nvPicPr>
          <p:cNvPr id="248" name="Google Shape;248;p23" descr="A picture containing floor, indoor, table, dog&#10;&#10;Description automatically generated"/>
          <p:cNvPicPr preferRelativeResize="0"/>
          <p:nvPr/>
        </p:nvPicPr>
        <p:blipFill rotWithShape="1">
          <a:blip r:embed="rId4">
            <a:alphaModFix/>
          </a:blip>
          <a:srcRect/>
          <a:stretch/>
        </p:blipFill>
        <p:spPr>
          <a:xfrm>
            <a:off x="6096000" y="2963119"/>
            <a:ext cx="5842320" cy="389488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24"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254" name="Google Shape;254;p24"/>
          <p:cNvSpPr txBox="1"/>
          <p:nvPr/>
        </p:nvSpPr>
        <p:spPr>
          <a:xfrm>
            <a:off x="1458410" y="393539"/>
            <a:ext cx="10127848"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dirty="0">
                <a:solidFill>
                  <a:schemeClr val="dk1"/>
                </a:solidFill>
                <a:latin typeface="Brandon Grotesque Medium" panose="020B0503020203060202" pitchFamily="34" charset="77"/>
                <a:sym typeface="Arial"/>
              </a:rPr>
              <a:t>SENIOR SQUARE BABY PHOTO</a:t>
            </a:r>
            <a:endParaRPr sz="4000" dirty="0">
              <a:latin typeface="Brandon Grotesque Medium" panose="020B0503020203060202" pitchFamily="34" charset="77"/>
            </a:endParaRPr>
          </a:p>
          <a:p>
            <a:pPr marL="0" marR="0" lvl="0" indent="0" algn="ctr" rtl="0">
              <a:spcBef>
                <a:spcPts val="0"/>
              </a:spcBef>
              <a:spcAft>
                <a:spcPts val="0"/>
              </a:spcAft>
              <a:buNone/>
            </a:pPr>
            <a:r>
              <a:rPr lang="en-US" sz="4000" dirty="0">
                <a:solidFill>
                  <a:schemeClr val="dk1"/>
                </a:solidFill>
                <a:latin typeface="Brandon Grotesque Medium" panose="020B0503020203060202" pitchFamily="34" charset="77"/>
                <a:sym typeface="Arial"/>
              </a:rPr>
              <a:t>PERSONALIZED MESSAGE</a:t>
            </a:r>
            <a:endParaRPr sz="4000" dirty="0">
              <a:latin typeface="Brandon Grotesque Medium" panose="020B0503020203060202" pitchFamily="34" charset="77"/>
            </a:endParaRPr>
          </a:p>
        </p:txBody>
      </p:sp>
      <p:sp>
        <p:nvSpPr>
          <p:cNvPr id="255" name="Google Shape;255;p24"/>
          <p:cNvSpPr txBox="1"/>
          <p:nvPr/>
        </p:nvSpPr>
        <p:spPr>
          <a:xfrm>
            <a:off x="349779" y="1724742"/>
            <a:ext cx="7303500" cy="526293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3000"/>
              <a:buFont typeface="Arial"/>
              <a:buChar char="•"/>
            </a:pPr>
            <a:r>
              <a:rPr lang="en-US" sz="3400" dirty="0">
                <a:solidFill>
                  <a:schemeClr val="dk1"/>
                </a:solidFill>
                <a:latin typeface="Brandon Grotesque Regular" panose="020B0503020203060202" pitchFamily="34" charset="77"/>
                <a:sym typeface="Arial"/>
              </a:rPr>
              <a:t>Both are due on January 15</a:t>
            </a:r>
            <a:br>
              <a:rPr lang="en-US" sz="3400" dirty="0">
                <a:solidFill>
                  <a:schemeClr val="dk1"/>
                </a:solidFill>
                <a:latin typeface="Brandon Grotesque Regular" panose="020B0503020203060202" pitchFamily="34" charset="77"/>
                <a:sym typeface="Arial"/>
              </a:rPr>
            </a:br>
            <a:endParaRPr sz="3400" dirty="0">
              <a:solidFill>
                <a:schemeClr val="dk1"/>
              </a:solidFill>
              <a:latin typeface="Brandon Grotesque Regular" panose="020B0503020203060202" pitchFamily="34" charset="77"/>
              <a:sym typeface="Arial"/>
            </a:endParaRPr>
          </a:p>
          <a:p>
            <a:pPr marL="285750" marR="0" lvl="0" indent="-285750" algn="l" rtl="0">
              <a:spcBef>
                <a:spcPts val="0"/>
              </a:spcBef>
              <a:spcAft>
                <a:spcPts val="0"/>
              </a:spcAft>
              <a:buClr>
                <a:schemeClr val="dk1"/>
              </a:buClr>
              <a:buSzPts val="3000"/>
              <a:buFont typeface="Arial"/>
              <a:buChar char="•"/>
            </a:pPr>
            <a:r>
              <a:rPr lang="en-US" sz="3400" dirty="0">
                <a:solidFill>
                  <a:schemeClr val="dk1"/>
                </a:solidFill>
                <a:latin typeface="Brandon Grotesque Regular" panose="020B0503020203060202" pitchFamily="34" charset="77"/>
              </a:rPr>
              <a:t>Use the link on the Senior Information page. (Available Dec. 1)</a:t>
            </a:r>
            <a:br>
              <a:rPr lang="en-US" sz="3400" dirty="0">
                <a:solidFill>
                  <a:schemeClr val="dk1"/>
                </a:solidFill>
                <a:latin typeface="Brandon Grotesque Regular" panose="020B0503020203060202" pitchFamily="34" charset="77"/>
                <a:sym typeface="Arial"/>
              </a:rPr>
            </a:br>
            <a:endParaRPr sz="3400" dirty="0">
              <a:solidFill>
                <a:schemeClr val="dk1"/>
              </a:solidFill>
              <a:latin typeface="Brandon Grotesque Regular" panose="020B0503020203060202" pitchFamily="34" charset="77"/>
              <a:sym typeface="Arial"/>
            </a:endParaRPr>
          </a:p>
          <a:p>
            <a:pPr marL="285750" marR="0" lvl="0" indent="-285750" algn="l" rtl="0">
              <a:spcBef>
                <a:spcPts val="0"/>
              </a:spcBef>
              <a:spcAft>
                <a:spcPts val="0"/>
              </a:spcAft>
              <a:buClr>
                <a:schemeClr val="dk1"/>
              </a:buClr>
              <a:buSzPts val="3000"/>
              <a:buFont typeface="Arial"/>
              <a:buChar char="•"/>
            </a:pPr>
            <a:r>
              <a:rPr lang="en-US" sz="3400" dirty="0">
                <a:solidFill>
                  <a:schemeClr val="dk1"/>
                </a:solidFill>
                <a:latin typeface="Brandon Grotesque Regular" panose="020B0503020203060202" pitchFamily="34" charset="77"/>
                <a:sym typeface="Arial"/>
              </a:rPr>
              <a:t>Photo File Name: JPEG with Son’s Name in File Name</a:t>
            </a:r>
            <a:br>
              <a:rPr lang="en-US" sz="3400" dirty="0">
                <a:solidFill>
                  <a:schemeClr val="dk1"/>
                </a:solidFill>
                <a:latin typeface="Brandon Grotesque Regular" panose="020B0503020203060202" pitchFamily="34" charset="77"/>
                <a:sym typeface="Arial"/>
              </a:rPr>
            </a:br>
            <a:endParaRPr sz="3400" dirty="0">
              <a:solidFill>
                <a:schemeClr val="dk1"/>
              </a:solidFill>
              <a:latin typeface="Brandon Grotesque Regular" panose="020B0503020203060202" pitchFamily="34" charset="77"/>
              <a:sym typeface="Arial"/>
            </a:endParaRPr>
          </a:p>
          <a:p>
            <a:pPr marL="285750" marR="0" lvl="0" indent="-285750" algn="l" rtl="0">
              <a:spcBef>
                <a:spcPts val="0"/>
              </a:spcBef>
              <a:spcAft>
                <a:spcPts val="0"/>
              </a:spcAft>
              <a:buClr>
                <a:schemeClr val="dk1"/>
              </a:buClr>
              <a:buSzPts val="3000"/>
              <a:buFont typeface="Arial"/>
              <a:buChar char="•"/>
            </a:pPr>
            <a:r>
              <a:rPr lang="en-US" sz="3400" dirty="0">
                <a:solidFill>
                  <a:schemeClr val="dk1"/>
                </a:solidFill>
                <a:latin typeface="Brandon Grotesque Regular" panose="020B0503020203060202" pitchFamily="34" charset="77"/>
                <a:sym typeface="Arial"/>
              </a:rPr>
              <a:t>Message: no more than 30 words</a:t>
            </a:r>
            <a:br>
              <a:rPr lang="en-US" sz="3000" dirty="0">
                <a:solidFill>
                  <a:schemeClr val="dk1"/>
                </a:solidFill>
                <a:latin typeface="Arial"/>
                <a:ea typeface="Arial"/>
                <a:cs typeface="Arial"/>
                <a:sym typeface="Arial"/>
              </a:rPr>
            </a:br>
            <a:endParaRPr sz="3000" dirty="0">
              <a:solidFill>
                <a:schemeClr val="dk1"/>
              </a:solidFill>
              <a:latin typeface="Arial"/>
              <a:ea typeface="Arial"/>
              <a:cs typeface="Arial"/>
              <a:sym typeface="Arial"/>
            </a:endParaRPr>
          </a:p>
        </p:txBody>
      </p:sp>
      <p:pic>
        <p:nvPicPr>
          <p:cNvPr id="256" name="Google Shape;256;p24" descr="Text, letter&#10;&#10;Description automatically generated"/>
          <p:cNvPicPr preferRelativeResize="0"/>
          <p:nvPr/>
        </p:nvPicPr>
        <p:blipFill rotWithShape="1">
          <a:blip r:embed="rId4">
            <a:alphaModFix/>
          </a:blip>
          <a:srcRect/>
          <a:stretch/>
        </p:blipFill>
        <p:spPr>
          <a:xfrm>
            <a:off x="7653279" y="3373384"/>
            <a:ext cx="4038600" cy="1333500"/>
          </a:xfrm>
          <a:prstGeom prst="rect">
            <a:avLst/>
          </a:prstGeom>
          <a:noFill/>
          <a:ln>
            <a:noFill/>
          </a:ln>
        </p:spPr>
      </p:pic>
      <p:pic>
        <p:nvPicPr>
          <p:cNvPr id="257" name="Google Shape;257;p24"/>
          <p:cNvPicPr preferRelativeResize="0"/>
          <p:nvPr/>
        </p:nvPicPr>
        <p:blipFill rotWithShape="1">
          <a:blip r:embed="rId5">
            <a:alphaModFix/>
          </a:blip>
          <a:srcRect/>
          <a:stretch/>
        </p:blipFill>
        <p:spPr>
          <a:xfrm>
            <a:off x="7653279" y="4902505"/>
            <a:ext cx="4038600" cy="140219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5"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115747"/>
            <a:ext cx="12192000" cy="6858000"/>
          </a:xfrm>
          <a:prstGeom prst="rect">
            <a:avLst/>
          </a:prstGeom>
          <a:noFill/>
          <a:ln>
            <a:noFill/>
          </a:ln>
        </p:spPr>
      </p:pic>
      <p:sp>
        <p:nvSpPr>
          <p:cNvPr id="264" name="Google Shape;264;p25"/>
          <p:cNvSpPr txBox="1"/>
          <p:nvPr/>
        </p:nvSpPr>
        <p:spPr>
          <a:xfrm>
            <a:off x="1504709" y="87505"/>
            <a:ext cx="10081500" cy="144650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dirty="0">
                <a:solidFill>
                  <a:schemeClr val="dk1"/>
                </a:solidFill>
                <a:latin typeface="Brandon Grotesque Medium" panose="020B0503020203060202" pitchFamily="34" charset="77"/>
                <a:sym typeface="Arial"/>
              </a:rPr>
              <a:t>FORMAL SENIOR PORTRAITS</a:t>
            </a:r>
            <a:br>
              <a:rPr lang="en-US" sz="4400" dirty="0">
                <a:solidFill>
                  <a:schemeClr val="dk1"/>
                </a:solidFill>
                <a:latin typeface="Brandon Grotesque Medium" panose="020B0503020203060202" pitchFamily="34" charset="77"/>
                <a:sym typeface="Arial"/>
              </a:rPr>
            </a:br>
            <a:r>
              <a:rPr lang="en-US" sz="4400" dirty="0">
                <a:solidFill>
                  <a:schemeClr val="dk1"/>
                </a:solidFill>
                <a:latin typeface="Brandon Grotesque Medium" panose="020B0503020203060202" pitchFamily="34" charset="77"/>
                <a:sym typeface="Arial"/>
              </a:rPr>
              <a:t>DECEMBER </a:t>
            </a:r>
            <a:endParaRPr sz="4400" dirty="0">
              <a:latin typeface="Brandon Grotesque Medium" panose="020B0503020203060202" pitchFamily="34" charset="77"/>
            </a:endParaRPr>
          </a:p>
        </p:txBody>
      </p:sp>
      <p:sp>
        <p:nvSpPr>
          <p:cNvPr id="265" name="Google Shape;265;p25"/>
          <p:cNvSpPr txBox="1"/>
          <p:nvPr/>
        </p:nvSpPr>
        <p:spPr>
          <a:xfrm>
            <a:off x="381965" y="1522765"/>
            <a:ext cx="11586300" cy="584771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15-minute individual appointment for each senior</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Avoid appointments this week</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Schedule to be published </a:t>
            </a:r>
            <a:r>
              <a:rPr lang="en-US" sz="3000" dirty="0">
                <a:solidFill>
                  <a:schemeClr val="dk1"/>
                </a:solidFill>
                <a:latin typeface="Brandon Grotesque Regular" panose="020B0503020203060202" pitchFamily="34" charset="77"/>
              </a:rPr>
              <a:t>by November 1</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In school during study hall, military or </a:t>
            </a:r>
            <a:r>
              <a:rPr lang="en-US" sz="3000" dirty="0">
                <a:solidFill>
                  <a:schemeClr val="dk1"/>
                </a:solidFill>
                <a:latin typeface="Brandon Grotesque Regular" panose="020B0503020203060202" pitchFamily="34" charset="77"/>
              </a:rPr>
              <a:t>community time</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Class A with blouse coat – remember all medals</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Haircut – plan ahead</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No swapping appointments</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Choose yearbook pose by January 15 – or it will be chosen for you</a:t>
            </a:r>
            <a:endParaRPr sz="3000" dirty="0">
              <a:latin typeface="Brandon Grotesque Regular" panose="020B0503020203060202" pitchFamily="34" charset="77"/>
            </a:endParaRPr>
          </a:p>
          <a:p>
            <a:pPr marL="285750" marR="0" lvl="0" indent="-285750" algn="l" rtl="0">
              <a:spcBef>
                <a:spcPts val="0"/>
              </a:spcBef>
              <a:spcAft>
                <a:spcPts val="0"/>
              </a:spcAft>
              <a:buClr>
                <a:schemeClr val="dk1"/>
              </a:buClr>
              <a:buSzPts val="3000"/>
              <a:buFont typeface="Arial"/>
              <a:buChar char="•"/>
            </a:pPr>
            <a:r>
              <a:rPr lang="en-US" sz="3000" dirty="0">
                <a:solidFill>
                  <a:schemeClr val="dk1"/>
                </a:solidFill>
                <a:latin typeface="Brandon Grotesque Regular" panose="020B0503020203060202" pitchFamily="34" charset="77"/>
                <a:sym typeface="Arial"/>
              </a:rPr>
              <a:t>Limited yearbook pose options</a:t>
            </a:r>
            <a:endParaRPr sz="3000" dirty="0">
              <a:latin typeface="Brandon Grotesque Regular" panose="020B0503020203060202" pitchFamily="34" charset="77"/>
            </a:endParaRPr>
          </a:p>
          <a:p>
            <a:pPr marL="285750" lvl="0" indent="-285750">
              <a:buClr>
                <a:schemeClr val="dk1"/>
              </a:buClr>
              <a:buSzPts val="3000"/>
              <a:buFont typeface="Arial"/>
              <a:buChar char="•"/>
            </a:pPr>
            <a:r>
              <a:rPr lang="en-US" sz="3000" dirty="0">
                <a:solidFill>
                  <a:schemeClr val="dk1"/>
                </a:solidFill>
                <a:latin typeface="Brandon Grotesque Regular" panose="020B0503020203060202" pitchFamily="34" charset="77"/>
                <a:sym typeface="Arial"/>
              </a:rPr>
              <a:t>Available for purchase (optional)</a:t>
            </a:r>
          </a:p>
          <a:p>
            <a:pPr lvl="0">
              <a:buClr>
                <a:schemeClr val="dk1"/>
              </a:buClr>
              <a:buSzPts val="3000"/>
            </a:pPr>
            <a:br>
              <a:rPr lang="en-US" sz="3000" dirty="0">
                <a:solidFill>
                  <a:schemeClr val="dk1"/>
                </a:solidFill>
                <a:latin typeface="Brandon Grotesque Regular" panose="020B0503020203060202" pitchFamily="34" charset="77"/>
                <a:sym typeface="Arial"/>
              </a:rPr>
            </a:br>
            <a:r>
              <a:rPr lang="en-US" b="1" dirty="0"/>
              <a:t>All information and links will be available on the </a:t>
            </a:r>
            <a:r>
              <a:rPr lang="en-US" b="1" u="sng" dirty="0">
                <a:hlinkClick r:id="rId4"/>
              </a:rPr>
              <a:t>Senior Information page</a:t>
            </a:r>
            <a:r>
              <a:rPr lang="en-US" b="1" dirty="0"/>
              <a:t>.</a:t>
            </a:r>
            <a:br>
              <a:rPr lang="en-US" sz="3000" dirty="0">
                <a:solidFill>
                  <a:schemeClr val="dk1"/>
                </a:solidFill>
                <a:latin typeface="Brandon Grotesque Regular" panose="020B0503020203060202" pitchFamily="34" charset="77"/>
                <a:ea typeface="Calibri"/>
                <a:cs typeface="Calibri"/>
                <a:sym typeface="Calibri"/>
              </a:rPr>
            </a:br>
            <a:endParaRPr sz="3000" dirty="0">
              <a:solidFill>
                <a:schemeClr val="dk1"/>
              </a:solidFill>
              <a:latin typeface="Brandon Grotesque Regular" panose="020B0503020203060202" pitchFamily="34" charset="77"/>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26"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272" name="Google Shape;272;p26"/>
          <p:cNvSpPr txBox="1"/>
          <p:nvPr/>
        </p:nvSpPr>
        <p:spPr>
          <a:xfrm>
            <a:off x="1493135" y="394697"/>
            <a:ext cx="6645026"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dirty="0">
                <a:solidFill>
                  <a:schemeClr val="dk1"/>
                </a:solidFill>
                <a:latin typeface="Brandon Grotesque Medium" panose="020B0503020203060202" pitchFamily="34" charset="77"/>
                <a:sym typeface="Arial"/>
              </a:rPr>
              <a:t>ATHLETICS &amp; ACTIVITIES</a:t>
            </a:r>
            <a:endParaRPr sz="4400" dirty="0">
              <a:latin typeface="Brandon Grotesque Medium" panose="020B0503020203060202" pitchFamily="34" charset="77"/>
            </a:endParaRPr>
          </a:p>
        </p:txBody>
      </p:sp>
      <p:pic>
        <p:nvPicPr>
          <p:cNvPr id="273" name="Google Shape;273;p26" descr="A screen shot of a person in a suit and tie&#10;&#10;Description automatically generated"/>
          <p:cNvPicPr preferRelativeResize="0"/>
          <p:nvPr/>
        </p:nvPicPr>
        <p:blipFill rotWithShape="1">
          <a:blip r:embed="rId4">
            <a:alphaModFix/>
          </a:blip>
          <a:srcRect l="-2404" t="15800"/>
          <a:stretch/>
        </p:blipFill>
        <p:spPr>
          <a:xfrm>
            <a:off x="8727311" y="1183172"/>
            <a:ext cx="3010153" cy="5222490"/>
          </a:xfrm>
          <a:prstGeom prst="rect">
            <a:avLst/>
          </a:prstGeom>
          <a:noFill/>
          <a:ln>
            <a:noFill/>
          </a:ln>
        </p:spPr>
      </p:pic>
      <p:sp>
        <p:nvSpPr>
          <p:cNvPr id="274" name="Google Shape;274;p26"/>
          <p:cNvSpPr txBox="1"/>
          <p:nvPr/>
        </p:nvSpPr>
        <p:spPr>
          <a:xfrm>
            <a:off x="454536" y="1584806"/>
            <a:ext cx="7902386" cy="301617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3200"/>
              <a:buFont typeface="Arial"/>
              <a:buChar char="•"/>
            </a:pPr>
            <a:r>
              <a:rPr lang="en-US" sz="3800" dirty="0">
                <a:solidFill>
                  <a:schemeClr val="dk1"/>
                </a:solidFill>
                <a:latin typeface="Brandon Grotesque Regular" panose="020B0503020203060202" pitchFamily="34" charset="77"/>
                <a:sym typeface="Arial"/>
              </a:rPr>
              <a:t>Link available February 1, 2023</a:t>
            </a:r>
            <a:br>
              <a:rPr lang="en-US" sz="3800" dirty="0">
                <a:solidFill>
                  <a:schemeClr val="dk1"/>
                </a:solidFill>
                <a:latin typeface="Brandon Grotesque Regular" panose="020B0503020203060202" pitchFamily="34" charset="77"/>
                <a:sym typeface="Arial"/>
              </a:rPr>
            </a:br>
            <a:endParaRPr sz="3800" dirty="0">
              <a:solidFill>
                <a:schemeClr val="dk1"/>
              </a:solidFill>
              <a:latin typeface="Brandon Grotesque Regular" panose="020B0503020203060202" pitchFamily="34" charset="77"/>
              <a:sym typeface="Arial"/>
            </a:endParaRPr>
          </a:p>
          <a:p>
            <a:pPr marL="285750" marR="0" lvl="0" indent="-285750" algn="l" rtl="0">
              <a:spcBef>
                <a:spcPts val="0"/>
              </a:spcBef>
              <a:spcAft>
                <a:spcPts val="0"/>
              </a:spcAft>
              <a:buClr>
                <a:schemeClr val="dk1"/>
              </a:buClr>
              <a:buSzPts val="3200"/>
              <a:buFont typeface="Arial"/>
              <a:buChar char="•"/>
            </a:pPr>
            <a:r>
              <a:rPr lang="en-US" sz="3800" dirty="0">
                <a:solidFill>
                  <a:schemeClr val="dk1"/>
                </a:solidFill>
                <a:latin typeface="Brandon Grotesque Regular" panose="020B0503020203060202" pitchFamily="34" charset="77"/>
                <a:sym typeface="Arial"/>
              </a:rPr>
              <a:t>Due by </a:t>
            </a:r>
            <a:r>
              <a:rPr lang="en-US" sz="3800" dirty="0">
                <a:solidFill>
                  <a:schemeClr val="dk1"/>
                </a:solidFill>
                <a:latin typeface="Brandon Grotesque Regular" panose="020B0503020203060202" pitchFamily="34" charset="77"/>
              </a:rPr>
              <a:t>April</a:t>
            </a:r>
            <a:r>
              <a:rPr lang="en-US" sz="3800" dirty="0">
                <a:solidFill>
                  <a:schemeClr val="dk1"/>
                </a:solidFill>
                <a:latin typeface="Brandon Grotesque Regular" panose="020B0503020203060202" pitchFamily="34" charset="77"/>
                <a:sym typeface="Arial"/>
              </a:rPr>
              <a:t> 1, 2023</a:t>
            </a:r>
            <a:br>
              <a:rPr lang="en-US" sz="3800" dirty="0">
                <a:solidFill>
                  <a:schemeClr val="dk1"/>
                </a:solidFill>
                <a:latin typeface="Brandon Grotesque Regular" panose="020B0503020203060202" pitchFamily="34" charset="77"/>
                <a:sym typeface="Arial"/>
              </a:rPr>
            </a:br>
            <a:endParaRPr sz="3800" dirty="0">
              <a:solidFill>
                <a:schemeClr val="dk1"/>
              </a:solidFill>
              <a:latin typeface="Brandon Grotesque Regular" panose="020B0503020203060202" pitchFamily="34" charset="77"/>
              <a:sym typeface="Arial"/>
            </a:endParaRPr>
          </a:p>
          <a:p>
            <a:pPr marL="285750" marR="0" lvl="0" indent="-285750" algn="l" rtl="0">
              <a:spcBef>
                <a:spcPts val="0"/>
              </a:spcBef>
              <a:spcAft>
                <a:spcPts val="0"/>
              </a:spcAft>
              <a:buClr>
                <a:schemeClr val="dk1"/>
              </a:buClr>
              <a:buSzPts val="3200"/>
              <a:buFont typeface="Arial"/>
              <a:buChar char="•"/>
            </a:pPr>
            <a:r>
              <a:rPr lang="en-US" sz="3800" dirty="0">
                <a:solidFill>
                  <a:schemeClr val="dk1"/>
                </a:solidFill>
                <a:latin typeface="Brandon Grotesque Regular" panose="020B0503020203060202" pitchFamily="34" charset="77"/>
                <a:sym typeface="Arial"/>
              </a:rPr>
              <a:t>STA only, not external awards or sports</a:t>
            </a:r>
            <a:endParaRPr sz="3800" dirty="0">
              <a:latin typeface="Brandon Grotesque Regular" panose="020B0503020203060202" pitchFamily="34" charset="77"/>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p27"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6850" y="277402"/>
            <a:ext cx="12192000" cy="6858000"/>
          </a:xfrm>
          <a:prstGeom prst="rect">
            <a:avLst/>
          </a:prstGeom>
          <a:noFill/>
          <a:ln>
            <a:noFill/>
          </a:ln>
        </p:spPr>
      </p:pic>
      <p:sp>
        <p:nvSpPr>
          <p:cNvPr id="280" name="Google Shape;280;p27"/>
          <p:cNvSpPr txBox="1"/>
          <p:nvPr/>
        </p:nvSpPr>
        <p:spPr>
          <a:xfrm>
            <a:off x="1504709" y="264578"/>
            <a:ext cx="10081549"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dirty="0">
                <a:solidFill>
                  <a:schemeClr val="dk1"/>
                </a:solidFill>
                <a:latin typeface="Brandon Grotesque Medium" panose="020B0503020203060202" pitchFamily="34" charset="77"/>
                <a:sym typeface="Arial"/>
              </a:rPr>
              <a:t>YEARBOOK MODERATORS</a:t>
            </a:r>
            <a:endParaRPr sz="4400" dirty="0">
              <a:latin typeface="Brandon Grotesque Medium" panose="020B0503020203060202" pitchFamily="34" charset="77"/>
            </a:endParaRPr>
          </a:p>
          <a:p>
            <a:pPr marL="0" marR="0" lvl="0" indent="0" algn="ctr" rtl="0">
              <a:spcBef>
                <a:spcPts val="0"/>
              </a:spcBef>
              <a:spcAft>
                <a:spcPts val="0"/>
              </a:spcAft>
              <a:buNone/>
            </a:pPr>
            <a:r>
              <a:rPr lang="en-US" sz="4000" b="1" dirty="0">
                <a:solidFill>
                  <a:schemeClr val="dk1"/>
                </a:solidFill>
                <a:latin typeface="Brandon Grotesque Regular" panose="020B0503020203060202" pitchFamily="34" charset="77"/>
                <a:sym typeface="Arial"/>
              </a:rPr>
              <a:t>Questions?</a:t>
            </a:r>
            <a:endParaRPr sz="4000" dirty="0">
              <a:latin typeface="Brandon Grotesque Regular" panose="020B0503020203060202" pitchFamily="34" charset="77"/>
            </a:endParaRPr>
          </a:p>
        </p:txBody>
      </p:sp>
      <p:sp>
        <p:nvSpPr>
          <p:cNvPr id="281" name="Google Shape;281;p27"/>
          <p:cNvSpPr txBox="1"/>
          <p:nvPr/>
        </p:nvSpPr>
        <p:spPr>
          <a:xfrm>
            <a:off x="409427" y="5299981"/>
            <a:ext cx="116442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Brandon Grotesque Regular" panose="020B0503020203060202" pitchFamily="34" charset="77"/>
                <a:ea typeface="Calibri"/>
                <a:cs typeface="Calibri"/>
                <a:sym typeface="Calibri"/>
              </a:rPr>
              <a:t>                Tom Weber			 Lisa Deyak				Sara Krivak</a:t>
            </a:r>
            <a:endParaRPr sz="1800" dirty="0">
              <a:latin typeface="Brandon Grotesque Regular" panose="020B0503020203060202" pitchFamily="34" charset="77"/>
            </a:endParaRPr>
          </a:p>
          <a:p>
            <a:pPr marL="0" marR="0" lvl="0" indent="0" algn="l" rtl="0">
              <a:spcBef>
                <a:spcPts val="0"/>
              </a:spcBef>
              <a:spcAft>
                <a:spcPts val="0"/>
              </a:spcAft>
              <a:buNone/>
            </a:pPr>
            <a:r>
              <a:rPr lang="en-US" sz="1800" dirty="0">
                <a:solidFill>
                  <a:schemeClr val="dk1"/>
                </a:solidFill>
                <a:latin typeface="Brandon Grotesque Regular" panose="020B0503020203060202" pitchFamily="34" charset="77"/>
                <a:ea typeface="Calibri"/>
                <a:cs typeface="Calibri"/>
                <a:sym typeface="Calibri"/>
              </a:rPr>
              <a:t>                tjweber@cadets.com		                   ldeyak@cadets.com			skrivak@cadet</a:t>
            </a:r>
            <a:r>
              <a:rPr lang="en-US" sz="1800" dirty="0">
                <a:solidFill>
                  <a:schemeClr val="dk1"/>
                </a:solidFill>
                <a:latin typeface="Calibri"/>
                <a:ea typeface="Calibri"/>
                <a:cs typeface="Calibri"/>
                <a:sym typeface="Calibri"/>
              </a:rPr>
              <a:t>.com</a:t>
            </a:r>
            <a:endParaRPr dirty="0"/>
          </a:p>
        </p:txBody>
      </p:sp>
      <p:pic>
        <p:nvPicPr>
          <p:cNvPr id="282" name="Google Shape;282;p27" descr="A person wearing a blue shirt and smiling at the camera&#10;&#10;Description automatically generated"/>
          <p:cNvPicPr preferRelativeResize="0"/>
          <p:nvPr/>
        </p:nvPicPr>
        <p:blipFill rotWithShape="1">
          <a:blip r:embed="rId4">
            <a:alphaModFix/>
          </a:blip>
          <a:srcRect/>
          <a:stretch/>
        </p:blipFill>
        <p:spPr>
          <a:xfrm>
            <a:off x="8849866" y="1823012"/>
            <a:ext cx="2736392" cy="3211975"/>
          </a:xfrm>
          <a:prstGeom prst="rect">
            <a:avLst/>
          </a:prstGeom>
          <a:noFill/>
          <a:ln>
            <a:noFill/>
          </a:ln>
        </p:spPr>
      </p:pic>
      <p:pic>
        <p:nvPicPr>
          <p:cNvPr id="283" name="Google Shape;283;p27" descr="A person wearing glasses and smiling at the camera&#10;&#10;Description automatically generated"/>
          <p:cNvPicPr preferRelativeResize="0"/>
          <p:nvPr/>
        </p:nvPicPr>
        <p:blipFill rotWithShape="1">
          <a:blip r:embed="rId5">
            <a:alphaModFix/>
          </a:blip>
          <a:srcRect/>
          <a:stretch/>
        </p:blipFill>
        <p:spPr>
          <a:xfrm>
            <a:off x="409427" y="1823012"/>
            <a:ext cx="2736393" cy="3211975"/>
          </a:xfrm>
          <a:prstGeom prst="rect">
            <a:avLst/>
          </a:prstGeom>
          <a:noFill/>
          <a:ln>
            <a:noFill/>
          </a:ln>
        </p:spPr>
      </p:pic>
      <p:pic>
        <p:nvPicPr>
          <p:cNvPr id="284" name="Google Shape;284;p27"/>
          <p:cNvPicPr preferRelativeResize="0"/>
          <p:nvPr/>
        </p:nvPicPr>
        <p:blipFill rotWithShape="1">
          <a:blip r:embed="rId6">
            <a:alphaModFix/>
          </a:blip>
          <a:srcRect l="9535" t="-1670" r="19249" b="1670"/>
          <a:stretch/>
        </p:blipFill>
        <p:spPr>
          <a:xfrm>
            <a:off x="4629650" y="1695725"/>
            <a:ext cx="2736399" cy="3339250"/>
          </a:xfrm>
          <a:prstGeom prst="rect">
            <a:avLst/>
          </a:prstGeom>
          <a:noFill/>
          <a:ln>
            <a:noFill/>
          </a:ln>
        </p:spPr>
      </p:pic>
      <p:sp>
        <p:nvSpPr>
          <p:cNvPr id="2" name="TextBox 1">
            <a:extLst>
              <a:ext uri="{FF2B5EF4-FFF2-40B4-BE49-F238E27FC236}">
                <a16:creationId xmlns:a16="http://schemas.microsoft.com/office/drawing/2014/main" id="{AA844EBC-593B-1380-EB5D-FC099F92BE51}"/>
              </a:ext>
            </a:extLst>
          </p:cNvPr>
          <p:cNvSpPr txBox="1"/>
          <p:nvPr/>
        </p:nvSpPr>
        <p:spPr>
          <a:xfrm>
            <a:off x="2362200" y="6211266"/>
            <a:ext cx="7188200" cy="369332"/>
          </a:xfrm>
          <a:prstGeom prst="rect">
            <a:avLst/>
          </a:prstGeom>
          <a:noFill/>
        </p:spPr>
        <p:txBody>
          <a:bodyPr wrap="square" rtlCol="0">
            <a:spAutoFit/>
          </a:bodyPr>
          <a:lstStyle/>
          <a:p>
            <a:pPr algn="ctr"/>
            <a:r>
              <a:rPr lang="en-US" sz="1800" dirty="0">
                <a:solidFill>
                  <a:schemeClr val="tx1"/>
                </a:solidFill>
                <a:latin typeface="Brandon Grotesque Regular" panose="020B0503020203060202" pitchFamily="34" charset="77"/>
              </a:rPr>
              <a:t>All information and links will be available on the </a:t>
            </a:r>
            <a:r>
              <a:rPr lang="en-US" sz="1800" u="sng" dirty="0">
                <a:solidFill>
                  <a:schemeClr val="tx1"/>
                </a:solidFill>
                <a:latin typeface="Brandon Grotesque Regular" panose="020B0503020203060202" pitchFamily="34" charset="77"/>
                <a:hlinkClick r:id="rId7">
                  <a:extLst>
                    <a:ext uri="{A12FA001-AC4F-418D-AE19-62706E023703}">
                      <ahyp:hlinkClr xmlns:ahyp="http://schemas.microsoft.com/office/drawing/2018/hyperlinkcolor" val="tx"/>
                    </a:ext>
                  </a:extLst>
                </a:hlinkClick>
              </a:rPr>
              <a:t>Senior Information page</a:t>
            </a:r>
            <a:r>
              <a:rPr lang="en-US" sz="1800" dirty="0">
                <a:solidFill>
                  <a:schemeClr val="tx1"/>
                </a:solidFill>
                <a:latin typeface="Brandon Grotesque Regular" panose="020B0503020203060202" pitchFamily="34" charset="77"/>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59055" y="-15240"/>
            <a:ext cx="12192000" cy="6858000"/>
          </a:xfrm>
          <a:prstGeom prst="rect">
            <a:avLst/>
          </a:prstGeom>
          <a:noFill/>
          <a:ln>
            <a:noFill/>
          </a:ln>
        </p:spPr>
      </p:pic>
      <p:sp>
        <p:nvSpPr>
          <p:cNvPr id="138" name="Google Shape;138;p8"/>
          <p:cNvSpPr txBox="1"/>
          <p:nvPr/>
        </p:nvSpPr>
        <p:spPr>
          <a:xfrm>
            <a:off x="2692400" y="2653405"/>
            <a:ext cx="7543800" cy="87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lvl="0" algn="ctr">
              <a:lnSpc>
                <a:spcPct val="90000"/>
              </a:lnSpc>
              <a:buClr>
                <a:schemeClr val="dk1"/>
              </a:buClr>
              <a:buSzPts val="6000"/>
            </a:pPr>
            <a:r>
              <a:rPr lang="en-US" sz="5400" dirty="0">
                <a:solidFill>
                  <a:schemeClr val="dk1"/>
                </a:solidFill>
                <a:latin typeface="Brandon Grotesque Medium" panose="020B0503020203060202" pitchFamily="34" charset="77"/>
              </a:rPr>
              <a:t>MOTHER’S CLUB</a:t>
            </a:r>
            <a:endParaRPr lang="en-US" sz="5400" dirty="0">
              <a:latin typeface="Brandon Grotesque Medium" panose="020B0503020203060202" pitchFamily="34" charset="77"/>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39" name="Google Shape;139;p8"/>
          <p:cNvSpPr txBox="1"/>
          <p:nvPr/>
        </p:nvSpPr>
        <p:spPr>
          <a:xfrm>
            <a:off x="481336" y="3222641"/>
            <a:ext cx="11229327" cy="2549134"/>
          </a:xfrm>
          <a:prstGeom prst="rect">
            <a:avLst/>
          </a:prstGeom>
          <a:noFill/>
          <a:ln>
            <a:noFill/>
          </a:ln>
        </p:spPr>
        <p:txBody>
          <a:bodyPr spcFirstLastPara="1" wrap="square" lIns="91425" tIns="91425" rIns="91425" bIns="91425" anchor="t" anchorCtr="0">
            <a:noAutofit/>
          </a:bodyPr>
          <a:lstStyle/>
          <a:p>
            <a:pPr lvl="0"/>
            <a:endParaRPr lang="en-US" sz="3600" dirty="0">
              <a:solidFill>
                <a:schemeClr val="dk1"/>
              </a:solidFill>
              <a:latin typeface="Brandon Grotesque Regular" panose="020B0503020203060202" pitchFamily="34" charset="77"/>
            </a:endParaRPr>
          </a:p>
        </p:txBody>
      </p:sp>
    </p:spTree>
    <p:extLst>
      <p:ext uri="{BB962C8B-B14F-4D97-AF65-F5344CB8AC3E}">
        <p14:creationId xmlns:p14="http://schemas.microsoft.com/office/powerpoint/2010/main" val="21251412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106680" y="30480"/>
            <a:ext cx="11887200" cy="6774180"/>
          </a:xfrm>
          <a:prstGeom prst="rect">
            <a:avLst/>
          </a:prstGeom>
          <a:noFill/>
          <a:ln>
            <a:noFill/>
          </a:ln>
        </p:spPr>
      </p:pic>
      <p:sp>
        <p:nvSpPr>
          <p:cNvPr id="138" name="Google Shape;138;p8"/>
          <p:cNvSpPr txBox="1"/>
          <p:nvPr/>
        </p:nvSpPr>
        <p:spPr>
          <a:xfrm>
            <a:off x="3858261" y="2765165"/>
            <a:ext cx="3898899" cy="1021976"/>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lvl="0">
              <a:lnSpc>
                <a:spcPct val="90000"/>
              </a:lnSpc>
              <a:buClr>
                <a:schemeClr val="dk1"/>
              </a:buClr>
              <a:buSzPts val="6000"/>
            </a:pPr>
            <a:r>
              <a:rPr lang="en-US" sz="5400" dirty="0">
                <a:solidFill>
                  <a:schemeClr val="dk1"/>
                </a:solidFill>
                <a:latin typeface="Brandon Grotesque Medium" panose="020B0503020203060202" pitchFamily="34" charset="77"/>
              </a:rPr>
              <a:t>Father’s Club</a:t>
            </a:r>
            <a:endParaRPr lang="en-US" sz="5400" dirty="0">
              <a:latin typeface="Brandon Grotesque Medium" panose="020B0503020203060202" pitchFamily="34" charset="77"/>
            </a:endParaRPr>
          </a:p>
          <a:p>
            <a:pPr marL="0" marR="0" lvl="0" indent="0" algn="ctr" rtl="0">
              <a:spcBef>
                <a:spcPts val="0"/>
              </a:spcBef>
              <a:spcAft>
                <a:spcPts val="0"/>
              </a:spcAft>
              <a:buClr>
                <a:schemeClr val="dk1"/>
              </a:buClr>
              <a:buSzPts val="3400"/>
              <a:buFont typeface="Calibri"/>
              <a:buNone/>
            </a:pPr>
            <a:endParaRPr sz="3400" u="none" strike="noStrike" cap="none" dirty="0">
              <a:solidFill>
                <a:schemeClr val="dk1"/>
              </a:solidFill>
              <a:latin typeface="Brandon Grotesque Regular" panose="020B0503020203060202" pitchFamily="34" charset="77"/>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u="none" strike="noStrike" cap="none" dirty="0">
              <a:solidFill>
                <a:schemeClr val="dk1"/>
              </a:solidFill>
              <a:latin typeface="Brandon Grotesque Regular" panose="020B0503020203060202" pitchFamily="34" charset="77"/>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u="none" strike="noStrike" cap="none" dirty="0">
              <a:solidFill>
                <a:schemeClr val="dk1"/>
              </a:solidFill>
              <a:latin typeface="Brandon Grotesque Regular" panose="020B0503020203060202" pitchFamily="34" charset="77"/>
              <a:ea typeface="Calibri"/>
              <a:cs typeface="Calibri"/>
              <a:sym typeface="Calibri"/>
            </a:endParaRPr>
          </a:p>
        </p:txBody>
      </p:sp>
    </p:spTree>
    <p:extLst>
      <p:ext uri="{BB962C8B-B14F-4D97-AF65-F5344CB8AC3E}">
        <p14:creationId xmlns:p14="http://schemas.microsoft.com/office/powerpoint/2010/main" val="429751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1EE61626-B7FD-3755-9285-31A33DBC2C14}"/>
              </a:ext>
            </a:extLst>
          </p:cNvPr>
          <p:cNvGraphicFramePr/>
          <p:nvPr/>
        </p:nvGraphicFramePr>
        <p:xfrm>
          <a:off x="4591248" y="57742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1.png">
            <a:extLst>
              <a:ext uri="{FF2B5EF4-FFF2-40B4-BE49-F238E27FC236}">
                <a16:creationId xmlns:a16="http://schemas.microsoft.com/office/drawing/2014/main" id="{657E0AB6-E22B-13BC-08BE-FDB8A8A4CEC1}"/>
              </a:ext>
            </a:extLst>
          </p:cNvPr>
          <p:cNvPicPr/>
          <p:nvPr/>
        </p:nvPicPr>
        <p:blipFill>
          <a:blip r:embed="rId8"/>
          <a:srcRect/>
          <a:stretch>
            <a:fillRect/>
          </a:stretch>
        </p:blipFill>
        <p:spPr>
          <a:xfrm>
            <a:off x="605218" y="1245662"/>
            <a:ext cx="4656590" cy="4366676"/>
          </a:xfrm>
          <a:prstGeom prst="rect">
            <a:avLst/>
          </a:prstGeom>
          <a:ln/>
        </p:spPr>
      </p:pic>
    </p:spTree>
    <p:extLst>
      <p:ext uri="{BB962C8B-B14F-4D97-AF65-F5344CB8AC3E}">
        <p14:creationId xmlns:p14="http://schemas.microsoft.com/office/powerpoint/2010/main" val="1078249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B702081-D864-7736-ACAE-605A568F5E5D}"/>
              </a:ext>
            </a:extLst>
          </p:cNvPr>
          <p:cNvCxnSpPr>
            <a:cxnSpLocks/>
            <a:stCxn id="94" idx="1"/>
          </p:cNvCxnSpPr>
          <p:nvPr/>
        </p:nvCxnSpPr>
        <p:spPr>
          <a:xfrm flipV="1">
            <a:off x="2801231" y="1598334"/>
            <a:ext cx="8560108" cy="12023"/>
          </a:xfrm>
          <a:prstGeom prst="line">
            <a:avLst/>
          </a:prstGeom>
        </p:spPr>
        <p:style>
          <a:lnRef idx="1">
            <a:schemeClr val="accent1"/>
          </a:lnRef>
          <a:fillRef idx="0">
            <a:schemeClr val="accent1"/>
          </a:fillRef>
          <a:effectRef idx="0">
            <a:schemeClr val="accent1"/>
          </a:effectRef>
          <a:fontRef idx="minor">
            <a:schemeClr val="tx1"/>
          </a:fontRef>
        </p:style>
      </p:cxnSp>
      <p:sp>
        <p:nvSpPr>
          <p:cNvPr id="4" name="Diamond 3">
            <a:extLst>
              <a:ext uri="{FF2B5EF4-FFF2-40B4-BE49-F238E27FC236}">
                <a16:creationId xmlns:a16="http://schemas.microsoft.com/office/drawing/2014/main" id="{C3532A47-021C-2465-4D92-4D369B4D8DF8}"/>
              </a:ext>
            </a:extLst>
          </p:cNvPr>
          <p:cNvSpPr/>
          <p:nvPr/>
        </p:nvSpPr>
        <p:spPr>
          <a:xfrm>
            <a:off x="5437632"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917C0AD-60C9-5C51-B531-CC2FA2FC8D5C}"/>
              </a:ext>
            </a:extLst>
          </p:cNvPr>
          <p:cNvSpPr txBox="1"/>
          <p:nvPr/>
        </p:nvSpPr>
        <p:spPr>
          <a:xfrm>
            <a:off x="3535330" y="827024"/>
            <a:ext cx="615874"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Aug</a:t>
            </a:r>
          </a:p>
        </p:txBody>
      </p:sp>
      <p:sp>
        <p:nvSpPr>
          <p:cNvPr id="6" name="TextBox 5">
            <a:extLst>
              <a:ext uri="{FF2B5EF4-FFF2-40B4-BE49-F238E27FC236}">
                <a16:creationId xmlns:a16="http://schemas.microsoft.com/office/drawing/2014/main" id="{DCB5DC4D-C5E0-9F5C-406C-2B440481C42A}"/>
              </a:ext>
            </a:extLst>
          </p:cNvPr>
          <p:cNvSpPr txBox="1"/>
          <p:nvPr/>
        </p:nvSpPr>
        <p:spPr>
          <a:xfrm>
            <a:off x="4339792" y="827024"/>
            <a:ext cx="668773"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Sept</a:t>
            </a:r>
          </a:p>
        </p:txBody>
      </p:sp>
      <p:sp>
        <p:nvSpPr>
          <p:cNvPr id="7" name="TextBox 6">
            <a:extLst>
              <a:ext uri="{FF2B5EF4-FFF2-40B4-BE49-F238E27FC236}">
                <a16:creationId xmlns:a16="http://schemas.microsoft.com/office/drawing/2014/main" id="{0B8422B2-393A-3581-B1C5-076F2F77F357}"/>
              </a:ext>
            </a:extLst>
          </p:cNvPr>
          <p:cNvSpPr txBox="1"/>
          <p:nvPr/>
        </p:nvSpPr>
        <p:spPr>
          <a:xfrm>
            <a:off x="5266432" y="827024"/>
            <a:ext cx="548548"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Oct</a:t>
            </a:r>
          </a:p>
        </p:txBody>
      </p:sp>
      <p:sp>
        <p:nvSpPr>
          <p:cNvPr id="8" name="TextBox 7">
            <a:extLst>
              <a:ext uri="{FF2B5EF4-FFF2-40B4-BE49-F238E27FC236}">
                <a16:creationId xmlns:a16="http://schemas.microsoft.com/office/drawing/2014/main" id="{50D2381F-4251-84B6-BD6A-28E1009A7AD5}"/>
              </a:ext>
            </a:extLst>
          </p:cNvPr>
          <p:cNvSpPr txBox="1"/>
          <p:nvPr/>
        </p:nvSpPr>
        <p:spPr>
          <a:xfrm>
            <a:off x="6079934" y="827024"/>
            <a:ext cx="609462"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Nov</a:t>
            </a:r>
          </a:p>
        </p:txBody>
      </p:sp>
      <p:sp>
        <p:nvSpPr>
          <p:cNvPr id="9" name="TextBox 8">
            <a:extLst>
              <a:ext uri="{FF2B5EF4-FFF2-40B4-BE49-F238E27FC236}">
                <a16:creationId xmlns:a16="http://schemas.microsoft.com/office/drawing/2014/main" id="{00A8F5D0-0771-0E03-5685-09E4F65A2BB0}"/>
              </a:ext>
            </a:extLst>
          </p:cNvPr>
          <p:cNvSpPr txBox="1"/>
          <p:nvPr/>
        </p:nvSpPr>
        <p:spPr>
          <a:xfrm>
            <a:off x="6923315" y="827024"/>
            <a:ext cx="583814"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Dec</a:t>
            </a:r>
          </a:p>
        </p:txBody>
      </p:sp>
      <p:sp>
        <p:nvSpPr>
          <p:cNvPr id="10" name="TextBox 9">
            <a:extLst>
              <a:ext uri="{FF2B5EF4-FFF2-40B4-BE49-F238E27FC236}">
                <a16:creationId xmlns:a16="http://schemas.microsoft.com/office/drawing/2014/main" id="{08538E8B-F023-EFE1-8C83-790A03D11930}"/>
              </a:ext>
            </a:extLst>
          </p:cNvPr>
          <p:cNvSpPr txBox="1"/>
          <p:nvPr/>
        </p:nvSpPr>
        <p:spPr>
          <a:xfrm>
            <a:off x="7775993" y="827024"/>
            <a:ext cx="548548"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Jan</a:t>
            </a:r>
          </a:p>
        </p:txBody>
      </p:sp>
      <p:sp>
        <p:nvSpPr>
          <p:cNvPr id="11" name="TextBox 10">
            <a:extLst>
              <a:ext uri="{FF2B5EF4-FFF2-40B4-BE49-F238E27FC236}">
                <a16:creationId xmlns:a16="http://schemas.microsoft.com/office/drawing/2014/main" id="{370F8A9D-08E0-A1C3-113E-41DCFA2FBEAF}"/>
              </a:ext>
            </a:extLst>
          </p:cNvPr>
          <p:cNvSpPr txBox="1"/>
          <p:nvPr/>
        </p:nvSpPr>
        <p:spPr>
          <a:xfrm>
            <a:off x="8571638" y="827024"/>
            <a:ext cx="577402"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Feb</a:t>
            </a:r>
          </a:p>
        </p:txBody>
      </p:sp>
      <p:sp>
        <p:nvSpPr>
          <p:cNvPr id="12" name="TextBox 11">
            <a:extLst>
              <a:ext uri="{FF2B5EF4-FFF2-40B4-BE49-F238E27FC236}">
                <a16:creationId xmlns:a16="http://schemas.microsoft.com/office/drawing/2014/main" id="{D3A7ED23-AE2E-8618-4AC2-259AE10BCEF3}"/>
              </a:ext>
            </a:extLst>
          </p:cNvPr>
          <p:cNvSpPr txBox="1"/>
          <p:nvPr/>
        </p:nvSpPr>
        <p:spPr>
          <a:xfrm>
            <a:off x="9381709" y="827024"/>
            <a:ext cx="603050"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Mar</a:t>
            </a:r>
          </a:p>
        </p:txBody>
      </p:sp>
      <p:sp>
        <p:nvSpPr>
          <p:cNvPr id="13" name="TextBox 12">
            <a:extLst>
              <a:ext uri="{FF2B5EF4-FFF2-40B4-BE49-F238E27FC236}">
                <a16:creationId xmlns:a16="http://schemas.microsoft.com/office/drawing/2014/main" id="{BBDCE765-763C-22D5-F1D6-D35AAB8F4CC5}"/>
              </a:ext>
            </a:extLst>
          </p:cNvPr>
          <p:cNvSpPr txBox="1"/>
          <p:nvPr/>
        </p:nvSpPr>
        <p:spPr>
          <a:xfrm>
            <a:off x="10235060" y="827024"/>
            <a:ext cx="569388"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Apr</a:t>
            </a:r>
          </a:p>
        </p:txBody>
      </p:sp>
      <p:sp>
        <p:nvSpPr>
          <p:cNvPr id="14" name="TextBox 13">
            <a:extLst>
              <a:ext uri="{FF2B5EF4-FFF2-40B4-BE49-F238E27FC236}">
                <a16:creationId xmlns:a16="http://schemas.microsoft.com/office/drawing/2014/main" id="{01334407-2784-DE82-7BED-452041CBFCD8}"/>
              </a:ext>
            </a:extLst>
          </p:cNvPr>
          <p:cNvSpPr txBox="1"/>
          <p:nvPr/>
        </p:nvSpPr>
        <p:spPr>
          <a:xfrm>
            <a:off x="11049460" y="827024"/>
            <a:ext cx="636713"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May</a:t>
            </a:r>
          </a:p>
        </p:txBody>
      </p:sp>
      <p:sp>
        <p:nvSpPr>
          <p:cNvPr id="17" name="Diamond 16">
            <a:extLst>
              <a:ext uri="{FF2B5EF4-FFF2-40B4-BE49-F238E27FC236}">
                <a16:creationId xmlns:a16="http://schemas.microsoft.com/office/drawing/2014/main" id="{D62A8D69-CB5E-8F69-B44E-BCA1738B0E6F}"/>
              </a:ext>
            </a:extLst>
          </p:cNvPr>
          <p:cNvSpPr/>
          <p:nvPr/>
        </p:nvSpPr>
        <p:spPr>
          <a:xfrm>
            <a:off x="6252584"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iamond 17">
            <a:extLst>
              <a:ext uri="{FF2B5EF4-FFF2-40B4-BE49-F238E27FC236}">
                <a16:creationId xmlns:a16="http://schemas.microsoft.com/office/drawing/2014/main" id="{EE839F28-A728-B376-F744-4D23D58AFB0C}"/>
              </a:ext>
            </a:extLst>
          </p:cNvPr>
          <p:cNvSpPr/>
          <p:nvPr/>
        </p:nvSpPr>
        <p:spPr>
          <a:xfrm>
            <a:off x="7078172"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iamond 18">
            <a:extLst>
              <a:ext uri="{FF2B5EF4-FFF2-40B4-BE49-F238E27FC236}">
                <a16:creationId xmlns:a16="http://schemas.microsoft.com/office/drawing/2014/main" id="{F379DFA7-95EE-4BB8-587D-4D6000766BC2}"/>
              </a:ext>
            </a:extLst>
          </p:cNvPr>
          <p:cNvSpPr/>
          <p:nvPr/>
        </p:nvSpPr>
        <p:spPr>
          <a:xfrm>
            <a:off x="7954922"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iamond 19">
            <a:extLst>
              <a:ext uri="{FF2B5EF4-FFF2-40B4-BE49-F238E27FC236}">
                <a16:creationId xmlns:a16="http://schemas.microsoft.com/office/drawing/2014/main" id="{DB8A73B0-6399-DD60-FF5F-C9EE3E8C56C0}"/>
              </a:ext>
            </a:extLst>
          </p:cNvPr>
          <p:cNvSpPr/>
          <p:nvPr/>
        </p:nvSpPr>
        <p:spPr>
          <a:xfrm>
            <a:off x="8724251"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iamond 20">
            <a:extLst>
              <a:ext uri="{FF2B5EF4-FFF2-40B4-BE49-F238E27FC236}">
                <a16:creationId xmlns:a16="http://schemas.microsoft.com/office/drawing/2014/main" id="{98B4C478-5E73-1905-4426-20855863A274}"/>
              </a:ext>
            </a:extLst>
          </p:cNvPr>
          <p:cNvSpPr/>
          <p:nvPr/>
        </p:nvSpPr>
        <p:spPr>
          <a:xfrm>
            <a:off x="9546344"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iamond 21">
            <a:extLst>
              <a:ext uri="{FF2B5EF4-FFF2-40B4-BE49-F238E27FC236}">
                <a16:creationId xmlns:a16="http://schemas.microsoft.com/office/drawing/2014/main" id="{B1645F0F-549F-B8C6-611E-EB64F77886EA}"/>
              </a:ext>
            </a:extLst>
          </p:cNvPr>
          <p:cNvSpPr/>
          <p:nvPr/>
        </p:nvSpPr>
        <p:spPr>
          <a:xfrm>
            <a:off x="10382865"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iamond 22">
            <a:extLst>
              <a:ext uri="{FF2B5EF4-FFF2-40B4-BE49-F238E27FC236}">
                <a16:creationId xmlns:a16="http://schemas.microsoft.com/office/drawing/2014/main" id="{F80FCB66-3A2E-CDB4-E645-FB46D9CB2382}"/>
              </a:ext>
            </a:extLst>
          </p:cNvPr>
          <p:cNvSpPr/>
          <p:nvPr/>
        </p:nvSpPr>
        <p:spPr>
          <a:xfrm>
            <a:off x="11229260"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iamond 24">
            <a:extLst>
              <a:ext uri="{FF2B5EF4-FFF2-40B4-BE49-F238E27FC236}">
                <a16:creationId xmlns:a16="http://schemas.microsoft.com/office/drawing/2014/main" id="{9227314E-BC65-31C7-FDB7-7DAA036412C4}"/>
              </a:ext>
            </a:extLst>
          </p:cNvPr>
          <p:cNvSpPr/>
          <p:nvPr/>
        </p:nvSpPr>
        <p:spPr>
          <a:xfrm>
            <a:off x="4538090"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iamond 25">
            <a:extLst>
              <a:ext uri="{FF2B5EF4-FFF2-40B4-BE49-F238E27FC236}">
                <a16:creationId xmlns:a16="http://schemas.microsoft.com/office/drawing/2014/main" id="{ED09F4BC-9608-CC1F-85EA-821419DC6445}"/>
              </a:ext>
            </a:extLst>
          </p:cNvPr>
          <p:cNvSpPr/>
          <p:nvPr/>
        </p:nvSpPr>
        <p:spPr>
          <a:xfrm>
            <a:off x="3688802"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F8DF8EDA-8C9E-B480-4042-7C4210278CBD}"/>
              </a:ext>
            </a:extLst>
          </p:cNvPr>
          <p:cNvSpPr txBox="1"/>
          <p:nvPr/>
        </p:nvSpPr>
        <p:spPr>
          <a:xfrm>
            <a:off x="268173" y="1416546"/>
            <a:ext cx="1677062" cy="369332"/>
          </a:xfrm>
          <a:prstGeom prst="rect">
            <a:avLst/>
          </a:prstGeom>
          <a:noFill/>
        </p:spPr>
        <p:txBody>
          <a:bodyPr wrap="none" rtlCol="0">
            <a:spAutoFit/>
          </a:bodyPr>
          <a:lstStyle/>
          <a:p>
            <a:pPr algn="ctr"/>
            <a:r>
              <a:rPr lang="en-US" b="1" dirty="0">
                <a:latin typeface="Adobe Gothic Std B" panose="020B0800000000000000" pitchFamily="34" charset="-128"/>
                <a:ea typeface="Adobe Gothic Std B" panose="020B0800000000000000" pitchFamily="34" charset="-128"/>
              </a:rPr>
              <a:t>FC Leadership</a:t>
            </a:r>
          </a:p>
        </p:txBody>
      </p:sp>
      <p:cxnSp>
        <p:nvCxnSpPr>
          <p:cNvPr id="28" name="Straight Connector 27">
            <a:extLst>
              <a:ext uri="{FF2B5EF4-FFF2-40B4-BE49-F238E27FC236}">
                <a16:creationId xmlns:a16="http://schemas.microsoft.com/office/drawing/2014/main" id="{1EDB459F-6EC7-0E5C-4576-40B167F2B3F6}"/>
              </a:ext>
            </a:extLst>
          </p:cNvPr>
          <p:cNvCxnSpPr>
            <a:cxnSpLocks/>
          </p:cNvCxnSpPr>
          <p:nvPr/>
        </p:nvCxnSpPr>
        <p:spPr>
          <a:xfrm>
            <a:off x="3769788" y="2438114"/>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Diamond 28">
            <a:extLst>
              <a:ext uri="{FF2B5EF4-FFF2-40B4-BE49-F238E27FC236}">
                <a16:creationId xmlns:a16="http://schemas.microsoft.com/office/drawing/2014/main" id="{D3247C36-195D-220B-F405-04C9722BE4D0}"/>
              </a:ext>
            </a:extLst>
          </p:cNvPr>
          <p:cNvSpPr/>
          <p:nvPr/>
        </p:nvSpPr>
        <p:spPr>
          <a:xfrm>
            <a:off x="4954650" y="230603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iamond 32">
            <a:extLst>
              <a:ext uri="{FF2B5EF4-FFF2-40B4-BE49-F238E27FC236}">
                <a16:creationId xmlns:a16="http://schemas.microsoft.com/office/drawing/2014/main" id="{3691ED11-CA3B-B04D-03F2-9616EE84D05D}"/>
              </a:ext>
            </a:extLst>
          </p:cNvPr>
          <p:cNvSpPr/>
          <p:nvPr/>
        </p:nvSpPr>
        <p:spPr>
          <a:xfrm>
            <a:off x="8290202" y="230603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iamond 35">
            <a:extLst>
              <a:ext uri="{FF2B5EF4-FFF2-40B4-BE49-F238E27FC236}">
                <a16:creationId xmlns:a16="http://schemas.microsoft.com/office/drawing/2014/main" id="{FB72C9E9-9A70-BA0C-55E4-1BA7D4793B9E}"/>
              </a:ext>
            </a:extLst>
          </p:cNvPr>
          <p:cNvSpPr/>
          <p:nvPr/>
        </p:nvSpPr>
        <p:spPr>
          <a:xfrm>
            <a:off x="11229260" y="230603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FEB0140-B08B-A1DA-C900-EC83A8968D3A}"/>
              </a:ext>
            </a:extLst>
          </p:cNvPr>
          <p:cNvSpPr txBox="1"/>
          <p:nvPr/>
        </p:nvSpPr>
        <p:spPr>
          <a:xfrm>
            <a:off x="-94108" y="2244304"/>
            <a:ext cx="2401619" cy="369332"/>
          </a:xfrm>
          <a:prstGeom prst="rect">
            <a:avLst/>
          </a:prstGeom>
          <a:noFill/>
        </p:spPr>
        <p:txBody>
          <a:bodyPr wrap="none" rtlCol="0">
            <a:spAutoFit/>
          </a:bodyPr>
          <a:lstStyle/>
          <a:p>
            <a:pPr algn="ctr"/>
            <a:r>
              <a:rPr lang="en-US" b="1" dirty="0">
                <a:latin typeface="Adobe Gothic Std B" panose="020B0800000000000000" pitchFamily="34" charset="-128"/>
                <a:ea typeface="Adobe Gothic Std B" panose="020B0800000000000000" pitchFamily="34" charset="-128"/>
              </a:rPr>
              <a:t>FC General Assembly</a:t>
            </a:r>
          </a:p>
        </p:txBody>
      </p:sp>
      <p:cxnSp>
        <p:nvCxnSpPr>
          <p:cNvPr id="41" name="Straight Connector 40">
            <a:extLst>
              <a:ext uri="{FF2B5EF4-FFF2-40B4-BE49-F238E27FC236}">
                <a16:creationId xmlns:a16="http://schemas.microsoft.com/office/drawing/2014/main" id="{F158DFEF-4846-65E9-D655-427F3CFF3950}"/>
              </a:ext>
            </a:extLst>
          </p:cNvPr>
          <p:cNvCxnSpPr>
            <a:cxnSpLocks/>
          </p:cNvCxnSpPr>
          <p:nvPr/>
        </p:nvCxnSpPr>
        <p:spPr>
          <a:xfrm>
            <a:off x="3769788" y="3352800"/>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Diamond 41">
            <a:extLst>
              <a:ext uri="{FF2B5EF4-FFF2-40B4-BE49-F238E27FC236}">
                <a16:creationId xmlns:a16="http://schemas.microsoft.com/office/drawing/2014/main" id="{44C5296B-0E02-B6E7-C908-D420B47FC36F}"/>
              </a:ext>
            </a:extLst>
          </p:cNvPr>
          <p:cNvSpPr/>
          <p:nvPr/>
        </p:nvSpPr>
        <p:spPr>
          <a:xfrm>
            <a:off x="5437632" y="3220721"/>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iamond 42">
            <a:extLst>
              <a:ext uri="{FF2B5EF4-FFF2-40B4-BE49-F238E27FC236}">
                <a16:creationId xmlns:a16="http://schemas.microsoft.com/office/drawing/2014/main" id="{3DA736DB-D085-C5F4-8C7E-39C99D523B45}"/>
              </a:ext>
            </a:extLst>
          </p:cNvPr>
          <p:cNvSpPr/>
          <p:nvPr/>
        </p:nvSpPr>
        <p:spPr>
          <a:xfrm>
            <a:off x="6252584" y="3220721"/>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Diamond 45">
            <a:extLst>
              <a:ext uri="{FF2B5EF4-FFF2-40B4-BE49-F238E27FC236}">
                <a16:creationId xmlns:a16="http://schemas.microsoft.com/office/drawing/2014/main" id="{AB1A97D8-6FA8-04E1-BE46-59DCB6B20C3F}"/>
              </a:ext>
            </a:extLst>
          </p:cNvPr>
          <p:cNvSpPr/>
          <p:nvPr/>
        </p:nvSpPr>
        <p:spPr>
          <a:xfrm>
            <a:off x="8724251" y="3220721"/>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Diamond 46">
            <a:extLst>
              <a:ext uri="{FF2B5EF4-FFF2-40B4-BE49-F238E27FC236}">
                <a16:creationId xmlns:a16="http://schemas.microsoft.com/office/drawing/2014/main" id="{9A980EFA-3899-B430-C036-5E4435B0059B}"/>
              </a:ext>
            </a:extLst>
          </p:cNvPr>
          <p:cNvSpPr/>
          <p:nvPr/>
        </p:nvSpPr>
        <p:spPr>
          <a:xfrm>
            <a:off x="9546344" y="3220721"/>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iamond 50">
            <a:extLst>
              <a:ext uri="{FF2B5EF4-FFF2-40B4-BE49-F238E27FC236}">
                <a16:creationId xmlns:a16="http://schemas.microsoft.com/office/drawing/2014/main" id="{D9CF43F6-C3BD-2DCD-3801-D0E072FF4EBC}"/>
              </a:ext>
            </a:extLst>
          </p:cNvPr>
          <p:cNvSpPr/>
          <p:nvPr/>
        </p:nvSpPr>
        <p:spPr>
          <a:xfrm>
            <a:off x="4538090" y="3220721"/>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963AF89B-F916-52C4-E405-61B1E2690A10}"/>
              </a:ext>
            </a:extLst>
          </p:cNvPr>
          <p:cNvSpPr txBox="1"/>
          <p:nvPr/>
        </p:nvSpPr>
        <p:spPr>
          <a:xfrm>
            <a:off x="110276" y="3158990"/>
            <a:ext cx="1992853" cy="369332"/>
          </a:xfrm>
          <a:prstGeom prst="rect">
            <a:avLst/>
          </a:prstGeom>
          <a:noFill/>
        </p:spPr>
        <p:txBody>
          <a:bodyPr wrap="none" rtlCol="0">
            <a:spAutoFit/>
          </a:bodyPr>
          <a:lstStyle/>
          <a:p>
            <a:pPr algn="ctr"/>
            <a:r>
              <a:rPr lang="en-US" b="1" dirty="0">
                <a:latin typeface="Adobe Gothic Std B" panose="020B0800000000000000" pitchFamily="34" charset="-128"/>
                <a:ea typeface="Adobe Gothic Std B" panose="020B0800000000000000" pitchFamily="34" charset="-128"/>
              </a:rPr>
              <a:t>School Functions</a:t>
            </a:r>
          </a:p>
        </p:txBody>
      </p:sp>
      <p:cxnSp>
        <p:nvCxnSpPr>
          <p:cNvPr id="54" name="Straight Connector 53">
            <a:extLst>
              <a:ext uri="{FF2B5EF4-FFF2-40B4-BE49-F238E27FC236}">
                <a16:creationId xmlns:a16="http://schemas.microsoft.com/office/drawing/2014/main" id="{25536E5F-C131-DF09-7B29-4AE94E204773}"/>
              </a:ext>
            </a:extLst>
          </p:cNvPr>
          <p:cNvCxnSpPr>
            <a:cxnSpLocks/>
          </p:cNvCxnSpPr>
          <p:nvPr/>
        </p:nvCxnSpPr>
        <p:spPr>
          <a:xfrm>
            <a:off x="3769788" y="4334884"/>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55" name="Diamond 54">
            <a:extLst>
              <a:ext uri="{FF2B5EF4-FFF2-40B4-BE49-F238E27FC236}">
                <a16:creationId xmlns:a16="http://schemas.microsoft.com/office/drawing/2014/main" id="{4DBF99F7-DAB8-B20C-0EE9-00D24E7C4589}"/>
              </a:ext>
            </a:extLst>
          </p:cNvPr>
          <p:cNvSpPr/>
          <p:nvPr/>
        </p:nvSpPr>
        <p:spPr>
          <a:xfrm>
            <a:off x="8160512" y="420280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Diamond 58">
            <a:extLst>
              <a:ext uri="{FF2B5EF4-FFF2-40B4-BE49-F238E27FC236}">
                <a16:creationId xmlns:a16="http://schemas.microsoft.com/office/drawing/2014/main" id="{D6857313-76EA-DF87-DFF3-647D453B9C38}"/>
              </a:ext>
            </a:extLst>
          </p:cNvPr>
          <p:cNvSpPr/>
          <p:nvPr/>
        </p:nvSpPr>
        <p:spPr>
          <a:xfrm>
            <a:off x="9750411" y="420280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Diamond 60">
            <a:extLst>
              <a:ext uri="{FF2B5EF4-FFF2-40B4-BE49-F238E27FC236}">
                <a16:creationId xmlns:a16="http://schemas.microsoft.com/office/drawing/2014/main" id="{381EF858-536A-1D52-5FE3-D45BBE688547}"/>
              </a:ext>
            </a:extLst>
          </p:cNvPr>
          <p:cNvSpPr/>
          <p:nvPr/>
        </p:nvSpPr>
        <p:spPr>
          <a:xfrm>
            <a:off x="10382865" y="420280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Diamond 61">
            <a:extLst>
              <a:ext uri="{FF2B5EF4-FFF2-40B4-BE49-F238E27FC236}">
                <a16:creationId xmlns:a16="http://schemas.microsoft.com/office/drawing/2014/main" id="{24E7976D-F7C6-8E54-90EE-187A2DB87C58}"/>
              </a:ext>
            </a:extLst>
          </p:cNvPr>
          <p:cNvSpPr/>
          <p:nvPr/>
        </p:nvSpPr>
        <p:spPr>
          <a:xfrm>
            <a:off x="11229260" y="420280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BFE6763F-1192-291F-815A-5AF3768FD4BF}"/>
              </a:ext>
            </a:extLst>
          </p:cNvPr>
          <p:cNvSpPr txBox="1"/>
          <p:nvPr/>
        </p:nvSpPr>
        <p:spPr>
          <a:xfrm>
            <a:off x="167983" y="4141074"/>
            <a:ext cx="1877438" cy="369332"/>
          </a:xfrm>
          <a:prstGeom prst="rect">
            <a:avLst/>
          </a:prstGeom>
          <a:noFill/>
        </p:spPr>
        <p:txBody>
          <a:bodyPr wrap="none" rtlCol="0">
            <a:spAutoFit/>
          </a:bodyPr>
          <a:lstStyle/>
          <a:p>
            <a:pPr algn="ctr"/>
            <a:r>
              <a:rPr lang="en-US" b="1" dirty="0">
                <a:latin typeface="Adobe Gothic Std B" panose="020B0800000000000000" pitchFamily="34" charset="-128"/>
                <a:ea typeface="Adobe Gothic Std B" panose="020B0800000000000000" pitchFamily="34" charset="-128"/>
              </a:rPr>
              <a:t>FC Mega-Events</a:t>
            </a:r>
          </a:p>
        </p:txBody>
      </p:sp>
      <p:cxnSp>
        <p:nvCxnSpPr>
          <p:cNvPr id="67" name="Straight Connector 66">
            <a:extLst>
              <a:ext uri="{FF2B5EF4-FFF2-40B4-BE49-F238E27FC236}">
                <a16:creationId xmlns:a16="http://schemas.microsoft.com/office/drawing/2014/main" id="{0BA75093-8165-D246-EC88-71034888CEDA}"/>
              </a:ext>
            </a:extLst>
          </p:cNvPr>
          <p:cNvCxnSpPr>
            <a:cxnSpLocks/>
          </p:cNvCxnSpPr>
          <p:nvPr/>
        </p:nvCxnSpPr>
        <p:spPr>
          <a:xfrm>
            <a:off x="3769788" y="5227323"/>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68" name="Diamond 67">
            <a:extLst>
              <a:ext uri="{FF2B5EF4-FFF2-40B4-BE49-F238E27FC236}">
                <a16:creationId xmlns:a16="http://schemas.microsoft.com/office/drawing/2014/main" id="{F5E6ED62-7802-9E44-B675-53208E62BB25}"/>
              </a:ext>
            </a:extLst>
          </p:cNvPr>
          <p:cNvSpPr/>
          <p:nvPr/>
        </p:nvSpPr>
        <p:spPr>
          <a:xfrm>
            <a:off x="5437632" y="5095244"/>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Diamond 68">
            <a:extLst>
              <a:ext uri="{FF2B5EF4-FFF2-40B4-BE49-F238E27FC236}">
                <a16:creationId xmlns:a16="http://schemas.microsoft.com/office/drawing/2014/main" id="{7F8DB399-DB15-47E2-8A44-93B489F010E5}"/>
              </a:ext>
            </a:extLst>
          </p:cNvPr>
          <p:cNvSpPr/>
          <p:nvPr/>
        </p:nvSpPr>
        <p:spPr>
          <a:xfrm>
            <a:off x="6252584" y="5095244"/>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Diamond 69">
            <a:extLst>
              <a:ext uri="{FF2B5EF4-FFF2-40B4-BE49-F238E27FC236}">
                <a16:creationId xmlns:a16="http://schemas.microsoft.com/office/drawing/2014/main" id="{961951C1-6F8A-049F-4F22-FCA571DAEFDB}"/>
              </a:ext>
            </a:extLst>
          </p:cNvPr>
          <p:cNvSpPr/>
          <p:nvPr/>
        </p:nvSpPr>
        <p:spPr>
          <a:xfrm>
            <a:off x="7078172" y="5095244"/>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Diamond 71">
            <a:extLst>
              <a:ext uri="{FF2B5EF4-FFF2-40B4-BE49-F238E27FC236}">
                <a16:creationId xmlns:a16="http://schemas.microsoft.com/office/drawing/2014/main" id="{C7046429-BBDE-DB5C-3216-EF587F8B6EFB}"/>
              </a:ext>
            </a:extLst>
          </p:cNvPr>
          <p:cNvSpPr/>
          <p:nvPr/>
        </p:nvSpPr>
        <p:spPr>
          <a:xfrm>
            <a:off x="8724251" y="5095244"/>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Diamond 72">
            <a:extLst>
              <a:ext uri="{FF2B5EF4-FFF2-40B4-BE49-F238E27FC236}">
                <a16:creationId xmlns:a16="http://schemas.microsoft.com/office/drawing/2014/main" id="{ED3215A8-A6CD-A23B-18BD-1A3AAEDD158B}"/>
              </a:ext>
            </a:extLst>
          </p:cNvPr>
          <p:cNvSpPr/>
          <p:nvPr/>
        </p:nvSpPr>
        <p:spPr>
          <a:xfrm>
            <a:off x="9546344" y="5095244"/>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Diamond 74">
            <a:extLst>
              <a:ext uri="{FF2B5EF4-FFF2-40B4-BE49-F238E27FC236}">
                <a16:creationId xmlns:a16="http://schemas.microsoft.com/office/drawing/2014/main" id="{D892AE99-BC53-F653-334C-8B1848E72313}"/>
              </a:ext>
            </a:extLst>
          </p:cNvPr>
          <p:cNvSpPr/>
          <p:nvPr/>
        </p:nvSpPr>
        <p:spPr>
          <a:xfrm>
            <a:off x="11229260" y="5095244"/>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iamond 76">
            <a:extLst>
              <a:ext uri="{FF2B5EF4-FFF2-40B4-BE49-F238E27FC236}">
                <a16:creationId xmlns:a16="http://schemas.microsoft.com/office/drawing/2014/main" id="{DD57833F-33A8-6E38-1E2C-B2FE35FD23D2}"/>
              </a:ext>
            </a:extLst>
          </p:cNvPr>
          <p:cNvSpPr/>
          <p:nvPr/>
        </p:nvSpPr>
        <p:spPr>
          <a:xfrm>
            <a:off x="4538090" y="5095244"/>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3ACE64E3-34BB-774F-3339-9A2CDE4C8CF9}"/>
              </a:ext>
            </a:extLst>
          </p:cNvPr>
          <p:cNvSpPr txBox="1"/>
          <p:nvPr/>
        </p:nvSpPr>
        <p:spPr>
          <a:xfrm>
            <a:off x="18902" y="5033513"/>
            <a:ext cx="2175596" cy="369332"/>
          </a:xfrm>
          <a:prstGeom prst="rect">
            <a:avLst/>
          </a:prstGeom>
          <a:noFill/>
        </p:spPr>
        <p:txBody>
          <a:bodyPr wrap="none" rtlCol="0">
            <a:spAutoFit/>
          </a:bodyPr>
          <a:lstStyle/>
          <a:p>
            <a:pPr algn="ctr"/>
            <a:r>
              <a:rPr lang="en-US" b="1" dirty="0">
                <a:latin typeface="Adobe Gothic Std B" panose="020B0800000000000000" pitchFamily="34" charset="-128"/>
                <a:ea typeface="Adobe Gothic Std B" panose="020B0800000000000000" pitchFamily="34" charset="-128"/>
              </a:rPr>
              <a:t>Father-Son Masses</a:t>
            </a:r>
          </a:p>
        </p:txBody>
      </p:sp>
      <p:cxnSp>
        <p:nvCxnSpPr>
          <p:cNvPr id="80" name="Straight Connector 79">
            <a:extLst>
              <a:ext uri="{FF2B5EF4-FFF2-40B4-BE49-F238E27FC236}">
                <a16:creationId xmlns:a16="http://schemas.microsoft.com/office/drawing/2014/main" id="{22BA4C44-DBD1-BBE9-82D2-ED0F368E21A7}"/>
              </a:ext>
            </a:extLst>
          </p:cNvPr>
          <p:cNvCxnSpPr>
            <a:cxnSpLocks/>
          </p:cNvCxnSpPr>
          <p:nvPr/>
        </p:nvCxnSpPr>
        <p:spPr>
          <a:xfrm>
            <a:off x="3769788" y="6040269"/>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Diamond 80">
            <a:extLst>
              <a:ext uri="{FF2B5EF4-FFF2-40B4-BE49-F238E27FC236}">
                <a16:creationId xmlns:a16="http://schemas.microsoft.com/office/drawing/2014/main" id="{7D52E096-A978-CA97-5200-9AF0D2449F92}"/>
              </a:ext>
            </a:extLst>
          </p:cNvPr>
          <p:cNvSpPr/>
          <p:nvPr/>
        </p:nvSpPr>
        <p:spPr>
          <a:xfrm>
            <a:off x="5437632" y="5908190"/>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Diamond 81">
            <a:extLst>
              <a:ext uri="{FF2B5EF4-FFF2-40B4-BE49-F238E27FC236}">
                <a16:creationId xmlns:a16="http://schemas.microsoft.com/office/drawing/2014/main" id="{98B47FA2-7AB4-61E1-BFF1-9D314F2C9B34}"/>
              </a:ext>
            </a:extLst>
          </p:cNvPr>
          <p:cNvSpPr/>
          <p:nvPr/>
        </p:nvSpPr>
        <p:spPr>
          <a:xfrm>
            <a:off x="6252584" y="5908190"/>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Diamond 82">
            <a:extLst>
              <a:ext uri="{FF2B5EF4-FFF2-40B4-BE49-F238E27FC236}">
                <a16:creationId xmlns:a16="http://schemas.microsoft.com/office/drawing/2014/main" id="{18CE1E49-CE16-0564-B92B-5D6546DFB707}"/>
              </a:ext>
            </a:extLst>
          </p:cNvPr>
          <p:cNvSpPr/>
          <p:nvPr/>
        </p:nvSpPr>
        <p:spPr>
          <a:xfrm>
            <a:off x="7078172" y="5908190"/>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iamond 83">
            <a:extLst>
              <a:ext uri="{FF2B5EF4-FFF2-40B4-BE49-F238E27FC236}">
                <a16:creationId xmlns:a16="http://schemas.microsoft.com/office/drawing/2014/main" id="{AD70031A-4715-3C35-0119-AA21A0DC4275}"/>
              </a:ext>
            </a:extLst>
          </p:cNvPr>
          <p:cNvSpPr/>
          <p:nvPr/>
        </p:nvSpPr>
        <p:spPr>
          <a:xfrm>
            <a:off x="7954922" y="5908190"/>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Diamond 87">
            <a:extLst>
              <a:ext uri="{FF2B5EF4-FFF2-40B4-BE49-F238E27FC236}">
                <a16:creationId xmlns:a16="http://schemas.microsoft.com/office/drawing/2014/main" id="{C1950670-1206-21A4-93E9-2C151294AA4F}"/>
              </a:ext>
            </a:extLst>
          </p:cNvPr>
          <p:cNvSpPr/>
          <p:nvPr/>
        </p:nvSpPr>
        <p:spPr>
          <a:xfrm>
            <a:off x="11229260" y="5908190"/>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Diamond 89">
            <a:extLst>
              <a:ext uri="{FF2B5EF4-FFF2-40B4-BE49-F238E27FC236}">
                <a16:creationId xmlns:a16="http://schemas.microsoft.com/office/drawing/2014/main" id="{0CCAF17B-3E8F-44E3-7FE0-5F801505C42B}"/>
              </a:ext>
            </a:extLst>
          </p:cNvPr>
          <p:cNvSpPr/>
          <p:nvPr/>
        </p:nvSpPr>
        <p:spPr>
          <a:xfrm>
            <a:off x="4538090" y="5908190"/>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Diamond 90">
            <a:extLst>
              <a:ext uri="{FF2B5EF4-FFF2-40B4-BE49-F238E27FC236}">
                <a16:creationId xmlns:a16="http://schemas.microsoft.com/office/drawing/2014/main" id="{B05927C6-F40C-F647-70F8-E59894343927}"/>
              </a:ext>
            </a:extLst>
          </p:cNvPr>
          <p:cNvSpPr/>
          <p:nvPr/>
        </p:nvSpPr>
        <p:spPr>
          <a:xfrm>
            <a:off x="3688802" y="5908190"/>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E5F93E65-83C9-66D8-212A-3C62AF5E3913}"/>
              </a:ext>
            </a:extLst>
          </p:cNvPr>
          <p:cNvSpPr txBox="1"/>
          <p:nvPr/>
        </p:nvSpPr>
        <p:spPr>
          <a:xfrm>
            <a:off x="139930" y="5846459"/>
            <a:ext cx="1933542" cy="584775"/>
          </a:xfrm>
          <a:prstGeom prst="rect">
            <a:avLst/>
          </a:prstGeom>
          <a:noFill/>
        </p:spPr>
        <p:txBody>
          <a:bodyPr wrap="none" rtlCol="0">
            <a:spAutoFit/>
          </a:bodyPr>
          <a:lstStyle/>
          <a:p>
            <a:pPr algn="ctr"/>
            <a:r>
              <a:rPr lang="en-US" b="1" dirty="0">
                <a:latin typeface="Adobe Gothic Std B" panose="020B0800000000000000" pitchFamily="34" charset="-128"/>
                <a:ea typeface="Adobe Gothic Std B" panose="020B0800000000000000" pitchFamily="34" charset="-128"/>
              </a:rPr>
              <a:t>TEAM Spotlights</a:t>
            </a:r>
          </a:p>
          <a:p>
            <a:pPr algn="ctr"/>
            <a:r>
              <a:rPr lang="en-US" sz="1400" b="1" dirty="0">
                <a:latin typeface="Adobe Gothic Std B" panose="020B0800000000000000" pitchFamily="34" charset="-128"/>
                <a:ea typeface="Adobe Gothic Std B" panose="020B0800000000000000" pitchFamily="34" charset="-128"/>
              </a:rPr>
              <a:t>(Parents of Captains)</a:t>
            </a:r>
          </a:p>
        </p:txBody>
      </p:sp>
      <p:sp>
        <p:nvSpPr>
          <p:cNvPr id="93" name="TextBox 92">
            <a:extLst>
              <a:ext uri="{FF2B5EF4-FFF2-40B4-BE49-F238E27FC236}">
                <a16:creationId xmlns:a16="http://schemas.microsoft.com/office/drawing/2014/main" id="{661D0095-216A-AA25-67DC-328601798AD5}"/>
              </a:ext>
            </a:extLst>
          </p:cNvPr>
          <p:cNvSpPr txBox="1"/>
          <p:nvPr/>
        </p:nvSpPr>
        <p:spPr>
          <a:xfrm>
            <a:off x="2629953" y="822951"/>
            <a:ext cx="607859" cy="369332"/>
          </a:xfrm>
          <a:prstGeom prst="rect">
            <a:avLst/>
          </a:prstGeom>
          <a:noFill/>
        </p:spPr>
        <p:txBody>
          <a:bodyPr wrap="none" rtlCol="0">
            <a:spAutoFit/>
          </a:bodyPr>
          <a:lstStyle/>
          <a:p>
            <a:pPr algn="ctr"/>
            <a:r>
              <a:rPr lang="en-US" b="1" u="sng" dirty="0">
                <a:latin typeface="Adobe Gothic Std B" panose="020B0800000000000000" pitchFamily="34" charset="-128"/>
                <a:ea typeface="Adobe Gothic Std B" panose="020B0800000000000000" pitchFamily="34" charset="-128"/>
              </a:rPr>
              <a:t>July</a:t>
            </a:r>
          </a:p>
        </p:txBody>
      </p:sp>
      <p:sp>
        <p:nvSpPr>
          <p:cNvPr id="94" name="Diamond 93">
            <a:extLst>
              <a:ext uri="{FF2B5EF4-FFF2-40B4-BE49-F238E27FC236}">
                <a16:creationId xmlns:a16="http://schemas.microsoft.com/office/drawing/2014/main" id="{92BF06A0-EDB0-5C6C-42C7-8F73D3F95C8A}"/>
              </a:ext>
            </a:extLst>
          </p:cNvPr>
          <p:cNvSpPr/>
          <p:nvPr/>
        </p:nvSpPr>
        <p:spPr>
          <a:xfrm>
            <a:off x="2801231" y="1478277"/>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F56DDB66-78D7-F2E6-CF92-C20F49CA5A2D}"/>
              </a:ext>
            </a:extLst>
          </p:cNvPr>
          <p:cNvSpPr txBox="1"/>
          <p:nvPr/>
        </p:nvSpPr>
        <p:spPr>
          <a:xfrm>
            <a:off x="4834897" y="2587911"/>
            <a:ext cx="503664" cy="230832"/>
          </a:xfrm>
          <a:prstGeom prst="rect">
            <a:avLst/>
          </a:prstGeom>
          <a:noFill/>
        </p:spPr>
        <p:txBody>
          <a:bodyPr wrap="none" rtlCol="0">
            <a:spAutoFit/>
          </a:bodyPr>
          <a:lstStyle/>
          <a:p>
            <a:r>
              <a:rPr lang="en-US" sz="900" dirty="0"/>
              <a:t>Kickoff</a:t>
            </a:r>
          </a:p>
        </p:txBody>
      </p:sp>
      <p:sp>
        <p:nvSpPr>
          <p:cNvPr id="96" name="TextBox 95">
            <a:extLst>
              <a:ext uri="{FF2B5EF4-FFF2-40B4-BE49-F238E27FC236}">
                <a16:creationId xmlns:a16="http://schemas.microsoft.com/office/drawing/2014/main" id="{A3DE1201-A99A-4467-7D44-C31DB03B75EF}"/>
              </a:ext>
            </a:extLst>
          </p:cNvPr>
          <p:cNvSpPr txBox="1"/>
          <p:nvPr/>
        </p:nvSpPr>
        <p:spPr>
          <a:xfrm>
            <a:off x="8025545" y="2587911"/>
            <a:ext cx="809837" cy="230832"/>
          </a:xfrm>
          <a:prstGeom prst="rect">
            <a:avLst/>
          </a:prstGeom>
          <a:noFill/>
        </p:spPr>
        <p:txBody>
          <a:bodyPr wrap="none" rtlCol="0">
            <a:spAutoFit/>
          </a:bodyPr>
          <a:lstStyle/>
          <a:p>
            <a:r>
              <a:rPr lang="en-US" sz="900" dirty="0"/>
              <a:t>Hockey Night</a:t>
            </a:r>
          </a:p>
        </p:txBody>
      </p:sp>
      <p:sp>
        <p:nvSpPr>
          <p:cNvPr id="99" name="TextBox 98">
            <a:extLst>
              <a:ext uri="{FF2B5EF4-FFF2-40B4-BE49-F238E27FC236}">
                <a16:creationId xmlns:a16="http://schemas.microsoft.com/office/drawing/2014/main" id="{68CD3E6C-90FE-7719-126A-E0BD8CCF7225}"/>
              </a:ext>
            </a:extLst>
          </p:cNvPr>
          <p:cNvSpPr txBox="1"/>
          <p:nvPr/>
        </p:nvSpPr>
        <p:spPr>
          <a:xfrm>
            <a:off x="10995148" y="2587911"/>
            <a:ext cx="748923" cy="369332"/>
          </a:xfrm>
          <a:prstGeom prst="rect">
            <a:avLst/>
          </a:prstGeom>
          <a:noFill/>
        </p:spPr>
        <p:txBody>
          <a:bodyPr wrap="none" rtlCol="0">
            <a:spAutoFit/>
          </a:bodyPr>
          <a:lstStyle/>
          <a:p>
            <a:pPr algn="ctr"/>
            <a:r>
              <a:rPr lang="en-US" sz="900" dirty="0"/>
              <a:t>Military Ball</a:t>
            </a:r>
          </a:p>
          <a:p>
            <a:pPr algn="ctr"/>
            <a:r>
              <a:rPr lang="en-US" sz="900" dirty="0"/>
              <a:t>Smoker</a:t>
            </a:r>
          </a:p>
        </p:txBody>
      </p:sp>
      <p:sp>
        <p:nvSpPr>
          <p:cNvPr id="100" name="TextBox 99">
            <a:extLst>
              <a:ext uri="{FF2B5EF4-FFF2-40B4-BE49-F238E27FC236}">
                <a16:creationId xmlns:a16="http://schemas.microsoft.com/office/drawing/2014/main" id="{FDA75778-D926-AEDD-74B9-AC09A485A6C8}"/>
              </a:ext>
            </a:extLst>
          </p:cNvPr>
          <p:cNvSpPr txBox="1"/>
          <p:nvPr/>
        </p:nvSpPr>
        <p:spPr>
          <a:xfrm>
            <a:off x="4255777" y="3516492"/>
            <a:ext cx="854721" cy="507831"/>
          </a:xfrm>
          <a:prstGeom prst="rect">
            <a:avLst/>
          </a:prstGeom>
          <a:noFill/>
        </p:spPr>
        <p:txBody>
          <a:bodyPr wrap="none" rtlCol="0">
            <a:spAutoFit/>
          </a:bodyPr>
          <a:lstStyle/>
          <a:p>
            <a:pPr algn="ctr"/>
            <a:r>
              <a:rPr lang="en-US" sz="900" dirty="0"/>
              <a:t>Middle School</a:t>
            </a:r>
          </a:p>
          <a:p>
            <a:pPr algn="ctr"/>
            <a:r>
              <a:rPr lang="en-US" sz="900" dirty="0"/>
              <a:t>Tailgate</a:t>
            </a:r>
          </a:p>
          <a:p>
            <a:pPr algn="ctr"/>
            <a:r>
              <a:rPr lang="en-US" sz="900" dirty="0"/>
              <a:t>(9/30)</a:t>
            </a:r>
          </a:p>
        </p:txBody>
      </p:sp>
      <p:sp>
        <p:nvSpPr>
          <p:cNvPr id="101" name="TextBox 100">
            <a:extLst>
              <a:ext uri="{FF2B5EF4-FFF2-40B4-BE49-F238E27FC236}">
                <a16:creationId xmlns:a16="http://schemas.microsoft.com/office/drawing/2014/main" id="{BEAAF0B9-C44E-4740-59AE-078CA1857627}"/>
              </a:ext>
            </a:extLst>
          </p:cNvPr>
          <p:cNvSpPr txBox="1"/>
          <p:nvPr/>
        </p:nvSpPr>
        <p:spPr>
          <a:xfrm>
            <a:off x="5167041" y="3516492"/>
            <a:ext cx="859531" cy="369332"/>
          </a:xfrm>
          <a:prstGeom prst="rect">
            <a:avLst/>
          </a:prstGeom>
          <a:noFill/>
        </p:spPr>
        <p:txBody>
          <a:bodyPr wrap="none" rtlCol="0">
            <a:spAutoFit/>
          </a:bodyPr>
          <a:lstStyle/>
          <a:p>
            <a:pPr algn="ctr"/>
            <a:r>
              <a:rPr lang="en-US" sz="900" dirty="0"/>
              <a:t>Grandparent’s</a:t>
            </a:r>
          </a:p>
          <a:p>
            <a:pPr algn="ctr"/>
            <a:r>
              <a:rPr lang="en-US" sz="900" dirty="0"/>
              <a:t>Day</a:t>
            </a:r>
          </a:p>
        </p:txBody>
      </p:sp>
      <p:sp>
        <p:nvSpPr>
          <p:cNvPr id="102" name="TextBox 101">
            <a:extLst>
              <a:ext uri="{FF2B5EF4-FFF2-40B4-BE49-F238E27FC236}">
                <a16:creationId xmlns:a16="http://schemas.microsoft.com/office/drawing/2014/main" id="{2281C5B7-B757-5990-02FC-C656417BB7BF}"/>
              </a:ext>
            </a:extLst>
          </p:cNvPr>
          <p:cNvSpPr txBox="1"/>
          <p:nvPr/>
        </p:nvSpPr>
        <p:spPr>
          <a:xfrm>
            <a:off x="5915625" y="3516492"/>
            <a:ext cx="938077" cy="369332"/>
          </a:xfrm>
          <a:prstGeom prst="rect">
            <a:avLst/>
          </a:prstGeom>
          <a:noFill/>
        </p:spPr>
        <p:txBody>
          <a:bodyPr wrap="none" rtlCol="0">
            <a:spAutoFit/>
          </a:bodyPr>
          <a:lstStyle/>
          <a:p>
            <a:pPr algn="ctr"/>
            <a:r>
              <a:rPr lang="en-US" sz="900" dirty="0"/>
              <a:t>Cadet Classic</a:t>
            </a:r>
          </a:p>
          <a:p>
            <a:pPr algn="ctr"/>
            <a:r>
              <a:rPr lang="en-US" sz="900" dirty="0"/>
              <a:t>Basketball Tour.</a:t>
            </a:r>
          </a:p>
        </p:txBody>
      </p:sp>
      <p:sp>
        <p:nvSpPr>
          <p:cNvPr id="103" name="TextBox 102">
            <a:extLst>
              <a:ext uri="{FF2B5EF4-FFF2-40B4-BE49-F238E27FC236}">
                <a16:creationId xmlns:a16="http://schemas.microsoft.com/office/drawing/2014/main" id="{B74F6763-EB17-229D-2E8D-AA2FF0025604}"/>
              </a:ext>
            </a:extLst>
          </p:cNvPr>
          <p:cNvSpPr txBox="1"/>
          <p:nvPr/>
        </p:nvSpPr>
        <p:spPr>
          <a:xfrm>
            <a:off x="8403323" y="3516492"/>
            <a:ext cx="906017" cy="369332"/>
          </a:xfrm>
          <a:prstGeom prst="rect">
            <a:avLst/>
          </a:prstGeom>
          <a:noFill/>
        </p:spPr>
        <p:txBody>
          <a:bodyPr wrap="none" rtlCol="0">
            <a:spAutoFit/>
          </a:bodyPr>
          <a:lstStyle/>
          <a:p>
            <a:pPr algn="ctr"/>
            <a:r>
              <a:rPr lang="en-US" sz="900" dirty="0"/>
              <a:t>Parent-Teacher</a:t>
            </a:r>
          </a:p>
          <a:p>
            <a:pPr algn="ctr"/>
            <a:r>
              <a:rPr lang="en-US" sz="900" dirty="0"/>
              <a:t>Conferences</a:t>
            </a:r>
          </a:p>
        </p:txBody>
      </p:sp>
      <p:sp>
        <p:nvSpPr>
          <p:cNvPr id="104" name="TextBox 103">
            <a:extLst>
              <a:ext uri="{FF2B5EF4-FFF2-40B4-BE49-F238E27FC236}">
                <a16:creationId xmlns:a16="http://schemas.microsoft.com/office/drawing/2014/main" id="{3816715A-7C6F-FACE-96BB-D3B57AD01F43}"/>
              </a:ext>
            </a:extLst>
          </p:cNvPr>
          <p:cNvSpPr txBox="1"/>
          <p:nvPr/>
        </p:nvSpPr>
        <p:spPr>
          <a:xfrm>
            <a:off x="9090762" y="3516492"/>
            <a:ext cx="1175322" cy="507831"/>
          </a:xfrm>
          <a:prstGeom prst="rect">
            <a:avLst/>
          </a:prstGeom>
          <a:noFill/>
        </p:spPr>
        <p:txBody>
          <a:bodyPr wrap="none" rtlCol="0">
            <a:spAutoFit/>
          </a:bodyPr>
          <a:lstStyle/>
          <a:p>
            <a:pPr algn="ctr"/>
            <a:r>
              <a:rPr lang="en-US" sz="900" dirty="0"/>
              <a:t>New Parent Info</a:t>
            </a:r>
          </a:p>
          <a:p>
            <a:pPr algn="ctr"/>
            <a:endParaRPr lang="en-US" sz="900" dirty="0"/>
          </a:p>
          <a:p>
            <a:pPr algn="ctr"/>
            <a:r>
              <a:rPr lang="en-US" sz="900" dirty="0"/>
              <a:t>JROB Wrestling Tour.</a:t>
            </a:r>
          </a:p>
        </p:txBody>
      </p:sp>
      <p:sp>
        <p:nvSpPr>
          <p:cNvPr id="105" name="TextBox 104">
            <a:extLst>
              <a:ext uri="{FF2B5EF4-FFF2-40B4-BE49-F238E27FC236}">
                <a16:creationId xmlns:a16="http://schemas.microsoft.com/office/drawing/2014/main" id="{9F2F14BF-3635-F015-394D-CCBB726DBE32}"/>
              </a:ext>
            </a:extLst>
          </p:cNvPr>
          <p:cNvSpPr txBox="1"/>
          <p:nvPr/>
        </p:nvSpPr>
        <p:spPr>
          <a:xfrm>
            <a:off x="7930953" y="4490652"/>
            <a:ext cx="723275" cy="230832"/>
          </a:xfrm>
          <a:prstGeom prst="rect">
            <a:avLst/>
          </a:prstGeom>
          <a:noFill/>
        </p:spPr>
        <p:txBody>
          <a:bodyPr wrap="none" rtlCol="0">
            <a:spAutoFit/>
          </a:bodyPr>
          <a:lstStyle/>
          <a:p>
            <a:pPr algn="ctr"/>
            <a:r>
              <a:rPr lang="en-US" sz="900" dirty="0"/>
              <a:t>Trivia Night</a:t>
            </a:r>
          </a:p>
        </p:txBody>
      </p:sp>
      <p:sp>
        <p:nvSpPr>
          <p:cNvPr id="106" name="TextBox 105">
            <a:extLst>
              <a:ext uri="{FF2B5EF4-FFF2-40B4-BE49-F238E27FC236}">
                <a16:creationId xmlns:a16="http://schemas.microsoft.com/office/drawing/2014/main" id="{4BDAAC33-4F74-A428-0559-5B19CEC7AA35}"/>
              </a:ext>
            </a:extLst>
          </p:cNvPr>
          <p:cNvSpPr txBox="1"/>
          <p:nvPr/>
        </p:nvSpPr>
        <p:spPr>
          <a:xfrm>
            <a:off x="9506426" y="4490652"/>
            <a:ext cx="752129" cy="369332"/>
          </a:xfrm>
          <a:prstGeom prst="rect">
            <a:avLst/>
          </a:prstGeom>
          <a:noFill/>
        </p:spPr>
        <p:txBody>
          <a:bodyPr wrap="none" rtlCol="0">
            <a:spAutoFit/>
          </a:bodyPr>
          <a:lstStyle/>
          <a:p>
            <a:pPr algn="ctr"/>
            <a:r>
              <a:rPr lang="en-US" sz="900" dirty="0"/>
              <a:t>Mother-Son</a:t>
            </a:r>
          </a:p>
          <a:p>
            <a:pPr algn="ctr"/>
            <a:r>
              <a:rPr lang="en-US" sz="900" dirty="0"/>
              <a:t>Dance</a:t>
            </a:r>
          </a:p>
        </p:txBody>
      </p:sp>
      <p:sp>
        <p:nvSpPr>
          <p:cNvPr id="107" name="TextBox 106">
            <a:extLst>
              <a:ext uri="{FF2B5EF4-FFF2-40B4-BE49-F238E27FC236}">
                <a16:creationId xmlns:a16="http://schemas.microsoft.com/office/drawing/2014/main" id="{BAC8B324-C17A-5D58-01B3-B7BEC6985A94}"/>
              </a:ext>
            </a:extLst>
          </p:cNvPr>
          <p:cNvSpPr txBox="1"/>
          <p:nvPr/>
        </p:nvSpPr>
        <p:spPr>
          <a:xfrm>
            <a:off x="10165329" y="4490652"/>
            <a:ext cx="699230" cy="369332"/>
          </a:xfrm>
          <a:prstGeom prst="rect">
            <a:avLst/>
          </a:prstGeom>
          <a:noFill/>
        </p:spPr>
        <p:txBody>
          <a:bodyPr wrap="none" rtlCol="0">
            <a:spAutoFit/>
          </a:bodyPr>
          <a:lstStyle/>
          <a:p>
            <a:pPr algn="ctr"/>
            <a:r>
              <a:rPr lang="en-US" sz="900" dirty="0"/>
              <a:t>Father-Son</a:t>
            </a:r>
          </a:p>
          <a:p>
            <a:pPr algn="ctr"/>
            <a:r>
              <a:rPr lang="en-US" sz="900" dirty="0"/>
              <a:t>Banquet</a:t>
            </a:r>
          </a:p>
        </p:txBody>
      </p:sp>
      <p:sp>
        <p:nvSpPr>
          <p:cNvPr id="108" name="TextBox 107">
            <a:extLst>
              <a:ext uri="{FF2B5EF4-FFF2-40B4-BE49-F238E27FC236}">
                <a16:creationId xmlns:a16="http://schemas.microsoft.com/office/drawing/2014/main" id="{4B532E24-F6FB-0B92-6730-66DED71E92A0}"/>
              </a:ext>
            </a:extLst>
          </p:cNvPr>
          <p:cNvSpPr txBox="1"/>
          <p:nvPr/>
        </p:nvSpPr>
        <p:spPr>
          <a:xfrm>
            <a:off x="10993356" y="4490652"/>
            <a:ext cx="748923" cy="369332"/>
          </a:xfrm>
          <a:prstGeom prst="rect">
            <a:avLst/>
          </a:prstGeom>
          <a:noFill/>
        </p:spPr>
        <p:txBody>
          <a:bodyPr wrap="none" rtlCol="0">
            <a:spAutoFit/>
          </a:bodyPr>
          <a:lstStyle/>
          <a:p>
            <a:pPr algn="ctr"/>
            <a:r>
              <a:rPr lang="en-US" sz="900" dirty="0"/>
              <a:t>Military Ball</a:t>
            </a:r>
          </a:p>
          <a:p>
            <a:pPr algn="ctr"/>
            <a:r>
              <a:rPr lang="en-US" sz="900" dirty="0"/>
              <a:t>Valet</a:t>
            </a:r>
          </a:p>
        </p:txBody>
      </p:sp>
      <p:sp>
        <p:nvSpPr>
          <p:cNvPr id="111" name="TextBox 110">
            <a:extLst>
              <a:ext uri="{FF2B5EF4-FFF2-40B4-BE49-F238E27FC236}">
                <a16:creationId xmlns:a16="http://schemas.microsoft.com/office/drawing/2014/main" id="{1AFEEFD8-199E-61E4-1722-AA9F40CCCB5D}"/>
              </a:ext>
            </a:extLst>
          </p:cNvPr>
          <p:cNvSpPr txBox="1"/>
          <p:nvPr/>
        </p:nvSpPr>
        <p:spPr>
          <a:xfrm>
            <a:off x="3318578" y="6224935"/>
            <a:ext cx="982961" cy="369332"/>
          </a:xfrm>
          <a:prstGeom prst="rect">
            <a:avLst/>
          </a:prstGeom>
          <a:noFill/>
        </p:spPr>
        <p:txBody>
          <a:bodyPr wrap="none" rtlCol="0">
            <a:spAutoFit/>
          </a:bodyPr>
          <a:lstStyle/>
          <a:p>
            <a:pPr algn="ctr"/>
            <a:r>
              <a:rPr lang="en-US" sz="900" dirty="0"/>
              <a:t>Football (Kickoff)</a:t>
            </a:r>
          </a:p>
          <a:p>
            <a:pPr algn="ctr"/>
            <a:r>
              <a:rPr lang="en-US" sz="900" dirty="0"/>
              <a:t>3A Golf</a:t>
            </a:r>
          </a:p>
        </p:txBody>
      </p:sp>
      <p:sp>
        <p:nvSpPr>
          <p:cNvPr id="112" name="TextBox 111">
            <a:extLst>
              <a:ext uri="{FF2B5EF4-FFF2-40B4-BE49-F238E27FC236}">
                <a16:creationId xmlns:a16="http://schemas.microsoft.com/office/drawing/2014/main" id="{6047A4E5-F91D-6074-EE95-65C60ED5F586}"/>
              </a:ext>
            </a:extLst>
          </p:cNvPr>
          <p:cNvSpPr txBox="1"/>
          <p:nvPr/>
        </p:nvSpPr>
        <p:spPr>
          <a:xfrm>
            <a:off x="4106108" y="6224935"/>
            <a:ext cx="1103187" cy="369332"/>
          </a:xfrm>
          <a:prstGeom prst="rect">
            <a:avLst/>
          </a:prstGeom>
          <a:noFill/>
        </p:spPr>
        <p:txBody>
          <a:bodyPr wrap="none" rtlCol="0">
            <a:spAutoFit/>
          </a:bodyPr>
          <a:lstStyle/>
          <a:p>
            <a:pPr algn="ctr"/>
            <a:r>
              <a:rPr lang="en-US" sz="900" dirty="0"/>
              <a:t>Football (x3) </a:t>
            </a:r>
          </a:p>
          <a:p>
            <a:pPr algn="ctr"/>
            <a:r>
              <a:rPr lang="en-US" sz="900" dirty="0"/>
              <a:t>Cross-Country (9/1)</a:t>
            </a:r>
          </a:p>
        </p:txBody>
      </p:sp>
      <p:sp>
        <p:nvSpPr>
          <p:cNvPr id="113" name="TextBox 112">
            <a:extLst>
              <a:ext uri="{FF2B5EF4-FFF2-40B4-BE49-F238E27FC236}">
                <a16:creationId xmlns:a16="http://schemas.microsoft.com/office/drawing/2014/main" id="{454A38E1-9E97-C8B7-C860-2371D795B3D9}"/>
              </a:ext>
            </a:extLst>
          </p:cNvPr>
          <p:cNvSpPr txBox="1"/>
          <p:nvPr/>
        </p:nvSpPr>
        <p:spPr>
          <a:xfrm>
            <a:off x="5166395" y="6224935"/>
            <a:ext cx="806632" cy="369332"/>
          </a:xfrm>
          <a:prstGeom prst="rect">
            <a:avLst/>
          </a:prstGeom>
          <a:noFill/>
        </p:spPr>
        <p:txBody>
          <a:bodyPr wrap="none" rtlCol="0">
            <a:spAutoFit/>
          </a:bodyPr>
          <a:lstStyle/>
          <a:p>
            <a:pPr algn="ctr"/>
            <a:r>
              <a:rPr lang="en-US" sz="900" dirty="0"/>
              <a:t>Football (x3)</a:t>
            </a:r>
          </a:p>
          <a:p>
            <a:pPr algn="ctr"/>
            <a:r>
              <a:rPr lang="en-US" sz="900" dirty="0"/>
              <a:t>Soccer (10/6)</a:t>
            </a:r>
          </a:p>
        </p:txBody>
      </p:sp>
      <p:sp>
        <p:nvSpPr>
          <p:cNvPr id="114" name="TextBox 113">
            <a:extLst>
              <a:ext uri="{FF2B5EF4-FFF2-40B4-BE49-F238E27FC236}">
                <a16:creationId xmlns:a16="http://schemas.microsoft.com/office/drawing/2014/main" id="{238FCA0F-7AAF-F49F-DBD8-E1C03E7D8598}"/>
              </a:ext>
            </a:extLst>
          </p:cNvPr>
          <p:cNvSpPr txBox="1"/>
          <p:nvPr/>
        </p:nvSpPr>
        <p:spPr>
          <a:xfrm>
            <a:off x="5998980" y="6224935"/>
            <a:ext cx="771365" cy="230832"/>
          </a:xfrm>
          <a:prstGeom prst="rect">
            <a:avLst/>
          </a:prstGeom>
          <a:noFill/>
        </p:spPr>
        <p:txBody>
          <a:bodyPr wrap="none" rtlCol="0">
            <a:spAutoFit/>
          </a:bodyPr>
          <a:lstStyle/>
          <a:p>
            <a:pPr algn="ctr"/>
            <a:r>
              <a:rPr lang="en-US" sz="900" dirty="0"/>
              <a:t>Football (x2)</a:t>
            </a:r>
          </a:p>
        </p:txBody>
      </p:sp>
      <p:sp>
        <p:nvSpPr>
          <p:cNvPr id="115" name="TextBox 114">
            <a:extLst>
              <a:ext uri="{FF2B5EF4-FFF2-40B4-BE49-F238E27FC236}">
                <a16:creationId xmlns:a16="http://schemas.microsoft.com/office/drawing/2014/main" id="{A37096D8-393E-EA7C-F756-8B4E9C1B3FCE}"/>
              </a:ext>
            </a:extLst>
          </p:cNvPr>
          <p:cNvSpPr txBox="1"/>
          <p:nvPr/>
        </p:nvSpPr>
        <p:spPr>
          <a:xfrm>
            <a:off x="6877466" y="6224935"/>
            <a:ext cx="665568" cy="369332"/>
          </a:xfrm>
          <a:prstGeom prst="rect">
            <a:avLst/>
          </a:prstGeom>
          <a:noFill/>
        </p:spPr>
        <p:txBody>
          <a:bodyPr wrap="none" rtlCol="0">
            <a:spAutoFit/>
          </a:bodyPr>
          <a:lstStyle/>
          <a:p>
            <a:pPr algn="ctr"/>
            <a:r>
              <a:rPr lang="en-US" sz="900" dirty="0"/>
              <a:t>Wrestling</a:t>
            </a:r>
          </a:p>
          <a:p>
            <a:pPr algn="ctr"/>
            <a:r>
              <a:rPr lang="en-US" sz="900" dirty="0"/>
              <a:t>Basketball</a:t>
            </a:r>
          </a:p>
        </p:txBody>
      </p:sp>
      <p:sp>
        <p:nvSpPr>
          <p:cNvPr id="116" name="TextBox 115">
            <a:extLst>
              <a:ext uri="{FF2B5EF4-FFF2-40B4-BE49-F238E27FC236}">
                <a16:creationId xmlns:a16="http://schemas.microsoft.com/office/drawing/2014/main" id="{215B1A41-7C85-93CC-3B71-CB4E1B4D0B83}"/>
              </a:ext>
            </a:extLst>
          </p:cNvPr>
          <p:cNvSpPr txBox="1"/>
          <p:nvPr/>
        </p:nvSpPr>
        <p:spPr>
          <a:xfrm>
            <a:off x="7749408" y="6224935"/>
            <a:ext cx="675186" cy="230832"/>
          </a:xfrm>
          <a:prstGeom prst="rect">
            <a:avLst/>
          </a:prstGeom>
          <a:noFill/>
        </p:spPr>
        <p:txBody>
          <a:bodyPr wrap="none" rtlCol="0">
            <a:spAutoFit/>
          </a:bodyPr>
          <a:lstStyle/>
          <a:p>
            <a:pPr algn="ctr"/>
            <a:r>
              <a:rPr lang="en-US" sz="900" dirty="0"/>
              <a:t>Swimming</a:t>
            </a:r>
          </a:p>
        </p:txBody>
      </p:sp>
      <p:sp>
        <p:nvSpPr>
          <p:cNvPr id="117" name="TextBox 116">
            <a:extLst>
              <a:ext uri="{FF2B5EF4-FFF2-40B4-BE49-F238E27FC236}">
                <a16:creationId xmlns:a16="http://schemas.microsoft.com/office/drawing/2014/main" id="{83E5730E-9176-FC8F-6938-9230A9936982}"/>
              </a:ext>
            </a:extLst>
          </p:cNvPr>
          <p:cNvSpPr txBox="1"/>
          <p:nvPr/>
        </p:nvSpPr>
        <p:spPr>
          <a:xfrm>
            <a:off x="11048173" y="6224935"/>
            <a:ext cx="583813" cy="507831"/>
          </a:xfrm>
          <a:prstGeom prst="rect">
            <a:avLst/>
          </a:prstGeom>
          <a:noFill/>
        </p:spPr>
        <p:txBody>
          <a:bodyPr wrap="none" rtlCol="0">
            <a:spAutoFit/>
          </a:bodyPr>
          <a:lstStyle/>
          <a:p>
            <a:pPr algn="ctr"/>
            <a:r>
              <a:rPr lang="en-US" sz="900" dirty="0"/>
              <a:t>Baseball</a:t>
            </a:r>
          </a:p>
          <a:p>
            <a:pPr algn="ctr"/>
            <a:r>
              <a:rPr lang="en-US" sz="900" dirty="0"/>
              <a:t>Lacrosse</a:t>
            </a:r>
          </a:p>
          <a:p>
            <a:pPr algn="ctr"/>
            <a:r>
              <a:rPr lang="en-US" sz="900" dirty="0"/>
              <a:t>Track</a:t>
            </a:r>
          </a:p>
        </p:txBody>
      </p:sp>
      <p:sp>
        <p:nvSpPr>
          <p:cNvPr id="119" name="TextBox 118">
            <a:extLst>
              <a:ext uri="{FF2B5EF4-FFF2-40B4-BE49-F238E27FC236}">
                <a16:creationId xmlns:a16="http://schemas.microsoft.com/office/drawing/2014/main" id="{BDB45CE5-762A-45A2-8E19-94EC78BC410E}"/>
              </a:ext>
            </a:extLst>
          </p:cNvPr>
          <p:cNvSpPr txBox="1"/>
          <p:nvPr/>
        </p:nvSpPr>
        <p:spPr>
          <a:xfrm>
            <a:off x="4437242" y="5334034"/>
            <a:ext cx="428322" cy="369332"/>
          </a:xfrm>
          <a:prstGeom prst="rect">
            <a:avLst/>
          </a:prstGeom>
          <a:noFill/>
        </p:spPr>
        <p:txBody>
          <a:bodyPr wrap="none" rtlCol="0">
            <a:spAutoFit/>
          </a:bodyPr>
          <a:lstStyle/>
          <a:p>
            <a:pPr algn="ctr"/>
            <a:r>
              <a:rPr lang="en-US" sz="900" dirty="0"/>
              <a:t>Mass</a:t>
            </a:r>
          </a:p>
          <a:p>
            <a:pPr algn="ctr"/>
            <a:r>
              <a:rPr lang="en-US" sz="900" dirty="0"/>
              <a:t>(9/2)</a:t>
            </a:r>
          </a:p>
        </p:txBody>
      </p:sp>
      <p:sp>
        <p:nvSpPr>
          <p:cNvPr id="120" name="TextBox 119">
            <a:extLst>
              <a:ext uri="{FF2B5EF4-FFF2-40B4-BE49-F238E27FC236}">
                <a16:creationId xmlns:a16="http://schemas.microsoft.com/office/drawing/2014/main" id="{8490BACD-067D-A672-4805-B81501796C60}"/>
              </a:ext>
            </a:extLst>
          </p:cNvPr>
          <p:cNvSpPr txBox="1"/>
          <p:nvPr/>
        </p:nvSpPr>
        <p:spPr>
          <a:xfrm>
            <a:off x="5326810" y="5334034"/>
            <a:ext cx="473206" cy="369332"/>
          </a:xfrm>
          <a:prstGeom prst="rect">
            <a:avLst/>
          </a:prstGeom>
          <a:noFill/>
        </p:spPr>
        <p:txBody>
          <a:bodyPr wrap="none" rtlCol="0">
            <a:spAutoFit/>
          </a:bodyPr>
          <a:lstStyle/>
          <a:p>
            <a:pPr algn="ctr"/>
            <a:r>
              <a:rPr lang="en-US" sz="900" dirty="0"/>
              <a:t>Mass</a:t>
            </a:r>
          </a:p>
          <a:p>
            <a:pPr algn="ctr"/>
            <a:r>
              <a:rPr lang="en-US" sz="900" dirty="0"/>
              <a:t>(10/7)</a:t>
            </a:r>
          </a:p>
        </p:txBody>
      </p:sp>
      <p:sp>
        <p:nvSpPr>
          <p:cNvPr id="121" name="TextBox 120">
            <a:extLst>
              <a:ext uri="{FF2B5EF4-FFF2-40B4-BE49-F238E27FC236}">
                <a16:creationId xmlns:a16="http://schemas.microsoft.com/office/drawing/2014/main" id="{AA8FFE36-8CA3-7EEF-6F12-197ED0854066}"/>
              </a:ext>
            </a:extLst>
          </p:cNvPr>
          <p:cNvSpPr txBox="1"/>
          <p:nvPr/>
        </p:nvSpPr>
        <p:spPr>
          <a:xfrm>
            <a:off x="6141761" y="5334034"/>
            <a:ext cx="473206" cy="369332"/>
          </a:xfrm>
          <a:prstGeom prst="rect">
            <a:avLst/>
          </a:prstGeom>
          <a:noFill/>
        </p:spPr>
        <p:txBody>
          <a:bodyPr wrap="none" rtlCol="0">
            <a:spAutoFit/>
          </a:bodyPr>
          <a:lstStyle/>
          <a:p>
            <a:pPr algn="ctr"/>
            <a:r>
              <a:rPr lang="en-US" sz="900" dirty="0"/>
              <a:t>Mass</a:t>
            </a:r>
          </a:p>
          <a:p>
            <a:pPr algn="ctr"/>
            <a:r>
              <a:rPr lang="en-US" sz="900" dirty="0"/>
              <a:t>(11/4)</a:t>
            </a:r>
          </a:p>
        </p:txBody>
      </p:sp>
      <p:sp>
        <p:nvSpPr>
          <p:cNvPr id="122" name="TextBox 121">
            <a:extLst>
              <a:ext uri="{FF2B5EF4-FFF2-40B4-BE49-F238E27FC236}">
                <a16:creationId xmlns:a16="http://schemas.microsoft.com/office/drawing/2014/main" id="{9EDADE34-6687-483C-63F0-0BBCDC1D1430}"/>
              </a:ext>
            </a:extLst>
          </p:cNvPr>
          <p:cNvSpPr txBox="1"/>
          <p:nvPr/>
        </p:nvSpPr>
        <p:spPr>
          <a:xfrm>
            <a:off x="6967349" y="5334034"/>
            <a:ext cx="473206" cy="369332"/>
          </a:xfrm>
          <a:prstGeom prst="rect">
            <a:avLst/>
          </a:prstGeom>
          <a:noFill/>
        </p:spPr>
        <p:txBody>
          <a:bodyPr wrap="none" rtlCol="0">
            <a:spAutoFit/>
          </a:bodyPr>
          <a:lstStyle/>
          <a:p>
            <a:pPr algn="ctr"/>
            <a:r>
              <a:rPr lang="en-US" sz="900" dirty="0"/>
              <a:t>Mass</a:t>
            </a:r>
          </a:p>
          <a:p>
            <a:pPr algn="ctr"/>
            <a:r>
              <a:rPr lang="en-US" sz="900" dirty="0"/>
              <a:t>(12/2)</a:t>
            </a:r>
          </a:p>
        </p:txBody>
      </p:sp>
      <p:sp>
        <p:nvSpPr>
          <p:cNvPr id="124" name="TextBox 123">
            <a:extLst>
              <a:ext uri="{FF2B5EF4-FFF2-40B4-BE49-F238E27FC236}">
                <a16:creationId xmlns:a16="http://schemas.microsoft.com/office/drawing/2014/main" id="{DC87D461-68B8-C5FF-1343-009124B1641E}"/>
              </a:ext>
            </a:extLst>
          </p:cNvPr>
          <p:cNvSpPr txBox="1"/>
          <p:nvPr/>
        </p:nvSpPr>
        <p:spPr>
          <a:xfrm>
            <a:off x="11119620" y="5334034"/>
            <a:ext cx="428322" cy="369332"/>
          </a:xfrm>
          <a:prstGeom prst="rect">
            <a:avLst/>
          </a:prstGeom>
          <a:noFill/>
        </p:spPr>
        <p:txBody>
          <a:bodyPr wrap="none" rtlCol="0">
            <a:spAutoFit/>
          </a:bodyPr>
          <a:lstStyle/>
          <a:p>
            <a:pPr algn="ctr"/>
            <a:r>
              <a:rPr lang="en-US" sz="900" dirty="0"/>
              <a:t>Mass</a:t>
            </a:r>
          </a:p>
          <a:p>
            <a:pPr algn="ctr"/>
            <a:r>
              <a:rPr lang="en-US" sz="900" dirty="0"/>
              <a:t>(5/5)</a:t>
            </a:r>
          </a:p>
        </p:txBody>
      </p:sp>
      <p:sp>
        <p:nvSpPr>
          <p:cNvPr id="125" name="TextBox 124">
            <a:extLst>
              <a:ext uri="{FF2B5EF4-FFF2-40B4-BE49-F238E27FC236}">
                <a16:creationId xmlns:a16="http://schemas.microsoft.com/office/drawing/2014/main" id="{CC80057B-F207-CF79-EA8D-DA0CD48DF741}"/>
              </a:ext>
            </a:extLst>
          </p:cNvPr>
          <p:cNvSpPr txBox="1"/>
          <p:nvPr/>
        </p:nvSpPr>
        <p:spPr>
          <a:xfrm>
            <a:off x="8642168" y="5353588"/>
            <a:ext cx="428322" cy="369332"/>
          </a:xfrm>
          <a:prstGeom prst="rect">
            <a:avLst/>
          </a:prstGeom>
          <a:noFill/>
        </p:spPr>
        <p:txBody>
          <a:bodyPr wrap="none" rtlCol="0">
            <a:spAutoFit/>
          </a:bodyPr>
          <a:lstStyle/>
          <a:p>
            <a:pPr algn="ctr"/>
            <a:r>
              <a:rPr lang="en-US" sz="900" dirty="0"/>
              <a:t>Mass</a:t>
            </a:r>
          </a:p>
          <a:p>
            <a:pPr algn="ctr"/>
            <a:r>
              <a:rPr lang="en-US" sz="900" dirty="0"/>
              <a:t>(2/3)</a:t>
            </a:r>
          </a:p>
        </p:txBody>
      </p:sp>
      <p:sp>
        <p:nvSpPr>
          <p:cNvPr id="126" name="TextBox 125">
            <a:extLst>
              <a:ext uri="{FF2B5EF4-FFF2-40B4-BE49-F238E27FC236}">
                <a16:creationId xmlns:a16="http://schemas.microsoft.com/office/drawing/2014/main" id="{1CEC773C-4C9E-7611-8C20-426221088BD1}"/>
              </a:ext>
            </a:extLst>
          </p:cNvPr>
          <p:cNvSpPr txBox="1"/>
          <p:nvPr/>
        </p:nvSpPr>
        <p:spPr>
          <a:xfrm>
            <a:off x="9464261" y="5336463"/>
            <a:ext cx="428322" cy="369332"/>
          </a:xfrm>
          <a:prstGeom prst="rect">
            <a:avLst/>
          </a:prstGeom>
          <a:noFill/>
        </p:spPr>
        <p:txBody>
          <a:bodyPr wrap="none" rtlCol="0">
            <a:spAutoFit/>
          </a:bodyPr>
          <a:lstStyle/>
          <a:p>
            <a:pPr algn="ctr"/>
            <a:r>
              <a:rPr lang="en-US" sz="900" dirty="0"/>
              <a:t>Mass</a:t>
            </a:r>
          </a:p>
          <a:p>
            <a:pPr algn="ctr"/>
            <a:r>
              <a:rPr lang="en-US" sz="900" dirty="0"/>
              <a:t>(3/3)</a:t>
            </a:r>
          </a:p>
        </p:txBody>
      </p:sp>
      <p:sp>
        <p:nvSpPr>
          <p:cNvPr id="97" name="Diamond 96">
            <a:extLst>
              <a:ext uri="{FF2B5EF4-FFF2-40B4-BE49-F238E27FC236}">
                <a16:creationId xmlns:a16="http://schemas.microsoft.com/office/drawing/2014/main" id="{B31C1245-0823-E13B-A781-93A6724CC08A}"/>
              </a:ext>
            </a:extLst>
          </p:cNvPr>
          <p:cNvSpPr/>
          <p:nvPr/>
        </p:nvSpPr>
        <p:spPr>
          <a:xfrm>
            <a:off x="6486264" y="2306035"/>
            <a:ext cx="264159" cy="264159"/>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4E06077F-2726-A061-E898-292B36BCF584}"/>
              </a:ext>
            </a:extLst>
          </p:cNvPr>
          <p:cNvSpPr txBox="1"/>
          <p:nvPr/>
        </p:nvSpPr>
        <p:spPr>
          <a:xfrm>
            <a:off x="6366511" y="2587911"/>
            <a:ext cx="479618" cy="230832"/>
          </a:xfrm>
          <a:prstGeom prst="rect">
            <a:avLst/>
          </a:prstGeom>
          <a:noFill/>
        </p:spPr>
        <p:txBody>
          <a:bodyPr wrap="none" rtlCol="0">
            <a:spAutoFit/>
          </a:bodyPr>
          <a:lstStyle/>
          <a:p>
            <a:r>
              <a:rPr lang="en-US" sz="900" dirty="0"/>
              <a:t>Group</a:t>
            </a:r>
          </a:p>
        </p:txBody>
      </p:sp>
      <p:sp>
        <p:nvSpPr>
          <p:cNvPr id="2" name="TextBox 1">
            <a:extLst>
              <a:ext uri="{FF2B5EF4-FFF2-40B4-BE49-F238E27FC236}">
                <a16:creationId xmlns:a16="http://schemas.microsoft.com/office/drawing/2014/main" id="{D0D01838-7F4D-F8AB-5ECB-252E227B6284}"/>
              </a:ext>
            </a:extLst>
          </p:cNvPr>
          <p:cNvSpPr txBox="1"/>
          <p:nvPr/>
        </p:nvSpPr>
        <p:spPr>
          <a:xfrm>
            <a:off x="610378" y="132911"/>
            <a:ext cx="10832388" cy="523220"/>
          </a:xfrm>
          <a:prstGeom prst="rect">
            <a:avLst/>
          </a:prstGeom>
          <a:noFill/>
        </p:spPr>
        <p:txBody>
          <a:bodyPr wrap="square" rtlCol="0">
            <a:spAutoFit/>
          </a:bodyPr>
          <a:lstStyle/>
          <a:p>
            <a:pPr algn="ctr"/>
            <a:r>
              <a:rPr lang="en-US" sz="2800" b="1" dirty="0">
                <a:latin typeface="Adobe Gothic Std B" panose="020B0800000000000000" pitchFamily="34" charset="-128"/>
                <a:ea typeface="Adobe Gothic Std B" panose="020B0800000000000000" pitchFamily="34" charset="-128"/>
              </a:rPr>
              <a:t>2022-2023 STA FATHERS’CLUB:  FOR HIM, FOR ME, FOR US</a:t>
            </a:r>
          </a:p>
        </p:txBody>
      </p:sp>
    </p:spTree>
    <p:extLst>
      <p:ext uri="{BB962C8B-B14F-4D97-AF65-F5344CB8AC3E}">
        <p14:creationId xmlns:p14="http://schemas.microsoft.com/office/powerpoint/2010/main" val="1042220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28575" y="0"/>
            <a:ext cx="12192000" cy="6858000"/>
          </a:xfrm>
          <a:prstGeom prst="rect">
            <a:avLst/>
          </a:prstGeom>
          <a:noFill/>
          <a:ln>
            <a:noFill/>
          </a:ln>
        </p:spPr>
      </p:pic>
      <p:sp>
        <p:nvSpPr>
          <p:cNvPr id="138" name="Google Shape;138;p8"/>
          <p:cNvSpPr txBox="1"/>
          <p:nvPr/>
        </p:nvSpPr>
        <p:spPr>
          <a:xfrm>
            <a:off x="3356932" y="1073525"/>
            <a:ext cx="5084335" cy="87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lvl="0">
              <a:lnSpc>
                <a:spcPct val="90000"/>
              </a:lnSpc>
              <a:buClr>
                <a:schemeClr val="dk1"/>
              </a:buClr>
              <a:buSzPts val="6000"/>
            </a:pPr>
            <a:r>
              <a:rPr lang="en-US" sz="4800" dirty="0">
                <a:solidFill>
                  <a:schemeClr val="dk1"/>
                </a:solidFill>
                <a:latin typeface="Brandon Grotesque Medium" panose="020B0503020203060202" pitchFamily="34" charset="77"/>
              </a:rPr>
              <a:t>College Counseling</a:t>
            </a:r>
            <a:endParaRPr lang="en-US" sz="4800" dirty="0">
              <a:latin typeface="Brandon Grotesque Medium" panose="020B0503020203060202" pitchFamily="34" charset="77"/>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39" name="Google Shape;139;p8"/>
          <p:cNvSpPr txBox="1"/>
          <p:nvPr/>
        </p:nvSpPr>
        <p:spPr>
          <a:xfrm>
            <a:off x="313509" y="2395695"/>
            <a:ext cx="11229327" cy="2549134"/>
          </a:xfrm>
          <a:prstGeom prst="rect">
            <a:avLst/>
          </a:prstGeom>
          <a:noFill/>
          <a:ln>
            <a:noFill/>
          </a:ln>
        </p:spPr>
        <p:txBody>
          <a:bodyPr spcFirstLastPara="1" wrap="square" lIns="91425" tIns="91425" rIns="91425" bIns="91425" anchor="t" anchorCtr="0">
            <a:noAutofit/>
          </a:bodyPr>
          <a:lstStyle/>
          <a:p>
            <a:pPr lvl="0"/>
            <a:r>
              <a:rPr lang="en-US" sz="3600" dirty="0">
                <a:solidFill>
                  <a:schemeClr val="dk1"/>
                </a:solidFill>
                <a:latin typeface="Brandon Grotesque Regular" panose="020B0503020203060202" pitchFamily="34" charset="77"/>
              </a:rPr>
              <a:t>Ms. Norma Gutierrez, Director of College Counseling</a:t>
            </a:r>
          </a:p>
          <a:p>
            <a:pPr lvl="0"/>
            <a:endParaRPr lang="en-US" sz="3600" dirty="0">
              <a:solidFill>
                <a:schemeClr val="dk1"/>
              </a:solidFill>
              <a:latin typeface="Brandon Grotesque Regular" panose="020B0503020203060202" pitchFamily="34" charset="77"/>
            </a:endParaRPr>
          </a:p>
          <a:p>
            <a:pPr lvl="0"/>
            <a:r>
              <a:rPr lang="en-US" sz="3600" dirty="0">
                <a:solidFill>
                  <a:schemeClr val="dk1"/>
                </a:solidFill>
                <a:latin typeface="Brandon Grotesque Regular" panose="020B0503020203060202" pitchFamily="34" charset="77"/>
              </a:rPr>
              <a:t>Mr. Casey Erickson, Associate Director of College Counseling</a:t>
            </a:r>
          </a:p>
          <a:p>
            <a:pPr lvl="0"/>
            <a:endParaRPr lang="en-US" sz="3600" dirty="0">
              <a:solidFill>
                <a:schemeClr val="dk1"/>
              </a:solidFill>
              <a:latin typeface="Brandon Grotesque Regular" panose="020B0503020203060202" pitchFamily="34" charset="77"/>
            </a:endParaRPr>
          </a:p>
          <a:p>
            <a:pPr lvl="0"/>
            <a:r>
              <a:rPr lang="en-US" sz="3600" dirty="0">
                <a:solidFill>
                  <a:schemeClr val="dk1"/>
                </a:solidFill>
                <a:latin typeface="Brandon Grotesque Regular" panose="020B0503020203060202" pitchFamily="34" charset="77"/>
              </a:rPr>
              <a:t>Mr. James Lund, Scholarship and Career Counselor</a:t>
            </a:r>
          </a:p>
        </p:txBody>
      </p:sp>
    </p:spTree>
    <p:extLst>
      <p:ext uri="{BB962C8B-B14F-4D97-AF65-F5344CB8AC3E}">
        <p14:creationId xmlns:p14="http://schemas.microsoft.com/office/powerpoint/2010/main" val="3970591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37"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355" name="Google Shape;355;p37"/>
          <p:cNvSpPr txBox="1"/>
          <p:nvPr/>
        </p:nvSpPr>
        <p:spPr>
          <a:xfrm>
            <a:off x="1313954" y="345355"/>
            <a:ext cx="7692886"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dirty="0">
                <a:solidFill>
                  <a:schemeClr val="dk1"/>
                </a:solidFill>
                <a:latin typeface="Brandon Grotesque Medium" panose="020B0503020203060202" pitchFamily="34" charset="77"/>
                <a:sym typeface="Arial"/>
              </a:rPr>
              <a:t>The College Application Process</a:t>
            </a:r>
            <a:endParaRPr sz="4000" dirty="0">
              <a:solidFill>
                <a:schemeClr val="dk1"/>
              </a:solidFill>
              <a:latin typeface="Brandon Grotesque Medium" panose="020B0503020203060202" pitchFamily="34" charset="77"/>
              <a:sym typeface="Arial"/>
            </a:endParaRPr>
          </a:p>
        </p:txBody>
      </p:sp>
      <p:sp>
        <p:nvSpPr>
          <p:cNvPr id="356" name="Google Shape;356;p37"/>
          <p:cNvSpPr txBox="1"/>
          <p:nvPr/>
        </p:nvSpPr>
        <p:spPr>
          <a:xfrm>
            <a:off x="258417" y="1587750"/>
            <a:ext cx="11349802" cy="4801274"/>
          </a:xfrm>
          <a:prstGeom prst="rect">
            <a:avLst/>
          </a:prstGeom>
          <a:noFill/>
          <a:ln>
            <a:noFill/>
          </a:ln>
        </p:spPr>
        <p:txBody>
          <a:bodyPr spcFirstLastPara="1" wrap="square" lIns="91425" tIns="45700" rIns="91425" bIns="45700" anchor="t" anchorCtr="0">
            <a:spAutoFit/>
          </a:bodyPr>
          <a:lstStyle/>
          <a:p>
            <a:pPr marL="571500" indent="-571500">
              <a:buClr>
                <a:schemeClr val="dk1"/>
              </a:buClr>
              <a:buSzPts val="3600"/>
              <a:buFont typeface="Arial"/>
              <a:buChar char="•"/>
            </a:pPr>
            <a:r>
              <a:rPr lang="en-US" sz="3200" dirty="0">
                <a:solidFill>
                  <a:schemeClr val="dk1"/>
                </a:solidFill>
                <a:latin typeface="Brandon Grotesque Regular" panose="020B0503020203060202" pitchFamily="34" charset="77"/>
              </a:rPr>
              <a:t>Research! Every college’s process is different:</a:t>
            </a:r>
          </a:p>
          <a:p>
            <a:pPr lvl="4">
              <a:buClr>
                <a:schemeClr val="dk1"/>
              </a:buClr>
              <a:buSzPts val="3600"/>
            </a:pPr>
            <a:r>
              <a:rPr lang="en-US" sz="3200" dirty="0">
                <a:solidFill>
                  <a:schemeClr val="dk1"/>
                </a:solidFill>
                <a:latin typeface="Brandon Grotesque Regular" panose="020B0503020203060202" pitchFamily="34" charset="77"/>
              </a:rPr>
              <a:t>	Interviews, self reporting grades/test scores, college/major</a:t>
            </a:r>
          </a:p>
          <a:p>
            <a:pPr marL="571500" indent="-571500">
              <a:buClr>
                <a:schemeClr val="dk1"/>
              </a:buClr>
              <a:buSzPts val="3600"/>
              <a:buFont typeface="Arial"/>
              <a:buChar char="•"/>
            </a:pPr>
            <a:r>
              <a:rPr lang="en-US" sz="3200" dirty="0">
                <a:solidFill>
                  <a:schemeClr val="dk1"/>
                </a:solidFill>
                <a:latin typeface="Brandon Grotesque Regular" panose="020B0503020203060202" pitchFamily="34" charset="77"/>
              </a:rPr>
              <a:t>Which application to use? When to submit?</a:t>
            </a:r>
          </a:p>
          <a:p>
            <a:pPr marL="571500" indent="-571500">
              <a:buClr>
                <a:schemeClr val="dk1"/>
              </a:buClr>
              <a:buSzPts val="3600"/>
              <a:buFont typeface="Arial"/>
              <a:buChar char="•"/>
            </a:pPr>
            <a:r>
              <a:rPr lang="en-US" sz="3200" dirty="0">
                <a:solidFill>
                  <a:schemeClr val="dk1"/>
                </a:solidFill>
                <a:latin typeface="Brandon Grotesque Regular" panose="020B0503020203060202" pitchFamily="34" charset="77"/>
              </a:rPr>
              <a:t>Connect with the Admissions Rep</a:t>
            </a:r>
          </a:p>
          <a:p>
            <a:pPr marL="571500" marR="0" lvl="0" indent="-571500" algn="l" rtl="0">
              <a:spcBef>
                <a:spcPts val="0"/>
              </a:spcBef>
              <a:spcAft>
                <a:spcPts val="0"/>
              </a:spcAft>
              <a:buClr>
                <a:schemeClr val="dk1"/>
              </a:buClr>
              <a:buSzPts val="3600"/>
              <a:buFont typeface="Arial"/>
              <a:buChar char="•"/>
            </a:pPr>
            <a:r>
              <a:rPr lang="en-US" sz="3200" dirty="0">
                <a:solidFill>
                  <a:schemeClr val="dk1"/>
                </a:solidFill>
                <a:latin typeface="Brandon Grotesque Regular" panose="020B0503020203060202" pitchFamily="34" charset="77"/>
                <a:sym typeface="Arial"/>
              </a:rPr>
              <a:t>Adding </a:t>
            </a:r>
            <a:r>
              <a:rPr lang="en-US" sz="3200" dirty="0">
                <a:solidFill>
                  <a:schemeClr val="dk1"/>
                </a:solidFill>
                <a:latin typeface="Brandon Grotesque Regular" panose="020B0503020203060202" pitchFamily="34" charset="77"/>
              </a:rPr>
              <a:t>your College Counselor as an</a:t>
            </a:r>
            <a:r>
              <a:rPr lang="en-US" sz="3200" dirty="0">
                <a:solidFill>
                  <a:schemeClr val="dk1"/>
                </a:solidFill>
                <a:latin typeface="Brandon Grotesque Regular" panose="020B0503020203060202" pitchFamily="34" charset="77"/>
                <a:sym typeface="Arial"/>
              </a:rPr>
              <a:t> Advisor to the Common App (two step process)</a:t>
            </a:r>
            <a:endParaRPr sz="3200" dirty="0">
              <a:latin typeface="Brandon Grotesque Regular" panose="020B0503020203060202" pitchFamily="34" charset="77"/>
            </a:endParaRPr>
          </a:p>
          <a:p>
            <a:pPr marL="571500" marR="0" lvl="0" indent="-571500" algn="l" rtl="0">
              <a:spcBef>
                <a:spcPts val="0"/>
              </a:spcBef>
              <a:spcAft>
                <a:spcPts val="0"/>
              </a:spcAft>
              <a:buClr>
                <a:schemeClr val="dk1"/>
              </a:buClr>
              <a:buSzPts val="3600"/>
              <a:buFont typeface="Arial"/>
              <a:buChar char="•"/>
            </a:pPr>
            <a:r>
              <a:rPr lang="en-US" sz="3200" dirty="0">
                <a:solidFill>
                  <a:schemeClr val="dk1"/>
                </a:solidFill>
                <a:latin typeface="Brandon Grotesque Regular" panose="020B0503020203060202" pitchFamily="34" charset="77"/>
                <a:sym typeface="Arial"/>
              </a:rPr>
              <a:t>Sharing essays </a:t>
            </a:r>
            <a:endParaRPr sz="3200" dirty="0">
              <a:latin typeface="Brandon Grotesque Regular" panose="020B0503020203060202" pitchFamily="34" charset="77"/>
            </a:endParaRPr>
          </a:p>
          <a:p>
            <a:pPr marL="571500" marR="0" lvl="0" indent="-571500" algn="l" rtl="0">
              <a:spcBef>
                <a:spcPts val="0"/>
              </a:spcBef>
              <a:spcAft>
                <a:spcPts val="0"/>
              </a:spcAft>
              <a:buClr>
                <a:schemeClr val="dk1"/>
              </a:buClr>
              <a:buSzPts val="3600"/>
              <a:buFont typeface="Arial"/>
              <a:buChar char="•"/>
            </a:pPr>
            <a:r>
              <a:rPr lang="en-US" sz="3200" dirty="0">
                <a:solidFill>
                  <a:schemeClr val="dk1"/>
                </a:solidFill>
                <a:latin typeface="Brandon Grotesque Regular" panose="020B0503020203060202" pitchFamily="34" charset="77"/>
                <a:sym typeface="Arial"/>
              </a:rPr>
              <a:t>We recommend submitting applications at least 72 hours prior to the application deadlines. </a:t>
            </a:r>
            <a:endParaRPr sz="3200" dirty="0">
              <a:latin typeface="Brandon Grotesque Regular" panose="020B0503020203060202" pitchFamily="34" charset="77"/>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35"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87086" y="0"/>
            <a:ext cx="12192000" cy="7143580"/>
          </a:xfrm>
          <a:prstGeom prst="rect">
            <a:avLst/>
          </a:prstGeom>
          <a:noFill/>
          <a:ln>
            <a:noFill/>
          </a:ln>
        </p:spPr>
      </p:pic>
      <p:sp>
        <p:nvSpPr>
          <p:cNvPr id="341" name="Google Shape;341;p35"/>
          <p:cNvSpPr txBox="1"/>
          <p:nvPr/>
        </p:nvSpPr>
        <p:spPr>
          <a:xfrm>
            <a:off x="374469" y="2028501"/>
            <a:ext cx="11617234" cy="4832052"/>
          </a:xfrm>
          <a:prstGeom prst="rect">
            <a:avLst/>
          </a:prstGeom>
          <a:noFill/>
          <a:ln>
            <a:noFill/>
          </a:ln>
        </p:spPr>
        <p:txBody>
          <a:bodyPr spcFirstLastPara="1" wrap="square" lIns="91425" tIns="45700" rIns="91425" bIns="45700" anchor="t" anchorCtr="0">
            <a:spAutoFit/>
          </a:bodyPr>
          <a:lstStyle/>
          <a:p>
            <a:pPr marL="285750" indent="-285750">
              <a:buFont typeface="Arial" panose="020B0604020202020204" pitchFamily="34" charset="0"/>
              <a:buChar char="•"/>
            </a:pPr>
            <a:r>
              <a:rPr lang="en-US" sz="3600" dirty="0">
                <a:latin typeface="Brandon Grotesque Regular" panose="020B0503020203060202" pitchFamily="34" charset="77"/>
              </a:rPr>
              <a:t>A well-rounded list of colleges that include "REACH," "LIKELY," and "TARGET" schools. </a:t>
            </a:r>
          </a:p>
          <a:p>
            <a:pPr marL="285750" indent="-285750">
              <a:buFont typeface="Arial" panose="020B0604020202020204" pitchFamily="34" charset="0"/>
              <a:buChar char="•"/>
            </a:pPr>
            <a:r>
              <a:rPr lang="en-US" sz="3600" dirty="0">
                <a:solidFill>
                  <a:schemeClr val="dk1"/>
                </a:solidFill>
                <a:latin typeface="Brandon Grotesque Regular" panose="020B0503020203060202" pitchFamily="34" charset="77"/>
              </a:rPr>
              <a:t>Decide if you plan to apply Early Decision, Early Action or Regular Decision.</a:t>
            </a:r>
          </a:p>
          <a:p>
            <a:pPr marL="285750" indent="-285750">
              <a:buFont typeface="Arial" panose="020B0604020202020204" pitchFamily="34" charset="0"/>
              <a:buChar char="•"/>
            </a:pPr>
            <a:r>
              <a:rPr lang="en-US" sz="3600" dirty="0">
                <a:latin typeface="Brandon Grotesque Regular" panose="020B0503020203060202" pitchFamily="34" charset="77"/>
              </a:rPr>
              <a:t>Being thoughtful with the college applications and personal statements.</a:t>
            </a:r>
          </a:p>
          <a:p>
            <a:pPr marL="285750" indent="-285750">
              <a:buFont typeface="Arial" panose="020B0604020202020204" pitchFamily="34" charset="0"/>
              <a:buChar char="•"/>
            </a:pPr>
            <a:r>
              <a:rPr lang="en-US" sz="3600" dirty="0">
                <a:latin typeface="Brandon Grotesque Regular" panose="020B0503020203060202" pitchFamily="34" charset="77"/>
              </a:rPr>
              <a:t>Strategically fill out the Activities section.</a:t>
            </a:r>
          </a:p>
          <a:p>
            <a:pPr lvl="0"/>
            <a:endParaRPr lang="en-US" sz="3800" dirty="0">
              <a:latin typeface="Brandon Grotesque Regular" panose="020B0503020203060202" pitchFamily="34" charset="77"/>
            </a:endParaRPr>
          </a:p>
          <a:p>
            <a:pPr marL="285750" indent="-285750">
              <a:buFont typeface="Arial" panose="020B0604020202020204" pitchFamily="34" charset="0"/>
              <a:buChar char="•"/>
            </a:pPr>
            <a:endParaRPr sz="1800" dirty="0">
              <a:solidFill>
                <a:schemeClr val="dk1"/>
              </a:solidFill>
              <a:latin typeface="Calibri"/>
              <a:ea typeface="Calibri"/>
              <a:cs typeface="Calibri"/>
              <a:sym typeface="Calibri"/>
            </a:endParaRPr>
          </a:p>
        </p:txBody>
      </p:sp>
      <p:sp>
        <p:nvSpPr>
          <p:cNvPr id="342" name="Google Shape;342;p35"/>
          <p:cNvSpPr txBox="1"/>
          <p:nvPr/>
        </p:nvSpPr>
        <p:spPr>
          <a:xfrm>
            <a:off x="1353094" y="354582"/>
            <a:ext cx="8669612"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dirty="0">
                <a:solidFill>
                  <a:schemeClr val="dk1"/>
                </a:solidFill>
                <a:latin typeface="Brandon Grotesque Regular" panose="020B0503020203060202" pitchFamily="34" charset="77"/>
                <a:sym typeface="Arial"/>
              </a:rPr>
              <a:t>The College List and Application </a:t>
            </a:r>
            <a:r>
              <a:rPr lang="en-US" sz="4000" dirty="0">
                <a:solidFill>
                  <a:schemeClr val="dk1"/>
                </a:solidFill>
                <a:latin typeface="Brandon Grotesque Regular" panose="020B0503020203060202" pitchFamily="34" charset="77"/>
              </a:rPr>
              <a:t>S</a:t>
            </a:r>
            <a:r>
              <a:rPr lang="en-US" sz="4000" dirty="0">
                <a:solidFill>
                  <a:schemeClr val="dk1"/>
                </a:solidFill>
                <a:latin typeface="Brandon Grotesque Regular" panose="020B0503020203060202" pitchFamily="34" charset="77"/>
                <a:sym typeface="Arial"/>
              </a:rPr>
              <a:t>trategy</a:t>
            </a:r>
            <a:endParaRPr sz="4000" dirty="0">
              <a:solidFill>
                <a:schemeClr val="dk1"/>
              </a:solidFill>
              <a:latin typeface="Brandon Grotesque Regular" panose="020B0503020203060202" pitchFamily="34" charset="77"/>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35"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87086" y="0"/>
            <a:ext cx="12192000" cy="7143580"/>
          </a:xfrm>
          <a:prstGeom prst="rect">
            <a:avLst/>
          </a:prstGeom>
          <a:noFill/>
          <a:ln>
            <a:noFill/>
          </a:ln>
        </p:spPr>
      </p:pic>
      <p:sp>
        <p:nvSpPr>
          <p:cNvPr id="341" name="Google Shape;341;p35"/>
          <p:cNvSpPr txBox="1"/>
          <p:nvPr/>
        </p:nvSpPr>
        <p:spPr>
          <a:xfrm>
            <a:off x="374469" y="1620997"/>
            <a:ext cx="11617234" cy="3724056"/>
          </a:xfrm>
          <a:prstGeom prst="rect">
            <a:avLst/>
          </a:prstGeom>
          <a:noFill/>
          <a:ln>
            <a:noFill/>
          </a:ln>
        </p:spPr>
        <p:txBody>
          <a:bodyPr spcFirstLastPara="1" wrap="square" lIns="91425" tIns="45700" rIns="91425" bIns="45700" anchor="t" anchorCtr="0">
            <a:spAutoFit/>
          </a:bodyPr>
          <a:lstStyle/>
          <a:p>
            <a:pPr marL="457200" indent="-457200">
              <a:buFont typeface="Arial" panose="020B0604020202020204" pitchFamily="34" charset="0"/>
              <a:buChar char="•"/>
            </a:pPr>
            <a:r>
              <a:rPr lang="en-US" sz="3600" dirty="0">
                <a:latin typeface="Brandon Grotesque Regular" panose="020B0503020203060202" pitchFamily="34" charset="77"/>
              </a:rPr>
              <a:t>SAT: October 12</a:t>
            </a:r>
            <a:r>
              <a:rPr lang="en-US" sz="3600" baseline="30000" dirty="0">
                <a:latin typeface="Brandon Grotesque Regular" panose="020B0503020203060202" pitchFamily="34" charset="77"/>
              </a:rPr>
              <a:t>th</a:t>
            </a:r>
            <a:r>
              <a:rPr lang="en-US" sz="3600" dirty="0">
                <a:latin typeface="Brandon Grotesque Regular" panose="020B0503020203060202" pitchFamily="34" charset="77"/>
              </a:rPr>
              <a:t>  Click </a:t>
            </a:r>
            <a:r>
              <a:rPr lang="en-US" sz="3600" dirty="0">
                <a:latin typeface="Brandon Grotesque Regular" panose="020B0503020203060202" pitchFamily="34" charset="77"/>
                <a:hlinkClick r:id="rId4"/>
              </a:rPr>
              <a:t>here</a:t>
            </a:r>
            <a:r>
              <a:rPr lang="en-US" sz="3600" dirty="0">
                <a:latin typeface="Brandon Grotesque Regular" panose="020B0503020203060202" pitchFamily="34" charset="77"/>
              </a:rPr>
              <a:t> to register</a:t>
            </a:r>
          </a:p>
          <a:p>
            <a:endParaRPr lang="en-US" sz="3600" dirty="0">
              <a:latin typeface="Brandon Grotesque Regular" panose="020B0503020203060202" pitchFamily="34" charset="77"/>
            </a:endParaRPr>
          </a:p>
          <a:p>
            <a:endParaRPr lang="en-US" sz="3600" dirty="0">
              <a:latin typeface="Brandon Grotesque Regular" panose="020B0503020203060202" pitchFamily="34" charset="77"/>
            </a:endParaRPr>
          </a:p>
          <a:p>
            <a:pPr marL="457200" indent="-457200">
              <a:buFont typeface="Arial" panose="020B0604020202020204" pitchFamily="34" charset="0"/>
              <a:buChar char="•"/>
            </a:pPr>
            <a:r>
              <a:rPr lang="en-US" sz="3600" dirty="0">
                <a:latin typeface="Brandon Grotesque Regular" panose="020B0503020203060202" pitchFamily="34" charset="77"/>
              </a:rPr>
              <a:t>ACT: October 22nd register at ACT.org by September 16 to avoid late fees – Saint Thomas Academy site code: 230600</a:t>
            </a:r>
          </a:p>
          <a:p>
            <a:pPr lvl="0"/>
            <a:endParaRPr lang="en-US" sz="3800" dirty="0">
              <a:latin typeface="Brandon Grotesque Regular" panose="020B0503020203060202" pitchFamily="34" charset="77"/>
            </a:endParaRPr>
          </a:p>
          <a:p>
            <a:pPr marL="285750" indent="-285750">
              <a:buFont typeface="Arial" panose="020B0604020202020204" pitchFamily="34" charset="0"/>
              <a:buChar char="•"/>
            </a:pPr>
            <a:endParaRPr sz="1800" dirty="0">
              <a:solidFill>
                <a:schemeClr val="dk1"/>
              </a:solidFill>
              <a:latin typeface="Calibri"/>
              <a:ea typeface="Calibri"/>
              <a:cs typeface="Calibri"/>
              <a:sym typeface="Calibri"/>
            </a:endParaRPr>
          </a:p>
        </p:txBody>
      </p:sp>
      <p:sp>
        <p:nvSpPr>
          <p:cNvPr id="342" name="Google Shape;342;p35"/>
          <p:cNvSpPr txBox="1"/>
          <p:nvPr/>
        </p:nvSpPr>
        <p:spPr>
          <a:xfrm>
            <a:off x="1558834" y="436747"/>
            <a:ext cx="7646126"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dirty="0">
                <a:solidFill>
                  <a:schemeClr val="dk1"/>
                </a:solidFill>
                <a:latin typeface="Brandon Grotesque Medium" panose="020B0503020203060202" pitchFamily="34" charset="77"/>
                <a:sym typeface="Arial"/>
              </a:rPr>
              <a:t>Testing at Saint Thomas Academy</a:t>
            </a:r>
            <a:endParaRPr sz="4400" dirty="0">
              <a:solidFill>
                <a:schemeClr val="dk1"/>
              </a:solidFill>
              <a:latin typeface="Brandon Grotesque Medium" panose="020B0503020203060202" pitchFamily="34" charset="77"/>
              <a:sym typeface="Arial"/>
            </a:endParaRPr>
          </a:p>
        </p:txBody>
      </p:sp>
    </p:spTree>
    <p:extLst>
      <p:ext uri="{BB962C8B-B14F-4D97-AF65-F5344CB8AC3E}">
        <p14:creationId xmlns:p14="http://schemas.microsoft.com/office/powerpoint/2010/main" val="3847960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35"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76199" y="0"/>
            <a:ext cx="12041660" cy="6858000"/>
          </a:xfrm>
          <a:prstGeom prst="rect">
            <a:avLst/>
          </a:prstGeom>
          <a:noFill/>
          <a:ln>
            <a:noFill/>
          </a:ln>
        </p:spPr>
      </p:pic>
      <p:sp>
        <p:nvSpPr>
          <p:cNvPr id="341" name="Google Shape;341;p35"/>
          <p:cNvSpPr txBox="1"/>
          <p:nvPr/>
        </p:nvSpPr>
        <p:spPr>
          <a:xfrm>
            <a:off x="986020" y="1086613"/>
            <a:ext cx="9025467" cy="6186269"/>
          </a:xfrm>
          <a:prstGeom prst="rect">
            <a:avLst/>
          </a:prstGeom>
          <a:noFill/>
          <a:ln>
            <a:noFill/>
          </a:ln>
        </p:spPr>
        <p:txBody>
          <a:bodyPr spcFirstLastPara="1" wrap="square" lIns="91425" tIns="45700" rIns="91425" bIns="45700" anchor="t" anchorCtr="0">
            <a:spAutoFit/>
          </a:bodyPr>
          <a:lstStyle/>
          <a:p>
            <a:pPr marL="571500" lvl="0" indent="-571500">
              <a:buSzPts val="4000"/>
              <a:buFont typeface="Arial"/>
              <a:buChar char="•"/>
            </a:pPr>
            <a:r>
              <a:rPr lang="en-US" sz="3600" dirty="0">
                <a:solidFill>
                  <a:schemeClr val="dk1"/>
                </a:solidFill>
                <a:latin typeface="Brandon Grotesque Regular" panose="020B0503020203060202" pitchFamily="34" charset="77"/>
              </a:rPr>
              <a:t>Check Naviance to ensure your ‘Colleges I am Applying to” is up-to –date.</a:t>
            </a:r>
          </a:p>
          <a:p>
            <a:pPr marL="571500" lvl="0" indent="-571500">
              <a:buSzPts val="4000"/>
              <a:buFont typeface="Arial"/>
              <a:buChar char="•"/>
            </a:pPr>
            <a:endParaRPr lang="en-US" sz="3600" dirty="0">
              <a:solidFill>
                <a:schemeClr val="dk1"/>
              </a:solidFill>
              <a:latin typeface="Brandon Grotesque Regular" panose="020B0503020203060202" pitchFamily="34" charset="77"/>
            </a:endParaRPr>
          </a:p>
          <a:p>
            <a:pPr marL="571500" lvl="0" indent="-571500">
              <a:buSzPts val="4000"/>
              <a:buFont typeface="Arial"/>
              <a:buChar char="•"/>
            </a:pPr>
            <a:r>
              <a:rPr lang="en-US" sz="3600" dirty="0">
                <a:solidFill>
                  <a:schemeClr val="dk1"/>
                </a:solidFill>
                <a:latin typeface="Brandon Grotesque Regular" panose="020B0503020203060202" pitchFamily="34" charset="77"/>
              </a:rPr>
              <a:t>Complete the surveys (both student and parent)</a:t>
            </a:r>
            <a:br>
              <a:rPr lang="en-US" sz="3600" dirty="0">
                <a:solidFill>
                  <a:schemeClr val="dk1"/>
                </a:solidFill>
                <a:latin typeface="Brandon Grotesque Regular" panose="020B0503020203060202" pitchFamily="34" charset="77"/>
              </a:rPr>
            </a:br>
            <a:endParaRPr sz="3600" dirty="0">
              <a:solidFill>
                <a:schemeClr val="dk1"/>
              </a:solidFill>
              <a:latin typeface="Brandon Grotesque Regular" panose="020B0503020203060202" pitchFamily="34" charset="77"/>
              <a:sym typeface="Arial"/>
            </a:endParaRPr>
          </a:p>
          <a:p>
            <a:pPr marL="571500" marR="0" lvl="0" indent="-571500" algn="l" rtl="0">
              <a:spcBef>
                <a:spcPts val="0"/>
              </a:spcBef>
              <a:spcAft>
                <a:spcPts val="0"/>
              </a:spcAft>
              <a:buClr>
                <a:srgbClr val="000000"/>
              </a:buClr>
              <a:buSzPts val="4000"/>
              <a:buFont typeface="Arial"/>
              <a:buChar char="•"/>
            </a:pPr>
            <a:r>
              <a:rPr lang="en-US" sz="3600" dirty="0">
                <a:solidFill>
                  <a:schemeClr val="dk1"/>
                </a:solidFill>
                <a:latin typeface="Brandon Grotesque Regular" panose="020B0503020203060202" pitchFamily="34" charset="77"/>
                <a:sym typeface="Arial"/>
              </a:rPr>
              <a:t>Reconnect with teachers regarding letters of recommendations.</a:t>
            </a:r>
            <a:endParaRPr sz="3600" dirty="0">
              <a:latin typeface="Brandon Grotesque Regular" panose="020B0503020203060202" pitchFamily="34" charset="77"/>
            </a:endParaRPr>
          </a:p>
          <a:p>
            <a:pPr marL="0" marR="0" lvl="0" indent="0" algn="l" rtl="0">
              <a:spcBef>
                <a:spcPts val="0"/>
              </a:spcBef>
              <a:spcAft>
                <a:spcPts val="0"/>
              </a:spcAft>
              <a:buNone/>
            </a:pPr>
            <a:endParaRPr sz="3600" dirty="0">
              <a:solidFill>
                <a:schemeClr val="dk1"/>
              </a:solidFill>
              <a:latin typeface="Brandon Grotesque Regular" panose="020B0503020203060202" pitchFamily="34" charset="77"/>
              <a:sym typeface="Arial"/>
            </a:endParaRPr>
          </a:p>
          <a:p>
            <a:pPr marL="571500" marR="0" lvl="0" indent="-571500" algn="l" rtl="0">
              <a:spcBef>
                <a:spcPts val="0"/>
              </a:spcBef>
              <a:spcAft>
                <a:spcPts val="0"/>
              </a:spcAft>
              <a:buClr>
                <a:srgbClr val="000000"/>
              </a:buClr>
              <a:buSzPts val="4000"/>
              <a:buFont typeface="Arial"/>
              <a:buChar char="•"/>
            </a:pPr>
            <a:r>
              <a:rPr lang="en-US" sz="3600" dirty="0">
                <a:solidFill>
                  <a:srgbClr val="000000"/>
                </a:solidFill>
                <a:latin typeface="Brandon Grotesque Regular" panose="020B0503020203060202" pitchFamily="34" charset="77"/>
                <a:sym typeface="Arial"/>
              </a:rPr>
              <a:t>Keep track of deadlines!</a:t>
            </a:r>
            <a:endParaRPr sz="3600" dirty="0">
              <a:latin typeface="Brandon Grotesque Regular" panose="020B0503020203060202" pitchFamily="34" charset="77"/>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B0D78F82-7EA8-4283-63DD-E67B04594F9D}"/>
              </a:ext>
            </a:extLst>
          </p:cNvPr>
          <p:cNvSpPr txBox="1"/>
          <p:nvPr/>
        </p:nvSpPr>
        <p:spPr>
          <a:xfrm>
            <a:off x="1636607" y="372533"/>
            <a:ext cx="2563522" cy="769441"/>
          </a:xfrm>
          <a:prstGeom prst="rect">
            <a:avLst/>
          </a:prstGeom>
          <a:noFill/>
        </p:spPr>
        <p:txBody>
          <a:bodyPr wrap="none" rtlCol="0">
            <a:spAutoFit/>
          </a:bodyPr>
          <a:lstStyle/>
          <a:p>
            <a:r>
              <a:rPr lang="en-US" sz="4400" dirty="0">
                <a:latin typeface="Brandon Grotesque Medium" panose="020B0503020203060202" pitchFamily="34" charset="77"/>
              </a:rPr>
              <a:t>Reminders</a:t>
            </a:r>
          </a:p>
        </p:txBody>
      </p:sp>
    </p:spTree>
    <p:extLst>
      <p:ext uri="{BB962C8B-B14F-4D97-AF65-F5344CB8AC3E}">
        <p14:creationId xmlns:p14="http://schemas.microsoft.com/office/powerpoint/2010/main" val="3252993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pic>
        <p:nvPicPr>
          <p:cNvPr id="347" name="Google Shape;347;p36"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286646" cy="7027057"/>
          </a:xfrm>
          <a:prstGeom prst="rect">
            <a:avLst/>
          </a:prstGeom>
          <a:noFill/>
          <a:ln>
            <a:noFill/>
          </a:ln>
        </p:spPr>
      </p:pic>
      <p:sp>
        <p:nvSpPr>
          <p:cNvPr id="348" name="Google Shape;348;p36"/>
          <p:cNvSpPr txBox="1"/>
          <p:nvPr/>
        </p:nvSpPr>
        <p:spPr>
          <a:xfrm>
            <a:off x="94646" y="1642974"/>
            <a:ext cx="11977905" cy="57246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chemeClr val="dk1"/>
                </a:solidFill>
                <a:latin typeface="Brandon Grotesque Regular" panose="020B0503020203060202" pitchFamily="34" charset="77"/>
                <a:sym typeface="Arial"/>
              </a:rPr>
              <a:t>Most colleges are test-optional and some are test-blind, even fewer are test-flexible</a:t>
            </a:r>
            <a:endParaRPr sz="2200" dirty="0">
              <a:latin typeface="Brandon Grotesque Regular" panose="020B0503020203060202" pitchFamily="34" charset="77"/>
            </a:endParaRPr>
          </a:p>
          <a:p>
            <a:pPr marL="0" marR="0" lvl="0" indent="0" algn="l" rtl="0">
              <a:spcBef>
                <a:spcPts val="0"/>
              </a:spcBef>
              <a:spcAft>
                <a:spcPts val="0"/>
              </a:spcAft>
              <a:buNone/>
            </a:pPr>
            <a:br>
              <a:rPr lang="en-US" sz="2200" dirty="0">
                <a:solidFill>
                  <a:schemeClr val="dk1"/>
                </a:solidFill>
                <a:latin typeface="Brandon Grotesque Regular" panose="020B0503020203060202" pitchFamily="34" charset="77"/>
                <a:sym typeface="Arial"/>
              </a:rPr>
            </a:br>
            <a:r>
              <a:rPr lang="en-US" sz="2200" b="1" dirty="0">
                <a:solidFill>
                  <a:schemeClr val="dk1"/>
                </a:solidFill>
                <a:latin typeface="Brandon Grotesque Regular" panose="020B0503020203060202" pitchFamily="34" charset="77"/>
                <a:sym typeface="Arial"/>
              </a:rPr>
              <a:t>Test-optional policy, colleges still welcome test scores </a:t>
            </a:r>
            <a:r>
              <a:rPr lang="en-US" sz="2200" dirty="0">
                <a:solidFill>
                  <a:schemeClr val="dk1"/>
                </a:solidFill>
                <a:latin typeface="Brandon Grotesque Regular" panose="020B0503020203060202" pitchFamily="34" charset="77"/>
                <a:sym typeface="Arial"/>
              </a:rPr>
              <a:t>from students who choose to submit them and consider them a valuable data point and part of the review process if testing is available. At the same time, they are confident in reviewing a file without a test score and still rendering a fair decision—in other words, students without scores are not disadvantaged. </a:t>
            </a:r>
            <a:endParaRPr sz="2200" dirty="0">
              <a:latin typeface="Brandon Grotesque Regular" panose="020B0503020203060202" pitchFamily="34" charset="77"/>
            </a:endParaRPr>
          </a:p>
          <a:p>
            <a:pPr marL="0" marR="0" lvl="0" indent="0" algn="l" rtl="0">
              <a:spcBef>
                <a:spcPts val="0"/>
              </a:spcBef>
              <a:spcAft>
                <a:spcPts val="0"/>
              </a:spcAft>
              <a:buNone/>
            </a:pPr>
            <a:r>
              <a:rPr lang="en-US" sz="2200" b="1" dirty="0">
                <a:solidFill>
                  <a:schemeClr val="dk1"/>
                </a:solidFill>
                <a:latin typeface="Brandon Grotesque Regular" panose="020B0503020203060202" pitchFamily="34" charset="77"/>
                <a:sym typeface="Arial"/>
              </a:rPr>
              <a:t>Test Blind, it means they will not consider standardized testing at all. </a:t>
            </a:r>
            <a:r>
              <a:rPr lang="en-US" sz="2200" dirty="0">
                <a:solidFill>
                  <a:schemeClr val="dk1"/>
                </a:solidFill>
                <a:latin typeface="Brandon Grotesque Regular" panose="020B0503020203060202" pitchFamily="34" charset="77"/>
                <a:sym typeface="Arial"/>
              </a:rPr>
              <a:t>Even if you have a 36 on the ACT, if you send it to them, they will not consider it as a part of your file. Test-blind policies are far rarer than test optional. Notable schools with test-blind policies include University of San Diego, California System, Catholic University, and Loyola University New Orleans. </a:t>
            </a:r>
            <a:endParaRPr sz="2200" dirty="0">
              <a:latin typeface="Brandon Grotesque Regular" panose="020B0503020203060202" pitchFamily="34" charset="77"/>
            </a:endParaRPr>
          </a:p>
          <a:p>
            <a:pPr marL="0" marR="0" lvl="0" indent="0" algn="l" rtl="0">
              <a:spcBef>
                <a:spcPts val="0"/>
              </a:spcBef>
              <a:spcAft>
                <a:spcPts val="0"/>
              </a:spcAft>
              <a:buNone/>
            </a:pPr>
            <a:r>
              <a:rPr lang="en-US" sz="2200" b="1" dirty="0">
                <a:solidFill>
                  <a:schemeClr val="dk1"/>
                </a:solidFill>
                <a:latin typeface="Brandon Grotesque Regular" panose="020B0503020203060202" pitchFamily="34" charset="77"/>
                <a:sym typeface="Arial"/>
              </a:rPr>
              <a:t>Test Flexible </a:t>
            </a:r>
            <a:r>
              <a:rPr lang="en-US" sz="2200" dirty="0">
                <a:solidFill>
                  <a:schemeClr val="dk1"/>
                </a:solidFill>
                <a:latin typeface="Brandon Grotesque Regular" panose="020B0503020203060202" pitchFamily="34" charset="77"/>
                <a:sym typeface="Arial"/>
              </a:rPr>
              <a:t>Allows students to submit a variety of standardized test scores. This can include SAT/ACT scores, but it can also include AP (Advanced Placement) tests, or PSAT. At some colleges, students can submit a writing sample, portfolio, or additional letters of recommendation. University of Michigan and </a:t>
            </a:r>
            <a:r>
              <a:rPr lang="en-US" sz="2200" dirty="0">
                <a:solidFill>
                  <a:schemeClr val="dk1"/>
                </a:solidFill>
                <a:latin typeface="Brandon Grotesque Regular" panose="020B0503020203060202" pitchFamily="34" charset="77"/>
              </a:rPr>
              <a:t>Purdue prefer to see some form of testing results. </a:t>
            </a:r>
            <a:endParaRPr sz="2200" dirty="0">
              <a:latin typeface="Brandon Grotesque Regular" panose="020B0503020203060202" pitchFamily="34" charset="77"/>
            </a:endParaRPr>
          </a:p>
          <a:p>
            <a:pPr marL="0" marR="0" lvl="0" indent="0" algn="l" rtl="0">
              <a:spcBef>
                <a:spcPts val="0"/>
              </a:spcBef>
              <a:spcAft>
                <a:spcPts val="0"/>
              </a:spcAft>
              <a:buNone/>
            </a:pPr>
            <a:r>
              <a:rPr lang="en-US" sz="2200" b="1" u="sng" dirty="0">
                <a:solidFill>
                  <a:schemeClr val="dk1"/>
                </a:solidFill>
                <a:latin typeface="Brandon Grotesque Regular" panose="020B0503020203060202" pitchFamily="34" charset="77"/>
                <a:sym typeface="Arial"/>
                <a:hlinkClick r:id="rId4">
                  <a:extLst>
                    <a:ext uri="{A12FA001-AC4F-418D-AE19-62706E023703}">
                      <ahyp:hlinkClr xmlns:ahyp="http://schemas.microsoft.com/office/drawing/2018/hyperlinkcolor" val="tx"/>
                    </a:ext>
                  </a:extLst>
                </a:hlinkClick>
              </a:rPr>
              <a:t>FairTest</a:t>
            </a:r>
            <a:endParaRPr sz="2200" b="1" dirty="0">
              <a:solidFill>
                <a:schemeClr val="dk1"/>
              </a:solidFill>
              <a:latin typeface="Brandon Grotesque Regular" panose="020B0503020203060202" pitchFamily="34" charset="77"/>
              <a:sym typeface="Arial"/>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49" name="Google Shape;349;p36"/>
          <p:cNvSpPr txBox="1"/>
          <p:nvPr/>
        </p:nvSpPr>
        <p:spPr>
          <a:xfrm>
            <a:off x="1405288" y="368194"/>
            <a:ext cx="10077651" cy="707846"/>
          </a:xfrm>
          <a:prstGeom prst="rect">
            <a:avLst/>
          </a:prstGeom>
          <a:noFill/>
          <a:ln>
            <a:noFill/>
          </a:ln>
        </p:spPr>
        <p:txBody>
          <a:bodyPr spcFirstLastPara="1" wrap="square" lIns="91425" tIns="45700" rIns="91425" bIns="45700" anchor="t" anchorCtr="0">
            <a:spAutoFit/>
          </a:bodyPr>
          <a:lstStyle/>
          <a:p>
            <a:pPr lvl="0"/>
            <a:r>
              <a:rPr lang="en-US" sz="4000" dirty="0">
                <a:solidFill>
                  <a:schemeClr val="dk1"/>
                </a:solidFill>
                <a:latin typeface="Brandon Grotesque Regular" panose="020B0503020203060202" pitchFamily="34" charset="77"/>
              </a:rPr>
              <a:t>Send Test Scores or Do Not Send Test Scores…….</a:t>
            </a:r>
            <a:endParaRPr lang="en-US" sz="4000" dirty="0">
              <a:latin typeface="Brandon Grotesque Regular" panose="020B0503020203060202" pitchFamily="34" charset="77"/>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361" name="Google Shape;361;p3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10512" y="73572"/>
            <a:ext cx="12192000" cy="6858000"/>
          </a:xfrm>
          <a:prstGeom prst="rect">
            <a:avLst/>
          </a:prstGeom>
          <a:noFill/>
          <a:ln>
            <a:noFill/>
          </a:ln>
        </p:spPr>
      </p:pic>
      <p:sp>
        <p:nvSpPr>
          <p:cNvPr id="362" name="Google Shape;362;p38"/>
          <p:cNvSpPr txBox="1"/>
          <p:nvPr/>
        </p:nvSpPr>
        <p:spPr>
          <a:xfrm>
            <a:off x="1438859" y="449093"/>
            <a:ext cx="9543669"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dirty="0">
                <a:solidFill>
                  <a:schemeClr val="dk1"/>
                </a:solidFill>
                <a:latin typeface="Brandon Grotesque Medium" panose="020B0503020203060202" pitchFamily="34" charset="77"/>
                <a:sym typeface="Arial"/>
              </a:rPr>
              <a:t>After the applications are sent, then what? </a:t>
            </a:r>
            <a:endParaRPr sz="4400" dirty="0">
              <a:solidFill>
                <a:schemeClr val="dk1"/>
              </a:solidFill>
              <a:latin typeface="Brandon Grotesque Medium" panose="020B0503020203060202" pitchFamily="34" charset="77"/>
              <a:sym typeface="Arial"/>
            </a:endParaRPr>
          </a:p>
        </p:txBody>
      </p:sp>
      <p:sp>
        <p:nvSpPr>
          <p:cNvPr id="363" name="Google Shape;363;p38"/>
          <p:cNvSpPr txBox="1"/>
          <p:nvPr/>
        </p:nvSpPr>
        <p:spPr>
          <a:xfrm>
            <a:off x="933855" y="1488332"/>
            <a:ext cx="10193454" cy="4955162"/>
          </a:xfrm>
          <a:prstGeom prst="rect">
            <a:avLst/>
          </a:prstGeom>
          <a:noFill/>
          <a:ln>
            <a:noFill/>
          </a:ln>
        </p:spPr>
        <p:txBody>
          <a:bodyPr spcFirstLastPara="1" wrap="square" lIns="91425" tIns="45700" rIns="91425" bIns="45700" anchor="t" anchorCtr="0">
            <a:spAutoFit/>
          </a:bodyPr>
          <a:lstStyle/>
          <a:p>
            <a:pPr marL="457200" marR="0" lvl="0" indent="-342900" algn="l" rtl="0">
              <a:spcBef>
                <a:spcPts val="0"/>
              </a:spcBef>
              <a:spcAft>
                <a:spcPts val="0"/>
              </a:spcAft>
              <a:buClr>
                <a:srgbClr val="000000"/>
              </a:buClr>
              <a:buSzPts val="2291"/>
              <a:buFont typeface="Lustria"/>
              <a:buChar char="●"/>
            </a:pPr>
            <a:r>
              <a:rPr lang="en-US" sz="3600" dirty="0">
                <a:solidFill>
                  <a:srgbClr val="000000"/>
                </a:solidFill>
                <a:latin typeface="Brandon Grotesque Regular" panose="020B0503020203060202" pitchFamily="34" charset="77"/>
                <a:sym typeface="Arial"/>
              </a:rPr>
              <a:t>Request transcript on Naviance</a:t>
            </a:r>
          </a:p>
          <a:p>
            <a:pPr marL="457200" marR="0" lvl="0" indent="-342900" algn="l" rtl="0">
              <a:spcBef>
                <a:spcPts val="0"/>
              </a:spcBef>
              <a:spcAft>
                <a:spcPts val="0"/>
              </a:spcAft>
              <a:buClr>
                <a:srgbClr val="000000"/>
              </a:buClr>
              <a:buSzPts val="2291"/>
              <a:buFont typeface="Lustria"/>
              <a:buChar char="●"/>
            </a:pPr>
            <a:r>
              <a:rPr lang="en-US" sz="3600" dirty="0">
                <a:solidFill>
                  <a:srgbClr val="000000"/>
                </a:solidFill>
                <a:latin typeface="Brandon Grotesque Regular" panose="020B0503020203060202" pitchFamily="34" charset="77"/>
                <a:sym typeface="Arial"/>
              </a:rPr>
              <a:t>Check email!</a:t>
            </a:r>
          </a:p>
          <a:p>
            <a:pPr marL="457200" indent="-342900">
              <a:buSzPts val="2291"/>
              <a:buFont typeface="Lustria"/>
              <a:buChar char="●"/>
            </a:pPr>
            <a:r>
              <a:rPr lang="en-US" sz="3600" dirty="0">
                <a:solidFill>
                  <a:schemeClr val="dk1"/>
                </a:solidFill>
                <a:latin typeface="Brandon Grotesque Regular" panose="020B0503020203060202" pitchFamily="34" charset="77"/>
              </a:rPr>
              <a:t>Set up your Application Tracker</a:t>
            </a:r>
            <a:endParaRPr sz="3600" dirty="0">
              <a:latin typeface="Brandon Grotesque Regular" panose="020B0503020203060202" pitchFamily="34" charset="77"/>
            </a:endParaRPr>
          </a:p>
          <a:p>
            <a:pPr marL="457200" marR="0" lvl="0" indent="-342900" algn="l" rtl="0">
              <a:spcBef>
                <a:spcPts val="0"/>
              </a:spcBef>
              <a:spcAft>
                <a:spcPts val="0"/>
              </a:spcAft>
              <a:buClr>
                <a:srgbClr val="000000"/>
              </a:buClr>
              <a:buSzPts val="2291"/>
              <a:buFont typeface="Lustria"/>
              <a:buChar char="●"/>
            </a:pPr>
            <a:r>
              <a:rPr lang="en-US" sz="3600" dirty="0">
                <a:solidFill>
                  <a:srgbClr val="000000"/>
                </a:solidFill>
                <a:latin typeface="Brandon Grotesque Regular" panose="020B0503020203060202" pitchFamily="34" charset="77"/>
                <a:sym typeface="Arial"/>
              </a:rPr>
              <a:t>College Scholarships with separate applications</a:t>
            </a:r>
            <a:endParaRPr sz="3600" dirty="0">
              <a:latin typeface="Brandon Grotesque Regular" panose="020B0503020203060202" pitchFamily="34" charset="77"/>
            </a:endParaRPr>
          </a:p>
          <a:p>
            <a:pPr marL="457200" marR="0" lvl="0" indent="-342900" algn="l" rtl="0">
              <a:spcBef>
                <a:spcPts val="0"/>
              </a:spcBef>
              <a:spcAft>
                <a:spcPts val="0"/>
              </a:spcAft>
              <a:buClr>
                <a:srgbClr val="000000"/>
              </a:buClr>
              <a:buSzPts val="2291"/>
              <a:buFont typeface="Lustria"/>
              <a:buChar char="●"/>
            </a:pPr>
            <a:r>
              <a:rPr lang="en-US" sz="3600" dirty="0">
                <a:solidFill>
                  <a:srgbClr val="000000"/>
                </a:solidFill>
                <a:latin typeface="Brandon Grotesque Regular" panose="020B0503020203060202" pitchFamily="34" charset="77"/>
                <a:sym typeface="Arial"/>
              </a:rPr>
              <a:t>Honors Programs</a:t>
            </a:r>
            <a:endParaRPr sz="3600" dirty="0">
              <a:latin typeface="Brandon Grotesque Regular" panose="020B0503020203060202" pitchFamily="34" charset="77"/>
            </a:endParaRPr>
          </a:p>
          <a:p>
            <a:pPr marL="457200" marR="0" lvl="0" indent="-342900" algn="l" rtl="0">
              <a:spcBef>
                <a:spcPts val="0"/>
              </a:spcBef>
              <a:spcAft>
                <a:spcPts val="0"/>
              </a:spcAft>
              <a:buClr>
                <a:srgbClr val="000000"/>
              </a:buClr>
              <a:buSzPts val="2291"/>
              <a:buFont typeface="Lustria"/>
              <a:buChar char="●"/>
            </a:pPr>
            <a:r>
              <a:rPr lang="en-US" sz="3600" dirty="0">
                <a:solidFill>
                  <a:srgbClr val="000000"/>
                </a:solidFill>
                <a:latin typeface="Brandon Grotesque Regular" panose="020B0503020203060202" pitchFamily="34" charset="77"/>
                <a:sym typeface="Arial"/>
              </a:rPr>
              <a:t>Housing Applications</a:t>
            </a:r>
            <a:endParaRPr sz="3600" dirty="0">
              <a:latin typeface="Brandon Grotesque Regular" panose="020B0503020203060202" pitchFamily="34" charset="77"/>
            </a:endParaRPr>
          </a:p>
          <a:p>
            <a:pPr marL="457200" marR="0" lvl="0" indent="-342900" algn="l" rtl="0">
              <a:spcBef>
                <a:spcPts val="0"/>
              </a:spcBef>
              <a:spcAft>
                <a:spcPts val="0"/>
              </a:spcAft>
              <a:buClr>
                <a:srgbClr val="000000"/>
              </a:buClr>
              <a:buSzPts val="2291"/>
              <a:buFont typeface="Lustria"/>
              <a:buChar char="●"/>
            </a:pPr>
            <a:r>
              <a:rPr lang="en-US" sz="3600" dirty="0">
                <a:solidFill>
                  <a:srgbClr val="000000"/>
                </a:solidFill>
                <a:latin typeface="Brandon Grotesque Regular" panose="020B0503020203060202" pitchFamily="34" charset="77"/>
                <a:sym typeface="Arial"/>
              </a:rPr>
              <a:t>Stay in contact with Admissions Representatives- when appropriate</a:t>
            </a:r>
            <a:endParaRPr sz="3600" dirty="0">
              <a:latin typeface="Brandon Grotesque Regular" panose="020B0503020203060202" pitchFamily="34" charset="77"/>
            </a:endParaRPr>
          </a:p>
          <a:p>
            <a:pPr marL="457200" marR="0" lvl="0" indent="-197427" algn="l" rtl="0">
              <a:spcBef>
                <a:spcPts val="0"/>
              </a:spcBef>
              <a:spcAft>
                <a:spcPts val="0"/>
              </a:spcAft>
              <a:buClr>
                <a:srgbClr val="000000"/>
              </a:buClr>
              <a:buSzPts val="2291"/>
              <a:buFont typeface="Lustria"/>
              <a:buNone/>
            </a:pPr>
            <a:endParaRPr sz="2800" dirty="0">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368" name="Google Shape;368;p39"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38538" y="357790"/>
            <a:ext cx="12192000" cy="6858000"/>
          </a:xfrm>
          <a:prstGeom prst="rect">
            <a:avLst/>
          </a:prstGeom>
          <a:noFill/>
          <a:ln>
            <a:noFill/>
          </a:ln>
        </p:spPr>
      </p:pic>
      <p:sp>
        <p:nvSpPr>
          <p:cNvPr id="369" name="Google Shape;369;p39"/>
          <p:cNvSpPr txBox="1"/>
          <p:nvPr/>
        </p:nvSpPr>
        <p:spPr>
          <a:xfrm>
            <a:off x="1500436" y="714703"/>
            <a:ext cx="8292662"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dirty="0">
                <a:solidFill>
                  <a:schemeClr val="dk1"/>
                </a:solidFill>
                <a:latin typeface="Brandon Grotesque Medium" panose="020B0503020203060202" pitchFamily="34" charset="77"/>
                <a:sym typeface="Arial"/>
              </a:rPr>
              <a:t>What we are messaging to your student </a:t>
            </a:r>
            <a:endParaRPr sz="4000" dirty="0">
              <a:solidFill>
                <a:schemeClr val="dk1"/>
              </a:solidFill>
              <a:latin typeface="Brandon Grotesque Medium" panose="020B0503020203060202" pitchFamily="34" charset="77"/>
              <a:sym typeface="Arial"/>
            </a:endParaRPr>
          </a:p>
        </p:txBody>
      </p:sp>
      <p:sp>
        <p:nvSpPr>
          <p:cNvPr id="370" name="Google Shape;370;p39"/>
          <p:cNvSpPr txBox="1"/>
          <p:nvPr/>
        </p:nvSpPr>
        <p:spPr>
          <a:xfrm>
            <a:off x="945931" y="1843001"/>
            <a:ext cx="9848193" cy="446272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chemeClr val="dk1"/>
              </a:buClr>
              <a:buSzPts val="3600"/>
              <a:buFont typeface="Arial"/>
              <a:buChar char="•"/>
            </a:pPr>
            <a:r>
              <a:rPr lang="en-US" sz="3800" dirty="0">
                <a:solidFill>
                  <a:schemeClr val="dk1"/>
                </a:solidFill>
                <a:latin typeface="Brandon Grotesque Regular" panose="020B0503020203060202" pitchFamily="34" charset="77"/>
                <a:sym typeface="Arial"/>
              </a:rPr>
              <a:t>Stay in contact with your College Counselor</a:t>
            </a:r>
            <a:endParaRPr sz="3800" dirty="0">
              <a:latin typeface="Brandon Grotesque Regular" panose="020B0503020203060202" pitchFamily="34" charset="77"/>
            </a:endParaRPr>
          </a:p>
          <a:p>
            <a:pPr marL="571500" marR="0" lvl="0" indent="-571500" algn="l" rtl="0">
              <a:spcBef>
                <a:spcPts val="0"/>
              </a:spcBef>
              <a:spcAft>
                <a:spcPts val="0"/>
              </a:spcAft>
              <a:buClr>
                <a:schemeClr val="dk1"/>
              </a:buClr>
              <a:buSzPts val="3600"/>
              <a:buFont typeface="Arial"/>
              <a:buChar char="•"/>
            </a:pPr>
            <a:r>
              <a:rPr lang="en-US" sz="3800" dirty="0">
                <a:solidFill>
                  <a:schemeClr val="dk1"/>
                </a:solidFill>
                <a:latin typeface="Brandon Grotesque Regular" panose="020B0503020203060202" pitchFamily="34" charset="77"/>
                <a:sym typeface="Arial"/>
              </a:rPr>
              <a:t>Social media presence</a:t>
            </a:r>
            <a:endParaRPr sz="3800" dirty="0">
              <a:latin typeface="Brandon Grotesque Regular" panose="020B0503020203060202" pitchFamily="34" charset="77"/>
            </a:endParaRPr>
          </a:p>
          <a:p>
            <a:pPr marL="571500" marR="0" lvl="0" indent="-571500" algn="l" rtl="0">
              <a:spcBef>
                <a:spcPts val="0"/>
              </a:spcBef>
              <a:spcAft>
                <a:spcPts val="0"/>
              </a:spcAft>
              <a:buClr>
                <a:schemeClr val="dk1"/>
              </a:buClr>
              <a:buSzPts val="3600"/>
              <a:buFont typeface="Arial"/>
              <a:buChar char="•"/>
            </a:pPr>
            <a:r>
              <a:rPr lang="en-US" sz="3800" dirty="0">
                <a:solidFill>
                  <a:schemeClr val="dk1"/>
                </a:solidFill>
                <a:latin typeface="Brandon Grotesque Regular" panose="020B0503020203060202" pitchFamily="34" charset="77"/>
                <a:sym typeface="Arial"/>
              </a:rPr>
              <a:t>Stay on track with grades and stay involved in co-curricular activities</a:t>
            </a:r>
            <a:endParaRPr sz="3800" dirty="0">
              <a:latin typeface="Brandon Grotesque Regular" panose="020B0503020203060202" pitchFamily="34" charset="77"/>
            </a:endParaRPr>
          </a:p>
          <a:p>
            <a:pPr marL="571500" marR="0" lvl="0" indent="-571500" algn="l" rtl="0">
              <a:spcBef>
                <a:spcPts val="0"/>
              </a:spcBef>
              <a:spcAft>
                <a:spcPts val="0"/>
              </a:spcAft>
              <a:buClr>
                <a:schemeClr val="dk1"/>
              </a:buClr>
              <a:buSzPts val="3600"/>
              <a:buFont typeface="Arial"/>
              <a:buChar char="•"/>
            </a:pPr>
            <a:r>
              <a:rPr lang="en-US" sz="3800" dirty="0">
                <a:solidFill>
                  <a:schemeClr val="dk1"/>
                </a:solidFill>
                <a:latin typeface="Brandon Grotesque Regular" panose="020B0503020203060202" pitchFamily="34" charset="77"/>
                <a:sym typeface="Arial"/>
              </a:rPr>
              <a:t>Senior year grades do matter!</a:t>
            </a:r>
            <a:endParaRPr sz="3800" dirty="0">
              <a:latin typeface="Brandon Grotesque Regular" panose="020B0503020203060202" pitchFamily="34" charset="77"/>
            </a:endParaRPr>
          </a:p>
          <a:p>
            <a:pPr marL="571500" marR="0" lvl="0" indent="-571500" algn="l" rtl="0">
              <a:spcBef>
                <a:spcPts val="0"/>
              </a:spcBef>
              <a:spcAft>
                <a:spcPts val="0"/>
              </a:spcAft>
              <a:buClr>
                <a:schemeClr val="dk1"/>
              </a:buClr>
              <a:buSzPts val="3600"/>
              <a:buFont typeface="Arial"/>
              <a:buChar char="•"/>
            </a:pPr>
            <a:r>
              <a:rPr lang="en-US" sz="3800" dirty="0">
                <a:solidFill>
                  <a:schemeClr val="dk1"/>
                </a:solidFill>
                <a:latin typeface="Brandon Grotesque Regular" panose="020B0503020203060202" pitchFamily="34" charset="77"/>
                <a:sym typeface="Arial"/>
              </a:rPr>
              <a:t>An updated transcript will be sent to all colleges in January</a:t>
            </a:r>
            <a:endParaRPr sz="3800" dirty="0">
              <a:latin typeface="Brandon Grotesque Regular" panose="020B0503020203060202" pitchFamily="34" charset="77"/>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p40"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294289"/>
            <a:ext cx="12192000" cy="6858000"/>
          </a:xfrm>
          <a:prstGeom prst="rect">
            <a:avLst/>
          </a:prstGeom>
          <a:noFill/>
          <a:ln>
            <a:noFill/>
          </a:ln>
        </p:spPr>
      </p:pic>
      <p:sp>
        <p:nvSpPr>
          <p:cNvPr id="376" name="Google Shape;376;p40"/>
          <p:cNvSpPr txBox="1"/>
          <p:nvPr/>
        </p:nvSpPr>
        <p:spPr>
          <a:xfrm>
            <a:off x="273269" y="1965001"/>
            <a:ext cx="11457177" cy="38779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a:p>
            <a:pPr marL="571500" marR="0" lvl="0" indent="-571500" algn="l" rtl="0">
              <a:spcBef>
                <a:spcPts val="0"/>
              </a:spcBef>
              <a:spcAft>
                <a:spcPts val="0"/>
              </a:spcAft>
              <a:buFont typeface="Arial" panose="020B0604020202020204" pitchFamily="34" charset="0"/>
              <a:buChar char="•"/>
            </a:pPr>
            <a:r>
              <a:rPr lang="en-US" sz="3800" dirty="0">
                <a:solidFill>
                  <a:schemeClr val="dk1"/>
                </a:solidFill>
                <a:latin typeface="Brandon Grotesque Regular" panose="020B0503020203060202" pitchFamily="34" charset="77"/>
                <a:ea typeface="Calibri"/>
                <a:cs typeface="Calibri"/>
                <a:sym typeface="Calibri"/>
              </a:rPr>
              <a:t>Plan Ahead!</a:t>
            </a:r>
          </a:p>
          <a:p>
            <a:pPr lvl="8"/>
            <a:r>
              <a:rPr lang="en-US" sz="3800" dirty="0">
                <a:solidFill>
                  <a:schemeClr val="dk1"/>
                </a:solidFill>
                <a:latin typeface="Brandon Grotesque Regular" panose="020B0503020203060202" pitchFamily="34" charset="77"/>
                <a:ea typeface="Calibri"/>
                <a:cs typeface="Calibri"/>
                <a:sym typeface="Calibri"/>
              </a:rPr>
              <a:t>	* Weekend and Special Visit Days fill up fast!</a:t>
            </a:r>
          </a:p>
          <a:p>
            <a:pPr lvl="4"/>
            <a:r>
              <a:rPr lang="en-US" sz="3800" dirty="0">
                <a:solidFill>
                  <a:schemeClr val="dk1"/>
                </a:solidFill>
                <a:latin typeface="Brandon Grotesque Regular" panose="020B0503020203060202" pitchFamily="34" charset="77"/>
                <a:ea typeface="Calibri"/>
                <a:cs typeface="Calibri"/>
                <a:sym typeface="Calibri"/>
              </a:rPr>
              <a:t>    	* Communicate with teachers </a:t>
            </a:r>
          </a:p>
          <a:p>
            <a:pPr lvl="4"/>
            <a:r>
              <a:rPr lang="en-US" sz="3800" dirty="0">
                <a:solidFill>
                  <a:schemeClr val="dk1"/>
                </a:solidFill>
                <a:latin typeface="Brandon Grotesque Regular" panose="020B0503020203060202" pitchFamily="34" charset="77"/>
                <a:ea typeface="Calibri"/>
                <a:cs typeface="Calibri"/>
                <a:sym typeface="Calibri"/>
              </a:rPr>
              <a:t>	* Complete the purple College Visit Form</a:t>
            </a:r>
          </a:p>
          <a:p>
            <a:pPr marL="571500" lvl="8" indent="-571500">
              <a:buFont typeface="Arial" panose="020B0604020202020204" pitchFamily="34" charset="0"/>
              <a:buChar char="•"/>
            </a:pPr>
            <a:endParaRPr lang="en-US" sz="3800" dirty="0">
              <a:solidFill>
                <a:schemeClr val="dk1"/>
              </a:solidFill>
              <a:latin typeface="Brandon Grotesque Regular" panose="020B0503020203060202" pitchFamily="34" charset="77"/>
              <a:ea typeface="Calibri"/>
              <a:cs typeface="Calibri"/>
              <a:sym typeface="Calibri"/>
            </a:endParaRPr>
          </a:p>
          <a:p>
            <a:pPr marL="571500" lvl="4" indent="-571500">
              <a:buFont typeface="Arial" panose="020B0604020202020204" pitchFamily="34" charset="0"/>
              <a:buChar char="•"/>
            </a:pPr>
            <a:endParaRPr sz="3800" dirty="0">
              <a:solidFill>
                <a:schemeClr val="dk1"/>
              </a:solidFill>
              <a:latin typeface="Brandon Grotesque Regular" panose="020B0503020203060202" pitchFamily="34" charset="77"/>
              <a:ea typeface="Calibri"/>
              <a:cs typeface="Calibri"/>
              <a:sym typeface="Calibri"/>
            </a:endParaRPr>
          </a:p>
        </p:txBody>
      </p:sp>
      <p:sp>
        <p:nvSpPr>
          <p:cNvPr id="377" name="Google Shape;377;p40"/>
          <p:cNvSpPr txBox="1"/>
          <p:nvPr/>
        </p:nvSpPr>
        <p:spPr>
          <a:xfrm>
            <a:off x="1468064" y="714704"/>
            <a:ext cx="5166912" cy="769401"/>
          </a:xfrm>
          <a:prstGeom prst="rect">
            <a:avLst/>
          </a:prstGeom>
          <a:noFill/>
          <a:ln>
            <a:noFill/>
          </a:ln>
        </p:spPr>
        <p:txBody>
          <a:bodyPr spcFirstLastPara="1" wrap="square" lIns="91425" tIns="45700" rIns="91425" bIns="45700" anchor="t" anchorCtr="0">
            <a:spAutoFit/>
          </a:bodyPr>
          <a:lstStyle/>
          <a:p>
            <a:pPr lvl="0"/>
            <a:r>
              <a:rPr lang="en-US" sz="4400" dirty="0">
                <a:solidFill>
                  <a:schemeClr val="dk1"/>
                </a:solidFill>
                <a:latin typeface="Brandon Grotesque Medium" panose="020B0503020203060202" pitchFamily="34" charset="77"/>
              </a:rPr>
              <a:t>College Campus Visits</a:t>
            </a:r>
            <a:endParaRPr lang="en-US" sz="4400" dirty="0">
              <a:latin typeface="Brandon Grotesque Medium" panose="020B0503020203060202" pitchFamily="34" charset="77"/>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Google Shape;375;p40"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192000" cy="7152289"/>
          </a:xfrm>
          <a:prstGeom prst="rect">
            <a:avLst/>
          </a:prstGeom>
          <a:noFill/>
          <a:ln>
            <a:noFill/>
          </a:ln>
        </p:spPr>
      </p:pic>
      <p:sp>
        <p:nvSpPr>
          <p:cNvPr id="376" name="Google Shape;376;p40"/>
          <p:cNvSpPr txBox="1"/>
          <p:nvPr/>
        </p:nvSpPr>
        <p:spPr>
          <a:xfrm>
            <a:off x="273269" y="1571301"/>
            <a:ext cx="11457177" cy="5632271"/>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endParaRPr sz="3600" b="0" i="0" u="none" strike="noStrike" cap="none" dirty="0">
              <a:solidFill>
                <a:schemeClr val="dk1"/>
              </a:solidFill>
              <a:latin typeface="Brandon Grotesque Regular" panose="020B0503020203060202" pitchFamily="34" charset="77"/>
              <a:sym typeface="Arial"/>
            </a:endParaRPr>
          </a:p>
          <a:p>
            <a:pPr marL="457200" marR="0" lvl="0" indent="-457200" algn="l" rtl="0">
              <a:spcBef>
                <a:spcPts val="0"/>
              </a:spcBef>
              <a:spcAft>
                <a:spcPts val="0"/>
              </a:spcAft>
              <a:buClr>
                <a:schemeClr val="dk1"/>
              </a:buClr>
              <a:buSzPts val="2600"/>
              <a:buFont typeface="Arial"/>
              <a:buChar char="•"/>
            </a:pPr>
            <a:r>
              <a:rPr lang="en-US" sz="3600" b="1" dirty="0">
                <a:solidFill>
                  <a:schemeClr val="dk1"/>
                </a:solidFill>
                <a:latin typeface="Brandon Grotesque Regular" panose="020B0503020203060202" pitchFamily="34" charset="77"/>
                <a:sym typeface="Arial"/>
              </a:rPr>
              <a:t>FAFSA</a:t>
            </a:r>
            <a:r>
              <a:rPr lang="en-US" sz="3600" dirty="0">
                <a:solidFill>
                  <a:schemeClr val="dk1"/>
                </a:solidFill>
                <a:latin typeface="Brandon Grotesque Regular" panose="020B0503020203060202" pitchFamily="34" charset="77"/>
                <a:sym typeface="Arial"/>
              </a:rPr>
              <a:t>  </a:t>
            </a:r>
            <a:r>
              <a:rPr lang="en-US" sz="3600" u="sng" dirty="0">
                <a:solidFill>
                  <a:schemeClr val="dk1"/>
                </a:solidFill>
                <a:latin typeface="Brandon Grotesque Regular" panose="020B0503020203060202" pitchFamily="34" charset="77"/>
                <a:sym typeface="Arial"/>
                <a:hlinkClick r:id="rId4">
                  <a:extLst>
                    <a:ext uri="{A12FA001-AC4F-418D-AE19-62706E023703}">
                      <ahyp:hlinkClr xmlns:ahyp="http://schemas.microsoft.com/office/drawing/2018/hyperlinkcolor" val="tx"/>
                    </a:ext>
                  </a:extLst>
                </a:hlinkClick>
              </a:rPr>
              <a:t>https://studentaid.ed.gov/sa/fafsa</a:t>
            </a:r>
            <a:r>
              <a:rPr lang="en-US" sz="3600" dirty="0">
                <a:solidFill>
                  <a:schemeClr val="dk1"/>
                </a:solidFill>
                <a:latin typeface="Brandon Grotesque Regular" panose="020B0503020203060202" pitchFamily="34" charset="77"/>
                <a:sym typeface="Arial"/>
              </a:rPr>
              <a:t> </a:t>
            </a:r>
            <a:endParaRPr sz="3600" dirty="0">
              <a:solidFill>
                <a:schemeClr val="dk1"/>
              </a:solidFill>
              <a:latin typeface="Brandon Grotesque Regular" panose="020B0503020203060202" pitchFamily="34" charset="77"/>
              <a:sym typeface="Arial"/>
            </a:endParaRPr>
          </a:p>
          <a:p>
            <a:pPr marL="457200" marR="0" lvl="0" indent="-457200" algn="l" rtl="0">
              <a:spcBef>
                <a:spcPts val="0"/>
              </a:spcBef>
              <a:spcAft>
                <a:spcPts val="0"/>
              </a:spcAft>
              <a:buClr>
                <a:schemeClr val="dk1"/>
              </a:buClr>
              <a:buSzPts val="2600"/>
              <a:buFont typeface="Arial"/>
              <a:buChar char="•"/>
            </a:pPr>
            <a:r>
              <a:rPr lang="en-US" sz="3600" b="1" dirty="0">
                <a:solidFill>
                  <a:schemeClr val="dk1"/>
                </a:solidFill>
                <a:latin typeface="Brandon Grotesque Regular" panose="020B0503020203060202" pitchFamily="34" charset="77"/>
                <a:sym typeface="Arial"/>
              </a:rPr>
              <a:t>CSS profile</a:t>
            </a:r>
            <a:r>
              <a:rPr lang="en-US" sz="3600" b="1" u="sng" dirty="0">
                <a:solidFill>
                  <a:schemeClr val="dk1"/>
                </a:solidFill>
                <a:latin typeface="Brandon Grotesque Regular" panose="020B0503020203060202" pitchFamily="34" charset="77"/>
                <a:sym typeface="Arial"/>
                <a:hlinkClick r:id="rId5">
                  <a:extLst>
                    <a:ext uri="{A12FA001-AC4F-418D-AE19-62706E023703}">
                      <ahyp:hlinkClr xmlns:ahyp="http://schemas.microsoft.com/office/drawing/2018/hyperlinkcolor" val="tx"/>
                    </a:ext>
                  </a:extLst>
                </a:hlinkClick>
              </a:rPr>
              <a:t> </a:t>
            </a:r>
            <a:r>
              <a:rPr lang="en-US" sz="3600" u="sng" dirty="0">
                <a:solidFill>
                  <a:schemeClr val="dk1"/>
                </a:solidFill>
                <a:latin typeface="Brandon Grotesque Regular" panose="020B0503020203060202" pitchFamily="34" charset="77"/>
                <a:sym typeface="Arial"/>
                <a:hlinkClick r:id="rId5">
                  <a:extLst>
                    <a:ext uri="{A12FA001-AC4F-418D-AE19-62706E023703}">
                      <ahyp:hlinkClr xmlns:ahyp="http://schemas.microsoft.com/office/drawing/2018/hyperlinkcolor" val="tx"/>
                    </a:ext>
                  </a:extLst>
                </a:hlinkClick>
              </a:rPr>
              <a:t>https://cssprofile.collegeboard.org/</a:t>
            </a:r>
            <a:r>
              <a:rPr lang="en-US" sz="3600" dirty="0">
                <a:solidFill>
                  <a:schemeClr val="dk1"/>
                </a:solidFill>
                <a:latin typeface="Brandon Grotesque Regular" panose="020B0503020203060202" pitchFamily="34" charset="77"/>
                <a:sym typeface="Arial"/>
              </a:rPr>
              <a:t> </a:t>
            </a:r>
            <a:br>
              <a:rPr lang="en-US" sz="3600" dirty="0">
                <a:solidFill>
                  <a:schemeClr val="dk1"/>
                </a:solidFill>
                <a:latin typeface="Brandon Grotesque Regular" panose="020B0503020203060202" pitchFamily="34" charset="77"/>
                <a:sym typeface="Arial"/>
              </a:rPr>
            </a:br>
            <a:endParaRPr sz="3600" dirty="0">
              <a:solidFill>
                <a:schemeClr val="dk1"/>
              </a:solidFill>
              <a:latin typeface="Brandon Grotesque Regular" panose="020B0503020203060202" pitchFamily="34" charset="77"/>
              <a:sym typeface="Arial"/>
            </a:endParaRPr>
          </a:p>
          <a:p>
            <a:pPr marL="457200" marR="0" lvl="0" indent="-457200" algn="l" rtl="0">
              <a:spcBef>
                <a:spcPts val="0"/>
              </a:spcBef>
              <a:spcAft>
                <a:spcPts val="0"/>
              </a:spcAft>
              <a:buClr>
                <a:schemeClr val="dk1"/>
              </a:buClr>
              <a:buSzPts val="2600"/>
              <a:buFont typeface="Arial"/>
              <a:buChar char="•"/>
            </a:pPr>
            <a:r>
              <a:rPr lang="en-US" sz="3600" dirty="0">
                <a:solidFill>
                  <a:schemeClr val="dk1"/>
                </a:solidFill>
                <a:latin typeface="Brandon Grotesque Regular" panose="020B0503020203060202" pitchFamily="34" charset="77"/>
                <a:sym typeface="Arial"/>
              </a:rPr>
              <a:t>Outside scholarships:</a:t>
            </a:r>
            <a:endParaRPr sz="3600" dirty="0">
              <a:latin typeface="Brandon Grotesque Regular" panose="020B0503020203060202" pitchFamily="34" charset="77"/>
            </a:endParaRPr>
          </a:p>
          <a:p>
            <a:pPr marL="1028700" marR="0" lvl="1" indent="-457200" algn="l" rtl="0">
              <a:spcBef>
                <a:spcPts val="0"/>
              </a:spcBef>
              <a:spcAft>
                <a:spcPts val="0"/>
              </a:spcAft>
              <a:buClr>
                <a:srgbClr val="000000"/>
              </a:buClr>
              <a:buSzPts val="2168"/>
              <a:buFont typeface="Arial"/>
              <a:buChar char="•"/>
            </a:pPr>
            <a:r>
              <a:rPr lang="en-US" sz="3600" b="0" i="0" u="none" strike="noStrike" cap="none" dirty="0">
                <a:solidFill>
                  <a:srgbClr val="000000"/>
                </a:solidFill>
                <a:latin typeface="Brandon Grotesque Regular" panose="020B0503020203060202" pitchFamily="34" charset="77"/>
                <a:sym typeface="Arial"/>
              </a:rPr>
              <a:t>James Lundberg: </a:t>
            </a:r>
            <a:r>
              <a:rPr lang="en-US" sz="3600" b="0" i="0" u="sng" strike="noStrike" cap="none" dirty="0">
                <a:solidFill>
                  <a:schemeClr val="dk1"/>
                </a:solidFill>
                <a:latin typeface="Brandon Grotesque Regular" panose="020B0503020203060202" pitchFamily="34" charset="77"/>
                <a:sym typeface="Arial"/>
                <a:hlinkClick r:id="rId6">
                  <a:extLst>
                    <a:ext uri="{A12FA001-AC4F-418D-AE19-62706E023703}">
                      <ahyp:hlinkClr xmlns:ahyp="http://schemas.microsoft.com/office/drawing/2018/hyperlinkcolor" val="tx"/>
                    </a:ext>
                  </a:extLst>
                </a:hlinkClick>
              </a:rPr>
              <a:t>jlundberg@cadets.com</a:t>
            </a:r>
            <a:r>
              <a:rPr lang="en-US" sz="3600" b="0" i="0" u="none" strike="noStrike" cap="none" dirty="0">
                <a:solidFill>
                  <a:schemeClr val="dk1"/>
                </a:solidFill>
                <a:latin typeface="Brandon Grotesque Regular" panose="020B0503020203060202" pitchFamily="34" charset="77"/>
                <a:sym typeface="Arial"/>
              </a:rPr>
              <a:t> 651.683.1528</a:t>
            </a:r>
            <a:endParaRPr sz="3600" dirty="0">
              <a:latin typeface="Brandon Grotesque Regular" panose="020B0503020203060202" pitchFamily="34" charset="77"/>
            </a:endParaRPr>
          </a:p>
          <a:p>
            <a:pPr marL="1028700" marR="0" lvl="1" indent="-457200" algn="l" rtl="0">
              <a:spcBef>
                <a:spcPts val="0"/>
              </a:spcBef>
              <a:spcAft>
                <a:spcPts val="0"/>
              </a:spcAft>
              <a:buClr>
                <a:srgbClr val="000000"/>
              </a:buClr>
              <a:buSzPts val="2291"/>
              <a:buFont typeface="Arial"/>
              <a:buChar char="•"/>
            </a:pPr>
            <a:r>
              <a:rPr lang="en-US" sz="3600" b="0" i="0" u="none" strike="noStrike" cap="none" dirty="0">
                <a:solidFill>
                  <a:srgbClr val="000000"/>
                </a:solidFill>
                <a:latin typeface="Brandon Grotesque Regular" panose="020B0503020203060202" pitchFamily="34" charset="77"/>
                <a:sym typeface="Arial"/>
              </a:rPr>
              <a:t>Naviance: Colleges Tab; Scholarships and Money</a:t>
            </a:r>
          </a:p>
          <a:p>
            <a:pPr marL="1028700" marR="0" lvl="1" indent="-457200" algn="l" rtl="0">
              <a:spcBef>
                <a:spcPts val="0"/>
              </a:spcBef>
              <a:spcAft>
                <a:spcPts val="0"/>
              </a:spcAft>
              <a:buClr>
                <a:srgbClr val="000000"/>
              </a:buClr>
              <a:buSzPts val="2291"/>
              <a:buFont typeface="Arial"/>
              <a:buChar char="•"/>
            </a:pPr>
            <a:endParaRPr sz="3600" b="1" i="1" u="none" strike="noStrike" cap="none" dirty="0">
              <a:solidFill>
                <a:srgbClr val="000000"/>
              </a:solidFill>
              <a:latin typeface="Brandon Grotesque Regular" panose="020B0503020203060202" pitchFamily="34" charset="77"/>
              <a:sym typeface="Arial"/>
            </a:endParaRPr>
          </a:p>
          <a:p>
            <a:pPr marL="622300" marR="0" lvl="0" indent="-457200" algn="l" rtl="0">
              <a:spcBef>
                <a:spcPts val="0"/>
              </a:spcBef>
              <a:spcAft>
                <a:spcPts val="0"/>
              </a:spcAft>
              <a:buClr>
                <a:schemeClr val="dk1"/>
              </a:buClr>
              <a:buSzPts val="2600"/>
              <a:buFont typeface="Arial" panose="020B0604020202020204" pitchFamily="34" charset="0"/>
              <a:buChar char="•"/>
            </a:pPr>
            <a:r>
              <a:rPr lang="en-US" sz="3600" b="1" i="1" dirty="0">
                <a:solidFill>
                  <a:schemeClr val="dk1"/>
                </a:solidFill>
                <a:latin typeface="Brandon Grotesque Regular" panose="020B0503020203060202" pitchFamily="34" charset="77"/>
                <a:sym typeface="Arial"/>
              </a:rPr>
              <a:t>Financing College Virtual Event: October 26th</a:t>
            </a:r>
            <a:endParaRPr sz="3600" b="1" i="1" dirty="0">
              <a:solidFill>
                <a:schemeClr val="dk1"/>
              </a:solidFill>
              <a:latin typeface="Brandon Grotesque Regular" panose="020B0503020203060202" pitchFamily="34" charset="77"/>
              <a:sym typeface="Arial"/>
            </a:endParaRPr>
          </a:p>
          <a:p>
            <a:pPr marL="0" marR="0" lvl="0" indent="0" algn="l" rtl="0">
              <a:spcBef>
                <a:spcPts val="0"/>
              </a:spcBef>
              <a:spcAft>
                <a:spcPts val="0"/>
              </a:spcAft>
              <a:buNone/>
            </a:pPr>
            <a:endParaRPr sz="1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77" name="Google Shape;377;p40"/>
          <p:cNvSpPr txBox="1"/>
          <p:nvPr/>
        </p:nvSpPr>
        <p:spPr>
          <a:xfrm>
            <a:off x="1512968" y="464333"/>
            <a:ext cx="4863845" cy="769401"/>
          </a:xfrm>
          <a:prstGeom prst="rect">
            <a:avLst/>
          </a:prstGeom>
          <a:noFill/>
          <a:ln>
            <a:noFill/>
          </a:ln>
        </p:spPr>
        <p:txBody>
          <a:bodyPr spcFirstLastPara="1" wrap="square" lIns="91425" tIns="45700" rIns="91425" bIns="45700" anchor="t" anchorCtr="0">
            <a:spAutoFit/>
          </a:bodyPr>
          <a:lstStyle/>
          <a:p>
            <a:pPr lvl="0"/>
            <a:r>
              <a:rPr lang="en-US" sz="4400" dirty="0">
                <a:solidFill>
                  <a:schemeClr val="dk1"/>
                </a:solidFill>
                <a:latin typeface="Brandon Grotesque Medium" panose="020B0503020203060202" pitchFamily="34" charset="77"/>
              </a:rPr>
              <a:t>Paying for College</a:t>
            </a:r>
            <a:endParaRPr lang="en-US" sz="4400" dirty="0">
              <a:latin typeface="Brandon Grotesque Medium" panose="020B0503020203060202" pitchFamily="34" charset="77"/>
            </a:endParaRPr>
          </a:p>
        </p:txBody>
      </p:sp>
    </p:spTree>
    <p:extLst>
      <p:ext uri="{BB962C8B-B14F-4D97-AF65-F5344CB8AC3E}">
        <p14:creationId xmlns:p14="http://schemas.microsoft.com/office/powerpoint/2010/main" val="3906188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0" name="Google Shape;390;p42"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0" y="0"/>
            <a:ext cx="12509241" cy="7310846"/>
          </a:xfrm>
          <a:prstGeom prst="rect">
            <a:avLst/>
          </a:prstGeom>
          <a:noFill/>
          <a:ln>
            <a:noFill/>
          </a:ln>
        </p:spPr>
      </p:pic>
      <p:sp>
        <p:nvSpPr>
          <p:cNvPr id="391" name="Google Shape;391;p42"/>
          <p:cNvSpPr txBox="1"/>
          <p:nvPr/>
        </p:nvSpPr>
        <p:spPr>
          <a:xfrm>
            <a:off x="1550652" y="419664"/>
            <a:ext cx="5307349"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dirty="0">
                <a:solidFill>
                  <a:schemeClr val="dk1"/>
                </a:solidFill>
                <a:latin typeface="Brandon Grotesque Medium" panose="020B0503020203060202" pitchFamily="34" charset="77"/>
                <a:sym typeface="Arial"/>
              </a:rPr>
              <a:t>Have More Questions?</a:t>
            </a:r>
            <a:endParaRPr sz="4400" dirty="0">
              <a:solidFill>
                <a:schemeClr val="dk1"/>
              </a:solidFill>
              <a:latin typeface="Brandon Grotesque Medium" panose="020B0503020203060202" pitchFamily="34" charset="77"/>
              <a:sym typeface="Arial"/>
            </a:endParaRPr>
          </a:p>
        </p:txBody>
      </p:sp>
      <p:sp>
        <p:nvSpPr>
          <p:cNvPr id="392" name="Google Shape;392;p42"/>
          <p:cNvSpPr txBox="1"/>
          <p:nvPr/>
        </p:nvSpPr>
        <p:spPr>
          <a:xfrm>
            <a:off x="650100" y="2352816"/>
            <a:ext cx="11541900" cy="3293169"/>
          </a:xfrm>
          <a:prstGeom prst="rect">
            <a:avLst/>
          </a:prstGeom>
          <a:noFill/>
          <a:ln>
            <a:noFill/>
          </a:ln>
        </p:spPr>
        <p:txBody>
          <a:bodyPr spcFirstLastPara="1" wrap="square" lIns="91425" tIns="45700" rIns="91425" bIns="45700" anchor="t" anchorCtr="0">
            <a:spAutoFit/>
          </a:bodyPr>
          <a:lstStyle/>
          <a:p>
            <a:pPr marL="571500" marR="0" lvl="0" indent="-342900" algn="l" rtl="0">
              <a:spcBef>
                <a:spcPts val="0"/>
              </a:spcBef>
              <a:spcAft>
                <a:spcPts val="0"/>
              </a:spcAft>
              <a:buClr>
                <a:srgbClr val="000000"/>
              </a:buClr>
              <a:buSzPts val="3200"/>
              <a:buFont typeface="Arial"/>
              <a:buChar char="•"/>
            </a:pPr>
            <a:r>
              <a:rPr lang="en-US" sz="4000" dirty="0">
                <a:solidFill>
                  <a:srgbClr val="000000"/>
                </a:solidFill>
                <a:latin typeface="Brandon Grotesque Regular" panose="020B0503020203060202" pitchFamily="34" charset="77"/>
                <a:sym typeface="Arial"/>
              </a:rPr>
              <a:t>Monthly coffee chats – October 7th </a:t>
            </a:r>
            <a:endParaRPr sz="4000" dirty="0">
              <a:solidFill>
                <a:schemeClr val="dk1"/>
              </a:solidFill>
              <a:latin typeface="Brandon Grotesque Regular" panose="020B0503020203060202" pitchFamily="34" charset="77"/>
            </a:endParaRPr>
          </a:p>
          <a:p>
            <a:pPr marL="228600" marR="0" lvl="0" indent="0" algn="l" rtl="0">
              <a:spcBef>
                <a:spcPts val="0"/>
              </a:spcBef>
              <a:spcAft>
                <a:spcPts val="0"/>
              </a:spcAft>
              <a:buNone/>
            </a:pPr>
            <a:endParaRPr sz="4000" dirty="0">
              <a:solidFill>
                <a:srgbClr val="000000"/>
              </a:solidFill>
              <a:latin typeface="Brandon Grotesque Regular" panose="020B0503020203060202" pitchFamily="34" charset="77"/>
              <a:sym typeface="Arial"/>
            </a:endParaRPr>
          </a:p>
          <a:p>
            <a:pPr marL="571500" marR="0" lvl="0" indent="-342900" algn="l" rtl="0">
              <a:spcBef>
                <a:spcPts val="0"/>
              </a:spcBef>
              <a:spcAft>
                <a:spcPts val="0"/>
              </a:spcAft>
              <a:buClr>
                <a:srgbClr val="000000"/>
              </a:buClr>
              <a:buSzPts val="3200"/>
              <a:buFont typeface="Arial"/>
              <a:buChar char="•"/>
            </a:pPr>
            <a:r>
              <a:rPr lang="en-US" sz="4000" dirty="0">
                <a:solidFill>
                  <a:srgbClr val="000000"/>
                </a:solidFill>
                <a:latin typeface="Brandon Grotesque Regular" panose="020B0503020203060202" pitchFamily="34" charset="77"/>
                <a:sym typeface="Arial"/>
              </a:rPr>
              <a:t>One-on-one appointments with college counselors</a:t>
            </a:r>
            <a:endParaRPr sz="4000" dirty="0">
              <a:latin typeface="Brandon Grotesque Regular" panose="020B0503020203060202" pitchFamily="34" charset="77"/>
            </a:endParaRPr>
          </a:p>
          <a:p>
            <a:pPr marL="571500" marR="0" lvl="0" indent="-139700" algn="l" rtl="0">
              <a:spcBef>
                <a:spcPts val="0"/>
              </a:spcBef>
              <a:spcAft>
                <a:spcPts val="0"/>
              </a:spcAft>
              <a:buClr>
                <a:srgbClr val="000000"/>
              </a:buClr>
              <a:buSzPts val="3200"/>
              <a:buFont typeface="Arial"/>
              <a:buNone/>
            </a:pPr>
            <a:endParaRPr sz="3800" dirty="0">
              <a:solidFill>
                <a:srgbClr val="000000"/>
              </a:solidFill>
              <a:latin typeface="Brandon Grotesque Regular" panose="020B0503020203060202" pitchFamily="34" charset="77"/>
              <a:sym typeface="Arial"/>
            </a:endParaRPr>
          </a:p>
          <a:p>
            <a:pPr marL="228600" marR="0" lvl="0" indent="0" algn="l" rtl="0">
              <a:spcBef>
                <a:spcPts val="0"/>
              </a:spcBef>
              <a:spcAft>
                <a:spcPts val="0"/>
              </a:spcAft>
              <a:buNone/>
            </a:pPr>
            <a:endParaRPr sz="3200" dirty="0">
              <a:solidFill>
                <a:srgbClr val="000000"/>
              </a:solidFill>
              <a:latin typeface="Arial"/>
              <a:ea typeface="Arial"/>
              <a:cs typeface="Arial"/>
              <a:sym typeface="Arial"/>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8" descr="A picture containing bed, room, person, standing&#10;&#10;Description automatically generated"/>
          <p:cNvPicPr preferRelativeResize="0">
            <a:picLocks noGrp="1"/>
          </p:cNvPicPr>
          <p:nvPr>
            <p:ph type="body" idx="1"/>
          </p:nvPr>
        </p:nvPicPr>
        <p:blipFill rotWithShape="1">
          <a:blip r:embed="rId3">
            <a:alphaModFix/>
          </a:blip>
          <a:srcRect/>
          <a:stretch/>
        </p:blipFill>
        <p:spPr>
          <a:xfrm>
            <a:off x="59055" y="-15240"/>
            <a:ext cx="12192000" cy="6858000"/>
          </a:xfrm>
          <a:prstGeom prst="rect">
            <a:avLst/>
          </a:prstGeom>
          <a:noFill/>
          <a:ln>
            <a:noFill/>
          </a:ln>
        </p:spPr>
      </p:pic>
      <p:sp>
        <p:nvSpPr>
          <p:cNvPr id="138" name="Google Shape;138;p8"/>
          <p:cNvSpPr txBox="1"/>
          <p:nvPr/>
        </p:nvSpPr>
        <p:spPr>
          <a:xfrm>
            <a:off x="2692400" y="2653405"/>
            <a:ext cx="7543800" cy="87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lvl="0" algn="ctr">
              <a:lnSpc>
                <a:spcPct val="90000"/>
              </a:lnSpc>
              <a:buClr>
                <a:schemeClr val="dk1"/>
              </a:buClr>
              <a:buSzPts val="6000"/>
            </a:pPr>
            <a:r>
              <a:rPr lang="en-US" sz="5400" dirty="0">
                <a:solidFill>
                  <a:schemeClr val="dk1"/>
                </a:solidFill>
                <a:latin typeface="Brandon Grotesque Medium" panose="020B0503020203060202" pitchFamily="34" charset="77"/>
              </a:rPr>
              <a:t>Thank you for coming!</a:t>
            </a:r>
            <a:endParaRPr lang="en-US" sz="5400" dirty="0">
              <a:latin typeface="Brandon Grotesque Medium" panose="020B0503020203060202" pitchFamily="34" charset="77"/>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3400"/>
              <a:buFont typeface="Calibri"/>
              <a:buNone/>
            </a:pPr>
            <a:endParaRPr sz="3400" b="1" i="0" u="none" strike="noStrike" cap="none" dirty="0">
              <a:solidFill>
                <a:schemeClr val="dk1"/>
              </a:solidFill>
              <a:latin typeface="Calibri"/>
              <a:ea typeface="Calibri"/>
              <a:cs typeface="Calibri"/>
              <a:sym typeface="Calibri"/>
            </a:endParaRPr>
          </a:p>
        </p:txBody>
      </p:sp>
      <p:sp>
        <p:nvSpPr>
          <p:cNvPr id="139" name="Google Shape;139;p8"/>
          <p:cNvSpPr txBox="1"/>
          <p:nvPr/>
        </p:nvSpPr>
        <p:spPr>
          <a:xfrm>
            <a:off x="481336" y="3222641"/>
            <a:ext cx="11229327" cy="2549134"/>
          </a:xfrm>
          <a:prstGeom prst="rect">
            <a:avLst/>
          </a:prstGeom>
          <a:noFill/>
          <a:ln>
            <a:noFill/>
          </a:ln>
        </p:spPr>
        <p:txBody>
          <a:bodyPr spcFirstLastPara="1" wrap="square" lIns="91425" tIns="91425" rIns="91425" bIns="91425" anchor="t" anchorCtr="0">
            <a:noAutofit/>
          </a:bodyPr>
          <a:lstStyle/>
          <a:p>
            <a:pPr lvl="0"/>
            <a:endParaRPr lang="en-US" sz="3600" dirty="0">
              <a:solidFill>
                <a:schemeClr val="dk1"/>
              </a:solidFill>
              <a:latin typeface="Brandon Grotesque Regular" panose="020B0503020203060202" pitchFamily="34" charset="77"/>
            </a:endParaRPr>
          </a:p>
        </p:txBody>
      </p:sp>
    </p:spTree>
    <p:extLst>
      <p:ext uri="{BB962C8B-B14F-4D97-AF65-F5344CB8AC3E}">
        <p14:creationId xmlns:p14="http://schemas.microsoft.com/office/powerpoint/2010/main" val="92322177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6906</TotalTime>
  <Words>2376</Words>
  <Application>Microsoft Macintosh PowerPoint</Application>
  <PresentationFormat>Widescreen</PresentationFormat>
  <Paragraphs>355</Paragraphs>
  <Slides>42</Slides>
  <Notes>42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Calibri</vt:lpstr>
      <vt:lpstr>Palatino</vt:lpstr>
      <vt:lpstr>Libre Baskerville</vt:lpstr>
      <vt:lpstr>Arial</vt:lpstr>
      <vt:lpstr>Brandon Grotesque Medium</vt:lpstr>
      <vt:lpstr>Brandon Grotesque Regular</vt:lpstr>
      <vt:lpstr>Adobe Gothic Std B</vt:lpstr>
      <vt:lpstr>Lustria</vt:lpstr>
      <vt:lpstr>Office Theme</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Speech</vt:lpstr>
      <vt:lpstr>The Program</vt:lpstr>
      <vt:lpstr>Logistics</vt:lpstr>
      <vt:lpstr>Logistics</vt:lpstr>
      <vt:lpstr>Logistics</vt:lpstr>
      <vt:lpstr>Goals for the speeches</vt:lpstr>
      <vt:lpstr>Topics that are not original</vt:lpstr>
      <vt:lpstr>Be original</vt:lpstr>
      <vt:lpstr>Details to avoid</vt:lpstr>
      <vt:lpstr>Unauthorized Speech Changes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Tyler Maddaus</dc:creator>
  <cp:lastModifiedBy>Norma Gutierrez</cp:lastModifiedBy>
  <cp:revision>31</cp:revision>
  <cp:lastPrinted>2022-09-06T22:02:42Z</cp:lastPrinted>
  <dcterms:created xsi:type="dcterms:W3CDTF">2019-10-14T21:08:39Z</dcterms:created>
  <dcterms:modified xsi:type="dcterms:W3CDTF">2022-09-07T01:29:41Z</dcterms:modified>
</cp:coreProperties>
</file>