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10058400" cx="7772400"/>
  <p:notesSz cx="6858000" cy="9144000"/>
  <p:embeddedFontLst>
    <p:embeddedFont>
      <p:font typeface="Playfair Display"/>
      <p:regular r:id="rId9"/>
      <p:bold r:id="rId10"/>
      <p:italic r:id="rId11"/>
      <p:boldItalic r:id="rId12"/>
    </p:embeddedFont>
    <p:embeddedFont>
      <p:font typeface="Poppins"/>
      <p:regular r:id="rId13"/>
      <p:bold r:id="rId14"/>
      <p:italic r:id="rId15"/>
      <p:boldItalic r:id="rId16"/>
    </p:embeddedFont>
    <p:embeddedFont>
      <p:font typeface="Poppins SemiBold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SemiBold-boldItalic.fntdata"/><Relationship Id="rId11" Type="http://schemas.openxmlformats.org/officeDocument/2006/relationships/font" Target="fonts/PlayfairDisplay-italic.fntdata"/><Relationship Id="rId10" Type="http://schemas.openxmlformats.org/officeDocument/2006/relationships/font" Target="fonts/PlayfairDisplay-bold.fntdata"/><Relationship Id="rId13" Type="http://schemas.openxmlformats.org/officeDocument/2006/relationships/font" Target="fonts/Poppins-regular.fntdata"/><Relationship Id="rId12" Type="http://schemas.openxmlformats.org/officeDocument/2006/relationships/font" Target="fonts/PlayfairDisplay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PlayfairDisplay-regular.fntdata"/><Relationship Id="rId15" Type="http://schemas.openxmlformats.org/officeDocument/2006/relationships/font" Target="fonts/Poppins-italic.fntdata"/><Relationship Id="rId14" Type="http://schemas.openxmlformats.org/officeDocument/2006/relationships/font" Target="fonts/Poppins-bold.fntdata"/><Relationship Id="rId17" Type="http://schemas.openxmlformats.org/officeDocument/2006/relationships/font" Target="fonts/PoppinsSemiBold-regular.fntdata"/><Relationship Id="rId16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PoppinsSemiBold-italic.fntdata"/><Relationship Id="rId6" Type="http://schemas.openxmlformats.org/officeDocument/2006/relationships/slide" Target="slides/slide1.xml"/><Relationship Id="rId18" Type="http://schemas.openxmlformats.org/officeDocument/2006/relationships/font" Target="fonts/Poppins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72dd93dd2b_0_27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72dd93dd2b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09efd3cd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09efd3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7.png"/><Relationship Id="rId10" Type="http://schemas.openxmlformats.org/officeDocument/2006/relationships/image" Target="../media/image3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6.png"/><Relationship Id="rId6" Type="http://schemas.openxmlformats.org/officeDocument/2006/relationships/image" Target="../media/image8.png"/><Relationship Id="rId7" Type="http://schemas.openxmlformats.org/officeDocument/2006/relationships/image" Target="../media/image17.png"/><Relationship Id="rId8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12384" l="3305" r="62513" t="8275"/>
          <a:stretch/>
        </p:blipFill>
        <p:spPr>
          <a:xfrm>
            <a:off x="5434148" y="320302"/>
            <a:ext cx="1237200" cy="1105800"/>
          </a:xfrm>
          <a:prstGeom prst="roundRect">
            <a:avLst>
              <a:gd fmla="val 1045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5" name="Google Shape;55;p13"/>
          <p:cNvSpPr txBox="1"/>
          <p:nvPr/>
        </p:nvSpPr>
        <p:spPr>
          <a:xfrm>
            <a:off x="0" y="390575"/>
            <a:ext cx="543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Playfair Display"/>
                <a:ea typeface="Playfair Display"/>
                <a:cs typeface="Playfair Display"/>
                <a:sym typeface="Playfair Display"/>
              </a:rPr>
              <a:t>Student Guide to Sora</a:t>
            </a:r>
            <a:endParaRPr b="1" sz="36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Playfair Display"/>
                <a:ea typeface="Playfair Display"/>
                <a:cs typeface="Playfair Display"/>
                <a:sym typeface="Playfair Display"/>
              </a:rPr>
              <a:t>(formerly known as Overdrive)</a:t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82600" y="1722150"/>
            <a:ext cx="7207200" cy="22995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Log into Sora (There are 2 different ways!)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0" l="50738" r="0" t="0"/>
          <a:stretch/>
        </p:blipFill>
        <p:spPr>
          <a:xfrm>
            <a:off x="1922126" y="2462475"/>
            <a:ext cx="999000" cy="892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3">
            <a:alphaModFix/>
          </a:blip>
          <a:srcRect b="12384" l="3305" r="62513" t="8275"/>
          <a:stretch/>
        </p:blipFill>
        <p:spPr>
          <a:xfrm>
            <a:off x="4801914" y="2436251"/>
            <a:ext cx="999000" cy="892800"/>
          </a:xfrm>
          <a:prstGeom prst="roundRect">
            <a:avLst>
              <a:gd fmla="val 10450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59" name="Google Shape;59;p13"/>
          <p:cNvSpPr txBox="1"/>
          <p:nvPr/>
        </p:nvSpPr>
        <p:spPr>
          <a:xfrm>
            <a:off x="367855" y="2402158"/>
            <a:ext cx="1548600" cy="12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On a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computer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, </a:t>
            </a:r>
            <a:br>
              <a:rPr lang="en" sz="1100"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log into ClassLink, </a:t>
            </a:r>
            <a:br>
              <a:rPr lang="en" sz="1100"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then click the Sora icon (</a:t>
            </a:r>
            <a:r>
              <a:rPr i="1" lang="en" sz="1100">
                <a:latin typeface="Poppins"/>
                <a:ea typeface="Poppins"/>
                <a:cs typeface="Poppins"/>
                <a:sym typeface="Poppins"/>
              </a:rPr>
              <a:t>not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 the old Overdrive icon.)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5872470" y="2396903"/>
            <a:ext cx="15486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On a </a:t>
            </a:r>
            <a:r>
              <a:rPr lang="en" sz="1100">
                <a:latin typeface="Poppins SemiBold"/>
                <a:ea typeface="Poppins SemiBold"/>
                <a:cs typeface="Poppins SemiBold"/>
                <a:sym typeface="Poppins SemiBold"/>
              </a:rPr>
              <a:t>smartphone or tablet</a:t>
            </a: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, install the Sora app, then login with your ClassLink login info.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1" name="Google Shape;61;p13"/>
          <p:cNvSpPr/>
          <p:nvPr/>
        </p:nvSpPr>
        <p:spPr>
          <a:xfrm flipH="1" rot="10800000">
            <a:off x="282925" y="4179750"/>
            <a:ext cx="7230000" cy="55980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82925" y="7648700"/>
            <a:ext cx="7230000" cy="45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291600" y="7684925"/>
            <a:ext cx="7207200" cy="2075400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8373" y="8052575"/>
            <a:ext cx="2385385" cy="11057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65" name="Google Shape;65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41631" y="8054908"/>
            <a:ext cx="2385383" cy="11033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6" name="Google Shape;66;p13"/>
          <p:cNvSpPr txBox="1"/>
          <p:nvPr/>
        </p:nvSpPr>
        <p:spPr>
          <a:xfrm>
            <a:off x="448598" y="9127700"/>
            <a:ext cx="23853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A sample list of books for </a:t>
            </a:r>
            <a:br>
              <a:rPr lang="en" sz="1100"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elementary students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5025" y="4866500"/>
            <a:ext cx="5558226" cy="25765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68" name="Google Shape;68;p13"/>
          <p:cNvSpPr/>
          <p:nvPr/>
        </p:nvSpPr>
        <p:spPr>
          <a:xfrm>
            <a:off x="2443687" y="5068965"/>
            <a:ext cx="1621800" cy="603900"/>
          </a:xfrm>
          <a:prstGeom prst="wedgeRoundRectCallout">
            <a:avLst>
              <a:gd fmla="val -77578" name="adj1"/>
              <a:gd fmla="val -53426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Looking for a specific book?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Search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for it by title or author.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9" name="Google Shape;69;p13"/>
          <p:cNvSpPr txBox="1"/>
          <p:nvPr/>
        </p:nvSpPr>
        <p:spPr>
          <a:xfrm>
            <a:off x="4941625" y="9128975"/>
            <a:ext cx="23853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A sample list of books for </a:t>
            </a:r>
            <a:br>
              <a:rPr lang="en" sz="1100"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latin typeface="Poppins"/>
                <a:ea typeface="Poppins"/>
                <a:cs typeface="Poppins"/>
                <a:sym typeface="Poppins"/>
              </a:rPr>
              <a:t>high school students</a:t>
            </a:r>
            <a:endParaRPr sz="1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431275" y="5449952"/>
            <a:ext cx="1775700" cy="984000"/>
          </a:xfrm>
          <a:prstGeom prst="wedgeRoundRectCallout">
            <a:avLst>
              <a:gd fmla="val -7153" name="adj1"/>
              <a:gd fmla="val -67465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Under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Preferences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, you can filter by language, format (eBook vs audiobook) &amp; availability.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1" name="Google Shape;71;p13"/>
          <p:cNvSpPr/>
          <p:nvPr/>
        </p:nvSpPr>
        <p:spPr>
          <a:xfrm>
            <a:off x="4776113" y="5888475"/>
            <a:ext cx="2617800" cy="1435200"/>
          </a:xfrm>
          <a:prstGeom prst="wedgeRoundRectCallout">
            <a:avLst>
              <a:gd fmla="val -2561" name="adj1"/>
              <a:gd fmla="val -91810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The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Collections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tab features curated lists of award nominees, holiday-themed books, and more!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Younger students may especially love our collection of “Read-Along” (narrated) eBooks. You can find that list under the Collections tab!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 rotWithShape="1">
          <a:blip r:embed="rId7">
            <a:alphaModFix/>
          </a:blip>
          <a:srcRect b="17491" l="25791" r="29555" t="13831"/>
          <a:stretch/>
        </p:blipFill>
        <p:spPr>
          <a:xfrm>
            <a:off x="3899115" y="2392601"/>
            <a:ext cx="782856" cy="120390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/>
          <p:nvPr/>
        </p:nvSpPr>
        <p:spPr>
          <a:xfrm>
            <a:off x="282925" y="3559917"/>
            <a:ext cx="7207200" cy="4575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3"/>
          <p:cNvSpPr txBox="1"/>
          <p:nvPr/>
        </p:nvSpPr>
        <p:spPr>
          <a:xfrm>
            <a:off x="304800" y="3544085"/>
            <a:ext cx="52536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Can’t remember your ClassLink login info? Ask your teacher!</a:t>
            </a:r>
            <a:endParaRPr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Student logins look like this: cooperoa0809@beaufortschools.org</a:t>
            </a:r>
            <a:endParaRPr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5" name="Google Shape;75;p13"/>
          <p:cNvSpPr txBox="1"/>
          <p:nvPr/>
        </p:nvSpPr>
        <p:spPr>
          <a:xfrm>
            <a:off x="282925" y="4247662"/>
            <a:ext cx="72072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Browse or search for an eBook or Audiobook!</a:t>
            </a:r>
            <a:endParaRPr sz="24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3"/>
          <p:cNvSpPr txBox="1"/>
          <p:nvPr/>
        </p:nvSpPr>
        <p:spPr>
          <a:xfrm>
            <a:off x="5070653" y="3544085"/>
            <a:ext cx="23577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If you’re using the app, you may </a:t>
            </a:r>
            <a:b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need this setup code: </a:t>
            </a:r>
            <a:r>
              <a:rPr i="1" lang="en" sz="10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beaufortsc</a:t>
            </a:r>
            <a:endParaRPr i="1" sz="10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2738513" y="6269980"/>
            <a:ext cx="1621800" cy="731700"/>
          </a:xfrm>
          <a:prstGeom prst="wedgeRoundRectCallout">
            <a:avLst>
              <a:gd fmla="val 7277" name="adj1"/>
              <a:gd fmla="val 75526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Click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Explore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to browse. Just keep scrolling down to discover more books!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8" name="Google Shape;78;p13"/>
          <p:cNvSpPr/>
          <p:nvPr/>
        </p:nvSpPr>
        <p:spPr>
          <a:xfrm>
            <a:off x="3000825" y="7800347"/>
            <a:ext cx="1775700" cy="1959300"/>
          </a:xfrm>
          <a:prstGeom prst="round2SameRect">
            <a:avLst>
              <a:gd fmla="val 32763" name="adj1"/>
              <a:gd fmla="val 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Poppins SemiBold"/>
                <a:ea typeface="Poppins SemiBold"/>
                <a:cs typeface="Poppins SemiBold"/>
                <a:sym typeface="Poppins SemiBold"/>
              </a:rPr>
              <a:t>Different grade levels have access to different books!</a:t>
            </a:r>
            <a:endParaRPr sz="12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9" name="Google Shape;79;p13"/>
          <p:cNvPicPr preferRelativeResize="0"/>
          <p:nvPr/>
        </p:nvPicPr>
        <p:blipFill rotWithShape="1">
          <a:blip r:embed="rId8">
            <a:alphaModFix/>
          </a:blip>
          <a:srcRect b="18087" l="19425" r="19412" t="18291"/>
          <a:stretch/>
        </p:blipFill>
        <p:spPr>
          <a:xfrm>
            <a:off x="3396699" y="7878160"/>
            <a:ext cx="946071" cy="984096"/>
          </a:xfrm>
          <a:prstGeom prst="rect">
            <a:avLst/>
          </a:prstGeom>
          <a:noFill/>
          <a:ln>
            <a:noFill/>
          </a:ln>
          <a:effectLst>
            <a:outerShdw rotWithShape="0" algn="bl" dir="5400000" dist="9525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/>
          <p:nvPr/>
        </p:nvSpPr>
        <p:spPr>
          <a:xfrm>
            <a:off x="282600" y="295100"/>
            <a:ext cx="7207200" cy="3491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Click on a book to find out more about it. </a:t>
            </a:r>
            <a:b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</a:b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85" name="Google Shape;85;p14"/>
          <p:cNvSpPr/>
          <p:nvPr/>
        </p:nvSpPr>
        <p:spPr>
          <a:xfrm flipH="1" rot="10800000">
            <a:off x="282925" y="3918450"/>
            <a:ext cx="7230000" cy="5859300"/>
          </a:xfrm>
          <a:prstGeom prst="rect">
            <a:avLst/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293400" y="7516270"/>
            <a:ext cx="7230000" cy="4992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4"/>
          <p:cNvSpPr txBox="1"/>
          <p:nvPr/>
        </p:nvSpPr>
        <p:spPr>
          <a:xfrm>
            <a:off x="344555" y="7490578"/>
            <a:ext cx="7104000" cy="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Under “Reading Settings,” you can change your background color &amp; font size. </a:t>
            </a:r>
            <a:b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1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There’s even a dyslexic-friendly font!</a:t>
            </a:r>
            <a:endParaRPr sz="11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282925" y="3468722"/>
            <a:ext cx="7207200" cy="318000"/>
          </a:xfrm>
          <a:prstGeom prst="rect">
            <a:avLst/>
          </a:prstGeom>
          <a:solidFill>
            <a:srgbClr val="43434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4"/>
          <p:cNvSpPr txBox="1"/>
          <p:nvPr/>
        </p:nvSpPr>
        <p:spPr>
          <a:xfrm>
            <a:off x="304800" y="3459823"/>
            <a:ext cx="71439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Want a book we don’t have? Ask your School Librarian - we may be able to add it!</a:t>
            </a:r>
            <a:endParaRPr i="1"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0" name="Google Shape;90;p14"/>
          <p:cNvSpPr txBox="1"/>
          <p:nvPr/>
        </p:nvSpPr>
        <p:spPr>
          <a:xfrm>
            <a:off x="304800" y="3971087"/>
            <a:ext cx="7207200" cy="4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Use the available tools to help you read</a:t>
            </a:r>
            <a:endParaRPr sz="2400">
              <a:solidFill>
                <a:schemeClr val="dk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0844" y="1067919"/>
            <a:ext cx="3753721" cy="21260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2" name="Google Shape;92;p14"/>
          <p:cNvSpPr/>
          <p:nvPr/>
        </p:nvSpPr>
        <p:spPr>
          <a:xfrm>
            <a:off x="1286769" y="1967994"/>
            <a:ext cx="1877100" cy="457500"/>
          </a:xfrm>
          <a:prstGeom prst="wedgeRoundRectCallout">
            <a:avLst>
              <a:gd fmla="val 51715" name="adj1"/>
              <a:gd fmla="val 117262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Not sure about the book yet?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Read a sample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first!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3" name="Google Shape;93;p14"/>
          <p:cNvSpPr/>
          <p:nvPr/>
        </p:nvSpPr>
        <p:spPr>
          <a:xfrm>
            <a:off x="714344" y="2511919"/>
            <a:ext cx="1984500" cy="457500"/>
          </a:xfrm>
          <a:prstGeom prst="wedgeRoundRectCallout">
            <a:avLst>
              <a:gd fmla="val 76818" name="adj1"/>
              <a:gd fmla="val 69077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Want to read the book, but later?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Add it to your list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4442139" y="1871011"/>
            <a:ext cx="2759100" cy="1331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Sora is a shared,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districtwide library,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and we only have a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certain number of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copies per book. 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Sometimes, you may </a:t>
            </a:r>
            <a:b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need to </a:t>
            </a:r>
            <a:r>
              <a:rPr lang="en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place a hold.</a:t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>
            <a:off x="3356569" y="1290319"/>
            <a:ext cx="2759100" cy="457500"/>
          </a:xfrm>
          <a:prstGeom prst="wedgeRoundRectCallout">
            <a:avLst>
              <a:gd fmla="val -41242" name="adj1"/>
              <a:gd fmla="val 213628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Ready to read? Just click “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borrow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” and the book will automatically open. 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7315" y="4487998"/>
            <a:ext cx="6791274" cy="292334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7" name="Google Shape;97;p14"/>
          <p:cNvPicPr preferRelativeResize="0"/>
          <p:nvPr/>
        </p:nvPicPr>
        <p:blipFill rotWithShape="1">
          <a:blip r:embed="rId5">
            <a:alphaModFix/>
          </a:blip>
          <a:srcRect b="0" l="0" r="0" t="57072"/>
          <a:stretch/>
        </p:blipFill>
        <p:spPr>
          <a:xfrm>
            <a:off x="6039309" y="2060714"/>
            <a:ext cx="1065500" cy="9792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98" name="Google Shape;9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4750" y="4860515"/>
            <a:ext cx="3124649" cy="8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4"/>
          <p:cNvPicPr preferRelativeResize="0"/>
          <p:nvPr/>
        </p:nvPicPr>
        <p:blipFill rotWithShape="1">
          <a:blip r:embed="rId7">
            <a:alphaModFix/>
          </a:blip>
          <a:srcRect b="16998" l="24407" r="25729" t="17948"/>
          <a:stretch/>
        </p:blipFill>
        <p:spPr>
          <a:xfrm>
            <a:off x="3632876" y="5424047"/>
            <a:ext cx="750546" cy="97925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0" name="Google Shape;100;p14"/>
          <p:cNvSpPr/>
          <p:nvPr/>
        </p:nvSpPr>
        <p:spPr>
          <a:xfrm>
            <a:off x="2506650" y="6296847"/>
            <a:ext cx="2759100" cy="457500"/>
          </a:xfrm>
          <a:prstGeom prst="roundRect">
            <a:avLst>
              <a:gd fmla="val 16667" name="adj"/>
            </a:avLst>
          </a:prstGeom>
          <a:solidFill>
            <a:srgbClr val="434343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Click or tap in the center of the page to open up your reading tools</a:t>
            </a:r>
            <a:endParaRPr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01" name="Google Shape;101;p14"/>
          <p:cNvPicPr preferRelativeResize="0"/>
          <p:nvPr/>
        </p:nvPicPr>
        <p:blipFill rotWithShape="1">
          <a:blip r:embed="rId8">
            <a:alphaModFix/>
          </a:blip>
          <a:srcRect b="46524" l="85616" r="0" t="0"/>
          <a:stretch/>
        </p:blipFill>
        <p:spPr>
          <a:xfrm>
            <a:off x="6148151" y="4815722"/>
            <a:ext cx="1117950" cy="190377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2" name="Google Shape;102;p14"/>
          <p:cNvSpPr/>
          <p:nvPr/>
        </p:nvSpPr>
        <p:spPr>
          <a:xfrm>
            <a:off x="4206250" y="4681472"/>
            <a:ext cx="1877100" cy="935400"/>
          </a:xfrm>
          <a:prstGeom prst="wedgeRoundRectCallout">
            <a:avLst>
              <a:gd fmla="val 99921" name="adj1"/>
              <a:gd fmla="val -43457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Open up the menu to change your font size, add bookmarks, or search for a word/passage.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3" name="Google Shape;103;p14"/>
          <p:cNvSpPr/>
          <p:nvPr/>
        </p:nvSpPr>
        <p:spPr>
          <a:xfrm>
            <a:off x="1566550" y="4529072"/>
            <a:ext cx="2385300" cy="850800"/>
          </a:xfrm>
          <a:prstGeom prst="wedgeRoundRectCallout">
            <a:avLst>
              <a:gd fmla="val -64887" name="adj1"/>
              <a:gd fmla="val 28858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Click and hold on a word to look it up in the dictionary. 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Or, you can highlight a passage and then add your own notes!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286450" y="7966350"/>
            <a:ext cx="7230000" cy="18114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14"/>
          <p:cNvPicPr preferRelativeResize="0"/>
          <p:nvPr/>
        </p:nvPicPr>
        <p:blipFill rotWithShape="1">
          <a:blip r:embed="rId9">
            <a:alphaModFix/>
          </a:blip>
          <a:srcRect b="32318" l="0" r="32318" t="0"/>
          <a:stretch/>
        </p:blipFill>
        <p:spPr>
          <a:xfrm>
            <a:off x="5810650" y="8062425"/>
            <a:ext cx="1589248" cy="1615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4"/>
          <p:cNvSpPr/>
          <p:nvPr/>
        </p:nvSpPr>
        <p:spPr>
          <a:xfrm>
            <a:off x="392950" y="8120400"/>
            <a:ext cx="5203500" cy="1542000"/>
          </a:xfrm>
          <a:prstGeom prst="wedgeRoundRectCallout">
            <a:avLst>
              <a:gd fmla="val 55393" name="adj1"/>
              <a:gd fmla="val -21232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 txBox="1"/>
          <p:nvPr/>
        </p:nvSpPr>
        <p:spPr>
          <a:xfrm>
            <a:off x="1855250" y="8121500"/>
            <a:ext cx="3642600" cy="16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Return it when you’re done!</a:t>
            </a:r>
            <a:endParaRPr sz="18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Don’t worry, there are no late fees with Sora books. Books automatically return themselves 2 weeks after you check them out! However, we encourage you to return books as soon as you’re finished with them so other students can read them too! To return a book, just click </a:t>
            </a:r>
            <a:r>
              <a:rPr lang="en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Shelf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and and then click </a:t>
            </a:r>
            <a:r>
              <a:rPr lang="en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Options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under the book you’re ready to return. Then, click </a:t>
            </a:r>
            <a:r>
              <a:rPr lang="en" sz="10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Return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108" name="Google Shape;108;p14"/>
          <p:cNvPicPr preferRelativeResize="0"/>
          <p:nvPr/>
        </p:nvPicPr>
        <p:blipFill rotWithShape="1">
          <a:blip r:embed="rId10">
            <a:alphaModFix/>
          </a:blip>
          <a:srcRect b="17009" l="15792" r="15812" t="16778"/>
          <a:stretch/>
        </p:blipFill>
        <p:spPr>
          <a:xfrm>
            <a:off x="654751" y="8356325"/>
            <a:ext cx="1065501" cy="1031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282600" y="295100"/>
            <a:ext cx="7207200" cy="9512700"/>
          </a:xfrm>
          <a:prstGeom prst="round2SameRect">
            <a:avLst>
              <a:gd fmla="val 16667" name="adj1"/>
              <a:gd fmla="val 0" name="adj2"/>
            </a:avLst>
          </a:prstGeom>
          <a:solidFill>
            <a:srgbClr val="FFFFFF"/>
          </a:solidFill>
          <a:ln cap="flat" cmpd="sng" w="2857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No Internet? No problem!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layfair Display"/>
                <a:ea typeface="Playfair Display"/>
                <a:cs typeface="Playfair Display"/>
                <a:sym typeface="Playfair Display"/>
              </a:rPr>
              <a:t>Accessing Sora eBooks/Audiobooks Offline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grpSp>
        <p:nvGrpSpPr>
          <p:cNvPr id="114" name="Google Shape;114;p15"/>
          <p:cNvGrpSpPr/>
          <p:nvPr/>
        </p:nvGrpSpPr>
        <p:grpSpPr>
          <a:xfrm rot="346339">
            <a:off x="3904661" y="1782384"/>
            <a:ext cx="1675118" cy="2788405"/>
            <a:chOff x="-3345202" y="2219749"/>
            <a:chExt cx="2924928" cy="5588829"/>
          </a:xfrm>
        </p:grpSpPr>
        <p:pic>
          <p:nvPicPr>
            <p:cNvPr id="115" name="Google Shape;115;p15"/>
            <p:cNvPicPr preferRelativeResize="0"/>
            <p:nvPr/>
          </p:nvPicPr>
          <p:blipFill rotWithShape="1">
            <a:blip r:embed="rId3">
              <a:alphaModFix/>
            </a:blip>
            <a:srcRect b="14243" l="31471" r="30896" t="13855"/>
            <a:stretch/>
          </p:blipFill>
          <p:spPr>
            <a:xfrm>
              <a:off x="-3345202" y="2219749"/>
              <a:ext cx="2924928" cy="55888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15"/>
            <p:cNvPicPr preferRelativeResize="0"/>
            <p:nvPr/>
          </p:nvPicPr>
          <p:blipFill rotWithShape="1">
            <a:blip r:embed="rId4">
              <a:alphaModFix/>
            </a:blip>
            <a:srcRect b="14171" l="0" r="0" t="4896"/>
            <a:stretch/>
          </p:blipFill>
          <p:spPr>
            <a:xfrm>
              <a:off x="-3029400" y="2948425"/>
              <a:ext cx="2258074" cy="39554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17" name="Google Shape;117;p15"/>
          <p:cNvPicPr preferRelativeResize="0"/>
          <p:nvPr/>
        </p:nvPicPr>
        <p:blipFill rotWithShape="1">
          <a:blip r:embed="rId5">
            <a:alphaModFix/>
          </a:blip>
          <a:srcRect b="25726" l="14359" r="14166" t="26622"/>
          <a:stretch/>
        </p:blipFill>
        <p:spPr>
          <a:xfrm>
            <a:off x="973670" y="5343050"/>
            <a:ext cx="5555274" cy="37035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5"/>
          <p:cNvSpPr/>
          <p:nvPr/>
        </p:nvSpPr>
        <p:spPr>
          <a:xfrm>
            <a:off x="394275" y="2071800"/>
            <a:ext cx="3273900" cy="2189400"/>
          </a:xfrm>
          <a:prstGeom prst="wedgeRoundRectCallout">
            <a:avLst>
              <a:gd fmla="val 64175" name="adj1"/>
              <a:gd fmla="val -4224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If you’re using the SORA app on a smartphone or tablet, </a:t>
            </a:r>
            <a:b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books you checkout will </a:t>
            </a:r>
            <a:r>
              <a:rPr i="1" lang="en">
                <a:latin typeface="Poppins SemiBold"/>
                <a:ea typeface="Poppins SemiBold"/>
                <a:cs typeface="Poppins SemiBold"/>
                <a:sym typeface="Poppins SemiBold"/>
              </a:rPr>
              <a:t>automatically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 download to </a:t>
            </a:r>
            <a:b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</a:b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the SORA app anytime you’re connected to WiFi. 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This makes it easy to read your books on-the-go on the bus, in the car, or even on the beach!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9" name="Google Shape;119;p15"/>
          <p:cNvSpPr/>
          <p:nvPr/>
        </p:nvSpPr>
        <p:spPr>
          <a:xfrm>
            <a:off x="5589025" y="2670650"/>
            <a:ext cx="1782300" cy="1590600"/>
          </a:xfrm>
          <a:prstGeom prst="wedgeRoundRectCallout">
            <a:avLst>
              <a:gd fmla="val -53640" name="adj1"/>
              <a:gd fmla="val -72790" name="adj2"/>
              <a:gd fmla="val 0" name="adj3"/>
            </a:avLst>
          </a:prstGeom>
          <a:solidFill>
            <a:srgbClr val="FFFFFF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If you click the </a:t>
            </a:r>
            <a:br>
              <a:rPr lang="en" sz="1000">
                <a:latin typeface="Poppins"/>
                <a:ea typeface="Poppins"/>
                <a:cs typeface="Poppins"/>
                <a:sym typeface="Poppins"/>
              </a:rPr>
            </a:b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menu button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 then </a:t>
            </a:r>
            <a:r>
              <a:rPr lang="en" sz="1000">
                <a:latin typeface="Poppins SemiBold"/>
                <a:ea typeface="Poppins SemiBold"/>
                <a:cs typeface="Poppins SemiBold"/>
                <a:sym typeface="Poppins SemiBold"/>
              </a:rPr>
              <a:t>download settings</a:t>
            </a:r>
            <a:r>
              <a:rPr lang="en" sz="1000">
                <a:latin typeface="Poppins"/>
                <a:ea typeface="Poppins"/>
                <a:cs typeface="Poppins"/>
                <a:sym typeface="Poppins"/>
              </a:rPr>
              <a:t>, you can adjust your own download settings, including the option to download books using your cell phone’s data plan.</a:t>
            </a:r>
            <a:endParaRPr sz="1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0" name="Google Shape;120;p15"/>
          <p:cNvPicPr preferRelativeResize="0"/>
          <p:nvPr/>
        </p:nvPicPr>
        <p:blipFill rotWithShape="1">
          <a:blip r:embed="rId6">
            <a:alphaModFix/>
          </a:blip>
          <a:srcRect b="0" l="21783" r="0" t="0"/>
          <a:stretch/>
        </p:blipFill>
        <p:spPr>
          <a:xfrm>
            <a:off x="1633775" y="5637375"/>
            <a:ext cx="4181300" cy="250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17783" y="6190550"/>
            <a:ext cx="1392275" cy="31033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2" name="Google Shape;122;p15"/>
          <p:cNvSpPr/>
          <p:nvPr/>
        </p:nvSpPr>
        <p:spPr>
          <a:xfrm>
            <a:off x="5200250" y="9274179"/>
            <a:ext cx="2303400" cy="521100"/>
          </a:xfrm>
          <a:prstGeom prst="wedgeRectCallout">
            <a:avLst>
              <a:gd fmla="val -60641" name="adj1"/>
              <a:gd fmla="val -32442" name="adj2"/>
            </a:avLst>
          </a:prstGeom>
          <a:solidFill>
            <a:srgbClr val="43434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After adding the shortcut, just open it from your desktop to access your downloaded books!</a:t>
            </a:r>
            <a:endParaRPr sz="10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516858" y="5192475"/>
            <a:ext cx="3567900" cy="2504700"/>
          </a:xfrm>
          <a:prstGeom prst="wedgeRoundRectCallout">
            <a:avLst>
              <a:gd fmla="val 79202" name="adj1"/>
              <a:gd fmla="val 10022" name="adj2"/>
              <a:gd fmla="val 0" name="adj3"/>
            </a:avLst>
          </a:prstGeom>
          <a:solidFill>
            <a:srgbClr val="74CEE2"/>
          </a:solidFill>
          <a:ln cap="flat" cmpd="sng" w="9525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If you’re using the Sora app on a computer, books you checkout will also </a:t>
            </a:r>
            <a:r>
              <a:rPr i="1" lang="en">
                <a:latin typeface="Poppins SemiBold"/>
                <a:ea typeface="Poppins SemiBold"/>
                <a:cs typeface="Poppins SemiBold"/>
                <a:sym typeface="Poppins SemiBold"/>
              </a:rPr>
              <a:t>automatically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 download to your computer while you’re connected to WiFi (like at school.)</a:t>
            </a:r>
            <a:endParaRPr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But to access the books offline, you’ll first need to add a desktop shortcut for Sora by clicking the 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m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enu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 button, then 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all settings &gt; downloads &gt; a</a:t>
            </a:r>
            <a:r>
              <a:rPr lang="en">
                <a:latin typeface="Poppins SemiBold"/>
                <a:ea typeface="Poppins SemiBold"/>
                <a:cs typeface="Poppins SemiBold"/>
                <a:sym typeface="Poppins SemiBold"/>
              </a:rPr>
              <a:t>dd a shortcut</a:t>
            </a:r>
            <a:r>
              <a:rPr lang="en">
                <a:latin typeface="Poppins"/>
                <a:ea typeface="Poppins"/>
                <a:cs typeface="Poppins"/>
                <a:sym typeface="Poppins"/>
              </a:rPr>
              <a:t>. 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4" name="Google Shape;124;p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81013" y="8968575"/>
            <a:ext cx="790575" cy="742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