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9"/>
  </p:notesMasterIdLst>
  <p:sldIdLst>
    <p:sldId id="256" r:id="rId3"/>
    <p:sldId id="287" r:id="rId4"/>
    <p:sldId id="296" r:id="rId5"/>
    <p:sldId id="295" r:id="rId6"/>
    <p:sldId id="290" r:id="rId7"/>
    <p:sldId id="297" r:id="rId8"/>
  </p:sldIdLst>
  <p:sldSz cx="9144000" cy="6858000" type="screen4x3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12"/>
  </p:normalViewPr>
  <p:slideViewPr>
    <p:cSldViewPr snapToGrid="0" snapToObjects="1">
      <p:cViewPr>
        <p:scale>
          <a:sx n="90" d="100"/>
          <a:sy n="90" d="100"/>
        </p:scale>
        <p:origin x="1648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3.xml"/><Relationship Id="rId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F60B08-24BA-FB4D-A7DD-F2FE1408CAE0}" type="datetimeFigureOut">
              <a:rPr lang="en-US" smtClean="0"/>
              <a:t>10/31/17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624013" y="1257300"/>
            <a:ext cx="4524375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A8B74B-3940-884A-8E9C-6400289C1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3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6" name="Picture 35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37" name="Picture 36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4" name="Picture 73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  <p:pic>
        <p:nvPicPr>
          <p:cNvPr id="75" name="Picture 74"/>
          <p:cNvPicPr/>
          <p:nvPr/>
        </p:nvPicPr>
        <p:blipFill>
          <a:blip r:embed="rId2"/>
          <a:stretch/>
        </p:blipFill>
        <p:spPr>
          <a:xfrm>
            <a:off x="2079000" y="1604520"/>
            <a:ext cx="498528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>
          <a:xfrm>
            <a:off x="9001080" y="4846320"/>
            <a:ext cx="141120" cy="200988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2"/>
          <p:cNvSpPr/>
          <p:nvPr/>
        </p:nvSpPr>
        <p:spPr>
          <a:xfrm>
            <a:off x="9001080" y="0"/>
            <a:ext cx="141120" cy="484452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9001080" y="0"/>
            <a:ext cx="141120" cy="13698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9" name="CustomShape 2"/>
          <p:cNvSpPr/>
          <p:nvPr/>
        </p:nvSpPr>
        <p:spPr>
          <a:xfrm>
            <a:off x="9001080" y="1371600"/>
            <a:ext cx="141120" cy="5484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>
            <a:off x="457200" y="1767960"/>
            <a:ext cx="7770600" cy="1518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4400" b="0" strike="noStrike" spc="-1" dirty="0" smtClean="0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CCB PROPOSAL GUIDE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CustomShape 2"/>
          <p:cNvSpPr/>
          <p:nvPr/>
        </p:nvSpPr>
        <p:spPr>
          <a:xfrm>
            <a:off x="457200" y="4703400"/>
            <a:ext cx="6856200" cy="912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000" spc="-1" dirty="0" smtClean="0">
                <a:solidFill>
                  <a:srgbClr val="E69138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OPRF</a:t>
            </a:r>
            <a:r>
              <a:rPr lang="en-US" sz="2000" b="0" strike="noStrike" spc="-1" dirty="0" smtClean="0">
                <a:solidFill>
                  <a:srgbClr val="E69138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 </a:t>
            </a:r>
            <a:r>
              <a:rPr lang="en-US" sz="2000" b="0" strike="noStrike" spc="-1" dirty="0">
                <a:solidFill>
                  <a:srgbClr val="E69138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CULTURE, CLIMATE AND BEHAVIOR COMMITTEE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spc="-1" dirty="0" smtClean="0">
                <a:solidFill>
                  <a:srgbClr val="E69138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NOVEMBER </a:t>
            </a:r>
            <a:r>
              <a:rPr lang="en-US" sz="2000" b="0" strike="noStrike" spc="-1" dirty="0" smtClean="0">
                <a:solidFill>
                  <a:srgbClr val="E69138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2017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457200" y="152640"/>
            <a:ext cx="8098560" cy="1369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b="0" strike="noStrike" spc="-1" dirty="0" smtClean="0">
                <a:solidFill>
                  <a:srgbClr val="E69138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DEVELOPING A PROPOSAL</a:t>
            </a:r>
            <a:endParaRPr lang="en-US" sz="3600" b="0" strike="noStrike" spc="-1" dirty="0" smtClean="0">
              <a:solidFill>
                <a:srgbClr val="E69138"/>
              </a:solidFill>
              <a:uFill>
                <a:solidFill>
                  <a:srgbClr val="FFFFFF"/>
                </a:solidFill>
              </a:uFill>
              <a:latin typeface="Arial Black"/>
              <a:ea typeface="Arial Black"/>
            </a:endParaRPr>
          </a:p>
        </p:txBody>
      </p:sp>
      <p:sp>
        <p:nvSpPr>
          <p:cNvPr id="130" name="CustomShape 3"/>
          <p:cNvSpPr/>
          <p:nvPr/>
        </p:nvSpPr>
        <p:spPr>
          <a:xfrm>
            <a:off x="8556840" y="6333120"/>
            <a:ext cx="547200" cy="523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43E6C84E-FF22-4663-B616-B66CA381D044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2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CustomShape 2"/>
          <p:cNvSpPr/>
          <p:nvPr/>
        </p:nvSpPr>
        <p:spPr>
          <a:xfrm>
            <a:off x="461010" y="1180160"/>
            <a:ext cx="8015468" cy="419985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Proposals can either build on prior CCB work, or present a new recommendation to consider along the key areas (Student and Families, Faculty and Staff, Community, and Tardies) </a:t>
            </a:r>
            <a:endParaRPr lang="en-US" sz="2000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Arial"/>
            </a:endParaRPr>
          </a:p>
          <a:p>
            <a:endParaRPr lang="en-US" sz="20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Arial"/>
            </a:endParaRPr>
          </a:p>
          <a:p>
            <a:pPr>
              <a:lnSpc>
                <a:spcPct val="100000"/>
              </a:lnSpc>
            </a:pPr>
            <a:r>
              <a:rPr lang="en-US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A proposal should be S.M.A.R.T. </a:t>
            </a: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Specific</a:t>
            </a: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Measurable</a:t>
            </a: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Actionable</a:t>
            </a: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Realistic</a:t>
            </a: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Time-bound</a:t>
            </a:r>
          </a:p>
          <a:p>
            <a:pPr>
              <a:lnSpc>
                <a:spcPct val="100000"/>
              </a:lnSpc>
            </a:pPr>
            <a:endParaRPr lang="en-US" sz="20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Arial"/>
            </a:endParaRPr>
          </a:p>
          <a:p>
            <a:pPr>
              <a:lnSpc>
                <a:spcPct val="100000"/>
              </a:lnSpc>
            </a:pPr>
            <a:r>
              <a:rPr lang="en-US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In alignment with the OPRF strategic plan, each proposal should also include: </a:t>
            </a: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Action steps </a:t>
            </a: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Deliverables </a:t>
            </a: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Target Completion Date</a:t>
            </a: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Owner</a:t>
            </a:r>
            <a:endParaRPr lang="en-US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706946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457200" y="152640"/>
            <a:ext cx="8098560" cy="1369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b="0" strike="noStrike" spc="-1" dirty="0" smtClean="0">
                <a:solidFill>
                  <a:srgbClr val="E69138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EXAMPLE OF A SMART GOAL: </a:t>
            </a:r>
          </a:p>
          <a:p>
            <a:pPr>
              <a:lnSpc>
                <a:spcPct val="100000"/>
              </a:lnSpc>
            </a:pPr>
            <a:r>
              <a:rPr lang="en-US" sz="3600" spc="-1" dirty="0" smtClean="0">
                <a:solidFill>
                  <a:srgbClr val="E69138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OPRF STRATEGIC PLAN</a:t>
            </a:r>
            <a:endParaRPr lang="en-US" sz="3600" b="0" strike="noStrike" spc="-1" dirty="0" smtClean="0">
              <a:solidFill>
                <a:srgbClr val="E69138"/>
              </a:solidFill>
              <a:uFill>
                <a:solidFill>
                  <a:srgbClr val="FFFFFF"/>
                </a:solidFill>
              </a:uFill>
              <a:latin typeface="Arial Black"/>
              <a:ea typeface="Arial Black"/>
            </a:endParaRPr>
          </a:p>
        </p:txBody>
      </p:sp>
      <p:sp>
        <p:nvSpPr>
          <p:cNvPr id="130" name="CustomShape 3"/>
          <p:cNvSpPr/>
          <p:nvPr/>
        </p:nvSpPr>
        <p:spPr>
          <a:xfrm>
            <a:off x="8556840" y="6333120"/>
            <a:ext cx="547200" cy="523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43E6C84E-FF22-4663-B616-B66CA381D044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3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CustomShape 2"/>
          <p:cNvSpPr/>
          <p:nvPr/>
        </p:nvSpPr>
        <p:spPr>
          <a:xfrm>
            <a:off x="412956" y="3406877"/>
            <a:ext cx="8015468" cy="258327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endParaRPr lang="en-US" sz="20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Arial"/>
            </a:endParaRPr>
          </a:p>
          <a:p>
            <a:pPr>
              <a:lnSpc>
                <a:spcPct val="100000"/>
              </a:lnSpc>
            </a:pPr>
            <a:r>
              <a:rPr lang="en-US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A proposal should be SMART </a:t>
            </a: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Specific (”</a:t>
            </a:r>
            <a:r>
              <a:rPr lang="en-US" sz="2000" i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strategies…that reduce inequities of opportunity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”)</a:t>
            </a:r>
            <a:endParaRPr lang="en-US" sz="20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Arial"/>
            </a:endParaRP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Measurable (“</a:t>
            </a:r>
            <a:r>
              <a:rPr lang="en-US" sz="2000" i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identify three programs….”)</a:t>
            </a: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Actionable (3 defined action steps) </a:t>
            </a: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Realistic (Deliverables are clear and easy to understand)</a:t>
            </a:r>
          </a:p>
          <a:p>
            <a:pPr marL="342900" indent="-342900">
              <a:lnSpc>
                <a:spcPct val="100000"/>
              </a:lnSpc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Time-bound (”</a:t>
            </a:r>
            <a:r>
              <a:rPr lang="en-US" sz="2000" i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By June 2018…”)</a:t>
            </a:r>
            <a:endParaRPr lang="en-US" sz="2000" i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1" y="1592823"/>
            <a:ext cx="8621070" cy="188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39891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457200" y="152640"/>
            <a:ext cx="8098560" cy="1369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b="0" strike="noStrike" spc="-1" dirty="0" smtClean="0">
                <a:solidFill>
                  <a:srgbClr val="E69138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DEVELOPING A PROPOSAL:</a:t>
            </a:r>
          </a:p>
          <a:p>
            <a:pPr>
              <a:lnSpc>
                <a:spcPct val="100000"/>
              </a:lnSpc>
            </a:pPr>
            <a:r>
              <a:rPr lang="en-US" sz="3600" spc="-1" dirty="0" smtClean="0">
                <a:solidFill>
                  <a:srgbClr val="E69138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KEY CONSIDERATIONS</a:t>
            </a:r>
            <a:endParaRPr lang="en-US" sz="3600" b="0" strike="noStrike" spc="-1" dirty="0" smtClean="0">
              <a:solidFill>
                <a:srgbClr val="E69138"/>
              </a:solidFill>
              <a:uFill>
                <a:solidFill>
                  <a:srgbClr val="FFFFFF"/>
                </a:solidFill>
              </a:uFill>
              <a:latin typeface="Arial Black"/>
              <a:ea typeface="Arial Black"/>
            </a:endParaRPr>
          </a:p>
        </p:txBody>
      </p:sp>
      <p:sp>
        <p:nvSpPr>
          <p:cNvPr id="130" name="CustomShape 3"/>
          <p:cNvSpPr/>
          <p:nvPr/>
        </p:nvSpPr>
        <p:spPr>
          <a:xfrm>
            <a:off x="8556840" y="6333120"/>
            <a:ext cx="547200" cy="523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43E6C84E-FF22-4663-B616-B66CA381D044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4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CustomShape 2"/>
          <p:cNvSpPr/>
          <p:nvPr/>
        </p:nvSpPr>
        <p:spPr>
          <a:xfrm>
            <a:off x="457200" y="1394108"/>
            <a:ext cx="8015468" cy="419985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42900" indent="-342900"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Is there research that supports this idea as being effective or a best practice? </a:t>
            </a:r>
          </a:p>
          <a:p>
            <a:pPr marL="342900" indent="-342900">
              <a:buFont typeface="Arial" charset="0"/>
              <a:buChar char="•"/>
            </a:pPr>
            <a:endParaRPr lang="en-US" sz="20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Arial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Which current OPRF initiatives (if any) are aligned with this idea? </a:t>
            </a:r>
          </a:p>
          <a:p>
            <a:pPr marL="342900" indent="-342900">
              <a:buFont typeface="Arial" charset="0"/>
              <a:buChar char="•"/>
            </a:pPr>
            <a:endParaRPr lang="en-US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Arial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Who at OPRF would </a:t>
            </a: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be responsible for 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implementation? </a:t>
            </a:r>
          </a:p>
          <a:p>
            <a:pPr marL="342900" indent="-342900">
              <a:buFont typeface="Arial" charset="0"/>
              <a:buChar char="•"/>
            </a:pPr>
            <a:endParaRPr lang="en-US" sz="20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Arial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What </a:t>
            </a: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training would be necessary for 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successful implementation?</a:t>
            </a:r>
          </a:p>
          <a:p>
            <a:pPr marL="342900" indent="-342900">
              <a:buFont typeface="Arial" charset="0"/>
              <a:buChar char="•"/>
            </a:pPr>
            <a:endParaRPr lang="en-US" sz="20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Arial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Which school </a:t>
            </a: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policies and procedures 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would need to change? </a:t>
            </a:r>
          </a:p>
          <a:p>
            <a:pPr marL="342900" indent="-342900">
              <a:buFont typeface="Arial" charset="0"/>
              <a:buChar char="•"/>
            </a:pPr>
            <a:endParaRPr lang="en-US" sz="20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Arial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How would we measure progress and success? </a:t>
            </a:r>
          </a:p>
          <a:p>
            <a:pPr marL="342900" indent="-342900">
              <a:buFont typeface="Arial" charset="0"/>
              <a:buChar char="•"/>
            </a:pPr>
            <a:endParaRPr lang="en-US" sz="20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Arial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Where does this proposal align with the OPRF Strategic </a:t>
            </a:r>
            <a:r>
              <a:rPr lang="en-US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Plan</a:t>
            </a:r>
            <a:r>
              <a:rPr lang="en-US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?</a:t>
            </a:r>
            <a:endParaRPr lang="en-US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ea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323362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457200" y="152640"/>
            <a:ext cx="8321040" cy="1369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r>
              <a:rPr lang="en-US" sz="3600" b="0" strike="noStrike" spc="-1" dirty="0" smtClean="0">
                <a:solidFill>
                  <a:srgbClr val="E69138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CCB (2016 – 17):</a:t>
            </a:r>
          </a:p>
          <a:p>
            <a:pPr>
              <a:lnSpc>
                <a:spcPct val="100000"/>
              </a:lnSpc>
            </a:pPr>
            <a:r>
              <a:rPr lang="en-US" sz="3600" b="0" strike="noStrike" spc="-1" dirty="0" smtClean="0">
                <a:solidFill>
                  <a:srgbClr val="E69138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DRAFT </a:t>
            </a:r>
            <a:r>
              <a:rPr lang="en-US" sz="3600" b="0" strike="noStrike" spc="-1" dirty="0" smtClean="0">
                <a:solidFill>
                  <a:srgbClr val="E69138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PROPOSALS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CustomShape 2"/>
          <p:cNvSpPr/>
          <p:nvPr/>
        </p:nvSpPr>
        <p:spPr>
          <a:xfrm>
            <a:off x="8556840" y="6333120"/>
            <a:ext cx="547200" cy="523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5869F979-7419-4605-B778-BC4FF671D9A8}" type="slidenum">
              <a:rPr lang="en-U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5</a:t>
            </a:fld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CustomShape 3"/>
          <p:cNvSpPr/>
          <p:nvPr/>
        </p:nvSpPr>
        <p:spPr>
          <a:xfrm>
            <a:off x="464400" y="1358390"/>
            <a:ext cx="8161560" cy="4680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/>
          <a:lstStyle/>
          <a:p>
            <a:pPr marL="101880">
              <a:lnSpc>
                <a:spcPct val="100000"/>
              </a:lnSpc>
              <a:buClr>
                <a:srgbClr val="000000"/>
              </a:buClr>
            </a:pPr>
            <a:r>
              <a:rPr lang="en-US" b="1" dirty="0"/>
              <a:t>Student and Family Voice and </a:t>
            </a:r>
            <a:r>
              <a:rPr lang="en-US" b="1" dirty="0" smtClean="0"/>
              <a:t>Belonging</a:t>
            </a:r>
            <a:endParaRPr lang="en-US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457200" indent="-355320">
              <a:lnSpc>
                <a:spcPct val="100000"/>
              </a:lnSpc>
              <a:buClr>
                <a:srgbClr val="000000"/>
              </a:buClr>
              <a:buFont typeface="Arial" charset="0"/>
              <a:buChar char="•"/>
            </a:pPr>
            <a:r>
              <a:rPr lang="en-US" dirty="0"/>
              <a:t>Create and adhere to schedule of adult volunteers to act as school-day welcoming greeters. </a:t>
            </a:r>
            <a:endParaRPr lang="en-US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457200" indent="-355320">
              <a:lnSpc>
                <a:spcPct val="100000"/>
              </a:lnSpc>
              <a:buClr>
                <a:srgbClr val="000000"/>
              </a:buClr>
              <a:buFont typeface="Arial" charset="0"/>
              <a:buChar char="•"/>
            </a:pPr>
            <a:r>
              <a:rPr lang="en-US" dirty="0"/>
              <a:t>Promote student voice by soliciting regular feedback from students concerning the school’s climate</a:t>
            </a:r>
            <a:r>
              <a:rPr lang="en-US" dirty="0" smtClean="0"/>
              <a:t>.</a:t>
            </a:r>
          </a:p>
          <a:p>
            <a:pPr marL="457200" indent="-355320">
              <a:lnSpc>
                <a:spcPct val="100000"/>
              </a:lnSpc>
              <a:buClr>
                <a:srgbClr val="000000"/>
              </a:buClr>
              <a:buFont typeface="Arial" charset="0"/>
              <a:buChar char="•"/>
            </a:pPr>
            <a:endParaRPr lang="en-US" dirty="0" smtClean="0"/>
          </a:p>
          <a:p>
            <a:pPr marL="101880">
              <a:lnSpc>
                <a:spcPct val="100000"/>
              </a:lnSpc>
              <a:buClr>
                <a:srgbClr val="000000"/>
              </a:buClr>
            </a:pPr>
            <a:r>
              <a:rPr lang="en-US" b="1" dirty="0"/>
              <a:t>Faculty and Staff Voice and </a:t>
            </a:r>
            <a:r>
              <a:rPr lang="en-US" b="1" dirty="0" smtClean="0"/>
              <a:t>Innovation</a:t>
            </a:r>
          </a:p>
          <a:p>
            <a:pPr marL="387630" indent="-285750">
              <a:lnSpc>
                <a:spcPct val="100000"/>
              </a:lnSpc>
              <a:buClr>
                <a:srgbClr val="000000"/>
              </a:buClr>
              <a:buFont typeface="Arial" charset="0"/>
              <a:buChar char="•"/>
            </a:pPr>
            <a:r>
              <a:rPr lang="en-US" dirty="0"/>
              <a:t>Potential creation of ombudsperson to provide “whistleblower protection” to those reporting issues affecting culture and climate</a:t>
            </a:r>
            <a:r>
              <a:rPr lang="en-US" dirty="0" smtClean="0"/>
              <a:t>.</a:t>
            </a:r>
          </a:p>
          <a:p>
            <a:pPr marL="387630" indent="-285750">
              <a:lnSpc>
                <a:spcPct val="100000"/>
              </a:lnSpc>
              <a:buClr>
                <a:srgbClr val="000000"/>
              </a:buClr>
              <a:buFont typeface="Arial" charset="0"/>
              <a:buChar char="•"/>
            </a:pPr>
            <a:endParaRPr lang="en-US" dirty="0"/>
          </a:p>
          <a:p>
            <a:pPr marL="101880">
              <a:lnSpc>
                <a:spcPct val="100000"/>
              </a:lnSpc>
              <a:buClr>
                <a:srgbClr val="000000"/>
              </a:buClr>
            </a:pPr>
            <a:r>
              <a:rPr lang="en-US" b="1" dirty="0"/>
              <a:t>Community Voice and </a:t>
            </a:r>
            <a:r>
              <a:rPr lang="en-US" b="1" dirty="0" smtClean="0"/>
              <a:t>Connections</a:t>
            </a:r>
          </a:p>
          <a:p>
            <a:pPr marL="387630" indent="-285750">
              <a:lnSpc>
                <a:spcPct val="100000"/>
              </a:lnSpc>
              <a:buClr>
                <a:srgbClr val="000000"/>
              </a:buClr>
              <a:buFont typeface="Arial" charset="0"/>
              <a:buChar char="•"/>
            </a:pPr>
            <a:r>
              <a:rPr lang="en-US" dirty="0"/>
              <a:t>Engage student and family voice to improve equity across all demographics through town halls, assemblies, family visitation days, and regular mechanisms for providing feedback to the Administration and Board of </a:t>
            </a:r>
            <a:r>
              <a:rPr lang="en-US" dirty="0" smtClean="0"/>
              <a:t>Education.</a:t>
            </a:r>
          </a:p>
          <a:p>
            <a:pPr marL="387630" indent="-285750">
              <a:lnSpc>
                <a:spcPct val="100000"/>
              </a:lnSpc>
              <a:buClr>
                <a:srgbClr val="000000"/>
              </a:buClr>
              <a:buFont typeface="Arial" charset="0"/>
              <a:buChar char="•"/>
            </a:pPr>
            <a:endParaRPr lang="en-US" dirty="0" smtClean="0"/>
          </a:p>
          <a:p>
            <a:pPr marL="101880">
              <a:lnSpc>
                <a:spcPct val="100000"/>
              </a:lnSpc>
              <a:buClr>
                <a:srgbClr val="000000"/>
              </a:buClr>
            </a:pPr>
            <a:r>
              <a:rPr lang="en-US" b="1" dirty="0"/>
              <a:t>Student </a:t>
            </a:r>
            <a:r>
              <a:rPr lang="en-US" b="1" dirty="0" smtClean="0"/>
              <a:t>Tardiness</a:t>
            </a:r>
          </a:p>
          <a:p>
            <a:pPr marL="387630" indent="-285750">
              <a:lnSpc>
                <a:spcPct val="100000"/>
              </a:lnSpc>
              <a:buClr>
                <a:srgbClr val="000000"/>
              </a:buClr>
              <a:buFont typeface="Arial" charset="0"/>
              <a:buChar char="•"/>
            </a:pPr>
            <a:r>
              <a:rPr lang="en-US" dirty="0" smtClean="0"/>
              <a:t>Assessment </a:t>
            </a:r>
            <a:r>
              <a:rPr lang="en-US" dirty="0"/>
              <a:t>of practices, policies, and tools related to tardy management</a:t>
            </a:r>
            <a:endParaRPr lang="en-US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>
              <a:lnSpc>
                <a:spcPct val="100000"/>
              </a:lnSpc>
            </a:pPr>
            <a:endParaRPr lang="en-US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001286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>
          <a:xfrm>
            <a:off x="457200" y="152640"/>
            <a:ext cx="8321040" cy="1369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3600" b="0" strike="noStrike" spc="-1" dirty="0" smtClean="0">
                <a:solidFill>
                  <a:srgbClr val="E69138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Arial Black"/>
              </a:rPr>
              <a:t>S.M.A.R.T. QUICK REFERENCE OVERVIEW</a:t>
            </a:r>
            <a:endParaRPr lang="en-US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20" y="788912"/>
            <a:ext cx="7852585" cy="52507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1457" y="6125402"/>
            <a:ext cx="8029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</a:t>
            </a:r>
            <a:r>
              <a:rPr lang="en-US" sz="1600"/>
              <a:t>: </a:t>
            </a:r>
            <a:r>
              <a:rPr lang="en-US" sz="1600" smtClean="0"/>
              <a:t>http</a:t>
            </a:r>
            <a:r>
              <a:rPr lang="en-US" sz="1600" dirty="0"/>
              <a:t>://</a:t>
            </a:r>
            <a:r>
              <a:rPr lang="en-US" sz="1600" dirty="0" err="1"/>
              <a:t>microbesandmuscles.com</a:t>
            </a:r>
            <a:r>
              <a:rPr lang="en-US" sz="1600" dirty="0"/>
              <a:t>/blog/2016/2/17/10-ways-to-be-a-better-goal-setter</a:t>
            </a:r>
          </a:p>
        </p:txBody>
      </p:sp>
    </p:spTree>
    <p:extLst>
      <p:ext uri="{BB962C8B-B14F-4D97-AF65-F5344CB8AC3E}">
        <p14:creationId xmlns:p14="http://schemas.microsoft.com/office/powerpoint/2010/main" val="1161341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BA5ED90C2A1942B8E0AF60B7BE2E03" ma:contentTypeVersion="0" ma:contentTypeDescription="Create a new document." ma:contentTypeScope="" ma:versionID="64eb466206d2a7d5ddc3199cf6c458c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BE02D8-4DAF-4F9B-A761-103B9625B85A}"/>
</file>

<file path=customXml/itemProps2.xml><?xml version="1.0" encoding="utf-8"?>
<ds:datastoreItem xmlns:ds="http://schemas.openxmlformats.org/officeDocument/2006/customXml" ds:itemID="{5B75A548-E929-425A-A213-D6BE46C5E474}"/>
</file>

<file path=customXml/itemProps3.xml><?xml version="1.0" encoding="utf-8"?>
<ds:datastoreItem xmlns:ds="http://schemas.openxmlformats.org/officeDocument/2006/customXml" ds:itemID="{211DE3D1-E733-44A3-9FE1-B26734BB095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4366</TotalTime>
  <Words>349</Words>
  <Application>Microsoft Macintosh PowerPoint</Application>
  <PresentationFormat>On-screen Show (4:3)</PresentationFormat>
  <Paragraphs>64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 Black</vt:lpstr>
      <vt:lpstr>Calibri</vt:lpstr>
      <vt:lpstr>DejaVu Sans</vt:lpstr>
      <vt:lpstr>Symbol</vt:lpstr>
      <vt:lpstr>Wingdings</vt:lpstr>
      <vt:lpstr>Arial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dc:description/>
  <cp:lastModifiedBy>Microsoft Office User</cp:lastModifiedBy>
  <cp:revision>35</cp:revision>
  <dcterms:modified xsi:type="dcterms:W3CDTF">2017-11-02T21:38:35Z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0x01010050BA5ED90C2A1942B8E0AF60B7BE2E03</vt:lpwstr>
  </property>
</Properties>
</file>