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06" r:id="rId2"/>
  </p:sldMasterIdLst>
  <p:notesMasterIdLst>
    <p:notesMasterId r:id="rId18"/>
  </p:notesMasterIdLst>
  <p:handoutMasterIdLst>
    <p:handoutMasterId r:id="rId19"/>
  </p:handoutMasterIdLst>
  <p:sldIdLst>
    <p:sldId id="256" r:id="rId3"/>
    <p:sldId id="267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7" autoAdjust="0"/>
    <p:restoredTop sz="72424" autoAdjust="0"/>
  </p:normalViewPr>
  <p:slideViewPr>
    <p:cSldViewPr>
      <p:cViewPr>
        <p:scale>
          <a:sx n="65" d="100"/>
          <a:sy n="65" d="100"/>
        </p:scale>
        <p:origin x="-77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370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531C394-429E-4A72-9000-67A067B26AB9}" type="datetimeFigureOut">
              <a:rPr lang="en-US"/>
              <a:pPr>
                <a:defRPr/>
              </a:pPr>
              <a:t>8/30/2018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A0C8A0F-1F91-4131-A290-7AEE278C75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689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68" tIns="46584" rIns="93168" bIns="465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4F69474-6C60-4C07-9C7E-E0C92D82DDC0}" type="datetimeFigureOut">
              <a:rPr lang="en-US"/>
              <a:pPr>
                <a:defRPr/>
              </a:pPr>
              <a:t>8/30/2018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8" tIns="46584" rIns="93168" bIns="4658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68" tIns="46584" rIns="93168" bIns="4658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68" tIns="46584" rIns="93168" bIns="465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F635D98-359C-493D-BEA4-3224E0CF34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1536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82B274-6F38-4708-A71F-59D5B5EB637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209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577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989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849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725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180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526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6852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69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627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54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751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4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635D98-359C-493D-BEA4-3224E0CF340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919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2130425"/>
            <a:ext cx="52578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8682" y="3886200"/>
            <a:ext cx="43299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0CD43-07CE-4C2F-92B3-258A5F1F7530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6960-5893-4E8B-B43B-E5ACA476BA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6781800" cy="1143000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67818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415F9-8555-43BC-A3BF-3C579430CFDF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3400" y="6416675"/>
            <a:ext cx="685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85D07-2CB7-44E0-9F91-152BBAA14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124200"/>
            <a:ext cx="67818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67818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95400" y="6400800"/>
            <a:ext cx="1295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6F94C-A6CB-478E-A638-8370216CAEA9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29600" y="6416675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47736F-FAF8-4560-947C-50829EC0D8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3FD0CD43-07CE-4C2F-92B3-258A5F1F7530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87B06960-5893-4E8B-B43B-E5ACA476BA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707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F415F9-8555-43BC-A3BF-3C579430CFDF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585D07-2CB7-44E0-9F91-152BBAA14E0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464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1686F94C-A6CB-478E-A638-8370216CAEA9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0247736F-FAF8-4560-947C-50829EC0D8B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606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2879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12744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95919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20745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4346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7996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37068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4317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0" y="152400"/>
            <a:ext cx="6781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1600200"/>
            <a:ext cx="6781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95400" y="6416675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4166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AD5223-9F69-4CD1-9EF9-46C83EFC13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47CB081C-241C-44A4-B188-51608005897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02AD5223-9F69-4CD1-9EF9-46C83EFC1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239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429000"/>
            <a:ext cx="7467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Northmont City Schools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Community Research - Phases 1 &amp; 2</a:t>
            </a:r>
          </a:p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	</a:t>
            </a:r>
            <a:r>
              <a:rPr lang="en-US" sz="2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(In-Depth Interviews &amp; Listening Sessions)</a:t>
            </a:r>
            <a:endParaRPr lang="en-US" sz="2400" i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477000"/>
            <a:ext cx="2590800" cy="315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RESEARCH PROCESS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2118430"/>
            <a:ext cx="8001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indent="-365760">
              <a:spcAft>
                <a:spcPts val="1200"/>
              </a:spcAft>
              <a:buBlip>
                <a:blip r:embed="rId4"/>
              </a:buBlip>
            </a:pP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Research Goal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: Identify perceptions on facility conditions, leadership, educational quality, financial management, and other community priorities.</a:t>
            </a:r>
          </a:p>
          <a:p>
            <a:pPr marL="365760" indent="-365760">
              <a:spcAft>
                <a:spcPts val="1200"/>
              </a:spcAft>
              <a:buBlip>
                <a:blip r:embed="rId4"/>
              </a:buBlip>
            </a:pP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Timing:  	</a:t>
            </a:r>
            <a:r>
              <a:rPr lang="en-US" sz="2400" dirty="0" smtClean="0">
                <a:latin typeface="Calibri" pitchFamily="34" charset="0"/>
              </a:rPr>
              <a:t>February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 2018 – May 2018</a:t>
            </a:r>
            <a:endParaRPr lang="en-US" sz="2400" b="1" dirty="0"/>
          </a:p>
          <a:p>
            <a:pPr marL="365760" indent="-365760">
              <a:spcAft>
                <a:spcPts val="1200"/>
              </a:spcAft>
              <a:buBlip>
                <a:blip r:embed="rId4"/>
              </a:buBlip>
            </a:pP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Phase 1:  	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In-Depth Interviews with local leaders</a:t>
            </a:r>
          </a:p>
          <a:p>
            <a:pPr marL="365760" indent="-365760">
              <a:spcAft>
                <a:spcPts val="1200"/>
              </a:spcAft>
              <a:buBlip>
                <a:blip r:embed="rId4"/>
              </a:buBlip>
            </a:pP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Phase 2: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  	Listening Sessions </a:t>
            </a:r>
            <a:r>
              <a:rPr lang="en-US" sz="2400" dirty="0" smtClean="0">
                <a:latin typeface="Calibri" pitchFamily="34" charset="0"/>
              </a:rPr>
              <a:t>(x3)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with staff and parents</a:t>
            </a:r>
          </a:p>
          <a:p>
            <a:pPr marL="365760" indent="-365760">
              <a:spcAft>
                <a:spcPts val="1200"/>
              </a:spcAft>
              <a:buBlip>
                <a:blip r:embed="rId4"/>
              </a:buBlip>
            </a:pP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Privacy:  	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Confidentiality guaranteed to all participants</a:t>
            </a:r>
            <a:endParaRPr lang="en-US" sz="2400" b="1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0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In-Depth Interviews (IDI)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2118430"/>
            <a:ext cx="82183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spcAft>
                <a:spcPts val="0"/>
              </a:spcAft>
              <a:buBlip>
                <a:blip r:embed="rId4"/>
              </a:buBlip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Developed multi-sector list of 76 local leaders.</a:t>
            </a:r>
          </a:p>
          <a:p>
            <a:pPr lvl="2" indent="-457200">
              <a:spcAft>
                <a:spcPts val="0"/>
              </a:spcAft>
              <a:buSzPct val="80000"/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From business, faith-based, elected, civic, key organizations, etc.</a:t>
            </a:r>
          </a:p>
          <a:p>
            <a:pPr lvl="2" indent="-457200">
              <a:spcAft>
                <a:spcPts val="1200"/>
              </a:spcAft>
              <a:buSzPct val="80000"/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Sought and reached demographic and geographic variety.</a:t>
            </a:r>
          </a:p>
          <a:p>
            <a:pPr indent="-457200">
              <a:spcAft>
                <a:spcPts val="1200"/>
              </a:spcAft>
              <a:buBlip>
                <a:blip r:embed="rId4"/>
              </a:buBlip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Interviews completed </a:t>
            </a:r>
            <a:r>
              <a:rPr lang="en-US" sz="2800" dirty="0">
                <a:solidFill>
                  <a:schemeClr val="tx2"/>
                </a:solidFill>
                <a:latin typeface="Calibri" pitchFamily="34" charset="0"/>
              </a:rPr>
              <a:t>from Feb. 20</a:t>
            </a:r>
            <a:r>
              <a:rPr lang="en-US" sz="2800" baseline="30000" dirty="0">
                <a:solidFill>
                  <a:schemeClr val="tx2"/>
                </a:solidFill>
                <a:latin typeface="Calibri" pitchFamily="34" charset="0"/>
              </a:rPr>
              <a:t>th</a:t>
            </a:r>
            <a:r>
              <a:rPr lang="en-US" sz="2800" dirty="0">
                <a:solidFill>
                  <a:schemeClr val="tx2"/>
                </a:solidFill>
                <a:latin typeface="Calibri" pitchFamily="34" charset="0"/>
              </a:rPr>
              <a:t> to March 7</a:t>
            </a:r>
            <a:r>
              <a:rPr lang="en-US" sz="2800" baseline="30000" dirty="0">
                <a:solidFill>
                  <a:schemeClr val="tx2"/>
                </a:solidFill>
                <a:latin typeface="Calibri" pitchFamily="34" charset="0"/>
              </a:rPr>
              <a:t>th</a:t>
            </a:r>
            <a:r>
              <a:rPr lang="en-US" sz="2800" dirty="0">
                <a:solidFill>
                  <a:schemeClr val="tx2"/>
                </a:solidFill>
                <a:latin typeface="Calibri" pitchFamily="34" charset="0"/>
              </a:rPr>
              <a:t> </a:t>
            </a:r>
            <a:endParaRPr lang="en-US" sz="2800" dirty="0" smtClean="0">
              <a:solidFill>
                <a:schemeClr val="tx2"/>
              </a:solidFill>
              <a:latin typeface="Calibri" pitchFamily="34" charset="0"/>
            </a:endParaRPr>
          </a:p>
          <a:p>
            <a:pPr indent="-457200">
              <a:spcAft>
                <a:spcPts val="1200"/>
              </a:spcAft>
              <a:buBlip>
                <a:blip r:embed="rId4"/>
              </a:buBlip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Total Completions: </a:t>
            </a:r>
            <a:r>
              <a:rPr lang="en-US" sz="2800" b="1" dirty="0" smtClean="0">
                <a:solidFill>
                  <a:schemeClr val="tx2"/>
                </a:solidFill>
                <a:latin typeface="Calibri" pitchFamily="34" charset="0"/>
              </a:rPr>
              <a:t>17 Interviews</a:t>
            </a:r>
            <a:endParaRPr lang="en-US" sz="2800" dirty="0" smtClean="0">
              <a:solidFill>
                <a:schemeClr val="tx2"/>
              </a:solidFill>
              <a:latin typeface="Calibri" pitchFamily="34" charset="0"/>
            </a:endParaRPr>
          </a:p>
          <a:p>
            <a:pPr indent="-457200">
              <a:spcAft>
                <a:spcPts val="1200"/>
              </a:spcAft>
              <a:buBlip>
                <a:blip r:embed="rId4"/>
              </a:buBlip>
            </a:pP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10 open-ended prompts with multiple follow-ups</a:t>
            </a:r>
          </a:p>
          <a:p>
            <a:pPr indent="-457200">
              <a:spcAft>
                <a:spcPts val="1200"/>
              </a:spcAft>
              <a:buBlip>
                <a:blip r:embed="rId4"/>
              </a:buBlip>
            </a:pPr>
            <a:r>
              <a:rPr lang="en-US" sz="2800" dirty="0">
                <a:solidFill>
                  <a:schemeClr val="tx2"/>
                </a:solidFill>
                <a:latin typeface="Calibri" pitchFamily="34" charset="0"/>
              </a:rPr>
              <a:t>Interviews lasted approximately 30 </a:t>
            </a:r>
            <a:r>
              <a:rPr lang="en-US" sz="2800" dirty="0" smtClean="0">
                <a:solidFill>
                  <a:schemeClr val="tx2"/>
                </a:solidFill>
                <a:latin typeface="Calibri" pitchFamily="34" charset="0"/>
              </a:rPr>
              <a:t>minutes each</a:t>
            </a:r>
            <a:endParaRPr lang="en-US" sz="2400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99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IDI – Perceptions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569" y="2133600"/>
            <a:ext cx="819094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District leadership and teaching staff are a major strength – dedicated, and positive interactions with students/community.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Strong academics and program offerings.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Perceive a sense of community and support for schools.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Demographics and socioeconomic diversity are biggest challenges – mentioned by half of participants.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Concerns about: funding, building safety, enrollment, class sizes, student behavior, aging facilities.</a:t>
            </a:r>
          </a:p>
        </p:txBody>
      </p:sp>
    </p:spTree>
    <p:extLst>
      <p:ext uri="{BB962C8B-B14F-4D97-AF65-F5344CB8AC3E}">
        <p14:creationId xmlns:p14="http://schemas.microsoft.com/office/powerpoint/2010/main" val="339909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IDI – Quality &amp; Finances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569" y="2133600"/>
            <a:ext cx="81909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Quality of Education: </a:t>
            </a:r>
            <a:r>
              <a:rPr lang="en-US" sz="2400" i="1" dirty="0" smtClean="0">
                <a:solidFill>
                  <a:schemeClr val="tx2"/>
                </a:solidFill>
                <a:latin typeface="Calibri" pitchFamily="34" charset="0"/>
              </a:rPr>
              <a:t>Excellent, Good, Very High 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Positives: class variety, college/career readiness, test scores.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Majority felt NCSD is a good public steward of tax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dollars.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Handful pointed out Northmont aims for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transparency. 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About 25% felt that lacked enough info about NCSD finances.</a:t>
            </a:r>
          </a:p>
          <a:p>
            <a:pPr marL="731520" lvl="1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However, they’ve not heard criticism or negative issues. 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endParaRPr lang="en-US" sz="2400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74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IDI – facilities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162880"/>
            <a:ext cx="793263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No criticisms offered on 2011 bond issue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project. 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Process well organized and rooted in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best-practice research.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Quick to point out the high-quality of new High School &amp; Klepz Early Learning Center – with no complaints.</a:t>
            </a:r>
          </a:p>
          <a:p>
            <a:pPr marL="731520" lvl="1" indent="-274320">
              <a:spcAft>
                <a:spcPts val="0"/>
              </a:spcAft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Over half had been inside the new constructions</a:t>
            </a:r>
          </a:p>
          <a:p>
            <a:pPr marL="731520" lvl="1" indent="-274320">
              <a:spcAft>
                <a:spcPts val="0"/>
              </a:spcAft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“Absolutely Awesome”  “State-of-the-Art” “Good Investment”</a:t>
            </a:r>
          </a:p>
          <a:p>
            <a:pPr marL="731520" lvl="1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Greener, Safer, Better Technology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Complimentary of buildings, appearance, overall condition.</a:t>
            </a:r>
          </a:p>
        </p:txBody>
      </p:sp>
    </p:spTree>
    <p:extLst>
      <p:ext uri="{BB962C8B-B14F-4D97-AF65-F5344CB8AC3E}">
        <p14:creationId xmlns:p14="http://schemas.microsoft.com/office/powerpoint/2010/main" val="156915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IDI – FACILITIES 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133600"/>
            <a:ext cx="83707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Majority felt end results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of 2011 bond met 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or exceeded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expectations.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Most felt community also shares these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sentiments.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Most 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drew clear distinction between the new HS/KELC and the conditions at middle/elementary schools.</a:t>
            </a:r>
          </a:p>
          <a:p>
            <a:pPr marL="731520" lvl="1" indent="-274320">
              <a:spcAft>
                <a:spcPts val="0"/>
              </a:spcAft>
              <a:buBlip>
                <a:blip r:embed="rId4"/>
              </a:buBlip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</a:rPr>
              <a:t>Majority: those buildings are dated and “show their age”</a:t>
            </a:r>
          </a:p>
          <a:p>
            <a:pPr marL="731520" lvl="1" indent="-274320">
              <a:spcAft>
                <a:spcPts val="0"/>
              </a:spcAft>
              <a:buBlip>
                <a:blip r:embed="rId4"/>
              </a:buBlip>
            </a:pPr>
            <a:r>
              <a:rPr lang="en-US" sz="2000" dirty="0">
                <a:solidFill>
                  <a:schemeClr val="tx2"/>
                </a:solidFill>
                <a:latin typeface="Calibri" pitchFamily="34" charset="0"/>
              </a:rPr>
              <a:t>Good job taking care of older buildings &amp; look good externally</a:t>
            </a:r>
          </a:p>
          <a:p>
            <a:pPr marL="731520" lvl="1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Recognition that interiors/classrooms “will only work for so long”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Need for improved safety mentioned multiple times (interviews began 1 week after Stoneman Douglas HS shooting).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3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IDI – OTHER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981200"/>
            <a:ext cx="8102616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Frequent comments that students must be technologically competitive for future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success.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6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Agree that building atmosphere impacts student learning </a:t>
            </a:r>
          </a:p>
          <a:p>
            <a:pPr marL="731520" lvl="1" indent="-274320">
              <a:spcAft>
                <a:spcPts val="600"/>
              </a:spcAft>
              <a:buBlip>
                <a:blip r:embed="rId4"/>
              </a:buBlip>
            </a:pP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Distraction by lack of HVAC, drab classroom appearance curtailing imagination, poor room configurations, bad lighting, etc.</a:t>
            </a:r>
          </a:p>
          <a:p>
            <a:pPr marL="274320" indent="-274320">
              <a:spcAft>
                <a:spcPts val="6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Vast majority agreed current grade configurations work well.</a:t>
            </a:r>
            <a:endParaRPr lang="en-US" sz="105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6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Generally prefer several, small neighborhood schools – but recognize other factors at play (enrollment, financial cost).</a:t>
            </a:r>
          </a:p>
          <a:p>
            <a:pPr marL="274320" indent="-274320">
              <a:spcAft>
                <a:spcPts val="6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Felt well informed, multiple communication avenues, praised ongoing efforts of leaders/staff in improving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41107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Listening Sessions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2118430"/>
            <a:ext cx="7924800" cy="367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lnSpc>
                <a:spcPct val="150000"/>
              </a:lnSpc>
              <a:spcAft>
                <a:spcPts val="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Invitations to over 5,200 parent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contacts &amp; 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all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faculty/staff.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indent="-457200">
              <a:lnSpc>
                <a:spcPct val="150000"/>
              </a:lnSpc>
              <a:spcAft>
                <a:spcPts val="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Three sessions: April 18, April 23, April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26</a:t>
            </a:r>
          </a:p>
          <a:p>
            <a:pPr indent="-457200">
              <a:lnSpc>
                <a:spcPct val="150000"/>
              </a:lnSpc>
              <a:spcAft>
                <a:spcPts val="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Total Participants:</a:t>
            </a: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 22 Parents, 15 Staff</a:t>
            </a:r>
          </a:p>
          <a:p>
            <a:pPr marL="457200" indent="-457200">
              <a:spcBef>
                <a:spcPts val="600"/>
              </a:spcBef>
              <a:spcAft>
                <a:spcPts val="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Included parents and staff from all school buildings – HS, Middle, Elementary, the KELC.</a:t>
            </a:r>
          </a:p>
          <a:p>
            <a:pPr indent="-457200">
              <a:lnSpc>
                <a:spcPct val="150000"/>
              </a:lnSpc>
              <a:spcAft>
                <a:spcPts val="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9 open-ended prompts with multiple follow-ups.</a:t>
            </a:r>
          </a:p>
          <a:p>
            <a:pPr indent="-457200">
              <a:lnSpc>
                <a:spcPct val="150000"/>
              </a:lnSpc>
              <a:spcAft>
                <a:spcPts val="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Listening Sessions each lasted 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approximately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90 minutes.</a:t>
            </a:r>
            <a:endParaRPr lang="en-US" sz="2000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44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Listening Sessions – Perceptions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2057400"/>
            <a:ext cx="810261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Recognized abundant academic opportunities, high-quality and caring teaching staff, feeling of family/community.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Parents’ major challenges: student transitions between buildings/grade levels, over-focus on testing.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Aging school buildings also a major challenge, referenced 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before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prompting, suggesting a top-of-mind concern.</a:t>
            </a:r>
          </a:p>
          <a:p>
            <a:pPr marL="274320" indent="-274320">
              <a:spcAft>
                <a:spcPts val="6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Staff concerns over increasing state mandates, decline of state funding, low pay, increasing needs within education.</a:t>
            </a:r>
          </a:p>
        </p:txBody>
      </p:sp>
    </p:spTree>
    <p:extLst>
      <p:ext uri="{BB962C8B-B14F-4D97-AF65-F5344CB8AC3E}">
        <p14:creationId xmlns:p14="http://schemas.microsoft.com/office/powerpoint/2010/main" val="245444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Listening Sessions – Quality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308" y="1981200"/>
            <a:ext cx="79248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Parents felt district has good educational quality, strong academically, good reputation in the community – though staff felt constrained by funding and demands on teachers.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Parents and staff recognize strong ability to serve special needs &amp; gifted students.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Both groups felt NCSD operates as a good steward of tax dollars – concerned residents without kids may not see that.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A few concerns that money is well spent on academics, but lacking appropriate funding for buildings.</a:t>
            </a:r>
          </a:p>
        </p:txBody>
      </p:sp>
    </p:spTree>
    <p:extLst>
      <p:ext uri="{BB962C8B-B14F-4D97-AF65-F5344CB8AC3E}">
        <p14:creationId xmlns:p14="http://schemas.microsoft.com/office/powerpoint/2010/main" val="196633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Listening Sessions – FACILITIES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308" y="1981200"/>
            <a:ext cx="807329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Same sentiments as In-Depth Interviews – highly complimentary of new HS and KELC buildings.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Parents, without exception, very complimentary of 2011 bond issue, handling of process, communication, end results.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Both groups feel community has similar feelings, buildings seen as an asset and point of pride for NCSD residents.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Some felt the new buildings are drawing parents to district.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Many parents highlighted major adjustment in transitioning from “new” KELC to “old” elementary school.</a:t>
            </a:r>
          </a:p>
        </p:txBody>
      </p:sp>
    </p:spTree>
    <p:extLst>
      <p:ext uri="{BB962C8B-B14F-4D97-AF65-F5344CB8AC3E}">
        <p14:creationId xmlns:p14="http://schemas.microsoft.com/office/powerpoint/2010/main" val="27629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Listening Sessions – FACILITIES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62" y="6299202"/>
            <a:ext cx="3001076" cy="37099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308" y="2195374"/>
            <a:ext cx="807329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Staff members concerned community who are not “inside” older buildings are misled by excellent exterior appearance.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Staff mentioned several issues with HVAC, WIFI, and other technology failing to work as needed in older buildings.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Classroom temperatures in older buildings a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primary concern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, even with addition of new AC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units.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Safety concerns not a major discussion topic. Few drew connection between safety and age/condition of buildings.</a:t>
            </a:r>
          </a:p>
        </p:txBody>
      </p:sp>
    </p:spTree>
    <p:extLst>
      <p:ext uri="{BB962C8B-B14F-4D97-AF65-F5344CB8AC3E}">
        <p14:creationId xmlns:p14="http://schemas.microsoft.com/office/powerpoint/2010/main" val="124658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Listening Sessions – LaYOUT</a:t>
            </a:r>
            <a:endParaRPr lang="en-US" sz="40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446127"/>
            <a:ext cx="2567338" cy="3173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308" y="1901905"/>
            <a:ext cx="80732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Parents mostly happy with current grade structure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Divided opinion on placement of 6</a:t>
            </a:r>
            <a:r>
              <a:rPr lang="en-US" sz="2400" baseline="30000" dirty="0" smtClean="0">
                <a:solidFill>
                  <a:schemeClr val="tx2"/>
                </a:solidFill>
                <a:latin typeface="Calibri" pitchFamily="34" charset="0"/>
              </a:rPr>
              <a:t>th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 grade 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(Middle or Elementary) 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among both teachers and staff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members. Busing a concern.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Reconfiguration of KELC / 1</a:t>
            </a:r>
            <a:r>
              <a:rPr lang="en-US" sz="2400" baseline="30000" dirty="0" smtClean="0">
                <a:solidFill>
                  <a:schemeClr val="tx2"/>
                </a:solidFill>
                <a:latin typeface="Calibri" pitchFamily="34" charset="0"/>
              </a:rPr>
              <a:t>st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 Grade – it was new idea that turned out well. Group conclusion: sometimes changes is difficult because its new… but not always a negative.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Neighborhood schools generally preferable. NCSD must stay vigilant on boundaries and alignment</a:t>
            </a:r>
            <a:endParaRPr lang="en-US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Differing opinions– but willingness among all to consider change if good case is presented, community feedback heard.</a:t>
            </a:r>
          </a:p>
        </p:txBody>
      </p:sp>
    </p:spTree>
    <p:extLst>
      <p:ext uri="{BB962C8B-B14F-4D97-AF65-F5344CB8AC3E}">
        <p14:creationId xmlns:p14="http://schemas.microsoft.com/office/powerpoint/2010/main" val="192915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077200" cy="9144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LS </a:t>
            </a:r>
            <a:r>
              <a:rPr lang="en-US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– </a:t>
            </a:r>
            <a:r>
              <a:rPr lang="en-US" sz="400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Communication</a:t>
            </a:r>
            <a:endParaRPr lang="en-US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6446127"/>
            <a:ext cx="2567338" cy="3173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57432" y="6299202"/>
            <a:ext cx="770468" cy="365125"/>
          </a:xfrm>
        </p:spPr>
        <p:txBody>
          <a:bodyPr/>
          <a:lstStyle/>
          <a:p>
            <a:pPr>
              <a:defRPr/>
            </a:pPr>
            <a:fld id="{96585D07-2CB7-44E0-9F91-152BBAA14E0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9954" y="1961060"/>
            <a:ext cx="807329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District communications viewed very positively. 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Feel they can count on NCSD to stay informed; they trust the information coming from official sources</a:t>
            </a:r>
          </a:p>
          <a:p>
            <a:pPr marL="274320" indent="-274320">
              <a:spcAft>
                <a:spcPts val="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Reliant on multiple communication channels </a:t>
            </a:r>
          </a:p>
          <a:p>
            <a:pPr marL="731520" lvl="1" indent="-274320">
              <a:spcAft>
                <a:spcPts val="0"/>
              </a:spcAft>
              <a:buBlip>
                <a:blip r:embed="rId4"/>
              </a:buBlip>
            </a:pP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DOJO</a:t>
            </a:r>
            <a:r>
              <a:rPr lang="en-US" sz="2000" dirty="0">
                <a:solidFill>
                  <a:schemeClr val="tx2"/>
                </a:solidFill>
                <a:latin typeface="Calibri" pitchFamily="34" charset="0"/>
              </a:rPr>
              <a:t>, </a:t>
            </a: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websites</a:t>
            </a:r>
            <a:r>
              <a:rPr lang="en-US" sz="2000" dirty="0">
                <a:solidFill>
                  <a:schemeClr val="tx2"/>
                </a:solidFill>
                <a:latin typeface="Calibri" pitchFamily="34" charset="0"/>
              </a:rPr>
              <a:t>, One Call Now, email, </a:t>
            </a: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newsletters, </a:t>
            </a:r>
            <a:r>
              <a:rPr lang="en-US" sz="2000" dirty="0">
                <a:solidFill>
                  <a:schemeClr val="tx2"/>
                </a:solidFill>
                <a:latin typeface="Calibri" pitchFamily="34" charset="0"/>
              </a:rPr>
              <a:t>NCSD social </a:t>
            </a:r>
            <a:r>
              <a:rPr lang="en-US" sz="2000" dirty="0" smtClean="0">
                <a:solidFill>
                  <a:schemeClr val="tx2"/>
                </a:solidFill>
                <a:latin typeface="Calibri" pitchFamily="34" charset="0"/>
              </a:rPr>
              <a:t>media</a:t>
            </a:r>
            <a:endParaRPr lang="en-US" sz="2000" dirty="0">
              <a:solidFill>
                <a:schemeClr val="tx2"/>
              </a:solidFill>
              <a:latin typeface="Calibri" pitchFamily="34" charset="0"/>
            </a:endParaRPr>
          </a:p>
          <a:p>
            <a:pPr marL="274320" indent="-274320">
              <a:spcBef>
                <a:spcPts val="1200"/>
              </a:spcBef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Parents prefer more information – positive or negative. 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Staff offered a few cases where more internal communication was desired (classroom repairs) – but still praised efforts.</a:t>
            </a:r>
          </a:p>
          <a:p>
            <a:pPr marL="274320" indent="-274320">
              <a:spcAft>
                <a:spcPts val="1200"/>
              </a:spcAft>
              <a:buBlip>
                <a:blip r:embed="rId4"/>
              </a:buBlip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Concerns linger about reaching non-receptive audiences.</a:t>
            </a:r>
          </a:p>
        </p:txBody>
      </p:sp>
    </p:spTree>
    <p:extLst>
      <p:ext uri="{BB962C8B-B14F-4D97-AF65-F5344CB8AC3E}">
        <p14:creationId xmlns:p14="http://schemas.microsoft.com/office/powerpoint/2010/main" val="366481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rges Template 20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66F1C100-1D2B-4BEA-AD01-C4F230B3B96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Burges Template 2010</Template>
  <TotalTime>2335</TotalTime>
  <Words>1093</Words>
  <Application>Microsoft Office PowerPoint</Application>
  <PresentationFormat>On-screen Show (4:3)</PresentationFormat>
  <Paragraphs>138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Burges Template 2010</vt:lpstr>
      <vt:lpstr>Dividend</vt:lpstr>
      <vt:lpstr>PowerPoint Presentation</vt:lpstr>
      <vt:lpstr>RESEARCH PROCESS</vt:lpstr>
      <vt:lpstr>In-Depth Interviews (IDI)</vt:lpstr>
      <vt:lpstr>IDI – Perceptions</vt:lpstr>
      <vt:lpstr>IDI – Quality &amp; Finances</vt:lpstr>
      <vt:lpstr>IDI – facilities</vt:lpstr>
      <vt:lpstr>IDI – FACILITIES </vt:lpstr>
      <vt:lpstr>IDI – OTHER</vt:lpstr>
      <vt:lpstr>Listening Sessions</vt:lpstr>
      <vt:lpstr>Listening Sessions – Perceptions</vt:lpstr>
      <vt:lpstr>Listening Sessions – Quality</vt:lpstr>
      <vt:lpstr>Listening Sessions – FACILITIES</vt:lpstr>
      <vt:lpstr>Listening Sessions – FACILITIES</vt:lpstr>
      <vt:lpstr>Listening Sessions – LaYOUT</vt:lpstr>
      <vt:lpstr>LS – Communication</vt:lpstr>
    </vt:vector>
  </TitlesOfParts>
  <Company>Burges and Burges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Vanessa Tey Iosue</dc:creator>
  <cp:lastModifiedBy>bknecht</cp:lastModifiedBy>
  <cp:revision>165</cp:revision>
  <cp:lastPrinted>2018-06-13T15:36:47Z</cp:lastPrinted>
  <dcterms:created xsi:type="dcterms:W3CDTF">2012-01-13T20:28:38Z</dcterms:created>
  <dcterms:modified xsi:type="dcterms:W3CDTF">2018-08-30T15:27:18Z</dcterms:modified>
</cp:coreProperties>
</file>