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6"/>
  </p:handoutMasterIdLst>
  <p:sldIdLst>
    <p:sldId id="256" r:id="rId2"/>
    <p:sldId id="259" r:id="rId3"/>
    <p:sldId id="260" r:id="rId4"/>
    <p:sldId id="261" r:id="rId5"/>
    <p:sldId id="257" r:id="rId6"/>
    <p:sldId id="258" r:id="rId7"/>
    <p:sldId id="262" r:id="rId8"/>
    <p:sldId id="263" r:id="rId9"/>
    <p:sldId id="265" r:id="rId10"/>
    <p:sldId id="266" r:id="rId11"/>
    <p:sldId id="267" r:id="rId12"/>
    <p:sldId id="268" r:id="rId13"/>
    <p:sldId id="269" r:id="rId14"/>
    <p:sldId id="271"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1C13EAA-DAC3-4A10-9838-FA4D763E704A}" type="datetimeFigureOut">
              <a:rPr lang="en-US" smtClean="0"/>
              <a:pPr/>
              <a:t>11/17/2016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5F3912B-CE45-43E1-9D60-351C40BD710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BA8294B-AA55-470E-91BF-786BFF6EE1B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A8294B-AA55-470E-91BF-786BFF6EE1B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BA8294B-AA55-470E-91BF-786BFF6EE1B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Drag picture to placeholder or click icon to add</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0A8D85-657D-4767-8A4F-778AEE1C49A3}" type="datetimeFigureOut">
              <a:rPr lang="en-US" smtClean="0"/>
              <a:pPr/>
              <a:t>11/17/2016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A8294B-AA55-470E-91BF-786BFF6EE1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D0A8D85-657D-4767-8A4F-778AEE1C49A3}" type="datetimeFigureOut">
              <a:rPr lang="en-US" smtClean="0"/>
              <a:pPr/>
              <a:t>11/17/2016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BA8294B-AA55-470E-91BF-786BFF6EE1B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Office_Excel_Worksheet1.xls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6448" y="2747357"/>
            <a:ext cx="7851648" cy="1828800"/>
          </a:xfrm>
        </p:spPr>
        <p:txBody>
          <a:bodyPr>
            <a:normAutofit fontScale="90000"/>
          </a:bodyPr>
          <a:lstStyle/>
          <a:p>
            <a:pPr algn="ctr"/>
            <a:r>
              <a:rPr lang="en-US" dirty="0" smtClean="0"/>
              <a:t>Tunica County School District </a:t>
            </a:r>
            <a:r>
              <a:rPr lang="en-US" sz="4900" dirty="0" smtClean="0"/>
              <a:t>Budget Planning for the Librarians</a:t>
            </a:r>
            <a:r>
              <a:rPr lang="en-US" dirty="0" smtClean="0"/>
              <a:t/>
            </a:r>
            <a:br>
              <a:rPr lang="en-US" dirty="0" smtClean="0"/>
            </a:br>
            <a:endParaRPr lang="en-US" dirty="0"/>
          </a:p>
        </p:txBody>
      </p:sp>
      <p:sp>
        <p:nvSpPr>
          <p:cNvPr id="3" name="Subtitle 2"/>
          <p:cNvSpPr>
            <a:spLocks noGrp="1"/>
          </p:cNvSpPr>
          <p:nvPr>
            <p:ph type="subTitle" idx="1"/>
          </p:nvPr>
        </p:nvSpPr>
        <p:spPr>
          <a:xfrm>
            <a:off x="533400" y="4422875"/>
            <a:ext cx="7854696" cy="1752600"/>
          </a:xfrm>
        </p:spPr>
        <p:txBody>
          <a:bodyPr>
            <a:normAutofit fontScale="85000" lnSpcReduction="20000"/>
          </a:bodyPr>
          <a:lstStyle/>
          <a:p>
            <a:pPr algn="ctr"/>
            <a:r>
              <a:rPr lang="en-US" dirty="0" smtClean="0"/>
              <a:t>Dr. Stanley Ellis, Facilitator</a:t>
            </a:r>
          </a:p>
          <a:p>
            <a:pPr algn="ctr"/>
            <a:r>
              <a:rPr lang="en-US" dirty="0" smtClean="0"/>
              <a:t>Director of Curriculum &amp; Professional Development</a:t>
            </a:r>
          </a:p>
          <a:p>
            <a:pPr algn="ctr"/>
            <a:endParaRPr lang="en-US" dirty="0" smtClean="0"/>
          </a:p>
          <a:p>
            <a:pPr algn="ctr"/>
            <a:r>
              <a:rPr lang="en-US" dirty="0" smtClean="0"/>
              <a:t>Central Office Conference Room</a:t>
            </a:r>
          </a:p>
          <a:p>
            <a:pPr algn="ctr"/>
            <a:r>
              <a:rPr lang="en-US" dirty="0" smtClean="0"/>
              <a:t>November 17, 2016</a:t>
            </a:r>
          </a:p>
          <a:p>
            <a:endParaRPr lang="en-US" dirty="0"/>
          </a:p>
        </p:txBody>
      </p:sp>
    </p:spTree>
    <p:extLst>
      <p:ext uri="{BB962C8B-B14F-4D97-AF65-F5344CB8AC3E}">
        <p14:creationId xmlns="" xmlns:p14="http://schemas.microsoft.com/office/powerpoint/2010/main" val="8400550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b="1" i="1" u="sng" dirty="0" smtClean="0"/>
              <a:t>mission</a:t>
            </a:r>
            <a:r>
              <a:rPr lang="en-US" dirty="0" smtClean="0"/>
              <a:t> of the Tunica County School District is:</a:t>
            </a:r>
          </a:p>
          <a:p>
            <a:pPr marL="0" indent="0">
              <a:buNone/>
            </a:pPr>
            <a:endParaRPr lang="en-US" dirty="0" smtClean="0"/>
          </a:p>
          <a:p>
            <a:r>
              <a:rPr lang="en-US" dirty="0" smtClean="0"/>
              <a:t>To provide strong instructional leadership,</a:t>
            </a:r>
          </a:p>
          <a:p>
            <a:r>
              <a:rPr lang="en-US" dirty="0" smtClean="0"/>
              <a:t>Research-based instructional strategies,</a:t>
            </a:r>
          </a:p>
          <a:p>
            <a:r>
              <a:rPr lang="en-US" dirty="0" smtClean="0"/>
              <a:t>High-quality professional development,</a:t>
            </a:r>
          </a:p>
          <a:p>
            <a:r>
              <a:rPr lang="en-US" dirty="0" smtClean="0"/>
              <a:t>On-going parent and community engagement, to ensure that all students are college and career ready</a:t>
            </a:r>
          </a:p>
        </p:txBody>
      </p:sp>
    </p:spTree>
    <p:extLst>
      <p:ext uri="{BB962C8B-B14F-4D97-AF65-F5344CB8AC3E}">
        <p14:creationId xmlns="" xmlns:p14="http://schemas.microsoft.com/office/powerpoint/2010/main" val="1801819098"/>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Vision and Focus</a:t>
            </a:r>
            <a:endParaRPr lang="en-US" dirty="0"/>
          </a:p>
        </p:txBody>
      </p:sp>
      <p:sp>
        <p:nvSpPr>
          <p:cNvPr id="3" name="Content Placeholder 2"/>
          <p:cNvSpPr>
            <a:spLocks noGrp="1"/>
          </p:cNvSpPr>
          <p:nvPr>
            <p:ph sz="half" idx="1"/>
          </p:nvPr>
        </p:nvSpPr>
        <p:spPr/>
        <p:txBody>
          <a:bodyPr/>
          <a:lstStyle/>
          <a:p>
            <a:pPr marL="0" indent="0">
              <a:buNone/>
            </a:pPr>
            <a:r>
              <a:rPr lang="en-US" dirty="0" smtClean="0"/>
              <a:t>The </a:t>
            </a:r>
            <a:r>
              <a:rPr lang="en-US" b="1" i="1" u="sng" dirty="0" smtClean="0"/>
              <a:t>vision</a:t>
            </a:r>
            <a:r>
              <a:rPr lang="en-US" dirty="0" smtClean="0"/>
              <a:t> of the Tunica County School District is:</a:t>
            </a:r>
          </a:p>
          <a:p>
            <a:endParaRPr lang="en-US" dirty="0"/>
          </a:p>
          <a:p>
            <a:r>
              <a:rPr lang="en-US" dirty="0" smtClean="0"/>
              <a:t>To ensure that all students are college and career ready </a:t>
            </a:r>
            <a:endParaRPr lang="en-US" dirty="0"/>
          </a:p>
        </p:txBody>
      </p:sp>
      <p:sp>
        <p:nvSpPr>
          <p:cNvPr id="4" name="Content Placeholder 3"/>
          <p:cNvSpPr>
            <a:spLocks noGrp="1"/>
          </p:cNvSpPr>
          <p:nvPr>
            <p:ph sz="half" idx="2"/>
          </p:nvPr>
        </p:nvSpPr>
        <p:spPr/>
        <p:txBody>
          <a:bodyPr/>
          <a:lstStyle/>
          <a:p>
            <a:pPr marL="0" indent="0">
              <a:buNone/>
            </a:pPr>
            <a:r>
              <a:rPr lang="en-US" dirty="0" smtClean="0"/>
              <a:t>The </a:t>
            </a:r>
            <a:r>
              <a:rPr lang="en-US" b="1" i="1" u="sng" dirty="0" smtClean="0"/>
              <a:t>focus</a:t>
            </a:r>
            <a:r>
              <a:rPr lang="en-US" dirty="0" smtClean="0"/>
              <a:t> of the Tunica County School District is:</a:t>
            </a:r>
          </a:p>
          <a:p>
            <a:endParaRPr lang="en-US" dirty="0"/>
          </a:p>
          <a:p>
            <a:r>
              <a:rPr lang="en-US" dirty="0" smtClean="0"/>
              <a:t>Teaching and Learning</a:t>
            </a:r>
            <a:endParaRPr lang="en-US" dirty="0"/>
          </a:p>
        </p:txBody>
      </p:sp>
    </p:spTree>
    <p:extLst>
      <p:ext uri="{BB962C8B-B14F-4D97-AF65-F5344CB8AC3E}">
        <p14:creationId xmlns="" xmlns:p14="http://schemas.microsoft.com/office/powerpoint/2010/main" val="430347384"/>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b="1" i="1" u="sng" dirty="0" smtClean="0"/>
              <a:t>goals</a:t>
            </a:r>
            <a:r>
              <a:rPr lang="en-US" dirty="0" smtClean="0"/>
              <a:t> of the Tunica County School District:</a:t>
            </a:r>
          </a:p>
          <a:p>
            <a:pPr marL="0" indent="0">
              <a:buNone/>
            </a:pPr>
            <a:endParaRPr lang="en-US" dirty="0"/>
          </a:p>
          <a:p>
            <a:r>
              <a:rPr lang="en-US" dirty="0" smtClean="0"/>
              <a:t>To improve student achievement; </a:t>
            </a:r>
            <a:r>
              <a:rPr lang="en-US" sz="1800" dirty="0" smtClean="0"/>
              <a:t>(</a:t>
            </a:r>
            <a:r>
              <a:rPr lang="en-US" sz="1800" b="1" u="sng" dirty="0" smtClean="0"/>
              <a:t>All schools shall achieve at least a “C” rating</a:t>
            </a:r>
            <a:r>
              <a:rPr lang="en-US" sz="1800" dirty="0" smtClean="0"/>
              <a:t>)</a:t>
            </a:r>
          </a:p>
          <a:p>
            <a:r>
              <a:rPr lang="en-US" dirty="0" smtClean="0"/>
              <a:t>To clear all process standards and regain accreditation;</a:t>
            </a:r>
          </a:p>
          <a:p>
            <a:r>
              <a:rPr lang="en-US" dirty="0" smtClean="0"/>
              <a:t>To increase the graduation rate and reduce the drop-out rate;</a:t>
            </a:r>
          </a:p>
          <a:p>
            <a:r>
              <a:rPr lang="en-US" dirty="0" smtClean="0"/>
              <a:t>To encourage parent and community involvement</a:t>
            </a:r>
          </a:p>
        </p:txBody>
      </p:sp>
    </p:spTree>
    <p:extLst>
      <p:ext uri="{BB962C8B-B14F-4D97-AF65-F5344CB8AC3E}">
        <p14:creationId xmlns="" xmlns:p14="http://schemas.microsoft.com/office/powerpoint/2010/main" val="441909283"/>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Planning</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Goal of Budgeting</a:t>
            </a:r>
          </a:p>
          <a:p>
            <a:pPr marL="514350" indent="-514350">
              <a:buFont typeface="+mj-lt"/>
              <a:buAutoNum type="arabicPeriod"/>
            </a:pPr>
            <a:r>
              <a:rPr lang="en-US" dirty="0" smtClean="0"/>
              <a:t>Budget Development Process</a:t>
            </a:r>
          </a:p>
          <a:p>
            <a:pPr marL="514350" indent="-514350">
              <a:buFont typeface="+mj-lt"/>
              <a:buAutoNum type="arabicPeriod"/>
            </a:pPr>
            <a:r>
              <a:rPr lang="en-US" dirty="0" smtClean="0"/>
              <a:t>Sources of Library Funding</a:t>
            </a:r>
            <a:endParaRPr lang="en-US" dirty="0"/>
          </a:p>
        </p:txBody>
      </p:sp>
    </p:spTree>
    <p:extLst>
      <p:ext uri="{BB962C8B-B14F-4D97-AF65-F5344CB8AC3E}">
        <p14:creationId xmlns="" xmlns:p14="http://schemas.microsoft.com/office/powerpoint/2010/main" val="212915287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Budgeting Goal</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To plan, develop and manage library resources to ensure that students have the necessary tools to be college and career ready.</a:t>
            </a:r>
            <a:endParaRPr lang="en-US" dirty="0"/>
          </a:p>
        </p:txBody>
      </p:sp>
    </p:spTree>
    <p:extLst>
      <p:ext uri="{BB962C8B-B14F-4D97-AF65-F5344CB8AC3E}">
        <p14:creationId xmlns="" xmlns:p14="http://schemas.microsoft.com/office/powerpoint/2010/main" val="584319157"/>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Development Process</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b="1" dirty="0" smtClean="0"/>
              <a:t>Perform annual needs assessment</a:t>
            </a:r>
            <a:endParaRPr lang="en-US" b="1" dirty="0"/>
          </a:p>
          <a:p>
            <a:pPr lvl="1">
              <a:buFont typeface="Wingdings" charset="2"/>
              <a:buChar char="Ø"/>
            </a:pPr>
            <a:r>
              <a:rPr lang="en-US" dirty="0" smtClean="0"/>
              <a:t>Use your knowledge from past years</a:t>
            </a:r>
          </a:p>
          <a:p>
            <a:pPr lvl="1">
              <a:buFont typeface="Wingdings" charset="2"/>
              <a:buChar char="Ø"/>
            </a:pPr>
            <a:r>
              <a:rPr lang="en-US" dirty="0" smtClean="0"/>
              <a:t>Data you gathered</a:t>
            </a:r>
          </a:p>
          <a:p>
            <a:pPr lvl="1">
              <a:buFont typeface="Wingdings" charset="2"/>
              <a:buChar char="Ø"/>
            </a:pPr>
            <a:r>
              <a:rPr lang="en-US" dirty="0" smtClean="0"/>
              <a:t>Any new information regarding the community’s future plans</a:t>
            </a:r>
          </a:p>
          <a:p>
            <a:pPr lvl="1">
              <a:buFont typeface="Wingdings" charset="2"/>
              <a:buChar char="Ø"/>
            </a:pPr>
            <a:endParaRPr lang="en-US" dirty="0"/>
          </a:p>
          <a:p>
            <a:pPr marL="514350" indent="-514350">
              <a:buFont typeface="+mj-lt"/>
              <a:buAutoNum type="arabicPeriod"/>
            </a:pPr>
            <a:r>
              <a:rPr lang="en-US" b="1" dirty="0" smtClean="0"/>
              <a:t>Analyze and prioritize activities and services</a:t>
            </a:r>
          </a:p>
          <a:p>
            <a:pPr marL="880110" lvl="1" indent="-514350">
              <a:buFont typeface="Wingdings" charset="2"/>
              <a:buChar char="Ø"/>
            </a:pPr>
            <a:r>
              <a:rPr lang="en-US" dirty="0" smtClean="0"/>
              <a:t>What activities and services does the library provide?</a:t>
            </a:r>
          </a:p>
          <a:p>
            <a:pPr marL="880110" lvl="1" indent="-514350">
              <a:buFont typeface="Wingdings" charset="2"/>
              <a:buChar char="Ø"/>
            </a:pPr>
            <a:r>
              <a:rPr lang="en-US" dirty="0" smtClean="0"/>
              <a:t>Which activities or services serve the greatest needs of our students?</a:t>
            </a:r>
          </a:p>
          <a:p>
            <a:pPr marL="880110" lvl="1" indent="-514350">
              <a:buFont typeface="Wingdings" charset="2"/>
              <a:buChar char="Ø"/>
            </a:pPr>
            <a:r>
              <a:rPr lang="en-US" dirty="0" smtClean="0"/>
              <a:t>Which activities or services are vital in supporting teaching and learning?</a:t>
            </a:r>
          </a:p>
        </p:txBody>
      </p:sp>
    </p:spTree>
    <p:extLst>
      <p:ext uri="{BB962C8B-B14F-4D97-AF65-F5344CB8AC3E}">
        <p14:creationId xmlns="" xmlns:p14="http://schemas.microsoft.com/office/powerpoint/2010/main" val="3546357369"/>
      </p:ext>
    </p:extLst>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Development Process</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startAt="3"/>
            </a:pPr>
            <a:r>
              <a:rPr lang="en-US" b="1" dirty="0" smtClean="0"/>
              <a:t>Identify revenues and expenditures</a:t>
            </a:r>
          </a:p>
          <a:p>
            <a:pPr marL="880110" lvl="1" indent="-514350">
              <a:buFont typeface="Wingdings" charset="2"/>
              <a:buChar char="Ø"/>
            </a:pPr>
            <a:r>
              <a:rPr lang="en-US" dirty="0" smtClean="0"/>
              <a:t>Contact your funding sources as early as possible regarding revenue earmarked for the library </a:t>
            </a:r>
            <a:r>
              <a:rPr lang="en-US" i="1" dirty="0" smtClean="0"/>
              <a:t>(Director of Curriculum, Director of Federal Programs, Principal)</a:t>
            </a:r>
          </a:p>
          <a:p>
            <a:pPr marL="365760" lvl="1" indent="0">
              <a:buNone/>
            </a:pPr>
            <a:endParaRPr lang="en-US" i="1" dirty="0" smtClean="0"/>
          </a:p>
          <a:p>
            <a:pPr marL="880110" lvl="1" indent="-514350">
              <a:buFont typeface="Wingdings" charset="2"/>
              <a:buChar char="Ø"/>
            </a:pPr>
            <a:r>
              <a:rPr lang="en-US" dirty="0" smtClean="0"/>
              <a:t>Determine total revenue needed to cover the expenditures from the activities and services priorities list</a:t>
            </a:r>
          </a:p>
          <a:p>
            <a:pPr marL="365760" lvl="1" indent="0">
              <a:buNone/>
            </a:pPr>
            <a:endParaRPr lang="en-US" dirty="0" smtClean="0"/>
          </a:p>
          <a:p>
            <a:pPr marL="514350" indent="-514350">
              <a:buFont typeface="+mj-lt"/>
              <a:buAutoNum type="arabicPeriod" startAt="3"/>
            </a:pPr>
            <a:r>
              <a:rPr lang="en-US" b="1" dirty="0" smtClean="0"/>
              <a:t>Develop the initial budget</a:t>
            </a:r>
          </a:p>
          <a:p>
            <a:pPr marL="880110" lvl="1" indent="-514350">
              <a:buFont typeface="Wingdings" charset="2"/>
              <a:buChar char="Ø"/>
            </a:pPr>
            <a:r>
              <a:rPr lang="en-US" dirty="0" smtClean="0"/>
              <a:t>Should be completed no later than January of each year</a:t>
            </a:r>
          </a:p>
          <a:p>
            <a:pPr marL="365760" lvl="1" indent="0">
              <a:buNone/>
            </a:pPr>
            <a:endParaRPr lang="en-US" dirty="0" smtClean="0"/>
          </a:p>
          <a:p>
            <a:pPr marL="880110" lvl="1" indent="-514350">
              <a:buFont typeface="Wingdings" charset="2"/>
              <a:buChar char="Ø"/>
            </a:pPr>
            <a:r>
              <a:rPr lang="en-US" dirty="0" smtClean="0"/>
              <a:t>Prepare a worksheet based on the determined expenditures. List your line item names down the left side and your prioritized activities across the top. This exercise will give you a grand total for each line, but also allow flexibility to make changes within priority areas.</a:t>
            </a:r>
          </a:p>
        </p:txBody>
      </p:sp>
    </p:spTree>
    <p:extLst>
      <p:ext uri="{BB962C8B-B14F-4D97-AF65-F5344CB8AC3E}">
        <p14:creationId xmlns="" xmlns:p14="http://schemas.microsoft.com/office/powerpoint/2010/main" val="3039881529"/>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 xmlns:p14="http://schemas.microsoft.com/office/powerpoint/2010/main" val="1525563060"/>
              </p:ext>
            </p:extLst>
          </p:nvPr>
        </p:nvGraphicFramePr>
        <p:xfrm>
          <a:off x="831616" y="1290706"/>
          <a:ext cx="7953278" cy="5385874"/>
        </p:xfrm>
        <a:graphic>
          <a:graphicData uri="http://schemas.openxmlformats.org/presentationml/2006/ole">
            <p:oleObj spid="_x0000_s2054" name="Worksheet" r:id="rId3" imgW="6994080" imgH="7515360" progId="Excel.Sheet.12">
              <p:embed/>
            </p:oleObj>
          </a:graphicData>
        </a:graphic>
      </p:graphicFrame>
      <p:sp>
        <p:nvSpPr>
          <p:cNvPr id="3" name="Title 1"/>
          <p:cNvSpPr txBox="1">
            <a:spLocks/>
          </p:cNvSpPr>
          <p:nvPr/>
        </p:nvSpPr>
        <p:spPr>
          <a:xfrm>
            <a:off x="457200" y="480307"/>
            <a:ext cx="8229600" cy="1143000"/>
          </a:xfrm>
          <a:prstGeom prst="rect">
            <a:avLst/>
          </a:prstGeom>
        </p:spPr>
        <p:txBody>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dirty="0" smtClean="0"/>
              <a:t>Budget Development Process</a:t>
            </a:r>
            <a:endParaRPr lang="en-US" dirty="0"/>
          </a:p>
        </p:txBody>
      </p:sp>
    </p:spTree>
    <p:extLst>
      <p:ext uri="{BB962C8B-B14F-4D97-AF65-F5344CB8AC3E}">
        <p14:creationId xmlns="" xmlns:p14="http://schemas.microsoft.com/office/powerpoint/2010/main" val="420200463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Development Process</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startAt="5"/>
            </a:pPr>
            <a:r>
              <a:rPr lang="en-US" b="1" dirty="0" smtClean="0"/>
              <a:t>Evaluate the initial budget</a:t>
            </a:r>
          </a:p>
          <a:p>
            <a:pPr marL="880110" lvl="1" indent="-514350">
              <a:buFont typeface="Wingdings" charset="2"/>
              <a:buChar char="Ø"/>
            </a:pPr>
            <a:r>
              <a:rPr lang="en-US" dirty="0" smtClean="0"/>
              <a:t>Compare projected costs to estimated allocations</a:t>
            </a:r>
          </a:p>
          <a:p>
            <a:pPr marL="880110" lvl="1" indent="-514350">
              <a:buFont typeface="Wingdings" charset="2"/>
              <a:buChar char="Ø"/>
            </a:pPr>
            <a:r>
              <a:rPr lang="en-US" dirty="0" smtClean="0"/>
              <a:t>Make any adjustments</a:t>
            </a:r>
          </a:p>
          <a:p>
            <a:pPr marL="880110" lvl="1" indent="-514350">
              <a:buFont typeface="Wingdings" charset="2"/>
              <a:buChar char="Ø"/>
            </a:pPr>
            <a:r>
              <a:rPr lang="en-US" dirty="0" smtClean="0"/>
              <a:t>Use the previous year’s budget as a comparison</a:t>
            </a:r>
          </a:p>
          <a:p>
            <a:pPr marL="365760" lvl="1" indent="0">
              <a:buNone/>
            </a:pPr>
            <a:endParaRPr lang="en-US" dirty="0" smtClean="0"/>
          </a:p>
          <a:p>
            <a:pPr marL="514350" indent="-514350">
              <a:buFont typeface="+mj-lt"/>
              <a:buAutoNum type="arabicPeriod" startAt="5"/>
            </a:pPr>
            <a:r>
              <a:rPr lang="en-US" b="1" dirty="0" smtClean="0"/>
              <a:t>Develop the proposed budget</a:t>
            </a:r>
          </a:p>
          <a:p>
            <a:pPr marL="880110" lvl="1" indent="-514350">
              <a:buFont typeface="Wingdings" charset="2"/>
              <a:buChar char="Ø"/>
            </a:pPr>
            <a:r>
              <a:rPr lang="en-US" dirty="0" smtClean="0"/>
              <a:t>Use all the data collected throughout the development process to prepare the budget</a:t>
            </a:r>
          </a:p>
          <a:p>
            <a:pPr marL="880110" lvl="1" indent="-514350">
              <a:buFont typeface="Wingdings" charset="2"/>
              <a:buChar char="Ø"/>
            </a:pPr>
            <a:r>
              <a:rPr lang="en-US" dirty="0" smtClean="0"/>
              <a:t>Remember to:</a:t>
            </a:r>
          </a:p>
          <a:p>
            <a:pPr marL="1154430" lvl="2" indent="-514350">
              <a:buFont typeface="Wingdings" charset="2"/>
              <a:buChar char="§"/>
            </a:pPr>
            <a:r>
              <a:rPr lang="en-US" dirty="0" smtClean="0"/>
              <a:t>Review</a:t>
            </a:r>
          </a:p>
          <a:p>
            <a:pPr marL="1154430" lvl="2" indent="-514350">
              <a:buFont typeface="Wingdings" charset="2"/>
              <a:buChar char="§"/>
            </a:pPr>
            <a:r>
              <a:rPr lang="en-US" dirty="0" smtClean="0"/>
              <a:t>Make adjustments</a:t>
            </a:r>
          </a:p>
          <a:p>
            <a:pPr marL="1154430" lvl="2" indent="-514350">
              <a:buFont typeface="Wingdings" charset="2"/>
              <a:buChar char="§"/>
            </a:pPr>
            <a:r>
              <a:rPr lang="en-US" dirty="0" smtClean="0"/>
              <a:t>Finalize</a:t>
            </a:r>
            <a:endParaRPr lang="en-US" dirty="0"/>
          </a:p>
        </p:txBody>
      </p:sp>
    </p:spTree>
    <p:extLst>
      <p:ext uri="{BB962C8B-B14F-4D97-AF65-F5344CB8AC3E}">
        <p14:creationId xmlns="" xmlns:p14="http://schemas.microsoft.com/office/powerpoint/2010/main" val="2181331994"/>
      </p:ext>
    </p:extLst>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Development Process</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startAt="7"/>
            </a:pPr>
            <a:r>
              <a:rPr lang="en-US" b="1" dirty="0" smtClean="0"/>
              <a:t>Develop the budget presentation</a:t>
            </a:r>
            <a:endParaRPr lang="en-US" b="1" dirty="0"/>
          </a:p>
          <a:p>
            <a:pPr marL="880110" lvl="1" indent="-514350">
              <a:buFont typeface="Wingdings" charset="2"/>
              <a:buChar char="Ø"/>
            </a:pPr>
            <a:r>
              <a:rPr lang="en-US" dirty="0" smtClean="0"/>
              <a:t>Prepare a formal presentation for the library committee and/or any other groups that should know about the budget plans. Present proposed amounts for each line item and how your arrived at them.</a:t>
            </a:r>
          </a:p>
          <a:p>
            <a:pPr marL="365760" lvl="1" indent="0">
              <a:buNone/>
            </a:pPr>
            <a:endParaRPr lang="en-US" dirty="0" smtClean="0"/>
          </a:p>
          <a:p>
            <a:pPr marL="880110" lvl="1" indent="-514350">
              <a:buFont typeface="Wingdings" charset="2"/>
              <a:buChar char="Ø"/>
            </a:pPr>
            <a:r>
              <a:rPr lang="en-US" dirty="0" smtClean="0"/>
              <a:t>Provide an overview of what the library wants to accomplish using data and examples. Tell about any change in services or activities, acquisitions or other special points of interest.</a:t>
            </a:r>
          </a:p>
          <a:p>
            <a:pPr marL="365760" lvl="1" indent="0">
              <a:buNone/>
            </a:pPr>
            <a:endParaRPr lang="en-US" dirty="0" smtClean="0"/>
          </a:p>
          <a:p>
            <a:pPr marL="880110" lvl="1" indent="-514350">
              <a:buFont typeface="Wingdings" charset="2"/>
              <a:buChar char="Ø"/>
            </a:pPr>
            <a:r>
              <a:rPr lang="en-US" dirty="0" smtClean="0"/>
              <a:t>Identify and explain any major increases or decreases in funding and expenditures.</a:t>
            </a:r>
          </a:p>
          <a:p>
            <a:pPr marL="365760" lvl="1" indent="0">
              <a:buNone/>
            </a:pPr>
            <a:endParaRPr lang="en-US" dirty="0" smtClean="0"/>
          </a:p>
          <a:p>
            <a:pPr marL="880110" lvl="1" indent="-514350">
              <a:buFont typeface="Wingdings" charset="2"/>
              <a:buChar char="Ø"/>
            </a:pPr>
            <a:r>
              <a:rPr lang="en-US" dirty="0" smtClean="0"/>
              <a:t>This is opportunity to address anything that impacted the budget planning process.</a:t>
            </a:r>
            <a:endParaRPr lang="en-US" dirty="0"/>
          </a:p>
        </p:txBody>
      </p:sp>
    </p:spTree>
    <p:extLst>
      <p:ext uri="{BB962C8B-B14F-4D97-AF65-F5344CB8AC3E}">
        <p14:creationId xmlns="" xmlns:p14="http://schemas.microsoft.com/office/powerpoint/2010/main" val="3685567586"/>
      </p:ext>
    </p:extLst>
  </p:cSld>
  <p:clrMapOvr>
    <a:masterClrMapping/>
  </p:clrMapOvr>
  <p:transition spd="slow">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Budget Development Process</a:t>
            </a:r>
            <a:endParaRPr lang="en-US" dirty="0"/>
          </a:p>
        </p:txBody>
      </p:sp>
      <p:sp>
        <p:nvSpPr>
          <p:cNvPr id="3" name="Content Placeholder 2"/>
          <p:cNvSpPr>
            <a:spLocks noGrp="1"/>
          </p:cNvSpPr>
          <p:nvPr>
            <p:ph idx="1"/>
          </p:nvPr>
        </p:nvSpPr>
        <p:spPr/>
        <p:txBody>
          <a:bodyPr>
            <a:normAutofit fontScale="85000" lnSpcReduction="20000"/>
          </a:bodyPr>
          <a:lstStyle/>
          <a:p>
            <a:pPr marL="514350" indent="-514350">
              <a:buFont typeface="+mj-lt"/>
              <a:buAutoNum type="arabicPeriod" startAt="8"/>
            </a:pPr>
            <a:r>
              <a:rPr lang="en-US" b="1" dirty="0" smtClean="0"/>
              <a:t>Present the budget</a:t>
            </a:r>
          </a:p>
          <a:p>
            <a:pPr lvl="1">
              <a:buFont typeface="Wingdings" charset="2"/>
              <a:buChar char="Ø"/>
            </a:pPr>
            <a:r>
              <a:rPr lang="en-US" dirty="0" smtClean="0"/>
              <a:t>Whether it’s an informal presentation to the committee or a formal budget hearing with funding sources, be prepared.</a:t>
            </a:r>
          </a:p>
          <a:p>
            <a:pPr marL="393192" lvl="1" indent="0">
              <a:buNone/>
            </a:pPr>
            <a:endParaRPr lang="en-US" dirty="0" smtClean="0"/>
          </a:p>
          <a:p>
            <a:pPr lvl="1">
              <a:buFont typeface="Wingdings" charset="2"/>
              <a:buChar char="Ø"/>
            </a:pPr>
            <a:r>
              <a:rPr lang="en-US" dirty="0" smtClean="0"/>
              <a:t>Take time up front to find out where it will take place, who will be attending, any particular traditions or expectations involved with the presentation format, and what will happen before and after your presentation.</a:t>
            </a:r>
          </a:p>
          <a:p>
            <a:pPr marL="393192" lvl="1" indent="0">
              <a:buNone/>
            </a:pPr>
            <a:endParaRPr lang="en-US" dirty="0" smtClean="0"/>
          </a:p>
          <a:p>
            <a:pPr lvl="1">
              <a:buFont typeface="Wingdings" charset="2"/>
              <a:buChar char="Ø"/>
            </a:pPr>
            <a:r>
              <a:rPr lang="en-US" dirty="0" smtClean="0"/>
              <a:t>Use visuals to clarify the information. These can consist of handouts or audio visual presentations.</a:t>
            </a:r>
          </a:p>
          <a:p>
            <a:pPr marL="393192" lvl="1" indent="0">
              <a:buNone/>
            </a:pPr>
            <a:endParaRPr lang="en-US" dirty="0" smtClean="0"/>
          </a:p>
          <a:p>
            <a:pPr marL="27432" indent="0">
              <a:buNone/>
            </a:pPr>
            <a:r>
              <a:rPr lang="en-US" b="1" dirty="0" smtClean="0"/>
              <a:t>Remember…this is the perfect opportunity to educate the audience on the importance of the library’s role in the school community.</a:t>
            </a:r>
            <a:endParaRPr lang="en-US" b="1" dirty="0"/>
          </a:p>
        </p:txBody>
      </p:sp>
    </p:spTree>
    <p:extLst>
      <p:ext uri="{BB962C8B-B14F-4D97-AF65-F5344CB8AC3E}">
        <p14:creationId xmlns="" xmlns:p14="http://schemas.microsoft.com/office/powerpoint/2010/main" val="421385996"/>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03" y="1176996"/>
            <a:ext cx="3112210" cy="1582621"/>
          </a:xfrm>
        </p:spPr>
        <p:txBody>
          <a:bodyPr>
            <a:normAutofit/>
          </a:bodyPr>
          <a:lstStyle/>
          <a:p>
            <a:pPr algn="ctr"/>
            <a:r>
              <a:rPr lang="en-US" sz="2800" dirty="0" smtClean="0"/>
              <a:t>Sources of Library Funding</a:t>
            </a:r>
            <a:endParaRPr lang="en-US" sz="2800" dirty="0"/>
          </a:p>
        </p:txBody>
      </p:sp>
      <p:sp>
        <p:nvSpPr>
          <p:cNvPr id="3" name="Text Placeholder 2"/>
          <p:cNvSpPr>
            <a:spLocks noGrp="1"/>
          </p:cNvSpPr>
          <p:nvPr>
            <p:ph type="body" sz="half" idx="2"/>
          </p:nvPr>
        </p:nvSpPr>
        <p:spPr>
          <a:xfrm>
            <a:off x="151203" y="2953872"/>
            <a:ext cx="2978699" cy="2248488"/>
          </a:xfrm>
        </p:spPr>
        <p:txBody>
          <a:bodyPr>
            <a:normAutofit/>
          </a:bodyPr>
          <a:lstStyle/>
          <a:p>
            <a:pPr algn="ctr"/>
            <a:r>
              <a:rPr lang="en-US" sz="1800" dirty="0" smtClean="0"/>
              <a:t>Appropriations from Governing Authorities</a:t>
            </a:r>
          </a:p>
          <a:p>
            <a:pPr algn="ctr"/>
            <a:endParaRPr lang="en-US" sz="1800" dirty="0" smtClean="0"/>
          </a:p>
          <a:p>
            <a:pPr marL="342900" indent="-342900">
              <a:buFont typeface="+mj-lt"/>
              <a:buAutoNum type="arabicPeriod"/>
            </a:pPr>
            <a:r>
              <a:rPr lang="en-US" sz="1800" dirty="0" smtClean="0"/>
              <a:t>Conservator</a:t>
            </a:r>
          </a:p>
          <a:p>
            <a:pPr marL="342900" indent="-342900">
              <a:buFont typeface="+mj-lt"/>
              <a:buAutoNum type="arabicPeriod"/>
            </a:pPr>
            <a:r>
              <a:rPr lang="en-US" sz="1800" dirty="0" smtClean="0"/>
              <a:t>District</a:t>
            </a:r>
          </a:p>
          <a:p>
            <a:pPr marL="342900" indent="-342900">
              <a:buFont typeface="+mj-lt"/>
              <a:buAutoNum type="arabicPeriod"/>
            </a:pPr>
            <a:r>
              <a:rPr lang="en-US" sz="1800" dirty="0" smtClean="0"/>
              <a:t>Federal</a:t>
            </a:r>
            <a:endParaRPr lang="en-US" sz="1800" dirty="0"/>
          </a:p>
        </p:txBody>
      </p:sp>
      <p:pic>
        <p:nvPicPr>
          <p:cNvPr id="6" name="Picture Placeholder 5" descr="CC000543.png"/>
          <p:cNvPicPr>
            <a:picLocks noGrp="1" noChangeAspect="1"/>
          </p:cNvPicPr>
          <p:nvPr>
            <p:ph type="pic" idx="1"/>
          </p:nvPr>
        </p:nvPicPr>
        <p:blipFill>
          <a:blip r:embed="rId2" cstate="print">
            <a:extLst>
              <a:ext uri="{28A0092B-C50C-407E-A947-70E740481C1C}">
                <a14:useLocalDpi xmlns="" xmlns:a14="http://schemas.microsoft.com/office/drawing/2010/main" val="0"/>
              </a:ext>
            </a:extLst>
          </a:blip>
          <a:srcRect l="-23289" r="-23289"/>
          <a:stretch>
            <a:fillRect/>
          </a:stretch>
        </p:blipFill>
        <p:spPr>
          <a:xfrm rot="420000">
            <a:off x="3487738" y="1162050"/>
            <a:ext cx="3998912" cy="3932238"/>
          </a:xfrm>
        </p:spPr>
      </p:pic>
    </p:spTree>
    <p:extLst>
      <p:ext uri="{BB962C8B-B14F-4D97-AF65-F5344CB8AC3E}">
        <p14:creationId xmlns="" xmlns:p14="http://schemas.microsoft.com/office/powerpoint/2010/main" val="1912068981"/>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520" y="2395484"/>
            <a:ext cx="7851648" cy="1828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rPr>
              <a:t>Thank you!</a:t>
            </a:r>
            <a:endParaRPr lang="en-US" sz="9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163648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2"/>
                                        </p:tgtEl>
                                      </p:cBhvr>
                                      <p:by x="150000" y="150000"/>
                                    </p:animScale>
                                  </p:childTnLst>
                                </p:cTn>
                              </p:par>
                            </p:childTnLst>
                          </p:cTn>
                        </p:par>
                        <p:par>
                          <p:cTn id="7" fill="hold">
                            <p:stCondLst>
                              <p:cond delay="1000"/>
                            </p:stCondLst>
                            <p:childTnLst>
                              <p:par>
                                <p:cTn id="8" presetID="6" presetClass="emph" presetSubtype="0" fill="hold" grpId="1" nodeType="afterEffect">
                                  <p:stCondLst>
                                    <p:cond delay="0"/>
                                  </p:stCondLst>
                                  <p:childTnLst>
                                    <p:animScale>
                                      <p:cBhvr>
                                        <p:cTn id="9" dur="1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unica County School District">
  <a:themeElements>
    <a:clrScheme name="TCSD">
      <a:dk1>
        <a:sysClr val="windowText" lastClr="000000"/>
      </a:dk1>
      <a:lt1>
        <a:sysClr val="window" lastClr="FFFFFF"/>
      </a:lt1>
      <a:dk2>
        <a:srgbClr val="003300"/>
      </a:dk2>
      <a:lt2>
        <a:srgbClr val="996600"/>
      </a:lt2>
      <a:accent1>
        <a:srgbClr val="003300"/>
      </a:accent1>
      <a:accent2>
        <a:srgbClr val="996600"/>
      </a:accent2>
      <a:accent3>
        <a:srgbClr val="996600"/>
      </a:accent3>
      <a:accent4>
        <a:srgbClr val="D092A7"/>
      </a:accent4>
      <a:accent5>
        <a:srgbClr val="9C85C0"/>
      </a:accent5>
      <a:accent6>
        <a:srgbClr val="809EC2"/>
      </a:accent6>
      <a:hlink>
        <a:srgbClr val="8E58B6"/>
      </a:hlink>
      <a:folHlink>
        <a:srgbClr val="7F6F6F"/>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Tunica County School District.thmx</Template>
  <TotalTime>110</TotalTime>
  <Words>638</Words>
  <Application>Microsoft Office PowerPoint</Application>
  <PresentationFormat>On-screen Show (4:3)</PresentationFormat>
  <Paragraphs>92</Paragraphs>
  <Slides>14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Tunica County School District</vt:lpstr>
      <vt:lpstr>Worksheet</vt:lpstr>
      <vt:lpstr>Tunica County School District Budget Planning for the Librarians </vt:lpstr>
      <vt:lpstr>Mission</vt:lpstr>
      <vt:lpstr>Vision and Focus</vt:lpstr>
      <vt:lpstr>Goals</vt:lpstr>
      <vt:lpstr>Budget Planning</vt:lpstr>
      <vt:lpstr>Budgeting Goal</vt:lpstr>
      <vt:lpstr>Budget Development Process</vt:lpstr>
      <vt:lpstr>Budget Development Process</vt:lpstr>
      <vt:lpstr>Slide 9</vt:lpstr>
      <vt:lpstr>Budget Development Process</vt:lpstr>
      <vt:lpstr>Budget Development Process</vt:lpstr>
      <vt:lpstr>Budget Development Process</vt:lpstr>
      <vt:lpstr>Sources of Library Funding</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Tunica County School District Budget Planning for the Librarians</dc:title>
  <dc:creator>TCSD</dc:creator>
  <cp:lastModifiedBy>elliss</cp:lastModifiedBy>
  <cp:revision>13</cp:revision>
  <dcterms:created xsi:type="dcterms:W3CDTF">2016-11-17T13:45:59Z</dcterms:created>
  <dcterms:modified xsi:type="dcterms:W3CDTF">2016-11-17T18:56:11Z</dcterms:modified>
</cp:coreProperties>
</file>