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tiff" ContentType="image/tiff"/>
  <Default Extension="vml" ContentType="application/vnd.openxmlformats-officedocument.vmlDrawing"/>
  <Default Extension="rels" ContentType="application/vnd.openxmlformats-package.relationships+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5" r:id="rId1"/>
  </p:sldMasterIdLst>
  <p:notesMasterIdLst>
    <p:notesMasterId r:id="rId135"/>
  </p:notesMasterIdLst>
  <p:handoutMasterIdLst>
    <p:handoutMasterId r:id="rId136"/>
  </p:handoutMasterIdLst>
  <p:sldIdLst>
    <p:sldId id="256" r:id="rId2"/>
    <p:sldId id="315" r:id="rId3"/>
    <p:sldId id="316" r:id="rId4"/>
    <p:sldId id="317" r:id="rId5"/>
    <p:sldId id="318" r:id="rId6"/>
    <p:sldId id="319" r:id="rId7"/>
    <p:sldId id="320" r:id="rId8"/>
    <p:sldId id="321"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42" r:id="rId29"/>
    <p:sldId id="343" r:id="rId30"/>
    <p:sldId id="344" r:id="rId31"/>
    <p:sldId id="345" r:id="rId32"/>
    <p:sldId id="346" r:id="rId33"/>
    <p:sldId id="347" r:id="rId34"/>
    <p:sldId id="348" r:id="rId35"/>
    <p:sldId id="349" r:id="rId36"/>
    <p:sldId id="450" r:id="rId37"/>
    <p:sldId id="451" r:id="rId38"/>
    <p:sldId id="350" r:id="rId39"/>
    <p:sldId id="351" r:id="rId40"/>
    <p:sldId id="409" r:id="rId41"/>
    <p:sldId id="410" r:id="rId42"/>
    <p:sldId id="411" r:id="rId43"/>
    <p:sldId id="412" r:id="rId44"/>
    <p:sldId id="413" r:id="rId45"/>
    <p:sldId id="428" r:id="rId46"/>
    <p:sldId id="414" r:id="rId47"/>
    <p:sldId id="415" r:id="rId48"/>
    <p:sldId id="416" r:id="rId49"/>
    <p:sldId id="417" r:id="rId50"/>
    <p:sldId id="418" r:id="rId51"/>
    <p:sldId id="419" r:id="rId52"/>
    <p:sldId id="420" r:id="rId53"/>
    <p:sldId id="421" r:id="rId54"/>
    <p:sldId id="422" r:id="rId55"/>
    <p:sldId id="423" r:id="rId56"/>
    <p:sldId id="424" r:id="rId57"/>
    <p:sldId id="425" r:id="rId58"/>
    <p:sldId id="426" r:id="rId59"/>
    <p:sldId id="427" r:id="rId60"/>
    <p:sldId id="353" r:id="rId61"/>
    <p:sldId id="358" r:id="rId62"/>
    <p:sldId id="359" r:id="rId63"/>
    <p:sldId id="360" r:id="rId64"/>
    <p:sldId id="361" r:id="rId65"/>
    <p:sldId id="362" r:id="rId66"/>
    <p:sldId id="363" r:id="rId67"/>
    <p:sldId id="364" r:id="rId68"/>
    <p:sldId id="365" r:id="rId69"/>
    <p:sldId id="366" r:id="rId70"/>
    <p:sldId id="368" r:id="rId71"/>
    <p:sldId id="367" r:id="rId72"/>
    <p:sldId id="369" r:id="rId73"/>
    <p:sldId id="373" r:id="rId74"/>
    <p:sldId id="372" r:id="rId75"/>
    <p:sldId id="374" r:id="rId76"/>
    <p:sldId id="370" r:id="rId77"/>
    <p:sldId id="371" r:id="rId78"/>
    <p:sldId id="275" r:id="rId79"/>
    <p:sldId id="375" r:id="rId80"/>
    <p:sldId id="440" r:id="rId81"/>
    <p:sldId id="442" r:id="rId82"/>
    <p:sldId id="443" r:id="rId83"/>
    <p:sldId id="444" r:id="rId84"/>
    <p:sldId id="441" r:id="rId85"/>
    <p:sldId id="445" r:id="rId86"/>
    <p:sldId id="446" r:id="rId87"/>
    <p:sldId id="447" r:id="rId88"/>
    <p:sldId id="448" r:id="rId89"/>
    <p:sldId id="449" r:id="rId90"/>
    <p:sldId id="376" r:id="rId91"/>
    <p:sldId id="310" r:id="rId92"/>
    <p:sldId id="377" r:id="rId93"/>
    <p:sldId id="378" r:id="rId94"/>
    <p:sldId id="379" r:id="rId95"/>
    <p:sldId id="380" r:id="rId96"/>
    <p:sldId id="381" r:id="rId97"/>
    <p:sldId id="382" r:id="rId98"/>
    <p:sldId id="383" r:id="rId99"/>
    <p:sldId id="384" r:id="rId100"/>
    <p:sldId id="385" r:id="rId101"/>
    <p:sldId id="386" r:id="rId102"/>
    <p:sldId id="405" r:id="rId103"/>
    <p:sldId id="406" r:id="rId104"/>
    <p:sldId id="407" r:id="rId105"/>
    <p:sldId id="408" r:id="rId106"/>
    <p:sldId id="387" r:id="rId107"/>
    <p:sldId id="388" r:id="rId108"/>
    <p:sldId id="389" r:id="rId109"/>
    <p:sldId id="390" r:id="rId110"/>
    <p:sldId id="391" r:id="rId111"/>
    <p:sldId id="392" r:id="rId112"/>
    <p:sldId id="393" r:id="rId113"/>
    <p:sldId id="394" r:id="rId114"/>
    <p:sldId id="395" r:id="rId115"/>
    <p:sldId id="396" r:id="rId116"/>
    <p:sldId id="397" r:id="rId117"/>
    <p:sldId id="398" r:id="rId118"/>
    <p:sldId id="399" r:id="rId119"/>
    <p:sldId id="400" r:id="rId120"/>
    <p:sldId id="429" r:id="rId121"/>
    <p:sldId id="401" r:id="rId122"/>
    <p:sldId id="431" r:id="rId123"/>
    <p:sldId id="430" r:id="rId124"/>
    <p:sldId id="402" r:id="rId125"/>
    <p:sldId id="403" r:id="rId126"/>
    <p:sldId id="404" r:id="rId127"/>
    <p:sldId id="433" r:id="rId128"/>
    <p:sldId id="434" r:id="rId129"/>
    <p:sldId id="435" r:id="rId130"/>
    <p:sldId id="436" r:id="rId131"/>
    <p:sldId id="437" r:id="rId132"/>
    <p:sldId id="438" r:id="rId133"/>
    <p:sldId id="439" r:id="rId1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94674"/>
  </p:normalViewPr>
  <p:slideViewPr>
    <p:cSldViewPr>
      <p:cViewPr>
        <p:scale>
          <a:sx n="75" d="100"/>
          <a:sy n="75" d="100"/>
        </p:scale>
        <p:origin x="2992" y="12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notesMaster" Target="notesMasters/notesMaster1.xml"/><Relationship Id="rId136" Type="http://schemas.openxmlformats.org/officeDocument/2006/relationships/handoutMaster" Target="handoutMasters/handoutMaster1.xml"/><Relationship Id="rId137" Type="http://schemas.openxmlformats.org/officeDocument/2006/relationships/presProps" Target="presProps.xml"/><Relationship Id="rId138" Type="http://schemas.openxmlformats.org/officeDocument/2006/relationships/viewProps" Target="viewProps.xml"/><Relationship Id="rId13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4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BA7EDF2-B11B-4C23-B0B9-DD5E42D46A30}" type="datetimeFigureOut">
              <a:rPr lang="en-US"/>
              <a:pPr>
                <a:defRPr/>
              </a:pPr>
              <a:t>8/10/16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D53A073-85F3-4953-A39C-3A500F4B4649}" type="slidenum">
              <a:rPr lang="en-US"/>
              <a:pPr>
                <a:defRPr/>
              </a:pPr>
              <a:t>‹#›</a:t>
            </a:fld>
            <a:endParaRPr lang="en-US"/>
          </a:p>
        </p:txBody>
      </p:sp>
    </p:spTree>
    <p:extLst>
      <p:ext uri="{BB962C8B-B14F-4D97-AF65-F5344CB8AC3E}">
        <p14:creationId xmlns:p14="http://schemas.microsoft.com/office/powerpoint/2010/main" val="20287963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B35B92-549F-6042-8461-8C483D394F6B}" type="datetimeFigureOut">
              <a:rPr lang="en-US" smtClean="0"/>
              <a:t>8/10/16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2B7E7B-A075-1B47-8C87-71E9C2A6E691}" type="slidenum">
              <a:rPr lang="en-US" smtClean="0"/>
              <a:t>‹#›</a:t>
            </a:fld>
            <a:endParaRPr lang="en-US"/>
          </a:p>
        </p:txBody>
      </p:sp>
    </p:spTree>
    <p:extLst>
      <p:ext uri="{BB962C8B-B14F-4D97-AF65-F5344CB8AC3E}">
        <p14:creationId xmlns:p14="http://schemas.microsoft.com/office/powerpoint/2010/main" val="4751959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to add here.</a:t>
            </a:r>
          </a:p>
        </p:txBody>
      </p:sp>
      <p:sp>
        <p:nvSpPr>
          <p:cNvPr id="4" name="Slide Number Placeholder 3"/>
          <p:cNvSpPr>
            <a:spLocks noGrp="1"/>
          </p:cNvSpPr>
          <p:nvPr>
            <p:ph type="sldNum" sz="quarter" idx="10"/>
          </p:nvPr>
        </p:nvSpPr>
        <p:spPr/>
        <p:txBody>
          <a:bodyPr/>
          <a:lstStyle/>
          <a:p>
            <a:fld id="{52900943-A8B8-466A-B14C-E7C9919F47D0}" type="slidenum">
              <a:rPr lang="en-US" smtClean="0"/>
              <a:t>40</a:t>
            </a:fld>
            <a:endParaRPr lang="en-US"/>
          </a:p>
        </p:txBody>
      </p:sp>
    </p:spTree>
    <p:extLst>
      <p:ext uri="{BB962C8B-B14F-4D97-AF65-F5344CB8AC3E}">
        <p14:creationId xmlns:p14="http://schemas.microsoft.com/office/powerpoint/2010/main" val="424322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to add here.</a:t>
            </a:r>
          </a:p>
        </p:txBody>
      </p:sp>
      <p:sp>
        <p:nvSpPr>
          <p:cNvPr id="4" name="Slide Number Placeholder 3"/>
          <p:cNvSpPr>
            <a:spLocks noGrp="1"/>
          </p:cNvSpPr>
          <p:nvPr>
            <p:ph type="sldNum" sz="quarter" idx="10"/>
          </p:nvPr>
        </p:nvSpPr>
        <p:spPr/>
        <p:txBody>
          <a:bodyPr/>
          <a:lstStyle/>
          <a:p>
            <a:fld id="{52900943-A8B8-466A-B14C-E7C9919F47D0}" type="slidenum">
              <a:rPr lang="en-US" smtClean="0"/>
              <a:t>41</a:t>
            </a:fld>
            <a:endParaRPr lang="en-US"/>
          </a:p>
        </p:txBody>
      </p:sp>
    </p:spTree>
    <p:extLst>
      <p:ext uri="{BB962C8B-B14F-4D97-AF65-F5344CB8AC3E}">
        <p14:creationId xmlns:p14="http://schemas.microsoft.com/office/powerpoint/2010/main" val="337130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900943-A8B8-466A-B14C-E7C9919F47D0}" type="slidenum">
              <a:rPr lang="en-US" smtClean="0"/>
              <a:t>48</a:t>
            </a:fld>
            <a:endParaRPr lang="en-US"/>
          </a:p>
        </p:txBody>
      </p:sp>
    </p:spTree>
    <p:extLst>
      <p:ext uri="{BB962C8B-B14F-4D97-AF65-F5344CB8AC3E}">
        <p14:creationId xmlns:p14="http://schemas.microsoft.com/office/powerpoint/2010/main" val="85399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to add here.</a:t>
            </a:r>
          </a:p>
        </p:txBody>
      </p:sp>
      <p:sp>
        <p:nvSpPr>
          <p:cNvPr id="4" name="Slide Number Placeholder 3"/>
          <p:cNvSpPr>
            <a:spLocks noGrp="1"/>
          </p:cNvSpPr>
          <p:nvPr>
            <p:ph type="sldNum" sz="quarter" idx="10"/>
          </p:nvPr>
        </p:nvSpPr>
        <p:spPr/>
        <p:txBody>
          <a:bodyPr/>
          <a:lstStyle/>
          <a:p>
            <a:fld id="{52900943-A8B8-466A-B14C-E7C9919F47D0}" type="slidenum">
              <a:rPr lang="en-US" smtClean="0"/>
              <a:t>49</a:t>
            </a:fld>
            <a:endParaRPr lang="en-US"/>
          </a:p>
        </p:txBody>
      </p:sp>
    </p:spTree>
    <p:extLst>
      <p:ext uri="{BB962C8B-B14F-4D97-AF65-F5344CB8AC3E}">
        <p14:creationId xmlns:p14="http://schemas.microsoft.com/office/powerpoint/2010/main" val="135171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a:t>
            </a:r>
            <a:r>
              <a:rPr lang="en-US" baseline="0" dirty="0"/>
              <a:t> to remember that “in writing” is open to interpretation. Signed? EULA? Up to each district to define, but KDE requires actual signatures. KDE cannot compel districts to do the same.</a:t>
            </a:r>
            <a:endParaRPr lang="en-US" dirty="0"/>
          </a:p>
        </p:txBody>
      </p:sp>
      <p:sp>
        <p:nvSpPr>
          <p:cNvPr id="4" name="Slide Number Placeholder 3"/>
          <p:cNvSpPr>
            <a:spLocks noGrp="1"/>
          </p:cNvSpPr>
          <p:nvPr>
            <p:ph type="sldNum" sz="quarter" idx="10"/>
          </p:nvPr>
        </p:nvSpPr>
        <p:spPr/>
        <p:txBody>
          <a:bodyPr/>
          <a:lstStyle/>
          <a:p>
            <a:fld id="{52900943-A8B8-466A-B14C-E7C9919F47D0}" type="slidenum">
              <a:rPr lang="en-US" smtClean="0"/>
              <a:t>50</a:t>
            </a:fld>
            <a:endParaRPr lang="en-US"/>
          </a:p>
        </p:txBody>
      </p:sp>
    </p:spTree>
    <p:extLst>
      <p:ext uri="{BB962C8B-B14F-4D97-AF65-F5344CB8AC3E}">
        <p14:creationId xmlns:p14="http://schemas.microsoft.com/office/powerpoint/2010/main" val="973962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think you have 5 and 232 mixed up. Also, the KAR is an administrative </a:t>
            </a:r>
            <a:r>
              <a:rPr lang="en-US" dirty="0" err="1"/>
              <a:t>reg</a:t>
            </a:r>
            <a:r>
              <a:rPr lang="en-US" dirty="0"/>
              <a:t> promulgated by the KY BOARD of Ed as authorized</a:t>
            </a:r>
            <a:r>
              <a:rPr lang="en-US" baseline="0" dirty="0"/>
              <a:t> by 232 and 5. Neither of those BECAME the KAR. So, there are 3 separate laws – 5 (about breach, </a:t>
            </a:r>
            <a:r>
              <a:rPr lang="en-US" baseline="0" dirty="0" err="1"/>
              <a:t>etc</a:t>
            </a:r>
            <a:r>
              <a:rPr lang="en-US" baseline="0" dirty="0"/>
              <a:t>), 232 (about cloud vendors and student data) and the KAR (about notifying our boards about our data systems that have PII and how they are protected).</a:t>
            </a:r>
            <a:endParaRPr lang="en-US" dirty="0"/>
          </a:p>
        </p:txBody>
      </p:sp>
      <p:sp>
        <p:nvSpPr>
          <p:cNvPr id="4" name="Slide Number Placeholder 3"/>
          <p:cNvSpPr>
            <a:spLocks noGrp="1"/>
          </p:cNvSpPr>
          <p:nvPr>
            <p:ph type="sldNum" sz="quarter" idx="10"/>
          </p:nvPr>
        </p:nvSpPr>
        <p:spPr/>
        <p:txBody>
          <a:bodyPr/>
          <a:lstStyle/>
          <a:p>
            <a:fld id="{52900943-A8B8-466A-B14C-E7C9919F47D0}" type="slidenum">
              <a:rPr lang="en-US" smtClean="0"/>
              <a:t>51</a:t>
            </a:fld>
            <a:endParaRPr lang="en-US"/>
          </a:p>
        </p:txBody>
      </p:sp>
    </p:spTree>
    <p:extLst>
      <p:ext uri="{BB962C8B-B14F-4D97-AF65-F5344CB8AC3E}">
        <p14:creationId xmlns:p14="http://schemas.microsoft.com/office/powerpoint/2010/main" val="340376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to add here.</a:t>
            </a:r>
          </a:p>
        </p:txBody>
      </p:sp>
      <p:sp>
        <p:nvSpPr>
          <p:cNvPr id="4" name="Slide Number Placeholder 3"/>
          <p:cNvSpPr>
            <a:spLocks noGrp="1"/>
          </p:cNvSpPr>
          <p:nvPr>
            <p:ph type="sldNum" sz="quarter" idx="10"/>
          </p:nvPr>
        </p:nvSpPr>
        <p:spPr/>
        <p:txBody>
          <a:bodyPr/>
          <a:lstStyle/>
          <a:p>
            <a:fld id="{52900943-A8B8-466A-B14C-E7C9919F47D0}" type="slidenum">
              <a:rPr lang="en-US" smtClean="0"/>
              <a:t>53</a:t>
            </a:fld>
            <a:endParaRPr lang="en-US"/>
          </a:p>
        </p:txBody>
      </p:sp>
    </p:spTree>
    <p:extLst>
      <p:ext uri="{BB962C8B-B14F-4D97-AF65-F5344CB8AC3E}">
        <p14:creationId xmlns:p14="http://schemas.microsoft.com/office/powerpoint/2010/main" val="11977768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to add here.</a:t>
            </a:r>
          </a:p>
        </p:txBody>
      </p:sp>
      <p:sp>
        <p:nvSpPr>
          <p:cNvPr id="4" name="Slide Number Placeholder 3"/>
          <p:cNvSpPr>
            <a:spLocks noGrp="1"/>
          </p:cNvSpPr>
          <p:nvPr>
            <p:ph type="sldNum" sz="quarter" idx="10"/>
          </p:nvPr>
        </p:nvSpPr>
        <p:spPr/>
        <p:txBody>
          <a:bodyPr/>
          <a:lstStyle/>
          <a:p>
            <a:fld id="{52900943-A8B8-466A-B14C-E7C9919F47D0}" type="slidenum">
              <a:rPr lang="en-US" smtClean="0"/>
              <a:t>54</a:t>
            </a:fld>
            <a:endParaRPr lang="en-US"/>
          </a:p>
        </p:txBody>
      </p:sp>
    </p:spTree>
    <p:extLst>
      <p:ext uri="{BB962C8B-B14F-4D97-AF65-F5344CB8AC3E}">
        <p14:creationId xmlns:p14="http://schemas.microsoft.com/office/powerpoint/2010/main" val="1039860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accurate, but in K12, our main issues are more accidental sharing by staff, at this point. Hackers aren’t a HUGE problem. Yet.</a:t>
            </a:r>
          </a:p>
        </p:txBody>
      </p:sp>
      <p:sp>
        <p:nvSpPr>
          <p:cNvPr id="4" name="Slide Number Placeholder 3"/>
          <p:cNvSpPr>
            <a:spLocks noGrp="1"/>
          </p:cNvSpPr>
          <p:nvPr>
            <p:ph type="sldNum" sz="quarter" idx="10"/>
          </p:nvPr>
        </p:nvSpPr>
        <p:spPr/>
        <p:txBody>
          <a:bodyPr/>
          <a:lstStyle/>
          <a:p>
            <a:fld id="{52900943-A8B8-466A-B14C-E7C9919F47D0}" type="slidenum">
              <a:rPr lang="en-US" smtClean="0"/>
              <a:t>55</a:t>
            </a:fld>
            <a:endParaRPr lang="en-US"/>
          </a:p>
        </p:txBody>
      </p:sp>
    </p:spTree>
    <p:extLst>
      <p:ext uri="{BB962C8B-B14F-4D97-AF65-F5344CB8AC3E}">
        <p14:creationId xmlns:p14="http://schemas.microsoft.com/office/powerpoint/2010/main" val="57676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KAR specifies</a:t>
            </a:r>
            <a:r>
              <a:rPr lang="en-US" baseline="0" dirty="0"/>
              <a:t> HOW this happens…</a:t>
            </a:r>
            <a:endParaRPr lang="en-US" dirty="0"/>
          </a:p>
        </p:txBody>
      </p:sp>
      <p:sp>
        <p:nvSpPr>
          <p:cNvPr id="4" name="Slide Number Placeholder 3"/>
          <p:cNvSpPr>
            <a:spLocks noGrp="1"/>
          </p:cNvSpPr>
          <p:nvPr>
            <p:ph type="sldNum" sz="quarter" idx="10"/>
          </p:nvPr>
        </p:nvSpPr>
        <p:spPr/>
        <p:txBody>
          <a:bodyPr/>
          <a:lstStyle/>
          <a:p>
            <a:fld id="{52900943-A8B8-466A-B14C-E7C9919F47D0}" type="slidenum">
              <a:rPr lang="en-US" smtClean="0"/>
              <a:t>56</a:t>
            </a:fld>
            <a:endParaRPr lang="en-US"/>
          </a:p>
        </p:txBody>
      </p:sp>
    </p:spTree>
    <p:extLst>
      <p:ext uri="{BB962C8B-B14F-4D97-AF65-F5344CB8AC3E}">
        <p14:creationId xmlns:p14="http://schemas.microsoft.com/office/powerpoint/2010/main" val="101787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does </a:t>
            </a:r>
            <a:r>
              <a:rPr lang="en-US" dirty="0" smtClean="0"/>
              <a:t>McCreary County </a:t>
            </a:r>
            <a:r>
              <a:rPr lang="en-US" dirty="0"/>
              <a:t>do anything else? Staff awareness? Training? Handouts? Reviewing accounts and getting rid of the old ones? Nearly anything done</a:t>
            </a:r>
            <a:r>
              <a:rPr lang="en-US" baseline="0" dirty="0"/>
              <a:t> for security can also be called a method of protecting data.</a:t>
            </a:r>
            <a:endParaRPr lang="en-US" dirty="0"/>
          </a:p>
        </p:txBody>
      </p:sp>
      <p:sp>
        <p:nvSpPr>
          <p:cNvPr id="4" name="Slide Number Placeholder 3"/>
          <p:cNvSpPr>
            <a:spLocks noGrp="1"/>
          </p:cNvSpPr>
          <p:nvPr>
            <p:ph type="sldNum" sz="quarter" idx="10"/>
          </p:nvPr>
        </p:nvSpPr>
        <p:spPr/>
        <p:txBody>
          <a:bodyPr/>
          <a:lstStyle/>
          <a:p>
            <a:fld id="{52900943-A8B8-466A-B14C-E7C9919F47D0}" type="slidenum">
              <a:rPr lang="en-US" smtClean="0"/>
              <a:t>57</a:t>
            </a:fld>
            <a:endParaRPr lang="en-US"/>
          </a:p>
        </p:txBody>
      </p:sp>
    </p:spTree>
    <p:extLst>
      <p:ext uri="{BB962C8B-B14F-4D97-AF65-F5344CB8AC3E}">
        <p14:creationId xmlns:p14="http://schemas.microsoft.com/office/powerpoint/2010/main" val="11008397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900943-A8B8-466A-B14C-E7C9919F47D0}" type="slidenum">
              <a:rPr lang="en-US" smtClean="0"/>
              <a:t>58</a:t>
            </a:fld>
            <a:endParaRPr lang="en-US"/>
          </a:p>
        </p:txBody>
      </p:sp>
    </p:spTree>
    <p:extLst>
      <p:ext uri="{BB962C8B-B14F-4D97-AF65-F5344CB8AC3E}">
        <p14:creationId xmlns:p14="http://schemas.microsoft.com/office/powerpoint/2010/main" val="1413407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Nothing to add here.</a:t>
            </a:r>
          </a:p>
        </p:txBody>
      </p:sp>
      <p:sp>
        <p:nvSpPr>
          <p:cNvPr id="4" name="Slide Number Placeholder 3"/>
          <p:cNvSpPr>
            <a:spLocks noGrp="1"/>
          </p:cNvSpPr>
          <p:nvPr>
            <p:ph type="sldNum" sz="quarter" idx="10"/>
          </p:nvPr>
        </p:nvSpPr>
        <p:spPr/>
        <p:txBody>
          <a:bodyPr/>
          <a:lstStyle/>
          <a:p>
            <a:fld id="{52900943-A8B8-466A-B14C-E7C9919F47D0}" type="slidenum">
              <a:rPr lang="en-US" smtClean="0"/>
              <a:t>59</a:t>
            </a:fld>
            <a:endParaRPr lang="en-US"/>
          </a:p>
        </p:txBody>
      </p:sp>
    </p:spTree>
    <p:extLst>
      <p:ext uri="{BB962C8B-B14F-4D97-AF65-F5344CB8AC3E}">
        <p14:creationId xmlns:p14="http://schemas.microsoft.com/office/powerpoint/2010/main" val="1195018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pPr>
              <a:defRPr/>
            </a:pPr>
            <a:fld id="{19B9FFC6-5D1D-4C56-A402-11681C80EF8D}" type="datetimeFigureOut">
              <a:rPr lang="en-US" smtClean="0"/>
              <a:pPr>
                <a:defRPr/>
              </a:pPr>
              <a:t>8/10/16</a:t>
            </a:fld>
            <a:endParaRPr lang="en-US"/>
          </a:p>
        </p:txBody>
      </p:sp>
      <p:sp>
        <p:nvSpPr>
          <p:cNvPr id="5" name="Footer Placeholder 4"/>
          <p:cNvSpPr>
            <a:spLocks noGrp="1"/>
          </p:cNvSpPr>
          <p:nvPr>
            <p:ph type="ftr" sz="quarter" idx="11"/>
          </p:nvPr>
        </p:nvSpPr>
        <p:spPr>
          <a:xfrm>
            <a:off x="3623733" y="6117336"/>
            <a:ext cx="3609438" cy="365125"/>
          </a:xfrm>
        </p:spPr>
        <p:txBody>
          <a:bodyPr/>
          <a:lstStyle/>
          <a:p>
            <a:pPr>
              <a:defRPr/>
            </a:pPr>
            <a:endParaRPr lang="en-US"/>
          </a:p>
        </p:txBody>
      </p:sp>
      <p:sp>
        <p:nvSpPr>
          <p:cNvPr id="6" name="Slide Number Placeholder 5"/>
          <p:cNvSpPr>
            <a:spLocks noGrp="1"/>
          </p:cNvSpPr>
          <p:nvPr>
            <p:ph type="sldNum" sz="quarter" idx="12"/>
          </p:nvPr>
        </p:nvSpPr>
        <p:spPr>
          <a:xfrm>
            <a:off x="8275320" y="6117336"/>
            <a:ext cx="411480" cy="365125"/>
          </a:xfrm>
        </p:spPr>
        <p:txBody>
          <a:bodyPr/>
          <a:lstStyle/>
          <a:p>
            <a:pPr>
              <a:defRPr/>
            </a:pPr>
            <a:fld id="{CE80C782-7680-431F-B998-23F301BCC296}" type="slidenum">
              <a:rPr lang="en-US" smtClean="0"/>
              <a:pPr>
                <a:defRPr/>
              </a:pPr>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73238562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pPr>
              <a:defRPr/>
            </a:pPr>
            <a:fld id="{5F783782-5EE3-4558-AF0D-59245ED73203}" type="datetimeFigureOut">
              <a:rPr lang="en-US" smtClean="0"/>
              <a:pPr>
                <a:defRPr/>
              </a:pPr>
              <a:t>8/10/16</a:t>
            </a:fld>
            <a:endParaRPr lang="en-US"/>
          </a:p>
        </p:txBody>
      </p:sp>
      <p:sp>
        <p:nvSpPr>
          <p:cNvPr id="5" name="Footer Placeholder 4"/>
          <p:cNvSpPr>
            <a:spLocks noGrp="1"/>
          </p:cNvSpPr>
          <p:nvPr>
            <p:ph type="ftr" sz="quarter" idx="11"/>
          </p:nvPr>
        </p:nvSpPr>
        <p:spPr>
          <a:xfrm>
            <a:off x="1972647" y="6108173"/>
            <a:ext cx="5314517" cy="365125"/>
          </a:xfrm>
        </p:spPr>
        <p:txBody>
          <a:bodyPr/>
          <a:lstStyle/>
          <a:p>
            <a:pPr>
              <a:defRPr/>
            </a:pPr>
            <a:endParaRPr lang="en-US"/>
          </a:p>
        </p:txBody>
      </p:sp>
      <p:sp>
        <p:nvSpPr>
          <p:cNvPr id="6" name="Slide Number Placeholder 5"/>
          <p:cNvSpPr>
            <a:spLocks noGrp="1"/>
          </p:cNvSpPr>
          <p:nvPr>
            <p:ph type="sldNum" sz="quarter" idx="12"/>
          </p:nvPr>
        </p:nvSpPr>
        <p:spPr>
          <a:xfrm>
            <a:off x="8258967" y="6108173"/>
            <a:ext cx="427833" cy="365125"/>
          </a:xfrm>
        </p:spPr>
        <p:txBody>
          <a:bodyPr/>
          <a:lstStyle/>
          <a:p>
            <a:pPr>
              <a:defRPr/>
            </a:pPr>
            <a:fld id="{89E1B570-3E38-400F-8F9C-5BDCBE022B23}" type="slidenum">
              <a:rPr lang="en-US" smtClean="0"/>
              <a:pPr>
                <a:defRPr/>
              </a:pPr>
              <a:t>‹#›</a:t>
            </a:fld>
            <a:endParaRPr lang="en-US"/>
          </a:p>
        </p:txBody>
      </p:sp>
    </p:spTree>
    <p:extLst>
      <p:ext uri="{BB962C8B-B14F-4D97-AF65-F5344CB8AC3E}">
        <p14:creationId xmlns:p14="http://schemas.microsoft.com/office/powerpoint/2010/main" val="1976418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6B4B1516-D777-4C3E-90F2-1F25A79A91EF}" type="datetimeFigureOut">
              <a:rPr lang="en-US" smtClean="0"/>
              <a:pPr>
                <a:defRPr/>
              </a:pPr>
              <a:t>8/10/16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8273317" y="6116070"/>
            <a:ext cx="413483" cy="365125"/>
          </a:xfrm>
        </p:spPr>
        <p:txBody>
          <a:bodyPr/>
          <a:lstStyle/>
          <a:p>
            <a:pPr>
              <a:defRPr/>
            </a:pPr>
            <a:fld id="{1064CB3D-4B88-4CD0-A1B3-3DCD9652B95C}" type="slidenum">
              <a:rPr lang="en-US" smtClean="0"/>
              <a:pPr>
                <a:defRPr/>
              </a:pPr>
              <a:t>‹#›</a:t>
            </a:fld>
            <a:endParaRPr lang="en-US"/>
          </a:p>
        </p:txBody>
      </p:sp>
    </p:spTree>
    <p:extLst>
      <p:ext uri="{BB962C8B-B14F-4D97-AF65-F5344CB8AC3E}">
        <p14:creationId xmlns:p14="http://schemas.microsoft.com/office/powerpoint/2010/main" val="38729953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defRPr/>
            </a:pPr>
            <a:fld id="{F8DB350F-8515-4D70-9055-0301B30A6029}" type="datetimeFigureOut">
              <a:rPr lang="en-US" smtClean="0"/>
              <a:pPr>
                <a:defRPr/>
              </a:pPr>
              <a:t>8/10/16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0B8CF70-0E25-4B82-8455-8006AB9C05E1}" type="slidenum">
              <a:rPr lang="en-US" smtClean="0"/>
              <a:pPr>
                <a:defRPr/>
              </a:pPr>
              <a:t>‹#›</a:t>
            </a:fld>
            <a:endParaRPr lang="en-US"/>
          </a:p>
        </p:txBody>
      </p:sp>
    </p:spTree>
    <p:extLst>
      <p:ext uri="{BB962C8B-B14F-4D97-AF65-F5344CB8AC3E}">
        <p14:creationId xmlns:p14="http://schemas.microsoft.com/office/powerpoint/2010/main" val="320266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defRPr/>
            </a:pPr>
            <a:fld id="{B3B19F7D-2BC3-47F1-93B1-F97384A47F28}" type="datetimeFigureOut">
              <a:rPr lang="en-US" smtClean="0"/>
              <a:pPr>
                <a:defRPr/>
              </a:pPr>
              <a:t>8/10/16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AF8F755-0CD3-4922-852A-9726E084CFBE}" type="slidenum">
              <a:rPr lang="en-US" smtClean="0"/>
              <a:pPr>
                <a:defRPr/>
              </a:pPr>
              <a:t>‹#›</a:t>
            </a:fld>
            <a:endParaRPr lang="en-US"/>
          </a:p>
        </p:txBody>
      </p:sp>
    </p:spTree>
    <p:extLst>
      <p:ext uri="{BB962C8B-B14F-4D97-AF65-F5344CB8AC3E}">
        <p14:creationId xmlns:p14="http://schemas.microsoft.com/office/powerpoint/2010/main" val="1127617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pPr>
              <a:defRPr/>
            </a:pPr>
            <a:fld id="{5581963C-89D3-423F-ABD3-398ADF7A3778}" type="datetimeFigureOut">
              <a:rPr lang="en-US" smtClean="0"/>
              <a:pPr>
                <a:defRPr/>
              </a:pPr>
              <a:t>8/10/16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334F9011-EB9C-44C9-9E2B-BB329A6E9C68}" type="slidenum">
              <a:rPr lang="en-US" smtClean="0"/>
              <a:pPr>
                <a:defRPr/>
              </a:pPr>
              <a:t>‹#›</a:t>
            </a:fld>
            <a:endParaRPr lang="en-US"/>
          </a:p>
        </p:txBody>
      </p:sp>
    </p:spTree>
    <p:extLst>
      <p:ext uri="{BB962C8B-B14F-4D97-AF65-F5344CB8AC3E}">
        <p14:creationId xmlns:p14="http://schemas.microsoft.com/office/powerpoint/2010/main" val="3256335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FB1FA91-F640-4112-8A1D-84242C6E09ED}" type="datetimeFigureOut">
              <a:rPr lang="en-US" smtClean="0"/>
              <a:pPr>
                <a:defRPr/>
              </a:pPr>
              <a:t>8/10/16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FDFE27E-7DD7-45F5-AC23-4EDBE577BDD6}" type="slidenum">
              <a:rPr lang="en-US" smtClean="0"/>
              <a:pPr>
                <a:defRPr/>
              </a:pPr>
              <a:t>‹#›</a:t>
            </a:fld>
            <a:endParaRPr lang="en-US"/>
          </a:p>
        </p:txBody>
      </p:sp>
    </p:spTree>
    <p:extLst>
      <p:ext uri="{BB962C8B-B14F-4D97-AF65-F5344CB8AC3E}">
        <p14:creationId xmlns:p14="http://schemas.microsoft.com/office/powerpoint/2010/main" val="113470868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ECDB02B-B689-44D7-AE55-263C4C55D875}" type="datetimeFigureOut">
              <a:rPr lang="en-US" smtClean="0"/>
              <a:pPr>
                <a:defRPr/>
              </a:pPr>
              <a:t>8/10/16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7A95A29-94FA-4923-AFA4-31A74173556C}" type="slidenum">
              <a:rPr lang="en-US" smtClean="0"/>
              <a:pPr>
                <a:defRPr/>
              </a:pPr>
              <a:t>‹#›</a:t>
            </a:fld>
            <a:endParaRPr lang="en-US"/>
          </a:p>
        </p:txBody>
      </p:sp>
    </p:spTree>
    <p:extLst>
      <p:ext uri="{BB962C8B-B14F-4D97-AF65-F5344CB8AC3E}">
        <p14:creationId xmlns:p14="http://schemas.microsoft.com/office/powerpoint/2010/main" val="139399940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F850FA6-36DE-417F-B673-ECB1289C7567}" type="datetimeFigureOut">
              <a:rPr lang="en-US" smtClean="0"/>
              <a:pPr>
                <a:defRPr/>
              </a:pPr>
              <a:t>8/10/16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5ED66C4-F976-4909-929B-20425A68F810}" type="slidenum">
              <a:rPr lang="en-US" smtClean="0"/>
              <a:pPr>
                <a:defRPr/>
              </a:pPr>
              <a:t>‹#›</a:t>
            </a:fld>
            <a:endParaRPr lang="en-US"/>
          </a:p>
        </p:txBody>
      </p:sp>
    </p:spTree>
    <p:extLst>
      <p:ext uri="{BB962C8B-B14F-4D97-AF65-F5344CB8AC3E}">
        <p14:creationId xmlns:p14="http://schemas.microsoft.com/office/powerpoint/2010/main" val="204881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8511A4A8-EAFE-4B8D-BEC4-5774BF0CA478}" type="datetimeFigureOut">
              <a:rPr lang="en-US" smtClean="0"/>
              <a:pPr>
                <a:defRPr/>
              </a:pPr>
              <a:t>8/10/16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6C6A482-53AD-4EEB-B71C-2F60BD571394}" type="slidenum">
              <a:rPr lang="en-US" smtClean="0"/>
              <a:pPr>
                <a:defRPr/>
              </a:pPr>
              <a:t>‹#›</a:t>
            </a:fld>
            <a:endParaRPr lang="en-US"/>
          </a:p>
        </p:txBody>
      </p:sp>
    </p:spTree>
    <p:extLst>
      <p:ext uri="{BB962C8B-B14F-4D97-AF65-F5344CB8AC3E}">
        <p14:creationId xmlns:p14="http://schemas.microsoft.com/office/powerpoint/2010/main" val="1608252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511A4A8-EAFE-4B8D-BEC4-5774BF0CA478}" type="datetimeFigureOut">
              <a:rPr lang="en-US" smtClean="0"/>
              <a:pPr>
                <a:defRPr/>
              </a:pPr>
              <a:t>8/10/16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6C6A482-53AD-4EEB-B71C-2F60BD571394}" type="slidenum">
              <a:rPr lang="en-US" smtClean="0"/>
              <a:pPr>
                <a:defRPr/>
              </a:pPr>
              <a:t>‹#›</a:t>
            </a:fld>
            <a:endParaRPr lang="en-US"/>
          </a:p>
        </p:txBody>
      </p:sp>
    </p:spTree>
    <p:extLst>
      <p:ext uri="{BB962C8B-B14F-4D97-AF65-F5344CB8AC3E}">
        <p14:creationId xmlns:p14="http://schemas.microsoft.com/office/powerpoint/2010/main" val="1667914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511A4A8-EAFE-4B8D-BEC4-5774BF0CA478}" type="datetimeFigureOut">
              <a:rPr lang="en-US" smtClean="0"/>
              <a:pPr>
                <a:defRPr/>
              </a:pPr>
              <a:t>8/10/16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6C6A482-53AD-4EEB-B71C-2F60BD571394}" type="slidenum">
              <a:rPr lang="en-US" smtClean="0"/>
              <a:pPr>
                <a:defRPr/>
              </a:pPr>
              <a:t>‹#›</a:t>
            </a:fld>
            <a:endParaRPr lang="en-US"/>
          </a:p>
        </p:txBody>
      </p:sp>
    </p:spTree>
    <p:extLst>
      <p:ext uri="{BB962C8B-B14F-4D97-AF65-F5344CB8AC3E}">
        <p14:creationId xmlns:p14="http://schemas.microsoft.com/office/powerpoint/2010/main" val="1527310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511A4A8-EAFE-4B8D-BEC4-5774BF0CA478}" type="datetimeFigureOut">
              <a:rPr lang="en-US" smtClean="0"/>
              <a:pPr>
                <a:defRPr/>
              </a:pPr>
              <a:t>8/10/16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6C6A482-53AD-4EEB-B71C-2F60BD571394}" type="slidenum">
              <a:rPr lang="en-US" smtClean="0"/>
              <a:pPr>
                <a:defRPr/>
              </a:pPr>
              <a:t>‹#›</a:t>
            </a:fld>
            <a:endParaRPr lang="en-US"/>
          </a:p>
        </p:txBody>
      </p:sp>
    </p:spTree>
    <p:extLst>
      <p:ext uri="{BB962C8B-B14F-4D97-AF65-F5344CB8AC3E}">
        <p14:creationId xmlns:p14="http://schemas.microsoft.com/office/powerpoint/2010/main" val="627540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511A4A8-EAFE-4B8D-BEC4-5774BF0CA478}" type="datetimeFigureOut">
              <a:rPr lang="en-US" smtClean="0"/>
              <a:pPr>
                <a:defRPr/>
              </a:pPr>
              <a:t>8/10/16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6C6A482-53AD-4EEB-B71C-2F60BD571394}" type="slidenum">
              <a:rPr lang="en-US" smtClean="0"/>
              <a:pPr>
                <a:defRPr/>
              </a:pPr>
              <a:t>‹#›</a:t>
            </a:fld>
            <a:endParaRPr lang="en-US"/>
          </a:p>
        </p:txBody>
      </p:sp>
    </p:spTree>
    <p:extLst>
      <p:ext uri="{BB962C8B-B14F-4D97-AF65-F5344CB8AC3E}">
        <p14:creationId xmlns:p14="http://schemas.microsoft.com/office/powerpoint/2010/main" val="785648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511A4A8-EAFE-4B8D-BEC4-5774BF0CA478}" type="datetimeFigureOut">
              <a:rPr lang="en-US" smtClean="0"/>
              <a:pPr>
                <a:defRPr/>
              </a:pPr>
              <a:t>8/10/16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6C6A482-53AD-4EEB-B71C-2F60BD571394}" type="slidenum">
              <a:rPr lang="en-US" smtClean="0"/>
              <a:pPr>
                <a:defRPr/>
              </a:pPr>
              <a:t>‹#›</a:t>
            </a:fld>
            <a:endParaRPr lang="en-US"/>
          </a:p>
        </p:txBody>
      </p:sp>
    </p:spTree>
    <p:extLst>
      <p:ext uri="{BB962C8B-B14F-4D97-AF65-F5344CB8AC3E}">
        <p14:creationId xmlns:p14="http://schemas.microsoft.com/office/powerpoint/2010/main" val="16669281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0EF1A85B-3F2E-4FAB-9A1E-1653FC6B936C}" type="datetimeFigureOut">
              <a:rPr lang="en-US" smtClean="0"/>
              <a:pPr>
                <a:defRPr/>
              </a:pPr>
              <a:t>8/10/16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7C09B6BE-7E83-4F95-A014-51589CBA7EAA}" type="slidenum">
              <a:rPr lang="en-US" smtClean="0"/>
              <a:pPr>
                <a:defRPr/>
              </a:pPr>
              <a:t>‹#›</a:t>
            </a:fld>
            <a:endParaRPr lang="en-US"/>
          </a:p>
        </p:txBody>
      </p:sp>
    </p:spTree>
    <p:extLst>
      <p:ext uri="{BB962C8B-B14F-4D97-AF65-F5344CB8AC3E}">
        <p14:creationId xmlns:p14="http://schemas.microsoft.com/office/powerpoint/2010/main" val="2138048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defRPr/>
            </a:pPr>
            <a:fld id="{7723D500-0764-4E60-B52C-924F88DA6CB0}" type="datetimeFigureOut">
              <a:rPr lang="en-US" smtClean="0"/>
              <a:pPr>
                <a:defRPr/>
              </a:pPr>
              <a:t>8/10/16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DFD6443-37DE-42FD-844C-D1673CD4DF29}" type="slidenum">
              <a:rPr lang="en-US" smtClean="0"/>
              <a:pPr>
                <a:defRPr/>
              </a:pPr>
              <a:t>‹#›</a:t>
            </a:fld>
            <a:endParaRPr lang="en-US"/>
          </a:p>
        </p:txBody>
      </p:sp>
    </p:spTree>
    <p:extLst>
      <p:ext uri="{BB962C8B-B14F-4D97-AF65-F5344CB8AC3E}">
        <p14:creationId xmlns:p14="http://schemas.microsoft.com/office/powerpoint/2010/main" val="34014824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8511A4A8-EAFE-4B8D-BEC4-5774BF0CA478}" type="datetimeFigureOut">
              <a:rPr lang="en-US" smtClean="0"/>
              <a:pPr>
                <a:defRPr/>
              </a:pPr>
              <a:t>8/10/16</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D6C6A482-53AD-4EEB-B71C-2F60BD571394}" type="slidenum">
              <a:rPr lang="en-US" smtClean="0"/>
              <a:pPr>
                <a:defRPr/>
              </a:pPr>
              <a:t>‹#›</a:t>
            </a:fld>
            <a:endParaRPr lang="en-US"/>
          </a:p>
        </p:txBody>
      </p:sp>
    </p:spTree>
    <p:extLst>
      <p:ext uri="{BB962C8B-B14F-4D97-AF65-F5344CB8AC3E}">
        <p14:creationId xmlns:p14="http://schemas.microsoft.com/office/powerpoint/2010/main" val="674558134"/>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policy.ksba.org/documentmanager.aspx?requestarticle=/civil/opinions/OAG91137.htm&amp;requesttype=oag" TargetMode="External"/><Relationship Id="rId4" Type="http://schemas.openxmlformats.org/officeDocument/2006/relationships/hyperlink" Target="http://policy.ksba.org/DocumentManager.aspx?requestarticle=/KRS/160-00/290.pdf&amp;requesttype=krs" TargetMode="External"/><Relationship Id="rId5" Type="http://schemas.openxmlformats.org/officeDocument/2006/relationships/hyperlink" Target="http://policy.ksba.org/DocumentManager.aspx?requestarticle=/KRS/160-00/340.pdf&amp;requesttype=krs" TargetMode="External"/><Relationship Id="rId6" Type="http://schemas.openxmlformats.org/officeDocument/2006/relationships/hyperlink" Target="http://policy.ksba.org/DocumentManager.aspx?requestarticle=/KRS/438-00/050.pdf&amp;requesttype=krs" TargetMode="External"/><Relationship Id="rId1" Type="http://schemas.openxmlformats.org/officeDocument/2006/relationships/slideLayout" Target="../slideLayouts/slideLayout2.xml"/><Relationship Id="rId2" Type="http://schemas.openxmlformats.org/officeDocument/2006/relationships/hyperlink" Target="http://policy.ksba.org/documentmanager.aspx?requestarticle=/civil/opinions/OAG81295.htm&amp;requesttype=oa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olicy.ksba.org/DocumentManager.aspx?requestarticle=/KRS/160-00/290.pdf&amp;requesttype=kr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olicy.ksba.org/DocumentManager.aspx?requestarticle=/KRS/160-00/290.pdf&amp;requesttype=krs" TargetMode="External"/><Relationship Id="rId3" Type="http://schemas.openxmlformats.org/officeDocument/2006/relationships/hyperlink" Target="http://policy.ksba.org/DocumentManager.aspx?requestarticle=/KRS/161-00/790.pdf&amp;requesttype=krs"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package" Target="../embeddings/Microsoft_Excel_Worksheet1.xlsx"/><Relationship Id="rId4" Type="http://schemas.openxmlformats.org/officeDocument/2006/relationships/image" Target="../media/image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5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hyperlink" Target="http://www.idtheftcenter.org/ITRC-Surveys-Studies/2015databreaches.html" TargetMode="External"/><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tif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99.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16.jpg"/><Relationship Id="rId7" Type="http://schemas.openxmlformats.org/officeDocument/2006/relationships/image" Target="../media/image17.jpeg"/><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prd.chfs.ky.gov/ReportAbuse/home.aspx" TargetMode="Externa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image" Target="../media/image20.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restephens@prosecutors.ky.gov" TargetMode="External"/><Relationship Id="rId3" Type="http://schemas.openxmlformats.org/officeDocument/2006/relationships/image" Target="../media/image23.jpe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6.jpg"/><Relationship Id="rId3" Type="http://schemas.openxmlformats.org/officeDocument/2006/relationships/image" Target="../media/image27.jpe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8.jpe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eaLnBrk="1" fontAlgn="auto" hangingPunct="1">
              <a:spcAft>
                <a:spcPts val="0"/>
              </a:spcAft>
              <a:defRPr/>
            </a:pPr>
            <a:r>
              <a:rPr lang="en-US" dirty="0" smtClean="0">
                <a:solidFill>
                  <a:schemeClr val="accent1">
                    <a:satMod val="150000"/>
                  </a:schemeClr>
                </a:solidFill>
              </a:rPr>
              <a:t>McCreary County School District</a:t>
            </a:r>
            <a:endParaRPr lang="en-US" dirty="0">
              <a:solidFill>
                <a:schemeClr val="accent1">
                  <a:satMod val="150000"/>
                </a:schemeClr>
              </a:solidFill>
            </a:endParaRPr>
          </a:p>
        </p:txBody>
      </p:sp>
      <p:sp>
        <p:nvSpPr>
          <p:cNvPr id="8195" name="Subtitle 2"/>
          <p:cNvSpPr>
            <a:spLocks noGrp="1"/>
          </p:cNvSpPr>
          <p:nvPr>
            <p:ph type="subTitle" idx="1"/>
          </p:nvPr>
        </p:nvSpPr>
        <p:spPr/>
        <p:txBody>
          <a:bodyPr/>
          <a:lstStyle/>
          <a:p>
            <a:pPr eaLnBrk="1" hangingPunct="1"/>
            <a:r>
              <a:rPr lang="en-US" dirty="0" smtClean="0"/>
              <a:t>Staff Opening Day 2016-2017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&amp; Introductions</a:t>
            </a:r>
            <a:endParaRPr lang="en-US" dirty="0"/>
          </a:p>
        </p:txBody>
      </p:sp>
      <p:sp>
        <p:nvSpPr>
          <p:cNvPr id="3" name="Text Placeholder 2"/>
          <p:cNvSpPr>
            <a:spLocks noGrp="1"/>
          </p:cNvSpPr>
          <p:nvPr>
            <p:ph type="body" idx="1"/>
          </p:nvPr>
        </p:nvSpPr>
        <p:spPr/>
        <p:txBody>
          <a:bodyPr/>
          <a:lstStyle/>
          <a:p>
            <a:r>
              <a:rPr lang="en-US" dirty="0" smtClean="0"/>
              <a:t>Dr. Jason </a:t>
            </a:r>
            <a:r>
              <a:rPr lang="en-US" dirty="0" err="1" smtClean="0"/>
              <a:t>Creekmore</a:t>
            </a:r>
            <a:endParaRPr lang="en-US" dirty="0"/>
          </a:p>
        </p:txBody>
      </p:sp>
    </p:spTree>
    <p:extLst>
      <p:ext uri="{BB962C8B-B14F-4D97-AF65-F5344CB8AC3E}">
        <p14:creationId xmlns:p14="http://schemas.microsoft.com/office/powerpoint/2010/main" val="1765468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1" y="914401"/>
            <a:ext cx="7848600" cy="3488266"/>
          </a:xfrm>
        </p:spPr>
        <p:txBody>
          <a:bodyPr/>
          <a:lstStyle/>
          <a:p>
            <a:r>
              <a:rPr lang="en-US" dirty="0" smtClean="0"/>
              <a:t>Drug &amp; Alcohol Free Workplace</a:t>
            </a:r>
            <a:endParaRPr lang="en-US" dirty="0"/>
          </a:p>
        </p:txBody>
      </p:sp>
      <p:sp>
        <p:nvSpPr>
          <p:cNvPr id="3" name="Subtitle 2"/>
          <p:cNvSpPr>
            <a:spLocks noGrp="1"/>
          </p:cNvSpPr>
          <p:nvPr>
            <p:ph type="subTitle" idx="1"/>
          </p:nvPr>
        </p:nvSpPr>
        <p:spPr/>
        <p:txBody>
          <a:bodyPr/>
          <a:lstStyle/>
          <a:p>
            <a:r>
              <a:rPr lang="en-US" dirty="0" smtClean="0"/>
              <a:t>Mrs. Sunshine Canada</a:t>
            </a:r>
            <a:endParaRPr lang="en-US" dirty="0"/>
          </a:p>
        </p:txBody>
      </p:sp>
    </p:spTree>
    <p:extLst>
      <p:ext uri="{BB962C8B-B14F-4D97-AF65-F5344CB8AC3E}">
        <p14:creationId xmlns:p14="http://schemas.microsoft.com/office/powerpoint/2010/main" val="1213788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Drug-Free/Alcohol-Free </a:t>
            </a:r>
            <a:r>
              <a:rPr lang="en-US" dirty="0"/>
              <a:t>Schools</a:t>
            </a:r>
            <a:br>
              <a:rPr lang="en-US" dirty="0"/>
            </a:br>
            <a:r>
              <a:rPr lang="en-US" dirty="0" smtClean="0"/>
              <a:t>03.13251 Certified Staff</a:t>
            </a:r>
            <a:br>
              <a:rPr lang="en-US" dirty="0" smtClean="0"/>
            </a:br>
            <a:r>
              <a:rPr lang="en-US" dirty="0" smtClean="0"/>
              <a:t>03.23251  Classified Staff 	</a:t>
            </a:r>
            <a:endParaRPr lang="en-US" dirty="0"/>
          </a:p>
        </p:txBody>
      </p:sp>
      <p:sp>
        <p:nvSpPr>
          <p:cNvPr id="3" name="Subtitle 2"/>
          <p:cNvSpPr>
            <a:spLocks noGrp="1"/>
          </p:cNvSpPr>
          <p:nvPr>
            <p:ph type="subTitle" idx="1"/>
          </p:nvPr>
        </p:nvSpPr>
        <p:spPr/>
        <p:txBody>
          <a:bodyPr/>
          <a:lstStyle/>
          <a:p>
            <a:r>
              <a:rPr lang="en-US" dirty="0" smtClean="0"/>
              <a:t>Sunshine Canada</a:t>
            </a:r>
            <a:endParaRPr lang="en-US" dirty="0"/>
          </a:p>
        </p:txBody>
      </p:sp>
    </p:spTree>
    <p:extLst>
      <p:ext uri="{BB962C8B-B14F-4D97-AF65-F5344CB8AC3E}">
        <p14:creationId xmlns:p14="http://schemas.microsoft.com/office/powerpoint/2010/main" val="1923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Drug-Free/Alcohol-Free Schools</a:t>
            </a:r>
          </a:p>
        </p:txBody>
      </p:sp>
      <p:sp>
        <p:nvSpPr>
          <p:cNvPr id="3" name="Content Placeholder 2"/>
          <p:cNvSpPr>
            <a:spLocks noGrp="1"/>
          </p:cNvSpPr>
          <p:nvPr>
            <p:ph idx="1"/>
          </p:nvPr>
        </p:nvSpPr>
        <p:spPr/>
        <p:txBody>
          <a:bodyPr>
            <a:normAutofit fontScale="70000" lnSpcReduction="20000"/>
          </a:bodyPr>
          <a:lstStyle/>
          <a:p>
            <a:pPr hangingPunct="0"/>
            <a:r>
              <a:rPr lang="en-US" b="1" cap="small" dirty="0"/>
              <a:t>Drugs, Alcohol and Other Prohibited Substances</a:t>
            </a:r>
          </a:p>
          <a:p>
            <a:pPr marL="0" indent="0" hangingPunct="0">
              <a:buNone/>
            </a:pPr>
            <a:r>
              <a:rPr lang="en-US" dirty="0"/>
              <a:t>District employees shall not manufacture, distribute, dispense, be under the influence of, possess or use, or attempt to purchase or obtain, sell or transfer any of the following in the workplace or in the performance of duties: </a:t>
            </a:r>
          </a:p>
          <a:p>
            <a:pPr marL="0" indent="0" hangingPunct="0">
              <a:buNone/>
            </a:pPr>
            <a:r>
              <a:rPr lang="en-US" dirty="0"/>
              <a:t>Alcoholic beverages;</a:t>
            </a:r>
          </a:p>
          <a:p>
            <a:pPr marL="0" indent="0" hangingPunct="0">
              <a:buNone/>
            </a:pPr>
            <a:r>
              <a:rPr lang="en-US" dirty="0"/>
              <a:t>Controlled substances, prohibited drugs and substances, and drug paraphernalia; and</a:t>
            </a:r>
          </a:p>
          <a:p>
            <a:pPr marL="0" indent="0" hangingPunct="0">
              <a:buNone/>
            </a:pPr>
            <a:r>
              <a:rPr lang="en-US" dirty="0"/>
              <a:t>Substances that "look like" a controlled substance. In instances involving look‑alike substances, there must be evidence of the employee’s intent to pass off the item as a controlled substance.</a:t>
            </a:r>
          </a:p>
          <a:p>
            <a:pPr marL="0" indent="0" hangingPunct="0">
              <a:buNone/>
            </a:pPr>
            <a:r>
              <a:rPr lang="en-US" dirty="0"/>
              <a:t>In addition, employees shall not possess prescription drugs for the purpose of sale or distribution.</a:t>
            </a:r>
          </a:p>
          <a:p>
            <a:endParaRPr lang="en-US" dirty="0"/>
          </a:p>
        </p:txBody>
      </p:sp>
    </p:spTree>
    <p:extLst>
      <p:ext uri="{BB962C8B-B14F-4D97-AF65-F5344CB8AC3E}">
        <p14:creationId xmlns:p14="http://schemas.microsoft.com/office/powerpoint/2010/main" val="121408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Drug-Free/Alcohol-Free Schools</a:t>
            </a:r>
          </a:p>
        </p:txBody>
      </p:sp>
      <p:sp>
        <p:nvSpPr>
          <p:cNvPr id="3" name="Content Placeholder 2"/>
          <p:cNvSpPr>
            <a:spLocks noGrp="1"/>
          </p:cNvSpPr>
          <p:nvPr>
            <p:ph idx="1"/>
          </p:nvPr>
        </p:nvSpPr>
        <p:spPr/>
        <p:txBody>
          <a:bodyPr>
            <a:normAutofit fontScale="85000" lnSpcReduction="20000"/>
          </a:bodyPr>
          <a:lstStyle/>
          <a:p>
            <a:pPr hangingPunct="0"/>
            <a:r>
              <a:rPr lang="en-US" b="1" cap="small" dirty="0"/>
              <a:t>Authorized </a:t>
            </a:r>
            <a:r>
              <a:rPr lang="en-US" b="1" cap="small" dirty="0" smtClean="0"/>
              <a:t>Drugs: </a:t>
            </a:r>
            <a:r>
              <a:rPr lang="en-US" dirty="0" smtClean="0"/>
              <a:t>Employees/volunteers </a:t>
            </a:r>
            <a:r>
              <a:rPr lang="en-US" dirty="0"/>
              <a:t>who personally use or who are designated to administer to a student a drug authorized by and administered in accordance with a prescription from a health professional shall not be considered in violation of this policy</a:t>
            </a:r>
            <a:r>
              <a:rPr lang="en-US" dirty="0" smtClean="0"/>
              <a:t>.</a:t>
            </a:r>
          </a:p>
          <a:p>
            <a:pPr hangingPunct="0"/>
            <a:r>
              <a:rPr lang="en-US" b="1" cap="small" dirty="0"/>
              <a:t>Random </a:t>
            </a:r>
            <a:r>
              <a:rPr lang="en-US" b="1" cap="small" dirty="0" smtClean="0"/>
              <a:t>Screening: </a:t>
            </a:r>
            <a:r>
              <a:rPr lang="en-US" dirty="0" smtClean="0"/>
              <a:t>The </a:t>
            </a:r>
            <a:r>
              <a:rPr lang="en-US" dirty="0"/>
              <a:t>Board has established a random drug testing program for employees/volunteers in a safety sensitive </a:t>
            </a:r>
            <a:r>
              <a:rPr lang="en-US" dirty="0" smtClean="0"/>
              <a:t>position (All Staff of the McCreary Co. School District). Employee/volunteers </a:t>
            </a:r>
            <a:r>
              <a:rPr lang="en-US" dirty="0"/>
              <a:t>will be notified when they are on the random pool for drug testing. Employees/volunteers must test on the day that drug testing takes place. If an employee/volunteer leaves school on the day of testing this could be considered an act of insubordination.</a:t>
            </a:r>
          </a:p>
          <a:p>
            <a:pPr hangingPunct="0"/>
            <a:endParaRPr lang="en-US" dirty="0" smtClean="0"/>
          </a:p>
          <a:p>
            <a:pPr hangingPunct="0"/>
            <a:endParaRPr lang="en-US" dirty="0"/>
          </a:p>
          <a:p>
            <a:endParaRPr lang="en-US" dirty="0"/>
          </a:p>
        </p:txBody>
      </p:sp>
    </p:spTree>
    <p:extLst>
      <p:ext uri="{BB962C8B-B14F-4D97-AF65-F5344CB8AC3E}">
        <p14:creationId xmlns:p14="http://schemas.microsoft.com/office/powerpoint/2010/main" val="1834615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Drug-Free/Alcohol-Free Schools</a:t>
            </a:r>
          </a:p>
        </p:txBody>
      </p:sp>
      <p:sp>
        <p:nvSpPr>
          <p:cNvPr id="3" name="Content Placeholder 2"/>
          <p:cNvSpPr>
            <a:spLocks noGrp="1"/>
          </p:cNvSpPr>
          <p:nvPr>
            <p:ph idx="1"/>
          </p:nvPr>
        </p:nvSpPr>
        <p:spPr/>
        <p:txBody>
          <a:bodyPr>
            <a:normAutofit fontScale="92500" lnSpcReduction="20000"/>
          </a:bodyPr>
          <a:lstStyle/>
          <a:p>
            <a:pPr hangingPunct="0"/>
            <a:r>
              <a:rPr lang="en-US" b="1" cap="small" dirty="0" smtClean="0"/>
              <a:t>Confidentiality : </a:t>
            </a:r>
            <a:r>
              <a:rPr lang="en-US" dirty="0" smtClean="0"/>
              <a:t>Appropriate </a:t>
            </a:r>
            <a:r>
              <a:rPr lang="en-US" dirty="0"/>
              <a:t>measures shall be taken to protect confidentiality throughout the testing process and in the handling of test results. Access to drug testing results shall be restricted on a need-to-know basis to those persons in positions designated by the </a:t>
            </a:r>
            <a:r>
              <a:rPr lang="en-US" dirty="0" smtClean="0"/>
              <a:t>Superintendent.</a:t>
            </a:r>
          </a:p>
          <a:p>
            <a:r>
              <a:rPr lang="en-US" b="1" dirty="0" smtClean="0"/>
              <a:t>Providing Documentation of a Prescription</a:t>
            </a:r>
            <a:r>
              <a:rPr lang="en-US" dirty="0" smtClean="0"/>
              <a:t>: Staff are not required to provide a prescription at the time of random drug testing. If a staff member has a positive drug screen it will confirmed by the Medical Review Officer. Staff will then be contacted to obtain additional information in regards to the prescription. </a:t>
            </a:r>
            <a:endParaRPr lang="en-US" dirty="0"/>
          </a:p>
        </p:txBody>
      </p:sp>
    </p:spTree>
    <p:extLst>
      <p:ext uri="{BB962C8B-B14F-4D97-AF65-F5344CB8AC3E}">
        <p14:creationId xmlns:p14="http://schemas.microsoft.com/office/powerpoint/2010/main" val="808992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Drug-Free/Alcohol-Free Schools</a:t>
            </a:r>
          </a:p>
        </p:txBody>
      </p:sp>
      <p:sp>
        <p:nvSpPr>
          <p:cNvPr id="3" name="Content Placeholder 2"/>
          <p:cNvSpPr>
            <a:spLocks noGrp="1"/>
          </p:cNvSpPr>
          <p:nvPr>
            <p:ph idx="1"/>
          </p:nvPr>
        </p:nvSpPr>
        <p:spPr/>
        <p:txBody>
          <a:bodyPr>
            <a:normAutofit fontScale="70000" lnSpcReduction="20000"/>
          </a:bodyPr>
          <a:lstStyle/>
          <a:p>
            <a:r>
              <a:rPr lang="en-US" dirty="0" smtClean="0"/>
              <a:t>2016/2017 Updates:</a:t>
            </a:r>
          </a:p>
          <a:p>
            <a:r>
              <a:rPr lang="en-US" dirty="0" smtClean="0"/>
              <a:t>Random drug testing will take place at every school on a monthly basis for all staff. </a:t>
            </a:r>
          </a:p>
          <a:p>
            <a:r>
              <a:rPr lang="en-US" dirty="0" smtClean="0"/>
              <a:t>Random drug testing will take place on a monthly basis for students at McCrery Central High School and McCreary Academy. A smaller student pool will be selected. </a:t>
            </a:r>
          </a:p>
          <a:p>
            <a:r>
              <a:rPr lang="en-US" dirty="0" smtClean="0"/>
              <a:t>In case of a shy bladder, a saliva test will be preformed in place of a urinalysis screen for all staff and students participating in the random </a:t>
            </a:r>
            <a:r>
              <a:rPr lang="en-US" dirty="0"/>
              <a:t>drug </a:t>
            </a:r>
            <a:r>
              <a:rPr lang="en-US" dirty="0" smtClean="0"/>
              <a:t>testing program.</a:t>
            </a:r>
          </a:p>
          <a:p>
            <a:r>
              <a:rPr lang="en-US" dirty="0"/>
              <a:t>03.13251 - Drug-Free/Alcohol-Free Schools (Certified) </a:t>
            </a:r>
          </a:p>
          <a:p>
            <a:r>
              <a:rPr lang="en-US" dirty="0"/>
              <a:t>03.23251 - Drug-Free/Alcohol-Free Schools (Classified)</a:t>
            </a:r>
          </a:p>
          <a:p>
            <a:endParaRPr lang="en-US" dirty="0" smtClean="0"/>
          </a:p>
          <a:p>
            <a:endParaRPr lang="en-US" dirty="0" smtClean="0"/>
          </a:p>
        </p:txBody>
      </p:sp>
    </p:spTree>
    <p:extLst>
      <p:ext uri="{BB962C8B-B14F-4D97-AF65-F5344CB8AC3E}">
        <p14:creationId xmlns:p14="http://schemas.microsoft.com/office/powerpoint/2010/main" val="1013121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1" y="914401"/>
            <a:ext cx="7848600" cy="3488266"/>
          </a:xfrm>
        </p:spPr>
        <p:txBody>
          <a:bodyPr/>
          <a:lstStyle/>
          <a:p>
            <a:r>
              <a:rPr lang="en-US" dirty="0" smtClean="0"/>
              <a:t>District Tobacco Policy</a:t>
            </a:r>
            <a:endParaRPr lang="en-US" dirty="0"/>
          </a:p>
        </p:txBody>
      </p:sp>
      <p:sp>
        <p:nvSpPr>
          <p:cNvPr id="3" name="Subtitle 2"/>
          <p:cNvSpPr>
            <a:spLocks noGrp="1"/>
          </p:cNvSpPr>
          <p:nvPr>
            <p:ph type="subTitle" idx="1"/>
          </p:nvPr>
        </p:nvSpPr>
        <p:spPr/>
        <p:txBody>
          <a:bodyPr/>
          <a:lstStyle/>
          <a:p>
            <a:r>
              <a:rPr lang="en-US" dirty="0" smtClean="0"/>
              <a:t>Mr. Skip Jones</a:t>
            </a:r>
            <a:endParaRPr lang="en-US" dirty="0"/>
          </a:p>
        </p:txBody>
      </p:sp>
    </p:spTree>
    <p:extLst>
      <p:ext uri="{BB962C8B-B14F-4D97-AF65-F5344CB8AC3E}">
        <p14:creationId xmlns:p14="http://schemas.microsoft.com/office/powerpoint/2010/main" val="1231239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u="words" dirty="0"/>
              <a:t>Use of Tobacco</a:t>
            </a:r>
            <a:br>
              <a:rPr lang="en-US" b="1" u="words" dirty="0"/>
            </a:br>
            <a:r>
              <a:rPr lang="en-US" dirty="0"/>
              <a:t>03.1327</a:t>
            </a:r>
          </a:p>
        </p:txBody>
      </p:sp>
      <p:sp>
        <p:nvSpPr>
          <p:cNvPr id="3" name="Subtitle 2"/>
          <p:cNvSpPr>
            <a:spLocks noGrp="1"/>
          </p:cNvSpPr>
          <p:nvPr>
            <p:ph type="subTitle" idx="1"/>
          </p:nvPr>
        </p:nvSpPr>
        <p:spPr/>
        <p:txBody>
          <a:bodyPr/>
          <a:lstStyle/>
          <a:p>
            <a:r>
              <a:rPr lang="en-US" b="1" dirty="0" smtClean="0"/>
              <a:t>Foster “Skip” Jones</a:t>
            </a:r>
            <a:endParaRPr lang="en-US" b="1" dirty="0"/>
          </a:p>
        </p:txBody>
      </p:sp>
    </p:spTree>
    <p:extLst>
      <p:ext uri="{BB962C8B-B14F-4D97-AF65-F5344CB8AC3E}">
        <p14:creationId xmlns:p14="http://schemas.microsoft.com/office/powerpoint/2010/main" val="636670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cap="small" dirty="0"/>
              <a:t>Definition of Tobacco Products and Tobacco Use</a:t>
            </a:r>
            <a:br>
              <a:rPr lang="en-US" b="1" cap="small" dirty="0"/>
            </a:br>
            <a:endParaRPr lang="en-US" dirty="0"/>
          </a:p>
        </p:txBody>
      </p:sp>
      <p:sp>
        <p:nvSpPr>
          <p:cNvPr id="3" name="Content Placeholder 2"/>
          <p:cNvSpPr>
            <a:spLocks noGrp="1"/>
          </p:cNvSpPr>
          <p:nvPr>
            <p:ph idx="1"/>
          </p:nvPr>
        </p:nvSpPr>
        <p:spPr/>
        <p:txBody>
          <a:bodyPr/>
          <a:lstStyle/>
          <a:p>
            <a:pPr marL="0" indent="0" hangingPunct="0">
              <a:buNone/>
            </a:pPr>
            <a:r>
              <a:rPr lang="en-US" dirty="0" smtClean="0"/>
              <a:t>For </a:t>
            </a:r>
            <a:r>
              <a:rPr lang="en-US" dirty="0"/>
              <a:t>the purposes of this policy, “tobacco product” is defined to include cigarettes, cigars, blunts, bidis, pipes, chewing tobacco, snuff, and any other items containing or reasonably resembling tobacco or tobacco products. “Tobacco use” includes smoking, chewing, dipping, or any other use of tobacco products.</a:t>
            </a:r>
          </a:p>
        </p:txBody>
      </p:sp>
    </p:spTree>
    <p:extLst>
      <p:ext uri="{BB962C8B-B14F-4D97-AF65-F5344CB8AC3E}">
        <p14:creationId xmlns:p14="http://schemas.microsoft.com/office/powerpoint/2010/main" val="1754370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53842"/>
            <a:ext cx="7886700" cy="1171424"/>
          </a:xfrm>
        </p:spPr>
        <p:txBody>
          <a:bodyPr>
            <a:normAutofit fontScale="90000"/>
          </a:bodyPr>
          <a:lstStyle/>
          <a:p>
            <a:pPr algn="ctr" hangingPunct="0"/>
            <a:r>
              <a:rPr lang="en-US" b="1" u="words" dirty="0"/>
              <a:t>Use of Tobacco</a:t>
            </a:r>
            <a:br>
              <a:rPr lang="en-US" b="1" u="words" dirty="0"/>
            </a:br>
            <a:r>
              <a:rPr lang="en-US" b="1" cap="small" dirty="0"/>
              <a:t>Use of Tobacco Prohibited</a:t>
            </a:r>
            <a:br>
              <a:rPr lang="en-US" b="1" cap="small" dirty="0"/>
            </a:br>
            <a:endParaRPr lang="en-US" dirty="0"/>
          </a:p>
        </p:txBody>
      </p:sp>
      <p:sp>
        <p:nvSpPr>
          <p:cNvPr id="3" name="Content Placeholder 2"/>
          <p:cNvSpPr>
            <a:spLocks noGrp="1"/>
          </p:cNvSpPr>
          <p:nvPr>
            <p:ph idx="1"/>
          </p:nvPr>
        </p:nvSpPr>
        <p:spPr>
          <a:xfrm>
            <a:off x="628650" y="1881121"/>
            <a:ext cx="7886700" cy="3834684"/>
          </a:xfrm>
        </p:spPr>
        <p:txBody>
          <a:bodyPr>
            <a:normAutofit fontScale="55000" lnSpcReduction="20000"/>
          </a:bodyPr>
          <a:lstStyle/>
          <a:p>
            <a:pPr marL="0" indent="0" hangingPunct="0">
              <a:buNone/>
            </a:pPr>
            <a:r>
              <a:rPr lang="en-US" dirty="0" smtClean="0"/>
              <a:t>Tobacco </a:t>
            </a:r>
            <a:r>
              <a:rPr lang="en-US" dirty="0"/>
              <a:t>use, including alternative nicotine products and vapor products, is prohibited twenty-four (24) hours a day, seven (7) days a week, inside Board-owned buildings or vehicles, on school owned property, and during school-related student trips.</a:t>
            </a:r>
          </a:p>
          <a:p>
            <a:pPr hangingPunct="0"/>
            <a:r>
              <a:rPr lang="en-US" dirty="0"/>
              <a:t>Beginning with the 2015-2016 school year, McCreary County Schools shall become a 100% tobacco-free District and adhere to the following:</a:t>
            </a:r>
          </a:p>
          <a:p>
            <a:pPr hangingPunct="0"/>
            <a:r>
              <a:rPr lang="en-US" dirty="0"/>
              <a:t>No staff member is permitted to use any tobacco product at any time, including non-school hours:</a:t>
            </a:r>
          </a:p>
          <a:p>
            <a:pPr lvl="0" hangingPunct="0"/>
            <a:r>
              <a:rPr lang="en-US" dirty="0"/>
              <a:t>In any building, facility, or vehicle owned, leased, rented or chartered by the McCreary County School District;</a:t>
            </a:r>
          </a:p>
          <a:p>
            <a:pPr lvl="0" hangingPunct="0"/>
            <a:r>
              <a:rPr lang="en-US" dirty="0"/>
              <a:t>on any school grounds and property, including athletic fields and parking lots, owned leased, rented or chartered by the McCreary County Board of Education; or</a:t>
            </a:r>
          </a:p>
          <a:p>
            <a:pPr lvl="0" hangingPunct="0"/>
            <a:r>
              <a:rPr lang="en-US" dirty="0"/>
              <a:t>at any school-sponsored or school-related event on-campus or off-campus.</a:t>
            </a:r>
          </a:p>
          <a:p>
            <a:pPr marL="0" indent="0" hangingPunct="0">
              <a:buNone/>
            </a:pPr>
            <a:r>
              <a:rPr lang="en-US" dirty="0"/>
              <a:t>In addition, District employees, school volunteers, contractors or other persons performing services on behalf of the District also are prohibited from using tobacco products at any time while on duty and in the presence of students, either on or off school grounds.</a:t>
            </a:r>
          </a:p>
          <a:p>
            <a:pPr marL="0" indent="0" hangingPunct="0">
              <a:buNone/>
            </a:pPr>
            <a:r>
              <a:rPr lang="en-US" dirty="0"/>
              <a:t>Tobacco products may be included in instructional or research activities in public school buildings if the activity is conducted or supervised by the faculty member overseeing the instruction or research and the activity does not include smoking, chewing, or otherwise ingesting the tobacco product.</a:t>
            </a:r>
          </a:p>
          <a:p>
            <a:pPr marL="0" indent="0">
              <a:buNone/>
            </a:pPr>
            <a:endParaRPr lang="en-US" dirty="0"/>
          </a:p>
        </p:txBody>
      </p:sp>
    </p:spTree>
    <p:extLst>
      <p:ext uri="{BB962C8B-B14F-4D97-AF65-F5344CB8AC3E}">
        <p14:creationId xmlns:p14="http://schemas.microsoft.com/office/powerpoint/2010/main" val="759831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Tobacco Policy Cont.</a:t>
            </a:r>
            <a:endParaRPr lang="en-US" b="1" dirty="0"/>
          </a:p>
        </p:txBody>
      </p:sp>
      <p:sp>
        <p:nvSpPr>
          <p:cNvPr id="3" name="Content Placeholder 2"/>
          <p:cNvSpPr>
            <a:spLocks noGrp="1"/>
          </p:cNvSpPr>
          <p:nvPr>
            <p:ph idx="1"/>
          </p:nvPr>
        </p:nvSpPr>
        <p:spPr/>
        <p:txBody>
          <a:bodyPr>
            <a:normAutofit fontScale="70000" lnSpcReduction="20000"/>
          </a:bodyPr>
          <a:lstStyle/>
          <a:p>
            <a:pPr marL="0" indent="0" hangingPunct="0">
              <a:buNone/>
            </a:pPr>
            <a:r>
              <a:rPr lang="en-US" b="1" cap="small" dirty="0" smtClean="0"/>
              <a:t>Signage</a:t>
            </a:r>
            <a:endParaRPr lang="en-US" b="1" cap="small" dirty="0"/>
          </a:p>
          <a:p>
            <a:pPr hangingPunct="0"/>
            <a:r>
              <a:rPr lang="en-US" dirty="0"/>
              <a:t>Signs shall be posted in a manner and location that adequately notify students, staff, and visitors of the 100% tobacco-free schools policy.</a:t>
            </a:r>
          </a:p>
          <a:p>
            <a:pPr marL="0" indent="0" hangingPunct="0">
              <a:buNone/>
            </a:pPr>
            <a:r>
              <a:rPr lang="en-US" b="1" cap="small" dirty="0"/>
              <a:t>Enforcement for Staff</a:t>
            </a:r>
          </a:p>
          <a:p>
            <a:pPr hangingPunct="0"/>
            <a:r>
              <a:rPr lang="en-US" dirty="0"/>
              <a:t>Consequences for employees who violate the tobacco use policy shall be in accordance with personnel policies and may include verbal warning, written reprimand, or termination.</a:t>
            </a:r>
          </a:p>
          <a:p>
            <a:pPr marL="0" indent="0" hangingPunct="0">
              <a:buNone/>
            </a:pPr>
            <a:r>
              <a:rPr lang="en-US" b="1" cap="small" dirty="0"/>
              <a:t>Opportunities for Cessation</a:t>
            </a:r>
          </a:p>
          <a:p>
            <a:pPr hangingPunct="0"/>
            <a:r>
              <a:rPr lang="en-US" dirty="0"/>
              <a:t>The administration shall consult with the county health department and other appropriate health organizations to provide employees with information and access to support systems, programs and services to encourage them to abstain from the use of tobacco products.</a:t>
            </a:r>
          </a:p>
          <a:p>
            <a:endParaRPr lang="en-US" dirty="0"/>
          </a:p>
        </p:txBody>
      </p:sp>
    </p:spTree>
    <p:extLst>
      <p:ext uri="{BB962C8B-B14F-4D97-AF65-F5344CB8AC3E}">
        <p14:creationId xmlns:p14="http://schemas.microsoft.com/office/powerpoint/2010/main" val="1545246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685799"/>
          </a:xfrm>
        </p:spPr>
        <p:txBody>
          <a:bodyPr>
            <a:normAutofit fontScale="90000"/>
          </a:bodyPr>
          <a:lstStyle/>
          <a:p>
            <a:pPr algn="ctr"/>
            <a:r>
              <a:rPr lang="en-US" b="1" cap="small" dirty="0"/>
              <a:t>Procedures for Implementation</a:t>
            </a:r>
            <a:br>
              <a:rPr lang="en-US" b="1" cap="small" dirty="0"/>
            </a:br>
            <a:endParaRPr lang="en-US" dirty="0"/>
          </a:p>
        </p:txBody>
      </p:sp>
      <p:sp>
        <p:nvSpPr>
          <p:cNvPr id="3" name="Content Placeholder 2"/>
          <p:cNvSpPr>
            <a:spLocks noGrp="1"/>
          </p:cNvSpPr>
          <p:nvPr>
            <p:ph idx="1"/>
          </p:nvPr>
        </p:nvSpPr>
        <p:spPr>
          <a:xfrm>
            <a:off x="982133" y="1981200"/>
            <a:ext cx="7704667" cy="3429000"/>
          </a:xfrm>
        </p:spPr>
        <p:txBody>
          <a:bodyPr>
            <a:noAutofit/>
          </a:bodyPr>
          <a:lstStyle/>
          <a:p>
            <a:pPr marL="0" indent="0" hangingPunct="0">
              <a:buNone/>
            </a:pPr>
            <a:r>
              <a:rPr lang="en-US" sz="2000" dirty="0"/>
              <a:t>The administration shall develop a plan for communicating the policy that may include information in employee handbooks, announcements at school-sponsored for school-related events, and appropriate signage in buildings and around campus. An enforcement protocol, which identifies consequences for staff who violate the policy, shall be created and communicated to all staff.</a:t>
            </a:r>
          </a:p>
          <a:p>
            <a:pPr marL="0" indent="0" hangingPunct="0">
              <a:buNone/>
            </a:pPr>
            <a:r>
              <a:rPr lang="en-US" sz="2000" b="1" cap="small" dirty="0"/>
              <a:t>References:</a:t>
            </a:r>
          </a:p>
          <a:p>
            <a:pPr marL="0" indent="0" hangingPunct="0">
              <a:buNone/>
            </a:pPr>
            <a:r>
              <a:rPr lang="en-US" sz="2000" u="sng" dirty="0">
                <a:hlinkClick r:id="rId2"/>
              </a:rPr>
              <a:t>OAG 81‑295</a:t>
            </a:r>
            <a:endParaRPr lang="en-US" sz="2000" dirty="0"/>
          </a:p>
          <a:p>
            <a:pPr marL="0" indent="0" hangingPunct="0">
              <a:buNone/>
            </a:pPr>
            <a:r>
              <a:rPr lang="en-US" sz="2000" u="sng" dirty="0">
                <a:hlinkClick r:id="rId3"/>
              </a:rPr>
              <a:t>OAG 91‑137</a:t>
            </a:r>
            <a:endParaRPr lang="en-US" sz="2000" dirty="0"/>
          </a:p>
          <a:p>
            <a:pPr marL="0" indent="0" hangingPunct="0">
              <a:buNone/>
            </a:pPr>
            <a:r>
              <a:rPr lang="en-US" sz="2000" u="sng" dirty="0">
                <a:hlinkClick r:id="rId4"/>
              </a:rPr>
              <a:t>KRS 160.290</a:t>
            </a:r>
            <a:endParaRPr lang="en-US" sz="2000" dirty="0"/>
          </a:p>
          <a:p>
            <a:pPr marL="0" indent="0" hangingPunct="0">
              <a:buNone/>
            </a:pPr>
            <a:r>
              <a:rPr lang="en-US" sz="2000" u="sng" dirty="0">
                <a:hlinkClick r:id="rId5"/>
              </a:rPr>
              <a:t>KRS 160.340</a:t>
            </a:r>
            <a:endParaRPr lang="en-US" sz="2000" dirty="0"/>
          </a:p>
          <a:p>
            <a:pPr marL="0" indent="0" hangingPunct="0">
              <a:buNone/>
            </a:pPr>
            <a:r>
              <a:rPr lang="en-US" sz="2000" u="sng" dirty="0">
                <a:hlinkClick r:id="rId6"/>
              </a:rPr>
              <a:t>KRS 438.050</a:t>
            </a:r>
            <a:endParaRPr lang="en-US" sz="2000" dirty="0"/>
          </a:p>
          <a:p>
            <a:pPr marL="0" indent="0" hangingPunct="0">
              <a:buNone/>
            </a:pPr>
            <a:r>
              <a:rPr lang="en-US" sz="2000" dirty="0"/>
              <a:t>P.L. 114-95, (The Every Student Succeeds Act of 2015)</a:t>
            </a:r>
          </a:p>
          <a:p>
            <a:pPr marL="0" indent="0" hangingPunct="0">
              <a:buNone/>
            </a:pPr>
            <a:r>
              <a:rPr lang="en-US" sz="2000" b="1" cap="small" dirty="0"/>
              <a:t>Related Policy:</a:t>
            </a:r>
          </a:p>
          <a:p>
            <a:pPr marL="0" indent="0" hangingPunct="0">
              <a:buNone/>
            </a:pPr>
            <a:r>
              <a:rPr lang="en-US" sz="2000" dirty="0"/>
              <a:t>09.4232</a:t>
            </a:r>
          </a:p>
        </p:txBody>
      </p:sp>
    </p:spTree>
    <p:extLst>
      <p:ext uri="{BB962C8B-B14F-4D97-AF65-F5344CB8AC3E}">
        <p14:creationId xmlns:p14="http://schemas.microsoft.com/office/powerpoint/2010/main" val="1445779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286000"/>
            <a:ext cx="7848600" cy="1583266"/>
          </a:xfrm>
        </p:spPr>
        <p:txBody>
          <a:bodyPr>
            <a:normAutofit/>
          </a:bodyPr>
          <a:lstStyle/>
          <a:p>
            <a:r>
              <a:rPr lang="en-US" sz="4800" dirty="0" smtClean="0"/>
              <a:t>Harassment &amp; Discrimination</a:t>
            </a:r>
            <a:endParaRPr lang="en-US" sz="4800" dirty="0"/>
          </a:p>
        </p:txBody>
      </p:sp>
      <p:sp>
        <p:nvSpPr>
          <p:cNvPr id="3" name="Subtitle 2"/>
          <p:cNvSpPr>
            <a:spLocks noGrp="1"/>
          </p:cNvSpPr>
          <p:nvPr>
            <p:ph type="subTitle" idx="1"/>
          </p:nvPr>
        </p:nvSpPr>
        <p:spPr>
          <a:xfrm>
            <a:off x="2895600" y="3886199"/>
            <a:ext cx="5762563" cy="1364531"/>
          </a:xfrm>
        </p:spPr>
        <p:txBody>
          <a:bodyPr/>
          <a:lstStyle/>
          <a:p>
            <a:r>
              <a:rPr lang="en-US" dirty="0" smtClean="0"/>
              <a:t>Dr. Clint Taylor</a:t>
            </a:r>
            <a:endParaRPr lang="en-US" dirty="0"/>
          </a:p>
        </p:txBody>
      </p:sp>
    </p:spTree>
    <p:extLst>
      <p:ext uri="{BB962C8B-B14F-4D97-AF65-F5344CB8AC3E}">
        <p14:creationId xmlns:p14="http://schemas.microsoft.com/office/powerpoint/2010/main" val="483120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Harassment / Discrimination 03.262</a:t>
            </a:r>
            <a:endParaRPr lang="en-US" dirty="0"/>
          </a:p>
        </p:txBody>
      </p:sp>
      <p:sp>
        <p:nvSpPr>
          <p:cNvPr id="3" name="Subtitle 2"/>
          <p:cNvSpPr>
            <a:spLocks noGrp="1"/>
          </p:cNvSpPr>
          <p:nvPr>
            <p:ph type="subTitle" idx="1"/>
          </p:nvPr>
        </p:nvSpPr>
        <p:spPr/>
        <p:txBody>
          <a:bodyPr/>
          <a:lstStyle/>
          <a:p>
            <a:r>
              <a:rPr lang="en-US" dirty="0" smtClean="0"/>
              <a:t>Dr. Clint E. Taylor</a:t>
            </a:r>
            <a:endParaRPr lang="en-US" dirty="0"/>
          </a:p>
        </p:txBody>
      </p:sp>
    </p:spTree>
    <p:extLst>
      <p:ext uri="{BB962C8B-B14F-4D97-AF65-F5344CB8AC3E}">
        <p14:creationId xmlns:p14="http://schemas.microsoft.com/office/powerpoint/2010/main" val="2502024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Harassment / Discrimination –Slide 1</a:t>
            </a:r>
            <a:endParaRPr lang="en-US" sz="3600" dirty="0"/>
          </a:p>
        </p:txBody>
      </p:sp>
      <p:sp>
        <p:nvSpPr>
          <p:cNvPr id="3" name="Content Placeholder 2"/>
          <p:cNvSpPr>
            <a:spLocks noGrp="1"/>
          </p:cNvSpPr>
          <p:nvPr>
            <p:ph idx="1"/>
          </p:nvPr>
        </p:nvSpPr>
        <p:spPr/>
        <p:txBody>
          <a:bodyPr>
            <a:normAutofit fontScale="85000" lnSpcReduction="10000"/>
          </a:bodyPr>
          <a:lstStyle/>
          <a:p>
            <a:r>
              <a:rPr lang="en-US" dirty="0" smtClean="0"/>
              <a:t>Definition – Harassment / Discrimination is unlawful behavior based on race, color, national origin, age, religion, sex, genetic information or disability of an employee involving intimidation by threats of or actual physical violence; the creation, by whatever means, of a climate of hostility or intimidation, or the use of language, conduct, or symbols in such manner as to be commonly understood to convey hatred or prejudice.</a:t>
            </a:r>
          </a:p>
          <a:p>
            <a:r>
              <a:rPr lang="en-US" dirty="0" smtClean="0"/>
              <a:t>Prohibition – is prohibited at all times on school property and off school grounds during school – sponsored activities.  District staff shall provide for a prompt and equitable resolution of complaints concerning harassment / discrimination.</a:t>
            </a:r>
            <a:endParaRPr lang="en-US" dirty="0"/>
          </a:p>
        </p:txBody>
      </p:sp>
    </p:spTree>
    <p:extLst>
      <p:ext uri="{BB962C8B-B14F-4D97-AF65-F5344CB8AC3E}">
        <p14:creationId xmlns:p14="http://schemas.microsoft.com/office/powerpoint/2010/main" val="3800669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Harassment / Discrimination </a:t>
            </a:r>
            <a:r>
              <a:rPr lang="en-US" sz="3600" dirty="0" smtClean="0"/>
              <a:t>– Slide 2</a:t>
            </a:r>
            <a:endParaRPr lang="en-US" sz="3600" dirty="0"/>
          </a:p>
        </p:txBody>
      </p:sp>
      <p:sp>
        <p:nvSpPr>
          <p:cNvPr id="3" name="Content Placeholder 2"/>
          <p:cNvSpPr>
            <a:spLocks noGrp="1"/>
          </p:cNvSpPr>
          <p:nvPr>
            <p:ph idx="1"/>
          </p:nvPr>
        </p:nvSpPr>
        <p:spPr/>
        <p:txBody>
          <a:bodyPr>
            <a:normAutofit fontScale="85000" lnSpcReduction="10000"/>
          </a:bodyPr>
          <a:lstStyle/>
          <a:p>
            <a:r>
              <a:rPr lang="en-US" dirty="0" smtClean="0"/>
              <a:t>Disciplinary Actions – employees who engage in harassment / discrimination of another employee or a student on the basis of any of the areas mentioned above shall be subject to disciplinary actions including but not limited to termination of employment.</a:t>
            </a:r>
          </a:p>
          <a:p>
            <a:r>
              <a:rPr lang="en-US" dirty="0" smtClean="0"/>
              <a:t>Guidelines – </a:t>
            </a:r>
            <a:r>
              <a:rPr lang="en-US" dirty="0"/>
              <a:t>Employees who believe they or any other employee, student, or visitor is being or has been subjected to harassment/discrimination shall, as soon as reasonably practicable, report it. In each school building, the Principal is the person responsible for receiving reports of harassment/discrimination at the building level. Otherwise, reports of harassment/discrimination may be made directly to the Superintendent.</a:t>
            </a:r>
          </a:p>
        </p:txBody>
      </p:sp>
    </p:spTree>
    <p:extLst>
      <p:ext uri="{BB962C8B-B14F-4D97-AF65-F5344CB8AC3E}">
        <p14:creationId xmlns:p14="http://schemas.microsoft.com/office/powerpoint/2010/main" val="11683582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Harassment / Discrimination </a:t>
            </a:r>
            <a:r>
              <a:rPr lang="en-US" sz="3600" dirty="0" smtClean="0"/>
              <a:t>– Slide 3</a:t>
            </a:r>
            <a:endParaRPr lang="en-US" sz="3600" dirty="0"/>
          </a:p>
        </p:txBody>
      </p:sp>
      <p:sp>
        <p:nvSpPr>
          <p:cNvPr id="3" name="Content Placeholder 2"/>
          <p:cNvSpPr>
            <a:spLocks noGrp="1"/>
          </p:cNvSpPr>
          <p:nvPr>
            <p:ph idx="1"/>
          </p:nvPr>
        </p:nvSpPr>
        <p:spPr/>
        <p:txBody>
          <a:bodyPr>
            <a:normAutofit fontScale="92500" lnSpcReduction="10000"/>
          </a:bodyPr>
          <a:lstStyle/>
          <a:p>
            <a:pPr hangingPunct="0"/>
            <a:r>
              <a:rPr lang="en-US" dirty="0" smtClean="0"/>
              <a:t>Guidelines Continued - </a:t>
            </a:r>
            <a:r>
              <a:rPr lang="en-US" dirty="0"/>
              <a:t>Additionally, if sexual discrimination or harassment is being alleged, reports may be made directly to the District Title IX Coordinator. Complaints of harassment/discrimination, whether verbal or written, shall lead to a documented investigation and a written report. </a:t>
            </a:r>
          </a:p>
          <a:p>
            <a:pPr hangingPunct="0"/>
            <a:r>
              <a:rPr lang="en-US" dirty="0"/>
              <a:t>In applicable cases, employees must report harassment/discrimination to appropriate law enforcement authorities in accordance with </a:t>
            </a:r>
            <a:r>
              <a:rPr lang="en-US" dirty="0" smtClean="0"/>
              <a:t>law.</a:t>
            </a:r>
            <a:r>
              <a:rPr lang="en-US" baseline="30000" dirty="0" smtClean="0"/>
              <a:t>1</a:t>
            </a:r>
            <a:r>
              <a:rPr lang="en-US" dirty="0" smtClean="0"/>
              <a:t> KRS 158.156</a:t>
            </a:r>
            <a:endParaRPr lang="en-US" dirty="0"/>
          </a:p>
          <a:p>
            <a:r>
              <a:rPr lang="en-US" dirty="0" smtClean="0"/>
              <a:t>Superintendent investigation timeline.</a:t>
            </a:r>
            <a:endParaRPr lang="en-US" dirty="0"/>
          </a:p>
        </p:txBody>
      </p:sp>
    </p:spTree>
    <p:extLst>
      <p:ext uri="{BB962C8B-B14F-4D97-AF65-F5344CB8AC3E}">
        <p14:creationId xmlns:p14="http://schemas.microsoft.com/office/powerpoint/2010/main" val="6841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Harassment / Discrimination </a:t>
            </a:r>
            <a:r>
              <a:rPr lang="en-US" sz="3600" dirty="0" smtClean="0"/>
              <a:t>– Slide 4</a:t>
            </a:r>
            <a:endParaRPr lang="en-US" sz="3600" dirty="0"/>
          </a:p>
        </p:txBody>
      </p:sp>
      <p:sp>
        <p:nvSpPr>
          <p:cNvPr id="3" name="Content Placeholder 2"/>
          <p:cNvSpPr>
            <a:spLocks noGrp="1"/>
          </p:cNvSpPr>
          <p:nvPr>
            <p:ph idx="1"/>
          </p:nvPr>
        </p:nvSpPr>
        <p:spPr/>
        <p:txBody>
          <a:bodyPr>
            <a:normAutofit fontScale="70000" lnSpcReduction="20000"/>
          </a:bodyPr>
          <a:lstStyle/>
          <a:p>
            <a:r>
              <a:rPr lang="en-US" dirty="0" smtClean="0"/>
              <a:t>Prohibited Conduct examples include but are not limited to:</a:t>
            </a:r>
          </a:p>
          <a:p>
            <a:pPr marL="385763" indent="-385763">
              <a:buFont typeface="+mj-lt"/>
              <a:buAutoNum type="arabicPeriod"/>
            </a:pPr>
            <a:r>
              <a:rPr lang="en-US" dirty="0"/>
              <a:t>Any nicknames, slurs, stories, jokes, written materials or pictures that are lewd, vulgar, or profane and relate to any of the protected categories listed in the definition of harassment/discrimination contained in this policy;</a:t>
            </a:r>
          </a:p>
          <a:p>
            <a:pPr marL="385763" indent="-385763">
              <a:buFont typeface="+mj-lt"/>
              <a:buAutoNum type="arabicPeriod"/>
            </a:pPr>
            <a:r>
              <a:rPr lang="en-US" dirty="0"/>
              <a:t>Unwanted touching, sexual advances, requests for sexual favors, and spreading sexual rumors;</a:t>
            </a:r>
          </a:p>
          <a:p>
            <a:pPr marL="385763" indent="-385763">
              <a:buFont typeface="+mj-lt"/>
              <a:buAutoNum type="arabicPeriod"/>
            </a:pPr>
            <a:r>
              <a:rPr lang="en-US" dirty="0"/>
              <a:t>Instances involving sexual violence;</a:t>
            </a:r>
          </a:p>
          <a:p>
            <a:pPr marL="385763" indent="-385763">
              <a:buFont typeface="+mj-lt"/>
              <a:buAutoNum type="arabicPeriod"/>
            </a:pPr>
            <a:r>
              <a:rPr lang="en-US" dirty="0"/>
              <a:t>Causing an employee to believe that he or she must submit to unwelcome sexual conduct in order to maintain employment or that a personnel decision will be based on whether or not the employee submits to unwelcome sexual conduct;</a:t>
            </a:r>
          </a:p>
          <a:p>
            <a:pPr marL="385763" indent="-385763">
              <a:buFont typeface="+mj-lt"/>
              <a:buAutoNum type="arabicPeriod"/>
            </a:pPr>
            <a:endParaRPr lang="en-US" dirty="0"/>
          </a:p>
        </p:txBody>
      </p:sp>
    </p:spTree>
    <p:extLst>
      <p:ext uri="{BB962C8B-B14F-4D97-AF65-F5344CB8AC3E}">
        <p14:creationId xmlns:p14="http://schemas.microsoft.com/office/powerpoint/2010/main" val="11645243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Harassment / Discrimination </a:t>
            </a:r>
            <a:r>
              <a:rPr lang="en-US" sz="3600" dirty="0" smtClean="0"/>
              <a:t>– Slide </a:t>
            </a:r>
            <a:r>
              <a:rPr lang="en-US" sz="3600" dirty="0"/>
              <a:t>5</a:t>
            </a:r>
          </a:p>
        </p:txBody>
      </p:sp>
      <p:sp>
        <p:nvSpPr>
          <p:cNvPr id="3" name="Content Placeholder 2"/>
          <p:cNvSpPr>
            <a:spLocks noGrp="1"/>
          </p:cNvSpPr>
          <p:nvPr>
            <p:ph idx="1"/>
          </p:nvPr>
        </p:nvSpPr>
        <p:spPr/>
        <p:txBody>
          <a:bodyPr>
            <a:normAutofit fontScale="77500" lnSpcReduction="20000"/>
          </a:bodyPr>
          <a:lstStyle/>
          <a:p>
            <a:r>
              <a:rPr lang="en-US" dirty="0" smtClean="0"/>
              <a:t>Prohibited Conduct examples include but are not limited to:</a:t>
            </a:r>
          </a:p>
          <a:p>
            <a:pPr marL="385763" indent="-385763">
              <a:buFont typeface="+mj-lt"/>
              <a:buAutoNum type="arabicPeriod" startAt="5"/>
            </a:pPr>
            <a:r>
              <a:rPr lang="en-US" dirty="0"/>
              <a:t>Implied or overt threats of physical violence or acts of aggression or assault based on any of the protected categories;</a:t>
            </a:r>
          </a:p>
          <a:p>
            <a:pPr marL="385763" indent="-385763">
              <a:buFont typeface="+mj-lt"/>
              <a:buAutoNum type="arabicPeriod" startAt="5"/>
            </a:pPr>
            <a:r>
              <a:rPr lang="en-US" dirty="0"/>
              <a:t>Seeking to involve individuals with disabilities in antisocial, dangerous or criminal activity where they, because of disability, are unable to comprehend fully or consent to the activity; and</a:t>
            </a:r>
          </a:p>
          <a:p>
            <a:pPr marL="385763" indent="-385763">
              <a:buFont typeface="+mj-lt"/>
              <a:buAutoNum type="arabicPeriod" startAt="5"/>
            </a:pPr>
            <a:r>
              <a:rPr lang="en-US" dirty="0"/>
              <a:t>Destroying or damaging an individual's property based on any of the protected categories.</a:t>
            </a:r>
          </a:p>
          <a:p>
            <a:r>
              <a:rPr lang="en-US" dirty="0" smtClean="0"/>
              <a:t>Confidentiality - </a:t>
            </a:r>
            <a:r>
              <a:rPr lang="en-US" dirty="0"/>
              <a:t>District employees involved in the investigation of complaints shall respect, as much as possible, the privacy and anonymity of all parties involved.</a:t>
            </a:r>
          </a:p>
          <a:p>
            <a:endParaRPr lang="en-US" dirty="0"/>
          </a:p>
        </p:txBody>
      </p:sp>
    </p:spTree>
    <p:extLst>
      <p:ext uri="{BB962C8B-B14F-4D97-AF65-F5344CB8AC3E}">
        <p14:creationId xmlns:p14="http://schemas.microsoft.com/office/powerpoint/2010/main" val="2142628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Harassment / Discrimination </a:t>
            </a:r>
            <a:r>
              <a:rPr lang="en-US" sz="3600" dirty="0" smtClean="0"/>
              <a:t>– Slide 6</a:t>
            </a:r>
            <a:endParaRPr lang="en-US" sz="3600" dirty="0"/>
          </a:p>
        </p:txBody>
      </p:sp>
      <p:sp>
        <p:nvSpPr>
          <p:cNvPr id="3" name="Content Placeholder 2"/>
          <p:cNvSpPr>
            <a:spLocks noGrp="1"/>
          </p:cNvSpPr>
          <p:nvPr>
            <p:ph idx="1"/>
          </p:nvPr>
        </p:nvSpPr>
        <p:spPr/>
        <p:txBody>
          <a:bodyPr>
            <a:normAutofit fontScale="77500" lnSpcReduction="20000"/>
          </a:bodyPr>
          <a:lstStyle/>
          <a:p>
            <a:pPr hangingPunct="0"/>
            <a:r>
              <a:rPr lang="en-US" dirty="0" smtClean="0"/>
              <a:t>Appeal - </a:t>
            </a:r>
            <a:r>
              <a:rPr lang="en-US" dirty="0"/>
              <a:t>Upon the completion of the investigation and correction of the </a:t>
            </a:r>
            <a:r>
              <a:rPr lang="en-US" dirty="0" smtClean="0"/>
              <a:t>conditions, </a:t>
            </a:r>
            <a:r>
              <a:rPr lang="en-US" dirty="0"/>
              <a:t>any party may appeal in writing any part of the findings and corrective actions to the </a:t>
            </a:r>
            <a:r>
              <a:rPr lang="en-US" dirty="0" smtClean="0"/>
              <a:t>Superintendent. If </a:t>
            </a:r>
            <a:r>
              <a:rPr lang="en-US" dirty="0"/>
              <a:t>a supervisory staff member is an alleged </a:t>
            </a:r>
            <a:r>
              <a:rPr lang="en-US" dirty="0" smtClean="0"/>
              <a:t>party, </a:t>
            </a:r>
            <a:r>
              <a:rPr lang="en-US" dirty="0"/>
              <a:t>provision shall be made for addressing the complaint to a higher level of </a:t>
            </a:r>
            <a:r>
              <a:rPr lang="en-US" dirty="0" smtClean="0"/>
              <a:t>authority. Failure </a:t>
            </a:r>
            <a:r>
              <a:rPr lang="en-US" dirty="0"/>
              <a:t>by employees to report, notify, and/or initiate an investigation of alleged harassment/discrimination as required by this policy or to take corrective action shall be cause for disciplinary action.</a:t>
            </a:r>
          </a:p>
          <a:p>
            <a:pPr hangingPunct="0"/>
            <a:r>
              <a:rPr lang="en-US" dirty="0" smtClean="0"/>
              <a:t>Retaliation Prohibited - </a:t>
            </a:r>
            <a:r>
              <a:rPr lang="en-US" dirty="0"/>
              <a:t>No one shall retaliate against an employee or student because s/he submits a grievance, assists or participates in an investigation, proceeding, or </a:t>
            </a:r>
            <a:r>
              <a:rPr lang="en-US" dirty="0" smtClean="0"/>
              <a:t>hearing. </a:t>
            </a:r>
            <a:r>
              <a:rPr lang="en-US" dirty="0"/>
              <a:t>Upon the resolution of allegations, the Superintendent shall take steps to protect employees and students against retaliation.</a:t>
            </a:r>
          </a:p>
          <a:p>
            <a:pPr marL="0" indent="0" hangingPunct="0">
              <a:buNone/>
            </a:pPr>
            <a:endParaRPr lang="en-US" dirty="0"/>
          </a:p>
        </p:txBody>
      </p:sp>
    </p:spTree>
    <p:extLst>
      <p:ext uri="{BB962C8B-B14F-4D97-AF65-F5344CB8AC3E}">
        <p14:creationId xmlns:p14="http://schemas.microsoft.com/office/powerpoint/2010/main" val="3262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mtClean="0"/>
              <a:t>Grievance Procedures</a:t>
            </a:r>
            <a:endParaRPr lang="en-US" dirty="0"/>
          </a:p>
        </p:txBody>
      </p:sp>
      <p:sp>
        <p:nvSpPr>
          <p:cNvPr id="3" name="Subtitle 2"/>
          <p:cNvSpPr>
            <a:spLocks noGrp="1"/>
          </p:cNvSpPr>
          <p:nvPr>
            <p:ph type="subTitle" idx="1"/>
          </p:nvPr>
        </p:nvSpPr>
        <p:spPr/>
        <p:txBody>
          <a:bodyPr/>
          <a:lstStyle/>
          <a:p>
            <a:r>
              <a:rPr lang="en-US" dirty="0" smtClean="0"/>
              <a:t>Rebecca Blakley</a:t>
            </a:r>
            <a:endParaRPr lang="en-US" dirty="0"/>
          </a:p>
        </p:txBody>
      </p:sp>
    </p:spTree>
    <p:extLst>
      <p:ext uri="{BB962C8B-B14F-4D97-AF65-F5344CB8AC3E}">
        <p14:creationId xmlns:p14="http://schemas.microsoft.com/office/powerpoint/2010/main" val="1098422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Grievance Procedures –Slide 1</a:t>
            </a:r>
            <a:endParaRPr lang="en-US" dirty="0"/>
          </a:p>
        </p:txBody>
      </p:sp>
      <p:sp>
        <p:nvSpPr>
          <p:cNvPr id="3" name="Content Placeholder 2"/>
          <p:cNvSpPr>
            <a:spLocks noGrp="1"/>
          </p:cNvSpPr>
          <p:nvPr>
            <p:ph idx="1"/>
          </p:nvPr>
        </p:nvSpPr>
        <p:spPr/>
        <p:txBody>
          <a:bodyPr>
            <a:normAutofit fontScale="85000" lnSpcReduction="10000"/>
          </a:bodyPr>
          <a:lstStyle/>
          <a:p>
            <a:pPr hangingPunct="0"/>
            <a:r>
              <a:rPr lang="en-US" dirty="0"/>
              <a:t>The Superintendent shall develop specific grievance procedures to include, but not be limited to, the opportunity for grievances to be addressed and resolved at each level of the chain of command from the point of origin, time limitations for the filing and the appeal of a grievance, and procedures for the orderly review and appeal of each individual grievance.</a:t>
            </a:r>
          </a:p>
          <a:p>
            <a:pPr hangingPunct="0"/>
            <a:r>
              <a:rPr lang="en-US" dirty="0"/>
              <a:t>Grievances are individual in nature and must be brought by the individual grievant.</a:t>
            </a:r>
          </a:p>
          <a:p>
            <a:pPr hangingPunct="0"/>
            <a:r>
              <a:rPr lang="en-US" dirty="0"/>
              <a:t>The Board shall take action only on those grievances that fall within the authority of the Board.</a:t>
            </a:r>
          </a:p>
          <a:p>
            <a:endParaRPr lang="en-US" dirty="0"/>
          </a:p>
        </p:txBody>
      </p:sp>
    </p:spTree>
    <p:extLst>
      <p:ext uri="{BB962C8B-B14F-4D97-AF65-F5344CB8AC3E}">
        <p14:creationId xmlns:p14="http://schemas.microsoft.com/office/powerpoint/2010/main" val="1423914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Grievance Procedures – Slide 2</a:t>
            </a:r>
            <a:endParaRPr lang="en-US" dirty="0"/>
          </a:p>
        </p:txBody>
      </p:sp>
      <p:sp>
        <p:nvSpPr>
          <p:cNvPr id="3" name="Content Placeholder 2"/>
          <p:cNvSpPr>
            <a:spLocks noGrp="1"/>
          </p:cNvSpPr>
          <p:nvPr>
            <p:ph idx="1"/>
          </p:nvPr>
        </p:nvSpPr>
        <p:spPr/>
        <p:txBody>
          <a:bodyPr/>
          <a:lstStyle/>
          <a:p>
            <a:pPr hangingPunct="0"/>
            <a:r>
              <a:rPr lang="en-US" b="1" cap="small" dirty="0"/>
              <a:t>General </a:t>
            </a:r>
            <a:r>
              <a:rPr lang="en-US" b="1" cap="small" dirty="0" smtClean="0"/>
              <a:t>Grievances</a:t>
            </a:r>
          </a:p>
          <a:p>
            <a:pPr marL="0" indent="0" hangingPunct="0">
              <a:buNone/>
            </a:pPr>
            <a:endParaRPr lang="en-US" b="1" cap="small" dirty="0"/>
          </a:p>
          <a:p>
            <a:pPr hangingPunct="0"/>
            <a:r>
              <a:rPr lang="en-US" dirty="0"/>
              <a:t>The Board will hear grievances only after unsuccessful resolution by the employee's supervisors.</a:t>
            </a:r>
          </a:p>
          <a:p>
            <a:endParaRPr lang="en-US" dirty="0"/>
          </a:p>
        </p:txBody>
      </p:sp>
    </p:spTree>
    <p:extLst>
      <p:ext uri="{BB962C8B-B14F-4D97-AF65-F5344CB8AC3E}">
        <p14:creationId xmlns:p14="http://schemas.microsoft.com/office/powerpoint/2010/main" val="1740460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Grievance Procedures – Slide 3</a:t>
            </a:r>
            <a:endParaRPr lang="en-US" dirty="0"/>
          </a:p>
        </p:txBody>
      </p:sp>
      <p:sp>
        <p:nvSpPr>
          <p:cNvPr id="3" name="Content Placeholder 2"/>
          <p:cNvSpPr>
            <a:spLocks noGrp="1"/>
          </p:cNvSpPr>
          <p:nvPr>
            <p:ph idx="1"/>
          </p:nvPr>
        </p:nvSpPr>
        <p:spPr/>
        <p:txBody>
          <a:bodyPr/>
          <a:lstStyle/>
          <a:p>
            <a:pPr hangingPunct="0"/>
            <a:r>
              <a:rPr lang="en-US" b="1" cap="small" dirty="0"/>
              <a:t>Personnel </a:t>
            </a:r>
            <a:r>
              <a:rPr lang="en-US" b="1" cap="small" dirty="0" smtClean="0"/>
              <a:t>Issues</a:t>
            </a:r>
          </a:p>
          <a:p>
            <a:pPr marL="0" indent="0" hangingPunct="0">
              <a:buNone/>
            </a:pPr>
            <a:endParaRPr lang="en-US" b="1" cap="small" dirty="0" smtClean="0"/>
          </a:p>
          <a:p>
            <a:pPr hangingPunct="0"/>
            <a:r>
              <a:rPr lang="en-US" dirty="0" smtClean="0"/>
              <a:t>The </a:t>
            </a:r>
            <a:r>
              <a:rPr lang="en-US" dirty="0"/>
              <a:t>Board will not hear any grievance concerning personnel actions taken by the Superintendent/designee, unless the grievance is based on an alleged violation of constitutional, statutory, regulatory, or policy provisions.</a:t>
            </a:r>
          </a:p>
        </p:txBody>
      </p:sp>
    </p:spTree>
    <p:extLst>
      <p:ext uri="{BB962C8B-B14F-4D97-AF65-F5344CB8AC3E}">
        <p14:creationId xmlns:p14="http://schemas.microsoft.com/office/powerpoint/2010/main" val="3195376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Grievance Procedures – Slide 4</a:t>
            </a:r>
            <a:endParaRPr lang="en-US" dirty="0"/>
          </a:p>
        </p:txBody>
      </p:sp>
      <p:sp>
        <p:nvSpPr>
          <p:cNvPr id="3" name="Content Placeholder 2"/>
          <p:cNvSpPr>
            <a:spLocks noGrp="1"/>
          </p:cNvSpPr>
          <p:nvPr>
            <p:ph idx="1"/>
          </p:nvPr>
        </p:nvSpPr>
        <p:spPr/>
        <p:txBody>
          <a:bodyPr/>
          <a:lstStyle/>
          <a:p>
            <a:pPr hangingPunct="0"/>
            <a:r>
              <a:rPr lang="en-US" dirty="0"/>
              <a:t>The Board shall not hear grievances concerning simple disagreement or dissatisfaction with a personnel action</a:t>
            </a:r>
            <a:r>
              <a:rPr lang="en-US" dirty="0" smtClean="0"/>
              <a:t>.</a:t>
            </a:r>
          </a:p>
          <a:p>
            <a:pPr marL="0" indent="0" hangingPunct="0">
              <a:buNone/>
            </a:pPr>
            <a:endParaRPr lang="en-US" dirty="0"/>
          </a:p>
          <a:p>
            <a:pPr hangingPunct="0"/>
            <a:r>
              <a:rPr lang="en-US" b="1" cap="small" dirty="0" smtClean="0"/>
              <a:t>Exception</a:t>
            </a:r>
          </a:p>
          <a:p>
            <a:pPr marL="0" indent="0" hangingPunct="0">
              <a:buNone/>
            </a:pPr>
            <a:endParaRPr lang="en-US" b="1" cap="small" dirty="0"/>
          </a:p>
          <a:p>
            <a:pPr hangingPunct="0"/>
            <a:r>
              <a:rPr lang="en-US" dirty="0"/>
              <a:t>Harassment/Discrimination allegations shall be governed by Policy 03.162.</a:t>
            </a:r>
          </a:p>
        </p:txBody>
      </p:sp>
    </p:spTree>
    <p:extLst>
      <p:ext uri="{BB962C8B-B14F-4D97-AF65-F5344CB8AC3E}">
        <p14:creationId xmlns:p14="http://schemas.microsoft.com/office/powerpoint/2010/main" val="1760367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Contract Fulfillment, Attendance, &amp; Timesheets</a:t>
            </a:r>
            <a:endParaRPr lang="en-US" dirty="0"/>
          </a:p>
        </p:txBody>
      </p:sp>
      <p:sp>
        <p:nvSpPr>
          <p:cNvPr id="3" name="Subtitle 2"/>
          <p:cNvSpPr>
            <a:spLocks noGrp="1"/>
          </p:cNvSpPr>
          <p:nvPr>
            <p:ph type="subTitle" idx="1"/>
          </p:nvPr>
        </p:nvSpPr>
        <p:spPr/>
        <p:txBody>
          <a:bodyPr/>
          <a:lstStyle/>
          <a:p>
            <a:r>
              <a:rPr lang="en-US" dirty="0" smtClean="0"/>
              <a:t>Mr. Stuart Shepherd</a:t>
            </a:r>
            <a:endParaRPr lang="en-US" dirty="0"/>
          </a:p>
        </p:txBody>
      </p:sp>
    </p:spTree>
    <p:extLst>
      <p:ext uri="{BB962C8B-B14F-4D97-AF65-F5344CB8AC3E}">
        <p14:creationId xmlns:p14="http://schemas.microsoft.com/office/powerpoint/2010/main" val="16761460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2" y="457200"/>
            <a:ext cx="7704667" cy="1066799"/>
          </a:xfrm>
        </p:spPr>
        <p:txBody>
          <a:bodyPr>
            <a:noAutofit/>
          </a:bodyPr>
          <a:lstStyle/>
          <a:p>
            <a:pPr hangingPunct="0"/>
            <a:r>
              <a:rPr lang="en-US" sz="2400" b="1" cap="small" dirty="0"/>
              <a:t>PERSONNEL	03.121 AP.22</a:t>
            </a:r>
            <a:br>
              <a:rPr lang="en-US" sz="2400" b="1" cap="small" dirty="0"/>
            </a:br>
            <a:r>
              <a:rPr lang="en-US" sz="2400" b="1" cap="small" dirty="0"/>
              <a:t>‑ Certified Personnel ‑</a:t>
            </a:r>
            <a:br>
              <a:rPr lang="en-US" sz="2400" b="1" cap="small" dirty="0"/>
            </a:br>
            <a:r>
              <a:rPr lang="en-US" sz="2400" b="1" u="words" dirty="0"/>
              <a:t>Personnel Documents</a:t>
            </a:r>
          </a:p>
        </p:txBody>
      </p:sp>
      <p:sp>
        <p:nvSpPr>
          <p:cNvPr id="3" name="Content Placeholder 2"/>
          <p:cNvSpPr>
            <a:spLocks noGrp="1"/>
          </p:cNvSpPr>
          <p:nvPr>
            <p:ph idx="1"/>
          </p:nvPr>
        </p:nvSpPr>
        <p:spPr>
          <a:xfrm>
            <a:off x="982133" y="1752600"/>
            <a:ext cx="7704667" cy="4800600"/>
          </a:xfrm>
        </p:spPr>
        <p:txBody>
          <a:bodyPr>
            <a:normAutofit fontScale="92500" lnSpcReduction="20000"/>
          </a:bodyPr>
          <a:lstStyle/>
          <a:p>
            <a:r>
              <a:rPr lang="en-US" b="1" dirty="0"/>
              <a:t>TEACHING CERTIFICATE</a:t>
            </a:r>
            <a:r>
              <a:rPr lang="en-US" dirty="0"/>
              <a:t>: An official copy of the certified staff member's certificate or a cover letter that is valid for the current year from the Department of Education, Division of Certification.</a:t>
            </a:r>
          </a:p>
          <a:p>
            <a:r>
              <a:rPr lang="en-US" dirty="0"/>
              <a:t>I-9 FORM: Required by federal law to determine eligibility for employment in the United States.</a:t>
            </a:r>
          </a:p>
          <a:p>
            <a:r>
              <a:rPr lang="en-US" dirty="0"/>
              <a:t>SSA-1945: The Social Security Administration requires that this form be used to inform, prior to employment, new certified employees that will participate in KTRS that the position is not covered by Social Security.</a:t>
            </a:r>
          </a:p>
          <a:p>
            <a:r>
              <a:rPr lang="en-US" dirty="0"/>
              <a:t>CAFETERIA BENEFIT PLAN APPLICATION, if applicable: Must be completed by every full time employee of the School District. (This is usually done shortly after the opening of school by a person who visits each school to have the forms completed.)</a:t>
            </a:r>
          </a:p>
          <a:p>
            <a:endParaRPr lang="en-US" sz="1350" dirty="0"/>
          </a:p>
        </p:txBody>
      </p:sp>
    </p:spTree>
    <p:extLst>
      <p:ext uri="{BB962C8B-B14F-4D97-AF65-F5344CB8AC3E}">
        <p14:creationId xmlns:p14="http://schemas.microsoft.com/office/powerpoint/2010/main" val="295643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685799"/>
          </a:xfrm>
        </p:spPr>
        <p:txBody>
          <a:bodyPr>
            <a:normAutofit fontScale="90000"/>
          </a:bodyPr>
          <a:lstStyle/>
          <a:p>
            <a:r>
              <a:rPr lang="en-US" dirty="0" smtClean="0"/>
              <a:t>Supervision</a:t>
            </a:r>
            <a:endParaRPr lang="en-US" dirty="0"/>
          </a:p>
        </p:txBody>
      </p:sp>
      <p:sp>
        <p:nvSpPr>
          <p:cNvPr id="3" name="Content Placeholder 2"/>
          <p:cNvSpPr>
            <a:spLocks noGrp="1"/>
          </p:cNvSpPr>
          <p:nvPr>
            <p:ph idx="1"/>
          </p:nvPr>
        </p:nvSpPr>
        <p:spPr>
          <a:xfrm>
            <a:off x="982133" y="1905000"/>
            <a:ext cx="7704667" cy="4094816"/>
          </a:xfrm>
        </p:spPr>
        <p:txBody>
          <a:bodyPr>
            <a:normAutofit fontScale="25000" lnSpcReduction="20000"/>
          </a:bodyPr>
          <a:lstStyle/>
          <a:p>
            <a:pPr hangingPunct="0"/>
            <a:r>
              <a:rPr lang="en-US" sz="6200" b="1" cap="small" dirty="0"/>
              <a:t>PERSONNEL	03.132</a:t>
            </a:r>
          </a:p>
          <a:p>
            <a:pPr hangingPunct="0"/>
            <a:r>
              <a:rPr lang="en-US" sz="6200" b="1" cap="small" dirty="0"/>
              <a:t>‑ Certified Personnel ‑</a:t>
            </a:r>
          </a:p>
          <a:p>
            <a:pPr hangingPunct="0"/>
            <a:r>
              <a:rPr lang="en-US" sz="6200" b="1" u="words" dirty="0"/>
              <a:t>Supervision</a:t>
            </a:r>
          </a:p>
          <a:p>
            <a:pPr hangingPunct="0"/>
            <a:r>
              <a:rPr lang="en-US" sz="6200" b="1" cap="small" dirty="0"/>
              <a:t>Immediate Supervisor</a:t>
            </a:r>
          </a:p>
          <a:p>
            <a:pPr hangingPunct="0"/>
            <a:r>
              <a:rPr lang="en-US" sz="6200" dirty="0"/>
              <a:t>Supervision shall be provided for all certified employees. Employees shall be informed as to whom their immediate supervisor is and to whom they will be responsible.</a:t>
            </a:r>
          </a:p>
          <a:p>
            <a:pPr hangingPunct="0"/>
            <a:r>
              <a:rPr lang="en-US" sz="6200" b="1" cap="small" dirty="0"/>
              <a:t>Job Description</a:t>
            </a:r>
          </a:p>
          <a:p>
            <a:pPr hangingPunct="0"/>
            <a:r>
              <a:rPr lang="en-US" sz="6200" dirty="0"/>
              <a:t>Each employee shall be provided a job description, which shall delineate all essential functions and the general duties and responsibilities of the position held by the employee. Job descriptions shall not be considered all‑inclusive descriptions of the job but shall indicate the general parameters of the duties and responsibilities of the position. The immediate supervisor may, as needed, assign other reasonable duties to the employee.</a:t>
            </a:r>
          </a:p>
          <a:p>
            <a:pPr hangingPunct="0"/>
            <a:r>
              <a:rPr lang="en-US" sz="6200" b="1" cap="small" dirty="0"/>
              <a:t>Reference:</a:t>
            </a:r>
          </a:p>
          <a:p>
            <a:pPr hangingPunct="0"/>
            <a:r>
              <a:rPr lang="en-US" sz="6200" u="sng" dirty="0">
                <a:hlinkClick r:id="rId2"/>
              </a:rPr>
              <a:t>KRS 160.290</a:t>
            </a:r>
            <a:r>
              <a:rPr lang="en-US" sz="6200" dirty="0"/>
              <a:t>(1)</a:t>
            </a:r>
          </a:p>
          <a:p>
            <a:pPr hangingPunct="0"/>
            <a:r>
              <a:rPr lang="en-US" sz="6200" b="1" cap="small" dirty="0"/>
              <a:t>Related Policy:</a:t>
            </a:r>
          </a:p>
          <a:p>
            <a:pPr hangingPunct="0"/>
            <a:r>
              <a:rPr lang="en-US" sz="6200" dirty="0"/>
              <a:t>03.133</a:t>
            </a:r>
          </a:p>
          <a:p>
            <a:pPr hangingPunct="0"/>
            <a:r>
              <a:rPr lang="en-US" sz="6200" dirty="0"/>
              <a:t>Adopted/Amended: 1/14/1993</a:t>
            </a:r>
          </a:p>
          <a:p>
            <a:pPr hangingPunct="0"/>
            <a:r>
              <a:rPr lang="en-US" sz="6200" dirty="0"/>
              <a:t>Order #:         5079</a:t>
            </a:r>
          </a:p>
          <a:p>
            <a:endParaRPr lang="en-US" dirty="0"/>
          </a:p>
        </p:txBody>
      </p:sp>
    </p:spTree>
    <p:extLst>
      <p:ext uri="{BB962C8B-B14F-4D97-AF65-F5344CB8AC3E}">
        <p14:creationId xmlns:p14="http://schemas.microsoft.com/office/powerpoint/2010/main" val="1745250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761999"/>
          </a:xfrm>
        </p:spPr>
        <p:txBody>
          <a:bodyPr/>
          <a:lstStyle/>
          <a:p>
            <a:r>
              <a:rPr lang="en-US" dirty="0" smtClean="0"/>
              <a:t>Certified and Classified</a:t>
            </a:r>
            <a:endParaRPr lang="en-US" dirty="0"/>
          </a:p>
        </p:txBody>
      </p:sp>
      <p:sp>
        <p:nvSpPr>
          <p:cNvPr id="3" name="Content Placeholder 2"/>
          <p:cNvSpPr>
            <a:spLocks noGrp="1"/>
          </p:cNvSpPr>
          <p:nvPr>
            <p:ph idx="1"/>
          </p:nvPr>
        </p:nvSpPr>
        <p:spPr>
          <a:xfrm>
            <a:off x="982133" y="1752600"/>
            <a:ext cx="7704667" cy="4953000"/>
          </a:xfrm>
        </p:spPr>
        <p:txBody>
          <a:bodyPr>
            <a:normAutofit fontScale="70000" lnSpcReduction="20000"/>
          </a:bodyPr>
          <a:lstStyle/>
          <a:p>
            <a:pPr marL="0" indent="0" hangingPunct="0">
              <a:buNone/>
            </a:pPr>
            <a:r>
              <a:rPr lang="en-US" b="1" cap="small" dirty="0" smtClean="0"/>
              <a:t>PERSONNEL</a:t>
            </a:r>
            <a:r>
              <a:rPr lang="en-US" b="1" cap="small" dirty="0"/>
              <a:t>	03.133</a:t>
            </a:r>
          </a:p>
          <a:p>
            <a:pPr hangingPunct="0"/>
            <a:r>
              <a:rPr lang="en-US" b="1" cap="small" dirty="0"/>
              <a:t> ‑ Certified Personnel </a:t>
            </a:r>
            <a:r>
              <a:rPr lang="en-US" b="1" cap="small" dirty="0" smtClean="0"/>
              <a:t>‑                 Classified-3.23</a:t>
            </a:r>
            <a:endParaRPr lang="en-US" b="1" cap="small" dirty="0"/>
          </a:p>
          <a:p>
            <a:pPr hangingPunct="0"/>
            <a:r>
              <a:rPr lang="en-US" b="1" u="words" dirty="0"/>
              <a:t>Duties</a:t>
            </a:r>
          </a:p>
          <a:p>
            <a:pPr hangingPunct="0"/>
            <a:r>
              <a:rPr lang="en-US" dirty="0"/>
              <a:t>All employees are expected to </a:t>
            </a:r>
            <a:r>
              <a:rPr lang="en-US" b="1" dirty="0"/>
              <a:t>use sound judgment </a:t>
            </a:r>
            <a:r>
              <a:rPr lang="en-US" dirty="0"/>
              <a:t>in the performance of their duties and to take reasonable measures to </a:t>
            </a:r>
            <a:r>
              <a:rPr lang="en-US" b="1" dirty="0"/>
              <a:t>protect the health, safety, and well-being of others, as well as District property.</a:t>
            </a:r>
          </a:p>
          <a:p>
            <a:pPr hangingPunct="0"/>
            <a:r>
              <a:rPr lang="en-US" b="1" cap="small" dirty="0"/>
              <a:t>Job Description</a:t>
            </a:r>
          </a:p>
          <a:p>
            <a:pPr hangingPunct="0"/>
            <a:r>
              <a:rPr lang="en-US" dirty="0"/>
              <a:t>Prior to the authorization of any personnel position in the District budget, the Superintendent, collaborating with other District authorities with personnel assignment responsibilities, shall develop, for Board approval, a job description which establishes all essential functions of the position. The description shall encompass supervision responsibilities, completion of records and reports, and achievement of professional goals identified to enhance student achievement and help the school and/or District meet goals established by statute and/or Board policy. </a:t>
            </a:r>
            <a:r>
              <a:rPr lang="en-US" b="1" u="sng" dirty="0"/>
              <a:t>Certified personnel shall also be held responsible for cooperation with students, professional associates, parents, staff, and community groups</a:t>
            </a:r>
            <a:r>
              <a:rPr lang="en-US" dirty="0"/>
              <a:t>.</a:t>
            </a:r>
          </a:p>
          <a:p>
            <a:endParaRPr lang="en-US" dirty="0"/>
          </a:p>
        </p:txBody>
      </p:sp>
    </p:spTree>
    <p:extLst>
      <p:ext uri="{BB962C8B-B14F-4D97-AF65-F5344CB8AC3E}">
        <p14:creationId xmlns:p14="http://schemas.microsoft.com/office/powerpoint/2010/main" val="20976877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Periods/ After School Activities</a:t>
            </a:r>
            <a:endParaRPr lang="en-US" dirty="0"/>
          </a:p>
        </p:txBody>
      </p:sp>
      <p:sp>
        <p:nvSpPr>
          <p:cNvPr id="3" name="Content Placeholder 2"/>
          <p:cNvSpPr>
            <a:spLocks noGrp="1"/>
          </p:cNvSpPr>
          <p:nvPr>
            <p:ph idx="1"/>
          </p:nvPr>
        </p:nvSpPr>
        <p:spPr>
          <a:xfrm>
            <a:off x="782052" y="1940092"/>
            <a:ext cx="6602329" cy="2983832"/>
          </a:xfrm>
        </p:spPr>
        <p:txBody>
          <a:bodyPr>
            <a:normAutofit fontScale="40000" lnSpcReduction="20000"/>
          </a:bodyPr>
          <a:lstStyle/>
          <a:p>
            <a:pPr hangingPunct="0"/>
            <a:r>
              <a:rPr lang="en-US" dirty="0" smtClean="0"/>
              <a:t>Content  </a:t>
            </a:r>
            <a:r>
              <a:rPr lang="en-US" b="1" cap="small" dirty="0"/>
              <a:t>PERSONNEL	03.126</a:t>
            </a:r>
          </a:p>
          <a:p>
            <a:pPr hangingPunct="0"/>
            <a:r>
              <a:rPr lang="en-US" b="1" cap="small" dirty="0"/>
              <a:t>‑ Certified Personnel ‑</a:t>
            </a:r>
          </a:p>
          <a:p>
            <a:pPr hangingPunct="0"/>
            <a:r>
              <a:rPr lang="en-US" b="1" u="words" dirty="0"/>
              <a:t>Planning Time</a:t>
            </a:r>
          </a:p>
          <a:p>
            <a:pPr hangingPunct="0"/>
            <a:r>
              <a:rPr lang="en-US" b="1" cap="small" dirty="0"/>
              <a:t>Provision of Planning Time</a:t>
            </a:r>
          </a:p>
          <a:p>
            <a:pPr hangingPunct="0"/>
            <a:r>
              <a:rPr lang="en-US" dirty="0"/>
              <a:t>In schools not operating under SBDM, the Principal shall cause class schedules to be developed that will provide planning time for teachers. In other schools, the council shall provide for planning time through its policies for assignment of instructional and </a:t>
            </a:r>
            <a:r>
              <a:rPr lang="en-US" dirty="0" smtClean="0"/>
              <a:t>non-instructional </a:t>
            </a:r>
            <a:r>
              <a:rPr lang="en-US" dirty="0"/>
              <a:t>staff time and determination of the schedule of the school day.</a:t>
            </a:r>
          </a:p>
          <a:p>
            <a:pPr hangingPunct="0"/>
            <a:r>
              <a:rPr lang="en-US" dirty="0"/>
              <a:t>Due to emergencies ‑‑ lack of substitutes or other unusual situations ‑‑ teachers may be required to supervise classes or activities during their planning period.</a:t>
            </a:r>
          </a:p>
          <a:p>
            <a:pPr hangingPunct="0"/>
            <a:r>
              <a:rPr lang="en-US" b="1" cap="small" dirty="0"/>
              <a:t>Use of Planning Periods</a:t>
            </a:r>
          </a:p>
          <a:p>
            <a:pPr hangingPunct="0"/>
            <a:r>
              <a:rPr lang="en-US" b="1" dirty="0"/>
              <a:t>The planning period shall be used for </a:t>
            </a:r>
            <a:r>
              <a:rPr lang="en-US" b="1" dirty="0">
                <a:solidFill>
                  <a:srgbClr val="FF0000"/>
                </a:solidFill>
              </a:rPr>
              <a:t>appropriate duties</a:t>
            </a:r>
            <a:r>
              <a:rPr lang="en-US" b="1" dirty="0"/>
              <a:t>, such as: </a:t>
            </a:r>
            <a:r>
              <a:rPr lang="en-US" b="1" u="sng" dirty="0"/>
              <a:t>instructional preparation; conferring with parents, students, supervisors and administrators; studying and maintaining records; </a:t>
            </a:r>
            <a:r>
              <a:rPr lang="en-US" dirty="0"/>
              <a:t>and </a:t>
            </a:r>
            <a:r>
              <a:rPr lang="en-US" u="sng" dirty="0"/>
              <a:t>other duties as specified by the Principal. It </a:t>
            </a:r>
            <a:r>
              <a:rPr lang="en-US" dirty="0">
                <a:solidFill>
                  <a:srgbClr val="FF0000"/>
                </a:solidFill>
              </a:rPr>
              <a:t>may not be used for personal business or teacher organization activities.</a:t>
            </a:r>
          </a:p>
          <a:p>
            <a:pPr hangingPunct="0"/>
            <a:r>
              <a:rPr lang="en-US" dirty="0"/>
              <a:t>Adopted/Amended: 8/22/2000</a:t>
            </a:r>
          </a:p>
          <a:p>
            <a:pPr hangingPunct="0"/>
            <a:r>
              <a:rPr lang="en-US" dirty="0"/>
              <a:t>Order #:         7139</a:t>
            </a:r>
          </a:p>
          <a:p>
            <a:endParaRPr lang="en-US" dirty="0"/>
          </a:p>
        </p:txBody>
      </p:sp>
      <p:sp>
        <p:nvSpPr>
          <p:cNvPr id="4" name="TextBox 3"/>
          <p:cNvSpPr txBox="1"/>
          <p:nvPr/>
        </p:nvSpPr>
        <p:spPr>
          <a:xfrm>
            <a:off x="628650" y="5020176"/>
            <a:ext cx="8238624" cy="1477328"/>
          </a:xfrm>
          <a:prstGeom prst="rect">
            <a:avLst/>
          </a:prstGeom>
          <a:noFill/>
        </p:spPr>
        <p:txBody>
          <a:bodyPr wrap="square" rtlCol="0">
            <a:spAutoFit/>
          </a:bodyPr>
          <a:lstStyle/>
          <a:p>
            <a:r>
              <a:rPr lang="en-US" dirty="0" smtClean="0"/>
              <a:t>Principal may request and keep staff after school for meetings and school activities that require coverage to include those of ballgames, musicals, Academic Meets and other items as created and assigned by board of education and site base councils as provided in a Certified staff member in fulfillment of their contract.</a:t>
            </a:r>
            <a:endParaRPr lang="en-US" dirty="0"/>
          </a:p>
        </p:txBody>
      </p:sp>
    </p:spTree>
    <p:extLst>
      <p:ext uri="{BB962C8B-B14F-4D97-AF65-F5344CB8AC3E}">
        <p14:creationId xmlns:p14="http://schemas.microsoft.com/office/powerpoint/2010/main" val="5984268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304800"/>
            <a:ext cx="7704667" cy="1066799"/>
          </a:xfrm>
        </p:spPr>
        <p:txBody>
          <a:bodyPr/>
          <a:lstStyle/>
          <a:p>
            <a:r>
              <a:rPr lang="en-US" dirty="0" smtClean="0"/>
              <a:t>Attendance</a:t>
            </a:r>
            <a:endParaRPr lang="en-US" dirty="0"/>
          </a:p>
        </p:txBody>
      </p:sp>
      <p:sp>
        <p:nvSpPr>
          <p:cNvPr id="3" name="Content Placeholder 2"/>
          <p:cNvSpPr>
            <a:spLocks noGrp="1"/>
          </p:cNvSpPr>
          <p:nvPr>
            <p:ph idx="1"/>
          </p:nvPr>
        </p:nvSpPr>
        <p:spPr>
          <a:xfrm>
            <a:off x="982133" y="1219200"/>
            <a:ext cx="7704667" cy="5486400"/>
          </a:xfrm>
        </p:spPr>
        <p:txBody>
          <a:bodyPr>
            <a:normAutofit fontScale="40000" lnSpcReduction="20000"/>
          </a:bodyPr>
          <a:lstStyle/>
          <a:p>
            <a:pPr marL="0" indent="0" hangingPunct="0">
              <a:buNone/>
            </a:pPr>
            <a:r>
              <a:rPr lang="en-US" sz="4200" b="1" cap="small" dirty="0"/>
              <a:t>PERSONNEL	03.123</a:t>
            </a:r>
          </a:p>
          <a:p>
            <a:pPr hangingPunct="0"/>
            <a:r>
              <a:rPr lang="en-US" sz="4200" b="1" cap="small" dirty="0"/>
              <a:t>‑ Certified Personnel ‑</a:t>
            </a:r>
          </a:p>
          <a:p>
            <a:pPr hangingPunct="0"/>
            <a:r>
              <a:rPr lang="en-US" sz="4200" b="1" u="words" dirty="0"/>
              <a:t>Leaves and Absences</a:t>
            </a:r>
          </a:p>
          <a:p>
            <a:pPr hangingPunct="0"/>
            <a:r>
              <a:rPr lang="en-US" sz="4200" b="1" cap="small" dirty="0"/>
              <a:t>Approval</a:t>
            </a:r>
          </a:p>
          <a:p>
            <a:pPr hangingPunct="0"/>
            <a:r>
              <a:rPr lang="en-US" sz="4200" dirty="0"/>
              <a:t>Authorization of leave and time taken off from one’s job shall be in accordance with specific leave policy. Absence from work that is not based on appropriate leave for which the employee is qualified may lead to disciplinary consequences, up to and including termination of employment.</a:t>
            </a:r>
          </a:p>
          <a:p>
            <a:pPr hangingPunct="0"/>
            <a:r>
              <a:rPr lang="en-US" sz="4200" dirty="0"/>
              <a:t>Leave without pay may be granted by the Board provided the leave is for educational or professional purposes, or for illness, maternity, adoption of a child or children, or other disability. Requests shall be made in writing and shall be submitted to the Superintendent.</a:t>
            </a:r>
          </a:p>
          <a:p>
            <a:pPr hangingPunct="0"/>
            <a:r>
              <a:rPr lang="en-US" sz="4200" b="1" cap="small" dirty="0"/>
              <a:t>Time Off During the Day</a:t>
            </a:r>
          </a:p>
          <a:p>
            <a:pPr hangingPunct="0"/>
            <a:r>
              <a:rPr lang="en-US" sz="4200" u="sng" dirty="0"/>
              <a:t>Full-time certified employees may be allowed time off during the day</a:t>
            </a:r>
            <a:r>
              <a:rPr lang="en-US" sz="4200" dirty="0"/>
              <a:t>. The employee shall give his/her immediate supervisor </a:t>
            </a:r>
            <a:r>
              <a:rPr lang="en-US" sz="4200" b="1" dirty="0"/>
              <a:t>advance notification for the need of time off</a:t>
            </a:r>
            <a:r>
              <a:rPr lang="en-US" sz="4200" dirty="0"/>
              <a:t>. Such time shall be taken in no less than </a:t>
            </a:r>
            <a:r>
              <a:rPr lang="en-US" sz="4200" b="1" i="1" u="sng" dirty="0"/>
              <a:t>quarter-day increments </a:t>
            </a:r>
            <a:r>
              <a:rPr lang="en-US" sz="4200" dirty="0"/>
              <a:t>and shall be charged against the appropriate leave account—i.e., personal, sick, or emergency leave. (See Policies 03.1231, 03.1232, and 03.1236.)</a:t>
            </a:r>
          </a:p>
          <a:p>
            <a:pPr hangingPunct="0"/>
            <a:r>
              <a:rPr lang="en-US" sz="4200" dirty="0"/>
              <a:t>The immediate supervisor shall ensure that the employee’s assigned duties and responsibilities are covered during the employee’s absence.</a:t>
            </a:r>
          </a:p>
          <a:p>
            <a:endParaRPr lang="en-US" dirty="0"/>
          </a:p>
        </p:txBody>
      </p:sp>
    </p:spTree>
    <p:extLst>
      <p:ext uri="{BB962C8B-B14F-4D97-AF65-F5344CB8AC3E}">
        <p14:creationId xmlns:p14="http://schemas.microsoft.com/office/powerpoint/2010/main" val="1093644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31094"/>
            <a:ext cx="7886700" cy="4538788"/>
          </a:xfrm>
        </p:spPr>
        <p:txBody>
          <a:bodyPr>
            <a:noAutofit/>
          </a:bodyPr>
          <a:lstStyle/>
          <a:p>
            <a:pPr hangingPunct="0"/>
            <a:r>
              <a:rPr lang="en-US" sz="1500" dirty="0"/>
              <a:t/>
            </a:r>
            <a:br>
              <a:rPr lang="en-US" sz="1500" dirty="0"/>
            </a:br>
            <a:endParaRPr lang="en-US" sz="1500" dirty="0"/>
          </a:p>
        </p:txBody>
      </p:sp>
      <p:sp>
        <p:nvSpPr>
          <p:cNvPr id="6" name="Rectangle 5"/>
          <p:cNvSpPr/>
          <p:nvPr/>
        </p:nvSpPr>
        <p:spPr>
          <a:xfrm>
            <a:off x="0" y="-649039"/>
            <a:ext cx="9396663" cy="8615179"/>
          </a:xfrm>
          <a:prstGeom prst="rect">
            <a:avLst/>
          </a:prstGeom>
        </p:spPr>
        <p:txBody>
          <a:bodyPr wrap="square">
            <a:spAutoFit/>
          </a:bodyPr>
          <a:lstStyle/>
          <a:p>
            <a:pPr algn="just" hangingPunct="0">
              <a:tabLst>
                <a:tab pos="4389120" algn="r"/>
              </a:tabLst>
            </a:pPr>
            <a:r>
              <a:rPr lang="en-US" b="1" kern="0" cap="small" dirty="0">
                <a:latin typeface="Times New Roman" panose="02020603050405020304" pitchFamily="18" charset="0"/>
              </a:rPr>
              <a:t>PERSONNEL	03.1325</a:t>
            </a:r>
          </a:p>
          <a:p>
            <a:pPr hangingPunct="0">
              <a:spcBef>
                <a:spcPts val="600"/>
              </a:spcBef>
            </a:pPr>
            <a:r>
              <a:rPr lang="en-US" b="1" cap="small" dirty="0">
                <a:latin typeface="Times New Roman" panose="02020603050405020304" pitchFamily="18" charset="0"/>
                <a:ea typeface="Times New Roman" panose="02020603050405020304" pitchFamily="18" charset="0"/>
              </a:rPr>
              <a:t>‑ Certified Personnel ‑</a:t>
            </a:r>
          </a:p>
          <a:p>
            <a:pPr algn="ctr" hangingPunct="0">
              <a:spcBef>
                <a:spcPts val="450"/>
              </a:spcBef>
              <a:spcAft>
                <a:spcPts val="900"/>
              </a:spcAft>
            </a:pPr>
            <a:r>
              <a:rPr lang="en-US" sz="1500" b="1" u="words" dirty="0">
                <a:latin typeface="Times New Roman" panose="02020603050405020304" pitchFamily="18" charset="0"/>
                <a:ea typeface="Times New Roman" panose="02020603050405020304" pitchFamily="18" charset="0"/>
              </a:rPr>
              <a:t>Disrupting the Educational Process</a:t>
            </a:r>
          </a:p>
          <a:p>
            <a:pPr algn="just" hangingPunct="0">
              <a:spcAft>
                <a:spcPts val="450"/>
              </a:spcAft>
            </a:pPr>
            <a:r>
              <a:rPr lang="en-US" dirty="0">
                <a:latin typeface="Times New Roman" panose="02020603050405020304" pitchFamily="18" charset="0"/>
                <a:ea typeface="Times New Roman" panose="02020603050405020304" pitchFamily="18" charset="0"/>
              </a:rPr>
              <a:t>Any employee who participates in or encourages activities that disrupt the educational process, whether on school property or at school-sponsored events and activities, may be subject to disciplinary action, including termination of contract.</a:t>
            </a:r>
          </a:p>
          <a:p>
            <a:pPr algn="just" hangingPunct="0">
              <a:spcAft>
                <a:spcPts val="450"/>
              </a:spcAft>
            </a:pPr>
            <a:r>
              <a:rPr lang="en-US" dirty="0">
                <a:latin typeface="Times New Roman" panose="02020603050405020304" pitchFamily="18" charset="0"/>
                <a:ea typeface="Times New Roman" panose="02020603050405020304" pitchFamily="18" charset="0"/>
              </a:rPr>
              <a:t>For purposes of this section, behavior which disrupts the educational process shall include, but not be limited to:</a:t>
            </a:r>
          </a:p>
          <a:p>
            <a:pPr marL="257175" indent="-257175" algn="just" hangingPunct="0">
              <a:spcBef>
                <a:spcPts val="0"/>
              </a:spcBef>
              <a:spcAft>
                <a:spcPts val="450"/>
              </a:spcAft>
              <a:buFont typeface="+mj-lt"/>
              <a:buAutoNum type="arabicPeriod"/>
            </a:pPr>
            <a:r>
              <a:rPr lang="en-US" dirty="0">
                <a:latin typeface="Times New Roman" panose="02020603050405020304" pitchFamily="18" charset="0"/>
                <a:ea typeface="Times New Roman" panose="02020603050405020304" pitchFamily="18" charset="0"/>
              </a:rPr>
              <a:t>Conduct that threatens the health, safety, or welfare of others;</a:t>
            </a:r>
          </a:p>
          <a:p>
            <a:pPr marL="257175" indent="-257175" algn="just" hangingPunct="0">
              <a:spcBef>
                <a:spcPts val="0"/>
              </a:spcBef>
              <a:spcAft>
                <a:spcPts val="450"/>
              </a:spcAft>
              <a:buFont typeface="+mj-lt"/>
              <a:buAutoNum type="arabicPeriod"/>
            </a:pPr>
            <a:r>
              <a:rPr lang="en-US" dirty="0">
                <a:latin typeface="Times New Roman" panose="02020603050405020304" pitchFamily="18" charset="0"/>
                <a:ea typeface="Times New Roman" panose="02020603050405020304" pitchFamily="18" charset="0"/>
              </a:rPr>
              <a:t>Conduct that may damage public or private property, including the property of students or staff;</a:t>
            </a:r>
          </a:p>
          <a:p>
            <a:pPr marL="257175" indent="-257175" algn="just" hangingPunct="0">
              <a:spcBef>
                <a:spcPts val="0"/>
              </a:spcBef>
              <a:spcAft>
                <a:spcPts val="450"/>
              </a:spcAft>
              <a:buFont typeface="+mj-lt"/>
              <a:buAutoNum type="arabicPeriod"/>
            </a:pPr>
            <a:r>
              <a:rPr lang="en-US" dirty="0">
                <a:latin typeface="Times New Roman" panose="02020603050405020304" pitchFamily="18" charset="0"/>
                <a:ea typeface="Times New Roman" panose="02020603050405020304" pitchFamily="18" charset="0"/>
              </a:rPr>
              <a:t>Illegal activity;</a:t>
            </a:r>
          </a:p>
          <a:p>
            <a:pPr marL="257175" indent="-257175" algn="just" hangingPunct="0">
              <a:spcBef>
                <a:spcPts val="0"/>
              </a:spcBef>
              <a:spcAft>
                <a:spcPts val="450"/>
              </a:spcAft>
              <a:buFont typeface="+mj-lt"/>
              <a:buAutoNum type="arabicPeriod"/>
            </a:pPr>
            <a:r>
              <a:rPr lang="en-US" dirty="0">
                <a:latin typeface="Times New Roman" panose="02020603050405020304" pitchFamily="18" charset="0"/>
                <a:ea typeface="Times New Roman" panose="02020603050405020304" pitchFamily="18" charset="0"/>
              </a:rPr>
              <a:t>Conduct that interferes with a student's access to educational opportunities or programs, including ability to attend, participate in, and benefit from instructional and extracurricular activities; or</a:t>
            </a:r>
          </a:p>
          <a:p>
            <a:pPr marL="257175" indent="-257175" algn="just" hangingPunct="0">
              <a:spcBef>
                <a:spcPts val="0"/>
              </a:spcBef>
              <a:spcAft>
                <a:spcPts val="450"/>
              </a:spcAft>
              <a:buFont typeface="+mj-lt"/>
              <a:buAutoNum type="arabicPeriod"/>
            </a:pPr>
            <a:r>
              <a:rPr lang="en-US" dirty="0">
                <a:latin typeface="Times New Roman" panose="02020603050405020304" pitchFamily="18" charset="0"/>
                <a:ea typeface="Times New Roman" panose="02020603050405020304" pitchFamily="18" charset="0"/>
              </a:rPr>
              <a:t>Conduct that disrupts delivery of instructional services or interferes with the orderly administration of the school and school-related activities or District operations.</a:t>
            </a:r>
          </a:p>
          <a:p>
            <a:pPr algn="just" hangingPunct="0">
              <a:spcAft>
                <a:spcPts val="450"/>
              </a:spcAft>
            </a:pPr>
            <a:r>
              <a:rPr lang="en-US" b="1" cap="small" dirty="0">
                <a:latin typeface="Times New Roman" panose="02020603050405020304" pitchFamily="18" charset="0"/>
                <a:ea typeface="Times New Roman" panose="02020603050405020304" pitchFamily="18" charset="0"/>
              </a:rPr>
              <a:t>Other Claims</a:t>
            </a:r>
          </a:p>
          <a:p>
            <a:pPr algn="just" hangingPunct="0">
              <a:spcAft>
                <a:spcPts val="450"/>
              </a:spcAft>
            </a:pPr>
            <a:r>
              <a:rPr lang="en-US" dirty="0">
                <a:latin typeface="Times New Roman" panose="02020603050405020304" pitchFamily="18" charset="0"/>
                <a:ea typeface="Times New Roman" panose="02020603050405020304" pitchFamily="18" charset="0"/>
              </a:rPr>
              <a:t>When a complaint is received that does not appear to be covered by this policy, administrators shall review other policies that may govern the allegations, including but not limited to, 09.422 and/or 03.162, which addresses harassment/discrimination allegations.</a:t>
            </a:r>
          </a:p>
          <a:p>
            <a:pPr algn="just" hangingPunct="0">
              <a:spcBef>
                <a:spcPts val="450"/>
              </a:spcBef>
              <a:spcAft>
                <a:spcPts val="450"/>
              </a:spcAft>
            </a:pPr>
            <a:r>
              <a:rPr lang="en-US" b="1" cap="small" dirty="0">
                <a:latin typeface="Times New Roman" panose="02020603050405020304" pitchFamily="18" charset="0"/>
                <a:ea typeface="Times New Roman" panose="02020603050405020304" pitchFamily="18" charset="0"/>
              </a:rPr>
              <a:t>References:</a:t>
            </a:r>
          </a:p>
          <a:p>
            <a:pPr marL="205740" algn="just" hangingPunct="0">
              <a:spcBef>
                <a:spcPts val="0"/>
              </a:spcBef>
              <a:spcAft>
                <a:spcPts val="0"/>
              </a:spcAft>
            </a:pPr>
            <a:r>
              <a:rPr lang="en-US" u="sng" dirty="0">
                <a:solidFill>
                  <a:srgbClr val="0000FF"/>
                </a:solidFill>
                <a:latin typeface="Times New Roman" panose="02020603050405020304" pitchFamily="18" charset="0"/>
                <a:ea typeface="Times New Roman" panose="02020603050405020304" pitchFamily="18" charset="0"/>
                <a:hlinkClick r:id="rId2"/>
              </a:rPr>
              <a:t>KRS 160.290</a:t>
            </a:r>
            <a:endParaRPr lang="en-US" dirty="0">
              <a:latin typeface="Times New Roman" panose="02020603050405020304" pitchFamily="18" charset="0"/>
              <a:ea typeface="Times New Roman" panose="02020603050405020304" pitchFamily="18" charset="0"/>
            </a:endParaRPr>
          </a:p>
          <a:p>
            <a:pPr marL="205740" algn="just" hangingPunct="0">
              <a:spcBef>
                <a:spcPts val="0"/>
              </a:spcBef>
              <a:spcAft>
                <a:spcPts val="0"/>
              </a:spcAft>
            </a:pPr>
            <a:r>
              <a:rPr lang="en-US" u="sng" dirty="0">
                <a:solidFill>
                  <a:srgbClr val="0000FF"/>
                </a:solidFill>
                <a:latin typeface="Times New Roman" panose="02020603050405020304" pitchFamily="18" charset="0"/>
                <a:ea typeface="Times New Roman" panose="02020603050405020304" pitchFamily="18" charset="0"/>
                <a:hlinkClick r:id="rId3"/>
              </a:rPr>
              <a:t>KRS 161.790</a:t>
            </a:r>
            <a:endParaRPr lang="en-US" dirty="0">
              <a:latin typeface="Times New Roman" panose="02020603050405020304" pitchFamily="18" charset="0"/>
              <a:ea typeface="Times New Roman" panose="02020603050405020304" pitchFamily="18" charset="0"/>
            </a:endParaRPr>
          </a:p>
          <a:p>
            <a:pPr algn="just" hangingPunct="0">
              <a:spcBef>
                <a:spcPts val="450"/>
              </a:spcBef>
              <a:spcAft>
                <a:spcPts val="450"/>
              </a:spcAft>
            </a:pPr>
            <a:r>
              <a:rPr lang="en-US" b="1" cap="small" dirty="0">
                <a:latin typeface="Times New Roman" panose="02020603050405020304" pitchFamily="18" charset="0"/>
                <a:ea typeface="Times New Roman" panose="02020603050405020304" pitchFamily="18" charset="0"/>
              </a:rPr>
              <a:t>Related Policies:</a:t>
            </a:r>
          </a:p>
          <a:p>
            <a:pPr marL="205740" algn="just" hangingPunct="0">
              <a:spcBef>
                <a:spcPts val="0"/>
              </a:spcBef>
              <a:spcAft>
                <a:spcPts val="0"/>
              </a:spcAft>
            </a:pPr>
            <a:r>
              <a:rPr lang="en-US" dirty="0">
                <a:latin typeface="Times New Roman" panose="02020603050405020304" pitchFamily="18" charset="0"/>
                <a:ea typeface="Times New Roman" panose="02020603050405020304" pitchFamily="18" charset="0"/>
              </a:rPr>
              <a:t>03.113, 03.162, 03.17, 09.422, 10.21</a:t>
            </a:r>
          </a:p>
          <a:p>
            <a:pPr algn="r" hangingPunct="0"/>
            <a:r>
              <a:rPr lang="en-US" dirty="0">
                <a:latin typeface="Times New Roman" panose="02020603050405020304" pitchFamily="18" charset="0"/>
                <a:ea typeface="Times New Roman" panose="02020603050405020304" pitchFamily="18" charset="0"/>
              </a:rPr>
              <a:t>Adopted/Amended: 8/27/2001</a:t>
            </a:r>
          </a:p>
          <a:p>
            <a:pPr algn="r" hangingPunct="0"/>
            <a:r>
              <a:rPr lang="en-US" dirty="0">
                <a:latin typeface="Times New Roman" panose="02020603050405020304" pitchFamily="18" charset="0"/>
                <a:ea typeface="Times New Roman" panose="02020603050405020304" pitchFamily="18" charset="0"/>
              </a:rPr>
              <a:t>Order #:         7308</a:t>
            </a:r>
            <a:endParaRPr lang="en-US"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762744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Timesheets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74439372"/>
              </p:ext>
            </p:extLst>
          </p:nvPr>
        </p:nvGraphicFramePr>
        <p:xfrm>
          <a:off x="3031959" y="228599"/>
          <a:ext cx="4307305" cy="1524000"/>
        </p:xfrm>
        <a:graphic>
          <a:graphicData uri="http://schemas.openxmlformats.org/drawingml/2006/table">
            <a:tbl>
              <a:tblPr>
                <a:tableStyleId>{5C22544A-7EE6-4342-B048-85BDC9FD1C3A}</a:tableStyleId>
              </a:tblPr>
              <a:tblGrid>
                <a:gridCol w="4307305"/>
              </a:tblGrid>
              <a:tr h="381000">
                <a:tc>
                  <a:txBody>
                    <a:bodyPr/>
                    <a:lstStyle/>
                    <a:p>
                      <a:pPr algn="ctr" fontAlgn="b"/>
                      <a:r>
                        <a:rPr lang="en-US" sz="1600" u="none" strike="noStrike" dirty="0">
                          <a:effectLst/>
                        </a:rPr>
                        <a:t>MCCREARY COUNTY BOARD OF EDUCATION</a:t>
                      </a:r>
                      <a:endParaRPr lang="en-US" sz="1600" b="1" i="0" u="none" strike="noStrike" dirty="0">
                        <a:solidFill>
                          <a:srgbClr val="000000"/>
                        </a:solidFill>
                        <a:effectLst/>
                        <a:latin typeface="Calibri" panose="020F0502020204030204" pitchFamily="34" charset="0"/>
                      </a:endParaRPr>
                    </a:p>
                  </a:txBody>
                  <a:tcPr marL="7144" marR="7144" marT="7144" marB="0" anchor="b"/>
                </a:tc>
              </a:tr>
              <a:tr h="381000">
                <a:tc>
                  <a:txBody>
                    <a:bodyPr/>
                    <a:lstStyle/>
                    <a:p>
                      <a:pPr algn="ctr" fontAlgn="b"/>
                      <a:r>
                        <a:rPr lang="en-US" sz="1600" u="none" strike="noStrike">
                          <a:effectLst/>
                        </a:rPr>
                        <a:t>PAYROLL CALENDAR - 24 PAYS</a:t>
                      </a:r>
                      <a:endParaRPr lang="en-US" sz="1600" b="1" i="0" u="none" strike="noStrike">
                        <a:solidFill>
                          <a:srgbClr val="000000"/>
                        </a:solidFill>
                        <a:effectLst/>
                        <a:latin typeface="Calibri" panose="020F0502020204030204" pitchFamily="34" charset="0"/>
                      </a:endParaRPr>
                    </a:p>
                  </a:txBody>
                  <a:tcPr marL="7144" marR="7144" marT="7144" marB="0" anchor="b"/>
                </a:tc>
              </a:tr>
              <a:tr h="381000">
                <a:tc>
                  <a:txBody>
                    <a:bodyPr/>
                    <a:lstStyle/>
                    <a:p>
                      <a:pPr algn="ctr" fontAlgn="b"/>
                      <a:r>
                        <a:rPr lang="en-US" sz="1600" u="none" strike="noStrike" dirty="0">
                          <a:effectLst/>
                        </a:rPr>
                        <a:t>CERTIFIED, CLASSIFIED AND SUBSTITUTE</a:t>
                      </a:r>
                      <a:endParaRPr lang="en-US" sz="1600" b="1" i="0" u="none" strike="noStrike" dirty="0">
                        <a:solidFill>
                          <a:srgbClr val="000000"/>
                        </a:solidFill>
                        <a:effectLst/>
                        <a:latin typeface="Calibri" panose="020F0502020204030204" pitchFamily="34" charset="0"/>
                      </a:endParaRPr>
                    </a:p>
                  </a:txBody>
                  <a:tcPr marL="7144" marR="7144" marT="7144" marB="0" anchor="b"/>
                </a:tc>
              </a:tr>
              <a:tr h="381000">
                <a:tc>
                  <a:txBody>
                    <a:bodyPr/>
                    <a:lstStyle/>
                    <a:p>
                      <a:pPr algn="ctr" fontAlgn="b"/>
                      <a:r>
                        <a:rPr lang="en-US" sz="1600" u="none" strike="noStrike" dirty="0">
                          <a:effectLst/>
                        </a:rPr>
                        <a:t>FISCAL YEAR 2016-2017</a:t>
                      </a:r>
                      <a:endParaRPr lang="en-US" sz="1600" b="1" i="0" u="none" strike="noStrike" dirty="0">
                        <a:solidFill>
                          <a:srgbClr val="000000"/>
                        </a:solidFill>
                        <a:effectLst/>
                        <a:latin typeface="Calibri" panose="020F0502020204030204" pitchFamily="34" charset="0"/>
                      </a:endParaRPr>
                    </a:p>
                  </a:txBody>
                  <a:tcPr marL="7144" marR="7144" marT="7144" marB="0" anchor="b"/>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57567810"/>
              </p:ext>
            </p:extLst>
          </p:nvPr>
        </p:nvGraphicFramePr>
        <p:xfrm>
          <a:off x="1303672" y="1981201"/>
          <a:ext cx="6753224" cy="3086416"/>
        </p:xfrm>
        <a:graphic>
          <a:graphicData uri="http://schemas.openxmlformats.org/drawingml/2006/table">
            <a:tbl>
              <a:tblPr>
                <a:tableStyleId>{5C22544A-7EE6-4342-B048-85BDC9FD1C3A}</a:tableStyleId>
              </a:tblPr>
              <a:tblGrid>
                <a:gridCol w="6295863"/>
                <a:gridCol w="457361"/>
              </a:tblGrid>
              <a:tr h="1858487">
                <a:tc gridSpan="2">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2400" u="none" strike="noStrike" dirty="0">
                          <a:effectLst/>
                        </a:rPr>
                        <a:t>*Employees, other than 240 day employees, whose contract salary is divided in 24 equal payments will receive two payroll checks in the month of </a:t>
                      </a:r>
                      <a:r>
                        <a:rPr lang="en-US" sz="2400" u="none" strike="noStrike" dirty="0" smtClean="0">
                          <a:effectLst/>
                        </a:rPr>
                        <a:t>July 2016 and two payroll checks in the month of August 2016 for the services provided during the 2015-2016 Academic school year. </a:t>
                      </a:r>
                      <a:endParaRPr lang="en-US" sz="2400" b="0" i="0" u="none" strike="noStrike" dirty="0" smtClean="0">
                        <a:solidFill>
                          <a:srgbClr val="000000"/>
                        </a:solidFill>
                        <a:effectLst/>
                        <a:latin typeface="Calibri" panose="020F0502020204030204" pitchFamily="34" charset="0"/>
                      </a:endParaRPr>
                    </a:p>
                    <a:p>
                      <a:pPr algn="l" fontAlgn="b"/>
                      <a:endParaRPr lang="en-US" sz="2000" b="0" i="0" u="none" strike="noStrike" dirty="0">
                        <a:solidFill>
                          <a:srgbClr val="000000"/>
                        </a:solidFill>
                        <a:effectLst/>
                        <a:latin typeface="Calibri" panose="020F0502020204030204" pitchFamily="34" charset="0"/>
                      </a:endParaRPr>
                    </a:p>
                  </a:txBody>
                  <a:tcPr marL="7144" marR="7144" marT="7144" marB="0" anchor="b"/>
                </a:tc>
                <a:tc hMerge="1">
                  <a:txBody>
                    <a:bodyPr/>
                    <a:lstStyle/>
                    <a:p>
                      <a:endParaRPr lang="en-US"/>
                    </a:p>
                  </a:txBody>
                  <a:tcPr/>
                </a:tc>
              </a:tr>
              <a:tr h="579912">
                <a:tc>
                  <a:txBody>
                    <a:bodyPr/>
                    <a:lstStyle/>
                    <a:p>
                      <a:pPr algn="l" fontAlgn="b"/>
                      <a:endParaRPr lang="en-US" sz="2000" b="0"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7144" marR="7144" marT="7144" marB="0" anchor="b"/>
                </a:tc>
              </a:tr>
            </a:tbl>
          </a:graphicData>
        </a:graphic>
      </p:graphicFrame>
      <p:graphicFrame>
        <p:nvGraphicFramePr>
          <p:cNvPr id="9" name="Table 8"/>
          <p:cNvGraphicFramePr>
            <a:graphicFrameLocks noGrp="1"/>
          </p:cNvGraphicFramePr>
          <p:nvPr>
            <p:extLst/>
          </p:nvPr>
        </p:nvGraphicFramePr>
        <p:xfrm>
          <a:off x="1303672" y="5014723"/>
          <a:ext cx="6296026" cy="285750"/>
        </p:xfrm>
        <a:graphic>
          <a:graphicData uri="http://schemas.openxmlformats.org/drawingml/2006/table">
            <a:tbl>
              <a:tblPr>
                <a:tableStyleId>{5C22544A-7EE6-4342-B048-85BDC9FD1C3A}</a:tableStyleId>
              </a:tblPr>
              <a:tblGrid>
                <a:gridCol w="2880020"/>
                <a:gridCol w="971918"/>
                <a:gridCol w="921893"/>
                <a:gridCol w="643181"/>
                <a:gridCol w="879014"/>
              </a:tblGrid>
              <a:tr h="142875">
                <a:tc gridSpan="5">
                  <a:txBody>
                    <a:bodyPr/>
                    <a:lstStyle/>
                    <a:p>
                      <a:pPr algn="l" fontAlgn="b"/>
                      <a:r>
                        <a:rPr lang="en-US" sz="800" u="none" strike="noStrike">
                          <a:effectLst/>
                        </a:rPr>
                        <a:t>Coaching payments will be paid by one check upon completion of the regular season with the exception of Head coach positions. The salary for </a:t>
                      </a:r>
                      <a:endParaRPr lang="en-US" sz="800" b="0" i="0" u="none" strike="noStrike">
                        <a:solidFill>
                          <a:srgbClr val="000000"/>
                        </a:solidFill>
                        <a:effectLst/>
                        <a:latin typeface="Calibri" panose="020F050202020403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42875">
                <a:tc>
                  <a:txBody>
                    <a:bodyPr/>
                    <a:lstStyle/>
                    <a:p>
                      <a:pPr algn="l" fontAlgn="b"/>
                      <a:r>
                        <a:rPr lang="en-US" sz="800" u="none" strike="noStrike" dirty="0">
                          <a:effectLst/>
                        </a:rPr>
                        <a:t>these positions will be divided equally through the year.</a:t>
                      </a:r>
                      <a:endParaRPr lang="en-US"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8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800" b="0" i="0" u="none" strike="noStrike" dirty="0">
                        <a:solidFill>
                          <a:srgbClr val="000000"/>
                        </a:solidFill>
                        <a:effectLst/>
                        <a:latin typeface="Calibri" panose="020F0502020204030204" pitchFamily="34" charset="0"/>
                      </a:endParaRPr>
                    </a:p>
                  </a:txBody>
                  <a:tcPr marL="7144" marR="7144" marT="7144" marB="0" anchor="b"/>
                </a:tc>
              </a:tr>
            </a:tbl>
          </a:graphicData>
        </a:graphic>
      </p:graphicFrame>
    </p:spTree>
    <p:extLst>
      <p:ext uri="{BB962C8B-B14F-4D97-AF65-F5344CB8AC3E}">
        <p14:creationId xmlns:p14="http://schemas.microsoft.com/office/powerpoint/2010/main" val="292592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206460145"/>
              </p:ext>
            </p:extLst>
          </p:nvPr>
        </p:nvGraphicFramePr>
        <p:xfrm>
          <a:off x="914400" y="381000"/>
          <a:ext cx="7523498" cy="6450808"/>
        </p:xfrm>
        <a:graphic>
          <a:graphicData uri="http://schemas.openxmlformats.org/drawingml/2006/table">
            <a:tbl>
              <a:tblPr>
                <a:tableStyleId>{5C22544A-7EE6-4342-B048-85BDC9FD1C3A}</a:tableStyleId>
              </a:tblPr>
              <a:tblGrid>
                <a:gridCol w="1058863"/>
                <a:gridCol w="1011095"/>
                <a:gridCol w="1138476"/>
                <a:gridCol w="1082747"/>
                <a:gridCol w="1027017"/>
                <a:gridCol w="716523"/>
                <a:gridCol w="979249"/>
                <a:gridCol w="509528"/>
              </a:tblGrid>
              <a:tr h="706684">
                <a:tc gridSpan="7">
                  <a:txBody>
                    <a:bodyPr/>
                    <a:lstStyle/>
                    <a:p>
                      <a:pPr algn="l" fontAlgn="b"/>
                      <a:r>
                        <a:rPr lang="en-US" sz="2000" u="none" strike="noStrike">
                          <a:effectLst/>
                        </a:rPr>
                        <a:t>Time Sheets and Absence Cards are due to the School Attendance Clerk on the School Calendar Closing Day for all 185 or less day employees.</a:t>
                      </a:r>
                      <a:endParaRPr lang="en-US" sz="2000" b="0" i="0" u="none" strike="noStrike">
                        <a:solidFill>
                          <a:srgbClr val="000000"/>
                        </a:solidFill>
                        <a:effectLst/>
                        <a:latin typeface="Calibri" panose="020F050202020403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r>
              <a:tr h="221456">
                <a:tc>
                  <a:txBody>
                    <a:bodyPr/>
                    <a:lstStyle/>
                    <a:p>
                      <a:pPr algn="l" fontAlgn="b"/>
                      <a:endParaRPr lang="en-US" sz="2000" b="0"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r>
              <a:tr h="759873">
                <a:tc gridSpan="8">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2000" u="none" strike="noStrike" dirty="0">
                          <a:effectLst/>
                        </a:rPr>
                        <a:t>General Rule for pay date is: The payroll date will be the 15th and 30th of each month. If the 15th or 30th falls on Saturday or Sunday, pay day will </a:t>
                      </a:r>
                      <a:r>
                        <a:rPr lang="en-US" sz="2000" u="none" strike="noStrike" dirty="0" smtClean="0">
                          <a:effectLst/>
                        </a:rPr>
                        <a:t>be Friday.  If the additional gross pay is greater</a:t>
                      </a:r>
                      <a:r>
                        <a:rPr lang="en-US" sz="2000" u="none" strike="noStrike" baseline="0" dirty="0" smtClean="0">
                          <a:effectLst/>
                        </a:rPr>
                        <a:t> than or equal to $750 a separate check will be issued.  If the additional gross pay is less than $750 the earnings will be included in the regular payroll check.</a:t>
                      </a:r>
                      <a:endParaRPr lang="en-US" sz="2000" b="0" i="0" u="none" strike="noStrike" dirty="0" smtClean="0">
                        <a:solidFill>
                          <a:srgbClr val="000000"/>
                        </a:solidFill>
                        <a:effectLst/>
                        <a:latin typeface="Calibri" panose="020F0502020204030204" pitchFamily="34" charset="0"/>
                      </a:endParaRPr>
                    </a:p>
                    <a:p>
                      <a:pPr algn="l" fontAlgn="b"/>
                      <a:endParaRPr lang="en-US" sz="2000" b="0" i="0" u="none" strike="noStrike" dirty="0">
                        <a:solidFill>
                          <a:srgbClr val="000000"/>
                        </a:solidFill>
                        <a:effectLst/>
                        <a:latin typeface="Calibri" panose="020F050202020403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6895">
                <a:tc>
                  <a:txBody>
                    <a:bodyPr/>
                    <a:lstStyle/>
                    <a:p>
                      <a:pPr algn="l" fontAlgn="b"/>
                      <a:endParaRPr lang="en-US" sz="2000" b="0"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r>
              <a:tr h="1647824">
                <a:tc gridSpan="8">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2000" u="none" strike="noStrike">
                          <a:effectLst/>
                        </a:rPr>
                        <a:t>All stipend, referee, extra duty time sheets/standard invoices, etc. must be turned in with the payroll reports on the due date for each pay period </a:t>
                      </a:r>
                      <a:r>
                        <a:rPr lang="en-US" sz="2000" u="none" strike="noStrike" smtClean="0">
                          <a:effectLst/>
                        </a:rPr>
                        <a:t>and checks will be issued on the same payroll date. If time sheets/standard invoices are not turned in by the due date, payment will not be made until the next pay date.</a:t>
                      </a:r>
                      <a:endParaRPr lang="en-US" sz="2000" b="0" i="0" u="none" strike="noStrike" smtClean="0">
                        <a:solidFill>
                          <a:srgbClr val="000000"/>
                        </a:solidFill>
                        <a:effectLst/>
                        <a:latin typeface="Calibri" panose="020F0502020204030204" pitchFamily="34" charset="0"/>
                      </a:endParaRPr>
                    </a:p>
                    <a:p>
                      <a:pPr marL="0" marR="0" indent="0" algn="l" defTabSz="457200" rtl="0" eaLnBrk="1" fontAlgn="b" latinLnBrk="0" hangingPunct="1">
                        <a:lnSpc>
                          <a:spcPct val="100000"/>
                        </a:lnSpc>
                        <a:spcBef>
                          <a:spcPts val="0"/>
                        </a:spcBef>
                        <a:spcAft>
                          <a:spcPts val="0"/>
                        </a:spcAft>
                        <a:buClrTx/>
                        <a:buSzTx/>
                        <a:buFontTx/>
                        <a:buNone/>
                        <a:tabLst/>
                        <a:defRPr/>
                      </a:pPr>
                      <a:endParaRPr lang="en-US" sz="2000" b="0" i="0" u="none" strike="noStrike" smtClean="0">
                        <a:solidFill>
                          <a:srgbClr val="000000"/>
                        </a:solidFill>
                        <a:effectLst/>
                        <a:latin typeface="Calibri" panose="020F0502020204030204" pitchFamily="34" charset="0"/>
                      </a:endParaRPr>
                    </a:p>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2880">
                <a:tc gridSpan="6">
                  <a:txBody>
                    <a:bodyPr/>
                    <a:lstStyle/>
                    <a:p>
                      <a:pPr algn="l" fontAlgn="b"/>
                      <a:r>
                        <a:rPr lang="en-US" sz="2000" b="0" i="0" u="none" strike="noStrike" dirty="0" smtClean="0">
                          <a:solidFill>
                            <a:srgbClr val="000000"/>
                          </a:solidFill>
                          <a:effectLst/>
                          <a:latin typeface="Calibri" panose="020F0502020204030204" pitchFamily="34" charset="0"/>
                        </a:rPr>
                        <a:t>Timesheets</a:t>
                      </a:r>
                      <a:r>
                        <a:rPr lang="en-US" sz="2000" b="0" i="0" u="none" strike="noStrike" baseline="0" dirty="0" smtClean="0">
                          <a:solidFill>
                            <a:srgbClr val="000000"/>
                          </a:solidFill>
                          <a:effectLst/>
                          <a:latin typeface="Calibri" panose="020F0502020204030204" pitchFamily="34" charset="0"/>
                        </a:rPr>
                        <a:t> that are incomplete and/or not approved will be returned to the attendance clerk unprocessed.</a:t>
                      </a:r>
                      <a:endParaRPr lang="en-US" sz="2000" b="0" i="0" u="none" strike="noStrike" dirty="0">
                        <a:solidFill>
                          <a:srgbClr val="000000"/>
                        </a:solidFill>
                        <a:effectLst/>
                        <a:latin typeface="Calibri" panose="020F0502020204030204" pitchFamily="34" charset="0"/>
                      </a:endParaRPr>
                    </a:p>
                  </a:txBody>
                  <a:tcPr marL="7144" marR="7144" marT="7144"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p>
                  </a:txBody>
                  <a:tcPr/>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r>
              <a:tr h="138852">
                <a:tc gridSpan="3">
                  <a:txBody>
                    <a:bodyPr/>
                    <a:lstStyle/>
                    <a:p>
                      <a:pPr algn="l" fontAlgn="b"/>
                      <a:endParaRPr lang="en-US" sz="2000" b="0" i="0" u="none" strike="noStrike" dirty="0">
                        <a:solidFill>
                          <a:srgbClr val="000000"/>
                        </a:solidFill>
                        <a:effectLst/>
                        <a:latin typeface="Calibri" panose="020F0502020204030204" pitchFamily="34" charset="0"/>
                      </a:endParaRPr>
                    </a:p>
                  </a:txBody>
                  <a:tcPr marL="7144" marR="7144" marT="7144" marB="0" anchor="b"/>
                </a:tc>
                <a:tc hMerge="1">
                  <a:txBody>
                    <a:bodyPr/>
                    <a:lstStyle/>
                    <a:p>
                      <a:endParaRPr lang="en-US"/>
                    </a:p>
                  </a:txBody>
                  <a:tcPr/>
                </a:tc>
                <a:tc hMerge="1">
                  <a:txBody>
                    <a:bodyPr/>
                    <a:lstStyle/>
                    <a:p>
                      <a:endParaRPr lang="en-US"/>
                    </a:p>
                  </a:txBody>
                  <a:tcPr/>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a:solidFill>
                          <a:srgbClr val="000000"/>
                        </a:solidFill>
                        <a:effectLst/>
                        <a:latin typeface="Calibri" panose="020F0502020204030204" pitchFamily="34" charset="0"/>
                      </a:endParaRPr>
                    </a:p>
                  </a:txBody>
                  <a:tcPr marL="7144" marR="7144" marT="7144" marB="0" anchor="b"/>
                </a:tc>
                <a:tc>
                  <a:txBody>
                    <a:bodyPr/>
                    <a:lstStyle/>
                    <a:p>
                      <a:pPr algn="l" fontAlgn="b"/>
                      <a:endParaRPr lang="en-US" sz="2000" b="0" i="0" u="none" strike="noStrike" dirty="0">
                        <a:solidFill>
                          <a:srgbClr val="000000"/>
                        </a:solidFill>
                        <a:effectLst/>
                        <a:latin typeface="Calibri" panose="020F0502020204030204" pitchFamily="34" charset="0"/>
                      </a:endParaRPr>
                    </a:p>
                  </a:txBody>
                  <a:tcPr marL="7144" marR="7144" marT="7144" marB="0" anchor="b"/>
                </a:tc>
              </a:tr>
            </a:tbl>
          </a:graphicData>
        </a:graphic>
      </p:graphicFrame>
    </p:spTree>
    <p:extLst>
      <p:ext uri="{BB962C8B-B14F-4D97-AF65-F5344CB8AC3E}">
        <p14:creationId xmlns:p14="http://schemas.microsoft.com/office/powerpoint/2010/main" val="3469923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lstStyle/>
          <a:p>
            <a:r>
              <a:rPr lang="en-US" dirty="0" smtClean="0"/>
              <a:t>Sick Leave Donation</a:t>
            </a:r>
            <a:endParaRPr lang="en-US" dirty="0"/>
          </a:p>
        </p:txBody>
      </p:sp>
      <p:sp>
        <p:nvSpPr>
          <p:cNvPr id="3" name="Content Placeholder 2"/>
          <p:cNvSpPr>
            <a:spLocks noGrp="1"/>
          </p:cNvSpPr>
          <p:nvPr>
            <p:ph idx="1"/>
          </p:nvPr>
        </p:nvSpPr>
        <p:spPr>
          <a:xfrm>
            <a:off x="982133" y="1600200"/>
            <a:ext cx="7704667" cy="4399616"/>
          </a:xfrm>
        </p:spPr>
        <p:txBody>
          <a:bodyPr/>
          <a:lstStyle/>
          <a:p>
            <a:r>
              <a:rPr lang="en-US" dirty="0" smtClean="0"/>
              <a:t>Must follow Policy 03.1232 for certified employees </a:t>
            </a:r>
          </a:p>
          <a:p>
            <a:r>
              <a:rPr lang="en-US" dirty="0" smtClean="0"/>
              <a:t>03.2232 for classified employees</a:t>
            </a:r>
          </a:p>
          <a:p>
            <a:r>
              <a:rPr lang="en-US" dirty="0" smtClean="0"/>
              <a:t>District policy that employees participate in direct deposit – See Crystal in payroll for direct deposit information</a:t>
            </a:r>
            <a:endParaRPr lang="en-US" dirty="0"/>
          </a:p>
        </p:txBody>
      </p:sp>
    </p:spTree>
    <p:extLst>
      <p:ext uri="{BB962C8B-B14F-4D97-AF65-F5344CB8AC3E}">
        <p14:creationId xmlns:p14="http://schemas.microsoft.com/office/powerpoint/2010/main" val="20533886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p:cNvGraphicFramePr>
            <a:graphicFrameLocks noChangeAspect="1"/>
          </p:cNvGraphicFramePr>
          <p:nvPr>
            <p:extLst/>
          </p:nvPr>
        </p:nvGraphicFramePr>
        <p:xfrm>
          <a:off x="2201011" y="895379"/>
          <a:ext cx="5186378" cy="5105372"/>
        </p:xfrm>
        <a:graphic>
          <a:graphicData uri="http://schemas.openxmlformats.org/presentationml/2006/ole">
            <mc:AlternateContent xmlns:mc="http://schemas.openxmlformats.org/markup-compatibility/2006">
              <mc:Choice xmlns:v="urn:schemas-microsoft-com:vml" Requires="v">
                <p:oleObj spid="_x0000_s1035" name="Worksheet" r:id="rId3" imgW="8401050" imgH="7439152" progId="Excel.Sheet.12">
                  <p:embed/>
                </p:oleObj>
              </mc:Choice>
              <mc:Fallback>
                <p:oleObj name="Worksheet" r:id="rId3" imgW="8401050" imgH="7439152" progId="Excel.Sheet.12">
                  <p:embed/>
                  <p:pic>
                    <p:nvPicPr>
                      <p:cNvPr id="0" name=""/>
                      <p:cNvPicPr/>
                      <p:nvPr/>
                    </p:nvPicPr>
                    <p:blipFill>
                      <a:blip r:embed="rId4"/>
                      <a:stretch>
                        <a:fillRect/>
                      </a:stretch>
                    </p:blipFill>
                    <p:spPr>
                      <a:xfrm>
                        <a:off x="2201011" y="895379"/>
                        <a:ext cx="5186378" cy="5105372"/>
                      </a:xfrm>
                      <a:prstGeom prst="rect">
                        <a:avLst/>
                      </a:prstGeom>
                    </p:spPr>
                  </p:pic>
                </p:oleObj>
              </mc:Fallback>
            </mc:AlternateContent>
          </a:graphicData>
        </a:graphic>
      </p:graphicFrame>
      <p:graphicFrame>
        <p:nvGraphicFramePr>
          <p:cNvPr id="5" name="Content Placeholder 5"/>
          <p:cNvGraphicFramePr>
            <a:graphicFrameLocks noGrp="1"/>
          </p:cNvGraphicFramePr>
          <p:nvPr>
            <p:ph idx="1"/>
            <p:extLst/>
          </p:nvPr>
        </p:nvGraphicFramePr>
        <p:xfrm>
          <a:off x="2201011" y="1049756"/>
          <a:ext cx="5138252" cy="890336"/>
        </p:xfrm>
        <a:graphic>
          <a:graphicData uri="http://schemas.openxmlformats.org/drawingml/2006/table">
            <a:tbl>
              <a:tblPr>
                <a:tableStyleId>{5C22544A-7EE6-4342-B048-85BDC9FD1C3A}</a:tableStyleId>
              </a:tblPr>
              <a:tblGrid>
                <a:gridCol w="5138252"/>
              </a:tblGrid>
              <a:tr h="222584">
                <a:tc>
                  <a:txBody>
                    <a:bodyPr/>
                    <a:lstStyle/>
                    <a:p>
                      <a:pPr algn="ctr" fontAlgn="b"/>
                      <a:r>
                        <a:rPr lang="en-US" sz="900" u="none" strike="noStrike" dirty="0">
                          <a:effectLst/>
                        </a:rPr>
                        <a:t>MCCREARY COUNTY BOARD OF EDUCATION</a:t>
                      </a:r>
                      <a:endParaRPr lang="en-US" sz="900" b="1" i="0" u="none" strike="noStrike" dirty="0">
                        <a:solidFill>
                          <a:srgbClr val="000000"/>
                        </a:solidFill>
                        <a:effectLst/>
                        <a:latin typeface="Calibri" panose="020F0502020204030204" pitchFamily="34" charset="0"/>
                      </a:endParaRPr>
                    </a:p>
                  </a:txBody>
                  <a:tcPr marL="7144" marR="7144" marT="7144" marB="0" anchor="b"/>
                </a:tc>
              </a:tr>
              <a:tr h="222584">
                <a:tc>
                  <a:txBody>
                    <a:bodyPr/>
                    <a:lstStyle/>
                    <a:p>
                      <a:pPr algn="ctr" fontAlgn="b"/>
                      <a:r>
                        <a:rPr lang="en-US" sz="900" u="none" strike="noStrike">
                          <a:effectLst/>
                        </a:rPr>
                        <a:t>PAYROLL CALENDAR - 24 PAYS</a:t>
                      </a:r>
                      <a:endParaRPr lang="en-US" sz="900" b="1" i="0" u="none" strike="noStrike">
                        <a:solidFill>
                          <a:srgbClr val="000000"/>
                        </a:solidFill>
                        <a:effectLst/>
                        <a:latin typeface="Calibri" panose="020F0502020204030204" pitchFamily="34" charset="0"/>
                      </a:endParaRPr>
                    </a:p>
                  </a:txBody>
                  <a:tcPr marL="7144" marR="7144" marT="7144" marB="0" anchor="b"/>
                </a:tc>
              </a:tr>
              <a:tr h="222584">
                <a:tc>
                  <a:txBody>
                    <a:bodyPr/>
                    <a:lstStyle/>
                    <a:p>
                      <a:pPr algn="ctr" fontAlgn="b"/>
                      <a:r>
                        <a:rPr lang="en-US" sz="900" u="none" strike="noStrike" dirty="0">
                          <a:effectLst/>
                        </a:rPr>
                        <a:t>CERTIFIED, CLASSIFIED AND SUBSTITUTE</a:t>
                      </a:r>
                      <a:endParaRPr lang="en-US" sz="900" b="1" i="0" u="none" strike="noStrike" dirty="0">
                        <a:solidFill>
                          <a:srgbClr val="000000"/>
                        </a:solidFill>
                        <a:effectLst/>
                        <a:latin typeface="Calibri" panose="020F0502020204030204" pitchFamily="34" charset="0"/>
                      </a:endParaRPr>
                    </a:p>
                  </a:txBody>
                  <a:tcPr marL="7144" marR="7144" marT="7144" marB="0" anchor="b"/>
                </a:tc>
              </a:tr>
              <a:tr h="222584">
                <a:tc>
                  <a:txBody>
                    <a:bodyPr/>
                    <a:lstStyle/>
                    <a:p>
                      <a:pPr algn="ctr" fontAlgn="b"/>
                      <a:r>
                        <a:rPr lang="en-US" sz="900" u="none" strike="noStrike" dirty="0">
                          <a:effectLst/>
                        </a:rPr>
                        <a:t>FISCAL YEAR 2016-2017</a:t>
                      </a:r>
                      <a:endParaRPr lang="en-US" sz="900" b="1" i="0" u="none" strike="noStrike" dirty="0">
                        <a:solidFill>
                          <a:srgbClr val="000000"/>
                        </a:solidFill>
                        <a:effectLst/>
                        <a:latin typeface="Calibri" panose="020F0502020204030204" pitchFamily="34" charset="0"/>
                      </a:endParaRPr>
                    </a:p>
                  </a:txBody>
                  <a:tcPr marL="7144" marR="7144" marT="7144" marB="0" anchor="b"/>
                </a:tc>
              </a:tr>
            </a:tbl>
          </a:graphicData>
        </a:graphic>
      </p:graphicFrame>
    </p:spTree>
    <p:extLst>
      <p:ext uri="{BB962C8B-B14F-4D97-AF65-F5344CB8AC3E}">
        <p14:creationId xmlns:p14="http://schemas.microsoft.com/office/powerpoint/2010/main" val="20176258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Acceptable Use Policy:  Technology &amp; Networking</a:t>
            </a:r>
            <a:endParaRPr lang="en-US" dirty="0"/>
          </a:p>
        </p:txBody>
      </p:sp>
      <p:sp>
        <p:nvSpPr>
          <p:cNvPr id="3" name="Subtitle 2"/>
          <p:cNvSpPr>
            <a:spLocks noGrp="1"/>
          </p:cNvSpPr>
          <p:nvPr>
            <p:ph type="subTitle" idx="1"/>
          </p:nvPr>
        </p:nvSpPr>
        <p:spPr/>
        <p:txBody>
          <a:bodyPr/>
          <a:lstStyle/>
          <a:p>
            <a:r>
              <a:rPr lang="en-US" dirty="0" smtClean="0"/>
              <a:t>Mr. Jeff Terry</a:t>
            </a:r>
            <a:endParaRPr lang="en-US" dirty="0"/>
          </a:p>
        </p:txBody>
      </p:sp>
    </p:spTree>
    <p:extLst>
      <p:ext uri="{BB962C8B-B14F-4D97-AF65-F5344CB8AC3E}">
        <p14:creationId xmlns:p14="http://schemas.microsoft.com/office/powerpoint/2010/main" val="1848340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rot="21420000">
            <a:off x="425831" y="1194827"/>
            <a:ext cx="7323978" cy="2730593"/>
          </a:xfrm>
        </p:spPr>
        <p:txBody>
          <a:bodyPr>
            <a:normAutofit fontScale="90000"/>
          </a:bodyPr>
          <a:lstStyle/>
          <a:p>
            <a:r>
              <a:rPr lang="en-US" dirty="0" smtClean="0"/>
              <a:t>AUP , Wireless Network</a:t>
            </a:r>
            <a:r>
              <a:rPr lang="en-US" dirty="0"/>
              <a:t>, Personal </a:t>
            </a:r>
            <a:r>
              <a:rPr lang="en-US" dirty="0" smtClean="0"/>
              <a:t>Devices,  BYOD,  </a:t>
            </a:r>
            <a:br>
              <a:rPr lang="en-US" dirty="0" smtClean="0"/>
            </a:br>
            <a:r>
              <a:rPr lang="en-US" dirty="0" smtClean="0"/>
              <a:t>Data </a:t>
            </a:r>
            <a:r>
              <a:rPr lang="en-US" dirty="0"/>
              <a:t>Security &amp; Privacy</a:t>
            </a:r>
          </a:p>
        </p:txBody>
      </p:sp>
      <p:sp>
        <p:nvSpPr>
          <p:cNvPr id="3" name="Subtitle 2"/>
          <p:cNvSpPr>
            <a:spLocks noGrp="1"/>
          </p:cNvSpPr>
          <p:nvPr>
            <p:ph type="subTitle" idx="1"/>
          </p:nvPr>
        </p:nvSpPr>
        <p:spPr>
          <a:xfrm rot="21420000">
            <a:off x="608710" y="4421988"/>
            <a:ext cx="7316390" cy="412750"/>
          </a:xfrm>
        </p:spPr>
        <p:txBody>
          <a:bodyPr/>
          <a:lstStyle/>
          <a:p>
            <a:endParaRPr lang="en-US" dirty="0"/>
          </a:p>
        </p:txBody>
      </p:sp>
    </p:spTree>
    <p:extLst>
      <p:ext uri="{BB962C8B-B14F-4D97-AF65-F5344CB8AC3E}">
        <p14:creationId xmlns:p14="http://schemas.microsoft.com/office/powerpoint/2010/main" val="12664845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704667" cy="1219199"/>
          </a:xfrm>
        </p:spPr>
        <p:txBody>
          <a:bodyPr/>
          <a:lstStyle/>
          <a:p>
            <a:r>
              <a:rPr lang="en-US" dirty="0" smtClean="0"/>
              <a:t>Acceptable Use Policy  - AUP</a:t>
            </a:r>
            <a:endParaRPr lang="en-US" dirty="0"/>
          </a:p>
        </p:txBody>
      </p:sp>
      <p:sp>
        <p:nvSpPr>
          <p:cNvPr id="3" name="Content Placeholder 2"/>
          <p:cNvSpPr>
            <a:spLocks noGrp="1"/>
          </p:cNvSpPr>
          <p:nvPr>
            <p:ph sz="quarter" idx="4294967295"/>
          </p:nvPr>
        </p:nvSpPr>
        <p:spPr>
          <a:xfrm>
            <a:off x="1024467" y="2133600"/>
            <a:ext cx="7796030" cy="4343400"/>
          </a:xfrm>
          <a:prstGeom prst="rect">
            <a:avLst/>
          </a:prstGeom>
        </p:spPr>
        <p:txBody>
          <a:bodyPr>
            <a:normAutofit fontScale="55000" lnSpcReduction="20000"/>
          </a:bodyPr>
          <a:lstStyle/>
          <a:p>
            <a:r>
              <a:rPr lang="en-US" sz="4400" dirty="0" smtClean="0"/>
              <a:t>AUP  Has not changed  other  than the Student Publishing permission form—</a:t>
            </a:r>
          </a:p>
          <a:p>
            <a:r>
              <a:rPr lang="en-US" sz="4400" dirty="0" smtClean="0"/>
              <a:t>This was the last page of the AUP document </a:t>
            </a:r>
          </a:p>
          <a:p>
            <a:r>
              <a:rPr lang="en-US" sz="4400" dirty="0" smtClean="0"/>
              <a:t>Now </a:t>
            </a:r>
            <a:r>
              <a:rPr lang="en-US" sz="4400" dirty="0"/>
              <a:t>using </a:t>
            </a:r>
            <a:r>
              <a:rPr lang="en-US" sz="4400" dirty="0" smtClean="0"/>
              <a:t>the same procedure for all Student  Publication Consent Form    which includes  social media</a:t>
            </a:r>
          </a:p>
          <a:p>
            <a:pPr marL="0" indent="0">
              <a:buNone/>
            </a:pPr>
            <a:r>
              <a:rPr lang="en-US" sz="4400" dirty="0"/>
              <a:t> </a:t>
            </a:r>
            <a:r>
              <a:rPr lang="en-US" sz="4400" dirty="0" smtClean="0"/>
              <a:t>    09.14 AP251 </a:t>
            </a:r>
          </a:p>
          <a:p>
            <a:pPr marL="0" indent="0">
              <a:buNone/>
            </a:pPr>
            <a:r>
              <a:rPr lang="en-US" sz="4400" dirty="0" smtClean="0"/>
              <a:t>NOTE:   Teachers and Staff may not post pictures , recordings, videos,  or any student information  on his/her personal social media site such as </a:t>
            </a:r>
            <a:r>
              <a:rPr lang="en-US" sz="4400" dirty="0"/>
              <a:t>F</a:t>
            </a:r>
            <a:r>
              <a:rPr lang="en-US" sz="4400" dirty="0" smtClean="0"/>
              <a:t>acebook, Twitter, etc.</a:t>
            </a:r>
          </a:p>
          <a:p>
            <a:pPr marL="0" indent="0">
              <a:buNone/>
            </a:pPr>
            <a:r>
              <a:rPr lang="en-US" sz="4400" dirty="0" smtClean="0"/>
              <a:t>As per Board Policy, Student information may only be posted  on  a official , school registered social media site</a:t>
            </a:r>
            <a:endParaRPr lang="en-US" sz="4400" dirty="0"/>
          </a:p>
          <a:p>
            <a:pPr marL="0" indent="0">
              <a:buNone/>
            </a:pPr>
            <a:endParaRPr lang="en-US" dirty="0" smtClean="0"/>
          </a:p>
          <a:p>
            <a:pPr marL="0" indent="0">
              <a:buNone/>
            </a:pPr>
            <a:endParaRPr lang="en-US" dirty="0" smtClean="0"/>
          </a:p>
          <a:p>
            <a:endParaRPr lang="en-US" dirty="0" smtClean="0"/>
          </a:p>
        </p:txBody>
      </p:sp>
    </p:spTree>
    <p:extLst>
      <p:ext uri="{BB962C8B-B14F-4D97-AF65-F5344CB8AC3E}">
        <p14:creationId xmlns:p14="http://schemas.microsoft.com/office/powerpoint/2010/main" val="194459991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1" y="1157287"/>
            <a:ext cx="7693818" cy="957263"/>
          </a:xfrm>
        </p:spPr>
        <p:txBody>
          <a:bodyPr>
            <a:normAutofit fontScale="90000"/>
          </a:bodyPr>
          <a:lstStyle/>
          <a:p>
            <a:pPr algn="ctr"/>
            <a:r>
              <a:rPr lang="en-US" dirty="0" smtClean="0"/>
              <a:t>            updated Wireless Network </a:t>
            </a:r>
            <a:br>
              <a:rPr lang="en-US" dirty="0" smtClean="0"/>
            </a:br>
            <a:r>
              <a:rPr lang="en-US" dirty="0" smtClean="0"/>
              <a:t>district </a:t>
            </a:r>
            <a:r>
              <a:rPr lang="en-US" dirty="0"/>
              <a:t>registration Splash </a:t>
            </a:r>
            <a:r>
              <a:rPr lang="en-US" dirty="0" smtClean="0"/>
              <a:t>Screen </a:t>
            </a:r>
            <a:r>
              <a:rPr lang="en-US" dirty="0"/>
              <a:t/>
            </a:r>
            <a:br>
              <a:rPr lang="en-US" dirty="0"/>
            </a:br>
            <a:endParaRPr lang="en-US" dirty="0"/>
          </a:p>
        </p:txBody>
      </p:sp>
      <p:pic>
        <p:nvPicPr>
          <p:cNvPr id="4" name="Content Placeholder 3"/>
          <p:cNvPicPr>
            <a:picLocks noGrp="1" noChangeAspect="1"/>
          </p:cNvPicPr>
          <p:nvPr>
            <p:ph sz="quarter" idx="4294967295"/>
          </p:nvPr>
        </p:nvPicPr>
        <p:blipFill>
          <a:blip r:embed="rId2">
            <a:extLst>
              <a:ext uri="{28A0092B-C50C-407E-A947-70E740481C1C}">
                <a14:useLocalDpi xmlns:a14="http://schemas.microsoft.com/office/drawing/2010/main"/>
              </a:ext>
            </a:extLst>
          </a:blip>
          <a:stretch>
            <a:fillRect/>
          </a:stretch>
        </p:blipFill>
        <p:spPr>
          <a:xfrm>
            <a:off x="514350" y="2294344"/>
            <a:ext cx="7796213" cy="3877856"/>
          </a:xfrm>
          <a:prstGeom prst="rect">
            <a:avLst/>
          </a:prstGeom>
        </p:spPr>
      </p:pic>
    </p:spTree>
    <p:extLst>
      <p:ext uri="{BB962C8B-B14F-4D97-AF65-F5344CB8AC3E}">
        <p14:creationId xmlns:p14="http://schemas.microsoft.com/office/powerpoint/2010/main" val="109725954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1" y="1157287"/>
            <a:ext cx="7693818" cy="957263"/>
          </a:xfrm>
        </p:spPr>
        <p:txBody>
          <a:bodyPr>
            <a:normAutofit fontScale="90000"/>
          </a:bodyPr>
          <a:lstStyle/>
          <a:p>
            <a:pPr algn="ctr"/>
            <a:r>
              <a:rPr lang="en-US" dirty="0" smtClean="0"/>
              <a:t>            updated Wireless Network </a:t>
            </a:r>
            <a:br>
              <a:rPr lang="en-US" dirty="0" smtClean="0"/>
            </a:br>
            <a:r>
              <a:rPr lang="en-US" dirty="0" smtClean="0"/>
              <a:t>district </a:t>
            </a:r>
            <a:r>
              <a:rPr lang="en-US" dirty="0"/>
              <a:t>registration </a:t>
            </a:r>
            <a:r>
              <a:rPr lang="en-US" dirty="0" smtClean="0"/>
              <a:t>Step 2</a:t>
            </a:r>
            <a:r>
              <a:rPr lang="en-US" dirty="0"/>
              <a:t/>
            </a:r>
            <a:br>
              <a:rPr lang="en-US" dirty="0"/>
            </a:br>
            <a:endParaRPr lang="en-US" dirty="0"/>
          </a:p>
        </p:txBody>
      </p:sp>
      <p:pic>
        <p:nvPicPr>
          <p:cNvPr id="5" name="Content Placeholder 4"/>
          <p:cNvPicPr>
            <a:picLocks noGrp="1" noChangeAspect="1"/>
          </p:cNvPicPr>
          <p:nvPr>
            <p:ph sz="quarter" idx="4294967295"/>
          </p:nvPr>
        </p:nvPicPr>
        <p:blipFill>
          <a:blip r:embed="rId2">
            <a:extLst>
              <a:ext uri="{28A0092B-C50C-407E-A947-70E740481C1C}">
                <a14:useLocalDpi xmlns:a14="http://schemas.microsoft.com/office/drawing/2010/main"/>
              </a:ext>
            </a:extLst>
          </a:blip>
          <a:stretch>
            <a:fillRect/>
          </a:stretch>
        </p:blipFill>
        <p:spPr>
          <a:xfrm>
            <a:off x="514351" y="1981200"/>
            <a:ext cx="8514932" cy="3972448"/>
          </a:xfrm>
          <a:prstGeom prst="rect">
            <a:avLst/>
          </a:prstGeom>
        </p:spPr>
      </p:pic>
    </p:spTree>
    <p:extLst>
      <p:ext uri="{BB962C8B-B14F-4D97-AF65-F5344CB8AC3E}">
        <p14:creationId xmlns:p14="http://schemas.microsoft.com/office/powerpoint/2010/main" val="119916325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1" y="457200"/>
            <a:ext cx="7693818" cy="957263"/>
          </a:xfrm>
        </p:spPr>
        <p:txBody>
          <a:bodyPr>
            <a:normAutofit fontScale="90000"/>
          </a:bodyPr>
          <a:lstStyle/>
          <a:p>
            <a:r>
              <a:rPr lang="en-US" dirty="0" smtClean="0"/>
              <a:t>            updated Wireless Network </a:t>
            </a:r>
            <a:br>
              <a:rPr lang="en-US" dirty="0" smtClean="0"/>
            </a:br>
            <a:r>
              <a:rPr lang="en-US" dirty="0" smtClean="0"/>
              <a:t>multiple </a:t>
            </a:r>
            <a:r>
              <a:rPr lang="en-US" dirty="0"/>
              <a:t>levels of access and speed</a:t>
            </a:r>
            <a:br>
              <a:rPr lang="en-US" dirty="0"/>
            </a:br>
            <a:endParaRPr lang="en-US" dirty="0"/>
          </a:p>
        </p:txBody>
      </p:sp>
      <p:sp>
        <p:nvSpPr>
          <p:cNvPr id="3" name="Content Placeholder 2"/>
          <p:cNvSpPr>
            <a:spLocks noGrp="1"/>
          </p:cNvSpPr>
          <p:nvPr>
            <p:ph sz="quarter" idx="4294967295"/>
          </p:nvPr>
        </p:nvSpPr>
        <p:spPr>
          <a:xfrm>
            <a:off x="514351" y="2133600"/>
            <a:ext cx="7796030" cy="3436143"/>
          </a:xfrm>
          <a:prstGeom prst="rect">
            <a:avLst/>
          </a:prstGeom>
        </p:spPr>
        <p:txBody>
          <a:bodyPr>
            <a:noAutofit/>
          </a:bodyPr>
          <a:lstStyle/>
          <a:p>
            <a:r>
              <a:rPr lang="en-US" u="sng" dirty="0" smtClean="0">
                <a:solidFill>
                  <a:schemeClr val="accent1"/>
                </a:solidFill>
              </a:rPr>
              <a:t>The Guest Account  </a:t>
            </a:r>
            <a:r>
              <a:rPr lang="en-US" dirty="0" smtClean="0"/>
              <a:t>--  active for 24 hours  with  a limited speed - </a:t>
            </a:r>
            <a:r>
              <a:rPr lang="en-US" u="sng" dirty="0" smtClean="0"/>
              <a:t>Internet Only access</a:t>
            </a:r>
          </a:p>
          <a:p>
            <a:r>
              <a:rPr lang="en-US" dirty="0" smtClean="0"/>
              <a:t> </a:t>
            </a:r>
            <a:r>
              <a:rPr lang="en-US" u="sng" dirty="0" err="1" smtClean="0">
                <a:solidFill>
                  <a:schemeClr val="accent1"/>
                </a:solidFill>
              </a:rPr>
              <a:t>AdvanceD</a:t>
            </a:r>
            <a:r>
              <a:rPr lang="en-US" u="sng" dirty="0" smtClean="0">
                <a:solidFill>
                  <a:schemeClr val="accent1"/>
                </a:solidFill>
              </a:rPr>
              <a:t> Guest  </a:t>
            </a:r>
            <a:r>
              <a:rPr lang="en-US" dirty="0" smtClean="0"/>
              <a:t>-   active </a:t>
            </a:r>
            <a:r>
              <a:rPr lang="en-US" dirty="0"/>
              <a:t>for 24 hours  with  </a:t>
            </a:r>
            <a:r>
              <a:rPr lang="en-US" dirty="0" smtClean="0"/>
              <a:t>higher speed; We must upgrade the Guest account in our management tool  – </a:t>
            </a:r>
            <a:r>
              <a:rPr lang="en-US" u="sng" dirty="0" smtClean="0"/>
              <a:t>Internet </a:t>
            </a:r>
            <a:r>
              <a:rPr lang="en-US" u="sng" dirty="0"/>
              <a:t>Only </a:t>
            </a:r>
            <a:r>
              <a:rPr lang="en-US" u="sng" dirty="0" smtClean="0"/>
              <a:t>access</a:t>
            </a:r>
          </a:p>
        </p:txBody>
      </p:sp>
    </p:spTree>
    <p:extLst>
      <p:ext uri="{BB962C8B-B14F-4D97-AF65-F5344CB8AC3E}">
        <p14:creationId xmlns:p14="http://schemas.microsoft.com/office/powerpoint/2010/main" val="20278288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447799"/>
          </a:xfrm>
        </p:spPr>
        <p:txBody>
          <a:bodyPr/>
          <a:lstStyle/>
          <a:p>
            <a:r>
              <a:rPr lang="en-US"/>
              <a:t>updated Wireless Network </a:t>
            </a:r>
            <a:br>
              <a:rPr lang="en-US"/>
            </a:br>
            <a:r>
              <a:rPr lang="en-US"/>
              <a:t>multiple levels of access and speed</a:t>
            </a:r>
            <a:endParaRPr lang="en-US" dirty="0"/>
          </a:p>
        </p:txBody>
      </p:sp>
      <p:sp>
        <p:nvSpPr>
          <p:cNvPr id="4" name="Rectangle 3"/>
          <p:cNvSpPr/>
          <p:nvPr/>
        </p:nvSpPr>
        <p:spPr>
          <a:xfrm>
            <a:off x="685800" y="2333685"/>
            <a:ext cx="8001000" cy="4524315"/>
          </a:xfrm>
          <a:prstGeom prst="rect">
            <a:avLst/>
          </a:prstGeom>
        </p:spPr>
        <p:txBody>
          <a:bodyPr wrap="square">
            <a:spAutoFit/>
          </a:bodyPr>
          <a:lstStyle/>
          <a:p>
            <a:r>
              <a:rPr lang="en-US" sz="2400" u="sng" dirty="0">
                <a:solidFill>
                  <a:schemeClr val="accent1"/>
                </a:solidFill>
              </a:rPr>
              <a:t>Personal own Device   </a:t>
            </a:r>
            <a:r>
              <a:rPr lang="en-US" sz="2400" dirty="0"/>
              <a:t>-  A device registered via the district registration Splash Screen using your full email address and password; stays active unless not seen on network for 90 days;  full Internet Bandwidth;  each user may have   4 personal Owned devices registered at one time - </a:t>
            </a:r>
            <a:r>
              <a:rPr lang="en-US" sz="2400" u="sng" dirty="0"/>
              <a:t>Internet Only access</a:t>
            </a:r>
          </a:p>
          <a:p>
            <a:r>
              <a:rPr lang="en-US" sz="2400" dirty="0"/>
              <a:t> </a:t>
            </a:r>
            <a:r>
              <a:rPr lang="en-US" sz="2400" u="sng" dirty="0">
                <a:solidFill>
                  <a:schemeClr val="accent1"/>
                </a:solidFill>
              </a:rPr>
              <a:t>District own devices-  </a:t>
            </a:r>
            <a:r>
              <a:rPr lang="en-US" sz="2400" dirty="0"/>
              <a:t>A device owned by district; </a:t>
            </a:r>
            <a:r>
              <a:rPr lang="en-US" sz="2400" dirty="0" err="1"/>
              <a:t>oNe</a:t>
            </a:r>
            <a:r>
              <a:rPr lang="en-US" sz="2400" dirty="0"/>
              <a:t> time registration  on the District Registration Splash Screen and we move the device to “District Owned” in our management tool; stays active until removed from the management tool;  </a:t>
            </a:r>
            <a:r>
              <a:rPr lang="en-US" sz="2400" u="sng" dirty="0"/>
              <a:t>full Internet and access to network resources  </a:t>
            </a:r>
            <a:r>
              <a:rPr lang="en-US" sz="2400" dirty="0"/>
              <a:t>such as servers and printers</a:t>
            </a:r>
          </a:p>
        </p:txBody>
      </p:sp>
    </p:spTree>
    <p:extLst>
      <p:ext uri="{BB962C8B-B14F-4D97-AF65-F5344CB8AC3E}">
        <p14:creationId xmlns:p14="http://schemas.microsoft.com/office/powerpoint/2010/main" val="4222630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1" y="1157287"/>
            <a:ext cx="7693818" cy="957263"/>
          </a:xfrm>
        </p:spPr>
        <p:txBody>
          <a:bodyPr>
            <a:normAutofit fontScale="90000"/>
          </a:bodyPr>
          <a:lstStyle/>
          <a:p>
            <a:r>
              <a:rPr lang="en-US" dirty="0" smtClean="0"/>
              <a:t>Personal Owned Devices and Student Confidentiality and publication</a:t>
            </a:r>
            <a:r>
              <a:rPr lang="en-US" dirty="0"/>
              <a:t/>
            </a:r>
            <a:br>
              <a:rPr lang="en-US" dirty="0"/>
            </a:br>
            <a:endParaRPr lang="en-US" dirty="0"/>
          </a:p>
        </p:txBody>
      </p:sp>
      <p:sp>
        <p:nvSpPr>
          <p:cNvPr id="3" name="Content Placeholder 2"/>
          <p:cNvSpPr>
            <a:spLocks noGrp="1"/>
          </p:cNvSpPr>
          <p:nvPr>
            <p:ph sz="quarter" idx="4294967295"/>
          </p:nvPr>
        </p:nvSpPr>
        <p:spPr>
          <a:xfrm>
            <a:off x="514351" y="2228850"/>
            <a:ext cx="7796030" cy="2621756"/>
          </a:xfrm>
          <a:prstGeom prst="rect">
            <a:avLst/>
          </a:prstGeom>
        </p:spPr>
        <p:txBody>
          <a:bodyPr>
            <a:noAutofit/>
          </a:bodyPr>
          <a:lstStyle/>
          <a:p>
            <a:r>
              <a:rPr lang="en-US" dirty="0" smtClean="0"/>
              <a:t>Though personal owned devices are allowed on the network– one may not use a personal owned device to record, take pictures, or video students without permission of Superintendent..  Board Policy 03.13214   </a:t>
            </a:r>
          </a:p>
          <a:p>
            <a:r>
              <a:rPr lang="en-US" dirty="0" smtClean="0"/>
              <a:t>An exception would be in a Public arena such as sporting event or public performance </a:t>
            </a:r>
          </a:p>
          <a:p>
            <a:pPr marL="0" indent="0">
              <a:buNone/>
            </a:pPr>
            <a:r>
              <a:rPr lang="en-US" dirty="0"/>
              <a:t>As per Board Policy, Student information may only be posted  on  a official , school registered social media site</a:t>
            </a:r>
          </a:p>
        </p:txBody>
      </p:sp>
    </p:spTree>
    <p:extLst>
      <p:ext uri="{BB962C8B-B14F-4D97-AF65-F5344CB8AC3E}">
        <p14:creationId xmlns:p14="http://schemas.microsoft.com/office/powerpoint/2010/main" val="11536679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1" y="1157287"/>
            <a:ext cx="7693818" cy="957263"/>
          </a:xfrm>
        </p:spPr>
        <p:txBody>
          <a:bodyPr>
            <a:normAutofit fontScale="90000"/>
          </a:bodyPr>
          <a:lstStyle/>
          <a:p>
            <a:r>
              <a:rPr lang="en-US" dirty="0" smtClean="0"/>
              <a:t>Bring Your Own Device --BYOD</a:t>
            </a:r>
            <a:r>
              <a:rPr lang="en-US" dirty="0"/>
              <a:t/>
            </a:r>
            <a:br>
              <a:rPr lang="en-US" dirty="0"/>
            </a:br>
            <a:endParaRPr lang="en-US" dirty="0"/>
          </a:p>
        </p:txBody>
      </p:sp>
      <p:sp>
        <p:nvSpPr>
          <p:cNvPr id="3" name="Content Placeholder 2"/>
          <p:cNvSpPr>
            <a:spLocks noGrp="1"/>
          </p:cNvSpPr>
          <p:nvPr>
            <p:ph sz="quarter" idx="4294967295"/>
          </p:nvPr>
        </p:nvSpPr>
        <p:spPr>
          <a:xfrm>
            <a:off x="514351" y="2228850"/>
            <a:ext cx="7796030" cy="3867150"/>
          </a:xfrm>
          <a:prstGeom prst="rect">
            <a:avLst/>
          </a:prstGeom>
        </p:spPr>
        <p:txBody>
          <a:bodyPr>
            <a:normAutofit lnSpcReduction="10000"/>
          </a:bodyPr>
          <a:lstStyle/>
          <a:p>
            <a:r>
              <a:rPr lang="en-US" sz="2600" dirty="0" smtClean="0"/>
              <a:t>Board has adopted a BYOD policy for staff and students</a:t>
            </a:r>
          </a:p>
          <a:p>
            <a:r>
              <a:rPr lang="en-US" sz="2600" dirty="0" smtClean="0"/>
              <a:t>Policy Is flexible so that principals, teachers, and staff MAY allow personal devices in the classroom or “NOT” based on instructional and curriculum  needs.</a:t>
            </a:r>
          </a:p>
          <a:p>
            <a:r>
              <a:rPr lang="en-US" sz="2600" dirty="0" smtClean="0"/>
              <a:t>Recommend to  start slowly</a:t>
            </a:r>
          </a:p>
          <a:p>
            <a:r>
              <a:rPr lang="en-US" sz="2600" dirty="0" smtClean="0"/>
              <a:t>Recommend </a:t>
            </a:r>
            <a:r>
              <a:rPr lang="en-US" sz="2600" dirty="0" err="1" smtClean="0"/>
              <a:t>ByoD</a:t>
            </a:r>
            <a:r>
              <a:rPr lang="en-US" sz="2600" dirty="0" smtClean="0"/>
              <a:t> traffic light  system- 							Red – no devices;  yellow- as directed;  Green- as needed</a:t>
            </a:r>
          </a:p>
          <a:p>
            <a:pPr marL="0" indent="0">
              <a:buNone/>
            </a:pPr>
            <a:endParaRPr lang="en-US" dirty="0"/>
          </a:p>
        </p:txBody>
      </p:sp>
    </p:spTree>
    <p:extLst>
      <p:ext uri="{BB962C8B-B14F-4D97-AF65-F5344CB8AC3E}">
        <p14:creationId xmlns:p14="http://schemas.microsoft.com/office/powerpoint/2010/main" val="19394235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 Security and Privacy    	Relevant </a:t>
            </a:r>
            <a:r>
              <a:rPr lang="en-US" dirty="0"/>
              <a:t>Legislation</a:t>
            </a:r>
            <a:endParaRPr lang="en-US" sz="4500" dirty="0"/>
          </a:p>
        </p:txBody>
      </p:sp>
      <p:sp>
        <p:nvSpPr>
          <p:cNvPr id="3" name="Content Placeholder 2"/>
          <p:cNvSpPr>
            <a:spLocks noGrp="1"/>
          </p:cNvSpPr>
          <p:nvPr>
            <p:ph sz="quarter" idx="4294967295"/>
          </p:nvPr>
        </p:nvSpPr>
        <p:spPr>
          <a:xfrm>
            <a:off x="514351" y="2404796"/>
            <a:ext cx="7796030" cy="4072204"/>
          </a:xfrm>
          <a:prstGeom prst="rect">
            <a:avLst/>
          </a:prstGeom>
        </p:spPr>
        <p:txBody>
          <a:bodyPr>
            <a:normAutofit fontScale="92500" lnSpcReduction="10000"/>
          </a:bodyPr>
          <a:lstStyle/>
          <a:p>
            <a:r>
              <a:rPr lang="en-US" dirty="0"/>
              <a:t>Federal</a:t>
            </a:r>
          </a:p>
          <a:p>
            <a:pPr lvl="1"/>
            <a:r>
              <a:rPr lang="en-US" dirty="0"/>
              <a:t>FERPA (1974) – Family Rights and Privacy Act</a:t>
            </a:r>
          </a:p>
          <a:p>
            <a:pPr lvl="1"/>
            <a:r>
              <a:rPr lang="en-US" dirty="0"/>
              <a:t>COPPA (1998) – Children’s Online Privacy Protection Act</a:t>
            </a:r>
          </a:p>
          <a:p>
            <a:pPr lvl="1"/>
            <a:r>
              <a:rPr lang="en-US" dirty="0"/>
              <a:t>CIPA (2000) – Children’s Internet Protection Act</a:t>
            </a:r>
          </a:p>
          <a:p>
            <a:pPr lvl="1"/>
            <a:r>
              <a:rPr lang="en-US" dirty="0"/>
              <a:t>Others – IDEA, PPRA, etc.</a:t>
            </a:r>
          </a:p>
          <a:p>
            <a:r>
              <a:rPr lang="en-US" dirty="0"/>
              <a:t>State</a:t>
            </a:r>
          </a:p>
          <a:p>
            <a:pPr lvl="1"/>
            <a:r>
              <a:rPr lang="en-US" dirty="0"/>
              <a:t>Kentucky FERPA (1994 – KRS 160.700 et seq.)</a:t>
            </a:r>
          </a:p>
          <a:p>
            <a:pPr lvl="1"/>
            <a:r>
              <a:rPr lang="en-US" dirty="0"/>
              <a:t>HB 232 (signed into law April 10, 2014)</a:t>
            </a:r>
          </a:p>
          <a:p>
            <a:pPr lvl="1"/>
            <a:r>
              <a:rPr lang="en-US" dirty="0"/>
              <a:t>HB 5 (signed into law April 10, 2014; effective January 1, 2015)</a:t>
            </a:r>
          </a:p>
          <a:p>
            <a:pPr lvl="1"/>
            <a:r>
              <a:rPr lang="en-US" dirty="0"/>
              <a:t>702 KAR 1:170 (filed with LRC August 13, 2015)</a:t>
            </a:r>
          </a:p>
        </p:txBody>
      </p:sp>
    </p:spTree>
    <p:extLst>
      <p:ext uri="{BB962C8B-B14F-4D97-AF65-F5344CB8AC3E}">
        <p14:creationId xmlns:p14="http://schemas.microsoft.com/office/powerpoint/2010/main" val="13848106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Data Security and Privacy Relevant Board Policies &amp; Procedures</a:t>
            </a:r>
          </a:p>
        </p:txBody>
      </p:sp>
      <p:sp>
        <p:nvSpPr>
          <p:cNvPr id="3" name="Content Placeholder 2"/>
          <p:cNvSpPr>
            <a:spLocks noGrp="1"/>
          </p:cNvSpPr>
          <p:nvPr>
            <p:ph sz="quarter" idx="4294967295"/>
          </p:nvPr>
        </p:nvSpPr>
        <p:spPr>
          <a:xfrm>
            <a:off x="514351" y="2404797"/>
            <a:ext cx="7796030" cy="2483392"/>
          </a:xfrm>
          <a:prstGeom prst="rect">
            <a:avLst/>
          </a:prstGeom>
        </p:spPr>
        <p:txBody>
          <a:bodyPr/>
          <a:lstStyle/>
          <a:p>
            <a:r>
              <a:rPr lang="en-US" dirty="0"/>
              <a:t>01.61 </a:t>
            </a:r>
            <a:r>
              <a:rPr lang="en-US" dirty="0" smtClean="0"/>
              <a:t> and 01.61 AP.1–  </a:t>
            </a:r>
            <a:r>
              <a:rPr lang="en-US" dirty="0"/>
              <a:t>Records Management</a:t>
            </a:r>
          </a:p>
          <a:p>
            <a:r>
              <a:rPr lang="en-US" dirty="0"/>
              <a:t>01.61 AP.11 – Notice of Security Breach</a:t>
            </a:r>
          </a:p>
          <a:p>
            <a:r>
              <a:rPr lang="en-US" dirty="0"/>
              <a:t>09.14 – Student Records</a:t>
            </a:r>
          </a:p>
          <a:p>
            <a:endParaRPr lang="en-US" dirty="0"/>
          </a:p>
        </p:txBody>
      </p:sp>
    </p:spTree>
    <p:extLst>
      <p:ext uri="{BB962C8B-B14F-4D97-AF65-F5344CB8AC3E}">
        <p14:creationId xmlns:p14="http://schemas.microsoft.com/office/powerpoint/2010/main" val="7953960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House </a:t>
            </a:r>
            <a:r>
              <a:rPr lang="en-US"/>
              <a:t>Bill 232</a:t>
            </a:r>
            <a:endParaRPr lang="en-US" i="1" dirty="0"/>
          </a:p>
        </p:txBody>
      </p:sp>
      <p:sp>
        <p:nvSpPr>
          <p:cNvPr id="3" name="Content Placeholder 2"/>
          <p:cNvSpPr>
            <a:spLocks noGrp="1"/>
          </p:cNvSpPr>
          <p:nvPr>
            <p:ph sz="quarter" idx="4294967295"/>
          </p:nvPr>
        </p:nvSpPr>
        <p:spPr>
          <a:xfrm>
            <a:off x="514351" y="2404797"/>
            <a:ext cx="7796030" cy="2483392"/>
          </a:xfrm>
          <a:prstGeom prst="rect">
            <a:avLst/>
          </a:prstGeom>
        </p:spPr>
        <p:txBody>
          <a:bodyPr/>
          <a:lstStyle/>
          <a:p>
            <a:r>
              <a:rPr lang="en-US" dirty="0"/>
              <a:t>Called for the creation of KRS 365.734</a:t>
            </a:r>
          </a:p>
          <a:p>
            <a:r>
              <a:rPr lang="en-US" dirty="0"/>
              <a:t>Prohibits the certain uses of student data by cloud vendors</a:t>
            </a:r>
          </a:p>
          <a:p>
            <a:r>
              <a:rPr lang="en-US" dirty="0"/>
              <a:t>Defines “student data” </a:t>
            </a:r>
          </a:p>
          <a:p>
            <a:r>
              <a:rPr lang="en-US" dirty="0"/>
              <a:t>Requires cloud providers to certify in writing that they comply with the KRS</a:t>
            </a:r>
          </a:p>
        </p:txBody>
      </p:sp>
    </p:spTree>
    <p:extLst>
      <p:ext uri="{BB962C8B-B14F-4D97-AF65-F5344CB8AC3E}">
        <p14:creationId xmlns:p14="http://schemas.microsoft.com/office/powerpoint/2010/main" val="19447655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House Bill 5</a:t>
            </a:r>
            <a:endParaRPr lang="en-US" i="1" dirty="0"/>
          </a:p>
        </p:txBody>
      </p:sp>
      <p:sp>
        <p:nvSpPr>
          <p:cNvPr id="3" name="Content Placeholder 2"/>
          <p:cNvSpPr>
            <a:spLocks noGrp="1"/>
          </p:cNvSpPr>
          <p:nvPr>
            <p:ph sz="quarter" idx="4294967295"/>
          </p:nvPr>
        </p:nvSpPr>
        <p:spPr>
          <a:xfrm>
            <a:off x="514351" y="2376222"/>
            <a:ext cx="7796030" cy="2483392"/>
          </a:xfrm>
          <a:prstGeom prst="rect">
            <a:avLst/>
          </a:prstGeom>
        </p:spPr>
        <p:txBody>
          <a:bodyPr>
            <a:normAutofit fontScale="92500" lnSpcReduction="10000"/>
          </a:bodyPr>
          <a:lstStyle/>
          <a:p>
            <a:r>
              <a:rPr lang="en-US" dirty="0"/>
              <a:t>Called for the creation of KRS 61.931, 61.932, and 61.933</a:t>
            </a:r>
          </a:p>
          <a:p>
            <a:r>
              <a:rPr lang="en-US" dirty="0"/>
              <a:t>Defines “Personal Information” (different from FERPA’s definition of personally identifiable information or PII)</a:t>
            </a:r>
            <a:endParaRPr lang="en-US" dirty="0">
              <a:solidFill>
                <a:srgbClr val="FF0000"/>
              </a:solidFill>
            </a:endParaRPr>
          </a:p>
          <a:p>
            <a:r>
              <a:rPr lang="en-US" dirty="0"/>
              <a:t>Requires school districts to establish “reasonable security and breach investigation procedures and practices”</a:t>
            </a:r>
          </a:p>
          <a:p>
            <a:r>
              <a:rPr lang="en-US" dirty="0"/>
              <a:t>Outlines security breach notification procedures and timelines</a:t>
            </a:r>
          </a:p>
        </p:txBody>
      </p:sp>
    </p:spTree>
    <p:extLst>
      <p:ext uri="{BB962C8B-B14F-4D97-AF65-F5344CB8AC3E}">
        <p14:creationId xmlns:p14="http://schemas.microsoft.com/office/powerpoint/2010/main" val="12607581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702 KAR 1:170 </a:t>
            </a:r>
          </a:p>
        </p:txBody>
      </p:sp>
      <p:sp>
        <p:nvSpPr>
          <p:cNvPr id="3" name="Content Placeholder 2"/>
          <p:cNvSpPr>
            <a:spLocks noGrp="1"/>
          </p:cNvSpPr>
          <p:nvPr>
            <p:ph sz="quarter" idx="4294967295"/>
          </p:nvPr>
        </p:nvSpPr>
        <p:spPr>
          <a:xfrm>
            <a:off x="514351" y="2404797"/>
            <a:ext cx="7796030" cy="2483392"/>
          </a:xfrm>
          <a:prstGeom prst="rect">
            <a:avLst/>
          </a:prstGeom>
        </p:spPr>
        <p:txBody>
          <a:bodyPr/>
          <a:lstStyle/>
          <a:p>
            <a:r>
              <a:rPr lang="en-US" dirty="0"/>
              <a:t>Authorized by House Bills 5 and 232</a:t>
            </a:r>
          </a:p>
          <a:p>
            <a:r>
              <a:rPr lang="en-US" dirty="0"/>
              <a:t>Requires that the district acknowledge to its local board prior to August 31 of each year that it has reviewed the guidance of the KAR and implemented best practices</a:t>
            </a:r>
          </a:p>
          <a:p>
            <a:endParaRPr lang="en-US" dirty="0"/>
          </a:p>
        </p:txBody>
      </p:sp>
    </p:spTree>
    <p:extLst>
      <p:ext uri="{BB962C8B-B14F-4D97-AF65-F5344CB8AC3E}">
        <p14:creationId xmlns:p14="http://schemas.microsoft.com/office/powerpoint/2010/main" val="195395908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Data Security and Breach Notification Best Practice Guide</a:t>
            </a:r>
          </a:p>
        </p:txBody>
      </p:sp>
      <p:sp>
        <p:nvSpPr>
          <p:cNvPr id="3" name="Content Placeholder 2"/>
          <p:cNvSpPr>
            <a:spLocks noGrp="1"/>
          </p:cNvSpPr>
          <p:nvPr>
            <p:ph sz="quarter" idx="4294967295"/>
          </p:nvPr>
        </p:nvSpPr>
        <p:spPr>
          <a:xfrm>
            <a:off x="4413182" y="2480745"/>
            <a:ext cx="4159319" cy="1364369"/>
          </a:xfrm>
          <a:prstGeom prst="rect">
            <a:avLst/>
          </a:prstGeom>
          <a:solidFill>
            <a:schemeClr val="bg1"/>
          </a:solidFill>
        </p:spPr>
        <p:txBody>
          <a:bodyPr anchor="b"/>
          <a:lstStyle/>
          <a:p>
            <a:r>
              <a:rPr lang="en-US" dirty="0"/>
              <a:t>Legislation requires KDE to create and update this guide</a:t>
            </a:r>
          </a:p>
          <a:p>
            <a:r>
              <a:rPr lang="en-US" dirty="0" smtClean="0"/>
              <a:t>Email all staff the Guide</a:t>
            </a:r>
            <a:endParaRPr lang="en-US" dirty="0"/>
          </a:p>
        </p:txBody>
      </p:sp>
      <p:pic>
        <p:nvPicPr>
          <p:cNvPr id="4" name="Picture 3"/>
          <p:cNvPicPr>
            <a:picLocks noChangeAspect="1"/>
          </p:cNvPicPr>
          <p:nvPr/>
        </p:nvPicPr>
        <p:blipFill>
          <a:blip r:embed="rId3"/>
          <a:stretch>
            <a:fillRect/>
          </a:stretch>
        </p:blipFill>
        <p:spPr>
          <a:xfrm>
            <a:off x="175022" y="2480745"/>
            <a:ext cx="4154091" cy="2514600"/>
          </a:xfrm>
          <a:prstGeom prst="rect">
            <a:avLst/>
          </a:prstGeom>
        </p:spPr>
      </p:pic>
    </p:spTree>
    <p:extLst>
      <p:ext uri="{BB962C8B-B14F-4D97-AF65-F5344CB8AC3E}">
        <p14:creationId xmlns:p14="http://schemas.microsoft.com/office/powerpoint/2010/main" val="87046209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lstStyle/>
          <a:p>
            <a:r>
              <a:rPr lang="en-US" dirty="0"/>
              <a:t>Main Causes of Data Breaches</a:t>
            </a:r>
          </a:p>
        </p:txBody>
      </p:sp>
      <p:sp>
        <p:nvSpPr>
          <p:cNvPr id="3" name="Content Placeholder 2"/>
          <p:cNvSpPr>
            <a:spLocks noGrp="1"/>
          </p:cNvSpPr>
          <p:nvPr>
            <p:ph sz="quarter" idx="4294967295"/>
          </p:nvPr>
        </p:nvSpPr>
        <p:spPr>
          <a:xfrm>
            <a:off x="514351" y="1905000"/>
            <a:ext cx="7796030" cy="4952999"/>
          </a:xfrm>
          <a:prstGeom prst="rect">
            <a:avLst/>
          </a:prstGeom>
        </p:spPr>
        <p:txBody>
          <a:bodyPr numCol="2">
            <a:normAutofit/>
          </a:bodyPr>
          <a:lstStyle/>
          <a:p>
            <a:r>
              <a:rPr lang="en-US" dirty="0"/>
              <a:t>Human Error</a:t>
            </a:r>
          </a:p>
          <a:p>
            <a:pPr lvl="1"/>
            <a:r>
              <a:rPr lang="en-US" sz="2600" dirty="0"/>
              <a:t>Accidental sharing (email, website, paper, etc.)</a:t>
            </a:r>
          </a:p>
          <a:p>
            <a:pPr lvl="1"/>
            <a:r>
              <a:rPr lang="en-US" sz="2600" dirty="0"/>
              <a:t>Weak or stolen passwords</a:t>
            </a:r>
          </a:p>
          <a:p>
            <a:pPr lvl="1"/>
            <a:r>
              <a:rPr lang="en-US" sz="2600" dirty="0"/>
              <a:t>Loss or theft of employee device (USB drive, laptop…)</a:t>
            </a:r>
          </a:p>
          <a:p>
            <a:pPr lvl="1"/>
            <a:r>
              <a:rPr lang="en-US" sz="2600" dirty="0"/>
              <a:t>Phishing, clickbait </a:t>
            </a:r>
          </a:p>
          <a:p>
            <a:r>
              <a:rPr lang="en-US" dirty="0"/>
              <a:t>Everything Else</a:t>
            </a:r>
          </a:p>
          <a:p>
            <a:pPr lvl="1"/>
            <a:r>
              <a:rPr lang="en-US" sz="2200" dirty="0"/>
              <a:t>Application vulnerabilities – unpatched software</a:t>
            </a:r>
          </a:p>
          <a:p>
            <a:pPr lvl="1"/>
            <a:r>
              <a:rPr lang="en-US" sz="2200" dirty="0"/>
              <a:t>Hackers</a:t>
            </a:r>
          </a:p>
          <a:p>
            <a:pPr lvl="1"/>
            <a:r>
              <a:rPr lang="en-US" sz="2200" dirty="0"/>
              <a:t>Malware</a:t>
            </a:r>
          </a:p>
          <a:p>
            <a:endParaRPr lang="en-US" dirty="0"/>
          </a:p>
        </p:txBody>
      </p:sp>
    </p:spTree>
    <p:extLst>
      <p:ext uri="{BB962C8B-B14F-4D97-AF65-F5344CB8AC3E}">
        <p14:creationId xmlns:p14="http://schemas.microsoft.com/office/powerpoint/2010/main" val="52431518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4294967295"/>
          </p:nvPr>
        </p:nvPicPr>
        <p:blipFill>
          <a:blip r:embed="rId3"/>
          <a:stretch>
            <a:fillRect/>
          </a:stretch>
        </p:blipFill>
        <p:spPr>
          <a:xfrm>
            <a:off x="226894" y="1071563"/>
            <a:ext cx="5030906" cy="3781975"/>
          </a:xfrm>
          <a:prstGeom prst="rect">
            <a:avLst/>
          </a:prstGeom>
        </p:spPr>
      </p:pic>
      <p:sp>
        <p:nvSpPr>
          <p:cNvPr id="5" name="TextBox 4"/>
          <p:cNvSpPr txBox="1"/>
          <p:nvPr/>
        </p:nvSpPr>
        <p:spPr>
          <a:xfrm>
            <a:off x="5419725" y="3724275"/>
            <a:ext cx="3295650" cy="1754326"/>
          </a:xfrm>
          <a:prstGeom prst="rect">
            <a:avLst/>
          </a:prstGeom>
          <a:noFill/>
        </p:spPr>
        <p:txBody>
          <a:bodyPr wrap="square" rtlCol="0">
            <a:spAutoFit/>
          </a:bodyPr>
          <a:lstStyle/>
          <a:p>
            <a:r>
              <a:rPr lang="en-US" dirty="0">
                <a:latin typeface="Cambria" panose="02040503050406030204" pitchFamily="18" charset="0"/>
              </a:rPr>
              <a:t>via </a:t>
            </a:r>
          </a:p>
          <a:p>
            <a:r>
              <a:rPr lang="en-US" dirty="0">
                <a:latin typeface="Cambria" panose="02040503050406030204" pitchFamily="18" charset="0"/>
              </a:rPr>
              <a:t>Identity Theft Resource Center</a:t>
            </a:r>
          </a:p>
          <a:p>
            <a:r>
              <a:rPr lang="en-US" dirty="0">
                <a:latin typeface="Cambria" panose="02040503050406030204" pitchFamily="18" charset="0"/>
                <a:hlinkClick r:id="rId4"/>
              </a:rPr>
              <a:t>http://www.idtheftcenter.org/ITRC-Surveys-Studies/2015databreaches.html</a:t>
            </a:r>
            <a:r>
              <a:rPr lang="en-US" dirty="0">
                <a:latin typeface="Cambria" panose="02040503050406030204" pitchFamily="18" charset="0"/>
              </a:rPr>
              <a:t> </a:t>
            </a:r>
          </a:p>
        </p:txBody>
      </p:sp>
    </p:spTree>
    <p:extLst>
      <p:ext uri="{BB962C8B-B14F-4D97-AF65-F5344CB8AC3E}">
        <p14:creationId xmlns:p14="http://schemas.microsoft.com/office/powerpoint/2010/main" val="70901674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Breach Notification</a:t>
            </a:r>
          </a:p>
        </p:txBody>
      </p:sp>
      <p:sp>
        <p:nvSpPr>
          <p:cNvPr id="3" name="Content Placeholder 2"/>
          <p:cNvSpPr>
            <a:spLocks noGrp="1"/>
          </p:cNvSpPr>
          <p:nvPr>
            <p:ph sz="quarter" idx="4294967295"/>
          </p:nvPr>
        </p:nvSpPr>
        <p:spPr>
          <a:xfrm>
            <a:off x="514351" y="2235574"/>
            <a:ext cx="7797662" cy="850527"/>
          </a:xfrm>
          <a:prstGeom prst="rect">
            <a:avLst/>
          </a:prstGeom>
        </p:spPr>
        <p:txBody>
          <a:bodyPr>
            <a:normAutofit fontScale="77500" lnSpcReduction="20000"/>
          </a:bodyPr>
          <a:lstStyle/>
          <a:p>
            <a:pPr marL="0" indent="0">
              <a:buNone/>
            </a:pPr>
            <a:r>
              <a:rPr lang="en-US" dirty="0"/>
              <a:t>Notify all individuals and agencies as outlined in KRS 61.933 if PII has been disclosed and will result in the likelihood of harm to one or more persons</a:t>
            </a:r>
          </a:p>
          <a:p>
            <a:endParaRPr lang="en-US" b="1" dirty="0"/>
          </a:p>
        </p:txBody>
      </p:sp>
      <p:graphicFrame>
        <p:nvGraphicFramePr>
          <p:cNvPr id="5" name="Table 4"/>
          <p:cNvGraphicFramePr>
            <a:graphicFrameLocks noGrp="1"/>
          </p:cNvGraphicFramePr>
          <p:nvPr>
            <p:extLst/>
          </p:nvPr>
        </p:nvGraphicFramePr>
        <p:xfrm>
          <a:off x="512718" y="2943184"/>
          <a:ext cx="7579611" cy="2270760"/>
        </p:xfrm>
        <a:graphic>
          <a:graphicData uri="http://schemas.openxmlformats.org/drawingml/2006/table">
            <a:tbl>
              <a:tblPr firstRow="1" bandRow="1">
                <a:tableStyleId>{5C22544A-7EE6-4342-B048-85BDC9FD1C3A}</a:tableStyleId>
              </a:tblPr>
              <a:tblGrid>
                <a:gridCol w="1439907">
                  <a:extLst>
                    <a:ext uri="{9D8B030D-6E8A-4147-A177-3AD203B41FA5}">
                      <a16:colId xmlns="" xmlns:a16="http://schemas.microsoft.com/office/drawing/2014/main" val="3686213064"/>
                    </a:ext>
                  </a:extLst>
                </a:gridCol>
                <a:gridCol w="524353">
                  <a:extLst>
                    <a:ext uri="{9D8B030D-6E8A-4147-A177-3AD203B41FA5}">
                      <a16:colId xmlns="" xmlns:a16="http://schemas.microsoft.com/office/drawing/2014/main" val="2818819499"/>
                    </a:ext>
                  </a:extLst>
                </a:gridCol>
                <a:gridCol w="5615351">
                  <a:extLst>
                    <a:ext uri="{9D8B030D-6E8A-4147-A177-3AD203B41FA5}">
                      <a16:colId xmlns="" xmlns:a16="http://schemas.microsoft.com/office/drawing/2014/main" val="1202369433"/>
                    </a:ext>
                  </a:extLst>
                </a:gridCol>
              </a:tblGrid>
              <a:tr h="278130">
                <a:tc>
                  <a:txBody>
                    <a:bodyPr/>
                    <a:lstStyle/>
                    <a:p>
                      <a:pPr algn="ctr"/>
                      <a:r>
                        <a:rPr lang="en-US" sz="1400" dirty="0">
                          <a:solidFill>
                            <a:schemeClr val="tx1"/>
                          </a:solidFill>
                          <a:latin typeface="Cambria" panose="02040503050406030204" pitchFamily="18" charset="0"/>
                        </a:rPr>
                        <a:t>One of these</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rowSpan="2">
                  <a:txBody>
                    <a:bodyPr/>
                    <a:lstStyle/>
                    <a:p>
                      <a:pPr algn="ctr"/>
                      <a:r>
                        <a:rPr lang="en-US" sz="1400" dirty="0">
                          <a:solidFill>
                            <a:schemeClr val="tx1"/>
                          </a:solidFill>
                          <a:latin typeface="Cambria" panose="02040503050406030204" pitchFamily="18" charset="0"/>
                        </a:rPr>
                        <a:t>AND</a:t>
                      </a:r>
                    </a:p>
                  </a:txBody>
                  <a:tcPr marL="68580" marR="68580"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400" dirty="0">
                          <a:solidFill>
                            <a:schemeClr val="tx1"/>
                          </a:solidFill>
                          <a:latin typeface="Cambria" panose="02040503050406030204" pitchFamily="18" charset="0"/>
                        </a:rPr>
                        <a:t>One or more of these</a:t>
                      </a:r>
                    </a:p>
                  </a:txBody>
                  <a:tcPr marL="68580" marR="68580"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864674901"/>
                  </a:ext>
                </a:extLst>
              </a:tr>
              <a:tr h="1714500">
                <a:tc>
                  <a:txBody>
                    <a:bodyPr/>
                    <a:lstStyle/>
                    <a:p>
                      <a:pPr marL="285750" indent="-285750">
                        <a:buFont typeface="Arial" panose="020B0604020202020204" pitchFamily="34" charset="0"/>
                        <a:buChar char="•"/>
                      </a:pPr>
                      <a:r>
                        <a:rPr lang="en-US" sz="1400" dirty="0">
                          <a:solidFill>
                            <a:schemeClr val="tx1"/>
                          </a:solidFill>
                          <a:latin typeface="Cambria" panose="02040503050406030204" pitchFamily="18" charset="0"/>
                        </a:rPr>
                        <a:t>First name or first initial and last</a:t>
                      </a:r>
                      <a:r>
                        <a:rPr lang="en-US" sz="1400" baseline="0" dirty="0">
                          <a:solidFill>
                            <a:schemeClr val="tx1"/>
                          </a:solidFill>
                          <a:latin typeface="Cambria" panose="02040503050406030204" pitchFamily="18" charset="0"/>
                        </a:rPr>
                        <a:t> name</a:t>
                      </a:r>
                    </a:p>
                    <a:p>
                      <a:pPr marL="285750" indent="-285750">
                        <a:buFont typeface="Arial" panose="020B0604020202020204" pitchFamily="34" charset="0"/>
                        <a:buChar char="•"/>
                      </a:pPr>
                      <a:r>
                        <a:rPr lang="en-US" sz="1400" baseline="0" dirty="0">
                          <a:solidFill>
                            <a:schemeClr val="tx1"/>
                          </a:solidFill>
                          <a:latin typeface="Cambria" panose="02040503050406030204" pitchFamily="18" charset="0"/>
                        </a:rPr>
                        <a:t>Personal mark</a:t>
                      </a:r>
                    </a:p>
                    <a:p>
                      <a:pPr marL="285750" indent="-285750">
                        <a:buFont typeface="Arial" panose="020B0604020202020204" pitchFamily="34" charset="0"/>
                        <a:buChar char="•"/>
                      </a:pPr>
                      <a:r>
                        <a:rPr lang="en-US" sz="1400" baseline="0" dirty="0">
                          <a:solidFill>
                            <a:schemeClr val="tx1"/>
                          </a:solidFill>
                          <a:latin typeface="Cambria" panose="02040503050406030204" pitchFamily="18" charset="0"/>
                        </a:rPr>
                        <a:t>Unique biometric print/image</a:t>
                      </a:r>
                      <a:endParaRPr lang="en-US" sz="1400" dirty="0">
                        <a:solidFill>
                          <a:schemeClr val="tx1"/>
                        </a:solidFill>
                        <a:latin typeface="Cambria" panose="02040503050406030204" pitchFamily="18" charset="0"/>
                      </a:endParaRPr>
                    </a:p>
                  </a:txBody>
                  <a:tcPr marL="68580" marR="68580" marT="34290" marB="34290">
                    <a:lnL w="12700" cmpd="sng">
                      <a:noFill/>
                    </a:lnL>
                    <a:lnR w="38100" cmpd="sng">
                      <a:noFill/>
                    </a:lnR>
                    <a:lnT w="38100" cmpd="sng">
                      <a:noFill/>
                    </a:lnT>
                    <a:lnB w="12700" cmpd="sng">
                      <a:noFill/>
                    </a:lnB>
                    <a:lnTlToBr w="12700" cmpd="sng">
                      <a:noFill/>
                      <a:prstDash val="solid"/>
                    </a:lnTlToBr>
                    <a:lnBlToTr w="12700" cmpd="sng">
                      <a:noFill/>
                      <a:prstDash val="solid"/>
                    </a:lnBlToTr>
                    <a:noFill/>
                  </a:tcPr>
                </a:tc>
                <a:tc vMerge="1">
                  <a:txBody>
                    <a:bodyPr/>
                    <a:lstStyle/>
                    <a:p>
                      <a:endParaRPr lang="en-US" dirty="0">
                        <a:solidFill>
                          <a:schemeClr val="tx1"/>
                        </a:solidFill>
                        <a:latin typeface="Cambria" panose="02040503050406030204" pitchFamily="18" charset="0"/>
                      </a:endParaRPr>
                    </a:p>
                  </a:txBody>
                  <a:tcPr>
                    <a:noFill/>
                  </a:tcPr>
                </a:tc>
                <a:tc>
                  <a:txBody>
                    <a:bodyPr/>
                    <a:lstStyle/>
                    <a:p>
                      <a:pPr marL="285750" indent="-285750">
                        <a:buFont typeface="Arial" panose="020B0604020202020204" pitchFamily="34" charset="0"/>
                        <a:buChar char="•"/>
                      </a:pPr>
                      <a:r>
                        <a:rPr lang="en-US" sz="1400" dirty="0">
                          <a:solidFill>
                            <a:schemeClr val="tx1"/>
                          </a:solidFill>
                          <a:latin typeface="Cambria" panose="02040503050406030204" pitchFamily="18" charset="0"/>
                        </a:rPr>
                        <a:t>Account number with PIN that would allow access to the account</a:t>
                      </a:r>
                    </a:p>
                    <a:p>
                      <a:pPr marL="285750" indent="-285750">
                        <a:buFont typeface="Arial" panose="020B0604020202020204" pitchFamily="34" charset="0"/>
                        <a:buChar char="•"/>
                      </a:pPr>
                      <a:r>
                        <a:rPr lang="en-US" sz="1400" dirty="0">
                          <a:solidFill>
                            <a:schemeClr val="tx1"/>
                          </a:solidFill>
                          <a:latin typeface="Cambria" panose="02040503050406030204" pitchFamily="18" charset="0"/>
                        </a:rPr>
                        <a:t>Social Security Number</a:t>
                      </a:r>
                    </a:p>
                    <a:p>
                      <a:pPr marL="285750" indent="-285750">
                        <a:buFont typeface="Arial" panose="020B0604020202020204" pitchFamily="34" charset="0"/>
                        <a:buChar char="•"/>
                      </a:pPr>
                      <a:r>
                        <a:rPr lang="en-US" sz="1400" dirty="0">
                          <a:solidFill>
                            <a:schemeClr val="tx1"/>
                          </a:solidFill>
                          <a:latin typeface="Cambria" panose="02040503050406030204" pitchFamily="18" charset="0"/>
                        </a:rPr>
                        <a:t>Taxpayer ID number</a:t>
                      </a:r>
                    </a:p>
                    <a:p>
                      <a:pPr marL="285750" indent="-285750">
                        <a:buFont typeface="Arial" panose="020B0604020202020204" pitchFamily="34" charset="0"/>
                        <a:buChar char="•"/>
                      </a:pPr>
                      <a:r>
                        <a:rPr lang="en-US" sz="1400" dirty="0">
                          <a:solidFill>
                            <a:schemeClr val="tx1"/>
                          </a:solidFill>
                          <a:latin typeface="Cambria" panose="02040503050406030204" pitchFamily="18" charset="0"/>
                        </a:rPr>
                        <a:t>Driver’s license number or other ID number issued by any agency (student ID number)</a:t>
                      </a:r>
                    </a:p>
                    <a:p>
                      <a:pPr marL="285750" indent="-285750">
                        <a:buFont typeface="Arial" panose="020B0604020202020204" pitchFamily="34" charset="0"/>
                        <a:buChar char="•"/>
                      </a:pPr>
                      <a:r>
                        <a:rPr lang="en-US" sz="1400" dirty="0">
                          <a:solidFill>
                            <a:schemeClr val="tx1"/>
                          </a:solidFill>
                          <a:latin typeface="Cambria" panose="02040503050406030204" pitchFamily="18" charset="0"/>
                        </a:rPr>
                        <a:t>Passport number or other number issued by the US</a:t>
                      </a:r>
                    </a:p>
                    <a:p>
                      <a:pPr marL="285750" indent="-285750">
                        <a:buFont typeface="Arial" panose="020B0604020202020204" pitchFamily="34" charset="0"/>
                        <a:buChar char="•"/>
                      </a:pPr>
                      <a:r>
                        <a:rPr lang="en-US" sz="1400" dirty="0">
                          <a:solidFill>
                            <a:schemeClr val="tx1"/>
                          </a:solidFill>
                          <a:latin typeface="Cambria" panose="02040503050406030204" pitchFamily="18" charset="0"/>
                        </a:rPr>
                        <a:t>Individually</a:t>
                      </a:r>
                      <a:r>
                        <a:rPr lang="en-US" sz="1400" baseline="0" dirty="0">
                          <a:solidFill>
                            <a:schemeClr val="tx1"/>
                          </a:solidFill>
                          <a:latin typeface="Cambria" panose="02040503050406030204" pitchFamily="18" charset="0"/>
                        </a:rPr>
                        <a:t> identifiable health information except for education records covered by FERPA</a:t>
                      </a:r>
                      <a:endParaRPr lang="en-US" sz="1400" dirty="0">
                        <a:solidFill>
                          <a:schemeClr val="tx1"/>
                        </a:solidFill>
                        <a:latin typeface="Cambria" panose="02040503050406030204" pitchFamily="18" charset="0"/>
                      </a:endParaRPr>
                    </a:p>
                  </a:txBody>
                  <a:tcPr marL="68580" marR="68580" marT="34290" marB="34290">
                    <a:lnL w="381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3385647752"/>
                  </a:ext>
                </a:extLst>
              </a:tr>
            </a:tbl>
          </a:graphicData>
        </a:graphic>
      </p:graphicFrame>
    </p:spTree>
    <p:extLst>
      <p:ext uri="{BB962C8B-B14F-4D97-AF65-F5344CB8AC3E}">
        <p14:creationId xmlns:p14="http://schemas.microsoft.com/office/powerpoint/2010/main" val="84560888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Current Measures to Prevent a Breach</a:t>
            </a:r>
          </a:p>
        </p:txBody>
      </p:sp>
      <p:sp>
        <p:nvSpPr>
          <p:cNvPr id="3" name="Content Placeholder 2"/>
          <p:cNvSpPr>
            <a:spLocks noGrp="1"/>
          </p:cNvSpPr>
          <p:nvPr>
            <p:ph sz="quarter" idx="4294967295"/>
          </p:nvPr>
        </p:nvSpPr>
        <p:spPr>
          <a:xfrm>
            <a:off x="514351" y="2404797"/>
            <a:ext cx="7796030" cy="2483392"/>
          </a:xfrm>
          <a:prstGeom prst="rect">
            <a:avLst/>
          </a:prstGeom>
        </p:spPr>
        <p:txBody>
          <a:bodyPr numCol="2">
            <a:normAutofit fontScale="40000" lnSpcReduction="20000"/>
          </a:bodyPr>
          <a:lstStyle/>
          <a:p>
            <a:r>
              <a:rPr lang="en-US" dirty="0"/>
              <a:t>Anti-Virus/Malware/Spam/Spyware Protection</a:t>
            </a:r>
          </a:p>
          <a:p>
            <a:r>
              <a:rPr lang="en-US" dirty="0"/>
              <a:t>Vulnerability Scanning</a:t>
            </a:r>
          </a:p>
          <a:p>
            <a:r>
              <a:rPr lang="en-US" dirty="0"/>
              <a:t>System Patch Management</a:t>
            </a:r>
          </a:p>
          <a:p>
            <a:r>
              <a:rPr lang="en-US" dirty="0"/>
              <a:t>Cloud/Offsite Resources</a:t>
            </a:r>
          </a:p>
          <a:p>
            <a:r>
              <a:rPr lang="en-US" dirty="0"/>
              <a:t>Active Directory/Group Policy Objects</a:t>
            </a:r>
          </a:p>
          <a:p>
            <a:r>
              <a:rPr lang="en-US" dirty="0"/>
              <a:t>Private IP implementation</a:t>
            </a:r>
          </a:p>
          <a:p>
            <a:r>
              <a:rPr lang="en-US" dirty="0"/>
              <a:t>Distributed Denial of Service (DDOS) Mitigation</a:t>
            </a:r>
          </a:p>
          <a:p>
            <a:r>
              <a:rPr lang="en-US" dirty="0"/>
              <a:t>Web Filtration</a:t>
            </a:r>
          </a:p>
          <a:p>
            <a:r>
              <a:rPr lang="en-US" dirty="0"/>
              <a:t>Centrally Managed Firewalls</a:t>
            </a:r>
          </a:p>
          <a:p>
            <a:r>
              <a:rPr lang="en-US" dirty="0"/>
              <a:t>Virtual Private Network Support</a:t>
            </a:r>
          </a:p>
          <a:p>
            <a:r>
              <a:rPr lang="en-US" dirty="0"/>
              <a:t>Secure File Transfer</a:t>
            </a:r>
          </a:p>
          <a:p>
            <a:r>
              <a:rPr lang="en-US" dirty="0"/>
              <a:t>Statewide Product Standards</a:t>
            </a:r>
          </a:p>
          <a:p>
            <a:r>
              <a:rPr lang="en-US" dirty="0"/>
              <a:t>Locked Data Center</a:t>
            </a:r>
          </a:p>
          <a:p>
            <a:r>
              <a:rPr lang="en-US" dirty="0"/>
              <a:t>Locked File Cabinets/Doors</a:t>
            </a:r>
          </a:p>
          <a:p>
            <a:r>
              <a:rPr lang="en-US" dirty="0"/>
              <a:t>Limited Access (Need to Know)</a:t>
            </a:r>
          </a:p>
          <a:p>
            <a:r>
              <a:rPr lang="en-US" dirty="0"/>
              <a:t>Removal of user accounts for staff no longer employed</a:t>
            </a:r>
          </a:p>
          <a:p>
            <a:r>
              <a:rPr lang="en-US" dirty="0"/>
              <a:t>Staff confidentiality training and planned security training</a:t>
            </a:r>
          </a:p>
          <a:p>
            <a:endParaRPr lang="en-US" dirty="0"/>
          </a:p>
        </p:txBody>
      </p:sp>
    </p:spTree>
    <p:extLst>
      <p:ext uri="{BB962C8B-B14F-4D97-AF65-F5344CB8AC3E}">
        <p14:creationId xmlns:p14="http://schemas.microsoft.com/office/powerpoint/2010/main" val="135331112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Data</a:t>
            </a:r>
          </a:p>
        </p:txBody>
      </p:sp>
      <p:sp>
        <p:nvSpPr>
          <p:cNvPr id="3" name="Content Placeholder 2"/>
          <p:cNvSpPr>
            <a:spLocks noGrp="1"/>
          </p:cNvSpPr>
          <p:nvPr>
            <p:ph sz="quarter" idx="4294967295"/>
          </p:nvPr>
        </p:nvSpPr>
        <p:spPr>
          <a:xfrm>
            <a:off x="514351" y="2404797"/>
            <a:ext cx="7796030" cy="2483392"/>
          </a:xfrm>
          <a:prstGeom prst="rect">
            <a:avLst/>
          </a:prstGeom>
        </p:spPr>
        <p:txBody>
          <a:bodyPr>
            <a:noAutofit/>
          </a:bodyPr>
          <a:lstStyle/>
          <a:p>
            <a:r>
              <a:rPr lang="en-US" dirty="0"/>
              <a:t>"Student data" means any information or material, in any medium or format, that concerns a student and is created or provided by the student in the course of the student's use of cloud computing services, or by an agent or employee of the educational institution in connection with the cloud computing services.  Student data includes the student's name, email address, email messages, postal address, phone number, and any documents, photos, or unique identifiers relating to the student. (KRS 365.734)</a:t>
            </a:r>
          </a:p>
        </p:txBody>
      </p:sp>
    </p:spTree>
    <p:extLst>
      <p:ext uri="{BB962C8B-B14F-4D97-AF65-F5344CB8AC3E}">
        <p14:creationId xmlns:p14="http://schemas.microsoft.com/office/powerpoint/2010/main" val="12416559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219199"/>
          </a:xfrm>
        </p:spPr>
        <p:txBody>
          <a:bodyPr/>
          <a:lstStyle/>
          <a:p>
            <a:r>
              <a:rPr lang="en-US" dirty="0"/>
              <a:t>Cloud Providers</a:t>
            </a:r>
          </a:p>
        </p:txBody>
      </p:sp>
      <p:sp>
        <p:nvSpPr>
          <p:cNvPr id="3" name="Content Placeholder 2"/>
          <p:cNvSpPr>
            <a:spLocks noGrp="1"/>
          </p:cNvSpPr>
          <p:nvPr>
            <p:ph sz="quarter" idx="4294967295"/>
          </p:nvPr>
        </p:nvSpPr>
        <p:spPr>
          <a:xfrm>
            <a:off x="533400" y="1676400"/>
            <a:ext cx="7796030" cy="2483392"/>
          </a:xfrm>
          <a:prstGeom prst="rect">
            <a:avLst/>
          </a:prstGeom>
        </p:spPr>
        <p:txBody>
          <a:bodyPr>
            <a:noAutofit/>
          </a:bodyPr>
          <a:lstStyle/>
          <a:p>
            <a:r>
              <a:rPr lang="en-US" dirty="0"/>
              <a:t>KRS 365.734 prohibits cloud providers from processing student data for any purpose other that improving its services.  Specifically prohibits use of data for advertising and selling of student data.</a:t>
            </a:r>
          </a:p>
          <a:p>
            <a:r>
              <a:rPr lang="en-US" dirty="0"/>
              <a:t>Current cloud providers/programs:  </a:t>
            </a:r>
            <a:r>
              <a:rPr lang="en-US" dirty="0" smtClean="0"/>
              <a:t>MUNIS finance program, Infinite </a:t>
            </a:r>
            <a:r>
              <a:rPr lang="en-US" dirty="0"/>
              <a:t>Campus, </a:t>
            </a:r>
            <a:r>
              <a:rPr lang="en-US" dirty="0" smtClean="0"/>
              <a:t>Lunchbox, learning.com, Pearson </a:t>
            </a:r>
            <a:r>
              <a:rPr lang="en-US" dirty="0"/>
              <a:t>(CIITS and others), NWEA (MAP), Google, Microsoft, </a:t>
            </a:r>
            <a:r>
              <a:rPr lang="en-US" dirty="0" smtClean="0"/>
              <a:t>One Call Now, </a:t>
            </a:r>
            <a:r>
              <a:rPr lang="en-US" dirty="0" err="1" smtClean="0"/>
              <a:t>Odysseyware</a:t>
            </a:r>
            <a:r>
              <a:rPr lang="en-US" dirty="0"/>
              <a:t>, </a:t>
            </a:r>
            <a:r>
              <a:rPr lang="en-US" dirty="0" smtClean="0"/>
              <a:t> </a:t>
            </a:r>
            <a:r>
              <a:rPr lang="en-US" dirty="0" err="1" smtClean="0"/>
              <a:t>GradeCam</a:t>
            </a:r>
            <a:r>
              <a:rPr lang="en-US" dirty="0" smtClean="0"/>
              <a:t>, </a:t>
            </a:r>
            <a:r>
              <a:rPr lang="en-US" dirty="0"/>
              <a:t>AIMS </a:t>
            </a:r>
            <a:r>
              <a:rPr lang="en-US" dirty="0" smtClean="0"/>
              <a:t>Web, Career Cruising, Reading 180, </a:t>
            </a:r>
            <a:r>
              <a:rPr lang="en-US" dirty="0"/>
              <a:t>Reading Plus</a:t>
            </a:r>
            <a:r>
              <a:rPr lang="en-US" dirty="0" smtClean="0"/>
              <a:t>, renaissance Learning, Lexa , Follett Destiny,  </a:t>
            </a:r>
            <a:r>
              <a:rPr lang="en-US" dirty="0"/>
              <a:t>Study Island, </a:t>
            </a:r>
            <a:r>
              <a:rPr lang="en-US" dirty="0" smtClean="0"/>
              <a:t> Khan Academy, </a:t>
            </a:r>
            <a:r>
              <a:rPr lang="en-US" dirty="0" err="1" smtClean="0"/>
              <a:t>SchoolPointe</a:t>
            </a:r>
            <a:r>
              <a:rPr lang="en-US" dirty="0" smtClean="0"/>
              <a:t>,  </a:t>
            </a:r>
            <a:r>
              <a:rPr lang="en-US" dirty="0"/>
              <a:t> </a:t>
            </a:r>
            <a:r>
              <a:rPr lang="en-US" dirty="0" err="1" smtClean="0"/>
              <a:t>TenMarks</a:t>
            </a:r>
            <a:r>
              <a:rPr lang="en-US" dirty="0"/>
              <a:t>,  </a:t>
            </a:r>
            <a:r>
              <a:rPr lang="en-US" dirty="0" err="1" smtClean="0"/>
              <a:t>TeachScape</a:t>
            </a:r>
            <a:r>
              <a:rPr lang="en-US" dirty="0" smtClean="0"/>
              <a:t>, Think Tank</a:t>
            </a:r>
            <a:endParaRPr lang="en-US" dirty="0"/>
          </a:p>
        </p:txBody>
      </p:sp>
    </p:spTree>
    <p:extLst>
      <p:ext uri="{BB962C8B-B14F-4D97-AF65-F5344CB8AC3E}">
        <p14:creationId xmlns:p14="http://schemas.microsoft.com/office/powerpoint/2010/main" val="182390531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District Evaluation Plan</a:t>
            </a:r>
            <a:endParaRPr lang="en-US" dirty="0"/>
          </a:p>
        </p:txBody>
      </p:sp>
      <p:sp>
        <p:nvSpPr>
          <p:cNvPr id="3" name="Subtitle 2"/>
          <p:cNvSpPr>
            <a:spLocks noGrp="1"/>
          </p:cNvSpPr>
          <p:nvPr>
            <p:ph type="subTitle" idx="1"/>
          </p:nvPr>
        </p:nvSpPr>
        <p:spPr/>
        <p:txBody>
          <a:bodyPr/>
          <a:lstStyle/>
          <a:p>
            <a:r>
              <a:rPr lang="en-US" dirty="0" smtClean="0"/>
              <a:t>Dr. Jason </a:t>
            </a:r>
            <a:r>
              <a:rPr lang="en-US" dirty="0" err="1" smtClean="0"/>
              <a:t>Creekmore</a:t>
            </a:r>
            <a:endParaRPr lang="en-US" dirty="0"/>
          </a:p>
        </p:txBody>
      </p:sp>
    </p:spTree>
    <p:extLst>
      <p:ext uri="{BB962C8B-B14F-4D97-AF65-F5344CB8AC3E}">
        <p14:creationId xmlns:p14="http://schemas.microsoft.com/office/powerpoint/2010/main" val="9139449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Certified Evaluation Plan (CEP)</a:t>
            </a:r>
            <a:endParaRPr lang="en-US" dirty="0"/>
          </a:p>
        </p:txBody>
      </p:sp>
      <p:sp>
        <p:nvSpPr>
          <p:cNvPr id="3" name="Content Placeholder 2"/>
          <p:cNvSpPr>
            <a:spLocks noGrp="1"/>
          </p:cNvSpPr>
          <p:nvPr>
            <p:ph sz="quarter" idx="1"/>
          </p:nvPr>
        </p:nvSpPr>
        <p:spPr>
          <a:xfrm>
            <a:off x="982133" y="2209800"/>
            <a:ext cx="7704667" cy="3429000"/>
          </a:xfrm>
        </p:spPr>
        <p:txBody>
          <a:bodyPr>
            <a:normAutofit/>
          </a:bodyPr>
          <a:lstStyle/>
          <a:p>
            <a:r>
              <a:rPr lang="en-US" dirty="0" smtClean="0"/>
              <a:t>Was completed by Certified Evaluation Committee (50% teachers and 50% administrators) in May of 2014 and revised/approved in May of 2016.</a:t>
            </a:r>
          </a:p>
          <a:p>
            <a:r>
              <a:rPr lang="en-US" dirty="0" smtClean="0"/>
              <a:t>PGES based on The Danielson Framework for Effective Teaching &amp; Learning (The Kentucky Framework)</a:t>
            </a:r>
          </a:p>
          <a:p>
            <a:r>
              <a:rPr lang="en-US" dirty="0" smtClean="0"/>
              <a:t>Includes Standards for Other Professionals (OPGES) &amp; Principals (PPGES)</a:t>
            </a:r>
          </a:p>
        </p:txBody>
      </p:sp>
    </p:spTree>
    <p:extLst>
      <p:ext uri="{BB962C8B-B14F-4D97-AF65-F5344CB8AC3E}">
        <p14:creationId xmlns:p14="http://schemas.microsoft.com/office/powerpoint/2010/main" val="98150830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295399"/>
          </a:xfrm>
        </p:spPr>
        <p:txBody>
          <a:bodyPr/>
          <a:lstStyle/>
          <a:p>
            <a:r>
              <a:rPr lang="en-US" dirty="0" smtClean="0"/>
              <a:t>Required: </a:t>
            </a:r>
            <a:endParaRPr lang="en-US" dirty="0"/>
          </a:p>
        </p:txBody>
      </p:sp>
      <p:sp>
        <p:nvSpPr>
          <p:cNvPr id="3" name="Content Placeholder 2"/>
          <p:cNvSpPr>
            <a:spLocks noGrp="1"/>
          </p:cNvSpPr>
          <p:nvPr>
            <p:ph sz="quarter" idx="1"/>
          </p:nvPr>
        </p:nvSpPr>
        <p:spPr>
          <a:xfrm>
            <a:off x="982133" y="2362200"/>
            <a:ext cx="7704667" cy="3332816"/>
          </a:xfrm>
        </p:spPr>
        <p:txBody>
          <a:bodyPr>
            <a:noAutofit/>
          </a:bodyPr>
          <a:lstStyle/>
          <a:p>
            <a:r>
              <a:rPr lang="en-US" dirty="0" smtClean="0"/>
              <a:t>All teachers will participate in self-reflection and professional growth planning each year.</a:t>
            </a:r>
          </a:p>
          <a:p>
            <a:r>
              <a:rPr lang="en-US" dirty="0" smtClean="0"/>
              <a:t>All teachers will document self-reflection and professional growth planning in CIITS.</a:t>
            </a:r>
          </a:p>
          <a:p>
            <a:r>
              <a:rPr lang="en-US" dirty="0" smtClean="0"/>
              <a:t>The self-reflection must be completed prior to completion of the Professional Growth Plan.</a:t>
            </a:r>
          </a:p>
          <a:p>
            <a:r>
              <a:rPr lang="en-US" dirty="0" smtClean="0"/>
              <a:t>Both self-reflection and the PGP must be completed by October 15</a:t>
            </a:r>
            <a:r>
              <a:rPr lang="en-US" baseline="30000" dirty="0" smtClean="0"/>
              <a:t>th</a:t>
            </a:r>
            <a:r>
              <a:rPr lang="en-US" dirty="0" smtClean="0"/>
              <a:t> unless state test scores have not been received. If test scores have not been received by October 15</a:t>
            </a:r>
            <a:r>
              <a:rPr lang="en-US" baseline="30000" dirty="0" smtClean="0"/>
              <a:t>th</a:t>
            </a:r>
            <a:r>
              <a:rPr lang="en-US" dirty="0" smtClean="0"/>
              <a:t>, self-reflection and PGP must be completed within one week of receiving test scores.</a:t>
            </a:r>
            <a:endParaRPr lang="en-US" dirty="0"/>
          </a:p>
        </p:txBody>
      </p:sp>
    </p:spTree>
    <p:extLst>
      <p:ext uri="{BB962C8B-B14F-4D97-AF65-F5344CB8AC3E}">
        <p14:creationId xmlns:p14="http://schemas.microsoft.com/office/powerpoint/2010/main" val="190880578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 Model:</a:t>
            </a:r>
            <a:endParaRPr lang="en-US" dirty="0"/>
          </a:p>
        </p:txBody>
      </p:sp>
      <p:sp>
        <p:nvSpPr>
          <p:cNvPr id="3" name="Content Placeholder 2"/>
          <p:cNvSpPr>
            <a:spLocks noGrp="1"/>
          </p:cNvSpPr>
          <p:nvPr>
            <p:ph sz="quarter" idx="1"/>
          </p:nvPr>
        </p:nvSpPr>
        <p:spPr/>
        <p:txBody>
          <a:bodyPr>
            <a:normAutofit/>
          </a:bodyPr>
          <a:lstStyle/>
          <a:p>
            <a:r>
              <a:rPr lang="en-US" dirty="0" smtClean="0"/>
              <a:t>The McCreary County School District will utilize The Progressive Model (3 &amp; 1 model).</a:t>
            </a:r>
          </a:p>
          <a:p>
            <a:r>
              <a:rPr lang="en-US" dirty="0" smtClean="0"/>
              <a:t>Observers will conduct 3 mini observations    (1 peer/2 principal observations) of approximately 20-30 minutes each. </a:t>
            </a:r>
          </a:p>
          <a:p>
            <a:r>
              <a:rPr lang="en-US" dirty="0" smtClean="0"/>
              <a:t>The 4</a:t>
            </a:r>
            <a:r>
              <a:rPr lang="en-US" baseline="30000" dirty="0" smtClean="0"/>
              <a:t>th</a:t>
            </a:r>
            <a:r>
              <a:rPr lang="en-US" dirty="0" smtClean="0"/>
              <a:t> observation will be conducted by the Principal or Assistant Principal as a formal observation consisting of a full class or lesson observation.</a:t>
            </a:r>
            <a:endParaRPr lang="en-US" dirty="0"/>
          </a:p>
        </p:txBody>
      </p:sp>
    </p:spTree>
    <p:extLst>
      <p:ext uri="{BB962C8B-B14F-4D97-AF65-F5344CB8AC3E}">
        <p14:creationId xmlns:p14="http://schemas.microsoft.com/office/powerpoint/2010/main" val="163404382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lstStyle/>
          <a:p>
            <a:r>
              <a:rPr lang="en-US" dirty="0" smtClean="0"/>
              <a:t>Observations</a:t>
            </a:r>
            <a:endParaRPr lang="en-US" dirty="0"/>
          </a:p>
        </p:txBody>
      </p:sp>
      <p:sp>
        <p:nvSpPr>
          <p:cNvPr id="3" name="Content Placeholder 2"/>
          <p:cNvSpPr>
            <a:spLocks noGrp="1"/>
          </p:cNvSpPr>
          <p:nvPr>
            <p:ph sz="quarter" idx="1"/>
          </p:nvPr>
        </p:nvSpPr>
        <p:spPr>
          <a:xfrm>
            <a:off x="457200" y="1634067"/>
            <a:ext cx="8229600" cy="4495800"/>
          </a:xfrm>
        </p:spPr>
        <p:txBody>
          <a:bodyPr>
            <a:normAutofit fontScale="92500" lnSpcReduction="20000"/>
          </a:bodyPr>
          <a:lstStyle/>
          <a:p>
            <a:r>
              <a:rPr lang="en-US" sz="2600" dirty="0" smtClean="0"/>
              <a:t>Immediate supervisor shall be designated as primary evaluator.</a:t>
            </a:r>
          </a:p>
          <a:p>
            <a:r>
              <a:rPr lang="en-US" sz="2600" dirty="0" smtClean="0"/>
              <a:t>Training (meeting) regarding the evaluation plan shall take place no later than the end of the first month of reporting for employment for each school year. </a:t>
            </a:r>
          </a:p>
          <a:p>
            <a:r>
              <a:rPr lang="en-US" sz="2600" dirty="0" smtClean="0"/>
              <a:t>Copy of all evaluation documents will be provided to the </a:t>
            </a:r>
            <a:r>
              <a:rPr lang="en-US" sz="2600" dirty="0" err="1" smtClean="0"/>
              <a:t>evaluatee</a:t>
            </a:r>
            <a:r>
              <a:rPr lang="en-US" sz="2600" dirty="0" smtClean="0"/>
              <a:t>. </a:t>
            </a:r>
          </a:p>
          <a:p>
            <a:r>
              <a:rPr lang="en-US" sz="2600" dirty="0" smtClean="0"/>
              <a:t>Approved forms and Summative evaluation will become part of the employee’s official personnel file.</a:t>
            </a:r>
          </a:p>
          <a:p>
            <a:r>
              <a:rPr lang="en-US" sz="2600" dirty="0" smtClean="0"/>
              <a:t>Employee’s will have an opportunity to respond in writing to all evaluation documents, which will also become part of the employee’s personnel file.</a:t>
            </a:r>
          </a:p>
          <a:p>
            <a:endParaRPr lang="en-US" dirty="0"/>
          </a:p>
        </p:txBody>
      </p:sp>
    </p:spTree>
    <p:extLst>
      <p:ext uri="{BB962C8B-B14F-4D97-AF65-F5344CB8AC3E}">
        <p14:creationId xmlns:p14="http://schemas.microsoft.com/office/powerpoint/2010/main" val="186815935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 Conferencing </a:t>
            </a:r>
            <a:endParaRPr lang="en-US" dirty="0"/>
          </a:p>
        </p:txBody>
      </p:sp>
      <p:sp>
        <p:nvSpPr>
          <p:cNvPr id="3" name="Content Placeholder 2"/>
          <p:cNvSpPr>
            <a:spLocks noGrp="1"/>
          </p:cNvSpPr>
          <p:nvPr>
            <p:ph sz="quarter" idx="1"/>
          </p:nvPr>
        </p:nvSpPr>
        <p:spPr>
          <a:xfrm>
            <a:off x="982133" y="2286000"/>
            <a:ext cx="7704667" cy="3332816"/>
          </a:xfrm>
        </p:spPr>
        <p:txBody>
          <a:bodyPr>
            <a:normAutofit/>
          </a:bodyPr>
          <a:lstStyle/>
          <a:p>
            <a:r>
              <a:rPr lang="en-US" dirty="0" smtClean="0"/>
              <a:t>Observation conferences must be conducted within 5 working days.</a:t>
            </a:r>
          </a:p>
          <a:p>
            <a:r>
              <a:rPr lang="en-US" dirty="0" smtClean="0"/>
              <a:t>A Summative Evaluation Conference shall be held at the end of the summative evaluation cycle and shall include all applicable professional growth and effectiveness data.</a:t>
            </a:r>
          </a:p>
          <a:p>
            <a:r>
              <a:rPr lang="en-US" dirty="0" smtClean="0"/>
              <a:t>Annual evaluations with multiple observations are required for non-tenured certified employees.</a:t>
            </a:r>
            <a:endParaRPr lang="en-US" dirty="0"/>
          </a:p>
        </p:txBody>
      </p:sp>
    </p:spTree>
    <p:extLst>
      <p:ext uri="{BB962C8B-B14F-4D97-AF65-F5344CB8AC3E}">
        <p14:creationId xmlns:p14="http://schemas.microsoft.com/office/powerpoint/2010/main" val="113950681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 Observations: </a:t>
            </a:r>
            <a:endParaRPr lang="en-US" dirty="0"/>
          </a:p>
        </p:txBody>
      </p:sp>
      <p:sp>
        <p:nvSpPr>
          <p:cNvPr id="3" name="Content Placeholder 2"/>
          <p:cNvSpPr>
            <a:spLocks noGrp="1"/>
          </p:cNvSpPr>
          <p:nvPr>
            <p:ph sz="quarter" idx="1"/>
          </p:nvPr>
        </p:nvSpPr>
        <p:spPr>
          <a:xfrm>
            <a:off x="982133" y="2286000"/>
            <a:ext cx="7704667" cy="3332816"/>
          </a:xfrm>
        </p:spPr>
        <p:txBody>
          <a:bodyPr/>
          <a:lstStyle/>
          <a:p>
            <a:r>
              <a:rPr lang="en-US" dirty="0" smtClean="0"/>
              <a:t>Pre-conferences may be conducted via electronic means with approval from the principal.</a:t>
            </a:r>
          </a:p>
          <a:p>
            <a:r>
              <a:rPr lang="en-US" dirty="0" smtClean="0"/>
              <a:t>Post-conference shall be conducted face to face with the </a:t>
            </a:r>
            <a:r>
              <a:rPr lang="en-US" dirty="0" err="1" smtClean="0"/>
              <a:t>evaluatee</a:t>
            </a:r>
            <a:r>
              <a:rPr lang="en-US" dirty="0" smtClean="0"/>
              <a:t> and evaluator.</a:t>
            </a:r>
          </a:p>
          <a:p>
            <a:r>
              <a:rPr lang="en-US" dirty="0" smtClean="0"/>
              <a:t>Both pre and post shall be conducted within 5 working days of the observation.</a:t>
            </a:r>
            <a:endParaRPr lang="en-US" dirty="0"/>
          </a:p>
        </p:txBody>
      </p:sp>
    </p:spTree>
    <p:extLst>
      <p:ext uri="{BB962C8B-B14F-4D97-AF65-F5344CB8AC3E}">
        <p14:creationId xmlns:p14="http://schemas.microsoft.com/office/powerpoint/2010/main" val="182114767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Full Observations:</a:t>
            </a:r>
            <a:endParaRPr lang="en-US" dirty="0"/>
          </a:p>
        </p:txBody>
      </p:sp>
      <p:sp>
        <p:nvSpPr>
          <p:cNvPr id="3" name="Content Placeholder 2"/>
          <p:cNvSpPr>
            <a:spLocks noGrp="1"/>
          </p:cNvSpPr>
          <p:nvPr>
            <p:ph sz="quarter" idx="1"/>
          </p:nvPr>
        </p:nvSpPr>
        <p:spPr/>
        <p:txBody>
          <a:bodyPr/>
          <a:lstStyle/>
          <a:p>
            <a:r>
              <a:rPr lang="en-US" dirty="0" smtClean="0"/>
              <a:t>Pre and Post-conference shall be conducted face to face with the </a:t>
            </a:r>
            <a:r>
              <a:rPr lang="en-US" dirty="0" err="1" smtClean="0"/>
              <a:t>evaluatee</a:t>
            </a:r>
            <a:r>
              <a:rPr lang="en-US" dirty="0" smtClean="0"/>
              <a:t> and evaluator.</a:t>
            </a:r>
          </a:p>
          <a:p>
            <a:r>
              <a:rPr lang="en-US" dirty="0" smtClean="0"/>
              <a:t>Both pre and post shall be conducted within 5 working days of the observation.</a:t>
            </a:r>
          </a:p>
        </p:txBody>
      </p:sp>
    </p:spTree>
    <p:extLst>
      <p:ext uri="{BB962C8B-B14F-4D97-AF65-F5344CB8AC3E}">
        <p14:creationId xmlns:p14="http://schemas.microsoft.com/office/powerpoint/2010/main" val="3196003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normAutofit fontScale="90000"/>
          </a:bodyPr>
          <a:lstStyle/>
          <a:p>
            <a:r>
              <a:rPr lang="en-US" dirty="0" smtClean="0"/>
              <a:t>Timelines for </a:t>
            </a:r>
            <a:br>
              <a:rPr lang="en-US" dirty="0" smtClean="0"/>
            </a:br>
            <a:r>
              <a:rPr lang="en-US" dirty="0" smtClean="0"/>
              <a:t>Observations (Non Tenured):</a:t>
            </a:r>
            <a:endParaRPr lang="en-US" dirty="0"/>
          </a:p>
        </p:txBody>
      </p:sp>
      <p:sp>
        <p:nvSpPr>
          <p:cNvPr id="3" name="Content Placeholder 2"/>
          <p:cNvSpPr>
            <a:spLocks noGrp="1"/>
          </p:cNvSpPr>
          <p:nvPr>
            <p:ph sz="quarter" idx="1"/>
          </p:nvPr>
        </p:nvSpPr>
        <p:spPr>
          <a:xfrm>
            <a:off x="152400" y="1600200"/>
            <a:ext cx="5562600" cy="4525963"/>
          </a:xfrm>
        </p:spPr>
        <p:txBody>
          <a:bodyPr>
            <a:normAutofit/>
          </a:bodyPr>
          <a:lstStyle/>
          <a:p>
            <a:r>
              <a:rPr lang="en-US" dirty="0" smtClean="0"/>
              <a:t>1</a:t>
            </a:r>
            <a:r>
              <a:rPr lang="en-US" baseline="30000" dirty="0" smtClean="0"/>
              <a:t>st</a:t>
            </a:r>
            <a:r>
              <a:rPr lang="en-US" dirty="0" smtClean="0"/>
              <a:t> Mini Observation Cycle: </a:t>
            </a:r>
          </a:p>
          <a:p>
            <a:pPr>
              <a:buNone/>
            </a:pPr>
            <a:r>
              <a:rPr lang="en-US" dirty="0"/>
              <a:t> </a:t>
            </a:r>
            <a:r>
              <a:rPr lang="en-US" dirty="0" smtClean="0"/>
              <a:t>   30 days after start of school.</a:t>
            </a:r>
          </a:p>
          <a:p>
            <a:r>
              <a:rPr lang="en-US" dirty="0" smtClean="0"/>
              <a:t>2</a:t>
            </a:r>
            <a:r>
              <a:rPr lang="en-US" baseline="30000" dirty="0" smtClean="0"/>
              <a:t>nd</a:t>
            </a:r>
            <a:r>
              <a:rPr lang="en-US" dirty="0" smtClean="0"/>
              <a:t> Mini Observation Cycle: </a:t>
            </a:r>
          </a:p>
          <a:p>
            <a:pPr>
              <a:buNone/>
            </a:pPr>
            <a:r>
              <a:rPr lang="en-US" dirty="0" smtClean="0"/>
              <a:t>    November 1</a:t>
            </a:r>
            <a:r>
              <a:rPr lang="en-US" baseline="30000" dirty="0" smtClean="0"/>
              <a:t>st</a:t>
            </a:r>
            <a:r>
              <a:rPr lang="en-US" dirty="0" smtClean="0"/>
              <a:t> – December 15</a:t>
            </a:r>
            <a:r>
              <a:rPr lang="en-US" baseline="30000" dirty="0" smtClean="0"/>
              <a:t>th</a:t>
            </a:r>
            <a:r>
              <a:rPr lang="en-US" dirty="0" smtClean="0"/>
              <a:t> </a:t>
            </a:r>
          </a:p>
          <a:p>
            <a:r>
              <a:rPr lang="en-US" dirty="0" smtClean="0"/>
              <a:t>3</a:t>
            </a:r>
            <a:r>
              <a:rPr lang="en-US" baseline="30000" dirty="0" smtClean="0"/>
              <a:t>rd</a:t>
            </a:r>
            <a:r>
              <a:rPr lang="en-US" dirty="0" smtClean="0"/>
              <a:t> Mini Observation Cycle: </a:t>
            </a:r>
          </a:p>
          <a:p>
            <a:pPr>
              <a:buNone/>
            </a:pPr>
            <a:r>
              <a:rPr lang="en-US" dirty="0"/>
              <a:t> </a:t>
            </a:r>
            <a:r>
              <a:rPr lang="en-US" dirty="0" smtClean="0"/>
              <a:t>   December 15</a:t>
            </a:r>
            <a:r>
              <a:rPr lang="en-US" baseline="30000" dirty="0" smtClean="0"/>
              <a:t>th</a:t>
            </a:r>
            <a:r>
              <a:rPr lang="en-US" dirty="0" smtClean="0"/>
              <a:t>- February 21</a:t>
            </a:r>
            <a:r>
              <a:rPr lang="en-US" baseline="30000" dirty="0" smtClean="0"/>
              <a:t>st</a:t>
            </a:r>
            <a:r>
              <a:rPr lang="en-US" dirty="0" smtClean="0"/>
              <a:t> </a:t>
            </a:r>
          </a:p>
          <a:p>
            <a:r>
              <a:rPr lang="en-US" dirty="0" smtClean="0"/>
              <a:t>4</a:t>
            </a:r>
            <a:r>
              <a:rPr lang="en-US" baseline="30000" dirty="0" smtClean="0"/>
              <a:t>th</a:t>
            </a:r>
            <a:r>
              <a:rPr lang="en-US" dirty="0" smtClean="0"/>
              <a:t> Full Observation Cycle:</a:t>
            </a:r>
          </a:p>
          <a:p>
            <a:pPr>
              <a:buNone/>
            </a:pPr>
            <a:r>
              <a:rPr lang="en-US" dirty="0"/>
              <a:t> </a:t>
            </a:r>
            <a:r>
              <a:rPr lang="en-US" dirty="0" smtClean="0"/>
              <a:t>    February 21</a:t>
            </a:r>
            <a:r>
              <a:rPr lang="en-US" baseline="30000" dirty="0" smtClean="0"/>
              <a:t>st</a:t>
            </a:r>
            <a:r>
              <a:rPr lang="en-US" dirty="0" smtClean="0"/>
              <a:t> – April 15</a:t>
            </a:r>
            <a:r>
              <a:rPr lang="en-US" baseline="30000" dirty="0" smtClean="0"/>
              <a:t>th</a:t>
            </a:r>
            <a:r>
              <a:rPr lang="en-US" dirty="0" smtClean="0"/>
              <a:t> </a:t>
            </a:r>
            <a:endParaRPr lang="en-US" dirty="0"/>
          </a:p>
        </p:txBody>
      </p:sp>
      <p:sp>
        <p:nvSpPr>
          <p:cNvPr id="4" name="TextBox 3"/>
          <p:cNvSpPr txBox="1"/>
          <p:nvPr/>
        </p:nvSpPr>
        <p:spPr>
          <a:xfrm>
            <a:off x="5562600" y="1828800"/>
            <a:ext cx="3276600" cy="2308324"/>
          </a:xfrm>
          <a:prstGeom prst="rect">
            <a:avLst/>
          </a:prstGeom>
          <a:noFill/>
        </p:spPr>
        <p:txBody>
          <a:bodyPr wrap="square" rtlCol="0">
            <a:spAutoFit/>
          </a:bodyPr>
          <a:lstStyle/>
          <a:p>
            <a:r>
              <a:rPr lang="en-US" b="1" dirty="0" smtClean="0"/>
              <a:t>Note:</a:t>
            </a:r>
          </a:p>
          <a:p>
            <a:endParaRPr lang="en-US" b="1" dirty="0"/>
          </a:p>
          <a:p>
            <a:r>
              <a:rPr lang="en-US" b="1" dirty="0" smtClean="0"/>
              <a:t>All Mini Observations must be completed by March 1</a:t>
            </a:r>
            <a:r>
              <a:rPr lang="en-US" b="1" baseline="30000" dirty="0" smtClean="0"/>
              <a:t>st</a:t>
            </a:r>
            <a:r>
              <a:rPr lang="en-US" b="1" dirty="0" smtClean="0"/>
              <a:t>.</a:t>
            </a:r>
          </a:p>
          <a:p>
            <a:endParaRPr lang="en-US" b="1" dirty="0"/>
          </a:p>
          <a:p>
            <a:r>
              <a:rPr lang="en-US" b="1" dirty="0" smtClean="0"/>
              <a:t>All Summative evaluations shall be completed and submitted to Central Office by April 15</a:t>
            </a:r>
            <a:r>
              <a:rPr lang="en-US" b="1" baseline="30000" dirty="0" smtClean="0"/>
              <a:t>th</a:t>
            </a:r>
            <a:r>
              <a:rPr lang="en-US" b="1" dirty="0" smtClean="0"/>
              <a:t>.</a:t>
            </a:r>
            <a:endParaRPr lang="en-US" b="1" dirty="0"/>
          </a:p>
        </p:txBody>
      </p:sp>
    </p:spTree>
    <p:extLst>
      <p:ext uri="{BB962C8B-B14F-4D97-AF65-F5344CB8AC3E}">
        <p14:creationId xmlns:p14="http://schemas.microsoft.com/office/powerpoint/2010/main" val="134823567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219199"/>
          </a:xfrm>
        </p:spPr>
        <p:txBody>
          <a:bodyPr>
            <a:normAutofit fontScale="90000"/>
          </a:bodyPr>
          <a:lstStyle/>
          <a:p>
            <a:r>
              <a:rPr lang="en-US" dirty="0" smtClean="0"/>
              <a:t>Timeline for Observations (Tenured):</a:t>
            </a:r>
            <a:endParaRPr lang="en-US" dirty="0"/>
          </a:p>
        </p:txBody>
      </p:sp>
      <p:sp>
        <p:nvSpPr>
          <p:cNvPr id="3" name="Content Placeholder 2"/>
          <p:cNvSpPr>
            <a:spLocks noGrp="1"/>
          </p:cNvSpPr>
          <p:nvPr>
            <p:ph sz="quarter" idx="1"/>
          </p:nvPr>
        </p:nvSpPr>
        <p:spPr/>
        <p:txBody>
          <a:bodyPr>
            <a:normAutofit fontScale="85000" lnSpcReduction="10000"/>
          </a:bodyPr>
          <a:lstStyle/>
          <a:p>
            <a:r>
              <a:rPr lang="en-US" sz="4000" dirty="0" smtClean="0"/>
              <a:t>Year One : Mini Observation</a:t>
            </a:r>
          </a:p>
          <a:p>
            <a:r>
              <a:rPr lang="en-US" sz="4000" dirty="0" smtClean="0"/>
              <a:t>Year Two: Mini Observation</a:t>
            </a:r>
          </a:p>
          <a:p>
            <a:r>
              <a:rPr lang="en-US" sz="4000" dirty="0" smtClean="0"/>
              <a:t>Year Three: Mini &amp; Full Observations</a:t>
            </a:r>
            <a:endParaRPr lang="en-US" sz="4000" dirty="0"/>
          </a:p>
        </p:txBody>
      </p:sp>
      <p:sp>
        <p:nvSpPr>
          <p:cNvPr id="4" name="Content Placeholder 3"/>
          <p:cNvSpPr>
            <a:spLocks noGrp="1"/>
          </p:cNvSpPr>
          <p:nvPr>
            <p:ph sz="quarter" idx="2"/>
          </p:nvPr>
        </p:nvSpPr>
        <p:spPr/>
        <p:txBody>
          <a:bodyPr>
            <a:normAutofit fontScale="85000" lnSpcReduction="10000"/>
          </a:bodyPr>
          <a:lstStyle/>
          <a:p>
            <a:r>
              <a:rPr lang="en-US" dirty="0" smtClean="0"/>
              <a:t>Year Three is considered the tenured certified employee’s summative evaluation year.</a:t>
            </a:r>
          </a:p>
          <a:p>
            <a:r>
              <a:rPr lang="en-US" dirty="0" smtClean="0"/>
              <a:t>All observations for the tenured certified employee may be conducted during the summative year or spread out over the three year cycle.</a:t>
            </a:r>
            <a:endParaRPr lang="en-US" dirty="0"/>
          </a:p>
        </p:txBody>
      </p:sp>
    </p:spTree>
    <p:extLst>
      <p:ext uri="{BB962C8B-B14F-4D97-AF65-F5344CB8AC3E}">
        <p14:creationId xmlns:p14="http://schemas.microsoft.com/office/powerpoint/2010/main" val="204071338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47800"/>
          </a:xfrm>
        </p:spPr>
        <p:txBody>
          <a:bodyPr>
            <a:normAutofit fontScale="90000"/>
          </a:bodyPr>
          <a:lstStyle/>
          <a:p>
            <a:pPr algn="l"/>
            <a:r>
              <a:rPr lang="en-US" sz="2200" dirty="0" smtClean="0"/>
              <a:t/>
            </a:r>
            <a:br>
              <a:rPr lang="en-US" sz="2200" dirty="0" smtClean="0"/>
            </a:br>
            <a:r>
              <a:rPr lang="en-US" sz="2200" dirty="0"/>
              <a:t/>
            </a:r>
            <a:br>
              <a:rPr lang="en-US" sz="2200" dirty="0"/>
            </a:br>
            <a:r>
              <a:rPr lang="en-US" sz="2200" dirty="0" smtClean="0"/>
              <a:t/>
            </a:r>
            <a:br>
              <a:rPr lang="en-US" sz="2200" dirty="0" smtClean="0"/>
            </a:br>
            <a:r>
              <a:rPr lang="en-US" dirty="0"/>
              <a:t/>
            </a:r>
            <a:br>
              <a:rPr lang="en-US" dirty="0"/>
            </a:br>
            <a:endParaRPr lang="en-US" dirty="0"/>
          </a:p>
        </p:txBody>
      </p:sp>
      <p:sp>
        <p:nvSpPr>
          <p:cNvPr id="3" name="Content Placeholder 2"/>
          <p:cNvSpPr>
            <a:spLocks noGrp="1"/>
          </p:cNvSpPr>
          <p:nvPr>
            <p:ph sz="quarter" idx="1"/>
          </p:nvPr>
        </p:nvSpPr>
        <p:spPr>
          <a:xfrm>
            <a:off x="457200" y="762000"/>
            <a:ext cx="8229600" cy="5364163"/>
          </a:xfrm>
        </p:spPr>
        <p:txBody>
          <a:bodyPr/>
          <a:lstStyle/>
          <a:p>
            <a:r>
              <a:rPr lang="en-US" dirty="0" smtClean="0"/>
              <a:t>The Student Growth Percentile will be determined by KDE and will be reported as High, Expected or Low.  In cases where there is both a Local Student Growth Goal rating and a State Student Growth Percentile the following table should be utilized to get an overall Student Growth Trend Rating utilizing a 50 % / 50 % calculation.</a:t>
            </a:r>
          </a:p>
        </p:txBody>
      </p:sp>
    </p:spTree>
    <p:extLst>
      <p:ext uri="{BB962C8B-B14F-4D97-AF65-F5344CB8AC3E}">
        <p14:creationId xmlns:p14="http://schemas.microsoft.com/office/powerpoint/2010/main" val="13118099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Determining Overall Performance Category</a:t>
            </a:r>
            <a:endParaRPr lang="en-US" dirty="0"/>
          </a:p>
        </p:txBody>
      </p:sp>
      <p:sp>
        <p:nvSpPr>
          <p:cNvPr id="3" name="Content Placeholder 2"/>
          <p:cNvSpPr>
            <a:spLocks noGrp="1"/>
          </p:cNvSpPr>
          <p:nvPr>
            <p:ph sz="quarter" idx="1"/>
          </p:nvPr>
        </p:nvSpPr>
        <p:spPr/>
        <p:txBody>
          <a:bodyPr>
            <a:normAutofit fontScale="92500" lnSpcReduction="20000"/>
          </a:bodyPr>
          <a:lstStyle/>
          <a:p>
            <a:r>
              <a:rPr lang="en-US" sz="2800" dirty="0"/>
              <a:t>Supervisors are responsible for determining an Overall Performance Category for each teacher at the conclusion of their summative evaluation year</a:t>
            </a:r>
            <a:r>
              <a:rPr lang="en-US" sz="2800" dirty="0" smtClean="0"/>
              <a:t>.</a:t>
            </a:r>
          </a:p>
          <a:p>
            <a:r>
              <a:rPr lang="en-US" sz="2800" dirty="0" smtClean="0"/>
              <a:t>The </a:t>
            </a:r>
            <a:r>
              <a:rPr lang="en-US" sz="2800" dirty="0"/>
              <a:t>evaluator determines the Overall Performance Category based on professional judgment informed by evidence that demonstrates the educator's performance against the </a:t>
            </a:r>
            <a:r>
              <a:rPr lang="en-US" sz="2800" dirty="0" smtClean="0"/>
              <a:t>Domains and district-developed </a:t>
            </a:r>
            <a:r>
              <a:rPr lang="en-US" sz="2800" dirty="0"/>
              <a:t>rubrics (see local contribution for student growth</a:t>
            </a:r>
            <a:r>
              <a:rPr lang="en-US" sz="2800" dirty="0" smtClean="0"/>
              <a:t>).</a:t>
            </a:r>
          </a:p>
          <a:p>
            <a:pPr>
              <a:buNone/>
            </a:pPr>
            <a:endParaRPr lang="en-US" sz="2800" dirty="0"/>
          </a:p>
        </p:txBody>
      </p:sp>
    </p:spTree>
    <p:extLst>
      <p:ext uri="{BB962C8B-B14F-4D97-AF65-F5344CB8AC3E}">
        <p14:creationId xmlns:p14="http://schemas.microsoft.com/office/powerpoint/2010/main" val="6623762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9"/>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0"/>
            <a:ext cx="6096000" cy="6858000"/>
          </a:xfrm>
          <a:prstGeom prst="rect">
            <a:avLst/>
          </a:prstGeom>
          <a:noFill/>
          <a:ln w="9525">
            <a:noFill/>
            <a:miter lim="800000"/>
            <a:headEnd/>
            <a:tailEnd/>
          </a:ln>
        </p:spPr>
      </p:pic>
      <p:sp>
        <p:nvSpPr>
          <p:cNvPr id="3" name="TextBox 2"/>
          <p:cNvSpPr txBox="1"/>
          <p:nvPr/>
        </p:nvSpPr>
        <p:spPr>
          <a:xfrm>
            <a:off x="6248400" y="838200"/>
            <a:ext cx="2590800" cy="1200329"/>
          </a:xfrm>
          <a:prstGeom prst="rect">
            <a:avLst/>
          </a:prstGeom>
          <a:noFill/>
        </p:spPr>
        <p:txBody>
          <a:bodyPr wrap="square" rtlCol="0">
            <a:spAutoFit/>
          </a:bodyPr>
          <a:lstStyle/>
          <a:p>
            <a:r>
              <a:rPr lang="en-US" b="1" dirty="0" smtClean="0"/>
              <a:t>State Overall Decision Rules for Determining Educator’s Overall Performance Category</a:t>
            </a:r>
            <a:endParaRPr lang="en-US" b="1" dirty="0"/>
          </a:p>
        </p:txBody>
      </p:sp>
      <p:sp>
        <p:nvSpPr>
          <p:cNvPr id="6" name="TextBox 5"/>
          <p:cNvSpPr txBox="1"/>
          <p:nvPr/>
        </p:nvSpPr>
        <p:spPr>
          <a:xfrm>
            <a:off x="6248400" y="2438400"/>
            <a:ext cx="2590800" cy="1477328"/>
          </a:xfrm>
          <a:prstGeom prst="rect">
            <a:avLst/>
          </a:prstGeom>
          <a:noFill/>
        </p:spPr>
        <p:txBody>
          <a:bodyPr wrap="square" rtlCol="0">
            <a:spAutoFit/>
          </a:bodyPr>
          <a:lstStyle/>
          <a:p>
            <a:r>
              <a:rPr lang="en-US" b="1" dirty="0" smtClean="0"/>
              <a:t>Required:</a:t>
            </a:r>
          </a:p>
          <a:p>
            <a:r>
              <a:rPr lang="en-US" b="1" dirty="0" smtClean="0"/>
              <a:t>Implement the Overall Performance Category process for determining effectiveness.</a:t>
            </a:r>
            <a:endParaRPr lang="en-US" b="1" dirty="0"/>
          </a:p>
        </p:txBody>
      </p:sp>
    </p:spTree>
    <p:extLst>
      <p:ext uri="{BB962C8B-B14F-4D97-AF65-F5344CB8AC3E}">
        <p14:creationId xmlns:p14="http://schemas.microsoft.com/office/powerpoint/2010/main" val="4710455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33400" y="1600200"/>
            <a:ext cx="8229600" cy="2895600"/>
          </a:xfrm>
          <a:prstGeom prst="rect">
            <a:avLst/>
          </a:prstGeom>
        </p:spPr>
        <p:txBody>
          <a:bodyPr>
            <a:normAutofit fontScale="975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pPr>
            <a:r>
              <a:rPr lang="en-US" sz="2400" smtClean="0"/>
              <a:t/>
            </a:r>
            <a:br>
              <a:rPr lang="en-US" sz="2400" smtClean="0"/>
            </a:br>
            <a:r>
              <a:rPr lang="en-US" sz="2400" smtClean="0"/>
              <a:t/>
            </a:r>
            <a:br>
              <a:rPr lang="en-US" sz="2400" smtClean="0"/>
            </a:br>
            <a:r>
              <a:rPr lang="en-US" sz="3600" b="1" smtClean="0"/>
              <a:t>Student Voice: </a:t>
            </a:r>
            <a:r>
              <a:rPr lang="en-US" sz="2400" smtClean="0"/>
              <a:t>The Student Voice Survey is a confidential,      on-line survey that collects student feedback on specific aspects          of the classroom experience and teaching practice.</a:t>
            </a:r>
            <a:r>
              <a:rPr lang="en-US" smtClean="0"/>
              <a:t/>
            </a:r>
            <a:br>
              <a:rPr lang="en-US" smtClean="0"/>
            </a:br>
            <a:endParaRPr lang="en-US" dirty="0"/>
          </a:p>
        </p:txBody>
      </p:sp>
    </p:spTree>
    <p:extLst>
      <p:ext uri="{BB962C8B-B14F-4D97-AF65-F5344CB8AC3E}">
        <p14:creationId xmlns:p14="http://schemas.microsoft.com/office/powerpoint/2010/main" val="6429522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2362200"/>
            <a:ext cx="8229600" cy="5257800"/>
          </a:xfrm>
        </p:spPr>
        <p:txBody>
          <a:bodyPr>
            <a:normAutofit/>
          </a:bodyPr>
          <a:lstStyle/>
          <a:p>
            <a:r>
              <a:rPr lang="en-US" sz="2400" dirty="0" smtClean="0"/>
              <a:t>State approved Student Voice Survey occurs annually during the state Student Voice window.</a:t>
            </a:r>
          </a:p>
          <a:p>
            <a:r>
              <a:rPr lang="en-US" sz="2400" dirty="0" smtClean="0"/>
              <a:t>Employees must read, understand and sign the district’s Student Voice Ethics Statement.</a:t>
            </a:r>
          </a:p>
          <a:p>
            <a:r>
              <a:rPr lang="en-US" sz="2400" dirty="0" smtClean="0"/>
              <a:t>Must occur in the school during the hours of 7 a.m. – 5 p.m.</a:t>
            </a:r>
          </a:p>
          <a:p>
            <a:r>
              <a:rPr lang="en-US" sz="2400" dirty="0" smtClean="0"/>
              <a:t>Class must have 10 or more students </a:t>
            </a:r>
          </a:p>
          <a:p>
            <a:r>
              <a:rPr lang="en-US" sz="2400" dirty="0" smtClean="0"/>
              <a:t>Process for choosing students to participate is a collaborative process by the teacher and principal</a:t>
            </a:r>
          </a:p>
          <a:p>
            <a:r>
              <a:rPr lang="en-US" sz="2400" dirty="0" smtClean="0"/>
              <a:t>IEP accommodations must be met during this process</a:t>
            </a:r>
          </a:p>
          <a:p>
            <a:r>
              <a:rPr lang="en-US" sz="2400" dirty="0" smtClean="0"/>
              <a:t>Support for ELL, IEP, or 504 students will be provided to ensure equal access.</a:t>
            </a:r>
          </a:p>
          <a:p>
            <a:pPr>
              <a:buNone/>
            </a:pPr>
            <a:endParaRPr lang="en-US" sz="2400" dirty="0" smtClean="0"/>
          </a:p>
          <a:p>
            <a:pPr>
              <a:buNone/>
            </a:pPr>
            <a:endParaRPr lang="en-US" sz="2400" dirty="0" smtClean="0"/>
          </a:p>
          <a:p>
            <a:endParaRPr lang="en-US" sz="2400" dirty="0" smtClean="0"/>
          </a:p>
          <a:p>
            <a:endParaRPr lang="en-US" dirty="0" smtClean="0"/>
          </a:p>
          <a:p>
            <a:endParaRPr lang="en-US" dirty="0" smtClean="0"/>
          </a:p>
          <a:p>
            <a:pPr>
              <a:buNone/>
            </a:pPr>
            <a:endParaRPr lang="en-US" dirty="0"/>
          </a:p>
        </p:txBody>
      </p:sp>
    </p:spTree>
    <p:extLst>
      <p:ext uri="{BB962C8B-B14F-4D97-AF65-F5344CB8AC3E}">
        <p14:creationId xmlns:p14="http://schemas.microsoft.com/office/powerpoint/2010/main" val="85593697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Student Growth: Local Contribution</a:t>
            </a:r>
            <a:endParaRPr lang="en-US" dirty="0"/>
          </a:p>
        </p:txBody>
      </p:sp>
      <p:sp>
        <p:nvSpPr>
          <p:cNvPr id="3" name="Content Placeholder 2"/>
          <p:cNvSpPr>
            <a:spLocks noGrp="1"/>
          </p:cNvSpPr>
          <p:nvPr>
            <p:ph sz="quarter" idx="1"/>
          </p:nvPr>
        </p:nvSpPr>
        <p:spPr>
          <a:xfrm>
            <a:off x="457200" y="990600"/>
            <a:ext cx="8229600" cy="5135563"/>
          </a:xfrm>
        </p:spPr>
        <p:txBody>
          <a:bodyPr>
            <a:normAutofit/>
          </a:bodyPr>
          <a:lstStyle/>
          <a:p>
            <a:r>
              <a:rPr lang="en-US" sz="2400" dirty="0"/>
              <a:t>The local contribution for the student growth measure is a rating based on the degree to which a teacher meets the growth goal for a set of students over an identified interval of instruction (i.e. trimester, semester, year-long</a:t>
            </a:r>
            <a:r>
              <a:rPr lang="en-US" sz="2400" dirty="0" smtClean="0"/>
              <a:t>).</a:t>
            </a:r>
          </a:p>
          <a:p>
            <a:r>
              <a:rPr lang="en-US" sz="2400" dirty="0"/>
              <a:t>All teachers, regardless of grade level and content area, will develop a SGG for inclusion in the student growth measure</a:t>
            </a:r>
            <a:r>
              <a:rPr lang="en-US" sz="2400" dirty="0" smtClean="0"/>
              <a:t>.</a:t>
            </a:r>
          </a:p>
          <a:p>
            <a:r>
              <a:rPr lang="en-US" sz="2400" dirty="0"/>
              <a:t>All SGG will be determined by the teacher in collaboration with the principal and will be grounded in the fundamentals of assessment quality (Clear Purpose, Clear Targets, Sound Design, Effective Communication, and Student Involvement</a:t>
            </a:r>
            <a:r>
              <a:rPr lang="en-US" sz="2400" dirty="0" smtClean="0"/>
              <a:t>).</a:t>
            </a:r>
          </a:p>
          <a:p>
            <a:pPr>
              <a:buNone/>
            </a:pPr>
            <a:endParaRPr lang="en-US" sz="2400" dirty="0" smtClean="0"/>
          </a:p>
        </p:txBody>
      </p:sp>
    </p:spTree>
    <p:extLst>
      <p:ext uri="{BB962C8B-B14F-4D97-AF65-F5344CB8AC3E}">
        <p14:creationId xmlns:p14="http://schemas.microsoft.com/office/powerpoint/2010/main" val="7451713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Professional Growth Plan and Summative Cycle</a:t>
            </a:r>
            <a:endParaRPr lang="en-US" dirty="0"/>
          </a:p>
        </p:txBody>
      </p:sp>
      <p:sp>
        <p:nvSpPr>
          <p:cNvPr id="3" name="Content Placeholder 2"/>
          <p:cNvSpPr>
            <a:spLocks noGrp="1"/>
          </p:cNvSpPr>
          <p:nvPr>
            <p:ph sz="quarter" idx="1"/>
          </p:nvPr>
        </p:nvSpPr>
        <p:spPr/>
        <p:txBody>
          <a:bodyPr>
            <a:normAutofit fontScale="85000" lnSpcReduction="10000"/>
          </a:bodyPr>
          <a:lstStyle/>
          <a:p>
            <a:pPr lvl="0"/>
            <a:r>
              <a:rPr lang="en-US" dirty="0"/>
              <a:t>Based on the overall Professional Practice rating and Student Growth rating, supervisors will help tenured teachers determine the type of Professional Growth Plan and the length of the summative cycle. </a:t>
            </a:r>
          </a:p>
          <a:p>
            <a:pPr lvl="0"/>
            <a:r>
              <a:rPr lang="en-US" dirty="0"/>
              <a:t>Teachers with the overall performance rating of Ineffective shall receive a mentor at the building level, selected by the evaluator as part of the Improvement Plan. </a:t>
            </a:r>
          </a:p>
          <a:p>
            <a:pPr lvl="0"/>
            <a:r>
              <a:rPr lang="en-US" dirty="0"/>
              <a:t>Teachers with an overall performance rating of Ineffective at the end of two consecutive years shall receive an Intensive Growth Plan with a district level assistance team appointed by the Superintendent.</a:t>
            </a:r>
          </a:p>
          <a:p>
            <a:endParaRPr lang="en-US" dirty="0"/>
          </a:p>
        </p:txBody>
      </p:sp>
    </p:spTree>
    <p:extLst>
      <p:ext uri="{BB962C8B-B14F-4D97-AF65-F5344CB8AC3E}">
        <p14:creationId xmlns:p14="http://schemas.microsoft.com/office/powerpoint/2010/main" val="137720488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1"/>
          <p:cNvPicPr>
            <a:picLocks noChangeAspect="1" noChangeArrowheads="1"/>
          </p:cNvPicPr>
          <p:nvPr/>
        </p:nvPicPr>
        <p:blipFill>
          <a:blip r:embed="rId2" cstate="print"/>
          <a:srcRect/>
          <a:stretch>
            <a:fillRect/>
          </a:stretch>
        </p:blipFill>
        <p:spPr bwMode="auto">
          <a:xfrm>
            <a:off x="371475" y="452438"/>
            <a:ext cx="7029450" cy="6411912"/>
          </a:xfrm>
          <a:prstGeom prst="rect">
            <a:avLst/>
          </a:prstGeom>
          <a:noFill/>
          <a:ln w="9525">
            <a:noFill/>
            <a:miter lim="800000"/>
            <a:headEnd/>
            <a:tailEnd/>
          </a:ln>
        </p:spPr>
      </p:pic>
    </p:spTree>
    <p:extLst>
      <p:ext uri="{BB962C8B-B14F-4D97-AF65-F5344CB8AC3E}">
        <p14:creationId xmlns:p14="http://schemas.microsoft.com/office/powerpoint/2010/main" val="2701849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057400"/>
            <a:ext cx="7704667" cy="1981200"/>
          </a:xfrm>
        </p:spPr>
        <p:txBody>
          <a:bodyPr/>
          <a:lstStyle/>
          <a:p>
            <a:pPr eaLnBrk="1" fontAlgn="auto" hangingPunct="1">
              <a:spcAft>
                <a:spcPts val="0"/>
              </a:spcAft>
              <a:defRPr/>
            </a:pPr>
            <a:r>
              <a:rPr lang="en-US" dirty="0" smtClean="0">
                <a:solidFill>
                  <a:schemeClr val="accent1">
                    <a:satMod val="150000"/>
                  </a:schemeClr>
                </a:solidFill>
              </a:rPr>
              <a:t>Lunch!</a:t>
            </a:r>
            <a:endParaRPr lang="en-US" dirty="0">
              <a:solidFill>
                <a:schemeClr val="accent1">
                  <a:satMod val="150000"/>
                </a:schemeClr>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914400"/>
            <a:ext cx="6947127" cy="3488266"/>
          </a:xfrm>
        </p:spPr>
        <p:txBody>
          <a:bodyPr/>
          <a:lstStyle/>
          <a:p>
            <a:r>
              <a:rPr lang="en-US" dirty="0" smtClean="0"/>
              <a:t>Seclusion &amp; Restraint</a:t>
            </a:r>
            <a:endParaRPr lang="en-US" dirty="0"/>
          </a:p>
        </p:txBody>
      </p:sp>
      <p:sp>
        <p:nvSpPr>
          <p:cNvPr id="3" name="Subtitle 2"/>
          <p:cNvSpPr>
            <a:spLocks noGrp="1"/>
          </p:cNvSpPr>
          <p:nvPr>
            <p:ph type="subTitle" idx="1"/>
          </p:nvPr>
        </p:nvSpPr>
        <p:spPr/>
        <p:txBody>
          <a:bodyPr/>
          <a:lstStyle/>
          <a:p>
            <a:r>
              <a:rPr lang="en-US" dirty="0" smtClean="0"/>
              <a:t>Mrs. Sharon </a:t>
            </a:r>
            <a:r>
              <a:rPr lang="en-US" dirty="0" err="1" smtClean="0"/>
              <a:t>Privett</a:t>
            </a:r>
            <a:endParaRPr lang="en-US" dirty="0"/>
          </a:p>
        </p:txBody>
      </p:sp>
    </p:spTree>
    <p:extLst>
      <p:ext uri="{BB962C8B-B14F-4D97-AF65-F5344CB8AC3E}">
        <p14:creationId xmlns:p14="http://schemas.microsoft.com/office/powerpoint/2010/main" val="5751249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228600"/>
            <a:ext cx="7704667" cy="990599"/>
          </a:xfrm>
        </p:spPr>
        <p:txBody>
          <a:bodyPr/>
          <a:lstStyle/>
          <a:p>
            <a:r>
              <a:rPr lang="en-US" smtClean="0"/>
              <a:t>Physical Restraint</a:t>
            </a:r>
            <a:endParaRPr lang="en-US"/>
          </a:p>
        </p:txBody>
      </p:sp>
      <p:sp>
        <p:nvSpPr>
          <p:cNvPr id="3" name="Content Placeholder 2"/>
          <p:cNvSpPr>
            <a:spLocks noGrp="1"/>
          </p:cNvSpPr>
          <p:nvPr>
            <p:ph idx="1"/>
          </p:nvPr>
        </p:nvSpPr>
        <p:spPr>
          <a:xfrm>
            <a:off x="982133" y="1219199"/>
            <a:ext cx="7704667" cy="5257801"/>
          </a:xfrm>
        </p:spPr>
        <p:txBody>
          <a:bodyPr>
            <a:normAutofit/>
          </a:bodyPr>
          <a:lstStyle/>
          <a:p>
            <a:r>
              <a:rPr lang="en-US" dirty="0" smtClean="0"/>
              <a:t>is </a:t>
            </a:r>
            <a:r>
              <a:rPr lang="en-US" dirty="0"/>
              <a:t>defined </a:t>
            </a:r>
            <a:r>
              <a:rPr lang="en-US" dirty="0" smtClean="0"/>
              <a:t>as “a </a:t>
            </a:r>
            <a:r>
              <a:rPr lang="en-US" dirty="0"/>
              <a:t>personal restriction that immobilizes or reduces the ability of a student to move the student’s torso, arms, legs, or head </a:t>
            </a:r>
            <a:r>
              <a:rPr lang="en-US" dirty="0" smtClean="0"/>
              <a:t>freely”</a:t>
            </a:r>
          </a:p>
          <a:p>
            <a:r>
              <a:rPr lang="en-US" dirty="0" smtClean="0"/>
              <a:t> </a:t>
            </a:r>
            <a:r>
              <a:rPr lang="en-US" dirty="0"/>
              <a:t>but does not mean temporary touching or holding of the hand, wrist, arm, shoulder, or back for the purpose of </a:t>
            </a:r>
            <a:r>
              <a:rPr lang="en-US" dirty="0" smtClean="0"/>
              <a:t>encouraging </a:t>
            </a:r>
            <a:r>
              <a:rPr lang="en-US" dirty="0"/>
              <a:t>a student to move voluntarily to a safe </a:t>
            </a:r>
            <a:r>
              <a:rPr lang="en-US" dirty="0" smtClean="0"/>
              <a:t>location</a:t>
            </a:r>
            <a:r>
              <a:rPr lang="en-US" dirty="0"/>
              <a:t>....does not mean less restrictive physical contact or redirection to promote student </a:t>
            </a:r>
            <a:r>
              <a:rPr lang="en-US" dirty="0" smtClean="0"/>
              <a:t>safety</a:t>
            </a:r>
            <a:endParaRPr lang="en-US" dirty="0"/>
          </a:p>
        </p:txBody>
      </p:sp>
    </p:spTree>
    <p:extLst>
      <p:ext uri="{BB962C8B-B14F-4D97-AF65-F5344CB8AC3E}">
        <p14:creationId xmlns:p14="http://schemas.microsoft.com/office/powerpoint/2010/main" val="1418698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066799"/>
          </a:xfrm>
        </p:spPr>
        <p:txBody>
          <a:bodyPr/>
          <a:lstStyle/>
          <a:p>
            <a:r>
              <a:rPr lang="en-US" dirty="0" smtClean="0"/>
              <a:t>Use of </a:t>
            </a:r>
            <a:r>
              <a:rPr lang="en-US" smtClean="0"/>
              <a:t>Physical Restraint</a:t>
            </a:r>
            <a:endParaRPr lang="en-US"/>
          </a:p>
        </p:txBody>
      </p:sp>
      <p:sp>
        <p:nvSpPr>
          <p:cNvPr id="3" name="Content Placeholder 2"/>
          <p:cNvSpPr>
            <a:spLocks noGrp="1"/>
          </p:cNvSpPr>
          <p:nvPr>
            <p:ph idx="1"/>
          </p:nvPr>
        </p:nvSpPr>
        <p:spPr>
          <a:xfrm>
            <a:off x="982133" y="1524000"/>
            <a:ext cx="7704667" cy="4475816"/>
          </a:xfrm>
        </p:spPr>
        <p:txBody>
          <a:bodyPr/>
          <a:lstStyle/>
          <a:p>
            <a:r>
              <a:rPr lang="en-US" dirty="0" smtClean="0"/>
              <a:t>Must pose imminent danger of self or others</a:t>
            </a:r>
          </a:p>
          <a:p>
            <a:r>
              <a:rPr lang="en-US" dirty="0" smtClean="0"/>
              <a:t>Must summon core team if not trained immediately</a:t>
            </a:r>
          </a:p>
          <a:p>
            <a:r>
              <a:rPr lang="en-US" dirty="0" smtClean="0"/>
              <a:t>Monitored for physical and psychological well being during restraint</a:t>
            </a:r>
          </a:p>
          <a:p>
            <a:r>
              <a:rPr lang="en-US" dirty="0" smtClean="0"/>
              <a:t>Only minimum amount of force necessary to protect from injury</a:t>
            </a:r>
            <a:endParaRPr lang="en-US" dirty="0"/>
          </a:p>
        </p:txBody>
      </p:sp>
    </p:spTree>
    <p:extLst>
      <p:ext uri="{BB962C8B-B14F-4D97-AF65-F5344CB8AC3E}">
        <p14:creationId xmlns:p14="http://schemas.microsoft.com/office/powerpoint/2010/main" val="752627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838199"/>
          </a:xfrm>
        </p:spPr>
        <p:txBody>
          <a:bodyPr/>
          <a:lstStyle/>
          <a:p>
            <a:r>
              <a:rPr lang="en-US" dirty="0" smtClean="0"/>
              <a:t>Physical Restraint</a:t>
            </a:r>
            <a:endParaRPr lang="en-US" dirty="0"/>
          </a:p>
        </p:txBody>
      </p:sp>
      <p:sp>
        <p:nvSpPr>
          <p:cNvPr id="3" name="Content Placeholder 2"/>
          <p:cNvSpPr>
            <a:spLocks noGrp="1"/>
          </p:cNvSpPr>
          <p:nvPr>
            <p:ph idx="1"/>
          </p:nvPr>
        </p:nvSpPr>
        <p:spPr>
          <a:xfrm>
            <a:off x="982133" y="1295400"/>
            <a:ext cx="7704667" cy="4704416"/>
          </a:xfrm>
        </p:spPr>
        <p:txBody>
          <a:bodyPr/>
          <a:lstStyle/>
          <a:p>
            <a:r>
              <a:rPr lang="en-US" dirty="0" smtClean="0"/>
              <a:t>KRS 503.050 – protection from unlawful physical force</a:t>
            </a:r>
          </a:p>
          <a:p>
            <a:r>
              <a:rPr lang="en-US" dirty="0" smtClean="0"/>
              <a:t>KRS 503.070 – protection for a third party from unlawful physical force</a:t>
            </a:r>
          </a:p>
          <a:p>
            <a:r>
              <a:rPr lang="en-US" dirty="0" smtClean="0"/>
              <a:t>KRS Chapter 503 – theft, destruction of property, or felony involving force</a:t>
            </a:r>
          </a:p>
          <a:p>
            <a:r>
              <a:rPr lang="en-US" dirty="0" smtClean="0"/>
              <a:t>KRS 503.110 – maintain reasonable discipline</a:t>
            </a:r>
          </a:p>
          <a:p>
            <a:endParaRPr lang="en-US" dirty="0"/>
          </a:p>
        </p:txBody>
      </p:sp>
    </p:spTree>
    <p:extLst>
      <p:ext uri="{BB962C8B-B14F-4D97-AF65-F5344CB8AC3E}">
        <p14:creationId xmlns:p14="http://schemas.microsoft.com/office/powerpoint/2010/main" val="8735745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295399"/>
          </a:xfrm>
        </p:spPr>
        <p:txBody>
          <a:bodyPr/>
          <a:lstStyle/>
          <a:p>
            <a:r>
              <a:rPr lang="en-US" dirty="0" smtClean="0"/>
              <a:t>Physical Restraint</a:t>
            </a:r>
            <a:endParaRPr lang="en-US" dirty="0"/>
          </a:p>
        </p:txBody>
      </p:sp>
      <p:sp>
        <p:nvSpPr>
          <p:cNvPr id="3" name="Content Placeholder 2"/>
          <p:cNvSpPr>
            <a:spLocks noGrp="1"/>
          </p:cNvSpPr>
          <p:nvPr>
            <p:ph idx="1"/>
          </p:nvPr>
        </p:nvSpPr>
        <p:spPr>
          <a:xfrm>
            <a:off x="982133" y="1600200"/>
            <a:ext cx="7704667" cy="4267200"/>
          </a:xfrm>
        </p:spPr>
        <p:txBody>
          <a:bodyPr/>
          <a:lstStyle/>
          <a:p>
            <a:r>
              <a:rPr lang="en-US" i="1" dirty="0" smtClean="0"/>
              <a:t>Cannot interfere with primary means of communication</a:t>
            </a:r>
            <a:endParaRPr lang="en-US" i="1" dirty="0"/>
          </a:p>
        </p:txBody>
      </p:sp>
    </p:spTree>
    <p:extLst>
      <p:ext uri="{BB962C8B-B14F-4D97-AF65-F5344CB8AC3E}">
        <p14:creationId xmlns:p14="http://schemas.microsoft.com/office/powerpoint/2010/main" val="70691188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lstStyle/>
          <a:p>
            <a:r>
              <a:rPr lang="en-US" smtClean="0"/>
              <a:t>Seclusion</a:t>
            </a:r>
            <a:endParaRPr lang="en-US" dirty="0"/>
          </a:p>
        </p:txBody>
      </p:sp>
      <p:sp>
        <p:nvSpPr>
          <p:cNvPr id="3" name="Content Placeholder 2"/>
          <p:cNvSpPr>
            <a:spLocks noGrp="1"/>
          </p:cNvSpPr>
          <p:nvPr>
            <p:ph idx="1"/>
          </p:nvPr>
        </p:nvSpPr>
        <p:spPr>
          <a:xfrm>
            <a:off x="965200" y="1828800"/>
            <a:ext cx="7704667" cy="3657600"/>
          </a:xfrm>
        </p:spPr>
        <p:txBody>
          <a:bodyPr/>
          <a:lstStyle/>
          <a:p>
            <a:r>
              <a:rPr lang="en-US" dirty="0" smtClean="0"/>
              <a:t>is </a:t>
            </a:r>
            <a:r>
              <a:rPr lang="en-US" dirty="0"/>
              <a:t>defined </a:t>
            </a:r>
            <a:r>
              <a:rPr lang="en-US" dirty="0" smtClean="0"/>
              <a:t>as </a:t>
            </a:r>
            <a:r>
              <a:rPr lang="en-US" dirty="0"/>
              <a:t>“the involuntary confinement of a student alone in a room or area from which the student is prevented from </a:t>
            </a:r>
            <a:r>
              <a:rPr lang="en-US" dirty="0" smtClean="0"/>
              <a:t>leaving </a:t>
            </a:r>
            <a:r>
              <a:rPr lang="en-US" dirty="0"/>
              <a:t>but does not include classroom timeouts, supervised in-school detentions, or out-of-school suspensions.” </a:t>
            </a:r>
          </a:p>
        </p:txBody>
      </p:sp>
    </p:spTree>
    <p:extLst>
      <p:ext uri="{BB962C8B-B14F-4D97-AF65-F5344CB8AC3E}">
        <p14:creationId xmlns:p14="http://schemas.microsoft.com/office/powerpoint/2010/main" val="3984896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066799"/>
          </a:xfrm>
        </p:spPr>
        <p:txBody>
          <a:bodyPr/>
          <a:lstStyle/>
          <a:p>
            <a:r>
              <a:rPr lang="en-US" dirty="0" smtClean="0"/>
              <a:t>Seclusion</a:t>
            </a:r>
            <a:endParaRPr lang="en-US" dirty="0"/>
          </a:p>
        </p:txBody>
      </p:sp>
      <p:sp>
        <p:nvSpPr>
          <p:cNvPr id="3" name="Content Placeholder 2"/>
          <p:cNvSpPr>
            <a:spLocks noGrp="1"/>
          </p:cNvSpPr>
          <p:nvPr>
            <p:ph idx="1"/>
          </p:nvPr>
        </p:nvSpPr>
        <p:spPr>
          <a:xfrm>
            <a:off x="990600" y="1752600"/>
            <a:ext cx="7704667" cy="3332816"/>
          </a:xfrm>
        </p:spPr>
        <p:txBody>
          <a:bodyPr/>
          <a:lstStyle/>
          <a:p>
            <a:r>
              <a:rPr lang="en-US" dirty="0" smtClean="0"/>
              <a:t>Behavior poses an imminent danger of physical harm to self or others</a:t>
            </a:r>
          </a:p>
          <a:p>
            <a:r>
              <a:rPr lang="en-US" dirty="0" smtClean="0"/>
              <a:t>Less restrictive interventions are ineffective</a:t>
            </a:r>
          </a:p>
          <a:p>
            <a:r>
              <a:rPr lang="en-US" dirty="0" smtClean="0"/>
              <a:t>Monitored visually for the duration</a:t>
            </a:r>
          </a:p>
          <a:p>
            <a:r>
              <a:rPr lang="en-US" dirty="0" smtClean="0"/>
              <a:t>Appropriately trained</a:t>
            </a:r>
            <a:endParaRPr lang="en-US" dirty="0"/>
          </a:p>
        </p:txBody>
      </p:sp>
    </p:spTree>
    <p:extLst>
      <p:ext uri="{BB962C8B-B14F-4D97-AF65-F5344CB8AC3E}">
        <p14:creationId xmlns:p14="http://schemas.microsoft.com/office/powerpoint/2010/main" val="5642533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Requirements</a:t>
            </a:r>
            <a:endParaRPr lang="en-US" dirty="0"/>
          </a:p>
        </p:txBody>
      </p:sp>
      <p:sp>
        <p:nvSpPr>
          <p:cNvPr id="3" name="Content Placeholder 2"/>
          <p:cNvSpPr>
            <a:spLocks noGrp="1"/>
          </p:cNvSpPr>
          <p:nvPr>
            <p:ph idx="1"/>
          </p:nvPr>
        </p:nvSpPr>
        <p:spPr/>
        <p:txBody>
          <a:bodyPr/>
          <a:lstStyle/>
          <a:p>
            <a:r>
              <a:rPr lang="en-US" dirty="0" smtClean="0"/>
              <a:t>Annual training</a:t>
            </a:r>
          </a:p>
          <a:p>
            <a:r>
              <a:rPr lang="en-US" dirty="0" smtClean="0"/>
              <a:t>Presence of Core Teams</a:t>
            </a:r>
          </a:p>
          <a:p>
            <a:endParaRPr lang="en-US" dirty="0"/>
          </a:p>
        </p:txBody>
      </p:sp>
    </p:spTree>
    <p:extLst>
      <p:ext uri="{BB962C8B-B14F-4D97-AF65-F5344CB8AC3E}">
        <p14:creationId xmlns:p14="http://schemas.microsoft.com/office/powerpoint/2010/main" val="11454313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371599"/>
          </a:xfrm>
        </p:spPr>
        <p:txBody>
          <a:bodyPr/>
          <a:lstStyle/>
          <a:p>
            <a:r>
              <a:rPr lang="en-US" dirty="0" smtClean="0"/>
              <a:t>Procedures</a:t>
            </a:r>
            <a:endParaRPr lang="en-US" dirty="0"/>
          </a:p>
        </p:txBody>
      </p:sp>
      <p:sp>
        <p:nvSpPr>
          <p:cNvPr id="3" name="Content Placeholder 2"/>
          <p:cNvSpPr>
            <a:spLocks noGrp="1"/>
          </p:cNvSpPr>
          <p:nvPr>
            <p:ph idx="1"/>
          </p:nvPr>
        </p:nvSpPr>
        <p:spPr>
          <a:xfrm>
            <a:off x="982133" y="1828800"/>
            <a:ext cx="7704667" cy="3048000"/>
          </a:xfrm>
        </p:spPr>
        <p:txBody>
          <a:bodyPr/>
          <a:lstStyle/>
          <a:p>
            <a:r>
              <a:rPr lang="en-US" dirty="0" smtClean="0"/>
              <a:t>Documentation of the event in IC</a:t>
            </a:r>
          </a:p>
          <a:p>
            <a:r>
              <a:rPr lang="en-US" dirty="0" smtClean="0"/>
              <a:t>Notice to Parents</a:t>
            </a:r>
          </a:p>
          <a:p>
            <a:r>
              <a:rPr lang="en-US" dirty="0" smtClean="0"/>
              <a:t>Processing for conducting a debriefing session, if requested</a:t>
            </a:r>
          </a:p>
        </p:txBody>
      </p:sp>
    </p:spTree>
    <p:extLst>
      <p:ext uri="{BB962C8B-B14F-4D97-AF65-F5344CB8AC3E}">
        <p14:creationId xmlns:p14="http://schemas.microsoft.com/office/powerpoint/2010/main" val="10283463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Notifications</a:t>
            </a:r>
            <a:endParaRPr lang="en-US" dirty="0"/>
          </a:p>
        </p:txBody>
      </p:sp>
      <p:sp>
        <p:nvSpPr>
          <p:cNvPr id="3" name="Content Placeholder 2"/>
          <p:cNvSpPr>
            <a:spLocks noGrp="1"/>
          </p:cNvSpPr>
          <p:nvPr>
            <p:ph idx="1"/>
          </p:nvPr>
        </p:nvSpPr>
        <p:spPr/>
        <p:txBody>
          <a:bodyPr/>
          <a:lstStyle/>
          <a:p>
            <a:r>
              <a:rPr lang="en-US" dirty="0" smtClean="0"/>
              <a:t>Notify Principal as soon as possible but no later than the end of the day</a:t>
            </a:r>
          </a:p>
          <a:p>
            <a:r>
              <a:rPr lang="en-US" dirty="0" smtClean="0"/>
              <a:t>Notify Parent verbally or through electronic communication as soon as possible within 24 hours of the event (may send mail if not able to contact parent)</a:t>
            </a:r>
          </a:p>
          <a:p>
            <a:r>
              <a:rPr lang="en-US" dirty="0" smtClean="0"/>
              <a:t>Extreme circumstances, Superintendent reports to KDE and law enforcement</a:t>
            </a:r>
          </a:p>
          <a:p>
            <a:endParaRPr lang="en-US" dirty="0" smtClean="0"/>
          </a:p>
          <a:p>
            <a:endParaRPr lang="en-US" dirty="0"/>
          </a:p>
        </p:txBody>
      </p:sp>
    </p:spTree>
    <p:extLst>
      <p:ext uri="{BB962C8B-B14F-4D97-AF65-F5344CB8AC3E}">
        <p14:creationId xmlns:p14="http://schemas.microsoft.com/office/powerpoint/2010/main" val="15584207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18562" y="762000"/>
            <a:ext cx="8625437" cy="5675194"/>
          </a:xfrm>
          <a:prstGeom prst="rect">
            <a:avLst/>
          </a:prstGeom>
        </p:spPr>
      </p:pic>
    </p:spTree>
    <p:extLst>
      <p:ext uri="{BB962C8B-B14F-4D97-AF65-F5344CB8AC3E}">
        <p14:creationId xmlns:p14="http://schemas.microsoft.com/office/powerpoint/2010/main" val="20665089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05000" y="914400"/>
            <a:ext cx="6947127" cy="3488266"/>
          </a:xfrm>
        </p:spPr>
        <p:txBody>
          <a:bodyPr/>
          <a:lstStyle/>
          <a:p>
            <a:r>
              <a:rPr lang="en-US" dirty="0" smtClean="0"/>
              <a:t>Work-Related Injury</a:t>
            </a:r>
            <a:endParaRPr lang="en-US" dirty="0"/>
          </a:p>
        </p:txBody>
      </p:sp>
      <p:sp>
        <p:nvSpPr>
          <p:cNvPr id="3" name="Subtitle 2"/>
          <p:cNvSpPr>
            <a:spLocks noGrp="1"/>
          </p:cNvSpPr>
          <p:nvPr>
            <p:ph type="subTitle" idx="1"/>
          </p:nvPr>
        </p:nvSpPr>
        <p:spPr/>
        <p:txBody>
          <a:bodyPr/>
          <a:lstStyle/>
          <a:p>
            <a:r>
              <a:rPr lang="en-US" dirty="0" smtClean="0"/>
              <a:t>Mrs. Sharon </a:t>
            </a:r>
            <a:r>
              <a:rPr lang="en-US" dirty="0" err="1" smtClean="0"/>
              <a:t>Privett</a:t>
            </a:r>
            <a:endParaRPr lang="en-US" dirty="0"/>
          </a:p>
        </p:txBody>
      </p:sp>
    </p:spTree>
    <p:extLst>
      <p:ext uri="{BB962C8B-B14F-4D97-AF65-F5344CB8AC3E}">
        <p14:creationId xmlns:p14="http://schemas.microsoft.com/office/powerpoint/2010/main" val="19093950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066799"/>
          </a:xfrm>
        </p:spPr>
        <p:txBody>
          <a:bodyPr/>
          <a:lstStyle/>
          <a:p>
            <a:r>
              <a:rPr lang="en-US" dirty="0" smtClean="0"/>
              <a:t>Injury</a:t>
            </a:r>
            <a:endParaRPr lang="en-US" dirty="0"/>
          </a:p>
        </p:txBody>
      </p:sp>
      <p:sp>
        <p:nvSpPr>
          <p:cNvPr id="3" name="Content Placeholder 2"/>
          <p:cNvSpPr>
            <a:spLocks noGrp="1"/>
          </p:cNvSpPr>
          <p:nvPr>
            <p:ph idx="1"/>
          </p:nvPr>
        </p:nvSpPr>
        <p:spPr>
          <a:xfrm>
            <a:off x="982133" y="1905000"/>
            <a:ext cx="7704667" cy="4419600"/>
          </a:xfrm>
        </p:spPr>
        <p:txBody>
          <a:bodyPr>
            <a:normAutofit lnSpcReduction="10000"/>
          </a:bodyPr>
          <a:lstStyle/>
          <a:p>
            <a:r>
              <a:rPr lang="en-US" dirty="0" smtClean="0"/>
              <a:t>Follow job descriptions</a:t>
            </a:r>
          </a:p>
          <a:p>
            <a:r>
              <a:rPr lang="en-US" dirty="0" smtClean="0"/>
              <a:t>Use Safety Equipment &amp; Follow Sign Information</a:t>
            </a:r>
          </a:p>
          <a:p>
            <a:r>
              <a:rPr lang="en-US" dirty="0" smtClean="0"/>
              <a:t>Appropriate training for lifting, safety</a:t>
            </a:r>
          </a:p>
          <a:p>
            <a:r>
              <a:rPr lang="en-US" dirty="0" smtClean="0"/>
              <a:t>File incident report ASAP</a:t>
            </a:r>
          </a:p>
          <a:p>
            <a:r>
              <a:rPr lang="en-US" dirty="0" smtClean="0"/>
              <a:t>For students:  clear area (relocate remaining students to another teacher’s classroom) call 911 if needed, contact medical/admin staff, file incident report</a:t>
            </a:r>
          </a:p>
          <a:p>
            <a:r>
              <a:rPr lang="en-US" dirty="0" smtClean="0"/>
              <a:t>KEMI Forms available from Principal’s Secretary; Report to Karen </a:t>
            </a:r>
            <a:r>
              <a:rPr lang="en-US" dirty="0" err="1" smtClean="0"/>
              <a:t>Gilreath</a:t>
            </a:r>
            <a:endParaRPr lang="en-US" dirty="0" smtClean="0"/>
          </a:p>
          <a:p>
            <a:r>
              <a:rPr lang="en-US" dirty="0" smtClean="0"/>
              <a:t>People First</a:t>
            </a:r>
          </a:p>
          <a:p>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Prohibited Political Activities of School Employees</a:t>
            </a:r>
            <a:endParaRPr lang="en-US" dirty="0"/>
          </a:p>
        </p:txBody>
      </p:sp>
      <p:sp>
        <p:nvSpPr>
          <p:cNvPr id="3" name="Subtitle 2"/>
          <p:cNvSpPr>
            <a:spLocks noGrp="1"/>
          </p:cNvSpPr>
          <p:nvPr>
            <p:ph type="subTitle" idx="1"/>
          </p:nvPr>
        </p:nvSpPr>
        <p:spPr/>
        <p:txBody>
          <a:bodyPr/>
          <a:lstStyle/>
          <a:p>
            <a:r>
              <a:rPr lang="en-US" dirty="0" smtClean="0"/>
              <a:t>Rebecca Blakley</a:t>
            </a:r>
            <a:endParaRPr lang="en-US" dirty="0"/>
          </a:p>
        </p:txBody>
      </p:sp>
    </p:spTree>
    <p:extLst>
      <p:ext uri="{BB962C8B-B14F-4D97-AF65-F5344CB8AC3E}">
        <p14:creationId xmlns:p14="http://schemas.microsoft.com/office/powerpoint/2010/main" val="11008643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Prohibited Political Activities –Slide 1</a:t>
            </a:r>
            <a:endParaRPr lang="en-US" sz="3600" dirty="0"/>
          </a:p>
        </p:txBody>
      </p:sp>
      <p:sp>
        <p:nvSpPr>
          <p:cNvPr id="3" name="Content Placeholder 2"/>
          <p:cNvSpPr>
            <a:spLocks noGrp="1"/>
          </p:cNvSpPr>
          <p:nvPr>
            <p:ph idx="1"/>
          </p:nvPr>
        </p:nvSpPr>
        <p:spPr/>
        <p:txBody>
          <a:bodyPr/>
          <a:lstStyle/>
          <a:p>
            <a:r>
              <a:rPr lang="en-US" sz="2700" dirty="0"/>
              <a:t>KRS 161.164(5) requires the superintendent of each school district to notify all school employees of prohibited political activities related to school board campaigns.</a:t>
            </a:r>
          </a:p>
          <a:p>
            <a:pPr marL="0" indent="0">
              <a:buNone/>
            </a:pPr>
            <a:endParaRPr lang="en-US" dirty="0" smtClean="0"/>
          </a:p>
          <a:p>
            <a:r>
              <a:rPr lang="en-US" sz="2700" dirty="0"/>
              <a:t>1. No school employee may take part in the management of any school board campaign.</a:t>
            </a:r>
          </a:p>
        </p:txBody>
      </p:sp>
    </p:spTree>
    <p:extLst>
      <p:ext uri="{BB962C8B-B14F-4D97-AF65-F5344CB8AC3E}">
        <p14:creationId xmlns:p14="http://schemas.microsoft.com/office/powerpoint/2010/main" val="16556796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Prohibited Political Activities </a:t>
            </a:r>
            <a:r>
              <a:rPr lang="en-US" sz="3600" dirty="0" smtClean="0"/>
              <a:t>– Slide 2</a:t>
            </a:r>
            <a:endParaRPr lang="en-US" sz="3600" dirty="0"/>
          </a:p>
        </p:txBody>
      </p:sp>
      <p:sp>
        <p:nvSpPr>
          <p:cNvPr id="3" name="Content Placeholder 2"/>
          <p:cNvSpPr>
            <a:spLocks noGrp="1"/>
          </p:cNvSpPr>
          <p:nvPr>
            <p:ph idx="1"/>
          </p:nvPr>
        </p:nvSpPr>
        <p:spPr>
          <a:xfrm>
            <a:off x="982132" y="2057400"/>
            <a:ext cx="7704667" cy="3332816"/>
          </a:xfrm>
        </p:spPr>
        <p:txBody>
          <a:bodyPr/>
          <a:lstStyle/>
          <a:p>
            <a:endParaRPr lang="en-US" sz="2700" dirty="0"/>
          </a:p>
          <a:p>
            <a:endParaRPr lang="en-US" sz="2700" dirty="0"/>
          </a:p>
          <a:p>
            <a:r>
              <a:rPr lang="en-US" sz="2700" dirty="0"/>
              <a:t>2. No school board candidate shall solicit or accept any assessment, subscription, contribution or service of any school employee.</a:t>
            </a:r>
          </a:p>
          <a:p>
            <a:endParaRPr lang="en-US" dirty="0"/>
          </a:p>
        </p:txBody>
      </p:sp>
    </p:spTree>
    <p:extLst>
      <p:ext uri="{BB962C8B-B14F-4D97-AF65-F5344CB8AC3E}">
        <p14:creationId xmlns:p14="http://schemas.microsoft.com/office/powerpoint/2010/main" val="20616751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523999"/>
          </a:xfrm>
        </p:spPr>
        <p:txBody>
          <a:bodyPr>
            <a:normAutofit/>
          </a:bodyPr>
          <a:lstStyle/>
          <a:p>
            <a:r>
              <a:rPr lang="en-US" sz="3600" dirty="0"/>
              <a:t>Prohibited Political Activities </a:t>
            </a:r>
            <a:r>
              <a:rPr lang="en-US" sz="3600" dirty="0" smtClean="0"/>
              <a:t>– Slide 3</a:t>
            </a:r>
            <a:endParaRPr lang="en-US" sz="3600" dirty="0"/>
          </a:p>
        </p:txBody>
      </p:sp>
      <p:sp>
        <p:nvSpPr>
          <p:cNvPr id="3" name="Content Placeholder 2"/>
          <p:cNvSpPr>
            <a:spLocks noGrp="1"/>
          </p:cNvSpPr>
          <p:nvPr>
            <p:ph idx="1"/>
          </p:nvPr>
        </p:nvSpPr>
        <p:spPr>
          <a:xfrm>
            <a:off x="982133" y="2133600"/>
            <a:ext cx="7704667" cy="2189816"/>
          </a:xfrm>
        </p:spPr>
        <p:txBody>
          <a:bodyPr>
            <a:normAutofit fontScale="85000" lnSpcReduction="20000"/>
          </a:bodyPr>
          <a:lstStyle/>
          <a:p>
            <a:endParaRPr lang="en-US" sz="2700" dirty="0"/>
          </a:p>
          <a:p>
            <a:endParaRPr lang="en-US" sz="2800" dirty="0"/>
          </a:p>
          <a:p>
            <a:r>
              <a:rPr lang="en-US" sz="2800" dirty="0"/>
              <a:t>3. </a:t>
            </a:r>
            <a:r>
              <a:rPr lang="en-US" sz="2800" dirty="0" smtClean="0"/>
              <a:t> No </a:t>
            </a:r>
            <a:r>
              <a:rPr lang="en-US" sz="2800" dirty="0"/>
              <a:t>person shall directly use their official authority or influence to effect the appointment or pay of a school employee for the purpose of influencing the vote or political activity of any school employee.</a:t>
            </a:r>
          </a:p>
        </p:txBody>
      </p:sp>
    </p:spTree>
    <p:extLst>
      <p:ext uri="{BB962C8B-B14F-4D97-AF65-F5344CB8AC3E}">
        <p14:creationId xmlns:p14="http://schemas.microsoft.com/office/powerpoint/2010/main" val="92519833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Prohibited Political Activities </a:t>
            </a:r>
            <a:r>
              <a:rPr lang="en-US" sz="2800" dirty="0" smtClean="0"/>
              <a:t>– Slide 4</a:t>
            </a:r>
            <a:endParaRPr lang="en-US" sz="2800" dirty="0"/>
          </a:p>
        </p:txBody>
      </p:sp>
      <p:sp>
        <p:nvSpPr>
          <p:cNvPr id="3" name="Content Placeholder 2"/>
          <p:cNvSpPr>
            <a:spLocks noGrp="1"/>
          </p:cNvSpPr>
          <p:nvPr>
            <p:ph idx="1"/>
          </p:nvPr>
        </p:nvSpPr>
        <p:spPr>
          <a:xfrm>
            <a:off x="982132" y="2438401"/>
            <a:ext cx="7704667" cy="1600200"/>
          </a:xfrm>
        </p:spPr>
        <p:txBody>
          <a:bodyPr>
            <a:normAutofit fontScale="62500" lnSpcReduction="20000"/>
          </a:bodyPr>
          <a:lstStyle/>
          <a:p>
            <a:pPr marL="0" indent="0">
              <a:buNone/>
            </a:pPr>
            <a:endParaRPr lang="en-US" sz="2700" dirty="0"/>
          </a:p>
          <a:p>
            <a:pPr marL="0" indent="0">
              <a:buNone/>
            </a:pPr>
            <a:endParaRPr lang="en-US" sz="2700" dirty="0"/>
          </a:p>
          <a:p>
            <a:pPr marL="0" indent="0">
              <a:buNone/>
            </a:pPr>
            <a:endParaRPr lang="en-US" sz="2800" dirty="0"/>
          </a:p>
          <a:p>
            <a:pPr marL="0" indent="0">
              <a:buNone/>
            </a:pPr>
            <a:r>
              <a:rPr lang="en-US" sz="2800" dirty="0"/>
              <a:t>4. </a:t>
            </a:r>
            <a:r>
              <a:rPr lang="en-US" sz="2800" dirty="0" smtClean="0"/>
              <a:t> No </a:t>
            </a:r>
            <a:r>
              <a:rPr lang="en-US" sz="2800" dirty="0"/>
              <a:t>school employee shall be promoted or demoted because of political affiliations. </a:t>
            </a:r>
          </a:p>
        </p:txBody>
      </p:sp>
    </p:spTree>
    <p:extLst>
      <p:ext uri="{BB962C8B-B14F-4D97-AF65-F5344CB8AC3E}">
        <p14:creationId xmlns:p14="http://schemas.microsoft.com/office/powerpoint/2010/main" val="202684567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Mandatory Reporting of Child Abuse</a:t>
            </a:r>
            <a:endParaRPr lang="en-US" dirty="0"/>
          </a:p>
        </p:txBody>
      </p:sp>
      <p:sp>
        <p:nvSpPr>
          <p:cNvPr id="3" name="Subtitle 2"/>
          <p:cNvSpPr>
            <a:spLocks noGrp="1"/>
          </p:cNvSpPr>
          <p:nvPr>
            <p:ph type="subTitle" idx="1"/>
          </p:nvPr>
        </p:nvSpPr>
        <p:spPr>
          <a:xfrm>
            <a:off x="2924238" y="4402666"/>
            <a:ext cx="5762563" cy="2150534"/>
          </a:xfrm>
        </p:spPr>
        <p:txBody>
          <a:bodyPr>
            <a:normAutofit fontScale="85000" lnSpcReduction="20000"/>
          </a:bodyPr>
          <a:lstStyle/>
          <a:p>
            <a:pPr>
              <a:lnSpc>
                <a:spcPct val="120000"/>
              </a:lnSpc>
              <a:spcBef>
                <a:spcPts val="0"/>
              </a:spcBef>
            </a:pPr>
            <a:r>
              <a:rPr lang="en-US" dirty="0" smtClean="0"/>
              <a:t>Robert E. Stephens, Jr.</a:t>
            </a:r>
          </a:p>
          <a:p>
            <a:pPr>
              <a:lnSpc>
                <a:spcPct val="120000"/>
              </a:lnSpc>
              <a:spcBef>
                <a:spcPts val="0"/>
              </a:spcBef>
            </a:pPr>
            <a:r>
              <a:rPr lang="en-US" dirty="0" smtClean="0"/>
              <a:t>Assistant Commonwealth’s Attorney</a:t>
            </a:r>
          </a:p>
          <a:p>
            <a:pPr>
              <a:lnSpc>
                <a:spcPct val="120000"/>
              </a:lnSpc>
              <a:spcBef>
                <a:spcPts val="0"/>
              </a:spcBef>
            </a:pPr>
            <a:r>
              <a:rPr lang="en-US" dirty="0" smtClean="0"/>
              <a:t>P.O. Box 430</a:t>
            </a:r>
          </a:p>
          <a:p>
            <a:pPr>
              <a:lnSpc>
                <a:spcPct val="120000"/>
              </a:lnSpc>
              <a:spcBef>
                <a:spcPts val="0"/>
              </a:spcBef>
            </a:pPr>
            <a:r>
              <a:rPr lang="en-US" dirty="0" smtClean="0"/>
              <a:t>Williamsburg, KY 40769</a:t>
            </a:r>
          </a:p>
          <a:p>
            <a:pPr>
              <a:lnSpc>
                <a:spcPct val="120000"/>
              </a:lnSpc>
              <a:spcBef>
                <a:spcPts val="0"/>
              </a:spcBef>
            </a:pPr>
            <a:r>
              <a:rPr lang="en-US" dirty="0" smtClean="0"/>
              <a:t>606 539 0800</a:t>
            </a:r>
          </a:p>
          <a:p>
            <a:pPr>
              <a:lnSpc>
                <a:spcPct val="120000"/>
              </a:lnSpc>
              <a:spcBef>
                <a:spcPts val="0"/>
              </a:spcBef>
            </a:pPr>
            <a:endParaRPr lang="en-US" dirty="0" smtClean="0"/>
          </a:p>
          <a:p>
            <a:pPr>
              <a:spcBef>
                <a:spcPts val="0"/>
              </a:spcBef>
            </a:pPr>
            <a:r>
              <a:rPr lang="en-US" dirty="0" smtClean="0"/>
              <a:t>August 11, 2016</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11955" y="4800600"/>
            <a:ext cx="720090" cy="720090"/>
          </a:xfrm>
          <a:prstGeom prst="rect">
            <a:avLst/>
          </a:prstGeom>
        </p:spPr>
      </p:pic>
    </p:spTree>
    <p:extLst>
      <p:ext uri="{BB962C8B-B14F-4D97-AF65-F5344CB8AC3E}">
        <p14:creationId xmlns:p14="http://schemas.microsoft.com/office/powerpoint/2010/main" val="187129323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Am I Here?</a:t>
            </a:r>
            <a:endParaRPr lang="en-US" dirty="0"/>
          </a:p>
        </p:txBody>
      </p:sp>
      <p:sp>
        <p:nvSpPr>
          <p:cNvPr id="3" name="Content Placeholder 2"/>
          <p:cNvSpPr>
            <a:spLocks noGrp="1"/>
          </p:cNvSpPr>
          <p:nvPr>
            <p:ph idx="1"/>
          </p:nvPr>
        </p:nvSpPr>
        <p:spPr>
          <a:xfrm>
            <a:off x="628650" y="2255044"/>
            <a:ext cx="7886700" cy="3263504"/>
          </a:xfrm>
        </p:spPr>
        <p:txBody>
          <a:bodyPr>
            <a:normAutofit fontScale="85000" lnSpcReduction="20000"/>
          </a:bodyPr>
          <a:lstStyle/>
          <a:p>
            <a:r>
              <a:rPr lang="en-US" sz="2600" dirty="0"/>
              <a:t>A</a:t>
            </a:r>
            <a:r>
              <a:rPr lang="en-US" sz="2600" dirty="0" smtClean="0"/>
              <a:t> brief refresher on mandatory reporting laws.</a:t>
            </a:r>
          </a:p>
          <a:p>
            <a:r>
              <a:rPr lang="en-US" sz="2600" dirty="0" smtClean="0"/>
              <a:t>It’s the law!</a:t>
            </a:r>
          </a:p>
          <a:p>
            <a:r>
              <a:rPr lang="en-US" sz="2600" dirty="0" smtClean="0"/>
              <a:t>KRS 620.030.</a:t>
            </a:r>
          </a:p>
          <a:p>
            <a:r>
              <a:rPr lang="en-US" sz="2600" dirty="0" smtClean="0"/>
              <a:t>Because you care.</a:t>
            </a:r>
          </a:p>
          <a:p>
            <a:r>
              <a:rPr lang="en-US" sz="4950" dirty="0">
                <a:solidFill>
                  <a:srgbClr val="FF0000"/>
                </a:solidFill>
              </a:rPr>
              <a:t>“An ounce of </a:t>
            </a:r>
          </a:p>
          <a:p>
            <a:pPr marL="0" indent="0">
              <a:buNone/>
            </a:pPr>
            <a:r>
              <a:rPr lang="en-US" sz="4950" dirty="0">
                <a:solidFill>
                  <a:srgbClr val="FF0000"/>
                </a:solidFill>
              </a:rPr>
              <a:t>prevention….”</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20086" y="3218260"/>
            <a:ext cx="1675629" cy="2071688"/>
          </a:xfrm>
          <a:prstGeom prst="rect">
            <a:avLst/>
          </a:prstGeom>
        </p:spPr>
      </p:pic>
    </p:spTree>
    <p:extLst>
      <p:ext uri="{BB962C8B-B14F-4D97-AF65-F5344CB8AC3E}">
        <p14:creationId xmlns:p14="http://schemas.microsoft.com/office/powerpoint/2010/main" val="927306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ipe(down)">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Who Must Report?</a:t>
            </a:r>
            <a:endParaRPr lang="en-US" dirty="0">
              <a:solidFill>
                <a:srgbClr val="FF0000"/>
              </a:solidFill>
            </a:endParaRPr>
          </a:p>
        </p:txBody>
      </p:sp>
      <p:sp>
        <p:nvSpPr>
          <p:cNvPr id="3" name="Content Placeholder 2"/>
          <p:cNvSpPr>
            <a:spLocks noGrp="1"/>
          </p:cNvSpPr>
          <p:nvPr>
            <p:ph idx="1"/>
          </p:nvPr>
        </p:nvSpPr>
        <p:spPr>
          <a:xfrm>
            <a:off x="476250" y="2133600"/>
            <a:ext cx="7886700" cy="3263504"/>
          </a:xfrm>
        </p:spPr>
        <p:txBody>
          <a:bodyPr>
            <a:normAutofit fontScale="85000" lnSpcReduction="20000"/>
          </a:bodyPr>
          <a:lstStyle/>
          <a:p>
            <a:r>
              <a:rPr lang="en-US" dirty="0" smtClean="0"/>
              <a:t>Doctors?</a:t>
            </a:r>
          </a:p>
          <a:p>
            <a:r>
              <a:rPr lang="en-US" dirty="0" smtClean="0"/>
              <a:t>Neighbors?</a:t>
            </a:r>
          </a:p>
          <a:p>
            <a:r>
              <a:rPr lang="en-US" dirty="0" smtClean="0"/>
              <a:t>Family?</a:t>
            </a:r>
          </a:p>
          <a:p>
            <a:r>
              <a:rPr lang="en-US" dirty="0" smtClean="0"/>
              <a:t>Lawyers?</a:t>
            </a:r>
          </a:p>
          <a:p>
            <a:r>
              <a:rPr lang="en-US" i="1" dirty="0" smtClean="0"/>
              <a:t>Teachers</a:t>
            </a:r>
            <a:r>
              <a:rPr lang="en-US" dirty="0" smtClean="0"/>
              <a:t>?</a:t>
            </a:r>
          </a:p>
          <a:p>
            <a:r>
              <a:rPr lang="en-US" i="1" dirty="0" smtClean="0"/>
              <a:t>School Staff</a:t>
            </a:r>
            <a:r>
              <a:rPr lang="en-US" dirty="0" smtClean="0"/>
              <a:t>?</a:t>
            </a:r>
          </a:p>
          <a:p>
            <a:r>
              <a:rPr lang="en-US" sz="6000" b="1" dirty="0">
                <a:solidFill>
                  <a:srgbClr val="FF0000"/>
                </a:solidFill>
              </a:rPr>
              <a:t>Everyone!</a:t>
            </a:r>
            <a:endParaRPr lang="en-US" sz="825" b="1" dirty="0">
              <a:solidFill>
                <a:srgbClr val="FF000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24300" y="2499551"/>
            <a:ext cx="771525" cy="1107139"/>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4026" y="2097882"/>
            <a:ext cx="1414463" cy="106084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97533" y="4331496"/>
            <a:ext cx="1894412" cy="1065608"/>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974431" y="2547939"/>
            <a:ext cx="2171700" cy="122158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500562" y="4452033"/>
            <a:ext cx="947738" cy="1156240"/>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692390" y="3994821"/>
            <a:ext cx="822960" cy="1088552"/>
          </a:xfrm>
          <a:prstGeom prst="rect">
            <a:avLst/>
          </a:prstGeom>
        </p:spPr>
      </p:pic>
    </p:spTree>
    <p:extLst>
      <p:ext uri="{BB962C8B-B14F-4D97-AF65-F5344CB8AC3E}">
        <p14:creationId xmlns:p14="http://schemas.microsoft.com/office/powerpoint/2010/main" val="948073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Must Report?</a:t>
            </a:r>
            <a:endParaRPr lang="en-US" dirty="0"/>
          </a:p>
        </p:txBody>
      </p:sp>
      <p:sp>
        <p:nvSpPr>
          <p:cNvPr id="3" name="Content Placeholder 2"/>
          <p:cNvSpPr>
            <a:spLocks noGrp="1"/>
          </p:cNvSpPr>
          <p:nvPr>
            <p:ph idx="1"/>
          </p:nvPr>
        </p:nvSpPr>
        <p:spPr/>
        <p:txBody>
          <a:bodyPr>
            <a:noAutofit/>
          </a:bodyPr>
          <a:lstStyle/>
          <a:p>
            <a:r>
              <a:rPr lang="en-US" i="1" dirty="0" smtClean="0"/>
              <a:t>Husband/Wife Privilege Not Effective</a:t>
            </a:r>
          </a:p>
          <a:p>
            <a:r>
              <a:rPr lang="en-US" dirty="0" smtClean="0"/>
              <a:t>KRS 620.030</a:t>
            </a:r>
          </a:p>
          <a:p>
            <a:r>
              <a:rPr lang="en-US" dirty="0"/>
              <a:t>(4) Neither the husband-wife nor any professional-client/patient privilege, except the attorney-client and clergy-penitent privilege, shall be a ground for refusing to report under this section or for excluding evidence regarding a dependent, neglected, or abused child or the cause thereof, in any judicial proceedings resulting from a report pursuant to this section. This subsection shall also apply in any criminal proceeding in District or Circuit Court regarding a dependent, neglected, or abused child. </a:t>
            </a:r>
          </a:p>
        </p:txBody>
      </p:sp>
    </p:spTree>
    <p:extLst>
      <p:ext uri="{BB962C8B-B14F-4D97-AF65-F5344CB8AC3E}">
        <p14:creationId xmlns:p14="http://schemas.microsoft.com/office/powerpoint/2010/main" val="2094944209"/>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Who Must Report?</a:t>
            </a:r>
            <a:endParaRPr lang="en-US" dirty="0">
              <a:solidFill>
                <a:srgbClr val="FF0000"/>
              </a:solidFill>
            </a:endParaRPr>
          </a:p>
        </p:txBody>
      </p:sp>
      <p:sp>
        <p:nvSpPr>
          <p:cNvPr id="3" name="Content Placeholder 2"/>
          <p:cNvSpPr>
            <a:spLocks noGrp="1"/>
          </p:cNvSpPr>
          <p:nvPr>
            <p:ph idx="1"/>
          </p:nvPr>
        </p:nvSpPr>
        <p:spPr>
          <a:xfrm>
            <a:off x="982133" y="2057400"/>
            <a:ext cx="7704667" cy="3942416"/>
          </a:xfrm>
        </p:spPr>
        <p:txBody>
          <a:bodyPr>
            <a:normAutofit/>
          </a:bodyPr>
          <a:lstStyle/>
          <a:p>
            <a:r>
              <a:rPr lang="en-US" dirty="0"/>
              <a:t>Cliff’s Notes Version</a:t>
            </a:r>
            <a:r>
              <a:rPr lang="en-US" dirty="0" smtClean="0"/>
              <a:t>:</a:t>
            </a:r>
          </a:p>
          <a:p>
            <a:r>
              <a:rPr lang="en-US" dirty="0">
                <a:solidFill>
                  <a:srgbClr val="FF0000"/>
                </a:solidFill>
              </a:rPr>
              <a:t>Everyone</a:t>
            </a:r>
            <a:r>
              <a:rPr lang="en-US" dirty="0"/>
              <a:t> </a:t>
            </a:r>
            <a:r>
              <a:rPr lang="en-US" dirty="0" smtClean="0"/>
              <a:t>must report to the Cabinet, KSP or other police, or the local prosecutor;</a:t>
            </a:r>
          </a:p>
          <a:p>
            <a:r>
              <a:rPr lang="en-US" dirty="0" smtClean="0"/>
              <a:t>If he or she knows or has </a:t>
            </a:r>
            <a:r>
              <a:rPr lang="en-US" dirty="0">
                <a:solidFill>
                  <a:srgbClr val="FF0000"/>
                </a:solidFill>
              </a:rPr>
              <a:t>reasonable cause to believe a child is abused, neglected, or dependent.</a:t>
            </a:r>
          </a:p>
          <a:p>
            <a:r>
              <a:rPr lang="en-US" i="1" dirty="0" smtClean="0">
                <a:solidFill>
                  <a:srgbClr val="FF0000"/>
                </a:solidFill>
              </a:rPr>
              <a:t>Failure to report is a crime</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239000" y="4724400"/>
            <a:ext cx="1143000" cy="1800225"/>
          </a:xfrm>
          <a:prstGeom prst="rect">
            <a:avLst/>
          </a:prstGeom>
        </p:spPr>
      </p:pic>
    </p:spTree>
    <p:extLst>
      <p:ext uri="{BB962C8B-B14F-4D97-AF65-F5344CB8AC3E}">
        <p14:creationId xmlns:p14="http://schemas.microsoft.com/office/powerpoint/2010/main" val="173292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Must Report?</a:t>
            </a:r>
            <a:endParaRPr lang="en-US" dirty="0"/>
          </a:p>
        </p:txBody>
      </p:sp>
      <p:sp>
        <p:nvSpPr>
          <p:cNvPr id="3" name="Content Placeholder 2"/>
          <p:cNvSpPr>
            <a:spLocks noGrp="1"/>
          </p:cNvSpPr>
          <p:nvPr>
            <p:ph idx="1"/>
          </p:nvPr>
        </p:nvSpPr>
        <p:spPr/>
        <p:txBody>
          <a:bodyPr>
            <a:normAutofit fontScale="85000" lnSpcReduction="10000"/>
          </a:bodyPr>
          <a:lstStyle/>
          <a:p>
            <a:r>
              <a:rPr lang="en-US" dirty="0"/>
              <a:t>Start with some </a:t>
            </a:r>
            <a:r>
              <a:rPr lang="en-US" i="1" dirty="0"/>
              <a:t>Definitions</a:t>
            </a:r>
            <a:r>
              <a:rPr lang="en-US" dirty="0"/>
              <a:t>: Abused, Neglected, or Dependent child:</a:t>
            </a:r>
          </a:p>
          <a:p>
            <a:r>
              <a:rPr lang="en-US" dirty="0"/>
              <a:t>KRS </a:t>
            </a:r>
            <a:r>
              <a:rPr lang="en-US" b="1" dirty="0"/>
              <a:t>600.020 Definitions for KRS Chapters 600 to 645. </a:t>
            </a:r>
            <a:endParaRPr lang="en-US" dirty="0"/>
          </a:p>
          <a:p>
            <a:r>
              <a:rPr lang="en-US" dirty="0"/>
              <a:t>As used in KRS Chapters 600 to 645, unless the context otherwise requires: </a:t>
            </a:r>
          </a:p>
          <a:p>
            <a:r>
              <a:rPr lang="en-US" dirty="0"/>
              <a:t>(1) </a:t>
            </a:r>
            <a:r>
              <a:rPr lang="en-US" dirty="0">
                <a:solidFill>
                  <a:schemeClr val="accent2"/>
                </a:solidFill>
              </a:rPr>
              <a:t>"</a:t>
            </a:r>
            <a:r>
              <a:rPr lang="en-US" dirty="0">
                <a:solidFill>
                  <a:srgbClr val="FF0000"/>
                </a:solidFill>
              </a:rPr>
              <a:t>Abused or neglected child" means a child </a:t>
            </a:r>
            <a:r>
              <a:rPr lang="en-US" i="1" dirty="0">
                <a:solidFill>
                  <a:srgbClr val="FF0000"/>
                </a:solidFill>
              </a:rPr>
              <a:t>whose health or welfare is harmed or threatened with harm when</a:t>
            </a:r>
            <a:r>
              <a:rPr lang="en-US" dirty="0"/>
              <a:t>: </a:t>
            </a:r>
          </a:p>
          <a:p>
            <a:r>
              <a:rPr lang="en-US" dirty="0"/>
              <a:t>(a</a:t>
            </a:r>
            <a:r>
              <a:rPr lang="en-US" dirty="0">
                <a:solidFill>
                  <a:srgbClr val="FF0000"/>
                </a:solidFill>
              </a:rPr>
              <a:t>) His or her parent, guardian, person in a position of authority or special trust, as defined in KRS 532.045</a:t>
            </a:r>
            <a:r>
              <a:rPr lang="en-US" i="1" dirty="0">
                <a:solidFill>
                  <a:srgbClr val="FF0000"/>
                </a:solidFill>
              </a:rPr>
              <a:t>, or other person exercising custodial control or supervision of the child</a:t>
            </a:r>
            <a:r>
              <a:rPr lang="en-US" dirty="0">
                <a:solidFill>
                  <a:srgbClr val="FF0000"/>
                </a:solidFill>
              </a:rPr>
              <a:t>: </a:t>
            </a:r>
          </a:p>
        </p:txBody>
      </p:sp>
    </p:spTree>
    <p:extLst>
      <p:ext uri="{BB962C8B-B14F-4D97-AF65-F5344CB8AC3E}">
        <p14:creationId xmlns:p14="http://schemas.microsoft.com/office/powerpoint/2010/main" val="19005346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371599"/>
          </a:xfrm>
        </p:spPr>
        <p:txBody>
          <a:bodyPr/>
          <a:lstStyle/>
          <a:p>
            <a:r>
              <a:rPr lang="en-US" dirty="0" smtClean="0"/>
              <a:t>Who Must Report?</a:t>
            </a:r>
            <a:endParaRPr lang="en-US" dirty="0"/>
          </a:p>
        </p:txBody>
      </p:sp>
      <p:sp>
        <p:nvSpPr>
          <p:cNvPr id="3" name="Content Placeholder 2"/>
          <p:cNvSpPr>
            <a:spLocks noGrp="1"/>
          </p:cNvSpPr>
          <p:nvPr>
            <p:ph idx="1"/>
          </p:nvPr>
        </p:nvSpPr>
        <p:spPr>
          <a:xfrm>
            <a:off x="982133" y="1828800"/>
            <a:ext cx="7704667" cy="4171016"/>
          </a:xfrm>
        </p:spPr>
        <p:txBody>
          <a:bodyPr>
            <a:normAutofit lnSpcReduction="10000"/>
          </a:bodyPr>
          <a:lstStyle/>
          <a:p>
            <a:r>
              <a:rPr lang="en-US" dirty="0"/>
              <a:t>1. Inflicts or allows to be inflicted upon the child physical or emotional injury as defined in this section by other than accidental means; </a:t>
            </a:r>
          </a:p>
          <a:p>
            <a:r>
              <a:rPr lang="en-US" dirty="0"/>
              <a:t>2. Creates or allows to be created a risk of physical or emotional injury as defined in this section to the child by other than accidental means; </a:t>
            </a:r>
          </a:p>
          <a:p>
            <a:r>
              <a:rPr lang="en-US" dirty="0"/>
              <a:t>3. Engages in a pattern of conduct that renders the parent incapable of caring for the immediate and ongoing needs of the child including, but not limited to, parental incapacity due to alcohol and other drug abuse as defined in KRS 222.005; </a:t>
            </a:r>
          </a:p>
        </p:txBody>
      </p:sp>
    </p:spTree>
    <p:extLst>
      <p:ext uri="{BB962C8B-B14F-4D97-AF65-F5344CB8AC3E}">
        <p14:creationId xmlns:p14="http://schemas.microsoft.com/office/powerpoint/2010/main" val="139921573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Must Report?</a:t>
            </a:r>
            <a:endParaRPr lang="en-US" dirty="0"/>
          </a:p>
        </p:txBody>
      </p:sp>
      <p:sp>
        <p:nvSpPr>
          <p:cNvPr id="3" name="Content Placeholder 2"/>
          <p:cNvSpPr>
            <a:spLocks noGrp="1"/>
          </p:cNvSpPr>
          <p:nvPr>
            <p:ph idx="1"/>
          </p:nvPr>
        </p:nvSpPr>
        <p:spPr/>
        <p:txBody>
          <a:bodyPr>
            <a:normAutofit fontScale="92500" lnSpcReduction="10000"/>
          </a:bodyPr>
          <a:lstStyle/>
          <a:p>
            <a:r>
              <a:rPr lang="en-US" dirty="0"/>
              <a:t>4. Continuously or repeatedly fails or refuses to provide essential parental care and protection for the child, considering the age of the child; </a:t>
            </a:r>
          </a:p>
          <a:p>
            <a:r>
              <a:rPr lang="en-US" dirty="0"/>
              <a:t>5. Commits or allows to be committed an act of sexual abuse, sexual exploitation, or prostitution upon the child; </a:t>
            </a:r>
          </a:p>
          <a:p>
            <a:r>
              <a:rPr lang="en-US" dirty="0"/>
              <a:t>6. Creates or allows to be created a risk that an act of sexual abuse, sexual exploitation, or prostitution will be committed upon the child; </a:t>
            </a:r>
          </a:p>
          <a:p>
            <a:r>
              <a:rPr lang="en-US" dirty="0"/>
              <a:t>7. Abandons or exploits the child; </a:t>
            </a:r>
          </a:p>
          <a:p>
            <a:endParaRPr lang="en-US" dirty="0"/>
          </a:p>
        </p:txBody>
      </p:sp>
    </p:spTree>
    <p:extLst>
      <p:ext uri="{BB962C8B-B14F-4D97-AF65-F5344CB8AC3E}">
        <p14:creationId xmlns:p14="http://schemas.microsoft.com/office/powerpoint/2010/main" val="16953322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Must Report?</a:t>
            </a:r>
            <a:endParaRPr lang="en-US" dirty="0"/>
          </a:p>
        </p:txBody>
      </p:sp>
      <p:sp>
        <p:nvSpPr>
          <p:cNvPr id="3" name="Content Placeholder 2"/>
          <p:cNvSpPr>
            <a:spLocks noGrp="1"/>
          </p:cNvSpPr>
          <p:nvPr>
            <p:ph idx="1"/>
          </p:nvPr>
        </p:nvSpPr>
        <p:spPr/>
        <p:txBody>
          <a:bodyPr>
            <a:normAutofit fontScale="92500"/>
          </a:bodyPr>
          <a:lstStyle/>
          <a:p>
            <a:r>
              <a:rPr lang="en-US" dirty="0"/>
              <a:t>8. Does not provide the child with adequate care, supervision, food, clothing, shelter, and education or medical care necessary for the child's well-being. A parent or other person exercising custodial control or supervision of the child legitimately practicing the person's religious beliefs shall not be considered a negligent parent solely because of failure to provide specified medical treatment for a child for that reason alone. This exception shall not preclude a court from ordering necessary medical services for a child; </a:t>
            </a:r>
          </a:p>
        </p:txBody>
      </p:sp>
    </p:spTree>
    <p:extLst>
      <p:ext uri="{BB962C8B-B14F-4D97-AF65-F5344CB8AC3E}">
        <p14:creationId xmlns:p14="http://schemas.microsoft.com/office/powerpoint/2010/main" val="15204093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Must Report?</a:t>
            </a:r>
            <a:endParaRPr lang="en-US" dirty="0"/>
          </a:p>
        </p:txBody>
      </p:sp>
      <p:sp>
        <p:nvSpPr>
          <p:cNvPr id="3" name="Content Placeholder 2"/>
          <p:cNvSpPr>
            <a:spLocks noGrp="1"/>
          </p:cNvSpPr>
          <p:nvPr>
            <p:ph idx="1"/>
          </p:nvPr>
        </p:nvSpPr>
        <p:spPr>
          <a:xfrm>
            <a:off x="628650" y="2000251"/>
            <a:ext cx="7886700" cy="4324349"/>
          </a:xfrm>
        </p:spPr>
        <p:txBody>
          <a:bodyPr>
            <a:noAutofit/>
          </a:bodyPr>
          <a:lstStyle/>
          <a:p>
            <a:r>
              <a:rPr lang="en-US" smtClean="0"/>
              <a:t>9</a:t>
            </a:r>
            <a:r>
              <a:rPr lang="en-US" dirty="0" smtClean="0"/>
              <a:t>. Fails to make sufficient progress toward identified goals as set forth in the court-approved case plan to allow for the safe return of the child to the parent that results in the child remaining committed to the cabinet and remaining in foster care for fifteen (15) of the most recent twenty-two (22) months; or </a:t>
            </a:r>
          </a:p>
          <a:p>
            <a:r>
              <a:rPr lang="en-US" dirty="0" smtClean="0"/>
              <a:t>(b) A person twenty-one (21) years of age or older commits or allows to be committed an act of sexual abuse, sexual exploitation, or prostitution upon a child less than sixteen (16) years of age;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469982" y="952500"/>
            <a:ext cx="1473994" cy="1585362"/>
          </a:xfrm>
          <a:prstGeom prst="rect">
            <a:avLst/>
          </a:prstGeom>
        </p:spPr>
      </p:pic>
    </p:spTree>
    <p:extLst>
      <p:ext uri="{BB962C8B-B14F-4D97-AF65-F5344CB8AC3E}">
        <p14:creationId xmlns:p14="http://schemas.microsoft.com/office/powerpoint/2010/main" val="1149322472"/>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244"/>
            <a:ext cx="7704667" cy="1326356"/>
          </a:xfrm>
        </p:spPr>
        <p:txBody>
          <a:bodyPr/>
          <a:lstStyle/>
          <a:p>
            <a:r>
              <a:rPr lang="en-US" dirty="0" smtClean="0"/>
              <a:t>Who Must Report?</a:t>
            </a:r>
            <a:endParaRPr lang="en-US" dirty="0"/>
          </a:p>
        </p:txBody>
      </p:sp>
      <p:sp>
        <p:nvSpPr>
          <p:cNvPr id="3" name="Content Placeholder 2"/>
          <p:cNvSpPr>
            <a:spLocks noGrp="1"/>
          </p:cNvSpPr>
          <p:nvPr>
            <p:ph idx="1"/>
          </p:nvPr>
        </p:nvSpPr>
        <p:spPr>
          <a:xfrm>
            <a:off x="628650" y="1371600"/>
            <a:ext cx="7886700" cy="5334000"/>
          </a:xfrm>
        </p:spPr>
        <p:txBody>
          <a:bodyPr>
            <a:normAutofit fontScale="70000" lnSpcReduction="20000"/>
          </a:bodyPr>
          <a:lstStyle/>
          <a:p>
            <a:endParaRPr lang="en-US" dirty="0"/>
          </a:p>
          <a:p>
            <a:r>
              <a:rPr lang="en-US" sz="3100" dirty="0" smtClean="0"/>
              <a:t> KRS 532.045</a:t>
            </a:r>
            <a:endParaRPr lang="en-US" sz="3100" dirty="0"/>
          </a:p>
          <a:p>
            <a:r>
              <a:rPr lang="en-US" sz="3100" dirty="0"/>
              <a:t>(1) As used in this section: </a:t>
            </a:r>
          </a:p>
          <a:p>
            <a:r>
              <a:rPr lang="en-US" sz="3100" dirty="0"/>
              <a:t>(a) "</a:t>
            </a:r>
            <a:r>
              <a:rPr lang="en-US" sz="3100" dirty="0">
                <a:solidFill>
                  <a:srgbClr val="FF0000"/>
                </a:solidFill>
              </a:rPr>
              <a:t>Position of authority" means but is not limited to </a:t>
            </a:r>
            <a:r>
              <a:rPr lang="en-US" sz="3100" dirty="0"/>
              <a:t>the position occupied by a biological parent, adoptive parent, stepparent, foster parent, relative, household member</a:t>
            </a:r>
            <a:r>
              <a:rPr lang="en-US" sz="3100" dirty="0">
                <a:solidFill>
                  <a:schemeClr val="accent4"/>
                </a:solidFill>
              </a:rPr>
              <a:t>, adult youth leader, recreational staff, or volunteer who is an adult, adult athletic manager, adult coach, teacher, classified school employee, certified school employee, counselor</a:t>
            </a:r>
            <a:r>
              <a:rPr lang="en-US" sz="3100" dirty="0"/>
              <a:t>, staff, or volunteer for either a residential treatment facility or a detention facility as defined in KRS 520.010(4), staff or volunteer with a youth services organization, religious leader, health-care provider, or employer; </a:t>
            </a:r>
          </a:p>
          <a:p>
            <a:r>
              <a:rPr lang="en-US" sz="3100" dirty="0"/>
              <a:t>(b) </a:t>
            </a:r>
            <a:r>
              <a:rPr lang="en-US" sz="3100" dirty="0">
                <a:solidFill>
                  <a:srgbClr val="FF0000"/>
                </a:solidFill>
              </a:rPr>
              <a:t>"Position of special trust" </a:t>
            </a:r>
            <a:r>
              <a:rPr lang="en-US" sz="3100" dirty="0"/>
              <a:t>means a position occupied by a person in a position of authority who by reason of that position is able to exercise undue influence over the minor; </a:t>
            </a:r>
          </a:p>
        </p:txBody>
      </p:sp>
    </p:spTree>
    <p:extLst>
      <p:ext uri="{BB962C8B-B14F-4D97-AF65-F5344CB8AC3E}">
        <p14:creationId xmlns:p14="http://schemas.microsoft.com/office/powerpoint/2010/main" val="47382139"/>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200" y="33867"/>
            <a:ext cx="7704667" cy="1981200"/>
          </a:xfrm>
        </p:spPr>
        <p:txBody>
          <a:bodyPr/>
          <a:lstStyle/>
          <a:p>
            <a:r>
              <a:rPr lang="en-US" dirty="0" smtClean="0"/>
              <a:t>Who Must Report?</a:t>
            </a:r>
            <a:endParaRPr lang="en-US" dirty="0"/>
          </a:p>
        </p:txBody>
      </p:sp>
      <p:sp>
        <p:nvSpPr>
          <p:cNvPr id="3" name="Content Placeholder 2"/>
          <p:cNvSpPr>
            <a:spLocks noGrp="1"/>
          </p:cNvSpPr>
          <p:nvPr>
            <p:ph idx="1"/>
          </p:nvPr>
        </p:nvSpPr>
        <p:spPr/>
        <p:txBody>
          <a:bodyPr/>
          <a:lstStyle/>
          <a:p>
            <a:r>
              <a:rPr lang="en-US" dirty="0" smtClean="0"/>
              <a:t>Dependent Child.</a:t>
            </a:r>
          </a:p>
          <a:p>
            <a:r>
              <a:rPr lang="en-US" dirty="0" smtClean="0"/>
              <a:t>KRS 600.020 (19</a:t>
            </a:r>
            <a:r>
              <a:rPr lang="en-US" dirty="0"/>
              <a:t>) </a:t>
            </a:r>
            <a:r>
              <a:rPr lang="en-US" dirty="0">
                <a:solidFill>
                  <a:srgbClr val="FF0000"/>
                </a:solidFill>
              </a:rPr>
              <a:t>"Dependent child" </a:t>
            </a:r>
            <a:r>
              <a:rPr lang="en-US" dirty="0"/>
              <a:t>means</a:t>
            </a:r>
            <a:r>
              <a:rPr lang="en-US" dirty="0">
                <a:solidFill>
                  <a:schemeClr val="accent2"/>
                </a:solidFill>
              </a:rPr>
              <a:t> </a:t>
            </a:r>
            <a:r>
              <a:rPr lang="en-US" i="1" dirty="0"/>
              <a:t>any child, other than an abused or neglected child, who is under improper care, custody, control, or guardianship </a:t>
            </a:r>
            <a:r>
              <a:rPr lang="en-US" dirty="0"/>
              <a:t>that is not due to an intentional act of the parent, guardian, or person exercising custodial control or supervision of the child; </a:t>
            </a:r>
          </a:p>
        </p:txBody>
      </p:sp>
    </p:spTree>
    <p:extLst>
      <p:ext uri="{BB962C8B-B14F-4D97-AF65-F5344CB8AC3E}">
        <p14:creationId xmlns:p14="http://schemas.microsoft.com/office/powerpoint/2010/main" val="178266078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304800"/>
            <a:ext cx="7704667" cy="1295399"/>
          </a:xfrm>
        </p:spPr>
        <p:txBody>
          <a:bodyPr/>
          <a:lstStyle/>
          <a:p>
            <a:r>
              <a:rPr lang="en-US" dirty="0" smtClean="0"/>
              <a:t>Who Must Report?</a:t>
            </a:r>
            <a:endParaRPr lang="en-US" dirty="0"/>
          </a:p>
        </p:txBody>
      </p:sp>
      <p:sp>
        <p:nvSpPr>
          <p:cNvPr id="3" name="Content Placeholder 2"/>
          <p:cNvSpPr>
            <a:spLocks noGrp="1"/>
          </p:cNvSpPr>
          <p:nvPr>
            <p:ph idx="1"/>
          </p:nvPr>
        </p:nvSpPr>
        <p:spPr>
          <a:xfrm>
            <a:off x="982133" y="1371600"/>
            <a:ext cx="7704667" cy="5257800"/>
          </a:xfrm>
        </p:spPr>
        <p:txBody>
          <a:bodyPr>
            <a:normAutofit fontScale="40000" lnSpcReduction="20000"/>
          </a:bodyPr>
          <a:lstStyle/>
          <a:p>
            <a:r>
              <a:rPr lang="en-US" sz="4400" dirty="0"/>
              <a:t>Human Trafficking.</a:t>
            </a:r>
          </a:p>
          <a:p>
            <a:pPr marL="0" indent="0">
              <a:buNone/>
            </a:pPr>
            <a:r>
              <a:rPr lang="en-US" sz="4400" dirty="0" smtClean="0"/>
              <a:t>KRS 620.030</a:t>
            </a:r>
            <a:endParaRPr lang="en-US" sz="4400" dirty="0"/>
          </a:p>
          <a:p>
            <a:r>
              <a:rPr lang="en-US" sz="4400" dirty="0"/>
              <a:t> (3) </a:t>
            </a:r>
            <a:r>
              <a:rPr lang="en-US" sz="4400" dirty="0">
                <a:solidFill>
                  <a:srgbClr val="FF0000"/>
                </a:solidFill>
              </a:rPr>
              <a:t>Any person </a:t>
            </a:r>
            <a:r>
              <a:rPr lang="en-US" sz="4400" dirty="0"/>
              <a:t>who </a:t>
            </a:r>
            <a:r>
              <a:rPr lang="en-US" sz="4400" i="1" dirty="0"/>
              <a:t>knows or has reasonable cause to believe </a:t>
            </a:r>
            <a:r>
              <a:rPr lang="en-US" sz="4400" dirty="0"/>
              <a:t>that a </a:t>
            </a:r>
            <a:r>
              <a:rPr lang="en-US" sz="4400" i="1" dirty="0"/>
              <a:t>child is a victim of human trafficking as defined in KRS 529.010</a:t>
            </a:r>
            <a:r>
              <a:rPr lang="en-US" sz="4400" dirty="0"/>
              <a:t> shall immediately cause an oral or written report to be made to a local law enforcement agency or the Department of Kentucky State Police; or the cabinet or its designated representative; or the </a:t>
            </a:r>
            <a:r>
              <a:rPr lang="en-US" sz="4400" dirty="0" smtClean="0"/>
              <a:t>Commonwealth's </a:t>
            </a:r>
            <a:r>
              <a:rPr lang="en-US" sz="4400" dirty="0"/>
              <a:t>attorney or the county attorney; by telephone or otherwise. This subsection shall apply regardless of whether the person believed to have caused the human trafficking of the child is a parent, guardian, or person exercising custodial control or supervision. </a:t>
            </a:r>
            <a:endParaRPr lang="en-US" sz="4400" dirty="0" smtClean="0"/>
          </a:p>
          <a:p>
            <a:r>
              <a:rPr lang="en-US" sz="4400" dirty="0" smtClean="0"/>
              <a:t>KRS 529.010</a:t>
            </a:r>
            <a:endParaRPr lang="en-US" sz="4400" dirty="0"/>
          </a:p>
          <a:p>
            <a:r>
              <a:rPr lang="en-US" sz="4400" dirty="0"/>
              <a:t> (5) "Human trafficking" refers to criminal activity whereby one (1) or more persons are subjected to engaging in: </a:t>
            </a:r>
          </a:p>
          <a:p>
            <a:r>
              <a:rPr lang="en-US" sz="4400" dirty="0"/>
              <a:t>(a) Forced labor or services; or </a:t>
            </a:r>
          </a:p>
          <a:p>
            <a:r>
              <a:rPr lang="en-US" sz="4400" dirty="0"/>
              <a:t>(b) Commercial sexual activity through the use of force, fraud, or coercion, except that if the trafficked person is under the age of eighteen (18), the commercial sexual activity need not involve force, fraud, or coercion; </a:t>
            </a:r>
            <a:endParaRPr lang="en-US" sz="4400" dirty="0" smtClean="0"/>
          </a:p>
          <a:p>
            <a:endParaRPr lang="en-US" dirty="0"/>
          </a:p>
        </p:txBody>
      </p:sp>
    </p:spTree>
    <p:extLst>
      <p:ext uri="{BB962C8B-B14F-4D97-AF65-F5344CB8AC3E}">
        <p14:creationId xmlns:p14="http://schemas.microsoft.com/office/powerpoint/2010/main" val="163542058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886700" cy="685799"/>
          </a:xfrm>
        </p:spPr>
        <p:txBody>
          <a:bodyPr>
            <a:normAutofit fontScale="90000"/>
          </a:bodyPr>
          <a:lstStyle/>
          <a:p>
            <a:r>
              <a:rPr lang="en-US" dirty="0" smtClean="0"/>
              <a:t>What </a:t>
            </a:r>
            <a:r>
              <a:rPr lang="en-US" dirty="0"/>
              <a:t>M</a:t>
            </a:r>
            <a:r>
              <a:rPr lang="en-US" dirty="0" smtClean="0"/>
              <a:t>ust I Report?</a:t>
            </a:r>
            <a:endParaRPr lang="en-US" dirty="0"/>
          </a:p>
        </p:txBody>
      </p:sp>
      <p:sp>
        <p:nvSpPr>
          <p:cNvPr id="3" name="Text Placeholder 2"/>
          <p:cNvSpPr>
            <a:spLocks noGrp="1"/>
          </p:cNvSpPr>
          <p:nvPr>
            <p:ph type="body" idx="1"/>
          </p:nvPr>
        </p:nvSpPr>
        <p:spPr>
          <a:xfrm>
            <a:off x="335756" y="1219201"/>
            <a:ext cx="8129588" cy="5638800"/>
          </a:xfrm>
        </p:spPr>
        <p:txBody>
          <a:bodyPr>
            <a:normAutofit fontScale="47500" lnSpcReduction="20000"/>
          </a:bodyPr>
          <a:lstStyle/>
          <a:p>
            <a:r>
              <a:rPr lang="en-US" sz="4200" dirty="0" smtClean="0">
                <a:solidFill>
                  <a:srgbClr val="FF0000"/>
                </a:solidFill>
              </a:rPr>
              <a:t>I:  Mandatory Report</a:t>
            </a:r>
            <a:endParaRPr lang="en-US" sz="4200" dirty="0">
              <a:solidFill>
                <a:srgbClr val="FF0000"/>
              </a:solidFill>
            </a:endParaRPr>
          </a:p>
          <a:p>
            <a:r>
              <a:rPr lang="en-US" sz="4200" dirty="0"/>
              <a:t> </a:t>
            </a:r>
            <a:r>
              <a:rPr lang="en-US" sz="4200" dirty="0" smtClean="0">
                <a:solidFill>
                  <a:schemeClr val="tx1"/>
                </a:solidFill>
              </a:rPr>
              <a:t>KRS </a:t>
            </a:r>
            <a:r>
              <a:rPr lang="en-US" sz="4200" b="1" dirty="0" smtClean="0">
                <a:solidFill>
                  <a:schemeClr val="tx1"/>
                </a:solidFill>
              </a:rPr>
              <a:t>6</a:t>
            </a:r>
            <a:r>
              <a:rPr lang="en-US" sz="4200" b="1" dirty="0" smtClean="0">
                <a:solidFill>
                  <a:schemeClr val="tx2">
                    <a:lumMod val="90000"/>
                    <a:lumOff val="10000"/>
                  </a:schemeClr>
                </a:solidFill>
              </a:rPr>
              <a:t>20.030 </a:t>
            </a:r>
            <a:r>
              <a:rPr lang="en-US" sz="4200" b="1" dirty="0">
                <a:solidFill>
                  <a:schemeClr val="tx2">
                    <a:lumMod val="90000"/>
                    <a:lumOff val="10000"/>
                  </a:schemeClr>
                </a:solidFill>
              </a:rPr>
              <a:t>Duty to report dependency, neglect, abuse, or human trafficking </a:t>
            </a:r>
            <a:r>
              <a:rPr lang="en-US" sz="4200" b="1" dirty="0" smtClean="0">
                <a:solidFill>
                  <a:schemeClr val="tx2">
                    <a:lumMod val="90000"/>
                    <a:lumOff val="10000"/>
                  </a:schemeClr>
                </a:solidFill>
              </a:rPr>
              <a:t>– </a:t>
            </a:r>
          </a:p>
          <a:p>
            <a:pPr marL="342900" indent="-342900">
              <a:buAutoNum type="arabicParenBoth"/>
            </a:pPr>
            <a:r>
              <a:rPr lang="en-US" sz="4200" b="1" i="1" dirty="0" smtClean="0">
                <a:solidFill>
                  <a:srgbClr val="FF0000"/>
                </a:solidFill>
              </a:rPr>
              <a:t>Any </a:t>
            </a:r>
            <a:r>
              <a:rPr lang="en-US" sz="4200" b="1" i="1" dirty="0">
                <a:solidFill>
                  <a:srgbClr val="FF0000"/>
                </a:solidFill>
              </a:rPr>
              <a:t>person </a:t>
            </a:r>
            <a:r>
              <a:rPr lang="en-US" sz="4200" dirty="0">
                <a:solidFill>
                  <a:schemeClr val="tx2">
                    <a:lumMod val="90000"/>
                    <a:lumOff val="10000"/>
                  </a:schemeClr>
                </a:solidFill>
              </a:rPr>
              <a:t>who </a:t>
            </a:r>
            <a:r>
              <a:rPr lang="en-US" sz="4200" i="1" dirty="0">
                <a:solidFill>
                  <a:schemeClr val="tx2">
                    <a:lumMod val="90000"/>
                    <a:lumOff val="10000"/>
                  </a:schemeClr>
                </a:solidFill>
              </a:rPr>
              <a:t>knows</a:t>
            </a:r>
            <a:r>
              <a:rPr lang="en-US" sz="4200" dirty="0">
                <a:solidFill>
                  <a:schemeClr val="tx2">
                    <a:lumMod val="90000"/>
                    <a:lumOff val="10000"/>
                  </a:schemeClr>
                </a:solidFill>
              </a:rPr>
              <a:t> </a:t>
            </a:r>
            <a:r>
              <a:rPr lang="en-US" sz="4200" i="1" dirty="0" smtClean="0">
                <a:solidFill>
                  <a:schemeClr val="tx2">
                    <a:lumMod val="90000"/>
                    <a:lumOff val="10000"/>
                  </a:schemeClr>
                </a:solidFill>
              </a:rPr>
              <a:t>or has reasonable cause to believe </a:t>
            </a:r>
            <a:r>
              <a:rPr lang="en-US" sz="4200" dirty="0" smtClean="0">
                <a:solidFill>
                  <a:schemeClr val="tx2">
                    <a:lumMod val="90000"/>
                    <a:lumOff val="10000"/>
                  </a:schemeClr>
                </a:solidFill>
              </a:rPr>
              <a:t>that </a:t>
            </a:r>
            <a:r>
              <a:rPr lang="en-US" sz="4200" dirty="0">
                <a:solidFill>
                  <a:schemeClr val="tx2">
                    <a:lumMod val="90000"/>
                    <a:lumOff val="10000"/>
                  </a:schemeClr>
                </a:solidFill>
              </a:rPr>
              <a:t>a child is </a:t>
            </a:r>
            <a:r>
              <a:rPr lang="en-US" sz="4200" i="1" dirty="0">
                <a:solidFill>
                  <a:schemeClr val="tx2">
                    <a:lumMod val="90000"/>
                    <a:lumOff val="10000"/>
                  </a:schemeClr>
                </a:solidFill>
              </a:rPr>
              <a:t>dependent, neglected, or abused </a:t>
            </a:r>
            <a:r>
              <a:rPr lang="en-US" sz="4200" b="1" i="1" dirty="0">
                <a:solidFill>
                  <a:srgbClr val="FF0000"/>
                </a:solidFill>
              </a:rPr>
              <a:t>shall immediately </a:t>
            </a:r>
            <a:r>
              <a:rPr lang="en-US" sz="4200" dirty="0">
                <a:solidFill>
                  <a:schemeClr val="tx2">
                    <a:lumMod val="90000"/>
                    <a:lumOff val="10000"/>
                  </a:schemeClr>
                </a:solidFill>
              </a:rPr>
              <a:t>cause an </a:t>
            </a:r>
            <a:r>
              <a:rPr lang="en-US" sz="4200" dirty="0" smtClean="0">
                <a:solidFill>
                  <a:schemeClr val="tx2">
                    <a:lumMod val="90000"/>
                    <a:lumOff val="10000"/>
                  </a:schemeClr>
                </a:solidFill>
              </a:rPr>
              <a:t>oral </a:t>
            </a:r>
            <a:r>
              <a:rPr lang="en-US" sz="4200" dirty="0">
                <a:solidFill>
                  <a:schemeClr val="tx2">
                    <a:lumMod val="90000"/>
                    <a:lumOff val="10000"/>
                  </a:schemeClr>
                </a:solidFill>
              </a:rPr>
              <a:t>or written report to be made to a </a:t>
            </a:r>
            <a:r>
              <a:rPr lang="en-US" sz="4200" i="1" dirty="0">
                <a:solidFill>
                  <a:schemeClr val="tx2">
                    <a:lumMod val="90000"/>
                    <a:lumOff val="10000"/>
                  </a:schemeClr>
                </a:solidFill>
              </a:rPr>
              <a:t>local law enforcement agency or the Department of Kentucky State Police; the cabinet or its designated representative; the Commonwealth's attorney or the county attorney; by telephone or otherwise</a:t>
            </a:r>
            <a:r>
              <a:rPr lang="en-US" sz="4200" dirty="0">
                <a:solidFill>
                  <a:schemeClr val="tx2">
                    <a:lumMod val="90000"/>
                    <a:lumOff val="10000"/>
                  </a:schemeClr>
                </a:solidFill>
              </a:rPr>
              <a:t>.  </a:t>
            </a:r>
            <a:r>
              <a:rPr lang="en-US" sz="4200" b="1" i="1" dirty="0" smtClean="0">
                <a:solidFill>
                  <a:srgbClr val="00B0F0"/>
                </a:solidFill>
              </a:rPr>
              <a:t>Any </a:t>
            </a:r>
            <a:r>
              <a:rPr lang="en-US" sz="4200" b="1" i="1" dirty="0">
                <a:solidFill>
                  <a:srgbClr val="00B0F0"/>
                </a:solidFill>
              </a:rPr>
              <a:t>supervisor </a:t>
            </a:r>
            <a:r>
              <a:rPr lang="en-US" sz="4200" dirty="0">
                <a:solidFill>
                  <a:schemeClr val="tx2">
                    <a:lumMod val="90000"/>
                    <a:lumOff val="10000"/>
                  </a:schemeClr>
                </a:solidFill>
              </a:rPr>
              <a:t>who receives from an employee a report of suspected dependency, neglect, or abuse </a:t>
            </a:r>
            <a:r>
              <a:rPr lang="en-US" sz="4200" b="1" i="1" dirty="0">
                <a:solidFill>
                  <a:srgbClr val="00B0F0"/>
                </a:solidFill>
              </a:rPr>
              <a:t>shall promptly </a:t>
            </a:r>
            <a:r>
              <a:rPr lang="en-US" sz="4200" i="1" dirty="0">
                <a:solidFill>
                  <a:schemeClr val="tx2">
                    <a:lumMod val="90000"/>
                    <a:lumOff val="10000"/>
                  </a:schemeClr>
                </a:solidFill>
              </a:rPr>
              <a:t>make a report to the proper authorities for investigation</a:t>
            </a:r>
            <a:r>
              <a:rPr lang="en-US" sz="4200" dirty="0">
                <a:solidFill>
                  <a:schemeClr val="tx2">
                    <a:lumMod val="90000"/>
                    <a:lumOff val="10000"/>
                  </a:schemeClr>
                </a:solidFill>
              </a:rPr>
              <a:t>. If the cabinet receives a report of abuse or neglect allegedly committed by a person other than a parent, guardian, or person exercising custodial control or supervision, the cabinet shall refer the matter to the Commonwealth's attorney or the county attorney and the local law enforcement agency or the Department of Kentucky State Police. </a:t>
            </a:r>
            <a:r>
              <a:rPr lang="en-US" sz="4200" b="1" dirty="0">
                <a:solidFill>
                  <a:schemeClr val="accent5"/>
                </a:solidFill>
              </a:rPr>
              <a:t>Nothing in this section shall relieve individuals of their obligations to report. </a:t>
            </a:r>
            <a:endParaRPr lang="en-US" sz="4200" b="1" dirty="0" smtClean="0">
              <a:solidFill>
                <a:schemeClr val="accent5"/>
              </a:solidFill>
            </a:endParaRPr>
          </a:p>
          <a:p>
            <a:r>
              <a:rPr lang="en-US" sz="4200" b="1" dirty="0" smtClean="0">
                <a:solidFill>
                  <a:schemeClr val="accent5"/>
                </a:solidFill>
              </a:rPr>
              <a:t>Note:  </a:t>
            </a:r>
            <a:r>
              <a:rPr lang="en-US" sz="4200" b="1" dirty="0">
                <a:solidFill>
                  <a:schemeClr val="accent5"/>
                </a:solidFill>
              </a:rPr>
              <a:t>Personal responsibility to report, </a:t>
            </a:r>
            <a:r>
              <a:rPr lang="en-US" sz="4200" b="1" i="1" dirty="0">
                <a:solidFill>
                  <a:schemeClr val="accent5"/>
                </a:solidFill>
              </a:rPr>
              <a:t>extra </a:t>
            </a:r>
            <a:r>
              <a:rPr lang="en-US" sz="4200" b="1" dirty="0">
                <a:solidFill>
                  <a:schemeClr val="accent5"/>
                </a:solidFill>
              </a:rPr>
              <a:t>obligation for supervisors</a:t>
            </a:r>
            <a:r>
              <a:rPr lang="en-US" sz="4200" b="1" dirty="0" smtClean="0">
                <a:solidFill>
                  <a:schemeClr val="accent5"/>
                </a:solidFill>
              </a:rPr>
              <a:t>.  </a:t>
            </a:r>
          </a:p>
          <a:p>
            <a:r>
              <a:rPr lang="en-US" sz="4200" b="1" i="1" u="sng" dirty="0">
                <a:solidFill>
                  <a:schemeClr val="accent5"/>
                </a:solidFill>
              </a:rPr>
              <a:t>Reporting to supervisor does not satisfy duty to report</a:t>
            </a:r>
            <a:r>
              <a:rPr lang="en-US" sz="2250" b="1" i="1" dirty="0">
                <a:solidFill>
                  <a:schemeClr val="accent5"/>
                </a:solidFill>
              </a:rPr>
              <a:t>!</a:t>
            </a:r>
          </a:p>
        </p:txBody>
      </p:sp>
    </p:spTree>
    <p:extLst>
      <p:ext uri="{BB962C8B-B14F-4D97-AF65-F5344CB8AC3E}">
        <p14:creationId xmlns:p14="http://schemas.microsoft.com/office/powerpoint/2010/main" val="87055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 y="228600"/>
            <a:ext cx="7886700" cy="1097756"/>
          </a:xfrm>
        </p:spPr>
        <p:txBody>
          <a:bodyPr/>
          <a:lstStyle/>
          <a:p>
            <a:r>
              <a:rPr lang="en-US" dirty="0" smtClean="0"/>
              <a:t>What Must I Report?</a:t>
            </a:r>
            <a:endParaRPr lang="en-US" dirty="0"/>
          </a:p>
        </p:txBody>
      </p:sp>
      <p:sp>
        <p:nvSpPr>
          <p:cNvPr id="3" name="Content Placeholder 2"/>
          <p:cNvSpPr>
            <a:spLocks noGrp="1"/>
          </p:cNvSpPr>
          <p:nvPr>
            <p:ph idx="1"/>
          </p:nvPr>
        </p:nvSpPr>
        <p:spPr>
          <a:xfrm>
            <a:off x="542925" y="1326356"/>
            <a:ext cx="7886700" cy="5074443"/>
          </a:xfrm>
        </p:spPr>
        <p:txBody>
          <a:bodyPr>
            <a:normAutofit fontScale="85000" lnSpcReduction="20000"/>
          </a:bodyPr>
          <a:lstStyle/>
          <a:p>
            <a:r>
              <a:rPr lang="en-US" dirty="0" smtClean="0">
                <a:solidFill>
                  <a:srgbClr val="FF0000"/>
                </a:solidFill>
              </a:rPr>
              <a:t>II: Further Written Report if Requested</a:t>
            </a:r>
          </a:p>
          <a:p>
            <a:r>
              <a:rPr lang="en-US" dirty="0" smtClean="0"/>
              <a:t>KRS 620.030</a:t>
            </a:r>
            <a:endParaRPr lang="en-US" dirty="0"/>
          </a:p>
          <a:p>
            <a:r>
              <a:rPr lang="en-US" dirty="0"/>
              <a:t> (2) </a:t>
            </a:r>
            <a:r>
              <a:rPr lang="en-US" dirty="0">
                <a:solidFill>
                  <a:srgbClr val="FF0000"/>
                </a:solidFill>
              </a:rPr>
              <a:t>Any person, including but not limited to a </a:t>
            </a:r>
            <a:r>
              <a:rPr lang="en-US" dirty="0"/>
              <a:t>physician, osteopathic physician, </a:t>
            </a:r>
            <a:r>
              <a:rPr lang="en-US" dirty="0">
                <a:solidFill>
                  <a:schemeClr val="accent5"/>
                </a:solidFill>
              </a:rPr>
              <a:t>nurse, teacher, school personnel, </a:t>
            </a:r>
            <a:r>
              <a:rPr lang="en-US" dirty="0"/>
              <a:t>social worker, coroner, medical examiner, child-caring personnel, resident, intern, chiropractor, dentist, optometrist, emergency medical technician, paramedic, health professional, mental health professional, peace officer, or any organization or agency for any of the above, </a:t>
            </a:r>
            <a:r>
              <a:rPr lang="en-US" i="1" dirty="0"/>
              <a:t>who knows or has reasonable cause to believe that a child is dependent, neglected, or abused</a:t>
            </a:r>
            <a:r>
              <a:rPr lang="en-US" dirty="0"/>
              <a:t>, regardless of whether the person believed to have caused the dependency, neglect, or abuse is a parent, guardian, person exercising custodial control or supervision, or another person, or who has attended such child as a part of his or her professional duties </a:t>
            </a:r>
            <a:r>
              <a:rPr lang="en-US" i="1" dirty="0">
                <a:solidFill>
                  <a:srgbClr val="FF0000"/>
                </a:solidFill>
              </a:rPr>
              <a:t>shall, if requested, in addition to the report required in subsection (1) or (3) of this section, file </a:t>
            </a:r>
            <a:r>
              <a:rPr lang="en-US" i="1" dirty="0"/>
              <a:t>with the local law enforcement agency or the Department of Kentucky State Police or the Commonwealth's or county attorney, the cabinet or its designated representative </a:t>
            </a:r>
            <a:r>
              <a:rPr lang="en-US" i="1" dirty="0">
                <a:solidFill>
                  <a:srgbClr val="FF0000"/>
                </a:solidFill>
              </a:rPr>
              <a:t>within forty-eight (48) hours of the original report a written report </a:t>
            </a:r>
            <a:r>
              <a:rPr lang="en-US" i="1" u="sng" dirty="0" smtClean="0">
                <a:solidFill>
                  <a:srgbClr val="FF0000"/>
                </a:solidFill>
              </a:rPr>
              <a:t>containing</a:t>
            </a:r>
            <a:r>
              <a:rPr lang="en-US" dirty="0" smtClean="0"/>
              <a:t>….</a:t>
            </a:r>
            <a:endParaRPr lang="en-US" dirty="0"/>
          </a:p>
        </p:txBody>
      </p:sp>
    </p:spTree>
    <p:extLst>
      <p:ext uri="{BB962C8B-B14F-4D97-AF65-F5344CB8AC3E}">
        <p14:creationId xmlns:p14="http://schemas.microsoft.com/office/powerpoint/2010/main" val="65104233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381000"/>
            <a:ext cx="7704667" cy="1219199"/>
          </a:xfrm>
        </p:spPr>
        <p:txBody>
          <a:bodyPr/>
          <a:lstStyle/>
          <a:p>
            <a:r>
              <a:rPr lang="en-US" dirty="0" smtClean="0"/>
              <a:t>What Must I Report?</a:t>
            </a:r>
            <a:endParaRPr lang="en-US" dirty="0"/>
          </a:p>
        </p:txBody>
      </p:sp>
      <p:sp>
        <p:nvSpPr>
          <p:cNvPr id="3" name="Content Placeholder 2"/>
          <p:cNvSpPr>
            <a:spLocks noGrp="1"/>
          </p:cNvSpPr>
          <p:nvPr>
            <p:ph idx="1"/>
          </p:nvPr>
        </p:nvSpPr>
        <p:spPr>
          <a:xfrm>
            <a:off x="982133" y="1600199"/>
            <a:ext cx="7704667" cy="4399617"/>
          </a:xfrm>
        </p:spPr>
        <p:txBody>
          <a:bodyPr>
            <a:normAutofit fontScale="85000" lnSpcReduction="10000"/>
          </a:bodyPr>
          <a:lstStyle/>
          <a:p>
            <a:r>
              <a:rPr lang="en-US" i="1" dirty="0" smtClean="0">
                <a:solidFill>
                  <a:srgbClr val="FF0000"/>
                </a:solidFill>
              </a:rPr>
              <a:t>Written report if requested </a:t>
            </a:r>
            <a:r>
              <a:rPr lang="en-US" dirty="0" smtClean="0">
                <a:solidFill>
                  <a:srgbClr val="FF0000"/>
                </a:solidFill>
              </a:rPr>
              <a:t>must include:</a:t>
            </a:r>
            <a:endParaRPr lang="en-US" dirty="0">
              <a:solidFill>
                <a:srgbClr val="FF0000"/>
              </a:solidFill>
            </a:endParaRPr>
          </a:p>
          <a:p>
            <a:r>
              <a:rPr lang="en-US" dirty="0"/>
              <a:t> (a) The names and addresses of the child and his or her parents or other persons exercising custodial control or supervision; </a:t>
            </a:r>
          </a:p>
          <a:p>
            <a:r>
              <a:rPr lang="en-US" dirty="0"/>
              <a:t>(b) The child's age; </a:t>
            </a:r>
          </a:p>
          <a:p>
            <a:r>
              <a:rPr lang="en-US" dirty="0"/>
              <a:t>(c) The nature and extent of the child's alleged dependency, neglect, or abuse, including any previous charges of dependency, neglect, or abuse, to this child or his or her siblings; </a:t>
            </a:r>
          </a:p>
          <a:p>
            <a:r>
              <a:rPr lang="en-US" dirty="0"/>
              <a:t>(d) The name and address of the person allegedly responsible for the abuse or neglect; and </a:t>
            </a:r>
          </a:p>
          <a:p>
            <a:r>
              <a:rPr lang="en-US" dirty="0"/>
              <a:t>(e) Any other information that the person making the report believes may be helpful in the furtherance of the purpose of this section. </a:t>
            </a:r>
          </a:p>
        </p:txBody>
      </p:sp>
    </p:spTree>
    <p:extLst>
      <p:ext uri="{BB962C8B-B14F-4D97-AF65-F5344CB8AC3E}">
        <p14:creationId xmlns:p14="http://schemas.microsoft.com/office/powerpoint/2010/main" val="639326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066799"/>
          </a:xfrm>
        </p:spPr>
        <p:txBody>
          <a:bodyPr/>
          <a:lstStyle/>
          <a:p>
            <a:r>
              <a:rPr lang="en-US" dirty="0" smtClean="0"/>
              <a:t>What Must I Report?</a:t>
            </a:r>
            <a:endParaRPr lang="en-US" dirty="0"/>
          </a:p>
        </p:txBody>
      </p:sp>
      <p:sp>
        <p:nvSpPr>
          <p:cNvPr id="3" name="Content Placeholder 2"/>
          <p:cNvSpPr>
            <a:spLocks noGrp="1"/>
          </p:cNvSpPr>
          <p:nvPr>
            <p:ph idx="1"/>
          </p:nvPr>
        </p:nvSpPr>
        <p:spPr>
          <a:xfrm>
            <a:off x="982133" y="1524000"/>
            <a:ext cx="7704667" cy="4475816"/>
          </a:xfrm>
        </p:spPr>
        <p:txBody>
          <a:bodyPr/>
          <a:lstStyle/>
          <a:p>
            <a:r>
              <a:rPr lang="en-US" i="1" dirty="0" smtClean="0"/>
              <a:t>Duty to Assist the Cabinet </a:t>
            </a:r>
            <a:r>
              <a:rPr lang="en-US" dirty="0" smtClean="0"/>
              <a:t>investigating a claim of Abuse, Neglect, or Dependency.</a:t>
            </a:r>
          </a:p>
          <a:p>
            <a:r>
              <a:rPr lang="en-US" dirty="0" smtClean="0"/>
              <a:t>KRS 620.030(5)  </a:t>
            </a:r>
            <a:r>
              <a:rPr lang="en-US" dirty="0" smtClean="0">
                <a:solidFill>
                  <a:srgbClr val="FF0000"/>
                </a:solidFill>
              </a:rPr>
              <a:t>The </a:t>
            </a:r>
            <a:r>
              <a:rPr lang="en-US" dirty="0">
                <a:solidFill>
                  <a:srgbClr val="FF0000"/>
                </a:solidFill>
              </a:rPr>
              <a:t>cabinet upon request shall receive </a:t>
            </a:r>
            <a:r>
              <a:rPr lang="en-US" dirty="0"/>
              <a:t>from </a:t>
            </a:r>
            <a:r>
              <a:rPr lang="en-US" i="1" dirty="0"/>
              <a:t>any agency of the state or any other agency, institution, or facility providing services to the child or his or her family</a:t>
            </a:r>
            <a:r>
              <a:rPr lang="en-US" dirty="0"/>
              <a:t>, </a:t>
            </a:r>
            <a:r>
              <a:rPr lang="en-US" dirty="0">
                <a:solidFill>
                  <a:srgbClr val="FF0000"/>
                </a:solidFill>
              </a:rPr>
              <a:t>such cooperation, assistance, and information as will enable the cabinet to fulfill its responsibilities </a:t>
            </a:r>
            <a:r>
              <a:rPr lang="en-US" dirty="0"/>
              <a:t>under KRS 620.030, 620.040, and 620.050. </a:t>
            </a:r>
          </a:p>
        </p:txBody>
      </p:sp>
    </p:spTree>
    <p:extLst>
      <p:ext uri="{BB962C8B-B14F-4D97-AF65-F5344CB8AC3E}">
        <p14:creationId xmlns:p14="http://schemas.microsoft.com/office/powerpoint/2010/main" val="1292622970"/>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57251"/>
            <a:ext cx="7886700" cy="994172"/>
          </a:xfrm>
        </p:spPr>
        <p:txBody>
          <a:bodyPr>
            <a:normAutofit fontScale="90000"/>
          </a:bodyPr>
          <a:lstStyle/>
          <a:p>
            <a:r>
              <a:rPr lang="en-US" dirty="0">
                <a:solidFill>
                  <a:srgbClr val="FF0000"/>
                </a:solidFill>
              </a:rPr>
              <a:t>Where Do I Report?</a:t>
            </a:r>
            <a:br>
              <a:rPr lang="en-US" dirty="0">
                <a:solidFill>
                  <a:srgbClr val="FF0000"/>
                </a:solidFill>
              </a:rPr>
            </a:br>
            <a:endParaRPr lang="en-US" dirty="0"/>
          </a:p>
        </p:txBody>
      </p:sp>
      <p:sp>
        <p:nvSpPr>
          <p:cNvPr id="3" name="Content Placeholder 2"/>
          <p:cNvSpPr>
            <a:spLocks noGrp="1"/>
          </p:cNvSpPr>
          <p:nvPr>
            <p:ph idx="1"/>
          </p:nvPr>
        </p:nvSpPr>
        <p:spPr>
          <a:xfrm>
            <a:off x="628650" y="1851423"/>
            <a:ext cx="7886700" cy="5006577"/>
          </a:xfrm>
        </p:spPr>
        <p:txBody>
          <a:bodyPr>
            <a:normAutofit fontScale="62500" lnSpcReduction="20000"/>
          </a:bodyPr>
          <a:lstStyle/>
          <a:p>
            <a:r>
              <a:rPr lang="en-US" sz="3800" dirty="0" smtClean="0"/>
              <a:t>DCBS Cumberland Regional Intake Office: 606 330 2192</a:t>
            </a:r>
          </a:p>
          <a:p>
            <a:r>
              <a:rPr lang="en-US" sz="3800" i="1" dirty="0" smtClean="0"/>
              <a:t>Statewide Reporting Line: 800 752 6200</a:t>
            </a:r>
          </a:p>
          <a:p>
            <a:r>
              <a:rPr lang="en-US" sz="3800" dirty="0" smtClean="0"/>
              <a:t>Online (for non-emergencies only):  </a:t>
            </a:r>
            <a:r>
              <a:rPr lang="en-US" sz="3800" b="1" i="1" dirty="0" smtClean="0">
                <a:hlinkClick r:id="rId2"/>
              </a:rPr>
              <a:t>https</a:t>
            </a:r>
            <a:r>
              <a:rPr lang="en-US" sz="3800" i="1" dirty="0">
                <a:hlinkClick r:id="rId2"/>
              </a:rPr>
              <a:t>://</a:t>
            </a:r>
            <a:r>
              <a:rPr lang="en-US" sz="3800" i="1" dirty="0" smtClean="0">
                <a:hlinkClick r:id="rId2"/>
              </a:rPr>
              <a:t>prd.</a:t>
            </a:r>
            <a:r>
              <a:rPr lang="en-US" sz="3800" b="1" i="1" dirty="0" smtClean="0">
                <a:hlinkClick r:id="rId2"/>
              </a:rPr>
              <a:t>chfs.ky.gov</a:t>
            </a:r>
            <a:r>
              <a:rPr lang="en-US" sz="3800" i="1" dirty="0" smtClean="0">
                <a:hlinkClick r:id="rId2"/>
              </a:rPr>
              <a:t>/</a:t>
            </a:r>
            <a:r>
              <a:rPr lang="en-US" sz="3800" b="1" i="1" dirty="0" smtClean="0">
                <a:hlinkClick r:id="rId2"/>
              </a:rPr>
              <a:t>ReportAbuse</a:t>
            </a:r>
            <a:r>
              <a:rPr lang="en-US" sz="3800" i="1" dirty="0" smtClean="0">
                <a:hlinkClick r:id="rId2"/>
              </a:rPr>
              <a:t>/home.aspx</a:t>
            </a:r>
            <a:endParaRPr lang="en-US" sz="3800" i="1" dirty="0" smtClean="0"/>
          </a:p>
          <a:p>
            <a:r>
              <a:rPr lang="en-US" sz="3800" dirty="0"/>
              <a:t>Kentucky State Police:  606 878 6622</a:t>
            </a:r>
          </a:p>
          <a:p>
            <a:r>
              <a:rPr lang="en-US" sz="3800" dirty="0"/>
              <a:t>McCreary County Sheriff’s Office: 606 376 2322</a:t>
            </a:r>
          </a:p>
          <a:p>
            <a:r>
              <a:rPr lang="en-US" sz="3800" dirty="0"/>
              <a:t>Commonwealth Attorney Allen C. Trimble: 606 539 0800</a:t>
            </a:r>
          </a:p>
          <a:p>
            <a:r>
              <a:rPr lang="en-US" sz="3800" i="1" dirty="0" smtClean="0">
                <a:solidFill>
                  <a:srgbClr val="FF0000"/>
                </a:solidFill>
              </a:rPr>
              <a:t>Why is </a:t>
            </a:r>
            <a:r>
              <a:rPr lang="en-US" sz="3800" i="1" u="sng" dirty="0" smtClean="0">
                <a:solidFill>
                  <a:srgbClr val="FF0000"/>
                </a:solidFill>
              </a:rPr>
              <a:t>the Cabinet</a:t>
            </a:r>
            <a:r>
              <a:rPr lang="en-US" sz="3800" i="1" dirty="0" smtClean="0">
                <a:solidFill>
                  <a:srgbClr val="FF0000"/>
                </a:solidFill>
              </a:rPr>
              <a:t> the best place to report?  </a:t>
            </a:r>
          </a:p>
          <a:p>
            <a:r>
              <a:rPr lang="en-US" sz="3800" i="1" dirty="0">
                <a:solidFill>
                  <a:srgbClr val="FF0000"/>
                </a:solidFill>
              </a:rPr>
              <a:t>Automatic documentation of your report having been made.</a:t>
            </a:r>
          </a:p>
          <a:p>
            <a:pPr marL="0" indent="0">
              <a:buNone/>
            </a:pPr>
            <a:endParaRPr lang="en-US" dirty="0" smtClean="0"/>
          </a:p>
          <a:p>
            <a:endParaRPr lang="en-US" dirty="0"/>
          </a:p>
          <a:p>
            <a:endParaRPr lang="en-US" dirty="0"/>
          </a:p>
        </p:txBody>
      </p:sp>
    </p:spTree>
    <p:extLst>
      <p:ext uri="{BB962C8B-B14F-4D97-AF65-F5344CB8AC3E}">
        <p14:creationId xmlns:p14="http://schemas.microsoft.com/office/powerpoint/2010/main" val="1169683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990599"/>
          </a:xfrm>
        </p:spPr>
        <p:txBody>
          <a:bodyPr/>
          <a:lstStyle/>
          <a:p>
            <a:r>
              <a:rPr lang="en-US" dirty="0" smtClean="0"/>
              <a:t>Why Must I Report?</a:t>
            </a:r>
            <a:endParaRPr lang="en-US" dirty="0"/>
          </a:p>
        </p:txBody>
      </p:sp>
      <p:sp>
        <p:nvSpPr>
          <p:cNvPr id="3" name="Content Placeholder 2"/>
          <p:cNvSpPr>
            <a:spLocks noGrp="1"/>
          </p:cNvSpPr>
          <p:nvPr>
            <p:ph idx="1"/>
          </p:nvPr>
        </p:nvSpPr>
        <p:spPr>
          <a:xfrm>
            <a:off x="982133" y="1447800"/>
            <a:ext cx="7704667" cy="4552016"/>
          </a:xfrm>
        </p:spPr>
        <p:txBody>
          <a:bodyPr>
            <a:normAutofit fontScale="92500" lnSpcReduction="10000"/>
          </a:bodyPr>
          <a:lstStyle/>
          <a:p>
            <a:r>
              <a:rPr lang="en-US" dirty="0" smtClean="0"/>
              <a:t>Because it’s the law, and…</a:t>
            </a:r>
          </a:p>
          <a:p>
            <a:r>
              <a:rPr lang="en-US" dirty="0" smtClean="0"/>
              <a:t>KRS 620.030(6</a:t>
            </a:r>
            <a:r>
              <a:rPr lang="en-US" dirty="0"/>
              <a:t>) </a:t>
            </a:r>
          </a:p>
          <a:p>
            <a:r>
              <a:rPr lang="en-US" dirty="0" smtClean="0"/>
              <a:t>Any </a:t>
            </a:r>
            <a:r>
              <a:rPr lang="en-US" dirty="0"/>
              <a:t>person who intentionally violates the provisions of this section shall be guilty of a: </a:t>
            </a:r>
          </a:p>
          <a:p>
            <a:r>
              <a:rPr lang="en-US" dirty="0"/>
              <a:t>(a) Class B misdemeanor for the first offense; </a:t>
            </a:r>
            <a:r>
              <a:rPr lang="en-US" dirty="0" smtClean="0">
                <a:solidFill>
                  <a:srgbClr val="0070C0"/>
                </a:solidFill>
              </a:rPr>
              <a:t>up to 90 days in Jail</a:t>
            </a:r>
            <a:endParaRPr lang="en-US" dirty="0">
              <a:solidFill>
                <a:srgbClr val="0070C0"/>
              </a:solidFill>
            </a:endParaRPr>
          </a:p>
          <a:p>
            <a:r>
              <a:rPr lang="en-US" dirty="0"/>
              <a:t>(b) Class A misdemeanor for the second offense; </a:t>
            </a:r>
            <a:r>
              <a:rPr lang="en-US" dirty="0" smtClean="0">
                <a:solidFill>
                  <a:srgbClr val="0070C0"/>
                </a:solidFill>
              </a:rPr>
              <a:t>up to 1 year Jail</a:t>
            </a:r>
          </a:p>
          <a:p>
            <a:r>
              <a:rPr lang="en-US" dirty="0" smtClean="0"/>
              <a:t>and </a:t>
            </a:r>
            <a:endParaRPr lang="en-US" dirty="0"/>
          </a:p>
          <a:p>
            <a:r>
              <a:rPr lang="en-US" dirty="0"/>
              <a:t>(c) Class D felony for each subsequent offense. </a:t>
            </a:r>
            <a:r>
              <a:rPr lang="en-US" dirty="0">
                <a:solidFill>
                  <a:srgbClr val="0070C0"/>
                </a:solidFill>
              </a:rPr>
              <a:t>u</a:t>
            </a:r>
            <a:r>
              <a:rPr lang="en-US" dirty="0" smtClean="0">
                <a:solidFill>
                  <a:srgbClr val="0070C0"/>
                </a:solidFill>
              </a:rPr>
              <a:t>p to 5 years in Jail</a:t>
            </a:r>
            <a:endParaRPr lang="en-US" dirty="0">
              <a:solidFill>
                <a:srgbClr val="0070C0"/>
              </a:solidFill>
            </a:endParaRPr>
          </a:p>
        </p:txBody>
      </p:sp>
    </p:spTree>
    <p:extLst>
      <p:ext uri="{BB962C8B-B14F-4D97-AF65-F5344CB8AC3E}">
        <p14:creationId xmlns:p14="http://schemas.microsoft.com/office/powerpoint/2010/main" val="809279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914399"/>
          </a:xfrm>
        </p:spPr>
        <p:txBody>
          <a:bodyPr/>
          <a:lstStyle/>
          <a:p>
            <a:r>
              <a:rPr lang="en-US" dirty="0" smtClean="0"/>
              <a:t>Why Must I Report?</a:t>
            </a:r>
            <a:endParaRPr lang="en-US" dirty="0"/>
          </a:p>
        </p:txBody>
      </p:sp>
      <p:sp>
        <p:nvSpPr>
          <p:cNvPr id="3" name="Content Placeholder 2"/>
          <p:cNvSpPr>
            <a:spLocks noGrp="1"/>
          </p:cNvSpPr>
          <p:nvPr>
            <p:ph idx="1"/>
          </p:nvPr>
        </p:nvSpPr>
        <p:spPr>
          <a:xfrm>
            <a:off x="628650" y="1371600"/>
            <a:ext cx="7886700" cy="5638800"/>
          </a:xfrm>
        </p:spPr>
        <p:txBody>
          <a:bodyPr>
            <a:normAutofit fontScale="70000" lnSpcReduction="20000"/>
          </a:bodyPr>
          <a:lstStyle/>
          <a:p>
            <a:r>
              <a:rPr lang="en-US" dirty="0" smtClean="0"/>
              <a:t>In addition to duty to cooperate with the Cabinet:</a:t>
            </a:r>
            <a:endParaRPr lang="en-US" dirty="0"/>
          </a:p>
          <a:p>
            <a:r>
              <a:rPr lang="en-US" b="1" dirty="0" smtClean="0"/>
              <a:t>524.040 </a:t>
            </a:r>
            <a:r>
              <a:rPr lang="en-US" b="1" dirty="0"/>
              <a:t>Intimidating a participant in the legal process. </a:t>
            </a:r>
            <a:endParaRPr lang="en-US" dirty="0"/>
          </a:p>
          <a:p>
            <a:r>
              <a:rPr lang="en-US" sz="1650" dirty="0"/>
              <a:t>(1) A person is guilty of intimidating a participant in the legal process when, by use of physical force or a threat directed to a person he believes to be a participant in the legal process, he or she: </a:t>
            </a:r>
          </a:p>
          <a:p>
            <a:r>
              <a:rPr lang="en-US" sz="1650" dirty="0"/>
              <a:t>(a) Influences, or attempts to influence, the testimony, vote, decision, or opinion of that person; </a:t>
            </a:r>
          </a:p>
          <a:p>
            <a:r>
              <a:rPr lang="en-US" sz="1650" dirty="0"/>
              <a:t>(b) Induces, or attempts to induce, that person to avoid legal process summoning him or her to testify; </a:t>
            </a:r>
          </a:p>
          <a:p>
            <a:r>
              <a:rPr lang="en-US" sz="1650" dirty="0"/>
              <a:t>(c) Induces, or attempts to induce, that person to absent himself or herself from an official proceeding to which he has been legally summoned; </a:t>
            </a:r>
          </a:p>
          <a:p>
            <a:r>
              <a:rPr lang="en-US" sz="1650" dirty="0"/>
              <a:t>(d) Induces, or attempts to induce, that person to withhold a record, document, or other object from an official proceeding; </a:t>
            </a:r>
          </a:p>
          <a:p>
            <a:r>
              <a:rPr lang="en-US" sz="1650" dirty="0"/>
              <a:t>(e) Induces, or attempts to induce, that person to alter, destroy, mutilate, or conceal an object with intent to impair the object's integrity or availability for use in an official proceeding; or </a:t>
            </a:r>
          </a:p>
          <a:p>
            <a:r>
              <a:rPr lang="en-US" sz="2475" dirty="0"/>
              <a:t>(f) </a:t>
            </a:r>
            <a:r>
              <a:rPr lang="en-US" sz="2475" dirty="0">
                <a:solidFill>
                  <a:srgbClr val="FF0000"/>
                </a:solidFill>
              </a:rPr>
              <a:t>Hinders, delays, or prevents the communication to a law enforcement officer or judge of information relating to the possible commission of an offense </a:t>
            </a:r>
            <a:r>
              <a:rPr lang="en-US" sz="2475" dirty="0"/>
              <a:t>or a violation of conditions of probation, parole or release pending judicial proceedings. </a:t>
            </a:r>
          </a:p>
          <a:p>
            <a:r>
              <a:rPr lang="en-US" sz="2475" dirty="0"/>
              <a:t>(2) For purposes of this section: </a:t>
            </a:r>
          </a:p>
          <a:p>
            <a:r>
              <a:rPr lang="en-US" sz="2475" dirty="0"/>
              <a:t>(a) </a:t>
            </a:r>
            <a:r>
              <a:rPr lang="en-US" sz="2475" dirty="0">
                <a:solidFill>
                  <a:srgbClr val="FF0000"/>
                </a:solidFill>
              </a:rPr>
              <a:t>An official proceeding need not be pending or about to be instituted at the time of the offense; and </a:t>
            </a:r>
          </a:p>
          <a:p>
            <a:r>
              <a:rPr lang="en-US" sz="2475" dirty="0"/>
              <a:t>(b) The testimony, record, document, or other object need not be admissible in evidence or free of a claim of privilege. </a:t>
            </a:r>
          </a:p>
          <a:p>
            <a:r>
              <a:rPr lang="en-US" sz="2475" dirty="0"/>
              <a:t>(3) </a:t>
            </a:r>
            <a:r>
              <a:rPr lang="en-US" sz="2475" dirty="0">
                <a:solidFill>
                  <a:srgbClr val="FF0000"/>
                </a:solidFill>
              </a:rPr>
              <a:t>Intimidating a participant in the legal process is a Class D felony</a:t>
            </a:r>
            <a:r>
              <a:rPr lang="en-US" sz="2475" dirty="0"/>
              <a:t>. </a:t>
            </a:r>
          </a:p>
        </p:txBody>
      </p:sp>
    </p:spTree>
    <p:extLst>
      <p:ext uri="{BB962C8B-B14F-4D97-AF65-F5344CB8AC3E}">
        <p14:creationId xmlns:p14="http://schemas.microsoft.com/office/powerpoint/2010/main" val="155381344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142999"/>
          </a:xfrm>
        </p:spPr>
        <p:txBody>
          <a:bodyPr/>
          <a:lstStyle/>
          <a:p>
            <a:r>
              <a:rPr lang="en-US" dirty="0" smtClean="0"/>
              <a:t>Other reporting requirements:</a:t>
            </a:r>
            <a:endParaRPr lang="en-US" dirty="0"/>
          </a:p>
        </p:txBody>
      </p:sp>
      <p:sp>
        <p:nvSpPr>
          <p:cNvPr id="3" name="Content Placeholder 2"/>
          <p:cNvSpPr>
            <a:spLocks noGrp="1"/>
          </p:cNvSpPr>
          <p:nvPr>
            <p:ph idx="1"/>
          </p:nvPr>
        </p:nvSpPr>
        <p:spPr>
          <a:xfrm>
            <a:off x="628650" y="1895474"/>
            <a:ext cx="7886700" cy="4810125"/>
          </a:xfrm>
        </p:spPr>
        <p:txBody>
          <a:bodyPr>
            <a:normAutofit fontScale="62500" lnSpcReduction="20000"/>
          </a:bodyPr>
          <a:lstStyle/>
          <a:p>
            <a:r>
              <a:rPr lang="en-US" dirty="0" smtClean="0">
                <a:solidFill>
                  <a:srgbClr val="FF0000"/>
                </a:solidFill>
              </a:rPr>
              <a:t>Superintendent to EPSB</a:t>
            </a:r>
            <a:r>
              <a:rPr lang="en-US" dirty="0" smtClean="0"/>
              <a:t>:</a:t>
            </a:r>
          </a:p>
          <a:p>
            <a:r>
              <a:rPr lang="en-US" dirty="0" smtClean="0"/>
              <a:t>KRS 161.120(2)(</a:t>
            </a:r>
            <a:r>
              <a:rPr lang="en-US" dirty="0"/>
              <a:t>a</a:t>
            </a:r>
            <a:r>
              <a:rPr lang="en-US" dirty="0" smtClean="0"/>
              <a:t>): </a:t>
            </a:r>
          </a:p>
          <a:p>
            <a:r>
              <a:rPr lang="en-US" dirty="0" smtClean="0"/>
              <a:t>The </a:t>
            </a:r>
            <a:r>
              <a:rPr lang="en-US" dirty="0">
                <a:solidFill>
                  <a:srgbClr val="FF0000"/>
                </a:solidFill>
              </a:rPr>
              <a:t>superintendent</a:t>
            </a:r>
            <a:r>
              <a:rPr lang="en-US" dirty="0"/>
              <a:t> of each local school district shall </a:t>
            </a:r>
            <a:r>
              <a:rPr lang="en-US" dirty="0">
                <a:solidFill>
                  <a:srgbClr val="FF0000"/>
                </a:solidFill>
              </a:rPr>
              <a:t>report in writing to the Education Professional Standards Board</a:t>
            </a:r>
            <a:r>
              <a:rPr lang="en-US" dirty="0"/>
              <a:t> the name, address, phone number, Social Security number, and position name of any certified school employee in the employee's district whose contract is terminated or not renewed, for cause except failure to meet local standards for quality of teaching performance prior to the employee gaining tenure; who resigns from, or otherwise leaves, a position under threat of contract termination, or nonrenewal, for cause; who is convicted in a criminal prosecution; or who otherwise may have engaged in any actions or conduct while employed in the school district that might reasonably be expected to warrant consideration for action against the certificate under subsection (1) of this section. The duty to report shall exist without regard to any disciplinary action, or lack thereof, by the superintendent, and the required report shall be submitted within thirty (30) days of the event giving rise to the duty to report. </a:t>
            </a:r>
          </a:p>
          <a:p>
            <a:r>
              <a:rPr lang="en-US" dirty="0"/>
              <a:t>(b) The </a:t>
            </a:r>
            <a:r>
              <a:rPr lang="en-US" dirty="0">
                <a:solidFill>
                  <a:srgbClr val="FF0000"/>
                </a:solidFill>
              </a:rPr>
              <a:t>district superintendent shall inform the Education Professional Standards Board in writing of the full facts and circumstances leading to the contract termination or nonrenewal, resignation, or other absence, conviction, or otherwise reported actions or conduct of the certified employee, that may warrant action against the certificate </a:t>
            </a:r>
            <a:r>
              <a:rPr lang="en-US" dirty="0"/>
              <a:t>under subsection (1) of this section, and shall forward copies of all relevant documents and records in his possession. </a:t>
            </a:r>
          </a:p>
        </p:txBody>
      </p:sp>
    </p:spTree>
    <p:extLst>
      <p:ext uri="{BB962C8B-B14F-4D97-AF65-F5344CB8AC3E}">
        <p14:creationId xmlns:p14="http://schemas.microsoft.com/office/powerpoint/2010/main" val="154142259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066799"/>
          </a:xfrm>
        </p:spPr>
        <p:txBody>
          <a:bodyPr/>
          <a:lstStyle/>
          <a:p>
            <a:r>
              <a:rPr lang="en-US" dirty="0"/>
              <a:t>Other reporting requirements:</a:t>
            </a:r>
          </a:p>
        </p:txBody>
      </p:sp>
      <p:sp>
        <p:nvSpPr>
          <p:cNvPr id="3" name="Content Placeholder 2"/>
          <p:cNvSpPr>
            <a:spLocks noGrp="1"/>
          </p:cNvSpPr>
          <p:nvPr>
            <p:ph idx="1"/>
          </p:nvPr>
        </p:nvSpPr>
        <p:spPr>
          <a:xfrm>
            <a:off x="982133" y="1371600"/>
            <a:ext cx="7704667" cy="5105400"/>
          </a:xfrm>
        </p:spPr>
        <p:txBody>
          <a:bodyPr>
            <a:normAutofit lnSpcReduction="10000"/>
          </a:bodyPr>
          <a:lstStyle/>
          <a:p>
            <a:r>
              <a:rPr lang="en-US" dirty="0" smtClean="0">
                <a:solidFill>
                  <a:srgbClr val="FF0000"/>
                </a:solidFill>
              </a:rPr>
              <a:t>Principal to law enforcement </a:t>
            </a:r>
            <a:r>
              <a:rPr lang="en-US" dirty="0" smtClean="0"/>
              <a:t>regarding certain offenses:</a:t>
            </a:r>
          </a:p>
          <a:p>
            <a:pPr marL="0" indent="0">
              <a:buNone/>
            </a:pPr>
            <a:r>
              <a:rPr lang="en-US" dirty="0" smtClean="0"/>
              <a:t>KRS 158.154:</a:t>
            </a:r>
            <a:endParaRPr lang="en-US" dirty="0"/>
          </a:p>
          <a:p>
            <a:r>
              <a:rPr lang="en-US" dirty="0"/>
              <a:t> When </a:t>
            </a:r>
            <a:r>
              <a:rPr lang="en-US" dirty="0">
                <a:solidFill>
                  <a:srgbClr val="FF0000"/>
                </a:solidFill>
              </a:rPr>
              <a:t>the principal has a reasonable belief that an act has occurred on school property or at a school-sponsored function involving assault resulting in serious physical injury, a sexual offense, kidnapping, assault involving the use of a weapon, possession of a firearm in violation of the law, possession of a controlled substance in violation of the law, or damage to the property</a:t>
            </a:r>
            <a:r>
              <a:rPr lang="en-US" dirty="0"/>
              <a:t>, the principal shall </a:t>
            </a:r>
            <a:r>
              <a:rPr lang="en-US" dirty="0">
                <a:solidFill>
                  <a:srgbClr val="FF0000"/>
                </a:solidFill>
              </a:rPr>
              <a:t>immediately report the act to the appropriate local law enforcement agency</a:t>
            </a:r>
            <a:r>
              <a:rPr lang="en-US" dirty="0"/>
              <a:t>. For purposes of this section, "school property" means any public school building, bus, public school campus, grounds, recreational area, or athletic field, in the charge of the principal. </a:t>
            </a:r>
          </a:p>
        </p:txBody>
      </p:sp>
    </p:spTree>
    <p:extLst>
      <p:ext uri="{BB962C8B-B14F-4D97-AF65-F5344CB8AC3E}">
        <p14:creationId xmlns:p14="http://schemas.microsoft.com/office/powerpoint/2010/main" val="159432040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228600"/>
            <a:ext cx="7704667" cy="1066799"/>
          </a:xfrm>
        </p:spPr>
        <p:txBody>
          <a:bodyPr/>
          <a:lstStyle/>
          <a:p>
            <a:r>
              <a:rPr lang="en-US" dirty="0"/>
              <a:t>Other reporting requirements:</a:t>
            </a:r>
          </a:p>
        </p:txBody>
      </p:sp>
      <p:sp>
        <p:nvSpPr>
          <p:cNvPr id="3" name="Content Placeholder 2"/>
          <p:cNvSpPr>
            <a:spLocks noGrp="1"/>
          </p:cNvSpPr>
          <p:nvPr>
            <p:ph idx="1"/>
          </p:nvPr>
        </p:nvSpPr>
        <p:spPr>
          <a:xfrm>
            <a:off x="982133" y="1295399"/>
            <a:ext cx="7704667" cy="5334001"/>
          </a:xfrm>
        </p:spPr>
        <p:txBody>
          <a:bodyPr>
            <a:normAutofit/>
          </a:bodyPr>
          <a:lstStyle/>
          <a:p>
            <a:r>
              <a:rPr lang="en-US" dirty="0" smtClean="0">
                <a:solidFill>
                  <a:srgbClr val="FF0000"/>
                </a:solidFill>
              </a:rPr>
              <a:t>School Employees’ </a:t>
            </a:r>
            <a:r>
              <a:rPr lang="en-US" dirty="0" smtClean="0"/>
              <a:t>Duty to Report Certain Crimes:</a:t>
            </a:r>
          </a:p>
          <a:p>
            <a:r>
              <a:rPr lang="en-US" dirty="0" smtClean="0"/>
              <a:t>KRS 158.155:</a:t>
            </a:r>
            <a:endParaRPr lang="en-US" dirty="0"/>
          </a:p>
          <a:p>
            <a:r>
              <a:rPr lang="en-US" dirty="0"/>
              <a:t> (4) A person who is an </a:t>
            </a:r>
            <a:r>
              <a:rPr lang="en-US" dirty="0">
                <a:solidFill>
                  <a:srgbClr val="FF0000"/>
                </a:solidFill>
              </a:rPr>
              <a:t>administrator, teacher, or other employee of a public or private school </a:t>
            </a:r>
            <a:r>
              <a:rPr lang="en-US" dirty="0"/>
              <a:t>shall promptly make a report </a:t>
            </a:r>
            <a:r>
              <a:rPr lang="en-US" dirty="0">
                <a:solidFill>
                  <a:srgbClr val="FF0000"/>
                </a:solidFill>
              </a:rPr>
              <a:t>to the local police department, sheriff, or the Department of Kentucky State Police</a:t>
            </a:r>
            <a:r>
              <a:rPr lang="en-US" dirty="0"/>
              <a:t>, by telephone or otherwise, if: </a:t>
            </a:r>
          </a:p>
          <a:p>
            <a:r>
              <a:rPr lang="en-US" dirty="0"/>
              <a:t>(a) The person </a:t>
            </a:r>
            <a:r>
              <a:rPr lang="en-US" i="1" dirty="0"/>
              <a:t>knows or has reasonable cause to believe </a:t>
            </a:r>
            <a:r>
              <a:rPr lang="en-US" dirty="0"/>
              <a:t>that conduct has occurred which constitutes: </a:t>
            </a:r>
          </a:p>
        </p:txBody>
      </p:sp>
    </p:spTree>
    <p:extLst>
      <p:ext uri="{BB962C8B-B14F-4D97-AF65-F5344CB8AC3E}">
        <p14:creationId xmlns:p14="http://schemas.microsoft.com/office/powerpoint/2010/main" val="158956640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reporting requirements:</a:t>
            </a:r>
          </a:p>
        </p:txBody>
      </p:sp>
      <p:sp>
        <p:nvSpPr>
          <p:cNvPr id="3" name="Content Placeholder 2"/>
          <p:cNvSpPr>
            <a:spLocks noGrp="1"/>
          </p:cNvSpPr>
          <p:nvPr>
            <p:ph idx="1"/>
          </p:nvPr>
        </p:nvSpPr>
        <p:spPr/>
        <p:txBody>
          <a:bodyPr>
            <a:normAutofit fontScale="85000" lnSpcReduction="20000"/>
          </a:bodyPr>
          <a:lstStyle/>
          <a:p>
            <a:r>
              <a:rPr lang="en-US" dirty="0"/>
              <a:t>1. A misdemeanor or violation offense under the laws of this Commonwealth and relates to: </a:t>
            </a:r>
          </a:p>
          <a:p>
            <a:r>
              <a:rPr lang="en-US" dirty="0"/>
              <a:t>a. </a:t>
            </a:r>
            <a:r>
              <a:rPr lang="en-US" dirty="0">
                <a:solidFill>
                  <a:srgbClr val="FF0000"/>
                </a:solidFill>
              </a:rPr>
              <a:t>Carrying, possession, or use of a deadly weapon; or </a:t>
            </a:r>
          </a:p>
          <a:p>
            <a:r>
              <a:rPr lang="en-US" dirty="0">
                <a:solidFill>
                  <a:srgbClr val="FF0000"/>
                </a:solidFill>
              </a:rPr>
              <a:t>b. Use, possession, or sale of controlled substances; or </a:t>
            </a:r>
          </a:p>
          <a:p>
            <a:r>
              <a:rPr lang="en-US" dirty="0">
                <a:solidFill>
                  <a:srgbClr val="FF0000"/>
                </a:solidFill>
              </a:rPr>
              <a:t>2. Any felony offense under the laws of this Commonwealth</a:t>
            </a:r>
            <a:r>
              <a:rPr lang="en-US" dirty="0"/>
              <a:t>; and </a:t>
            </a:r>
          </a:p>
          <a:p>
            <a:r>
              <a:rPr lang="en-US" dirty="0"/>
              <a:t>(b) The </a:t>
            </a:r>
            <a:r>
              <a:rPr lang="en-US" dirty="0">
                <a:solidFill>
                  <a:srgbClr val="FF0000"/>
                </a:solidFill>
              </a:rPr>
              <a:t>conduct occurred on the school premises or within one thousand (1,000) feet of school premises, on a school bus, or at a school-sponsored or sanctioned event</a:t>
            </a:r>
            <a:r>
              <a:rPr lang="en-US" dirty="0"/>
              <a:t>. </a:t>
            </a:r>
          </a:p>
          <a:p>
            <a:r>
              <a:rPr lang="en-US" dirty="0"/>
              <a:t>Penalty for Failing to report Promptly:  Class A Misdemeanor (KRS 158.990(2)).</a:t>
            </a:r>
          </a:p>
        </p:txBody>
      </p:sp>
    </p:spTree>
    <p:extLst>
      <p:ext uri="{BB962C8B-B14F-4D97-AF65-F5344CB8AC3E}">
        <p14:creationId xmlns:p14="http://schemas.microsoft.com/office/powerpoint/2010/main" val="103494488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65668"/>
            <a:ext cx="7704667" cy="838199"/>
          </a:xfrm>
        </p:spPr>
        <p:txBody>
          <a:bodyPr/>
          <a:lstStyle/>
          <a:p>
            <a:r>
              <a:rPr lang="en-US" dirty="0"/>
              <a:t>Other reporting requirements:</a:t>
            </a:r>
          </a:p>
        </p:txBody>
      </p:sp>
      <p:sp>
        <p:nvSpPr>
          <p:cNvPr id="3" name="Content Placeholder 2"/>
          <p:cNvSpPr>
            <a:spLocks noGrp="1"/>
          </p:cNvSpPr>
          <p:nvPr>
            <p:ph idx="1"/>
          </p:nvPr>
        </p:nvSpPr>
        <p:spPr>
          <a:xfrm>
            <a:off x="628650" y="1295400"/>
            <a:ext cx="7886700" cy="5410200"/>
          </a:xfrm>
        </p:spPr>
        <p:txBody>
          <a:bodyPr>
            <a:noAutofit/>
          </a:bodyPr>
          <a:lstStyle/>
          <a:p>
            <a:r>
              <a:rPr lang="en-US" sz="2000" dirty="0" smtClean="0"/>
              <a:t>KRS 158.156:</a:t>
            </a:r>
            <a:endParaRPr lang="en-US" sz="2000" dirty="0"/>
          </a:p>
          <a:p>
            <a:r>
              <a:rPr lang="en-US" sz="2000" dirty="0"/>
              <a:t> (1) </a:t>
            </a:r>
            <a:r>
              <a:rPr lang="en-US" sz="2000" u="sng" dirty="0"/>
              <a:t>Any </a:t>
            </a:r>
            <a:r>
              <a:rPr lang="en-US" sz="2000" u="sng" dirty="0">
                <a:solidFill>
                  <a:srgbClr val="FF0000"/>
                </a:solidFill>
              </a:rPr>
              <a:t>employee of a school or a local board of education </a:t>
            </a:r>
            <a:r>
              <a:rPr lang="en-US" sz="2000" dirty="0">
                <a:solidFill>
                  <a:srgbClr val="FF0000"/>
                </a:solidFill>
              </a:rPr>
              <a:t>who knows or has reasonable cause to believe that a school student has been the victim of a violation of any felony offense specified in KRS Chapter 508 committed by another student while on school premises, on school-sponsored transportation, or at a school-sponsored event shall immediately </a:t>
            </a:r>
            <a:r>
              <a:rPr lang="en-US" sz="2000" dirty="0"/>
              <a:t>cause an </a:t>
            </a:r>
            <a:r>
              <a:rPr lang="en-US" sz="2000" dirty="0">
                <a:solidFill>
                  <a:srgbClr val="FF0000"/>
                </a:solidFill>
              </a:rPr>
              <a:t>oral or written report to be made to the principal of the school attended by the victim</a:t>
            </a:r>
            <a:r>
              <a:rPr lang="en-US" sz="2000" dirty="0"/>
              <a:t>. The </a:t>
            </a:r>
            <a:r>
              <a:rPr lang="en-US" sz="2000" dirty="0">
                <a:solidFill>
                  <a:srgbClr val="FF0000"/>
                </a:solidFill>
              </a:rPr>
              <a:t>principal shall </a:t>
            </a:r>
            <a:r>
              <a:rPr lang="en-US" sz="2000" dirty="0"/>
              <a:t>notify the parents, legal guardians, or other persons exercising custodial control or supervision of the student when the student is involved in an incident reportable under this section. </a:t>
            </a:r>
            <a:r>
              <a:rPr lang="en-US" sz="2000" dirty="0">
                <a:solidFill>
                  <a:srgbClr val="FF0000"/>
                </a:solidFill>
              </a:rPr>
              <a:t>The principal shall file with the local school board and the local law enforcement agency or the Department of Kentucky State Police or the county attorney within forty-eight (48) hours </a:t>
            </a:r>
            <a:r>
              <a:rPr lang="en-US" sz="2000" dirty="0"/>
              <a:t>of the original report a written report containing: </a:t>
            </a:r>
          </a:p>
        </p:txBody>
      </p:sp>
    </p:spTree>
    <p:extLst>
      <p:ext uri="{BB962C8B-B14F-4D97-AF65-F5344CB8AC3E}">
        <p14:creationId xmlns:p14="http://schemas.microsoft.com/office/powerpoint/2010/main" val="114606738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914399"/>
          </a:xfrm>
        </p:spPr>
        <p:txBody>
          <a:bodyPr/>
          <a:lstStyle/>
          <a:p>
            <a:r>
              <a:rPr lang="en-US"/>
              <a:t>Other reporting requirements:</a:t>
            </a:r>
          </a:p>
        </p:txBody>
      </p:sp>
      <p:sp>
        <p:nvSpPr>
          <p:cNvPr id="3" name="Content Placeholder 2"/>
          <p:cNvSpPr>
            <a:spLocks noGrp="1"/>
          </p:cNvSpPr>
          <p:nvPr>
            <p:ph idx="1"/>
          </p:nvPr>
        </p:nvSpPr>
        <p:spPr>
          <a:xfrm>
            <a:off x="982133" y="1371600"/>
            <a:ext cx="7704667" cy="4628216"/>
          </a:xfrm>
        </p:spPr>
        <p:txBody>
          <a:bodyPr>
            <a:normAutofit/>
          </a:bodyPr>
          <a:lstStyle/>
          <a:p>
            <a:r>
              <a:rPr lang="en-US" dirty="0"/>
              <a:t>(a) The names and addresses of the student and his or her parents, legal guardians, or other persons exercising custodial control or supervision; </a:t>
            </a:r>
          </a:p>
          <a:p>
            <a:r>
              <a:rPr lang="en-US" dirty="0"/>
              <a:t>(b) The student's age; </a:t>
            </a:r>
          </a:p>
          <a:p>
            <a:r>
              <a:rPr lang="en-US" dirty="0"/>
              <a:t>(c) The nature and extent of the violation; </a:t>
            </a:r>
          </a:p>
          <a:p>
            <a:r>
              <a:rPr lang="en-US" dirty="0"/>
              <a:t>(d) The name and address of the student allegedly responsible for the violation; and </a:t>
            </a:r>
          </a:p>
          <a:p>
            <a:r>
              <a:rPr lang="en-US" dirty="0"/>
              <a:t>(e) Any other information that the principal making the report believes may be helpful in the furtherance of the purpose of this section. </a:t>
            </a:r>
          </a:p>
        </p:txBody>
      </p:sp>
    </p:spTree>
    <p:extLst>
      <p:ext uri="{BB962C8B-B14F-4D97-AF65-F5344CB8AC3E}">
        <p14:creationId xmlns:p14="http://schemas.microsoft.com/office/powerpoint/2010/main" val="3054091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152401"/>
            <a:ext cx="7704667" cy="1219199"/>
          </a:xfrm>
        </p:spPr>
        <p:txBody>
          <a:bodyPr/>
          <a:lstStyle/>
          <a:p>
            <a:r>
              <a:rPr lang="en-US"/>
              <a:t>Other reporting requirements:</a:t>
            </a:r>
            <a:endParaRPr lang="en-US" dirty="0"/>
          </a:p>
        </p:txBody>
      </p:sp>
      <p:sp>
        <p:nvSpPr>
          <p:cNvPr id="3" name="Content Placeholder 2"/>
          <p:cNvSpPr>
            <a:spLocks noGrp="1"/>
          </p:cNvSpPr>
          <p:nvPr>
            <p:ph idx="1"/>
          </p:nvPr>
        </p:nvSpPr>
        <p:spPr>
          <a:xfrm>
            <a:off x="982133" y="1371600"/>
            <a:ext cx="7704667" cy="5257800"/>
          </a:xfrm>
        </p:spPr>
        <p:txBody>
          <a:bodyPr>
            <a:normAutofit fontScale="70000" lnSpcReduction="20000"/>
          </a:bodyPr>
          <a:lstStyle/>
          <a:p>
            <a:r>
              <a:rPr lang="en-US" dirty="0"/>
              <a:t>(2) An agency receiving a report under subsection (1) of this section shall investigate the matter referred to it. The school board and school personnel shall participate in the investigation at the request of the agency. </a:t>
            </a:r>
          </a:p>
          <a:p>
            <a:r>
              <a:rPr lang="en-US" dirty="0"/>
              <a:t>(3) Anyone acting upon reasonable cause in the making of a report required under this section in good faith shall have immunity from any liability, civil or criminal, that might otherwise be incurred or imposed. Any such participant shall have the same immunity with respect to participation in any judicial proceeding resulting from such report or action. </a:t>
            </a:r>
          </a:p>
          <a:p>
            <a:r>
              <a:rPr lang="en-US" dirty="0"/>
              <a:t>(4) Neither the husband-wife nor any professional-client/patient privilege, except the attorney-client and clergy-penitent privilege, shall be a ground for refusing to report under this section or for excluding evidence regarding student harassment in any judicial proceedings resulting from a report pursuant to this section. This subsection shall also apply in any criminal proceeding in District or Circuit Court regarding student harassment. </a:t>
            </a:r>
          </a:p>
          <a:p>
            <a:r>
              <a:rPr lang="en-US" dirty="0"/>
              <a:t>Felony Offenses under KRS Chapter 508:</a:t>
            </a:r>
          </a:p>
          <a:p>
            <a:r>
              <a:rPr lang="en-US" dirty="0"/>
              <a:t>Assault 1</a:t>
            </a:r>
            <a:r>
              <a:rPr lang="en-US" baseline="30000" dirty="0"/>
              <a:t>st</a:t>
            </a:r>
            <a:r>
              <a:rPr lang="en-US" dirty="0"/>
              <a:t> Degree, Assault 2</a:t>
            </a:r>
            <a:r>
              <a:rPr lang="en-US" baseline="30000" dirty="0"/>
              <a:t>nd</a:t>
            </a:r>
            <a:r>
              <a:rPr lang="en-US" dirty="0"/>
              <a:t> Degree, Assault 3rd Degree, Wanton Endangerment 1</a:t>
            </a:r>
            <a:r>
              <a:rPr lang="en-US" baseline="30000" dirty="0"/>
              <a:t>st</a:t>
            </a:r>
            <a:r>
              <a:rPr lang="en-US" dirty="0"/>
              <a:t> Degree, Terroristic Threatening 1</a:t>
            </a:r>
            <a:r>
              <a:rPr lang="en-US" baseline="30000" dirty="0"/>
              <a:t>st</a:t>
            </a:r>
            <a:r>
              <a:rPr lang="en-US" dirty="0"/>
              <a:t> Degree, Terr. Threat. 2</a:t>
            </a:r>
            <a:r>
              <a:rPr lang="en-US" baseline="30000" dirty="0"/>
              <a:t>nd</a:t>
            </a:r>
            <a:r>
              <a:rPr lang="en-US" dirty="0"/>
              <a:t> Degree, Criminal Abuse 1</a:t>
            </a:r>
            <a:r>
              <a:rPr lang="en-US" baseline="30000" dirty="0"/>
              <a:t>st</a:t>
            </a:r>
            <a:r>
              <a:rPr lang="en-US" dirty="0"/>
              <a:t> Degree, Criminal Abuse 2</a:t>
            </a:r>
            <a:r>
              <a:rPr lang="en-US" baseline="30000" dirty="0"/>
              <a:t>nd</a:t>
            </a:r>
            <a:r>
              <a:rPr lang="en-US" dirty="0"/>
              <a:t> Degree, Stalking 1</a:t>
            </a:r>
            <a:r>
              <a:rPr lang="en-US" baseline="30000" dirty="0"/>
              <a:t>st</a:t>
            </a:r>
            <a:r>
              <a:rPr lang="en-US" dirty="0"/>
              <a:t> Degree, Disarming a Police Officer.</a:t>
            </a:r>
          </a:p>
        </p:txBody>
      </p:sp>
    </p:spTree>
    <p:extLst>
      <p:ext uri="{BB962C8B-B14F-4D97-AF65-F5344CB8AC3E}">
        <p14:creationId xmlns:p14="http://schemas.microsoft.com/office/powerpoint/2010/main" val="141090418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this Year!</a:t>
            </a:r>
            <a:endParaRPr lang="en-US" dirty="0"/>
          </a:p>
        </p:txBody>
      </p:sp>
      <p:sp>
        <p:nvSpPr>
          <p:cNvPr id="3" name="Content Placeholder 2"/>
          <p:cNvSpPr>
            <a:spLocks noGrp="1"/>
          </p:cNvSpPr>
          <p:nvPr>
            <p:ph idx="1"/>
          </p:nvPr>
        </p:nvSpPr>
        <p:spPr>
          <a:xfrm>
            <a:off x="982133" y="2116077"/>
            <a:ext cx="7704667" cy="3332816"/>
          </a:xfrm>
        </p:spPr>
        <p:txBody>
          <a:bodyPr/>
          <a:lstStyle/>
          <a:p>
            <a:r>
              <a:rPr lang="en-US" dirty="0" smtClean="0"/>
              <a:t>2016 HB 111:  Amended KRS 156.095 to require every public school post the KY child abuse hotline number  prominently.</a:t>
            </a:r>
          </a:p>
          <a:p>
            <a:r>
              <a:rPr lang="en-US" dirty="0" smtClean="0"/>
              <a:t>“Every Public School shall </a:t>
            </a:r>
            <a:r>
              <a:rPr lang="en-US" b="1" i="1" dirty="0" smtClean="0"/>
              <a:t>prominently display </a:t>
            </a:r>
            <a:r>
              <a:rPr lang="en-US" i="1" dirty="0" smtClean="0"/>
              <a:t>the statewide child abuse hotline number</a:t>
            </a:r>
            <a:r>
              <a:rPr lang="en-US" dirty="0" smtClean="0"/>
              <a:t> administered by the Cabinet for Health and Family Services.”</a:t>
            </a:r>
            <a:endParaRPr lang="en-US" dirty="0"/>
          </a:p>
        </p:txBody>
      </p:sp>
      <p:sp>
        <p:nvSpPr>
          <p:cNvPr id="4" name="Rectangle 3"/>
          <p:cNvSpPr/>
          <p:nvPr/>
        </p:nvSpPr>
        <p:spPr>
          <a:xfrm>
            <a:off x="381000" y="5457360"/>
            <a:ext cx="8563884" cy="1084912"/>
          </a:xfrm>
          <a:prstGeom prst="rect">
            <a:avLst/>
          </a:prstGeom>
          <a:noFill/>
        </p:spPr>
        <p:txBody>
          <a:bodyPr wrap="none" lIns="68580" tIns="34290" rIns="68580" bIns="34290">
            <a:spAutoFit/>
          </a:bodyPr>
          <a:lstStyle/>
          <a:p>
            <a:pPr algn="ctr"/>
            <a:r>
              <a:rPr lang="en-US" sz="66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Prominently Display!</a:t>
            </a:r>
          </a:p>
        </p:txBody>
      </p:sp>
    </p:spTree>
    <p:extLst>
      <p:ext uri="{BB962C8B-B14F-4D97-AF65-F5344CB8AC3E}">
        <p14:creationId xmlns:p14="http://schemas.microsoft.com/office/powerpoint/2010/main" val="117367613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We All Want the Same Thing</a:t>
            </a:r>
            <a:r>
              <a:rPr lang="en-US" dirty="0" smtClean="0"/>
              <a:t>!</a:t>
            </a:r>
            <a:endParaRPr lang="en-US" dirty="0"/>
          </a:p>
        </p:txBody>
      </p:sp>
      <p:sp>
        <p:nvSpPr>
          <p:cNvPr id="3" name="Content Placeholder 2"/>
          <p:cNvSpPr>
            <a:spLocks noGrp="1"/>
          </p:cNvSpPr>
          <p:nvPr>
            <p:ph idx="1"/>
          </p:nvPr>
        </p:nvSpPr>
        <p:spPr>
          <a:xfrm>
            <a:off x="628650" y="2226469"/>
            <a:ext cx="7886700" cy="3498056"/>
          </a:xfrm>
        </p:spPr>
        <p:txBody>
          <a:bodyPr/>
          <a:lstStyle/>
          <a:p>
            <a:pPr marL="0" indent="0">
              <a:buNone/>
            </a:pPr>
            <a:r>
              <a:rPr lang="en-US" dirty="0" smtClean="0"/>
              <a:t>Protect</a:t>
            </a:r>
          </a:p>
          <a:p>
            <a:pPr marL="0" indent="0">
              <a:buNone/>
            </a:pPr>
            <a:r>
              <a:rPr lang="en-US" dirty="0" smtClean="0"/>
              <a:t>Nurture</a:t>
            </a:r>
          </a:p>
          <a:p>
            <a:pPr marL="0" indent="0">
              <a:buNone/>
            </a:pPr>
            <a:r>
              <a:rPr lang="en-US" dirty="0" smtClean="0"/>
              <a:t>Educate</a:t>
            </a:r>
          </a:p>
          <a:p>
            <a:pPr marL="0" indent="0">
              <a:buNone/>
            </a:pPr>
            <a:r>
              <a:rPr lang="en-US" dirty="0" smtClean="0"/>
              <a:t>Our Children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03400" y="2160695"/>
            <a:ext cx="2419350" cy="2357247"/>
          </a:xfrm>
          <a:prstGeom prst="rect">
            <a:avLst/>
          </a:prstGeom>
        </p:spPr>
      </p:pic>
      <p:sp>
        <p:nvSpPr>
          <p:cNvPr id="6" name="TextBox 5"/>
          <p:cNvSpPr txBox="1"/>
          <p:nvPr/>
        </p:nvSpPr>
        <p:spPr>
          <a:xfrm>
            <a:off x="857250" y="5191126"/>
            <a:ext cx="2190750" cy="923330"/>
          </a:xfrm>
          <a:prstGeom prst="rect">
            <a:avLst/>
          </a:prstGeom>
          <a:noFill/>
        </p:spPr>
        <p:txBody>
          <a:bodyPr wrap="square" rtlCol="0">
            <a:spAutoFit/>
          </a:bodyPr>
          <a:lstStyle/>
          <a:p>
            <a:r>
              <a:rPr lang="en-US" dirty="0" smtClean="0"/>
              <a:t>If any questions after today, feel free to call!</a:t>
            </a: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884311" y="3229649"/>
            <a:ext cx="1893809" cy="231457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810850" y="4974710"/>
            <a:ext cx="1761150" cy="1312500"/>
          </a:xfrm>
          <a:prstGeom prst="rect">
            <a:avLst/>
          </a:prstGeom>
        </p:spPr>
      </p:pic>
    </p:spTree>
    <p:extLst>
      <p:ext uri="{BB962C8B-B14F-4D97-AF65-F5344CB8AC3E}">
        <p14:creationId xmlns:p14="http://schemas.microsoft.com/office/powerpoint/2010/main" val="133755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90601"/>
            <a:ext cx="7886700" cy="781049"/>
          </a:xfrm>
        </p:spPr>
        <p:txBody>
          <a:bodyPr>
            <a:normAutofit/>
          </a:bodyPr>
          <a:lstStyle/>
          <a:p>
            <a:pPr algn="ctr"/>
            <a:r>
              <a:rPr lang="en-US" sz="4050" i="1" dirty="0"/>
              <a:t>Any questions?</a:t>
            </a:r>
          </a:p>
        </p:txBody>
      </p:sp>
      <p:sp>
        <p:nvSpPr>
          <p:cNvPr id="3" name="Content Placeholder 2"/>
          <p:cNvSpPr>
            <a:spLocks noGrp="1"/>
          </p:cNvSpPr>
          <p:nvPr>
            <p:ph idx="1"/>
          </p:nvPr>
        </p:nvSpPr>
        <p:spPr>
          <a:xfrm>
            <a:off x="628650" y="1771651"/>
            <a:ext cx="7886700" cy="3718322"/>
          </a:xfrm>
        </p:spPr>
        <p:txBody>
          <a:bodyPr/>
          <a:lstStyle/>
          <a:p>
            <a:pPr marL="0" indent="0" algn="ctr">
              <a:spcBef>
                <a:spcPts val="0"/>
              </a:spcBef>
              <a:buNone/>
            </a:pPr>
            <a:r>
              <a:rPr lang="en-US" dirty="0" smtClean="0"/>
              <a:t>Robert E. Stephens, Jr.</a:t>
            </a:r>
          </a:p>
          <a:p>
            <a:pPr marL="0" indent="0" algn="ctr">
              <a:spcBef>
                <a:spcPts val="0"/>
              </a:spcBef>
              <a:buNone/>
            </a:pPr>
            <a:r>
              <a:rPr lang="en-US" dirty="0" smtClean="0"/>
              <a:t>Assistant Commonwealth’s Attorney</a:t>
            </a:r>
          </a:p>
          <a:p>
            <a:pPr marL="0" indent="0" algn="ctr">
              <a:spcBef>
                <a:spcPts val="0"/>
              </a:spcBef>
              <a:buNone/>
            </a:pPr>
            <a:r>
              <a:rPr lang="en-US" dirty="0" smtClean="0"/>
              <a:t>606 539 0800</a:t>
            </a:r>
          </a:p>
          <a:p>
            <a:pPr marL="0" indent="0" algn="ctr">
              <a:spcBef>
                <a:spcPts val="0"/>
              </a:spcBef>
              <a:buNone/>
            </a:pPr>
            <a:r>
              <a:rPr lang="en-US" dirty="0" smtClean="0">
                <a:solidFill>
                  <a:srgbClr val="0070C0"/>
                </a:solidFill>
                <a:hlinkClick r:id="rId2"/>
              </a:rPr>
              <a:t>restephens@prosecutors.ky.gov</a:t>
            </a:r>
            <a:endParaRPr lang="en-US" dirty="0" smtClean="0">
              <a:solidFill>
                <a:srgbClr val="0070C0"/>
              </a:solidFill>
            </a:endParaRPr>
          </a:p>
          <a:p>
            <a:pPr marL="0" indent="0" algn="ctr">
              <a:buNone/>
            </a:pPr>
            <a:endParaRPr lang="en-US" dirty="0" smtClean="0">
              <a:solidFill>
                <a:srgbClr val="0070C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0000" y="4495800"/>
            <a:ext cx="1914525" cy="1364099"/>
          </a:xfrm>
          <a:prstGeom prst="rect">
            <a:avLst/>
          </a:prstGeom>
        </p:spPr>
      </p:pic>
    </p:spTree>
    <p:extLst>
      <p:ext uri="{BB962C8B-B14F-4D97-AF65-F5344CB8AC3E}">
        <p14:creationId xmlns:p14="http://schemas.microsoft.com/office/powerpoint/2010/main" val="405731701"/>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Blood Borne Pathogens</a:t>
            </a:r>
            <a:endParaRPr lang="en-US" dirty="0"/>
          </a:p>
        </p:txBody>
      </p:sp>
      <p:sp>
        <p:nvSpPr>
          <p:cNvPr id="3" name="Subtitle 2"/>
          <p:cNvSpPr>
            <a:spLocks noGrp="1"/>
          </p:cNvSpPr>
          <p:nvPr>
            <p:ph type="subTitle" idx="1"/>
          </p:nvPr>
        </p:nvSpPr>
        <p:spPr/>
        <p:txBody>
          <a:bodyPr/>
          <a:lstStyle/>
          <a:p>
            <a:r>
              <a:rPr lang="en-US" dirty="0" smtClean="0"/>
              <a:t>Mrs. Brandy Rowe, RN</a:t>
            </a:r>
            <a:endParaRPr lang="en-US" dirty="0"/>
          </a:p>
        </p:txBody>
      </p:sp>
    </p:spTree>
    <p:extLst>
      <p:ext uri="{BB962C8B-B14F-4D97-AF65-F5344CB8AC3E}">
        <p14:creationId xmlns:p14="http://schemas.microsoft.com/office/powerpoint/2010/main" val="9506528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63828" y="857250"/>
            <a:ext cx="8780172" cy="5336407"/>
          </a:xfrm>
          <a:prstGeom prst="rect">
            <a:avLst/>
          </a:prstGeom>
        </p:spPr>
      </p:pic>
    </p:spTree>
    <p:extLst>
      <p:ext uri="{BB962C8B-B14F-4D97-AF65-F5344CB8AC3E}">
        <p14:creationId xmlns:p14="http://schemas.microsoft.com/office/powerpoint/2010/main" val="262328281"/>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Blood Borne </a:t>
            </a:r>
            <a:r>
              <a:rPr lang="en-US" dirty="0"/>
              <a:t>P</a:t>
            </a:r>
            <a:r>
              <a:rPr lang="en-US" dirty="0" smtClean="0"/>
              <a:t>athogens for School </a:t>
            </a:r>
            <a:r>
              <a:rPr lang="en-US" dirty="0"/>
              <a:t>P</a:t>
            </a:r>
            <a:r>
              <a:rPr lang="en-US" dirty="0" smtClean="0"/>
              <a:t>ersonnel</a:t>
            </a:r>
            <a:endParaRPr lang="en-US" dirty="0"/>
          </a:p>
        </p:txBody>
      </p:sp>
      <p:sp>
        <p:nvSpPr>
          <p:cNvPr id="3" name="Subtitle 2"/>
          <p:cNvSpPr>
            <a:spLocks noGrp="1"/>
          </p:cNvSpPr>
          <p:nvPr>
            <p:ph type="subTitle" idx="1"/>
          </p:nvPr>
        </p:nvSpPr>
        <p:spPr/>
        <p:txBody>
          <a:bodyPr/>
          <a:lstStyle/>
          <a:p>
            <a:r>
              <a:rPr lang="en-US" dirty="0" smtClean="0"/>
              <a:t>McCreary County School District</a:t>
            </a:r>
          </a:p>
          <a:p>
            <a:r>
              <a:rPr lang="en-US" dirty="0" smtClean="0"/>
              <a:t>Brandy Rowe RN- District Health Coordinator/School nurse</a:t>
            </a:r>
            <a:endParaRPr lang="en-US" dirty="0"/>
          </a:p>
        </p:txBody>
      </p:sp>
    </p:spTree>
    <p:extLst>
      <p:ext uri="{BB962C8B-B14F-4D97-AF65-F5344CB8AC3E}">
        <p14:creationId xmlns:p14="http://schemas.microsoft.com/office/powerpoint/2010/main" val="167491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19200" y="336130"/>
            <a:ext cx="6400800" cy="1130300"/>
          </a:xfrm>
        </p:spPr>
        <p:txBody>
          <a:bodyPr>
            <a:normAutofit fontScale="90000"/>
          </a:bodyPr>
          <a:lstStyle/>
          <a:p>
            <a:r>
              <a:rPr lang="en-US" dirty="0" smtClean="0"/>
              <a:t>What are Blood Borne Pathogens?</a:t>
            </a:r>
            <a:endParaRPr lang="en-US" dirty="0"/>
          </a:p>
        </p:txBody>
      </p:sp>
      <p:sp>
        <p:nvSpPr>
          <p:cNvPr id="5" name="Content Placeholder 4"/>
          <p:cNvSpPr>
            <a:spLocks noGrp="1"/>
          </p:cNvSpPr>
          <p:nvPr>
            <p:ph sz="half" idx="1"/>
          </p:nvPr>
        </p:nvSpPr>
        <p:spPr>
          <a:xfrm>
            <a:off x="300657" y="1948286"/>
            <a:ext cx="3703241" cy="4673970"/>
          </a:xfrm>
        </p:spPr>
        <p:txBody>
          <a:bodyPr>
            <a:normAutofit/>
          </a:bodyPr>
          <a:lstStyle/>
          <a:p>
            <a:r>
              <a:rPr lang="en-US" sz="2000" dirty="0" smtClean="0"/>
              <a:t>Blood Borne Pathogens are germs found in the bloodstream or body fluids that can cause disease</a:t>
            </a:r>
          </a:p>
          <a:p>
            <a:r>
              <a:rPr lang="en-US" sz="2000" dirty="0" smtClean="0"/>
              <a:t>Most Common Blood Borne Pathogens are Hepatitis B, Hepatitis C and HIV</a:t>
            </a:r>
            <a:endParaRPr lang="en-US" sz="2000" dirty="0"/>
          </a:p>
        </p:txBody>
      </p:sp>
      <p:sp>
        <p:nvSpPr>
          <p:cNvPr id="6" name="Content Placeholder 5"/>
          <p:cNvSpPr>
            <a:spLocks noGrp="1"/>
          </p:cNvSpPr>
          <p:nvPr>
            <p:ph sz="half" idx="2"/>
          </p:nvPr>
        </p:nvSpPr>
        <p:spPr>
          <a:xfrm>
            <a:off x="5303544" y="2636950"/>
            <a:ext cx="3383255" cy="3840050"/>
          </a:xfrm>
        </p:spPr>
        <p:txBody>
          <a:bodyPr/>
          <a:lstStyle/>
          <a:p>
            <a:r>
              <a:rPr lang="en-US" sz="2000" dirty="0" smtClean="0"/>
              <a:t>Means of Transmission:  Blood, Body fluids that visibly contain blood and torn or loose skin</a:t>
            </a:r>
          </a:p>
          <a:p>
            <a:r>
              <a:rPr lang="en-US" sz="2000" dirty="0" smtClean="0"/>
              <a:t>*****Sweat, Tears, Saliva, Vomit, Urine and Feces are not considered infectious unless visible blood is present*****</a:t>
            </a:r>
          </a:p>
          <a:p>
            <a:pPr marL="0" indent="0">
              <a:buNone/>
            </a:pP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13899" y="1037458"/>
            <a:ext cx="2162544" cy="1821656"/>
          </a:xfrm>
          <a:prstGeom prst="rect">
            <a:avLst/>
          </a:prstGeom>
        </p:spPr>
      </p:pic>
    </p:spTree>
    <p:extLst>
      <p:ext uri="{BB962C8B-B14F-4D97-AF65-F5344CB8AC3E}">
        <p14:creationId xmlns:p14="http://schemas.microsoft.com/office/powerpoint/2010/main" val="1825659562"/>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8330" y="245607"/>
            <a:ext cx="6400800" cy="1130300"/>
          </a:xfrm>
        </p:spPr>
        <p:txBody>
          <a:bodyPr>
            <a:normAutofit fontScale="90000"/>
          </a:bodyPr>
          <a:lstStyle/>
          <a:p>
            <a:r>
              <a:rPr lang="en-US" dirty="0" smtClean="0"/>
              <a:t>Universal/Standard Precautions</a:t>
            </a:r>
            <a:endParaRPr lang="en-US" dirty="0"/>
          </a:p>
        </p:txBody>
      </p:sp>
      <p:sp>
        <p:nvSpPr>
          <p:cNvPr id="5" name="Text Placeholder 4"/>
          <p:cNvSpPr>
            <a:spLocks noGrp="1"/>
          </p:cNvSpPr>
          <p:nvPr>
            <p:ph type="body" idx="1"/>
          </p:nvPr>
        </p:nvSpPr>
        <p:spPr>
          <a:xfrm>
            <a:off x="4460279" y="1905000"/>
            <a:ext cx="3498851" cy="1019547"/>
          </a:xfrm>
        </p:spPr>
        <p:txBody>
          <a:bodyPr/>
          <a:lstStyle/>
          <a:p>
            <a:r>
              <a:rPr lang="en-US" dirty="0" smtClean="0"/>
              <a:t>Reduce Your Risk of Exposure</a:t>
            </a:r>
            <a:endParaRPr lang="en-US" dirty="0"/>
          </a:p>
        </p:txBody>
      </p:sp>
      <p:sp>
        <p:nvSpPr>
          <p:cNvPr id="4" name="Content Placeholder 3"/>
          <p:cNvSpPr>
            <a:spLocks noGrp="1"/>
          </p:cNvSpPr>
          <p:nvPr>
            <p:ph sz="half" idx="2"/>
          </p:nvPr>
        </p:nvSpPr>
        <p:spPr>
          <a:xfrm>
            <a:off x="450247" y="1905000"/>
            <a:ext cx="3703241" cy="3076352"/>
          </a:xfrm>
        </p:spPr>
        <p:txBody>
          <a:bodyPr>
            <a:normAutofit/>
          </a:bodyPr>
          <a:lstStyle/>
          <a:p>
            <a:r>
              <a:rPr lang="en-US" sz="2000" dirty="0" smtClean="0"/>
              <a:t>Universal or Standard Precautions are practices that help prevent the transmission of Blood Borne Pathogens</a:t>
            </a:r>
          </a:p>
          <a:p>
            <a:r>
              <a:rPr lang="en-US" sz="2000" dirty="0" smtClean="0"/>
              <a:t>Treat ALL Blood and Body Fluids as if they are infected</a:t>
            </a:r>
            <a:endParaRPr lang="en-US" sz="2000" dirty="0"/>
          </a:p>
        </p:txBody>
      </p:sp>
      <p:sp>
        <p:nvSpPr>
          <p:cNvPr id="6" name="Content Placeholder 5"/>
          <p:cNvSpPr>
            <a:spLocks noGrp="1"/>
          </p:cNvSpPr>
          <p:nvPr>
            <p:ph sz="quarter" idx="4"/>
          </p:nvPr>
        </p:nvSpPr>
        <p:spPr>
          <a:xfrm>
            <a:off x="4361259" y="3046518"/>
            <a:ext cx="3696891" cy="2897081"/>
          </a:xfrm>
        </p:spPr>
        <p:txBody>
          <a:bodyPr>
            <a:normAutofit fontScale="92500" lnSpcReduction="10000"/>
          </a:bodyPr>
          <a:lstStyle/>
          <a:p>
            <a:r>
              <a:rPr lang="en-US" dirty="0" smtClean="0"/>
              <a:t>Types of Precautions:</a:t>
            </a:r>
          </a:p>
          <a:p>
            <a:pPr marL="0" indent="0">
              <a:buNone/>
            </a:pPr>
            <a:r>
              <a:rPr lang="en-US" dirty="0"/>
              <a:t> </a:t>
            </a:r>
            <a:r>
              <a:rPr lang="en-US" dirty="0" smtClean="0"/>
              <a:t>      *Handwashing</a:t>
            </a:r>
          </a:p>
          <a:p>
            <a:pPr marL="0" indent="0">
              <a:buNone/>
            </a:pPr>
            <a:r>
              <a:rPr lang="en-US" dirty="0"/>
              <a:t> </a:t>
            </a:r>
            <a:r>
              <a:rPr lang="en-US" dirty="0" smtClean="0"/>
              <a:t>      *Personal Protective Equipment</a:t>
            </a:r>
          </a:p>
          <a:p>
            <a:pPr marL="0" indent="0">
              <a:buNone/>
            </a:pPr>
            <a:r>
              <a:rPr lang="en-US" dirty="0"/>
              <a:t> </a:t>
            </a:r>
            <a:r>
              <a:rPr lang="en-US" dirty="0" smtClean="0"/>
              <a:t>      *Gloves</a:t>
            </a:r>
          </a:p>
          <a:p>
            <a:pPr marL="0" indent="0">
              <a:buNone/>
            </a:pPr>
            <a:r>
              <a:rPr lang="en-US" dirty="0"/>
              <a:t> </a:t>
            </a:r>
            <a:r>
              <a:rPr lang="en-US" dirty="0" smtClean="0"/>
              <a:t>      *Mask</a:t>
            </a:r>
          </a:p>
          <a:p>
            <a:pPr marL="0" indent="0">
              <a:buNone/>
            </a:pPr>
            <a:r>
              <a:rPr lang="en-US" dirty="0"/>
              <a:t> </a:t>
            </a:r>
            <a:r>
              <a:rPr lang="en-US" dirty="0" smtClean="0"/>
              <a:t>      *Gown/Apron</a:t>
            </a:r>
          </a:p>
          <a:p>
            <a:pPr marL="0" indent="0">
              <a:buNone/>
            </a:pPr>
            <a:r>
              <a:rPr lang="en-US" dirty="0"/>
              <a:t> </a:t>
            </a:r>
            <a:r>
              <a:rPr lang="en-US" dirty="0" smtClean="0"/>
              <a:t>      *Sharps Container</a:t>
            </a:r>
          </a:p>
          <a:p>
            <a:pPr marL="0" indent="0">
              <a:buNone/>
            </a:pPr>
            <a:r>
              <a:rPr lang="en-US" dirty="0"/>
              <a:t> </a:t>
            </a:r>
            <a:r>
              <a:rPr lang="en-US" dirty="0" smtClean="0"/>
              <a:t>      </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38200" y="4939307"/>
            <a:ext cx="1815116" cy="185735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324600" y="5183667"/>
            <a:ext cx="2424212" cy="1368629"/>
          </a:xfrm>
          <a:prstGeom prst="rect">
            <a:avLst/>
          </a:prstGeom>
        </p:spPr>
      </p:pic>
    </p:spTree>
    <p:extLst>
      <p:ext uri="{BB962C8B-B14F-4D97-AF65-F5344CB8AC3E}">
        <p14:creationId xmlns:p14="http://schemas.microsoft.com/office/powerpoint/2010/main" val="613910198"/>
      </p:ext>
    </p:extLst>
  </p:cSld>
  <p:clrMapOvr>
    <a:masterClrMapping/>
  </p:clrMapOvr>
  <p:transition spd="slow">
    <p:push dir="u"/>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879" y="275749"/>
            <a:ext cx="6400800" cy="1130300"/>
          </a:xfrm>
        </p:spPr>
        <p:txBody>
          <a:bodyPr>
            <a:normAutofit fontScale="90000"/>
          </a:bodyPr>
          <a:lstStyle/>
          <a:p>
            <a:r>
              <a:rPr lang="en-US" dirty="0" smtClean="0"/>
              <a:t>Clean Up and Exposure Procedures</a:t>
            </a:r>
            <a:endParaRPr lang="en-US" dirty="0"/>
          </a:p>
        </p:txBody>
      </p:sp>
      <p:sp>
        <p:nvSpPr>
          <p:cNvPr id="3" name="Text Placeholder 2"/>
          <p:cNvSpPr>
            <a:spLocks noGrp="1"/>
          </p:cNvSpPr>
          <p:nvPr>
            <p:ph type="body" idx="1"/>
          </p:nvPr>
        </p:nvSpPr>
        <p:spPr>
          <a:xfrm>
            <a:off x="514859" y="1839502"/>
            <a:ext cx="3487340" cy="441906"/>
          </a:xfrm>
        </p:spPr>
        <p:txBody>
          <a:bodyPr/>
          <a:lstStyle/>
          <a:p>
            <a:r>
              <a:rPr lang="en-US" dirty="0" smtClean="0"/>
              <a:t>Clean Up Procedure</a:t>
            </a:r>
            <a:endParaRPr lang="en-US" dirty="0"/>
          </a:p>
        </p:txBody>
      </p:sp>
      <p:sp>
        <p:nvSpPr>
          <p:cNvPr id="4" name="Content Placeholder 3"/>
          <p:cNvSpPr>
            <a:spLocks noGrp="1"/>
          </p:cNvSpPr>
          <p:nvPr>
            <p:ph sz="half" idx="2"/>
          </p:nvPr>
        </p:nvSpPr>
        <p:spPr>
          <a:xfrm>
            <a:off x="406909" y="2590800"/>
            <a:ext cx="3703241" cy="3037716"/>
          </a:xfrm>
        </p:spPr>
        <p:txBody>
          <a:bodyPr>
            <a:noAutofit/>
          </a:bodyPr>
          <a:lstStyle/>
          <a:p>
            <a:r>
              <a:rPr lang="en-US" sz="2000" dirty="0" smtClean="0"/>
              <a:t>Prevent Accidental </a:t>
            </a:r>
            <a:r>
              <a:rPr lang="en-US" sz="2000" dirty="0"/>
              <a:t>E</a:t>
            </a:r>
            <a:r>
              <a:rPr lang="en-US" sz="2000" dirty="0" smtClean="0"/>
              <a:t>xposure to Others</a:t>
            </a:r>
          </a:p>
          <a:p>
            <a:r>
              <a:rPr lang="en-US" sz="2000" dirty="0" smtClean="0"/>
              <a:t>Wear Appropriate Personal Protective Equipment</a:t>
            </a:r>
          </a:p>
          <a:p>
            <a:r>
              <a:rPr lang="en-US" sz="2000" dirty="0" smtClean="0"/>
              <a:t>Absorb Spill (paper towels or </a:t>
            </a:r>
            <a:r>
              <a:rPr lang="en-US" sz="2000" dirty="0"/>
              <a:t>s</a:t>
            </a:r>
            <a:r>
              <a:rPr lang="en-US" sz="2000" dirty="0" smtClean="0"/>
              <a:t>pill kit)</a:t>
            </a:r>
          </a:p>
          <a:p>
            <a:r>
              <a:rPr lang="en-US" sz="2000" dirty="0" smtClean="0"/>
              <a:t>Spray Appropriate Cleaning Solution and allow to penetrate for 10 min</a:t>
            </a:r>
          </a:p>
          <a:p>
            <a:r>
              <a:rPr lang="en-US" sz="2000" dirty="0" smtClean="0"/>
              <a:t>Dispose of all Cleaning </a:t>
            </a:r>
            <a:r>
              <a:rPr lang="en-US" sz="2000" dirty="0"/>
              <a:t>M</a:t>
            </a:r>
            <a:r>
              <a:rPr lang="en-US" sz="2000" dirty="0" smtClean="0"/>
              <a:t>aterials</a:t>
            </a:r>
            <a:endParaRPr lang="en-US" sz="2000" dirty="0"/>
          </a:p>
        </p:txBody>
      </p:sp>
      <p:sp>
        <p:nvSpPr>
          <p:cNvPr id="5" name="Text Placeholder 4"/>
          <p:cNvSpPr>
            <a:spLocks noGrp="1"/>
          </p:cNvSpPr>
          <p:nvPr>
            <p:ph type="body" sz="quarter" idx="3"/>
          </p:nvPr>
        </p:nvSpPr>
        <p:spPr>
          <a:xfrm>
            <a:off x="4658319" y="1912512"/>
            <a:ext cx="3498851" cy="432197"/>
          </a:xfrm>
        </p:spPr>
        <p:txBody>
          <a:bodyPr/>
          <a:lstStyle/>
          <a:p>
            <a:r>
              <a:rPr lang="en-US" dirty="0" smtClean="0"/>
              <a:t>What if I am  Exposed?</a:t>
            </a:r>
            <a:endParaRPr lang="en-US" dirty="0"/>
          </a:p>
        </p:txBody>
      </p:sp>
      <p:sp>
        <p:nvSpPr>
          <p:cNvPr id="6" name="Content Placeholder 5"/>
          <p:cNvSpPr>
            <a:spLocks noGrp="1"/>
          </p:cNvSpPr>
          <p:nvPr>
            <p:ph sz="quarter" idx="4"/>
          </p:nvPr>
        </p:nvSpPr>
        <p:spPr>
          <a:xfrm>
            <a:off x="4460279" y="2590800"/>
            <a:ext cx="3696891" cy="3581399"/>
          </a:xfrm>
        </p:spPr>
        <p:txBody>
          <a:bodyPr/>
          <a:lstStyle/>
          <a:p>
            <a:r>
              <a:rPr lang="en-US" dirty="0" smtClean="0"/>
              <a:t>Wash area with soap and water</a:t>
            </a:r>
          </a:p>
          <a:p>
            <a:r>
              <a:rPr lang="en-US" dirty="0" smtClean="0"/>
              <a:t>Report to Principal and School Nurse</a:t>
            </a:r>
          </a:p>
          <a:p>
            <a:r>
              <a:rPr lang="en-US" dirty="0" smtClean="0"/>
              <a:t>See Physician for Medical Evaluation</a:t>
            </a:r>
          </a:p>
          <a:p>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42591" y="4841511"/>
            <a:ext cx="1721176" cy="1574009"/>
          </a:xfrm>
          <a:prstGeom prst="rect">
            <a:avLst/>
          </a:prstGeom>
        </p:spPr>
      </p:pic>
    </p:spTree>
    <p:extLst>
      <p:ext uri="{BB962C8B-B14F-4D97-AF65-F5344CB8AC3E}">
        <p14:creationId xmlns:p14="http://schemas.microsoft.com/office/powerpoint/2010/main" val="1477257598"/>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Reminders</a:t>
            </a:r>
            <a:r>
              <a:rPr lang="en-US" dirty="0"/>
              <a:t> </a:t>
            </a:r>
            <a:r>
              <a:rPr lang="en-US" dirty="0" smtClean="0"/>
              <a:t>&amp; Announcements</a:t>
            </a:r>
            <a:endParaRPr lang="en-US" dirty="0"/>
          </a:p>
        </p:txBody>
      </p:sp>
      <p:sp>
        <p:nvSpPr>
          <p:cNvPr id="3" name="Subtitle 2"/>
          <p:cNvSpPr>
            <a:spLocks noGrp="1"/>
          </p:cNvSpPr>
          <p:nvPr>
            <p:ph type="subTitle" idx="1"/>
          </p:nvPr>
        </p:nvSpPr>
        <p:spPr/>
        <p:txBody>
          <a:bodyPr/>
          <a:lstStyle/>
          <a:p>
            <a:r>
              <a:rPr lang="en-US" dirty="0" smtClean="0"/>
              <a:t>Dr. Jason </a:t>
            </a:r>
            <a:r>
              <a:rPr lang="en-US" dirty="0" err="1" smtClean="0"/>
              <a:t>Creekmore</a:t>
            </a:r>
            <a:endParaRPr lang="en-US" dirty="0"/>
          </a:p>
        </p:txBody>
      </p:sp>
    </p:spTree>
    <p:extLst>
      <p:ext uri="{BB962C8B-B14F-4D97-AF65-F5344CB8AC3E}">
        <p14:creationId xmlns:p14="http://schemas.microsoft.com/office/powerpoint/2010/main" val="3707663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Parallax</Template>
  <TotalTime>843</TotalTime>
  <Words>9046</Words>
  <Application>Microsoft Macintosh PowerPoint</Application>
  <PresentationFormat>On-screen Show (4:3)</PresentationFormat>
  <Paragraphs>686</Paragraphs>
  <Slides>133</Slides>
  <Notes>13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133</vt:i4>
      </vt:variant>
    </vt:vector>
  </HeadingPairs>
  <TitlesOfParts>
    <vt:vector size="140" baseType="lpstr">
      <vt:lpstr>Calibri</vt:lpstr>
      <vt:lpstr>Cambria</vt:lpstr>
      <vt:lpstr>Corbel</vt:lpstr>
      <vt:lpstr>Times New Roman</vt:lpstr>
      <vt:lpstr>Arial</vt:lpstr>
      <vt:lpstr>Parallax</vt:lpstr>
      <vt:lpstr>Worksheet</vt:lpstr>
      <vt:lpstr>McCreary County School District</vt:lpstr>
      <vt:lpstr>Welcome &amp; Introductions</vt:lpstr>
      <vt:lpstr>Drug &amp; Alcohol Free Workplace</vt:lpstr>
      <vt:lpstr>Drug-Free/Alcohol-Free Schools 03.13251 Certified Staff 03.23251  Classified Staff  </vt:lpstr>
      <vt:lpstr>Drug-Free/Alcohol-Free Schools</vt:lpstr>
      <vt:lpstr>Drug-Free/Alcohol-Free Schools</vt:lpstr>
      <vt:lpstr>Drug-Free/Alcohol-Free Schools</vt:lpstr>
      <vt:lpstr>Drug-Free/Alcohol-Free Schools</vt:lpstr>
      <vt:lpstr>District Tobacco Policy</vt:lpstr>
      <vt:lpstr>Use of Tobacco 03.1327</vt:lpstr>
      <vt:lpstr>Definition of Tobacco Products and Tobacco Use </vt:lpstr>
      <vt:lpstr>Use of Tobacco Use of Tobacco Prohibited </vt:lpstr>
      <vt:lpstr>Tobacco Policy Cont.</vt:lpstr>
      <vt:lpstr>Procedures for Implementation </vt:lpstr>
      <vt:lpstr>Harassment &amp; Discrimination</vt:lpstr>
      <vt:lpstr> Harassment / Discrimination 03.262</vt:lpstr>
      <vt:lpstr>Harassment / Discrimination –Slide 1</vt:lpstr>
      <vt:lpstr>Harassment / Discrimination – Slide 2</vt:lpstr>
      <vt:lpstr>Harassment / Discrimination – Slide 3</vt:lpstr>
      <vt:lpstr>Harassment / Discrimination – Slide 4</vt:lpstr>
      <vt:lpstr>Harassment / Discrimination – Slide 5</vt:lpstr>
      <vt:lpstr>Harassment / Discrimination – Slide 6</vt:lpstr>
      <vt:lpstr>Grievance Procedures</vt:lpstr>
      <vt:lpstr>Grievance Procedures –Slide 1</vt:lpstr>
      <vt:lpstr>Grievance Procedures – Slide 2</vt:lpstr>
      <vt:lpstr>Grievance Procedures – Slide 3</vt:lpstr>
      <vt:lpstr>Grievance Procedures – Slide 4</vt:lpstr>
      <vt:lpstr>Contract Fulfillment, Attendance, &amp; Timesheets</vt:lpstr>
      <vt:lpstr>PERSONNEL 03.121 AP.22 ‑ Certified Personnel ‑ Personnel Documents</vt:lpstr>
      <vt:lpstr>Supervision</vt:lpstr>
      <vt:lpstr>Certified and Classified</vt:lpstr>
      <vt:lpstr>Planning Periods/ After School Activities</vt:lpstr>
      <vt:lpstr>Attendance</vt:lpstr>
      <vt:lpstr> </vt:lpstr>
      <vt:lpstr>Timesheets</vt:lpstr>
      <vt:lpstr>PowerPoint Presentation</vt:lpstr>
      <vt:lpstr>Sick Leave Donation</vt:lpstr>
      <vt:lpstr>PowerPoint Presentation</vt:lpstr>
      <vt:lpstr>Acceptable Use Policy:  Technology &amp; Networking</vt:lpstr>
      <vt:lpstr>AUP , Wireless Network, Personal Devices,  BYOD,   Data Security &amp; Privacy</vt:lpstr>
      <vt:lpstr>Acceptable Use Policy  - AUP</vt:lpstr>
      <vt:lpstr>            updated Wireless Network  district registration Splash Screen  </vt:lpstr>
      <vt:lpstr>            updated Wireless Network  district registration Step 2 </vt:lpstr>
      <vt:lpstr>            updated Wireless Network  multiple levels of access and speed </vt:lpstr>
      <vt:lpstr>updated Wireless Network  multiple levels of access and speed</vt:lpstr>
      <vt:lpstr>Personal Owned Devices and Student Confidentiality and publication </vt:lpstr>
      <vt:lpstr>Bring Your Own Device --BYOD </vt:lpstr>
      <vt:lpstr>Data Security and Privacy     Relevant Legislation</vt:lpstr>
      <vt:lpstr>Data Security and Privacy Relevant Board Policies &amp; Procedures</vt:lpstr>
      <vt:lpstr>House Bill 232</vt:lpstr>
      <vt:lpstr>House Bill 5</vt:lpstr>
      <vt:lpstr>702 KAR 1:170 </vt:lpstr>
      <vt:lpstr>Data Security and Breach Notification Best Practice Guide</vt:lpstr>
      <vt:lpstr>Main Causes of Data Breaches</vt:lpstr>
      <vt:lpstr>PowerPoint Presentation</vt:lpstr>
      <vt:lpstr>Security Breach Notification</vt:lpstr>
      <vt:lpstr>Current Measures to Prevent a Breach</vt:lpstr>
      <vt:lpstr>Student Data</vt:lpstr>
      <vt:lpstr>Cloud Providers</vt:lpstr>
      <vt:lpstr>District Evaluation Plan</vt:lpstr>
      <vt:lpstr>Certified Evaluation Plan (CEP)</vt:lpstr>
      <vt:lpstr>Required: </vt:lpstr>
      <vt:lpstr>Observation Model:</vt:lpstr>
      <vt:lpstr>Observations</vt:lpstr>
      <vt:lpstr>Observation Conferencing </vt:lpstr>
      <vt:lpstr>Mini Observations: </vt:lpstr>
      <vt:lpstr>Full Observations:</vt:lpstr>
      <vt:lpstr>Timelines for  Observations (Non Tenured):</vt:lpstr>
      <vt:lpstr>Timeline for Observations (Tenured):</vt:lpstr>
      <vt:lpstr>    </vt:lpstr>
      <vt:lpstr>Determining Overall Performance Category</vt:lpstr>
      <vt:lpstr>PowerPoint Presentation</vt:lpstr>
      <vt:lpstr>PowerPoint Presentation</vt:lpstr>
      <vt:lpstr>PowerPoint Presentation</vt:lpstr>
      <vt:lpstr>Student Growth: Local Contribution</vt:lpstr>
      <vt:lpstr>Professional Growth Plan and Summative Cycle</vt:lpstr>
      <vt:lpstr>PowerPoint Presentation</vt:lpstr>
      <vt:lpstr>Lunch!</vt:lpstr>
      <vt:lpstr>Seclusion &amp; Restraint</vt:lpstr>
      <vt:lpstr>Physical Restraint</vt:lpstr>
      <vt:lpstr>Use of Physical Restraint</vt:lpstr>
      <vt:lpstr>Physical Restraint</vt:lpstr>
      <vt:lpstr>Physical Restraint</vt:lpstr>
      <vt:lpstr>Seclusion</vt:lpstr>
      <vt:lpstr>Seclusion</vt:lpstr>
      <vt:lpstr>Requirements</vt:lpstr>
      <vt:lpstr>Procedures</vt:lpstr>
      <vt:lpstr>Notifications</vt:lpstr>
      <vt:lpstr>PowerPoint Presentation</vt:lpstr>
      <vt:lpstr>Work-Related Injury</vt:lpstr>
      <vt:lpstr>Injury</vt:lpstr>
      <vt:lpstr>Prohibited Political Activities of School Employees</vt:lpstr>
      <vt:lpstr>Prohibited Political Activities –Slide 1</vt:lpstr>
      <vt:lpstr>Prohibited Political Activities – Slide 2</vt:lpstr>
      <vt:lpstr>Prohibited Political Activities – Slide 3</vt:lpstr>
      <vt:lpstr>Prohibited Political Activities – Slide 4</vt:lpstr>
      <vt:lpstr>Mandatory Reporting of Child Abuse</vt:lpstr>
      <vt:lpstr>Why Am I Here?</vt:lpstr>
      <vt:lpstr>Who Must Report?</vt:lpstr>
      <vt:lpstr>Who Must Report?</vt:lpstr>
      <vt:lpstr>Who Must Report?</vt:lpstr>
      <vt:lpstr>Who Must Report?</vt:lpstr>
      <vt:lpstr>Who Must Report?</vt:lpstr>
      <vt:lpstr>Who Must Report?</vt:lpstr>
      <vt:lpstr>Who Must Report?</vt:lpstr>
      <vt:lpstr>Who Must Report?</vt:lpstr>
      <vt:lpstr>Who Must Report?</vt:lpstr>
      <vt:lpstr>Who Must Report?</vt:lpstr>
      <vt:lpstr>Who Must Report?</vt:lpstr>
      <vt:lpstr>What Must I Report?</vt:lpstr>
      <vt:lpstr>What Must I Report?</vt:lpstr>
      <vt:lpstr>What Must I Report?</vt:lpstr>
      <vt:lpstr>What Must I Report?</vt:lpstr>
      <vt:lpstr>Where Do I Report? </vt:lpstr>
      <vt:lpstr>Why Must I Report?</vt:lpstr>
      <vt:lpstr>Why Must I Report?</vt:lpstr>
      <vt:lpstr>Other reporting requirements:</vt:lpstr>
      <vt:lpstr>Other reporting requirements:</vt:lpstr>
      <vt:lpstr>Other reporting requirements:</vt:lpstr>
      <vt:lpstr>Other reporting requirements:</vt:lpstr>
      <vt:lpstr>Other reporting requirements:</vt:lpstr>
      <vt:lpstr>Other reporting requirements:</vt:lpstr>
      <vt:lpstr>Other reporting requirements:</vt:lpstr>
      <vt:lpstr>New this Year!</vt:lpstr>
      <vt:lpstr>We All Want the Same Thing!</vt:lpstr>
      <vt:lpstr>Any questions?</vt:lpstr>
      <vt:lpstr>Blood Borne Pathogens</vt:lpstr>
      <vt:lpstr>PowerPoint Presentation</vt:lpstr>
      <vt:lpstr>Blood Borne Pathogens for School Personnel</vt:lpstr>
      <vt:lpstr>What are Blood Borne Pathogens?</vt:lpstr>
      <vt:lpstr>Universal/Standard Precautions</vt:lpstr>
      <vt:lpstr>Clean Up and Exposure Procedures</vt:lpstr>
      <vt:lpstr>Reminders &amp; Announcements</vt:lpstr>
    </vt:vector>
  </TitlesOfParts>
  <Company>Microsoft</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McCreary Central High School</dc:title>
  <dc:creator>sharonross</dc:creator>
  <cp:lastModifiedBy>Microsoft Office User</cp:lastModifiedBy>
  <cp:revision>86</cp:revision>
  <dcterms:created xsi:type="dcterms:W3CDTF">2011-08-16T23:38:09Z</dcterms:created>
  <dcterms:modified xsi:type="dcterms:W3CDTF">2016-08-10T18:19:36Z</dcterms:modified>
</cp:coreProperties>
</file>