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72" r:id="rId6"/>
    <p:sldId id="271" r:id="rId7"/>
    <p:sldId id="262" r:id="rId8"/>
    <p:sldId id="273" r:id="rId9"/>
    <p:sldId id="263" r:id="rId10"/>
    <p:sldId id="264" r:id="rId11"/>
    <p:sldId id="274" r:id="rId12"/>
    <p:sldId id="265" r:id="rId13"/>
    <p:sldId id="266" r:id="rId14"/>
    <p:sldId id="268" r:id="rId15"/>
    <p:sldId id="275" r:id="rId16"/>
    <p:sldId id="270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19" autoAdjust="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12/6/2021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12/6/2021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Pages/ResponsePage.aspx?id=-vSogAdP5Ei-h_uQaIc4Nl477BDav4RGrWLRkAhtM9RURUVFVjNOMVNEV0MxTkFaUEJRM0RRSURDMC4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-66706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Updated </a:t>
            </a:r>
            <a:r>
              <a:rPr lang="en-US" sz="3200" dirty="0" err="1">
                <a:solidFill>
                  <a:schemeClr val="tx1"/>
                </a:solidFill>
              </a:rPr>
              <a:t>Esser</a:t>
            </a:r>
            <a:r>
              <a:rPr lang="en-US" sz="3200" dirty="0">
                <a:solidFill>
                  <a:schemeClr val="tx1"/>
                </a:solidFill>
              </a:rPr>
              <a:t> Funding</a:t>
            </a: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3200" dirty="0">
                <a:solidFill>
                  <a:schemeClr val="tx1"/>
                </a:solidFill>
              </a:rPr>
              <a:t>Crockett County Public Facing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ESSER 1.0, 2.0, 3.0….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December 2021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A447E-2D05-46C8-AD12-6CBEC5B6D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ESSER funding?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290B-298F-41EB-ADEA-BC1AB7A19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Elementary and Secondary School Emergency Relief (ESSER) funds are one-time funds from the federal government to be used to assist schools during and post-COVID.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8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CDF99-256C-4FC6-A070-EF8208A0B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F826968-76AD-447B-8CF3-0D7F9B79D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1533" y="720555"/>
            <a:ext cx="10058400" cy="541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9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69004-F913-47CC-966D-5B45EAB8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Esser</a:t>
            </a:r>
            <a:r>
              <a:rPr lang="en-US" dirty="0"/>
              <a:t> 1.0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8CDF5-EF2C-45B1-9C4D-68532F810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9156" y="3983330"/>
            <a:ext cx="8939784" cy="1155932"/>
          </a:xfrm>
        </p:spPr>
        <p:txBody>
          <a:bodyPr/>
          <a:lstStyle/>
          <a:p>
            <a:r>
              <a:rPr lang="en-US" dirty="0"/>
              <a:t>March 2020 to February 2021 (complete)</a:t>
            </a:r>
          </a:p>
          <a:p>
            <a:r>
              <a:rPr lang="en-US" dirty="0"/>
              <a:t>341,655.49</a:t>
            </a:r>
          </a:p>
        </p:txBody>
      </p:sp>
    </p:spTree>
    <p:extLst>
      <p:ext uri="{BB962C8B-B14F-4D97-AF65-F5344CB8AC3E}">
        <p14:creationId xmlns:p14="http://schemas.microsoft.com/office/powerpoint/2010/main" val="1926440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0246322-8E63-436B-A6E5-4CA06C48E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ESSER 1.0 Focus Areas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6556CF-9DEA-474D-9465-8958BF91A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This is a summary of allowable uses:</a:t>
            </a:r>
          </a:p>
          <a:p>
            <a:r>
              <a:rPr lang="en-US" sz="2000" dirty="0"/>
              <a:t>Purchasing education technology</a:t>
            </a:r>
          </a:p>
          <a:p>
            <a:r>
              <a:rPr lang="en-US" sz="2000" dirty="0"/>
              <a:t>Providing summer learning and supplemental afterschool programs</a:t>
            </a:r>
          </a:p>
          <a:p>
            <a:r>
              <a:rPr lang="en-US" sz="2000" dirty="0"/>
              <a:t>Planning for long-term closures</a:t>
            </a:r>
          </a:p>
          <a:p>
            <a:r>
              <a:rPr lang="en-US" sz="2000" dirty="0"/>
              <a:t>Addressing the unique needs of special populations</a:t>
            </a:r>
          </a:p>
          <a:p>
            <a:r>
              <a:rPr lang="en-US" sz="2000" dirty="0"/>
              <a:t>Providing mental health services</a:t>
            </a:r>
          </a:p>
          <a:p>
            <a:r>
              <a:rPr lang="en-US" sz="2000" dirty="0"/>
              <a:t>Conducting other activities necessary to maintain operation of services and employing staff and coordination of activities</a:t>
            </a:r>
          </a:p>
        </p:txBody>
      </p:sp>
    </p:spTree>
    <p:extLst>
      <p:ext uri="{BB962C8B-B14F-4D97-AF65-F5344CB8AC3E}">
        <p14:creationId xmlns:p14="http://schemas.microsoft.com/office/powerpoint/2010/main" val="364035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8837-D36F-475F-934E-9FAC3462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Crockett County’s Spending Plan and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837E0-EF21-438B-A953-BD6B2A8D2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Instructional SEL curriculum			5,723.00</a:t>
            </a:r>
          </a:p>
          <a:p>
            <a:r>
              <a:rPr lang="en-US" sz="2000" dirty="0"/>
              <a:t>Computer Software (</a:t>
            </a:r>
            <a:r>
              <a:rPr lang="en-US" sz="2000" dirty="0" err="1"/>
              <a:t>GoGuardian</a:t>
            </a:r>
            <a:r>
              <a:rPr lang="en-US" sz="2000" dirty="0"/>
              <a:t>)		20,568.71</a:t>
            </a:r>
          </a:p>
          <a:p>
            <a:r>
              <a:rPr lang="en-US" sz="2000" dirty="0"/>
              <a:t>Other supplies and materials		8,491.60</a:t>
            </a:r>
          </a:p>
          <a:p>
            <a:r>
              <a:rPr lang="en-US" sz="2000" dirty="0"/>
              <a:t>Laptops (1,020)				306,872.15</a:t>
            </a:r>
          </a:p>
        </p:txBody>
      </p:sp>
    </p:spTree>
    <p:extLst>
      <p:ext uri="{BB962C8B-B14F-4D97-AF65-F5344CB8AC3E}">
        <p14:creationId xmlns:p14="http://schemas.microsoft.com/office/powerpoint/2010/main" val="224816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69004-F913-47CC-966D-5B45EAB8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Esser</a:t>
            </a:r>
            <a:r>
              <a:rPr lang="en-US" dirty="0"/>
              <a:t> 2.0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8CDF5-EF2C-45B1-9C4D-68532F810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9156" y="4014726"/>
            <a:ext cx="8939784" cy="1124536"/>
          </a:xfrm>
        </p:spPr>
        <p:txBody>
          <a:bodyPr/>
          <a:lstStyle/>
          <a:p>
            <a:r>
              <a:rPr lang="en-US" dirty="0"/>
              <a:t>May 2021 to June 2023</a:t>
            </a:r>
          </a:p>
          <a:p>
            <a:r>
              <a:rPr lang="en-US" dirty="0"/>
              <a:t>Total Allocations: 1,439,623.93</a:t>
            </a:r>
          </a:p>
        </p:txBody>
      </p:sp>
    </p:spTree>
    <p:extLst>
      <p:ext uri="{BB962C8B-B14F-4D97-AF65-F5344CB8AC3E}">
        <p14:creationId xmlns:p14="http://schemas.microsoft.com/office/powerpoint/2010/main" val="49785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B01EBD-7E88-402E-B817-C3113A1FA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ESSER 2.0 Focus Areas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A8D3BF-C1CD-4123-A0C4-550505610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Allowable uses of funds:</a:t>
            </a:r>
          </a:p>
          <a:p>
            <a:r>
              <a:rPr lang="en-US" sz="2800" dirty="0"/>
              <a:t>Addressing learning loss among students</a:t>
            </a:r>
          </a:p>
          <a:p>
            <a:r>
              <a:rPr lang="en-US" sz="2800" dirty="0"/>
              <a:t>School facility repairs and improvement to enable operation of schools to reduce risk of virus transmission and exposure to environmental health hazards, and to support health needs.</a:t>
            </a:r>
          </a:p>
          <a:p>
            <a:r>
              <a:rPr lang="en-US" sz="2800" dirty="0"/>
              <a:t>Addressing learning growth among all students</a:t>
            </a:r>
          </a:p>
        </p:txBody>
      </p:sp>
    </p:spTree>
    <p:extLst>
      <p:ext uri="{BB962C8B-B14F-4D97-AF65-F5344CB8AC3E}">
        <p14:creationId xmlns:p14="http://schemas.microsoft.com/office/powerpoint/2010/main" val="367249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8837-D36F-475F-934E-9FAC3462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Investments/Projects to be completed with remaining funds: $791,014.83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837E0-EF21-438B-A953-BD6B2A8D215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Summer School Teachers with benefits</a:t>
            </a:r>
          </a:p>
          <a:p>
            <a:r>
              <a:rPr lang="en-US" dirty="0"/>
              <a:t>Summer School materials</a:t>
            </a:r>
          </a:p>
          <a:p>
            <a:r>
              <a:rPr lang="en-US" dirty="0"/>
              <a:t>Summer School snacks</a:t>
            </a:r>
          </a:p>
          <a:p>
            <a:r>
              <a:rPr lang="en-US" dirty="0"/>
              <a:t>CCHS weather station –STEM </a:t>
            </a:r>
          </a:p>
          <a:p>
            <a:r>
              <a:rPr lang="en-US" dirty="0"/>
              <a:t>9</a:t>
            </a:r>
            <a:r>
              <a:rPr lang="en-US" baseline="30000" dirty="0"/>
              <a:t>th</a:t>
            </a:r>
            <a:r>
              <a:rPr lang="en-US" dirty="0"/>
              <a:t> grade orientation night</a:t>
            </a:r>
          </a:p>
          <a:p>
            <a:r>
              <a:rPr lang="en-US" dirty="0"/>
              <a:t>One nurse</a:t>
            </a:r>
          </a:p>
          <a:p>
            <a:r>
              <a:rPr lang="en-US" dirty="0"/>
              <a:t>COVID supplies: cleaning/disinfecting supplies</a:t>
            </a:r>
          </a:p>
          <a:p>
            <a:r>
              <a:rPr lang="en-US" dirty="0"/>
              <a:t>Bonus stipends for all employees</a:t>
            </a:r>
          </a:p>
          <a:p>
            <a:r>
              <a:rPr lang="en-US" dirty="0"/>
              <a:t>Computer carts</a:t>
            </a:r>
          </a:p>
          <a:p>
            <a:r>
              <a:rPr lang="en-US" dirty="0"/>
              <a:t>Hot spots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83272-614E-47CD-93A3-933447C42E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School bus</a:t>
            </a:r>
          </a:p>
          <a:p>
            <a:r>
              <a:rPr lang="en-US" dirty="0"/>
              <a:t>School van</a:t>
            </a:r>
          </a:p>
          <a:p>
            <a:r>
              <a:rPr lang="en-US" dirty="0"/>
              <a:t>HVACs at MCES and FES</a:t>
            </a:r>
          </a:p>
          <a:p>
            <a:r>
              <a:rPr lang="en-US" dirty="0"/>
              <a:t>CCMS kitchen/cafeteria</a:t>
            </a:r>
          </a:p>
          <a:p>
            <a:r>
              <a:rPr lang="en-US" dirty="0"/>
              <a:t>CCMS combi-oven</a:t>
            </a:r>
          </a:p>
          <a:p>
            <a:r>
              <a:rPr lang="en-US" dirty="0"/>
              <a:t>CCMS cooler and freezer</a:t>
            </a:r>
          </a:p>
          <a:p>
            <a:r>
              <a:rPr lang="en-US" dirty="0"/>
              <a:t>GES playground and outdoor classroom</a:t>
            </a:r>
          </a:p>
          <a:p>
            <a:r>
              <a:rPr lang="en-US" dirty="0"/>
              <a:t>LRE outdoor classroom space</a:t>
            </a:r>
          </a:p>
          <a:p>
            <a:r>
              <a:rPr lang="en-US" dirty="0"/>
              <a:t>CCMS LRE walkway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49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69004-F913-47CC-966D-5B45EAB8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Esser</a:t>
            </a:r>
            <a:r>
              <a:rPr lang="en-US" dirty="0"/>
              <a:t> 3.0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8CDF5-EF2C-45B1-9C4D-68532F810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9156" y="4108913"/>
            <a:ext cx="8939784" cy="1030349"/>
          </a:xfrm>
        </p:spPr>
        <p:txBody>
          <a:bodyPr/>
          <a:lstStyle/>
          <a:p>
            <a:r>
              <a:rPr lang="en-US" dirty="0"/>
              <a:t>July 2021 to June 2024</a:t>
            </a:r>
          </a:p>
          <a:p>
            <a:r>
              <a:rPr lang="en-US" dirty="0"/>
              <a:t>Total Allocations: 3,233,190.84</a:t>
            </a:r>
          </a:p>
        </p:txBody>
      </p:sp>
    </p:spTree>
    <p:extLst>
      <p:ext uri="{BB962C8B-B14F-4D97-AF65-F5344CB8AC3E}">
        <p14:creationId xmlns:p14="http://schemas.microsoft.com/office/powerpoint/2010/main" val="1248171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8837-D36F-475F-934E-9FAC3462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ESSER 3.0 Focus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837E0-EF21-438B-A953-BD6B2A8D2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LEA must reserve at least 20% of funds to accomplish the following: </a:t>
            </a:r>
          </a:p>
          <a:p>
            <a:r>
              <a:rPr lang="en-US" sz="2000" dirty="0"/>
              <a:t>1. address learning loss through the implementation of evidence-based interventions</a:t>
            </a:r>
          </a:p>
          <a:p>
            <a:r>
              <a:rPr lang="en-US" sz="2000" dirty="0"/>
              <a:t>2. ensure that those interventions respond to student’s social, emotional, and academic needs</a:t>
            </a:r>
          </a:p>
          <a:p>
            <a:r>
              <a:rPr lang="en-US" sz="2000" dirty="0"/>
              <a:t>3. address the disproportionate impact of COVID-19 on underrepresented student subgroups</a:t>
            </a:r>
          </a:p>
          <a:p>
            <a:r>
              <a:rPr lang="en-US" sz="2000" dirty="0"/>
              <a:t>Reopen safely and remain open</a:t>
            </a:r>
          </a:p>
        </p:txBody>
      </p:sp>
    </p:spTree>
    <p:extLst>
      <p:ext uri="{BB962C8B-B14F-4D97-AF65-F5344CB8AC3E}">
        <p14:creationId xmlns:p14="http://schemas.microsoft.com/office/powerpoint/2010/main" val="61694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56EFF-7683-4AA8-8827-CF2E7D8D5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ESSER 3.0 Possible Funding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3667D-B933-460E-9834-AF2D155B3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r>
              <a:rPr lang="en-US" sz="2400" dirty="0">
                <a:solidFill>
                  <a:prstClr val="black"/>
                </a:solidFill>
              </a:rPr>
              <a:t>Academics: TN All Corps, Summer Programming, High Quality Instructional Materials, Literacy Support</a:t>
            </a:r>
          </a:p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r>
              <a:rPr lang="en-US" sz="2400" dirty="0">
                <a:solidFill>
                  <a:prstClr val="black"/>
                </a:solidFill>
              </a:rPr>
              <a:t>Student Readiness: ACT, AP Courses, Transition Counseling for 9</a:t>
            </a:r>
            <a:r>
              <a:rPr lang="en-US" sz="2400" baseline="30000" dirty="0">
                <a:solidFill>
                  <a:prstClr val="black"/>
                </a:solidFill>
              </a:rPr>
              <a:t>th</a:t>
            </a:r>
            <a:r>
              <a:rPr lang="en-US" sz="2400" dirty="0">
                <a:solidFill>
                  <a:prstClr val="black"/>
                </a:solidFill>
              </a:rPr>
              <a:t> grade and 10</a:t>
            </a:r>
            <a:r>
              <a:rPr lang="en-US" sz="2400" baseline="30000" dirty="0">
                <a:solidFill>
                  <a:prstClr val="black"/>
                </a:solidFill>
              </a:rPr>
              <a:t>th</a:t>
            </a:r>
            <a:r>
              <a:rPr lang="en-US" sz="2400" dirty="0">
                <a:solidFill>
                  <a:prstClr val="black"/>
                </a:solidFill>
              </a:rPr>
              <a:t> grade, CTE Programs and Equipment, Special Education Services</a:t>
            </a:r>
          </a:p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r>
              <a:rPr lang="en-US" sz="2400" dirty="0">
                <a:solidFill>
                  <a:prstClr val="black"/>
                </a:solidFill>
              </a:rPr>
              <a:t>Educators: Bonus, Class Size Reduction</a:t>
            </a:r>
          </a:p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r>
              <a:rPr lang="en-US" sz="2400" dirty="0">
                <a:solidFill>
                  <a:prstClr val="black"/>
                </a:solidFill>
              </a:rPr>
              <a:t>Well-being: Mental health and school nurses</a:t>
            </a:r>
          </a:p>
          <a:p>
            <a:pPr lvl="0">
              <a:buClr>
                <a:prstClr val="black">
                  <a:lumMod val="85000"/>
                  <a:lumOff val="15000"/>
                </a:prstClr>
              </a:buClr>
            </a:pPr>
            <a:r>
              <a:rPr lang="en-US" sz="2400" dirty="0">
                <a:solidFill>
                  <a:prstClr val="black"/>
                </a:solidFill>
              </a:rPr>
              <a:t>Other: Technology, Infrastructure, Monitoring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78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C7D951C-BEE0-494B-8CC0-1078A9E4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Crockett County’s Spending Plan &amp;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DB5BB-7DDF-40D9-9E35-DE211CC0CA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Interventionists at MCES and GES to work with students in Grades K-2 in literacy</a:t>
            </a:r>
          </a:p>
          <a:p>
            <a:r>
              <a:rPr lang="en-US" dirty="0"/>
              <a:t>Kindergarten assistants for MCES, FES, and GES to work with K teachers and students</a:t>
            </a:r>
          </a:p>
          <a:p>
            <a:r>
              <a:rPr lang="en-US" dirty="0"/>
              <a:t>Additional 3</a:t>
            </a:r>
            <a:r>
              <a:rPr lang="en-US" baseline="30000" dirty="0"/>
              <a:t>rd</a:t>
            </a:r>
            <a:r>
              <a:rPr lang="en-US" dirty="0"/>
              <a:t> grade teacher at FES to reduce classroom size</a:t>
            </a:r>
          </a:p>
          <a:p>
            <a:r>
              <a:rPr lang="en-US" dirty="0"/>
              <a:t>Summer School teachers salaries with benefits</a:t>
            </a:r>
          </a:p>
          <a:p>
            <a:r>
              <a:rPr lang="en-US" dirty="0"/>
              <a:t>ACT Mastery Prep consultant and materials for CCHS</a:t>
            </a:r>
          </a:p>
          <a:p>
            <a:r>
              <a:rPr lang="en-US" dirty="0"/>
              <a:t>Nurses</a:t>
            </a:r>
          </a:p>
          <a:p>
            <a:r>
              <a:rPr lang="en-US" dirty="0"/>
              <a:t>College Success Coach CCHS</a:t>
            </a:r>
          </a:p>
          <a:p>
            <a:r>
              <a:rPr lang="en-US" dirty="0"/>
              <a:t>School Psychologist</a:t>
            </a:r>
          </a:p>
          <a:p>
            <a:r>
              <a:rPr lang="en-US" dirty="0"/>
              <a:t>ESSER bonus stipends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C85B59-44C7-4503-B312-DE4926D8392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ESSER project manager</a:t>
            </a:r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and 9</a:t>
            </a:r>
            <a:r>
              <a:rPr lang="en-US" baseline="30000" dirty="0"/>
              <a:t>th</a:t>
            </a:r>
            <a:r>
              <a:rPr lang="en-US" dirty="0"/>
              <a:t> grade orientation nights</a:t>
            </a:r>
          </a:p>
          <a:p>
            <a:r>
              <a:rPr lang="en-US" dirty="0"/>
              <a:t>Summer school bus and cafeteria employees</a:t>
            </a:r>
          </a:p>
          <a:p>
            <a:r>
              <a:rPr lang="en-US" dirty="0"/>
              <a:t>Summer school </a:t>
            </a:r>
            <a:r>
              <a:rPr lang="en-US" dirty="0" err="1"/>
              <a:t>sancks</a:t>
            </a:r>
            <a:endParaRPr lang="en-US" dirty="0"/>
          </a:p>
          <a:p>
            <a:r>
              <a:rPr lang="en-US" dirty="0" err="1"/>
              <a:t>Ipads</a:t>
            </a:r>
            <a:endParaRPr lang="en-US" dirty="0"/>
          </a:p>
          <a:p>
            <a:r>
              <a:rPr lang="en-US" dirty="0"/>
              <a:t>High Quality Instructional Materials for Math, Literacy, STEM</a:t>
            </a:r>
          </a:p>
          <a:p>
            <a:r>
              <a:rPr lang="en-US" dirty="0" err="1"/>
              <a:t>Paloalto</a:t>
            </a:r>
            <a:r>
              <a:rPr lang="en-US" dirty="0"/>
              <a:t> hardware</a:t>
            </a:r>
          </a:p>
          <a:p>
            <a:r>
              <a:rPr lang="en-US" dirty="0"/>
              <a:t>GES kitchen and cafeteria expansion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754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78837-D36F-475F-934E-9FAC34628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your feedback.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837E0-EF21-438B-A953-BD6B2A8D2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It is our goal as a district to include your valued input on our spending plan for ESSER 3.0 funding.</a:t>
            </a:r>
          </a:p>
          <a:p>
            <a:r>
              <a:rPr lang="en-US" sz="2400" dirty="0"/>
              <a:t>If you would like to share feedback, you may:</a:t>
            </a:r>
          </a:p>
          <a:p>
            <a:r>
              <a:rPr lang="en-US" sz="2400" dirty="0"/>
              <a:t>Complete the following anonymous survey by clicking this link:</a:t>
            </a:r>
          </a:p>
          <a:p>
            <a:r>
              <a:rPr lang="en-US" sz="2400" dirty="0">
                <a:hlinkClick r:id="rId2"/>
              </a:rPr>
              <a:t>https://forms.office.com/Pages/ResponsePage.aspx?id=-vSogAdP5Ei-h_uQaIc4Nl477BDav4RGrWLRkAhtM9RURUVFVjNOMVNEV0MxTkFaUEJRM0RRSURDMC4u</a:t>
            </a:r>
            <a:endParaRPr lang="en-US" sz="2400" dirty="0"/>
          </a:p>
          <a:p>
            <a:r>
              <a:rPr lang="en-US" sz="2400"/>
              <a:t>Or </a:t>
            </a:r>
            <a:r>
              <a:rPr lang="en-US" sz="2400" dirty="0"/>
              <a:t>you may email us at the following address:</a:t>
            </a:r>
          </a:p>
          <a:p>
            <a:r>
              <a:rPr lang="en-US" sz="2400" dirty="0"/>
              <a:t>esser3@crockettcavs.net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197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{51A3FAC6-B8A2-4533-9AB0-EB932378B2EE}tf78438558_win32</Template>
  <TotalTime>267</TotalTime>
  <Words>620</Words>
  <Application>Microsoft Office PowerPoint</Application>
  <PresentationFormat>Widescreen</PresentationFormat>
  <Paragraphs>90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Century Gothic</vt:lpstr>
      <vt:lpstr>Garamond</vt:lpstr>
      <vt:lpstr>SavonVTI</vt:lpstr>
      <vt:lpstr>Updated Esser Funding Crockett County Public Facing Presentation</vt:lpstr>
      <vt:lpstr>What is ESSER funding?</vt:lpstr>
      <vt:lpstr>PowerPoint Presentation</vt:lpstr>
      <vt:lpstr>Esser 1.0</vt:lpstr>
      <vt:lpstr>ESSER 1.0 Focus Areas</vt:lpstr>
      <vt:lpstr>Crockett County’s Spending Plan and Budget</vt:lpstr>
      <vt:lpstr>Esser 2.0</vt:lpstr>
      <vt:lpstr>ESSER 2.0 Focus Areas</vt:lpstr>
      <vt:lpstr>Investments/Projects to be completed with remaining funds: $791,014.83</vt:lpstr>
      <vt:lpstr>Esser 3.0</vt:lpstr>
      <vt:lpstr>ESSER 3.0 Focus Areas</vt:lpstr>
      <vt:lpstr>ESSER 3.0 Possible Funding Projects</vt:lpstr>
      <vt:lpstr>Crockett County’s Spending Plan &amp; Budget</vt:lpstr>
      <vt:lpstr>We need your feedback.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Esser Funding</dc:title>
  <dc:creator>Judy Hoover</dc:creator>
  <cp:lastModifiedBy>Katie Mansfield</cp:lastModifiedBy>
  <cp:revision>20</cp:revision>
  <dcterms:created xsi:type="dcterms:W3CDTF">2021-05-19T16:49:38Z</dcterms:created>
  <dcterms:modified xsi:type="dcterms:W3CDTF">2021-12-06T17:42:16Z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