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Poppins"/>
      <p:regular r:id="rId21"/>
      <p:bold r:id="rId22"/>
      <p:italic r:id="rId23"/>
      <p:boldItalic r:id="rId24"/>
    </p:embeddedFont>
    <p:embeddedFont>
      <p:font typeface="Poppins Light"/>
      <p:regular r:id="rId25"/>
      <p:bold r:id="rId26"/>
      <p:italic r:id="rId27"/>
      <p:boldItalic r:id="rId28"/>
    </p:embeddedFont>
    <p:embeddedFont>
      <p:font typeface="Tahoma"/>
      <p:regular r:id="rId29"/>
      <p:bold r:id="rId30"/>
    </p:embeddedFont>
    <p:embeddedFont>
      <p:font typeface="Source Sans Pro"/>
      <p:regular r:id="rId31"/>
      <p:bold r:id="rId32"/>
      <p:italic r:id="rId33"/>
      <p:boldItalic r:id="rId34"/>
    </p:embeddedFont>
    <p:embeddedFont>
      <p:font typeface="Century Gothic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oppinsLight-bold.fntdata"/><Relationship Id="rId25" Type="http://schemas.openxmlformats.org/officeDocument/2006/relationships/font" Target="fonts/PoppinsLight-regular.fntdata"/><Relationship Id="rId28" Type="http://schemas.openxmlformats.org/officeDocument/2006/relationships/font" Target="fonts/PoppinsLight-boldItalic.fntdata"/><Relationship Id="rId27" Type="http://schemas.openxmlformats.org/officeDocument/2006/relationships/font" Target="fonts/PoppinsLigh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Tahoma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SourceSansPro-regular.fntdata"/><Relationship Id="rId30" Type="http://schemas.openxmlformats.org/officeDocument/2006/relationships/font" Target="fonts/Tahoma-bold.fntdata"/><Relationship Id="rId11" Type="http://schemas.openxmlformats.org/officeDocument/2006/relationships/slide" Target="slides/slide7.xml"/><Relationship Id="rId33" Type="http://schemas.openxmlformats.org/officeDocument/2006/relationships/font" Target="fonts/SourceSansPro-italic.fntdata"/><Relationship Id="rId10" Type="http://schemas.openxmlformats.org/officeDocument/2006/relationships/slide" Target="slides/slide6.xml"/><Relationship Id="rId32" Type="http://schemas.openxmlformats.org/officeDocument/2006/relationships/font" Target="fonts/SourceSansPro-bold.fntdata"/><Relationship Id="rId13" Type="http://schemas.openxmlformats.org/officeDocument/2006/relationships/slide" Target="slides/slide9.xml"/><Relationship Id="rId35" Type="http://schemas.openxmlformats.org/officeDocument/2006/relationships/font" Target="fonts/CenturyGothic-regular.fntdata"/><Relationship Id="rId12" Type="http://schemas.openxmlformats.org/officeDocument/2006/relationships/slide" Target="slides/slide8.xml"/><Relationship Id="rId34" Type="http://schemas.openxmlformats.org/officeDocument/2006/relationships/font" Target="fonts/SourceSansPro-boldItalic.fntdata"/><Relationship Id="rId15" Type="http://schemas.openxmlformats.org/officeDocument/2006/relationships/slide" Target="slides/slide11.xml"/><Relationship Id="rId37" Type="http://schemas.openxmlformats.org/officeDocument/2006/relationships/font" Target="fonts/CenturyGothic-italic.fntdata"/><Relationship Id="rId14" Type="http://schemas.openxmlformats.org/officeDocument/2006/relationships/slide" Target="slides/slide10.xml"/><Relationship Id="rId36" Type="http://schemas.openxmlformats.org/officeDocument/2006/relationships/font" Target="fonts/CenturyGothic-bold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38" Type="http://schemas.openxmlformats.org/officeDocument/2006/relationships/font" Target="fonts/CenturyGothic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9ccea1f28_0_302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49ccea1f28_0_302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49ccea1f28_0_320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49ccea1f28_0_320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9ccea1f28_0_327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49ccea1f28_0_327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9ccea1f28_0_339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49ccea1f28_0_339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49ccea1f28_0_614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49ccea1f28_0_614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49ccea1f28_0_349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49ccea1f28_0_349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9ccea1f28_0_359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49ccea1f28_0_359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49ccea1f28_0_369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49ccea1f28_0_369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49ccea1f28_0_379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49ccea1f28_0_379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49ccea1f28_0_389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49ccea1f28_0_389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49ccea1f28_0_397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49ccea1f28_0_397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49ccea1f28_0_407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49ccea1f28_0_407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49ccea1f28_0_417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49ccea1f28_0_417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49ccea1f28_0_425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g49ccea1f28_0_425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49ccea1f28_0_434:notes"/>
          <p:cNvSpPr txBox="1"/>
          <p:nvPr>
            <p:ph idx="1" type="body"/>
          </p:nvPr>
        </p:nvSpPr>
        <p:spPr>
          <a:xfrm>
            <a:off x="903840" y="4373692"/>
            <a:ext cx="5050200" cy="4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49ccea1f28_0_434:notes"/>
          <p:cNvSpPr/>
          <p:nvPr>
            <p:ph idx="2" type="sldImg"/>
          </p:nvPr>
        </p:nvSpPr>
        <p:spPr>
          <a:xfrm>
            <a:off x="349422" y="668311"/>
            <a:ext cx="6159300" cy="3483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92400" y="-407850"/>
            <a:ext cx="5959200" cy="5959200"/>
          </a:xfrm>
          <a:prstGeom prst="ellipse">
            <a:avLst/>
          </a:prstGeom>
          <a:solidFill>
            <a:srgbClr val="000000">
              <a:alpha val="2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501210" y="175873"/>
            <a:ext cx="2451351" cy="2451351"/>
            <a:chOff x="6680825" y="2549350"/>
            <a:chExt cx="1539600" cy="1539600"/>
          </a:xfrm>
        </p:grpSpPr>
        <p:sp>
          <p:nvSpPr>
            <p:cNvPr id="12" name="Google Shape;12;p2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fmla="val 495" name="adj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6427669" y="2502633"/>
            <a:ext cx="2324700" cy="2324700"/>
            <a:chOff x="-474900" y="321200"/>
            <a:chExt cx="2324700" cy="2324700"/>
          </a:xfrm>
        </p:grpSpPr>
        <p:sp>
          <p:nvSpPr>
            <p:cNvPr id="16" name="Google Shape;16;p2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" name="Google Shape;20;p2"/>
          <p:cNvSpPr txBox="1"/>
          <p:nvPr>
            <p:ph type="ctrTitle"/>
          </p:nvPr>
        </p:nvSpPr>
        <p:spPr>
          <a:xfrm>
            <a:off x="2211600" y="1991850"/>
            <a:ext cx="4720800" cy="1159800"/>
          </a:xfrm>
          <a:prstGeom prst="rect">
            <a:avLst/>
          </a:prstGeom>
          <a:effectLst>
            <a:outerShdw blurRad="85725" rotWithShape="0" algn="bl" dir="540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solidFill>
          <a:srgbClr val="0000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1592400" y="-407850"/>
            <a:ext cx="5959200" cy="595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" name="Google Shape;23;p3"/>
          <p:cNvGrpSpPr/>
          <p:nvPr/>
        </p:nvGrpSpPr>
        <p:grpSpPr>
          <a:xfrm>
            <a:off x="6427669" y="2502633"/>
            <a:ext cx="2324700" cy="2324700"/>
            <a:chOff x="-474900" y="321200"/>
            <a:chExt cx="2324700" cy="2324700"/>
          </a:xfrm>
        </p:grpSpPr>
        <p:sp>
          <p:nvSpPr>
            <p:cNvPr id="24" name="Google Shape;24;p3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3"/>
          <p:cNvSpPr txBox="1"/>
          <p:nvPr>
            <p:ph type="ctrTitle"/>
          </p:nvPr>
        </p:nvSpPr>
        <p:spPr>
          <a:xfrm>
            <a:off x="2569800" y="2236800"/>
            <a:ext cx="4004400" cy="956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29" name="Google Shape;29;p3"/>
          <p:cNvSpPr txBox="1"/>
          <p:nvPr>
            <p:ph idx="1" type="subTitle"/>
          </p:nvPr>
        </p:nvSpPr>
        <p:spPr>
          <a:xfrm>
            <a:off x="2569800" y="3188701"/>
            <a:ext cx="4004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grpSp>
        <p:nvGrpSpPr>
          <p:cNvPr id="30" name="Google Shape;30;p3"/>
          <p:cNvGrpSpPr/>
          <p:nvPr/>
        </p:nvGrpSpPr>
        <p:grpSpPr>
          <a:xfrm>
            <a:off x="764825" y="439375"/>
            <a:ext cx="1924500" cy="1924500"/>
            <a:chOff x="6680825" y="2549350"/>
            <a:chExt cx="1539600" cy="1539600"/>
          </a:xfrm>
        </p:grpSpPr>
        <p:sp>
          <p:nvSpPr>
            <p:cNvPr id="31" name="Google Shape;31;p3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666666">
                <a:alpha val="526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666666">
                <a:alpha val="526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fmla="val 495" name="adj"/>
              </a:avLst>
            </a:prstGeom>
            <a:solidFill>
              <a:srgbClr val="666666">
                <a:alpha val="526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4"/>
          <p:cNvGrpSpPr/>
          <p:nvPr/>
        </p:nvGrpSpPr>
        <p:grpSpPr>
          <a:xfrm>
            <a:off x="818844" y="502333"/>
            <a:ext cx="2324700" cy="2324700"/>
            <a:chOff x="-474900" y="321200"/>
            <a:chExt cx="2324700" cy="2324700"/>
          </a:xfrm>
        </p:grpSpPr>
        <p:sp>
          <p:nvSpPr>
            <p:cNvPr id="36" name="Google Shape;36;p4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4"/>
          <p:cNvSpPr/>
          <p:nvPr/>
        </p:nvSpPr>
        <p:spPr>
          <a:xfrm>
            <a:off x="1794525" y="-407900"/>
            <a:ext cx="5959200" cy="59592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2385525" y="1310550"/>
            <a:ext cx="4777200" cy="3265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93700" lvl="0" marL="457200" rtl="0">
              <a:spcBef>
                <a:spcPts val="600"/>
              </a:spcBef>
              <a:spcAft>
                <a:spcPts val="0"/>
              </a:spcAft>
              <a:buSzPts val="2600"/>
              <a:buFont typeface="Poppins"/>
              <a:buChar char="￮"/>
              <a:defRPr b="1" sz="2600">
                <a:latin typeface="Poppins"/>
                <a:ea typeface="Poppins"/>
                <a:cs typeface="Poppins"/>
                <a:sym typeface="Poppins"/>
              </a:defRPr>
            </a:lvl1pPr>
            <a:lvl2pPr indent="-393700" lvl="1" marL="9144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￮"/>
              <a:defRPr b="1" sz="2600">
                <a:latin typeface="Poppins"/>
                <a:ea typeface="Poppins"/>
                <a:cs typeface="Poppins"/>
                <a:sym typeface="Poppins"/>
              </a:defRPr>
            </a:lvl2pPr>
            <a:lvl3pPr indent="-393700" lvl="2" marL="13716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￮"/>
              <a:defRPr b="1" sz="2600">
                <a:latin typeface="Poppins"/>
                <a:ea typeface="Poppins"/>
                <a:cs typeface="Poppins"/>
                <a:sym typeface="Poppins"/>
              </a:defRPr>
            </a:lvl3pPr>
            <a:lvl4pPr indent="-393700" lvl="3" marL="18288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●"/>
              <a:defRPr b="1" sz="2600">
                <a:latin typeface="Poppins"/>
                <a:ea typeface="Poppins"/>
                <a:cs typeface="Poppins"/>
                <a:sym typeface="Poppins"/>
              </a:defRPr>
            </a:lvl4pPr>
            <a:lvl5pPr indent="-393700" lvl="4" marL="22860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○"/>
              <a:defRPr b="1" sz="2600">
                <a:latin typeface="Poppins"/>
                <a:ea typeface="Poppins"/>
                <a:cs typeface="Poppins"/>
                <a:sym typeface="Poppins"/>
              </a:defRPr>
            </a:lvl5pPr>
            <a:lvl6pPr indent="-393700" lvl="5" marL="27432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■"/>
              <a:defRPr b="1" sz="2600">
                <a:latin typeface="Poppins"/>
                <a:ea typeface="Poppins"/>
                <a:cs typeface="Poppins"/>
                <a:sym typeface="Poppins"/>
              </a:defRPr>
            </a:lvl6pPr>
            <a:lvl7pPr indent="-393700" lvl="6" marL="32004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●"/>
              <a:defRPr b="1" sz="2600">
                <a:latin typeface="Poppins"/>
                <a:ea typeface="Poppins"/>
                <a:cs typeface="Poppins"/>
                <a:sym typeface="Poppins"/>
              </a:defRPr>
            </a:lvl7pPr>
            <a:lvl8pPr indent="-393700" lvl="7" marL="3657600" rtl="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○"/>
              <a:defRPr b="1" sz="2600">
                <a:latin typeface="Poppins"/>
                <a:ea typeface="Poppins"/>
                <a:cs typeface="Poppins"/>
                <a:sym typeface="Poppins"/>
              </a:defRPr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Font typeface="Poppins"/>
              <a:buChar char="■"/>
              <a:defRPr b="1" sz="2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3" name="Google Shape;43;p4"/>
          <p:cNvSpPr txBox="1"/>
          <p:nvPr/>
        </p:nvSpPr>
        <p:spPr>
          <a:xfrm>
            <a:off x="1599200" y="1326625"/>
            <a:ext cx="7641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Poppins"/>
                <a:ea typeface="Poppins"/>
                <a:cs typeface="Poppins"/>
                <a:sym typeface="Poppins"/>
              </a:rPr>
              <a:t>“</a:t>
            </a:r>
            <a:endParaRPr b="1" sz="7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" name="Google Shape;44;p4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>
            <a:off x="6081700" y="764000"/>
            <a:ext cx="3615600" cy="3615600"/>
          </a:xfrm>
          <a:prstGeom prst="ellipse">
            <a:avLst/>
          </a:prstGeom>
          <a:noFill/>
          <a:ln cap="flat" cmpd="sng" w="9525">
            <a:solidFill>
              <a:srgbClr val="E8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" name="Google Shape;47;p5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48" name="Google Shape;48;p5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5"/>
          <p:cNvSpPr txBox="1"/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1" type="body"/>
          </p:nvPr>
        </p:nvSpPr>
        <p:spPr>
          <a:xfrm>
            <a:off x="1069625" y="1958050"/>
            <a:ext cx="4608000" cy="2618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>
              <a:spcBef>
                <a:spcPts val="600"/>
              </a:spcBef>
              <a:spcAft>
                <a:spcPts val="0"/>
              </a:spcAft>
              <a:buSzPts val="1600"/>
              <a:buChar char="￮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5"/>
          <p:cNvSpPr/>
          <p:nvPr/>
        </p:nvSpPr>
        <p:spPr>
          <a:xfrm>
            <a:off x="6272900" y="955200"/>
            <a:ext cx="3233100" cy="32331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+ big image">
  <p:cSld name="TITLE_AND_BODY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5142675" y="358375"/>
            <a:ext cx="4426800" cy="4426800"/>
          </a:xfrm>
          <a:prstGeom prst="ellipse">
            <a:avLst/>
          </a:prstGeom>
          <a:noFill/>
          <a:ln cap="flat" cmpd="sng" w="9525">
            <a:solidFill>
              <a:srgbClr val="E8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6"/>
          <p:cNvSpPr/>
          <p:nvPr/>
        </p:nvSpPr>
        <p:spPr>
          <a:xfrm>
            <a:off x="5376775" y="592475"/>
            <a:ext cx="3958500" cy="39585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" name="Google Shape;60;p6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61" name="Google Shape;61;p6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Google Shape;65;p6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 txBox="1"/>
          <p:nvPr>
            <p:ph type="title"/>
          </p:nvPr>
        </p:nvSpPr>
        <p:spPr>
          <a:xfrm>
            <a:off x="457200" y="1166125"/>
            <a:ext cx="4504800" cy="683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7" name="Google Shape;67;p6"/>
          <p:cNvSpPr txBox="1"/>
          <p:nvPr>
            <p:ph idx="1" type="body"/>
          </p:nvPr>
        </p:nvSpPr>
        <p:spPr>
          <a:xfrm>
            <a:off x="985679" y="1958050"/>
            <a:ext cx="3976500" cy="2618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￮"/>
              <a:defRPr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68" name="Google Shape;68;p6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7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71" name="Google Shape;71;p7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Google Shape;75;p7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7"/>
          <p:cNvSpPr txBox="1"/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77" name="Google Shape;77;p7"/>
          <p:cNvSpPr txBox="1"/>
          <p:nvPr>
            <p:ph idx="1" type="body"/>
          </p:nvPr>
        </p:nvSpPr>
        <p:spPr>
          <a:xfrm>
            <a:off x="1069625" y="1958050"/>
            <a:ext cx="2236800" cy="2618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￮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78" name="Google Shape;78;p7"/>
          <p:cNvSpPr txBox="1"/>
          <p:nvPr>
            <p:ph idx="2" type="body"/>
          </p:nvPr>
        </p:nvSpPr>
        <p:spPr>
          <a:xfrm>
            <a:off x="3440857" y="1958050"/>
            <a:ext cx="2236800" cy="2618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￮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79" name="Google Shape;79;p7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" name="Google Shape;80;p7"/>
          <p:cNvSpPr/>
          <p:nvPr/>
        </p:nvSpPr>
        <p:spPr>
          <a:xfrm>
            <a:off x="6081700" y="764000"/>
            <a:ext cx="3615600" cy="3615600"/>
          </a:xfrm>
          <a:prstGeom prst="ellipse">
            <a:avLst/>
          </a:prstGeom>
          <a:noFill/>
          <a:ln cap="flat" cmpd="sng" w="9525">
            <a:solidFill>
              <a:srgbClr val="E8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7"/>
          <p:cNvSpPr/>
          <p:nvPr/>
        </p:nvSpPr>
        <p:spPr>
          <a:xfrm>
            <a:off x="6272900" y="955200"/>
            <a:ext cx="3233100" cy="32331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8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84" name="Google Shape;84;p8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8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8"/>
          <p:cNvSpPr txBox="1"/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" type="body"/>
          </p:nvPr>
        </p:nvSpPr>
        <p:spPr>
          <a:xfrm>
            <a:off x="1069625" y="1958050"/>
            <a:ext cx="1485300" cy="2618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98450" lvl="0" marL="45720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  <p:sp>
        <p:nvSpPr>
          <p:cNvPr id="91" name="Google Shape;91;p8"/>
          <p:cNvSpPr txBox="1"/>
          <p:nvPr>
            <p:ph idx="2" type="body"/>
          </p:nvPr>
        </p:nvSpPr>
        <p:spPr>
          <a:xfrm>
            <a:off x="2630936" y="1958050"/>
            <a:ext cx="1485300" cy="2618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98450" lvl="0" marL="45720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  <p:sp>
        <p:nvSpPr>
          <p:cNvPr id="92" name="Google Shape;92;p8"/>
          <p:cNvSpPr txBox="1"/>
          <p:nvPr>
            <p:ph idx="3" type="body"/>
          </p:nvPr>
        </p:nvSpPr>
        <p:spPr>
          <a:xfrm>
            <a:off x="4192246" y="1958050"/>
            <a:ext cx="1485300" cy="2618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98450" lvl="0" marL="45720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  <p:sp>
        <p:nvSpPr>
          <p:cNvPr id="93" name="Google Shape;93;p8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8"/>
          <p:cNvSpPr/>
          <p:nvPr/>
        </p:nvSpPr>
        <p:spPr>
          <a:xfrm>
            <a:off x="6081700" y="764000"/>
            <a:ext cx="3615600" cy="3615600"/>
          </a:xfrm>
          <a:prstGeom prst="ellipse">
            <a:avLst/>
          </a:prstGeom>
          <a:noFill/>
          <a:ln cap="flat" cmpd="sng" w="9525">
            <a:solidFill>
              <a:srgbClr val="E8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8"/>
          <p:cNvSpPr/>
          <p:nvPr/>
        </p:nvSpPr>
        <p:spPr>
          <a:xfrm>
            <a:off x="6272900" y="955200"/>
            <a:ext cx="3233100" cy="32331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9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98" name="Google Shape;98;p9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9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9"/>
          <p:cNvSpPr txBox="1"/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4" name="Google Shape;104;p9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0"/>
          <p:cNvGrpSpPr/>
          <p:nvPr/>
        </p:nvGrpSpPr>
        <p:grpSpPr>
          <a:xfrm>
            <a:off x="308378" y="3811995"/>
            <a:ext cx="1844185" cy="1844185"/>
            <a:chOff x="-474900" y="321200"/>
            <a:chExt cx="2324700" cy="2324700"/>
          </a:xfrm>
        </p:grpSpPr>
        <p:sp>
          <p:nvSpPr>
            <p:cNvPr id="107" name="Google Shape;107;p10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0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0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0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" name="Google Shape;111;p10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0"/>
          <p:cNvSpPr txBox="1"/>
          <p:nvPr>
            <p:ph idx="1" type="body"/>
          </p:nvPr>
        </p:nvSpPr>
        <p:spPr>
          <a:xfrm>
            <a:off x="1069625" y="4406300"/>
            <a:ext cx="46080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113" name="Google Shape;113;p10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type A" type="blank">
  <p:cSld name="BLANK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/>
          <p:nvPr/>
        </p:nvSpPr>
        <p:spPr>
          <a:xfrm>
            <a:off x="764000" y="-1236275"/>
            <a:ext cx="7616100" cy="7616100"/>
          </a:xfrm>
          <a:prstGeom prst="ellipse">
            <a:avLst/>
          </a:prstGeom>
          <a:noFill/>
          <a:ln cap="flat" cmpd="sng" w="9525">
            <a:solidFill>
              <a:srgbClr val="E8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1"/>
          <p:cNvSpPr/>
          <p:nvPr/>
        </p:nvSpPr>
        <p:spPr>
          <a:xfrm>
            <a:off x="1198300" y="-801975"/>
            <a:ext cx="6747000" cy="6747000"/>
          </a:xfrm>
          <a:prstGeom prst="ellipse">
            <a:avLst/>
          </a:prstGeom>
          <a:noFill/>
          <a:ln cap="flat" cmpd="sng" w="9525">
            <a:solidFill>
              <a:srgbClr val="E8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1"/>
          <p:cNvSpPr/>
          <p:nvPr/>
        </p:nvSpPr>
        <p:spPr>
          <a:xfrm>
            <a:off x="2267900" y="267625"/>
            <a:ext cx="4608300" cy="4608300"/>
          </a:xfrm>
          <a:prstGeom prst="ellipse">
            <a:avLst/>
          </a:prstGeom>
          <a:noFill/>
          <a:ln cap="flat" cmpd="sng" w="9525">
            <a:solidFill>
              <a:srgbClr val="E8E8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1"/>
          <p:cNvSpPr/>
          <p:nvPr/>
        </p:nvSpPr>
        <p:spPr>
          <a:xfrm>
            <a:off x="-704850" y="-2705100"/>
            <a:ext cx="10553700" cy="10553700"/>
          </a:xfrm>
          <a:prstGeom prst="donut">
            <a:avLst>
              <a:gd fmla="val 10467" name="adj"/>
            </a:avLst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1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1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type B">
  <p:cSld name="BLANK_2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2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4" name="Google Shape;124;p12"/>
          <p:cNvGrpSpPr/>
          <p:nvPr/>
        </p:nvGrpSpPr>
        <p:grpSpPr>
          <a:xfrm>
            <a:off x="818844" y="502333"/>
            <a:ext cx="2324700" cy="2324700"/>
            <a:chOff x="-474900" y="321200"/>
            <a:chExt cx="2324700" cy="2324700"/>
          </a:xfrm>
        </p:grpSpPr>
        <p:sp>
          <p:nvSpPr>
            <p:cNvPr id="125" name="Google Shape;125;p12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cap="flat" cmpd="sng" w="9525">
              <a:solidFill>
                <a:srgbClr val="E8E8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p12"/>
          <p:cNvSpPr/>
          <p:nvPr/>
        </p:nvSpPr>
        <p:spPr>
          <a:xfrm>
            <a:off x="1794525" y="-407900"/>
            <a:ext cx="5959200" cy="59592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BLANK_1">
    <p:bg>
      <p:bgPr>
        <a:solidFill>
          <a:srgbClr val="000000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/>
          <p:nvPr/>
        </p:nvSpPr>
        <p:spPr>
          <a:xfrm>
            <a:off x="-704850" y="-2705100"/>
            <a:ext cx="10553700" cy="10553700"/>
          </a:xfrm>
          <a:prstGeom prst="donut">
            <a:avLst>
              <a:gd fmla="val 104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3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764000" y="-1236275"/>
            <a:ext cx="7616100" cy="76161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1198300" y="-801975"/>
            <a:ext cx="6747000" cy="67470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2267900" y="267625"/>
            <a:ext cx="4608300" cy="46083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_2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4"/>
          <p:cNvSpPr txBox="1"/>
          <p:nvPr>
            <p:ph type="ctrTitle"/>
          </p:nvPr>
        </p:nvSpPr>
        <p:spPr>
          <a:xfrm>
            <a:off x="4733365" y="2031357"/>
            <a:ext cx="3313200" cy="1276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39" name="Google Shape;139;p14"/>
          <p:cNvSpPr txBox="1"/>
          <p:nvPr>
            <p:ph idx="1" type="subTitle"/>
          </p:nvPr>
        </p:nvSpPr>
        <p:spPr>
          <a:xfrm>
            <a:off x="4733365" y="3315811"/>
            <a:ext cx="3309900" cy="9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lvl="0" rtl="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400">
                <a:solidFill>
                  <a:srgbClr val="424242"/>
                </a:solidFill>
              </a:defRPr>
            </a:lvl1pPr>
            <a:lvl2pPr lvl="1" rtl="0" algn="ctr">
              <a:spcBef>
                <a:spcPts val="30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30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200"/>
              </a:spcBef>
              <a:spcAft>
                <a:spcPts val="0"/>
              </a:spcAft>
              <a:buSzPts val="9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2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2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2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2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0" name="Google Shape;140;p14"/>
          <p:cNvSpPr txBox="1"/>
          <p:nvPr>
            <p:ph idx="10" type="dt"/>
          </p:nvPr>
        </p:nvSpPr>
        <p:spPr>
          <a:xfrm>
            <a:off x="4738688" y="1137047"/>
            <a:ext cx="2133600" cy="564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800">
                <a:solidFill>
                  <a:srgbClr val="FEFEFE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1" name="Google Shape;141;p14"/>
          <p:cNvSpPr txBox="1"/>
          <p:nvPr>
            <p:ph idx="11" type="ftr"/>
          </p:nvPr>
        </p:nvSpPr>
        <p:spPr>
          <a:xfrm>
            <a:off x="5303044" y="4289822"/>
            <a:ext cx="2832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2" name="Google Shape;142;p14"/>
          <p:cNvSpPr txBox="1"/>
          <p:nvPr>
            <p:ph idx="12" type="sldNum"/>
          </p:nvPr>
        </p:nvSpPr>
        <p:spPr>
          <a:xfrm>
            <a:off x="4649390" y="4289822"/>
            <a:ext cx="642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ahoma"/>
              <a:buNone/>
              <a:defRPr b="0" i="0" sz="9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ahoma"/>
              <a:buNone/>
              <a:defRPr b="0" i="0" sz="9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ahoma"/>
              <a:buNone/>
              <a:defRPr b="0" i="0" sz="9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ahoma"/>
              <a:buNone/>
              <a:defRPr b="0" i="0" sz="9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ahoma"/>
              <a:buNone/>
              <a:defRPr b="0" i="0" sz="9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ahoma"/>
              <a:buNone/>
              <a:defRPr b="0" i="0" sz="9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ahoma"/>
              <a:buNone/>
              <a:defRPr b="0" i="0" sz="9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ahoma"/>
              <a:buNone/>
              <a:defRPr b="0" i="0" sz="9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Tahoma"/>
              <a:buNone/>
              <a:defRPr b="0" i="0" sz="900" u="non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5"/>
          <p:cNvSpPr txBox="1"/>
          <p:nvPr>
            <p:ph type="title"/>
          </p:nvPr>
        </p:nvSpPr>
        <p:spPr>
          <a:xfrm>
            <a:off x="1042988" y="770334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/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45" name="Google Shape;145;p15"/>
          <p:cNvSpPr txBox="1"/>
          <p:nvPr>
            <p:ph idx="1" type="body"/>
          </p:nvPr>
        </p:nvSpPr>
        <p:spPr>
          <a:xfrm>
            <a:off x="1042988" y="1743075"/>
            <a:ext cx="6778200" cy="26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/>
          <a:lstStyle>
            <a:lvl1pPr indent="-292100" lvl="0" marL="457200" rtl="0" algn="l">
              <a:spcBef>
                <a:spcPts val="300"/>
              </a:spcBef>
              <a:spcAft>
                <a:spcPts val="0"/>
              </a:spcAft>
              <a:buSzPts val="1000"/>
              <a:buChar char="￮"/>
              <a:defRPr/>
            </a:lvl1pPr>
            <a:lvl2pPr indent="-292100" lvl="1" marL="914400" rtl="0" algn="l">
              <a:spcBef>
                <a:spcPts val="300"/>
              </a:spcBef>
              <a:spcAft>
                <a:spcPts val="0"/>
              </a:spcAft>
              <a:buSzPts val="1000"/>
              <a:buChar char="￮"/>
              <a:defRPr/>
            </a:lvl2pPr>
            <a:lvl3pPr indent="-292100" lvl="2" marL="1371600" rtl="0" algn="l">
              <a:spcBef>
                <a:spcPts val="300"/>
              </a:spcBef>
              <a:spcAft>
                <a:spcPts val="0"/>
              </a:spcAft>
              <a:buSzPts val="1000"/>
              <a:buChar char="￮"/>
              <a:defRPr/>
            </a:lvl3pPr>
            <a:lvl4pPr indent="-292100" lvl="3" marL="1828800" rtl="0" algn="l">
              <a:spcBef>
                <a:spcPts val="3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rtl="0" algn="l">
              <a:spcBef>
                <a:spcPts val="3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rtl="0" algn="l">
              <a:spcBef>
                <a:spcPts val="3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rtl="0" algn="l">
              <a:spcBef>
                <a:spcPts val="3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rtl="0" algn="l">
              <a:spcBef>
                <a:spcPts val="3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rtl="0" algn="l">
              <a:spcBef>
                <a:spcPts val="30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46" name="Google Shape;146;p15"/>
          <p:cNvSpPr txBox="1"/>
          <p:nvPr>
            <p:ph idx="10" type="dt"/>
          </p:nvPr>
        </p:nvSpPr>
        <p:spPr>
          <a:xfrm>
            <a:off x="5997178" y="167878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FEFEFE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7" name="Google Shape;147;p15"/>
          <p:cNvSpPr txBox="1"/>
          <p:nvPr>
            <p:ph idx="11" type="ftr"/>
          </p:nvPr>
        </p:nvSpPr>
        <p:spPr>
          <a:xfrm>
            <a:off x="4641056" y="4388644"/>
            <a:ext cx="3502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8" name="Google Shape;148;p15"/>
          <p:cNvSpPr txBox="1"/>
          <p:nvPr>
            <p:ph idx="12" type="sldNum"/>
          </p:nvPr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  <a:defRPr b="0" i="0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  <a:defRPr b="0" i="0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  <a:defRPr b="0" i="0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  <a:defRPr b="0" i="0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  <a:defRPr b="0" i="0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  <a:defRPr b="0" i="0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  <a:defRPr b="0" i="0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  <a:defRPr b="0" i="0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  <a:defRPr b="0" i="0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b="1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buNone/>
              <a:defRPr b="1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buNone/>
              <a:defRPr b="1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buNone/>
              <a:defRPr b="1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buNone/>
              <a:defRPr b="1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buNone/>
              <a:defRPr b="1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buNone/>
              <a:defRPr b="1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buNone/>
              <a:defRPr b="1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buNone/>
              <a:defRPr b="1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b="1"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b="1"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b="1"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b="1"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b="1"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b="1"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b="1"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b="1"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b="1" sz="3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1069625" y="1958050"/>
            <a:ext cx="4608300" cy="26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30200" lvl="0" marL="457200"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/>
          <p:nvPr>
            <p:ph type="ctrTitle"/>
          </p:nvPr>
        </p:nvSpPr>
        <p:spPr>
          <a:xfrm>
            <a:off x="2211600" y="1991850"/>
            <a:ext cx="62286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DEVELOPING A SINGLE PLAN FOR STUDENT ACHIEVEMENT</a:t>
            </a:r>
            <a:endParaRPr/>
          </a:p>
        </p:txBody>
      </p:sp>
      <p:grpSp>
        <p:nvGrpSpPr>
          <p:cNvPr id="154" name="Google Shape;154;p16"/>
          <p:cNvGrpSpPr/>
          <p:nvPr/>
        </p:nvGrpSpPr>
        <p:grpSpPr>
          <a:xfrm>
            <a:off x="1311079" y="985525"/>
            <a:ext cx="832106" cy="832102"/>
            <a:chOff x="1923675" y="1633650"/>
            <a:chExt cx="436000" cy="435975"/>
          </a:xfrm>
        </p:grpSpPr>
        <p:sp>
          <p:nvSpPr>
            <p:cNvPr id="155" name="Google Shape;155;p16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>
            <p:ph type="ctrTitle"/>
          </p:nvPr>
        </p:nvSpPr>
        <p:spPr>
          <a:xfrm>
            <a:off x="1485900" y="400050"/>
            <a:ext cx="6286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525" lIns="69050" spcFirstLastPara="1" rIns="69050" wrap="square" tIns="345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</a:pPr>
            <a:r>
              <a:rPr b="0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750094" y="485775"/>
            <a:ext cx="6263700" cy="1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525" lIns="69050" spcFirstLastPara="1" rIns="69050" wrap="square" tIns="345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b="1" i="0" lang="en" sz="270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Seven Steps for Developing the </a:t>
            </a:r>
            <a:br>
              <a:rPr b="1" i="0" lang="en" sz="270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0" lang="en" sz="2700" u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Single Plan for Student Achievement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6229350" y="4714875"/>
            <a:ext cx="16584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b="0" i="1" lang="en" sz="140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[Guide pp.5-12]</a:t>
            </a:r>
            <a:endParaRPr sz="1100"/>
          </a:p>
        </p:txBody>
      </p:sp>
      <p:pic>
        <p:nvPicPr>
          <p:cNvPr id="168" name="Google Shape;16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2628" y="1527571"/>
            <a:ext cx="2880121" cy="3201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6140" y="2144315"/>
            <a:ext cx="2157412" cy="196810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/>
          <p:nvPr/>
        </p:nvSpPr>
        <p:spPr>
          <a:xfrm rot="-899705">
            <a:off x="5356658" y="4313644"/>
            <a:ext cx="573944" cy="25375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1</a:t>
            </a:r>
            <a:endParaRPr sz="1100"/>
          </a:p>
        </p:txBody>
      </p:sp>
      <p:sp>
        <p:nvSpPr>
          <p:cNvPr id="171" name="Google Shape;171;p17"/>
          <p:cNvSpPr txBox="1"/>
          <p:nvPr/>
        </p:nvSpPr>
        <p:spPr>
          <a:xfrm rot="-900535">
            <a:off x="5067315" y="3983765"/>
            <a:ext cx="814382" cy="25375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     2</a:t>
            </a:r>
            <a:endParaRPr sz="1100"/>
          </a:p>
        </p:txBody>
      </p:sp>
      <p:sp>
        <p:nvSpPr>
          <p:cNvPr id="172" name="Google Shape;172;p17"/>
          <p:cNvSpPr txBox="1"/>
          <p:nvPr/>
        </p:nvSpPr>
        <p:spPr>
          <a:xfrm rot="-659918">
            <a:off x="4973196" y="3645701"/>
            <a:ext cx="573942" cy="2533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3</a:t>
            </a:r>
            <a:endParaRPr sz="1100"/>
          </a:p>
        </p:txBody>
      </p:sp>
      <p:sp>
        <p:nvSpPr>
          <p:cNvPr id="173" name="Google Shape;173;p17"/>
          <p:cNvSpPr txBox="1"/>
          <p:nvPr/>
        </p:nvSpPr>
        <p:spPr>
          <a:xfrm rot="-539666">
            <a:off x="4839859" y="3271881"/>
            <a:ext cx="573755" cy="25361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4</a:t>
            </a:r>
            <a:endParaRPr sz="1100"/>
          </a:p>
        </p:txBody>
      </p:sp>
      <p:sp>
        <p:nvSpPr>
          <p:cNvPr id="174" name="Google Shape;174;p17"/>
          <p:cNvSpPr txBox="1"/>
          <p:nvPr/>
        </p:nvSpPr>
        <p:spPr>
          <a:xfrm rot="-300441">
            <a:off x="4626664" y="2995580"/>
            <a:ext cx="573991" cy="2535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5</a:t>
            </a:r>
            <a:endParaRPr sz="1100"/>
          </a:p>
        </p:txBody>
      </p:sp>
      <p:sp>
        <p:nvSpPr>
          <p:cNvPr id="175" name="Google Shape;175;p17"/>
          <p:cNvSpPr txBox="1"/>
          <p:nvPr/>
        </p:nvSpPr>
        <p:spPr>
          <a:xfrm>
            <a:off x="4474369" y="2719388"/>
            <a:ext cx="5739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6</a:t>
            </a:r>
            <a:endParaRPr sz="1100"/>
          </a:p>
        </p:txBody>
      </p:sp>
      <p:sp>
        <p:nvSpPr>
          <p:cNvPr id="176" name="Google Shape;176;p17"/>
          <p:cNvSpPr txBox="1"/>
          <p:nvPr/>
        </p:nvSpPr>
        <p:spPr>
          <a:xfrm>
            <a:off x="4170759" y="1656159"/>
            <a:ext cx="9120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Completed </a:t>
            </a:r>
            <a:endParaRPr sz="11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SPSA</a:t>
            </a:r>
            <a:endParaRPr sz="1100"/>
          </a:p>
        </p:txBody>
      </p:sp>
      <p:sp>
        <p:nvSpPr>
          <p:cNvPr id="177" name="Google Shape;177;p17"/>
          <p:cNvSpPr txBox="1"/>
          <p:nvPr/>
        </p:nvSpPr>
        <p:spPr>
          <a:xfrm>
            <a:off x="4305300" y="2425303"/>
            <a:ext cx="5739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7</a:t>
            </a:r>
            <a:endParaRPr sz="1100"/>
          </a:p>
        </p:txBody>
      </p:sp>
      <p:sp>
        <p:nvSpPr>
          <p:cNvPr id="178" name="Google Shape;178;p17"/>
          <p:cNvSpPr txBox="1"/>
          <p:nvPr/>
        </p:nvSpPr>
        <p:spPr>
          <a:xfrm>
            <a:off x="0" y="4767263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7CF"/>
              </a:buClr>
              <a:buSzPts val="1400"/>
              <a:buFont typeface="Tahoma"/>
              <a:buNone/>
            </a:pPr>
            <a:fld id="{00000000-1234-1234-1234-123412341234}" type="slidenum">
              <a:rPr b="0" i="0" lang="en" sz="1400" u="none">
                <a:solidFill>
                  <a:srgbClr val="9297C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179" name="Google Shape;17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"/>
          <p:cNvSpPr txBox="1"/>
          <p:nvPr>
            <p:ph type="title"/>
          </p:nvPr>
        </p:nvSpPr>
        <p:spPr>
          <a:xfrm>
            <a:off x="1059588" y="272584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b="1" i="0" lang="en" sz="3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Cycle of Continuous Improvement </a:t>
            </a:r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rgbClr val="FEFEFE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186" name="Google Shape;186;p18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7406" y="1522809"/>
            <a:ext cx="4650600" cy="3071700"/>
          </a:xfrm>
          <a:prstGeom prst="rect">
            <a:avLst/>
          </a:prstGeom>
          <a:noFill/>
          <a:ln cap="sq" cmpd="sng" w="1270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87" name="Google Shape;18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193" name="Google Shape;193;p19"/>
          <p:cNvPicPr preferRelativeResize="0"/>
          <p:nvPr/>
        </p:nvPicPr>
        <p:blipFill rotWithShape="1">
          <a:blip r:embed="rId3">
            <a:alphaModFix/>
          </a:blip>
          <a:srcRect b="34404" l="9325" r="66521" t="19146"/>
          <a:stretch/>
        </p:blipFill>
        <p:spPr>
          <a:xfrm>
            <a:off x="663178" y="123825"/>
            <a:ext cx="2633664" cy="3071814"/>
          </a:xfrm>
          <a:prstGeom prst="rect">
            <a:avLst/>
          </a:prstGeom>
          <a:noFill/>
          <a:ln cap="sq" cmpd="sng" w="1270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94" name="Google Shape;194;p19"/>
          <p:cNvPicPr preferRelativeResize="0"/>
          <p:nvPr/>
        </p:nvPicPr>
        <p:blipFill rotWithShape="1">
          <a:blip r:embed="rId3">
            <a:alphaModFix/>
          </a:blip>
          <a:srcRect b="44000" l="63615" r="8480" t="18621"/>
          <a:stretch/>
        </p:blipFill>
        <p:spPr>
          <a:xfrm>
            <a:off x="5664994" y="146447"/>
            <a:ext cx="2843213" cy="2455071"/>
          </a:xfrm>
          <a:prstGeom prst="rect">
            <a:avLst/>
          </a:prstGeom>
          <a:noFill/>
          <a:ln cap="sq" cmpd="sng" w="1270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95" name="Google Shape;195;p19"/>
          <p:cNvPicPr preferRelativeResize="0"/>
          <p:nvPr/>
        </p:nvPicPr>
        <p:blipFill rotWithShape="1">
          <a:blip r:embed="rId3">
            <a:alphaModFix/>
          </a:blip>
          <a:srcRect b="3302" l="63819" r="8760" t="53975"/>
          <a:stretch/>
        </p:blipFill>
        <p:spPr>
          <a:xfrm>
            <a:off x="5732859" y="2482453"/>
            <a:ext cx="2797968" cy="2738436"/>
          </a:xfrm>
          <a:prstGeom prst="rect">
            <a:avLst/>
          </a:prstGeom>
          <a:noFill/>
          <a:ln cap="sq" cmpd="sng" w="1270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 b="19351" l="32884" r="36066" t="30359"/>
          <a:stretch/>
        </p:blipFill>
        <p:spPr>
          <a:xfrm>
            <a:off x="2971800" y="1133475"/>
            <a:ext cx="3113486" cy="3145632"/>
          </a:xfrm>
          <a:prstGeom prst="rect">
            <a:avLst/>
          </a:prstGeom>
          <a:noFill/>
          <a:ln cap="sq" cmpd="sng" w="1270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97" name="Google Shape;197;p19"/>
          <p:cNvSpPr txBox="1"/>
          <p:nvPr/>
        </p:nvSpPr>
        <p:spPr>
          <a:xfrm>
            <a:off x="4475559" y="2433638"/>
            <a:ext cx="1929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</a:pPr>
            <a:r>
              <a:rPr b="0" i="0" lang="en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 </a:t>
            </a:r>
            <a:endParaRPr sz="1100"/>
          </a:p>
        </p:txBody>
      </p:sp>
      <p:sp>
        <p:nvSpPr>
          <p:cNvPr id="198" name="Google Shape;198;p19"/>
          <p:cNvSpPr txBox="1"/>
          <p:nvPr/>
        </p:nvSpPr>
        <p:spPr>
          <a:xfrm>
            <a:off x="4475559" y="2433638"/>
            <a:ext cx="1929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None/>
            </a:pPr>
            <a:r>
              <a:rPr b="0" i="0" lang="en" sz="14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 </a:t>
            </a:r>
            <a:endParaRPr sz="1100"/>
          </a:p>
        </p:txBody>
      </p:sp>
      <p:pic>
        <p:nvPicPr>
          <p:cNvPr id="199" name="Google Shape;19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8125" y="3033713"/>
            <a:ext cx="2957513" cy="1964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"/>
          <p:cNvSpPr txBox="1"/>
          <p:nvPr>
            <p:ph type="title"/>
          </p:nvPr>
        </p:nvSpPr>
        <p:spPr>
          <a:xfrm>
            <a:off x="723900" y="769144"/>
            <a:ext cx="7253400" cy="790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-635000" lvl="0" marL="635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</a:pPr>
            <a:br>
              <a:rPr b="0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06" name="Google Shape;206;p20"/>
          <p:cNvSpPr txBox="1"/>
          <p:nvPr>
            <p:ph idx="1" type="body"/>
          </p:nvPr>
        </p:nvSpPr>
        <p:spPr>
          <a:xfrm>
            <a:off x="567925" y="584321"/>
            <a:ext cx="7886700" cy="25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2" marL="685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Source Sans Pro"/>
              <a:buChar char="▪"/>
            </a:pPr>
            <a:r>
              <a:rPr lang="en" sz="12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Identify site-specific achievement goals based on a variety of student performance data.</a:t>
            </a:r>
            <a:endParaRPr sz="12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77800" lvl="2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Source Sans Pro"/>
              <a:buChar char="▪"/>
            </a:pPr>
            <a:r>
              <a:rPr lang="en" sz="12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Describe specific instructional strategies to accelerate student learning.</a:t>
            </a:r>
            <a:endParaRPr sz="12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77800" lvl="2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Source Sans Pro"/>
              <a:buChar char="▪"/>
            </a:pPr>
            <a:r>
              <a:rPr lang="en" sz="12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Describe the ways in which student progress will be monitored on a regular basis.</a:t>
            </a:r>
            <a:endParaRPr sz="12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77800" lvl="2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Source Sans Pro"/>
              <a:buChar char="▪"/>
            </a:pPr>
            <a:r>
              <a:rPr lang="en" sz="12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Identify interventions for students not achieving.</a:t>
            </a:r>
            <a:endParaRPr sz="12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77800" lvl="2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Source Sans Pro"/>
              <a:buChar char="▪"/>
            </a:pPr>
            <a:r>
              <a:rPr lang="en" sz="12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Determine the necessary professional development for staff.</a:t>
            </a:r>
            <a:endParaRPr sz="12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77800" lvl="2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Source Sans Pro"/>
              <a:buChar char="▪"/>
            </a:pPr>
            <a:r>
              <a:rPr lang="en" sz="12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Delineate strategies for parent communication and engagement.</a:t>
            </a:r>
            <a:endParaRPr sz="12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77800" lvl="2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Source Sans Pro"/>
              <a:buChar char="▪"/>
            </a:pPr>
            <a:r>
              <a:rPr lang="en" sz="12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Reflect estimated costs and funding sources.</a:t>
            </a:r>
            <a:endParaRPr sz="12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77800" lvl="2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Source Sans Pro"/>
              <a:buChar char="▪"/>
            </a:pPr>
            <a:r>
              <a:rPr lang="en" sz="1200">
                <a:solidFill>
                  <a:srgbClr val="3333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Involve consultation with other site advisory groups.</a:t>
            </a:r>
            <a:endParaRPr sz="1200">
              <a:solidFill>
                <a:srgbClr val="3333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4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3288" y="2684859"/>
            <a:ext cx="1800225" cy="156686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0"/>
          <p:cNvSpPr txBox="1"/>
          <p:nvPr/>
        </p:nvSpPr>
        <p:spPr>
          <a:xfrm rot="-900169">
            <a:off x="7998645" y="3970709"/>
            <a:ext cx="651301" cy="25375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1</a:t>
            </a:r>
            <a:endParaRPr sz="1100"/>
          </a:p>
        </p:txBody>
      </p:sp>
      <p:sp>
        <p:nvSpPr>
          <p:cNvPr id="210" name="Google Shape;210;p20"/>
          <p:cNvSpPr txBox="1"/>
          <p:nvPr/>
        </p:nvSpPr>
        <p:spPr>
          <a:xfrm>
            <a:off x="6263878" y="4516040"/>
            <a:ext cx="14598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eorgia"/>
              <a:buNone/>
            </a:pPr>
            <a:r>
              <a:rPr b="0" i="1" lang="en" sz="1400" u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[Guide pp. 5-6]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11" name="Google Shape;21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2500" y="45720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 txBox="1"/>
          <p:nvPr>
            <p:ph type="title"/>
          </p:nvPr>
        </p:nvSpPr>
        <p:spPr>
          <a:xfrm>
            <a:off x="723900" y="769144"/>
            <a:ext cx="7253400" cy="790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-635000" lvl="0" marL="635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</a:pPr>
            <a: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1. Analyze Student Achievement Data</a:t>
            </a:r>
            <a:br>
              <a:rPr b="0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17" name="Google Shape;217;p21"/>
          <p:cNvSpPr txBox="1"/>
          <p:nvPr>
            <p:ph idx="1" type="body"/>
          </p:nvPr>
        </p:nvSpPr>
        <p:spPr>
          <a:xfrm>
            <a:off x="567928" y="1229915"/>
            <a:ext cx="7886700" cy="4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rPr b="0" i="0" lang="en" sz="18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SPSA must be based on a review of the school’s current state-level data: </a:t>
            </a:r>
            <a:endParaRPr b="0" i="0" sz="18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t/>
            </a:r>
            <a:endParaRPr sz="18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2" marL="889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California Dashboard</a:t>
            </a:r>
            <a:endParaRPr b="0" i="0" sz="15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2" marL="889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English Language Proficiency Assessments for California CAASPP (</a:t>
            </a: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California Assessment of Student Performance and Progress)</a:t>
            </a:r>
            <a:endParaRPr b="0" i="1" sz="1400" u="none" cap="none" strike="noStrike">
              <a:solidFill>
                <a:srgbClr val="99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2" marL="889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Local benchmark assessments</a:t>
            </a:r>
            <a:endParaRPr b="0" i="0" sz="1500" u="none" cap="none" strike="noStrike">
              <a:solidFill>
                <a:srgbClr val="3A530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2" marL="889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Curriculum embedded assessments</a:t>
            </a:r>
            <a:br>
              <a:rPr b="0" i="0" lang="en" sz="2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0" i="1" lang="en" sz="2400" u="none" cap="none" strike="noStrike">
                <a:solidFill>
                  <a:srgbClr val="3A530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	</a:t>
            </a:r>
            <a:r>
              <a:rPr b="0" i="1" lang="en" sz="2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		</a:t>
            </a:r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219" name="Google Shape;21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3288" y="2684859"/>
            <a:ext cx="1800225" cy="1566862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1"/>
          <p:cNvSpPr txBox="1"/>
          <p:nvPr/>
        </p:nvSpPr>
        <p:spPr>
          <a:xfrm rot="-900169">
            <a:off x="7998645" y="3970709"/>
            <a:ext cx="651301" cy="25375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1</a:t>
            </a:r>
            <a:endParaRPr sz="1100"/>
          </a:p>
        </p:txBody>
      </p:sp>
      <p:sp>
        <p:nvSpPr>
          <p:cNvPr id="221" name="Google Shape;221;p21"/>
          <p:cNvSpPr txBox="1"/>
          <p:nvPr/>
        </p:nvSpPr>
        <p:spPr>
          <a:xfrm>
            <a:off x="6263878" y="4516040"/>
            <a:ext cx="14598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eorgia"/>
              <a:buNone/>
            </a:pPr>
            <a:r>
              <a:rPr b="0" i="1" lang="en" sz="1400" u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[Guide pp. 5-6]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22" name="Google Shape;22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2500" y="45720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2"/>
          <p:cNvSpPr txBox="1"/>
          <p:nvPr>
            <p:ph type="title"/>
          </p:nvPr>
        </p:nvSpPr>
        <p:spPr>
          <a:xfrm>
            <a:off x="759619" y="564356"/>
            <a:ext cx="65853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</a:pPr>
            <a: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2. Measure the Effectiveness of Current Improvement Strategies</a:t>
            </a:r>
            <a:endParaRPr/>
          </a:p>
        </p:txBody>
      </p:sp>
      <p:sp>
        <p:nvSpPr>
          <p:cNvPr id="228" name="Google Shape;228;p22"/>
          <p:cNvSpPr txBox="1"/>
          <p:nvPr>
            <p:ph idx="1" type="body"/>
          </p:nvPr>
        </p:nvSpPr>
        <p:spPr>
          <a:xfrm>
            <a:off x="504825" y="1466850"/>
            <a:ext cx="7002000" cy="31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1" marL="6858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r>
              <a:rPr b="1" i="0" lang="en" sz="21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Conduct a comprehensive needs assessment:</a:t>
            </a:r>
            <a:br>
              <a:rPr b="1" i="0" lang="en" sz="21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/>
          </a:p>
          <a:p>
            <a:pPr indent="-349250" lvl="2" marL="8890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district-, school- or CDE-developed tools to collect information. Processes may include surveys, interviews, observations, and records/documents.</a:t>
            </a:r>
            <a:b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/>
          </a:p>
          <a:p>
            <a:pPr indent="-349250" lvl="2" marL="8890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Consider the relationship between the current instructional program and the conclusions reached from the analysis of student data.</a:t>
            </a:r>
            <a:b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/>
          </a:p>
          <a:p>
            <a:pPr indent="-349250" lvl="2" marL="8890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Seek input from advisory committees</a:t>
            </a:r>
            <a:b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/>
          </a:p>
          <a:p>
            <a:pPr indent="-349250" lvl="2" marL="8890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Determine areas of need that need to be addressed </a:t>
            </a:r>
            <a:b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raise student performance of student groups not meeting academic standards.</a:t>
            </a:r>
            <a:endParaRPr/>
          </a:p>
          <a:p>
            <a:pPr indent="-127000" lvl="0" marL="254000" marR="0" rtl="0" algn="l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</a:pPr>
            <a:r>
              <a:t/>
            </a:r>
            <a:endParaRPr b="0" i="0" sz="1500" u="none" cap="none" strike="noStrike">
              <a:solidFill>
                <a:srgbClr val="3A530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22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230" name="Google Shape;23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4503" y="1228725"/>
            <a:ext cx="1451371" cy="161329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2"/>
          <p:cNvSpPr txBox="1"/>
          <p:nvPr/>
        </p:nvSpPr>
        <p:spPr>
          <a:xfrm rot="-900384">
            <a:off x="7880690" y="2416912"/>
            <a:ext cx="812198" cy="23104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ahoma"/>
              <a:buNone/>
            </a:pPr>
            <a:r>
              <a:rPr b="0" i="0" lang="en" sz="11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Step   2</a:t>
            </a:r>
            <a:endParaRPr sz="1100"/>
          </a:p>
        </p:txBody>
      </p:sp>
      <p:sp>
        <p:nvSpPr>
          <p:cNvPr id="232" name="Google Shape;232;p22"/>
          <p:cNvSpPr txBox="1"/>
          <p:nvPr/>
        </p:nvSpPr>
        <p:spPr>
          <a:xfrm>
            <a:off x="7227094" y="4725590"/>
            <a:ext cx="14598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eorgia"/>
              <a:buNone/>
            </a:pPr>
            <a:r>
              <a:rPr b="0" i="1" lang="en" sz="1400" u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[Guide pp.  6-8]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33" name="Google Shape;23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 txBox="1"/>
          <p:nvPr>
            <p:ph type="title"/>
          </p:nvPr>
        </p:nvSpPr>
        <p:spPr>
          <a:xfrm>
            <a:off x="798909" y="370284"/>
            <a:ext cx="7101000" cy="1069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-635000" lvl="0" marL="635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</a:pPr>
            <a: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3. Identify Goals &amp; Key Improvements </a:t>
            </a:r>
            <a:b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39" name="Google Shape;239;p23"/>
          <p:cNvSpPr txBox="1"/>
          <p:nvPr>
            <p:ph idx="1" type="body"/>
          </p:nvPr>
        </p:nvSpPr>
        <p:spPr>
          <a:xfrm>
            <a:off x="979884" y="1319213"/>
            <a:ext cx="6298500" cy="3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6550" lvl="0" marL="3429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that school goals and key improvements are aligned to the LEA Plan</a:t>
            </a:r>
            <a:endParaRPr/>
          </a:p>
          <a:p>
            <a:pPr indent="-336550" lvl="0" marL="342900" marR="0" rtl="0" algn="l">
              <a:lnSpc>
                <a:spcPct val="130000"/>
              </a:lnSpc>
              <a:spcBef>
                <a:spcPts val="90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that school goals are limited in number</a:t>
            </a:r>
            <a:endParaRPr/>
          </a:p>
          <a:p>
            <a:pPr indent="-336550" lvl="0" marL="342900" marR="0" rtl="0" algn="l">
              <a:lnSpc>
                <a:spcPct val="130000"/>
              </a:lnSpc>
              <a:spcBef>
                <a:spcPts val="90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Determine key improvement strategies based on research of programs and practices proven to be effective </a:t>
            </a:r>
            <a:endParaRPr/>
          </a:p>
          <a:p>
            <a:pPr indent="-336550" lvl="0" marL="342900" marR="0" rtl="0" algn="l">
              <a:lnSpc>
                <a:spcPct val="130000"/>
              </a:lnSpc>
              <a:spcBef>
                <a:spcPts val="90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improvement strategies are:</a:t>
            </a:r>
            <a:endParaRPr/>
          </a:p>
          <a:p>
            <a:pPr indent="-330200" lvl="2" marL="762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Designed to address the areas of need identified</a:t>
            </a:r>
            <a:endParaRPr/>
          </a:p>
          <a:p>
            <a:pPr indent="-330200" lvl="2" marL="762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Prioritized by student need</a:t>
            </a:r>
            <a:endParaRPr/>
          </a:p>
          <a:p>
            <a:pPr indent="-330200" lvl="2" marL="762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Realistic and attainable</a:t>
            </a:r>
            <a:endParaRPr/>
          </a:p>
          <a:p>
            <a:pPr indent="-330200" lvl="2" marL="762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Measurable by frequent formative assessments</a:t>
            </a:r>
            <a:endParaRPr/>
          </a:p>
          <a:p>
            <a:pPr indent="-139700" lvl="0" marL="254000" marR="0" rtl="0" algn="l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3A530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23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241" name="Google Shape;24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2603" y="2181225"/>
            <a:ext cx="1502568" cy="1669257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3"/>
          <p:cNvSpPr txBox="1"/>
          <p:nvPr/>
        </p:nvSpPr>
        <p:spPr>
          <a:xfrm rot="-421286">
            <a:off x="7911613" y="3188390"/>
            <a:ext cx="638085" cy="2547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3</a:t>
            </a:r>
            <a:endParaRPr sz="1100"/>
          </a:p>
        </p:txBody>
      </p:sp>
      <p:sp>
        <p:nvSpPr>
          <p:cNvPr id="243" name="Google Shape;243;p23"/>
          <p:cNvSpPr txBox="1"/>
          <p:nvPr/>
        </p:nvSpPr>
        <p:spPr>
          <a:xfrm>
            <a:off x="6573440" y="4766072"/>
            <a:ext cx="14085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eorgia"/>
              <a:buNone/>
            </a:pPr>
            <a:r>
              <a:rPr b="0" i="1" lang="en" sz="1400" u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[Guide pp. 8-9]</a:t>
            </a:r>
            <a:endParaRPr sz="1100"/>
          </a:p>
        </p:txBody>
      </p:sp>
      <p:pic>
        <p:nvPicPr>
          <p:cNvPr id="244" name="Google Shape;24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4"/>
          <p:cNvSpPr txBox="1"/>
          <p:nvPr>
            <p:ph type="title"/>
          </p:nvPr>
        </p:nvSpPr>
        <p:spPr>
          <a:xfrm>
            <a:off x="77390" y="806053"/>
            <a:ext cx="77880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-635000" lvl="0" marL="63500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imes New Roman"/>
              <a:buNone/>
            </a:pPr>
            <a:br>
              <a:rPr b="0" i="0" lang="en" sz="2700" u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4. Define Timelines, Funding  </a:t>
            </a:r>
            <a:b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   Expenditures/Sources, and Personnel </a:t>
            </a:r>
            <a:br>
              <a:rPr b="1" i="0" lang="en" sz="2700" u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  <p:sp>
        <p:nvSpPr>
          <p:cNvPr id="250" name="Google Shape;250;p24"/>
          <p:cNvSpPr txBox="1"/>
          <p:nvPr>
            <p:ph idx="1" type="body"/>
          </p:nvPr>
        </p:nvSpPr>
        <p:spPr>
          <a:xfrm>
            <a:off x="619125" y="1515665"/>
            <a:ext cx="74784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92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19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Expenditures of state &amp; federal categorical program funds are allowable if they:</a:t>
            </a:r>
            <a:endParaRPr/>
          </a:p>
          <a:p>
            <a:pPr indent="-336550" lvl="1" marL="55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SzPts val="19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Provide an effective means of achieving the purposes of the program funding source</a:t>
            </a:r>
            <a:endParaRPr/>
          </a:p>
          <a:p>
            <a:pPr indent="-336550" lvl="1" marL="55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SzPts val="19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a reasonable use of limited resources</a:t>
            </a:r>
            <a:endParaRPr/>
          </a:p>
          <a:p>
            <a:pPr indent="-336550" lvl="1" marL="55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SzPts val="19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necessary to achieve the goals </a:t>
            </a:r>
            <a:endParaRPr/>
          </a:p>
          <a:p>
            <a:pPr indent="-336550" lvl="1" marL="55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60"/>
              </a:buClr>
              <a:buSzPts val="19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Follow “supplement, not supplant” rules</a:t>
            </a:r>
            <a:endParaRPr/>
          </a:p>
          <a:p>
            <a:pPr indent="-349250" lvl="2" marL="762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fund services that are </a:t>
            </a:r>
            <a:r>
              <a:rPr b="0" i="0" lang="en" sz="1400" u="sng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required</a:t>
            </a:r>
            <a:r>
              <a:rPr b="0" i="0" lang="en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state law</a:t>
            </a:r>
            <a:endParaRPr/>
          </a:p>
          <a:p>
            <a:pPr indent="-349250" lvl="2" marL="762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pay for services </a:t>
            </a:r>
            <a:r>
              <a:rPr b="0" i="0" lang="en" sz="1400" u="sng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previously funded </a:t>
            </a:r>
            <a:r>
              <a:rPr b="0" i="0" lang="en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 non-supplemental funds</a:t>
            </a:r>
            <a:endParaRPr/>
          </a:p>
          <a:p>
            <a:pPr indent="-349250" lvl="2" marL="762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provide services to </a:t>
            </a:r>
            <a:r>
              <a:rPr b="0" i="0" lang="en" sz="1400" u="sng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ineligible</a:t>
            </a:r>
            <a:r>
              <a:rPr b="0" i="0" lang="en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students</a:t>
            </a:r>
            <a:endParaRPr/>
          </a:p>
          <a:p>
            <a:pPr indent="-228600" lvl="2" marL="762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Pts val="1900"/>
              <a:buFont typeface="Noto Sans Symbols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03200" lvl="1" marL="55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0000"/>
              </a:buClr>
              <a:buSzPts val="2100"/>
              <a:buFont typeface="Noto Sans Symbols"/>
              <a:buNone/>
            </a:pPr>
            <a:r>
              <a:t/>
            </a:r>
            <a:endParaRPr b="0" i="0" sz="1700" u="none" cap="none" strike="noStrik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oto Sans Symbols"/>
              <a:buNone/>
            </a:pPr>
            <a:r>
              <a:t/>
            </a:r>
            <a:endParaRPr b="0" i="1" sz="12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39700" lvl="0" marL="254000" marR="0" rtl="0" algn="l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</a:pPr>
            <a:r>
              <a:t/>
            </a:r>
            <a:endParaRPr b="0" i="1" sz="12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24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252" name="Google Shape;25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2850" y="2216944"/>
            <a:ext cx="1451371" cy="161329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4"/>
          <p:cNvSpPr txBox="1"/>
          <p:nvPr/>
        </p:nvSpPr>
        <p:spPr>
          <a:xfrm rot="-239026">
            <a:off x="7872423" y="2996889"/>
            <a:ext cx="613182" cy="2535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4</a:t>
            </a:r>
            <a:endParaRPr sz="1100"/>
          </a:p>
        </p:txBody>
      </p:sp>
      <p:sp>
        <p:nvSpPr>
          <p:cNvPr id="254" name="Google Shape;254;p24"/>
          <p:cNvSpPr txBox="1"/>
          <p:nvPr/>
        </p:nvSpPr>
        <p:spPr>
          <a:xfrm>
            <a:off x="6937771" y="4682728"/>
            <a:ext cx="15549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eorgia"/>
              <a:buNone/>
            </a:pPr>
            <a:r>
              <a:rPr b="0" i="1" lang="en" sz="1400" u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[Guide pp. 9-10]</a:t>
            </a:r>
            <a:endParaRPr sz="1100"/>
          </a:p>
        </p:txBody>
      </p:sp>
      <p:pic>
        <p:nvPicPr>
          <p:cNvPr id="255" name="Google Shape;25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5"/>
          <p:cNvSpPr txBox="1"/>
          <p:nvPr>
            <p:ph type="title"/>
          </p:nvPr>
        </p:nvSpPr>
        <p:spPr>
          <a:xfrm>
            <a:off x="0" y="707231"/>
            <a:ext cx="83475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-635000" lvl="0" marL="63500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</a:pPr>
            <a: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        5. Recommend the SPSA to the </a:t>
            </a:r>
            <a:b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  Local Governing Board</a:t>
            </a:r>
            <a:br>
              <a:rPr b="0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61" name="Google Shape;261;p25"/>
          <p:cNvSpPr txBox="1"/>
          <p:nvPr>
            <p:ph idx="1" type="body"/>
          </p:nvPr>
        </p:nvSpPr>
        <p:spPr>
          <a:xfrm>
            <a:off x="770334" y="1769269"/>
            <a:ext cx="84546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655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SSC Chairperson, Principal, and Advisory Committees are asked to sign the SPSA to attest to applicable assurances.</a:t>
            </a:r>
            <a:endParaRPr/>
          </a:p>
          <a:p>
            <a:pPr indent="-336550" lvl="0" marL="3429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the local governing board does </a:t>
            </a:r>
            <a:r>
              <a:rPr b="1" i="0" lang="en" sz="1500" u="sng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</a:t>
            </a:r>
            <a:r>
              <a:rPr b="0" i="0" lang="en" sz="15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approve the SPSA:</a:t>
            </a:r>
            <a:endParaRPr/>
          </a:p>
          <a:p>
            <a:pPr indent="-330200" lvl="2" marL="762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3A5308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They must communicate the specific reasons</a:t>
            </a:r>
            <a:endParaRPr/>
          </a:p>
          <a:p>
            <a:pPr indent="-330200" lvl="2" marL="762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3A5308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SSC must revise and resubmit the SPSA for approval </a:t>
            </a:r>
            <a:endParaRPr b="0" i="0" sz="1400" u="none" cap="none" strike="noStrike">
              <a:solidFill>
                <a:srgbClr val="3A530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3429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Until the SPSA is revised and approved, the activities </a:t>
            </a:r>
            <a:br>
              <a:rPr b="0" i="0" lang="en" sz="15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0" i="0" lang="en" sz="15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expenditures are not authorized for implementation.</a:t>
            </a:r>
            <a:endParaRPr b="0" i="0" sz="15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1" marL="2159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r>
              <a:t/>
            </a:r>
            <a:endParaRPr b="0" i="0" sz="1700" u="none" cap="none" strike="noStrike">
              <a:solidFill>
                <a:srgbClr val="3A530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9400" lvl="0" marL="3429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D0FF44"/>
              </a:buClr>
              <a:buSzPts val="1000"/>
              <a:buFont typeface="Noto Sans Symbols"/>
              <a:buNone/>
            </a:pPr>
            <a:r>
              <a:t/>
            </a:r>
            <a:endParaRPr b="0" i="0" sz="14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</a:pPr>
            <a:r>
              <a:t/>
            </a:r>
            <a:endParaRPr b="0" i="1" sz="14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39700" lvl="0" marL="254000" marR="0" rtl="0" algn="l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</a:pPr>
            <a:r>
              <a:t/>
            </a:r>
            <a:endParaRPr b="0" i="1" sz="14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25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263" name="Google Shape;26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2609" y="3373040"/>
            <a:ext cx="1451371" cy="161329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5"/>
          <p:cNvSpPr txBox="1"/>
          <p:nvPr/>
        </p:nvSpPr>
        <p:spPr>
          <a:xfrm rot="-241039">
            <a:off x="7766404" y="4019469"/>
            <a:ext cx="573810" cy="25501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5</a:t>
            </a:r>
            <a:endParaRPr sz="1100"/>
          </a:p>
        </p:txBody>
      </p:sp>
      <p:sp>
        <p:nvSpPr>
          <p:cNvPr id="265" name="Google Shape;265;p25"/>
          <p:cNvSpPr txBox="1"/>
          <p:nvPr/>
        </p:nvSpPr>
        <p:spPr>
          <a:xfrm>
            <a:off x="5456634" y="4708922"/>
            <a:ext cx="14835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eorgia"/>
              <a:buNone/>
            </a:pPr>
            <a:r>
              <a:rPr b="0" i="1" lang="en" sz="1400" u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[Guide pp. 10-11]</a:t>
            </a:r>
            <a:endParaRPr sz="1100"/>
          </a:p>
        </p:txBody>
      </p:sp>
      <p:pic>
        <p:nvPicPr>
          <p:cNvPr id="266" name="Google Shape;26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6"/>
          <p:cNvSpPr txBox="1"/>
          <p:nvPr>
            <p:ph type="title"/>
          </p:nvPr>
        </p:nvSpPr>
        <p:spPr>
          <a:xfrm>
            <a:off x="807244" y="878681"/>
            <a:ext cx="56781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b="1" i="0" lang="en" sz="3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District Governing Board</a:t>
            </a:r>
            <a:endParaRPr/>
          </a:p>
        </p:txBody>
      </p:sp>
      <p:sp>
        <p:nvSpPr>
          <p:cNvPr id="272" name="Google Shape;272;p26"/>
          <p:cNvSpPr txBox="1"/>
          <p:nvPr>
            <p:ph idx="1" type="body"/>
          </p:nvPr>
        </p:nvSpPr>
        <p:spPr>
          <a:xfrm>
            <a:off x="1042988" y="1743075"/>
            <a:ext cx="6778200" cy="26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03200" lvl="0" marL="254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1400"/>
              <a:buFont typeface="Noto Sans Symbols"/>
              <a:buChar char="▪"/>
            </a:pPr>
            <a:r>
              <a:rPr b="0" i="0" lang="en" sz="18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Adopts policies for the development &amp; implementation of the SPSA consistent with law</a:t>
            </a:r>
            <a:endParaRPr/>
          </a:p>
          <a:p>
            <a:pPr indent="-203200" lvl="0" marL="254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DEF57"/>
              </a:buClr>
              <a:buSzPts val="1400"/>
              <a:buFont typeface="Noto Sans Symbols"/>
              <a:buChar char="▪"/>
            </a:pPr>
            <a:r>
              <a:rPr b="0" i="0" lang="en" sz="18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Approve or disapprove the Single Plan for Student Achievement and its subsequent revisions</a:t>
            </a:r>
            <a:endParaRPr/>
          </a:p>
          <a:p>
            <a:pPr indent="-203200" lvl="0" marL="254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DEF57"/>
              </a:buClr>
              <a:buSzPts val="1400"/>
              <a:buFont typeface="Noto Sans Symbols"/>
              <a:buChar char="▪"/>
            </a:pPr>
            <a:r>
              <a:rPr b="0" i="0" lang="en" sz="18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Certify that school plans are consistent with local improvement plans required for federal funding </a:t>
            </a:r>
            <a:endParaRPr/>
          </a:p>
          <a:p>
            <a:pPr indent="-139700" lvl="0" marL="254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BDEF57"/>
              </a:buClr>
              <a:buSzPts val="1000"/>
              <a:buFont typeface="Noto Sans Symbols"/>
              <a:buNone/>
            </a:pPr>
            <a:r>
              <a:t/>
            </a:r>
            <a:endParaRPr b="0" i="1" sz="14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03200" lvl="0" marL="254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</a:pPr>
            <a:r>
              <a:t/>
            </a:r>
            <a:endParaRPr b="0" i="1" sz="14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03200" lvl="0" marL="254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</a:pPr>
            <a:r>
              <a:t/>
            </a:r>
            <a:endParaRPr b="0" i="1" sz="14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03200" lvl="0" marL="254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</a:pPr>
            <a:r>
              <a:t/>
            </a:r>
            <a:endParaRPr b="0" i="1" sz="14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39700" lvl="0" marL="254000" marR="0" rtl="0" algn="l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</a:pPr>
            <a:r>
              <a:t/>
            </a:r>
            <a:endParaRPr b="0" i="1" sz="14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6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274" name="Google Shape;27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299999">
            <a:off x="6253163" y="453627"/>
            <a:ext cx="1578769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7"/>
          <p:cNvSpPr txBox="1"/>
          <p:nvPr>
            <p:ph type="title"/>
          </p:nvPr>
        </p:nvSpPr>
        <p:spPr>
          <a:xfrm>
            <a:off x="710803" y="558403"/>
            <a:ext cx="56781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-635000" lvl="0" marL="635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b="1" i="0" lang="en" sz="3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6. Implement the SPSA</a:t>
            </a:r>
            <a:endParaRPr/>
          </a:p>
        </p:txBody>
      </p:sp>
      <p:sp>
        <p:nvSpPr>
          <p:cNvPr id="281" name="Google Shape;281;p27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sp>
        <p:nvSpPr>
          <p:cNvPr id="282" name="Google Shape;282;p27"/>
          <p:cNvSpPr txBox="1"/>
          <p:nvPr/>
        </p:nvSpPr>
        <p:spPr>
          <a:xfrm>
            <a:off x="610790" y="1520428"/>
            <a:ext cx="7300800" cy="21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2600"/>
              <a:buFont typeface="Noto Sans Symbols"/>
              <a:buChar char="▪"/>
            </a:pPr>
            <a:r>
              <a:rPr b="0" i="0" lang="en" sz="2100" u="none">
                <a:solidFill>
                  <a:srgbClr val="3A5308"/>
                </a:solidFill>
                <a:latin typeface="Arial"/>
                <a:ea typeface="Arial"/>
                <a:cs typeface="Arial"/>
                <a:sym typeface="Arial"/>
              </a:rPr>
              <a:t>The district and school administration are responsible for implementing the SPSA as approved by the local governing board</a:t>
            </a:r>
            <a:r>
              <a:rPr b="0" i="0" lang="en" sz="2400" u="none">
                <a:solidFill>
                  <a:srgbClr val="3A530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100"/>
          </a:p>
          <a:p>
            <a:pPr indent="-342900" lvl="2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5308"/>
              </a:buClr>
              <a:buSzPts val="1800"/>
              <a:buFont typeface="Noto Sans Symbols"/>
              <a:buChar char="▪"/>
            </a:pPr>
            <a:r>
              <a:rPr b="0" i="0" lang="en" sz="1800" u="none" cap="none" strike="noStrike">
                <a:solidFill>
                  <a:srgbClr val="3A5308"/>
                </a:solidFill>
                <a:latin typeface="Arial"/>
                <a:ea typeface="Arial"/>
                <a:cs typeface="Arial"/>
                <a:sym typeface="Arial"/>
              </a:rPr>
              <a:t>Assigning, directing and supervising project staff</a:t>
            </a:r>
            <a:endParaRPr sz="1100"/>
          </a:p>
          <a:p>
            <a:pPr indent="-342900" lvl="2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5308"/>
              </a:buClr>
              <a:buSzPts val="1800"/>
              <a:buFont typeface="Noto Sans Symbols"/>
              <a:buChar char="▪"/>
            </a:pPr>
            <a:r>
              <a:rPr b="0" i="0" lang="en" sz="1800" u="none" cap="none" strike="noStrike">
                <a:solidFill>
                  <a:srgbClr val="3A5308"/>
                </a:solidFill>
                <a:latin typeface="Arial"/>
                <a:ea typeface="Arial"/>
                <a:cs typeface="Arial"/>
                <a:sym typeface="Arial"/>
              </a:rPr>
              <a:t>Purchasing materials and equipment</a:t>
            </a:r>
            <a:endParaRPr sz="1100"/>
          </a:p>
          <a:p>
            <a:pPr indent="-342900" lvl="2" marL="1028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5308"/>
              </a:buClr>
              <a:buSzPts val="1800"/>
              <a:buFont typeface="Noto Sans Symbols"/>
              <a:buChar char="▪"/>
            </a:pPr>
            <a:r>
              <a:rPr b="0" i="0" lang="en" sz="1800" u="none" cap="none" strike="noStrike">
                <a:solidFill>
                  <a:srgbClr val="3A5308"/>
                </a:solidFill>
                <a:latin typeface="Arial"/>
                <a:ea typeface="Arial"/>
                <a:cs typeface="Arial"/>
                <a:sym typeface="Arial"/>
              </a:rPr>
              <a:t>Accounting for project funds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A530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3003" y="2469356"/>
            <a:ext cx="1931193" cy="214908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7"/>
          <p:cNvSpPr txBox="1"/>
          <p:nvPr/>
        </p:nvSpPr>
        <p:spPr>
          <a:xfrm>
            <a:off x="7149703" y="3205163"/>
            <a:ext cx="7620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6</a:t>
            </a:r>
            <a:endParaRPr sz="1100"/>
          </a:p>
        </p:txBody>
      </p:sp>
      <p:sp>
        <p:nvSpPr>
          <p:cNvPr id="285" name="Google Shape;285;p27"/>
          <p:cNvSpPr txBox="1"/>
          <p:nvPr/>
        </p:nvSpPr>
        <p:spPr>
          <a:xfrm>
            <a:off x="6388894" y="4532709"/>
            <a:ext cx="14598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eorgia"/>
              <a:buNone/>
            </a:pPr>
            <a:r>
              <a:rPr b="0" i="1" lang="en" sz="1400" u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[Guide p. 11]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86" name="Google Shape;28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"/>
          <p:cNvSpPr txBox="1"/>
          <p:nvPr>
            <p:ph type="title"/>
          </p:nvPr>
        </p:nvSpPr>
        <p:spPr>
          <a:xfrm>
            <a:off x="757238" y="634603"/>
            <a:ext cx="7024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b="1" i="0" lang="en" sz="30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7. Monitor Implementation</a:t>
            </a:r>
            <a:endParaRPr/>
          </a:p>
        </p:txBody>
      </p:sp>
      <p:sp>
        <p:nvSpPr>
          <p:cNvPr id="292" name="Google Shape;292;p28"/>
          <p:cNvSpPr txBox="1"/>
          <p:nvPr>
            <p:ph idx="1" type="body"/>
          </p:nvPr>
        </p:nvSpPr>
        <p:spPr>
          <a:xfrm>
            <a:off x="678656" y="1835944"/>
            <a:ext cx="67425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925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2300"/>
              <a:buFont typeface="Noto Sans Symbols"/>
              <a:buChar char="▪"/>
            </a:pPr>
            <a:r>
              <a:rPr b="0" i="0" lang="en" sz="18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SSC is responsible for monitoring the effectiveness of planned activities and modifying those activities that  prove ineffective</a:t>
            </a:r>
            <a:r>
              <a:rPr b="0" i="0" lang="en" sz="27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endParaRPr b="0" i="0" sz="18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14300" lvl="0" marL="254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t/>
            </a:r>
            <a:endParaRPr b="0" i="0" sz="1800" u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28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294" name="Google Shape;29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41356" y="2240756"/>
            <a:ext cx="1933576" cy="214788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8"/>
          <p:cNvSpPr txBox="1"/>
          <p:nvPr/>
        </p:nvSpPr>
        <p:spPr>
          <a:xfrm>
            <a:off x="7211615" y="2747963"/>
            <a:ext cx="6942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b="0" i="0" lang="en" sz="1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Step 7</a:t>
            </a:r>
            <a:endParaRPr sz="1100"/>
          </a:p>
        </p:txBody>
      </p:sp>
      <p:sp>
        <p:nvSpPr>
          <p:cNvPr id="296" name="Google Shape;296;p28"/>
          <p:cNvSpPr txBox="1"/>
          <p:nvPr/>
        </p:nvSpPr>
        <p:spPr>
          <a:xfrm>
            <a:off x="6388894" y="4506515"/>
            <a:ext cx="14598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eorgia"/>
              <a:buNone/>
            </a:pPr>
            <a:r>
              <a:rPr b="0" i="1" lang="en" sz="1400" u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[Guide pp. 11-12]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97" name="Google Shape;29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9"/>
          <p:cNvSpPr txBox="1"/>
          <p:nvPr>
            <p:ph type="title"/>
          </p:nvPr>
        </p:nvSpPr>
        <p:spPr>
          <a:xfrm>
            <a:off x="676275" y="522684"/>
            <a:ext cx="79476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-342900" lvl="0" marL="34290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Century Gothic"/>
              <a:buNone/>
            </a:pPr>
            <a:r>
              <a:rPr b="1" i="0" lang="en" sz="2700" u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7. Monitor Implementation (continued)</a:t>
            </a:r>
            <a:br>
              <a:rPr b="1" i="0" lang="en" sz="2700" u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i="0" lang="en" sz="2700" u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Mid-year Changes to the SPSA</a:t>
            </a:r>
            <a:endParaRPr/>
          </a:p>
        </p:txBody>
      </p:sp>
      <p:sp>
        <p:nvSpPr>
          <p:cNvPr id="303" name="Google Shape;303;p29"/>
          <p:cNvSpPr txBox="1"/>
          <p:nvPr>
            <p:ph idx="1" type="body"/>
          </p:nvPr>
        </p:nvSpPr>
        <p:spPr>
          <a:xfrm>
            <a:off x="714375" y="1482328"/>
            <a:ext cx="8074800" cy="3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6550" lvl="1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EF57"/>
              </a:buClr>
              <a:buSzPts val="11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following factors may indicate a need to amend the SPSA during the school year:</a:t>
            </a:r>
            <a:endParaRPr/>
          </a:p>
          <a:p>
            <a:pPr indent="-342900" lvl="2" marL="9525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A5308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major service or activity proves ineffective, and students are at risk</a:t>
            </a:r>
            <a:endParaRPr/>
          </a:p>
          <a:p>
            <a:pPr indent="-342900" lvl="2" marL="9525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3A5308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Material changes occur that affect the academic programs</a:t>
            </a:r>
            <a:endParaRPr/>
          </a:p>
          <a:p>
            <a:pPr indent="-342900" lvl="2" marL="9525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3A5308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Staff, equipment, or materials essential to the plan cannot be procured</a:t>
            </a:r>
            <a:endParaRPr/>
          </a:p>
          <a:p>
            <a:pPr indent="-342900" lvl="2" marL="9525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3A5308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 activity is found to be non-compliant with state or federal law</a:t>
            </a:r>
            <a:endParaRPr/>
          </a:p>
          <a:p>
            <a:pPr indent="-342900" lvl="2" marL="9525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3A5308"/>
              </a:buClr>
              <a:buSzPts val="1000"/>
              <a:buFont typeface="Noto Sans Symbols"/>
              <a:buChar char="▪"/>
            </a:pPr>
            <a:r>
              <a:rPr b="0" i="0" lang="en" sz="1400" u="none" cap="none" strike="noStrike">
                <a:solidFill>
                  <a:srgbClr val="3A53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planned activity is not supported by staff, parents, or students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rPr b="0" i="1" lang="en" sz="1800" u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	</a:t>
            </a:r>
            <a:endParaRPr/>
          </a:p>
        </p:txBody>
      </p:sp>
      <p:sp>
        <p:nvSpPr>
          <p:cNvPr id="304" name="Google Shape;304;p29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sp>
        <p:nvSpPr>
          <p:cNvPr id="305" name="Google Shape;305;p29"/>
          <p:cNvSpPr txBox="1"/>
          <p:nvPr/>
        </p:nvSpPr>
        <p:spPr>
          <a:xfrm>
            <a:off x="6361509" y="4767263"/>
            <a:ext cx="14598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Georgia"/>
              <a:buNone/>
            </a:pPr>
            <a:r>
              <a:rPr b="0" i="1" lang="en" sz="1400" u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[Guide pp. 11-12]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 u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06" name="Google Shape;30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0"/>
          <p:cNvSpPr txBox="1"/>
          <p:nvPr>
            <p:ph type="title"/>
          </p:nvPr>
        </p:nvSpPr>
        <p:spPr>
          <a:xfrm>
            <a:off x="496490" y="208359"/>
            <a:ext cx="81699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</a:pPr>
            <a:r>
              <a:rPr b="1" i="0" lang="en" sz="270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What May Cause a School Plan to be Ineffective?</a:t>
            </a:r>
            <a:endParaRPr/>
          </a:p>
        </p:txBody>
      </p:sp>
      <p:sp>
        <p:nvSpPr>
          <p:cNvPr id="312" name="Google Shape;312;p30"/>
          <p:cNvSpPr txBox="1"/>
          <p:nvPr>
            <p:ph idx="1" type="body"/>
          </p:nvPr>
        </p:nvSpPr>
        <p:spPr>
          <a:xfrm>
            <a:off x="817959" y="1221581"/>
            <a:ext cx="6305700" cy="3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96850" lvl="0" marL="2540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Not based on a thorough analysis of student needs based on data</a:t>
            </a:r>
            <a:endParaRPr/>
          </a:p>
          <a:p>
            <a:pPr indent="-196850" lvl="0" marL="254000" marR="0" rtl="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Are not based on an accurate, unbiased assessment of the current instructional program</a:t>
            </a:r>
            <a:endParaRPr/>
          </a:p>
          <a:p>
            <a:pPr indent="-196850" lvl="0" marL="254000" marR="0" rtl="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Are seen as a way to justify spending money rather than a plan for school improvement</a:t>
            </a:r>
            <a:endParaRPr/>
          </a:p>
          <a:p>
            <a:pPr indent="-196850" lvl="0" marL="254000" marR="0" rtl="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Are vague and not actionable (plans to plan)</a:t>
            </a:r>
            <a:endParaRPr/>
          </a:p>
          <a:p>
            <a:pPr indent="-196850" lvl="0" marL="254000" marR="0" rtl="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Do not include measureable outcomes</a:t>
            </a:r>
            <a:endParaRPr/>
          </a:p>
          <a:p>
            <a:pPr indent="-196850" lvl="0" marL="254000" marR="0" rtl="0" algn="l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▪"/>
            </a:pPr>
            <a:r>
              <a:rPr b="0" i="0" lang="en" sz="1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Don’t involve stakeholders in a meaningful way</a:t>
            </a:r>
            <a:endParaRPr/>
          </a:p>
          <a:p>
            <a:pPr indent="-127000" lvl="0" marL="254000" marR="0" rt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</a:pPr>
            <a:r>
              <a:t/>
            </a:r>
            <a:endParaRPr b="0" i="0" sz="15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30"/>
          <p:cNvSpPr txBox="1"/>
          <p:nvPr/>
        </p:nvSpPr>
        <p:spPr>
          <a:xfrm>
            <a:off x="0" y="4727972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7CF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rgbClr val="9297CF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314" name="Google Shape;31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4528" y="2433637"/>
            <a:ext cx="1358502" cy="2159794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0"/>
          <p:cNvSpPr txBox="1"/>
          <p:nvPr/>
        </p:nvSpPr>
        <p:spPr>
          <a:xfrm>
            <a:off x="4672013" y="258365"/>
            <a:ext cx="3252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r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38</a:t>
            </a:r>
            <a:endParaRPr sz="1100"/>
          </a:p>
        </p:txBody>
      </p:sp>
      <p:pic>
        <p:nvPicPr>
          <p:cNvPr id="316" name="Google Shape;31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45F77F0" id="321" name="Google Shape;321;p31"/>
          <p:cNvPicPr preferRelativeResize="0"/>
          <p:nvPr/>
        </p:nvPicPr>
        <p:blipFill rotWithShape="1">
          <a:blip r:embed="rId3">
            <a:alphaModFix/>
          </a:blip>
          <a:srcRect b="0" l="0" r="0" t="23130"/>
          <a:stretch/>
        </p:blipFill>
        <p:spPr>
          <a:xfrm>
            <a:off x="2278856" y="742950"/>
            <a:ext cx="4373163" cy="3951684"/>
          </a:xfrm>
          <a:prstGeom prst="rect">
            <a:avLst/>
          </a:prstGeom>
          <a:noFill/>
          <a:ln cap="flat" cmpd="sng" w="9525">
            <a:solidFill>
              <a:srgbClr val="C9C3BB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22" name="Google Shape;322;p31"/>
          <p:cNvSpPr txBox="1"/>
          <p:nvPr/>
        </p:nvSpPr>
        <p:spPr>
          <a:xfrm>
            <a:off x="1025128" y="717947"/>
            <a:ext cx="1674000" cy="13623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0" lang="en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Will your SPSA </a:t>
            </a:r>
            <a:endParaRPr sz="11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0" lang="en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hit the target?</a:t>
            </a:r>
            <a:endParaRPr sz="1100"/>
          </a:p>
        </p:txBody>
      </p:sp>
      <p:sp>
        <p:nvSpPr>
          <p:cNvPr id="323" name="Google Shape;323;p31"/>
          <p:cNvSpPr txBox="1"/>
          <p:nvPr/>
        </p:nvSpPr>
        <p:spPr>
          <a:xfrm>
            <a:off x="6018609" y="2859881"/>
            <a:ext cx="1923000" cy="1453800"/>
          </a:xfrm>
          <a:prstGeom prst="rect">
            <a:avLst/>
          </a:prstGeom>
          <a:solidFill>
            <a:srgbClr val="C9C3BB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SSC must evaluate the effectiveness of planned activities.</a:t>
            </a:r>
            <a:endParaRPr sz="1100"/>
          </a:p>
        </p:txBody>
      </p:sp>
      <p:sp>
        <p:nvSpPr>
          <p:cNvPr id="324" name="Google Shape;324;p31"/>
          <p:cNvSpPr txBox="1"/>
          <p:nvPr/>
        </p:nvSpPr>
        <p:spPr>
          <a:xfrm>
            <a:off x="4649390" y="167878"/>
            <a:ext cx="133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</a:pPr>
            <a:fld id="{00000000-1234-1234-1234-123412341234}" type="slidenum">
              <a:rPr b="0" i="0" lang="en" sz="9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100"/>
          </a:p>
        </p:txBody>
      </p:sp>
      <p:pic>
        <p:nvPicPr>
          <p:cNvPr id="325" name="Google Shape;32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4178" y="4663678"/>
            <a:ext cx="365521" cy="36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ymbel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