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22A736-0C0E-441D-8F60-C7B69741D7E0}" v="1" dt="2021-12-01T17:44:04.3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60" d="100"/>
          <a:sy n="60" d="100"/>
        </p:scale>
        <p:origin x="7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12/1/2021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12/1/2021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12/1/2021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12/1/2021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12/1/2021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12/1/2021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12/1/2021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theassailedteacher.com/2012/09/24/nycs-new-student-discipline-code-what-difference-does-it-make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theconversation.com/with-its-high-teacher-cost-is-teach-for-america-a-viable-option-for-schools-37695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34ACA-E5E2-4850-BBBD-9AB80B9161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Substitute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64C09B-E523-43D7-B1D3-B2594744BD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District Advisory Committee</a:t>
            </a:r>
          </a:p>
          <a:p>
            <a:r>
              <a:rPr lang="en-US" dirty="0"/>
              <a:t>December 1, 2021</a:t>
            </a:r>
          </a:p>
        </p:txBody>
      </p:sp>
    </p:spTree>
    <p:extLst>
      <p:ext uri="{BB962C8B-B14F-4D97-AF65-F5344CB8AC3E}">
        <p14:creationId xmlns:p14="http://schemas.microsoft.com/office/powerpoint/2010/main" val="4180636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BEF3F1-2817-4593-8575-BCF2AAB42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38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group of people in a classroom&#10;&#10;Description automatically generated">
            <a:extLst>
              <a:ext uri="{FF2B5EF4-FFF2-40B4-BE49-F238E27FC236}">
                <a16:creationId xmlns:a16="http://schemas.microsoft.com/office/drawing/2014/main" id="{2C23ACCB-BAF4-44BB-A6BE-94643BCA2E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4925" b="3175"/>
          <a:stretch/>
        </p:blipFill>
        <p:spPr>
          <a:xfrm>
            <a:off x="970788" y="969264"/>
            <a:ext cx="10250424" cy="491947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F9A2C9-7772-4A25-A286-C89751B17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804672"/>
            <a:ext cx="10579608" cy="5248656"/>
          </a:xfrm>
          <a:prstGeom prst="rect">
            <a:avLst/>
          </a:prstGeom>
          <a:noFill/>
          <a:ln w="2540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39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4E42D-FA40-47DF-BC33-713BB793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8E78A55-663E-4D77-94E4-844B87D8655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38062895"/>
              </p:ext>
            </p:extLst>
          </p:nvPr>
        </p:nvGraphicFramePr>
        <p:xfrm>
          <a:off x="6329364" y="3582103"/>
          <a:ext cx="512921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2225">
                  <a:extLst>
                    <a:ext uri="{9D8B030D-6E8A-4147-A177-3AD203B41FA5}">
                      <a16:colId xmlns:a16="http://schemas.microsoft.com/office/drawing/2014/main" val="1164721633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4199591985"/>
                    </a:ext>
                  </a:extLst>
                </a:gridCol>
                <a:gridCol w="1138236">
                  <a:extLst>
                    <a:ext uri="{9D8B030D-6E8A-4147-A177-3AD203B41FA5}">
                      <a16:colId xmlns:a16="http://schemas.microsoft.com/office/drawing/2014/main" val="1467171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Fill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98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November 8-12,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86.58%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84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November 15-19,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87.05%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89432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098985-EC70-4EF1-9F12-CFCE895C44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7509322"/>
              </p:ext>
            </p:extLst>
          </p:nvPr>
        </p:nvGraphicFramePr>
        <p:xfrm>
          <a:off x="428625" y="3582103"/>
          <a:ext cx="512921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2225">
                  <a:extLst>
                    <a:ext uri="{9D8B030D-6E8A-4147-A177-3AD203B41FA5}">
                      <a16:colId xmlns:a16="http://schemas.microsoft.com/office/drawing/2014/main" val="1164721633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4199591985"/>
                    </a:ext>
                  </a:extLst>
                </a:gridCol>
                <a:gridCol w="1138236">
                  <a:extLst>
                    <a:ext uri="{9D8B030D-6E8A-4147-A177-3AD203B41FA5}">
                      <a16:colId xmlns:a16="http://schemas.microsoft.com/office/drawing/2014/main" val="1467171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Fill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98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November 9-13,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86.21%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84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November 16-20,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89.79%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89432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1032473-810D-44AD-BC1A-E6FE5E820B4D}"/>
              </a:ext>
            </a:extLst>
          </p:cNvPr>
          <p:cNvSpPr txBox="1"/>
          <p:nvPr/>
        </p:nvSpPr>
        <p:spPr>
          <a:xfrm>
            <a:off x="6817519" y="3047940"/>
            <a:ext cx="415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School Year 2021-2022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2F5B11-F773-43D7-81EA-4BE9EB2C571F}"/>
              </a:ext>
            </a:extLst>
          </p:cNvPr>
          <p:cNvSpPr txBox="1"/>
          <p:nvPr/>
        </p:nvSpPr>
        <p:spPr>
          <a:xfrm>
            <a:off x="819150" y="3028890"/>
            <a:ext cx="415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School Year 2020-2021</a:t>
            </a:r>
          </a:p>
        </p:txBody>
      </p:sp>
    </p:spTree>
    <p:extLst>
      <p:ext uri="{BB962C8B-B14F-4D97-AF65-F5344CB8AC3E}">
        <p14:creationId xmlns:p14="http://schemas.microsoft.com/office/powerpoint/2010/main" val="3034001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4169E-C9B8-4537-8EC3-B4DE8ABA2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78776"/>
            <a:ext cx="5925310" cy="1174991"/>
          </a:xfrm>
        </p:spPr>
        <p:txBody>
          <a:bodyPr>
            <a:normAutofit/>
          </a:bodyPr>
          <a:lstStyle/>
          <a:p>
            <a:r>
              <a:rPr lang="en-US" sz="2400"/>
              <a:t>Updates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2022D-8793-401B-A621-DC025F441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640692"/>
            <a:ext cx="5925310" cy="3255252"/>
          </a:xfrm>
        </p:spPr>
        <p:txBody>
          <a:bodyPr>
            <a:normAutofit/>
          </a:bodyPr>
          <a:lstStyle/>
          <a:p>
            <a:r>
              <a:rPr lang="en-US"/>
              <a:t>Increased rate of pay - $13.50 per hour</a:t>
            </a:r>
          </a:p>
          <a:p>
            <a:r>
              <a:rPr lang="en-US"/>
              <a:t>School Based Substitute Allocation</a:t>
            </a:r>
          </a:p>
          <a:p>
            <a:r>
              <a:rPr lang="en-US"/>
              <a:t>Application Process</a:t>
            </a:r>
          </a:p>
          <a:p>
            <a:pPr lvl="1"/>
            <a:r>
              <a:rPr lang="en-US"/>
              <a:t>Screening </a:t>
            </a:r>
            <a:endParaRPr lang="en-US" dirty="0"/>
          </a:p>
          <a:p>
            <a:r>
              <a:rPr lang="en-US"/>
              <a:t>Onboarding Process</a:t>
            </a:r>
          </a:p>
          <a:p>
            <a:pPr lvl="1"/>
            <a:r>
              <a:rPr lang="en-US"/>
              <a:t>STAR </a:t>
            </a:r>
            <a:r>
              <a:rPr lang="en-US" dirty="0"/>
              <a:t>Training</a:t>
            </a:r>
          </a:p>
        </p:txBody>
      </p:sp>
      <p:pic>
        <p:nvPicPr>
          <p:cNvPr id="5" name="Picture 4" descr="A teacher teaching her students&#10;&#10;Description automatically generated with medium confidence">
            <a:extLst>
              <a:ext uri="{FF2B5EF4-FFF2-40B4-BE49-F238E27FC236}">
                <a16:creationId xmlns:a16="http://schemas.microsoft.com/office/drawing/2014/main" id="{60D3AC79-80DA-4E3C-AE19-08F6709866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2615" r="26113" b="2"/>
          <a:stretch/>
        </p:blipFill>
        <p:spPr>
          <a:xfrm>
            <a:off x="7534654" y="10"/>
            <a:ext cx="465734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775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82871-8E2F-43E6-B2F5-C2D712481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880" y="523614"/>
            <a:ext cx="5295520" cy="1188720"/>
          </a:xfrm>
        </p:spPr>
        <p:txBody>
          <a:bodyPr/>
          <a:lstStyle/>
          <a:p>
            <a:r>
              <a:rPr lang="en-US" dirty="0"/>
              <a:t>Recruitment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3B847-71AA-4B78-97AC-E0ACE6752C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880" y="1986474"/>
            <a:ext cx="4271771" cy="197205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NOVEMBER 15, 2021</a:t>
            </a:r>
          </a:p>
          <a:p>
            <a:pPr marL="0" indent="0">
              <a:buNone/>
            </a:pPr>
            <a:r>
              <a:rPr lang="en-US" dirty="0"/>
              <a:t>DELAND HIGH SCHOOL </a:t>
            </a:r>
          </a:p>
          <a:p>
            <a:pPr marL="0" indent="0">
              <a:buNone/>
            </a:pPr>
            <a:r>
              <a:rPr lang="en-US" dirty="0"/>
              <a:t>DELTONA HIGH SCHOOL</a:t>
            </a:r>
          </a:p>
          <a:p>
            <a:pPr marL="0" indent="0">
              <a:buNone/>
            </a:pPr>
            <a:r>
              <a:rPr lang="en-US" sz="2400" b="1" dirty="0"/>
              <a:t>40 Hired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35B833-4258-4E20-B7CF-AD26C27CAE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880" y="3990675"/>
            <a:ext cx="4270247" cy="3101982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NOVEMBER 16, 2021</a:t>
            </a:r>
          </a:p>
          <a:p>
            <a:pPr marL="0" indent="0">
              <a:buNone/>
            </a:pPr>
            <a:r>
              <a:rPr lang="en-US" dirty="0"/>
              <a:t>ORMOND BEACH MIDDLE SCHOOL</a:t>
            </a:r>
          </a:p>
          <a:p>
            <a:pPr marL="0" indent="0">
              <a:buNone/>
            </a:pPr>
            <a:r>
              <a:rPr lang="en-US" dirty="0"/>
              <a:t>SPRUCE CREEK HIGH SCHOOL</a:t>
            </a:r>
          </a:p>
          <a:p>
            <a:pPr marL="0" indent="0">
              <a:buNone/>
            </a:pPr>
            <a:r>
              <a:rPr lang="en-US" sz="2400" b="1" dirty="0"/>
              <a:t>54 Hired</a:t>
            </a:r>
          </a:p>
        </p:txBody>
      </p:sp>
      <p:pic>
        <p:nvPicPr>
          <p:cNvPr id="1026" name="Picture 3" descr="Qr code&#10;&#10;Description automatically generated">
            <a:extLst>
              <a:ext uri="{FF2B5EF4-FFF2-40B4-BE49-F238E27FC236}">
                <a16:creationId xmlns:a16="http://schemas.microsoft.com/office/drawing/2014/main" id="{C60F495B-59B8-4A4A-835C-AEC991920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026" y="98425"/>
            <a:ext cx="5053663" cy="654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0279EC-7169-47D2-941D-90513CBBE292}"/>
              </a:ext>
            </a:extLst>
          </p:cNvPr>
          <p:cNvSpPr txBox="1"/>
          <p:nvPr/>
        </p:nvSpPr>
        <p:spPr>
          <a:xfrm>
            <a:off x="3009015" y="5626500"/>
            <a:ext cx="3508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94 HIRED</a:t>
            </a:r>
          </a:p>
        </p:txBody>
      </p:sp>
    </p:spTree>
    <p:extLst>
      <p:ext uri="{BB962C8B-B14F-4D97-AF65-F5344CB8AC3E}">
        <p14:creationId xmlns:p14="http://schemas.microsoft.com/office/powerpoint/2010/main" val="89166206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208</TotalTime>
  <Words>105</Words>
  <Application>Microsoft Office PowerPoint</Application>
  <PresentationFormat>Widescreen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Parcel</vt:lpstr>
      <vt:lpstr>Substitute Update</vt:lpstr>
      <vt:lpstr>PowerPoint Presentation</vt:lpstr>
      <vt:lpstr>comparison</vt:lpstr>
      <vt:lpstr>Updates </vt:lpstr>
      <vt:lpstr>Recruitment EVENTS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Substitute Update</dc:title>
  <dc:creator>Hazel, Rachel B.</dc:creator>
  <cp:lastModifiedBy>Hazel, Rachel B.</cp:lastModifiedBy>
  <cp:revision>2</cp:revision>
  <dcterms:created xsi:type="dcterms:W3CDTF">2021-12-01T14:16:09Z</dcterms:created>
  <dcterms:modified xsi:type="dcterms:W3CDTF">2021-12-01T17:44:54Z</dcterms:modified>
</cp:coreProperties>
</file>