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703" r:id="rId3"/>
    <p:sldMasterId id="2147483722" r:id="rId4"/>
  </p:sldMasterIdLst>
  <p:notesMasterIdLst>
    <p:notesMasterId r:id="rId17"/>
  </p:notesMasterIdLst>
  <p:sldIdLst>
    <p:sldId id="256" r:id="rId5"/>
    <p:sldId id="264" r:id="rId6"/>
    <p:sldId id="295" r:id="rId7"/>
    <p:sldId id="290" r:id="rId8"/>
    <p:sldId id="889" r:id="rId9"/>
    <p:sldId id="673" r:id="rId10"/>
    <p:sldId id="896" r:id="rId11"/>
    <p:sldId id="890" r:id="rId12"/>
    <p:sldId id="893" r:id="rId13"/>
    <p:sldId id="898" r:id="rId14"/>
    <p:sldId id="897" r:id="rId15"/>
    <p:sldId id="89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9346"/>
    <a:srgbClr val="008E40"/>
    <a:srgbClr val="EE6F10"/>
    <a:srgbClr val="54C5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66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rgbClr val="004D7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High Aptitude</c:v>
                </c:pt>
                <c:pt idx="1">
                  <c:v>High Interest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81</c:v>
                </c:pt>
                <c:pt idx="1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99-45C9-BBFC-BA7BA52292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rgbClr val="ED4F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High Aptitude</c:v>
                </c:pt>
                <c:pt idx="1">
                  <c:v>High Interest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78</c:v>
                </c:pt>
                <c:pt idx="1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99-45C9-BBFC-BA7BA522925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393522880"/>
        <c:axId val="1393635904"/>
      </c:barChart>
      <c:catAx>
        <c:axId val="1393522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charset="0"/>
                <a:ea typeface="Avenir Book" charset="0"/>
                <a:cs typeface="Avenir Book" charset="0"/>
              </a:defRPr>
            </a:pPr>
            <a:endParaRPr lang="en-US"/>
          </a:p>
        </c:txPr>
        <c:crossAx val="1393635904"/>
        <c:crosses val="autoZero"/>
        <c:auto val="1"/>
        <c:lblAlgn val="ctr"/>
        <c:lblOffset val="100"/>
        <c:noMultiLvlLbl val="0"/>
      </c:catAx>
      <c:valAx>
        <c:axId val="13936359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9352288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122421220258638"/>
          <c:y val="0.72560776320018106"/>
          <c:w val="0.12971827456764901"/>
          <c:h val="0.1298655423779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47603704284"/>
          <c:y val="4.6169497706066702E-2"/>
          <c:w val="0.86143530169364502"/>
          <c:h val="0.7994683376799589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2"/>
                <c:pt idx="0">
                  <c:v>High Aptitude</c:v>
                </c:pt>
                <c:pt idx="1">
                  <c:v>High Interest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80</c:v>
                </c:pt>
                <c:pt idx="1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57-4337-959E-DEA94ACC24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rgbClr val="0078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2"/>
                <c:pt idx="0">
                  <c:v>High Aptitude</c:v>
                </c:pt>
                <c:pt idx="1">
                  <c:v>High Interest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78</c:v>
                </c:pt>
                <c:pt idx="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57-4337-959E-DEA94ACC24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Hispanic</c:v>
                </c:pt>
              </c:strCache>
            </c:strRef>
          </c:tx>
          <c:spPr>
            <a:solidFill>
              <a:srgbClr val="8DAFC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2"/>
                <c:pt idx="0">
                  <c:v>High Aptitude</c:v>
                </c:pt>
                <c:pt idx="1">
                  <c:v>High Interest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79</c:v>
                </c:pt>
                <c:pt idx="1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57-4337-959E-DEA94ACC24F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2"/>
                <c:pt idx="0">
                  <c:v>High Aptitude</c:v>
                </c:pt>
                <c:pt idx="1">
                  <c:v>High Interest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79</c:v>
                </c:pt>
                <c:pt idx="1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57-4337-959E-DEA94ACC24F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396143840"/>
        <c:axId val="1396140448"/>
      </c:barChart>
      <c:catAx>
        <c:axId val="1396143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charset="0"/>
                <a:ea typeface="Avenir Book" charset="0"/>
                <a:cs typeface="Avenir Book" charset="0"/>
              </a:defRPr>
            </a:pPr>
            <a:endParaRPr lang="en-US"/>
          </a:p>
        </c:txPr>
        <c:crossAx val="1396140448"/>
        <c:crosses val="autoZero"/>
        <c:auto val="1"/>
        <c:lblAlgn val="ctr"/>
        <c:lblOffset val="100"/>
        <c:noMultiLvlLbl val="0"/>
      </c:catAx>
      <c:valAx>
        <c:axId val="13961404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9614384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13314866631470701"/>
          <c:y val="0.83853483573893794"/>
          <c:w val="0.25878699293197499"/>
          <c:h val="7.97806683195589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CF30F8-AF50-41A5-949D-A512ABACCEB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ABBD97-D689-4907-A045-79FA511F5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368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E9E2-1449-413F-9BDC-389A50E15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53076-F531-4629-AABB-CA84A56D729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13062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E9E2-1449-413F-9BDC-389A50E15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53076-F531-4629-AABB-CA84A56D729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96715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E9E2-1449-413F-9BDC-389A50E15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53076-F531-4629-AABB-CA84A56D729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588796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E9E2-1449-413F-9BDC-389A50E15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53076-F531-4629-AABB-CA84A56D729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21051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E9E2-1449-413F-9BDC-389A50E15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53076-F531-4629-AABB-CA84A56D729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23516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E9E2-1449-413F-9BDC-389A50E15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53076-F531-4629-AABB-CA84A56D729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468665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E9E2-1449-413F-9BDC-389A50E15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53076-F531-4629-AABB-CA84A56D729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48624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E9E2-1449-413F-9BDC-389A50E15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53076-F531-4629-AABB-CA84A56D729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265872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E9E2-1449-413F-9BDC-389A50E15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53076-F531-4629-AABB-CA84A56D729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706656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E9E2-1449-413F-9BDC-389A50E15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53076-F531-4629-AABB-CA84A56D729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70868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8E9E2-1449-413F-9BDC-389A50E15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53076-F531-4629-AABB-CA84A56D729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160942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086" indent="0" algn="ctr">
              <a:buNone/>
              <a:defRPr sz="2000"/>
            </a:lvl2pPr>
            <a:lvl3pPr marL="914172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217"/>
            <a:fld id="{C764DE79-268F-4C1A-8933-263129D2AF90}" type="datetimeFigureOut">
              <a:rPr lang="en-US">
                <a:solidFill>
                  <a:srgbClr val="FFFFFF"/>
                </a:solidFill>
              </a:rPr>
              <a:pPr defTabSz="914217"/>
              <a:t>10/6/2021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217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217"/>
            <a:fld id="{48F63A3B-78C7-47BE-AE5E-E10140E04643}" type="slidenum">
              <a:rPr lang="en-US">
                <a:solidFill>
                  <a:srgbClr val="FFFFFF"/>
                </a:solidFill>
              </a:rPr>
              <a:pPr defTabSz="914217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919700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217"/>
            <a:fld id="{C764DE79-268F-4C1A-8933-263129D2AF90}" type="datetimeFigureOut">
              <a:rPr lang="en-US">
                <a:solidFill>
                  <a:srgbClr val="FFFFFF"/>
                </a:solidFill>
              </a:rPr>
              <a:pPr defTabSz="914217"/>
              <a:t>10/6/2021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217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217"/>
            <a:fld id="{48F63A3B-78C7-47BE-AE5E-E10140E04643}" type="slidenum">
              <a:rPr lang="en-US">
                <a:solidFill>
                  <a:srgbClr val="FFFFFF"/>
                </a:solidFill>
              </a:rPr>
              <a:pPr defTabSz="914217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7760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59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217"/>
            <a:fld id="{C764DE79-268F-4C1A-8933-263129D2AF90}" type="datetimeFigureOut">
              <a:rPr lang="en-US">
                <a:solidFill>
                  <a:srgbClr val="FFFFFF"/>
                </a:solidFill>
              </a:rPr>
              <a:pPr defTabSz="914217"/>
              <a:t>10/6/2021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217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217"/>
            <a:fld id="{48F63A3B-78C7-47BE-AE5E-E10140E04643}" type="slidenum">
              <a:rPr lang="en-US">
                <a:solidFill>
                  <a:srgbClr val="FFFFFF"/>
                </a:solidFill>
              </a:rPr>
              <a:pPr defTabSz="914217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38384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217"/>
            <a:fld id="{C764DE79-268F-4C1A-8933-263129D2AF90}" type="datetimeFigureOut">
              <a:rPr lang="en-US">
                <a:solidFill>
                  <a:srgbClr val="FFFFFF"/>
                </a:solidFill>
              </a:rPr>
              <a:pPr defTabSz="914217"/>
              <a:t>10/6/2021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217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217"/>
            <a:fld id="{48F63A3B-78C7-47BE-AE5E-E10140E04643}" type="slidenum">
              <a:rPr lang="en-US">
                <a:solidFill>
                  <a:srgbClr val="FFFFFF"/>
                </a:solidFill>
              </a:rPr>
              <a:pPr defTabSz="914217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308663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6" indent="0">
              <a:buNone/>
              <a:defRPr sz="2000" b="1"/>
            </a:lvl2pPr>
            <a:lvl3pPr marL="914172" indent="0">
              <a:buNone/>
              <a:defRPr sz="1800" b="1"/>
            </a:lvl3pPr>
            <a:lvl4pPr marL="1371257" indent="0">
              <a:buNone/>
              <a:defRPr sz="1600" b="1"/>
            </a:lvl4pPr>
            <a:lvl5pPr marL="1828343" indent="0">
              <a:buNone/>
              <a:defRPr sz="1600" b="1"/>
            </a:lvl5pPr>
            <a:lvl6pPr marL="2285429" indent="0">
              <a:buNone/>
              <a:defRPr sz="1600" b="1"/>
            </a:lvl6pPr>
            <a:lvl7pPr marL="2742514" indent="0">
              <a:buNone/>
              <a:defRPr sz="1600" b="1"/>
            </a:lvl7pPr>
            <a:lvl8pPr marL="3199600" indent="0">
              <a:buNone/>
              <a:defRPr sz="1600" b="1"/>
            </a:lvl8pPr>
            <a:lvl9pPr marL="365668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217"/>
            <a:fld id="{C764DE79-268F-4C1A-8933-263129D2AF90}" type="datetimeFigureOut">
              <a:rPr lang="en-US">
                <a:solidFill>
                  <a:srgbClr val="FFFFFF"/>
                </a:solidFill>
              </a:rPr>
              <a:pPr defTabSz="914217"/>
              <a:t>10/6/2021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217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217"/>
            <a:fld id="{48F63A3B-78C7-47BE-AE5E-E10140E04643}" type="slidenum">
              <a:rPr lang="en-US">
                <a:solidFill>
                  <a:srgbClr val="FFFFFF"/>
                </a:solidFill>
              </a:rPr>
              <a:pPr defTabSz="914217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332248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217"/>
            <a:fld id="{C764DE79-268F-4C1A-8933-263129D2AF90}" type="datetimeFigureOut">
              <a:rPr lang="en-US">
                <a:solidFill>
                  <a:srgbClr val="FFFFFF"/>
                </a:solidFill>
              </a:rPr>
              <a:pPr defTabSz="914217"/>
              <a:t>10/6/2021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217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217"/>
            <a:fld id="{48F63A3B-78C7-47BE-AE5E-E10140E04643}" type="slidenum">
              <a:rPr lang="en-US">
                <a:solidFill>
                  <a:srgbClr val="FFFFFF"/>
                </a:solidFill>
              </a:rPr>
              <a:pPr defTabSz="914217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91968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217"/>
            <a:fld id="{C764DE79-268F-4C1A-8933-263129D2AF90}" type="datetimeFigureOut">
              <a:rPr lang="en-US">
                <a:solidFill>
                  <a:srgbClr val="FFFFFF"/>
                </a:solidFill>
              </a:rPr>
              <a:pPr defTabSz="914217"/>
              <a:t>10/6/2021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217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217"/>
            <a:fld id="{48F63A3B-78C7-47BE-AE5E-E10140E04643}" type="slidenum">
              <a:rPr lang="en-US">
                <a:solidFill>
                  <a:srgbClr val="FFFFFF"/>
                </a:solidFill>
              </a:rPr>
              <a:pPr defTabSz="914217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4596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217"/>
            <a:fld id="{C764DE79-268F-4C1A-8933-263129D2AF90}" type="datetimeFigureOut">
              <a:rPr lang="en-US">
                <a:solidFill>
                  <a:srgbClr val="FFFFFF"/>
                </a:solidFill>
              </a:rPr>
              <a:pPr defTabSz="914217"/>
              <a:t>10/6/2021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217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217"/>
            <a:fld id="{48F63A3B-78C7-47BE-AE5E-E10140E04643}" type="slidenum">
              <a:rPr lang="en-US">
                <a:solidFill>
                  <a:srgbClr val="FFFFFF"/>
                </a:solidFill>
              </a:rPr>
              <a:pPr defTabSz="914217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066765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86" indent="0">
              <a:buNone/>
              <a:defRPr sz="2800"/>
            </a:lvl2pPr>
            <a:lvl3pPr marL="914172" indent="0">
              <a:buNone/>
              <a:defRPr sz="2400"/>
            </a:lvl3pPr>
            <a:lvl4pPr marL="1371257" indent="0">
              <a:buNone/>
              <a:defRPr sz="2000"/>
            </a:lvl4pPr>
            <a:lvl5pPr marL="1828343" indent="0">
              <a:buNone/>
              <a:defRPr sz="2000"/>
            </a:lvl5pPr>
            <a:lvl6pPr marL="2285429" indent="0">
              <a:buNone/>
              <a:defRPr sz="2000"/>
            </a:lvl6pPr>
            <a:lvl7pPr marL="2742514" indent="0">
              <a:buNone/>
              <a:defRPr sz="2000"/>
            </a:lvl7pPr>
            <a:lvl8pPr marL="3199600" indent="0">
              <a:buNone/>
              <a:defRPr sz="2000"/>
            </a:lvl8pPr>
            <a:lvl9pPr marL="3656686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86" indent="0">
              <a:buNone/>
              <a:defRPr sz="1400"/>
            </a:lvl2pPr>
            <a:lvl3pPr marL="914172" indent="0">
              <a:buNone/>
              <a:defRPr sz="1200"/>
            </a:lvl3pPr>
            <a:lvl4pPr marL="1371257" indent="0">
              <a:buNone/>
              <a:defRPr sz="1000"/>
            </a:lvl4pPr>
            <a:lvl5pPr marL="1828343" indent="0">
              <a:buNone/>
              <a:defRPr sz="1000"/>
            </a:lvl5pPr>
            <a:lvl6pPr marL="2285429" indent="0">
              <a:buNone/>
              <a:defRPr sz="1000"/>
            </a:lvl6pPr>
            <a:lvl7pPr marL="2742514" indent="0">
              <a:buNone/>
              <a:defRPr sz="1000"/>
            </a:lvl7pPr>
            <a:lvl8pPr marL="3199600" indent="0">
              <a:buNone/>
              <a:defRPr sz="1000"/>
            </a:lvl8pPr>
            <a:lvl9pPr marL="365668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217"/>
            <a:fld id="{C764DE79-268F-4C1A-8933-263129D2AF90}" type="datetimeFigureOut">
              <a:rPr lang="en-US">
                <a:solidFill>
                  <a:srgbClr val="FFFFFF"/>
                </a:solidFill>
              </a:rPr>
              <a:pPr defTabSz="914217"/>
              <a:t>10/6/2021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217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217"/>
            <a:fld id="{48F63A3B-78C7-47BE-AE5E-E10140E04643}" type="slidenum">
              <a:rPr lang="en-US">
                <a:solidFill>
                  <a:srgbClr val="FFFFFF"/>
                </a:solidFill>
              </a:rPr>
              <a:pPr defTabSz="914217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24459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217"/>
            <a:fld id="{C764DE79-268F-4C1A-8933-263129D2AF90}" type="datetimeFigureOut">
              <a:rPr lang="en-US">
                <a:solidFill>
                  <a:srgbClr val="FFFFFF"/>
                </a:solidFill>
              </a:rPr>
              <a:pPr defTabSz="914217"/>
              <a:t>10/6/2021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217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217"/>
            <a:fld id="{48F63A3B-78C7-47BE-AE5E-E10140E04643}" type="slidenum">
              <a:rPr lang="en-US">
                <a:solidFill>
                  <a:srgbClr val="FFFFFF"/>
                </a:solidFill>
              </a:rPr>
              <a:pPr defTabSz="914217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221328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217"/>
            <a:fld id="{C764DE79-268F-4C1A-8933-263129D2AF90}" type="datetimeFigureOut">
              <a:rPr lang="en-US">
                <a:solidFill>
                  <a:srgbClr val="FFFFFF"/>
                </a:solidFill>
              </a:rPr>
              <a:pPr defTabSz="914217"/>
              <a:t>10/6/2021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/>
          <a:lstStyle/>
          <a:p>
            <a:pPr defTabSz="914217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pPr defTabSz="914217"/>
            <a:fld id="{48F63A3B-78C7-47BE-AE5E-E10140E04643}" type="slidenum">
              <a:rPr lang="en-US">
                <a:solidFill>
                  <a:srgbClr val="FFFFFF"/>
                </a:solidFill>
              </a:rPr>
              <a:pPr defTabSz="914217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010568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24454" y="0"/>
            <a:ext cx="12216454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30318" y="6156252"/>
            <a:ext cx="2288184" cy="66985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217"/>
            <a:endParaRPr lang="en-US">
              <a:solidFill>
                <a:srgbClr val="7375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9455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6335581" y="1338133"/>
            <a:ext cx="5027335" cy="4231382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0792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MacBook 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740527" y="1749778"/>
            <a:ext cx="4643899" cy="292652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latin typeface="Lato Light"/>
                <a:cs typeface="Lato Light"/>
              </a:defRPr>
            </a:lvl1pPr>
          </a:lstStyle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7855376" y="3143439"/>
            <a:ext cx="2166413" cy="136524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latin typeface="Lato Light"/>
                <a:cs typeface="Lato Light"/>
              </a:defRPr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955957" y="3129328"/>
            <a:ext cx="2166413" cy="136524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latin typeface="Lato Light"/>
                <a:cs typeface="Lato Ligh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206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3"/>
          <p:cNvSpPr>
            <a:spLocks noGrp="1" noChangeAspect="1"/>
          </p:cNvSpPr>
          <p:nvPr>
            <p:ph type="pic" sz="quarter" idx="11"/>
          </p:nvPr>
        </p:nvSpPr>
        <p:spPr>
          <a:xfrm>
            <a:off x="3785657" y="1268469"/>
            <a:ext cx="2317411" cy="231529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tx1"/>
                </a:solidFill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13"/>
          <p:cNvSpPr>
            <a:spLocks noGrp="1" noChangeAspect="1"/>
          </p:cNvSpPr>
          <p:nvPr>
            <p:ph type="pic" sz="quarter" idx="13"/>
          </p:nvPr>
        </p:nvSpPr>
        <p:spPr>
          <a:xfrm>
            <a:off x="6169719" y="1278732"/>
            <a:ext cx="4695167" cy="4690877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tx1"/>
                </a:solidFill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Picture Placeholder 13"/>
          <p:cNvSpPr>
            <a:spLocks noGrp="1" noChangeAspect="1"/>
          </p:cNvSpPr>
          <p:nvPr>
            <p:ph type="pic" sz="quarter" idx="16"/>
          </p:nvPr>
        </p:nvSpPr>
        <p:spPr>
          <a:xfrm>
            <a:off x="1397693" y="3654316"/>
            <a:ext cx="2317411" cy="2315295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tx1"/>
                </a:solidFill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362502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rtfoli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5595089" y="0"/>
            <a:ext cx="6596911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50">
                <a:ln>
                  <a:noFill/>
                </a:ln>
                <a:solidFill>
                  <a:schemeClr val="tx1"/>
                </a:solidFill>
                <a:latin typeface="Lato Light"/>
                <a:cs typeface="Lato Ligh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307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49690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620869" y="1531742"/>
            <a:ext cx="2722370" cy="24276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3359828" y="1531742"/>
            <a:ext cx="2722370" cy="24276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6098788" y="1531742"/>
            <a:ext cx="2722370" cy="24276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8839148" y="1531742"/>
            <a:ext cx="2722370" cy="24276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20869" y="3976719"/>
            <a:ext cx="2722370" cy="24276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3359828" y="3976719"/>
            <a:ext cx="2722370" cy="24276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12"/>
          <p:cNvSpPr>
            <a:spLocks noGrp="1"/>
          </p:cNvSpPr>
          <p:nvPr>
            <p:ph type="pic" sz="quarter" idx="16"/>
          </p:nvPr>
        </p:nvSpPr>
        <p:spPr>
          <a:xfrm>
            <a:off x="6098788" y="3976719"/>
            <a:ext cx="2722370" cy="24276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Picture Placeholder 12"/>
          <p:cNvSpPr>
            <a:spLocks noGrp="1"/>
          </p:cNvSpPr>
          <p:nvPr>
            <p:ph type="pic" sz="quarter" idx="17"/>
          </p:nvPr>
        </p:nvSpPr>
        <p:spPr>
          <a:xfrm>
            <a:off x="8839148" y="3976719"/>
            <a:ext cx="2722370" cy="24276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4835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631" indent="0" algn="ctr">
              <a:buNone/>
              <a:defRPr sz="2000"/>
            </a:lvl2pPr>
            <a:lvl3pPr marL="913259" indent="0" algn="ctr">
              <a:buNone/>
              <a:defRPr sz="1800"/>
            </a:lvl3pPr>
            <a:lvl4pPr marL="1369887" indent="0" algn="ctr">
              <a:buNone/>
              <a:defRPr sz="1600"/>
            </a:lvl4pPr>
            <a:lvl5pPr marL="1826518" indent="0" algn="ctr">
              <a:buNone/>
              <a:defRPr sz="1600"/>
            </a:lvl5pPr>
            <a:lvl6pPr marL="2283145" indent="0" algn="ctr">
              <a:buNone/>
              <a:defRPr sz="1600"/>
            </a:lvl6pPr>
            <a:lvl7pPr marL="2739774" indent="0" algn="ctr">
              <a:buNone/>
              <a:defRPr sz="1600"/>
            </a:lvl7pPr>
            <a:lvl8pPr marL="3196403" indent="0" algn="ctr">
              <a:buNone/>
              <a:defRPr sz="1600"/>
            </a:lvl8pPr>
            <a:lvl9pPr marL="3653031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fld id="{C764DE79-268F-4C1A-8933-263129D2AF90}" type="datetimeFigureOut">
              <a:rPr lang="en-US">
                <a:solidFill>
                  <a:srgbClr val="FFFFFF"/>
                </a:solidFill>
              </a:rPr>
              <a:pPr defTabSz="913304"/>
              <a:t>10/6/2021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fld id="{48F63A3B-78C7-47BE-AE5E-E10140E04643}" type="slidenum">
              <a:rPr lang="en-US">
                <a:solidFill>
                  <a:srgbClr val="FFFFFF"/>
                </a:solidFill>
              </a:rPr>
              <a:pPr defTabSz="913304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834981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fld id="{C764DE79-268F-4C1A-8933-263129D2AF90}" type="datetimeFigureOut">
              <a:rPr lang="en-US">
                <a:solidFill>
                  <a:srgbClr val="FFFFFF"/>
                </a:solidFill>
              </a:rPr>
              <a:pPr defTabSz="913304"/>
              <a:t>10/6/2021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fld id="{48F63A3B-78C7-47BE-AE5E-E10140E04643}" type="slidenum">
              <a:rPr lang="en-US">
                <a:solidFill>
                  <a:srgbClr val="FFFFFF"/>
                </a:solidFill>
              </a:rPr>
              <a:pPr defTabSz="913304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180375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43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6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25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698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65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31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397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64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30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fld id="{C764DE79-268F-4C1A-8933-263129D2AF90}" type="datetimeFigureOut">
              <a:rPr lang="en-US">
                <a:solidFill>
                  <a:srgbClr val="FFFFFF"/>
                </a:solidFill>
              </a:rPr>
              <a:pPr defTabSz="913304"/>
              <a:t>10/6/2021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fld id="{48F63A3B-78C7-47BE-AE5E-E10140E04643}" type="slidenum">
              <a:rPr lang="en-US">
                <a:solidFill>
                  <a:srgbClr val="FFFFFF"/>
                </a:solidFill>
              </a:rPr>
              <a:pPr defTabSz="913304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76502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fld id="{C764DE79-268F-4C1A-8933-263129D2AF90}" type="datetimeFigureOut">
              <a:rPr lang="en-US">
                <a:solidFill>
                  <a:srgbClr val="FFFFFF"/>
                </a:solidFill>
              </a:rPr>
              <a:pPr defTabSz="913304"/>
              <a:t>10/6/2021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fld id="{48F63A3B-78C7-47BE-AE5E-E10140E04643}" type="slidenum">
              <a:rPr lang="en-US">
                <a:solidFill>
                  <a:srgbClr val="FFFFFF"/>
                </a:solidFill>
              </a:rPr>
              <a:pPr defTabSz="913304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990488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31" indent="0">
              <a:buNone/>
              <a:defRPr sz="2000" b="1"/>
            </a:lvl2pPr>
            <a:lvl3pPr marL="913259" indent="0">
              <a:buNone/>
              <a:defRPr sz="1800" b="1"/>
            </a:lvl3pPr>
            <a:lvl4pPr marL="1369887" indent="0">
              <a:buNone/>
              <a:defRPr sz="1600" b="1"/>
            </a:lvl4pPr>
            <a:lvl5pPr marL="1826518" indent="0">
              <a:buNone/>
              <a:defRPr sz="1600" b="1"/>
            </a:lvl5pPr>
            <a:lvl6pPr marL="2283145" indent="0">
              <a:buNone/>
              <a:defRPr sz="1600" b="1"/>
            </a:lvl6pPr>
            <a:lvl7pPr marL="2739774" indent="0">
              <a:buNone/>
              <a:defRPr sz="1600" b="1"/>
            </a:lvl7pPr>
            <a:lvl8pPr marL="3196403" indent="0">
              <a:buNone/>
              <a:defRPr sz="1600" b="1"/>
            </a:lvl8pPr>
            <a:lvl9pPr marL="365303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31" indent="0">
              <a:buNone/>
              <a:defRPr sz="2000" b="1"/>
            </a:lvl2pPr>
            <a:lvl3pPr marL="913259" indent="0">
              <a:buNone/>
              <a:defRPr sz="1800" b="1"/>
            </a:lvl3pPr>
            <a:lvl4pPr marL="1369887" indent="0">
              <a:buNone/>
              <a:defRPr sz="1600" b="1"/>
            </a:lvl4pPr>
            <a:lvl5pPr marL="1826518" indent="0">
              <a:buNone/>
              <a:defRPr sz="1600" b="1"/>
            </a:lvl5pPr>
            <a:lvl6pPr marL="2283145" indent="0">
              <a:buNone/>
              <a:defRPr sz="1600" b="1"/>
            </a:lvl6pPr>
            <a:lvl7pPr marL="2739774" indent="0">
              <a:buNone/>
              <a:defRPr sz="1600" b="1"/>
            </a:lvl7pPr>
            <a:lvl8pPr marL="3196403" indent="0">
              <a:buNone/>
              <a:defRPr sz="1600" b="1"/>
            </a:lvl8pPr>
            <a:lvl9pPr marL="365303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fld id="{C764DE79-268F-4C1A-8933-263129D2AF90}" type="datetimeFigureOut">
              <a:rPr lang="en-US">
                <a:solidFill>
                  <a:srgbClr val="FFFFFF"/>
                </a:solidFill>
              </a:rPr>
              <a:pPr defTabSz="913304"/>
              <a:t>10/6/2021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fld id="{48F63A3B-78C7-47BE-AE5E-E10140E04643}" type="slidenum">
              <a:rPr lang="en-US">
                <a:solidFill>
                  <a:srgbClr val="FFFFFF"/>
                </a:solidFill>
              </a:rPr>
              <a:pPr defTabSz="913304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2326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fld id="{C764DE79-268F-4C1A-8933-263129D2AF90}" type="datetimeFigureOut">
              <a:rPr lang="en-US">
                <a:solidFill>
                  <a:srgbClr val="FFFFFF"/>
                </a:solidFill>
              </a:rPr>
              <a:pPr defTabSz="913304"/>
              <a:t>10/6/2021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fld id="{48F63A3B-78C7-47BE-AE5E-E10140E04643}" type="slidenum">
              <a:rPr lang="en-US">
                <a:solidFill>
                  <a:srgbClr val="FFFFFF"/>
                </a:solidFill>
              </a:rPr>
              <a:pPr defTabSz="913304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258746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fld id="{C764DE79-268F-4C1A-8933-263129D2AF90}" type="datetimeFigureOut">
              <a:rPr lang="en-US">
                <a:solidFill>
                  <a:srgbClr val="FFFFFF"/>
                </a:solidFill>
              </a:rPr>
              <a:pPr defTabSz="913304"/>
              <a:t>10/6/2021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fld id="{48F63A3B-78C7-47BE-AE5E-E10140E04643}" type="slidenum">
              <a:rPr lang="en-US">
                <a:solidFill>
                  <a:srgbClr val="FFFFFF"/>
                </a:solidFill>
              </a:rPr>
              <a:pPr defTabSz="913304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1286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4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4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631" indent="0">
              <a:buNone/>
              <a:defRPr sz="1400"/>
            </a:lvl2pPr>
            <a:lvl3pPr marL="913259" indent="0">
              <a:buNone/>
              <a:defRPr sz="1200"/>
            </a:lvl3pPr>
            <a:lvl4pPr marL="1369887" indent="0">
              <a:buNone/>
              <a:defRPr sz="1000"/>
            </a:lvl4pPr>
            <a:lvl5pPr marL="1826518" indent="0">
              <a:buNone/>
              <a:defRPr sz="1000"/>
            </a:lvl5pPr>
            <a:lvl6pPr marL="2283145" indent="0">
              <a:buNone/>
              <a:defRPr sz="1000"/>
            </a:lvl6pPr>
            <a:lvl7pPr marL="2739774" indent="0">
              <a:buNone/>
              <a:defRPr sz="1000"/>
            </a:lvl7pPr>
            <a:lvl8pPr marL="3196403" indent="0">
              <a:buNone/>
              <a:defRPr sz="1000"/>
            </a:lvl8pPr>
            <a:lvl9pPr marL="3653031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fld id="{C764DE79-268F-4C1A-8933-263129D2AF90}" type="datetimeFigureOut">
              <a:rPr lang="en-US">
                <a:solidFill>
                  <a:srgbClr val="FFFFFF"/>
                </a:solidFill>
              </a:rPr>
              <a:pPr defTabSz="913304"/>
              <a:t>10/6/2021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fld id="{48F63A3B-78C7-47BE-AE5E-E10140E04643}" type="slidenum">
              <a:rPr lang="en-US">
                <a:solidFill>
                  <a:srgbClr val="FFFFFF"/>
                </a:solidFill>
              </a:rPr>
              <a:pPr defTabSz="913304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362530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4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6631" indent="0">
              <a:buNone/>
              <a:defRPr sz="2800"/>
            </a:lvl2pPr>
            <a:lvl3pPr marL="913259" indent="0">
              <a:buNone/>
              <a:defRPr sz="2400"/>
            </a:lvl3pPr>
            <a:lvl4pPr marL="1369887" indent="0">
              <a:buNone/>
              <a:defRPr sz="2000"/>
            </a:lvl4pPr>
            <a:lvl5pPr marL="1826518" indent="0">
              <a:buNone/>
              <a:defRPr sz="2000"/>
            </a:lvl5pPr>
            <a:lvl6pPr marL="2283145" indent="0">
              <a:buNone/>
              <a:defRPr sz="2000"/>
            </a:lvl6pPr>
            <a:lvl7pPr marL="2739774" indent="0">
              <a:buNone/>
              <a:defRPr sz="2000"/>
            </a:lvl7pPr>
            <a:lvl8pPr marL="3196403" indent="0">
              <a:buNone/>
              <a:defRPr sz="2000"/>
            </a:lvl8pPr>
            <a:lvl9pPr marL="3653031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4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631" indent="0">
              <a:buNone/>
              <a:defRPr sz="1400"/>
            </a:lvl2pPr>
            <a:lvl3pPr marL="913259" indent="0">
              <a:buNone/>
              <a:defRPr sz="1200"/>
            </a:lvl3pPr>
            <a:lvl4pPr marL="1369887" indent="0">
              <a:buNone/>
              <a:defRPr sz="1000"/>
            </a:lvl4pPr>
            <a:lvl5pPr marL="1826518" indent="0">
              <a:buNone/>
              <a:defRPr sz="1000"/>
            </a:lvl5pPr>
            <a:lvl6pPr marL="2283145" indent="0">
              <a:buNone/>
              <a:defRPr sz="1000"/>
            </a:lvl6pPr>
            <a:lvl7pPr marL="2739774" indent="0">
              <a:buNone/>
              <a:defRPr sz="1000"/>
            </a:lvl7pPr>
            <a:lvl8pPr marL="3196403" indent="0">
              <a:buNone/>
              <a:defRPr sz="1000"/>
            </a:lvl8pPr>
            <a:lvl9pPr marL="3653031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fld id="{C764DE79-268F-4C1A-8933-263129D2AF90}" type="datetimeFigureOut">
              <a:rPr lang="en-US">
                <a:solidFill>
                  <a:srgbClr val="FFFFFF"/>
                </a:solidFill>
              </a:rPr>
              <a:pPr defTabSz="913304"/>
              <a:t>10/6/2021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fld id="{48F63A3B-78C7-47BE-AE5E-E10140E04643}" type="slidenum">
              <a:rPr lang="en-US">
                <a:solidFill>
                  <a:srgbClr val="FFFFFF"/>
                </a:solidFill>
              </a:rPr>
              <a:pPr defTabSz="913304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177255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fld id="{C764DE79-268F-4C1A-8933-263129D2AF90}" type="datetimeFigureOut">
              <a:rPr lang="en-US">
                <a:solidFill>
                  <a:srgbClr val="FFFFFF"/>
                </a:solidFill>
              </a:rPr>
              <a:pPr defTabSz="913304"/>
              <a:t>10/6/2021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fld id="{48F63A3B-78C7-47BE-AE5E-E10140E04643}" type="slidenum">
              <a:rPr lang="en-US">
                <a:solidFill>
                  <a:srgbClr val="FFFFFF"/>
                </a:solidFill>
              </a:rPr>
              <a:pPr defTabSz="913304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584654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fld id="{C764DE79-268F-4C1A-8933-263129D2AF90}" type="datetimeFigureOut">
              <a:rPr lang="en-US">
                <a:solidFill>
                  <a:srgbClr val="FFFFFF"/>
                </a:solidFill>
              </a:rPr>
              <a:pPr defTabSz="913304"/>
              <a:t>10/6/2021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lIns="91350" tIns="45675" rIns="91350" bIns="45675"/>
          <a:lstStyle/>
          <a:p>
            <a:pPr defTabSz="913304"/>
            <a:fld id="{48F63A3B-78C7-47BE-AE5E-E10140E04643}" type="slidenum">
              <a:rPr lang="en-US">
                <a:solidFill>
                  <a:srgbClr val="FFFFFF"/>
                </a:solidFill>
              </a:rPr>
              <a:pPr defTabSz="913304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72047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24454" y="0"/>
            <a:ext cx="12216454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30318" y="6156257"/>
            <a:ext cx="2288184" cy="66985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350" tIns="45675" rIns="91350" bIns="45675" rtlCol="0" anchor="ctr"/>
          <a:lstStyle/>
          <a:p>
            <a:pPr algn="ctr" defTabSz="913304"/>
            <a:endParaRPr lang="en-US" dirty="0">
              <a:solidFill>
                <a:srgbClr val="7375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600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6335581" y="1338133"/>
            <a:ext cx="5027335" cy="4231382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6144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MacBook 2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740532" y="1749778"/>
            <a:ext cx="4643899" cy="292652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latin typeface="Lato Light"/>
                <a:cs typeface="Lato Light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7855376" y="3143442"/>
            <a:ext cx="2166413" cy="136524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latin typeface="Lato Light"/>
                <a:cs typeface="Lato Light"/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955957" y="3129332"/>
            <a:ext cx="2166413" cy="136524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latin typeface="Lato Light"/>
                <a:cs typeface="Lato Ligh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2879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3"/>
          <p:cNvSpPr>
            <a:spLocks noGrp="1" noChangeAspect="1"/>
          </p:cNvSpPr>
          <p:nvPr>
            <p:ph type="pic" sz="quarter" idx="11"/>
          </p:nvPr>
        </p:nvSpPr>
        <p:spPr>
          <a:xfrm>
            <a:off x="3785662" y="1268472"/>
            <a:ext cx="2317411" cy="2315293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tx1"/>
                </a:solidFill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7" name="Picture Placeholder 13"/>
          <p:cNvSpPr>
            <a:spLocks noGrp="1" noChangeAspect="1"/>
          </p:cNvSpPr>
          <p:nvPr>
            <p:ph type="pic" sz="quarter" idx="13"/>
          </p:nvPr>
        </p:nvSpPr>
        <p:spPr>
          <a:xfrm>
            <a:off x="6169724" y="1278737"/>
            <a:ext cx="4695167" cy="4690877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tx1"/>
                </a:solidFill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Picture Placeholder 13"/>
          <p:cNvSpPr>
            <a:spLocks noGrp="1" noChangeAspect="1"/>
          </p:cNvSpPr>
          <p:nvPr>
            <p:ph type="pic" sz="quarter" idx="16"/>
          </p:nvPr>
        </p:nvSpPr>
        <p:spPr>
          <a:xfrm>
            <a:off x="1397698" y="3654316"/>
            <a:ext cx="2317411" cy="2315295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tx1"/>
                </a:solidFill>
                <a:latin typeface="Lato Light"/>
                <a:cs typeface="Lato Light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39690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rtfoli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5595094" y="0"/>
            <a:ext cx="6596911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200">
                <a:ln>
                  <a:noFill/>
                </a:ln>
                <a:solidFill>
                  <a:schemeClr val="tx1"/>
                </a:solidFill>
                <a:latin typeface="Lato Light"/>
                <a:cs typeface="Lato Ligh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7378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726538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620869" y="1531742"/>
            <a:ext cx="2722370" cy="24276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3359828" y="1531742"/>
            <a:ext cx="2722370" cy="24276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6098788" y="1531742"/>
            <a:ext cx="2722370" cy="24276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8839148" y="1531742"/>
            <a:ext cx="2722370" cy="24276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20869" y="3976719"/>
            <a:ext cx="2722370" cy="24276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3359828" y="3976719"/>
            <a:ext cx="2722370" cy="24276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12"/>
          <p:cNvSpPr>
            <a:spLocks noGrp="1"/>
          </p:cNvSpPr>
          <p:nvPr>
            <p:ph type="pic" sz="quarter" idx="16"/>
          </p:nvPr>
        </p:nvSpPr>
        <p:spPr>
          <a:xfrm>
            <a:off x="6098788" y="3976719"/>
            <a:ext cx="2722370" cy="24276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Picture Placeholder 12"/>
          <p:cNvSpPr>
            <a:spLocks noGrp="1"/>
          </p:cNvSpPr>
          <p:nvPr>
            <p:ph type="pic" sz="quarter" idx="17"/>
          </p:nvPr>
        </p:nvSpPr>
        <p:spPr>
          <a:xfrm>
            <a:off x="8839148" y="3976719"/>
            <a:ext cx="2722370" cy="24276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9005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8872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9000">
              <a:srgbClr val="C7AD41">
                <a:alpha val="58000"/>
              </a:srgbClr>
            </a:gs>
            <a:gs pos="0">
              <a:srgbClr val="C7AD41">
                <a:alpha val="12000"/>
              </a:srgbClr>
            </a:gs>
            <a:gs pos="100000">
              <a:srgbClr val="BA943F">
                <a:alpha val="8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8E9E2-1449-413F-9BDC-389A50E156C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53076-F531-4629-AABB-CA84A56D729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999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C36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838419" y="365125"/>
            <a:ext cx="105151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2515255" y="6677527"/>
            <a:ext cx="8797375" cy="180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44" y="6198842"/>
            <a:ext cx="1388684" cy="64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7244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</p:sldLayoutIdLst>
  <p:hf hdr="0" ftr="0" dt="0"/>
  <p:txStyles>
    <p:titleStyle>
      <a:lvl1pPr algn="l" defTabSz="914172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43" indent="-228543" algn="l" defTabSz="91417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15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00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86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72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057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143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229" indent="-228543" algn="l" defTabSz="91417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72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7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43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29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14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00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86" algn="l" defTabSz="9141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C36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350" tIns="45675" rIns="91350" bIns="4567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838424" y="365126"/>
            <a:ext cx="10515163" cy="1325563"/>
          </a:xfrm>
          <a:prstGeom prst="rect">
            <a:avLst/>
          </a:prstGeom>
        </p:spPr>
        <p:txBody>
          <a:bodyPr vert="horz" lIns="91350" tIns="45675" rIns="91350" bIns="45675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2515260" y="6677527"/>
            <a:ext cx="8797375" cy="180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50" tIns="45675" rIns="91350" bIns="45675" rtlCol="0" anchor="ctr"/>
          <a:lstStyle/>
          <a:p>
            <a:pPr algn="ctr" defTabSz="913304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44" y="6198847"/>
            <a:ext cx="1388684" cy="64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5311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</p:sldLayoutIdLst>
  <p:hf hdr="0" ftr="0" dt="0"/>
  <p:txStyles>
    <p:titleStyle>
      <a:lvl1pPr algn="l" defTabSz="91325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18" indent="-228318" algn="l" defTabSz="91325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944" indent="-228318" algn="l" defTabSz="91325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575" indent="-228318" algn="l" defTabSz="91325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01" indent="-228318" algn="l" defTabSz="91325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831" indent="-228318" algn="l" defTabSz="91325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1461" indent="-228318" algn="l" defTabSz="91325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088" indent="-228318" algn="l" defTabSz="91325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4718" indent="-228318" algn="l" defTabSz="91325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347" indent="-228318" algn="l" defTabSz="91325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31" algn="l" defTabSz="913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59" algn="l" defTabSz="913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887" algn="l" defTabSz="913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18" algn="l" defTabSz="913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45" algn="l" defTabSz="913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774" algn="l" defTabSz="913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03" algn="l" defTabSz="913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031" algn="l" defTabSz="913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F8ABFE-CA4F-C44C-9952-90424CAB9BCC}"/>
              </a:ext>
            </a:extLst>
          </p:cNvPr>
          <p:cNvSpPr/>
          <p:nvPr userDrawn="1"/>
        </p:nvSpPr>
        <p:spPr>
          <a:xfrm>
            <a:off x="6128274" y="6674883"/>
            <a:ext cx="6096000" cy="176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550" b="0" i="0" baseline="0">
                <a:solidFill>
                  <a:schemeClr val="bg2">
                    <a:lumMod val="50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© 2020 Brown &amp; Brown, Inc. All rights reserved.</a:t>
            </a:r>
            <a:endParaRPr lang="en-US" sz="550" baseline="0">
              <a:solidFill>
                <a:schemeClr val="bg2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6DFB67-808C-F642-BA4D-28B1DB6C1638}"/>
              </a:ext>
            </a:extLst>
          </p:cNvPr>
          <p:cNvSpPr/>
          <p:nvPr userDrawn="1"/>
        </p:nvSpPr>
        <p:spPr>
          <a:xfrm>
            <a:off x="11901106" y="6444051"/>
            <a:ext cx="309700" cy="21544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fld id="{8698D52F-A2D7-0E44-A22A-90D48455135F}" type="slidenum">
              <a:rPr lang="en-US" sz="800">
                <a:solidFill>
                  <a:schemeClr val="tx2"/>
                </a:solidFill>
              </a:rPr>
              <a:pPr algn="r"/>
              <a:t>‹#›</a:t>
            </a:fld>
            <a:endParaRPr lang="en-US" sz="8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651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3.png"/><Relationship Id="rId7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3A9D0CF-1B68-4086-9C64-D0A404AFA5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39" y="318566"/>
            <a:ext cx="3220121" cy="1504177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7875CF57-D6FC-474F-B5D8-EF8C64CB39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45" y="2074437"/>
            <a:ext cx="2952102" cy="12658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4B9846-09FF-4506-A47C-CAE3F0AAC4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55" y="5362653"/>
            <a:ext cx="3422280" cy="1052512"/>
          </a:xfrm>
          <a:prstGeom prst="rect">
            <a:avLst/>
          </a:prstGeom>
        </p:spPr>
      </p:pic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5F7E0D67-D96E-44A2-A2DD-8AC7BA8B592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" t="7535" r="3592" b="4823"/>
          <a:stretch/>
        </p:blipFill>
        <p:spPr>
          <a:xfrm>
            <a:off x="494299" y="3597730"/>
            <a:ext cx="3601593" cy="15074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FFF38E2-261A-4CDA-ACB0-08578AAA8EDD}"/>
              </a:ext>
            </a:extLst>
          </p:cNvPr>
          <p:cNvSpPr txBox="1"/>
          <p:nvPr/>
        </p:nvSpPr>
        <p:spPr>
          <a:xfrm>
            <a:off x="6991777" y="3032747"/>
            <a:ext cx="448184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…of our students.</a:t>
            </a:r>
          </a:p>
          <a:p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…of our businesses.</a:t>
            </a:r>
          </a:p>
          <a:p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…of our community.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AE12CA5-934F-4441-B8EF-008F5F18694A}"/>
              </a:ext>
            </a:extLst>
          </p:cNvPr>
          <p:cNvCxnSpPr/>
          <p:nvPr/>
        </p:nvCxnSpPr>
        <p:spPr>
          <a:xfrm>
            <a:off x="4893972" y="318566"/>
            <a:ext cx="0" cy="5943600"/>
          </a:xfrm>
          <a:prstGeom prst="line">
            <a:avLst/>
          </a:prstGeom>
          <a:ln w="317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FC74AE3-0E8D-480E-98A0-1CCB65525CA9}"/>
              </a:ext>
            </a:extLst>
          </p:cNvPr>
          <p:cNvSpPr txBox="1"/>
          <p:nvPr/>
        </p:nvSpPr>
        <p:spPr>
          <a:xfrm>
            <a:off x="5462816" y="608990"/>
            <a:ext cx="5679583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800" dirty="0">
                <a:solidFill>
                  <a:srgbClr val="002060"/>
                </a:solidFill>
                <a:latin typeface="Copperplate Gothic Light" panose="020E0507020206020404" pitchFamily="34" charset="0"/>
              </a:rPr>
              <a:t>A Partnership for the Future…</a:t>
            </a:r>
          </a:p>
        </p:txBody>
      </p:sp>
    </p:spTree>
    <p:extLst>
      <p:ext uri="{BB962C8B-B14F-4D97-AF65-F5344CB8AC3E}">
        <p14:creationId xmlns:p14="http://schemas.microsoft.com/office/powerpoint/2010/main" val="3723132470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0" y="1325563"/>
            <a:ext cx="12196125" cy="4637622"/>
            <a:chOff x="-176038" y="2202164"/>
            <a:chExt cx="12196125" cy="4637622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2" cstate="screen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2826" t="33433" r="61848" b="49369"/>
            <a:stretch/>
          </p:blipFill>
          <p:spPr>
            <a:xfrm>
              <a:off x="5285073" y="3251816"/>
              <a:ext cx="1351002" cy="2453858"/>
            </a:xfrm>
            <a:prstGeom prst="rect">
              <a:avLst/>
            </a:prstGeom>
          </p:spPr>
        </p:pic>
        <p:sp>
          <p:nvSpPr>
            <p:cNvPr id="17" name="Pentagon 16"/>
            <p:cNvSpPr/>
            <p:nvPr/>
          </p:nvSpPr>
          <p:spPr>
            <a:xfrm>
              <a:off x="6641889" y="5090583"/>
              <a:ext cx="2991418" cy="787400"/>
            </a:xfrm>
            <a:prstGeom prst="homePlate">
              <a:avLst/>
            </a:prstGeom>
            <a:solidFill>
              <a:srgbClr val="2446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Pentagon 17"/>
            <p:cNvSpPr/>
            <p:nvPr/>
          </p:nvSpPr>
          <p:spPr>
            <a:xfrm rot="10800000">
              <a:off x="3352588" y="5090583"/>
              <a:ext cx="2001512" cy="787400"/>
            </a:xfrm>
            <a:prstGeom prst="homePlate">
              <a:avLst/>
            </a:prstGeom>
            <a:solidFill>
              <a:srgbClr val="2446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Pentagon 19"/>
            <p:cNvSpPr/>
            <p:nvPr/>
          </p:nvSpPr>
          <p:spPr>
            <a:xfrm rot="10800000">
              <a:off x="1701588" y="2999938"/>
              <a:ext cx="3654163" cy="787400"/>
            </a:xfrm>
            <a:prstGeom prst="homePlate">
              <a:avLst/>
            </a:prstGeom>
            <a:solidFill>
              <a:srgbClr val="F049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 flipH="1">
              <a:off x="6629410" y="3044908"/>
              <a:ext cx="57150" cy="787401"/>
            </a:xfrm>
            <a:prstGeom prst="rect">
              <a:avLst/>
            </a:prstGeom>
            <a:solidFill>
              <a:srgbClr val="1D66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Shape 75"/>
            <p:cNvSpPr/>
            <p:nvPr/>
          </p:nvSpPr>
          <p:spPr>
            <a:xfrm>
              <a:off x="2246222" y="5307470"/>
              <a:ext cx="1100551" cy="35362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t" anchorCtr="0">
              <a:noAutofit/>
            </a:bodyPr>
            <a:lstStyle/>
            <a:p>
              <a:pPr lvl="0" algn="r">
                <a:lnSpc>
                  <a:spcPct val="90000"/>
                </a:lnSpc>
                <a:defRPr sz="1800"/>
              </a:pPr>
              <a:r>
                <a:rPr lang="en-US" sz="2800" b="1" dirty="0">
                  <a:solidFill>
                    <a:srgbClr val="004D78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Roboto Slab Thin"/>
                </a:rPr>
                <a:t>20%</a:t>
              </a:r>
              <a:endParaRPr lang="en-US" sz="2800" dirty="0">
                <a:solidFill>
                  <a:srgbClr val="004D7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Roboto Slab Thin"/>
              </a:endParaRPr>
            </a:p>
          </p:txBody>
        </p:sp>
        <p:sp>
          <p:nvSpPr>
            <p:cNvPr id="23" name="Shape 75"/>
            <p:cNvSpPr/>
            <p:nvPr/>
          </p:nvSpPr>
          <p:spPr>
            <a:xfrm>
              <a:off x="3615556" y="5307471"/>
              <a:ext cx="1738544" cy="35362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t" anchorCtr="0">
              <a:noAutofit/>
            </a:bodyPr>
            <a:lstStyle/>
            <a:p>
              <a:pPr lvl="0">
                <a:lnSpc>
                  <a:spcPct val="90000"/>
                </a:lnSpc>
                <a:defRPr sz="1800"/>
              </a:pPr>
              <a:r>
                <a:rPr lang="en-US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Roboto Slab Thin"/>
                </a:rPr>
                <a:t>Aptitude-Based Recommendations</a:t>
              </a:r>
              <a:endParaRPr lang="en-US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Roboto Slab Thin"/>
              </a:endParaRPr>
            </a:p>
          </p:txBody>
        </p:sp>
        <p:sp>
          <p:nvSpPr>
            <p:cNvPr id="24" name="Shape 75"/>
            <p:cNvSpPr/>
            <p:nvPr/>
          </p:nvSpPr>
          <p:spPr>
            <a:xfrm>
              <a:off x="6690653" y="5295237"/>
              <a:ext cx="766561" cy="35362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t" anchorCtr="0">
              <a:noAutofit/>
            </a:bodyPr>
            <a:lstStyle/>
            <a:p>
              <a:pPr lvl="0" algn="r">
                <a:lnSpc>
                  <a:spcPct val="90000"/>
                </a:lnSpc>
                <a:defRPr sz="1800"/>
              </a:pPr>
              <a:r>
                <a:rPr lang="en-US" sz="28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Roboto Slab Thin"/>
                </a:rPr>
                <a:t>54%</a:t>
              </a:r>
              <a:endParaRPr lang="en-US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Roboto Slab Thin"/>
              </a:endParaRPr>
            </a:p>
          </p:txBody>
        </p:sp>
        <p:sp>
          <p:nvSpPr>
            <p:cNvPr id="25" name="Shape 75"/>
            <p:cNvSpPr/>
            <p:nvPr/>
          </p:nvSpPr>
          <p:spPr>
            <a:xfrm>
              <a:off x="7540332" y="5258825"/>
              <a:ext cx="1933655" cy="35362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t" anchorCtr="0">
              <a:noAutofit/>
            </a:bodyPr>
            <a:lstStyle/>
            <a:p>
              <a:pPr lvl="0">
                <a:lnSpc>
                  <a:spcPct val="90000"/>
                </a:lnSpc>
                <a:defRPr sz="1800"/>
              </a:pPr>
              <a:r>
                <a:rPr lang="en-US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Roboto Slab Thin"/>
                </a:rPr>
                <a:t>Aptitude-Based Recommendations</a:t>
              </a:r>
              <a:endParaRPr lang="en-US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Roboto Slab Thin"/>
              </a:endParaRPr>
            </a:p>
          </p:txBody>
        </p:sp>
        <p:sp>
          <p:nvSpPr>
            <p:cNvPr id="26" name="Shape 75"/>
            <p:cNvSpPr/>
            <p:nvPr/>
          </p:nvSpPr>
          <p:spPr>
            <a:xfrm>
              <a:off x="6862843" y="3258428"/>
              <a:ext cx="594372" cy="35362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t" anchorCtr="0">
              <a:noAutofit/>
            </a:bodyPr>
            <a:lstStyle/>
            <a:p>
              <a:pPr lvl="0" algn="r">
                <a:lnSpc>
                  <a:spcPct val="90000"/>
                </a:lnSpc>
                <a:defRPr sz="1800"/>
              </a:pPr>
              <a:r>
                <a:rPr lang="en-US" sz="2800" b="1" dirty="0">
                  <a:solidFill>
                    <a:srgbClr val="F04923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Roboto Slab Thin"/>
                </a:rPr>
                <a:t>0%</a:t>
              </a:r>
              <a:endParaRPr lang="en-US" sz="2800" dirty="0">
                <a:solidFill>
                  <a:srgbClr val="F0492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Roboto Slab Thin"/>
              </a:endParaRPr>
            </a:p>
          </p:txBody>
        </p:sp>
        <p:sp>
          <p:nvSpPr>
            <p:cNvPr id="27" name="Shape 75"/>
            <p:cNvSpPr/>
            <p:nvPr/>
          </p:nvSpPr>
          <p:spPr>
            <a:xfrm>
              <a:off x="7555684" y="3261796"/>
              <a:ext cx="2420166" cy="35362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t" anchorCtr="0">
              <a:noAutofit/>
            </a:bodyPr>
            <a:lstStyle/>
            <a:p>
              <a:pPr lvl="0">
                <a:lnSpc>
                  <a:spcPct val="90000"/>
                </a:lnSpc>
                <a:defRPr sz="1800"/>
              </a:pPr>
              <a:r>
                <a:rPr lang="en-US" sz="1400" b="1" dirty="0">
                  <a:solidFill>
                    <a:srgbClr val="F04923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Roboto Slab Thin"/>
                </a:rPr>
                <a:t>Interest-Based Recommendations</a:t>
              </a:r>
              <a:endParaRPr lang="en-US" sz="1400" dirty="0">
                <a:solidFill>
                  <a:srgbClr val="F0492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Roboto Slab Thin"/>
              </a:endParaRPr>
            </a:p>
          </p:txBody>
        </p:sp>
        <p:sp>
          <p:nvSpPr>
            <p:cNvPr id="28" name="Shape 75"/>
            <p:cNvSpPr/>
            <p:nvPr/>
          </p:nvSpPr>
          <p:spPr>
            <a:xfrm>
              <a:off x="1879344" y="3241504"/>
              <a:ext cx="1024686" cy="35362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t" anchorCtr="0">
              <a:noAutofit/>
            </a:bodyPr>
            <a:lstStyle/>
            <a:p>
              <a:pPr lvl="0" algn="r">
                <a:lnSpc>
                  <a:spcPct val="90000"/>
                </a:lnSpc>
                <a:defRPr sz="1800"/>
              </a:pPr>
              <a:r>
                <a:rPr lang="en-US" sz="28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Roboto Slab Thin"/>
                </a:rPr>
                <a:t>80%</a:t>
              </a:r>
              <a:endParaRPr lang="en-US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Roboto Slab Thin"/>
              </a:endParaRPr>
            </a:p>
          </p:txBody>
        </p:sp>
        <p:sp>
          <p:nvSpPr>
            <p:cNvPr id="29" name="Shape 75"/>
            <p:cNvSpPr/>
            <p:nvPr/>
          </p:nvSpPr>
          <p:spPr>
            <a:xfrm>
              <a:off x="3080311" y="3209420"/>
              <a:ext cx="2273789" cy="35362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t" anchorCtr="0">
              <a:noAutofit/>
            </a:bodyPr>
            <a:lstStyle/>
            <a:p>
              <a:pPr lvl="0">
                <a:lnSpc>
                  <a:spcPct val="90000"/>
                </a:lnSpc>
                <a:defRPr sz="1800"/>
              </a:pPr>
              <a:r>
                <a:rPr lang="en-US" sz="14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Roboto Slab Thin"/>
                </a:rPr>
                <a:t>Interest-Based Recommendations</a:t>
              </a:r>
              <a:endParaRPr lang="en-US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Roboto Slab Thin"/>
              </a:endParaRPr>
            </a:p>
          </p:txBody>
        </p:sp>
        <p:sp>
          <p:nvSpPr>
            <p:cNvPr id="30" name="Shape 75"/>
            <p:cNvSpPr/>
            <p:nvPr/>
          </p:nvSpPr>
          <p:spPr>
            <a:xfrm>
              <a:off x="-176038" y="6283468"/>
              <a:ext cx="12196125" cy="55631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t" anchorCtr="0">
              <a:noAutofit/>
            </a:bodyPr>
            <a:lstStyle/>
            <a:p>
              <a:pPr lvl="0" algn="ctr">
                <a:lnSpc>
                  <a:spcPct val="90000"/>
                </a:lnSpc>
                <a:defRPr sz="1800"/>
              </a:pPr>
              <a:r>
                <a:rPr lang="en-US" b="1" dirty="0">
                  <a:solidFill>
                    <a:srgbClr val="24466C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Roboto Slab Thin"/>
                </a:rPr>
                <a:t>Aptitudes Align </a:t>
              </a:r>
              <a:r>
                <a:rPr lang="en-US" dirty="0">
                  <a:solidFill>
                    <a:srgbClr val="24466C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Roboto Slab Thin"/>
                </a:rPr>
                <a:t>Talent With In-Demand Jobs</a:t>
              </a:r>
            </a:p>
          </p:txBody>
        </p:sp>
        <p:sp>
          <p:nvSpPr>
            <p:cNvPr id="31" name="Shape 75"/>
            <p:cNvSpPr/>
            <p:nvPr/>
          </p:nvSpPr>
          <p:spPr>
            <a:xfrm>
              <a:off x="-176038" y="2202164"/>
              <a:ext cx="12192000" cy="55631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t" anchorCtr="0">
              <a:noAutofit/>
            </a:bodyPr>
            <a:lstStyle/>
            <a:p>
              <a:pPr lvl="0" algn="ctr">
                <a:lnSpc>
                  <a:spcPct val="90000"/>
                </a:lnSpc>
                <a:defRPr sz="1800"/>
              </a:pPr>
              <a:r>
                <a:rPr lang="en-US" b="1" dirty="0">
                  <a:solidFill>
                    <a:srgbClr val="1D6691"/>
                  </a:solidFill>
                  <a:latin typeface="Avenir Book" charset="0"/>
                  <a:ea typeface="Avenir Book" charset="0"/>
                  <a:cs typeface="Avenir Book" charset="0"/>
                  <a:sym typeface="Roboto Slab Thin"/>
                </a:rPr>
                <a:t>Interest-Based Surveys </a:t>
              </a:r>
              <a:r>
                <a:rPr lang="en-US" dirty="0">
                  <a:solidFill>
                    <a:srgbClr val="1D6691"/>
                  </a:solidFill>
                  <a:latin typeface="Avenir Book" charset="0"/>
                  <a:ea typeface="Avenir Book" charset="0"/>
                  <a:cs typeface="Avenir Book" charset="0"/>
                  <a:sym typeface="Roboto Slab Thin"/>
                </a:rPr>
                <a:t>Steer Students Away From The Economy</a:t>
              </a:r>
            </a:p>
          </p:txBody>
        </p:sp>
        <p:sp>
          <p:nvSpPr>
            <p:cNvPr id="34" name="Rectangle 33"/>
            <p:cNvSpPr/>
            <p:nvPr/>
          </p:nvSpPr>
          <p:spPr>
            <a:xfrm flipH="1">
              <a:off x="1407515" y="2986289"/>
              <a:ext cx="110327" cy="2984912"/>
            </a:xfrm>
            <a:prstGeom prst="rect">
              <a:avLst/>
            </a:prstGeom>
            <a:solidFill>
              <a:srgbClr val="1D66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3803" y="3432570"/>
              <a:ext cx="128939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Social &amp; Artistic Careers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: </a:t>
              </a:r>
            </a:p>
            <a:p>
              <a:pPr algn="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Arts &amp;  Entertainment, Education, </a:t>
              </a:r>
            </a:p>
            <a:p>
              <a:pPr algn="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Social Work, Lifesciences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219560" y="3427332"/>
              <a:ext cx="16446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Economic In-Demand Careers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: </a:t>
              </a:r>
            </a:p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Architecture &amp; Engineering, IT, Construction, Manufacturing, Transportation &amp; Logistics</a:t>
              </a:r>
            </a:p>
          </p:txBody>
        </p:sp>
      </p:grpSp>
      <p:sp>
        <p:nvSpPr>
          <p:cNvPr id="40" name="Rectangle 39"/>
          <p:cNvSpPr/>
          <p:nvPr/>
        </p:nvSpPr>
        <p:spPr>
          <a:xfrm>
            <a:off x="-4125" y="6024494"/>
            <a:ext cx="1219612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0" i="0">
                <a:solidFill>
                  <a:srgbClr val="000000"/>
                </a:solidFill>
              </a:defRPr>
            </a:pPr>
            <a:r>
              <a:rPr lang="en-US" sz="1000" i="1" dirty="0">
                <a:solidFill>
                  <a:srgbClr val="24466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Analysis of Top 50 Most Frequent Career Recommendations made to 103,050 public school students based on aptitudes and interests</a:t>
            </a:r>
          </a:p>
        </p:txBody>
      </p:sp>
      <p:sp>
        <p:nvSpPr>
          <p:cNvPr id="39" name="Title 3"/>
          <p:cNvSpPr>
            <a:spLocks noGrp="1"/>
          </p:cNvSpPr>
          <p:nvPr>
            <p:ph type="title"/>
          </p:nvPr>
        </p:nvSpPr>
        <p:spPr>
          <a:xfrm>
            <a:off x="272338" y="287762"/>
            <a:ext cx="10515600" cy="751375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Proof | </a:t>
            </a:r>
            <a:r>
              <a:rPr lang="en-US" sz="320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Aptitudes Align Labor Supply With Demand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69533C8-6725-4848-A087-0F9A1DB33061}"/>
              </a:ext>
            </a:extLst>
          </p:cNvPr>
          <p:cNvSpPr/>
          <p:nvPr/>
        </p:nvSpPr>
        <p:spPr>
          <a:xfrm flipH="1">
            <a:off x="10202373" y="2360647"/>
            <a:ext cx="110327" cy="2984912"/>
          </a:xfrm>
          <a:prstGeom prst="rect">
            <a:avLst/>
          </a:prstGeom>
          <a:solidFill>
            <a:srgbClr val="244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 descr="Logo&#10;&#10;Description automatically generated">
            <a:extLst>
              <a:ext uri="{FF2B5EF4-FFF2-40B4-BE49-F238E27FC236}">
                <a16:creationId xmlns:a16="http://schemas.microsoft.com/office/drawing/2014/main" id="{FFE2989E-4EC7-4B4E-B4F0-01A07C9B1A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041" y="6332742"/>
            <a:ext cx="1354178" cy="41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851209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2A99573-AF7A-0448-B0A3-E82AF52D4937}"/>
              </a:ext>
            </a:extLst>
          </p:cNvPr>
          <p:cNvSpPr/>
          <p:nvPr/>
        </p:nvSpPr>
        <p:spPr>
          <a:xfrm>
            <a:off x="-2426" y="-11150"/>
            <a:ext cx="12192000" cy="685799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7199" y="1846169"/>
            <a:ext cx="5401222" cy="340374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First Online-Based Aptitude Exercises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Backed by decades of               psychometric validation</a:t>
            </a:r>
            <a:endParaRPr lang="en-US" sz="2400" dirty="0">
              <a:solidFill>
                <a:srgbClr val="002060"/>
              </a:solidFill>
            </a:endParaRPr>
          </a:p>
          <a:p>
            <a:pPr marL="457200" lvl="1" indent="0">
              <a:lnSpc>
                <a:spcPct val="100000"/>
              </a:lnSpc>
              <a:buNone/>
            </a:pPr>
            <a:endParaRPr lang="en-US" dirty="0">
              <a:solidFill>
                <a:srgbClr val="002060"/>
              </a:solidFill>
            </a:endParaRPr>
          </a:p>
          <a:p>
            <a:pPr marL="457200" lvl="1" indent="0">
              <a:lnSpc>
                <a:spcPct val="100000"/>
              </a:lnSpc>
              <a:buNone/>
            </a:pPr>
            <a:endParaRPr lang="en-US" dirty="0">
              <a:solidFill>
                <a:srgbClr val="002060"/>
              </a:solidFill>
            </a:endParaRPr>
          </a:p>
          <a:p>
            <a:pPr marL="457200" lvl="1" indent="0">
              <a:lnSpc>
                <a:spcPct val="100000"/>
              </a:lnSpc>
              <a:buNone/>
            </a:pPr>
            <a:endParaRPr lang="en-US" dirty="0">
              <a:solidFill>
                <a:srgbClr val="002060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Normed &amp; Verified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O*Net career abilities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46029" y="5217248"/>
            <a:ext cx="2138785" cy="4761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933" y="1526927"/>
            <a:ext cx="4978400" cy="44958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823635" y="2984255"/>
            <a:ext cx="1383575" cy="668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314231" y="404290"/>
            <a:ext cx="10515600" cy="662782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Validity | </a:t>
            </a:r>
            <a:r>
              <a:rPr lang="en-US" sz="320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Science Behind YouScience</a:t>
            </a:r>
          </a:p>
        </p:txBody>
      </p:sp>
    </p:spTree>
    <p:extLst>
      <p:ext uri="{BB962C8B-B14F-4D97-AF65-F5344CB8AC3E}">
        <p14:creationId xmlns:p14="http://schemas.microsoft.com/office/powerpoint/2010/main" val="900076226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768" y="1177328"/>
            <a:ext cx="4573177" cy="297730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194822" y="2506184"/>
            <a:ext cx="3868334" cy="5006078"/>
          </a:xfrm>
          <a:prstGeom prst="rect">
            <a:avLst/>
          </a:prstGeom>
        </p:spPr>
      </p:pic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316021" y="329886"/>
            <a:ext cx="10515600" cy="729215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It Works | </a:t>
            </a:r>
            <a:r>
              <a:rPr lang="en-US" sz="320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 Engaging ’Brain Games’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C3C651-338C-4ACE-A0EB-61B3424A7A53}"/>
              </a:ext>
            </a:extLst>
          </p:cNvPr>
          <p:cNvSpPr txBox="1"/>
          <p:nvPr/>
        </p:nvSpPr>
        <p:spPr>
          <a:xfrm>
            <a:off x="7122057" y="1797784"/>
            <a:ext cx="448184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Spatial Visualization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Inductive Reasoning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Sequential Reasoning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 Generation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more…</a:t>
            </a:r>
          </a:p>
        </p:txBody>
      </p:sp>
    </p:spTree>
    <p:extLst>
      <p:ext uri="{BB962C8B-B14F-4D97-AF65-F5344CB8AC3E}">
        <p14:creationId xmlns:p14="http://schemas.microsoft.com/office/powerpoint/2010/main" val="1001568184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207892172"/>
              </p:ext>
            </p:extLst>
          </p:nvPr>
        </p:nvGraphicFramePr>
        <p:xfrm>
          <a:off x="240663" y="1866218"/>
          <a:ext cx="10152864" cy="2196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293174" y="2383640"/>
          <a:ext cx="10429222" cy="3575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84635" y="2062263"/>
            <a:ext cx="3864211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b="1">
                <a:solidFill>
                  <a:srgbClr val="ED4F00"/>
                </a:solidFill>
                <a:ea typeface="Proxima Nova" charset="0"/>
                <a:cs typeface="Proxima Nova" charset="0"/>
              </a:rPr>
              <a:t>3.4x </a:t>
            </a:r>
            <a:r>
              <a:rPr lang="en-US" sz="1600" b="1">
                <a:solidFill>
                  <a:srgbClr val="ED4F00"/>
                </a:solidFill>
                <a:ea typeface="Proxima Nova" charset="0"/>
                <a:cs typeface="Proxima Nova" charset="0"/>
              </a:rPr>
              <a:t>more females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Proxima Nova" charset="0"/>
                <a:cs typeface="Proxima Nova" charset="0"/>
              </a:rPr>
              <a:t>identified a fit for key industries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36968" y="3919571"/>
            <a:ext cx="4236287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b="1">
                <a:solidFill>
                  <a:srgbClr val="8DAFCD"/>
                </a:solidFill>
                <a:ea typeface="Proxima Nova" charset="0"/>
                <a:cs typeface="Proxima Nova" charset="0"/>
              </a:rPr>
              <a:t>2.1x </a:t>
            </a:r>
            <a:r>
              <a:rPr lang="en-US" sz="1600" b="1">
                <a:solidFill>
                  <a:srgbClr val="8DAFCD"/>
                </a:solidFill>
                <a:ea typeface="Proxima Nova" charset="0"/>
                <a:cs typeface="Proxima Nova" charset="0"/>
              </a:rPr>
              <a:t>on average more minorities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Proxima Nova" charset="0"/>
                <a:cs typeface="Proxima Nova" charset="0"/>
              </a:rPr>
              <a:t>identified a fit for key industries</a:t>
            </a:r>
            <a:endParaRPr kumimoji="0" lang="en-US" sz="1600" b="0" i="0" u="none" strike="noStrike" cap="none" spc="0" normalizeH="0" baseline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FillTx/>
              <a:latin typeface="+mj-lt"/>
              <a:ea typeface="Proxima Nova" charset="0"/>
              <a:cs typeface="Proxima Nova" charset="0"/>
              <a:sym typeface="Gill Sans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5494502" y="2816231"/>
            <a:ext cx="3649994" cy="5351"/>
          </a:xfrm>
          <a:prstGeom prst="straightConnector1">
            <a:avLst/>
          </a:prstGeom>
          <a:ln w="25400">
            <a:solidFill>
              <a:srgbClr val="ED4F00"/>
            </a:solidFill>
            <a:headEnd type="triangl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5736968" y="4668253"/>
            <a:ext cx="1987232" cy="0"/>
          </a:xfrm>
          <a:prstGeom prst="straightConnector1">
            <a:avLst/>
          </a:prstGeom>
          <a:ln w="25400">
            <a:solidFill>
              <a:srgbClr val="72B5D4"/>
            </a:solidFill>
            <a:headEnd type="triangl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3"/>
          <p:cNvSpPr txBox="1">
            <a:spLocks/>
          </p:cNvSpPr>
          <p:nvPr/>
        </p:nvSpPr>
        <p:spPr>
          <a:xfrm>
            <a:off x="10107137" y="3157559"/>
            <a:ext cx="1731937" cy="151069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t" anchorCtr="0">
            <a:noAutofit/>
          </a:bodyPr>
          <a:lstStyle>
            <a:lvl1pPr algn="ctr" defTabSz="410688">
              <a:lnSpc>
                <a:spcPct val="100000"/>
              </a:lnSpc>
              <a:defRPr sz="3200" b="1" i="0">
                <a:solidFill>
                  <a:srgbClr val="5576B2"/>
                </a:solidFill>
                <a:latin typeface="Proxima Nova" charset="0"/>
                <a:ea typeface="Proxima Nova" charset="0"/>
                <a:cs typeface="Proxima Nova" charset="0"/>
                <a:sym typeface="Gill Sans"/>
              </a:defRPr>
            </a:lvl1pPr>
            <a:lvl2pPr algn="ctr">
              <a:lnSpc>
                <a:spcPct val="90000"/>
              </a:lnSpc>
              <a:defRPr sz="5900">
                <a:latin typeface="Calibri Light"/>
                <a:ea typeface="Calibri Light"/>
                <a:cs typeface="Calibri Light"/>
                <a:sym typeface="Calibri Light"/>
              </a:defRPr>
            </a:lvl2pPr>
            <a:lvl3pPr algn="ctr">
              <a:lnSpc>
                <a:spcPct val="90000"/>
              </a:lnSpc>
              <a:defRPr sz="5900">
                <a:latin typeface="Calibri Light"/>
                <a:ea typeface="Calibri Light"/>
                <a:cs typeface="Calibri Light"/>
                <a:sym typeface="Calibri Light"/>
              </a:defRPr>
            </a:lvl3pPr>
            <a:lvl4pPr algn="ctr">
              <a:lnSpc>
                <a:spcPct val="90000"/>
              </a:lnSpc>
              <a:defRPr sz="5900">
                <a:latin typeface="Calibri Light"/>
                <a:ea typeface="Calibri Light"/>
                <a:cs typeface="Calibri Light"/>
                <a:sym typeface="Calibri Light"/>
              </a:defRPr>
            </a:lvl4pPr>
            <a:lvl5pPr algn="ctr">
              <a:lnSpc>
                <a:spcPct val="90000"/>
              </a:lnSpc>
              <a:defRPr sz="5900">
                <a:latin typeface="Calibri Light"/>
                <a:ea typeface="Calibri Light"/>
                <a:cs typeface="Calibri Light"/>
                <a:sym typeface="Calibri Light"/>
              </a:defRPr>
            </a:lvl5pPr>
            <a:lvl6pPr algn="ctr">
              <a:lnSpc>
                <a:spcPct val="90000"/>
              </a:lnSpc>
              <a:defRPr sz="5900">
                <a:latin typeface="Calibri Light"/>
                <a:ea typeface="Calibri Light"/>
                <a:cs typeface="Calibri Light"/>
                <a:sym typeface="Calibri Light"/>
              </a:defRPr>
            </a:lvl6pPr>
            <a:lvl7pPr algn="ctr">
              <a:lnSpc>
                <a:spcPct val="90000"/>
              </a:lnSpc>
              <a:defRPr sz="5900">
                <a:latin typeface="Calibri Light"/>
                <a:ea typeface="Calibri Light"/>
                <a:cs typeface="Calibri Light"/>
                <a:sym typeface="Calibri Light"/>
              </a:defRPr>
            </a:lvl7pPr>
            <a:lvl8pPr algn="ctr">
              <a:lnSpc>
                <a:spcPct val="90000"/>
              </a:lnSpc>
              <a:defRPr sz="5900">
                <a:latin typeface="Calibri Light"/>
                <a:ea typeface="Calibri Light"/>
                <a:cs typeface="Calibri Light"/>
                <a:sym typeface="Calibri Light"/>
              </a:defRPr>
            </a:lvl8pPr>
            <a:lvl9pPr algn="ctr">
              <a:lnSpc>
                <a:spcPct val="90000"/>
              </a:lnSpc>
              <a:defRPr sz="5900"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l"/>
            <a:r>
              <a:rPr lang="en-US" sz="1600" dirty="0">
                <a:solidFill>
                  <a:srgbClr val="002060"/>
                </a:solidFill>
                <a:latin typeface="Avenir Book" charset="0"/>
                <a:ea typeface="Avenir Book" charset="0"/>
                <a:cs typeface="Avenir Book" charset="0"/>
              </a:rPr>
              <a:t>Key In-Demand Industries: </a:t>
            </a:r>
            <a:r>
              <a:rPr lang="en-US" sz="1600" b="0" dirty="0">
                <a:solidFill>
                  <a:srgbClr val="002060"/>
                </a:solidFill>
                <a:latin typeface="Avenir Book" charset="0"/>
                <a:ea typeface="Avenir Book" charset="0"/>
                <a:cs typeface="Avenir Book" charset="0"/>
              </a:rPr>
              <a:t>Technology, Manufacturing, Construction, Healthcare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37183" y="2295707"/>
            <a:ext cx="2248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85640" y="2274430"/>
            <a:ext cx="323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95553" y="3011217"/>
            <a:ext cx="2248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02672" y="3020304"/>
            <a:ext cx="2248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14044" y="4213975"/>
            <a:ext cx="2248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62034" y="4213975"/>
            <a:ext cx="2248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23718" y="4213975"/>
            <a:ext cx="2248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92244" y="4213975"/>
            <a:ext cx="2248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66206" y="4930184"/>
            <a:ext cx="2248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43329" y="4930184"/>
            <a:ext cx="2248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27917" y="4930184"/>
            <a:ext cx="2248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93844" y="4930184"/>
            <a:ext cx="2248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26" name="Title 3"/>
          <p:cNvSpPr>
            <a:spLocks noGrp="1"/>
          </p:cNvSpPr>
          <p:nvPr>
            <p:ph type="title"/>
          </p:nvPr>
        </p:nvSpPr>
        <p:spPr>
          <a:xfrm>
            <a:off x="272338" y="287762"/>
            <a:ext cx="10515600" cy="751375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Proof | </a:t>
            </a:r>
            <a:r>
              <a:rPr lang="en-US" sz="3200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Uncovers a Larger More Diverse Workforce</a:t>
            </a:r>
          </a:p>
        </p:txBody>
      </p:sp>
      <p:pic>
        <p:nvPicPr>
          <p:cNvPr id="25" name="Picture 24" descr="Logo&#10;&#10;Description automatically generated">
            <a:extLst>
              <a:ext uri="{FF2B5EF4-FFF2-40B4-BE49-F238E27FC236}">
                <a16:creationId xmlns:a16="http://schemas.microsoft.com/office/drawing/2014/main" id="{00F5BE97-8419-4AF0-978F-388EAFE4B8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041" y="6332742"/>
            <a:ext cx="1354178" cy="41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777663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171B25-2F1A-4227-9F15-D5936563D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578" y="163004"/>
            <a:ext cx="2986840" cy="1792104"/>
          </a:xfrm>
          <a:prstGeom prst="rect">
            <a:avLst/>
          </a:prstGeom>
        </p:spPr>
      </p:pic>
      <p:pic>
        <p:nvPicPr>
          <p:cNvPr id="6" name="Picture 5" descr="Diagram, venn diagram&#10;&#10;Description automatically generated">
            <a:extLst>
              <a:ext uri="{FF2B5EF4-FFF2-40B4-BE49-F238E27FC236}">
                <a16:creationId xmlns:a16="http://schemas.microsoft.com/office/drawing/2014/main" id="{979DE1C4-8AAB-4CD1-8FD7-4B7A7788F6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57" y="1535788"/>
            <a:ext cx="4378263" cy="4792550"/>
          </a:xfrm>
          <a:prstGeom prst="rect">
            <a:avLst/>
          </a:prstGeom>
        </p:spPr>
      </p:pic>
      <p:pic>
        <p:nvPicPr>
          <p:cNvPr id="8" name="Picture 7" descr="Diagram, venn diagram&#10;&#10;Description automatically generated">
            <a:extLst>
              <a:ext uri="{FF2B5EF4-FFF2-40B4-BE49-F238E27FC236}">
                <a16:creationId xmlns:a16="http://schemas.microsoft.com/office/drawing/2014/main" id="{117D71CF-598C-459E-AFB8-A664B6A005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034" y="1535788"/>
            <a:ext cx="5101494" cy="448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649427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171B25-2F1A-4227-9F15-D5936563D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578" y="163004"/>
            <a:ext cx="2986840" cy="1792104"/>
          </a:xfrm>
          <a:prstGeom prst="rect">
            <a:avLst/>
          </a:prstGeom>
        </p:spPr>
      </p:pic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F89116D5-3AFD-4FE0-BD57-C900D6CC3F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903" y="1792705"/>
            <a:ext cx="3330650" cy="43197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B927A1C-1B46-46C2-B762-7266E5DF726B}"/>
              </a:ext>
            </a:extLst>
          </p:cNvPr>
          <p:cNvSpPr txBox="1"/>
          <p:nvPr/>
        </p:nvSpPr>
        <p:spPr>
          <a:xfrm>
            <a:off x="6095998" y="3537082"/>
            <a:ext cx="5360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 to your future workforce earlier and with more precision.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5750A6-9949-4A3F-A95E-C5F17A3B481D}"/>
              </a:ext>
            </a:extLst>
          </p:cNvPr>
          <p:cNvSpPr txBox="1"/>
          <p:nvPr/>
        </p:nvSpPr>
        <p:spPr>
          <a:xfrm>
            <a:off x="6096000" y="2706168"/>
            <a:ext cx="567958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Copperplate Gothic Light" panose="020E0507020206020404" pitchFamily="34" charset="0"/>
              </a:rPr>
              <a:t>Talent Marketplace</a:t>
            </a:r>
          </a:p>
        </p:txBody>
      </p:sp>
    </p:spTree>
    <p:extLst>
      <p:ext uri="{BB962C8B-B14F-4D97-AF65-F5344CB8AC3E}">
        <p14:creationId xmlns:p14="http://schemas.microsoft.com/office/powerpoint/2010/main" val="2135120303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171B25-2F1A-4227-9F15-D5936563D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2578" y="163004"/>
            <a:ext cx="2986840" cy="17921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3D6D51-401C-4AE5-9822-C4B6573525AE}"/>
              </a:ext>
            </a:extLst>
          </p:cNvPr>
          <p:cNvSpPr txBox="1"/>
          <p:nvPr/>
        </p:nvSpPr>
        <p:spPr>
          <a:xfrm>
            <a:off x="0" y="2717469"/>
            <a:ext cx="12192000" cy="769441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n>
                  <a:solidFill>
                    <a:schemeClr val="bg1">
                      <a:lumMod val="65000"/>
                    </a:schemeClr>
                  </a:solidFill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pperplate Gothic Light" panose="020E0507020206020404" pitchFamily="34" charset="0"/>
              </a:rPr>
              <a:t>Who wins?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F33BE3A-F5A0-49D9-A8A4-2F9C500437A8}"/>
              </a:ext>
            </a:extLst>
          </p:cNvPr>
          <p:cNvGrpSpPr/>
          <p:nvPr/>
        </p:nvGrpSpPr>
        <p:grpSpPr>
          <a:xfrm>
            <a:off x="1742605" y="690569"/>
            <a:ext cx="2275973" cy="2026899"/>
            <a:chOff x="587543" y="3146437"/>
            <a:chExt cx="1997242" cy="1792104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1EB5F87-D717-488D-AB23-5E809E8E1B7B}"/>
                </a:ext>
              </a:extLst>
            </p:cNvPr>
            <p:cNvSpPr/>
            <p:nvPr/>
          </p:nvSpPr>
          <p:spPr>
            <a:xfrm>
              <a:off x="587543" y="3146437"/>
              <a:ext cx="1997242" cy="1792104"/>
            </a:xfrm>
            <a:prstGeom prst="ellipse">
              <a:avLst/>
            </a:prstGeom>
            <a:solidFill>
              <a:srgbClr val="008E40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B302809-4742-4F55-BDFB-D078960182CE}"/>
                </a:ext>
              </a:extLst>
            </p:cNvPr>
            <p:cNvSpPr txBox="1"/>
            <p:nvPr/>
          </p:nvSpPr>
          <p:spPr>
            <a:xfrm>
              <a:off x="587543" y="3390012"/>
              <a:ext cx="1997242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Economic</a:t>
              </a:r>
            </a:p>
            <a:p>
              <a:pPr algn="ctr"/>
              <a:r>
                <a:rPr lang="en-US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Development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1D4FBB7-9499-4EB8-824C-EA5F0F573C74}"/>
              </a:ext>
            </a:extLst>
          </p:cNvPr>
          <p:cNvGrpSpPr/>
          <p:nvPr/>
        </p:nvGrpSpPr>
        <p:grpSpPr>
          <a:xfrm>
            <a:off x="505828" y="2952629"/>
            <a:ext cx="2275970" cy="2026899"/>
            <a:chOff x="1586164" y="948972"/>
            <a:chExt cx="1997242" cy="1792104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10607BF-AA3C-4304-B646-5D155CB2598D}"/>
                </a:ext>
              </a:extLst>
            </p:cNvPr>
            <p:cNvSpPr/>
            <p:nvPr/>
          </p:nvSpPr>
          <p:spPr>
            <a:xfrm>
              <a:off x="1586164" y="948972"/>
              <a:ext cx="1997242" cy="1792104"/>
            </a:xfrm>
            <a:prstGeom prst="ellipse">
              <a:avLst/>
            </a:prstGeom>
            <a:solidFill>
              <a:srgbClr val="BE9346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2A78436-ED1D-4478-89B2-95B7E0CC1965}"/>
                </a:ext>
              </a:extLst>
            </p:cNvPr>
            <p:cNvSpPr txBox="1"/>
            <p:nvPr/>
          </p:nvSpPr>
          <p:spPr>
            <a:xfrm>
              <a:off x="1586164" y="1399208"/>
              <a:ext cx="1997242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Business</a:t>
              </a:r>
            </a:p>
            <a:p>
              <a:pPr algn="ctr"/>
              <a:r>
                <a:rPr lang="en-US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Community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D805194-43F8-4490-8D5A-2E0D70D7E057}"/>
              </a:ext>
            </a:extLst>
          </p:cNvPr>
          <p:cNvGrpSpPr/>
          <p:nvPr/>
        </p:nvGrpSpPr>
        <p:grpSpPr>
          <a:xfrm>
            <a:off x="8329866" y="690570"/>
            <a:ext cx="2275970" cy="2026899"/>
            <a:chOff x="8608594" y="948972"/>
            <a:chExt cx="1997242" cy="179210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EA7545A-BFF5-4517-93C6-2ECB714582FF}"/>
                </a:ext>
              </a:extLst>
            </p:cNvPr>
            <p:cNvSpPr/>
            <p:nvPr/>
          </p:nvSpPr>
          <p:spPr>
            <a:xfrm>
              <a:off x="8608594" y="948972"/>
              <a:ext cx="1997242" cy="1792104"/>
            </a:xfrm>
            <a:prstGeom prst="ellipse">
              <a:avLst/>
            </a:prstGeom>
            <a:solidFill>
              <a:srgbClr val="EE6F10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6B727B-C4F7-4C05-A468-6C01B577B5C4}"/>
                </a:ext>
              </a:extLst>
            </p:cNvPr>
            <p:cNvSpPr txBox="1"/>
            <p:nvPr/>
          </p:nvSpPr>
          <p:spPr>
            <a:xfrm>
              <a:off x="8608594" y="1420080"/>
              <a:ext cx="1997242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Students &amp;</a:t>
              </a:r>
            </a:p>
            <a:p>
              <a:pPr algn="ctr"/>
              <a:r>
                <a:rPr lang="en-US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Families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47FAF49-3F22-47EC-ADCE-86F8A603F89C}"/>
              </a:ext>
            </a:extLst>
          </p:cNvPr>
          <p:cNvGrpSpPr/>
          <p:nvPr/>
        </p:nvGrpSpPr>
        <p:grpSpPr>
          <a:xfrm>
            <a:off x="6692564" y="3850105"/>
            <a:ext cx="2275970" cy="2088074"/>
            <a:chOff x="6849978" y="4572436"/>
            <a:chExt cx="1997242" cy="1792104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D079F75-4245-464E-98BC-446DBD17003A}"/>
                </a:ext>
              </a:extLst>
            </p:cNvPr>
            <p:cNvSpPr/>
            <p:nvPr/>
          </p:nvSpPr>
          <p:spPr>
            <a:xfrm>
              <a:off x="6849978" y="4572436"/>
              <a:ext cx="1997242" cy="179210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863E5B1-A5D2-418B-96F9-C3E13D2E5A1B}"/>
                </a:ext>
              </a:extLst>
            </p:cNvPr>
            <p:cNvSpPr txBox="1"/>
            <p:nvPr/>
          </p:nvSpPr>
          <p:spPr>
            <a:xfrm>
              <a:off x="6849978" y="5052990"/>
              <a:ext cx="1997242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Higher</a:t>
              </a:r>
            </a:p>
            <a:p>
              <a:pPr algn="ctr"/>
              <a:r>
                <a:rPr lang="en-US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Education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3ABD40C-7AD4-43C4-9048-61715E6E1DB0}"/>
              </a:ext>
            </a:extLst>
          </p:cNvPr>
          <p:cNvGrpSpPr/>
          <p:nvPr/>
        </p:nvGrpSpPr>
        <p:grpSpPr>
          <a:xfrm>
            <a:off x="3101138" y="3850105"/>
            <a:ext cx="2394283" cy="2191270"/>
            <a:chOff x="3344780" y="4572436"/>
            <a:chExt cx="1997242" cy="1792104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85F58C5-7357-4003-BDC4-2A92A29235D5}"/>
                </a:ext>
              </a:extLst>
            </p:cNvPr>
            <p:cNvSpPr/>
            <p:nvPr/>
          </p:nvSpPr>
          <p:spPr>
            <a:xfrm>
              <a:off x="3344780" y="4572436"/>
              <a:ext cx="1997242" cy="1792104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4421AF9-4A53-43E7-8DD6-C460B398D3A0}"/>
                </a:ext>
              </a:extLst>
            </p:cNvPr>
            <p:cNvSpPr txBox="1"/>
            <p:nvPr/>
          </p:nvSpPr>
          <p:spPr>
            <a:xfrm>
              <a:off x="3344780" y="5030359"/>
              <a:ext cx="1997242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Community</a:t>
              </a:r>
            </a:p>
            <a:p>
              <a:pPr algn="ctr"/>
              <a:r>
                <a:rPr lang="en-US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At-Large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B9890BA-7DAB-450E-B55D-92DC35020C75}"/>
              </a:ext>
            </a:extLst>
          </p:cNvPr>
          <p:cNvGrpSpPr/>
          <p:nvPr/>
        </p:nvGrpSpPr>
        <p:grpSpPr>
          <a:xfrm>
            <a:off x="9607215" y="2911642"/>
            <a:ext cx="2275970" cy="2026899"/>
            <a:chOff x="9607215" y="3146437"/>
            <a:chExt cx="1997242" cy="1792104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624DA93-3F16-4E77-8FF7-FFF20F6BBC72}"/>
                </a:ext>
              </a:extLst>
            </p:cNvPr>
            <p:cNvSpPr/>
            <p:nvPr/>
          </p:nvSpPr>
          <p:spPr>
            <a:xfrm>
              <a:off x="9607215" y="3146437"/>
              <a:ext cx="1997242" cy="1792104"/>
            </a:xfrm>
            <a:prstGeom prst="ellipse">
              <a:avLst/>
            </a:prstGeom>
            <a:solidFill>
              <a:srgbClr val="54C5DC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BEE45E4-C8C8-425A-B976-E375E709F385}"/>
                </a:ext>
              </a:extLst>
            </p:cNvPr>
            <p:cNvSpPr txBox="1"/>
            <p:nvPr/>
          </p:nvSpPr>
          <p:spPr>
            <a:xfrm>
              <a:off x="9607215" y="3428337"/>
              <a:ext cx="1997242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Volusia County</a:t>
              </a:r>
            </a:p>
            <a:p>
              <a:pPr algn="ctr"/>
              <a:r>
                <a:rPr lang="en-US" sz="24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Schools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56474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3A9D0CF-1B68-4086-9C64-D0A404AFA5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39" y="318566"/>
            <a:ext cx="3220121" cy="1504177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7875CF57-D6FC-474F-B5D8-EF8C64CB39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45" y="2074437"/>
            <a:ext cx="2952102" cy="12658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4B9846-09FF-4506-A47C-CAE3F0AAC4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55" y="5362653"/>
            <a:ext cx="3422280" cy="1052512"/>
          </a:xfrm>
          <a:prstGeom prst="rect">
            <a:avLst/>
          </a:prstGeom>
        </p:spPr>
      </p:pic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5F7E0D67-D96E-44A2-A2DD-8AC7BA8B592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" t="7535" r="3592" b="4823"/>
          <a:stretch/>
        </p:blipFill>
        <p:spPr>
          <a:xfrm>
            <a:off x="494299" y="3597730"/>
            <a:ext cx="3601593" cy="15074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C86A1A3-410E-490C-A29D-8FCA6EA755C7}"/>
              </a:ext>
            </a:extLst>
          </p:cNvPr>
          <p:cNvSpPr txBox="1"/>
          <p:nvPr/>
        </p:nvSpPr>
        <p:spPr>
          <a:xfrm>
            <a:off x="5462816" y="318566"/>
            <a:ext cx="5679583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800" dirty="0">
                <a:solidFill>
                  <a:srgbClr val="002060"/>
                </a:solidFill>
                <a:latin typeface="Copperplate Gothic Light" panose="020E0507020206020404" pitchFamily="34" charset="0"/>
              </a:rPr>
              <a:t>A Partnership for the Future…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AE12CA5-934F-4441-B8EF-008F5F18694A}"/>
              </a:ext>
            </a:extLst>
          </p:cNvPr>
          <p:cNvCxnSpPr/>
          <p:nvPr/>
        </p:nvCxnSpPr>
        <p:spPr>
          <a:xfrm>
            <a:off x="4893972" y="318566"/>
            <a:ext cx="0" cy="5943600"/>
          </a:xfrm>
          <a:prstGeom prst="line">
            <a:avLst/>
          </a:prstGeom>
          <a:ln w="317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9FCC4AC-694D-4292-B7D6-22F4CECAE9D9}"/>
              </a:ext>
            </a:extLst>
          </p:cNvPr>
          <p:cNvSpPr txBox="1"/>
          <p:nvPr/>
        </p:nvSpPr>
        <p:spPr>
          <a:xfrm>
            <a:off x="5462816" y="2626504"/>
            <a:ext cx="6367705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This partnership will be the </a:t>
            </a:r>
            <a:r>
              <a:rPr lang="en-US" sz="2400" b="1" u="sng" dirty="0">
                <a:solidFill>
                  <a:srgbClr val="002060"/>
                </a:solidFill>
              </a:rPr>
              <a:t>first in the state of Florida</a:t>
            </a:r>
            <a:r>
              <a:rPr lang="en-US" sz="2400" dirty="0">
                <a:solidFill>
                  <a:srgbClr val="002060"/>
                </a:solidFill>
              </a:rPr>
              <a:t> to help students uncover their talents and align their educational programs of study to create </a:t>
            </a:r>
            <a:r>
              <a:rPr lang="en-US" sz="2400" b="1" u="sng" dirty="0">
                <a:solidFill>
                  <a:srgbClr val="002060"/>
                </a:solidFill>
              </a:rPr>
              <a:t>a larger, more diverse talent pipeline</a:t>
            </a:r>
            <a:r>
              <a:rPr lang="en-US" sz="2400" dirty="0">
                <a:solidFill>
                  <a:srgbClr val="002060"/>
                </a:solidFill>
              </a:rPr>
              <a:t> for the community. </a:t>
            </a:r>
          </a:p>
        </p:txBody>
      </p:sp>
    </p:spTree>
    <p:extLst>
      <p:ext uri="{BB962C8B-B14F-4D97-AF65-F5344CB8AC3E}">
        <p14:creationId xmlns:p14="http://schemas.microsoft.com/office/powerpoint/2010/main" val="37000777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3A9D0CF-1B68-4086-9C64-D0A404AFA5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39" y="318566"/>
            <a:ext cx="3220121" cy="1504177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7875CF57-D6FC-474F-B5D8-EF8C64CB39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45" y="2074437"/>
            <a:ext cx="2952102" cy="12658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4B9846-09FF-4506-A47C-CAE3F0AAC4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55" y="5362653"/>
            <a:ext cx="3422280" cy="1052512"/>
          </a:xfrm>
          <a:prstGeom prst="rect">
            <a:avLst/>
          </a:prstGeom>
        </p:spPr>
      </p:pic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5F7E0D67-D96E-44A2-A2DD-8AC7BA8B592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" t="7535" r="3592" b="4823"/>
          <a:stretch/>
        </p:blipFill>
        <p:spPr>
          <a:xfrm>
            <a:off x="494299" y="3597730"/>
            <a:ext cx="3601593" cy="150748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AE12CA5-934F-4441-B8EF-008F5F18694A}"/>
              </a:ext>
            </a:extLst>
          </p:cNvPr>
          <p:cNvCxnSpPr/>
          <p:nvPr/>
        </p:nvCxnSpPr>
        <p:spPr>
          <a:xfrm>
            <a:off x="4893972" y="318566"/>
            <a:ext cx="0" cy="5943600"/>
          </a:xfrm>
          <a:prstGeom prst="line">
            <a:avLst/>
          </a:prstGeom>
          <a:ln w="317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EDEF522-AB25-497A-8E37-94FA2C80F89A}"/>
              </a:ext>
            </a:extLst>
          </p:cNvPr>
          <p:cNvSpPr txBox="1"/>
          <p:nvPr/>
        </p:nvSpPr>
        <p:spPr>
          <a:xfrm>
            <a:off x="5027985" y="268041"/>
            <a:ext cx="7298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 Skills Youth Summit</a:t>
            </a:r>
          </a:p>
        </p:txBody>
      </p:sp>
      <p:pic>
        <p:nvPicPr>
          <p:cNvPr id="3" name="Picture 2" descr="A picture containing indoor, people, several&#10;&#10;Description automatically generated">
            <a:extLst>
              <a:ext uri="{FF2B5EF4-FFF2-40B4-BE49-F238E27FC236}">
                <a16:creationId xmlns:a16="http://schemas.microsoft.com/office/drawing/2014/main" id="{803E5325-2B99-410C-AAF7-636049154E3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2" t="31767" r="13114" b="19299"/>
          <a:stretch/>
        </p:blipFill>
        <p:spPr>
          <a:xfrm>
            <a:off x="5447318" y="962803"/>
            <a:ext cx="4463714" cy="2223267"/>
          </a:xfrm>
          <a:prstGeom prst="rect">
            <a:avLst/>
          </a:prstGeom>
        </p:spPr>
      </p:pic>
      <p:pic>
        <p:nvPicPr>
          <p:cNvPr id="6" name="Picture 5" descr="A group of people sitting at tables&#10;&#10;Description automatically generated with medium confidence">
            <a:extLst>
              <a:ext uri="{FF2B5EF4-FFF2-40B4-BE49-F238E27FC236}">
                <a16:creationId xmlns:a16="http://schemas.microsoft.com/office/drawing/2014/main" id="{F2AB1F89-26AA-425C-BC6C-68918810BAE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5" t="30249" r="6385" b="4645"/>
          <a:stretch/>
        </p:blipFill>
        <p:spPr>
          <a:xfrm>
            <a:off x="7426511" y="2967932"/>
            <a:ext cx="4174958" cy="1973700"/>
          </a:xfrm>
          <a:prstGeom prst="rect">
            <a:avLst/>
          </a:prstGeom>
        </p:spPr>
      </p:pic>
      <p:pic>
        <p:nvPicPr>
          <p:cNvPr id="17" name="Picture 16" descr="A group of people sitting around a table&#10;&#10;Description automatically generated with medium confidence">
            <a:extLst>
              <a:ext uri="{FF2B5EF4-FFF2-40B4-BE49-F238E27FC236}">
                <a16:creationId xmlns:a16="http://schemas.microsoft.com/office/drawing/2014/main" id="{0D9FDA37-3C3B-4654-8EC1-6EEECB5BB88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1" t="20702" r="20188" b="18421"/>
          <a:stretch/>
        </p:blipFill>
        <p:spPr>
          <a:xfrm>
            <a:off x="5828410" y="4498891"/>
            <a:ext cx="2939238" cy="191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85790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3A9D0CF-1B68-4086-9C64-D0A404AFA5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39" y="318566"/>
            <a:ext cx="3220121" cy="1504177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7875CF57-D6FC-474F-B5D8-EF8C64CB39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45" y="2074437"/>
            <a:ext cx="2952102" cy="12658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4B9846-09FF-4506-A47C-CAE3F0AAC4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55" y="5362653"/>
            <a:ext cx="3422280" cy="1052512"/>
          </a:xfrm>
          <a:prstGeom prst="rect">
            <a:avLst/>
          </a:prstGeom>
        </p:spPr>
      </p:pic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5F7E0D67-D96E-44A2-A2DD-8AC7BA8B592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" t="7535" r="3592" b="4823"/>
          <a:stretch/>
        </p:blipFill>
        <p:spPr>
          <a:xfrm>
            <a:off x="494299" y="3597730"/>
            <a:ext cx="3601593" cy="150748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AE12CA5-934F-4441-B8EF-008F5F18694A}"/>
              </a:ext>
            </a:extLst>
          </p:cNvPr>
          <p:cNvCxnSpPr/>
          <p:nvPr/>
        </p:nvCxnSpPr>
        <p:spPr>
          <a:xfrm>
            <a:off x="4893972" y="318566"/>
            <a:ext cx="0" cy="5943600"/>
          </a:xfrm>
          <a:prstGeom prst="line">
            <a:avLst/>
          </a:prstGeom>
          <a:ln w="317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F0F4EF9-C76E-4445-ADC4-0C5E85691CC0}"/>
              </a:ext>
            </a:extLst>
          </p:cNvPr>
          <p:cNvSpPr txBox="1"/>
          <p:nvPr/>
        </p:nvSpPr>
        <p:spPr>
          <a:xfrm>
            <a:off x="4893972" y="3576634"/>
            <a:ext cx="72980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F8B292-F158-482E-ABED-BCD79C175A10}"/>
              </a:ext>
            </a:extLst>
          </p:cNvPr>
          <p:cNvSpPr txBox="1"/>
          <p:nvPr/>
        </p:nvSpPr>
        <p:spPr>
          <a:xfrm>
            <a:off x="5462816" y="608990"/>
            <a:ext cx="5679583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800" dirty="0">
                <a:solidFill>
                  <a:srgbClr val="002060"/>
                </a:solidFill>
                <a:latin typeface="Copperplate Gothic Light" panose="020E0507020206020404" pitchFamily="34" charset="0"/>
              </a:rPr>
              <a:t>A Partnership for the Future…</a:t>
            </a:r>
          </a:p>
        </p:txBody>
      </p:sp>
    </p:spTree>
    <p:extLst>
      <p:ext uri="{BB962C8B-B14F-4D97-AF65-F5344CB8AC3E}">
        <p14:creationId xmlns:p14="http://schemas.microsoft.com/office/powerpoint/2010/main" val="302862398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3A9D0CF-1B68-4086-9C64-D0A404AFA5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39" y="318566"/>
            <a:ext cx="3220121" cy="1504177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7875CF57-D6FC-474F-B5D8-EF8C64CB39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45" y="2074437"/>
            <a:ext cx="2952102" cy="12658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4B9846-09FF-4506-A47C-CAE3F0AAC4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55" y="5362653"/>
            <a:ext cx="3422280" cy="1052512"/>
          </a:xfrm>
          <a:prstGeom prst="rect">
            <a:avLst/>
          </a:prstGeom>
        </p:spPr>
      </p:pic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5F7E0D67-D96E-44A2-A2DD-8AC7BA8B592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" t="7535" r="3592" b="4823"/>
          <a:stretch/>
        </p:blipFill>
        <p:spPr>
          <a:xfrm>
            <a:off x="494299" y="3597730"/>
            <a:ext cx="3601593" cy="150748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AE12CA5-934F-4441-B8EF-008F5F18694A}"/>
              </a:ext>
            </a:extLst>
          </p:cNvPr>
          <p:cNvCxnSpPr/>
          <p:nvPr/>
        </p:nvCxnSpPr>
        <p:spPr>
          <a:xfrm>
            <a:off x="4893972" y="318566"/>
            <a:ext cx="0" cy="5943600"/>
          </a:xfrm>
          <a:prstGeom prst="line">
            <a:avLst/>
          </a:prstGeom>
          <a:ln w="317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F48A1F1-1A9D-4979-AB3A-B98ECC99013A}"/>
              </a:ext>
            </a:extLst>
          </p:cNvPr>
          <p:cNvSpPr txBox="1"/>
          <p:nvPr/>
        </p:nvSpPr>
        <p:spPr>
          <a:xfrm>
            <a:off x="4893972" y="3494412"/>
            <a:ext cx="72980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sharing</a:t>
            </a:r>
          </a:p>
          <a:p>
            <a:pPr algn="ctr"/>
            <a:r>
              <a:rPr lang="en-US" sz="4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time today!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C680ED-583B-46BE-B9C3-1B8D5EECF7E1}"/>
              </a:ext>
            </a:extLst>
          </p:cNvPr>
          <p:cNvSpPr txBox="1"/>
          <p:nvPr/>
        </p:nvSpPr>
        <p:spPr>
          <a:xfrm>
            <a:off x="5462816" y="608990"/>
            <a:ext cx="5679583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800" dirty="0">
                <a:solidFill>
                  <a:srgbClr val="002060"/>
                </a:solidFill>
                <a:latin typeface="Copperplate Gothic Light" panose="020E0507020206020404" pitchFamily="34" charset="0"/>
              </a:rPr>
              <a:t>A Partnership for the Future…</a:t>
            </a:r>
          </a:p>
        </p:txBody>
      </p:sp>
    </p:spTree>
    <p:extLst>
      <p:ext uri="{BB962C8B-B14F-4D97-AF65-F5344CB8AC3E}">
        <p14:creationId xmlns:p14="http://schemas.microsoft.com/office/powerpoint/2010/main" val="174112780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8_Office Theme">
  <a:themeElements>
    <a:clrScheme name="TheChamber">
      <a:dk1>
        <a:srgbClr val="737572"/>
      </a:dk1>
      <a:lt1>
        <a:srgbClr val="FFFFFF"/>
      </a:lt1>
      <a:dk2>
        <a:srgbClr val="002F6D"/>
      </a:dk2>
      <a:lt2>
        <a:srgbClr val="F6F7FA"/>
      </a:lt2>
      <a:accent1>
        <a:srgbClr val="0B6BAF"/>
      </a:accent1>
      <a:accent2>
        <a:srgbClr val="002F6D"/>
      </a:accent2>
      <a:accent3>
        <a:srgbClr val="54A7D9"/>
      </a:accent3>
      <a:accent4>
        <a:srgbClr val="D1563D"/>
      </a:accent4>
      <a:accent5>
        <a:srgbClr val="E97B50"/>
      </a:accent5>
      <a:accent6>
        <a:srgbClr val="CAC9D0"/>
      </a:accent6>
      <a:hlink>
        <a:srgbClr val="216BA9"/>
      </a:hlink>
      <a:folHlink>
        <a:srgbClr val="54A7D9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TheChamber">
      <a:dk1>
        <a:srgbClr val="737572"/>
      </a:dk1>
      <a:lt1>
        <a:srgbClr val="FFFFFF"/>
      </a:lt1>
      <a:dk2>
        <a:srgbClr val="002F6D"/>
      </a:dk2>
      <a:lt2>
        <a:srgbClr val="F6F7FA"/>
      </a:lt2>
      <a:accent1>
        <a:srgbClr val="0B6BAF"/>
      </a:accent1>
      <a:accent2>
        <a:srgbClr val="002F6D"/>
      </a:accent2>
      <a:accent3>
        <a:srgbClr val="54A7D9"/>
      </a:accent3>
      <a:accent4>
        <a:srgbClr val="D1563D"/>
      </a:accent4>
      <a:accent5>
        <a:srgbClr val="E97B50"/>
      </a:accent5>
      <a:accent6>
        <a:srgbClr val="CAC9D0"/>
      </a:accent6>
      <a:hlink>
        <a:srgbClr val="216BA9"/>
      </a:hlink>
      <a:folHlink>
        <a:srgbClr val="54A7D9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ustom Design">
  <a:themeElements>
    <a:clrScheme name="Brown &amp; Brown Theme">
      <a:dk1>
        <a:srgbClr val="000000"/>
      </a:dk1>
      <a:lt1>
        <a:srgbClr val="FFFFFF"/>
      </a:lt1>
      <a:dk2>
        <a:srgbClr val="585A57"/>
      </a:dk2>
      <a:lt2>
        <a:srgbClr val="E7E6E6"/>
      </a:lt2>
      <a:accent1>
        <a:srgbClr val="002550"/>
      </a:accent1>
      <a:accent2>
        <a:srgbClr val="B9202F"/>
      </a:accent2>
      <a:accent3>
        <a:srgbClr val="585A57"/>
      </a:accent3>
      <a:accent4>
        <a:srgbClr val="F9B646"/>
      </a:accent4>
      <a:accent5>
        <a:srgbClr val="184F8F"/>
      </a:accent5>
      <a:accent6>
        <a:srgbClr val="7BA4DD"/>
      </a:accent6>
      <a:hlink>
        <a:srgbClr val="002855"/>
      </a:hlink>
      <a:folHlink>
        <a:srgbClr val="184F8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7852</TotalTime>
  <Words>304</Words>
  <Application>Microsoft Office PowerPoint</Application>
  <PresentationFormat>Widescreen</PresentationFormat>
  <Paragraphs>78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Arial</vt:lpstr>
      <vt:lpstr>Avenir Book</vt:lpstr>
      <vt:lpstr>Calibri</vt:lpstr>
      <vt:lpstr>Calibri Light</vt:lpstr>
      <vt:lpstr>Copperplate Gothic Light</vt:lpstr>
      <vt:lpstr>Lato Light</vt:lpstr>
      <vt:lpstr>Open Sans</vt:lpstr>
      <vt:lpstr>Wingdings</vt:lpstr>
      <vt:lpstr>Office Theme</vt:lpstr>
      <vt:lpstr>8_Office Theme</vt:lpstr>
      <vt:lpstr>1_Office Theme</vt:lpstr>
      <vt:lpstr>Custom Design</vt:lpstr>
      <vt:lpstr>PowerPoint Presentation</vt:lpstr>
      <vt:lpstr>Proof | Aptitudes Align Labor Supply With Demand</vt:lpstr>
      <vt:lpstr>Validity | The Science Behind YouScience</vt:lpstr>
      <vt:lpstr>How It Works | Fun Engaging ’Brain Games’</vt:lpstr>
      <vt:lpstr>Proof | Uncovers a Larger More Diverse Workforce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County of Volusia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Beachside Redevelopment Committee</dc:title>
  <dc:creator>BPeterson</dc:creator>
  <cp:lastModifiedBy>Ken Phelps</cp:lastModifiedBy>
  <cp:revision>250</cp:revision>
  <dcterms:created xsi:type="dcterms:W3CDTF">2018-07-06T12:30:41Z</dcterms:created>
  <dcterms:modified xsi:type="dcterms:W3CDTF">2021-10-06T19:17:13Z</dcterms:modified>
</cp:coreProperties>
</file>