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entation.xml" ContentType="application/vnd.openxmlformats-officedocument.presentationml.presentation.main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customXml/itemProps3.xml" ContentType="application/vnd.openxmlformats-officedocument.customXmlProperti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56" r:id="rId5"/>
    <p:sldId id="272" r:id="rId6"/>
    <p:sldId id="259" r:id="rId7"/>
    <p:sldId id="287" r:id="rId8"/>
    <p:sldId id="282" r:id="rId9"/>
    <p:sldId id="261" r:id="rId10"/>
    <p:sldId id="289" r:id="rId11"/>
    <p:sldId id="260" r:id="rId12"/>
    <p:sldId id="262" r:id="rId13"/>
    <p:sldId id="258" r:id="rId14"/>
    <p:sldId id="257" r:id="rId15"/>
    <p:sldId id="263" r:id="rId16"/>
    <p:sldId id="277" r:id="rId17"/>
    <p:sldId id="290" r:id="rId18"/>
    <p:sldId id="292" r:id="rId19"/>
    <p:sldId id="275" r:id="rId20"/>
    <p:sldId id="288" r:id="rId21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469292"/>
    <a:srgbClr val="1EBDD2"/>
    <a:srgbClr val="CA26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B41360-8ED3-47B1-B970-131BD6AFA660}" v="473" dt="2018-11-06T19:49:42.479"/>
    <p1510:client id="{8E87199C-D6E1-4238-B2E7-B6A87F7FE021}" v="347" dt="2018-11-02T16:09:10.1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7" autoAdjust="0"/>
    <p:restoredTop sz="92164" autoAdjust="0"/>
  </p:normalViewPr>
  <p:slideViewPr>
    <p:cSldViewPr>
      <p:cViewPr varScale="1">
        <p:scale>
          <a:sx n="73" d="100"/>
          <a:sy n="73" d="100"/>
        </p:scale>
        <p:origin x="96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openxmlformats.org/officeDocument/2006/relationships/customXml" Target="../customXml/item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1963"/>
          </a:xfrm>
          <a:prstGeom prst="rect">
            <a:avLst/>
          </a:prstGeom>
        </p:spPr>
        <p:txBody>
          <a:bodyPr vert="horz" lIns="90880" tIns="45440" rIns="90880" bIns="45440" rtlCol="0"/>
          <a:lstStyle>
            <a:lvl1pPr algn="l">
              <a:defRPr sz="11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1963"/>
          </a:xfrm>
          <a:prstGeom prst="rect">
            <a:avLst/>
          </a:prstGeom>
        </p:spPr>
        <p:txBody>
          <a:bodyPr vert="horz" lIns="90880" tIns="45440" rIns="90880" bIns="45440" rtlCol="0"/>
          <a:lstStyle>
            <a:lvl1pPr algn="r">
              <a:defRPr sz="1100"/>
            </a:lvl1pPr>
          </a:lstStyle>
          <a:p>
            <a:pPr>
              <a:defRPr/>
            </a:pPr>
            <a:fld id="{2070A511-3A98-4E2A-B6B2-D24B24B17E8D}" type="datetimeFigureOut">
              <a:rPr lang="en-US"/>
              <a:pPr>
                <a:defRPr/>
              </a:pPr>
              <a:t>11/8/2018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6975" y="693738"/>
            <a:ext cx="4616450" cy="34623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80" tIns="45440" rIns="90880" bIns="4544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387850"/>
            <a:ext cx="5607050" cy="4154488"/>
          </a:xfrm>
          <a:prstGeom prst="rect">
            <a:avLst/>
          </a:prstGeom>
        </p:spPr>
        <p:txBody>
          <a:bodyPr vert="horz" lIns="90880" tIns="45440" rIns="90880" bIns="4544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38475" cy="461963"/>
          </a:xfrm>
          <a:prstGeom prst="rect">
            <a:avLst/>
          </a:prstGeom>
        </p:spPr>
        <p:txBody>
          <a:bodyPr vert="horz" lIns="90880" tIns="45440" rIns="90880" bIns="45440" rtlCol="0" anchor="b"/>
          <a:lstStyle>
            <a:lvl1pPr algn="l">
              <a:defRPr sz="11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772525"/>
            <a:ext cx="3038475" cy="461963"/>
          </a:xfrm>
          <a:prstGeom prst="rect">
            <a:avLst/>
          </a:prstGeom>
        </p:spPr>
        <p:txBody>
          <a:bodyPr vert="horz" lIns="90880" tIns="45440" rIns="90880" bIns="45440" rtlCol="0" anchor="b"/>
          <a:lstStyle>
            <a:lvl1pPr algn="r">
              <a:defRPr sz="1100"/>
            </a:lvl1pPr>
          </a:lstStyle>
          <a:p>
            <a:pPr>
              <a:defRPr/>
            </a:pPr>
            <a:fld id="{C49F7362-04F3-4A7E-A31B-A185BF7A32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2994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3DD0E9-2F96-48F2-A327-D31FC9A207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353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2088CF-57B4-4594-844F-4C041035D4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208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BE8B92-22C9-40EF-B9C0-9F8AAFBFF6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168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FB0BD4-EE4F-4C0E-ADC7-79C0368E7E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109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60D0F-32EF-4C80-89ED-E66CFF26C1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936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F21BCB-99B8-4F2E-89AC-7AE3F90CC7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567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954A7E-062C-46E6-AA22-DAC6D78562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6892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57603-D543-480F-8EF7-175BF39A44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50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66A65-FB25-425B-A68F-61B3706E38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121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F30E60-29E1-4472-8302-5D3B17A47E2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087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C5B39-0D45-4B3D-8038-FBF2B2019F8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290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C9450FB-C697-4838-B506-B76B5756C0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rds.yahoo.com/_ylt=A0WTb_6ODeVMTzcAN2eJzbkF;_ylu=X3oDMTBpcWpidGtpBHBvcwM4BHNlYwNzcgR2dGlkAw--/SIG=1lj20hjm3/EXP=1290166030/**http:/images.search.yahoo.com/images/view?back=http://images.search.yahoo.com/search/images?_adv_prop=image&amp;va=student+classroom&amp;vm=r&amp;fr=slv8-hpd10&amp;w=640&amp;h=480&amp;imgurl=image.hotrod.com/f/9251191+w750+st0/hrdp_0705_03_z+horsepower_high+students_in_classroom.jpg&amp;rurl=http://www.hotrod.com/thehistoryof/hrdp_0705_horsepower_high_school/photo_02.html&amp;size=70KB&amp;name=...+Students+In+...&amp;p=student+classroom&amp;oid=a2837d323aec76d9921349b34f3946a7&amp;fr2=&amp;no=8&amp;tt=212000&amp;sigr=12h9s3sp8&amp;sigi=12ssdg9t5&amp;sigb=134fu2jkp&amp;.crumb=V.nt3NEvYe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finditfunditflorida.com/Volusi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penc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04800"/>
            <a:ext cx="70866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2" descr="I:\Brenda\LOGO'S\TSIC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" y="2819405"/>
            <a:ext cx="985742" cy="1700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269" y="2818251"/>
            <a:ext cx="1283208" cy="1828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962361"/>
            <a:ext cx="3657600" cy="35173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32" y="4854246"/>
            <a:ext cx="2278265" cy="17086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466" y="1295400"/>
            <a:ext cx="1586345" cy="11897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136" y="1209155"/>
            <a:ext cx="1816330" cy="13622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940" y="4765132"/>
            <a:ext cx="2329780" cy="17473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764143"/>
            <a:ext cx="2278265" cy="17988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6"/>
          <p:cNvSpPr>
            <a:spLocks noGrp="1"/>
          </p:cNvSpPr>
          <p:nvPr>
            <p:ph idx="4294967295"/>
          </p:nvPr>
        </p:nvSpPr>
        <p:spPr>
          <a:xfrm>
            <a:off x="0" y="533400"/>
            <a:ext cx="9144000" cy="6019800"/>
          </a:xfrm>
        </p:spPr>
        <p:txBody>
          <a:bodyPr/>
          <a:lstStyle/>
          <a:p>
            <a:endParaRPr lang="en-US" altLang="en-US" sz="2400" b="1" dirty="0"/>
          </a:p>
          <a:p>
            <a:endParaRPr lang="en-US" altLang="en-US" sz="2400" b="1" dirty="0"/>
          </a:p>
          <a:p>
            <a:endParaRPr lang="en-US" altLang="en-US" sz="2400" b="1" dirty="0"/>
          </a:p>
          <a:p>
            <a:endParaRPr lang="en-US" altLang="en-US" sz="2400" b="1" dirty="0"/>
          </a:p>
          <a:p>
            <a:pPr>
              <a:buFont typeface="Wingdings" panose="05000000000000000000" pitchFamily="2" charset="2"/>
              <a:buChar char="v"/>
            </a:pPr>
            <a:endParaRPr lang="en-US" altLang="en-US" sz="24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sz="2400" b="1" dirty="0"/>
              <a:t>FUTURES is the education foundation for all of Volusia County Public Schools and was formed 33 years ago in 1985.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altLang="en-US" sz="24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sz="2400" b="1" dirty="0"/>
              <a:t>FUTURES provides programs and activities that are unable to be funded with tax dollars.</a:t>
            </a:r>
          </a:p>
          <a:p>
            <a:pPr>
              <a:buFont typeface="Wingdings" panose="05000000000000000000" pitchFamily="2" charset="2"/>
              <a:buChar char="v"/>
            </a:pPr>
            <a:endParaRPr lang="en-US" altLang="en-US" sz="2000" b="1" dirty="0"/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sz="2400" b="1" dirty="0"/>
              <a:t>When we started in 1985, FUTURES’ annual budget was $27,900.  Today our budget exceeds $800,000.</a:t>
            </a:r>
          </a:p>
          <a:p>
            <a:endParaRPr lang="en-US" alt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753" y="1"/>
            <a:ext cx="2926080" cy="28139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715963"/>
          </a:xfrm>
        </p:spPr>
        <p:txBody>
          <a:bodyPr/>
          <a:lstStyle/>
          <a:p>
            <a:pPr eaLnBrk="1" hangingPunct="1"/>
            <a:r>
              <a:rPr lang="en-US" altLang="en-US" b="1" dirty="0"/>
              <a:t>Teacher Mini-Grants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3429000"/>
            <a:ext cx="8839200" cy="32004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2400" b="1" dirty="0"/>
              <a:t>In the 2018-19 school year, FUTURES Foundation awarded over $111,000 to more than 170 teachers for classroom projects. Since the program's inception 33 years ago FUTURES has awarded over $1.7 million to 4,000 grants!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br>
              <a:rPr lang="en-US" altLang="en-US" sz="2000" b="1" dirty="0"/>
            </a:br>
            <a:endParaRPr lang="en-US" altLang="en-US" sz="20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18" y="1079753"/>
            <a:ext cx="2854257" cy="21406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1" y="1029332"/>
            <a:ext cx="2988716" cy="22415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93" y="4800600"/>
            <a:ext cx="2563424" cy="19225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91654" y="4375626"/>
            <a:ext cx="1875685" cy="28193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847483"/>
            <a:ext cx="1283208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219200"/>
          </a:xfrm>
        </p:spPr>
        <p:txBody>
          <a:bodyPr/>
          <a:lstStyle/>
          <a:p>
            <a:pPr eaLnBrk="1" hangingPunct="1"/>
            <a:br>
              <a:rPr lang="en-US" altLang="en-US" b="1" dirty="0"/>
            </a:br>
            <a:r>
              <a:rPr lang="en-US" altLang="en-US" b="1" dirty="0"/>
              <a:t>Mini-Grants on </a:t>
            </a:r>
            <a:r>
              <a:rPr lang="en-US" altLang="en-US" sz="3200" b="1" u="sng" dirty="0">
                <a:solidFill>
                  <a:srgbClr val="C00000"/>
                </a:solidFill>
              </a:rPr>
              <a:t>www.FindItFundItFlorida.com/Volusia</a:t>
            </a:r>
            <a:br>
              <a:rPr lang="en-US" altLang="en-US" b="1" dirty="0"/>
            </a:br>
            <a:endParaRPr lang="en-US" altLang="en-US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066800"/>
            <a:ext cx="88392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000" dirty="0"/>
          </a:p>
          <a:p>
            <a:pPr algn="ctr" eaLnBrk="1" hangingPunct="1">
              <a:buFont typeface="Wingdings" panose="05000000000000000000" pitchFamily="2" charset="2"/>
              <a:buChar char="v"/>
            </a:pPr>
            <a:r>
              <a:rPr lang="en-US" altLang="en-US" sz="3100" b="1" dirty="0">
                <a:solidFill>
                  <a:srgbClr val="00B050"/>
                </a:solidFill>
              </a:rPr>
              <a:t>Paper-less application &amp;                  evaluation process for our teachers</a:t>
            </a:r>
          </a:p>
          <a:p>
            <a:pPr algn="ctr" eaLnBrk="1" hangingPunct="1">
              <a:buFont typeface="Wingdings" panose="05000000000000000000" pitchFamily="2" charset="2"/>
              <a:buChar char="v"/>
            </a:pPr>
            <a:r>
              <a:rPr lang="en-US" altLang="en-US" sz="3100" b="1" dirty="0">
                <a:solidFill>
                  <a:srgbClr val="0070C0"/>
                </a:solidFill>
              </a:rPr>
              <a:t>Allows our community to view &amp; fund creative, innovative classroom projects</a:t>
            </a:r>
          </a:p>
          <a:p>
            <a:pPr algn="ctr" eaLnBrk="1" hangingPunct="1">
              <a:buFont typeface="Wingdings" panose="05000000000000000000" pitchFamily="2" charset="2"/>
              <a:buChar char="v"/>
            </a:pPr>
            <a:r>
              <a:rPr lang="en-US" altLang="en-US" sz="3100" b="1" dirty="0">
                <a:solidFill>
                  <a:srgbClr val="FFC000"/>
                </a:solidFill>
              </a:rPr>
              <a:t>Offers social media functionality to help teachers promote their fabulous projects</a:t>
            </a:r>
          </a:p>
          <a:p>
            <a:pPr algn="ctr" eaLnBrk="1" hangingPunct="1">
              <a:buFont typeface="Wingdings" panose="05000000000000000000" pitchFamily="2" charset="2"/>
              <a:buChar char="v"/>
            </a:pPr>
            <a:r>
              <a:rPr lang="en-US" altLang="en-US" sz="3100" b="1" dirty="0">
                <a:solidFill>
                  <a:srgbClr val="00B050"/>
                </a:solidFill>
              </a:rPr>
              <a:t> Visit FIFI to read about this year’s grants</a:t>
            </a:r>
          </a:p>
          <a:p>
            <a:pPr algn="ctr" eaLnBrk="1" hangingPunct="1">
              <a:buFont typeface="Wingdings" panose="05000000000000000000" pitchFamily="2" charset="2"/>
              <a:buChar char="v"/>
            </a:pPr>
            <a:r>
              <a:rPr lang="en-US" altLang="en-US" sz="3100" b="1" dirty="0">
                <a:solidFill>
                  <a:srgbClr val="0070C0"/>
                </a:solidFill>
              </a:rPr>
              <a:t>And fund all or a portion of a grant online through Jan. 31, 2019!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br>
              <a:rPr lang="en-US" altLang="en-US" sz="2800" b="1" dirty="0"/>
            </a:br>
            <a:endParaRPr lang="en-US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40709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/>
              <a:t>School District Education Foundation Matching Grants Program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5211762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1600" dirty="0"/>
              <a:t>FUTURES secures legislative funding to match private dollars raised by schools so they may fund a variety of programs which meet the SDEF requirements of assisting: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1600" dirty="0">
                <a:solidFill>
                  <a:srgbClr val="C00000"/>
                </a:solidFill>
              </a:rPr>
              <a:t>Literacy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altLang="en-US" sz="1600" dirty="0">
                <a:solidFill>
                  <a:srgbClr val="C00000"/>
                </a:solidFill>
              </a:rPr>
              <a:t>Low performing students</a:t>
            </a:r>
          </a:p>
          <a:p>
            <a:pPr marL="0" indent="0" algn="ctr">
              <a:buNone/>
            </a:pPr>
            <a:r>
              <a:rPr lang="en-US" altLang="en-US" sz="1600" b="1" dirty="0"/>
              <a:t>Matching Grant allocations for VCS:</a:t>
            </a:r>
          </a:p>
          <a:p>
            <a:pPr marL="0" indent="0" algn="ctr">
              <a:buNone/>
            </a:pPr>
            <a:r>
              <a:rPr lang="en-US" altLang="en-US" sz="1600" dirty="0"/>
              <a:t>2008-2009 - $86,000</a:t>
            </a:r>
          </a:p>
          <a:p>
            <a:pPr marL="0" indent="0" algn="ctr">
              <a:buNone/>
            </a:pPr>
            <a:r>
              <a:rPr lang="en-US" altLang="en-US" sz="1600" dirty="0"/>
              <a:t>2009-2010 - $82,000</a:t>
            </a:r>
          </a:p>
          <a:p>
            <a:pPr marL="0" indent="0" algn="ctr">
              <a:buNone/>
            </a:pPr>
            <a:r>
              <a:rPr lang="en-US" altLang="en-US" sz="1600" dirty="0"/>
              <a:t>2010-2011 - $74,500</a:t>
            </a:r>
          </a:p>
          <a:p>
            <a:pPr marL="0" indent="0" algn="ctr">
              <a:buNone/>
            </a:pPr>
            <a:r>
              <a:rPr lang="en-US" altLang="en-US" sz="1600" dirty="0"/>
              <a:t>2011-2012 - $59,374</a:t>
            </a:r>
          </a:p>
          <a:p>
            <a:pPr marL="0" indent="0" algn="ctr">
              <a:buNone/>
            </a:pPr>
            <a:r>
              <a:rPr lang="en-US" altLang="en-US" sz="1600" dirty="0"/>
              <a:t>2012-2013 - $51,042</a:t>
            </a:r>
          </a:p>
          <a:p>
            <a:pPr marL="0" indent="0" algn="ctr">
              <a:buNone/>
            </a:pPr>
            <a:r>
              <a:rPr lang="en-US" altLang="en-US" sz="1600" dirty="0"/>
              <a:t>2013-2014 - $80,826</a:t>
            </a:r>
          </a:p>
          <a:p>
            <a:pPr marL="0" indent="0" algn="ctr">
              <a:buNone/>
            </a:pPr>
            <a:r>
              <a:rPr lang="en-US" altLang="en-US" sz="1600" dirty="0"/>
              <a:t>2014-2015 - $97,443</a:t>
            </a:r>
          </a:p>
          <a:p>
            <a:pPr marL="0" indent="0" algn="ctr">
              <a:buNone/>
            </a:pPr>
            <a:r>
              <a:rPr lang="en-US" altLang="en-US" sz="1600" dirty="0"/>
              <a:t>2015-2016 - $96,088 </a:t>
            </a:r>
          </a:p>
          <a:p>
            <a:pPr marL="0" indent="0" algn="ctr">
              <a:buNone/>
            </a:pPr>
            <a:r>
              <a:rPr lang="en-US" altLang="en-US" sz="1600" dirty="0"/>
              <a:t>2016-2017 - $97,121</a:t>
            </a:r>
          </a:p>
          <a:p>
            <a:pPr marL="0" indent="0" algn="ctr">
              <a:buNone/>
            </a:pPr>
            <a:r>
              <a:rPr lang="en-US" altLang="en-US" sz="1600" dirty="0"/>
              <a:t>2017- 2018 - $82,593</a:t>
            </a:r>
          </a:p>
          <a:p>
            <a:pPr marL="0" indent="0" algn="ctr">
              <a:buNone/>
            </a:pPr>
            <a:r>
              <a:rPr lang="en-US" altLang="en-US" sz="1600" dirty="0"/>
              <a:t>2018-2019 - $82,605</a:t>
            </a:r>
          </a:p>
          <a:p>
            <a:endParaRPr lang="en-US" altLang="en-US" sz="1600" dirty="0"/>
          </a:p>
        </p:txBody>
      </p:sp>
      <p:pic>
        <p:nvPicPr>
          <p:cNvPr id="5125" name="Picture 6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676400"/>
            <a:ext cx="3250442" cy="24378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4219956"/>
            <a:ext cx="2743200" cy="26380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Take Stock in Children</a:t>
            </a:r>
            <a:br>
              <a:rPr lang="en-US" altLang="en-US" sz="4000" dirty="0"/>
            </a:br>
            <a:endParaRPr lang="en-US" altLang="en-US" sz="40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3048000"/>
            <a:ext cx="8534400" cy="38100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br>
              <a:rPr lang="en-US" altLang="en-US" sz="1600" dirty="0"/>
            </a:br>
            <a:r>
              <a:rPr lang="en-US" altLang="en-US" sz="1800" b="1" dirty="0"/>
              <a:t>TSIC is a state-wide comprehensive program which helps low income, financially eligible students succeed by providing: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/>
              <a:t> early intervention during high school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/>
              <a:t>assigned volunteer mentor(s)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/>
              <a:t>college readiness workshops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/>
              <a:t>assigned TSIC College Success Coach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/>
              <a:t> college tuition scholarships</a:t>
            </a:r>
          </a:p>
          <a:p>
            <a:pPr marL="0" indent="0" algn="ctr" eaLnBrk="1" hangingPunct="1">
              <a:lnSpc>
                <a:spcPct val="80000"/>
              </a:lnSpc>
              <a:buNone/>
            </a:pPr>
            <a:r>
              <a:rPr lang="en-US" altLang="en-US" sz="1800" b="1" dirty="0">
                <a:solidFill>
                  <a:srgbClr val="C00000"/>
                </a:solidFill>
              </a:rPr>
              <a:t>Volusia’s TSIC program, facilitated by FUTURES, has: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/>
              <a:t>73 current high school scholars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/>
              <a:t>73 adult volunteer mentors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/>
              <a:t>119 TSIC graduates enrolled in college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/>
              <a:t>135 TSIC scholars have graduated from college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/>
              <a:t>More than $1.5 million in college scholarships provided</a:t>
            </a:r>
          </a:p>
        </p:txBody>
      </p:sp>
      <p:pic>
        <p:nvPicPr>
          <p:cNvPr id="71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7000" y="1066800"/>
            <a:ext cx="12477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1E7B75-BB2C-4093-9D32-D845371BEC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133474"/>
            <a:ext cx="2552701" cy="1914526"/>
          </a:xfrm>
          <a:prstGeom prst="rect">
            <a:avLst/>
          </a:prstGeom>
          <a:ln w="79375" cmpd="thickThin">
            <a:solidFill>
              <a:schemeClr val="tx2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9F404F-314B-427A-A2E1-6E8865302B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899" y="1200715"/>
            <a:ext cx="2373391" cy="1780043"/>
          </a:xfrm>
          <a:prstGeom prst="rect">
            <a:avLst/>
          </a:prstGeom>
          <a:ln w="79375" cmpd="thickThin">
            <a:solidFill>
              <a:schemeClr val="tx2"/>
            </a:solidFill>
          </a:ln>
        </p:spPr>
      </p:pic>
    </p:spTree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2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7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2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75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25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1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75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1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425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1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75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1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725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1500"/>
                                        <p:tgtEl>
                                          <p:spTgt spid="71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Take Stock in Children</a:t>
            </a:r>
            <a:br>
              <a:rPr lang="en-US" altLang="en-US" sz="4000" dirty="0"/>
            </a:br>
            <a:endParaRPr lang="en-US" altLang="en-US" sz="4000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0" y="2819400"/>
            <a:ext cx="9144000" cy="4038600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None/>
            </a:pPr>
            <a:r>
              <a:rPr lang="en-US" altLang="en-US" sz="2800" b="1" dirty="0">
                <a:solidFill>
                  <a:schemeClr val="accent5">
                    <a:lumMod val="50000"/>
                  </a:schemeClr>
                </a:solidFill>
              </a:rPr>
              <a:t>TSIC Mentoring is rewarding and easy!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endParaRPr lang="en-US" altLang="en-US" sz="1800" b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en-US" altLang="en-US" sz="1800" b="1" dirty="0"/>
              <a:t>Easy application, screening process &amp; mentor training by FUTURES/TSIC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endParaRPr lang="en-US" altLang="en-US" sz="1800" b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en-US" altLang="en-US" sz="1800" b="1" dirty="0"/>
              <a:t>Meet with your TSIC student for 30 minutes each week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endParaRPr lang="en-US" altLang="en-US" sz="1800" b="1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en-US" altLang="en-US" sz="1800" b="1" dirty="0"/>
              <a:t>Meet during lunch while school is in session (summers off)</a:t>
            </a:r>
          </a:p>
          <a:p>
            <a:pPr algn="ctr" eaLnBrk="1" hangingPunct="1">
              <a:lnSpc>
                <a:spcPct val="80000"/>
              </a:lnSpc>
            </a:pPr>
            <a:endParaRPr lang="en-US" altLang="en-US" sz="1800" b="1" dirty="0"/>
          </a:p>
          <a:p>
            <a:pPr marL="0" indent="0" algn="ctr" eaLnBrk="1" hangingPunct="1">
              <a:lnSpc>
                <a:spcPct val="80000"/>
              </a:lnSpc>
              <a:buNone/>
            </a:pPr>
            <a:r>
              <a:rPr lang="en-US" altLang="en-US" sz="2000" b="1" dirty="0">
                <a:solidFill>
                  <a:schemeClr val="accent5">
                    <a:lumMod val="50000"/>
                  </a:schemeClr>
                </a:solidFill>
              </a:rPr>
              <a:t>Mentors are needed at the following west Volusia area high schools:</a:t>
            </a:r>
          </a:p>
          <a:p>
            <a:pPr algn="ctr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/>
              <a:t>Pine Ridge High School: 1 female freshman, 1 female sophomore</a:t>
            </a:r>
          </a:p>
          <a:p>
            <a:pPr algn="ctr" eaLnBrk="1" hangingPunct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1800" b="1" dirty="0"/>
              <a:t>DeLand High School: 1 male sophomore</a:t>
            </a:r>
          </a:p>
          <a:p>
            <a:pPr marL="0" indent="0" algn="ctr" eaLnBrk="1" hangingPunct="1">
              <a:lnSpc>
                <a:spcPct val="80000"/>
              </a:lnSpc>
              <a:buNone/>
            </a:pPr>
            <a:endParaRPr lang="en-US" altLang="en-US" sz="1800" b="1" dirty="0"/>
          </a:p>
        </p:txBody>
      </p:sp>
      <p:pic>
        <p:nvPicPr>
          <p:cNvPr id="71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6200" y="815378"/>
            <a:ext cx="1115268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149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75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25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25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25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eaLnBrk="1" hangingPunct="1"/>
            <a:r>
              <a:rPr lang="en-US" altLang="en-US" b="1" dirty="0"/>
              <a:t>Tomorrow's Leaders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3962400"/>
            <a:ext cx="8001000" cy="28194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800" b="1" dirty="0"/>
              <a:t>      This year 40 students from all 10 high schools were selected to participate in  FUTURES Foundation’s leadership training program – Tomorrow’s Leaders. This program is designed to familiarize them with different aspects and services of Volusia County while developing their leadership skills.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800" b="1" dirty="0"/>
              <a:t>	Seminars will include the following topics: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US" altLang="en-US" sz="1800" b="1" dirty="0"/>
              <a:t>Health Care &amp; Social Services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US" altLang="en-US" sz="1800" b="1" dirty="0"/>
              <a:t>Manufacturing, Economic Development, and the Arts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US" altLang="en-US" sz="1800" b="1" dirty="0"/>
              <a:t>Criminal Justice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US" altLang="en-US" sz="1800" b="1" dirty="0"/>
              <a:t>Leadership and Diversity &amp; Inclusion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q"/>
            </a:pPr>
            <a:r>
              <a:rPr lang="en-US" altLang="en-US" sz="1800" b="1" dirty="0"/>
              <a:t>Government and Education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altLang="en-US" sz="1200" b="1" dirty="0"/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600" b="1" dirty="0"/>
              <a:t>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802" y="1332142"/>
            <a:ext cx="2296931" cy="23039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D8BDEA-AE18-4B5D-B20F-0C06B4E10C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824" y="1481389"/>
            <a:ext cx="5106184" cy="21000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Turn Around Program</a:t>
            </a:r>
          </a:p>
        </p:txBody>
      </p:sp>
      <p:sp>
        <p:nvSpPr>
          <p:cNvPr id="8195" name="Rectangle 6"/>
          <p:cNvSpPr>
            <a:spLocks noGrp="1" noChangeArrowheads="1"/>
          </p:cNvSpPr>
          <p:nvPr>
            <p:ph sz="half" idx="1"/>
          </p:nvPr>
        </p:nvSpPr>
        <p:spPr>
          <a:xfrm>
            <a:off x="3124200" y="1447800"/>
            <a:ext cx="5562600" cy="5181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br>
              <a:rPr lang="en-US" altLang="en-US" sz="1600" dirty="0"/>
            </a:br>
            <a:r>
              <a:rPr lang="en-US" altLang="en-US" sz="1800" b="1" dirty="0"/>
              <a:t>Turn Around recognizes middle and high school students each year who have demonstrated a marked improvement in school involvement and citizenship.</a:t>
            </a:r>
            <a:br>
              <a:rPr lang="en-US" altLang="en-US" sz="1800" b="1" dirty="0"/>
            </a:br>
            <a:br>
              <a:rPr lang="en-US" altLang="en-US" sz="1800" b="1" dirty="0"/>
            </a:br>
            <a:r>
              <a:rPr lang="en-US" altLang="en-US" sz="1800" b="1" dirty="0"/>
              <a:t>Students recognized at each grade level in the middle and high schools have shown a dramatic improvement in at least two of the following areas: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endParaRPr lang="en-US" altLang="en-US" sz="1800" b="1" dirty="0"/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en-US" altLang="en-US" sz="1800" b="1" dirty="0"/>
              <a:t>Attendance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endParaRPr lang="en-US" altLang="en-US" sz="1200" b="1" dirty="0"/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en-US" altLang="en-US" sz="1800" b="1" dirty="0"/>
              <a:t>Attitude (observation &amp; determined by reduction in number of referrals)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endParaRPr lang="en-US" altLang="en-US" sz="1200" b="1" dirty="0"/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en-US" altLang="en-US" sz="1800" b="1" dirty="0"/>
              <a:t>Grades (improvement in grades, not</a:t>
            </a:r>
          </a:p>
          <a:p>
            <a:pPr marL="457200" lvl="1" indent="0" eaLnBrk="1" hangingPunct="1">
              <a:lnSpc>
                <a:spcPct val="80000"/>
              </a:lnSpc>
              <a:buNone/>
            </a:pPr>
            <a:r>
              <a:rPr lang="en-US" altLang="en-US" sz="1800" b="1" dirty="0"/>
              <a:t>     necessarily the highest grades)</a:t>
            </a:r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endParaRPr lang="en-US" altLang="en-US" sz="1200" b="1" dirty="0"/>
          </a:p>
          <a:p>
            <a:pPr lvl="1" eaLnBrk="1" hangingPunct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en-US" altLang="en-US" sz="1800" b="1" dirty="0"/>
              <a:t>Citizenship (school involvement)</a:t>
            </a:r>
            <a:br>
              <a:rPr lang="en-US" altLang="en-US" sz="1400" b="1" dirty="0"/>
            </a:br>
            <a:br>
              <a:rPr lang="en-US" altLang="en-US" sz="1400" b="1" dirty="0"/>
            </a:br>
            <a:endParaRPr lang="en-US" altLang="en-US" sz="1400" b="1" dirty="0"/>
          </a:p>
        </p:txBody>
      </p:sp>
      <p:pic>
        <p:nvPicPr>
          <p:cNvPr id="819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" y="2052637"/>
            <a:ext cx="2590800" cy="14573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24" y="3803782"/>
            <a:ext cx="2779776" cy="2673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br>
              <a:rPr lang="en-US" altLang="en-US" sz="3600" b="1" dirty="0"/>
            </a:br>
            <a:r>
              <a:rPr lang="en-US" altLang="en-US" b="1" dirty="0"/>
              <a:t>Teacher of the Year Program</a:t>
            </a:r>
            <a:br>
              <a:rPr lang="en-US" altLang="en-US" sz="3600" dirty="0"/>
            </a:br>
            <a:endParaRPr lang="en-US" altLang="en-US" sz="3600" dirty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214040"/>
            <a:ext cx="8229600" cy="264396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1800" i="1" dirty="0">
                <a:latin typeface="Bernard MT Condensed" panose="02050806060905020404" pitchFamily="18" charset="0"/>
              </a:rPr>
              <a:t>2019 Teacher of the Year Nicole Grebosz</a:t>
            </a:r>
          </a:p>
          <a:p>
            <a:pPr algn="ctr" eaLnBrk="1" hangingPunct="1">
              <a:buFontTx/>
              <a:buNone/>
            </a:pPr>
            <a:r>
              <a:rPr lang="en-US" altLang="en-US" sz="1800" i="1" dirty="0">
                <a:latin typeface="Bernard MT Condensed" panose="02050806060905020404" pitchFamily="18" charset="0"/>
              </a:rPr>
              <a:t>	Citrus Grove Elementary School</a:t>
            </a:r>
            <a:endParaRPr lang="en-US" altLang="en-US" sz="1800" b="1" dirty="0"/>
          </a:p>
          <a:p>
            <a:pPr algn="ctr" eaLnBrk="1" hangingPunct="1">
              <a:buFontTx/>
              <a:buNone/>
            </a:pPr>
            <a:r>
              <a:rPr lang="en-US" altLang="en-US" sz="2000" b="1" dirty="0"/>
              <a:t> This annual program honors TOTY nominees from each school.</a:t>
            </a:r>
          </a:p>
          <a:p>
            <a:pPr algn="ctr" eaLnBrk="1" hangingPunct="1">
              <a:buFontTx/>
              <a:buNone/>
            </a:pPr>
            <a:r>
              <a:rPr lang="en-US" altLang="en-US" sz="2000" b="1" dirty="0"/>
              <a:t> It includes a fall recognition reception followed by a grand evening celebration attended by more than 920 friends which culminates in the naming of the Teacher of the Year! </a:t>
            </a:r>
          </a:p>
          <a:p>
            <a:pPr algn="ctr" eaLnBrk="1" hangingPunct="1">
              <a:buFontTx/>
              <a:buNone/>
            </a:pPr>
            <a:r>
              <a:rPr lang="en-US" altLang="en-US" sz="2000" b="1" dirty="0"/>
              <a:t> This recipient represents Volusia County Schools in the Florida TOTY contest which takes place each July. </a:t>
            </a:r>
          </a:p>
          <a:p>
            <a:pPr algn="ctr" eaLnBrk="1" hangingPunct="1">
              <a:buFontTx/>
              <a:buNone/>
            </a:pPr>
            <a:endParaRPr lang="en-US" altLang="en-US" sz="1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4003" y="1263961"/>
            <a:ext cx="2423598" cy="30323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98" y="1181724"/>
            <a:ext cx="4034444" cy="302583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/>
          <a:lstStyle/>
          <a:p>
            <a:pPr eaLnBrk="1" hangingPunct="1"/>
            <a:r>
              <a:rPr lang="en-US" altLang="en-US" sz="4000" b="1" dirty="0"/>
              <a:t>Elementary &amp; Secondary Principals of the Year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5410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endParaRPr lang="en-US" altLang="en-US" sz="1800" b="1" dirty="0"/>
          </a:p>
          <a:p>
            <a:pPr lvl="4" eaLnBrk="1" hangingPunct="1">
              <a:lnSpc>
                <a:spcPct val="80000"/>
              </a:lnSpc>
            </a:pPr>
            <a:endParaRPr lang="en-US" altLang="en-US" sz="600" b="1" dirty="0"/>
          </a:p>
          <a:p>
            <a:pPr eaLnBrk="1" hangingPunct="1">
              <a:lnSpc>
                <a:spcPct val="80000"/>
              </a:lnSpc>
            </a:pPr>
            <a:endParaRPr lang="en-US" altLang="en-US" sz="1800" b="1" dirty="0"/>
          </a:p>
          <a:p>
            <a:pPr marL="0" indent="0" eaLnBrk="1" hangingPunct="1">
              <a:lnSpc>
                <a:spcPct val="80000"/>
              </a:lnSpc>
              <a:buNone/>
            </a:pP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endParaRPr lang="en-US" altLang="en-US" sz="1800" b="1" dirty="0"/>
          </a:p>
          <a:p>
            <a:pPr eaLnBrk="1" hangingPunct="1">
              <a:lnSpc>
                <a:spcPct val="80000"/>
              </a:lnSpc>
            </a:pPr>
            <a:endParaRPr lang="en-US" altLang="en-US" sz="1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altLang="en-US" sz="1800" b="1" dirty="0"/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800" b="1" dirty="0"/>
              <a:t>Dwayne Copeland                            Stacy Gotlib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800" b="1" dirty="0"/>
              <a:t>   Edith I. Starke Elementary School    River Springs Middle School  </a:t>
            </a:r>
            <a:r>
              <a:rPr lang="en-US" altLang="en-US" sz="1700" b="1" dirty="0"/>
              <a:t>	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700" b="1" dirty="0"/>
              <a:t>Principals are nominated or may self-nominate then their fellow principals select an elementary &amp; secondary level winner. The winners are surprised by a visit from the Bus Brigade comprised of the Superintendent, FUTURES &amp; community representatives, School Board Members, Area Superintendents and various District leaders!</a:t>
            </a:r>
            <a:br>
              <a:rPr lang="en-US" altLang="en-US" sz="1800" b="1" dirty="0"/>
            </a:br>
            <a:endParaRPr lang="en-US" altLang="en-US" sz="1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34439" y="2042527"/>
            <a:ext cx="2929013" cy="21967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21334" y="2045721"/>
            <a:ext cx="2941457" cy="22060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554162"/>
          </a:xfrm>
        </p:spPr>
        <p:txBody>
          <a:bodyPr/>
          <a:lstStyle/>
          <a:p>
            <a:pPr eaLnBrk="1" hangingPunct="1"/>
            <a:r>
              <a:rPr lang="en-US" altLang="en-US" b="1" dirty="0"/>
              <a:t>Superintendent's Outstanding Achievement Awards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1"/>
            <a:ext cx="4038600" cy="327295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br>
              <a:rPr lang="en-US" altLang="en-US" sz="2000" b="1" dirty="0"/>
            </a:br>
            <a:br>
              <a:rPr lang="en-US" altLang="en-US" sz="2000" dirty="0"/>
            </a:br>
            <a:endParaRPr lang="en-US" altLang="en-US" sz="2000" dirty="0"/>
          </a:p>
        </p:txBody>
      </p:sp>
      <p:sp>
        <p:nvSpPr>
          <p:cNvPr id="1126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304800" y="4731391"/>
            <a:ext cx="8534400" cy="212661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2000" b="1" dirty="0"/>
              <a:t> 2018 SOAA recipients Sherry P. Shepherd in Transportation and                                   Debra “Debbie” Keese at Cypress Creek Elementary School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US" sz="1800" b="1" dirty="0"/>
              <a:t>Each year a school and/or department nominates a non-instructional team member who has demonstrated outstanding commitment, teamwork, cooperation &amp; innovation.  A Selection Committee reviews all nominations and makes this selection which is confirmed by the Superintendent.  This Recipient also receives a surprise visit from        Bus Brigade.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11661" y="2311216"/>
            <a:ext cx="2388317" cy="17912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48465" y="2313984"/>
            <a:ext cx="2410439" cy="18078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altLang="en-US" b="1" dirty="0"/>
              <a:t>First Year Teacher Awards</a:t>
            </a:r>
            <a:br>
              <a:rPr lang="en-US" altLang="en-US" b="1" dirty="0"/>
            </a:br>
            <a:endParaRPr lang="en-US" altLang="en-US" sz="2000" dirty="0"/>
          </a:p>
        </p:txBody>
      </p:sp>
      <p:sp>
        <p:nvSpPr>
          <p:cNvPr id="12291" name="Text Placeholder 5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4040188" cy="914400"/>
          </a:xfrm>
        </p:spPr>
        <p:txBody>
          <a:bodyPr/>
          <a:lstStyle/>
          <a:p>
            <a:pPr algn="ctr"/>
            <a:endParaRPr lang="en-US" altLang="en-US" sz="1600" dirty="0"/>
          </a:p>
          <a:p>
            <a:pPr algn="ctr"/>
            <a:r>
              <a:rPr lang="en-US" altLang="en-US" sz="1800" dirty="0"/>
              <a:t>Melissa Diamond</a:t>
            </a:r>
          </a:p>
          <a:p>
            <a:pPr algn="ctr"/>
            <a:r>
              <a:rPr lang="en-US" altLang="en-US" sz="1800" dirty="0"/>
              <a:t>Forest Lake Elementary School</a:t>
            </a:r>
          </a:p>
          <a:p>
            <a:pPr algn="ctr"/>
            <a:r>
              <a:rPr lang="en-US" altLang="en-US" sz="1800" dirty="0"/>
              <a:t>2018</a:t>
            </a:r>
          </a:p>
        </p:txBody>
      </p:sp>
      <p:sp>
        <p:nvSpPr>
          <p:cNvPr id="12292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4645025" y="990600"/>
            <a:ext cx="4041775" cy="914400"/>
          </a:xfrm>
        </p:spPr>
        <p:txBody>
          <a:bodyPr/>
          <a:lstStyle/>
          <a:p>
            <a:pPr algn="ctr"/>
            <a:r>
              <a:rPr lang="en-US" altLang="en-US" sz="1800" dirty="0"/>
              <a:t>Julian Gutierrez</a:t>
            </a:r>
          </a:p>
          <a:p>
            <a:pPr algn="ctr"/>
            <a:r>
              <a:rPr lang="en-US" altLang="en-US" sz="1800" dirty="0"/>
              <a:t>Mainland High School</a:t>
            </a:r>
          </a:p>
          <a:p>
            <a:pPr algn="ctr"/>
            <a:r>
              <a:rPr lang="en-US" altLang="en-US" sz="1800" dirty="0"/>
              <a:t>2018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81100" y="2371725"/>
            <a:ext cx="2514600" cy="18859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48300" y="2371725"/>
            <a:ext cx="2514600" cy="18859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228600" y="4724400"/>
            <a:ext cx="8382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FUTURES First Year Teacher Awards Program recognizes beginning teachers who exceed district expectations. Each Principal may nominate one new teacher and a Selection Committee announces the winners for elementary &amp; secondary level. For the 2017-2018 school year, we recognized 47 new teachers who were nominated and announced the our two recipients at an April 9</a:t>
            </a:r>
            <a:r>
              <a:rPr lang="en-US" b="1" baseline="30000" dirty="0"/>
              <a:t>th</a:t>
            </a:r>
            <a:r>
              <a:rPr lang="en-US" b="1" dirty="0"/>
              <a:t> celebration </a:t>
            </a:r>
            <a:br>
              <a:rPr lang="en-US" b="1" dirty="0"/>
            </a:br>
            <a:r>
              <a:rPr lang="en-US" b="1" dirty="0"/>
              <a:t>at Mainland High School.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8A4B8-3241-4E67-B9E1-81C74A434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1FE65-BBB6-4C81-9392-A6E5986AA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29200"/>
            <a:ext cx="8229600" cy="1554162"/>
          </a:xfrm>
        </p:spPr>
        <p:txBody>
          <a:bodyPr/>
          <a:lstStyle/>
          <a:p>
            <a:pPr marL="0" indent="0" algn="ctr">
              <a:buNone/>
            </a:pPr>
            <a:r>
              <a:rPr lang="en-US" sz="1800" dirty="0"/>
              <a:t>After 25 years and more than a million miles on Florida’s highways, it’s time to upgrade the look of our favorite plate. The new design focuses on Florida’s bright education system with a look that can only be found in the Sunshine State. </a:t>
            </a:r>
            <a:r>
              <a:rPr lang="en-US" sz="1800" b="1" dirty="0"/>
              <a:t>And while the design may be new, the cause is the same – supporting education initiatives in your local communities.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72CE44-412F-49BD-8B24-79D89786DB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185"/>
          <a:stretch/>
        </p:blipFill>
        <p:spPr>
          <a:xfrm>
            <a:off x="228600" y="238985"/>
            <a:ext cx="8610600" cy="463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08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6DCEB-E322-4D68-A069-0A0E261DE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267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dirty="0"/>
              <a:t>What does the money from your tag purchase support?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sz="2400" dirty="0"/>
              <a:t>When Florida residents purchase or renew their Support Education tag, $20 goes directly back to support public schools through the district’s local education foundation such as </a:t>
            </a:r>
            <a:r>
              <a:rPr lang="en-US" sz="2400" dirty="0">
                <a:solidFill>
                  <a:srgbClr val="FF9933"/>
                </a:solidFill>
              </a:rPr>
              <a:t>FUTURES</a:t>
            </a:r>
            <a:r>
              <a:rPr lang="en-US" sz="2400" dirty="0"/>
              <a:t>.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sz="2400" dirty="0"/>
              <a:t>The proceeds stay in our community, benefitting the children in our area through programs facilitated by </a:t>
            </a:r>
            <a:r>
              <a:rPr lang="en-US" sz="2400" dirty="0">
                <a:solidFill>
                  <a:srgbClr val="FF9933"/>
                </a:solidFill>
              </a:rPr>
              <a:t>FUTURES</a:t>
            </a:r>
            <a:r>
              <a:rPr lang="en-US" sz="2400" dirty="0"/>
              <a:t>. 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sz="2400" dirty="0"/>
              <a:t>In Volusia County, </a:t>
            </a:r>
            <a:r>
              <a:rPr lang="en-US" sz="2400" dirty="0">
                <a:solidFill>
                  <a:srgbClr val="FF9933"/>
                </a:solidFill>
              </a:rPr>
              <a:t>FUTURES</a:t>
            </a:r>
            <a:r>
              <a:rPr lang="en-US" sz="2400" dirty="0"/>
              <a:t> has used the funds to support Teacher Mini-Grants and purchase Take Stock in Children Scholarships supporting at-risk, low-income high school students. 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21B304-24E0-4E71-96AA-AB90B5E4B5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5966" y="381000"/>
            <a:ext cx="3652067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7415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/>
          <a:lstStyle/>
          <a:p>
            <a:r>
              <a:rPr lang="en-US" altLang="en-US" b="1" dirty="0"/>
              <a:t>How can you support FUTURES and its programs?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763116"/>
            <a:ext cx="8229600" cy="4637684"/>
          </a:xfrm>
        </p:spPr>
        <p:txBody>
          <a:bodyPr/>
          <a:lstStyle/>
          <a:p>
            <a:pPr algn="ctr">
              <a:buFont typeface="Wingdings" panose="05000000000000000000" pitchFamily="2" charset="2"/>
              <a:buChar char="v"/>
            </a:pPr>
            <a:r>
              <a:rPr lang="en-US" altLang="en-US" sz="2000" b="1" dirty="0"/>
              <a:t>Become a Club Member or Sponsor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altLang="en-US" sz="2000" b="1" dirty="0"/>
              <a:t>Attend a Fundraising Event 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altLang="en-US" sz="2000" b="1" dirty="0"/>
              <a:t>Purchase a </a:t>
            </a:r>
            <a:r>
              <a:rPr lang="en-US" altLang="en-US" sz="2000" b="1" i="1" dirty="0"/>
              <a:t>License for Learning </a:t>
            </a:r>
            <a:r>
              <a:rPr lang="en-US" altLang="en-US" sz="2000" b="1" dirty="0"/>
              <a:t>license</a:t>
            </a:r>
            <a:r>
              <a:rPr lang="en-US" altLang="en-US" sz="2000" b="1" i="1" dirty="0"/>
              <a:t> </a:t>
            </a:r>
            <a:br>
              <a:rPr lang="en-US" altLang="en-US" sz="2000" b="1" i="1" dirty="0"/>
            </a:br>
            <a:r>
              <a:rPr lang="en-US" altLang="en-US" sz="2000" b="1" dirty="0"/>
              <a:t>plate to show your support of education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altLang="en-US" sz="2000" b="1" dirty="0"/>
              <a:t>Talk to your attorney and/or accountant about a              planned gift through your estate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altLang="en-US" sz="2000" b="1" dirty="0"/>
              <a:t>Become a mentor for the Take Stock in Children program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altLang="en-US" sz="2000" b="1" dirty="0"/>
              <a:t>Sponsor a Take Stock scholarship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altLang="en-US" sz="2000" b="1" dirty="0"/>
              <a:t> Invite FUTURES as a guest speaker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altLang="en-US" sz="2000" b="1" dirty="0"/>
              <a:t>Fund a Mini-Grant on </a:t>
            </a:r>
          </a:p>
          <a:p>
            <a:pPr marL="0" indent="0" algn="ctr">
              <a:buNone/>
            </a:pPr>
            <a:r>
              <a:rPr lang="en-US" altLang="en-US" sz="2000" b="1" dirty="0">
                <a:hlinkClick r:id="rId2"/>
              </a:rPr>
              <a:t>www.FindItFundItFlorida.com/Volusia</a:t>
            </a:r>
            <a:endParaRPr lang="en-US" altLang="en-US" sz="2000" b="1" dirty="0"/>
          </a:p>
          <a:p>
            <a:pPr algn="ctr">
              <a:buFont typeface="Wingdings" panose="05000000000000000000" pitchFamily="2" charset="2"/>
              <a:buChar char="v"/>
            </a:pPr>
            <a:endParaRPr lang="en-US" altLang="en-US" sz="2000" b="1" dirty="0"/>
          </a:p>
          <a:p>
            <a:pPr>
              <a:buFontTx/>
              <a:buNone/>
            </a:pPr>
            <a:endParaRPr lang="en-US" altLang="en-US" sz="2000" b="1" dirty="0"/>
          </a:p>
          <a:p>
            <a:pPr>
              <a:buFontTx/>
              <a:buNone/>
            </a:pPr>
            <a:r>
              <a:rPr lang="en-US" altLang="en-US" sz="2000" b="1" dirty="0"/>
              <a:t>				</a:t>
            </a:r>
          </a:p>
        </p:txBody>
      </p:sp>
      <p:pic>
        <p:nvPicPr>
          <p:cNvPr id="21509" name="Picture 2" descr="I:\Brenda\LOGO'S\TSIC 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4678456"/>
            <a:ext cx="12477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4896540"/>
            <a:ext cx="2011680" cy="193456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0B8C72-3CFB-4C40-AAD7-0AC33CBBBF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362200"/>
            <a:ext cx="1689193" cy="8458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15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5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br>
              <a:rPr lang="en-US" altLang="en-US" b="1" dirty="0">
                <a:solidFill>
                  <a:srgbClr val="FF0000"/>
                </a:solidFill>
              </a:rPr>
            </a:br>
            <a:br>
              <a:rPr lang="en-US" altLang="en-US" b="1" dirty="0">
                <a:solidFill>
                  <a:srgbClr val="FF0000"/>
                </a:solidFill>
              </a:rPr>
            </a:br>
            <a:r>
              <a:rPr lang="en-US" altLang="en-US" sz="3200" dirty="0">
                <a:solidFill>
                  <a:schemeClr val="tx1"/>
                </a:solidFill>
              </a:rPr>
              <a:t>Thank you for this opportunity and </a:t>
            </a:r>
            <a:br>
              <a:rPr lang="en-US" altLang="en-US" sz="3200" dirty="0">
                <a:solidFill>
                  <a:schemeClr val="tx1"/>
                </a:solidFill>
              </a:rPr>
            </a:br>
            <a:r>
              <a:rPr lang="en-US" altLang="en-US" sz="3200" dirty="0">
                <a:solidFill>
                  <a:schemeClr val="tx1"/>
                </a:solidFill>
              </a:rPr>
              <a:t>for your support of </a:t>
            </a:r>
            <a:br>
              <a:rPr lang="en-US" altLang="en-US" sz="3200" dirty="0">
                <a:solidFill>
                  <a:schemeClr val="tx1"/>
                </a:solidFill>
              </a:rPr>
            </a:br>
            <a:r>
              <a:rPr lang="en-US" altLang="en-US" sz="3200" dirty="0">
                <a:solidFill>
                  <a:schemeClr val="tx1"/>
                </a:solidFill>
              </a:rPr>
              <a:t>Volusia County Schools!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76200" y="1371600"/>
            <a:ext cx="8839200" cy="373379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altLang="en-US" sz="4800" b="1" dirty="0"/>
              <a:t> </a:t>
            </a:r>
          </a:p>
          <a:p>
            <a:pPr marL="0" indent="0" algn="ctr">
              <a:buNone/>
            </a:pPr>
            <a:r>
              <a:rPr lang="en-US" altLang="en-US" sz="2400" b="1" dirty="0"/>
              <a:t>We welcome any questions you may have about our programs or events! </a:t>
            </a:r>
          </a:p>
          <a:p>
            <a:pPr marL="0" indent="0" algn="ctr">
              <a:buNone/>
            </a:pPr>
            <a:r>
              <a:rPr lang="en-US" altLang="en-US" sz="2400" b="1" dirty="0"/>
              <a:t>Contact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altLang="en-US" sz="2400" b="1" dirty="0"/>
              <a:t>Laura Reece, Take Stock College Success Coach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altLang="en-US" sz="2400" b="1" dirty="0"/>
              <a:t>Stephanie Parks, Program Coordinator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US" altLang="en-US" sz="2400" b="1" dirty="0"/>
              <a:t>Cynthia Ramirez, Executive Director</a:t>
            </a:r>
          </a:p>
          <a:p>
            <a:pPr marL="0" indent="0" algn="ctr">
              <a:buNone/>
            </a:pPr>
            <a:r>
              <a:rPr lang="en-US" altLang="en-US" sz="2400" b="1" dirty="0"/>
              <a:t>386.255.6475, ext. 50729, 50728 &amp; 50730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5400514"/>
            <a:ext cx="146304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6076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F11BFD98F0B64F81C1E2682D5FB470" ma:contentTypeVersion="0" ma:contentTypeDescription="Create a new document." ma:contentTypeScope="" ma:versionID="edf072678969c569610867db91fb6865">
  <xsd:schema xmlns:xsd="http://www.w3.org/2001/XMLSchema" xmlns:xs="http://www.w3.org/2001/XMLSchema" xmlns:p="http://schemas.microsoft.com/office/2006/metadata/properties" xmlns:ns2="438cef25-a3b9-4bd8-a21d-ac3abdb79bd5" targetNamespace="http://schemas.microsoft.com/office/2006/metadata/properties" ma:root="true" ma:fieldsID="27bec4fcb374913c7e56ef0da122e942" ns2:_="">
    <xsd:import namespace="438cef25-a3b9-4bd8-a21d-ac3abdb79bd5"/>
    <xsd:element name="properties">
      <xsd:complexType>
        <xsd:sequence>
          <xsd:element name="documentManagement">
            <xsd:complexType>
              <xsd:all>
                <xsd:element ref="ns2:l699e02d29bb44bda19a8fcc821c83b5" minOccurs="0"/>
                <xsd:element ref="ns2:TaxCatchAll" minOccurs="0"/>
                <xsd:element ref="ns2:TaxCatchAllLabel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8cef25-a3b9-4bd8-a21d-ac3abdb79bd5" elementFormDefault="qualified">
    <xsd:import namespace="http://schemas.microsoft.com/office/2006/documentManagement/types"/>
    <xsd:import namespace="http://schemas.microsoft.com/office/infopath/2007/PartnerControls"/>
    <xsd:element name="l699e02d29bb44bda19a8fcc821c83b5" ma:index="8" nillable="true" ma:taxonomy="true" ma:internalName="l699e02d29bb44bda19a8fcc821c83b5" ma:taxonomyFieldName="ManagedMetadata" ma:displayName="ManagedMetadata" ma:default="" ma:fieldId="{5699e02d-29bb-44bd-a19a-8fcc821c83b5}" ma:taxonomyMulti="true" ma:sspId="82f46970-c66a-4523-9a7f-b9b12e8d7f3f" ma:termSetId="6e46bc0a-3ade-45b2-b092-afd98b2dc0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edd480d1-589e-42b2-98a0-7073ad8df932}" ma:internalName="TaxCatchAll" ma:showField="CatchAllData" ma:web="438cef25-a3b9-4bd8-a21d-ac3abdb79b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edd480d1-589e-42b2-98a0-7073ad8df932}" ma:internalName="TaxCatchAllLabel" ma:readOnly="true" ma:showField="CatchAllDataLabel" ma:web="438cef25-a3b9-4bd8-a21d-ac3abdb79b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12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4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8cef25-a3b9-4bd8-a21d-ac3abdb79bd5"/>
    <l699e02d29bb44bda19a8fcc821c83b5 xmlns="438cef25-a3b9-4bd8-a21d-ac3abdb79bd5">
      <Terms xmlns="http://schemas.microsoft.com/office/infopath/2007/PartnerControls"/>
    </l699e02d29bb44bda19a8fcc821c83b5>
    <_dlc_DocId xmlns="438cef25-a3b9-4bd8-a21d-ac3abdb79bd5">E4KZD3QST3DU-109-376</_dlc_DocId>
    <_dlc_DocIdUrl xmlns="438cef25-a3b9-4bd8-a21d-ac3abdb79bd5">
      <Url>https://content.volusia.k12.fl.us/Community-Information-Services/_layouts/15/DocIdRedir.aspx?ID=E4KZD3QST3DU-109-376</Url>
      <Description>E4KZD3QST3DU-109-376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62CA69BF-9127-40FF-83E7-D27E521202B7}"/>
</file>

<file path=customXml/itemProps2.xml><?xml version="1.0" encoding="utf-8"?>
<ds:datastoreItem xmlns:ds="http://schemas.openxmlformats.org/officeDocument/2006/customXml" ds:itemID="{039AE2D7-C4F0-4BAE-8124-0DD048715C32}"/>
</file>

<file path=customXml/itemProps3.xml><?xml version="1.0" encoding="utf-8"?>
<ds:datastoreItem xmlns:ds="http://schemas.openxmlformats.org/officeDocument/2006/customXml" ds:itemID="{2D62619E-E8E3-4692-9BA8-6C1C6A7876F9}"/>
</file>

<file path=customXml/itemProps4.xml><?xml version="1.0" encoding="utf-8"?>
<ds:datastoreItem xmlns:ds="http://schemas.openxmlformats.org/officeDocument/2006/customXml" ds:itemID="{F7CE867B-43A1-4494-8EAA-3B3B236B609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3751</TotalTime>
  <Words>779</Words>
  <Application>Microsoft Office PowerPoint</Application>
  <PresentationFormat>On-screen Show (4:3)</PresentationFormat>
  <Paragraphs>145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Bernard MT Condensed</vt:lpstr>
      <vt:lpstr>Calibri</vt:lpstr>
      <vt:lpstr>Wingdings</vt:lpstr>
      <vt:lpstr>Default Design</vt:lpstr>
      <vt:lpstr>PowerPoint Presentation</vt:lpstr>
      <vt:lpstr>PowerPoint Presentation</vt:lpstr>
      <vt:lpstr>Teacher Mini-Grants</vt:lpstr>
      <vt:lpstr> Mini-Grants on www.FindItFundItFlorida.com/Volusia </vt:lpstr>
      <vt:lpstr>School District Education Foundation Matching Grants Program</vt:lpstr>
      <vt:lpstr>Take Stock in Children </vt:lpstr>
      <vt:lpstr>Take Stock in Children </vt:lpstr>
      <vt:lpstr>Tomorrow's Leaders</vt:lpstr>
      <vt:lpstr>Turn Around Program</vt:lpstr>
      <vt:lpstr> Teacher of the Year Program </vt:lpstr>
      <vt:lpstr>Elementary &amp; Secondary Principals of the Year</vt:lpstr>
      <vt:lpstr>Superintendent's Outstanding Achievement Awards</vt:lpstr>
      <vt:lpstr>First Year Teacher Awards </vt:lpstr>
      <vt:lpstr>PowerPoint Presentation</vt:lpstr>
      <vt:lpstr>PowerPoint Presentation</vt:lpstr>
      <vt:lpstr>How can you support FUTURES and its programs?</vt:lpstr>
      <vt:lpstr>  Thank you for this opportunity and  for your support of  Volusia County Schools!</vt:lpstr>
    </vt:vector>
  </TitlesOfParts>
  <Company>VCSB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kaconway</dc:creator>
  <cp:lastModifiedBy>Long, Lisa Y.</cp:lastModifiedBy>
  <cp:revision>281</cp:revision>
  <cp:lastPrinted>2014-06-04T15:01:03Z</cp:lastPrinted>
  <dcterms:created xsi:type="dcterms:W3CDTF">2009-08-26T13:51:36Z</dcterms:created>
  <dcterms:modified xsi:type="dcterms:W3CDTF">2018-11-08T16:14:42Z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0x01010002F11BFD98F0B64F81C1E2682D5FB470</vt:lpwstr>
  </property>
  <property fmtid="{D5CDD505-2E9C-101B-9397-08002B2CF9AE}" pid="3" name="_dlc_DocIdItemGuid">
    <vt:lpwstr>82df2c6d-1525-4fb8-997d-7a3dc09a5db4</vt:lpwstr>
  </property>
</Properties>
</file>