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747" r:id="rId3"/>
    <p:sldMasterId id="2147483754" r:id="rId4"/>
    <p:sldMasterId id="2147483761" r:id="rId5"/>
  </p:sldMasterIdLst>
  <p:notesMasterIdLst>
    <p:notesMasterId r:id="rId40"/>
  </p:notesMasterIdLst>
  <p:handoutMasterIdLst>
    <p:handoutMasterId r:id="rId41"/>
  </p:handoutMasterIdLst>
  <p:sldIdLst>
    <p:sldId id="381" r:id="rId6"/>
    <p:sldId id="422" r:id="rId7"/>
    <p:sldId id="4202" r:id="rId8"/>
    <p:sldId id="4223" r:id="rId9"/>
    <p:sldId id="4145" r:id="rId10"/>
    <p:sldId id="4134" r:id="rId11"/>
    <p:sldId id="4213" r:id="rId12"/>
    <p:sldId id="4224" r:id="rId13"/>
    <p:sldId id="4225" r:id="rId14"/>
    <p:sldId id="4204" r:id="rId15"/>
    <p:sldId id="4226" r:id="rId16"/>
    <p:sldId id="4203" r:id="rId17"/>
    <p:sldId id="4176" r:id="rId18"/>
    <p:sldId id="4177" r:id="rId19"/>
    <p:sldId id="471" r:id="rId20"/>
    <p:sldId id="263" r:id="rId21"/>
    <p:sldId id="305" r:id="rId22"/>
    <p:sldId id="4181" r:id="rId23"/>
    <p:sldId id="4268" r:id="rId24"/>
    <p:sldId id="266" r:id="rId25"/>
    <p:sldId id="267" r:id="rId26"/>
    <p:sldId id="2533" r:id="rId27"/>
    <p:sldId id="365" r:id="rId28"/>
    <p:sldId id="419" r:id="rId29"/>
    <p:sldId id="2529" r:id="rId30"/>
    <p:sldId id="4245" r:id="rId31"/>
    <p:sldId id="4272" r:id="rId32"/>
    <p:sldId id="4270" r:id="rId33"/>
    <p:sldId id="4178" r:id="rId34"/>
    <p:sldId id="4228" r:id="rId35"/>
    <p:sldId id="4229" r:id="rId36"/>
    <p:sldId id="4271" r:id="rId37"/>
    <p:sldId id="2531" r:id="rId38"/>
    <p:sldId id="462"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t Alexander" initials="BA" lastIdx="1" clrIdx="0">
    <p:extLst>
      <p:ext uri="{19B8F6BF-5375-455C-9EA6-DF929625EA0E}">
        <p15:presenceInfo xmlns:p15="http://schemas.microsoft.com/office/powerpoint/2012/main" userId="S::BAlexander@residentialstrategies.com::643d4db7-9395-42d0-a5ae-a64d8e5de5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66"/>
    <a:srgbClr val="00CCFF"/>
    <a:srgbClr val="00391F"/>
    <a:srgbClr val="99FF33"/>
    <a:srgbClr val="A7D971"/>
    <a:srgbClr val="FF00FF"/>
    <a:srgbClr val="006600"/>
    <a:srgbClr val="FFFF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656" y="67"/>
      </p:cViewPr>
      <p:guideLst>
        <p:guide orient="horz" pos="2160"/>
        <p:guide pos="2880"/>
      </p:guideLst>
    </p:cSldViewPr>
  </p:slideViewPr>
  <p:notesTextViewPr>
    <p:cViewPr>
      <p:scale>
        <a:sx n="1" d="1"/>
        <a:sy n="1" d="1"/>
      </p:scale>
      <p:origin x="0" y="0"/>
    </p:cViewPr>
  </p:notesTextViewPr>
  <p:sorterViewPr>
    <p:cViewPr varScale="1">
      <p:scale>
        <a:sx n="1" d="1"/>
        <a:sy n="1" d="1"/>
      </p:scale>
      <p:origin x="0" y="-2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My%20Documents\Quarterly%20Briefings\DFW%20Presentation%20Statistics\DFW%20Slideshow%20Charts_.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J:\My%20Documents\Quarterly%20Briefings\National%20Statisics\National%20Figur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J:\My%20Documents\Quarterly%20Briefings\DFW%20Presentation%20Statistics\DFW%20Slideshow%20Charts_.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J:\My%20Documents\Quarterly%20Briefings\DFW%20Presentation%20Statistics\DFW%20Slideshow%20Charts_.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9466316710411"/>
          <c:y val="3.9374915466009491E-2"/>
          <c:w val="0.86813867016622925"/>
          <c:h val="0.81114767414777145"/>
        </c:manualLayout>
      </c:layout>
      <c:lineChart>
        <c:grouping val="standard"/>
        <c:varyColors val="0"/>
        <c:ser>
          <c:idx val="1"/>
          <c:order val="0"/>
          <c:tx>
            <c:strRef>
              <c:f>'DFW Ann. St, Clo and LD'!$B$1</c:f>
              <c:strCache>
                <c:ptCount val="1"/>
                <c:pt idx="0">
                  <c:v>Starts</c:v>
                </c:pt>
              </c:strCache>
            </c:strRef>
          </c:tx>
          <c:spPr>
            <a:ln w="31750" cap="rnd">
              <a:solidFill>
                <a:srgbClr val="0000FF"/>
              </a:solidFill>
              <a:round/>
            </a:ln>
            <a:effectLst>
              <a:outerShdw blurRad="40000" dist="23000" dir="5400000" rotWithShape="0">
                <a:srgbClr val="000000">
                  <a:alpha val="35000"/>
                </a:srgbClr>
              </a:outerShdw>
            </a:effectLst>
          </c:spPr>
          <c:marker>
            <c:symbol val="none"/>
          </c:marker>
          <c:cat>
            <c:numRef>
              <c:f>'DFW Ann. St, Clo and LD'!$A$58:$A$102</c:f>
              <c:numCache>
                <c:formatCode>General</c:formatCode>
                <c:ptCount val="45"/>
                <c:pt idx="0">
                  <c:v>2011</c:v>
                </c:pt>
                <c:pt idx="1">
                  <c:v>2</c:v>
                </c:pt>
                <c:pt idx="2">
                  <c:v>3</c:v>
                </c:pt>
                <c:pt idx="3">
                  <c:v>4</c:v>
                </c:pt>
                <c:pt idx="4">
                  <c:v>2012</c:v>
                </c:pt>
                <c:pt idx="5">
                  <c:v>2</c:v>
                </c:pt>
                <c:pt idx="6">
                  <c:v>3</c:v>
                </c:pt>
                <c:pt idx="7">
                  <c:v>4</c:v>
                </c:pt>
                <c:pt idx="8">
                  <c:v>2013</c:v>
                </c:pt>
                <c:pt idx="9">
                  <c:v>2</c:v>
                </c:pt>
                <c:pt idx="10">
                  <c:v>3</c:v>
                </c:pt>
                <c:pt idx="11">
                  <c:v>4</c:v>
                </c:pt>
                <c:pt idx="12">
                  <c:v>2014</c:v>
                </c:pt>
                <c:pt idx="13">
                  <c:v>2</c:v>
                </c:pt>
                <c:pt idx="14">
                  <c:v>3</c:v>
                </c:pt>
                <c:pt idx="15">
                  <c:v>4</c:v>
                </c:pt>
                <c:pt idx="16">
                  <c:v>2015</c:v>
                </c:pt>
                <c:pt idx="17">
                  <c:v>2</c:v>
                </c:pt>
                <c:pt idx="18">
                  <c:v>3</c:v>
                </c:pt>
                <c:pt idx="19">
                  <c:v>4</c:v>
                </c:pt>
                <c:pt idx="20">
                  <c:v>2016</c:v>
                </c:pt>
                <c:pt idx="21">
                  <c:v>2</c:v>
                </c:pt>
                <c:pt idx="22">
                  <c:v>3</c:v>
                </c:pt>
                <c:pt idx="23">
                  <c:v>4</c:v>
                </c:pt>
                <c:pt idx="24">
                  <c:v>2017</c:v>
                </c:pt>
                <c:pt idx="25">
                  <c:v>2</c:v>
                </c:pt>
                <c:pt idx="26">
                  <c:v>3</c:v>
                </c:pt>
                <c:pt idx="27">
                  <c:v>4</c:v>
                </c:pt>
                <c:pt idx="28">
                  <c:v>2018</c:v>
                </c:pt>
                <c:pt idx="29">
                  <c:v>2</c:v>
                </c:pt>
                <c:pt idx="30">
                  <c:v>3</c:v>
                </c:pt>
                <c:pt idx="31">
                  <c:v>4</c:v>
                </c:pt>
                <c:pt idx="32">
                  <c:v>2019</c:v>
                </c:pt>
                <c:pt idx="33">
                  <c:v>2</c:v>
                </c:pt>
                <c:pt idx="34">
                  <c:v>3</c:v>
                </c:pt>
                <c:pt idx="35">
                  <c:v>4</c:v>
                </c:pt>
                <c:pt idx="36">
                  <c:v>2020</c:v>
                </c:pt>
                <c:pt idx="37">
                  <c:v>2</c:v>
                </c:pt>
                <c:pt idx="38">
                  <c:v>3</c:v>
                </c:pt>
                <c:pt idx="39">
                  <c:v>4</c:v>
                </c:pt>
                <c:pt idx="40">
                  <c:v>2021</c:v>
                </c:pt>
                <c:pt idx="41">
                  <c:v>2</c:v>
                </c:pt>
                <c:pt idx="42">
                  <c:v>3</c:v>
                </c:pt>
                <c:pt idx="43">
                  <c:v>4</c:v>
                </c:pt>
                <c:pt idx="44">
                  <c:v>2022</c:v>
                </c:pt>
              </c:numCache>
            </c:numRef>
          </c:cat>
          <c:val>
            <c:numRef>
              <c:f>'DFW Ann. St, Clo and LD'!$B$58:$B$102</c:f>
              <c:numCache>
                <c:formatCode>[$-10409]#,##0;\(#,##0\)</c:formatCode>
                <c:ptCount val="45"/>
                <c:pt idx="0">
                  <c:v>14189</c:v>
                </c:pt>
                <c:pt idx="1">
                  <c:v>13514</c:v>
                </c:pt>
                <c:pt idx="2">
                  <c:v>13843</c:v>
                </c:pt>
                <c:pt idx="3">
                  <c:v>13962</c:v>
                </c:pt>
                <c:pt idx="4">
                  <c:v>14236</c:v>
                </c:pt>
                <c:pt idx="5">
                  <c:v>15065</c:v>
                </c:pt>
                <c:pt idx="6">
                  <c:v>16464</c:v>
                </c:pt>
                <c:pt idx="7">
                  <c:v>17999</c:v>
                </c:pt>
                <c:pt idx="8">
                  <c:v>19044</c:v>
                </c:pt>
                <c:pt idx="9">
                  <c:v>20273</c:v>
                </c:pt>
                <c:pt idx="10">
                  <c:v>20889</c:v>
                </c:pt>
                <c:pt idx="11">
                  <c:v>20849</c:v>
                </c:pt>
                <c:pt idx="12">
                  <c:v>23601</c:v>
                </c:pt>
                <c:pt idx="13">
                  <c:v>23770</c:v>
                </c:pt>
                <c:pt idx="14">
                  <c:v>24480</c:v>
                </c:pt>
                <c:pt idx="15">
                  <c:v>25949</c:v>
                </c:pt>
                <c:pt idx="16">
                  <c:v>24385</c:v>
                </c:pt>
                <c:pt idx="17">
                  <c:v>25959</c:v>
                </c:pt>
                <c:pt idx="18">
                  <c:v>27503</c:v>
                </c:pt>
                <c:pt idx="19">
                  <c:v>27900</c:v>
                </c:pt>
                <c:pt idx="20">
                  <c:v>29214</c:v>
                </c:pt>
                <c:pt idx="21">
                  <c:v>29586</c:v>
                </c:pt>
                <c:pt idx="22">
                  <c:v>29362</c:v>
                </c:pt>
                <c:pt idx="23">
                  <c:v>29400</c:v>
                </c:pt>
                <c:pt idx="24">
                  <c:v>30533</c:v>
                </c:pt>
                <c:pt idx="25">
                  <c:v>31576</c:v>
                </c:pt>
                <c:pt idx="26">
                  <c:v>32442</c:v>
                </c:pt>
                <c:pt idx="27">
                  <c:v>33958</c:v>
                </c:pt>
                <c:pt idx="28" formatCode="General">
                  <c:v>34616</c:v>
                </c:pt>
                <c:pt idx="29" formatCode="General">
                  <c:v>35571</c:v>
                </c:pt>
                <c:pt idx="30" formatCode="General">
                  <c:v>35838</c:v>
                </c:pt>
                <c:pt idx="31" formatCode="General">
                  <c:v>35223</c:v>
                </c:pt>
                <c:pt idx="32" formatCode="General">
                  <c:v>34792</c:v>
                </c:pt>
                <c:pt idx="33" formatCode="General">
                  <c:v>33805</c:v>
                </c:pt>
                <c:pt idx="34" formatCode="General">
                  <c:v>34366</c:v>
                </c:pt>
                <c:pt idx="35" formatCode="General">
                  <c:v>36064</c:v>
                </c:pt>
                <c:pt idx="36" formatCode="General">
                  <c:v>38274</c:v>
                </c:pt>
                <c:pt idx="37" formatCode="General">
                  <c:v>40034</c:v>
                </c:pt>
                <c:pt idx="38" formatCode="General">
                  <c:v>43406</c:v>
                </c:pt>
                <c:pt idx="39" formatCode="General">
                  <c:v>48468</c:v>
                </c:pt>
                <c:pt idx="40" formatCode="General">
                  <c:v>52955</c:v>
                </c:pt>
                <c:pt idx="41" formatCode="General">
                  <c:v>57569</c:v>
                </c:pt>
                <c:pt idx="42" formatCode="General">
                  <c:v>59070</c:v>
                </c:pt>
                <c:pt idx="43" formatCode="General">
                  <c:v>58167</c:v>
                </c:pt>
                <c:pt idx="44" formatCode="General">
                  <c:v>58848</c:v>
                </c:pt>
              </c:numCache>
            </c:numRef>
          </c:val>
          <c:smooth val="0"/>
          <c:extLst>
            <c:ext xmlns:c16="http://schemas.microsoft.com/office/drawing/2014/chart" uri="{C3380CC4-5D6E-409C-BE32-E72D297353CC}">
              <c16:uniqueId val="{00000000-0AFB-4722-B3BD-69FBBDF92482}"/>
            </c:ext>
          </c:extLst>
        </c:ser>
        <c:ser>
          <c:idx val="2"/>
          <c:order val="1"/>
          <c:tx>
            <c:strRef>
              <c:f>'DFW Ann. St, Clo and LD'!$C$1</c:f>
              <c:strCache>
                <c:ptCount val="1"/>
                <c:pt idx="0">
                  <c:v>Closings</c:v>
                </c:pt>
              </c:strCache>
            </c:strRef>
          </c:tx>
          <c:spPr>
            <a:ln w="31750" cap="rnd">
              <a:solidFill>
                <a:srgbClr val="FF0000"/>
              </a:solidFill>
              <a:prstDash val="sysDash"/>
              <a:round/>
            </a:ln>
            <a:effectLst>
              <a:outerShdw blurRad="40000" dist="23000" dir="5400000" rotWithShape="0">
                <a:srgbClr val="000000">
                  <a:alpha val="35000"/>
                </a:srgbClr>
              </a:outerShdw>
            </a:effectLst>
          </c:spPr>
          <c:marker>
            <c:symbol val="none"/>
          </c:marker>
          <c:cat>
            <c:numRef>
              <c:f>'DFW Ann. St, Clo and LD'!$A$58:$A$102</c:f>
              <c:numCache>
                <c:formatCode>General</c:formatCode>
                <c:ptCount val="45"/>
                <c:pt idx="0">
                  <c:v>2011</c:v>
                </c:pt>
                <c:pt idx="1">
                  <c:v>2</c:v>
                </c:pt>
                <c:pt idx="2">
                  <c:v>3</c:v>
                </c:pt>
                <c:pt idx="3">
                  <c:v>4</c:v>
                </c:pt>
                <c:pt idx="4">
                  <c:v>2012</c:v>
                </c:pt>
                <c:pt idx="5">
                  <c:v>2</c:v>
                </c:pt>
                <c:pt idx="6">
                  <c:v>3</c:v>
                </c:pt>
                <c:pt idx="7">
                  <c:v>4</c:v>
                </c:pt>
                <c:pt idx="8">
                  <c:v>2013</c:v>
                </c:pt>
                <c:pt idx="9">
                  <c:v>2</c:v>
                </c:pt>
                <c:pt idx="10">
                  <c:v>3</c:v>
                </c:pt>
                <c:pt idx="11">
                  <c:v>4</c:v>
                </c:pt>
                <c:pt idx="12">
                  <c:v>2014</c:v>
                </c:pt>
                <c:pt idx="13">
                  <c:v>2</c:v>
                </c:pt>
                <c:pt idx="14">
                  <c:v>3</c:v>
                </c:pt>
                <c:pt idx="15">
                  <c:v>4</c:v>
                </c:pt>
                <c:pt idx="16">
                  <c:v>2015</c:v>
                </c:pt>
                <c:pt idx="17">
                  <c:v>2</c:v>
                </c:pt>
                <c:pt idx="18">
                  <c:v>3</c:v>
                </c:pt>
                <c:pt idx="19">
                  <c:v>4</c:v>
                </c:pt>
                <c:pt idx="20">
                  <c:v>2016</c:v>
                </c:pt>
                <c:pt idx="21">
                  <c:v>2</c:v>
                </c:pt>
                <c:pt idx="22">
                  <c:v>3</c:v>
                </c:pt>
                <c:pt idx="23">
                  <c:v>4</c:v>
                </c:pt>
                <c:pt idx="24">
                  <c:v>2017</c:v>
                </c:pt>
                <c:pt idx="25">
                  <c:v>2</c:v>
                </c:pt>
                <c:pt idx="26">
                  <c:v>3</c:v>
                </c:pt>
                <c:pt idx="27">
                  <c:v>4</c:v>
                </c:pt>
                <c:pt idx="28">
                  <c:v>2018</c:v>
                </c:pt>
                <c:pt idx="29">
                  <c:v>2</c:v>
                </c:pt>
                <c:pt idx="30">
                  <c:v>3</c:v>
                </c:pt>
                <c:pt idx="31">
                  <c:v>4</c:v>
                </c:pt>
                <c:pt idx="32">
                  <c:v>2019</c:v>
                </c:pt>
                <c:pt idx="33">
                  <c:v>2</c:v>
                </c:pt>
                <c:pt idx="34">
                  <c:v>3</c:v>
                </c:pt>
                <c:pt idx="35">
                  <c:v>4</c:v>
                </c:pt>
                <c:pt idx="36">
                  <c:v>2020</c:v>
                </c:pt>
                <c:pt idx="37">
                  <c:v>2</c:v>
                </c:pt>
                <c:pt idx="38">
                  <c:v>3</c:v>
                </c:pt>
                <c:pt idx="39">
                  <c:v>4</c:v>
                </c:pt>
                <c:pt idx="40">
                  <c:v>2021</c:v>
                </c:pt>
                <c:pt idx="41">
                  <c:v>2</c:v>
                </c:pt>
                <c:pt idx="42">
                  <c:v>3</c:v>
                </c:pt>
                <c:pt idx="43">
                  <c:v>4</c:v>
                </c:pt>
                <c:pt idx="44">
                  <c:v>2022</c:v>
                </c:pt>
              </c:numCache>
            </c:numRef>
          </c:cat>
          <c:val>
            <c:numRef>
              <c:f>'DFW Ann. St, Clo and LD'!$C$58:$C$102</c:f>
              <c:numCache>
                <c:formatCode>[$-10409]#,##0;\(#,##0\)</c:formatCode>
                <c:ptCount val="45"/>
                <c:pt idx="0">
                  <c:v>16045</c:v>
                </c:pt>
                <c:pt idx="1">
                  <c:v>14706</c:v>
                </c:pt>
                <c:pt idx="2">
                  <c:v>14346</c:v>
                </c:pt>
                <c:pt idx="3">
                  <c:v>14497</c:v>
                </c:pt>
                <c:pt idx="4">
                  <c:v>14822</c:v>
                </c:pt>
                <c:pt idx="5">
                  <c:v>15143</c:v>
                </c:pt>
                <c:pt idx="6">
                  <c:v>15698</c:v>
                </c:pt>
                <c:pt idx="7">
                  <c:v>16432</c:v>
                </c:pt>
                <c:pt idx="8">
                  <c:v>17077</c:v>
                </c:pt>
                <c:pt idx="9">
                  <c:v>18107</c:v>
                </c:pt>
                <c:pt idx="10">
                  <c:v>18717</c:v>
                </c:pt>
                <c:pt idx="11">
                  <c:v>19460</c:v>
                </c:pt>
                <c:pt idx="12">
                  <c:v>19823</c:v>
                </c:pt>
                <c:pt idx="13">
                  <c:v>20351</c:v>
                </c:pt>
                <c:pt idx="14">
                  <c:v>21206</c:v>
                </c:pt>
                <c:pt idx="15">
                  <c:v>21841</c:v>
                </c:pt>
                <c:pt idx="16">
                  <c:v>22064</c:v>
                </c:pt>
                <c:pt idx="17">
                  <c:v>22574</c:v>
                </c:pt>
                <c:pt idx="18">
                  <c:v>23547</c:v>
                </c:pt>
                <c:pt idx="19">
                  <c:v>23670</c:v>
                </c:pt>
                <c:pt idx="20">
                  <c:v>25409</c:v>
                </c:pt>
                <c:pt idx="21">
                  <c:v>26675</c:v>
                </c:pt>
                <c:pt idx="22">
                  <c:v>26911</c:v>
                </c:pt>
                <c:pt idx="23">
                  <c:v>27793</c:v>
                </c:pt>
                <c:pt idx="24">
                  <c:v>28808</c:v>
                </c:pt>
                <c:pt idx="25">
                  <c:v>29753</c:v>
                </c:pt>
                <c:pt idx="26">
                  <c:v>30713</c:v>
                </c:pt>
                <c:pt idx="27">
                  <c:v>31940</c:v>
                </c:pt>
                <c:pt idx="28" formatCode="General">
                  <c:v>32305</c:v>
                </c:pt>
                <c:pt idx="29" formatCode="General">
                  <c:v>33080</c:v>
                </c:pt>
                <c:pt idx="30" formatCode="General">
                  <c:v>33751</c:v>
                </c:pt>
                <c:pt idx="31" formatCode="General">
                  <c:v>33641</c:v>
                </c:pt>
                <c:pt idx="32" formatCode="General">
                  <c:v>33846</c:v>
                </c:pt>
                <c:pt idx="33" formatCode="General">
                  <c:v>33896</c:v>
                </c:pt>
                <c:pt idx="34" formatCode="General">
                  <c:v>34719</c:v>
                </c:pt>
                <c:pt idx="35" formatCode="General">
                  <c:v>35230</c:v>
                </c:pt>
                <c:pt idx="36" formatCode="General">
                  <c:v>36503</c:v>
                </c:pt>
                <c:pt idx="37" formatCode="General">
                  <c:v>38043</c:v>
                </c:pt>
                <c:pt idx="38" formatCode="General">
                  <c:v>40086</c:v>
                </c:pt>
                <c:pt idx="39" formatCode="General">
                  <c:v>42942</c:v>
                </c:pt>
                <c:pt idx="40" formatCode="General">
                  <c:v>44718</c:v>
                </c:pt>
                <c:pt idx="41" formatCode="General">
                  <c:v>45493</c:v>
                </c:pt>
                <c:pt idx="42" formatCode="General">
                  <c:v>45830</c:v>
                </c:pt>
                <c:pt idx="43" formatCode="General">
                  <c:v>45988</c:v>
                </c:pt>
                <c:pt idx="44" formatCode="General">
                  <c:v>46419</c:v>
                </c:pt>
              </c:numCache>
            </c:numRef>
          </c:val>
          <c:smooth val="0"/>
          <c:extLst>
            <c:ext xmlns:c16="http://schemas.microsoft.com/office/drawing/2014/chart" uri="{C3380CC4-5D6E-409C-BE32-E72D297353CC}">
              <c16:uniqueId val="{00000001-0AFB-4722-B3BD-69FBBDF92482}"/>
            </c:ext>
          </c:extLst>
        </c:ser>
        <c:ser>
          <c:idx val="3"/>
          <c:order val="2"/>
          <c:tx>
            <c:v>Lot Deliveries</c:v>
          </c:tx>
          <c:spPr>
            <a:ln w="31750" cap="rnd">
              <a:solidFill>
                <a:srgbClr val="00B050"/>
              </a:solidFill>
              <a:prstDash val="sysDot"/>
              <a:round/>
            </a:ln>
            <a:effectLst>
              <a:outerShdw blurRad="40000" dist="23000" dir="5400000" rotWithShape="0">
                <a:srgbClr val="000000">
                  <a:alpha val="35000"/>
                </a:srgbClr>
              </a:outerShdw>
            </a:effectLst>
          </c:spPr>
          <c:marker>
            <c:symbol val="none"/>
          </c:marker>
          <c:cat>
            <c:numRef>
              <c:f>'DFW Ann. St, Clo and LD'!$A$58:$A$102</c:f>
              <c:numCache>
                <c:formatCode>General</c:formatCode>
                <c:ptCount val="45"/>
                <c:pt idx="0">
                  <c:v>2011</c:v>
                </c:pt>
                <c:pt idx="1">
                  <c:v>2</c:v>
                </c:pt>
                <c:pt idx="2">
                  <c:v>3</c:v>
                </c:pt>
                <c:pt idx="3">
                  <c:v>4</c:v>
                </c:pt>
                <c:pt idx="4">
                  <c:v>2012</c:v>
                </c:pt>
                <c:pt idx="5">
                  <c:v>2</c:v>
                </c:pt>
                <c:pt idx="6">
                  <c:v>3</c:v>
                </c:pt>
                <c:pt idx="7">
                  <c:v>4</c:v>
                </c:pt>
                <c:pt idx="8">
                  <c:v>2013</c:v>
                </c:pt>
                <c:pt idx="9">
                  <c:v>2</c:v>
                </c:pt>
                <c:pt idx="10">
                  <c:v>3</c:v>
                </c:pt>
                <c:pt idx="11">
                  <c:v>4</c:v>
                </c:pt>
                <c:pt idx="12">
                  <c:v>2014</c:v>
                </c:pt>
                <c:pt idx="13">
                  <c:v>2</c:v>
                </c:pt>
                <c:pt idx="14">
                  <c:v>3</c:v>
                </c:pt>
                <c:pt idx="15">
                  <c:v>4</c:v>
                </c:pt>
                <c:pt idx="16">
                  <c:v>2015</c:v>
                </c:pt>
                <c:pt idx="17">
                  <c:v>2</c:v>
                </c:pt>
                <c:pt idx="18">
                  <c:v>3</c:v>
                </c:pt>
                <c:pt idx="19">
                  <c:v>4</c:v>
                </c:pt>
                <c:pt idx="20">
                  <c:v>2016</c:v>
                </c:pt>
                <c:pt idx="21">
                  <c:v>2</c:v>
                </c:pt>
                <c:pt idx="22">
                  <c:v>3</c:v>
                </c:pt>
                <c:pt idx="23">
                  <c:v>4</c:v>
                </c:pt>
                <c:pt idx="24">
                  <c:v>2017</c:v>
                </c:pt>
                <c:pt idx="25">
                  <c:v>2</c:v>
                </c:pt>
                <c:pt idx="26">
                  <c:v>3</c:v>
                </c:pt>
                <c:pt idx="27">
                  <c:v>4</c:v>
                </c:pt>
                <c:pt idx="28">
                  <c:v>2018</c:v>
                </c:pt>
                <c:pt idx="29">
                  <c:v>2</c:v>
                </c:pt>
                <c:pt idx="30">
                  <c:v>3</c:v>
                </c:pt>
                <c:pt idx="31">
                  <c:v>4</c:v>
                </c:pt>
                <c:pt idx="32">
                  <c:v>2019</c:v>
                </c:pt>
                <c:pt idx="33">
                  <c:v>2</c:v>
                </c:pt>
                <c:pt idx="34">
                  <c:v>3</c:v>
                </c:pt>
                <c:pt idx="35">
                  <c:v>4</c:v>
                </c:pt>
                <c:pt idx="36">
                  <c:v>2020</c:v>
                </c:pt>
                <c:pt idx="37">
                  <c:v>2</c:v>
                </c:pt>
                <c:pt idx="38">
                  <c:v>3</c:v>
                </c:pt>
                <c:pt idx="39">
                  <c:v>4</c:v>
                </c:pt>
                <c:pt idx="40">
                  <c:v>2021</c:v>
                </c:pt>
                <c:pt idx="41">
                  <c:v>2</c:v>
                </c:pt>
                <c:pt idx="42">
                  <c:v>3</c:v>
                </c:pt>
                <c:pt idx="43">
                  <c:v>4</c:v>
                </c:pt>
                <c:pt idx="44">
                  <c:v>2022</c:v>
                </c:pt>
              </c:numCache>
            </c:numRef>
          </c:cat>
          <c:val>
            <c:numRef>
              <c:f>'DFW Ann. St, Clo and LD'!$D$58:$D$102</c:f>
              <c:numCache>
                <c:formatCode>#,##0</c:formatCode>
                <c:ptCount val="45"/>
                <c:pt idx="0">
                  <c:v>3774</c:v>
                </c:pt>
                <c:pt idx="1">
                  <c:v>5053</c:v>
                </c:pt>
                <c:pt idx="2">
                  <c:v>5681</c:v>
                </c:pt>
                <c:pt idx="3">
                  <c:v>6120</c:v>
                </c:pt>
                <c:pt idx="4">
                  <c:v>7142</c:v>
                </c:pt>
                <c:pt idx="5">
                  <c:v>7769</c:v>
                </c:pt>
                <c:pt idx="6">
                  <c:v>9667</c:v>
                </c:pt>
                <c:pt idx="7">
                  <c:v>11009</c:v>
                </c:pt>
                <c:pt idx="8">
                  <c:v>12424</c:v>
                </c:pt>
                <c:pt idx="9">
                  <c:v>13217</c:v>
                </c:pt>
                <c:pt idx="10">
                  <c:v>14543</c:v>
                </c:pt>
                <c:pt idx="11">
                  <c:v>16465</c:v>
                </c:pt>
                <c:pt idx="12">
                  <c:v>18621</c:v>
                </c:pt>
                <c:pt idx="13">
                  <c:v>22302</c:v>
                </c:pt>
                <c:pt idx="14">
                  <c:v>23498</c:v>
                </c:pt>
                <c:pt idx="15">
                  <c:v>27543</c:v>
                </c:pt>
                <c:pt idx="16">
                  <c:v>26466</c:v>
                </c:pt>
                <c:pt idx="17">
                  <c:v>25655</c:v>
                </c:pt>
                <c:pt idx="18">
                  <c:v>26950</c:v>
                </c:pt>
                <c:pt idx="19">
                  <c:v>26111</c:v>
                </c:pt>
                <c:pt idx="20">
                  <c:v>30290</c:v>
                </c:pt>
                <c:pt idx="21">
                  <c:v>31029</c:v>
                </c:pt>
                <c:pt idx="22">
                  <c:v>32997</c:v>
                </c:pt>
                <c:pt idx="23">
                  <c:v>33822</c:v>
                </c:pt>
                <c:pt idx="24">
                  <c:v>36162</c:v>
                </c:pt>
                <c:pt idx="25">
                  <c:v>38609</c:v>
                </c:pt>
                <c:pt idx="26">
                  <c:v>41001</c:v>
                </c:pt>
                <c:pt idx="27">
                  <c:v>42110</c:v>
                </c:pt>
                <c:pt idx="28">
                  <c:v>40579</c:v>
                </c:pt>
                <c:pt idx="29">
                  <c:v>44120</c:v>
                </c:pt>
                <c:pt idx="30">
                  <c:v>42262</c:v>
                </c:pt>
                <c:pt idx="31">
                  <c:v>41276</c:v>
                </c:pt>
                <c:pt idx="32">
                  <c:v>41667</c:v>
                </c:pt>
                <c:pt idx="33">
                  <c:v>39466</c:v>
                </c:pt>
                <c:pt idx="34">
                  <c:v>39289</c:v>
                </c:pt>
                <c:pt idx="35">
                  <c:v>39618</c:v>
                </c:pt>
                <c:pt idx="36">
                  <c:v>40295</c:v>
                </c:pt>
                <c:pt idx="37">
                  <c:v>42008</c:v>
                </c:pt>
                <c:pt idx="38">
                  <c:v>42755</c:v>
                </c:pt>
                <c:pt idx="39">
                  <c:v>49441</c:v>
                </c:pt>
                <c:pt idx="40">
                  <c:v>51027</c:v>
                </c:pt>
                <c:pt idx="41">
                  <c:v>49481</c:v>
                </c:pt>
                <c:pt idx="42">
                  <c:v>53570</c:v>
                </c:pt>
                <c:pt idx="43">
                  <c:v>56108</c:v>
                </c:pt>
                <c:pt idx="44">
                  <c:v>59073</c:v>
                </c:pt>
              </c:numCache>
            </c:numRef>
          </c:val>
          <c:smooth val="0"/>
          <c:extLst>
            <c:ext xmlns:c16="http://schemas.microsoft.com/office/drawing/2014/chart" uri="{C3380CC4-5D6E-409C-BE32-E72D297353CC}">
              <c16:uniqueId val="{00000002-0AFB-4722-B3BD-69FBBDF92482}"/>
            </c:ext>
          </c:extLst>
        </c:ser>
        <c:dLbls>
          <c:showLegendKey val="0"/>
          <c:showVal val="0"/>
          <c:showCatName val="0"/>
          <c:showSerName val="0"/>
          <c:showPercent val="0"/>
          <c:showBubbleSize val="0"/>
        </c:dLbls>
        <c:smooth val="0"/>
        <c:axId val="319396264"/>
        <c:axId val="319400576"/>
      </c:lineChart>
      <c:catAx>
        <c:axId val="3193962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9400576"/>
        <c:crosses val="autoZero"/>
        <c:auto val="1"/>
        <c:lblAlgn val="ctr"/>
        <c:lblOffset val="100"/>
        <c:tickLblSkip val="1"/>
        <c:noMultiLvlLbl val="0"/>
      </c:catAx>
      <c:valAx>
        <c:axId val="31940057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dirty="0">
                    <a:solidFill>
                      <a:schemeClr val="tx1"/>
                    </a:solidFill>
                  </a:rPr>
                  <a:t>Annual Rate</a:t>
                </a:r>
              </a:p>
            </c:rich>
          </c:tx>
          <c:layout>
            <c:manualLayout>
              <c:xMode val="edge"/>
              <c:yMode val="edge"/>
              <c:x val="8.646981627296586E-3"/>
              <c:y val="0.32129911642844716"/>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9396264"/>
        <c:crosses val="autoZero"/>
        <c:crossBetween val="between"/>
        <c:majorUnit val="5000"/>
      </c:valAx>
      <c:spPr>
        <a:solidFill>
          <a:schemeClr val="bg1">
            <a:lumMod val="95000"/>
          </a:schemeClr>
        </a:solid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9900918635170604"/>
          <c:y val="0.93979590927182377"/>
          <c:w val="0.43392596237970249"/>
          <c:h val="5.03603618616739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639895912103555E-2"/>
          <c:y val="4.1719657863893665E-2"/>
          <c:w val="0.87625896762904631"/>
          <c:h val="0.87850162466755566"/>
        </c:manualLayout>
      </c:layout>
      <c:lineChart>
        <c:grouping val="standard"/>
        <c:varyColors val="0"/>
        <c:ser>
          <c:idx val="0"/>
          <c:order val="0"/>
          <c:spPr>
            <a:ln>
              <a:solidFill>
                <a:srgbClr val="333399"/>
              </a:solidFill>
            </a:ln>
          </c:spPr>
          <c:marker>
            <c:symbol val="none"/>
          </c:marker>
          <c:cat>
            <c:numRef>
              <c:f>'Mortgage Rates'!$A$158:$A$871</c:f>
              <c:numCache>
                <c:formatCode>General</c:formatCode>
                <c:ptCount val="714"/>
                <c:pt idx="0">
                  <c:v>2008</c:v>
                </c:pt>
                <c:pt idx="52">
                  <c:v>2009</c:v>
                </c:pt>
                <c:pt idx="103">
                  <c:v>2010</c:v>
                </c:pt>
                <c:pt idx="154">
                  <c:v>2011</c:v>
                </c:pt>
                <c:pt idx="205">
                  <c:v>2012</c:v>
                </c:pt>
                <c:pt idx="255">
                  <c:v>2013</c:v>
                </c:pt>
                <c:pt idx="303">
                  <c:v>2014</c:v>
                </c:pt>
                <c:pt idx="346">
                  <c:v>2015</c:v>
                </c:pt>
                <c:pt idx="392">
                  <c:v>2016</c:v>
                </c:pt>
                <c:pt idx="436">
                  <c:v>2017</c:v>
                </c:pt>
                <c:pt idx="488">
                  <c:v>2018</c:v>
                </c:pt>
                <c:pt idx="540">
                  <c:v>2019</c:v>
                </c:pt>
                <c:pt idx="592">
                  <c:v>2020</c:v>
                </c:pt>
                <c:pt idx="645">
                  <c:v>2021</c:v>
                </c:pt>
                <c:pt idx="696">
                  <c:v>2022</c:v>
                </c:pt>
              </c:numCache>
            </c:numRef>
          </c:cat>
          <c:val>
            <c:numRef>
              <c:f>'Mortgage Rates'!$A$158:$A$871</c:f>
              <c:numCache>
                <c:formatCode>General</c:formatCode>
                <c:ptCount val="714"/>
                <c:pt idx="0">
                  <c:v>2008</c:v>
                </c:pt>
                <c:pt idx="52">
                  <c:v>2009</c:v>
                </c:pt>
                <c:pt idx="103">
                  <c:v>2010</c:v>
                </c:pt>
                <c:pt idx="154">
                  <c:v>2011</c:v>
                </c:pt>
                <c:pt idx="205">
                  <c:v>2012</c:v>
                </c:pt>
                <c:pt idx="255">
                  <c:v>2013</c:v>
                </c:pt>
                <c:pt idx="303">
                  <c:v>2014</c:v>
                </c:pt>
                <c:pt idx="346">
                  <c:v>2015</c:v>
                </c:pt>
                <c:pt idx="392">
                  <c:v>2016</c:v>
                </c:pt>
                <c:pt idx="436">
                  <c:v>2017</c:v>
                </c:pt>
                <c:pt idx="488">
                  <c:v>2018</c:v>
                </c:pt>
                <c:pt idx="540">
                  <c:v>2019</c:v>
                </c:pt>
                <c:pt idx="592">
                  <c:v>2020</c:v>
                </c:pt>
                <c:pt idx="645">
                  <c:v>2021</c:v>
                </c:pt>
                <c:pt idx="696">
                  <c:v>2022</c:v>
                </c:pt>
              </c:numCache>
            </c:numRef>
          </c:val>
          <c:smooth val="0"/>
          <c:extLst>
            <c:ext xmlns:c16="http://schemas.microsoft.com/office/drawing/2014/chart" uri="{C3380CC4-5D6E-409C-BE32-E72D297353CC}">
              <c16:uniqueId val="{00000000-EF25-4BEC-A068-0107291FD7D1}"/>
            </c:ext>
          </c:extLst>
        </c:ser>
        <c:ser>
          <c:idx val="1"/>
          <c:order val="1"/>
          <c:tx>
            <c:strRef>
              <c:f>'Mortgage Rates'!$B$1</c:f>
              <c:strCache>
                <c:ptCount val="1"/>
                <c:pt idx="0">
                  <c:v>Conforming Rates</c:v>
                </c:pt>
              </c:strCache>
            </c:strRef>
          </c:tx>
          <c:spPr>
            <a:ln w="31750">
              <a:solidFill>
                <a:srgbClr val="1F497D"/>
              </a:solidFill>
            </a:ln>
            <a:effectLst>
              <a:outerShdw blurRad="50800" dist="38100" dir="2700000" algn="tl" rotWithShape="0">
                <a:prstClr val="black">
                  <a:alpha val="40000"/>
                </a:prstClr>
              </a:outerShdw>
            </a:effectLst>
          </c:spPr>
          <c:marker>
            <c:symbol val="none"/>
          </c:marker>
          <c:cat>
            <c:numRef>
              <c:f>'Mortgage Rates'!$A$158:$A$871</c:f>
              <c:numCache>
                <c:formatCode>General</c:formatCode>
                <c:ptCount val="714"/>
                <c:pt idx="0">
                  <c:v>2008</c:v>
                </c:pt>
                <c:pt idx="52">
                  <c:v>2009</c:v>
                </c:pt>
                <c:pt idx="103">
                  <c:v>2010</c:v>
                </c:pt>
                <c:pt idx="154">
                  <c:v>2011</c:v>
                </c:pt>
                <c:pt idx="205">
                  <c:v>2012</c:v>
                </c:pt>
                <c:pt idx="255">
                  <c:v>2013</c:v>
                </c:pt>
                <c:pt idx="303">
                  <c:v>2014</c:v>
                </c:pt>
                <c:pt idx="346">
                  <c:v>2015</c:v>
                </c:pt>
                <c:pt idx="392">
                  <c:v>2016</c:v>
                </c:pt>
                <c:pt idx="436">
                  <c:v>2017</c:v>
                </c:pt>
                <c:pt idx="488">
                  <c:v>2018</c:v>
                </c:pt>
                <c:pt idx="540">
                  <c:v>2019</c:v>
                </c:pt>
                <c:pt idx="592">
                  <c:v>2020</c:v>
                </c:pt>
                <c:pt idx="645">
                  <c:v>2021</c:v>
                </c:pt>
                <c:pt idx="696">
                  <c:v>2022</c:v>
                </c:pt>
              </c:numCache>
            </c:numRef>
          </c:cat>
          <c:val>
            <c:numRef>
              <c:f>'Mortgage Rates'!$B$158:$B$871</c:f>
              <c:numCache>
                <c:formatCode>General</c:formatCode>
                <c:ptCount val="714"/>
                <c:pt idx="0">
                  <c:v>6.07</c:v>
                </c:pt>
                <c:pt idx="1">
                  <c:v>5.87</c:v>
                </c:pt>
                <c:pt idx="2">
                  <c:v>5.69</c:v>
                </c:pt>
                <c:pt idx="3">
                  <c:v>5.48</c:v>
                </c:pt>
                <c:pt idx="4">
                  <c:v>5.68</c:v>
                </c:pt>
                <c:pt idx="5">
                  <c:v>5.67</c:v>
                </c:pt>
                <c:pt idx="6">
                  <c:v>5.72</c:v>
                </c:pt>
                <c:pt idx="7">
                  <c:v>6.04</c:v>
                </c:pt>
                <c:pt idx="8">
                  <c:v>6.24</c:v>
                </c:pt>
                <c:pt idx="9">
                  <c:v>6.03</c:v>
                </c:pt>
                <c:pt idx="10">
                  <c:v>6.13</c:v>
                </c:pt>
                <c:pt idx="11">
                  <c:v>5.87</c:v>
                </c:pt>
                <c:pt idx="12">
                  <c:v>5.85</c:v>
                </c:pt>
                <c:pt idx="13">
                  <c:v>5.88</c:v>
                </c:pt>
                <c:pt idx="14">
                  <c:v>5.88</c:v>
                </c:pt>
                <c:pt idx="15">
                  <c:v>5.88</c:v>
                </c:pt>
                <c:pt idx="16">
                  <c:v>6.03</c:v>
                </c:pt>
                <c:pt idx="17">
                  <c:v>6.06</c:v>
                </c:pt>
                <c:pt idx="18">
                  <c:v>6.05</c:v>
                </c:pt>
                <c:pt idx="19">
                  <c:v>6.01</c:v>
                </c:pt>
                <c:pt idx="20">
                  <c:v>5.98</c:v>
                </c:pt>
                <c:pt idx="21">
                  <c:v>6.08</c:v>
                </c:pt>
                <c:pt idx="22">
                  <c:v>6.09</c:v>
                </c:pt>
                <c:pt idx="23">
                  <c:v>6.32</c:v>
                </c:pt>
                <c:pt idx="24">
                  <c:v>6.42</c:v>
                </c:pt>
                <c:pt idx="25">
                  <c:v>6.45</c:v>
                </c:pt>
                <c:pt idx="26">
                  <c:v>6.35</c:v>
                </c:pt>
                <c:pt idx="27">
                  <c:v>6.37</c:v>
                </c:pt>
                <c:pt idx="28">
                  <c:v>6.26</c:v>
                </c:pt>
                <c:pt idx="29">
                  <c:v>6.63</c:v>
                </c:pt>
                <c:pt idx="30">
                  <c:v>6.52</c:v>
                </c:pt>
                <c:pt idx="31">
                  <c:v>6.52</c:v>
                </c:pt>
                <c:pt idx="32">
                  <c:v>6.52</c:v>
                </c:pt>
                <c:pt idx="33">
                  <c:v>6.47</c:v>
                </c:pt>
                <c:pt idx="34">
                  <c:v>6.4</c:v>
                </c:pt>
                <c:pt idx="35">
                  <c:v>6.35</c:v>
                </c:pt>
                <c:pt idx="36">
                  <c:v>5.93</c:v>
                </c:pt>
                <c:pt idx="37">
                  <c:v>5.78</c:v>
                </c:pt>
                <c:pt idx="38">
                  <c:v>6.09</c:v>
                </c:pt>
                <c:pt idx="39">
                  <c:v>6.1</c:v>
                </c:pt>
                <c:pt idx="40">
                  <c:v>5.94</c:v>
                </c:pt>
                <c:pt idx="41">
                  <c:v>6.46</c:v>
                </c:pt>
                <c:pt idx="42">
                  <c:v>6.04</c:v>
                </c:pt>
                <c:pt idx="43">
                  <c:v>6.46</c:v>
                </c:pt>
                <c:pt idx="44">
                  <c:v>6.2</c:v>
                </c:pt>
                <c:pt idx="45">
                  <c:v>6.14</c:v>
                </c:pt>
                <c:pt idx="46">
                  <c:v>6.04</c:v>
                </c:pt>
                <c:pt idx="47">
                  <c:v>5.97</c:v>
                </c:pt>
                <c:pt idx="48">
                  <c:v>5.53</c:v>
                </c:pt>
                <c:pt idx="49">
                  <c:v>5.47</c:v>
                </c:pt>
                <c:pt idx="50">
                  <c:v>5.19</c:v>
                </c:pt>
                <c:pt idx="51">
                  <c:v>5.14</c:v>
                </c:pt>
                <c:pt idx="52">
                  <c:v>5.0999999999999996</c:v>
                </c:pt>
                <c:pt idx="53">
                  <c:v>5.05</c:v>
                </c:pt>
                <c:pt idx="54">
                  <c:v>4.96</c:v>
                </c:pt>
                <c:pt idx="55">
                  <c:v>5.12</c:v>
                </c:pt>
                <c:pt idx="56">
                  <c:v>5.0999999999999996</c:v>
                </c:pt>
                <c:pt idx="57">
                  <c:v>5.25</c:v>
                </c:pt>
                <c:pt idx="58">
                  <c:v>5.16</c:v>
                </c:pt>
                <c:pt idx="59">
                  <c:v>5.04</c:v>
                </c:pt>
                <c:pt idx="60">
                  <c:v>5.07</c:v>
                </c:pt>
                <c:pt idx="61">
                  <c:v>5.15</c:v>
                </c:pt>
                <c:pt idx="62">
                  <c:v>5.03</c:v>
                </c:pt>
                <c:pt idx="63">
                  <c:v>4.9800000000000004</c:v>
                </c:pt>
                <c:pt idx="64">
                  <c:v>4.8499999999999996</c:v>
                </c:pt>
                <c:pt idx="65">
                  <c:v>4.78</c:v>
                </c:pt>
                <c:pt idx="66">
                  <c:v>4.87</c:v>
                </c:pt>
                <c:pt idx="67">
                  <c:v>4.82</c:v>
                </c:pt>
                <c:pt idx="68">
                  <c:v>4.8</c:v>
                </c:pt>
                <c:pt idx="69">
                  <c:v>4.78</c:v>
                </c:pt>
                <c:pt idx="70">
                  <c:v>4.84</c:v>
                </c:pt>
                <c:pt idx="71">
                  <c:v>4.8600000000000003</c:v>
                </c:pt>
                <c:pt idx="72">
                  <c:v>4.82</c:v>
                </c:pt>
                <c:pt idx="73">
                  <c:v>4.91</c:v>
                </c:pt>
                <c:pt idx="74">
                  <c:v>5.29</c:v>
                </c:pt>
                <c:pt idx="75">
                  <c:v>5.59</c:v>
                </c:pt>
                <c:pt idx="76">
                  <c:v>5.38</c:v>
                </c:pt>
                <c:pt idx="77">
                  <c:v>5.42</c:v>
                </c:pt>
                <c:pt idx="78">
                  <c:v>5.32</c:v>
                </c:pt>
                <c:pt idx="79">
                  <c:v>5.2</c:v>
                </c:pt>
                <c:pt idx="80">
                  <c:v>5.14</c:v>
                </c:pt>
                <c:pt idx="81">
                  <c:v>5.22</c:v>
                </c:pt>
                <c:pt idx="82">
                  <c:v>5.29</c:v>
                </c:pt>
                <c:pt idx="83">
                  <c:v>5.12</c:v>
                </c:pt>
                <c:pt idx="84">
                  <c:v>5.14</c:v>
                </c:pt>
                <c:pt idx="85">
                  <c:v>5.08</c:v>
                </c:pt>
                <c:pt idx="86">
                  <c:v>5.07</c:v>
                </c:pt>
                <c:pt idx="87">
                  <c:v>5.04</c:v>
                </c:pt>
                <c:pt idx="88">
                  <c:v>5.04</c:v>
                </c:pt>
                <c:pt idx="89">
                  <c:v>4.9400000000000004</c:v>
                </c:pt>
                <c:pt idx="90">
                  <c:v>4.87</c:v>
                </c:pt>
                <c:pt idx="91">
                  <c:v>4.92</c:v>
                </c:pt>
                <c:pt idx="92">
                  <c:v>5</c:v>
                </c:pt>
                <c:pt idx="93">
                  <c:v>5.03</c:v>
                </c:pt>
                <c:pt idx="94" formatCode="0.00">
                  <c:v>4.9800000000000004</c:v>
                </c:pt>
                <c:pt idx="95" formatCode="0.00">
                  <c:v>4.91</c:v>
                </c:pt>
                <c:pt idx="96" formatCode="0.00">
                  <c:v>4.83</c:v>
                </c:pt>
                <c:pt idx="97" formatCode="0.00">
                  <c:v>4.78</c:v>
                </c:pt>
                <c:pt idx="98" formatCode="0.00">
                  <c:v>4.71</c:v>
                </c:pt>
                <c:pt idx="99" formatCode="0.00">
                  <c:v>4.8099999999999996</c:v>
                </c:pt>
                <c:pt idx="100" formatCode="0.00">
                  <c:v>4.9400000000000004</c:v>
                </c:pt>
                <c:pt idx="101" formatCode="0.00">
                  <c:v>5.05</c:v>
                </c:pt>
                <c:pt idx="102" formatCode="0.00">
                  <c:v>5.14</c:v>
                </c:pt>
                <c:pt idx="103" formatCode="0.00">
                  <c:v>5.09</c:v>
                </c:pt>
                <c:pt idx="104" formatCode="0.00">
                  <c:v>5.0599999999999996</c:v>
                </c:pt>
                <c:pt idx="105" formatCode="0.00">
                  <c:v>4.99</c:v>
                </c:pt>
                <c:pt idx="106" formatCode="0.00">
                  <c:v>4.9800000000000004</c:v>
                </c:pt>
                <c:pt idx="107" formatCode="0.00">
                  <c:v>5.01</c:v>
                </c:pt>
                <c:pt idx="108" formatCode="0.00">
                  <c:v>4.97</c:v>
                </c:pt>
                <c:pt idx="109" formatCode="0.00">
                  <c:v>4.93</c:v>
                </c:pt>
                <c:pt idx="110" formatCode="0.00">
                  <c:v>5.05</c:v>
                </c:pt>
                <c:pt idx="111" formatCode="0.00">
                  <c:v>4.97</c:v>
                </c:pt>
                <c:pt idx="112" formatCode="0.00">
                  <c:v>4.95</c:v>
                </c:pt>
                <c:pt idx="113" formatCode="0.00">
                  <c:v>4.96</c:v>
                </c:pt>
                <c:pt idx="114" formatCode="0.00">
                  <c:v>4.99</c:v>
                </c:pt>
                <c:pt idx="115" formatCode="0.00">
                  <c:v>5.08</c:v>
                </c:pt>
                <c:pt idx="116" formatCode="0.00">
                  <c:v>5.21</c:v>
                </c:pt>
                <c:pt idx="117" formatCode="0.00">
                  <c:v>5.07</c:v>
                </c:pt>
                <c:pt idx="118" formatCode="0.00">
                  <c:v>5.07</c:v>
                </c:pt>
                <c:pt idx="119" formatCode="0.00">
                  <c:v>5.0599999999999996</c:v>
                </c:pt>
                <c:pt idx="120" formatCode="0.00">
                  <c:v>5</c:v>
                </c:pt>
                <c:pt idx="121" formatCode="0.00">
                  <c:v>4.93</c:v>
                </c:pt>
                <c:pt idx="122" formatCode="0.00">
                  <c:v>4.84</c:v>
                </c:pt>
                <c:pt idx="123" formatCode="0.00">
                  <c:v>4.78</c:v>
                </c:pt>
                <c:pt idx="124" formatCode="0.00">
                  <c:v>4.72</c:v>
                </c:pt>
                <c:pt idx="125" formatCode="0.00">
                  <c:v>4.75</c:v>
                </c:pt>
                <c:pt idx="126" formatCode="0.00">
                  <c:v>4.6900000000000004</c:v>
                </c:pt>
                <c:pt idx="127" formatCode="0.00">
                  <c:v>4.58</c:v>
                </c:pt>
                <c:pt idx="128" formatCode="0.00">
                  <c:v>4.57</c:v>
                </c:pt>
                <c:pt idx="129" formatCode="0.00">
                  <c:v>4.57</c:v>
                </c:pt>
                <c:pt idx="130" formatCode="0.00">
                  <c:v>4.5599999999999996</c:v>
                </c:pt>
                <c:pt idx="131" formatCode="0.00">
                  <c:v>4.54</c:v>
                </c:pt>
                <c:pt idx="132" formatCode="0.00">
                  <c:v>4.49</c:v>
                </c:pt>
                <c:pt idx="133" formatCode="0.00">
                  <c:v>4.4400000000000004</c:v>
                </c:pt>
                <c:pt idx="134" formatCode="0.00">
                  <c:v>4.42</c:v>
                </c:pt>
                <c:pt idx="135" formatCode="0.00">
                  <c:v>4.3600000000000003</c:v>
                </c:pt>
                <c:pt idx="136" formatCode="0.00">
                  <c:v>4.32</c:v>
                </c:pt>
                <c:pt idx="137" formatCode="0.00">
                  <c:v>4.3499999999999996</c:v>
                </c:pt>
                <c:pt idx="138" formatCode="0.00">
                  <c:v>4.37</c:v>
                </c:pt>
                <c:pt idx="139" formatCode="0.00">
                  <c:v>4.37</c:v>
                </c:pt>
                <c:pt idx="140" formatCode="0.00">
                  <c:v>4.32</c:v>
                </c:pt>
                <c:pt idx="141" formatCode="0.00">
                  <c:v>4.2699999999999996</c:v>
                </c:pt>
                <c:pt idx="142" formatCode="0.00">
                  <c:v>4.1900000000000004</c:v>
                </c:pt>
                <c:pt idx="143" formatCode="0.00">
                  <c:v>4.21</c:v>
                </c:pt>
                <c:pt idx="144" formatCode="0.00">
                  <c:v>4.2300000000000004</c:v>
                </c:pt>
                <c:pt idx="145" formatCode="0.00">
                  <c:v>4.24</c:v>
                </c:pt>
                <c:pt idx="146" formatCode="0.00">
                  <c:v>4.17</c:v>
                </c:pt>
                <c:pt idx="147" formatCode="0.00">
                  <c:v>4.3899999999999997</c:v>
                </c:pt>
                <c:pt idx="148" formatCode="0.00">
                  <c:v>4.4000000000000004</c:v>
                </c:pt>
                <c:pt idx="149" formatCode="0.00">
                  <c:v>4.46</c:v>
                </c:pt>
                <c:pt idx="150" formatCode="0.00">
                  <c:v>4.6100000000000003</c:v>
                </c:pt>
                <c:pt idx="151" formatCode="0.00">
                  <c:v>4.83</c:v>
                </c:pt>
                <c:pt idx="152" formatCode="0.00">
                  <c:v>4.8099999999999996</c:v>
                </c:pt>
                <c:pt idx="153" formatCode="0.00">
                  <c:v>4.8600000000000003</c:v>
                </c:pt>
                <c:pt idx="154" formatCode="0.00">
                  <c:v>4.7699999999999996</c:v>
                </c:pt>
                <c:pt idx="155" formatCode="0.00">
                  <c:v>4.71</c:v>
                </c:pt>
                <c:pt idx="156" formatCode="0.00">
                  <c:v>4.74</c:v>
                </c:pt>
                <c:pt idx="157" formatCode="0.00">
                  <c:v>4.8</c:v>
                </c:pt>
                <c:pt idx="158" formatCode="0.00">
                  <c:v>4.8099999999999996</c:v>
                </c:pt>
                <c:pt idx="159" formatCode="0.00">
                  <c:v>5.05</c:v>
                </c:pt>
                <c:pt idx="160" formatCode="0.00">
                  <c:v>4.95</c:v>
                </c:pt>
                <c:pt idx="161" formatCode="0.00">
                  <c:v>4.87</c:v>
                </c:pt>
                <c:pt idx="162" formatCode="0.00">
                  <c:v>4.88</c:v>
                </c:pt>
                <c:pt idx="163" formatCode="0.00">
                  <c:v>4.76</c:v>
                </c:pt>
                <c:pt idx="164" formatCode="0.00">
                  <c:v>4.8099999999999996</c:v>
                </c:pt>
                <c:pt idx="165" formatCode="0.00">
                  <c:v>4.8600000000000003</c:v>
                </c:pt>
                <c:pt idx="166" formatCode="0.00">
                  <c:v>4.87</c:v>
                </c:pt>
                <c:pt idx="167" formatCode="0.00">
                  <c:v>4.91</c:v>
                </c:pt>
                <c:pt idx="168" formatCode="0.00">
                  <c:v>4.8</c:v>
                </c:pt>
                <c:pt idx="169" formatCode="0.00">
                  <c:v>4.78</c:v>
                </c:pt>
                <c:pt idx="170" formatCode="0.00">
                  <c:v>4.71</c:v>
                </c:pt>
                <c:pt idx="171" formatCode="0.00">
                  <c:v>4.63</c:v>
                </c:pt>
                <c:pt idx="172" formatCode="0.00">
                  <c:v>4.6100000000000003</c:v>
                </c:pt>
                <c:pt idx="173" formatCode="0.00">
                  <c:v>4.5999999999999996</c:v>
                </c:pt>
                <c:pt idx="174" formatCode="0.00">
                  <c:v>4.55</c:v>
                </c:pt>
                <c:pt idx="175" formatCode="0.00">
                  <c:v>4.49</c:v>
                </c:pt>
                <c:pt idx="176" formatCode="0.00">
                  <c:v>4.5</c:v>
                </c:pt>
                <c:pt idx="177" formatCode="0.00">
                  <c:v>4.5</c:v>
                </c:pt>
                <c:pt idx="178" formatCode="0.00">
                  <c:v>4.51</c:v>
                </c:pt>
                <c:pt idx="179" formatCode="0.00">
                  <c:v>4.5999999999999996</c:v>
                </c:pt>
                <c:pt idx="180" formatCode="0.00">
                  <c:v>4.51</c:v>
                </c:pt>
                <c:pt idx="181" formatCode="0.00">
                  <c:v>4.5199999999999996</c:v>
                </c:pt>
                <c:pt idx="182" formatCode="0.00">
                  <c:v>4.55</c:v>
                </c:pt>
                <c:pt idx="183" formatCode="0.00">
                  <c:v>4.3899999999999997</c:v>
                </c:pt>
                <c:pt idx="184" formatCode="0.00">
                  <c:v>4.32</c:v>
                </c:pt>
                <c:pt idx="185" formatCode="0.00">
                  <c:v>4.1500000000000004</c:v>
                </c:pt>
                <c:pt idx="186" formatCode="0.00">
                  <c:v>4.22</c:v>
                </c:pt>
                <c:pt idx="187" formatCode="0.00">
                  <c:v>4.22</c:v>
                </c:pt>
                <c:pt idx="188" formatCode="0.00">
                  <c:v>4.12</c:v>
                </c:pt>
                <c:pt idx="189" formatCode="0.00">
                  <c:v>4.09</c:v>
                </c:pt>
                <c:pt idx="190" formatCode="0.00">
                  <c:v>4.09</c:v>
                </c:pt>
                <c:pt idx="191" formatCode="0.00">
                  <c:v>4.01</c:v>
                </c:pt>
                <c:pt idx="192" formatCode="0.00">
                  <c:v>3.94</c:v>
                </c:pt>
                <c:pt idx="193" formatCode="0.00">
                  <c:v>4.12</c:v>
                </c:pt>
                <c:pt idx="194" formatCode="0.00">
                  <c:v>4.1100000000000003</c:v>
                </c:pt>
                <c:pt idx="195" formatCode="0.00">
                  <c:v>4.0999999999999996</c:v>
                </c:pt>
                <c:pt idx="196" formatCode="0.00">
                  <c:v>4</c:v>
                </c:pt>
                <c:pt idx="197" formatCode="0.00">
                  <c:v>3.99</c:v>
                </c:pt>
                <c:pt idx="198" formatCode="0.00">
                  <c:v>4</c:v>
                </c:pt>
                <c:pt idx="199" formatCode="0.00">
                  <c:v>3.98</c:v>
                </c:pt>
                <c:pt idx="200" formatCode="0.00">
                  <c:v>4</c:v>
                </c:pt>
                <c:pt idx="201" formatCode="0.00">
                  <c:v>3.99</c:v>
                </c:pt>
                <c:pt idx="202" formatCode="0.00">
                  <c:v>3.94</c:v>
                </c:pt>
                <c:pt idx="203" formatCode="0.00">
                  <c:v>3.91</c:v>
                </c:pt>
                <c:pt idx="204" formatCode="0.00">
                  <c:v>3.95</c:v>
                </c:pt>
                <c:pt idx="205" formatCode="0.00">
                  <c:v>3.91</c:v>
                </c:pt>
                <c:pt idx="206" formatCode="0.00">
                  <c:v>3.89</c:v>
                </c:pt>
                <c:pt idx="207" formatCode="0.00">
                  <c:v>3.88</c:v>
                </c:pt>
                <c:pt idx="208" formatCode="0.00">
                  <c:v>3.98</c:v>
                </c:pt>
                <c:pt idx="209" formatCode="0.00">
                  <c:v>3.87</c:v>
                </c:pt>
                <c:pt idx="210" formatCode="0.00">
                  <c:v>3.87</c:v>
                </c:pt>
                <c:pt idx="211" formatCode="0.00">
                  <c:v>3.95</c:v>
                </c:pt>
                <c:pt idx="212" formatCode="0.00">
                  <c:v>3.9</c:v>
                </c:pt>
                <c:pt idx="213" formatCode="0.00">
                  <c:v>3.88</c:v>
                </c:pt>
                <c:pt idx="214" formatCode="0.00">
                  <c:v>3.92</c:v>
                </c:pt>
                <c:pt idx="215" formatCode="0.00">
                  <c:v>4.08</c:v>
                </c:pt>
                <c:pt idx="216" formatCode="0.00">
                  <c:v>3.99</c:v>
                </c:pt>
                <c:pt idx="217" formatCode="0.00">
                  <c:v>3.98</c:v>
                </c:pt>
                <c:pt idx="218" formatCode="0.00">
                  <c:v>3.88</c:v>
                </c:pt>
                <c:pt idx="219" formatCode="0.00">
                  <c:v>3.9</c:v>
                </c:pt>
                <c:pt idx="220" formatCode="0.00">
                  <c:v>3.88</c:v>
                </c:pt>
                <c:pt idx="221" formatCode="0.00">
                  <c:v>3.84</c:v>
                </c:pt>
                <c:pt idx="222" formatCode="0.00">
                  <c:v>3.83</c:v>
                </c:pt>
                <c:pt idx="223" formatCode="0.00">
                  <c:v>3.79</c:v>
                </c:pt>
                <c:pt idx="224" formatCode="0.00">
                  <c:v>3.78</c:v>
                </c:pt>
                <c:pt idx="225" formatCode="0.00">
                  <c:v>3.75</c:v>
                </c:pt>
                <c:pt idx="226" formatCode="0.00">
                  <c:v>3.67</c:v>
                </c:pt>
                <c:pt idx="227" formatCode="0.00">
                  <c:v>3.71</c:v>
                </c:pt>
                <c:pt idx="228" formatCode="0.00">
                  <c:v>3.66</c:v>
                </c:pt>
                <c:pt idx="229" formatCode="0.00">
                  <c:v>3.66</c:v>
                </c:pt>
                <c:pt idx="230" formatCode="0.00">
                  <c:v>3.62</c:v>
                </c:pt>
                <c:pt idx="231" formatCode="0.00">
                  <c:v>3.56</c:v>
                </c:pt>
                <c:pt idx="232" formatCode="0.00">
                  <c:v>3.53</c:v>
                </c:pt>
                <c:pt idx="233" formatCode="0.00">
                  <c:v>3.49</c:v>
                </c:pt>
                <c:pt idx="234" formatCode="0.00">
                  <c:v>3.55</c:v>
                </c:pt>
                <c:pt idx="235" formatCode="0.00">
                  <c:v>3.59</c:v>
                </c:pt>
                <c:pt idx="236" formatCode="0.00">
                  <c:v>3.62</c:v>
                </c:pt>
                <c:pt idx="237" formatCode="0.00">
                  <c:v>3.66</c:v>
                </c:pt>
                <c:pt idx="238" formatCode="0.00">
                  <c:v>3.59</c:v>
                </c:pt>
                <c:pt idx="239" formatCode="0.00">
                  <c:v>3.55</c:v>
                </c:pt>
                <c:pt idx="240" formatCode="0.00">
                  <c:v>3.55</c:v>
                </c:pt>
                <c:pt idx="241" formatCode="0.00">
                  <c:v>3.46</c:v>
                </c:pt>
                <c:pt idx="242" formatCode="0.00">
                  <c:v>3.4</c:v>
                </c:pt>
                <c:pt idx="243" formatCode="0.00">
                  <c:v>3.36</c:v>
                </c:pt>
                <c:pt idx="244" formatCode="0.00">
                  <c:v>3.39</c:v>
                </c:pt>
                <c:pt idx="245" formatCode="0.00">
                  <c:v>3.37</c:v>
                </c:pt>
                <c:pt idx="246" formatCode="0.00">
                  <c:v>3.41</c:v>
                </c:pt>
                <c:pt idx="247" formatCode="0.00">
                  <c:v>3.39</c:v>
                </c:pt>
                <c:pt idx="248" formatCode="0.00">
                  <c:v>3.4</c:v>
                </c:pt>
                <c:pt idx="249" formatCode="0.00">
                  <c:v>3.34</c:v>
                </c:pt>
                <c:pt idx="250" formatCode="0.00">
                  <c:v>3.31</c:v>
                </c:pt>
                <c:pt idx="251" formatCode="0.00">
                  <c:v>3.32</c:v>
                </c:pt>
                <c:pt idx="252" formatCode="0.00">
                  <c:v>3.34</c:v>
                </c:pt>
                <c:pt idx="253" formatCode="0.00">
                  <c:v>3.37</c:v>
                </c:pt>
                <c:pt idx="254" formatCode="0.00">
                  <c:v>3.35</c:v>
                </c:pt>
                <c:pt idx="255" formatCode="0.00">
                  <c:v>3.34</c:v>
                </c:pt>
                <c:pt idx="256" formatCode="0.00">
                  <c:v>3.4</c:v>
                </c:pt>
                <c:pt idx="257" formatCode="0.00">
                  <c:v>3.38</c:v>
                </c:pt>
                <c:pt idx="258" formatCode="0.00">
                  <c:v>3.42</c:v>
                </c:pt>
                <c:pt idx="259" formatCode="0.00">
                  <c:v>3.53</c:v>
                </c:pt>
                <c:pt idx="260" formatCode="0.00">
                  <c:v>3.53</c:v>
                </c:pt>
                <c:pt idx="261" formatCode="0.00">
                  <c:v>3.53</c:v>
                </c:pt>
                <c:pt idx="262" formatCode="0.00">
                  <c:v>3.56</c:v>
                </c:pt>
                <c:pt idx="263" formatCode="0.00">
                  <c:v>3.51</c:v>
                </c:pt>
                <c:pt idx="264" formatCode="0.00">
                  <c:v>3.52</c:v>
                </c:pt>
                <c:pt idx="265" formatCode="0.00">
                  <c:v>3.63</c:v>
                </c:pt>
                <c:pt idx="266" formatCode="0.00">
                  <c:v>3.54</c:v>
                </c:pt>
                <c:pt idx="267" formatCode="0.00">
                  <c:v>3.57</c:v>
                </c:pt>
                <c:pt idx="268" formatCode="0.00">
                  <c:v>3.54</c:v>
                </c:pt>
                <c:pt idx="269" formatCode="0.00">
                  <c:v>3.43</c:v>
                </c:pt>
                <c:pt idx="270" formatCode="0.00">
                  <c:v>3.41</c:v>
                </c:pt>
                <c:pt idx="271" formatCode="0.00">
                  <c:v>3.4</c:v>
                </c:pt>
                <c:pt idx="272" formatCode="0.00">
                  <c:v>3.35</c:v>
                </c:pt>
                <c:pt idx="273" formatCode="0.00">
                  <c:v>3.42</c:v>
                </c:pt>
                <c:pt idx="274" formatCode="0.00">
                  <c:v>3.51</c:v>
                </c:pt>
                <c:pt idx="275" formatCode="0.00">
                  <c:v>3.59</c:v>
                </c:pt>
                <c:pt idx="276" formatCode="0.00">
                  <c:v>3.81</c:v>
                </c:pt>
                <c:pt idx="277" formatCode="0.00">
                  <c:v>3.91</c:v>
                </c:pt>
                <c:pt idx="278" formatCode="0.00">
                  <c:v>3.98</c:v>
                </c:pt>
                <c:pt idx="279" formatCode="0.00">
                  <c:v>3.93</c:v>
                </c:pt>
                <c:pt idx="280" formatCode="0.00">
                  <c:v>4.46</c:v>
                </c:pt>
                <c:pt idx="281" formatCode="0.00">
                  <c:v>4.29</c:v>
                </c:pt>
                <c:pt idx="282" formatCode="0.00">
                  <c:v>4.51</c:v>
                </c:pt>
                <c:pt idx="283" formatCode="0.00">
                  <c:v>4.37</c:v>
                </c:pt>
                <c:pt idx="284" formatCode="0.00">
                  <c:v>4.3099999999999996</c:v>
                </c:pt>
                <c:pt idx="285" formatCode="0.00">
                  <c:v>4.3899999999999997</c:v>
                </c:pt>
                <c:pt idx="286" formatCode="0.00">
                  <c:v>4.4000000000000004</c:v>
                </c:pt>
                <c:pt idx="287" formatCode="0.00">
                  <c:v>4.4000000000000004</c:v>
                </c:pt>
                <c:pt idx="288" formatCode="0.00">
                  <c:v>4.58</c:v>
                </c:pt>
                <c:pt idx="289" formatCode="0.00">
                  <c:v>4.51</c:v>
                </c:pt>
                <c:pt idx="290" formatCode="0.00">
                  <c:v>4.22</c:v>
                </c:pt>
                <c:pt idx="291" formatCode="0.00">
                  <c:v>4.2300000000000004</c:v>
                </c:pt>
                <c:pt idx="292" formatCode="0.00">
                  <c:v>4.28</c:v>
                </c:pt>
                <c:pt idx="293" formatCode="0.00">
                  <c:v>4.13</c:v>
                </c:pt>
                <c:pt idx="294" formatCode="0.00">
                  <c:v>4.0999999999999996</c:v>
                </c:pt>
                <c:pt idx="295" formatCode="0.00">
                  <c:v>4.16</c:v>
                </c:pt>
                <c:pt idx="296" formatCode="0.00">
                  <c:v>4.3499999999999996</c:v>
                </c:pt>
                <c:pt idx="297" formatCode="0.00">
                  <c:v>4.22</c:v>
                </c:pt>
                <c:pt idx="298" formatCode="0.00">
                  <c:v>4.29</c:v>
                </c:pt>
                <c:pt idx="299" formatCode="0.00">
                  <c:v>4.46</c:v>
                </c:pt>
                <c:pt idx="300" formatCode="0.00">
                  <c:v>4.42</c:v>
                </c:pt>
                <c:pt idx="301" formatCode="0.00">
                  <c:v>4.47</c:v>
                </c:pt>
                <c:pt idx="302" formatCode="0.00">
                  <c:v>4.4800000000000004</c:v>
                </c:pt>
                <c:pt idx="303" formatCode="0.00">
                  <c:v>4.53</c:v>
                </c:pt>
                <c:pt idx="304" formatCode="0.00">
                  <c:v>4.51</c:v>
                </c:pt>
                <c:pt idx="305" formatCode="0.00">
                  <c:v>4.41</c:v>
                </c:pt>
                <c:pt idx="306" formatCode="0.00">
                  <c:v>4.3899999999999997</c:v>
                </c:pt>
                <c:pt idx="307" formatCode="0.00">
                  <c:v>4.32</c:v>
                </c:pt>
                <c:pt idx="308" formatCode="0.00">
                  <c:v>4.2300000000000004</c:v>
                </c:pt>
                <c:pt idx="309" formatCode="0.00">
                  <c:v>4.28</c:v>
                </c:pt>
                <c:pt idx="310" formatCode="0.00">
                  <c:v>4.33</c:v>
                </c:pt>
                <c:pt idx="311" formatCode="0.00">
                  <c:v>4.37</c:v>
                </c:pt>
                <c:pt idx="312" formatCode="0.00">
                  <c:v>4.2699999999999996</c:v>
                </c:pt>
                <c:pt idx="313" formatCode="0.00">
                  <c:v>4.33</c:v>
                </c:pt>
                <c:pt idx="314" formatCode="0.00">
                  <c:v>4.29</c:v>
                </c:pt>
                <c:pt idx="315" formatCode="0.00">
                  <c:v>4.21</c:v>
                </c:pt>
                <c:pt idx="316" formatCode="0.00">
                  <c:v>4.2</c:v>
                </c:pt>
                <c:pt idx="317" formatCode="0.00">
                  <c:v>4.1399999999999997</c:v>
                </c:pt>
                <c:pt idx="318" formatCode="0.00">
                  <c:v>4.1399999999999997</c:v>
                </c:pt>
                <c:pt idx="319" formatCode="0.00">
                  <c:v>4.12</c:v>
                </c:pt>
                <c:pt idx="320" formatCode="0.00">
                  <c:v>4.1500000000000004</c:v>
                </c:pt>
                <c:pt idx="321" formatCode="0.00">
                  <c:v>4.13</c:v>
                </c:pt>
                <c:pt idx="322" formatCode="0.00">
                  <c:v>4.13</c:v>
                </c:pt>
                <c:pt idx="323" formatCode="0.00">
                  <c:v>4.12</c:v>
                </c:pt>
                <c:pt idx="324" formatCode="0.00">
                  <c:v>4.1399999999999997</c:v>
                </c:pt>
                <c:pt idx="325" formatCode="0.00">
                  <c:v>4.12</c:v>
                </c:pt>
                <c:pt idx="326" formatCode="0.00">
                  <c:v>4.0999999999999996</c:v>
                </c:pt>
                <c:pt idx="327" formatCode="0.00">
                  <c:v>4.0999999999999996</c:v>
                </c:pt>
                <c:pt idx="328" formatCode="0.00">
                  <c:v>4.0999999999999996</c:v>
                </c:pt>
                <c:pt idx="329" formatCode="0.00">
                  <c:v>4.12</c:v>
                </c:pt>
                <c:pt idx="330" formatCode="0.00">
                  <c:v>4.2300000000000004</c:v>
                </c:pt>
                <c:pt idx="331" formatCode="0.00">
                  <c:v>4.2</c:v>
                </c:pt>
                <c:pt idx="332" formatCode="0.00">
                  <c:v>4.1900000000000004</c:v>
                </c:pt>
                <c:pt idx="333" formatCode="0.00">
                  <c:v>4.12</c:v>
                </c:pt>
                <c:pt idx="334" formatCode="0.00">
                  <c:v>3.97</c:v>
                </c:pt>
                <c:pt idx="335" formatCode="0.00">
                  <c:v>3.92</c:v>
                </c:pt>
                <c:pt idx="336" formatCode="0.00">
                  <c:v>3.98</c:v>
                </c:pt>
                <c:pt idx="337" formatCode="0.00">
                  <c:v>4.0199999999999996</c:v>
                </c:pt>
                <c:pt idx="338" formatCode="0.00">
                  <c:v>4.01</c:v>
                </c:pt>
                <c:pt idx="339" formatCode="0.00">
                  <c:v>3.99</c:v>
                </c:pt>
                <c:pt idx="340" formatCode="0.00">
                  <c:v>3.97</c:v>
                </c:pt>
                <c:pt idx="341" formatCode="0.00">
                  <c:v>3.89</c:v>
                </c:pt>
                <c:pt idx="342" formatCode="0.00">
                  <c:v>3.93</c:v>
                </c:pt>
                <c:pt idx="343" formatCode="0.00">
                  <c:v>3.8</c:v>
                </c:pt>
                <c:pt idx="344" formatCode="0.00">
                  <c:v>3.83</c:v>
                </c:pt>
                <c:pt idx="345" formatCode="0.00">
                  <c:v>3.87</c:v>
                </c:pt>
                <c:pt idx="346" formatCode="0.00">
                  <c:v>3.73</c:v>
                </c:pt>
                <c:pt idx="347" formatCode="0.00">
                  <c:v>3.66</c:v>
                </c:pt>
                <c:pt idx="348" formatCode="0.00">
                  <c:v>3.63</c:v>
                </c:pt>
                <c:pt idx="349" formatCode="0.00">
                  <c:v>3.66</c:v>
                </c:pt>
                <c:pt idx="350" formatCode="0.00">
                  <c:v>3.59</c:v>
                </c:pt>
                <c:pt idx="351" formatCode="0.00">
                  <c:v>3.69</c:v>
                </c:pt>
                <c:pt idx="352" formatCode="0.00">
                  <c:v>3.76</c:v>
                </c:pt>
                <c:pt idx="353" formatCode="0.00">
                  <c:v>3.8</c:v>
                </c:pt>
                <c:pt idx="354" formatCode="0.00">
                  <c:v>3.7</c:v>
                </c:pt>
                <c:pt idx="355" formatCode="0.00">
                  <c:v>3.66</c:v>
                </c:pt>
                <c:pt idx="356" formatCode="0.00">
                  <c:v>3.67</c:v>
                </c:pt>
                <c:pt idx="357" formatCode="0.00">
                  <c:v>3.65</c:v>
                </c:pt>
                <c:pt idx="358" formatCode="0.00">
                  <c:v>3.68</c:v>
                </c:pt>
                <c:pt idx="359" formatCode="0.00">
                  <c:v>3.8</c:v>
                </c:pt>
                <c:pt idx="360" formatCode="0.00">
                  <c:v>3.85</c:v>
                </c:pt>
                <c:pt idx="361" formatCode="0.00">
                  <c:v>3.84</c:v>
                </c:pt>
                <c:pt idx="362" formatCode="0.00">
                  <c:v>3.87</c:v>
                </c:pt>
                <c:pt idx="363" formatCode="0.00">
                  <c:v>3.87</c:v>
                </c:pt>
                <c:pt idx="364" formatCode="0.00">
                  <c:v>4.04</c:v>
                </c:pt>
                <c:pt idx="365" formatCode="0.00">
                  <c:v>4</c:v>
                </c:pt>
                <c:pt idx="366" formatCode="0.00">
                  <c:v>4.0199999999999996</c:v>
                </c:pt>
                <c:pt idx="367" formatCode="0.00">
                  <c:v>4.08</c:v>
                </c:pt>
                <c:pt idx="368" formatCode="0.00">
                  <c:v>4.04</c:v>
                </c:pt>
                <c:pt idx="369" formatCode="0.00">
                  <c:v>4.09</c:v>
                </c:pt>
                <c:pt idx="370" formatCode="0.00">
                  <c:v>4.04</c:v>
                </c:pt>
                <c:pt idx="371" formatCode="0.00">
                  <c:v>3.98</c:v>
                </c:pt>
                <c:pt idx="372" formatCode="0.00">
                  <c:v>3.91</c:v>
                </c:pt>
                <c:pt idx="373" formatCode="0.00">
                  <c:v>3.94</c:v>
                </c:pt>
                <c:pt idx="374" formatCode="0.00">
                  <c:v>3.93</c:v>
                </c:pt>
                <c:pt idx="375" formatCode="0.00">
                  <c:v>3.9</c:v>
                </c:pt>
                <c:pt idx="376" formatCode="0.00">
                  <c:v>3.91</c:v>
                </c:pt>
                <c:pt idx="377" formatCode="0.00">
                  <c:v>3.86</c:v>
                </c:pt>
                <c:pt idx="378" formatCode="0.00">
                  <c:v>3.85</c:v>
                </c:pt>
                <c:pt idx="379" formatCode="0.00">
                  <c:v>3.76</c:v>
                </c:pt>
                <c:pt idx="380" formatCode="0.00">
                  <c:v>3.82</c:v>
                </c:pt>
                <c:pt idx="381" formatCode="0.00">
                  <c:v>3.79</c:v>
                </c:pt>
                <c:pt idx="382" formatCode="0.00">
                  <c:v>3.76</c:v>
                </c:pt>
                <c:pt idx="383" formatCode="0.00">
                  <c:v>3.87</c:v>
                </c:pt>
                <c:pt idx="384" formatCode="0.00">
                  <c:v>3.98</c:v>
                </c:pt>
                <c:pt idx="385" formatCode="0.00">
                  <c:v>3.97</c:v>
                </c:pt>
                <c:pt idx="386" formatCode="0.00">
                  <c:v>3.95</c:v>
                </c:pt>
                <c:pt idx="387" formatCode="0.00">
                  <c:v>3.93</c:v>
                </c:pt>
                <c:pt idx="388" formatCode="0.00">
                  <c:v>3.95</c:v>
                </c:pt>
                <c:pt idx="389" formatCode="0.00">
                  <c:v>3.97</c:v>
                </c:pt>
                <c:pt idx="390" formatCode="0.00">
                  <c:v>3.96</c:v>
                </c:pt>
                <c:pt idx="391" formatCode="0.00">
                  <c:v>4.01</c:v>
                </c:pt>
                <c:pt idx="392" formatCode="0.00">
                  <c:v>3.97</c:v>
                </c:pt>
                <c:pt idx="393" formatCode="0.00">
                  <c:v>3.92</c:v>
                </c:pt>
                <c:pt idx="394" formatCode="0.00">
                  <c:v>3.81</c:v>
                </c:pt>
                <c:pt idx="395" formatCode="0.00">
                  <c:v>3.79</c:v>
                </c:pt>
                <c:pt idx="396" formatCode="0.00">
                  <c:v>3.72</c:v>
                </c:pt>
                <c:pt idx="397" formatCode="0.00">
                  <c:v>3.65</c:v>
                </c:pt>
                <c:pt idx="398" formatCode="0.00">
                  <c:v>3.65</c:v>
                </c:pt>
                <c:pt idx="399" formatCode="0.00">
                  <c:v>3.62</c:v>
                </c:pt>
                <c:pt idx="400" formatCode="0.00">
                  <c:v>3.64</c:v>
                </c:pt>
                <c:pt idx="401" formatCode="0.00">
                  <c:v>3.71</c:v>
                </c:pt>
                <c:pt idx="402" formatCode="0.00">
                  <c:v>3.59</c:v>
                </c:pt>
                <c:pt idx="403" formatCode="0.00">
                  <c:v>3.58</c:v>
                </c:pt>
                <c:pt idx="404" formatCode="0.00">
                  <c:v>3.59</c:v>
                </c:pt>
                <c:pt idx="405" formatCode="0.00">
                  <c:v>3.66</c:v>
                </c:pt>
                <c:pt idx="406" formatCode="0.00">
                  <c:v>3.61</c:v>
                </c:pt>
                <c:pt idx="407" formatCode="0.00">
                  <c:v>3.57</c:v>
                </c:pt>
                <c:pt idx="408" formatCode="0.00">
                  <c:v>3.58</c:v>
                </c:pt>
                <c:pt idx="409" formatCode="0.00">
                  <c:v>3.64</c:v>
                </c:pt>
                <c:pt idx="410" formatCode="0.00">
                  <c:v>3.41</c:v>
                </c:pt>
                <c:pt idx="411" formatCode="0.00">
                  <c:v>3.42</c:v>
                </c:pt>
                <c:pt idx="412" formatCode="0.00">
                  <c:v>3.45</c:v>
                </c:pt>
                <c:pt idx="413" formatCode="0.00">
                  <c:v>3.48</c:v>
                </c:pt>
                <c:pt idx="414" formatCode="0.00">
                  <c:v>3.43</c:v>
                </c:pt>
                <c:pt idx="415" formatCode="0.00">
                  <c:v>3.45</c:v>
                </c:pt>
                <c:pt idx="416" formatCode="0.00">
                  <c:v>3.43</c:v>
                </c:pt>
                <c:pt idx="417" formatCode="0.00">
                  <c:v>3.43</c:v>
                </c:pt>
                <c:pt idx="418" formatCode="0.00">
                  <c:v>3.46</c:v>
                </c:pt>
                <c:pt idx="419" formatCode="0.00">
                  <c:v>3.44</c:v>
                </c:pt>
                <c:pt idx="420" formatCode="0.00">
                  <c:v>3.5</c:v>
                </c:pt>
                <c:pt idx="421" formatCode="0.00">
                  <c:v>3.48</c:v>
                </c:pt>
                <c:pt idx="422" formatCode="0.00">
                  <c:v>3.42</c:v>
                </c:pt>
                <c:pt idx="423" formatCode="0.00">
                  <c:v>3.42</c:v>
                </c:pt>
                <c:pt idx="424" formatCode="0.00">
                  <c:v>3.47</c:v>
                </c:pt>
                <c:pt idx="425" formatCode="0.00">
                  <c:v>3.52</c:v>
                </c:pt>
                <c:pt idx="426" formatCode="0.00">
                  <c:v>3.47</c:v>
                </c:pt>
                <c:pt idx="427" formatCode="0.00">
                  <c:v>3.54</c:v>
                </c:pt>
                <c:pt idx="428" formatCode="0.00">
                  <c:v>3.57</c:v>
                </c:pt>
                <c:pt idx="429" formatCode="0.00">
                  <c:v>3.94</c:v>
                </c:pt>
                <c:pt idx="430" formatCode="0.00">
                  <c:v>4.03</c:v>
                </c:pt>
                <c:pt idx="431" formatCode="0.00">
                  <c:v>4.08</c:v>
                </c:pt>
                <c:pt idx="432" formatCode="0.00">
                  <c:v>4.13</c:v>
                </c:pt>
                <c:pt idx="433" formatCode="0.00">
                  <c:v>4.16</c:v>
                </c:pt>
                <c:pt idx="434" formatCode="0.00">
                  <c:v>4.3</c:v>
                </c:pt>
                <c:pt idx="435" formatCode="0.00">
                  <c:v>4.32</c:v>
                </c:pt>
                <c:pt idx="436" formatCode="0.00">
                  <c:v>4.2</c:v>
                </c:pt>
                <c:pt idx="437" formatCode="0.00">
                  <c:v>4.12</c:v>
                </c:pt>
                <c:pt idx="438" formatCode="0.00">
                  <c:v>4.09</c:v>
                </c:pt>
                <c:pt idx="439" formatCode="0.00">
                  <c:v>4.1900000000000004</c:v>
                </c:pt>
                <c:pt idx="440" formatCode="0.00">
                  <c:v>4.1900000000000004</c:v>
                </c:pt>
                <c:pt idx="441" formatCode="0.00">
                  <c:v>4.17</c:v>
                </c:pt>
                <c:pt idx="442" formatCode="0.00">
                  <c:v>4.1500000000000004</c:v>
                </c:pt>
                <c:pt idx="443" formatCode="0.00">
                  <c:v>4.16</c:v>
                </c:pt>
                <c:pt idx="444" formatCode="0.00">
                  <c:v>4.0999999999999996</c:v>
                </c:pt>
                <c:pt idx="445" formatCode="0.00">
                  <c:v>4.21</c:v>
                </c:pt>
                <c:pt idx="446" formatCode="0.00">
                  <c:v>4.3</c:v>
                </c:pt>
                <c:pt idx="447" formatCode="0.00">
                  <c:v>4.2300000000000004</c:v>
                </c:pt>
                <c:pt idx="448" formatCode="0.00">
                  <c:v>4.1399999999999997</c:v>
                </c:pt>
                <c:pt idx="449" formatCode="0.00">
                  <c:v>4.0999999999999996</c:v>
                </c:pt>
                <c:pt idx="450" formatCode="0.00">
                  <c:v>4.08</c:v>
                </c:pt>
                <c:pt idx="451" formatCode="0.00">
                  <c:v>3.97</c:v>
                </c:pt>
                <c:pt idx="452" formatCode="0.00">
                  <c:v>4.03</c:v>
                </c:pt>
                <c:pt idx="453" formatCode="0.00">
                  <c:v>4.0199999999999996</c:v>
                </c:pt>
                <c:pt idx="454" formatCode="0.00">
                  <c:v>4.05</c:v>
                </c:pt>
                <c:pt idx="455" formatCode="0.00">
                  <c:v>4.0199999999999996</c:v>
                </c:pt>
                <c:pt idx="456" formatCode="0.00">
                  <c:v>3.95</c:v>
                </c:pt>
                <c:pt idx="457" formatCode="0.00">
                  <c:v>3.94</c:v>
                </c:pt>
                <c:pt idx="458" formatCode="0.00">
                  <c:v>3.89</c:v>
                </c:pt>
                <c:pt idx="459" formatCode="0.00">
                  <c:v>3.91</c:v>
                </c:pt>
                <c:pt idx="460" formatCode="0.00">
                  <c:v>3.9</c:v>
                </c:pt>
                <c:pt idx="461" formatCode="0.00">
                  <c:v>3.88</c:v>
                </c:pt>
                <c:pt idx="462" formatCode="0.00">
                  <c:v>3.96</c:v>
                </c:pt>
                <c:pt idx="463" formatCode="0.00">
                  <c:v>4.03</c:v>
                </c:pt>
                <c:pt idx="464" formatCode="0.00">
                  <c:v>3.96</c:v>
                </c:pt>
                <c:pt idx="465" formatCode="0.00">
                  <c:v>3.92</c:v>
                </c:pt>
                <c:pt idx="466" formatCode="0.00">
                  <c:v>3.93</c:v>
                </c:pt>
                <c:pt idx="467" formatCode="0.00">
                  <c:v>3.9</c:v>
                </c:pt>
                <c:pt idx="468" formatCode="0.00">
                  <c:v>3.89</c:v>
                </c:pt>
                <c:pt idx="469" formatCode="0.00">
                  <c:v>3.86</c:v>
                </c:pt>
                <c:pt idx="470" formatCode="0.00">
                  <c:v>3.82</c:v>
                </c:pt>
                <c:pt idx="471" formatCode="0.00">
                  <c:v>3.78</c:v>
                </c:pt>
                <c:pt idx="472" formatCode="0.00">
                  <c:v>3.78</c:v>
                </c:pt>
                <c:pt idx="473" formatCode="0.00">
                  <c:v>3.83</c:v>
                </c:pt>
                <c:pt idx="474" formatCode="0.00">
                  <c:v>3.83</c:v>
                </c:pt>
                <c:pt idx="475" formatCode="0.00">
                  <c:v>3.85</c:v>
                </c:pt>
                <c:pt idx="476" formatCode="0.00">
                  <c:v>3.91</c:v>
                </c:pt>
                <c:pt idx="477" formatCode="0.00">
                  <c:v>3.88</c:v>
                </c:pt>
                <c:pt idx="478" formatCode="0.00">
                  <c:v>3.94</c:v>
                </c:pt>
                <c:pt idx="479" formatCode="0.00">
                  <c:v>3.94</c:v>
                </c:pt>
                <c:pt idx="480" formatCode="0.00">
                  <c:v>3.9</c:v>
                </c:pt>
                <c:pt idx="481" formatCode="0.00">
                  <c:v>3.95</c:v>
                </c:pt>
                <c:pt idx="482" formatCode="0.00">
                  <c:v>3.92</c:v>
                </c:pt>
                <c:pt idx="483" formatCode="0.00">
                  <c:v>3.9</c:v>
                </c:pt>
                <c:pt idx="484" formatCode="0.00">
                  <c:v>3.94</c:v>
                </c:pt>
                <c:pt idx="485" formatCode="0.00">
                  <c:v>3.93</c:v>
                </c:pt>
                <c:pt idx="486" formatCode="0.00">
                  <c:v>3.94</c:v>
                </c:pt>
                <c:pt idx="487" formatCode="0.00">
                  <c:v>3.99</c:v>
                </c:pt>
                <c:pt idx="488" formatCode="0.00">
                  <c:v>3.95</c:v>
                </c:pt>
                <c:pt idx="489" formatCode="0.00">
                  <c:v>3.99</c:v>
                </c:pt>
                <c:pt idx="490" formatCode="0.00">
                  <c:v>4.04</c:v>
                </c:pt>
                <c:pt idx="491" formatCode="0.00">
                  <c:v>4.1500000000000004</c:v>
                </c:pt>
                <c:pt idx="492" formatCode="0.00">
                  <c:v>4.22</c:v>
                </c:pt>
                <c:pt idx="493" formatCode="0.00">
                  <c:v>4.32</c:v>
                </c:pt>
                <c:pt idx="494" formatCode="0.00">
                  <c:v>4.38</c:v>
                </c:pt>
                <c:pt idx="495" formatCode="0.00">
                  <c:v>4.4000000000000004</c:v>
                </c:pt>
                <c:pt idx="496" formatCode="0.00">
                  <c:v>4.43</c:v>
                </c:pt>
                <c:pt idx="497" formatCode="0.00">
                  <c:v>4.46</c:v>
                </c:pt>
                <c:pt idx="498" formatCode="0.00">
                  <c:v>4.4400000000000004</c:v>
                </c:pt>
                <c:pt idx="499" formatCode="0.00">
                  <c:v>4.45</c:v>
                </c:pt>
                <c:pt idx="500" formatCode="0.00">
                  <c:v>4.4400000000000004</c:v>
                </c:pt>
                <c:pt idx="501" formatCode="0.00">
                  <c:v>4.4000000000000004</c:v>
                </c:pt>
                <c:pt idx="502" formatCode="0.00">
                  <c:v>4.42</c:v>
                </c:pt>
                <c:pt idx="503" formatCode="0.00">
                  <c:v>4.47</c:v>
                </c:pt>
                <c:pt idx="504" formatCode="0.00">
                  <c:v>4.58</c:v>
                </c:pt>
                <c:pt idx="505" formatCode="0.00">
                  <c:v>4.55</c:v>
                </c:pt>
                <c:pt idx="506" formatCode="0.00">
                  <c:v>4.55</c:v>
                </c:pt>
                <c:pt idx="507" formatCode="0.00">
                  <c:v>4.6100000000000003</c:v>
                </c:pt>
                <c:pt idx="508" formatCode="0.00">
                  <c:v>4.66</c:v>
                </c:pt>
                <c:pt idx="509" formatCode="0.00">
                  <c:v>4.5599999999999996</c:v>
                </c:pt>
                <c:pt idx="510" formatCode="0.00">
                  <c:v>4.54</c:v>
                </c:pt>
                <c:pt idx="511" formatCode="0.00">
                  <c:v>4.62</c:v>
                </c:pt>
                <c:pt idx="512" formatCode="0.00">
                  <c:v>4.57</c:v>
                </c:pt>
                <c:pt idx="513" formatCode="0.00">
                  <c:v>4.55</c:v>
                </c:pt>
                <c:pt idx="514" formatCode="0.00">
                  <c:v>4.5199999999999996</c:v>
                </c:pt>
                <c:pt idx="515" formatCode="0.00">
                  <c:v>4.53</c:v>
                </c:pt>
                <c:pt idx="516" formatCode="0.00">
                  <c:v>4.5199999999999996</c:v>
                </c:pt>
                <c:pt idx="517" formatCode="0.00">
                  <c:v>4.54</c:v>
                </c:pt>
                <c:pt idx="518" formatCode="0.00">
                  <c:v>4.5999999999999996</c:v>
                </c:pt>
                <c:pt idx="519" formatCode="0.00">
                  <c:v>4.59</c:v>
                </c:pt>
                <c:pt idx="520" formatCode="0.00">
                  <c:v>4.53</c:v>
                </c:pt>
                <c:pt idx="521" formatCode="0.00">
                  <c:v>4.51</c:v>
                </c:pt>
                <c:pt idx="522" formatCode="0.00">
                  <c:v>4.5199999999999996</c:v>
                </c:pt>
                <c:pt idx="523" formatCode="0.00">
                  <c:v>4.54</c:v>
                </c:pt>
                <c:pt idx="524" formatCode="0.00">
                  <c:v>4.5999999999999996</c:v>
                </c:pt>
                <c:pt idx="525" formatCode="0.00">
                  <c:v>4.6500000000000004</c:v>
                </c:pt>
                <c:pt idx="526" formatCode="0.00">
                  <c:v>4.72</c:v>
                </c:pt>
                <c:pt idx="527" formatCode="0.00">
                  <c:v>4.71</c:v>
                </c:pt>
                <c:pt idx="528" formatCode="0.00">
                  <c:v>4.9000000000000004</c:v>
                </c:pt>
                <c:pt idx="529" formatCode="0.00">
                  <c:v>4.8499999999999996</c:v>
                </c:pt>
                <c:pt idx="530" formatCode="0.00">
                  <c:v>4.8600000000000003</c:v>
                </c:pt>
                <c:pt idx="531" formatCode="0.00">
                  <c:v>4.83</c:v>
                </c:pt>
                <c:pt idx="532" formatCode="0.00">
                  <c:v>4.9400000000000004</c:v>
                </c:pt>
                <c:pt idx="533" formatCode="0.00">
                  <c:v>4.9400000000000004</c:v>
                </c:pt>
                <c:pt idx="534" formatCode="0.00">
                  <c:v>4.8099999999999996</c:v>
                </c:pt>
                <c:pt idx="535" formatCode="0.00">
                  <c:v>4.8099999999999996</c:v>
                </c:pt>
                <c:pt idx="536" formatCode="0.00">
                  <c:v>4.75</c:v>
                </c:pt>
                <c:pt idx="537" formatCode="0.00">
                  <c:v>4.63</c:v>
                </c:pt>
                <c:pt idx="538" formatCode="0.00">
                  <c:v>4.62</c:v>
                </c:pt>
                <c:pt idx="539" formatCode="0.00">
                  <c:v>4.55</c:v>
                </c:pt>
                <c:pt idx="540" formatCode="0.00">
                  <c:v>4.51</c:v>
                </c:pt>
                <c:pt idx="541" formatCode="0.00">
                  <c:v>4.45</c:v>
                </c:pt>
                <c:pt idx="542" formatCode="0.00">
                  <c:v>4.45</c:v>
                </c:pt>
                <c:pt idx="543" formatCode="0.00">
                  <c:v>4.45</c:v>
                </c:pt>
                <c:pt idx="544" formatCode="0.00">
                  <c:v>4.46</c:v>
                </c:pt>
                <c:pt idx="545" formatCode="0.00">
                  <c:v>4.41</c:v>
                </c:pt>
                <c:pt idx="546" formatCode="0.00">
                  <c:v>4.37</c:v>
                </c:pt>
                <c:pt idx="547" formatCode="0.00">
                  <c:v>4.3499999999999996</c:v>
                </c:pt>
                <c:pt idx="548" formatCode="0.00">
                  <c:v>4.3499999999999996</c:v>
                </c:pt>
                <c:pt idx="549" formatCode="0.00">
                  <c:v>4.41</c:v>
                </c:pt>
                <c:pt idx="550" formatCode="0.00">
                  <c:v>4.3099999999999996</c:v>
                </c:pt>
                <c:pt idx="551" formatCode="0.00">
                  <c:v>4.28</c:v>
                </c:pt>
                <c:pt idx="552" formatCode="0.00">
                  <c:v>4.0599999999999996</c:v>
                </c:pt>
                <c:pt idx="553" formatCode="0.00">
                  <c:v>4.08</c:v>
                </c:pt>
                <c:pt idx="554" formatCode="0.00">
                  <c:v>4.12</c:v>
                </c:pt>
                <c:pt idx="555" formatCode="0.00">
                  <c:v>4.17</c:v>
                </c:pt>
                <c:pt idx="556" formatCode="0.00">
                  <c:v>4.2</c:v>
                </c:pt>
                <c:pt idx="557" formatCode="0.00">
                  <c:v>4.1399999999999997</c:v>
                </c:pt>
                <c:pt idx="558" formatCode="0.00">
                  <c:v>4.0999999999999996</c:v>
                </c:pt>
                <c:pt idx="559" formatCode="0.00">
                  <c:v>4.07</c:v>
                </c:pt>
                <c:pt idx="560" formatCode="0.00">
                  <c:v>4.0599999999999996</c:v>
                </c:pt>
                <c:pt idx="561" formatCode="0.00">
                  <c:v>3.99</c:v>
                </c:pt>
                <c:pt idx="562" formatCode="0.00">
                  <c:v>3.82</c:v>
                </c:pt>
                <c:pt idx="563" formatCode="0.00">
                  <c:v>3.82</c:v>
                </c:pt>
                <c:pt idx="564" formatCode="0.00">
                  <c:v>3.84</c:v>
                </c:pt>
                <c:pt idx="565" formatCode="0.00">
                  <c:v>3.73</c:v>
                </c:pt>
                <c:pt idx="566" formatCode="0.00">
                  <c:v>3.75</c:v>
                </c:pt>
                <c:pt idx="567" formatCode="0.00">
                  <c:v>3.75</c:v>
                </c:pt>
                <c:pt idx="568" formatCode="0.00">
                  <c:v>3.81</c:v>
                </c:pt>
                <c:pt idx="569" formatCode="0.00">
                  <c:v>3.75</c:v>
                </c:pt>
                <c:pt idx="570" formatCode="0.00">
                  <c:v>3.75</c:v>
                </c:pt>
                <c:pt idx="571" formatCode="0.00">
                  <c:v>3.6</c:v>
                </c:pt>
                <c:pt idx="572" formatCode="0.00">
                  <c:v>3.6</c:v>
                </c:pt>
                <c:pt idx="573" formatCode="0.00">
                  <c:v>3.55</c:v>
                </c:pt>
                <c:pt idx="574" formatCode="0.00">
                  <c:v>3.58</c:v>
                </c:pt>
                <c:pt idx="575" formatCode="0.00">
                  <c:v>3.49</c:v>
                </c:pt>
                <c:pt idx="576" formatCode="0.00">
                  <c:v>3.56</c:v>
                </c:pt>
                <c:pt idx="577" formatCode="0.00">
                  <c:v>3.73</c:v>
                </c:pt>
                <c:pt idx="578" formatCode="0.00">
                  <c:v>3.64</c:v>
                </c:pt>
                <c:pt idx="579" formatCode="0.00">
                  <c:v>3.65</c:v>
                </c:pt>
                <c:pt idx="580" formatCode="0.00">
                  <c:v>3.57</c:v>
                </c:pt>
                <c:pt idx="581" formatCode="0.00">
                  <c:v>3.69</c:v>
                </c:pt>
                <c:pt idx="582" formatCode="0.00">
                  <c:v>3.75</c:v>
                </c:pt>
                <c:pt idx="583" formatCode="0.00">
                  <c:v>3.78</c:v>
                </c:pt>
                <c:pt idx="584" formatCode="0.00">
                  <c:v>3.69</c:v>
                </c:pt>
                <c:pt idx="585" formatCode="0.00">
                  <c:v>3.75</c:v>
                </c:pt>
                <c:pt idx="586" formatCode="0.00">
                  <c:v>3.66</c:v>
                </c:pt>
                <c:pt idx="587" formatCode="0.00">
                  <c:v>3.68</c:v>
                </c:pt>
                <c:pt idx="588" formatCode="0.00">
                  <c:v>3.68</c:v>
                </c:pt>
                <c:pt idx="589" formatCode="0.00">
                  <c:v>3.73</c:v>
                </c:pt>
                <c:pt idx="590" formatCode="0.00">
                  <c:v>3.73</c:v>
                </c:pt>
                <c:pt idx="591" formatCode="0.00">
                  <c:v>3.74</c:v>
                </c:pt>
                <c:pt idx="592" formatCode="0.00">
                  <c:v>3.72</c:v>
                </c:pt>
                <c:pt idx="593" formatCode="0.00">
                  <c:v>3.64</c:v>
                </c:pt>
                <c:pt idx="594" formatCode="0.00">
                  <c:v>3.65</c:v>
                </c:pt>
                <c:pt idx="595" formatCode="0.00">
                  <c:v>3.6</c:v>
                </c:pt>
                <c:pt idx="596" formatCode="0.00">
                  <c:v>3.51</c:v>
                </c:pt>
                <c:pt idx="597" formatCode="0.00">
                  <c:v>3.45</c:v>
                </c:pt>
                <c:pt idx="598" formatCode="0.00">
                  <c:v>3.47</c:v>
                </c:pt>
                <c:pt idx="599" formatCode="0.00">
                  <c:v>3.49</c:v>
                </c:pt>
                <c:pt idx="600" formatCode="0.00">
                  <c:v>3.45</c:v>
                </c:pt>
                <c:pt idx="601" formatCode="0.00">
                  <c:v>3.29</c:v>
                </c:pt>
                <c:pt idx="602" formatCode="0.00">
                  <c:v>3.36</c:v>
                </c:pt>
                <c:pt idx="603" formatCode="0.00">
                  <c:v>3.65</c:v>
                </c:pt>
                <c:pt idx="604" formatCode="0.00">
                  <c:v>3.5</c:v>
                </c:pt>
                <c:pt idx="605" formatCode="0.00">
                  <c:v>3.33</c:v>
                </c:pt>
                <c:pt idx="606" formatCode="0.00">
                  <c:v>3.33</c:v>
                </c:pt>
                <c:pt idx="607" formatCode="0.00">
                  <c:v>3.31</c:v>
                </c:pt>
                <c:pt idx="608" formatCode="0.00">
                  <c:v>3.33</c:v>
                </c:pt>
                <c:pt idx="609" formatCode="0.00">
                  <c:v>3.23</c:v>
                </c:pt>
                <c:pt idx="610" formatCode="0.00">
                  <c:v>3.26</c:v>
                </c:pt>
                <c:pt idx="611" formatCode="0.00">
                  <c:v>3.28</c:v>
                </c:pt>
                <c:pt idx="612" formatCode="0.00">
                  <c:v>3.24</c:v>
                </c:pt>
                <c:pt idx="613" formatCode="0.00">
                  <c:v>3.15</c:v>
                </c:pt>
                <c:pt idx="614" formatCode="0.00">
                  <c:v>3.18</c:v>
                </c:pt>
                <c:pt idx="615" formatCode="0.00">
                  <c:v>3.21</c:v>
                </c:pt>
                <c:pt idx="616" formatCode="0.00">
                  <c:v>3.13</c:v>
                </c:pt>
                <c:pt idx="617" formatCode="0.00">
                  <c:v>3.13</c:v>
                </c:pt>
                <c:pt idx="618" formatCode="0.00">
                  <c:v>3.07</c:v>
                </c:pt>
                <c:pt idx="619" formatCode="0.00">
                  <c:v>3.03</c:v>
                </c:pt>
                <c:pt idx="620" formatCode="0.00">
                  <c:v>2.98</c:v>
                </c:pt>
                <c:pt idx="621" formatCode="0.00">
                  <c:v>3.01</c:v>
                </c:pt>
                <c:pt idx="622" formatCode="0.00">
                  <c:v>2.99</c:v>
                </c:pt>
                <c:pt idx="623" formatCode="0.00">
                  <c:v>2.88</c:v>
                </c:pt>
                <c:pt idx="624" formatCode="0.00">
                  <c:v>2.96</c:v>
                </c:pt>
                <c:pt idx="625" formatCode="0.00">
                  <c:v>2.99</c:v>
                </c:pt>
                <c:pt idx="626" formatCode="0.00">
                  <c:v>2.91</c:v>
                </c:pt>
                <c:pt idx="627" formatCode="0.00">
                  <c:v>2.93</c:v>
                </c:pt>
                <c:pt idx="628" formatCode="0.00">
                  <c:v>2.86</c:v>
                </c:pt>
                <c:pt idx="629" formatCode="0.00">
                  <c:v>2.87</c:v>
                </c:pt>
                <c:pt idx="630" formatCode="0.00">
                  <c:v>2.9</c:v>
                </c:pt>
                <c:pt idx="631" formatCode="0.00">
                  <c:v>2.88</c:v>
                </c:pt>
                <c:pt idx="632" formatCode="0.00">
                  <c:v>2.87</c:v>
                </c:pt>
                <c:pt idx="633" formatCode="0.00">
                  <c:v>2.81</c:v>
                </c:pt>
                <c:pt idx="634" formatCode="0.00">
                  <c:v>2.8</c:v>
                </c:pt>
                <c:pt idx="635" formatCode="0.00">
                  <c:v>2.81</c:v>
                </c:pt>
                <c:pt idx="636" formatCode="0.00">
                  <c:v>2.78</c:v>
                </c:pt>
                <c:pt idx="637" formatCode="0.00">
                  <c:v>2.84</c:v>
                </c:pt>
                <c:pt idx="638" formatCode="0.00">
                  <c:v>2.72</c:v>
                </c:pt>
                <c:pt idx="639" formatCode="0.00">
                  <c:v>2.72</c:v>
                </c:pt>
                <c:pt idx="640" formatCode="0.00">
                  <c:v>2.71</c:v>
                </c:pt>
                <c:pt idx="641" formatCode="0.00">
                  <c:v>2.71</c:v>
                </c:pt>
                <c:pt idx="642" formatCode="0.00">
                  <c:v>2.67</c:v>
                </c:pt>
                <c:pt idx="643" formatCode="0.00">
                  <c:v>2.66</c:v>
                </c:pt>
                <c:pt idx="644" formatCode="0.00">
                  <c:v>2.67</c:v>
                </c:pt>
                <c:pt idx="645" formatCode="0.00">
                  <c:v>2.65</c:v>
                </c:pt>
                <c:pt idx="646" formatCode="0.00">
                  <c:v>2.79</c:v>
                </c:pt>
                <c:pt idx="647" formatCode="0.00">
                  <c:v>2.77</c:v>
                </c:pt>
                <c:pt idx="648" formatCode="0.00">
                  <c:v>2.73</c:v>
                </c:pt>
                <c:pt idx="649" formatCode="0.00">
                  <c:v>2.73</c:v>
                </c:pt>
                <c:pt idx="650" formatCode="0.00">
                  <c:v>2.73</c:v>
                </c:pt>
                <c:pt idx="651" formatCode="0.00">
                  <c:v>2.81</c:v>
                </c:pt>
                <c:pt idx="652" formatCode="0.00">
                  <c:v>2.97</c:v>
                </c:pt>
                <c:pt idx="653" formatCode="0.00">
                  <c:v>3.02</c:v>
                </c:pt>
                <c:pt idx="654" formatCode="0.00">
                  <c:v>3.05</c:v>
                </c:pt>
                <c:pt idx="655" formatCode="0.00">
                  <c:v>3.09</c:v>
                </c:pt>
                <c:pt idx="656" formatCode="0.00">
                  <c:v>3.17</c:v>
                </c:pt>
                <c:pt idx="657" formatCode="0.00">
                  <c:v>3.18</c:v>
                </c:pt>
                <c:pt idx="658" formatCode="0.00">
                  <c:v>3.13</c:v>
                </c:pt>
                <c:pt idx="659" formatCode="0.00">
                  <c:v>3.04</c:v>
                </c:pt>
                <c:pt idx="660" formatCode="0.00">
                  <c:v>2.97</c:v>
                </c:pt>
                <c:pt idx="661" formatCode="0.00">
                  <c:v>2.98</c:v>
                </c:pt>
                <c:pt idx="662" formatCode="0.00">
                  <c:v>2.96</c:v>
                </c:pt>
                <c:pt idx="663" formatCode="0.00">
                  <c:v>2.94</c:v>
                </c:pt>
                <c:pt idx="664" formatCode="0.00">
                  <c:v>3</c:v>
                </c:pt>
                <c:pt idx="665" formatCode="0.00">
                  <c:v>2.95</c:v>
                </c:pt>
                <c:pt idx="666" formatCode="0.00">
                  <c:v>2.99</c:v>
                </c:pt>
                <c:pt idx="667" formatCode="0.00">
                  <c:v>2.96</c:v>
                </c:pt>
                <c:pt idx="668" formatCode="0.00">
                  <c:v>2.93</c:v>
                </c:pt>
                <c:pt idx="669" formatCode="0.00">
                  <c:v>3.02</c:v>
                </c:pt>
                <c:pt idx="670" formatCode="0.00">
                  <c:v>2.98</c:v>
                </c:pt>
                <c:pt idx="671" formatCode="0.00">
                  <c:v>2.9</c:v>
                </c:pt>
                <c:pt idx="672" formatCode="0.00">
                  <c:v>2.88</c:v>
                </c:pt>
                <c:pt idx="673" formatCode="0.00">
                  <c:v>2.78</c:v>
                </c:pt>
                <c:pt idx="674" formatCode="0.00">
                  <c:v>2.8</c:v>
                </c:pt>
                <c:pt idx="675" formatCode="0.00">
                  <c:v>2.77</c:v>
                </c:pt>
                <c:pt idx="676" formatCode="0.00">
                  <c:v>2.87</c:v>
                </c:pt>
                <c:pt idx="677" formatCode="0.00">
                  <c:v>2.86</c:v>
                </c:pt>
                <c:pt idx="678" formatCode="0.00">
                  <c:v>2.87</c:v>
                </c:pt>
                <c:pt idx="679" formatCode="0.00">
                  <c:v>2.87</c:v>
                </c:pt>
                <c:pt idx="680" formatCode="0.00">
                  <c:v>2.88</c:v>
                </c:pt>
                <c:pt idx="681" formatCode="0.00">
                  <c:v>2.86</c:v>
                </c:pt>
                <c:pt idx="682" formatCode="0.00">
                  <c:v>2.88</c:v>
                </c:pt>
                <c:pt idx="683" formatCode="0.00">
                  <c:v>3.01</c:v>
                </c:pt>
                <c:pt idx="684" formatCode="0.00">
                  <c:v>2.99</c:v>
                </c:pt>
                <c:pt idx="685" formatCode="0.00">
                  <c:v>3.05</c:v>
                </c:pt>
                <c:pt idx="686" formatCode="0.00">
                  <c:v>3.09</c:v>
                </c:pt>
                <c:pt idx="687" formatCode="0.00">
                  <c:v>3.09</c:v>
                </c:pt>
                <c:pt idx="688" formatCode="0.00">
                  <c:v>2.98</c:v>
                </c:pt>
                <c:pt idx="689" formatCode="0.00">
                  <c:v>3.1</c:v>
                </c:pt>
                <c:pt idx="690" formatCode="0.00">
                  <c:v>3.1</c:v>
                </c:pt>
                <c:pt idx="691" formatCode="0.00">
                  <c:v>3.11</c:v>
                </c:pt>
                <c:pt idx="692" formatCode="0.00">
                  <c:v>3.1</c:v>
                </c:pt>
                <c:pt idx="693" formatCode="0.00">
                  <c:v>3.12</c:v>
                </c:pt>
                <c:pt idx="694" formatCode="0.00">
                  <c:v>3.05</c:v>
                </c:pt>
                <c:pt idx="695" formatCode="0.00">
                  <c:v>3.11</c:v>
                </c:pt>
                <c:pt idx="696" formatCode="0.00">
                  <c:v>3.22</c:v>
                </c:pt>
                <c:pt idx="697" formatCode="0.00">
                  <c:v>3.45</c:v>
                </c:pt>
                <c:pt idx="698" formatCode="0.00">
                  <c:v>3.56</c:v>
                </c:pt>
                <c:pt idx="699" formatCode="0.00">
                  <c:v>3.55</c:v>
                </c:pt>
                <c:pt idx="700" formatCode="0.00">
                  <c:v>3.55</c:v>
                </c:pt>
                <c:pt idx="701" formatCode="0.00">
                  <c:v>3.69</c:v>
                </c:pt>
                <c:pt idx="702" formatCode="0.00">
                  <c:v>3.92</c:v>
                </c:pt>
                <c:pt idx="703" formatCode="0.00">
                  <c:v>3.89</c:v>
                </c:pt>
                <c:pt idx="704" formatCode="0.00">
                  <c:v>3.76</c:v>
                </c:pt>
                <c:pt idx="705" formatCode="0.00">
                  <c:v>3.85</c:v>
                </c:pt>
                <c:pt idx="706" formatCode="0.00">
                  <c:v>4.16</c:v>
                </c:pt>
                <c:pt idx="707" formatCode="0.00">
                  <c:v>4.42</c:v>
                </c:pt>
                <c:pt idx="708" formatCode="0.00">
                  <c:v>4.67</c:v>
                </c:pt>
                <c:pt idx="709" formatCode="0.00">
                  <c:v>4.72</c:v>
                </c:pt>
                <c:pt idx="710" formatCode="0.00">
                  <c:v>5</c:v>
                </c:pt>
                <c:pt idx="711" formatCode="0.00">
                  <c:v>5.1100000000000003</c:v>
                </c:pt>
                <c:pt idx="712" formatCode="0.00">
                  <c:v>5.0999999999999996</c:v>
                </c:pt>
                <c:pt idx="713" formatCode="0.00">
                  <c:v>5.27</c:v>
                </c:pt>
              </c:numCache>
            </c:numRef>
          </c:val>
          <c:smooth val="0"/>
          <c:extLst>
            <c:ext xmlns:c16="http://schemas.microsoft.com/office/drawing/2014/chart" uri="{C3380CC4-5D6E-409C-BE32-E72D297353CC}">
              <c16:uniqueId val="{00000001-EF25-4BEC-A068-0107291FD7D1}"/>
            </c:ext>
          </c:extLst>
        </c:ser>
        <c:dLbls>
          <c:showLegendKey val="0"/>
          <c:showVal val="0"/>
          <c:showCatName val="0"/>
          <c:showSerName val="0"/>
          <c:showPercent val="0"/>
          <c:showBubbleSize val="0"/>
        </c:dLbls>
        <c:smooth val="0"/>
        <c:axId val="917362040"/>
        <c:axId val="852888328"/>
      </c:lineChart>
      <c:catAx>
        <c:axId val="9173620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852888328"/>
        <c:crosses val="autoZero"/>
        <c:auto val="1"/>
        <c:lblAlgn val="ctr"/>
        <c:lblOffset val="100"/>
        <c:noMultiLvlLbl val="0"/>
      </c:catAx>
      <c:valAx>
        <c:axId val="852888328"/>
        <c:scaling>
          <c:orientation val="minMax"/>
          <c:max val="7"/>
          <c:min val="2.5"/>
        </c:scaling>
        <c:delete val="0"/>
        <c:axPos val="l"/>
        <c:majorGridlines/>
        <c:title>
          <c:tx>
            <c:rich>
              <a:bodyPr/>
              <a:lstStyle/>
              <a:p>
                <a:pPr>
                  <a:defRPr/>
                </a:pPr>
                <a:r>
                  <a:rPr lang="en-US" dirty="0"/>
                  <a:t>Rate</a:t>
                </a:r>
                <a:r>
                  <a:rPr lang="en-US" baseline="0" dirty="0"/>
                  <a:t> %</a:t>
                </a:r>
                <a:endParaRPr lang="en-US" dirty="0"/>
              </a:p>
            </c:rich>
          </c:tx>
          <c:overlay val="0"/>
        </c:title>
        <c:numFmt formatCode="General" sourceLinked="1"/>
        <c:majorTickMark val="out"/>
        <c:minorTickMark val="none"/>
        <c:tickLblPos val="nextTo"/>
        <c:txPr>
          <a:bodyPr/>
          <a:lstStyle/>
          <a:p>
            <a:pPr>
              <a:defRPr sz="1100"/>
            </a:pPr>
            <a:endParaRPr lang="en-US"/>
          </a:p>
        </c:txPr>
        <c:crossAx val="917362040"/>
        <c:crosses val="autoZero"/>
        <c:crossBetween val="between"/>
      </c:valAx>
      <c:spPr>
        <a:solidFill>
          <a:srgbClr val="FFFFFF">
            <a:lumMod val="85000"/>
          </a:srgbClr>
        </a:solidFill>
      </c:spPr>
    </c:plotArea>
    <c:plotVisOnly val="1"/>
    <c:dispBlanksAs val="gap"/>
    <c:showDLblsOverMax val="0"/>
  </c:chart>
  <c:spPr>
    <a:noFill/>
  </c:spPr>
  <c:txPr>
    <a:bodyPr/>
    <a:lstStyle/>
    <a:p>
      <a:pPr>
        <a:defRPr>
          <a:latin typeface="Trebuchet MS"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solidFill>
                  <a:srgbClr val="002060"/>
                </a:solidFill>
              </a:rPr>
              <a:t>P+I Pmt of Loan = Median Priced New Home at Prevailing 30-Yr Mtg Rate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3192397056925262"/>
          <c:y val="0.14603149606299212"/>
          <c:w val="0.82982466331052884"/>
          <c:h val="0.67666975451597966"/>
        </c:manualLayout>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Pt>
            <c:idx val="20"/>
            <c:invertIfNegative val="0"/>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59CC-4CF3-961F-D619E0239D67}"/>
              </c:ext>
            </c:extLst>
          </c:dPt>
          <c:cat>
            <c:strRef>
              <c:f>Sheet1!$A$4:$A$24</c:f>
              <c:strCache>
                <c:ptCount val="21"/>
                <c:pt idx="0">
                  <c:v>1Q17</c:v>
                </c:pt>
                <c:pt idx="1">
                  <c:v>2Q17</c:v>
                </c:pt>
                <c:pt idx="2">
                  <c:v>3Q17</c:v>
                </c:pt>
                <c:pt idx="3">
                  <c:v>4Q17</c:v>
                </c:pt>
                <c:pt idx="4">
                  <c:v>1Q18</c:v>
                </c:pt>
                <c:pt idx="5">
                  <c:v>2Q18</c:v>
                </c:pt>
                <c:pt idx="6">
                  <c:v>3Q18</c:v>
                </c:pt>
                <c:pt idx="7">
                  <c:v>4Q18</c:v>
                </c:pt>
                <c:pt idx="8">
                  <c:v>1Q19</c:v>
                </c:pt>
                <c:pt idx="9">
                  <c:v>2Q19</c:v>
                </c:pt>
                <c:pt idx="10">
                  <c:v>3Q19</c:v>
                </c:pt>
                <c:pt idx="11">
                  <c:v>4Q19</c:v>
                </c:pt>
                <c:pt idx="12">
                  <c:v>1Q20</c:v>
                </c:pt>
                <c:pt idx="13">
                  <c:v>2Q20</c:v>
                </c:pt>
                <c:pt idx="14">
                  <c:v>3Q20</c:v>
                </c:pt>
                <c:pt idx="15">
                  <c:v>4Q20</c:v>
                </c:pt>
                <c:pt idx="16">
                  <c:v>1Q21</c:v>
                </c:pt>
                <c:pt idx="17">
                  <c:v>2Q21</c:v>
                </c:pt>
                <c:pt idx="18">
                  <c:v>3Q21</c:v>
                </c:pt>
                <c:pt idx="19">
                  <c:v>4Q21</c:v>
                </c:pt>
                <c:pt idx="20">
                  <c:v>5/5/2022</c:v>
                </c:pt>
              </c:strCache>
            </c:strRef>
          </c:cat>
          <c:val>
            <c:numRef>
              <c:f>Sheet1!$D$4:$D$24</c:f>
              <c:numCache>
                <c:formatCode>[$$-409]#,##0.00</c:formatCode>
                <c:ptCount val="21"/>
                <c:pt idx="0">
                  <c:v>1695.3149574865781</c:v>
                </c:pt>
                <c:pt idx="1">
                  <c:v>1648.0181391815752</c:v>
                </c:pt>
                <c:pt idx="2">
                  <c:v>1631.6028334179962</c:v>
                </c:pt>
                <c:pt idx="3">
                  <c:v>1655.1858787779765</c:v>
                </c:pt>
                <c:pt idx="4">
                  <c:v>1649.6813344140178</c:v>
                </c:pt>
                <c:pt idx="5">
                  <c:v>1671.4395877913305</c:v>
                </c:pt>
                <c:pt idx="6">
                  <c:v>1691.5725277037368</c:v>
                </c:pt>
                <c:pt idx="7">
                  <c:v>1743.638953399771</c:v>
                </c:pt>
                <c:pt idx="8">
                  <c:v>1620.1669907480316</c:v>
                </c:pt>
                <c:pt idx="9">
                  <c:v>1526.0103245072214</c:v>
                </c:pt>
                <c:pt idx="10">
                  <c:v>1488.6558322062187</c:v>
                </c:pt>
                <c:pt idx="11">
                  <c:v>1498.7310533110297</c:v>
                </c:pt>
                <c:pt idx="12">
                  <c:v>1449.7325472881021</c:v>
                </c:pt>
                <c:pt idx="13">
                  <c:v>1387.8921901296044</c:v>
                </c:pt>
                <c:pt idx="14">
                  <c:v>1359.7996847329084</c:v>
                </c:pt>
                <c:pt idx="15">
                  <c:v>1336.456085627701</c:v>
                </c:pt>
                <c:pt idx="16">
                  <c:v>1473.1756220333741</c:v>
                </c:pt>
                <c:pt idx="17">
                  <c:v>1543.4907757390588</c:v>
                </c:pt>
                <c:pt idx="18">
                  <c:v>1572.6916815580964</c:v>
                </c:pt>
                <c:pt idx="19">
                  <c:v>1620.9585204062171</c:v>
                </c:pt>
                <c:pt idx="20">
                  <c:v>2248.1025113362375</c:v>
                </c:pt>
              </c:numCache>
            </c:numRef>
          </c:val>
          <c:extLst>
            <c:ext xmlns:c16="http://schemas.microsoft.com/office/drawing/2014/chart" uri="{C3380CC4-5D6E-409C-BE32-E72D297353CC}">
              <c16:uniqueId val="{00000002-59CC-4CF3-961F-D619E0239D67}"/>
            </c:ext>
          </c:extLst>
        </c:ser>
        <c:dLbls>
          <c:showLegendKey val="0"/>
          <c:showVal val="0"/>
          <c:showCatName val="0"/>
          <c:showSerName val="0"/>
          <c:showPercent val="0"/>
          <c:showBubbleSize val="0"/>
        </c:dLbls>
        <c:gapWidth val="100"/>
        <c:overlap val="-24"/>
        <c:axId val="1487996496"/>
        <c:axId val="1487998160"/>
      </c:barChart>
      <c:catAx>
        <c:axId val="148799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87998160"/>
        <c:crosses val="autoZero"/>
        <c:auto val="1"/>
        <c:lblAlgn val="ctr"/>
        <c:lblOffset val="100"/>
        <c:noMultiLvlLbl val="0"/>
      </c:catAx>
      <c:valAx>
        <c:axId val="1487998160"/>
        <c:scaling>
          <c:orientation val="minMax"/>
          <c:max val="2400"/>
          <c:min val="12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48799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Sheet1!$A$6</c:f>
              <c:strCache>
                <c:ptCount val="1"/>
                <c:pt idx="0">
                  <c:v>International</c:v>
                </c:pt>
              </c:strCache>
            </c:strRef>
          </c:tx>
          <c:spPr>
            <a:solidFill>
              <a:schemeClr val="accent1"/>
            </a:solidFill>
            <a:ln>
              <a:noFill/>
            </a:ln>
            <a:effectLst/>
          </c:spPr>
          <c:invertIfNegative val="0"/>
          <c:cat>
            <c:numRef>
              <c:f>Sheet1!$B$2:$M$2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Sheet1!$B$6:$M$6</c:f>
              <c:numCache>
                <c:formatCode>General</c:formatCode>
                <c:ptCount val="12"/>
                <c:pt idx="0">
                  <c:v>4092</c:v>
                </c:pt>
                <c:pt idx="1">
                  <c:v>19843</c:v>
                </c:pt>
                <c:pt idx="2">
                  <c:v>22130</c:v>
                </c:pt>
                <c:pt idx="3">
                  <c:v>21802</c:v>
                </c:pt>
                <c:pt idx="4">
                  <c:v>30420</c:v>
                </c:pt>
                <c:pt idx="5">
                  <c:v>34612</c:v>
                </c:pt>
                <c:pt idx="6">
                  <c:v>33416</c:v>
                </c:pt>
                <c:pt idx="7">
                  <c:v>30276</c:v>
                </c:pt>
                <c:pt idx="8">
                  <c:v>22088</c:v>
                </c:pt>
                <c:pt idx="9">
                  <c:v>20938</c:v>
                </c:pt>
                <c:pt idx="10">
                  <c:v>16894</c:v>
                </c:pt>
                <c:pt idx="11">
                  <c:v>8602</c:v>
                </c:pt>
              </c:numCache>
            </c:numRef>
          </c:val>
          <c:extLst>
            <c:ext xmlns:c16="http://schemas.microsoft.com/office/drawing/2014/chart" uri="{C3380CC4-5D6E-409C-BE32-E72D297353CC}">
              <c16:uniqueId val="{00000000-A4BE-4260-B13E-172E587C1874}"/>
            </c:ext>
          </c:extLst>
        </c:ser>
        <c:ser>
          <c:idx val="1"/>
          <c:order val="1"/>
          <c:tx>
            <c:strRef>
              <c:f>Sheet1!$A$7</c:f>
              <c:strCache>
                <c:ptCount val="1"/>
                <c:pt idx="0">
                  <c:v>Domestic</c:v>
                </c:pt>
              </c:strCache>
            </c:strRef>
          </c:tx>
          <c:spPr>
            <a:solidFill>
              <a:schemeClr val="accent2"/>
            </a:solidFill>
            <a:ln>
              <a:noFill/>
            </a:ln>
            <a:effectLst/>
          </c:spPr>
          <c:invertIfNegative val="0"/>
          <c:cat>
            <c:numRef>
              <c:f>Sheet1!$B$2:$M$2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Sheet1!$B$7:$M$7</c:f>
              <c:numCache>
                <c:formatCode>General</c:formatCode>
                <c:ptCount val="12"/>
                <c:pt idx="0">
                  <c:v>6353</c:v>
                </c:pt>
                <c:pt idx="1">
                  <c:v>39956</c:v>
                </c:pt>
                <c:pt idx="2">
                  <c:v>53322</c:v>
                </c:pt>
                <c:pt idx="3">
                  <c:v>31209</c:v>
                </c:pt>
                <c:pt idx="4">
                  <c:v>47714</c:v>
                </c:pt>
                <c:pt idx="5">
                  <c:v>60142</c:v>
                </c:pt>
                <c:pt idx="6">
                  <c:v>61552</c:v>
                </c:pt>
                <c:pt idx="7">
                  <c:v>56872</c:v>
                </c:pt>
                <c:pt idx="8">
                  <c:v>45394</c:v>
                </c:pt>
                <c:pt idx="9">
                  <c:v>46542</c:v>
                </c:pt>
                <c:pt idx="10">
                  <c:v>58026</c:v>
                </c:pt>
                <c:pt idx="11">
                  <c:v>54319</c:v>
                </c:pt>
              </c:numCache>
            </c:numRef>
          </c:val>
          <c:extLst>
            <c:ext xmlns:c16="http://schemas.microsoft.com/office/drawing/2014/chart" uri="{C3380CC4-5D6E-409C-BE32-E72D297353CC}">
              <c16:uniqueId val="{00000001-A4BE-4260-B13E-172E587C1874}"/>
            </c:ext>
          </c:extLst>
        </c:ser>
        <c:dLbls>
          <c:showLegendKey val="0"/>
          <c:showVal val="0"/>
          <c:showCatName val="0"/>
          <c:showSerName val="0"/>
          <c:showPercent val="0"/>
          <c:showBubbleSize val="0"/>
        </c:dLbls>
        <c:gapWidth val="150"/>
        <c:overlap val="100"/>
        <c:axId val="1958325488"/>
        <c:axId val="1958324656"/>
      </c:barChart>
      <c:catAx>
        <c:axId val="195832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324656"/>
        <c:crosses val="autoZero"/>
        <c:auto val="1"/>
        <c:lblAlgn val="ctr"/>
        <c:lblOffset val="100"/>
        <c:noMultiLvlLbl val="0"/>
      </c:catAx>
      <c:valAx>
        <c:axId val="195832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32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Texas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'CES Report'!$B$2:$B$268</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'CES Report'!$I$2:$I$268</c:f>
              <c:numCache>
                <c:formatCode>###,##0</c:formatCode>
                <c:ptCount val="267"/>
                <c:pt idx="0">
                  <c:v>9229800</c:v>
                </c:pt>
                <c:pt idx="1">
                  <c:v>9303300</c:v>
                </c:pt>
                <c:pt idx="2">
                  <c:v>9386500</c:v>
                </c:pt>
                <c:pt idx="3">
                  <c:v>9397000</c:v>
                </c:pt>
                <c:pt idx="4">
                  <c:v>9479100</c:v>
                </c:pt>
                <c:pt idx="5">
                  <c:v>9514900</c:v>
                </c:pt>
                <c:pt idx="6">
                  <c:v>9414200</c:v>
                </c:pt>
                <c:pt idx="7">
                  <c:v>9484100</c:v>
                </c:pt>
                <c:pt idx="8">
                  <c:v>9547000</c:v>
                </c:pt>
                <c:pt idx="9">
                  <c:v>9551400</c:v>
                </c:pt>
                <c:pt idx="10">
                  <c:v>9590800</c:v>
                </c:pt>
                <c:pt idx="11">
                  <c:v>9641500</c:v>
                </c:pt>
                <c:pt idx="12">
                  <c:v>9457700</c:v>
                </c:pt>
                <c:pt idx="13">
                  <c:v>9521800</c:v>
                </c:pt>
                <c:pt idx="14">
                  <c:v>9579900</c:v>
                </c:pt>
                <c:pt idx="15">
                  <c:v>9575400</c:v>
                </c:pt>
                <c:pt idx="16">
                  <c:v>9609600</c:v>
                </c:pt>
                <c:pt idx="17">
                  <c:v>9626800</c:v>
                </c:pt>
                <c:pt idx="18">
                  <c:v>9487700</c:v>
                </c:pt>
                <c:pt idx="19">
                  <c:v>9540600</c:v>
                </c:pt>
                <c:pt idx="20">
                  <c:v>9558900</c:v>
                </c:pt>
                <c:pt idx="21">
                  <c:v>9518400</c:v>
                </c:pt>
                <c:pt idx="22">
                  <c:v>9525700</c:v>
                </c:pt>
                <c:pt idx="23">
                  <c:v>9530500</c:v>
                </c:pt>
                <c:pt idx="24">
                  <c:v>9341100</c:v>
                </c:pt>
                <c:pt idx="25">
                  <c:v>9389200</c:v>
                </c:pt>
                <c:pt idx="26">
                  <c:v>9448100</c:v>
                </c:pt>
                <c:pt idx="27">
                  <c:v>9451000</c:v>
                </c:pt>
                <c:pt idx="28">
                  <c:v>9504800</c:v>
                </c:pt>
                <c:pt idx="29">
                  <c:v>9496000</c:v>
                </c:pt>
                <c:pt idx="30">
                  <c:v>9375100</c:v>
                </c:pt>
                <c:pt idx="31">
                  <c:v>9431000</c:v>
                </c:pt>
                <c:pt idx="32">
                  <c:v>9477200</c:v>
                </c:pt>
                <c:pt idx="33">
                  <c:v>9458800</c:v>
                </c:pt>
                <c:pt idx="34">
                  <c:v>9489000</c:v>
                </c:pt>
                <c:pt idx="35">
                  <c:v>9501100</c:v>
                </c:pt>
                <c:pt idx="36">
                  <c:v>9317000</c:v>
                </c:pt>
                <c:pt idx="37">
                  <c:v>9356700</c:v>
                </c:pt>
                <c:pt idx="38">
                  <c:v>9392100</c:v>
                </c:pt>
                <c:pt idx="39">
                  <c:v>9402900</c:v>
                </c:pt>
                <c:pt idx="40">
                  <c:v>9438100</c:v>
                </c:pt>
                <c:pt idx="41">
                  <c:v>9424200</c:v>
                </c:pt>
                <c:pt idx="42">
                  <c:v>9308700</c:v>
                </c:pt>
                <c:pt idx="43">
                  <c:v>9367000</c:v>
                </c:pt>
                <c:pt idx="44">
                  <c:v>9422000</c:v>
                </c:pt>
                <c:pt idx="45">
                  <c:v>9434000</c:v>
                </c:pt>
                <c:pt idx="46">
                  <c:v>9460300</c:v>
                </c:pt>
                <c:pt idx="47">
                  <c:v>9492800</c:v>
                </c:pt>
                <c:pt idx="48">
                  <c:v>9342500</c:v>
                </c:pt>
                <c:pt idx="49">
                  <c:v>9401100</c:v>
                </c:pt>
                <c:pt idx="50">
                  <c:v>9464700</c:v>
                </c:pt>
                <c:pt idx="51">
                  <c:v>9508900</c:v>
                </c:pt>
                <c:pt idx="52">
                  <c:v>9542700</c:v>
                </c:pt>
                <c:pt idx="53">
                  <c:v>9552100</c:v>
                </c:pt>
                <c:pt idx="54">
                  <c:v>9478600</c:v>
                </c:pt>
                <c:pt idx="55">
                  <c:v>9526500</c:v>
                </c:pt>
                <c:pt idx="56">
                  <c:v>9572900</c:v>
                </c:pt>
                <c:pt idx="57">
                  <c:v>9615500</c:v>
                </c:pt>
                <c:pt idx="58">
                  <c:v>9649500</c:v>
                </c:pt>
                <c:pt idx="59">
                  <c:v>9687000</c:v>
                </c:pt>
                <c:pt idx="60">
                  <c:v>9529400</c:v>
                </c:pt>
                <c:pt idx="61">
                  <c:v>9594200</c:v>
                </c:pt>
                <c:pt idx="62">
                  <c:v>9666100</c:v>
                </c:pt>
                <c:pt idx="63">
                  <c:v>9730100</c:v>
                </c:pt>
                <c:pt idx="64">
                  <c:v>9767800</c:v>
                </c:pt>
                <c:pt idx="65">
                  <c:v>9781500</c:v>
                </c:pt>
                <c:pt idx="66">
                  <c:v>9726300</c:v>
                </c:pt>
                <c:pt idx="67">
                  <c:v>9782700</c:v>
                </c:pt>
                <c:pt idx="68">
                  <c:v>9862400</c:v>
                </c:pt>
                <c:pt idx="69">
                  <c:v>9878700</c:v>
                </c:pt>
                <c:pt idx="70">
                  <c:v>9956300</c:v>
                </c:pt>
                <c:pt idx="71">
                  <c:v>9998500</c:v>
                </c:pt>
                <c:pt idx="72">
                  <c:v>9847800</c:v>
                </c:pt>
                <c:pt idx="73">
                  <c:v>9924400</c:v>
                </c:pt>
                <c:pt idx="74">
                  <c:v>10014300</c:v>
                </c:pt>
                <c:pt idx="75">
                  <c:v>10036000</c:v>
                </c:pt>
                <c:pt idx="76">
                  <c:v>10098900</c:v>
                </c:pt>
                <c:pt idx="77">
                  <c:v>10136300</c:v>
                </c:pt>
                <c:pt idx="78">
                  <c:v>10023000</c:v>
                </c:pt>
                <c:pt idx="79">
                  <c:v>10105400</c:v>
                </c:pt>
                <c:pt idx="80">
                  <c:v>10187900</c:v>
                </c:pt>
                <c:pt idx="81">
                  <c:v>10211300</c:v>
                </c:pt>
                <c:pt idx="82">
                  <c:v>10280400</c:v>
                </c:pt>
                <c:pt idx="83">
                  <c:v>10330600</c:v>
                </c:pt>
                <c:pt idx="84">
                  <c:v>10151000</c:v>
                </c:pt>
                <c:pt idx="85">
                  <c:v>10245700</c:v>
                </c:pt>
                <c:pt idx="86">
                  <c:v>10342800</c:v>
                </c:pt>
                <c:pt idx="87">
                  <c:v>10372000</c:v>
                </c:pt>
                <c:pt idx="88">
                  <c:v>10438200</c:v>
                </c:pt>
                <c:pt idx="89">
                  <c:v>10483900</c:v>
                </c:pt>
                <c:pt idx="90">
                  <c:v>10383300</c:v>
                </c:pt>
                <c:pt idx="91">
                  <c:v>10438000</c:v>
                </c:pt>
                <c:pt idx="92">
                  <c:v>10490300</c:v>
                </c:pt>
                <c:pt idx="93">
                  <c:v>10549500</c:v>
                </c:pt>
                <c:pt idx="94">
                  <c:v>10617600</c:v>
                </c:pt>
                <c:pt idx="95">
                  <c:v>10652500</c:v>
                </c:pt>
                <c:pt idx="96">
                  <c:v>10480800</c:v>
                </c:pt>
                <c:pt idx="97">
                  <c:v>10570000</c:v>
                </c:pt>
                <c:pt idx="98">
                  <c:v>10616000</c:v>
                </c:pt>
                <c:pt idx="99">
                  <c:v>10643500</c:v>
                </c:pt>
                <c:pt idx="100">
                  <c:v>10698400</c:v>
                </c:pt>
                <c:pt idx="101">
                  <c:v>10707500</c:v>
                </c:pt>
                <c:pt idx="102">
                  <c:v>10606300</c:v>
                </c:pt>
                <c:pt idx="103">
                  <c:v>10648300</c:v>
                </c:pt>
                <c:pt idx="104">
                  <c:v>10643200</c:v>
                </c:pt>
                <c:pt idx="105">
                  <c:v>10699300</c:v>
                </c:pt>
                <c:pt idx="106">
                  <c:v>10717500</c:v>
                </c:pt>
                <c:pt idx="107">
                  <c:v>10706400</c:v>
                </c:pt>
                <c:pt idx="108">
                  <c:v>10446300</c:v>
                </c:pt>
                <c:pt idx="109">
                  <c:v>10435800</c:v>
                </c:pt>
                <c:pt idx="110">
                  <c:v>10432900</c:v>
                </c:pt>
                <c:pt idx="111">
                  <c:v>10389500</c:v>
                </c:pt>
                <c:pt idx="112">
                  <c:v>10397500</c:v>
                </c:pt>
                <c:pt idx="113">
                  <c:v>10371400</c:v>
                </c:pt>
                <c:pt idx="114">
                  <c:v>10232000</c:v>
                </c:pt>
                <c:pt idx="115">
                  <c:v>10226200</c:v>
                </c:pt>
                <c:pt idx="116">
                  <c:v>10249000</c:v>
                </c:pt>
                <c:pt idx="117">
                  <c:v>10293800</c:v>
                </c:pt>
                <c:pt idx="118">
                  <c:v>10321400</c:v>
                </c:pt>
                <c:pt idx="119">
                  <c:v>10334000</c:v>
                </c:pt>
                <c:pt idx="120">
                  <c:v>10158900</c:v>
                </c:pt>
                <c:pt idx="121">
                  <c:v>10212600</c:v>
                </c:pt>
                <c:pt idx="122">
                  <c:v>10302400</c:v>
                </c:pt>
                <c:pt idx="123">
                  <c:v>10350700</c:v>
                </c:pt>
                <c:pt idx="124">
                  <c:v>10440300</c:v>
                </c:pt>
                <c:pt idx="125">
                  <c:v>10443000</c:v>
                </c:pt>
                <c:pt idx="126">
                  <c:v>10325400</c:v>
                </c:pt>
                <c:pt idx="127">
                  <c:v>10353900</c:v>
                </c:pt>
                <c:pt idx="128">
                  <c:v>10395200</c:v>
                </c:pt>
                <c:pt idx="129">
                  <c:v>10479800</c:v>
                </c:pt>
                <c:pt idx="130">
                  <c:v>10522700</c:v>
                </c:pt>
                <c:pt idx="131">
                  <c:v>10551300</c:v>
                </c:pt>
                <c:pt idx="132">
                  <c:v>10365100</c:v>
                </c:pt>
                <c:pt idx="133">
                  <c:v>10424800</c:v>
                </c:pt>
                <c:pt idx="134">
                  <c:v>10522000</c:v>
                </c:pt>
                <c:pt idx="135">
                  <c:v>10593000</c:v>
                </c:pt>
                <c:pt idx="136">
                  <c:v>10627700</c:v>
                </c:pt>
                <c:pt idx="137">
                  <c:v>10661700</c:v>
                </c:pt>
                <c:pt idx="138">
                  <c:v>10579100</c:v>
                </c:pt>
                <c:pt idx="139">
                  <c:v>10614700</c:v>
                </c:pt>
                <c:pt idx="140">
                  <c:v>10670500</c:v>
                </c:pt>
                <c:pt idx="141">
                  <c:v>10698200</c:v>
                </c:pt>
                <c:pt idx="142">
                  <c:v>10757200</c:v>
                </c:pt>
                <c:pt idx="143">
                  <c:v>10788100</c:v>
                </c:pt>
                <c:pt idx="144">
                  <c:v>10624700</c:v>
                </c:pt>
                <c:pt idx="145">
                  <c:v>10717800</c:v>
                </c:pt>
                <c:pt idx="146">
                  <c:v>10804600</c:v>
                </c:pt>
                <c:pt idx="147">
                  <c:v>10856400</c:v>
                </c:pt>
                <c:pt idx="148">
                  <c:v>10921900</c:v>
                </c:pt>
                <c:pt idx="149">
                  <c:v>10966700</c:v>
                </c:pt>
                <c:pt idx="150">
                  <c:v>10868700</c:v>
                </c:pt>
                <c:pt idx="151">
                  <c:v>10933000</c:v>
                </c:pt>
                <c:pt idx="152">
                  <c:v>10978300</c:v>
                </c:pt>
                <c:pt idx="153">
                  <c:v>11050200</c:v>
                </c:pt>
                <c:pt idx="154">
                  <c:v>11134700</c:v>
                </c:pt>
                <c:pt idx="155">
                  <c:v>11161800</c:v>
                </c:pt>
                <c:pt idx="156">
                  <c:v>10946100</c:v>
                </c:pt>
                <c:pt idx="157">
                  <c:v>11076400</c:v>
                </c:pt>
                <c:pt idx="158">
                  <c:v>11146200</c:v>
                </c:pt>
                <c:pt idx="159">
                  <c:v>11190900</c:v>
                </c:pt>
                <c:pt idx="160">
                  <c:v>11244800</c:v>
                </c:pt>
                <c:pt idx="161">
                  <c:v>11286200</c:v>
                </c:pt>
                <c:pt idx="162">
                  <c:v>11207900</c:v>
                </c:pt>
                <c:pt idx="163">
                  <c:v>11254600</c:v>
                </c:pt>
                <c:pt idx="164">
                  <c:v>11300500</c:v>
                </c:pt>
                <c:pt idx="165">
                  <c:v>11365800</c:v>
                </c:pt>
                <c:pt idx="166">
                  <c:v>11454800</c:v>
                </c:pt>
                <c:pt idx="167">
                  <c:v>11462900</c:v>
                </c:pt>
                <c:pt idx="168">
                  <c:v>11277000</c:v>
                </c:pt>
                <c:pt idx="169">
                  <c:v>11373000</c:v>
                </c:pt>
                <c:pt idx="170">
                  <c:v>11446100</c:v>
                </c:pt>
                <c:pt idx="171">
                  <c:v>11525500</c:v>
                </c:pt>
                <c:pt idx="172">
                  <c:v>11597400</c:v>
                </c:pt>
                <c:pt idx="173">
                  <c:v>11637800</c:v>
                </c:pt>
                <c:pt idx="174">
                  <c:v>11560700</c:v>
                </c:pt>
                <c:pt idx="175">
                  <c:v>11608300</c:v>
                </c:pt>
                <c:pt idx="176">
                  <c:v>11654300</c:v>
                </c:pt>
                <c:pt idx="177">
                  <c:v>11764700</c:v>
                </c:pt>
                <c:pt idx="178">
                  <c:v>11841200</c:v>
                </c:pt>
                <c:pt idx="179">
                  <c:v>11884000</c:v>
                </c:pt>
                <c:pt idx="180">
                  <c:v>11676300</c:v>
                </c:pt>
                <c:pt idx="181">
                  <c:v>11754100</c:v>
                </c:pt>
                <c:pt idx="182">
                  <c:v>11776100</c:v>
                </c:pt>
                <c:pt idx="183">
                  <c:v>11825500</c:v>
                </c:pt>
                <c:pt idx="184">
                  <c:v>11876200</c:v>
                </c:pt>
                <c:pt idx="185">
                  <c:v>11913000</c:v>
                </c:pt>
                <c:pt idx="186">
                  <c:v>11844300</c:v>
                </c:pt>
                <c:pt idx="187">
                  <c:v>11862400</c:v>
                </c:pt>
                <c:pt idx="188">
                  <c:v>11888900</c:v>
                </c:pt>
                <c:pt idx="189">
                  <c:v>11972200</c:v>
                </c:pt>
                <c:pt idx="190">
                  <c:v>12015300</c:v>
                </c:pt>
                <c:pt idx="191">
                  <c:v>12035700</c:v>
                </c:pt>
                <c:pt idx="192">
                  <c:v>11835100</c:v>
                </c:pt>
                <c:pt idx="193">
                  <c:v>11913600</c:v>
                </c:pt>
                <c:pt idx="194">
                  <c:v>11928300</c:v>
                </c:pt>
                <c:pt idx="195">
                  <c:v>11992400</c:v>
                </c:pt>
                <c:pt idx="196">
                  <c:v>12023900</c:v>
                </c:pt>
                <c:pt idx="197">
                  <c:v>12030600</c:v>
                </c:pt>
                <c:pt idx="198">
                  <c:v>11977200</c:v>
                </c:pt>
                <c:pt idx="199">
                  <c:v>11998600</c:v>
                </c:pt>
                <c:pt idx="200">
                  <c:v>12048100</c:v>
                </c:pt>
                <c:pt idx="201">
                  <c:v>12105800</c:v>
                </c:pt>
                <c:pt idx="202">
                  <c:v>12173500</c:v>
                </c:pt>
                <c:pt idx="203">
                  <c:v>12186400</c:v>
                </c:pt>
                <c:pt idx="204">
                  <c:v>11999000</c:v>
                </c:pt>
                <c:pt idx="205">
                  <c:v>12093300</c:v>
                </c:pt>
                <c:pt idx="206">
                  <c:v>12153700</c:v>
                </c:pt>
                <c:pt idx="207">
                  <c:v>12188900</c:v>
                </c:pt>
                <c:pt idx="208">
                  <c:v>12246300</c:v>
                </c:pt>
                <c:pt idx="209">
                  <c:v>12289900</c:v>
                </c:pt>
                <c:pt idx="210">
                  <c:v>12175700</c:v>
                </c:pt>
                <c:pt idx="211">
                  <c:v>12202200</c:v>
                </c:pt>
                <c:pt idx="212">
                  <c:v>12230100</c:v>
                </c:pt>
                <c:pt idx="213">
                  <c:v>12340300</c:v>
                </c:pt>
                <c:pt idx="214">
                  <c:v>12426700</c:v>
                </c:pt>
                <c:pt idx="215">
                  <c:v>12440700</c:v>
                </c:pt>
                <c:pt idx="216">
                  <c:v>12226800</c:v>
                </c:pt>
                <c:pt idx="217">
                  <c:v>12348100</c:v>
                </c:pt>
                <c:pt idx="218">
                  <c:v>12406200</c:v>
                </c:pt>
                <c:pt idx="219">
                  <c:v>12441800</c:v>
                </c:pt>
                <c:pt idx="220">
                  <c:v>12513600</c:v>
                </c:pt>
                <c:pt idx="221">
                  <c:v>12567100</c:v>
                </c:pt>
                <c:pt idx="222">
                  <c:v>12492300</c:v>
                </c:pt>
                <c:pt idx="223">
                  <c:v>12543000</c:v>
                </c:pt>
                <c:pt idx="224">
                  <c:v>12557000</c:v>
                </c:pt>
                <c:pt idx="225">
                  <c:v>12665900</c:v>
                </c:pt>
                <c:pt idx="226">
                  <c:v>12755900</c:v>
                </c:pt>
                <c:pt idx="227">
                  <c:v>12762100</c:v>
                </c:pt>
                <c:pt idx="228">
                  <c:v>12552800</c:v>
                </c:pt>
                <c:pt idx="229">
                  <c:v>12667200</c:v>
                </c:pt>
                <c:pt idx="230">
                  <c:v>12693100</c:v>
                </c:pt>
                <c:pt idx="231">
                  <c:v>12742600</c:v>
                </c:pt>
                <c:pt idx="232">
                  <c:v>12804800</c:v>
                </c:pt>
                <c:pt idx="233">
                  <c:v>12837800</c:v>
                </c:pt>
                <c:pt idx="234">
                  <c:v>12781900</c:v>
                </c:pt>
                <c:pt idx="235">
                  <c:v>12826200</c:v>
                </c:pt>
                <c:pt idx="236">
                  <c:v>12841200</c:v>
                </c:pt>
                <c:pt idx="237">
                  <c:v>12942500</c:v>
                </c:pt>
                <c:pt idx="238">
                  <c:v>13045400</c:v>
                </c:pt>
                <c:pt idx="239">
                  <c:v>13029300</c:v>
                </c:pt>
                <c:pt idx="240">
                  <c:v>12834000</c:v>
                </c:pt>
                <c:pt idx="241">
                  <c:v>12925900</c:v>
                </c:pt>
                <c:pt idx="242">
                  <c:v>12869400</c:v>
                </c:pt>
                <c:pt idx="243">
                  <c:v>11515200</c:v>
                </c:pt>
                <c:pt idx="244">
                  <c:v>11774100</c:v>
                </c:pt>
                <c:pt idx="245">
                  <c:v>12012000</c:v>
                </c:pt>
                <c:pt idx="246">
                  <c:v>11959700</c:v>
                </c:pt>
                <c:pt idx="247">
                  <c:v>12057100</c:v>
                </c:pt>
                <c:pt idx="248">
                  <c:v>12137000</c:v>
                </c:pt>
                <c:pt idx="249">
                  <c:v>12327200</c:v>
                </c:pt>
                <c:pt idx="250">
                  <c:v>12430900</c:v>
                </c:pt>
                <c:pt idx="251">
                  <c:v>12463700</c:v>
                </c:pt>
                <c:pt idx="252">
                  <c:v>12281400</c:v>
                </c:pt>
                <c:pt idx="253">
                  <c:v>12311300</c:v>
                </c:pt>
                <c:pt idx="254">
                  <c:v>12447600</c:v>
                </c:pt>
                <c:pt idx="255">
                  <c:v>12537000</c:v>
                </c:pt>
                <c:pt idx="256">
                  <c:v>12609500</c:v>
                </c:pt>
                <c:pt idx="257">
                  <c:v>12677600</c:v>
                </c:pt>
                <c:pt idx="258">
                  <c:v>12726500</c:v>
                </c:pt>
                <c:pt idx="259">
                  <c:v>12759200</c:v>
                </c:pt>
                <c:pt idx="260">
                  <c:v>12818400</c:v>
                </c:pt>
                <c:pt idx="261">
                  <c:v>12988400</c:v>
                </c:pt>
                <c:pt idx="262">
                  <c:v>13139400</c:v>
                </c:pt>
                <c:pt idx="263">
                  <c:v>13169500</c:v>
                </c:pt>
                <c:pt idx="264">
                  <c:v>12995100</c:v>
                </c:pt>
                <c:pt idx="265">
                  <c:v>13153800</c:v>
                </c:pt>
                <c:pt idx="266">
                  <c:v>13181600</c:v>
                </c:pt>
              </c:numCache>
            </c:numRef>
          </c:val>
          <c:smooth val="0"/>
          <c:extLst>
            <c:ext xmlns:c16="http://schemas.microsoft.com/office/drawing/2014/chart" uri="{C3380CC4-5D6E-409C-BE32-E72D297353CC}">
              <c16:uniqueId val="{00000000-9CDD-402E-A59E-B0F00A0E8F46}"/>
            </c:ext>
          </c:extLst>
        </c:ser>
        <c:dLbls>
          <c:showLegendKey val="0"/>
          <c:showVal val="0"/>
          <c:showCatName val="0"/>
          <c:showSerName val="0"/>
          <c:showPercent val="0"/>
          <c:showBubbleSize val="0"/>
        </c:dLbls>
        <c:smooth val="0"/>
        <c:axId val="1135682816"/>
        <c:axId val="1135684896"/>
      </c:lineChart>
      <c:catAx>
        <c:axId val="11356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684896"/>
        <c:crosses val="autoZero"/>
        <c:auto val="1"/>
        <c:lblAlgn val="ctr"/>
        <c:lblOffset val="100"/>
        <c:noMultiLvlLbl val="0"/>
      </c:catAx>
      <c:valAx>
        <c:axId val="1135684896"/>
        <c:scaling>
          <c:orientation val="minMax"/>
          <c:min val="9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 of Jobs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68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dirty="0"/>
              <a:t>Total DFW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'CES Report'!$B$2:$B$268</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'CES Report'!$J$2:$J$268</c:f>
              <c:numCache>
                <c:formatCode>###,##0</c:formatCode>
                <c:ptCount val="267"/>
                <c:pt idx="0">
                  <c:v>2732100</c:v>
                </c:pt>
                <c:pt idx="1">
                  <c:v>2750000</c:v>
                </c:pt>
                <c:pt idx="2">
                  <c:v>2774700</c:v>
                </c:pt>
                <c:pt idx="3">
                  <c:v>2789200</c:v>
                </c:pt>
                <c:pt idx="4">
                  <c:v>2812200</c:v>
                </c:pt>
                <c:pt idx="5">
                  <c:v>2838700</c:v>
                </c:pt>
                <c:pt idx="6">
                  <c:v>2818300</c:v>
                </c:pt>
                <c:pt idx="7">
                  <c:v>2831100</c:v>
                </c:pt>
                <c:pt idx="8">
                  <c:v>2843500</c:v>
                </c:pt>
                <c:pt idx="9">
                  <c:v>2849800</c:v>
                </c:pt>
                <c:pt idx="10">
                  <c:v>2858700</c:v>
                </c:pt>
                <c:pt idx="11">
                  <c:v>2871900</c:v>
                </c:pt>
                <c:pt idx="12">
                  <c:v>2815400</c:v>
                </c:pt>
                <c:pt idx="13">
                  <c:v>2829000</c:v>
                </c:pt>
                <c:pt idx="14">
                  <c:v>2844900</c:v>
                </c:pt>
                <c:pt idx="15">
                  <c:v>2845400</c:v>
                </c:pt>
                <c:pt idx="16">
                  <c:v>2849300</c:v>
                </c:pt>
                <c:pt idx="17">
                  <c:v>2859700</c:v>
                </c:pt>
                <c:pt idx="18">
                  <c:v>2821600</c:v>
                </c:pt>
                <c:pt idx="19">
                  <c:v>2830200</c:v>
                </c:pt>
                <c:pt idx="20">
                  <c:v>2821700</c:v>
                </c:pt>
                <c:pt idx="21">
                  <c:v>2802800</c:v>
                </c:pt>
                <c:pt idx="22">
                  <c:v>2795700</c:v>
                </c:pt>
                <c:pt idx="23">
                  <c:v>2791800</c:v>
                </c:pt>
                <c:pt idx="24">
                  <c:v>2736900</c:v>
                </c:pt>
                <c:pt idx="25">
                  <c:v>2744200</c:v>
                </c:pt>
                <c:pt idx="26">
                  <c:v>2758700</c:v>
                </c:pt>
                <c:pt idx="27">
                  <c:v>2759500</c:v>
                </c:pt>
                <c:pt idx="28">
                  <c:v>2770800</c:v>
                </c:pt>
                <c:pt idx="29">
                  <c:v>2772600</c:v>
                </c:pt>
                <c:pt idx="30">
                  <c:v>2742900</c:v>
                </c:pt>
                <c:pt idx="31">
                  <c:v>2752800</c:v>
                </c:pt>
                <c:pt idx="32">
                  <c:v>2754900</c:v>
                </c:pt>
                <c:pt idx="33">
                  <c:v>2750100</c:v>
                </c:pt>
                <c:pt idx="34">
                  <c:v>2756100</c:v>
                </c:pt>
                <c:pt idx="35">
                  <c:v>2755500</c:v>
                </c:pt>
                <c:pt idx="36">
                  <c:v>2694900</c:v>
                </c:pt>
                <c:pt idx="37">
                  <c:v>2703000</c:v>
                </c:pt>
                <c:pt idx="38">
                  <c:v>2708400</c:v>
                </c:pt>
                <c:pt idx="39">
                  <c:v>2714200</c:v>
                </c:pt>
                <c:pt idx="40">
                  <c:v>2721000</c:v>
                </c:pt>
                <c:pt idx="41">
                  <c:v>2720900</c:v>
                </c:pt>
                <c:pt idx="42">
                  <c:v>2697600</c:v>
                </c:pt>
                <c:pt idx="43">
                  <c:v>2708200</c:v>
                </c:pt>
                <c:pt idx="44">
                  <c:v>2717500</c:v>
                </c:pt>
                <c:pt idx="45">
                  <c:v>2728000</c:v>
                </c:pt>
                <c:pt idx="46">
                  <c:v>2734700</c:v>
                </c:pt>
                <c:pt idx="47">
                  <c:v>2738200</c:v>
                </c:pt>
                <c:pt idx="48">
                  <c:v>2690600</c:v>
                </c:pt>
                <c:pt idx="49">
                  <c:v>2704800</c:v>
                </c:pt>
                <c:pt idx="50">
                  <c:v>2723700</c:v>
                </c:pt>
                <c:pt idx="51">
                  <c:v>2741000</c:v>
                </c:pt>
                <c:pt idx="52">
                  <c:v>2750500</c:v>
                </c:pt>
                <c:pt idx="53">
                  <c:v>2752000</c:v>
                </c:pt>
                <c:pt idx="54">
                  <c:v>2745100</c:v>
                </c:pt>
                <c:pt idx="55">
                  <c:v>2758700</c:v>
                </c:pt>
                <c:pt idx="56">
                  <c:v>2767100</c:v>
                </c:pt>
                <c:pt idx="57">
                  <c:v>2785600</c:v>
                </c:pt>
                <c:pt idx="58">
                  <c:v>2792100</c:v>
                </c:pt>
                <c:pt idx="59">
                  <c:v>2801200</c:v>
                </c:pt>
                <c:pt idx="60">
                  <c:v>2742700</c:v>
                </c:pt>
                <c:pt idx="61">
                  <c:v>2761300</c:v>
                </c:pt>
                <c:pt idx="62">
                  <c:v>2780000</c:v>
                </c:pt>
                <c:pt idx="63">
                  <c:v>2805500</c:v>
                </c:pt>
                <c:pt idx="64">
                  <c:v>2816400</c:v>
                </c:pt>
                <c:pt idx="65">
                  <c:v>2824700</c:v>
                </c:pt>
                <c:pt idx="66">
                  <c:v>2821500</c:v>
                </c:pt>
                <c:pt idx="67">
                  <c:v>2835600</c:v>
                </c:pt>
                <c:pt idx="68">
                  <c:v>2852600</c:v>
                </c:pt>
                <c:pt idx="69">
                  <c:v>2864600</c:v>
                </c:pt>
                <c:pt idx="70">
                  <c:v>2883000</c:v>
                </c:pt>
                <c:pt idx="71">
                  <c:v>2887400</c:v>
                </c:pt>
                <c:pt idx="72">
                  <c:v>2839200</c:v>
                </c:pt>
                <c:pt idx="73">
                  <c:v>2859600</c:v>
                </c:pt>
                <c:pt idx="74">
                  <c:v>2881200</c:v>
                </c:pt>
                <c:pt idx="75">
                  <c:v>2897100</c:v>
                </c:pt>
                <c:pt idx="76">
                  <c:v>2914200</c:v>
                </c:pt>
                <c:pt idx="77">
                  <c:v>2929700</c:v>
                </c:pt>
                <c:pt idx="78">
                  <c:v>2905800</c:v>
                </c:pt>
                <c:pt idx="79">
                  <c:v>2929100</c:v>
                </c:pt>
                <c:pt idx="80">
                  <c:v>2943500</c:v>
                </c:pt>
                <c:pt idx="81">
                  <c:v>2951600</c:v>
                </c:pt>
                <c:pt idx="82">
                  <c:v>2974400</c:v>
                </c:pt>
                <c:pt idx="83">
                  <c:v>2986800</c:v>
                </c:pt>
                <c:pt idx="84">
                  <c:v>2922500</c:v>
                </c:pt>
                <c:pt idx="85">
                  <c:v>2952100</c:v>
                </c:pt>
                <c:pt idx="86">
                  <c:v>2980700</c:v>
                </c:pt>
                <c:pt idx="87">
                  <c:v>2986900</c:v>
                </c:pt>
                <c:pt idx="88">
                  <c:v>3004300</c:v>
                </c:pt>
                <c:pt idx="89">
                  <c:v>3018900</c:v>
                </c:pt>
                <c:pt idx="90">
                  <c:v>2992200</c:v>
                </c:pt>
                <c:pt idx="91">
                  <c:v>3011400</c:v>
                </c:pt>
                <c:pt idx="92">
                  <c:v>3021900</c:v>
                </c:pt>
                <c:pt idx="93">
                  <c:v>3040600</c:v>
                </c:pt>
                <c:pt idx="94">
                  <c:v>3058800</c:v>
                </c:pt>
                <c:pt idx="95">
                  <c:v>3067200</c:v>
                </c:pt>
                <c:pt idx="96">
                  <c:v>3008900</c:v>
                </c:pt>
                <c:pt idx="97">
                  <c:v>3032100</c:v>
                </c:pt>
                <c:pt idx="98">
                  <c:v>3043200</c:v>
                </c:pt>
                <c:pt idx="99">
                  <c:v>3048600</c:v>
                </c:pt>
                <c:pt idx="100">
                  <c:v>3067700</c:v>
                </c:pt>
                <c:pt idx="101">
                  <c:v>3066900</c:v>
                </c:pt>
                <c:pt idx="102">
                  <c:v>3041700</c:v>
                </c:pt>
                <c:pt idx="103">
                  <c:v>3047000</c:v>
                </c:pt>
                <c:pt idx="104">
                  <c:v>3043700</c:v>
                </c:pt>
                <c:pt idx="105">
                  <c:v>3048700</c:v>
                </c:pt>
                <c:pt idx="106">
                  <c:v>3041600</c:v>
                </c:pt>
                <c:pt idx="107">
                  <c:v>3038600</c:v>
                </c:pt>
                <c:pt idx="108">
                  <c:v>2956700</c:v>
                </c:pt>
                <c:pt idx="109">
                  <c:v>2951600</c:v>
                </c:pt>
                <c:pt idx="110">
                  <c:v>2949300</c:v>
                </c:pt>
                <c:pt idx="111">
                  <c:v>2942900</c:v>
                </c:pt>
                <c:pt idx="112">
                  <c:v>2947500</c:v>
                </c:pt>
                <c:pt idx="113">
                  <c:v>2938400</c:v>
                </c:pt>
                <c:pt idx="114">
                  <c:v>2909000</c:v>
                </c:pt>
                <c:pt idx="115">
                  <c:v>2909700</c:v>
                </c:pt>
                <c:pt idx="116">
                  <c:v>2905500</c:v>
                </c:pt>
                <c:pt idx="117">
                  <c:v>2919700</c:v>
                </c:pt>
                <c:pt idx="118">
                  <c:v>2923200</c:v>
                </c:pt>
                <c:pt idx="119">
                  <c:v>2927500</c:v>
                </c:pt>
                <c:pt idx="120">
                  <c:v>2869400</c:v>
                </c:pt>
                <c:pt idx="121">
                  <c:v>2881100</c:v>
                </c:pt>
                <c:pt idx="122">
                  <c:v>2904600</c:v>
                </c:pt>
                <c:pt idx="123">
                  <c:v>2917500</c:v>
                </c:pt>
                <c:pt idx="124">
                  <c:v>2942200</c:v>
                </c:pt>
                <c:pt idx="125">
                  <c:v>2949400</c:v>
                </c:pt>
                <c:pt idx="126">
                  <c:v>2925300</c:v>
                </c:pt>
                <c:pt idx="127">
                  <c:v>2931900</c:v>
                </c:pt>
                <c:pt idx="128">
                  <c:v>2936100</c:v>
                </c:pt>
                <c:pt idx="129">
                  <c:v>2966100</c:v>
                </c:pt>
                <c:pt idx="130">
                  <c:v>2974200</c:v>
                </c:pt>
                <c:pt idx="131">
                  <c:v>2984400</c:v>
                </c:pt>
                <c:pt idx="132">
                  <c:v>2930000</c:v>
                </c:pt>
                <c:pt idx="133">
                  <c:v>2944700</c:v>
                </c:pt>
                <c:pt idx="134">
                  <c:v>2972200</c:v>
                </c:pt>
                <c:pt idx="135">
                  <c:v>2995800</c:v>
                </c:pt>
                <c:pt idx="136">
                  <c:v>3007800</c:v>
                </c:pt>
                <c:pt idx="137">
                  <c:v>3021200</c:v>
                </c:pt>
                <c:pt idx="138">
                  <c:v>3006100</c:v>
                </c:pt>
                <c:pt idx="139">
                  <c:v>3017200</c:v>
                </c:pt>
                <c:pt idx="140">
                  <c:v>3029400</c:v>
                </c:pt>
                <c:pt idx="141">
                  <c:v>3038500</c:v>
                </c:pt>
                <c:pt idx="142">
                  <c:v>3051500</c:v>
                </c:pt>
                <c:pt idx="143">
                  <c:v>3058800</c:v>
                </c:pt>
                <c:pt idx="144">
                  <c:v>3006600</c:v>
                </c:pt>
                <c:pt idx="145">
                  <c:v>3030500</c:v>
                </c:pt>
                <c:pt idx="146">
                  <c:v>3053800</c:v>
                </c:pt>
                <c:pt idx="147">
                  <c:v>3068900</c:v>
                </c:pt>
                <c:pt idx="148">
                  <c:v>3086200</c:v>
                </c:pt>
                <c:pt idx="149">
                  <c:v>3100600</c:v>
                </c:pt>
                <c:pt idx="150">
                  <c:v>3072400</c:v>
                </c:pt>
                <c:pt idx="151">
                  <c:v>3092300</c:v>
                </c:pt>
                <c:pt idx="152">
                  <c:v>3101400</c:v>
                </c:pt>
                <c:pt idx="153">
                  <c:v>3120000</c:v>
                </c:pt>
                <c:pt idx="154">
                  <c:v>3143600</c:v>
                </c:pt>
                <c:pt idx="155">
                  <c:v>3151100</c:v>
                </c:pt>
                <c:pt idx="156">
                  <c:v>3081600</c:v>
                </c:pt>
                <c:pt idx="157">
                  <c:v>3111700</c:v>
                </c:pt>
                <c:pt idx="158">
                  <c:v>3131700</c:v>
                </c:pt>
                <c:pt idx="159">
                  <c:v>3148400</c:v>
                </c:pt>
                <c:pt idx="160">
                  <c:v>3169900</c:v>
                </c:pt>
                <c:pt idx="161">
                  <c:v>3188000</c:v>
                </c:pt>
                <c:pt idx="162">
                  <c:v>3171800</c:v>
                </c:pt>
                <c:pt idx="163">
                  <c:v>3191400</c:v>
                </c:pt>
                <c:pt idx="164">
                  <c:v>3202100</c:v>
                </c:pt>
                <c:pt idx="165">
                  <c:v>3218300</c:v>
                </c:pt>
                <c:pt idx="166">
                  <c:v>3245000</c:v>
                </c:pt>
                <c:pt idx="167">
                  <c:v>3246900</c:v>
                </c:pt>
                <c:pt idx="168">
                  <c:v>3188400</c:v>
                </c:pt>
                <c:pt idx="169">
                  <c:v>3214500</c:v>
                </c:pt>
                <c:pt idx="170">
                  <c:v>3236400</c:v>
                </c:pt>
                <c:pt idx="171">
                  <c:v>3260200</c:v>
                </c:pt>
                <c:pt idx="172">
                  <c:v>3283000</c:v>
                </c:pt>
                <c:pt idx="173">
                  <c:v>3300600</c:v>
                </c:pt>
                <c:pt idx="174">
                  <c:v>3282000</c:v>
                </c:pt>
                <c:pt idx="175">
                  <c:v>3300100</c:v>
                </c:pt>
                <c:pt idx="176">
                  <c:v>3309500</c:v>
                </c:pt>
                <c:pt idx="177">
                  <c:v>3340000</c:v>
                </c:pt>
                <c:pt idx="178">
                  <c:v>3363700</c:v>
                </c:pt>
                <c:pt idx="179">
                  <c:v>3379200</c:v>
                </c:pt>
                <c:pt idx="180">
                  <c:v>3323000</c:v>
                </c:pt>
                <c:pt idx="181">
                  <c:v>3346500</c:v>
                </c:pt>
                <c:pt idx="182">
                  <c:v>3351900</c:v>
                </c:pt>
                <c:pt idx="183">
                  <c:v>3378200</c:v>
                </c:pt>
                <c:pt idx="184">
                  <c:v>3399500</c:v>
                </c:pt>
                <c:pt idx="185">
                  <c:v>3416100</c:v>
                </c:pt>
                <c:pt idx="186">
                  <c:v>3405800</c:v>
                </c:pt>
                <c:pt idx="187">
                  <c:v>3417100</c:v>
                </c:pt>
                <c:pt idx="188">
                  <c:v>3421600</c:v>
                </c:pt>
                <c:pt idx="189">
                  <c:v>3450100</c:v>
                </c:pt>
                <c:pt idx="190">
                  <c:v>3464400</c:v>
                </c:pt>
                <c:pt idx="191">
                  <c:v>3476800</c:v>
                </c:pt>
                <c:pt idx="192">
                  <c:v>3425700</c:v>
                </c:pt>
                <c:pt idx="193">
                  <c:v>3451800</c:v>
                </c:pt>
                <c:pt idx="194">
                  <c:v>3458700</c:v>
                </c:pt>
                <c:pt idx="195">
                  <c:v>3487500</c:v>
                </c:pt>
                <c:pt idx="196">
                  <c:v>3502800</c:v>
                </c:pt>
                <c:pt idx="197">
                  <c:v>3509900</c:v>
                </c:pt>
                <c:pt idx="198">
                  <c:v>3501200</c:v>
                </c:pt>
                <c:pt idx="199">
                  <c:v>3515400</c:v>
                </c:pt>
                <c:pt idx="200">
                  <c:v>3531400</c:v>
                </c:pt>
                <c:pt idx="201">
                  <c:v>3550100</c:v>
                </c:pt>
                <c:pt idx="202">
                  <c:v>3575800</c:v>
                </c:pt>
                <c:pt idx="203">
                  <c:v>3584300</c:v>
                </c:pt>
                <c:pt idx="204">
                  <c:v>3527800</c:v>
                </c:pt>
                <c:pt idx="205">
                  <c:v>3550400</c:v>
                </c:pt>
                <c:pt idx="206">
                  <c:v>3562900</c:v>
                </c:pt>
                <c:pt idx="207">
                  <c:v>3577500</c:v>
                </c:pt>
                <c:pt idx="208">
                  <c:v>3593600</c:v>
                </c:pt>
                <c:pt idx="209">
                  <c:v>3611700</c:v>
                </c:pt>
                <c:pt idx="210">
                  <c:v>3585900</c:v>
                </c:pt>
                <c:pt idx="211">
                  <c:v>3600800</c:v>
                </c:pt>
                <c:pt idx="212">
                  <c:v>3612000</c:v>
                </c:pt>
                <c:pt idx="213">
                  <c:v>3642500</c:v>
                </c:pt>
                <c:pt idx="214">
                  <c:v>3672200</c:v>
                </c:pt>
                <c:pt idx="215">
                  <c:v>3672100</c:v>
                </c:pt>
                <c:pt idx="216">
                  <c:v>3607500</c:v>
                </c:pt>
                <c:pt idx="217">
                  <c:v>3633600</c:v>
                </c:pt>
                <c:pt idx="218">
                  <c:v>3645100</c:v>
                </c:pt>
                <c:pt idx="219">
                  <c:v>3655700</c:v>
                </c:pt>
                <c:pt idx="220">
                  <c:v>3679700</c:v>
                </c:pt>
                <c:pt idx="221">
                  <c:v>3700000</c:v>
                </c:pt>
                <c:pt idx="222">
                  <c:v>3681600</c:v>
                </c:pt>
                <c:pt idx="223">
                  <c:v>3698300</c:v>
                </c:pt>
                <c:pt idx="224">
                  <c:v>3702200</c:v>
                </c:pt>
                <c:pt idx="225">
                  <c:v>3732800</c:v>
                </c:pt>
                <c:pt idx="226">
                  <c:v>3761300</c:v>
                </c:pt>
                <c:pt idx="227">
                  <c:v>3766300</c:v>
                </c:pt>
                <c:pt idx="228">
                  <c:v>3702700</c:v>
                </c:pt>
                <c:pt idx="229">
                  <c:v>3727500</c:v>
                </c:pt>
                <c:pt idx="230">
                  <c:v>3736000</c:v>
                </c:pt>
                <c:pt idx="231">
                  <c:v>3753300</c:v>
                </c:pt>
                <c:pt idx="232">
                  <c:v>3776000</c:v>
                </c:pt>
                <c:pt idx="233">
                  <c:v>3791700</c:v>
                </c:pt>
                <c:pt idx="234">
                  <c:v>3784200</c:v>
                </c:pt>
                <c:pt idx="235">
                  <c:v>3802100</c:v>
                </c:pt>
                <c:pt idx="236">
                  <c:v>3805800</c:v>
                </c:pt>
                <c:pt idx="237">
                  <c:v>3844600</c:v>
                </c:pt>
                <c:pt idx="238">
                  <c:v>3881900</c:v>
                </c:pt>
                <c:pt idx="239">
                  <c:v>3880600</c:v>
                </c:pt>
                <c:pt idx="240">
                  <c:v>3818100</c:v>
                </c:pt>
                <c:pt idx="241">
                  <c:v>3838700</c:v>
                </c:pt>
                <c:pt idx="242">
                  <c:v>3819000</c:v>
                </c:pt>
                <c:pt idx="243">
                  <c:v>3411900</c:v>
                </c:pt>
                <c:pt idx="244">
                  <c:v>3497300</c:v>
                </c:pt>
                <c:pt idx="245">
                  <c:v>3577500</c:v>
                </c:pt>
                <c:pt idx="246">
                  <c:v>3584700</c:v>
                </c:pt>
                <c:pt idx="247">
                  <c:v>3622800</c:v>
                </c:pt>
                <c:pt idx="248">
                  <c:v>3645000</c:v>
                </c:pt>
                <c:pt idx="249">
                  <c:v>3716300</c:v>
                </c:pt>
                <c:pt idx="250">
                  <c:v>3746900</c:v>
                </c:pt>
                <c:pt idx="251">
                  <c:v>3762800</c:v>
                </c:pt>
                <c:pt idx="252">
                  <c:v>3709100</c:v>
                </c:pt>
                <c:pt idx="253">
                  <c:v>3710800</c:v>
                </c:pt>
                <c:pt idx="254">
                  <c:v>3752000</c:v>
                </c:pt>
                <c:pt idx="255">
                  <c:v>3779700</c:v>
                </c:pt>
                <c:pt idx="256">
                  <c:v>3802700</c:v>
                </c:pt>
                <c:pt idx="257">
                  <c:v>3824300</c:v>
                </c:pt>
                <c:pt idx="258">
                  <c:v>3847600</c:v>
                </c:pt>
                <c:pt idx="259">
                  <c:v>3865000</c:v>
                </c:pt>
                <c:pt idx="260">
                  <c:v>3878600</c:v>
                </c:pt>
                <c:pt idx="261">
                  <c:v>3930300</c:v>
                </c:pt>
                <c:pt idx="262">
                  <c:v>3992400</c:v>
                </c:pt>
                <c:pt idx="263">
                  <c:v>3999900</c:v>
                </c:pt>
                <c:pt idx="264">
                  <c:v>3954800</c:v>
                </c:pt>
                <c:pt idx="265">
                  <c:v>3999100</c:v>
                </c:pt>
                <c:pt idx="266">
                  <c:v>4019800</c:v>
                </c:pt>
              </c:numCache>
            </c:numRef>
          </c:val>
          <c:smooth val="0"/>
          <c:extLst>
            <c:ext xmlns:c16="http://schemas.microsoft.com/office/drawing/2014/chart" uri="{C3380CC4-5D6E-409C-BE32-E72D297353CC}">
              <c16:uniqueId val="{00000000-05D5-4383-A274-500D993772F2}"/>
            </c:ext>
          </c:extLst>
        </c:ser>
        <c:dLbls>
          <c:showLegendKey val="0"/>
          <c:showVal val="0"/>
          <c:showCatName val="0"/>
          <c:showSerName val="0"/>
          <c:showPercent val="0"/>
          <c:showBubbleSize val="0"/>
        </c:dLbls>
        <c:smooth val="0"/>
        <c:axId val="1135682816"/>
        <c:axId val="1135684896"/>
      </c:lineChart>
      <c:catAx>
        <c:axId val="11356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135684896"/>
        <c:crosses val="autoZero"/>
        <c:auto val="1"/>
        <c:lblAlgn val="ctr"/>
        <c:lblOffset val="100"/>
        <c:noMultiLvlLbl val="0"/>
      </c:catAx>
      <c:valAx>
        <c:axId val="1135684896"/>
        <c:scaling>
          <c:orientation val="minMax"/>
          <c:min val="26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r>
                  <a:rPr lang="en-US" dirty="0"/>
                  <a:t>Total # of Jobs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113568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rebuchet MS" panose="020B06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33533005955189"/>
          <c:y val="1.6098621826360692E-2"/>
          <c:w val="0.77966466994044803"/>
          <c:h val="0.84327717022892656"/>
        </c:manualLayout>
      </c:layout>
      <c:barChart>
        <c:barDir val="col"/>
        <c:grouping val="clustered"/>
        <c:varyColors val="0"/>
        <c:ser>
          <c:idx val="5"/>
          <c:order val="5"/>
          <c:tx>
            <c:strRef>
              <c:f>'Change in Emp'!$L$1</c:f>
              <c:strCache>
                <c:ptCount val="1"/>
                <c:pt idx="0">
                  <c:v>2017</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Emp'!$L$2:$L$13</c:f>
              <c:numCache>
                <c:formatCode>#,##0</c:formatCode>
                <c:ptCount val="12"/>
                <c:pt idx="0">
                  <c:v>-56500</c:v>
                </c:pt>
                <c:pt idx="1">
                  <c:v>22600</c:v>
                </c:pt>
                <c:pt idx="2">
                  <c:v>12500</c:v>
                </c:pt>
                <c:pt idx="3">
                  <c:v>14600</c:v>
                </c:pt>
                <c:pt idx="4">
                  <c:v>16100</c:v>
                </c:pt>
                <c:pt idx="5">
                  <c:v>18100</c:v>
                </c:pt>
                <c:pt idx="6">
                  <c:v>-25800</c:v>
                </c:pt>
                <c:pt idx="7">
                  <c:v>14900</c:v>
                </c:pt>
                <c:pt idx="8">
                  <c:v>11200</c:v>
                </c:pt>
                <c:pt idx="9">
                  <c:v>30500</c:v>
                </c:pt>
                <c:pt idx="10">
                  <c:v>29700</c:v>
                </c:pt>
                <c:pt idx="11">
                  <c:v>-100</c:v>
                </c:pt>
              </c:numCache>
            </c:numRef>
          </c:val>
          <c:extLst>
            <c:ext xmlns:c16="http://schemas.microsoft.com/office/drawing/2014/chart" uri="{C3380CC4-5D6E-409C-BE32-E72D297353CC}">
              <c16:uniqueId val="{00000000-9A38-4FF5-AB41-D5C8A100DFFB}"/>
            </c:ext>
          </c:extLst>
        </c:ser>
        <c:ser>
          <c:idx val="6"/>
          <c:order val="6"/>
          <c:tx>
            <c:strRef>
              <c:f>'Change in Emp'!$M$1</c:f>
              <c:strCache>
                <c:ptCount val="1"/>
                <c:pt idx="0">
                  <c:v>2018</c:v>
                </c:pt>
              </c:strCache>
            </c:strRef>
          </c:tx>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Emp'!$M$2:$M$13</c:f>
              <c:numCache>
                <c:formatCode>#,##0</c:formatCode>
                <c:ptCount val="12"/>
                <c:pt idx="0">
                  <c:v>-64600</c:v>
                </c:pt>
                <c:pt idx="1">
                  <c:v>26100</c:v>
                </c:pt>
                <c:pt idx="2">
                  <c:v>11500</c:v>
                </c:pt>
                <c:pt idx="3">
                  <c:v>10600</c:v>
                </c:pt>
                <c:pt idx="4">
                  <c:v>24000</c:v>
                </c:pt>
                <c:pt idx="5">
                  <c:v>20300</c:v>
                </c:pt>
                <c:pt idx="6">
                  <c:v>-18400</c:v>
                </c:pt>
                <c:pt idx="7">
                  <c:v>16700</c:v>
                </c:pt>
                <c:pt idx="8">
                  <c:v>3900</c:v>
                </c:pt>
                <c:pt idx="9">
                  <c:v>30600</c:v>
                </c:pt>
                <c:pt idx="10">
                  <c:v>28500</c:v>
                </c:pt>
                <c:pt idx="11">
                  <c:v>5000</c:v>
                </c:pt>
              </c:numCache>
            </c:numRef>
          </c:val>
          <c:extLst>
            <c:ext xmlns:c16="http://schemas.microsoft.com/office/drawing/2014/chart" uri="{C3380CC4-5D6E-409C-BE32-E72D297353CC}">
              <c16:uniqueId val="{00000000-9C00-444A-A537-9BDAD3E7D927}"/>
            </c:ext>
          </c:extLst>
        </c:ser>
        <c:ser>
          <c:idx val="7"/>
          <c:order val="7"/>
          <c:tx>
            <c:strRef>
              <c:f>'Change in Emp'!$N$1</c:f>
              <c:strCache>
                <c:ptCount val="1"/>
                <c:pt idx="0">
                  <c:v>2019</c:v>
                </c:pt>
              </c:strCache>
            </c:strRef>
          </c:tx>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Emp'!$N$2:$N$13</c:f>
              <c:numCache>
                <c:formatCode>#,##0</c:formatCode>
                <c:ptCount val="12"/>
                <c:pt idx="0">
                  <c:v>-63600</c:v>
                </c:pt>
                <c:pt idx="1">
                  <c:v>24800</c:v>
                </c:pt>
                <c:pt idx="2">
                  <c:v>8500</c:v>
                </c:pt>
                <c:pt idx="3">
                  <c:v>17300</c:v>
                </c:pt>
                <c:pt idx="4">
                  <c:v>22700</c:v>
                </c:pt>
                <c:pt idx="5">
                  <c:v>15700</c:v>
                </c:pt>
                <c:pt idx="6">
                  <c:v>-7500</c:v>
                </c:pt>
                <c:pt idx="7">
                  <c:v>17900</c:v>
                </c:pt>
                <c:pt idx="8">
                  <c:v>3700</c:v>
                </c:pt>
                <c:pt idx="9">
                  <c:v>38800</c:v>
                </c:pt>
                <c:pt idx="10">
                  <c:v>37300</c:v>
                </c:pt>
                <c:pt idx="11">
                  <c:v>-1300</c:v>
                </c:pt>
              </c:numCache>
            </c:numRef>
          </c:val>
          <c:extLst>
            <c:ext xmlns:c16="http://schemas.microsoft.com/office/drawing/2014/chart" uri="{C3380CC4-5D6E-409C-BE32-E72D297353CC}">
              <c16:uniqueId val="{00000000-7098-4469-95C7-D44FD2B2AA8D}"/>
            </c:ext>
          </c:extLst>
        </c:ser>
        <c:ser>
          <c:idx val="8"/>
          <c:order val="8"/>
          <c:tx>
            <c:strRef>
              <c:f>'Change in Emp'!$O$1</c:f>
              <c:strCache>
                <c:ptCount val="1"/>
                <c:pt idx="0">
                  <c:v>2020</c:v>
                </c:pt>
              </c:strCache>
            </c:strRef>
          </c:tx>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Emp'!$O$2:$O$13</c:f>
              <c:numCache>
                <c:formatCode>#,##0</c:formatCode>
                <c:ptCount val="12"/>
                <c:pt idx="0">
                  <c:v>-62500</c:v>
                </c:pt>
                <c:pt idx="1">
                  <c:v>20600</c:v>
                </c:pt>
                <c:pt idx="2">
                  <c:v>-19700</c:v>
                </c:pt>
                <c:pt idx="3">
                  <c:v>-407100</c:v>
                </c:pt>
                <c:pt idx="4">
                  <c:v>85400</c:v>
                </c:pt>
                <c:pt idx="5">
                  <c:v>80200</c:v>
                </c:pt>
                <c:pt idx="6">
                  <c:v>7200</c:v>
                </c:pt>
                <c:pt idx="7">
                  <c:v>38100</c:v>
                </c:pt>
                <c:pt idx="8">
                  <c:v>22200</c:v>
                </c:pt>
                <c:pt idx="9">
                  <c:v>71300</c:v>
                </c:pt>
                <c:pt idx="10">
                  <c:v>30600</c:v>
                </c:pt>
                <c:pt idx="11">
                  <c:v>15900</c:v>
                </c:pt>
              </c:numCache>
            </c:numRef>
          </c:val>
          <c:extLst>
            <c:ext xmlns:c16="http://schemas.microsoft.com/office/drawing/2014/chart" uri="{C3380CC4-5D6E-409C-BE32-E72D297353CC}">
              <c16:uniqueId val="{00000000-083E-47E9-B9D8-E9A074C17925}"/>
            </c:ext>
          </c:extLst>
        </c:ser>
        <c:ser>
          <c:idx val="9"/>
          <c:order val="9"/>
          <c:tx>
            <c:strRef>
              <c:f>'Change in Emp'!$P$1</c:f>
              <c:strCache>
                <c:ptCount val="1"/>
                <c:pt idx="0">
                  <c:v>2021</c:v>
                </c:pt>
              </c:strCache>
            </c:strRef>
          </c:tx>
          <c:spPr>
            <a:solidFill>
              <a:schemeClr val="accent5">
                <a:lumMod val="75000"/>
              </a:schemeClr>
            </a:solidFill>
            <a:ln w="9525" cap="flat" cmpd="sng" algn="ctr">
              <a:solidFill>
                <a:schemeClr val="accent4">
                  <a:lumMod val="60000"/>
                  <a:shade val="95000"/>
                </a:schemeClr>
              </a:solidFill>
              <a:round/>
            </a:ln>
            <a:effectLst>
              <a:glow rad="63500">
                <a:schemeClr val="accent1">
                  <a:satMod val="175000"/>
                  <a:alpha val="40000"/>
                </a:schemeClr>
              </a:glo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Emp'!$P$2:$P$13</c:f>
              <c:numCache>
                <c:formatCode>_(* #,##0_);_(* \(#,##0\);_(* "-"??_);_(@_)</c:formatCode>
                <c:ptCount val="12"/>
                <c:pt idx="0">
                  <c:v>-53700</c:v>
                </c:pt>
                <c:pt idx="1">
                  <c:v>1700</c:v>
                </c:pt>
                <c:pt idx="2">
                  <c:v>41200</c:v>
                </c:pt>
                <c:pt idx="3">
                  <c:v>27700</c:v>
                </c:pt>
                <c:pt idx="4">
                  <c:v>23000</c:v>
                </c:pt>
                <c:pt idx="5">
                  <c:v>21600</c:v>
                </c:pt>
                <c:pt idx="6">
                  <c:v>23300</c:v>
                </c:pt>
                <c:pt idx="7">
                  <c:v>17400</c:v>
                </c:pt>
                <c:pt idx="8">
                  <c:v>13600</c:v>
                </c:pt>
                <c:pt idx="9" formatCode="General">
                  <c:v>51700</c:v>
                </c:pt>
                <c:pt idx="10" formatCode="General">
                  <c:v>62100</c:v>
                </c:pt>
                <c:pt idx="11" formatCode="General">
                  <c:v>7500</c:v>
                </c:pt>
              </c:numCache>
            </c:numRef>
          </c:val>
          <c:extLst>
            <c:ext xmlns:c16="http://schemas.microsoft.com/office/drawing/2014/chart" uri="{C3380CC4-5D6E-409C-BE32-E72D297353CC}">
              <c16:uniqueId val="{00000000-78AC-4CE9-8912-5F55940DF6E1}"/>
            </c:ext>
          </c:extLst>
        </c:ser>
        <c:ser>
          <c:idx val="10"/>
          <c:order val="10"/>
          <c:tx>
            <c:strRef>
              <c:f>'Change in Emp'!$Q$1</c:f>
              <c:strCache>
                <c:ptCount val="1"/>
                <c:pt idx="0">
                  <c:v>2022</c:v>
                </c:pt>
              </c:strCache>
            </c:strRef>
          </c:tx>
          <c:spPr>
            <a:solidFill>
              <a:srgbClr val="FFFF00"/>
            </a:soli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invertIfNegative val="0"/>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Emp'!$Q$2:$Q$13</c:f>
              <c:numCache>
                <c:formatCode>General</c:formatCode>
                <c:ptCount val="12"/>
                <c:pt idx="0">
                  <c:v>-45100</c:v>
                </c:pt>
                <c:pt idx="1">
                  <c:v>44300</c:v>
                </c:pt>
                <c:pt idx="2">
                  <c:v>20700</c:v>
                </c:pt>
              </c:numCache>
            </c:numRef>
          </c:val>
          <c:extLst>
            <c:ext xmlns:c16="http://schemas.microsoft.com/office/drawing/2014/chart" uri="{C3380CC4-5D6E-409C-BE32-E72D297353CC}">
              <c16:uniqueId val="{00000001-4CE7-4F6A-B82C-6F693CEE4B38}"/>
            </c:ext>
          </c:extLst>
        </c:ser>
        <c:dLbls>
          <c:showLegendKey val="0"/>
          <c:showVal val="0"/>
          <c:showCatName val="0"/>
          <c:showSerName val="0"/>
          <c:showPercent val="0"/>
          <c:showBubbleSize val="0"/>
        </c:dLbls>
        <c:gapWidth val="100"/>
        <c:overlap val="-24"/>
        <c:axId val="951239528"/>
        <c:axId val="951239920"/>
        <c:extLst>
          <c:ext xmlns:c15="http://schemas.microsoft.com/office/drawing/2012/chart" uri="{02D57815-91ED-43cb-92C2-25804820EDAC}">
            <c15:filteredBarSeries>
              <c15:ser>
                <c:idx val="3"/>
                <c:order val="0"/>
                <c:tx>
                  <c:strRef>
                    <c:extLst>
                      <c:ext uri="{02D57815-91ED-43cb-92C2-25804820EDAC}">
                        <c15:formulaRef>
                          <c15:sqref>'Change in Emp'!$G$1</c15:sqref>
                        </c15:formulaRef>
                      </c:ext>
                    </c:extLst>
                    <c:strCache>
                      <c:ptCount val="1"/>
                      <c:pt idx="0">
                        <c:v>2012</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cat>
                  <c:strRef>
                    <c:extLst>
                      <c:ext uri="{02D57815-91ED-43cb-92C2-25804820EDAC}">
                        <c15:formulaRef>
                          <c15:sqref>'Change in Emp'!$A$2:$A$13</c15:sqref>
                        </c15:formulaRef>
                      </c:ext>
                    </c:extLst>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extLst>
                      <c:ext uri="{02D57815-91ED-43cb-92C2-25804820EDAC}">
                        <c15:formulaRef>
                          <c15:sqref>'Change in Emp'!$G$2:$G$13</c15:sqref>
                        </c15:formulaRef>
                      </c:ext>
                    </c:extLst>
                    <c:numCache>
                      <c:formatCode>General</c:formatCode>
                      <c:ptCount val="12"/>
                      <c:pt idx="0">
                        <c:v>-51500</c:v>
                      </c:pt>
                      <c:pt idx="1">
                        <c:v>23100</c:v>
                      </c:pt>
                      <c:pt idx="2">
                        <c:v>23300</c:v>
                      </c:pt>
                      <c:pt idx="3" formatCode="#,##0">
                        <c:v>15000</c:v>
                      </c:pt>
                      <c:pt idx="4">
                        <c:v>17400</c:v>
                      </c:pt>
                      <c:pt idx="5">
                        <c:v>16600</c:v>
                      </c:pt>
                      <c:pt idx="6">
                        <c:v>-28400</c:v>
                      </c:pt>
                      <c:pt idx="7" formatCode="#,##0">
                        <c:v>20000</c:v>
                      </c:pt>
                      <c:pt idx="8" formatCode="#,##0">
                        <c:v>8200</c:v>
                      </c:pt>
                      <c:pt idx="9" formatCode="#,##0">
                        <c:v>17200</c:v>
                      </c:pt>
                      <c:pt idx="10" formatCode="#,##0">
                        <c:v>23500</c:v>
                      </c:pt>
                      <c:pt idx="11" formatCode="#,##0">
                        <c:v>7600</c:v>
                      </c:pt>
                    </c:numCache>
                  </c:numRef>
                </c:val>
                <c:extLst>
                  <c:ext xmlns:c16="http://schemas.microsoft.com/office/drawing/2014/chart" uri="{C3380CC4-5D6E-409C-BE32-E72D297353CC}">
                    <c16:uniqueId val="{00000000-82AC-4B5C-A176-482A7012F138}"/>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'Change in Emp'!$H$1</c15:sqref>
                        </c15:formulaRef>
                      </c:ext>
                    </c:extLst>
                    <c:strCache>
                      <c:ptCount val="1"/>
                      <c:pt idx="0">
                        <c:v>2013</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extLst xmlns:c15="http://schemas.microsoft.com/office/drawing/2012/chart">
                      <c:ext xmlns:c15="http://schemas.microsoft.com/office/drawing/2012/chart" uri="{02D57815-91ED-43cb-92C2-25804820EDAC}">
                        <c15:formulaRef>
                          <c15:sqref>'Change in Emp'!$A$2:$A$13</c15:sqref>
                        </c15:formulaRef>
                      </c:ext>
                    </c:extLst>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extLst xmlns:c15="http://schemas.microsoft.com/office/drawing/2012/chart">
                      <c:ext xmlns:c15="http://schemas.microsoft.com/office/drawing/2012/chart" uri="{02D57815-91ED-43cb-92C2-25804820EDAC}">
                        <c15:formulaRef>
                          <c15:sqref>'Change in Emp'!$H$2:$H$13</c15:sqref>
                        </c15:formulaRef>
                      </c:ext>
                    </c:extLst>
                    <c:numCache>
                      <c:formatCode>General</c:formatCode>
                      <c:ptCount val="12"/>
                      <c:pt idx="0">
                        <c:v>-68800</c:v>
                      </c:pt>
                      <c:pt idx="1">
                        <c:v>29300</c:v>
                      </c:pt>
                      <c:pt idx="2">
                        <c:v>20000</c:v>
                      </c:pt>
                      <c:pt idx="3">
                        <c:v>16600</c:v>
                      </c:pt>
                      <c:pt idx="4">
                        <c:v>21600</c:v>
                      </c:pt>
                      <c:pt idx="5">
                        <c:v>20400</c:v>
                      </c:pt>
                      <c:pt idx="6">
                        <c:v>-16300</c:v>
                      </c:pt>
                      <c:pt idx="7">
                        <c:v>19700</c:v>
                      </c:pt>
                      <c:pt idx="8">
                        <c:v>9700</c:v>
                      </c:pt>
                      <c:pt idx="9">
                        <c:v>14700</c:v>
                      </c:pt>
                      <c:pt idx="10">
                        <c:v>26700</c:v>
                      </c:pt>
                      <c:pt idx="11">
                        <c:v>1900</c:v>
                      </c:pt>
                    </c:numCache>
                  </c:numRef>
                </c:val>
                <c:extLst xmlns:c15="http://schemas.microsoft.com/office/drawing/2012/chart">
                  <c:ext xmlns:c16="http://schemas.microsoft.com/office/drawing/2014/chart" uri="{C3380CC4-5D6E-409C-BE32-E72D297353CC}">
                    <c16:uniqueId val="{00000001-82AC-4B5C-A176-482A7012F138}"/>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'Change in Emp'!$I$1</c15:sqref>
                        </c15:formulaRef>
                      </c:ext>
                    </c:extLst>
                    <c:strCache>
                      <c:ptCount val="1"/>
                      <c:pt idx="0">
                        <c:v>2014</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strRef>
                    <c:extLst xmlns:c15="http://schemas.microsoft.com/office/drawing/2012/chart">
                      <c:ext xmlns:c15="http://schemas.microsoft.com/office/drawing/2012/chart" uri="{02D57815-91ED-43cb-92C2-25804820EDAC}">
                        <c15:formulaRef>
                          <c15:sqref>'Change in Emp'!$A$2:$A$13</c15:sqref>
                        </c15:formulaRef>
                      </c:ext>
                    </c:extLst>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extLst xmlns:c15="http://schemas.microsoft.com/office/drawing/2012/chart">
                      <c:ext xmlns:c15="http://schemas.microsoft.com/office/drawing/2012/chart" uri="{02D57815-91ED-43cb-92C2-25804820EDAC}">
                        <c15:formulaRef>
                          <c15:sqref>'Change in Emp'!$I$2:$I$13</c15:sqref>
                        </c15:formulaRef>
                      </c:ext>
                    </c:extLst>
                    <c:numCache>
                      <c:formatCode>General</c:formatCode>
                      <c:ptCount val="12"/>
                      <c:pt idx="0">
                        <c:v>-57700</c:v>
                      </c:pt>
                      <c:pt idx="1">
                        <c:v>25100</c:v>
                      </c:pt>
                      <c:pt idx="2">
                        <c:v>21800</c:v>
                      </c:pt>
                      <c:pt idx="3">
                        <c:v>23700</c:v>
                      </c:pt>
                      <c:pt idx="4">
                        <c:v>23000</c:v>
                      </c:pt>
                      <c:pt idx="5">
                        <c:v>20000</c:v>
                      </c:pt>
                      <c:pt idx="6">
                        <c:v>-18600</c:v>
                      </c:pt>
                      <c:pt idx="7">
                        <c:v>18200</c:v>
                      </c:pt>
                      <c:pt idx="8">
                        <c:v>8500</c:v>
                      </c:pt>
                      <c:pt idx="9" formatCode="#,##0">
                        <c:v>28900</c:v>
                      </c:pt>
                      <c:pt idx="10" formatCode="#,##0">
                        <c:v>23400</c:v>
                      </c:pt>
                      <c:pt idx="11" formatCode="#,##0">
                        <c:v>15700</c:v>
                      </c:pt>
                    </c:numCache>
                  </c:numRef>
                </c:val>
                <c:extLst xmlns:c15="http://schemas.microsoft.com/office/drawing/2012/chart">
                  <c:ext xmlns:c16="http://schemas.microsoft.com/office/drawing/2014/chart" uri="{C3380CC4-5D6E-409C-BE32-E72D297353CC}">
                    <c16:uniqueId val="{00000002-82AC-4B5C-A176-482A7012F138}"/>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'Change in Emp'!$J$1</c15:sqref>
                        </c15:formulaRef>
                      </c:ext>
                    </c:extLst>
                    <c:strCache>
                      <c:ptCount val="1"/>
                      <c:pt idx="0">
                        <c:v>2015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cat>
                  <c:strRef>
                    <c:extLst xmlns:c15="http://schemas.microsoft.com/office/drawing/2012/chart">
                      <c:ext xmlns:c15="http://schemas.microsoft.com/office/drawing/2012/chart" uri="{02D57815-91ED-43cb-92C2-25804820EDAC}">
                        <c15:formulaRef>
                          <c15:sqref>'Change in Emp'!$A$2:$A$13</c15:sqref>
                        </c15:formulaRef>
                      </c:ext>
                    </c:extLst>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extLst xmlns:c15="http://schemas.microsoft.com/office/drawing/2012/chart">
                      <c:ext xmlns:c15="http://schemas.microsoft.com/office/drawing/2012/chart" uri="{02D57815-91ED-43cb-92C2-25804820EDAC}">
                        <c15:formulaRef>
                          <c15:sqref>'Change in Emp'!$J$2:$J$13</c15:sqref>
                        </c15:formulaRef>
                      </c:ext>
                    </c:extLst>
                    <c:numCache>
                      <c:formatCode>#,##0</c:formatCode>
                      <c:ptCount val="12"/>
                      <c:pt idx="0">
                        <c:v>-55400</c:v>
                      </c:pt>
                      <c:pt idx="1">
                        <c:v>22600</c:v>
                      </c:pt>
                      <c:pt idx="2">
                        <c:v>5500</c:v>
                      </c:pt>
                      <c:pt idx="3">
                        <c:v>26100</c:v>
                      </c:pt>
                      <c:pt idx="4">
                        <c:v>21400</c:v>
                      </c:pt>
                      <c:pt idx="5">
                        <c:v>19100</c:v>
                      </c:pt>
                      <c:pt idx="6">
                        <c:v>-10400</c:v>
                      </c:pt>
                      <c:pt idx="7">
                        <c:v>11400</c:v>
                      </c:pt>
                      <c:pt idx="8">
                        <c:v>3500</c:v>
                      </c:pt>
                      <c:pt idx="9">
                        <c:v>26900</c:v>
                      </c:pt>
                      <c:pt idx="10">
                        <c:v>14200</c:v>
                      </c:pt>
                      <c:pt idx="11">
                        <c:v>12400</c:v>
                      </c:pt>
                    </c:numCache>
                  </c:numRef>
                </c:val>
                <c:extLst xmlns:c15="http://schemas.microsoft.com/office/drawing/2012/chart">
                  <c:ext xmlns:c16="http://schemas.microsoft.com/office/drawing/2014/chart" uri="{C3380CC4-5D6E-409C-BE32-E72D297353CC}">
                    <c16:uniqueId val="{00000003-82AC-4B5C-A176-482A7012F13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'Change in Emp'!$K$1</c15:sqref>
                        </c15:formulaRef>
                      </c:ext>
                    </c:extLst>
                    <c:strCache>
                      <c:ptCount val="1"/>
                      <c:pt idx="0">
                        <c:v>2016</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invertIfNegative val="0"/>
                <c:cat>
                  <c:strRef>
                    <c:extLst xmlns:c15="http://schemas.microsoft.com/office/drawing/2012/chart">
                      <c:ext xmlns:c15="http://schemas.microsoft.com/office/drawing/2012/chart" uri="{02D57815-91ED-43cb-92C2-25804820EDAC}">
                        <c15:formulaRef>
                          <c15:sqref>'Change in Emp'!$A$2:$A$13</c15:sqref>
                        </c15:formulaRef>
                      </c:ext>
                    </c:extLst>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extLst xmlns:c15="http://schemas.microsoft.com/office/drawing/2012/chart">
                      <c:ext xmlns:c15="http://schemas.microsoft.com/office/drawing/2012/chart" uri="{02D57815-91ED-43cb-92C2-25804820EDAC}">
                        <c15:formulaRef>
                          <c15:sqref>'Change in Emp'!$K$2:$K$13</c15:sqref>
                        </c15:formulaRef>
                      </c:ext>
                    </c:extLst>
                    <c:numCache>
                      <c:formatCode>#,##0</c:formatCode>
                      <c:ptCount val="12"/>
                      <c:pt idx="0">
                        <c:v>-50200</c:v>
                      </c:pt>
                      <c:pt idx="1">
                        <c:v>25000</c:v>
                      </c:pt>
                      <c:pt idx="2">
                        <c:v>7000</c:v>
                      </c:pt>
                      <c:pt idx="3" formatCode="General">
                        <c:v>28600</c:v>
                      </c:pt>
                      <c:pt idx="4" formatCode="General">
                        <c:v>15400</c:v>
                      </c:pt>
                      <c:pt idx="5" formatCode="General">
                        <c:v>10000</c:v>
                      </c:pt>
                      <c:pt idx="6" formatCode="General">
                        <c:v>-9000</c:v>
                      </c:pt>
                      <c:pt idx="7" formatCode="General">
                        <c:v>14400</c:v>
                      </c:pt>
                      <c:pt idx="8" formatCode="General">
                        <c:v>14900</c:v>
                      </c:pt>
                      <c:pt idx="9">
                        <c:v>16800</c:v>
                      </c:pt>
                      <c:pt idx="10" formatCode="General">
                        <c:v>25700</c:v>
                      </c:pt>
                      <c:pt idx="11" formatCode="General">
                        <c:v>8700</c:v>
                      </c:pt>
                    </c:numCache>
                  </c:numRef>
                </c:val>
                <c:extLst xmlns:c15="http://schemas.microsoft.com/office/drawing/2012/chart">
                  <c:ext xmlns:c16="http://schemas.microsoft.com/office/drawing/2014/chart" uri="{C3380CC4-5D6E-409C-BE32-E72D297353CC}">
                    <c16:uniqueId val="{00000000-526F-4D32-A182-D05414FDA898}"/>
                  </c:ext>
                </c:extLst>
              </c15:ser>
            </c15:filteredBarSeries>
          </c:ext>
        </c:extLst>
      </c:barChart>
      <c:catAx>
        <c:axId val="951239528"/>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51239920"/>
        <c:crosses val="autoZero"/>
        <c:auto val="1"/>
        <c:lblAlgn val="ctr"/>
        <c:lblOffset val="100"/>
        <c:noMultiLvlLbl val="0"/>
      </c:catAx>
      <c:valAx>
        <c:axId val="951239920"/>
        <c:scaling>
          <c:orientation val="minMax"/>
          <c:max val="120000"/>
          <c:min val="-4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dirty="0"/>
                  <a:t>Monthly Change in # of Jobs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951239528"/>
        <c:crosses val="autoZero"/>
        <c:crossBetween val="between"/>
        <c:majorUnit val="50000"/>
      </c:val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11254682908225E-2"/>
          <c:y val="7.2938932060168993E-2"/>
          <c:w val="0.90594701303362712"/>
          <c:h val="0.78955044585850231"/>
        </c:manualLayout>
      </c:layout>
      <c:lineChart>
        <c:grouping val="standard"/>
        <c:varyColors val="0"/>
        <c:ser>
          <c:idx val="0"/>
          <c:order val="0"/>
          <c:tx>
            <c:strRef>
              <c:f>'Unemp. Trend'!$A$1</c:f>
              <c:strCache>
                <c:ptCount val="1"/>
              </c:strCache>
            </c:strRef>
          </c:tx>
          <c:spPr>
            <a:ln w="34925" cap="rnd">
              <a:solidFill>
                <a:schemeClr val="accent1"/>
              </a:solidFill>
              <a:round/>
            </a:ln>
            <a:effectLst>
              <a:outerShdw blurRad="50800" dist="38100" dir="2700000" algn="tl" rotWithShape="0">
                <a:prstClr val="black">
                  <a:alpha val="40000"/>
                </a:prstClr>
              </a:outerShdw>
            </a:effectLst>
          </c:spPr>
          <c:marker>
            <c:symbol val="none"/>
          </c:marker>
          <c:cat>
            <c:strRef>
              <c:f>'Unemp. Trend'!$A$2:$A$268</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'Unemp. Trend'!$B$2:$B$268</c:f>
              <c:numCache>
                <c:formatCode>General</c:formatCode>
                <c:ptCount val="267"/>
                <c:pt idx="0">
                  <c:v>3.8</c:v>
                </c:pt>
                <c:pt idx="1">
                  <c:v>3.8</c:v>
                </c:pt>
                <c:pt idx="2">
                  <c:v>3.7</c:v>
                </c:pt>
                <c:pt idx="3">
                  <c:v>3.3</c:v>
                </c:pt>
                <c:pt idx="4">
                  <c:v>3.5</c:v>
                </c:pt>
                <c:pt idx="5">
                  <c:v>3.9</c:v>
                </c:pt>
                <c:pt idx="6">
                  <c:v>3.7</c:v>
                </c:pt>
                <c:pt idx="7">
                  <c:v>3.7</c:v>
                </c:pt>
                <c:pt idx="8">
                  <c:v>3.5</c:v>
                </c:pt>
                <c:pt idx="9">
                  <c:v>3.2</c:v>
                </c:pt>
                <c:pt idx="10">
                  <c:v>3.2</c:v>
                </c:pt>
                <c:pt idx="11">
                  <c:v>2.8</c:v>
                </c:pt>
                <c:pt idx="12">
                  <c:v>3.6</c:v>
                </c:pt>
                <c:pt idx="13">
                  <c:v>3.5</c:v>
                </c:pt>
                <c:pt idx="14">
                  <c:v>3.8</c:v>
                </c:pt>
                <c:pt idx="15">
                  <c:v>3.8</c:v>
                </c:pt>
                <c:pt idx="16">
                  <c:v>4</c:v>
                </c:pt>
                <c:pt idx="17">
                  <c:v>4.8</c:v>
                </c:pt>
                <c:pt idx="18">
                  <c:v>4.8</c:v>
                </c:pt>
                <c:pt idx="19">
                  <c:v>5.2</c:v>
                </c:pt>
                <c:pt idx="20">
                  <c:v>5.2</c:v>
                </c:pt>
                <c:pt idx="21">
                  <c:v>5.4</c:v>
                </c:pt>
                <c:pt idx="22">
                  <c:v>5.8</c:v>
                </c:pt>
                <c:pt idx="23">
                  <c:v>5.8</c:v>
                </c:pt>
                <c:pt idx="24">
                  <c:v>6.6</c:v>
                </c:pt>
                <c:pt idx="25">
                  <c:v>6.4</c:v>
                </c:pt>
                <c:pt idx="26">
                  <c:v>6.3</c:v>
                </c:pt>
                <c:pt idx="27">
                  <c:v>6.3</c:v>
                </c:pt>
                <c:pt idx="28">
                  <c:v>6.3</c:v>
                </c:pt>
                <c:pt idx="29">
                  <c:v>6.9</c:v>
                </c:pt>
                <c:pt idx="30">
                  <c:v>6.8</c:v>
                </c:pt>
                <c:pt idx="31">
                  <c:v>6.6</c:v>
                </c:pt>
                <c:pt idx="32">
                  <c:v>6.4</c:v>
                </c:pt>
                <c:pt idx="33">
                  <c:v>6.3</c:v>
                </c:pt>
                <c:pt idx="34">
                  <c:v>6.5</c:v>
                </c:pt>
                <c:pt idx="35">
                  <c:v>6.3</c:v>
                </c:pt>
                <c:pt idx="36">
                  <c:v>7</c:v>
                </c:pt>
                <c:pt idx="37">
                  <c:v>6.8</c:v>
                </c:pt>
                <c:pt idx="38">
                  <c:v>6.7</c:v>
                </c:pt>
                <c:pt idx="39">
                  <c:v>6.5</c:v>
                </c:pt>
                <c:pt idx="40">
                  <c:v>6.6</c:v>
                </c:pt>
                <c:pt idx="41">
                  <c:v>7.4</c:v>
                </c:pt>
                <c:pt idx="42">
                  <c:v>7</c:v>
                </c:pt>
                <c:pt idx="43">
                  <c:v>6.8</c:v>
                </c:pt>
                <c:pt idx="44">
                  <c:v>6.6</c:v>
                </c:pt>
                <c:pt idx="45">
                  <c:v>6.2</c:v>
                </c:pt>
                <c:pt idx="46">
                  <c:v>6.1</c:v>
                </c:pt>
                <c:pt idx="47">
                  <c:v>5.6</c:v>
                </c:pt>
                <c:pt idx="48">
                  <c:v>6.3</c:v>
                </c:pt>
                <c:pt idx="49">
                  <c:v>6</c:v>
                </c:pt>
                <c:pt idx="50">
                  <c:v>6.1</c:v>
                </c:pt>
                <c:pt idx="51">
                  <c:v>5.6</c:v>
                </c:pt>
                <c:pt idx="52">
                  <c:v>5.6</c:v>
                </c:pt>
                <c:pt idx="53">
                  <c:v>6.2</c:v>
                </c:pt>
                <c:pt idx="54">
                  <c:v>5.9</c:v>
                </c:pt>
                <c:pt idx="55">
                  <c:v>5.6</c:v>
                </c:pt>
                <c:pt idx="56">
                  <c:v>5.5</c:v>
                </c:pt>
                <c:pt idx="57">
                  <c:v>5.4</c:v>
                </c:pt>
                <c:pt idx="58">
                  <c:v>5.6</c:v>
                </c:pt>
                <c:pt idx="59">
                  <c:v>5.3</c:v>
                </c:pt>
                <c:pt idx="60">
                  <c:v>5.8</c:v>
                </c:pt>
                <c:pt idx="61">
                  <c:v>5.7</c:v>
                </c:pt>
                <c:pt idx="62">
                  <c:v>5.3</c:v>
                </c:pt>
                <c:pt idx="63">
                  <c:v>5.0999999999999996</c:v>
                </c:pt>
                <c:pt idx="64">
                  <c:v>5.0999999999999996</c:v>
                </c:pt>
                <c:pt idx="65">
                  <c:v>5.4</c:v>
                </c:pt>
                <c:pt idx="66">
                  <c:v>5.4</c:v>
                </c:pt>
                <c:pt idx="67">
                  <c:v>5.2</c:v>
                </c:pt>
                <c:pt idx="68">
                  <c:v>5.0999999999999996</c:v>
                </c:pt>
                <c:pt idx="69">
                  <c:v>4.8</c:v>
                </c:pt>
                <c:pt idx="70">
                  <c:v>5</c:v>
                </c:pt>
                <c:pt idx="71">
                  <c:v>4.8</c:v>
                </c:pt>
                <c:pt idx="72">
                  <c:v>5.0999999999999996</c:v>
                </c:pt>
                <c:pt idx="73">
                  <c:v>5.0999999999999996</c:v>
                </c:pt>
                <c:pt idx="74">
                  <c:v>4.8</c:v>
                </c:pt>
                <c:pt idx="75">
                  <c:v>4.7</c:v>
                </c:pt>
                <c:pt idx="76">
                  <c:v>4.8</c:v>
                </c:pt>
                <c:pt idx="77">
                  <c:v>5.2</c:v>
                </c:pt>
                <c:pt idx="78">
                  <c:v>5.2</c:v>
                </c:pt>
                <c:pt idx="79">
                  <c:v>4.8</c:v>
                </c:pt>
                <c:pt idx="80">
                  <c:v>4.7</c:v>
                </c:pt>
                <c:pt idx="81">
                  <c:v>4.3</c:v>
                </c:pt>
                <c:pt idx="82">
                  <c:v>4.4000000000000004</c:v>
                </c:pt>
                <c:pt idx="83">
                  <c:v>4</c:v>
                </c:pt>
                <c:pt idx="84">
                  <c:v>4.7</c:v>
                </c:pt>
                <c:pt idx="85">
                  <c:v>4.4000000000000004</c:v>
                </c:pt>
                <c:pt idx="86">
                  <c:v>4</c:v>
                </c:pt>
                <c:pt idx="87">
                  <c:v>3.9</c:v>
                </c:pt>
                <c:pt idx="88">
                  <c:v>4</c:v>
                </c:pt>
                <c:pt idx="89">
                  <c:v>4.5</c:v>
                </c:pt>
                <c:pt idx="90">
                  <c:v>4.5999999999999996</c:v>
                </c:pt>
                <c:pt idx="91">
                  <c:v>4.2</c:v>
                </c:pt>
                <c:pt idx="92">
                  <c:v>4.3</c:v>
                </c:pt>
                <c:pt idx="93">
                  <c:v>4.0999999999999996</c:v>
                </c:pt>
                <c:pt idx="94">
                  <c:v>4.0999999999999996</c:v>
                </c:pt>
                <c:pt idx="95">
                  <c:v>4.0999999999999996</c:v>
                </c:pt>
                <c:pt idx="96">
                  <c:v>4.5</c:v>
                </c:pt>
                <c:pt idx="97">
                  <c:v>4.3</c:v>
                </c:pt>
                <c:pt idx="98">
                  <c:v>4.3</c:v>
                </c:pt>
                <c:pt idx="99">
                  <c:v>4</c:v>
                </c:pt>
                <c:pt idx="100">
                  <c:v>4.5</c:v>
                </c:pt>
                <c:pt idx="101">
                  <c:v>5</c:v>
                </c:pt>
                <c:pt idx="102">
                  <c:v>5.2</c:v>
                </c:pt>
                <c:pt idx="103">
                  <c:v>5.3</c:v>
                </c:pt>
                <c:pt idx="104">
                  <c:v>5.0999999999999996</c:v>
                </c:pt>
                <c:pt idx="105">
                  <c:v>5.2</c:v>
                </c:pt>
                <c:pt idx="106">
                  <c:v>5.4</c:v>
                </c:pt>
                <c:pt idx="107">
                  <c:v>5.7</c:v>
                </c:pt>
                <c:pt idx="108">
                  <c:v>6.7</c:v>
                </c:pt>
                <c:pt idx="109">
                  <c:v>6.8</c:v>
                </c:pt>
                <c:pt idx="110">
                  <c:v>6.8</c:v>
                </c:pt>
                <c:pt idx="111">
                  <c:v>6.4</c:v>
                </c:pt>
                <c:pt idx="112">
                  <c:v>7.6</c:v>
                </c:pt>
                <c:pt idx="113">
                  <c:v>8.6999999999999993</c:v>
                </c:pt>
                <c:pt idx="114">
                  <c:v>8.6999999999999993</c:v>
                </c:pt>
                <c:pt idx="115">
                  <c:v>8.6</c:v>
                </c:pt>
                <c:pt idx="116">
                  <c:v>8.5</c:v>
                </c:pt>
                <c:pt idx="117">
                  <c:v>8.3000000000000007</c:v>
                </c:pt>
                <c:pt idx="118">
                  <c:v>8.1</c:v>
                </c:pt>
                <c:pt idx="119">
                  <c:v>8</c:v>
                </c:pt>
                <c:pt idx="120">
                  <c:v>8.6</c:v>
                </c:pt>
                <c:pt idx="121">
                  <c:v>8.4</c:v>
                </c:pt>
                <c:pt idx="122">
                  <c:v>8.3000000000000007</c:v>
                </c:pt>
                <c:pt idx="123">
                  <c:v>7.9</c:v>
                </c:pt>
                <c:pt idx="124">
                  <c:v>7.9</c:v>
                </c:pt>
                <c:pt idx="125">
                  <c:v>8.3000000000000007</c:v>
                </c:pt>
                <c:pt idx="126">
                  <c:v>8.3000000000000007</c:v>
                </c:pt>
                <c:pt idx="127">
                  <c:v>8.1</c:v>
                </c:pt>
                <c:pt idx="128">
                  <c:v>7.9</c:v>
                </c:pt>
                <c:pt idx="129">
                  <c:v>7.7</c:v>
                </c:pt>
                <c:pt idx="130">
                  <c:v>8</c:v>
                </c:pt>
                <c:pt idx="131">
                  <c:v>7.6</c:v>
                </c:pt>
                <c:pt idx="132">
                  <c:v>8.1</c:v>
                </c:pt>
                <c:pt idx="133">
                  <c:v>7.8</c:v>
                </c:pt>
                <c:pt idx="134">
                  <c:v>7.6</c:v>
                </c:pt>
                <c:pt idx="135">
                  <c:v>7.3</c:v>
                </c:pt>
                <c:pt idx="136">
                  <c:v>7.4</c:v>
                </c:pt>
                <c:pt idx="137">
                  <c:v>8.1999999999999993</c:v>
                </c:pt>
                <c:pt idx="138">
                  <c:v>8</c:v>
                </c:pt>
                <c:pt idx="139">
                  <c:v>7.8</c:v>
                </c:pt>
                <c:pt idx="140">
                  <c:v>7.6</c:v>
                </c:pt>
                <c:pt idx="141">
                  <c:v>7.3</c:v>
                </c:pt>
                <c:pt idx="142">
                  <c:v>6.9</c:v>
                </c:pt>
                <c:pt idx="143">
                  <c:v>6.7</c:v>
                </c:pt>
                <c:pt idx="144">
                  <c:v>7.1</c:v>
                </c:pt>
                <c:pt idx="145">
                  <c:v>6.9</c:v>
                </c:pt>
                <c:pt idx="146">
                  <c:v>6.7</c:v>
                </c:pt>
                <c:pt idx="147">
                  <c:v>6.3</c:v>
                </c:pt>
                <c:pt idx="148">
                  <c:v>6.6</c:v>
                </c:pt>
                <c:pt idx="149">
                  <c:v>7.1</c:v>
                </c:pt>
                <c:pt idx="150">
                  <c:v>7.1</c:v>
                </c:pt>
                <c:pt idx="151">
                  <c:v>6.8</c:v>
                </c:pt>
                <c:pt idx="152">
                  <c:v>6.2</c:v>
                </c:pt>
                <c:pt idx="153">
                  <c:v>6.1</c:v>
                </c:pt>
                <c:pt idx="154">
                  <c:v>5.9</c:v>
                </c:pt>
                <c:pt idx="155">
                  <c:v>6</c:v>
                </c:pt>
                <c:pt idx="156">
                  <c:v>6.9</c:v>
                </c:pt>
                <c:pt idx="157">
                  <c:v>6.4</c:v>
                </c:pt>
                <c:pt idx="158">
                  <c:v>6.2</c:v>
                </c:pt>
                <c:pt idx="159">
                  <c:v>5.8</c:v>
                </c:pt>
                <c:pt idx="160">
                  <c:v>6.1</c:v>
                </c:pt>
                <c:pt idx="161">
                  <c:v>6.7</c:v>
                </c:pt>
                <c:pt idx="162">
                  <c:v>6.5</c:v>
                </c:pt>
                <c:pt idx="163">
                  <c:v>6.1</c:v>
                </c:pt>
                <c:pt idx="164">
                  <c:v>6</c:v>
                </c:pt>
                <c:pt idx="165">
                  <c:v>5.9</c:v>
                </c:pt>
                <c:pt idx="166">
                  <c:v>5.5</c:v>
                </c:pt>
                <c:pt idx="167">
                  <c:v>5.2</c:v>
                </c:pt>
                <c:pt idx="168">
                  <c:v>5.6</c:v>
                </c:pt>
                <c:pt idx="169">
                  <c:v>5.6</c:v>
                </c:pt>
                <c:pt idx="170">
                  <c:v>5.4</c:v>
                </c:pt>
                <c:pt idx="171">
                  <c:v>4.7</c:v>
                </c:pt>
                <c:pt idx="172">
                  <c:v>5</c:v>
                </c:pt>
                <c:pt idx="173">
                  <c:v>5.3</c:v>
                </c:pt>
                <c:pt idx="174">
                  <c:v>5.5</c:v>
                </c:pt>
                <c:pt idx="175">
                  <c:v>5.3</c:v>
                </c:pt>
                <c:pt idx="176">
                  <c:v>4.9000000000000004</c:v>
                </c:pt>
                <c:pt idx="177">
                  <c:v>4.5999999999999996</c:v>
                </c:pt>
                <c:pt idx="178">
                  <c:v>4.4000000000000004</c:v>
                </c:pt>
                <c:pt idx="179">
                  <c:v>4</c:v>
                </c:pt>
                <c:pt idx="180">
                  <c:v>4.5</c:v>
                </c:pt>
                <c:pt idx="181">
                  <c:v>4.2</c:v>
                </c:pt>
                <c:pt idx="182">
                  <c:v>4.0999999999999996</c:v>
                </c:pt>
                <c:pt idx="183">
                  <c:v>3.7</c:v>
                </c:pt>
                <c:pt idx="184">
                  <c:v>4</c:v>
                </c:pt>
                <c:pt idx="185">
                  <c:v>4.3</c:v>
                </c:pt>
                <c:pt idx="186">
                  <c:v>4.3</c:v>
                </c:pt>
                <c:pt idx="187">
                  <c:v>4.0999999999999996</c:v>
                </c:pt>
                <c:pt idx="188">
                  <c:v>4</c:v>
                </c:pt>
                <c:pt idx="189">
                  <c:v>3.9</c:v>
                </c:pt>
                <c:pt idx="190">
                  <c:v>3.9</c:v>
                </c:pt>
                <c:pt idx="191">
                  <c:v>3.6</c:v>
                </c:pt>
                <c:pt idx="192">
                  <c:v>3.8</c:v>
                </c:pt>
                <c:pt idx="193">
                  <c:v>3.8</c:v>
                </c:pt>
                <c:pt idx="194">
                  <c:v>3.8</c:v>
                </c:pt>
                <c:pt idx="195">
                  <c:v>3.6</c:v>
                </c:pt>
                <c:pt idx="196">
                  <c:v>3.6</c:v>
                </c:pt>
                <c:pt idx="197">
                  <c:v>4.0999999999999996</c:v>
                </c:pt>
                <c:pt idx="198">
                  <c:v>4.2</c:v>
                </c:pt>
                <c:pt idx="199">
                  <c:v>4.0999999999999996</c:v>
                </c:pt>
                <c:pt idx="200">
                  <c:v>4.0999999999999996</c:v>
                </c:pt>
                <c:pt idx="201">
                  <c:v>3.9</c:v>
                </c:pt>
                <c:pt idx="202">
                  <c:v>3.7</c:v>
                </c:pt>
                <c:pt idx="203">
                  <c:v>3.7</c:v>
                </c:pt>
                <c:pt idx="204">
                  <c:v>4.0999999999999996</c:v>
                </c:pt>
                <c:pt idx="205">
                  <c:v>4.2</c:v>
                </c:pt>
                <c:pt idx="206">
                  <c:v>4</c:v>
                </c:pt>
                <c:pt idx="207">
                  <c:v>3.6</c:v>
                </c:pt>
                <c:pt idx="208">
                  <c:v>3.6</c:v>
                </c:pt>
                <c:pt idx="209">
                  <c:v>4</c:v>
                </c:pt>
                <c:pt idx="210">
                  <c:v>3.9</c:v>
                </c:pt>
                <c:pt idx="211">
                  <c:v>3.9</c:v>
                </c:pt>
                <c:pt idx="212">
                  <c:v>3.5</c:v>
                </c:pt>
                <c:pt idx="213">
                  <c:v>3.3</c:v>
                </c:pt>
                <c:pt idx="214">
                  <c:v>3.4</c:v>
                </c:pt>
                <c:pt idx="215">
                  <c:v>3.3</c:v>
                </c:pt>
                <c:pt idx="216">
                  <c:v>3.7</c:v>
                </c:pt>
                <c:pt idx="217">
                  <c:v>3.8</c:v>
                </c:pt>
                <c:pt idx="218">
                  <c:v>3.7</c:v>
                </c:pt>
                <c:pt idx="219">
                  <c:v>3.4</c:v>
                </c:pt>
                <c:pt idx="220">
                  <c:v>3.3</c:v>
                </c:pt>
                <c:pt idx="221">
                  <c:v>3.9</c:v>
                </c:pt>
                <c:pt idx="222">
                  <c:v>3.8</c:v>
                </c:pt>
                <c:pt idx="223">
                  <c:v>3.7</c:v>
                </c:pt>
                <c:pt idx="224">
                  <c:v>3.5</c:v>
                </c:pt>
                <c:pt idx="225">
                  <c:v>3.3</c:v>
                </c:pt>
                <c:pt idx="226">
                  <c:v>3.3</c:v>
                </c:pt>
                <c:pt idx="227">
                  <c:v>3.3</c:v>
                </c:pt>
                <c:pt idx="228">
                  <c:v>3.9</c:v>
                </c:pt>
                <c:pt idx="229">
                  <c:v>3.5</c:v>
                </c:pt>
                <c:pt idx="230">
                  <c:v>3.4</c:v>
                </c:pt>
                <c:pt idx="231">
                  <c:v>2.9</c:v>
                </c:pt>
                <c:pt idx="232">
                  <c:v>3</c:v>
                </c:pt>
                <c:pt idx="233">
                  <c:v>3.5</c:v>
                </c:pt>
                <c:pt idx="234">
                  <c:v>3.6</c:v>
                </c:pt>
                <c:pt idx="235">
                  <c:v>3.4</c:v>
                </c:pt>
                <c:pt idx="236">
                  <c:v>3.2</c:v>
                </c:pt>
                <c:pt idx="237">
                  <c:v>3.1</c:v>
                </c:pt>
                <c:pt idx="238">
                  <c:v>3</c:v>
                </c:pt>
                <c:pt idx="239">
                  <c:v>2.8</c:v>
                </c:pt>
                <c:pt idx="240">
                  <c:v>3.2</c:v>
                </c:pt>
                <c:pt idx="241">
                  <c:v>3.1</c:v>
                </c:pt>
                <c:pt idx="242">
                  <c:v>4.9000000000000004</c:v>
                </c:pt>
                <c:pt idx="243">
                  <c:v>11.9</c:v>
                </c:pt>
                <c:pt idx="244">
                  <c:v>11.5</c:v>
                </c:pt>
                <c:pt idx="245">
                  <c:v>10</c:v>
                </c:pt>
                <c:pt idx="246">
                  <c:v>9</c:v>
                </c:pt>
                <c:pt idx="247">
                  <c:v>7.2</c:v>
                </c:pt>
                <c:pt idx="248">
                  <c:v>6.8</c:v>
                </c:pt>
                <c:pt idx="249">
                  <c:v>5.9</c:v>
                </c:pt>
                <c:pt idx="250">
                  <c:v>6.1</c:v>
                </c:pt>
                <c:pt idx="251">
                  <c:v>6</c:v>
                </c:pt>
                <c:pt idx="252">
                  <c:v>6.3</c:v>
                </c:pt>
                <c:pt idx="253">
                  <c:v>6.2</c:v>
                </c:pt>
                <c:pt idx="254">
                  <c:v>5.9</c:v>
                </c:pt>
                <c:pt idx="255">
                  <c:v>5.3</c:v>
                </c:pt>
                <c:pt idx="256">
                  <c:v>5.0999999999999996</c:v>
                </c:pt>
                <c:pt idx="257">
                  <c:v>5.7</c:v>
                </c:pt>
                <c:pt idx="258">
                  <c:v>5.2</c:v>
                </c:pt>
                <c:pt idx="259">
                  <c:v>4.9000000000000004</c:v>
                </c:pt>
                <c:pt idx="260">
                  <c:v>4.5</c:v>
                </c:pt>
                <c:pt idx="261">
                  <c:v>4.2</c:v>
                </c:pt>
                <c:pt idx="262">
                  <c:v>3.9</c:v>
                </c:pt>
                <c:pt idx="263">
                  <c:v>3.6</c:v>
                </c:pt>
                <c:pt idx="264">
                  <c:v>4.0999999999999996</c:v>
                </c:pt>
                <c:pt idx="265">
                  <c:v>4.0999999999999996</c:v>
                </c:pt>
                <c:pt idx="266">
                  <c:v>3.4</c:v>
                </c:pt>
              </c:numCache>
            </c:numRef>
          </c:val>
          <c:smooth val="0"/>
          <c:extLst>
            <c:ext xmlns:c16="http://schemas.microsoft.com/office/drawing/2014/chart" uri="{C3380CC4-5D6E-409C-BE32-E72D297353CC}">
              <c16:uniqueId val="{00000000-18AB-48E5-9D3A-507432300141}"/>
            </c:ext>
          </c:extLst>
        </c:ser>
        <c:dLbls>
          <c:showLegendKey val="0"/>
          <c:showVal val="0"/>
          <c:showCatName val="0"/>
          <c:showSerName val="0"/>
          <c:showPercent val="0"/>
          <c:showBubbleSize val="0"/>
        </c:dLbls>
        <c:smooth val="0"/>
        <c:axId val="951238352"/>
        <c:axId val="951238744"/>
      </c:lineChart>
      <c:catAx>
        <c:axId val="9512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1238744"/>
        <c:crosses val="autoZero"/>
        <c:auto val="1"/>
        <c:lblAlgn val="ctr"/>
        <c:lblOffset val="100"/>
        <c:noMultiLvlLbl val="0"/>
      </c:catAx>
      <c:valAx>
        <c:axId val="951238744"/>
        <c:scaling>
          <c:orientation val="minMax"/>
          <c:min val="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Unemployment % Rate</a:t>
                </a:r>
              </a:p>
            </c:rich>
          </c:tx>
          <c:layout>
            <c:manualLayout>
              <c:xMode val="edge"/>
              <c:yMode val="edge"/>
              <c:x val="4.1778993727478982E-3"/>
              <c:y val="0.3725580737806311"/>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1238352"/>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0.16667</cdr:x>
      <cdr:y>0.0628</cdr:y>
    </cdr:from>
    <cdr:to>
      <cdr:x>0.63333</cdr:x>
      <cdr:y>0.27316</cdr:y>
    </cdr:to>
    <cdr:sp macro="" textlink="">
      <cdr:nvSpPr>
        <cdr:cNvPr id="3" name="Rectangle 2"/>
        <cdr:cNvSpPr>
          <a:spLocks xmlns:a="http://schemas.openxmlformats.org/drawingml/2006/main" noChangeArrowheads="1"/>
        </cdr:cNvSpPr>
      </cdr:nvSpPr>
      <cdr:spPr bwMode="auto">
        <a:xfrm xmlns:a="http://schemas.openxmlformats.org/drawingml/2006/main">
          <a:off x="1524000" y="324106"/>
          <a:ext cx="4267200" cy="1085555"/>
        </a:xfrm>
        <a:prstGeom xmlns:a="http://schemas.openxmlformats.org/drawingml/2006/main" prst="rect">
          <a:avLst/>
        </a:prstGeom>
        <a:gradFill xmlns:a="http://schemas.openxmlformats.org/drawingml/2006/main">
          <a:gsLst>
            <a:gs pos="0">
              <a:srgbClr val="4F81BD">
                <a:tint val="66000"/>
                <a:satMod val="160000"/>
                <a:alpha val="82000"/>
              </a:srgbClr>
            </a:gs>
            <a:gs pos="50000">
              <a:srgbClr val="4F81BD">
                <a:tint val="44500"/>
                <a:satMod val="160000"/>
              </a:srgbClr>
            </a:gs>
            <a:gs pos="100000">
              <a:srgbClr val="4F81BD">
                <a:tint val="23500"/>
                <a:satMod val="160000"/>
              </a:srgbClr>
            </a:gs>
          </a:gsLst>
          <a:lin ang="5400000" scaled="0"/>
        </a:gradFill>
        <a:ln xmlns:a="http://schemas.openxmlformats.org/drawingml/2006/main" w="9525" cap="flat" cmpd="sng" algn="ctr">
          <a:solidFill>
            <a:srgbClr val="00391F"/>
          </a:solidFill>
          <a:prstDash val="solid"/>
          <a:headEnd/>
          <a:tailEnd/>
        </a:ln>
        <a:effectLst xmlns:a="http://schemas.openxmlformats.org/drawingml/2006/main">
          <a:outerShdw blurRad="40000" dist="20000" dir="5400000" rotWithShape="0">
            <a:srgbClr val="000000">
              <a:alpha val="38000"/>
            </a:srgbClr>
          </a:outerShdw>
        </a:effectLst>
      </cdr:spPr>
      <cdr:txBody>
        <a:bodyPr xmlns:a="http://schemas.openxmlformats.org/drawingml/2006/main" wrap="square" lIns="92075" tIns="46038" rIns="92075" bIns="46038">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lvl="0" algn="ctr" eaLnBrk="0" hangingPunct="0">
            <a:defRPr/>
          </a:pPr>
          <a:r>
            <a:rPr kumimoji="0" lang="en-US" sz="1800" b="0" i="0" u="none" strike="noStrike" kern="0" cap="none" spc="0" normalizeH="0" baseline="0" noProof="0" dirty="0">
              <a:ln>
                <a:noFill/>
              </a:ln>
              <a:effectLst/>
              <a:uLnTx/>
              <a:uFillTx/>
              <a:latin typeface="Trebuchet MS" pitchFamily="34" charset="0"/>
            </a:rPr>
            <a:t>Annual Starts: </a:t>
          </a:r>
          <a:r>
            <a:rPr lang="en-US" sz="1800" dirty="0">
              <a:solidFill>
                <a:srgbClr val="000000"/>
              </a:solidFill>
              <a:latin typeface="Trebuchet MS" panose="020B0603020202020204" pitchFamily="34" charset="0"/>
            </a:rPr>
            <a:t>58,848 (+</a:t>
          </a:r>
          <a:r>
            <a:rPr lang="en-US" sz="1800" kern="0" noProof="0" dirty="0">
              <a:latin typeface="Trebuchet MS" pitchFamily="34" charset="0"/>
            </a:rPr>
            <a:t>11.1% YoY)</a:t>
          </a:r>
          <a:endParaRPr kumimoji="0" lang="en-US" sz="1800" b="0" i="0" u="none" strike="noStrike" kern="0" cap="none" spc="0" normalizeH="0" baseline="0" noProof="0" dirty="0">
            <a:ln>
              <a:noFill/>
            </a:ln>
            <a:effectLst/>
            <a:uLnTx/>
            <a:uFillTx/>
            <a:latin typeface="Trebuchet MS" pitchFamily="34" charset="0"/>
          </a:endParaRPr>
        </a:p>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Trebuchet MS" pitchFamily="34" charset="0"/>
            </a:rPr>
            <a:t>Annual Closings: </a:t>
          </a:r>
          <a:r>
            <a:rPr lang="en-US" sz="1800" dirty="0">
              <a:latin typeface="Trebuchet MS" pitchFamily="34" charset="0"/>
            </a:rPr>
            <a:t>46,419 (+3.8% YoY)</a:t>
          </a:r>
        </a:p>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Trebuchet MS" pitchFamily="34" charset="0"/>
            </a:rPr>
            <a:t>Lot Deliveries: 59,073 (+16.3% YoY)</a:t>
          </a:r>
        </a:p>
        <a:p xmlns:a="http://schemas.openxmlformats.org/drawingml/2006/main">
          <a:pPr marL="0" marR="0" lvl="0" indent="0" algn="ctr" defTabSz="914400" eaLnBrk="0" fontAlgn="auto" latinLnBrk="0" hangingPunct="0">
            <a:lnSpc>
              <a:spcPct val="100000"/>
            </a:lnSpc>
            <a:spcBef>
              <a:spcPts val="0"/>
            </a:spcBef>
            <a:spcAft>
              <a:spcPts val="0"/>
            </a:spcAft>
            <a:buClrTx/>
            <a:buSzTx/>
            <a:buFontTx/>
            <a:buNone/>
            <a:tabLst/>
            <a:defRPr/>
          </a:pPr>
          <a:r>
            <a:rPr lang="en-US" sz="1050" i="1" dirty="0">
              <a:solidFill>
                <a:srgbClr val="0000FF"/>
              </a:solidFill>
              <a:latin typeface="Trebuchet MS" pitchFamily="34" charset="0"/>
            </a:rPr>
            <a:t>Current Start Pace is </a:t>
          </a:r>
          <a:r>
            <a:rPr lang="en-US" sz="1050" b="1" i="1" dirty="0">
              <a:solidFill>
                <a:srgbClr val="0000FF"/>
              </a:solidFill>
              <a:latin typeface="Trebuchet MS" pitchFamily="34" charset="0"/>
            </a:rPr>
            <a:t>15.4%</a:t>
          </a:r>
          <a:r>
            <a:rPr lang="en-US" sz="1050" i="1" dirty="0">
              <a:solidFill>
                <a:srgbClr val="0000FF"/>
              </a:solidFill>
              <a:latin typeface="Trebuchet MS" pitchFamily="34" charset="0"/>
            </a:rPr>
            <a:t> above previous cycle peak</a:t>
          </a:r>
          <a:endParaRPr kumimoji="0" lang="en-US" sz="1050" b="0" i="1" u="none" strike="noStrike" kern="0" cap="none" spc="0" normalizeH="0" baseline="0" noProof="0" dirty="0">
            <a:ln>
              <a:noFill/>
            </a:ln>
            <a:solidFill>
              <a:srgbClr val="0000FF"/>
            </a:solidFill>
            <a:effectLst/>
            <a:uLnTx/>
            <a:uFillTx/>
            <a:latin typeface="Trebuchet MS" pitchFamily="34" charset="0"/>
          </a:endParaRPr>
        </a:p>
      </cdr:txBody>
    </cdr:sp>
  </cdr:relSizeAnchor>
  <cdr:relSizeAnchor xmlns:cdr="http://schemas.openxmlformats.org/drawingml/2006/chartDrawing">
    <cdr:from>
      <cdr:x>0.96375</cdr:x>
      <cdr:y>0.13943</cdr:y>
    </cdr:from>
    <cdr:to>
      <cdr:x>0.98875</cdr:x>
      <cdr:y>0.27232</cdr:y>
    </cdr:to>
    <cdr:sp macro="" textlink="">
      <cdr:nvSpPr>
        <cdr:cNvPr id="2" name="Arrow: Left-Right 1">
          <a:extLst xmlns:a="http://schemas.openxmlformats.org/drawingml/2006/main">
            <a:ext uri="{FF2B5EF4-FFF2-40B4-BE49-F238E27FC236}">
              <a16:creationId xmlns:a16="http://schemas.microsoft.com/office/drawing/2014/main" id="{18203F25-8951-4BCB-9535-AA70AD836F0E}"/>
            </a:ext>
          </a:extLst>
        </cdr:cNvPr>
        <cdr:cNvSpPr/>
      </cdr:nvSpPr>
      <cdr:spPr>
        <a:xfrm xmlns:a="http://schemas.openxmlformats.org/drawingml/2006/main" rot="16200000">
          <a:off x="8583960" y="948170"/>
          <a:ext cx="685799" cy="228600"/>
        </a:xfrm>
        <a:prstGeom xmlns:a="http://schemas.openxmlformats.org/drawingml/2006/main" prst="leftRightArrow">
          <a:avLst/>
        </a:prstGeom>
        <a:solidFill xmlns:a="http://schemas.openxmlformats.org/drawingml/2006/main">
          <a:schemeClr val="accent2">
            <a:alpha val="50000"/>
          </a:schemeClr>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0.70287</cdr:x>
      <cdr:y>0.15636</cdr:y>
    </cdr:from>
    <cdr:to>
      <cdr:x>0.94236</cdr:x>
      <cdr:y>0.15637</cdr:y>
    </cdr:to>
    <cdr:cxnSp macro="">
      <cdr:nvCxnSpPr>
        <cdr:cNvPr id="2" name="Straight Arrow Connector 1">
          <a:extLst xmlns:a="http://schemas.openxmlformats.org/drawingml/2006/main">
            <a:ext uri="{FF2B5EF4-FFF2-40B4-BE49-F238E27FC236}">
              <a16:creationId xmlns:a16="http://schemas.microsoft.com/office/drawing/2014/main" id="{1FC79025-C998-49FE-861C-9F75720E30F2}"/>
            </a:ext>
          </a:extLst>
        </cdr:cNvPr>
        <cdr:cNvCxnSpPr>
          <a:cxnSpLocks xmlns:a="http://schemas.openxmlformats.org/drawingml/2006/main"/>
        </cdr:cNvCxnSpPr>
      </cdr:nvCxnSpPr>
      <cdr:spPr>
        <a:xfrm xmlns:a="http://schemas.openxmlformats.org/drawingml/2006/main" flipV="1">
          <a:off x="3163378" y="782549"/>
          <a:ext cx="1077890" cy="1"/>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386" tIns="45693" rIns="91386" bIns="45693" rtlCol="0"/>
          <a:lstStyle>
            <a:lvl1pPr algn="l">
              <a:defRPr sz="1200"/>
            </a:lvl1pPr>
          </a:lstStyle>
          <a:p>
            <a:endParaRPr lang="en-US" dirty="0"/>
          </a:p>
        </p:txBody>
      </p:sp>
      <p:sp>
        <p:nvSpPr>
          <p:cNvPr id="3" name="Date Placeholder 2"/>
          <p:cNvSpPr>
            <a:spLocks noGrp="1"/>
          </p:cNvSpPr>
          <p:nvPr>
            <p:ph type="dt" sz="quarter" idx="1"/>
          </p:nvPr>
        </p:nvSpPr>
        <p:spPr>
          <a:xfrm>
            <a:off x="3970342" y="0"/>
            <a:ext cx="3038475" cy="465138"/>
          </a:xfrm>
          <a:prstGeom prst="rect">
            <a:avLst/>
          </a:prstGeom>
        </p:spPr>
        <p:txBody>
          <a:bodyPr vert="horz" lIns="91386" tIns="45693" rIns="91386" bIns="45693" rtlCol="0"/>
          <a:lstStyle>
            <a:lvl1pPr algn="r">
              <a:defRPr sz="1200"/>
            </a:lvl1pPr>
          </a:lstStyle>
          <a:p>
            <a:fld id="{FFB0E421-748D-44B4-A174-7C58D5910E04}" type="datetimeFigureOut">
              <a:rPr lang="en-US" smtClean="0"/>
              <a:pPr/>
              <a:t>6/8/2022</a:t>
            </a:fld>
            <a:endParaRPr lang="en-US" dirty="0"/>
          </a:p>
        </p:txBody>
      </p:sp>
      <p:sp>
        <p:nvSpPr>
          <p:cNvPr id="4" name="Footer Placeholder 3"/>
          <p:cNvSpPr>
            <a:spLocks noGrp="1"/>
          </p:cNvSpPr>
          <p:nvPr>
            <p:ph type="ftr" sz="quarter" idx="2"/>
          </p:nvPr>
        </p:nvSpPr>
        <p:spPr>
          <a:xfrm>
            <a:off x="4" y="8829675"/>
            <a:ext cx="3038475" cy="465138"/>
          </a:xfrm>
          <a:prstGeom prst="rect">
            <a:avLst/>
          </a:prstGeom>
        </p:spPr>
        <p:txBody>
          <a:bodyPr vert="horz" lIns="91386" tIns="45693" rIns="91386" bIns="456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5"/>
            <a:ext cx="3038475" cy="465138"/>
          </a:xfrm>
          <a:prstGeom prst="rect">
            <a:avLst/>
          </a:prstGeom>
        </p:spPr>
        <p:txBody>
          <a:bodyPr vert="horz" lIns="91386" tIns="45693" rIns="91386" bIns="45693" rtlCol="0" anchor="b"/>
          <a:lstStyle>
            <a:lvl1pPr algn="r">
              <a:defRPr sz="1200"/>
            </a:lvl1pPr>
          </a:lstStyle>
          <a:p>
            <a:fld id="{A4757DD7-2014-464C-92E1-EBEDB42B106D}" type="slidenum">
              <a:rPr lang="en-US" smtClean="0"/>
              <a:pPr/>
              <a:t>‹#›</a:t>
            </a:fld>
            <a:endParaRPr lang="en-US" dirty="0"/>
          </a:p>
        </p:txBody>
      </p:sp>
    </p:spTree>
    <p:extLst>
      <p:ext uri="{BB962C8B-B14F-4D97-AF65-F5344CB8AC3E}">
        <p14:creationId xmlns:p14="http://schemas.microsoft.com/office/powerpoint/2010/main" val="189662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22" tIns="46562" rIns="93122" bIns="4656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22" tIns="46562" rIns="93122" bIns="46562" rtlCol="0"/>
          <a:lstStyle>
            <a:lvl1pPr algn="r">
              <a:defRPr sz="1200"/>
            </a:lvl1pPr>
          </a:lstStyle>
          <a:p>
            <a:fld id="{DA5223F8-F377-456E-987E-84E34509401C}" type="datetimeFigureOut">
              <a:rPr lang="en-US" smtClean="0"/>
              <a:pPr/>
              <a:t>6/8/2022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22" tIns="46562" rIns="93122" bIns="4656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22" tIns="46562" rIns="93122" bIns="465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22" tIns="46562" rIns="93122" bIns="465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22" tIns="46562" rIns="93122" bIns="46562" rtlCol="0" anchor="b"/>
          <a:lstStyle>
            <a:lvl1pPr algn="r">
              <a:defRPr sz="1200"/>
            </a:lvl1pPr>
          </a:lstStyle>
          <a:p>
            <a:fld id="{183F421E-8E4D-488A-96C5-A54C25E2137E}" type="slidenum">
              <a:rPr lang="en-US" smtClean="0"/>
              <a:pPr/>
              <a:t>‹#›</a:t>
            </a:fld>
            <a:endParaRPr lang="en-US" dirty="0"/>
          </a:p>
        </p:txBody>
      </p:sp>
    </p:spTree>
    <p:extLst>
      <p:ext uri="{BB962C8B-B14F-4D97-AF65-F5344CB8AC3E}">
        <p14:creationId xmlns:p14="http://schemas.microsoft.com/office/powerpoint/2010/main" val="301348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3F421E-8E4D-488A-96C5-A54C25E2137E}" type="slidenum">
              <a:rPr lang="en-US" smtClean="0"/>
              <a:pPr/>
              <a:t>1</a:t>
            </a:fld>
            <a:endParaRPr lang="en-US" dirty="0"/>
          </a:p>
        </p:txBody>
      </p:sp>
    </p:spTree>
    <p:extLst>
      <p:ext uri="{BB962C8B-B14F-4D97-AF65-F5344CB8AC3E}">
        <p14:creationId xmlns:p14="http://schemas.microsoft.com/office/powerpoint/2010/main" val="298595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2766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9619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557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i="1" dirty="0">
              <a:latin typeface="Trebuchet MS"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132"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132"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1559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latin typeface="Trebuchet MS" pitchFamily="34" charset="0"/>
              </a:rPr>
              <a:t> </a:t>
            </a:r>
            <a:endParaRPr lang="en-US" dirty="0"/>
          </a:p>
        </p:txBody>
      </p:sp>
      <p:sp>
        <p:nvSpPr>
          <p:cNvPr id="4" name="Slide Number Placeholder 3"/>
          <p:cNvSpPr>
            <a:spLocks noGrp="1"/>
          </p:cNvSpPr>
          <p:nvPr>
            <p:ph type="sldNum" sz="quarter" idx="10"/>
          </p:nvPr>
        </p:nvSpPr>
        <p:spPr/>
        <p:txBody>
          <a:bodyPr/>
          <a:lstStyle/>
          <a:p>
            <a:fld id="{183F421E-8E4D-488A-96C5-A54C25E2137E}" type="slidenum">
              <a:rPr lang="en-US" smtClean="0"/>
              <a:pPr/>
              <a:t>16</a:t>
            </a:fld>
            <a:endParaRPr lang="en-US" dirty="0"/>
          </a:p>
        </p:txBody>
      </p:sp>
    </p:spTree>
    <p:extLst>
      <p:ext uri="{BB962C8B-B14F-4D97-AF65-F5344CB8AC3E}">
        <p14:creationId xmlns:p14="http://schemas.microsoft.com/office/powerpoint/2010/main" val="140394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83F421E-8E4D-488A-96C5-A54C25E2137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0394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152"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152"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85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83F421E-8E4D-488A-96C5-A54C25E2137E}" type="slidenum">
              <a:rPr lang="en-US" sz="1800" kern="0">
                <a:solidFill>
                  <a:prstClr val="black"/>
                </a:solidFill>
              </a:rPr>
              <a:pPr defTabSz="914266">
                <a:defRPr/>
              </a:pPr>
              <a:t>19</a:t>
            </a:fld>
            <a:endParaRPr lang="en-US" sz="1800" kern="0" dirty="0">
              <a:solidFill>
                <a:prstClr val="black"/>
              </a:solidFill>
            </a:endParaRPr>
          </a:p>
        </p:txBody>
      </p:sp>
    </p:spTree>
    <p:extLst>
      <p:ext uri="{BB962C8B-B14F-4D97-AF65-F5344CB8AC3E}">
        <p14:creationId xmlns:p14="http://schemas.microsoft.com/office/powerpoint/2010/main" val="543590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ebuchet MS" pitchFamily="34" charset="0"/>
              </a:rPr>
              <a:t> </a:t>
            </a:r>
          </a:p>
          <a:p>
            <a:endParaRPr lang="en-US" dirty="0"/>
          </a:p>
        </p:txBody>
      </p:sp>
      <p:sp>
        <p:nvSpPr>
          <p:cNvPr id="4" name="Slide Number Placeholder 3"/>
          <p:cNvSpPr>
            <a:spLocks noGrp="1"/>
          </p:cNvSpPr>
          <p:nvPr>
            <p:ph type="sldNum" sz="quarter" idx="10"/>
          </p:nvPr>
        </p:nvSpPr>
        <p:spPr/>
        <p:txBody>
          <a:bodyPr/>
          <a:lstStyle/>
          <a:p>
            <a:fld id="{183F421E-8E4D-488A-96C5-A54C25E2137E}" type="slidenum">
              <a:rPr lang="en-US" smtClean="0"/>
              <a:pPr/>
              <a:t>20</a:t>
            </a:fld>
            <a:endParaRPr lang="en-US" dirty="0"/>
          </a:p>
        </p:txBody>
      </p:sp>
    </p:spTree>
    <p:extLst>
      <p:ext uri="{BB962C8B-B14F-4D97-AF65-F5344CB8AC3E}">
        <p14:creationId xmlns:p14="http://schemas.microsoft.com/office/powerpoint/2010/main" val="112814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ebuchet MS" pitchFamily="34" charset="0"/>
              </a:rPr>
              <a:t> </a:t>
            </a:r>
          </a:p>
          <a:p>
            <a:endParaRPr lang="en-US" dirty="0"/>
          </a:p>
        </p:txBody>
      </p:sp>
      <p:sp>
        <p:nvSpPr>
          <p:cNvPr id="4" name="Slide Number Placeholder 3"/>
          <p:cNvSpPr>
            <a:spLocks noGrp="1"/>
          </p:cNvSpPr>
          <p:nvPr>
            <p:ph type="sldNum" sz="quarter" idx="10"/>
          </p:nvPr>
        </p:nvSpPr>
        <p:spPr/>
        <p:txBody>
          <a:bodyPr/>
          <a:lstStyle/>
          <a:p>
            <a:fld id="{183F421E-8E4D-488A-96C5-A54C25E2137E}" type="slidenum">
              <a:rPr lang="en-US" smtClean="0"/>
              <a:pPr/>
              <a:t>21</a:t>
            </a:fld>
            <a:endParaRPr lang="en-US" dirty="0"/>
          </a:p>
        </p:txBody>
      </p:sp>
    </p:spTree>
    <p:extLst>
      <p:ext uri="{BB962C8B-B14F-4D97-AF65-F5344CB8AC3E}">
        <p14:creationId xmlns:p14="http://schemas.microsoft.com/office/powerpoint/2010/main" val="269639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800" b="0" i="0" u="none" strike="noStrike" kern="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949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83F421E-8E4D-488A-96C5-A54C25E2137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9113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35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48368">
              <a:defRPr/>
            </a:pPr>
            <a:fld id="{183F421E-8E4D-488A-96C5-A54C25E2137E}" type="slidenum">
              <a:rPr lang="en-US" sz="1900" kern="0">
                <a:solidFill>
                  <a:sysClr val="windowText" lastClr="000000"/>
                </a:solidFill>
              </a:rPr>
              <a:pPr defTabSz="948368">
                <a:defRPr/>
              </a:pPr>
              <a:t>24</a:t>
            </a:fld>
            <a:endParaRPr lang="en-US" sz="1900" kern="0" dirty="0">
              <a:solidFill>
                <a:sysClr val="windowText" lastClr="000000"/>
              </a:solidFill>
            </a:endParaRPr>
          </a:p>
        </p:txBody>
      </p:sp>
    </p:spTree>
    <p:extLst>
      <p:ext uri="{BB962C8B-B14F-4D97-AF65-F5344CB8AC3E}">
        <p14:creationId xmlns:p14="http://schemas.microsoft.com/office/powerpoint/2010/main" val="346518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85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738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rebuchet MS" panose="020B0603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34205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758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5"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5"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51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5"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0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5"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72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857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5"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73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83F421E-8E4D-488A-96C5-A54C25E2137E}" type="slidenum">
              <a:rPr kumimoji="0" lang="en-US" sz="1800" b="0" i="0" u="none" strike="noStrike" kern="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94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873" eaLnBrk="0" hangingPunct="0">
              <a:defRPr sz="2400">
                <a:solidFill>
                  <a:schemeClr val="tx1"/>
                </a:solidFill>
                <a:latin typeface="Times New Roman" pitchFamily="18" charset="0"/>
              </a:defRPr>
            </a:lvl1pPr>
            <a:lvl2pPr marL="756734" indent="-291051" defTabSz="979873" eaLnBrk="0" hangingPunct="0">
              <a:defRPr sz="2400">
                <a:solidFill>
                  <a:schemeClr val="tx1"/>
                </a:solidFill>
                <a:latin typeface="Times New Roman" pitchFamily="18" charset="0"/>
              </a:defRPr>
            </a:lvl2pPr>
            <a:lvl3pPr marL="1164206" indent="-232842" defTabSz="979873" eaLnBrk="0" hangingPunct="0">
              <a:defRPr sz="2400">
                <a:solidFill>
                  <a:schemeClr val="tx1"/>
                </a:solidFill>
                <a:latin typeface="Times New Roman" pitchFamily="18" charset="0"/>
              </a:defRPr>
            </a:lvl3pPr>
            <a:lvl4pPr marL="1629887" indent="-232842" defTabSz="979873" eaLnBrk="0" hangingPunct="0">
              <a:defRPr sz="2400">
                <a:solidFill>
                  <a:schemeClr val="tx1"/>
                </a:solidFill>
                <a:latin typeface="Times New Roman" pitchFamily="18" charset="0"/>
              </a:defRPr>
            </a:lvl4pPr>
            <a:lvl5pPr marL="2095570" indent="-232842" defTabSz="979873" eaLnBrk="0" hangingPunct="0">
              <a:defRPr sz="2400">
                <a:solidFill>
                  <a:schemeClr val="tx1"/>
                </a:solidFill>
                <a:latin typeface="Times New Roman" pitchFamily="18" charset="0"/>
              </a:defRPr>
            </a:lvl5pPr>
            <a:lvl6pPr marL="2561252" indent="-232842" defTabSz="979873" eaLnBrk="0" fontAlgn="base" hangingPunct="0">
              <a:spcBef>
                <a:spcPct val="0"/>
              </a:spcBef>
              <a:spcAft>
                <a:spcPct val="0"/>
              </a:spcAft>
              <a:defRPr sz="2400">
                <a:solidFill>
                  <a:schemeClr val="tx1"/>
                </a:solidFill>
                <a:latin typeface="Times New Roman" pitchFamily="18" charset="0"/>
              </a:defRPr>
            </a:lvl6pPr>
            <a:lvl7pPr marL="3026934" indent="-232842" defTabSz="979873" eaLnBrk="0" fontAlgn="base" hangingPunct="0">
              <a:spcBef>
                <a:spcPct val="0"/>
              </a:spcBef>
              <a:spcAft>
                <a:spcPct val="0"/>
              </a:spcAft>
              <a:defRPr sz="2400">
                <a:solidFill>
                  <a:schemeClr val="tx1"/>
                </a:solidFill>
                <a:latin typeface="Times New Roman" pitchFamily="18" charset="0"/>
              </a:defRPr>
            </a:lvl7pPr>
            <a:lvl8pPr marL="3492615" indent="-232842" defTabSz="979873" eaLnBrk="0" fontAlgn="base" hangingPunct="0">
              <a:spcBef>
                <a:spcPct val="0"/>
              </a:spcBef>
              <a:spcAft>
                <a:spcPct val="0"/>
              </a:spcAft>
              <a:defRPr sz="2400">
                <a:solidFill>
                  <a:schemeClr val="tx1"/>
                </a:solidFill>
                <a:latin typeface="Times New Roman" pitchFamily="18" charset="0"/>
              </a:defRPr>
            </a:lvl8pPr>
            <a:lvl9pPr marL="3958297" indent="-232842" defTabSz="979873" eaLnBrk="0" fontAlgn="base" hangingPunct="0">
              <a:spcBef>
                <a:spcPct val="0"/>
              </a:spcBef>
              <a:spcAft>
                <a:spcPct val="0"/>
              </a:spcAft>
              <a:defRPr sz="2400">
                <a:solidFill>
                  <a:schemeClr val="tx1"/>
                </a:solidFill>
                <a:latin typeface="Times New Roman" pitchFamily="18" charset="0"/>
              </a:defRPr>
            </a:lvl9pPr>
          </a:lstStyle>
          <a:p>
            <a:pPr marL="0" marR="0" lvl="0" indent="0" algn="r" defTabSz="979873" rtl="0" eaLnBrk="1" fontAlgn="auto" latinLnBrk="0" hangingPunct="1">
              <a:lnSpc>
                <a:spcPct val="100000"/>
              </a:lnSpc>
              <a:spcBef>
                <a:spcPts val="0"/>
              </a:spcBef>
              <a:spcAft>
                <a:spcPts val="0"/>
              </a:spcAft>
              <a:buClrTx/>
              <a:buSzTx/>
              <a:buFontTx/>
              <a:buNone/>
              <a:tabLst/>
              <a:defRPr/>
            </a:pPr>
            <a:fld id="{8B1C61D0-A3F2-44C8-B4D0-26B95A0E2EC4}" type="slidenum">
              <a:rPr kumimoji="0" lang="en-US" sz="1200" b="0" i="0" u="none" strike="noStrike" kern="0" cap="none" spc="0" normalizeH="0" baseline="0" noProof="0">
                <a:ln>
                  <a:noFill/>
                </a:ln>
                <a:solidFill>
                  <a:prstClr val="black"/>
                </a:solidFill>
                <a:effectLst/>
                <a:uLnTx/>
                <a:uFillTx/>
                <a:latin typeface="Arial" charset="0"/>
                <a:ea typeface="+mn-ea"/>
                <a:cs typeface="+mn-cs"/>
              </a:rPr>
              <a:pPr marL="0" marR="0" lvl="0" indent="0" algn="r" defTabSz="97987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dirty="0">
              <a:ln>
                <a:noFill/>
              </a:ln>
              <a:solidFill>
                <a:prstClr val="black"/>
              </a:solidFill>
              <a:effectLst/>
              <a:uLnTx/>
              <a:uFillTx/>
              <a:latin typeface="Arial"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500" dirty="0"/>
          </a:p>
        </p:txBody>
      </p:sp>
    </p:spTree>
    <p:extLst>
      <p:ext uri="{BB962C8B-B14F-4D97-AF65-F5344CB8AC3E}">
        <p14:creationId xmlns:p14="http://schemas.microsoft.com/office/powerpoint/2010/main" val="202034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48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2885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964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224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563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6FB3F-C258-48DE-925B-DF820BA67C2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5466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a:solidFill>
            <a:schemeClr val="bg1"/>
          </a:solidFill>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1371600" y="2438400"/>
            <a:ext cx="6400800" cy="1752600"/>
          </a:xfrm>
          <a:solidFill>
            <a:schemeClr val="bg1"/>
          </a:solidFill>
        </p:spPr>
        <p:txBody>
          <a:bodyPr>
            <a:normAutofit/>
          </a:bodyPr>
          <a:lstStyle>
            <a:lvl1pPr marL="0" indent="0" algn="ctr">
              <a:buNone/>
              <a:defRPr sz="2600">
                <a:solidFill>
                  <a:srgbClr val="808285"/>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808285"/>
                </a:solidFill>
                <a:latin typeface="Trebuchet MS" pitchFamily="34" charset="0"/>
              </a:defRPr>
            </a:lvl1pPr>
            <a:lvl2pPr>
              <a:defRPr>
                <a:solidFill>
                  <a:srgbClr val="808285"/>
                </a:solidFill>
                <a:latin typeface="Trebuchet MS" pitchFamily="34" charset="0"/>
              </a:defRPr>
            </a:lvl2pPr>
            <a:lvl3pPr>
              <a:defRPr>
                <a:solidFill>
                  <a:srgbClr val="808285"/>
                </a:solidFill>
                <a:latin typeface="Trebuchet MS" pitchFamily="34" charset="0"/>
              </a:defRPr>
            </a:lvl3pPr>
            <a:lvl4pPr>
              <a:defRPr>
                <a:solidFill>
                  <a:srgbClr val="808285"/>
                </a:solidFill>
                <a:latin typeface="Trebuchet MS" pitchFamily="34" charset="0"/>
              </a:defRPr>
            </a:lvl4pPr>
            <a:lvl5pPr>
              <a:defRPr>
                <a:solidFill>
                  <a:srgbClr val="808285"/>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b="1">
                <a:solidFill>
                  <a:srgbClr val="00391F"/>
                </a:solidFill>
                <a:latin typeface="Trebuchet MS"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35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614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391F"/>
                </a:solidFill>
                <a:latin typeface="Trebuchet MS"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b="1">
                <a:solidFill>
                  <a:srgbClr val="00391F"/>
                </a:solidFill>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08285"/>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455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a:solidFill>
            <a:schemeClr val="bg1"/>
          </a:solidFill>
        </p:spPr>
        <p:txBody>
          <a:bodyPr>
            <a:normAutofit/>
          </a:bodyPr>
          <a:lstStyle>
            <a:lvl1pPr>
              <a:defRPr sz="3600" b="1">
                <a:solidFill>
                  <a:srgbClr val="00391F"/>
                </a:solidFill>
                <a:latin typeface="Trebuchet MS" pitchFamily="34" charset="0"/>
              </a:defRPr>
            </a:lvl1pPr>
          </a:lstStyle>
          <a:p>
            <a:r>
              <a:rPr lang="en-US" dirty="0"/>
              <a:t>Click to edit Master title style</a:t>
            </a:r>
          </a:p>
        </p:txBody>
      </p:sp>
      <p:sp>
        <p:nvSpPr>
          <p:cNvPr id="3" name="Subtitle 2"/>
          <p:cNvSpPr>
            <a:spLocks noGrp="1"/>
          </p:cNvSpPr>
          <p:nvPr>
            <p:ph type="subTitle" idx="1"/>
          </p:nvPr>
        </p:nvSpPr>
        <p:spPr>
          <a:xfrm>
            <a:off x="1371600" y="2438400"/>
            <a:ext cx="6400800" cy="1752600"/>
          </a:xfrm>
          <a:solidFill>
            <a:schemeClr val="bg1"/>
          </a:solidFill>
        </p:spPr>
        <p:txBody>
          <a:bodyPr>
            <a:normAutofit/>
          </a:bodyPr>
          <a:lstStyle>
            <a:lvl1pPr marL="0" indent="0" algn="ctr">
              <a:buNone/>
              <a:defRPr sz="2600">
                <a:solidFill>
                  <a:srgbClr val="808285"/>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1992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1">
                <a:solidFill>
                  <a:srgbClr val="00391F"/>
                </a:solidFill>
                <a:latin typeface="Trebuchet MS" pitchFamily="34" charset="0"/>
              </a:defRPr>
            </a:lvl1pPr>
          </a:lstStyle>
          <a:p>
            <a:fld id="{7ED84080-3643-497E-BDED-2ECE9213B5F8}" type="datetime1">
              <a:rPr lang="en-US" smtClean="0"/>
              <a:t>6/8/2022</a:t>
            </a:fld>
            <a:endParaRPr lang="en-US" dirty="0"/>
          </a:p>
        </p:txBody>
      </p:sp>
      <p:sp>
        <p:nvSpPr>
          <p:cNvPr id="4" name="Slide Number Placeholder 3"/>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107271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a:solidFill>
                  <a:srgbClr val="00391F"/>
                </a:solidFill>
                <a:latin typeface="Trebuchet MS" pitchFamily="34" charset="0"/>
              </a:defRPr>
            </a:lvl1pPr>
          </a:lstStyle>
          <a:p>
            <a:fld id="{616C27EC-7FB6-4B69-B47B-68A74F866D9D}" type="datetime1">
              <a:rPr lang="en-US" smtClean="0"/>
              <a:t>6/8/2022</a:t>
            </a:fld>
            <a:endParaRPr lang="en-US" dirty="0"/>
          </a:p>
        </p:txBody>
      </p:sp>
      <p:sp>
        <p:nvSpPr>
          <p:cNvPr id="5" name="Slide Number Placeholder 4"/>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119551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808285"/>
                </a:solidFill>
                <a:latin typeface="Trebuchet MS" pitchFamily="34" charset="0"/>
              </a:defRPr>
            </a:lvl1pPr>
            <a:lvl2pPr>
              <a:defRPr>
                <a:solidFill>
                  <a:srgbClr val="808285"/>
                </a:solidFill>
                <a:latin typeface="Trebuchet MS" pitchFamily="34" charset="0"/>
              </a:defRPr>
            </a:lvl2pPr>
            <a:lvl3pPr>
              <a:defRPr>
                <a:solidFill>
                  <a:srgbClr val="808285"/>
                </a:solidFill>
                <a:latin typeface="Trebuchet MS" pitchFamily="34" charset="0"/>
              </a:defRPr>
            </a:lvl3pPr>
            <a:lvl4pPr>
              <a:defRPr>
                <a:solidFill>
                  <a:srgbClr val="808285"/>
                </a:solidFill>
                <a:latin typeface="Trebuchet MS" pitchFamily="34" charset="0"/>
              </a:defRPr>
            </a:lvl4pPr>
            <a:lvl5pPr>
              <a:defRPr>
                <a:solidFill>
                  <a:srgbClr val="808285"/>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b="1">
                <a:solidFill>
                  <a:srgbClr val="00391F"/>
                </a:solidFill>
                <a:latin typeface="Trebuchet MS" pitchFamily="34" charset="0"/>
              </a:defRPr>
            </a:lvl1pPr>
          </a:lstStyle>
          <a:p>
            <a:fld id="{F7149FC8-EBFB-4BA8-A91D-1CC9C21CB949}" type="datetime1">
              <a:rPr lang="en-US" smtClean="0"/>
              <a:t>6/8/2022</a:t>
            </a:fld>
            <a:endParaRPr lang="en-US" dirty="0"/>
          </a:p>
        </p:txBody>
      </p:sp>
      <p:sp>
        <p:nvSpPr>
          <p:cNvPr id="6" name="Slide Number Placeholder 5"/>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401500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solidFill>
                  <a:srgbClr val="00391F"/>
                </a:solidFill>
                <a:latin typeface="Trebuchet MS" pitchFamily="34" charset="0"/>
              </a:defRPr>
            </a:lvl1pPr>
          </a:lstStyle>
          <a:p>
            <a:fld id="{75F5EF53-1106-465F-83C4-7883225442CF}" type="datetime1">
              <a:rPr lang="en-US" smtClean="0"/>
              <a:t>6/8/2022</a:t>
            </a:fld>
            <a:endParaRPr lang="en-US" dirty="0"/>
          </a:p>
        </p:txBody>
      </p:sp>
      <p:sp>
        <p:nvSpPr>
          <p:cNvPr id="9" name="Slide Number Placeholder 8"/>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33187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391F"/>
                </a:solidFill>
                <a:latin typeface="Trebuchet MS"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b="1">
                <a:solidFill>
                  <a:srgbClr val="00391F"/>
                </a:solidFill>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08285"/>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solidFill>
                  <a:srgbClr val="00391F"/>
                </a:solidFill>
                <a:latin typeface="Trebuchet MS" pitchFamily="34" charset="0"/>
              </a:defRPr>
            </a:lvl1pPr>
          </a:lstStyle>
          <a:p>
            <a:fld id="{5E2B7193-E9A5-4F33-9028-889F9D7257A9}" type="datetime1">
              <a:rPr lang="en-US" smtClean="0"/>
              <a:t>6/8/2022</a:t>
            </a:fld>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56271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a:solidFill>
            <a:schemeClr val="bg1"/>
          </a:solidFill>
        </p:spPr>
        <p:txBody>
          <a:bodyPr>
            <a:normAutofit/>
          </a:bodyPr>
          <a:lstStyle>
            <a:lvl1pPr>
              <a:defRPr sz="3600" b="1">
                <a:solidFill>
                  <a:srgbClr val="00391F"/>
                </a:solidFill>
                <a:latin typeface="Trebuchet MS" pitchFamily="34" charset="0"/>
              </a:defRPr>
            </a:lvl1pPr>
          </a:lstStyle>
          <a:p>
            <a:r>
              <a:rPr lang="en-US" dirty="0"/>
              <a:t>Click to edit Master title style</a:t>
            </a:r>
          </a:p>
        </p:txBody>
      </p:sp>
      <p:sp>
        <p:nvSpPr>
          <p:cNvPr id="3" name="Subtitle 2"/>
          <p:cNvSpPr>
            <a:spLocks noGrp="1"/>
          </p:cNvSpPr>
          <p:nvPr>
            <p:ph type="subTitle" idx="1"/>
          </p:nvPr>
        </p:nvSpPr>
        <p:spPr>
          <a:xfrm>
            <a:off x="1371600" y="2438400"/>
            <a:ext cx="6400800" cy="1752600"/>
          </a:xfrm>
          <a:solidFill>
            <a:schemeClr val="bg1"/>
          </a:solidFill>
        </p:spPr>
        <p:txBody>
          <a:bodyPr>
            <a:normAutofit/>
          </a:bodyPr>
          <a:lstStyle>
            <a:lvl1pPr marL="0" indent="0" algn="ctr">
              <a:buNone/>
              <a:defRPr sz="2600">
                <a:solidFill>
                  <a:srgbClr val="808285"/>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2255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1">
                <a:solidFill>
                  <a:srgbClr val="00391F"/>
                </a:solidFill>
                <a:latin typeface="Trebuchet MS"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1">
                <a:solidFill>
                  <a:srgbClr val="00391F"/>
                </a:solidFill>
                <a:latin typeface="Trebuchet MS" pitchFamily="34" charset="0"/>
              </a:defRPr>
            </a:lvl1pPr>
          </a:lstStyle>
          <a:p>
            <a:fld id="{5CF20538-5C26-450A-B9A0-F33FD493EE6E}" type="datetime1">
              <a:rPr lang="en-US" smtClean="0"/>
              <a:t>6/8/2022</a:t>
            </a:fld>
            <a:endParaRPr lang="en-US" dirty="0"/>
          </a:p>
        </p:txBody>
      </p:sp>
      <p:sp>
        <p:nvSpPr>
          <p:cNvPr id="4" name="Slide Number Placeholder 3"/>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134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a:solidFill>
                  <a:srgbClr val="00391F"/>
                </a:solidFill>
                <a:latin typeface="Trebuchet MS" pitchFamily="34" charset="0"/>
              </a:defRPr>
            </a:lvl1pPr>
          </a:lstStyle>
          <a:p>
            <a:fld id="{BA10D738-7682-472E-BB4A-97B77BA38BC9}" type="datetime1">
              <a:rPr lang="en-US" smtClean="0"/>
              <a:t>6/8/2022</a:t>
            </a:fld>
            <a:endParaRPr lang="en-US" dirty="0"/>
          </a:p>
        </p:txBody>
      </p:sp>
      <p:sp>
        <p:nvSpPr>
          <p:cNvPr id="5" name="Slide Number Placeholder 4"/>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5877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808285"/>
                </a:solidFill>
                <a:latin typeface="Trebuchet MS" pitchFamily="34" charset="0"/>
              </a:defRPr>
            </a:lvl1pPr>
            <a:lvl2pPr>
              <a:defRPr>
                <a:solidFill>
                  <a:srgbClr val="808285"/>
                </a:solidFill>
                <a:latin typeface="Trebuchet MS" pitchFamily="34" charset="0"/>
              </a:defRPr>
            </a:lvl2pPr>
            <a:lvl3pPr>
              <a:defRPr>
                <a:solidFill>
                  <a:srgbClr val="808285"/>
                </a:solidFill>
                <a:latin typeface="Trebuchet MS" pitchFamily="34" charset="0"/>
              </a:defRPr>
            </a:lvl3pPr>
            <a:lvl4pPr>
              <a:defRPr>
                <a:solidFill>
                  <a:srgbClr val="808285"/>
                </a:solidFill>
                <a:latin typeface="Trebuchet MS" pitchFamily="34" charset="0"/>
              </a:defRPr>
            </a:lvl4pPr>
            <a:lvl5pPr>
              <a:defRPr>
                <a:solidFill>
                  <a:srgbClr val="808285"/>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b="1">
                <a:solidFill>
                  <a:srgbClr val="00391F"/>
                </a:solidFill>
                <a:latin typeface="Trebuchet MS" pitchFamily="34" charset="0"/>
              </a:defRPr>
            </a:lvl1pPr>
          </a:lstStyle>
          <a:p>
            <a:fld id="{EAA94B3C-593B-4E12-80C2-DF328B36D8F7}" type="datetime1">
              <a:rPr lang="en-US" smtClean="0"/>
              <a:t>6/8/2022</a:t>
            </a:fld>
            <a:endParaRPr lang="en-US" dirty="0"/>
          </a:p>
        </p:txBody>
      </p:sp>
      <p:sp>
        <p:nvSpPr>
          <p:cNvPr id="6" name="Slide Number Placeholder 5"/>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0386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solidFill>
                  <a:srgbClr val="00391F"/>
                </a:solidFill>
                <a:latin typeface="Trebuchet MS" pitchFamily="34" charset="0"/>
              </a:defRPr>
            </a:lvl1pPr>
          </a:lstStyle>
          <a:p>
            <a:fld id="{8C336F43-9FD1-4DAC-9EFF-C862F17A6E8A}" type="datetime1">
              <a:rPr lang="en-US" smtClean="0"/>
              <a:t>6/8/2022</a:t>
            </a:fld>
            <a:endParaRPr lang="en-US" dirty="0"/>
          </a:p>
        </p:txBody>
      </p:sp>
      <p:sp>
        <p:nvSpPr>
          <p:cNvPr id="9" name="Slide Number Placeholder 8"/>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56693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391F"/>
                </a:solidFill>
                <a:latin typeface="Trebuchet MS"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b="1">
                <a:solidFill>
                  <a:srgbClr val="00391F"/>
                </a:solidFill>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08285"/>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solidFill>
                  <a:srgbClr val="00391F"/>
                </a:solidFill>
                <a:latin typeface="Trebuchet MS" pitchFamily="34" charset="0"/>
              </a:defRPr>
            </a:lvl1pPr>
          </a:lstStyle>
          <a:p>
            <a:fld id="{45DBF144-435E-43A1-BA42-10AB458A4C53}" type="datetime1">
              <a:rPr lang="en-US" smtClean="0"/>
              <a:t>6/8/2022</a:t>
            </a:fld>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382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a:solidFill>
            <a:schemeClr val="bg1"/>
          </a:solidFill>
        </p:spPr>
        <p:txBody>
          <a:bodyPr>
            <a:normAutofit/>
          </a:bodyPr>
          <a:lstStyle>
            <a:lvl1pPr>
              <a:defRPr sz="3600" b="1">
                <a:solidFill>
                  <a:srgbClr val="00391F"/>
                </a:solidFill>
                <a:latin typeface="Trebuchet MS" pitchFamily="34" charset="0"/>
              </a:defRPr>
            </a:lvl1pPr>
          </a:lstStyle>
          <a:p>
            <a:r>
              <a:rPr lang="en-US" dirty="0"/>
              <a:t>Click to edit Master title style</a:t>
            </a:r>
          </a:p>
        </p:txBody>
      </p:sp>
      <p:sp>
        <p:nvSpPr>
          <p:cNvPr id="3" name="Subtitle 2"/>
          <p:cNvSpPr>
            <a:spLocks noGrp="1"/>
          </p:cNvSpPr>
          <p:nvPr>
            <p:ph type="subTitle" idx="1"/>
          </p:nvPr>
        </p:nvSpPr>
        <p:spPr>
          <a:xfrm>
            <a:off x="1371600" y="2438400"/>
            <a:ext cx="6400800" cy="1752600"/>
          </a:xfrm>
          <a:solidFill>
            <a:schemeClr val="bg1"/>
          </a:solidFill>
        </p:spPr>
        <p:txBody>
          <a:bodyPr>
            <a:normAutofit/>
          </a:bodyPr>
          <a:lstStyle>
            <a:lvl1pPr marL="0" indent="0" algn="ctr">
              <a:buNone/>
              <a:defRPr sz="2600">
                <a:solidFill>
                  <a:srgbClr val="808285"/>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07404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1">
                <a:solidFill>
                  <a:srgbClr val="00391F"/>
                </a:solidFill>
                <a:latin typeface="Trebuchet MS" pitchFamily="34" charset="0"/>
              </a:defRPr>
            </a:lvl1pPr>
          </a:lstStyle>
          <a:p>
            <a:fld id="{EFACD8B1-09DE-4A14-858A-609886273907}" type="datetime1">
              <a:rPr lang="en-US" smtClean="0"/>
              <a:t>6/8/2022</a:t>
            </a:fld>
            <a:endParaRPr lang="en-US" dirty="0"/>
          </a:p>
        </p:txBody>
      </p:sp>
      <p:sp>
        <p:nvSpPr>
          <p:cNvPr id="4" name="Slide Number Placeholder 3"/>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4104237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a:solidFill>
                  <a:srgbClr val="00391F"/>
                </a:solidFill>
                <a:latin typeface="Trebuchet MS" pitchFamily="34" charset="0"/>
              </a:defRPr>
            </a:lvl1pPr>
          </a:lstStyle>
          <a:p>
            <a:fld id="{3C686BA4-2C28-4B45-AC31-89D8731F5E73}" type="datetime1">
              <a:rPr lang="en-US" smtClean="0"/>
              <a:t>6/8/2022</a:t>
            </a:fld>
            <a:endParaRPr lang="en-US" dirty="0"/>
          </a:p>
        </p:txBody>
      </p:sp>
      <p:sp>
        <p:nvSpPr>
          <p:cNvPr id="5" name="Slide Number Placeholder 4"/>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4094761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808285"/>
                </a:solidFill>
                <a:latin typeface="Trebuchet MS" pitchFamily="34" charset="0"/>
              </a:defRPr>
            </a:lvl1pPr>
            <a:lvl2pPr>
              <a:defRPr>
                <a:solidFill>
                  <a:srgbClr val="808285"/>
                </a:solidFill>
                <a:latin typeface="Trebuchet MS" pitchFamily="34" charset="0"/>
              </a:defRPr>
            </a:lvl2pPr>
            <a:lvl3pPr>
              <a:defRPr>
                <a:solidFill>
                  <a:srgbClr val="808285"/>
                </a:solidFill>
                <a:latin typeface="Trebuchet MS" pitchFamily="34" charset="0"/>
              </a:defRPr>
            </a:lvl3pPr>
            <a:lvl4pPr>
              <a:defRPr>
                <a:solidFill>
                  <a:srgbClr val="808285"/>
                </a:solidFill>
                <a:latin typeface="Trebuchet MS" pitchFamily="34" charset="0"/>
              </a:defRPr>
            </a:lvl4pPr>
            <a:lvl5pPr>
              <a:defRPr>
                <a:solidFill>
                  <a:srgbClr val="808285"/>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b="1">
                <a:solidFill>
                  <a:srgbClr val="00391F"/>
                </a:solidFill>
                <a:latin typeface="Trebuchet MS" pitchFamily="34" charset="0"/>
              </a:defRPr>
            </a:lvl1pPr>
          </a:lstStyle>
          <a:p>
            <a:fld id="{C879893C-FAA9-42B9-A177-905DCD2DB38F}" type="datetime1">
              <a:rPr lang="en-US" smtClean="0"/>
              <a:t>6/8/2022</a:t>
            </a:fld>
            <a:endParaRPr lang="en-US" dirty="0"/>
          </a:p>
        </p:txBody>
      </p:sp>
      <p:sp>
        <p:nvSpPr>
          <p:cNvPr id="6" name="Slide Number Placeholder 5"/>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1357712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solidFill>
                  <a:srgbClr val="00391F"/>
                </a:solidFill>
                <a:latin typeface="Trebuchet MS" pitchFamily="34" charset="0"/>
              </a:defRPr>
            </a:lvl1pPr>
          </a:lstStyle>
          <a:p>
            <a:fld id="{45AEA1FF-C460-4479-BFF9-D71AC699CB49}" type="datetime1">
              <a:rPr lang="en-US" smtClean="0"/>
              <a:t>6/8/2022</a:t>
            </a:fld>
            <a:endParaRPr lang="en-US" dirty="0"/>
          </a:p>
        </p:txBody>
      </p:sp>
      <p:sp>
        <p:nvSpPr>
          <p:cNvPr id="9" name="Slide Number Placeholder 8"/>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36175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391F"/>
                </a:solidFill>
                <a:latin typeface="Trebuchet MS"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b="1">
                <a:solidFill>
                  <a:srgbClr val="00391F"/>
                </a:solidFill>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08285"/>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solidFill>
                  <a:srgbClr val="00391F"/>
                </a:solidFill>
                <a:latin typeface="Trebuchet MS" pitchFamily="34" charset="0"/>
              </a:defRPr>
            </a:lvl1pPr>
          </a:lstStyle>
          <a:p>
            <a:fld id="{0B0D8F52-001F-482C-89AE-284EF78165F7}" type="datetime1">
              <a:rPr lang="en-US" smtClean="0"/>
              <a:t>6/8/2022</a:t>
            </a:fld>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321638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534B9-BD23-47C8-9292-7C3435B54F8D}" type="datetime1">
              <a:rPr lang="en-US" smtClean="0">
                <a:solidFill>
                  <a:prstClr val="black">
                    <a:tint val="75000"/>
                  </a:prstClr>
                </a:solidFill>
              </a:rPr>
              <a:t>6/8/2022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4520F2-DDB6-4D09-BB62-52FF5A0FF7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43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808285"/>
                </a:solidFill>
                <a:latin typeface="Trebuchet MS" pitchFamily="34" charset="0"/>
              </a:defRPr>
            </a:lvl1pPr>
            <a:lvl2pPr>
              <a:defRPr>
                <a:solidFill>
                  <a:srgbClr val="808285"/>
                </a:solidFill>
                <a:latin typeface="Trebuchet MS" pitchFamily="34" charset="0"/>
              </a:defRPr>
            </a:lvl2pPr>
            <a:lvl3pPr>
              <a:defRPr>
                <a:solidFill>
                  <a:srgbClr val="808285"/>
                </a:solidFill>
                <a:latin typeface="Trebuchet MS" pitchFamily="34" charset="0"/>
              </a:defRPr>
            </a:lvl3pPr>
            <a:lvl4pPr>
              <a:defRPr>
                <a:solidFill>
                  <a:srgbClr val="808285"/>
                </a:solidFill>
                <a:latin typeface="Trebuchet MS" pitchFamily="34" charset="0"/>
              </a:defRPr>
            </a:lvl4pPr>
            <a:lvl5pPr>
              <a:defRPr>
                <a:solidFill>
                  <a:srgbClr val="808285"/>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b="1">
                <a:solidFill>
                  <a:srgbClr val="00391F"/>
                </a:solidFill>
                <a:latin typeface="Trebuchet MS"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0391F"/>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808285"/>
                </a:solidFill>
                <a:latin typeface="Trebuchet MS" pitchFamily="34" charset="0"/>
              </a:defRPr>
            </a:lvl1pPr>
            <a:lvl2pPr>
              <a:defRPr sz="2000">
                <a:solidFill>
                  <a:srgbClr val="808285"/>
                </a:solidFill>
                <a:latin typeface="Trebuchet MS" pitchFamily="34" charset="0"/>
              </a:defRPr>
            </a:lvl2pPr>
            <a:lvl3pPr>
              <a:defRPr sz="1800">
                <a:solidFill>
                  <a:srgbClr val="808285"/>
                </a:solidFill>
                <a:latin typeface="Trebuchet MS" pitchFamily="34" charset="0"/>
              </a:defRPr>
            </a:lvl3pPr>
            <a:lvl4pPr>
              <a:defRPr sz="1600">
                <a:solidFill>
                  <a:srgbClr val="808285"/>
                </a:solidFill>
                <a:latin typeface="Trebuchet MS" pitchFamily="34" charset="0"/>
              </a:defRPr>
            </a:lvl4pPr>
            <a:lvl5pPr>
              <a:defRPr sz="1600">
                <a:solidFill>
                  <a:srgbClr val="808285"/>
                </a:solidFill>
                <a:latin typeface="Trebuchet MS"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000" b="1">
                <a:solidFill>
                  <a:srgbClr val="00391F"/>
                </a:solidFill>
                <a:latin typeface="Trebuchet MS"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b="1">
                <a:solidFill>
                  <a:srgbClr val="00391F"/>
                </a:solidFill>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08285"/>
                </a:solidFill>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5975"/>
            <a:ext cx="7772400" cy="1470025"/>
          </a:xfrm>
          <a:solidFill>
            <a:schemeClr val="bg1"/>
          </a:solidFill>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Subtitle 2"/>
          <p:cNvSpPr>
            <a:spLocks noGrp="1"/>
          </p:cNvSpPr>
          <p:nvPr>
            <p:ph type="subTitle" idx="1"/>
          </p:nvPr>
        </p:nvSpPr>
        <p:spPr>
          <a:xfrm>
            <a:off x="1371600" y="2438400"/>
            <a:ext cx="6400800" cy="1752600"/>
          </a:xfrm>
          <a:solidFill>
            <a:schemeClr val="bg1"/>
          </a:solidFill>
        </p:spPr>
        <p:txBody>
          <a:bodyPr>
            <a:normAutofit/>
          </a:bodyPr>
          <a:lstStyle>
            <a:lvl1pPr marL="0" indent="0" algn="ctr">
              <a:buNone/>
              <a:defRPr sz="2600">
                <a:solidFill>
                  <a:srgbClr val="808285"/>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709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1">
                <a:solidFill>
                  <a:srgbClr val="00391F"/>
                </a:solidFill>
                <a:latin typeface="Trebuchet MS"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772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391F"/>
                </a:solidFill>
                <a:latin typeface="Trebuchet MS"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b="1">
                <a:solidFill>
                  <a:srgbClr val="00391F"/>
                </a:solidFill>
                <a:latin typeface="Trebuchet MS"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825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391F"/>
                </a:solidFill>
                <a:latin typeface="Trebuchet MS"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0" r:id="rId4"/>
    <p:sldLayoutId id="2147483653" r:id="rId5"/>
    <p:sldLayoutId id="2147483657" r:id="rId6"/>
  </p:sldLayoutIdLst>
  <p:hf hdr="0" ftr="0" dt="0"/>
  <p:txStyles>
    <p:titleStyle>
      <a:lvl1pPr algn="ctr" defTabSz="914400" rtl="0" eaLnBrk="1" latinLnBrk="0" hangingPunct="1">
        <a:spcBef>
          <a:spcPct val="0"/>
        </a:spcBef>
        <a:buNone/>
        <a:defRPr sz="3600" b="1" kern="1200">
          <a:solidFill>
            <a:srgbClr val="00391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285"/>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285"/>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285"/>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391F"/>
                </a:solidFill>
                <a:latin typeface="Trebuchet MS"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25264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hdr="0" ftr="0" dt="0"/>
  <p:txStyles>
    <p:titleStyle>
      <a:lvl1pPr algn="ctr" defTabSz="914400" rtl="0" eaLnBrk="1" latinLnBrk="0" hangingPunct="1">
        <a:spcBef>
          <a:spcPct val="0"/>
        </a:spcBef>
        <a:buNone/>
        <a:defRPr sz="3600" b="1" kern="1200">
          <a:solidFill>
            <a:srgbClr val="00391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285"/>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285"/>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285"/>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391F"/>
                </a:solidFill>
                <a:latin typeface="Trebuchet MS" pitchFamily="34" charset="0"/>
              </a:defRPr>
            </a:lvl1pPr>
          </a:lstStyle>
          <a:p>
            <a:fld id="{6B1CEAC1-7D15-4A08-A749-2A47975988AE}" type="datetime1">
              <a:rPr lang="en-US" smtClean="0"/>
              <a:t>6/8/2022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48946177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hf hdr="0" ftr="0" dt="0"/>
  <p:txStyles>
    <p:titleStyle>
      <a:lvl1pPr algn="ctr" defTabSz="914400" rtl="0" eaLnBrk="1" latinLnBrk="0" hangingPunct="1">
        <a:spcBef>
          <a:spcPct val="0"/>
        </a:spcBef>
        <a:buNone/>
        <a:defRPr sz="3600" b="1" kern="1200">
          <a:solidFill>
            <a:srgbClr val="00391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285"/>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285"/>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285"/>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391F"/>
                </a:solidFill>
                <a:latin typeface="Trebuchet MS" pitchFamily="34" charset="0"/>
              </a:defRPr>
            </a:lvl1pPr>
          </a:lstStyle>
          <a:p>
            <a:fld id="{A4D21C57-9DC6-4097-A026-1233F96C23A9}" type="datetime1">
              <a:rPr lang="en-US" smtClean="0"/>
              <a:t>6/8/2022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Trebuchet MS" pitchFamily="34" charset="0"/>
              </a:defRPr>
            </a:lvl1pPr>
          </a:lstStyle>
          <a:p>
            <a:fld id="{7D3698FF-ACDF-42D7-8406-98F313FB360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555069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hf hdr="0" ftr="0" dt="0"/>
  <p:txStyles>
    <p:titleStyle>
      <a:lvl1pPr algn="ctr" defTabSz="914400" rtl="0" eaLnBrk="1" latinLnBrk="0" hangingPunct="1">
        <a:spcBef>
          <a:spcPct val="0"/>
        </a:spcBef>
        <a:buNone/>
        <a:defRPr sz="3600" b="1" kern="1200">
          <a:solidFill>
            <a:srgbClr val="00391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285"/>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285"/>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285"/>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rgbClr val="00391F"/>
                </a:solidFill>
                <a:latin typeface="Trebuchet MS" pitchFamily="34" charset="0"/>
              </a:defRPr>
            </a:lvl1pPr>
          </a:lstStyle>
          <a:p>
            <a:fld id="{FAA6E69D-2FA5-4FEB-B6E8-A46720D16C82}" type="datetime1">
              <a:rPr lang="en-US" smtClean="0"/>
              <a:t>6/8/2022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Trebuchet MS" pitchFamily="34" charset="0"/>
              </a:defRPr>
            </a:lvl1pPr>
          </a:lstStyle>
          <a:p>
            <a:fld id="{7D3698FF-ACDF-42D7-8406-98F313FB360E}" type="slidenum">
              <a:rPr lang="en-US" smtClean="0"/>
              <a:pPr/>
              <a:t>‹#›</a:t>
            </a:fld>
            <a:endParaRPr lang="en-US" dirty="0"/>
          </a:p>
        </p:txBody>
      </p:sp>
    </p:spTree>
    <p:extLst>
      <p:ext uri="{BB962C8B-B14F-4D97-AF65-F5344CB8AC3E}">
        <p14:creationId xmlns:p14="http://schemas.microsoft.com/office/powerpoint/2010/main" val="322534956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hf hdr="0" ftr="0" dt="0"/>
  <p:txStyles>
    <p:titleStyle>
      <a:lvl1pPr algn="ctr" defTabSz="914400" rtl="0" eaLnBrk="1" latinLnBrk="0" hangingPunct="1">
        <a:spcBef>
          <a:spcPct val="0"/>
        </a:spcBef>
        <a:buNone/>
        <a:defRPr sz="3600" b="1" kern="1200">
          <a:solidFill>
            <a:srgbClr val="00391F"/>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08285"/>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808285"/>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808285"/>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808285"/>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7.jpe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2.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629" y="1143000"/>
            <a:ext cx="6934202" cy="1143000"/>
          </a:xfrm>
          <a:solidFill>
            <a:schemeClr val="bg1">
              <a:alpha val="85000"/>
            </a:schemeClr>
          </a:solidFill>
          <a:ln>
            <a:solidFill>
              <a:srgbClr val="8DC63F"/>
            </a:solidFill>
          </a:ln>
        </p:spPr>
        <p:txBody>
          <a:bodyPr>
            <a:noAutofit/>
          </a:bodyPr>
          <a:lstStyle/>
          <a:p>
            <a:r>
              <a:rPr lang="en-US" sz="6600" b="0" dirty="0">
                <a:solidFill>
                  <a:schemeClr val="tx1"/>
                </a:solidFill>
              </a:rPr>
              <a:t>Midlothian ISD</a:t>
            </a:r>
          </a:p>
        </p:txBody>
      </p:sp>
      <p:sp>
        <p:nvSpPr>
          <p:cNvPr id="3" name="Subtitle 2"/>
          <p:cNvSpPr>
            <a:spLocks noGrp="1"/>
          </p:cNvSpPr>
          <p:nvPr>
            <p:ph type="subTitle" idx="1"/>
          </p:nvPr>
        </p:nvSpPr>
        <p:spPr>
          <a:xfrm>
            <a:off x="1100629" y="2362200"/>
            <a:ext cx="3547571" cy="1920240"/>
          </a:xfrm>
          <a:ln>
            <a:solidFill>
              <a:srgbClr val="8DC63F"/>
            </a:solidFill>
          </a:ln>
        </p:spPr>
        <p:txBody>
          <a:bodyPr lIns="91440" tIns="457200" numCol="1" anchor="ctr" anchorCtr="0">
            <a:normAutofit lnSpcReduction="10000"/>
          </a:bodyPr>
          <a:lstStyle/>
          <a:p>
            <a:r>
              <a:rPr lang="en-US" sz="3200" dirty="0">
                <a:solidFill>
                  <a:schemeClr val="tx1"/>
                </a:solidFill>
              </a:rPr>
              <a:t>District Demographics Update</a:t>
            </a:r>
          </a:p>
          <a:p>
            <a:endParaRPr lang="en-US" sz="3200" dirty="0">
              <a:solidFill>
                <a:schemeClr val="tx1"/>
              </a:solidFill>
            </a:endParaRPr>
          </a:p>
        </p:txBody>
      </p:sp>
      <p:sp>
        <p:nvSpPr>
          <p:cNvPr id="7" name="Subtitle 2"/>
          <p:cNvSpPr txBox="1">
            <a:spLocks/>
          </p:cNvSpPr>
          <p:nvPr/>
        </p:nvSpPr>
        <p:spPr>
          <a:xfrm>
            <a:off x="4648200" y="2362200"/>
            <a:ext cx="3386630" cy="1920240"/>
          </a:xfrm>
          <a:prstGeom prst="rect">
            <a:avLst/>
          </a:prstGeom>
          <a:solidFill>
            <a:schemeClr val="bg1"/>
          </a:solidFill>
          <a:ln>
            <a:solidFill>
              <a:srgbClr val="8DC63F"/>
            </a:solidFill>
          </a:ln>
        </p:spPr>
        <p:txBody>
          <a:bodyPr vert="horz" lIns="91440" tIns="457200" rIns="91440" bIns="45720" numCol="1" rtlCol="0" anchor="ctr" anchorCtr="0">
            <a:normAutofit/>
          </a:bodyPr>
          <a:lstStyle>
            <a:lvl1pPr marL="0" indent="0" algn="ctr" defTabSz="914400" rtl="0" eaLnBrk="1" latinLnBrk="0" hangingPunct="1">
              <a:spcBef>
                <a:spcPct val="20000"/>
              </a:spcBef>
              <a:buFont typeface="Arial" pitchFamily="34" charset="0"/>
              <a:buNone/>
              <a:defRPr sz="2600" kern="1200">
                <a:solidFill>
                  <a:srgbClr val="808285"/>
                </a:solidFill>
                <a:latin typeface="Trebuchet MS"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rebuchet MS"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rebuchet MS"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rebuchet MS"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rebuchet MS"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000" dirty="0">
                <a:solidFill>
                  <a:prstClr val="black"/>
                </a:solidFill>
              </a:rPr>
              <a:t>1Q 2022</a:t>
            </a:r>
          </a:p>
          <a:p>
            <a:endParaRPr lang="en-US" sz="3200" dirty="0">
              <a:solidFill>
                <a:prstClr val="black"/>
              </a:solidFill>
            </a:endParaRPr>
          </a:p>
        </p:txBody>
      </p:sp>
      <p:sp>
        <p:nvSpPr>
          <p:cNvPr id="4" name="Rectangle 3"/>
          <p:cNvSpPr/>
          <p:nvPr/>
        </p:nvSpPr>
        <p:spPr>
          <a:xfrm>
            <a:off x="6795354" y="6477000"/>
            <a:ext cx="2252540" cy="261610"/>
          </a:xfrm>
          <a:prstGeom prst="rect">
            <a:avLst/>
          </a:prstGeom>
        </p:spPr>
        <p:txBody>
          <a:bodyPr wrap="none">
            <a:spAutoFit/>
          </a:bodyPr>
          <a:lstStyle/>
          <a:p>
            <a:r>
              <a:rPr lang="en-US" sz="1100" i="1" dirty="0">
                <a:solidFill>
                  <a:schemeClr val="bg1"/>
                </a:solidFill>
                <a:effectLst>
                  <a:outerShdw blurRad="50800" dist="38100" dir="2700000" algn="tl" rotWithShape="0">
                    <a:prstClr val="black">
                      <a:alpha val="40000"/>
                    </a:prstClr>
                  </a:outerShdw>
                </a:effectLst>
                <a:latin typeface="Trebuchet MS" panose="020B0603020202020204" pitchFamily="34" charset="0"/>
              </a:rPr>
              <a:t>Solutions Through Demographics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304800"/>
            <a:ext cx="1288464" cy="1028030"/>
          </a:xfrm>
          <a:prstGeom prst="rect">
            <a:avLst/>
          </a:prstGeom>
        </p:spPr>
      </p:pic>
    </p:spTree>
    <p:extLst>
      <p:ext uri="{BB962C8B-B14F-4D97-AF65-F5344CB8AC3E}">
        <p14:creationId xmlns:p14="http://schemas.microsoft.com/office/powerpoint/2010/main" val="347157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373" y="227825"/>
            <a:ext cx="8458200" cy="334962"/>
          </a:xfrm>
        </p:spPr>
        <p:txBody>
          <a:bodyPr>
            <a:noAutofit/>
          </a:bodyPr>
          <a:lstStyle/>
          <a:p>
            <a:pPr algn="l"/>
            <a:r>
              <a:rPr lang="en-US" sz="2400" dirty="0">
                <a:solidFill>
                  <a:schemeClr val="tx1"/>
                </a:solidFill>
                <a:latin typeface="Trebuchet MS" pitchFamily="34" charset="0"/>
              </a:rPr>
              <a:t>POPULATION &amp; MIGRATION</a:t>
            </a:r>
          </a:p>
        </p:txBody>
      </p:sp>
      <p:sp>
        <p:nvSpPr>
          <p:cNvPr id="4" name="Content Placeholder 3">
            <a:extLst>
              <a:ext uri="{FF2B5EF4-FFF2-40B4-BE49-F238E27FC236}">
                <a16:creationId xmlns:a16="http://schemas.microsoft.com/office/drawing/2014/main" id="{C8669B9B-2FA3-4ED6-9C9F-2952E9B1504A}"/>
              </a:ext>
            </a:extLst>
          </p:cNvPr>
          <p:cNvSpPr>
            <a:spLocks noGrp="1"/>
          </p:cNvSpPr>
          <p:nvPr>
            <p:ph sz="half" idx="2"/>
          </p:nvPr>
        </p:nvSpPr>
        <p:spPr>
          <a:xfrm>
            <a:off x="4065679" y="672505"/>
            <a:ext cx="4648200" cy="5188131"/>
          </a:xfrm>
        </p:spPr>
        <p:txBody>
          <a:bodyPr>
            <a:normAutofit/>
          </a:bodyPr>
          <a:lstStyle/>
          <a:p>
            <a:endParaRPr lang="en-US" sz="2000" dirty="0"/>
          </a:p>
          <a:p>
            <a:pPr marL="0" indent="0">
              <a:buNone/>
            </a:pPr>
            <a:endParaRPr lang="en-US" sz="2000" dirty="0"/>
          </a:p>
        </p:txBody>
      </p:sp>
      <p:pic>
        <p:nvPicPr>
          <p:cNvPr id="2050" name="Picture 2" descr="Where Counties are Growing">
            <a:extLst>
              <a:ext uri="{FF2B5EF4-FFF2-40B4-BE49-F238E27FC236}">
                <a16:creationId xmlns:a16="http://schemas.microsoft.com/office/drawing/2014/main" id="{0454EF92-1E59-448E-B68D-744E6145E5C1}"/>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22431" y="114300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84D0E1-1207-4974-AC2C-A02B631DC6DE}"/>
              </a:ext>
            </a:extLst>
          </p:cNvPr>
          <p:cNvSpPr txBox="1"/>
          <p:nvPr/>
        </p:nvSpPr>
        <p:spPr>
          <a:xfrm>
            <a:off x="430121" y="5259508"/>
            <a:ext cx="403091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0000FF"/>
                </a:solidFill>
                <a:effectLst/>
                <a:uLnTx/>
                <a:uFillTx/>
                <a:latin typeface="Trebuchet MS" panose="020B0603020202020204" pitchFamily="34" charset="0"/>
                <a:ea typeface="+mn-ea"/>
                <a:cs typeface="+mn-cs"/>
              </a:rPr>
              <a:t>Five of the top 10 largest-gaining counties in 2021 were in Texas </a:t>
            </a:r>
          </a:p>
        </p:txBody>
      </p:sp>
      <p:sp>
        <p:nvSpPr>
          <p:cNvPr id="10" name="TextBox 9">
            <a:extLst>
              <a:ext uri="{FF2B5EF4-FFF2-40B4-BE49-F238E27FC236}">
                <a16:creationId xmlns:a16="http://schemas.microsoft.com/office/drawing/2014/main" id="{6ACEFBF2-2F17-4F7A-B181-278C0A6D48FB}"/>
              </a:ext>
            </a:extLst>
          </p:cNvPr>
          <p:cNvSpPr txBox="1"/>
          <p:nvPr/>
        </p:nvSpPr>
        <p:spPr>
          <a:xfrm>
            <a:off x="4800600" y="481428"/>
            <a:ext cx="4110741"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0000FF"/>
                </a:solidFill>
                <a:effectLst/>
                <a:uLnTx/>
                <a:uFillTx/>
                <a:latin typeface="proximanova"/>
                <a:ea typeface="+mn-ea"/>
                <a:cs typeface="+mn-cs"/>
              </a:rPr>
              <a:t>Dallas-Fort Worth-Arlington, Texas (97,290)</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Phoenix-Mesa-Chandler, Ariz. (78,220)</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Houston-The Woodlands-Sugar Land, Texas (69,094)</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Austin-Round Rock-Georgetown, Texas (53,301)</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Riverside-San Bernardino-Ontario, Calif. (47,601)</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Atlanta-Sandy Springs-Alpharetta, Ga. (42,904)</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Tampa-St. Petersburg-Clearwater, Fla. (36,129)</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San Antonio-New Braunfels, Texas (35,105)</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Charlotte-Concord-Gastonia, N.C./S.C. (31,381)</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0000"/>
                </a:solidFill>
                <a:effectLst/>
                <a:uLnTx/>
                <a:uFillTx/>
                <a:latin typeface="proximanova"/>
                <a:ea typeface="+mn-ea"/>
                <a:cs typeface="+mn-cs"/>
              </a:rPr>
              <a:t>Raleigh-Cary, N.C. (28,186)</a:t>
            </a:r>
          </a:p>
        </p:txBody>
      </p:sp>
      <p:sp>
        <p:nvSpPr>
          <p:cNvPr id="11" name="TextBox 10">
            <a:extLst>
              <a:ext uri="{FF2B5EF4-FFF2-40B4-BE49-F238E27FC236}">
                <a16:creationId xmlns:a16="http://schemas.microsoft.com/office/drawing/2014/main" id="{3EFD6386-64BA-46B8-B257-92229664414B}"/>
              </a:ext>
            </a:extLst>
          </p:cNvPr>
          <p:cNvSpPr txBox="1"/>
          <p:nvPr/>
        </p:nvSpPr>
        <p:spPr>
          <a:xfrm>
            <a:off x="1295400" y="630553"/>
            <a:ext cx="17052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7-1-20 to 7-1-21</a:t>
            </a:r>
          </a:p>
        </p:txBody>
      </p:sp>
      <p:sp>
        <p:nvSpPr>
          <p:cNvPr id="3" name="TextBox 2">
            <a:extLst>
              <a:ext uri="{FF2B5EF4-FFF2-40B4-BE49-F238E27FC236}">
                <a16:creationId xmlns:a16="http://schemas.microsoft.com/office/drawing/2014/main" id="{3F5C7B07-7EDD-6019-0856-F03DBEDA435E}"/>
              </a:ext>
            </a:extLst>
          </p:cNvPr>
          <p:cNvSpPr txBox="1"/>
          <p:nvPr/>
        </p:nvSpPr>
        <p:spPr>
          <a:xfrm>
            <a:off x="5419618" y="136525"/>
            <a:ext cx="2674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Annual Population Growth</a:t>
            </a:r>
          </a:p>
        </p:txBody>
      </p:sp>
      <p:sp>
        <p:nvSpPr>
          <p:cNvPr id="12" name="TextBox 11">
            <a:extLst>
              <a:ext uri="{FF2B5EF4-FFF2-40B4-BE49-F238E27FC236}">
                <a16:creationId xmlns:a16="http://schemas.microsoft.com/office/drawing/2014/main" id="{F2AD5546-CBBF-DA86-EBDF-B0DF0DBB5E5D}"/>
              </a:ext>
            </a:extLst>
          </p:cNvPr>
          <p:cNvSpPr txBox="1"/>
          <p:nvPr/>
        </p:nvSpPr>
        <p:spPr>
          <a:xfrm>
            <a:off x="5257800" y="2897237"/>
            <a:ext cx="3073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Annual Net Migration For DFW</a:t>
            </a:r>
          </a:p>
        </p:txBody>
      </p:sp>
      <p:graphicFrame>
        <p:nvGraphicFramePr>
          <p:cNvPr id="13" name="Chart 12">
            <a:extLst>
              <a:ext uri="{FF2B5EF4-FFF2-40B4-BE49-F238E27FC236}">
                <a16:creationId xmlns:a16="http://schemas.microsoft.com/office/drawing/2014/main" id="{34E38761-5725-851C-4142-B1F25C27DAB5}"/>
              </a:ext>
            </a:extLst>
          </p:cNvPr>
          <p:cNvGraphicFramePr>
            <a:graphicFrameLocks/>
          </p:cNvGraphicFramePr>
          <p:nvPr/>
        </p:nvGraphicFramePr>
        <p:xfrm>
          <a:off x="4701473" y="3319134"/>
          <a:ext cx="4110741" cy="254150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3E1A374C-B62C-F646-ED68-B851DFC990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520F2-DDB6-4D09-BB62-52FF5A0FF7CD}" type="slidenum">
              <a:rPr kumimoji="0" lang="en-US" sz="1200" b="1"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tint val="75000"/>
                </a:prstClr>
              </a:solidFill>
              <a:effectLst/>
              <a:uLnTx/>
              <a:uFillTx/>
              <a:latin typeface="Trebuchet MS" pitchFamily="34" charset="0"/>
              <a:ea typeface="+mn-ea"/>
              <a:cs typeface="+mn-cs"/>
            </a:endParaRPr>
          </a:p>
        </p:txBody>
      </p:sp>
      <p:pic>
        <p:nvPicPr>
          <p:cNvPr id="14" name="Picture 13">
            <a:extLst>
              <a:ext uri="{FF2B5EF4-FFF2-40B4-BE49-F238E27FC236}">
                <a16:creationId xmlns:a16="http://schemas.microsoft.com/office/drawing/2014/main" id="{DA7F6CA3-08CC-4EC6-9B89-4E84A0855E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146739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C04C7AF0-930B-4AE4-B9E3-75A5AEE6EAC6}"/>
              </a:ext>
            </a:extLst>
          </p:cNvPr>
          <p:cNvGraphicFramePr>
            <a:graphicFrameLocks/>
          </p:cNvGraphicFramePr>
          <p:nvPr/>
        </p:nvGraphicFramePr>
        <p:xfrm>
          <a:off x="370167" y="757133"/>
          <a:ext cx="4500690" cy="500463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09600" y="228600"/>
            <a:ext cx="8077200" cy="381000"/>
          </a:xfrm>
        </p:spPr>
        <p:txBody>
          <a:bodyPr>
            <a:noAutofit/>
          </a:bodyPr>
          <a:lstStyle/>
          <a:p>
            <a:pPr algn="l"/>
            <a:r>
              <a:rPr lang="en-US" sz="2600" dirty="0">
                <a:solidFill>
                  <a:schemeClr val="tx1"/>
                </a:solidFill>
                <a:latin typeface="Trebuchet MS" pitchFamily="34" charset="0"/>
              </a:rPr>
              <a:t>TEXAS ECONOMY</a:t>
            </a:r>
          </a:p>
        </p:txBody>
      </p:sp>
      <p:sp>
        <p:nvSpPr>
          <p:cNvPr id="3" name="Text Box 2"/>
          <p:cNvSpPr txBox="1">
            <a:spLocks noChangeArrowheads="1"/>
          </p:cNvSpPr>
          <p:nvPr/>
        </p:nvSpPr>
        <p:spPr bwMode="auto">
          <a:xfrm>
            <a:off x="393936" y="757133"/>
            <a:ext cx="304800" cy="3667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sp>
        <p:nvSpPr>
          <p:cNvPr id="7" name="Rectangle 5"/>
          <p:cNvSpPr>
            <a:spLocks noChangeArrowheads="1"/>
          </p:cNvSpPr>
          <p:nvPr/>
        </p:nvSpPr>
        <p:spPr bwMode="auto">
          <a:xfrm>
            <a:off x="270111" y="1568346"/>
            <a:ext cx="4127500" cy="2149475"/>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Trebuchet MS" pitchFamily="34" charset="0"/>
              <a:ea typeface="+mn-ea"/>
              <a:cs typeface="Arial" pitchFamily="34" charset="0"/>
            </a:endParaRPr>
          </a:p>
        </p:txBody>
      </p:sp>
      <p:sp>
        <p:nvSpPr>
          <p:cNvPr id="8" name="Rectangle 6"/>
          <p:cNvSpPr>
            <a:spLocks noChangeArrowheads="1"/>
          </p:cNvSpPr>
          <p:nvPr/>
        </p:nvSpPr>
        <p:spPr bwMode="auto">
          <a:xfrm>
            <a:off x="4630974" y="1544533"/>
            <a:ext cx="4127500" cy="2149475"/>
          </a:xfrm>
          <a:prstGeom prst="rect">
            <a:avLst/>
          </a:prstGeom>
          <a:noFill/>
          <a:ln w="9525">
            <a:noFill/>
            <a:miter lim="800000"/>
            <a:headEnd/>
            <a:tailEnd/>
          </a:ln>
          <a:effectLst/>
        </p:spPr>
        <p:txBody>
          <a:bodyPr/>
          <a:lstStyle/>
          <a:p>
            <a:pPr marL="342900" marR="0" lvl="0" indent="-342900" algn="l" defTabSz="914400" rtl="0" eaLnBrk="1" fontAlgn="auto" latinLnBrk="0" hangingPunct="1">
              <a:lnSpc>
                <a:spcPct val="80000"/>
              </a:lnSpc>
              <a:spcBef>
                <a:spcPct val="2000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Trebuchet MS" pitchFamily="34" charset="0"/>
              <a:ea typeface="+mn-ea"/>
              <a:cs typeface="Arial" pitchFamily="34" charset="0"/>
            </a:endParaRPr>
          </a:p>
        </p:txBody>
      </p:sp>
      <p:sp>
        <p:nvSpPr>
          <p:cNvPr id="16" name="Content Placeholder 14"/>
          <p:cNvSpPr>
            <a:spLocks noGrp="1"/>
          </p:cNvSpPr>
          <p:nvPr>
            <p:ph sz="half" idx="4294967295"/>
          </p:nvPr>
        </p:nvSpPr>
        <p:spPr>
          <a:xfrm>
            <a:off x="4870857" y="353046"/>
            <a:ext cx="4201819" cy="5408719"/>
          </a:xfrm>
          <a:prstGeom prst="rect">
            <a:avLst/>
          </a:prstGeom>
        </p:spPr>
        <p:txBody>
          <a:bodyPr>
            <a:normAutofit/>
          </a:bodyPr>
          <a:lstStyle/>
          <a:p>
            <a:pPr marL="0" indent="0" algn="ctr">
              <a:buNone/>
            </a:pPr>
            <a:r>
              <a:rPr lang="en-US" sz="2400" dirty="0">
                <a:solidFill>
                  <a:srgbClr val="00391F"/>
                </a:solidFill>
                <a:latin typeface="Trebuchet MS" pitchFamily="34" charset="0"/>
              </a:rPr>
              <a:t>Employment Recovering</a:t>
            </a:r>
            <a:endParaRPr lang="en-US" sz="2400" u="sng" dirty="0">
              <a:solidFill>
                <a:srgbClr val="00391F"/>
              </a:solidFill>
              <a:latin typeface="Trebuchet MS" pitchFamily="34" charset="0"/>
            </a:endParaRPr>
          </a:p>
          <a:p>
            <a:pPr marL="457200" lvl="1" indent="0" algn="ctr">
              <a:buNone/>
            </a:pPr>
            <a:r>
              <a:rPr lang="en-US" sz="1800" b="1" dirty="0">
                <a:solidFill>
                  <a:schemeClr val="tx1"/>
                </a:solidFill>
                <a:latin typeface="Trebuchet MS" pitchFamily="34" charset="0"/>
              </a:rPr>
              <a:t>Difference From Pre-Pandemic Level of 2/20 and 3/22</a:t>
            </a:r>
          </a:p>
          <a:p>
            <a:pPr marL="457200" lvl="1" indent="0">
              <a:buNone/>
            </a:pPr>
            <a:r>
              <a:rPr lang="en-US" sz="1800" b="1" i="1" dirty="0">
                <a:solidFill>
                  <a:schemeClr val="tx1"/>
                </a:solidFill>
                <a:latin typeface="Trebuchet MS" pitchFamily="34" charset="0"/>
              </a:rPr>
              <a:t>United States</a:t>
            </a:r>
          </a:p>
          <a:p>
            <a:pPr lvl="1"/>
            <a:r>
              <a:rPr lang="en-US" sz="1800" dirty="0">
                <a:solidFill>
                  <a:schemeClr val="tx1"/>
                </a:solidFill>
                <a:latin typeface="Trebuchet MS" pitchFamily="34" charset="0"/>
              </a:rPr>
              <a:t>-1,030,000	    -0.68%</a:t>
            </a:r>
          </a:p>
          <a:p>
            <a:pPr marL="457200" lvl="1" indent="0">
              <a:buNone/>
            </a:pPr>
            <a:r>
              <a:rPr lang="en-US" sz="1800" b="1" i="1" dirty="0">
                <a:solidFill>
                  <a:srgbClr val="00391F"/>
                </a:solidFill>
                <a:latin typeface="Trebuchet MS" pitchFamily="34" charset="0"/>
              </a:rPr>
              <a:t>Texas</a:t>
            </a:r>
            <a:r>
              <a:rPr lang="en-US" sz="1800" dirty="0">
                <a:solidFill>
                  <a:schemeClr val="tx1"/>
                </a:solidFill>
                <a:latin typeface="Trebuchet MS" pitchFamily="34" charset="0"/>
              </a:rPr>
              <a:t>	</a:t>
            </a:r>
          </a:p>
          <a:p>
            <a:pPr lvl="1">
              <a:spcAft>
                <a:spcPts val="1000"/>
              </a:spcAft>
            </a:pPr>
            <a:r>
              <a:rPr lang="en-US" sz="1800" dirty="0">
                <a:solidFill>
                  <a:schemeClr val="tx1"/>
                </a:solidFill>
                <a:latin typeface="Trebuchet MS" pitchFamily="34" charset="0"/>
              </a:rPr>
              <a:t>+255,700	 	    +1.98%</a:t>
            </a:r>
          </a:p>
          <a:p>
            <a:pPr marL="457200" lvl="1" indent="0" algn="ctr">
              <a:spcAft>
                <a:spcPts val="500"/>
              </a:spcAft>
              <a:buNone/>
            </a:pPr>
            <a:r>
              <a:rPr lang="en-US" sz="1600" b="1" i="1" dirty="0">
                <a:solidFill>
                  <a:schemeClr val="tx1"/>
                </a:solidFill>
                <a:latin typeface="Trebuchet MS" pitchFamily="34" charset="0"/>
              </a:rPr>
              <a:t>Major Texas Markets (Mar 2022)  Gap From Pre-Pandemic High</a:t>
            </a:r>
          </a:p>
          <a:p>
            <a:pPr lvl="1"/>
            <a:r>
              <a:rPr lang="en-US" sz="1800" b="1" dirty="0">
                <a:solidFill>
                  <a:srgbClr val="0000FF"/>
                </a:solidFill>
                <a:latin typeface="Trebuchet MS" pitchFamily="34" charset="0"/>
              </a:rPr>
              <a:t>DFW	 +181,100    +4.71%</a:t>
            </a:r>
          </a:p>
          <a:p>
            <a:pPr lvl="1"/>
            <a:r>
              <a:rPr lang="en-US" sz="1800" dirty="0">
                <a:solidFill>
                  <a:schemeClr val="tx1"/>
                </a:solidFill>
                <a:latin typeface="Trebuchet MS" pitchFamily="34" charset="0"/>
              </a:rPr>
              <a:t>Houston       -28,000     -0.88%</a:t>
            </a:r>
          </a:p>
          <a:p>
            <a:pPr lvl="1"/>
            <a:r>
              <a:rPr lang="en-US" sz="1800" dirty="0">
                <a:solidFill>
                  <a:schemeClr val="tx1"/>
                </a:solidFill>
                <a:latin typeface="Trebuchet MS" pitchFamily="34" charset="0"/>
              </a:rPr>
              <a:t>Austin      	   +80,200    +7.02%</a:t>
            </a:r>
          </a:p>
          <a:p>
            <a:pPr lvl="1"/>
            <a:r>
              <a:rPr lang="en-US" sz="1800" dirty="0">
                <a:solidFill>
                  <a:schemeClr val="tx1"/>
                </a:solidFill>
                <a:latin typeface="Trebuchet MS" pitchFamily="34" charset="0"/>
              </a:rPr>
              <a:t>San Antonio  +11,600    +1.07%</a:t>
            </a:r>
            <a:r>
              <a:rPr lang="en-US" sz="1800" dirty="0">
                <a:latin typeface="Trebuchet MS" pitchFamily="34" charset="0"/>
              </a:rPr>
              <a:t>	</a:t>
            </a:r>
          </a:p>
          <a:p>
            <a:pPr marL="457200" lvl="1" indent="0">
              <a:buNone/>
            </a:pPr>
            <a:endParaRPr lang="en-US" sz="2400" dirty="0">
              <a:latin typeface="Trebuchet MS" pitchFamily="34" charset="0"/>
            </a:endParaRPr>
          </a:p>
          <a:p>
            <a:pPr lvl="1"/>
            <a:endParaRPr lang="en-US" sz="3200" dirty="0">
              <a:latin typeface="Trebuchet MS" pitchFamily="34" charset="0"/>
            </a:endParaRPr>
          </a:p>
        </p:txBody>
      </p:sp>
      <p:sp>
        <p:nvSpPr>
          <p:cNvPr id="17" name="Rectangle 4"/>
          <p:cNvSpPr>
            <a:spLocks noChangeArrowheads="1"/>
          </p:cNvSpPr>
          <p:nvPr/>
        </p:nvSpPr>
        <p:spPr bwMode="auto">
          <a:xfrm>
            <a:off x="5334000" y="5538483"/>
            <a:ext cx="3274023" cy="303213"/>
          </a:xfrm>
          <a:prstGeom prst="rect">
            <a:avLst/>
          </a:prstGeom>
          <a:noFill/>
          <a:ln w="9525">
            <a:noFill/>
            <a:miter lim="800000"/>
            <a:headEnd/>
            <a:tailEnd/>
          </a:ln>
          <a:effectLst/>
        </p:spPr>
        <p:txBody>
          <a:bodyPr lIns="92075" tIns="46038" rIns="92075" bIns="46038" anchor="ctr"/>
          <a:lstStyle/>
          <a:p>
            <a:pPr marL="0" marR="0" lvl="0" indent="0" algn="l"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1100" b="0" i="1" u="none" strike="noStrike" kern="1200" cap="none" spc="0" normalizeH="0" baseline="0" noProof="0" dirty="0">
                <a:ln>
                  <a:noFill/>
                </a:ln>
                <a:solidFill>
                  <a:prstClr val="black"/>
                </a:solidFill>
                <a:effectLst/>
                <a:uLnTx/>
                <a:uFillTx/>
                <a:latin typeface="Trebuchet MS" pitchFamily="34" charset="0"/>
                <a:ea typeface="+mn-ea"/>
                <a:cs typeface="Arial" pitchFamily="34" charset="0"/>
              </a:rPr>
              <a:t>Source:  TWC – CES (Not Seasonally Adjusted)</a:t>
            </a:r>
          </a:p>
        </p:txBody>
      </p:sp>
      <p:cxnSp>
        <p:nvCxnSpPr>
          <p:cNvPr id="18" name="Straight Arrow Connector 17">
            <a:extLst>
              <a:ext uri="{FF2B5EF4-FFF2-40B4-BE49-F238E27FC236}">
                <a16:creationId xmlns:a16="http://schemas.microsoft.com/office/drawing/2014/main" id="{1FC79025-C998-49FE-861C-9F75720E30F2}"/>
              </a:ext>
            </a:extLst>
          </p:cNvPr>
          <p:cNvCxnSpPr>
            <a:cxnSpLocks/>
          </p:cNvCxnSpPr>
          <p:nvPr/>
        </p:nvCxnSpPr>
        <p:spPr>
          <a:xfrm flipV="1">
            <a:off x="4019445" y="3146342"/>
            <a:ext cx="401836" cy="752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9">
            <a:extLst>
              <a:ext uri="{FF2B5EF4-FFF2-40B4-BE49-F238E27FC236}">
                <a16:creationId xmlns:a16="http://schemas.microsoft.com/office/drawing/2014/main" id="{7BBDC0AB-49AD-4A68-8A7B-0D48DBE8CD9E}"/>
              </a:ext>
            </a:extLst>
          </p:cNvPr>
          <p:cNvSpPr txBox="1">
            <a:spLocks noChangeArrowheads="1"/>
          </p:cNvSpPr>
          <p:nvPr/>
        </p:nvSpPr>
        <p:spPr bwMode="auto">
          <a:xfrm>
            <a:off x="3594972" y="3480633"/>
            <a:ext cx="1042522" cy="6001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COVID decline of 1.4M jobs and recovery</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0" name="Straight Arrow Connector 19">
            <a:extLst>
              <a:ext uri="{FF2B5EF4-FFF2-40B4-BE49-F238E27FC236}">
                <a16:creationId xmlns:a16="http://schemas.microsoft.com/office/drawing/2014/main" id="{810553CC-B585-416F-B9FA-8A3645D28DC8}"/>
              </a:ext>
            </a:extLst>
          </p:cNvPr>
          <p:cNvCxnSpPr>
            <a:cxnSpLocks/>
          </p:cNvCxnSpPr>
          <p:nvPr/>
        </p:nvCxnSpPr>
        <p:spPr>
          <a:xfrm flipV="1">
            <a:off x="2550427" y="4372174"/>
            <a:ext cx="234370" cy="598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9">
            <a:extLst>
              <a:ext uri="{FF2B5EF4-FFF2-40B4-BE49-F238E27FC236}">
                <a16:creationId xmlns:a16="http://schemas.microsoft.com/office/drawing/2014/main" id="{80798E80-AC01-40BD-8A3C-45A69A463EE3}"/>
              </a:ext>
            </a:extLst>
          </p:cNvPr>
          <p:cNvSpPr txBox="1">
            <a:spLocks noChangeArrowheads="1"/>
          </p:cNvSpPr>
          <p:nvPr/>
        </p:nvSpPr>
        <p:spPr bwMode="auto">
          <a:xfrm>
            <a:off x="2316672" y="4724400"/>
            <a:ext cx="858194" cy="4308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Great Recession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Box 9">
            <a:extLst>
              <a:ext uri="{FF2B5EF4-FFF2-40B4-BE49-F238E27FC236}">
                <a16:creationId xmlns:a16="http://schemas.microsoft.com/office/drawing/2014/main" id="{15629A78-D620-4365-972B-24D475D2A4FF}"/>
              </a:ext>
            </a:extLst>
          </p:cNvPr>
          <p:cNvSpPr txBox="1">
            <a:spLocks noChangeArrowheads="1"/>
          </p:cNvSpPr>
          <p:nvPr/>
        </p:nvSpPr>
        <p:spPr bwMode="auto">
          <a:xfrm>
            <a:off x="2590800" y="1386858"/>
            <a:ext cx="1004172" cy="6001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Employment Climbs to New Highs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E12160F-19A0-78FD-B564-6862437807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21" name="Picture 20">
            <a:extLst>
              <a:ext uri="{FF2B5EF4-FFF2-40B4-BE49-F238E27FC236}">
                <a16:creationId xmlns:a16="http://schemas.microsoft.com/office/drawing/2014/main" id="{841AE1EB-DC08-8B52-A61B-603AD7C98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279768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B3DC175-032C-4DD0-ADE5-EE2C8B7F53BD}"/>
              </a:ext>
            </a:extLst>
          </p:cNvPr>
          <p:cNvGraphicFramePr>
            <a:graphicFrameLocks/>
          </p:cNvGraphicFramePr>
          <p:nvPr/>
        </p:nvGraphicFramePr>
        <p:xfrm>
          <a:off x="152400" y="914400"/>
          <a:ext cx="8686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609600" y="228600"/>
            <a:ext cx="8077200" cy="381000"/>
          </a:xfrm>
        </p:spPr>
        <p:txBody>
          <a:bodyPr>
            <a:noAutofit/>
          </a:bodyPr>
          <a:lstStyle/>
          <a:p>
            <a:pPr algn="l"/>
            <a:r>
              <a:rPr lang="en-US" sz="2600" dirty="0">
                <a:solidFill>
                  <a:schemeClr val="tx1"/>
                </a:solidFill>
                <a:latin typeface="Trebuchet MS" pitchFamily="34" charset="0"/>
              </a:rPr>
              <a:t>DFW EMPLOYMENT GROWTH</a:t>
            </a:r>
          </a:p>
        </p:txBody>
      </p:sp>
      <p:sp>
        <p:nvSpPr>
          <p:cNvPr id="10" name="Rectangle 4"/>
          <p:cNvSpPr>
            <a:spLocks noChangeArrowheads="1"/>
          </p:cNvSpPr>
          <p:nvPr/>
        </p:nvSpPr>
        <p:spPr bwMode="auto">
          <a:xfrm>
            <a:off x="457200" y="5205762"/>
            <a:ext cx="4813973" cy="303213"/>
          </a:xfrm>
          <a:prstGeom prst="rect">
            <a:avLst/>
          </a:prstGeom>
          <a:noFill/>
          <a:ln w="9525">
            <a:noFill/>
            <a:miter lim="800000"/>
            <a:headEnd/>
            <a:tailEnd/>
          </a:ln>
          <a:effectLst/>
        </p:spPr>
        <p:txBody>
          <a:bodyPr lIns="92075" tIns="46038" rIns="92075" bIns="46038" anchor="ctr"/>
          <a:lstStyle/>
          <a:p>
            <a:pPr marL="0" marR="0" lvl="0" indent="0" algn="l"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800" b="0" i="1" u="none" strike="noStrike" kern="1200" cap="none" spc="0" normalizeH="0" baseline="0" noProof="0" dirty="0">
                <a:ln>
                  <a:noFill/>
                </a:ln>
                <a:solidFill>
                  <a:prstClr val="black"/>
                </a:solidFill>
                <a:effectLst/>
                <a:uLnTx/>
                <a:uFillTx/>
                <a:latin typeface="Trebuchet MS" pitchFamily="34" charset="0"/>
                <a:ea typeface="+mn-ea"/>
                <a:cs typeface="Arial" pitchFamily="34" charset="0"/>
              </a:rPr>
              <a:t>Sources:  TWC – CES, Dallas Federal Reserve (Not Seasonally Adjusted)</a:t>
            </a:r>
            <a:endParaRPr kumimoji="0" lang="en-US" sz="1200" b="0" i="1" u="none" strike="noStrike" kern="1200" cap="none" spc="0" normalizeH="0" baseline="0" noProof="0" dirty="0">
              <a:ln>
                <a:noFill/>
              </a:ln>
              <a:solidFill>
                <a:prstClr val="black"/>
              </a:solidFill>
              <a:effectLst/>
              <a:uLnTx/>
              <a:uFillTx/>
              <a:latin typeface="Trebuchet MS" pitchFamily="34" charset="0"/>
              <a:ea typeface="+mn-ea"/>
              <a:cs typeface="Arial" pitchFamily="34" charset="0"/>
            </a:endParaRPr>
          </a:p>
        </p:txBody>
      </p:sp>
      <p:sp>
        <p:nvSpPr>
          <p:cNvPr id="3" name="Arrow: Right 2">
            <a:extLst>
              <a:ext uri="{FF2B5EF4-FFF2-40B4-BE49-F238E27FC236}">
                <a16:creationId xmlns:a16="http://schemas.microsoft.com/office/drawing/2014/main" id="{3FF6EE25-21FA-4D53-9586-162ADB81E975}"/>
              </a:ext>
            </a:extLst>
          </p:cNvPr>
          <p:cNvSpPr/>
          <p:nvPr/>
        </p:nvSpPr>
        <p:spPr>
          <a:xfrm rot="18470457">
            <a:off x="7588159" y="3124396"/>
            <a:ext cx="39435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 Box 19">
            <a:extLst>
              <a:ext uri="{FF2B5EF4-FFF2-40B4-BE49-F238E27FC236}">
                <a16:creationId xmlns:a16="http://schemas.microsoft.com/office/drawing/2014/main" id="{B8FBBE82-9E89-40FD-A3B3-88EF885C971E}"/>
              </a:ext>
            </a:extLst>
          </p:cNvPr>
          <p:cNvSpPr txBox="1">
            <a:spLocks noChangeArrowheads="1"/>
          </p:cNvSpPr>
          <p:nvPr/>
        </p:nvSpPr>
        <p:spPr bwMode="auto">
          <a:xfrm>
            <a:off x="6808122" y="3262960"/>
            <a:ext cx="1422573" cy="3320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b">
            <a:spAutoFit/>
          </a:bodyPr>
          <a:lstStyle/>
          <a:p>
            <a:pPr marL="0" marR="0" lvl="0" indent="0" algn="ctr" defTabSz="914400" rtl="0" eaLnBrk="0" fontAlgn="auto" latinLnBrk="0" hangingPunct="0">
              <a:lnSpc>
                <a:spcPct val="70000"/>
              </a:lnSpc>
              <a:spcBef>
                <a:spcPct val="50000"/>
              </a:spcBef>
              <a:spcAft>
                <a:spcPts val="0"/>
              </a:spcAft>
              <a:buClrTx/>
              <a:buSzTx/>
              <a:buFont typeface="Wingdings" pitchFamily="2" charset="2"/>
              <a:buNone/>
              <a:tabLst/>
              <a:defRPr/>
            </a:pPr>
            <a:r>
              <a:rPr kumimoji="0" lang="en-US" sz="1100" b="0" i="0" u="none" strike="noStrike" kern="1200" cap="none" spc="0" normalizeH="0" baseline="0" noProof="0" dirty="0">
                <a:ln>
                  <a:noFill/>
                </a:ln>
                <a:solidFill>
                  <a:prstClr val="black"/>
                </a:solidFill>
                <a:effectLst/>
                <a:uLnTx/>
                <a:uFillTx/>
                <a:latin typeface="Trebuchet MS" pitchFamily="34" charset="0"/>
                <a:ea typeface="+mn-ea"/>
                <a:cs typeface="+mn-cs"/>
              </a:rPr>
              <a:t>COVID-19 related layoffs &amp; recovery</a:t>
            </a:r>
          </a:p>
        </p:txBody>
      </p:sp>
      <p:sp>
        <p:nvSpPr>
          <p:cNvPr id="14" name="Text Box 6">
            <a:extLst>
              <a:ext uri="{FF2B5EF4-FFF2-40B4-BE49-F238E27FC236}">
                <a16:creationId xmlns:a16="http://schemas.microsoft.com/office/drawing/2014/main" id="{82A5BA0F-A840-4616-96AD-2A46F15FEBE0}"/>
              </a:ext>
            </a:extLst>
          </p:cNvPr>
          <p:cNvSpPr txBox="1">
            <a:spLocks noChangeArrowheads="1"/>
          </p:cNvSpPr>
          <p:nvPr/>
        </p:nvSpPr>
        <p:spPr bwMode="auto">
          <a:xfrm>
            <a:off x="5620148" y="228600"/>
            <a:ext cx="3371452" cy="7942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0" marR="0" lvl="0" indent="0" algn="ctr" defTabSz="914400" rtl="0" eaLnBrk="0" fontAlgn="auto" latinLnBrk="0" hangingPunct="0">
              <a:lnSpc>
                <a:spcPct val="70000"/>
              </a:lnSpc>
              <a:spcBef>
                <a:spcPts val="1200"/>
              </a:spcBef>
              <a:spcAft>
                <a:spcPts val="200"/>
              </a:spcAft>
              <a:buClrTx/>
              <a:buSzTx/>
              <a:buFont typeface="Wingdings" pitchFamily="2" charset="2"/>
              <a:buNone/>
              <a:tabLst/>
              <a:defRPr/>
            </a:pPr>
            <a:r>
              <a:rPr kumimoji="0" lang="en-US" sz="1400" b="0" i="1" u="none" strike="noStrike" kern="1200" cap="none" spc="0" normalizeH="0" baseline="0" noProof="0" dirty="0">
                <a:ln>
                  <a:noFill/>
                </a:ln>
                <a:solidFill>
                  <a:prstClr val="black"/>
                </a:solidFill>
                <a:effectLst/>
                <a:uLnTx/>
                <a:uFillTx/>
                <a:latin typeface="Trebuchet MS" pitchFamily="34" charset="0"/>
                <a:ea typeface="+mn-ea"/>
                <a:cs typeface="+mn-cs"/>
              </a:rPr>
              <a:t>Annual Change Mar.‘21 – Mar.‘22</a:t>
            </a:r>
          </a:p>
          <a:p>
            <a:pPr marL="0" marR="0" lvl="0" indent="0" algn="ctr" defTabSz="914400" rtl="0" eaLnBrk="0" fontAlgn="auto" latinLnBrk="0" hangingPunct="0">
              <a:lnSpc>
                <a:spcPct val="40000"/>
              </a:lnSpc>
              <a:spcBef>
                <a:spcPts val="1200"/>
              </a:spcBef>
              <a:spcAft>
                <a:spcPts val="200"/>
              </a:spcAft>
              <a:buClrTx/>
              <a:buSzTx/>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rPr>
              <a:t>TWC CES: +267,800 (+7.13%)</a:t>
            </a:r>
          </a:p>
          <a:p>
            <a:pPr marL="0" marR="0" lvl="0" indent="0" algn="ctr" defTabSz="914400" rtl="0" eaLnBrk="0" fontAlgn="auto" latinLnBrk="0" hangingPunct="0">
              <a:lnSpc>
                <a:spcPct val="40000"/>
              </a:lnSpc>
              <a:spcBef>
                <a:spcPts val="1200"/>
              </a:spcBef>
              <a:spcAft>
                <a:spcPts val="200"/>
              </a:spcAft>
              <a:buClrTx/>
              <a:buSzTx/>
              <a:buFont typeface="Wingdings" pitchFamily="2" charset="2"/>
              <a:buNone/>
              <a:tabLst/>
              <a:defRPr/>
            </a:pPr>
            <a:r>
              <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rPr>
              <a:t>Total Employment: 4,019,800</a:t>
            </a:r>
            <a:endParaRPr kumimoji="0" lang="en-US" sz="12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6" name="Content Placeholder 5">
            <a:extLst>
              <a:ext uri="{FF2B5EF4-FFF2-40B4-BE49-F238E27FC236}">
                <a16:creationId xmlns:a16="http://schemas.microsoft.com/office/drawing/2014/main" id="{18AC4A1C-49DC-4F68-85C0-DE77CC21A293}"/>
              </a:ext>
            </a:extLst>
          </p:cNvPr>
          <p:cNvSpPr>
            <a:spLocks noGrp="1"/>
          </p:cNvSpPr>
          <p:nvPr>
            <p:ph sz="half" idx="1"/>
          </p:nvPr>
        </p:nvSpPr>
        <p:spPr>
          <a:xfrm>
            <a:off x="1600200" y="1648694"/>
            <a:ext cx="4343400" cy="129388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nSpc>
                <a:spcPct val="120000"/>
              </a:lnSpc>
              <a:spcBef>
                <a:spcPts val="0"/>
              </a:spcBef>
            </a:pPr>
            <a:r>
              <a:rPr kumimoji="0" lang="en-US" sz="1600" b="0" u="none" strike="noStrike" kern="1200" cap="none" spc="0" normalizeH="0" baseline="0" noProof="0" dirty="0">
                <a:ln>
                  <a:noFill/>
                </a:ln>
                <a:solidFill>
                  <a:prstClr val="black"/>
                </a:solidFill>
                <a:effectLst/>
                <a:uLnTx/>
                <a:uFillTx/>
                <a:latin typeface="Trebuchet MS" panose="020B0603020202020204" pitchFamily="34" charset="0"/>
              </a:rPr>
              <a:t>407,100 jobs lost in April 2020</a:t>
            </a:r>
          </a:p>
          <a:p>
            <a:pPr eaLnBrk="0" hangingPunct="0">
              <a:lnSpc>
                <a:spcPct val="120000"/>
              </a:lnSpc>
              <a:spcBef>
                <a:spcPts val="0"/>
              </a:spcBef>
              <a:defRPr/>
            </a:pPr>
            <a:r>
              <a:rPr kumimoji="0" lang="en-US" sz="1600" b="0" u="none" strike="noStrike" kern="1200" cap="none" spc="0" normalizeH="0" baseline="0" noProof="0" dirty="0">
                <a:ln>
                  <a:noFill/>
                </a:ln>
                <a:solidFill>
                  <a:srgbClr val="0000FF"/>
                </a:solidFill>
                <a:effectLst/>
                <a:uLnTx/>
                <a:uFillTx/>
                <a:latin typeface="Trebuchet MS" panose="020B0603020202020204" pitchFamily="34" charset="0"/>
              </a:rPr>
              <a:t>DFW Area now 181,100 jobs ahead of pre-pandemic employment high recorded in 2/20</a:t>
            </a:r>
          </a:p>
          <a:p>
            <a:pPr eaLnBrk="0" hangingPunct="0">
              <a:lnSpc>
                <a:spcPct val="120000"/>
              </a:lnSpc>
              <a:spcBef>
                <a:spcPts val="0"/>
              </a:spcBef>
              <a:defRPr/>
            </a:pPr>
            <a:r>
              <a:rPr lang="en-US" sz="1600" dirty="0">
                <a:solidFill>
                  <a:prstClr val="black"/>
                </a:solidFill>
                <a:latin typeface="Trebuchet MS" panose="020B0603020202020204" pitchFamily="34" charset="0"/>
              </a:rPr>
              <a:t>March ‘21-Sept ‘21 = +126,600 returning jobs</a:t>
            </a:r>
          </a:p>
          <a:p>
            <a:pPr eaLnBrk="0" hangingPunct="0">
              <a:lnSpc>
                <a:spcPct val="120000"/>
              </a:lnSpc>
              <a:spcBef>
                <a:spcPts val="0"/>
              </a:spcBef>
              <a:defRPr/>
            </a:pPr>
            <a:r>
              <a:rPr lang="en-US" sz="1600" dirty="0">
                <a:solidFill>
                  <a:prstClr val="black"/>
                </a:solidFill>
                <a:latin typeface="Trebuchet MS" panose="020B0603020202020204" pitchFamily="34" charset="0"/>
              </a:rPr>
              <a:t>Oct</a:t>
            </a:r>
            <a:r>
              <a:rPr kumimoji="0" lang="en-US" sz="1600" b="0" u="none" strike="noStrike" kern="1200" cap="none" spc="0" normalizeH="0" baseline="0" noProof="0" dirty="0">
                <a:ln>
                  <a:noFill/>
                </a:ln>
                <a:solidFill>
                  <a:prstClr val="black"/>
                </a:solidFill>
                <a:effectLst/>
                <a:uLnTx/>
                <a:uFillTx/>
                <a:latin typeface="Trebuchet MS" panose="020B0603020202020204" pitchFamily="34" charset="0"/>
              </a:rPr>
              <a:t> ‘21-March ‘22 = +141,200 new growth</a:t>
            </a:r>
          </a:p>
          <a:p>
            <a:pPr eaLnBrk="0" hangingPunct="0">
              <a:lnSpc>
                <a:spcPct val="120000"/>
              </a:lnSpc>
              <a:spcBef>
                <a:spcPts val="0"/>
              </a:spcBef>
              <a:defRPr/>
            </a:pPr>
            <a:endParaRPr lang="en-US" sz="1200" i="1" dirty="0">
              <a:solidFill>
                <a:schemeClr val="tx2"/>
              </a:solidFill>
              <a:latin typeface="Trebuchet MS" panose="020B0603020202020204" pitchFamily="34" charset="0"/>
            </a:endParaRPr>
          </a:p>
        </p:txBody>
      </p:sp>
      <p:sp>
        <p:nvSpPr>
          <p:cNvPr id="2" name="Slide Number Placeholder 1">
            <a:extLst>
              <a:ext uri="{FF2B5EF4-FFF2-40B4-BE49-F238E27FC236}">
                <a16:creationId xmlns:a16="http://schemas.microsoft.com/office/drawing/2014/main" id="{0B11B256-4774-E450-1FA0-EB90FE843E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1" name="Picture 10">
            <a:extLst>
              <a:ext uri="{FF2B5EF4-FFF2-40B4-BE49-F238E27FC236}">
                <a16:creationId xmlns:a16="http://schemas.microsoft.com/office/drawing/2014/main" id="{087FCF15-3283-796A-8E3A-C0B85801F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87869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829"/>
            <a:ext cx="8077200" cy="381000"/>
          </a:xfrm>
        </p:spPr>
        <p:txBody>
          <a:bodyPr>
            <a:noAutofit/>
          </a:bodyPr>
          <a:lstStyle/>
          <a:p>
            <a:pPr algn="l"/>
            <a:r>
              <a:rPr lang="en-US" sz="2600" dirty="0">
                <a:solidFill>
                  <a:schemeClr val="tx1"/>
                </a:solidFill>
                <a:latin typeface="Trebuchet MS" pitchFamily="34" charset="0"/>
              </a:rPr>
              <a:t>MONTHLY CHANGE IN DFW EMPLOYMENT</a:t>
            </a:r>
          </a:p>
        </p:txBody>
      </p:sp>
      <p:graphicFrame>
        <p:nvGraphicFramePr>
          <p:cNvPr id="10" name="Chart 9"/>
          <p:cNvGraphicFramePr>
            <a:graphicFrameLocks/>
          </p:cNvGraphicFramePr>
          <p:nvPr/>
        </p:nvGraphicFramePr>
        <p:xfrm>
          <a:off x="76200" y="685800"/>
          <a:ext cx="4802194" cy="518497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4"/>
          <p:cNvSpPr>
            <a:spLocks noChangeArrowheads="1"/>
          </p:cNvSpPr>
          <p:nvPr/>
        </p:nvSpPr>
        <p:spPr bwMode="auto">
          <a:xfrm>
            <a:off x="5782146" y="5401546"/>
            <a:ext cx="2449512" cy="381000"/>
          </a:xfrm>
          <a:prstGeom prst="rect">
            <a:avLst/>
          </a:prstGeom>
          <a:noFill/>
          <a:ln w="9525">
            <a:noFill/>
            <a:miter lim="800000"/>
            <a:headEnd/>
            <a:tailEnd/>
          </a:ln>
        </p:spPr>
        <p:txBody>
          <a:bodyPr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rebuchet MS" pitchFamily="34" charset="0"/>
                <a:ea typeface="+mn-ea"/>
                <a:cs typeface="Arial" pitchFamily="34" charset="0"/>
              </a:rPr>
              <a:t>Source:  TWC—CES Survey (NSA)</a:t>
            </a:r>
          </a:p>
        </p:txBody>
      </p:sp>
      <p:graphicFrame>
        <p:nvGraphicFramePr>
          <p:cNvPr id="8" name="Table 7">
            <a:extLst>
              <a:ext uri="{FF2B5EF4-FFF2-40B4-BE49-F238E27FC236}">
                <a16:creationId xmlns:a16="http://schemas.microsoft.com/office/drawing/2014/main" id="{5E357AC3-644C-4D9F-A508-92259BA66999}"/>
              </a:ext>
            </a:extLst>
          </p:cNvPr>
          <p:cNvGraphicFramePr>
            <a:graphicFrameLocks noGrp="1"/>
          </p:cNvGraphicFramePr>
          <p:nvPr/>
        </p:nvGraphicFramePr>
        <p:xfrm>
          <a:off x="5029200" y="685800"/>
          <a:ext cx="3964734" cy="4495804"/>
        </p:xfrm>
        <a:graphic>
          <a:graphicData uri="http://schemas.openxmlformats.org/drawingml/2006/table">
            <a:tbl>
              <a:tblPr firstRow="1">
                <a:tableStyleId>{3C2FFA5D-87B4-456A-9821-1D502468CF0F}</a:tableStyleId>
              </a:tblPr>
              <a:tblGrid>
                <a:gridCol w="2081576">
                  <a:extLst>
                    <a:ext uri="{9D8B030D-6E8A-4147-A177-3AD203B41FA5}">
                      <a16:colId xmlns:a16="http://schemas.microsoft.com/office/drawing/2014/main" val="20000"/>
                    </a:ext>
                  </a:extLst>
                </a:gridCol>
                <a:gridCol w="909111">
                  <a:extLst>
                    <a:ext uri="{9D8B030D-6E8A-4147-A177-3AD203B41FA5}">
                      <a16:colId xmlns:a16="http://schemas.microsoft.com/office/drawing/2014/main" val="20001"/>
                    </a:ext>
                  </a:extLst>
                </a:gridCol>
                <a:gridCol w="974047">
                  <a:extLst>
                    <a:ext uri="{9D8B030D-6E8A-4147-A177-3AD203B41FA5}">
                      <a16:colId xmlns:a16="http://schemas.microsoft.com/office/drawing/2014/main" val="20002"/>
                    </a:ext>
                  </a:extLst>
                </a:gridCol>
              </a:tblGrid>
              <a:tr h="427474">
                <a:tc>
                  <a:txBody>
                    <a:bodyPr/>
                    <a:lstStyle/>
                    <a:p>
                      <a:pPr algn="ctr" fontAlgn="b"/>
                      <a:r>
                        <a:rPr lang="en-US" sz="1200" u="none" strike="noStrike" baseline="0" dirty="0">
                          <a:effectLst/>
                          <a:latin typeface="Trebuchet MS" pitchFamily="34" charset="0"/>
                        </a:rPr>
                        <a:t>March 2022</a:t>
                      </a:r>
                      <a:endParaRPr lang="en-US" sz="1200" b="0" i="0" u="none" strike="noStrike" baseline="0" dirty="0">
                        <a:solidFill>
                          <a:schemeClr val="tx1"/>
                        </a:solidFill>
                        <a:effectLst/>
                        <a:latin typeface="Trebuchet MS" pitchFamily="34" charset="0"/>
                      </a:endParaRPr>
                    </a:p>
                  </a:txBody>
                  <a:tcPr marL="9525" marR="9525" marT="9525" marB="0" anchor="ctr"/>
                </a:tc>
                <a:tc>
                  <a:txBody>
                    <a:bodyPr/>
                    <a:lstStyle/>
                    <a:p>
                      <a:pPr algn="ctr" fontAlgn="b"/>
                      <a:r>
                        <a:rPr lang="en-US" sz="1200" u="none" strike="noStrike" baseline="0" dirty="0">
                          <a:effectLst/>
                          <a:latin typeface="Trebuchet MS" pitchFamily="34" charset="0"/>
                        </a:rPr>
                        <a:t>Annual Change</a:t>
                      </a:r>
                      <a:endParaRPr lang="en-US" sz="1200" b="0" i="0" u="none" strike="noStrike" baseline="0" dirty="0">
                        <a:solidFill>
                          <a:schemeClr val="tx1"/>
                        </a:solidFill>
                        <a:effectLst/>
                        <a:latin typeface="Trebuchet MS" pitchFamily="34" charset="0"/>
                      </a:endParaRPr>
                    </a:p>
                  </a:txBody>
                  <a:tcPr marL="9525" marR="9525" marT="9525" marB="0" anchor="ctr"/>
                </a:tc>
                <a:tc>
                  <a:txBody>
                    <a:bodyPr/>
                    <a:lstStyle/>
                    <a:p>
                      <a:pPr algn="ctr" fontAlgn="b"/>
                      <a:r>
                        <a:rPr lang="en-US" sz="1200" u="none" strike="noStrike" baseline="0" dirty="0">
                          <a:effectLst/>
                          <a:latin typeface="Trebuchet MS" pitchFamily="34" charset="0"/>
                        </a:rPr>
                        <a:t>% Change</a:t>
                      </a:r>
                      <a:endParaRPr lang="en-US" sz="1200" b="0" i="0" u="none" strike="noStrike" baseline="0" dirty="0">
                        <a:solidFill>
                          <a:schemeClr val="tx1"/>
                        </a:solidFill>
                        <a:effectLst/>
                        <a:latin typeface="Trebuchet MS" pitchFamily="34" charset="0"/>
                      </a:endParaRPr>
                    </a:p>
                  </a:txBody>
                  <a:tcPr marL="9525" marR="9525" marT="9525" marB="0" anchor="ctr"/>
                </a:tc>
                <a:extLst>
                  <a:ext uri="{0D108BD9-81ED-4DB2-BD59-A6C34878D82A}">
                    <a16:rowId xmlns:a16="http://schemas.microsoft.com/office/drawing/2014/main" val="10000"/>
                  </a:ext>
                </a:extLst>
              </a:tr>
              <a:tr h="404538">
                <a:tc>
                  <a:txBody>
                    <a:bodyPr/>
                    <a:lstStyle/>
                    <a:p>
                      <a:pPr algn="ctr" fontAlgn="b"/>
                      <a:r>
                        <a:rPr lang="en-US" sz="1200" u="none" strike="noStrike" dirty="0">
                          <a:effectLst/>
                          <a:latin typeface="Trebuchet MS" panose="020B0603020202020204" pitchFamily="34" charset="0"/>
                        </a:rPr>
                        <a:t>Mining, Log, Construction</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8,300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3.8%</a:t>
                      </a:r>
                    </a:p>
                  </a:txBody>
                  <a:tcPr marL="9525" marR="9525" marT="9525" marB="0" anchor="ctr"/>
                </a:tc>
                <a:extLst>
                  <a:ext uri="{0D108BD9-81ED-4DB2-BD59-A6C34878D82A}">
                    <a16:rowId xmlns:a16="http://schemas.microsoft.com/office/drawing/2014/main" val="10001"/>
                  </a:ext>
                </a:extLst>
              </a:tr>
              <a:tr h="404538">
                <a:tc>
                  <a:txBody>
                    <a:bodyPr/>
                    <a:lstStyle/>
                    <a:p>
                      <a:pPr algn="ctr" fontAlgn="b"/>
                      <a:r>
                        <a:rPr lang="en-US" sz="1200" u="none" strike="noStrike" dirty="0">
                          <a:effectLst/>
                          <a:latin typeface="Trebuchet MS" panose="020B0603020202020204" pitchFamily="34" charset="0"/>
                        </a:rPr>
                        <a:t>Manufacturing</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9,500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3.3%</a:t>
                      </a:r>
                    </a:p>
                  </a:txBody>
                  <a:tcPr marL="9525" marR="9525" marT="9525" marB="0" anchor="ctr"/>
                </a:tc>
                <a:extLst>
                  <a:ext uri="{0D108BD9-81ED-4DB2-BD59-A6C34878D82A}">
                    <a16:rowId xmlns:a16="http://schemas.microsoft.com/office/drawing/2014/main" val="10002"/>
                  </a:ext>
                </a:extLst>
              </a:tr>
              <a:tr h="421062">
                <a:tc>
                  <a:txBody>
                    <a:bodyPr/>
                    <a:lstStyle/>
                    <a:p>
                      <a:pPr algn="ctr" fontAlgn="b"/>
                      <a:r>
                        <a:rPr lang="en-US" sz="1200" u="none" strike="noStrike" dirty="0">
                          <a:effectLst/>
                          <a:latin typeface="Trebuchet MS" panose="020B0603020202020204" pitchFamily="34" charset="0"/>
                        </a:rPr>
                        <a:t>Trade, Transportation &amp; Utilities</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58,300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7.1%</a:t>
                      </a:r>
                    </a:p>
                  </a:txBody>
                  <a:tcPr marL="9525" marR="9525" marT="9525" marB="0" anchor="ctr"/>
                </a:tc>
                <a:extLst>
                  <a:ext uri="{0D108BD9-81ED-4DB2-BD59-A6C34878D82A}">
                    <a16:rowId xmlns:a16="http://schemas.microsoft.com/office/drawing/2014/main" val="10003"/>
                  </a:ext>
                </a:extLst>
              </a:tr>
              <a:tr h="404538">
                <a:tc>
                  <a:txBody>
                    <a:bodyPr/>
                    <a:lstStyle/>
                    <a:p>
                      <a:pPr algn="ctr" fontAlgn="b"/>
                      <a:r>
                        <a:rPr lang="en-US" sz="1200" u="none" strike="noStrike" dirty="0">
                          <a:effectLst/>
                          <a:latin typeface="Trebuchet MS" panose="020B0603020202020204" pitchFamily="34" charset="0"/>
                        </a:rPr>
                        <a:t>Information</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5,600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7.0%</a:t>
                      </a:r>
                    </a:p>
                  </a:txBody>
                  <a:tcPr marL="9525" marR="9525" marT="9525" marB="0" anchor="ctr"/>
                </a:tc>
                <a:extLst>
                  <a:ext uri="{0D108BD9-81ED-4DB2-BD59-A6C34878D82A}">
                    <a16:rowId xmlns:a16="http://schemas.microsoft.com/office/drawing/2014/main" val="10004"/>
                  </a:ext>
                </a:extLst>
              </a:tr>
              <a:tr h="404538">
                <a:tc>
                  <a:txBody>
                    <a:bodyPr/>
                    <a:lstStyle/>
                    <a:p>
                      <a:pPr algn="ctr" fontAlgn="b"/>
                      <a:r>
                        <a:rPr lang="en-US" sz="1200" u="none" strike="noStrike" dirty="0">
                          <a:effectLst/>
                          <a:latin typeface="Trebuchet MS" panose="020B0603020202020204" pitchFamily="34" charset="0"/>
                        </a:rPr>
                        <a:t>Financial Activities</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26,100</a:t>
                      </a:r>
                    </a:p>
                  </a:txBody>
                  <a:tcPr marL="9525" marR="9525" marT="9525" marB="0" anchor="ctr">
                    <a:noFill/>
                  </a:tcPr>
                </a:tc>
                <a:tc>
                  <a:txBody>
                    <a:bodyPr/>
                    <a:lstStyle/>
                    <a:p>
                      <a:pPr algn="ctr" fontAlgn="b"/>
                      <a:r>
                        <a:rPr lang="en-US" sz="1200" b="0" i="0" u="none" strike="noStrike" dirty="0">
                          <a:solidFill>
                            <a:srgbClr val="000000"/>
                          </a:solidFill>
                          <a:effectLst/>
                          <a:latin typeface="Trebuchet MS" panose="020B0603020202020204" pitchFamily="34" charset="0"/>
                        </a:rPr>
                        <a:t>7.8%</a:t>
                      </a:r>
                    </a:p>
                  </a:txBody>
                  <a:tcPr marL="9525" marR="9525" marT="9525" marB="0" anchor="ctr"/>
                </a:tc>
                <a:extLst>
                  <a:ext uri="{0D108BD9-81ED-4DB2-BD59-A6C34878D82A}">
                    <a16:rowId xmlns:a16="http://schemas.microsoft.com/office/drawing/2014/main" val="10005"/>
                  </a:ext>
                </a:extLst>
              </a:tr>
              <a:tr h="421062">
                <a:tc>
                  <a:txBody>
                    <a:bodyPr/>
                    <a:lstStyle/>
                    <a:p>
                      <a:pPr algn="ctr" fontAlgn="b"/>
                      <a:r>
                        <a:rPr lang="en-US" sz="1200" u="none" strike="noStrike" dirty="0">
                          <a:solidFill>
                            <a:srgbClr val="0000FF"/>
                          </a:solidFill>
                          <a:effectLst/>
                          <a:latin typeface="Trebuchet MS" panose="020B0603020202020204" pitchFamily="34" charset="0"/>
                        </a:rPr>
                        <a:t>Professional &amp; Business Services</a:t>
                      </a:r>
                      <a:endParaRPr lang="en-US" sz="1200" b="0" i="0" u="none" strike="noStrike" dirty="0">
                        <a:solidFill>
                          <a:srgbClr val="0000FF"/>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FF"/>
                          </a:solidFill>
                          <a:effectLst/>
                          <a:latin typeface="Trebuchet MS" panose="020B0603020202020204" pitchFamily="34" charset="0"/>
                        </a:rPr>
                        <a:t>64,800</a:t>
                      </a:r>
                    </a:p>
                  </a:txBody>
                  <a:tcPr marL="9525" marR="9525" marT="9525" marB="0" anchor="ctr"/>
                </a:tc>
                <a:tc>
                  <a:txBody>
                    <a:bodyPr/>
                    <a:lstStyle/>
                    <a:p>
                      <a:pPr algn="ctr" fontAlgn="b"/>
                      <a:r>
                        <a:rPr lang="en-US" sz="1200" b="0" i="0" u="none" strike="noStrike" dirty="0">
                          <a:solidFill>
                            <a:srgbClr val="0000FF"/>
                          </a:solidFill>
                          <a:effectLst/>
                          <a:latin typeface="Trebuchet MS" panose="020B0603020202020204" pitchFamily="34" charset="0"/>
                        </a:rPr>
                        <a:t>9.9%</a:t>
                      </a:r>
                    </a:p>
                  </a:txBody>
                  <a:tcPr marL="9525" marR="9525" marT="9525" marB="0" anchor="ctr"/>
                </a:tc>
                <a:extLst>
                  <a:ext uri="{0D108BD9-81ED-4DB2-BD59-A6C34878D82A}">
                    <a16:rowId xmlns:a16="http://schemas.microsoft.com/office/drawing/2014/main" val="10006"/>
                  </a:ext>
                </a:extLst>
              </a:tr>
              <a:tr h="404538">
                <a:tc>
                  <a:txBody>
                    <a:bodyPr/>
                    <a:lstStyle/>
                    <a:p>
                      <a:pPr algn="ctr" fontAlgn="b"/>
                      <a:r>
                        <a:rPr lang="en-US" sz="1200" u="none" strike="noStrike" dirty="0">
                          <a:effectLst/>
                          <a:latin typeface="Trebuchet MS" panose="020B0603020202020204" pitchFamily="34" charset="0"/>
                        </a:rPr>
                        <a:t>Education &amp; Health Services</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29,900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6.6%</a:t>
                      </a:r>
                    </a:p>
                  </a:txBody>
                  <a:tcPr marL="9525" marR="9525" marT="9525" marB="0" anchor="ctr"/>
                </a:tc>
                <a:extLst>
                  <a:ext uri="{0D108BD9-81ED-4DB2-BD59-A6C34878D82A}">
                    <a16:rowId xmlns:a16="http://schemas.microsoft.com/office/drawing/2014/main" val="10007"/>
                  </a:ext>
                </a:extLst>
              </a:tr>
              <a:tr h="394440">
                <a:tc>
                  <a:txBody>
                    <a:bodyPr/>
                    <a:lstStyle/>
                    <a:p>
                      <a:pPr algn="ctr" fontAlgn="b"/>
                      <a:r>
                        <a:rPr lang="en-US" sz="1200" u="none" strike="noStrike" dirty="0">
                          <a:effectLst/>
                          <a:latin typeface="Trebuchet MS" panose="020B0603020202020204" pitchFamily="34" charset="0"/>
                        </a:rPr>
                        <a:t>Leisure &amp; Hospitality</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51,300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15.0%</a:t>
                      </a:r>
                    </a:p>
                  </a:txBody>
                  <a:tcPr marL="9525" marR="9525" marT="9525" marB="0" anchor="ctr"/>
                </a:tc>
                <a:extLst>
                  <a:ext uri="{0D108BD9-81ED-4DB2-BD59-A6C34878D82A}">
                    <a16:rowId xmlns:a16="http://schemas.microsoft.com/office/drawing/2014/main" val="10008"/>
                  </a:ext>
                </a:extLst>
              </a:tr>
              <a:tr h="404538">
                <a:tc>
                  <a:txBody>
                    <a:bodyPr/>
                    <a:lstStyle/>
                    <a:p>
                      <a:pPr algn="ctr" fontAlgn="b"/>
                      <a:r>
                        <a:rPr lang="en-US" sz="1200" u="none" strike="noStrike" dirty="0">
                          <a:effectLst/>
                          <a:latin typeface="Trebuchet MS" panose="020B0603020202020204" pitchFamily="34" charset="0"/>
                        </a:rPr>
                        <a:t>Other Services</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11,100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9.6%</a:t>
                      </a:r>
                    </a:p>
                  </a:txBody>
                  <a:tcPr marL="9525" marR="9525" marT="9525" marB="0" anchor="ctr"/>
                </a:tc>
                <a:extLst>
                  <a:ext uri="{0D108BD9-81ED-4DB2-BD59-A6C34878D82A}">
                    <a16:rowId xmlns:a16="http://schemas.microsoft.com/office/drawing/2014/main" val="10009"/>
                  </a:ext>
                </a:extLst>
              </a:tr>
              <a:tr h="404538">
                <a:tc>
                  <a:txBody>
                    <a:bodyPr/>
                    <a:lstStyle/>
                    <a:p>
                      <a:pPr algn="ctr" fontAlgn="b"/>
                      <a:r>
                        <a:rPr lang="en-US" sz="1200" u="none" strike="noStrike" dirty="0">
                          <a:effectLst/>
                          <a:latin typeface="Trebuchet MS" panose="020B0603020202020204" pitchFamily="34" charset="0"/>
                        </a:rPr>
                        <a:t>Government</a:t>
                      </a:r>
                      <a:endParaRPr lang="en-US" sz="1200" b="0"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2,900</a:t>
                      </a:r>
                    </a:p>
                  </a:txBody>
                  <a:tcPr marL="9525" marR="9525" marT="9525" marB="0" anchor="ctr"/>
                </a:tc>
                <a:tc>
                  <a:txBody>
                    <a:bodyPr/>
                    <a:lstStyle/>
                    <a:p>
                      <a:pPr algn="ctr" fontAlgn="b"/>
                      <a:r>
                        <a:rPr lang="en-US" sz="1200" b="0" i="0" u="none" strike="noStrike" dirty="0">
                          <a:solidFill>
                            <a:srgbClr val="000000"/>
                          </a:solidFill>
                          <a:effectLst/>
                          <a:latin typeface="Trebuchet MS" panose="020B0603020202020204" pitchFamily="34" charset="0"/>
                        </a:rPr>
                        <a:t>0.6%</a:t>
                      </a:r>
                    </a:p>
                  </a:txBody>
                  <a:tcPr marL="9525" marR="9525" marT="9525" marB="0" anchor="ctr"/>
                </a:tc>
                <a:extLst>
                  <a:ext uri="{0D108BD9-81ED-4DB2-BD59-A6C34878D82A}">
                    <a16:rowId xmlns:a16="http://schemas.microsoft.com/office/drawing/2014/main" val="10010"/>
                  </a:ext>
                </a:extLst>
              </a:tr>
            </a:tbl>
          </a:graphicData>
        </a:graphic>
      </p:graphicFrame>
      <p:cxnSp>
        <p:nvCxnSpPr>
          <p:cNvPr id="6" name="Straight Arrow Connector 5">
            <a:extLst>
              <a:ext uri="{FF2B5EF4-FFF2-40B4-BE49-F238E27FC236}">
                <a16:creationId xmlns:a16="http://schemas.microsoft.com/office/drawing/2014/main" id="{7327F600-C752-4191-8136-0C217120EE51}"/>
              </a:ext>
            </a:extLst>
          </p:cNvPr>
          <p:cNvCxnSpPr/>
          <p:nvPr/>
        </p:nvCxnSpPr>
        <p:spPr>
          <a:xfrm flipV="1">
            <a:off x="4495800" y="1828800"/>
            <a:ext cx="0" cy="49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CD18E4-D9FF-4160-AC23-4C139240B3FC}"/>
              </a:ext>
            </a:extLst>
          </p:cNvPr>
          <p:cNvCxnSpPr/>
          <p:nvPr/>
        </p:nvCxnSpPr>
        <p:spPr>
          <a:xfrm flipV="1">
            <a:off x="4191000" y="1828800"/>
            <a:ext cx="0" cy="49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19">
            <a:extLst>
              <a:ext uri="{FF2B5EF4-FFF2-40B4-BE49-F238E27FC236}">
                <a16:creationId xmlns:a16="http://schemas.microsoft.com/office/drawing/2014/main" id="{CCE96C8E-001A-4E1B-AB36-9E665CA7B423}"/>
              </a:ext>
            </a:extLst>
          </p:cNvPr>
          <p:cNvSpPr txBox="1">
            <a:spLocks noChangeArrowheads="1"/>
          </p:cNvSpPr>
          <p:nvPr/>
        </p:nvSpPr>
        <p:spPr bwMode="auto">
          <a:xfrm>
            <a:off x="3530207" y="2148872"/>
            <a:ext cx="1321585" cy="7848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b">
            <a:spAutoFit/>
          </a:bodyPr>
          <a:lstStyle/>
          <a:p>
            <a:pPr marL="0" marR="0" lvl="0" indent="0" algn="ctr"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Trebuchet MS" pitchFamily="34" charset="0"/>
                <a:ea typeface="+mn-ea"/>
                <a:cs typeface="+mn-cs"/>
              </a:rPr>
              <a:t>+51,700 jobs in October 2021</a:t>
            </a:r>
          </a:p>
          <a:p>
            <a:pPr marL="0" marR="0" lvl="0" indent="0" algn="ctr"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Trebuchet MS" pitchFamily="34" charset="0"/>
                <a:ea typeface="+mn-ea"/>
                <a:cs typeface="+mn-cs"/>
              </a:rPr>
              <a:t>+62,100 jobs in November 2021</a:t>
            </a:r>
          </a:p>
        </p:txBody>
      </p:sp>
      <p:cxnSp>
        <p:nvCxnSpPr>
          <p:cNvPr id="13" name="Straight Arrow Connector 12">
            <a:extLst>
              <a:ext uri="{FF2B5EF4-FFF2-40B4-BE49-F238E27FC236}">
                <a16:creationId xmlns:a16="http://schemas.microsoft.com/office/drawing/2014/main" id="{F4536876-72D6-4A02-BE27-D24513813E3E}"/>
              </a:ext>
            </a:extLst>
          </p:cNvPr>
          <p:cNvCxnSpPr/>
          <p:nvPr/>
        </p:nvCxnSpPr>
        <p:spPr>
          <a:xfrm flipV="1">
            <a:off x="1752600" y="1828800"/>
            <a:ext cx="0" cy="4963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19">
            <a:extLst>
              <a:ext uri="{FF2B5EF4-FFF2-40B4-BE49-F238E27FC236}">
                <a16:creationId xmlns:a16="http://schemas.microsoft.com/office/drawing/2014/main" id="{C18FB94C-1F86-4F2B-AD9A-F72A3B8BD79E}"/>
              </a:ext>
            </a:extLst>
          </p:cNvPr>
          <p:cNvSpPr txBox="1">
            <a:spLocks noChangeArrowheads="1"/>
          </p:cNvSpPr>
          <p:nvPr/>
        </p:nvSpPr>
        <p:spPr bwMode="auto">
          <a:xfrm>
            <a:off x="1554760" y="2148872"/>
            <a:ext cx="1219200"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b">
            <a:spAutoFit/>
          </a:bodyPr>
          <a:lstStyle/>
          <a:p>
            <a:pPr marL="0" marR="0" lvl="0" indent="0" algn="ctr"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1000" b="0" i="0" u="none" strike="noStrike" kern="1200" cap="none" spc="0" normalizeH="0" baseline="0" noProof="0" dirty="0">
                <a:ln>
                  <a:noFill/>
                </a:ln>
                <a:solidFill>
                  <a:prstClr val="black"/>
                </a:solidFill>
                <a:effectLst/>
                <a:uLnTx/>
                <a:uFillTx/>
                <a:latin typeface="Trebuchet MS" pitchFamily="34" charset="0"/>
                <a:ea typeface="+mn-ea"/>
                <a:cs typeface="+mn-cs"/>
              </a:rPr>
              <a:t>+44,300 jobs in Feb 2022</a:t>
            </a:r>
          </a:p>
        </p:txBody>
      </p:sp>
      <p:sp>
        <p:nvSpPr>
          <p:cNvPr id="4" name="Slide Number Placeholder 3">
            <a:extLst>
              <a:ext uri="{FF2B5EF4-FFF2-40B4-BE49-F238E27FC236}">
                <a16:creationId xmlns:a16="http://schemas.microsoft.com/office/drawing/2014/main" id="{5CA84F4E-A40D-3092-4F05-4C63820CF5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4" name="Picture 13">
            <a:extLst>
              <a:ext uri="{FF2B5EF4-FFF2-40B4-BE49-F238E27FC236}">
                <a16:creationId xmlns:a16="http://schemas.microsoft.com/office/drawing/2014/main" id="{CF5B15A7-EA7F-D291-C70B-906D99CB5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416869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381000"/>
          </a:xfrm>
        </p:spPr>
        <p:txBody>
          <a:bodyPr>
            <a:noAutofit/>
          </a:bodyPr>
          <a:lstStyle/>
          <a:p>
            <a:pPr algn="l"/>
            <a:r>
              <a:rPr lang="en-US" sz="2800" dirty="0">
                <a:solidFill>
                  <a:schemeClr val="tx1"/>
                </a:solidFill>
                <a:latin typeface="Trebuchet MS" pitchFamily="34" charset="0"/>
              </a:rPr>
              <a:t>DFW UNEMPLOYMENT RATE</a:t>
            </a:r>
          </a:p>
        </p:txBody>
      </p:sp>
      <p:graphicFrame>
        <p:nvGraphicFramePr>
          <p:cNvPr id="8" name="Chart 7"/>
          <p:cNvGraphicFramePr>
            <a:graphicFrameLocks/>
          </p:cNvGraphicFramePr>
          <p:nvPr/>
        </p:nvGraphicFramePr>
        <p:xfrm>
          <a:off x="152400" y="547862"/>
          <a:ext cx="8915400" cy="52061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a:spLocks noChangeArrowheads="1"/>
          </p:cNvSpPr>
          <p:nvPr/>
        </p:nvSpPr>
        <p:spPr bwMode="auto">
          <a:xfrm>
            <a:off x="-1219200" y="5257589"/>
            <a:ext cx="7086600" cy="538812"/>
          </a:xfrm>
          <a:prstGeom prst="rect">
            <a:avLst/>
          </a:prstGeom>
          <a:noFill/>
          <a:ln w="9525">
            <a:noFill/>
            <a:miter lim="800000"/>
            <a:headEnd/>
            <a:tailEnd/>
          </a:ln>
          <a:effectLst/>
        </p:spPr>
        <p:txBody>
          <a:bodyPr lIns="92075" tIns="46038" rIns="92075" bIns="46038" anchor="ctr"/>
          <a:lstStyle/>
          <a:p>
            <a:pPr marL="0" marR="0" lvl="0" indent="0" algn="ctr" defTabSz="914400" rtl="0" eaLnBrk="0" fontAlgn="auto" latinLnBrk="0" hangingPunct="0">
              <a:lnSpc>
                <a:spcPct val="100000"/>
              </a:lnSpc>
              <a:spcBef>
                <a:spcPct val="50000"/>
              </a:spcBef>
              <a:spcAft>
                <a:spcPts val="0"/>
              </a:spcAft>
              <a:buClrTx/>
              <a:buSzTx/>
              <a:buFont typeface="Wingdings" pitchFamily="2" charset="2"/>
              <a:buNone/>
              <a:tabLst/>
              <a:defRPr/>
            </a:pPr>
            <a:r>
              <a:rPr kumimoji="0" lang="en-US" sz="900" b="0" i="1" u="none" strike="noStrike" kern="1200" cap="none" spc="0" normalizeH="0" baseline="0" noProof="0" dirty="0">
                <a:ln>
                  <a:noFill/>
                </a:ln>
                <a:solidFill>
                  <a:prstClr val="black"/>
                </a:solidFill>
                <a:effectLst/>
                <a:uLnTx/>
                <a:uFillTx/>
                <a:latin typeface="Trebuchet MS" pitchFamily="34" charset="0"/>
                <a:ea typeface="+mn-ea"/>
                <a:cs typeface="Arial" pitchFamily="34" charset="0"/>
              </a:rPr>
              <a:t>Not Seasonally Adjusted          Source:  TWC - LAUS</a:t>
            </a:r>
          </a:p>
        </p:txBody>
      </p:sp>
      <p:sp>
        <p:nvSpPr>
          <p:cNvPr id="7" name="Text Box 6"/>
          <p:cNvSpPr txBox="1">
            <a:spLocks noChangeArrowheads="1"/>
          </p:cNvSpPr>
          <p:nvPr/>
        </p:nvSpPr>
        <p:spPr bwMode="auto">
          <a:xfrm>
            <a:off x="990600" y="1220118"/>
            <a:ext cx="3429000" cy="86177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Trebuchet MS" pitchFamily="34" charset="0"/>
                <a:ea typeface="+mn-ea"/>
                <a:cs typeface="+mn-cs"/>
              </a:rPr>
              <a:t>Unemployment Rates –March 2022</a:t>
            </a:r>
          </a:p>
          <a:p>
            <a:pPr marL="0" marR="0" lvl="0" indent="0" algn="ctr" defTabSz="914400" rtl="0" eaLnBrk="0" fontAlgn="auto" latinLnBrk="0" hangingPunct="0">
              <a:lnSpc>
                <a:spcPct val="100000"/>
              </a:lnSpc>
              <a:spcBef>
                <a:spcPts val="0"/>
              </a:spcBef>
              <a:spcAft>
                <a:spcPts val="0"/>
              </a:spcAft>
              <a:buClrTx/>
              <a:buSzTx/>
              <a:buFont typeface="Wingdings" pitchFamily="2" charset="2"/>
              <a:buNone/>
              <a:tabLst/>
              <a:defRPr/>
            </a:pPr>
            <a:r>
              <a:rPr kumimoji="0" lang="en-US" sz="1600" b="0" i="1" u="none" strike="noStrike" kern="1200" cap="none" spc="0" normalizeH="0" baseline="0" noProof="0" dirty="0">
                <a:ln>
                  <a:noFill/>
                </a:ln>
                <a:solidFill>
                  <a:prstClr val="black"/>
                </a:solidFill>
                <a:effectLst/>
                <a:uLnTx/>
                <a:uFillTx/>
                <a:latin typeface="Trebuchet MS" pitchFamily="34" charset="0"/>
                <a:ea typeface="+mn-ea"/>
                <a:cs typeface="+mn-cs"/>
              </a:rPr>
              <a:t>US : 3.8%  Texas: 3.9%</a:t>
            </a:r>
          </a:p>
          <a:p>
            <a:pPr marL="0" marR="0" lvl="0" indent="0" algn="ctr" defTabSz="914400" rtl="0" eaLnBrk="0" fontAlgn="auto" latinLnBrk="0" hangingPunct="0">
              <a:lnSpc>
                <a:spcPct val="100000"/>
              </a:lnSpc>
              <a:spcBef>
                <a:spcPts val="0"/>
              </a:spcBef>
              <a:spcAft>
                <a:spcPts val="0"/>
              </a:spcAft>
              <a:buClrTx/>
              <a:buSzTx/>
              <a:buFont typeface="Wingdings" pitchFamily="2" charset="2"/>
              <a:buNone/>
              <a:tabLst/>
              <a:defRPr/>
            </a:pPr>
            <a:r>
              <a:rPr kumimoji="0" lang="en-US" sz="1800" b="0" i="1" u="none" strike="noStrike" kern="1200" cap="none" spc="0" normalizeH="0" baseline="0" noProof="0" dirty="0">
                <a:ln>
                  <a:noFill/>
                </a:ln>
                <a:solidFill>
                  <a:srgbClr val="0000FF"/>
                </a:solidFill>
                <a:effectLst/>
                <a:uLnTx/>
                <a:uFillTx/>
                <a:latin typeface="Trebuchet MS" pitchFamily="34" charset="0"/>
                <a:ea typeface="+mn-ea"/>
                <a:cs typeface="+mn-cs"/>
              </a:rPr>
              <a:t>DFW: 3.4%</a:t>
            </a:r>
          </a:p>
        </p:txBody>
      </p:sp>
      <p:sp>
        <p:nvSpPr>
          <p:cNvPr id="10" name="Oval 9">
            <a:extLst>
              <a:ext uri="{FF2B5EF4-FFF2-40B4-BE49-F238E27FC236}">
                <a16:creationId xmlns:a16="http://schemas.microsoft.com/office/drawing/2014/main" id="{F20290B6-73EE-4B37-B276-99DD84000910}"/>
              </a:ext>
            </a:extLst>
          </p:cNvPr>
          <p:cNvSpPr/>
          <p:nvPr/>
        </p:nvSpPr>
        <p:spPr>
          <a:xfrm>
            <a:off x="8225201" y="3978074"/>
            <a:ext cx="936520" cy="8830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Arrow Connector 10">
            <a:extLst>
              <a:ext uri="{FF2B5EF4-FFF2-40B4-BE49-F238E27FC236}">
                <a16:creationId xmlns:a16="http://schemas.microsoft.com/office/drawing/2014/main" id="{CD7BEC4B-B5A5-4FC0-BD33-B7CB3BDCE9CC}"/>
              </a:ext>
            </a:extLst>
          </p:cNvPr>
          <p:cNvCxnSpPr>
            <a:cxnSpLocks/>
          </p:cNvCxnSpPr>
          <p:nvPr/>
        </p:nvCxnSpPr>
        <p:spPr>
          <a:xfrm>
            <a:off x="7543800" y="3631034"/>
            <a:ext cx="990600" cy="788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 Box 19"/>
          <p:cNvSpPr txBox="1">
            <a:spLocks noChangeArrowheads="1"/>
          </p:cNvSpPr>
          <p:nvPr/>
        </p:nvSpPr>
        <p:spPr bwMode="auto">
          <a:xfrm>
            <a:off x="6400800" y="3505200"/>
            <a:ext cx="1422573" cy="3320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b">
            <a:spAutoFit/>
          </a:bodyPr>
          <a:lstStyle/>
          <a:p>
            <a:pPr marL="0" marR="0" lvl="0" indent="0" algn="ctr" defTabSz="914400" rtl="0" eaLnBrk="0" fontAlgn="auto" latinLnBrk="0" hangingPunct="0">
              <a:lnSpc>
                <a:spcPct val="70000"/>
              </a:lnSpc>
              <a:spcBef>
                <a:spcPct val="50000"/>
              </a:spcBef>
              <a:spcAft>
                <a:spcPts val="0"/>
              </a:spcAft>
              <a:buClrTx/>
              <a:buSzTx/>
              <a:buFont typeface="Wingdings" pitchFamily="2" charset="2"/>
              <a:buNone/>
              <a:tabLst/>
              <a:defRPr/>
            </a:pPr>
            <a:r>
              <a:rPr kumimoji="0" lang="en-US" sz="1050" b="0" i="0" u="none" strike="noStrike" kern="1200" cap="none" spc="0" normalizeH="0" baseline="0" noProof="0" dirty="0">
                <a:ln>
                  <a:noFill/>
                </a:ln>
                <a:solidFill>
                  <a:prstClr val="black"/>
                </a:solidFill>
                <a:effectLst/>
                <a:uLnTx/>
                <a:uFillTx/>
                <a:latin typeface="Trebuchet MS" pitchFamily="34" charset="0"/>
                <a:ea typeface="+mn-ea"/>
                <a:cs typeface="+mn-cs"/>
              </a:rPr>
              <a:t>4% considered ‘full employment’</a:t>
            </a:r>
          </a:p>
        </p:txBody>
      </p:sp>
      <p:sp>
        <p:nvSpPr>
          <p:cNvPr id="3" name="Slide Number Placeholder 2">
            <a:extLst>
              <a:ext uri="{FF2B5EF4-FFF2-40B4-BE49-F238E27FC236}">
                <a16:creationId xmlns:a16="http://schemas.microsoft.com/office/drawing/2014/main" id="{C5FFC552-BECC-F21D-F3BF-A9D39D0BA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2" name="Picture 11">
            <a:extLst>
              <a:ext uri="{FF2B5EF4-FFF2-40B4-BE49-F238E27FC236}">
                <a16:creationId xmlns:a16="http://schemas.microsoft.com/office/drawing/2014/main" id="{FF302F64-962E-8FC1-A0E6-D3FFB4A85B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412782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121213-060F-DC71-5027-DB775ACFA5BA}"/>
              </a:ext>
            </a:extLst>
          </p:cNvPr>
          <p:cNvPicPr>
            <a:picLocks noChangeAspect="1"/>
          </p:cNvPicPr>
          <p:nvPr/>
        </p:nvPicPr>
        <p:blipFill>
          <a:blip r:embed="rId3"/>
          <a:stretch>
            <a:fillRect/>
          </a:stretch>
        </p:blipFill>
        <p:spPr>
          <a:xfrm>
            <a:off x="624862" y="850755"/>
            <a:ext cx="7894274" cy="3623327"/>
          </a:xfrm>
          <a:prstGeom prst="rect">
            <a:avLst/>
          </a:prstGeom>
        </p:spPr>
      </p:pic>
      <p:sp>
        <p:nvSpPr>
          <p:cNvPr id="2" name="Rectangle 1"/>
          <p:cNvSpPr/>
          <p:nvPr/>
        </p:nvSpPr>
        <p:spPr>
          <a:xfrm>
            <a:off x="0" y="6065793"/>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304800" y="4549454"/>
            <a:ext cx="868679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0" cap="none" spc="0" normalizeH="0" baseline="0" noProof="0" dirty="0">
                <a:ln>
                  <a:noFill/>
                </a:ln>
                <a:effectLst/>
                <a:uLnTx/>
                <a:uFillTx/>
                <a:latin typeface="Trebuchet MS" pitchFamily="34" charset="0"/>
                <a:ea typeface="+mn-ea"/>
                <a:cs typeface="+mn-cs"/>
              </a:rPr>
              <a:t>752 pre-owned homes sold from 2Q21-1Q22 in the district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0" cap="none" spc="0" normalizeH="0" baseline="0" noProof="0" dirty="0">
                <a:ln>
                  <a:noFill/>
                </a:ln>
                <a:effectLst/>
                <a:uLnTx/>
                <a:uFillTx/>
                <a:latin typeface="Trebuchet MS" pitchFamily="34" charset="0"/>
                <a:ea typeface="+mn-ea"/>
                <a:cs typeface="+mn-cs"/>
              </a:rPr>
              <a:t>From 2019-2021, MISD has </a:t>
            </a:r>
            <a:r>
              <a:rPr lang="en-US" kern="0" dirty="0">
                <a:latin typeface="Trebuchet MS" pitchFamily="34" charset="0"/>
              </a:rPr>
              <a:t>averaged 725</a:t>
            </a:r>
            <a:r>
              <a:rPr kumimoji="0" lang="en-US" b="0" i="0" u="none" strike="noStrike" kern="0" cap="none" spc="0" normalizeH="0" baseline="0" noProof="0" dirty="0">
                <a:ln>
                  <a:noFill/>
                </a:ln>
                <a:effectLst/>
                <a:uLnTx/>
                <a:uFillTx/>
                <a:latin typeface="Trebuchet MS" pitchFamily="34" charset="0"/>
                <a:ea typeface="+mn-ea"/>
                <a:cs typeface="+mn-cs"/>
              </a:rPr>
              <a:t> pre-owned home sales per year</a:t>
            </a:r>
            <a:endParaRPr kumimoji="0" lang="en-US" b="0" i="1" u="none" strike="noStrike" kern="0" cap="none" spc="0" normalizeH="0" baseline="0" noProof="0" dirty="0">
              <a:ln>
                <a:noFill/>
              </a:ln>
              <a:effectLst/>
              <a:uLnTx/>
              <a:uFillTx/>
              <a:latin typeface="Trebuchet MS"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0" cap="none" spc="0" normalizeH="0" baseline="0" noProof="0" dirty="0">
                <a:ln>
                  <a:noFill/>
                </a:ln>
                <a:effectLst/>
                <a:uLnTx/>
                <a:uFillTx/>
                <a:latin typeface="Trebuchet MS" pitchFamily="34" charset="0"/>
                <a:ea typeface="+mn-ea"/>
                <a:cs typeface="+mn-cs"/>
              </a:rPr>
              <a:t>MISD’s median resale sold price over the past </a:t>
            </a:r>
            <a:r>
              <a:rPr lang="en-US" kern="0" dirty="0">
                <a:latin typeface="Trebuchet MS" pitchFamily="34" charset="0"/>
              </a:rPr>
              <a:t>12 months</a:t>
            </a:r>
            <a:r>
              <a:rPr kumimoji="0" lang="en-US" b="0" i="0" u="none" strike="noStrike" kern="0" cap="none" spc="0" normalizeH="0" baseline="0" noProof="0" dirty="0">
                <a:ln>
                  <a:noFill/>
                </a:ln>
                <a:effectLst/>
                <a:uLnTx/>
                <a:uFillTx/>
                <a:latin typeface="Trebuchet MS" pitchFamily="34" charset="0"/>
                <a:ea typeface="+mn-ea"/>
                <a:cs typeface="+mn-cs"/>
              </a:rPr>
              <a:t> was a record $</a:t>
            </a:r>
            <a:r>
              <a:rPr lang="en-US" u="sng" kern="0" dirty="0">
                <a:latin typeface="Trebuchet MS" pitchFamily="34" charset="0"/>
              </a:rPr>
              <a:t>420,000</a:t>
            </a:r>
            <a:r>
              <a:rPr kumimoji="0" lang="en-US" b="0" i="0" u="none" strike="noStrike" kern="0" cap="none" spc="0" normalizeH="0" baseline="0" noProof="0" dirty="0">
                <a:ln>
                  <a:noFill/>
                </a:ln>
                <a:effectLst/>
                <a:uLnTx/>
                <a:uFillTx/>
                <a:latin typeface="Trebuchet MS" pitchFamily="34" charset="0"/>
                <a:ea typeface="+mn-ea"/>
                <a:cs typeface="+mn-cs"/>
              </a:rPr>
              <a:t> (</a:t>
            </a:r>
            <a:r>
              <a:rPr lang="en-US" i="1" kern="0" dirty="0">
                <a:latin typeface="Trebuchet MS" pitchFamily="34" charset="0"/>
              </a:rPr>
              <a:t>+22.5</a:t>
            </a:r>
            <a:r>
              <a:rPr kumimoji="0" lang="en-US" b="0" i="1" u="none" strike="noStrike" kern="0" cap="none" spc="0" normalizeH="0" baseline="0" noProof="0" dirty="0">
                <a:ln>
                  <a:noFill/>
                </a:ln>
                <a:effectLst/>
                <a:uLnTx/>
                <a:uFillTx/>
                <a:latin typeface="Trebuchet MS" pitchFamily="34" charset="0"/>
                <a:ea typeface="+mn-ea"/>
                <a:cs typeface="+mn-cs"/>
              </a:rPr>
              <a:t>% vs. YoY)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1200" cap="none" spc="0" normalizeH="0" baseline="0" noProof="0" dirty="0">
                <a:ln>
                  <a:noFill/>
                </a:ln>
                <a:effectLst/>
                <a:uLnTx/>
                <a:uFillTx/>
                <a:latin typeface="Trebuchet MS" pitchFamily="34" charset="0"/>
                <a:ea typeface="+mn-ea"/>
                <a:cs typeface="+mn-cs"/>
              </a:rPr>
              <a:t>DFW’s annual median resale price currently a record $391,000 </a:t>
            </a:r>
            <a:r>
              <a:rPr kumimoji="0" lang="en-US" b="0" i="1" u="none" strike="noStrike" kern="1200" cap="none" spc="0" normalizeH="0" baseline="0" noProof="0" dirty="0">
                <a:ln>
                  <a:noFill/>
                </a:ln>
                <a:effectLst/>
                <a:uLnTx/>
                <a:uFillTx/>
                <a:latin typeface="Trebuchet MS" pitchFamily="34" charset="0"/>
                <a:ea typeface="+mn-ea"/>
                <a:cs typeface="+mn-cs"/>
              </a:rPr>
              <a:t>(+21.8% YoY)</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1" u="none" strike="noStrike" kern="0" cap="none" spc="0" normalizeH="0" baseline="0" noProof="0" dirty="0">
              <a:ln>
                <a:noFill/>
              </a:ln>
              <a:solidFill>
                <a:sysClr val="windowText" lastClr="000000"/>
              </a:solidFill>
              <a:effectLst/>
              <a:uLnTx/>
              <a:uFillTx/>
              <a:latin typeface="Trebuchet MS" pitchFamily="34" charset="0"/>
              <a:ea typeface="+mn-ea"/>
              <a:cs typeface="+mn-cs"/>
            </a:endParaRPr>
          </a:p>
        </p:txBody>
      </p:sp>
      <p:sp>
        <p:nvSpPr>
          <p:cNvPr id="8" name="TextBox 7"/>
          <p:cNvSpPr txBox="1"/>
          <p:nvPr/>
        </p:nvSpPr>
        <p:spPr>
          <a:xfrm>
            <a:off x="624862" y="4238728"/>
            <a:ext cx="270407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mn-ea"/>
                <a:cs typeface="+mn-cs"/>
              </a:rPr>
              <a:t>Source: NTREIS – SF detached, non-builder sales only</a:t>
            </a:r>
          </a:p>
        </p:txBody>
      </p:sp>
      <p:sp>
        <p:nvSpPr>
          <p:cNvPr id="3" name="Slide Number Placeholder 2">
            <a:extLst>
              <a:ext uri="{FF2B5EF4-FFF2-40B4-BE49-F238E27FC236}">
                <a16:creationId xmlns:a16="http://schemas.microsoft.com/office/drawing/2014/main" id="{4118109A-82AC-4551-AA66-E47ABFABAC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18" name="TextBox 17">
            <a:extLst>
              <a:ext uri="{FF2B5EF4-FFF2-40B4-BE49-F238E27FC236}">
                <a16:creationId xmlns:a16="http://schemas.microsoft.com/office/drawing/2014/main" id="{6A626E20-A711-4965-8ADE-22CEB92FE7DD}"/>
              </a:ext>
            </a:extLst>
          </p:cNvPr>
          <p:cNvSpPr txBox="1"/>
          <p:nvPr/>
        </p:nvSpPr>
        <p:spPr>
          <a:xfrm>
            <a:off x="1064492" y="136525"/>
            <a:ext cx="769546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effectLst/>
                <a:uLnTx/>
                <a:uFillTx/>
                <a:latin typeface="Trebuchet MS" pitchFamily="34" charset="0"/>
                <a:ea typeface="+mn-ea"/>
                <a:cs typeface="+mn-cs"/>
              </a:rPr>
              <a:t>MIDLOTHIAN PREOWNED HOME SALES</a:t>
            </a:r>
            <a:endParaRPr kumimoji="0" lang="en-US" sz="2400" b="0" i="0" u="none" strike="noStrike" kern="1200" cap="none" spc="0" normalizeH="0" baseline="0" noProof="0" dirty="0">
              <a:ln>
                <a:noFill/>
              </a:ln>
              <a:effectLst/>
              <a:uLnTx/>
              <a:uFillTx/>
              <a:latin typeface="Trebuchet MS" pitchFamily="34" charset="0"/>
              <a:ea typeface="+mn-ea"/>
              <a:cs typeface="+mn-cs"/>
            </a:endParaRPr>
          </a:p>
        </p:txBody>
      </p:sp>
    </p:spTree>
    <p:extLst>
      <p:ext uri="{BB962C8B-B14F-4D97-AF65-F5344CB8AC3E}">
        <p14:creationId xmlns:p14="http://schemas.microsoft.com/office/powerpoint/2010/main" val="127879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1EA36C-EB67-425F-7A71-E575B40C4560}"/>
              </a:ext>
            </a:extLst>
          </p:cNvPr>
          <p:cNvPicPr>
            <a:picLocks noChangeAspect="1"/>
          </p:cNvPicPr>
          <p:nvPr/>
        </p:nvPicPr>
        <p:blipFill>
          <a:blip r:embed="rId3"/>
          <a:stretch>
            <a:fillRect/>
          </a:stretch>
        </p:blipFill>
        <p:spPr>
          <a:xfrm>
            <a:off x="203592" y="803878"/>
            <a:ext cx="4011056" cy="5180701"/>
          </a:xfrm>
          <a:prstGeom prst="rect">
            <a:avLst/>
          </a:prstGeom>
        </p:spPr>
      </p:pic>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175401"/>
            <a:ext cx="600501"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925830" y="2686867"/>
            <a:ext cx="1828800" cy="400110"/>
          </a:xfrm>
          <a:prstGeom prst="rect">
            <a:avLst/>
          </a:prstGeom>
          <a:noFill/>
          <a:ln>
            <a:noFill/>
          </a:ln>
        </p:spPr>
        <p:txBody>
          <a:bodyPr wrap="square" rtlCol="0">
            <a:spAutoFit/>
          </a:bodyPr>
          <a:lstStyle/>
          <a:p>
            <a:r>
              <a:rPr lang="en-US" sz="1000" dirty="0"/>
              <a:t>Start = Foundation started     </a:t>
            </a:r>
          </a:p>
          <a:p>
            <a:r>
              <a:rPr lang="en-US" sz="1000" dirty="0"/>
              <a:t>Closing = Visibly occupied home</a:t>
            </a:r>
          </a:p>
        </p:txBody>
      </p:sp>
      <p:sp>
        <p:nvSpPr>
          <p:cNvPr id="3" name="TextBox 2"/>
          <p:cNvSpPr txBox="1"/>
          <p:nvPr/>
        </p:nvSpPr>
        <p:spPr>
          <a:xfrm>
            <a:off x="4503429" y="3759454"/>
            <a:ext cx="4436979" cy="1569660"/>
          </a:xfrm>
          <a:prstGeom prst="rect">
            <a:avLst/>
          </a:prstGeom>
          <a:noFill/>
        </p:spPr>
        <p:txBody>
          <a:bodyPr wrap="square" rtlCol="0">
            <a:spAutoFit/>
          </a:bodyPr>
          <a:lstStyle/>
          <a:p>
            <a:pPr marL="285750" indent="-285750">
              <a:buFont typeface="Wingdings" pitchFamily="2" charset="2"/>
              <a:buChar char="§"/>
            </a:pPr>
            <a:r>
              <a:rPr lang="en-US" sz="1600" u="sng" dirty="0">
                <a:latin typeface="Trebuchet MS" pitchFamily="34" charset="0"/>
              </a:rPr>
              <a:t>A record 442 new homes were started in the 1</a:t>
            </a:r>
            <a:r>
              <a:rPr lang="en-US" sz="1600" u="sng" baseline="30000" dirty="0">
                <a:latin typeface="Trebuchet MS" pitchFamily="34" charset="0"/>
              </a:rPr>
              <a:t>st</a:t>
            </a:r>
            <a:r>
              <a:rPr lang="en-US" sz="1600" u="sng" dirty="0">
                <a:latin typeface="Trebuchet MS" pitchFamily="34" charset="0"/>
              </a:rPr>
              <a:t> quarter of 2022</a:t>
            </a:r>
          </a:p>
          <a:p>
            <a:pPr marL="285750" indent="-285750">
              <a:buFont typeface="Wingdings" pitchFamily="2" charset="2"/>
              <a:buChar char="§"/>
            </a:pPr>
            <a:endParaRPr lang="en-US" sz="1600" dirty="0">
              <a:latin typeface="Trebuchet MS" pitchFamily="34" charset="0"/>
            </a:endParaRPr>
          </a:p>
          <a:p>
            <a:pPr marL="285750" indent="-285750">
              <a:buFont typeface="Wingdings" pitchFamily="2" charset="2"/>
              <a:buChar char="§"/>
            </a:pPr>
            <a:r>
              <a:rPr lang="en-US" sz="1600" dirty="0">
                <a:latin typeface="Trebuchet MS" pitchFamily="34" charset="0"/>
              </a:rPr>
              <a:t>Another 247 homes closed during 1Q22, which is the 3</a:t>
            </a:r>
            <a:r>
              <a:rPr lang="en-US" sz="1600" baseline="30000" dirty="0">
                <a:latin typeface="Trebuchet MS" pitchFamily="34" charset="0"/>
              </a:rPr>
              <a:t>rd</a:t>
            </a:r>
            <a:r>
              <a:rPr lang="en-US" sz="1600" dirty="0">
                <a:latin typeface="Trebuchet MS" pitchFamily="34" charset="0"/>
              </a:rPr>
              <a:t> most in any quarter</a:t>
            </a:r>
          </a:p>
          <a:p>
            <a:pPr lvl="1"/>
            <a:endParaRPr lang="en-US" sz="1600" i="1" dirty="0">
              <a:latin typeface="Trebuchet MS" pitchFamily="34" charset="0"/>
            </a:endParaRPr>
          </a:p>
        </p:txBody>
      </p:sp>
      <p:sp>
        <p:nvSpPr>
          <p:cNvPr id="5" name="Slide Number Placeholder 4">
            <a:extLst>
              <a:ext uri="{FF2B5EF4-FFF2-40B4-BE49-F238E27FC236}">
                <a16:creationId xmlns:a16="http://schemas.microsoft.com/office/drawing/2014/main" id="{352A1E0D-4FD3-4C2E-9F65-83DF94352751}"/>
              </a:ext>
            </a:extLst>
          </p:cNvPr>
          <p:cNvSpPr>
            <a:spLocks noGrp="1"/>
          </p:cNvSpPr>
          <p:nvPr>
            <p:ph type="sldNum" sz="quarter" idx="12"/>
          </p:nvPr>
        </p:nvSpPr>
        <p:spPr/>
        <p:txBody>
          <a:bodyPr/>
          <a:lstStyle/>
          <a:p>
            <a:fld id="{7D3698FF-ACDF-42D7-8406-98F313FB360E}" type="slidenum">
              <a:rPr lang="en-US" smtClean="0">
                <a:solidFill>
                  <a:prstClr val="white"/>
                </a:solidFill>
              </a:rPr>
              <a:pPr/>
              <a:t>16</a:t>
            </a:fld>
            <a:endParaRPr lang="en-US" dirty="0">
              <a:solidFill>
                <a:prstClr val="white"/>
              </a:solidFill>
            </a:endParaRPr>
          </a:p>
        </p:txBody>
      </p:sp>
      <p:sp>
        <p:nvSpPr>
          <p:cNvPr id="15" name="TextBox 14">
            <a:extLst>
              <a:ext uri="{FF2B5EF4-FFF2-40B4-BE49-F238E27FC236}">
                <a16:creationId xmlns:a16="http://schemas.microsoft.com/office/drawing/2014/main" id="{C7860640-21B6-41D1-ACA3-6350BEF9B1A7}"/>
              </a:ext>
            </a:extLst>
          </p:cNvPr>
          <p:cNvSpPr txBox="1"/>
          <p:nvPr/>
        </p:nvSpPr>
        <p:spPr>
          <a:xfrm>
            <a:off x="1125526" y="92780"/>
            <a:ext cx="81130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itchFamily="34" charset="0"/>
                <a:ea typeface="+mn-ea"/>
                <a:cs typeface="+mn-cs"/>
              </a:rPr>
              <a:t>MIDLOTHIAN ISD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itchFamily="34" charset="0"/>
                <a:ea typeface="+mn-ea"/>
                <a:cs typeface="+mn-cs"/>
              </a:rPr>
              <a:t>QUARTERLY NEW HOME CONSTRUCTION</a:t>
            </a:r>
          </a:p>
        </p:txBody>
      </p:sp>
      <p:sp>
        <p:nvSpPr>
          <p:cNvPr id="9" name="Speech Bubble: Rectangle with Corners Rounded 8">
            <a:extLst>
              <a:ext uri="{FF2B5EF4-FFF2-40B4-BE49-F238E27FC236}">
                <a16:creationId xmlns:a16="http://schemas.microsoft.com/office/drawing/2014/main" id="{0348B07E-011A-4B61-A1C0-C75D7114236F}"/>
              </a:ext>
            </a:extLst>
          </p:cNvPr>
          <p:cNvSpPr/>
          <p:nvPr/>
        </p:nvSpPr>
        <p:spPr>
          <a:xfrm>
            <a:off x="1930480" y="835887"/>
            <a:ext cx="2133600" cy="656473"/>
          </a:xfrm>
          <a:prstGeom prst="wedgeRoundRectCallout">
            <a:avLst>
              <a:gd name="adj1" fmla="val 45260"/>
              <a:gd name="adj2" fmla="val 100187"/>
              <a:gd name="adj3" fmla="val 16667"/>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00"/>
                </a:solidFill>
                <a:latin typeface="Trebuchet MS" pitchFamily="34" charset="0"/>
              </a:rPr>
              <a:t>New homebuilders set a record for quarterly starts in 1Q22</a:t>
            </a:r>
          </a:p>
        </p:txBody>
      </p:sp>
      <p:pic>
        <p:nvPicPr>
          <p:cNvPr id="14" name="Picture 13">
            <a:extLst>
              <a:ext uri="{FF2B5EF4-FFF2-40B4-BE49-F238E27FC236}">
                <a16:creationId xmlns:a16="http://schemas.microsoft.com/office/drawing/2014/main" id="{E6F97B29-169A-D5D7-67A4-CA99C85135DE}"/>
              </a:ext>
            </a:extLst>
          </p:cNvPr>
          <p:cNvPicPr>
            <a:picLocks noChangeAspect="1"/>
          </p:cNvPicPr>
          <p:nvPr/>
        </p:nvPicPr>
        <p:blipFill>
          <a:blip r:embed="rId5"/>
          <a:stretch>
            <a:fillRect/>
          </a:stretch>
        </p:blipFill>
        <p:spPr>
          <a:xfrm>
            <a:off x="4481518" y="1083720"/>
            <a:ext cx="4404360" cy="2392680"/>
          </a:xfrm>
          <a:prstGeom prst="rect">
            <a:avLst/>
          </a:prstGeom>
        </p:spPr>
      </p:pic>
    </p:spTree>
    <p:extLst>
      <p:ext uri="{BB962C8B-B14F-4D97-AF65-F5344CB8AC3E}">
        <p14:creationId xmlns:p14="http://schemas.microsoft.com/office/powerpoint/2010/main" val="246432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0CFA00-7853-B3F4-0705-4B3BA938E754}"/>
              </a:ext>
            </a:extLst>
          </p:cNvPr>
          <p:cNvPicPr>
            <a:picLocks noChangeAspect="1"/>
          </p:cNvPicPr>
          <p:nvPr/>
        </p:nvPicPr>
        <p:blipFill>
          <a:blip r:embed="rId3"/>
          <a:stretch>
            <a:fillRect/>
          </a:stretch>
        </p:blipFill>
        <p:spPr>
          <a:xfrm>
            <a:off x="200679" y="905594"/>
            <a:ext cx="8754135" cy="3953950"/>
          </a:xfrm>
          <a:prstGeom prst="rect">
            <a:avLst/>
          </a:prstGeom>
        </p:spPr>
      </p:pic>
      <p:sp>
        <p:nvSpPr>
          <p:cNvPr id="7" name="TextBox 6">
            <a:extLst>
              <a:ext uri="{FF2B5EF4-FFF2-40B4-BE49-F238E27FC236}">
                <a16:creationId xmlns:a16="http://schemas.microsoft.com/office/drawing/2014/main" id="{7D5D9D89-9B0D-4657-957B-DBAC51B419D3}"/>
              </a:ext>
            </a:extLst>
          </p:cNvPr>
          <p:cNvSpPr txBox="1"/>
          <p:nvPr/>
        </p:nvSpPr>
        <p:spPr>
          <a:xfrm>
            <a:off x="1034947" y="57356"/>
            <a:ext cx="73722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rPr>
              <a:t>MIDLOTHIAN ISD ANNUAL NEW HOME CONSTRUCTION AND LOT DELIVERIES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228599"/>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200679" y="4869944"/>
            <a:ext cx="9040736" cy="1077218"/>
          </a:xfrm>
          <a:prstGeom prst="rect">
            <a:avLst/>
          </a:prstGeom>
          <a:noFill/>
        </p:spPr>
        <p:txBody>
          <a:bodyPr wrap="square" rtlCol="0">
            <a:spAutoFit/>
          </a:bodyPr>
          <a:lstStyle/>
          <a:p>
            <a:pPr marL="288925" lvl="0" indent="-288925">
              <a:buFont typeface="Wingdings" panose="05000000000000000000" pitchFamily="2" charset="2"/>
              <a:buChar char="§"/>
            </a:pPr>
            <a:r>
              <a:rPr lang="en-US" sz="1600" dirty="0">
                <a:latin typeface="Trebuchet MS" pitchFamily="34" charset="0"/>
              </a:rPr>
              <a:t>New homebuilders started 1,371 homes in MISD over the past 12 months</a:t>
            </a:r>
          </a:p>
          <a:p>
            <a:pPr marL="746125" lvl="1" indent="-288925">
              <a:buFont typeface="Wingdings" panose="05000000000000000000" pitchFamily="2" charset="2"/>
              <a:buChar char="Ø"/>
            </a:pPr>
            <a:r>
              <a:rPr lang="en-US" sz="1600" i="1" dirty="0">
                <a:latin typeface="Trebuchet MS" pitchFamily="34" charset="0"/>
              </a:rPr>
              <a:t>2</a:t>
            </a:r>
            <a:r>
              <a:rPr lang="en-US" sz="1600" i="1" baseline="30000" dirty="0">
                <a:latin typeface="Trebuchet MS" pitchFamily="34" charset="0"/>
              </a:rPr>
              <a:t>nd</a:t>
            </a:r>
            <a:r>
              <a:rPr lang="en-US" sz="1600" i="1" dirty="0">
                <a:latin typeface="Trebuchet MS" pitchFamily="34" charset="0"/>
              </a:rPr>
              <a:t> highest annual total (record = 1,384)</a:t>
            </a:r>
          </a:p>
          <a:p>
            <a:pPr marL="285750" indent="-285750">
              <a:buFont typeface="Wingdings" panose="05000000000000000000" pitchFamily="2" charset="2"/>
              <a:buChar char="§"/>
            </a:pPr>
            <a:r>
              <a:rPr lang="en-US" sz="1600" u="sng" dirty="0">
                <a:latin typeface="Trebuchet MS" pitchFamily="34" charset="0"/>
              </a:rPr>
              <a:t>Annual closings increased to a record high of 994 homes from 2Q21-1Q22 (+44% YoY)</a:t>
            </a:r>
          </a:p>
          <a:p>
            <a:pPr marL="285750" indent="-285750">
              <a:buFont typeface="Wingdings" panose="05000000000000000000" pitchFamily="2" charset="2"/>
              <a:buChar char="§"/>
            </a:pPr>
            <a:r>
              <a:rPr lang="en-US" sz="1600" dirty="0">
                <a:latin typeface="Trebuchet MS" pitchFamily="34" charset="0"/>
              </a:rPr>
              <a:t>Developers delivered 1,087 new single-family residential lots in MISD over the past year</a:t>
            </a:r>
          </a:p>
        </p:txBody>
      </p:sp>
      <p:sp>
        <p:nvSpPr>
          <p:cNvPr id="13" name="TextBox 12"/>
          <p:cNvSpPr txBox="1"/>
          <p:nvPr/>
        </p:nvSpPr>
        <p:spPr>
          <a:xfrm>
            <a:off x="1258336" y="2462371"/>
            <a:ext cx="2175642" cy="369332"/>
          </a:xfrm>
          <a:prstGeom prst="rect">
            <a:avLst/>
          </a:prstGeom>
          <a:noFill/>
          <a:ln>
            <a:noFill/>
          </a:ln>
        </p:spPr>
        <p:txBody>
          <a:bodyPr wrap="square" rtlCol="0">
            <a:spAutoFit/>
          </a:bodyPr>
          <a:lstStyle/>
          <a:p>
            <a:r>
              <a:rPr lang="en-US" sz="900" dirty="0">
                <a:solidFill>
                  <a:schemeClr val="bg1"/>
                </a:solidFill>
              </a:rPr>
              <a:t>Start = Foundation started    </a:t>
            </a:r>
          </a:p>
          <a:p>
            <a:r>
              <a:rPr lang="en-US" sz="900" dirty="0">
                <a:solidFill>
                  <a:schemeClr val="bg1"/>
                </a:solidFill>
              </a:rPr>
              <a:t>Closing = Visibly occupied home</a:t>
            </a:r>
          </a:p>
        </p:txBody>
      </p:sp>
      <p:sp>
        <p:nvSpPr>
          <p:cNvPr id="20" name="Text Box 6">
            <a:extLst>
              <a:ext uri="{FF2B5EF4-FFF2-40B4-BE49-F238E27FC236}">
                <a16:creationId xmlns:a16="http://schemas.microsoft.com/office/drawing/2014/main" id="{5C3540C8-F98A-4D20-9EFB-744E4895B5B5}"/>
              </a:ext>
            </a:extLst>
          </p:cNvPr>
          <p:cNvSpPr txBox="1">
            <a:spLocks noChangeArrowheads="1"/>
          </p:cNvSpPr>
          <p:nvPr/>
        </p:nvSpPr>
        <p:spPr bwMode="auto">
          <a:xfrm>
            <a:off x="4170261" y="1198933"/>
            <a:ext cx="3105180" cy="693716"/>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hangingPunct="0">
              <a:lnSpc>
                <a:spcPct val="70000"/>
              </a:lnSpc>
              <a:spcBef>
                <a:spcPct val="50000"/>
              </a:spcBef>
              <a:buFont typeface="Wingdings" pitchFamily="2" charset="2"/>
              <a:buNone/>
              <a:defRPr/>
            </a:pPr>
            <a:r>
              <a:rPr lang="en-US" sz="1200" b="1" i="1" u="sng" dirty="0">
                <a:solidFill>
                  <a:schemeClr val="tx1"/>
                </a:solidFill>
                <a:latin typeface="Trebuchet MS" pitchFamily="34" charset="0"/>
              </a:rPr>
              <a:t>2Q21-1Q22 Annual Totals/Change  </a:t>
            </a:r>
          </a:p>
          <a:p>
            <a:pPr algn="ctr" eaLnBrk="0" hangingPunct="0">
              <a:lnSpc>
                <a:spcPct val="70000"/>
              </a:lnSpc>
              <a:spcBef>
                <a:spcPct val="50000"/>
              </a:spcBef>
              <a:buFont typeface="Wingdings" pitchFamily="2" charset="2"/>
              <a:buNone/>
              <a:defRPr/>
            </a:pPr>
            <a:r>
              <a:rPr lang="en-US" sz="1400" b="1" dirty="0">
                <a:solidFill>
                  <a:schemeClr val="tx1"/>
                </a:solidFill>
                <a:latin typeface="Trebuchet MS" pitchFamily="34" charset="0"/>
              </a:rPr>
              <a:t>1,371 Starts: +25% (+274 homes)</a:t>
            </a:r>
          </a:p>
          <a:p>
            <a:pPr algn="ctr" eaLnBrk="0" hangingPunct="0">
              <a:lnSpc>
                <a:spcPct val="40000"/>
              </a:lnSpc>
              <a:spcBef>
                <a:spcPct val="50000"/>
              </a:spcBef>
              <a:buFont typeface="Wingdings" pitchFamily="2" charset="2"/>
              <a:buNone/>
              <a:defRPr/>
            </a:pPr>
            <a:r>
              <a:rPr lang="en-US" sz="1400" b="1" dirty="0">
                <a:solidFill>
                  <a:schemeClr val="tx1"/>
                </a:solidFill>
                <a:latin typeface="Trebuchet MS" pitchFamily="34" charset="0"/>
              </a:rPr>
              <a:t>994 Closings:  +44% (+305 homes)</a:t>
            </a:r>
          </a:p>
        </p:txBody>
      </p:sp>
      <p:sp>
        <p:nvSpPr>
          <p:cNvPr id="5" name="Slide Number Placeholder 4">
            <a:extLst>
              <a:ext uri="{FF2B5EF4-FFF2-40B4-BE49-F238E27FC236}">
                <a16:creationId xmlns:a16="http://schemas.microsoft.com/office/drawing/2014/main" id="{59580006-5CBA-4E5D-AD3A-1F4EAFC9E8C9}"/>
              </a:ext>
            </a:extLst>
          </p:cNvPr>
          <p:cNvSpPr>
            <a:spLocks noGrp="1"/>
          </p:cNvSpPr>
          <p:nvPr>
            <p:ph type="sldNum" sz="quarter" idx="12"/>
          </p:nvPr>
        </p:nvSpPr>
        <p:spPr/>
        <p:txBody>
          <a:bodyPr/>
          <a:lstStyle/>
          <a:p>
            <a:fld id="{7D3698FF-ACDF-42D7-8406-98F313FB360E}" type="slidenum">
              <a:rPr lang="en-US" smtClean="0"/>
              <a:pPr/>
              <a:t>17</a:t>
            </a:fld>
            <a:endParaRPr lang="en-US" dirty="0"/>
          </a:p>
        </p:txBody>
      </p:sp>
      <p:sp>
        <p:nvSpPr>
          <p:cNvPr id="14" name="Speech Bubble: Rectangle with Corners Rounded 13">
            <a:extLst>
              <a:ext uri="{FF2B5EF4-FFF2-40B4-BE49-F238E27FC236}">
                <a16:creationId xmlns:a16="http://schemas.microsoft.com/office/drawing/2014/main" id="{381DE91E-82CB-45FB-939E-7E868168203E}"/>
              </a:ext>
            </a:extLst>
          </p:cNvPr>
          <p:cNvSpPr/>
          <p:nvPr/>
        </p:nvSpPr>
        <p:spPr>
          <a:xfrm>
            <a:off x="6553200" y="542130"/>
            <a:ext cx="1853948" cy="518887"/>
          </a:xfrm>
          <a:prstGeom prst="wedgeRoundRectCallout">
            <a:avLst>
              <a:gd name="adj1" fmla="val 32164"/>
              <a:gd name="adj2" fmla="val 1327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tx1"/>
                </a:solidFill>
              </a:rPr>
              <a:t>Record activity 4Q20-3Q21 (1,384 starts)</a:t>
            </a:r>
          </a:p>
        </p:txBody>
      </p:sp>
    </p:spTree>
    <p:extLst>
      <p:ext uri="{BB962C8B-B14F-4D97-AF65-F5344CB8AC3E}">
        <p14:creationId xmlns:p14="http://schemas.microsoft.com/office/powerpoint/2010/main" val="362198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DF193A-1D64-CF8A-C9EB-CD56A397148B}"/>
              </a:ext>
            </a:extLst>
          </p:cNvPr>
          <p:cNvPicPr>
            <a:picLocks noChangeAspect="1"/>
          </p:cNvPicPr>
          <p:nvPr/>
        </p:nvPicPr>
        <p:blipFill rotWithShape="1">
          <a:blip r:embed="rId3"/>
          <a:srcRect t="11984" r="4491"/>
          <a:stretch/>
        </p:blipFill>
        <p:spPr>
          <a:xfrm>
            <a:off x="2886521" y="908105"/>
            <a:ext cx="6164244" cy="4998721"/>
          </a:xfrm>
          <a:prstGeom prst="rect">
            <a:avLst/>
          </a:prstGeom>
        </p:spPr>
      </p:pic>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grpSp>
        <p:nvGrpSpPr>
          <p:cNvPr id="14" name="Group 13"/>
          <p:cNvGrpSpPr/>
          <p:nvPr/>
        </p:nvGrpSpPr>
        <p:grpSpPr>
          <a:xfrm>
            <a:off x="381000" y="89618"/>
            <a:ext cx="8382000" cy="707886"/>
            <a:chOff x="384048" y="138164"/>
            <a:chExt cx="7827891" cy="707886"/>
          </a:xfrm>
        </p:grpSpPr>
        <p:sp>
          <p:nvSpPr>
            <p:cNvPr id="15" name="TextBox 14"/>
            <p:cNvSpPr txBox="1"/>
            <p:nvPr/>
          </p:nvSpPr>
          <p:spPr>
            <a:xfrm>
              <a:off x="972939" y="138164"/>
              <a:ext cx="7239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rebuchet MS" pitchFamily="34" charset="0"/>
                  <a:ea typeface="+mn-ea"/>
                  <a:cs typeface="+mn-cs"/>
                </a:rPr>
                <a:t>DFW SCHOOL DISTRICT ACTIVITY: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rebuchet MS" pitchFamily="34" charset="0"/>
                  <a:ea typeface="+mn-ea"/>
                  <a:cs typeface="+mn-cs"/>
                </a:rPr>
                <a:t>RANKINGS BY NEW HOME CLOSINGS 2Q21-1Q22</a:t>
              </a:r>
            </a:p>
          </p:txBody>
        </p:sp>
        <p:sp>
          <p:nvSpPr>
            <p:cNvPr id="16" name="Regular Pentagon 3"/>
            <p:cNvSpPr/>
            <p:nvPr/>
          </p:nvSpPr>
          <p:spPr>
            <a:xfrm>
              <a:off x="384048" y="228600"/>
              <a:ext cx="544828"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chemeClr val="accent3">
                <a:lumMod val="40000"/>
                <a:lumOff val="6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7" name="Speech Bubble: Rectangle with Corners Rounded 16">
            <a:extLst>
              <a:ext uri="{FF2B5EF4-FFF2-40B4-BE49-F238E27FC236}">
                <a16:creationId xmlns:a16="http://schemas.microsoft.com/office/drawing/2014/main" id="{7146D68C-329A-4F24-8FC7-B2BE7DFE7030}"/>
              </a:ext>
            </a:extLst>
          </p:cNvPr>
          <p:cNvSpPr/>
          <p:nvPr/>
        </p:nvSpPr>
        <p:spPr>
          <a:xfrm>
            <a:off x="3405352" y="4918841"/>
            <a:ext cx="2122907" cy="932684"/>
          </a:xfrm>
          <a:prstGeom prst="wedgeRoundRectCallout">
            <a:avLst>
              <a:gd name="adj1" fmla="val 82006"/>
              <a:gd name="adj2" fmla="val -63074"/>
              <a:gd name="adj3" fmla="val 16667"/>
            </a:avLst>
          </a:prstGeom>
          <a:solidFill>
            <a:srgbClr val="FFFFCC"/>
          </a:solidFill>
          <a:ln>
            <a:solidFill>
              <a:srgbClr val="003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prstClr val="black"/>
                </a:solidFill>
                <a:latin typeface="Trebuchet MS" pitchFamily="34" charset="0"/>
              </a:rPr>
              <a:t>Midlothian</a:t>
            </a:r>
            <a:r>
              <a:rPr kumimoji="0" lang="en-US" sz="1200" b="1" i="1" u="none" strike="noStrike" kern="1200" cap="none" spc="0" normalizeH="0" baseline="0" noProof="0" dirty="0">
                <a:ln>
                  <a:noFill/>
                </a:ln>
                <a:solidFill>
                  <a:prstClr val="black"/>
                </a:solidFill>
                <a:effectLst/>
                <a:uLnTx/>
                <a:uFillTx/>
                <a:latin typeface="Trebuchet MS" pitchFamily="34" charset="0"/>
                <a:ea typeface="+mn-ea"/>
                <a:cs typeface="+mn-cs"/>
              </a:rPr>
              <a:t> ISD currently ranks 12</a:t>
            </a:r>
            <a:r>
              <a:rPr kumimoji="0" lang="en-US" sz="1200" b="1" i="1" u="none" strike="noStrike" kern="1200" cap="none" spc="0" normalizeH="0" baseline="30000" noProof="0" dirty="0">
                <a:ln>
                  <a:noFill/>
                </a:ln>
                <a:solidFill>
                  <a:prstClr val="black"/>
                </a:solidFill>
                <a:effectLst/>
                <a:uLnTx/>
                <a:uFillTx/>
                <a:latin typeface="Trebuchet MS" pitchFamily="34" charset="0"/>
                <a:ea typeface="+mn-ea"/>
                <a:cs typeface="+mn-cs"/>
              </a:rPr>
              <a:t>th</a:t>
            </a:r>
            <a:r>
              <a:rPr kumimoji="0" lang="en-US" sz="1200" b="1" i="1" u="none" strike="noStrike" kern="1200" cap="none" spc="0" normalizeH="0" baseline="0" noProof="0" dirty="0">
                <a:ln>
                  <a:noFill/>
                </a:ln>
                <a:solidFill>
                  <a:prstClr val="black"/>
                </a:solidFill>
                <a:effectLst/>
                <a:uLnTx/>
                <a:uFillTx/>
                <a:latin typeface="Trebuchet MS" pitchFamily="34" charset="0"/>
                <a:ea typeface="+mn-ea"/>
                <a:cs typeface="+mn-cs"/>
              </a:rPr>
              <a:t> in total annual new home closings compared to the other 90 DFW school districts</a:t>
            </a:r>
          </a:p>
        </p:txBody>
      </p:sp>
      <p:pic>
        <p:nvPicPr>
          <p:cNvPr id="4" name="Picture 3">
            <a:extLst>
              <a:ext uri="{FF2B5EF4-FFF2-40B4-BE49-F238E27FC236}">
                <a16:creationId xmlns:a16="http://schemas.microsoft.com/office/drawing/2014/main" id="{1008C964-C727-4BEB-A04F-D7FD26D33ECA}"/>
              </a:ext>
            </a:extLst>
          </p:cNvPr>
          <p:cNvPicPr>
            <a:picLocks noChangeAspect="1"/>
          </p:cNvPicPr>
          <p:nvPr/>
        </p:nvPicPr>
        <p:blipFill>
          <a:blip r:embed="rId5"/>
          <a:stretch>
            <a:fillRect/>
          </a:stretch>
        </p:blipFill>
        <p:spPr>
          <a:xfrm>
            <a:off x="8049828" y="4590765"/>
            <a:ext cx="829128" cy="1170533"/>
          </a:xfrm>
          <a:prstGeom prst="rect">
            <a:avLst/>
          </a:prstGeom>
        </p:spPr>
      </p:pic>
      <p:sp>
        <p:nvSpPr>
          <p:cNvPr id="3" name="Slide Number Placeholder 2">
            <a:extLst>
              <a:ext uri="{FF2B5EF4-FFF2-40B4-BE49-F238E27FC236}">
                <a16:creationId xmlns:a16="http://schemas.microsoft.com/office/drawing/2014/main" id="{C6C7CC87-DA46-43EA-A5B4-690B01460D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7" name="Picture 6">
            <a:extLst>
              <a:ext uri="{FF2B5EF4-FFF2-40B4-BE49-F238E27FC236}">
                <a16:creationId xmlns:a16="http://schemas.microsoft.com/office/drawing/2014/main" id="{BB8C4DE9-CF17-4B5C-0C3B-0F3EEA931AD1}"/>
              </a:ext>
            </a:extLst>
          </p:cNvPr>
          <p:cNvPicPr>
            <a:picLocks noChangeAspect="1"/>
          </p:cNvPicPr>
          <p:nvPr/>
        </p:nvPicPr>
        <p:blipFill>
          <a:blip r:embed="rId6"/>
          <a:stretch>
            <a:fillRect/>
          </a:stretch>
        </p:blipFill>
        <p:spPr>
          <a:xfrm>
            <a:off x="265044" y="852805"/>
            <a:ext cx="3009900" cy="4998720"/>
          </a:xfrm>
          <a:prstGeom prst="rect">
            <a:avLst/>
          </a:prstGeom>
        </p:spPr>
      </p:pic>
    </p:spTree>
    <p:extLst>
      <p:ext uri="{BB962C8B-B14F-4D97-AF65-F5344CB8AC3E}">
        <p14:creationId xmlns:p14="http://schemas.microsoft.com/office/powerpoint/2010/main" val="206414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B4458-1187-ADE9-C6DF-76C85A9CDA84}"/>
              </a:ext>
            </a:extLst>
          </p:cNvPr>
          <p:cNvPicPr>
            <a:picLocks noChangeAspect="1"/>
          </p:cNvPicPr>
          <p:nvPr/>
        </p:nvPicPr>
        <p:blipFill>
          <a:blip r:embed="rId3"/>
          <a:stretch>
            <a:fillRect/>
          </a:stretch>
        </p:blipFill>
        <p:spPr>
          <a:xfrm>
            <a:off x="2423968" y="736587"/>
            <a:ext cx="6425741" cy="4852837"/>
          </a:xfrm>
          <a:prstGeom prst="rect">
            <a:avLst/>
          </a:prstGeom>
        </p:spPr>
      </p:pic>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16" name="Regular Pentagon 3"/>
          <p:cNvSpPr/>
          <p:nvPr/>
        </p:nvSpPr>
        <p:spPr>
          <a:xfrm>
            <a:off x="381000" y="180054"/>
            <a:ext cx="583394"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chemeClr val="accent3">
              <a:lumMod val="40000"/>
              <a:lumOff val="6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3" name="Slide Number Placeholder 2">
            <a:extLst>
              <a:ext uri="{FF2B5EF4-FFF2-40B4-BE49-F238E27FC236}">
                <a16:creationId xmlns:a16="http://schemas.microsoft.com/office/drawing/2014/main" id="{4318C096-7E1F-482D-9784-130D8DB8ED6E}"/>
              </a:ext>
            </a:extLst>
          </p:cNvPr>
          <p:cNvSpPr>
            <a:spLocks noGrp="1"/>
          </p:cNvSpPr>
          <p:nvPr>
            <p:ph type="sldNum" sz="quarter" idx="12"/>
          </p:nvPr>
        </p:nvSpPr>
        <p:spPr/>
        <p:txBody>
          <a:bodyPr/>
          <a:lstStyle/>
          <a:p>
            <a:fld id="{7D3698FF-ACDF-42D7-8406-98F313FB360E}" type="slidenum">
              <a:rPr lang="en-US" smtClean="0">
                <a:solidFill>
                  <a:prstClr val="white"/>
                </a:solidFill>
              </a:rPr>
              <a:pPr/>
              <a:t>19</a:t>
            </a:fld>
            <a:endParaRPr lang="en-US" dirty="0">
              <a:solidFill>
                <a:prstClr val="white"/>
              </a:solidFill>
            </a:endParaRPr>
          </a:p>
        </p:txBody>
      </p:sp>
      <p:sp>
        <p:nvSpPr>
          <p:cNvPr id="7" name="TextBox 6">
            <a:extLst>
              <a:ext uri="{FF2B5EF4-FFF2-40B4-BE49-F238E27FC236}">
                <a16:creationId xmlns:a16="http://schemas.microsoft.com/office/drawing/2014/main" id="{EE769775-DA8A-4C17-A2F9-86B0C36891AD}"/>
              </a:ext>
            </a:extLst>
          </p:cNvPr>
          <p:cNvSpPr txBox="1"/>
          <p:nvPr/>
        </p:nvSpPr>
        <p:spPr>
          <a:xfrm>
            <a:off x="1077310" y="211740"/>
            <a:ext cx="77723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95000"/>
                    <a:lumOff val="5000"/>
                  </a:schemeClr>
                </a:solidFill>
                <a:effectLst/>
                <a:uLnTx/>
                <a:uFillTx/>
                <a:latin typeface="Trebuchet MS" pitchFamily="34" charset="0"/>
                <a:ea typeface="+mn-ea"/>
                <a:cs typeface="+mn-cs"/>
              </a:rPr>
              <a:t>MISD NEW HOME ACTIVITY BY CITY SECTOR: 2Q21-1Q22</a:t>
            </a:r>
          </a:p>
        </p:txBody>
      </p:sp>
      <p:sp>
        <p:nvSpPr>
          <p:cNvPr id="12" name="TextBox 11">
            <a:extLst>
              <a:ext uri="{FF2B5EF4-FFF2-40B4-BE49-F238E27FC236}">
                <a16:creationId xmlns:a16="http://schemas.microsoft.com/office/drawing/2014/main" id="{B3310D93-0610-4F5B-B818-1AE9BD83C454}"/>
              </a:ext>
            </a:extLst>
          </p:cNvPr>
          <p:cNvSpPr txBox="1"/>
          <p:nvPr/>
        </p:nvSpPr>
        <p:spPr>
          <a:xfrm>
            <a:off x="73572" y="1065620"/>
            <a:ext cx="2293209" cy="409342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City of Midlothian continues to see the most activity within the district</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Emerging Grand Prairie area produces 544 starts and 405 closings from 2Q21-1Q22</a:t>
            </a:r>
          </a:p>
        </p:txBody>
      </p:sp>
      <p:sp>
        <p:nvSpPr>
          <p:cNvPr id="14" name="Speech Bubble: Rectangle with Corners Rounded 13">
            <a:extLst>
              <a:ext uri="{FF2B5EF4-FFF2-40B4-BE49-F238E27FC236}">
                <a16:creationId xmlns:a16="http://schemas.microsoft.com/office/drawing/2014/main" id="{B906CDAD-DDAC-3C3B-389F-0CD614F213FC}"/>
              </a:ext>
            </a:extLst>
          </p:cNvPr>
          <p:cNvSpPr/>
          <p:nvPr/>
        </p:nvSpPr>
        <p:spPr>
          <a:xfrm>
            <a:off x="4879426" y="1103781"/>
            <a:ext cx="2835167" cy="655882"/>
          </a:xfrm>
          <a:prstGeom prst="wedgeRoundRectCallout">
            <a:avLst>
              <a:gd name="adj1" fmla="val -69878"/>
              <a:gd name="adj2" fmla="val 34564"/>
              <a:gd name="adj3" fmla="val 16667"/>
            </a:avLst>
          </a:prstGeom>
          <a:solidFill>
            <a:srgbClr val="FFFFCC"/>
          </a:solidFill>
          <a:ln>
            <a:solidFill>
              <a:srgbClr val="003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prstClr val="black"/>
                </a:solidFill>
                <a:latin typeface="Trebuchet MS" pitchFamily="34" charset="0"/>
              </a:rPr>
              <a:t>Annual starts in the Grand Prairie portion of the district are up 173% since 2020</a:t>
            </a:r>
            <a:endParaRPr kumimoji="0" lang="en-US" sz="1200" b="1" i="1"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11387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5797D7D1-A916-4A6C-F911-46D3DB337F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412" y="410133"/>
            <a:ext cx="8299174" cy="6412998"/>
          </a:xfrm>
          <a:prstGeom prst="rect">
            <a:avLst/>
          </a:prstGeom>
          <a:ln w="3175">
            <a:solidFill>
              <a:schemeClr val="tx1"/>
            </a:solidFill>
          </a:ln>
        </p:spPr>
      </p:pic>
      <p:sp>
        <p:nvSpPr>
          <p:cNvPr id="8" name="TextBox 7"/>
          <p:cNvSpPr txBox="1"/>
          <p:nvPr/>
        </p:nvSpPr>
        <p:spPr>
          <a:xfrm>
            <a:off x="495299" y="32034"/>
            <a:ext cx="8153400"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DFW PUBLIC SCHOOL DISTRICTS: 2021-22 TOTAL ENROLLMENT</a:t>
            </a:r>
          </a:p>
        </p:txBody>
      </p:sp>
      <p:sp>
        <p:nvSpPr>
          <p:cNvPr id="9" name="TextBox 8"/>
          <p:cNvSpPr txBox="1"/>
          <p:nvPr/>
        </p:nvSpPr>
        <p:spPr>
          <a:xfrm>
            <a:off x="144624" y="490486"/>
            <a:ext cx="1981200" cy="954107"/>
          </a:xfrm>
          <a:prstGeom prst="rect">
            <a:avLst/>
          </a:prstGeom>
          <a:solidFill>
            <a:schemeClr val="bg1"/>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RSI’S DFW survey area includes 90 public independent school districts.</a:t>
            </a:r>
          </a:p>
        </p:txBody>
      </p:sp>
      <p:sp>
        <p:nvSpPr>
          <p:cNvPr id="10" name="Rectangle 9"/>
          <p:cNvSpPr/>
          <p:nvPr/>
        </p:nvSpPr>
        <p:spPr>
          <a:xfrm>
            <a:off x="177209" y="6064721"/>
            <a:ext cx="1447800"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Texas Education Agency PEIMS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*Total enrollment as of 10/29/21 Snapshot</a:t>
            </a:r>
            <a:endParaRPr kumimoji="0" lang="en-US" sz="900" b="1" i="1" u="sng"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cxnSp>
        <p:nvCxnSpPr>
          <p:cNvPr id="3" name="Straight Connector 2">
            <a:extLst>
              <a:ext uri="{FF2B5EF4-FFF2-40B4-BE49-F238E27FC236}">
                <a16:creationId xmlns:a16="http://schemas.microsoft.com/office/drawing/2014/main" id="{E4971393-2FCE-442D-BF41-31313455145C}"/>
              </a:ext>
            </a:extLst>
          </p:cNvPr>
          <p:cNvCxnSpPr>
            <a:cxnSpLocks/>
          </p:cNvCxnSpPr>
          <p:nvPr/>
        </p:nvCxnSpPr>
        <p:spPr>
          <a:xfrm>
            <a:off x="4038599" y="6356350"/>
            <a:ext cx="53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04B98BC-988C-4AFB-97C9-B2834F144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085" y="112647"/>
            <a:ext cx="487429" cy="641354"/>
          </a:xfrm>
          <a:prstGeom prst="rect">
            <a:avLst/>
          </a:prstGeom>
        </p:spPr>
      </p:pic>
      <p:sp>
        <p:nvSpPr>
          <p:cNvPr id="2" name="Slide Number Placeholder 1">
            <a:extLst>
              <a:ext uri="{FF2B5EF4-FFF2-40B4-BE49-F238E27FC236}">
                <a16:creationId xmlns:a16="http://schemas.microsoft.com/office/drawing/2014/main" id="{F3184BF6-3935-44F4-907B-0F3C25B657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520F2-DDB6-4D09-BB62-52FF5A0FF7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7BD7953-0513-A6B3-269F-92C580C046F0}"/>
              </a:ext>
            </a:extLst>
          </p:cNvPr>
          <p:cNvSpPr/>
          <p:nvPr/>
        </p:nvSpPr>
        <p:spPr>
          <a:xfrm>
            <a:off x="162353" y="1524946"/>
            <a:ext cx="2362200" cy="830997"/>
          </a:xfrm>
          <a:prstGeom prst="rect">
            <a:avLst/>
          </a:prstGeom>
          <a:solidFill>
            <a:srgbClr val="FFFF00"/>
          </a:solidFill>
          <a:ln>
            <a:solidFill>
              <a:srgbClr val="0000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As of the 2021/22 snapshot, </a:t>
            </a:r>
            <a:r>
              <a:rPr lang="en-US" sz="1200" i="1" dirty="0">
                <a:solidFill>
                  <a:srgbClr val="0000FF"/>
                </a:solidFill>
                <a:latin typeface="Trebuchet MS" panose="020B0603020202020204" pitchFamily="34" charset="0"/>
              </a:rPr>
              <a:t>Midlothian</a:t>
            </a: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 ISD had the </a:t>
            </a:r>
            <a:r>
              <a:rPr lang="en-US" sz="1200" i="1" dirty="0">
                <a:solidFill>
                  <a:srgbClr val="0000FF"/>
                </a:solidFill>
                <a:latin typeface="Trebuchet MS" panose="020B0603020202020204" pitchFamily="34" charset="0"/>
              </a:rPr>
              <a:t>31st</a:t>
            </a: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 largest total enrollment among all DFW school districts</a:t>
            </a:r>
            <a:endParaRPr kumimoji="0" lang="en-US" sz="1400" b="1" i="1" u="sng" strike="noStrike" kern="1200" cap="none" spc="0" normalizeH="0" baseline="0" noProof="0" dirty="0">
              <a:ln>
                <a:noFill/>
              </a:ln>
              <a:solidFill>
                <a:srgbClr val="0000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64835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gular Pentagon 3"/>
          <p:cNvSpPr/>
          <p:nvPr/>
        </p:nvSpPr>
        <p:spPr>
          <a:xfrm>
            <a:off x="384048" y="228600"/>
            <a:ext cx="617942"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49825D8B-2A4E-49AA-BF0C-2BB5A8DF4357}"/>
              </a:ext>
            </a:extLst>
          </p:cNvPr>
          <p:cNvSpPr>
            <a:spLocks noGrp="1"/>
          </p:cNvSpPr>
          <p:nvPr>
            <p:ph type="sldNum" sz="quarter" idx="12"/>
          </p:nvPr>
        </p:nvSpPr>
        <p:spPr/>
        <p:txBody>
          <a:bodyPr/>
          <a:lstStyle/>
          <a:p>
            <a:fld id="{7D3698FF-ACDF-42D7-8406-98F313FB360E}" type="slidenum">
              <a:rPr lang="en-US" smtClean="0">
                <a:solidFill>
                  <a:prstClr val="white"/>
                </a:solidFill>
              </a:rPr>
              <a:pPr/>
              <a:t>20</a:t>
            </a:fld>
            <a:endParaRPr lang="en-US" dirty="0">
              <a:solidFill>
                <a:prstClr val="white"/>
              </a:solidFill>
            </a:endParaRPr>
          </a:p>
        </p:txBody>
      </p:sp>
      <p:sp>
        <p:nvSpPr>
          <p:cNvPr id="8" name="TextBox 7">
            <a:extLst>
              <a:ext uri="{FF2B5EF4-FFF2-40B4-BE49-F238E27FC236}">
                <a16:creationId xmlns:a16="http://schemas.microsoft.com/office/drawing/2014/main" id="{5108FE84-7975-49FE-A6FA-65355000D2DE}"/>
              </a:ext>
            </a:extLst>
          </p:cNvPr>
          <p:cNvSpPr txBox="1"/>
          <p:nvPr/>
        </p:nvSpPr>
        <p:spPr>
          <a:xfrm>
            <a:off x="1001991" y="86799"/>
            <a:ext cx="73957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Trebuchet MS" pitchFamily="34" charset="0"/>
                <a:ea typeface="+mn-ea"/>
                <a:cs typeface="+mn-cs"/>
              </a:rPr>
              <a:t>MIDLOTHIAN ISD TOP PRODUCING NEW HOME SUBDIVISIONS 2Q21-1Q22 </a:t>
            </a:r>
            <a:r>
              <a:rPr kumimoji="0" lang="en-US" sz="2000" b="0" i="1" u="none" strike="noStrike" kern="1200" cap="none" spc="0" normalizeH="0" baseline="0" noProof="0" dirty="0">
                <a:ln>
                  <a:noFill/>
                </a:ln>
                <a:effectLst/>
                <a:uLnTx/>
                <a:uFillTx/>
                <a:latin typeface="Trebuchet MS" pitchFamily="34" charset="0"/>
                <a:ea typeface="+mn-ea"/>
                <a:cs typeface="+mn-cs"/>
              </a:rPr>
              <a:t>(ranked by annual closings)</a:t>
            </a:r>
            <a:endParaRPr kumimoji="0" lang="en-US" sz="2400" b="0" i="1" u="none" strike="noStrike" kern="1200" cap="none" spc="0" normalizeH="0" baseline="0" noProof="0" dirty="0">
              <a:ln>
                <a:noFill/>
              </a:ln>
              <a:effectLst/>
              <a:uLnTx/>
              <a:uFillTx/>
              <a:latin typeface="Trebuchet MS" pitchFamily="34" charset="0"/>
              <a:ea typeface="+mn-ea"/>
              <a:cs typeface="+mn-cs"/>
            </a:endParaRPr>
          </a:p>
        </p:txBody>
      </p:sp>
      <p:sp>
        <p:nvSpPr>
          <p:cNvPr id="13" name="TextBox 12">
            <a:extLst>
              <a:ext uri="{FF2B5EF4-FFF2-40B4-BE49-F238E27FC236}">
                <a16:creationId xmlns:a16="http://schemas.microsoft.com/office/drawing/2014/main" id="{F4B1A9E0-287E-4BCC-837D-43780BFC5448}"/>
              </a:ext>
            </a:extLst>
          </p:cNvPr>
          <p:cNvSpPr txBox="1"/>
          <p:nvPr/>
        </p:nvSpPr>
        <p:spPr>
          <a:xfrm>
            <a:off x="7620000" y="4238716"/>
            <a:ext cx="1696510" cy="677108"/>
          </a:xfrm>
          <a:prstGeom prst="rect">
            <a:avLst/>
          </a:prstGeom>
          <a:noFill/>
        </p:spPr>
        <p:txBody>
          <a:bodyPr wrap="square" rtlCol="0">
            <a:spAutoFit/>
          </a:bodyPr>
          <a:lstStyle/>
          <a:p>
            <a:r>
              <a:rPr lang="en-US" sz="1400" dirty="0"/>
              <a:t>*</a:t>
            </a:r>
            <a:r>
              <a:rPr lang="en-US" sz="1200" i="1" dirty="0"/>
              <a:t>Boundaries reflect approved attendance zones for 2022-23</a:t>
            </a:r>
            <a:endParaRPr lang="en-US" sz="1400" i="1" dirty="0"/>
          </a:p>
        </p:txBody>
      </p:sp>
      <p:graphicFrame>
        <p:nvGraphicFramePr>
          <p:cNvPr id="3" name="Table 2">
            <a:extLst>
              <a:ext uri="{FF2B5EF4-FFF2-40B4-BE49-F238E27FC236}">
                <a16:creationId xmlns:a16="http://schemas.microsoft.com/office/drawing/2014/main" id="{514A0BF2-159D-4F75-9EDB-B305AF357839}"/>
              </a:ext>
            </a:extLst>
          </p:cNvPr>
          <p:cNvGraphicFramePr>
            <a:graphicFrameLocks noGrp="1"/>
          </p:cNvGraphicFramePr>
          <p:nvPr>
            <p:extLst>
              <p:ext uri="{D42A27DB-BD31-4B8C-83A1-F6EECF244321}">
                <p14:modId xmlns:p14="http://schemas.microsoft.com/office/powerpoint/2010/main" val="2001420612"/>
              </p:ext>
            </p:extLst>
          </p:nvPr>
        </p:nvGraphicFramePr>
        <p:xfrm>
          <a:off x="384048" y="837364"/>
          <a:ext cx="7057277" cy="5518980"/>
        </p:xfrm>
        <a:graphic>
          <a:graphicData uri="http://schemas.openxmlformats.org/drawingml/2006/table">
            <a:tbl>
              <a:tblPr/>
              <a:tblGrid>
                <a:gridCol w="586318">
                  <a:extLst>
                    <a:ext uri="{9D8B030D-6E8A-4147-A177-3AD203B41FA5}">
                      <a16:colId xmlns:a16="http://schemas.microsoft.com/office/drawing/2014/main" val="1744036059"/>
                    </a:ext>
                  </a:extLst>
                </a:gridCol>
                <a:gridCol w="1716055">
                  <a:extLst>
                    <a:ext uri="{9D8B030D-6E8A-4147-A177-3AD203B41FA5}">
                      <a16:colId xmlns:a16="http://schemas.microsoft.com/office/drawing/2014/main" val="1483299738"/>
                    </a:ext>
                  </a:extLst>
                </a:gridCol>
                <a:gridCol w="629221">
                  <a:extLst>
                    <a:ext uri="{9D8B030D-6E8A-4147-A177-3AD203B41FA5}">
                      <a16:colId xmlns:a16="http://schemas.microsoft.com/office/drawing/2014/main" val="1190618315"/>
                    </a:ext>
                  </a:extLst>
                </a:gridCol>
                <a:gridCol w="629221">
                  <a:extLst>
                    <a:ext uri="{9D8B030D-6E8A-4147-A177-3AD203B41FA5}">
                      <a16:colId xmlns:a16="http://schemas.microsoft.com/office/drawing/2014/main" val="1739902512"/>
                    </a:ext>
                  </a:extLst>
                </a:gridCol>
                <a:gridCol w="1233414">
                  <a:extLst>
                    <a:ext uri="{9D8B030D-6E8A-4147-A177-3AD203B41FA5}">
                      <a16:colId xmlns:a16="http://schemas.microsoft.com/office/drawing/2014/main" val="3788300208"/>
                    </a:ext>
                  </a:extLst>
                </a:gridCol>
                <a:gridCol w="1190514">
                  <a:extLst>
                    <a:ext uri="{9D8B030D-6E8A-4147-A177-3AD203B41FA5}">
                      <a16:colId xmlns:a16="http://schemas.microsoft.com/office/drawing/2014/main" val="1182802648"/>
                    </a:ext>
                  </a:extLst>
                </a:gridCol>
                <a:gridCol w="1072534">
                  <a:extLst>
                    <a:ext uri="{9D8B030D-6E8A-4147-A177-3AD203B41FA5}">
                      <a16:colId xmlns:a16="http://schemas.microsoft.com/office/drawing/2014/main" val="1971182498"/>
                    </a:ext>
                  </a:extLst>
                </a:gridCol>
              </a:tblGrid>
              <a:tr h="413873">
                <a:tc>
                  <a:txBody>
                    <a:bodyPr/>
                    <a:lstStyle/>
                    <a:p>
                      <a:pPr algn="ctr" rtl="0" fontAlgn="ctr"/>
                      <a:r>
                        <a:rPr lang="en-US" sz="1000" b="1" i="0" u="none" strike="noStrike" dirty="0">
                          <a:solidFill>
                            <a:srgbClr val="FFFFFF"/>
                          </a:solidFill>
                          <a:effectLst/>
                          <a:latin typeface="Trebuchet MS" panose="020B0603020202020204" pitchFamily="34" charset="0"/>
                        </a:rPr>
                        <a:t>Rank</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FF"/>
                          </a:solidFill>
                          <a:effectLst/>
                          <a:latin typeface="Trebuchet MS" panose="020B0603020202020204" pitchFamily="34" charset="0"/>
                        </a:rPr>
                        <a:t>Subdivision</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FF"/>
                          </a:solidFill>
                          <a:effectLst/>
                          <a:latin typeface="Trebuchet MS" panose="020B0603020202020204" pitchFamily="34" charset="0"/>
                        </a:rPr>
                        <a:t>Annual Starts</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00"/>
                          </a:solidFill>
                          <a:effectLst/>
                          <a:latin typeface="Trebuchet MS" panose="020B0603020202020204" pitchFamily="34" charset="0"/>
                        </a:rPr>
                        <a:t>Annual Closings</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FF"/>
                          </a:solidFill>
                          <a:effectLst/>
                          <a:latin typeface="Trebuchet MS" panose="020B0603020202020204" pitchFamily="34" charset="0"/>
                        </a:rPr>
                        <a:t>Elementary Zone</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FF"/>
                          </a:solidFill>
                          <a:effectLst/>
                          <a:latin typeface="Trebuchet MS" panose="020B0603020202020204" pitchFamily="34" charset="0"/>
                        </a:rPr>
                        <a:t>Middle School Zone</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tc>
                  <a:txBody>
                    <a:bodyPr/>
                    <a:lstStyle/>
                    <a:p>
                      <a:pPr algn="ctr" rtl="0" fontAlgn="ctr"/>
                      <a:r>
                        <a:rPr lang="en-US" sz="1000" b="1" i="0" u="none" strike="noStrike" dirty="0">
                          <a:solidFill>
                            <a:srgbClr val="FFFFFF"/>
                          </a:solidFill>
                          <a:effectLst/>
                          <a:latin typeface="Trebuchet MS" panose="020B0603020202020204" pitchFamily="34" charset="0"/>
                        </a:rPr>
                        <a:t>High School Zone</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391F"/>
                    </a:solidFill>
                  </a:tcPr>
                </a:tc>
                <a:extLst>
                  <a:ext uri="{0D108BD9-81ED-4DB2-BD59-A6C34878D82A}">
                    <a16:rowId xmlns:a16="http://schemas.microsoft.com/office/drawing/2014/main" val="3170817851"/>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highlight>
                            <a:srgbClr val="FFFF00"/>
                          </a:highlight>
                          <a:latin typeface="Trebuchet MS" panose="020B0603020202020204" pitchFamily="34" charset="0"/>
                        </a:rPr>
                        <a:t>Greenway Trails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highlight>
                            <a:srgbClr val="FFFF00"/>
                          </a:highlight>
                          <a:latin typeface="Trebuchet MS" panose="020B0603020202020204" pitchFamily="34" charset="0"/>
                        </a:rPr>
                        <a:t>379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highlight>
                            <a:srgbClr val="FFFF00"/>
                          </a:highlight>
                          <a:latin typeface="Trebuchet MS" panose="020B0603020202020204" pitchFamily="34" charset="0"/>
                        </a:rPr>
                        <a:t>222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Vitovsky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Frank Seale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4054011933"/>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2</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highlight>
                            <a:srgbClr val="FFFF00"/>
                          </a:highlight>
                          <a:latin typeface="Trebuchet MS" panose="020B0603020202020204" pitchFamily="34" charset="0"/>
                        </a:rPr>
                        <a:t>Prairie Ridge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highlight>
                            <a:srgbClr val="FFFF00"/>
                          </a:highlight>
                          <a:latin typeface="Trebuchet MS" panose="020B0603020202020204" pitchFamily="34" charset="0"/>
                        </a:rPr>
                        <a:t>142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highlight>
                            <a:srgbClr val="FFFF00"/>
                          </a:highlight>
                          <a:latin typeface="Trebuchet MS" panose="020B0603020202020204" pitchFamily="34" charset="0"/>
                        </a:rPr>
                        <a:t>170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Vitovsky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Frank Seale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86174593"/>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3</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highlight>
                            <a:srgbClr val="FFFF00"/>
                          </a:highlight>
                          <a:latin typeface="Trebuchet MS" panose="020B0603020202020204" pitchFamily="34" charset="0"/>
                        </a:rPr>
                        <a:t>The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highlight>
                            <a:srgbClr val="FFFF00"/>
                          </a:highlight>
                          <a:latin typeface="Trebuchet MS" panose="020B0603020202020204" pitchFamily="34" charset="0"/>
                        </a:rPr>
                        <a:t>125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highlight>
                            <a:srgbClr val="FFFF00"/>
                          </a:highlight>
                          <a:latin typeface="Trebuchet MS" panose="020B0603020202020204" pitchFamily="34" charset="0"/>
                        </a:rPr>
                        <a:t>118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Baxter</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Walnut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Heritage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181647539"/>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4</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Autumn Run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27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69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Coleman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63810763"/>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5</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Mill Valley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35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58</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Vitovsky</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Frank Seale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1840762500"/>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6</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Horseshoe Meadows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22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52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Longbranch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Walnut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Heritage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63401585"/>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7</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Dove Creek</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highlight>
                            <a:srgbClr val="FFFF00"/>
                          </a:highlight>
                          <a:latin typeface="Trebuchet MS" panose="020B0603020202020204" pitchFamily="34" charset="0"/>
                        </a:rPr>
                        <a:t>85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46</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Coleman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2817999600"/>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8</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Massey Meadows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41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31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Longbranch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Walnut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Heritage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30557308"/>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9</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Legacy Estates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25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Longbranch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Walnut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Heritage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2403015134"/>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10</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Coventry Crossing</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23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Mt. Peak</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71176332"/>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11</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Villas of Somercrest</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45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22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Miller</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1931517216"/>
                  </a:ext>
                </a:extLst>
              </a:tr>
              <a:tr h="441808">
                <a:tc>
                  <a:txBody>
                    <a:bodyPr/>
                    <a:lstStyle/>
                    <a:p>
                      <a:pPr algn="ctr" rtl="0" fontAlgn="ctr"/>
                      <a:r>
                        <a:rPr lang="en-US" sz="1400" b="0" i="0" u="none" strike="noStrike" dirty="0">
                          <a:solidFill>
                            <a:srgbClr val="000000"/>
                          </a:solidFill>
                          <a:effectLst/>
                          <a:latin typeface="Trebuchet MS" panose="020B0603020202020204" pitchFamily="34" charset="0"/>
                        </a:rPr>
                        <a:t>12</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Brandi Ridge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highlight>
                            <a:srgbClr val="FFFF00"/>
                          </a:highlight>
                          <a:latin typeface="Trebuchet MS" panose="020B0603020202020204" pitchFamily="34" charset="0"/>
                        </a:rPr>
                        <a:t>92</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21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Mt. Peak/Coleman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78764601"/>
                  </a:ext>
                </a:extLst>
              </a:tr>
              <a:tr h="441808">
                <a:tc>
                  <a:txBody>
                    <a:bodyPr/>
                    <a:lstStyle/>
                    <a:p>
                      <a:pPr algn="ctr" rtl="0" fontAlgn="ctr"/>
                      <a:r>
                        <a:rPr lang="en-US" sz="1400" b="0" i="0" u="none" strike="noStrike" dirty="0">
                          <a:solidFill>
                            <a:srgbClr val="000000"/>
                          </a:solidFill>
                          <a:effectLst/>
                          <a:latin typeface="Trebuchet MS" panose="020B0603020202020204" pitchFamily="34" charset="0"/>
                        </a:rPr>
                        <a:t>13</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Heritage Hills Estates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31</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19</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Irvin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383635989"/>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14</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Trebuchet MS" panose="020B0603020202020204" pitchFamily="34" charset="0"/>
                        </a:rPr>
                        <a:t>Horizon Estates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10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n-US" sz="1400" b="0" i="0" u="none" strike="noStrike" dirty="0">
                          <a:effectLst/>
                          <a:latin typeface="Trebuchet MS" panose="020B0603020202020204" pitchFamily="34" charset="0"/>
                        </a:rPr>
                        <a:t>13</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Longbranch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Walnut Grove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1400" b="0" i="0" u="none" strike="noStrike" dirty="0">
                          <a:effectLst/>
                          <a:latin typeface="Trebuchet MS" panose="020B0603020202020204" pitchFamily="34" charset="0"/>
                        </a:rPr>
                        <a:t>Heritage</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59871446"/>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15</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Thomas Trail Estates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ctr" fontAlgn="b"/>
                      <a:r>
                        <a:rPr lang="en-US" sz="1400" b="0" i="0" u="none" strike="noStrike" dirty="0">
                          <a:effectLst/>
                          <a:latin typeface="Trebuchet MS" panose="020B0603020202020204" pitchFamily="34" charset="0"/>
                        </a:rPr>
                        <a:t>10</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Mt. Peak</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F2D2"/>
                    </a:solidFill>
                  </a:tcPr>
                </a:tc>
                <a:extLst>
                  <a:ext uri="{0D108BD9-81ED-4DB2-BD59-A6C34878D82A}">
                    <a16:rowId xmlns:a16="http://schemas.microsoft.com/office/drawing/2014/main" val="715865763"/>
                  </a:ext>
                </a:extLst>
              </a:tr>
              <a:tr h="248323">
                <a:tc>
                  <a:txBody>
                    <a:bodyPr/>
                    <a:lstStyle/>
                    <a:p>
                      <a:pPr algn="ctr" rtl="0" fontAlgn="ctr"/>
                      <a:r>
                        <a:rPr lang="en-US" sz="1400" b="0" i="0" u="none" strike="noStrike" dirty="0">
                          <a:solidFill>
                            <a:srgbClr val="000000"/>
                          </a:solidFill>
                          <a:effectLst/>
                          <a:latin typeface="Trebuchet MS" panose="020B0603020202020204" pitchFamily="34" charset="0"/>
                        </a:rPr>
                        <a:t>16</a:t>
                      </a: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Trebuchet MS" panose="020B0603020202020204" pitchFamily="34" charset="0"/>
                        </a:rPr>
                        <a:t>Stone Hollow Estates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Trebuchet MS" panose="020B0603020202020204" pitchFamily="34" charset="0"/>
                        </a:rPr>
                        <a:t>25</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Trebuchet MS" panose="020B0603020202020204" pitchFamily="34" charset="0"/>
                        </a:rPr>
                        <a:t>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Trebuchet MS" panose="020B0603020202020204" pitchFamily="34" charset="0"/>
                        </a:rPr>
                        <a:t>Miller</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Trebuchet MS" panose="020B0603020202020204" pitchFamily="34" charset="0"/>
                        </a:rPr>
                        <a:t>Midlothian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289035761"/>
                  </a:ext>
                </a:extLst>
              </a:tr>
              <a:tr h="248323">
                <a:tc>
                  <a:txBody>
                    <a:bodyPr/>
                    <a:lstStyle/>
                    <a:p>
                      <a:pPr algn="ctr" rtl="0" fontAlgn="ctr"/>
                      <a:endParaRPr lang="en-US" sz="1000" b="0" i="0" u="none" strike="noStrike" dirty="0">
                        <a:solidFill>
                          <a:srgbClr val="000000"/>
                        </a:solidFill>
                        <a:effectLst/>
                        <a:latin typeface="Trebuchet MS" panose="020B0603020202020204" pitchFamily="34" charset="0"/>
                      </a:endParaRP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9826930"/>
                  </a:ext>
                </a:extLst>
              </a:tr>
              <a:tr h="248323">
                <a:tc>
                  <a:txBody>
                    <a:bodyPr/>
                    <a:lstStyle/>
                    <a:p>
                      <a:pPr algn="ctr" rtl="0" fontAlgn="ctr"/>
                      <a:endParaRPr lang="en-US" sz="1000" b="0" i="0" u="none" strike="noStrike" dirty="0">
                        <a:solidFill>
                          <a:srgbClr val="000000"/>
                        </a:solidFill>
                        <a:effectLst/>
                        <a:latin typeface="Trebuchet MS" panose="020B0603020202020204" pitchFamily="34" charset="0"/>
                      </a:endParaRP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fontAlgn="b"/>
                      <a:r>
                        <a:rPr lang="en-US" sz="1400" b="0" i="0" u="none" strike="noStrike" dirty="0">
                          <a:effectLst/>
                          <a:latin typeface="Trebuchet MS" panose="020B0603020202020204" pitchFamily="34" charset="0"/>
                        </a:rPr>
                        <a:t>Hawkins Meadows</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ctr" fontAlgn="b"/>
                      <a:r>
                        <a:rPr lang="en-US" sz="1400" b="0" i="0" u="none" strike="noStrike" dirty="0">
                          <a:effectLst/>
                          <a:latin typeface="Trebuchet MS" panose="020B0603020202020204" pitchFamily="34" charset="0"/>
                        </a:rPr>
                        <a:t>57</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ctr" fontAlgn="b"/>
                      <a:r>
                        <a:rPr lang="en-US" sz="1400" b="0" i="0" u="none" strike="noStrike" dirty="0">
                          <a:effectLst/>
                          <a:latin typeface="Trebuchet MS" panose="020B0603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fontAlgn="b"/>
                      <a:r>
                        <a:rPr lang="en-US" sz="1400" b="0" i="0" u="none" strike="noStrike" dirty="0">
                          <a:effectLst/>
                          <a:latin typeface="Trebuchet MS" panose="020B0603020202020204" pitchFamily="34" charset="0"/>
                        </a:rPr>
                        <a:t>Coleman</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fontAlgn="b"/>
                      <a:r>
                        <a:rPr lang="en-US" sz="1400" b="0" i="0" u="none" strike="noStrike" dirty="0">
                          <a:effectLst/>
                          <a:latin typeface="Trebuchet MS" panose="020B0603020202020204" pitchFamily="34" charset="0"/>
                        </a:rPr>
                        <a:t>Dieterich</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fontAlgn="b"/>
                      <a:r>
                        <a:rPr lang="en-US" sz="1400" b="0" i="0" u="none" strike="noStrike" dirty="0">
                          <a:effectLst/>
                          <a:latin typeface="Trebuchet MS" panose="020B0603020202020204" pitchFamily="34" charset="0"/>
                        </a:rPr>
                        <a:t>Midlothian </a:t>
                      </a: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extLst>
                  <a:ext uri="{0D108BD9-81ED-4DB2-BD59-A6C34878D82A}">
                    <a16:rowId xmlns:a16="http://schemas.microsoft.com/office/drawing/2014/main" val="3099074152"/>
                  </a:ext>
                </a:extLst>
              </a:tr>
              <a:tr h="248323">
                <a:tc>
                  <a:txBody>
                    <a:bodyPr/>
                    <a:lstStyle/>
                    <a:p>
                      <a:pPr algn="ctr" rtl="0" fontAlgn="ctr"/>
                      <a:endParaRPr lang="en-US" sz="1000" b="0" i="0" u="none" strike="noStrike" dirty="0">
                        <a:solidFill>
                          <a:srgbClr val="000000"/>
                        </a:solidFill>
                        <a:effectLst/>
                        <a:latin typeface="Trebuchet MS" panose="020B0603020202020204" pitchFamily="34" charset="0"/>
                      </a:endParaRPr>
                    </a:p>
                  </a:txBody>
                  <a:tcPr marL="9125" marR="9125" marT="91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ctr"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ctr" fontAlgn="b"/>
                      <a:endParaRPr lang="en-US" sz="1400" b="0" i="0" u="none" strike="noStrike" dirty="0">
                        <a:effectLst/>
                        <a:latin typeface="Trebuchet MS" panose="020B0603020202020204" pitchFamily="34" charset="0"/>
                      </a:endParaRPr>
                    </a:p>
                  </a:txBody>
                  <a:tcPr marL="7620" marR="7620" marT="762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rtl="0" fontAlgn="ctr"/>
                      <a:endParaRPr lang="en-US" sz="1400" b="0" i="0" u="none" strike="noStrike" dirty="0">
                        <a:solidFill>
                          <a:srgbClr val="000000"/>
                        </a:solidFill>
                        <a:effectLst/>
                        <a:latin typeface="Trebuchet MS" panose="020B0603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rtl="0" fontAlgn="ctr"/>
                      <a:endParaRPr lang="en-US" sz="1400" b="0" i="0" u="none" strike="noStrike" dirty="0">
                        <a:solidFill>
                          <a:srgbClr val="000000"/>
                        </a:solidFill>
                        <a:effectLst/>
                        <a:latin typeface="Trebuchet MS" panose="020B0603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tc>
                  <a:txBody>
                    <a:bodyPr/>
                    <a:lstStyle/>
                    <a:p>
                      <a:pPr algn="l" rtl="0" fontAlgn="ctr"/>
                      <a:endParaRPr lang="en-US" sz="1400" b="0" i="0" u="none" strike="noStrike" dirty="0">
                        <a:solidFill>
                          <a:srgbClr val="000000"/>
                        </a:solidFill>
                        <a:effectLst/>
                        <a:latin typeface="Trebuchet MS" panose="020B0603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BC79"/>
                    </a:solidFill>
                  </a:tcPr>
                </a:tc>
                <a:extLst>
                  <a:ext uri="{0D108BD9-81ED-4DB2-BD59-A6C34878D82A}">
                    <a16:rowId xmlns:a16="http://schemas.microsoft.com/office/drawing/2014/main" val="1689384723"/>
                  </a:ext>
                </a:extLst>
              </a:tr>
            </a:tbl>
          </a:graphicData>
        </a:graphic>
      </p:graphicFrame>
      <p:pic>
        <p:nvPicPr>
          <p:cNvPr id="9" name="Picture 8">
            <a:extLst>
              <a:ext uri="{FF2B5EF4-FFF2-40B4-BE49-F238E27FC236}">
                <a16:creationId xmlns:a16="http://schemas.microsoft.com/office/drawing/2014/main" id="{ACB7AB2D-8D22-4211-9093-7D6A63791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857" y="228600"/>
            <a:ext cx="379095" cy="498809"/>
          </a:xfrm>
          <a:prstGeom prst="rect">
            <a:avLst/>
          </a:prstGeom>
        </p:spPr>
      </p:pic>
    </p:spTree>
    <p:extLst>
      <p:ext uri="{BB962C8B-B14F-4D97-AF65-F5344CB8AC3E}">
        <p14:creationId xmlns:p14="http://schemas.microsoft.com/office/powerpoint/2010/main" val="372543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17BDF-3C47-CAAF-08EE-131CB36BA558}"/>
              </a:ext>
            </a:extLst>
          </p:cNvPr>
          <p:cNvPicPr>
            <a:picLocks noChangeAspect="1"/>
          </p:cNvPicPr>
          <p:nvPr/>
        </p:nvPicPr>
        <p:blipFill>
          <a:blip r:embed="rId3"/>
          <a:stretch>
            <a:fillRect/>
          </a:stretch>
        </p:blipFill>
        <p:spPr>
          <a:xfrm>
            <a:off x="-1" y="1059597"/>
            <a:ext cx="9144000" cy="5713514"/>
          </a:xfrm>
          <a:prstGeom prst="rect">
            <a:avLst/>
          </a:prstGeom>
        </p:spPr>
      </p:pic>
      <p:sp>
        <p:nvSpPr>
          <p:cNvPr id="4" name="Regular Pentagon 3"/>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lide Number Placeholder 2">
            <a:extLst>
              <a:ext uri="{FF2B5EF4-FFF2-40B4-BE49-F238E27FC236}">
                <a16:creationId xmlns:a16="http://schemas.microsoft.com/office/drawing/2014/main" id="{212B1CA9-800E-4462-961C-2D7E5E6386E3}"/>
              </a:ext>
            </a:extLst>
          </p:cNvPr>
          <p:cNvSpPr>
            <a:spLocks noGrp="1"/>
          </p:cNvSpPr>
          <p:nvPr>
            <p:ph type="sldNum" sz="quarter" idx="12"/>
          </p:nvPr>
        </p:nvSpPr>
        <p:spPr/>
        <p:txBody>
          <a:bodyPr/>
          <a:lstStyle/>
          <a:p>
            <a:fld id="{7D3698FF-ACDF-42D7-8406-98F313FB360E}" type="slidenum">
              <a:rPr lang="en-US" smtClean="0"/>
              <a:pPr/>
              <a:t>21</a:t>
            </a:fld>
            <a:endParaRPr lang="en-US" dirty="0"/>
          </a:p>
        </p:txBody>
      </p:sp>
      <p:sp>
        <p:nvSpPr>
          <p:cNvPr id="15" name="TextBox 14">
            <a:extLst>
              <a:ext uri="{FF2B5EF4-FFF2-40B4-BE49-F238E27FC236}">
                <a16:creationId xmlns:a16="http://schemas.microsoft.com/office/drawing/2014/main" id="{77B846E9-EC44-4FA3-9204-9452AFC90FC9}"/>
              </a:ext>
            </a:extLst>
          </p:cNvPr>
          <p:cNvSpPr txBox="1"/>
          <p:nvPr/>
        </p:nvSpPr>
        <p:spPr>
          <a:xfrm>
            <a:off x="965560" y="53370"/>
            <a:ext cx="81784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rebuchet MS" pitchFamily="34" charset="0"/>
                <a:ea typeface="+mn-ea"/>
                <a:cs typeface="+mn-cs"/>
              </a:rPr>
              <a:t>MIDLOTHIAN ISD NEW HOME CONSTRU</a:t>
            </a:r>
            <a:r>
              <a:rPr lang="en-US" sz="2400" dirty="0">
                <a:latin typeface="Trebuchet MS" pitchFamily="34" charset="0"/>
              </a:rPr>
              <a:t>CTION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rebuchet MS" pitchFamily="34" charset="0"/>
              </a:rPr>
              <a:t>BY ELEMENTARY ATTENDANCE ZONE</a:t>
            </a:r>
            <a:endParaRPr kumimoji="0" lang="en-US" sz="2400" b="0" i="0" u="none" strike="noStrike" kern="1200" cap="none" spc="0" normalizeH="0" baseline="0" noProof="0" dirty="0">
              <a:ln>
                <a:noFill/>
              </a:ln>
              <a:effectLst/>
              <a:uLnTx/>
              <a:uFillTx/>
              <a:latin typeface="Trebuchet MS" pitchFamily="34" charset="0"/>
              <a:ea typeface="+mn-ea"/>
              <a:cs typeface="+mn-cs"/>
            </a:endParaRPr>
          </a:p>
        </p:txBody>
      </p:sp>
      <p:pic>
        <p:nvPicPr>
          <p:cNvPr id="12" name="Picture 11">
            <a:extLst>
              <a:ext uri="{FF2B5EF4-FFF2-40B4-BE49-F238E27FC236}">
                <a16:creationId xmlns:a16="http://schemas.microsoft.com/office/drawing/2014/main" id="{BBA6E79B-1B9D-49FD-800B-98E170099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0404" y="219463"/>
            <a:ext cx="379095" cy="498809"/>
          </a:xfrm>
          <a:prstGeom prst="rect">
            <a:avLst/>
          </a:prstGeom>
        </p:spPr>
      </p:pic>
      <p:sp>
        <p:nvSpPr>
          <p:cNvPr id="9" name="Speech Bubble: Rectangle with Corners Rounded 8">
            <a:extLst>
              <a:ext uri="{FF2B5EF4-FFF2-40B4-BE49-F238E27FC236}">
                <a16:creationId xmlns:a16="http://schemas.microsoft.com/office/drawing/2014/main" id="{E74A50FC-684E-4019-BB01-B1569BE8F24A}"/>
              </a:ext>
            </a:extLst>
          </p:cNvPr>
          <p:cNvSpPr/>
          <p:nvPr/>
        </p:nvSpPr>
        <p:spPr>
          <a:xfrm>
            <a:off x="5780689" y="884367"/>
            <a:ext cx="1933903" cy="1165150"/>
          </a:xfrm>
          <a:prstGeom prst="wedgeRoundRectCallout">
            <a:avLst>
              <a:gd name="adj1" fmla="val 82986"/>
              <a:gd name="adj2" fmla="val 18437"/>
              <a:gd name="adj3" fmla="val 16667"/>
            </a:avLst>
          </a:prstGeom>
          <a:solidFill>
            <a:schemeClr val="tx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 surge in activity in the Vitovsky zone leads the district’s growth</a:t>
            </a:r>
          </a:p>
        </p:txBody>
      </p:sp>
    </p:spTree>
    <p:extLst>
      <p:ext uri="{BB962C8B-B14F-4D97-AF65-F5344CB8AC3E}">
        <p14:creationId xmlns:p14="http://schemas.microsoft.com/office/powerpoint/2010/main" val="152832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Map&#10;&#10;Description automatically generated">
            <a:extLst>
              <a:ext uri="{FF2B5EF4-FFF2-40B4-BE49-F238E27FC236}">
                <a16:creationId xmlns:a16="http://schemas.microsoft.com/office/drawing/2014/main" id="{441040C3-FADE-1B37-817C-922BD3BF90C5}"/>
              </a:ext>
            </a:extLst>
          </p:cNvPr>
          <p:cNvPicPr>
            <a:picLocks noChangeAspect="1"/>
          </p:cNvPicPr>
          <p:nvPr/>
        </p:nvPicPr>
        <p:blipFill rotWithShape="1">
          <a:blip r:embed="rId3">
            <a:extLst>
              <a:ext uri="{28A0092B-C50C-407E-A947-70E740481C1C}">
                <a14:useLocalDpi xmlns:a14="http://schemas.microsoft.com/office/drawing/2010/main" val="0"/>
              </a:ext>
            </a:extLst>
          </a:blip>
          <a:srcRect l="3656"/>
          <a:stretch/>
        </p:blipFill>
        <p:spPr>
          <a:xfrm>
            <a:off x="5054778" y="1246743"/>
            <a:ext cx="3920317" cy="3398520"/>
          </a:xfrm>
          <a:prstGeom prst="rect">
            <a:avLst/>
          </a:prstGeom>
        </p:spPr>
      </p:pic>
      <p:pic>
        <p:nvPicPr>
          <p:cNvPr id="3" name="Picture 2">
            <a:extLst>
              <a:ext uri="{FF2B5EF4-FFF2-40B4-BE49-F238E27FC236}">
                <a16:creationId xmlns:a16="http://schemas.microsoft.com/office/drawing/2014/main" id="{2BBC461C-5218-4E5F-487E-49E5DDFEA8B3}"/>
              </a:ext>
            </a:extLst>
          </p:cNvPr>
          <p:cNvPicPr>
            <a:picLocks noChangeAspect="1"/>
          </p:cNvPicPr>
          <p:nvPr/>
        </p:nvPicPr>
        <p:blipFill>
          <a:blip r:embed="rId4"/>
          <a:stretch>
            <a:fillRect/>
          </a:stretch>
        </p:blipFill>
        <p:spPr>
          <a:xfrm>
            <a:off x="179614" y="894319"/>
            <a:ext cx="4742102" cy="4244605"/>
          </a:xfrm>
          <a:prstGeom prst="rect">
            <a:avLst/>
          </a:prstGeom>
        </p:spPr>
      </p:pic>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635011" y="3290295"/>
            <a:ext cx="2514600" cy="523220"/>
          </a:xfrm>
          <a:prstGeom prst="rect">
            <a:avLst/>
          </a:prstGeom>
        </p:spPr>
        <p:txBody>
          <a:bodyPr wrap="square">
            <a:spAutoFit/>
          </a:bodyPr>
          <a:lstStyle/>
          <a:p>
            <a:pPr algn="ctr"/>
            <a:r>
              <a:rPr lang="en-US" sz="28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rebuchet MS" panose="020B0603020202020204" pitchFamily="34" charset="0"/>
              </a:rPr>
              <a:t>27%</a:t>
            </a:r>
          </a:p>
        </p:txBody>
      </p:sp>
      <p:sp>
        <p:nvSpPr>
          <p:cNvPr id="8" name="Rectangle 7"/>
          <p:cNvSpPr/>
          <p:nvPr/>
        </p:nvSpPr>
        <p:spPr>
          <a:xfrm>
            <a:off x="-172926" y="2506340"/>
            <a:ext cx="3682753" cy="523220"/>
          </a:xfrm>
          <a:prstGeom prst="rect">
            <a:avLst/>
          </a:prstGeom>
        </p:spPr>
        <p:txBody>
          <a:bodyPr wrap="square">
            <a:spAutoFit/>
          </a:bodyPr>
          <a:lstStyle/>
          <a:p>
            <a:pPr algn="ctr"/>
            <a:r>
              <a:rPr lang="en-US" sz="28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rebuchet MS" panose="020B0603020202020204" pitchFamily="34" charset="0"/>
              </a:rPr>
              <a:t>49%</a:t>
            </a:r>
          </a:p>
        </p:txBody>
      </p:sp>
      <p:sp>
        <p:nvSpPr>
          <p:cNvPr id="5" name="Slide Number Placeholder 4">
            <a:extLst>
              <a:ext uri="{FF2B5EF4-FFF2-40B4-BE49-F238E27FC236}">
                <a16:creationId xmlns:a16="http://schemas.microsoft.com/office/drawing/2014/main" id="{BF4294A2-1455-42AC-95B6-47ED600B5E94}"/>
              </a:ext>
            </a:extLst>
          </p:cNvPr>
          <p:cNvSpPr>
            <a:spLocks noGrp="1"/>
          </p:cNvSpPr>
          <p:nvPr>
            <p:ph type="sldNum" sz="quarter" idx="12"/>
          </p:nvPr>
        </p:nvSpPr>
        <p:spPr/>
        <p:txBody>
          <a:bodyPr/>
          <a:lstStyle/>
          <a:p>
            <a:fld id="{7D3698FF-ACDF-42D7-8406-98F313FB360E}" type="slidenum">
              <a:rPr lang="en-US" smtClean="0">
                <a:solidFill>
                  <a:prstClr val="white"/>
                </a:solidFill>
              </a:rPr>
              <a:pPr/>
              <a:t>22</a:t>
            </a:fld>
            <a:endParaRPr lang="en-US" dirty="0">
              <a:solidFill>
                <a:prstClr val="white"/>
              </a:solidFill>
            </a:endParaRPr>
          </a:p>
        </p:txBody>
      </p:sp>
      <p:sp>
        <p:nvSpPr>
          <p:cNvPr id="15" name="Rectangle 14">
            <a:extLst>
              <a:ext uri="{FF2B5EF4-FFF2-40B4-BE49-F238E27FC236}">
                <a16:creationId xmlns:a16="http://schemas.microsoft.com/office/drawing/2014/main" id="{5498625B-10F8-4E4C-8C59-4301358007BE}"/>
              </a:ext>
            </a:extLst>
          </p:cNvPr>
          <p:cNvSpPr/>
          <p:nvPr/>
        </p:nvSpPr>
        <p:spPr>
          <a:xfrm>
            <a:off x="3274664" y="3365995"/>
            <a:ext cx="1780115" cy="523220"/>
          </a:xfrm>
          <a:prstGeom prst="rect">
            <a:avLst/>
          </a:prstGeom>
        </p:spPr>
        <p:txBody>
          <a:bodyPr wrap="square">
            <a:spAutoFit/>
          </a:bodyPr>
          <a:lstStyle/>
          <a:p>
            <a:pPr algn="ctr"/>
            <a:r>
              <a:rPr lang="en-US" sz="28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rebuchet MS" panose="020B0603020202020204" pitchFamily="34" charset="0"/>
              </a:rPr>
              <a:t>24%</a:t>
            </a:r>
          </a:p>
        </p:txBody>
      </p:sp>
      <p:sp>
        <p:nvSpPr>
          <p:cNvPr id="12" name="TextBox 11">
            <a:extLst>
              <a:ext uri="{FF2B5EF4-FFF2-40B4-BE49-F238E27FC236}">
                <a16:creationId xmlns:a16="http://schemas.microsoft.com/office/drawing/2014/main" id="{893FA5DC-4D2C-4449-8492-B863F0D52317}"/>
              </a:ext>
            </a:extLst>
          </p:cNvPr>
          <p:cNvSpPr txBox="1"/>
          <p:nvPr/>
        </p:nvSpPr>
        <p:spPr>
          <a:xfrm>
            <a:off x="965560" y="53370"/>
            <a:ext cx="81784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rebuchet MS" pitchFamily="34" charset="0"/>
                <a:ea typeface="+mn-ea"/>
                <a:cs typeface="+mn-cs"/>
              </a:rPr>
              <a:t>MIDLOTHIAN ISD NEW HOME CONSTRU</a:t>
            </a:r>
            <a:r>
              <a:rPr lang="en-US" sz="2400" dirty="0">
                <a:latin typeface="Trebuchet MS" pitchFamily="34" charset="0"/>
              </a:rPr>
              <a:t>CTION ACTIVITY BY MIDDLE SCHOOL ATTENDANCE ZONE: 2Q21-1Q22</a:t>
            </a:r>
            <a:endParaRPr kumimoji="0" lang="en-US" sz="2400" b="0" i="0" u="none" strike="noStrike" kern="1200" cap="none" spc="0" normalizeH="0" baseline="0" noProof="0" dirty="0">
              <a:ln>
                <a:noFill/>
              </a:ln>
              <a:effectLst/>
              <a:uLnTx/>
              <a:uFillTx/>
              <a:latin typeface="Trebuchet MS" pitchFamily="34" charset="0"/>
              <a:ea typeface="+mn-ea"/>
              <a:cs typeface="+mn-cs"/>
            </a:endParaRPr>
          </a:p>
        </p:txBody>
      </p:sp>
      <p:sp>
        <p:nvSpPr>
          <p:cNvPr id="14" name="TextBox 13">
            <a:extLst>
              <a:ext uri="{FF2B5EF4-FFF2-40B4-BE49-F238E27FC236}">
                <a16:creationId xmlns:a16="http://schemas.microsoft.com/office/drawing/2014/main" id="{0AD1FEF5-EBC2-43FC-8361-EE0A0DDD40D8}"/>
              </a:ext>
            </a:extLst>
          </p:cNvPr>
          <p:cNvSpPr txBox="1"/>
          <p:nvPr/>
        </p:nvSpPr>
        <p:spPr>
          <a:xfrm>
            <a:off x="7157571" y="5421610"/>
            <a:ext cx="2208990" cy="461665"/>
          </a:xfrm>
          <a:prstGeom prst="rect">
            <a:avLst/>
          </a:prstGeom>
          <a:noFill/>
        </p:spPr>
        <p:txBody>
          <a:bodyPr wrap="square" rtlCol="0">
            <a:spAutoFit/>
          </a:bodyPr>
          <a:lstStyle/>
          <a:p>
            <a:r>
              <a:rPr lang="en-US" sz="1200" dirty="0">
                <a:solidFill>
                  <a:srgbClr val="0000FF"/>
                </a:solidFill>
              </a:rPr>
              <a:t>*</a:t>
            </a:r>
            <a:r>
              <a:rPr lang="en-US" sz="1100" i="1" dirty="0">
                <a:solidFill>
                  <a:srgbClr val="0000FF"/>
                </a:solidFill>
              </a:rPr>
              <a:t>Boundaries reflect approved attendance zones for 2022-23</a:t>
            </a:r>
            <a:endParaRPr lang="en-US" sz="1200" i="1" dirty="0">
              <a:solidFill>
                <a:srgbClr val="0000FF"/>
              </a:solidFill>
            </a:endParaRPr>
          </a:p>
        </p:txBody>
      </p:sp>
      <p:sp>
        <p:nvSpPr>
          <p:cNvPr id="9" name="Speech Bubble: Rectangle with Corners Rounded 8">
            <a:extLst>
              <a:ext uri="{FF2B5EF4-FFF2-40B4-BE49-F238E27FC236}">
                <a16:creationId xmlns:a16="http://schemas.microsoft.com/office/drawing/2014/main" id="{F46FD329-8C28-43A6-B54F-80FA498868FD}"/>
              </a:ext>
            </a:extLst>
          </p:cNvPr>
          <p:cNvSpPr/>
          <p:nvPr/>
        </p:nvSpPr>
        <p:spPr>
          <a:xfrm>
            <a:off x="2042382" y="1131328"/>
            <a:ext cx="2208885" cy="725214"/>
          </a:xfrm>
          <a:prstGeom prst="wedgeRoundRectCallout">
            <a:avLst>
              <a:gd name="adj1" fmla="val -67324"/>
              <a:gd name="adj2" fmla="val 842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Starts in the northwest portion of the district feed into Frank Seale MS</a:t>
            </a:r>
          </a:p>
        </p:txBody>
      </p:sp>
      <p:sp>
        <p:nvSpPr>
          <p:cNvPr id="16" name="TextBox 15">
            <a:extLst>
              <a:ext uri="{FF2B5EF4-FFF2-40B4-BE49-F238E27FC236}">
                <a16:creationId xmlns:a16="http://schemas.microsoft.com/office/drawing/2014/main" id="{1A1C27AF-57C9-40EF-B092-26BD6A078525}"/>
              </a:ext>
            </a:extLst>
          </p:cNvPr>
          <p:cNvSpPr txBox="1"/>
          <p:nvPr/>
        </p:nvSpPr>
        <p:spPr>
          <a:xfrm>
            <a:off x="179614" y="5214624"/>
            <a:ext cx="5065986"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Frank Seale zone continues to see the majority of the district’s new home activity</a:t>
            </a:r>
          </a:p>
        </p:txBody>
      </p:sp>
      <p:sp>
        <p:nvSpPr>
          <p:cNvPr id="11" name="TextBox 10">
            <a:extLst>
              <a:ext uri="{FF2B5EF4-FFF2-40B4-BE49-F238E27FC236}">
                <a16:creationId xmlns:a16="http://schemas.microsoft.com/office/drawing/2014/main" id="{D4D6985F-A628-4BD0-B0F0-1913A8EEA80E}"/>
              </a:ext>
            </a:extLst>
          </p:cNvPr>
          <p:cNvSpPr txBox="1"/>
          <p:nvPr/>
        </p:nvSpPr>
        <p:spPr>
          <a:xfrm>
            <a:off x="5780690" y="2009731"/>
            <a:ext cx="125553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Frank Seale</a:t>
            </a:r>
          </a:p>
        </p:txBody>
      </p:sp>
      <p:sp>
        <p:nvSpPr>
          <p:cNvPr id="18" name="TextBox 17">
            <a:extLst>
              <a:ext uri="{FF2B5EF4-FFF2-40B4-BE49-F238E27FC236}">
                <a16:creationId xmlns:a16="http://schemas.microsoft.com/office/drawing/2014/main" id="{211D0DA5-4F7E-46C0-B7D2-2790A5323993}"/>
              </a:ext>
            </a:extLst>
          </p:cNvPr>
          <p:cNvSpPr txBox="1"/>
          <p:nvPr/>
        </p:nvSpPr>
        <p:spPr>
          <a:xfrm>
            <a:off x="6159281" y="3544022"/>
            <a:ext cx="1255537" cy="369332"/>
          </a:xfrm>
          <a:prstGeom prst="rect">
            <a:avLst/>
          </a:prstGeom>
          <a:noFill/>
        </p:spPr>
        <p:txBody>
          <a:bodyPr wrap="square">
            <a:spAutoFit/>
          </a:bodyPr>
          <a:lstStyle/>
          <a:p>
            <a:r>
              <a:rPr lang="en-US" dirty="0">
                <a:effectLst>
                  <a:outerShdw blurRad="38100" dist="38100" dir="2700000" algn="tl">
                    <a:srgbClr val="000000">
                      <a:alpha val="43137"/>
                    </a:srgbClr>
                  </a:outerShdw>
                </a:effectLst>
              </a:rPr>
              <a:t>Dieterich</a:t>
            </a:r>
          </a:p>
        </p:txBody>
      </p:sp>
      <p:sp>
        <p:nvSpPr>
          <p:cNvPr id="19" name="TextBox 18">
            <a:extLst>
              <a:ext uri="{FF2B5EF4-FFF2-40B4-BE49-F238E27FC236}">
                <a16:creationId xmlns:a16="http://schemas.microsoft.com/office/drawing/2014/main" id="{F6BBEB03-8CAC-45C2-99AF-A6D56CE9C8B6}"/>
              </a:ext>
            </a:extLst>
          </p:cNvPr>
          <p:cNvSpPr txBox="1"/>
          <p:nvPr/>
        </p:nvSpPr>
        <p:spPr>
          <a:xfrm>
            <a:off x="7669674" y="2110151"/>
            <a:ext cx="1255537" cy="646331"/>
          </a:xfrm>
          <a:prstGeom prst="rect">
            <a:avLst/>
          </a:prstGeom>
          <a:noFill/>
        </p:spPr>
        <p:txBody>
          <a:bodyPr wrap="square">
            <a:spAutoFit/>
          </a:bodyPr>
          <a:lstStyle/>
          <a:p>
            <a:r>
              <a:rPr lang="en-US" dirty="0">
                <a:effectLst>
                  <a:outerShdw blurRad="38100" dist="38100" dir="2700000" algn="tl">
                    <a:srgbClr val="000000">
                      <a:alpha val="43137"/>
                    </a:srgbClr>
                  </a:outerShdw>
                </a:effectLst>
              </a:rPr>
              <a:t>Walnut</a:t>
            </a:r>
          </a:p>
          <a:p>
            <a:r>
              <a:rPr lang="en-US" dirty="0">
                <a:effectLst>
                  <a:outerShdw blurRad="38100" dist="38100" dir="2700000" algn="tl">
                    <a:srgbClr val="000000">
                      <a:alpha val="43137"/>
                    </a:srgbClr>
                  </a:outerShdw>
                </a:effectLst>
              </a:rPr>
              <a:t>Grove</a:t>
            </a:r>
          </a:p>
        </p:txBody>
      </p:sp>
    </p:spTree>
    <p:extLst>
      <p:ext uri="{BB962C8B-B14F-4D97-AF65-F5344CB8AC3E}">
        <p14:creationId xmlns:p14="http://schemas.microsoft.com/office/powerpoint/2010/main" val="355326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A8B475-2F86-C01B-869B-A77B212A680C}"/>
              </a:ext>
            </a:extLst>
          </p:cNvPr>
          <p:cNvPicPr>
            <a:picLocks noChangeAspect="1"/>
          </p:cNvPicPr>
          <p:nvPr/>
        </p:nvPicPr>
        <p:blipFill>
          <a:blip r:embed="rId3"/>
          <a:stretch>
            <a:fillRect/>
          </a:stretch>
        </p:blipFill>
        <p:spPr>
          <a:xfrm>
            <a:off x="66665" y="947713"/>
            <a:ext cx="9010669" cy="4962574"/>
          </a:xfrm>
          <a:prstGeom prst="rect">
            <a:avLst/>
          </a:prstGeom>
        </p:spPr>
      </p:pic>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F4294A2-1455-42AC-95B6-47ED600B5E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3" name="TextBox 2">
            <a:extLst>
              <a:ext uri="{FF2B5EF4-FFF2-40B4-BE49-F238E27FC236}">
                <a16:creationId xmlns:a16="http://schemas.microsoft.com/office/drawing/2014/main" id="{AF728C47-A68B-453D-B2DC-12F402E3193B}"/>
              </a:ext>
            </a:extLst>
          </p:cNvPr>
          <p:cNvSpPr txBox="1"/>
          <p:nvPr/>
        </p:nvSpPr>
        <p:spPr>
          <a:xfrm>
            <a:off x="965560" y="53370"/>
            <a:ext cx="817843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rebuchet MS" pitchFamily="34" charset="0"/>
                <a:ea typeface="+mn-ea"/>
                <a:cs typeface="+mn-cs"/>
              </a:rPr>
              <a:t>MIDLOTHIAN ISD NEW HOME CONSTRUCTION ACTIVITY BY HIGH SCHOOL ATTENDANCE ZONE</a:t>
            </a:r>
          </a:p>
        </p:txBody>
      </p:sp>
      <p:sp>
        <p:nvSpPr>
          <p:cNvPr id="11" name="TextBox 10">
            <a:extLst>
              <a:ext uri="{FF2B5EF4-FFF2-40B4-BE49-F238E27FC236}">
                <a16:creationId xmlns:a16="http://schemas.microsoft.com/office/drawing/2014/main" id="{E79E8537-C864-4AA0-939C-E6DC4365CC4A}"/>
              </a:ext>
            </a:extLst>
          </p:cNvPr>
          <p:cNvSpPr txBox="1"/>
          <p:nvPr/>
        </p:nvSpPr>
        <p:spPr>
          <a:xfrm>
            <a:off x="6835110" y="445860"/>
            <a:ext cx="220899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alibri"/>
                <a:ea typeface="+mn-ea"/>
                <a:cs typeface="+mn-cs"/>
              </a:rPr>
              <a:t>*</a:t>
            </a:r>
            <a:r>
              <a:rPr kumimoji="0" lang="en-US" sz="1200" b="0" i="1" u="none" strike="noStrike" kern="1200" cap="none" spc="0" normalizeH="0" baseline="0" noProof="0" dirty="0">
                <a:ln>
                  <a:noFill/>
                </a:ln>
                <a:solidFill>
                  <a:srgbClr val="0000FF"/>
                </a:solidFill>
                <a:effectLst/>
                <a:uLnTx/>
                <a:uFillTx/>
                <a:latin typeface="Calibri"/>
                <a:ea typeface="+mn-ea"/>
                <a:cs typeface="+mn-cs"/>
              </a:rPr>
              <a:t>Boundaries reflect approved attendance zones for 2022-23</a:t>
            </a:r>
            <a:endParaRPr kumimoji="0" lang="en-US" sz="1400" b="0" i="1" u="none" strike="noStrike" kern="1200" cap="none" spc="0" normalizeH="0" baseline="0" noProof="0" dirty="0">
              <a:ln>
                <a:noFill/>
              </a:ln>
              <a:solidFill>
                <a:srgbClr val="0000FF"/>
              </a:solidFill>
              <a:effectLst/>
              <a:uLnTx/>
              <a:uFillTx/>
              <a:latin typeface="Calibri"/>
              <a:ea typeface="+mn-ea"/>
              <a:cs typeface="+mn-cs"/>
            </a:endParaRPr>
          </a:p>
        </p:txBody>
      </p:sp>
      <p:sp>
        <p:nvSpPr>
          <p:cNvPr id="10" name="Speech Bubble: Rectangle with Corners Rounded 9">
            <a:extLst>
              <a:ext uri="{FF2B5EF4-FFF2-40B4-BE49-F238E27FC236}">
                <a16:creationId xmlns:a16="http://schemas.microsoft.com/office/drawing/2014/main" id="{5A6AF182-FA49-4B2C-8FD9-D67EB6FA381B}"/>
              </a:ext>
            </a:extLst>
          </p:cNvPr>
          <p:cNvSpPr/>
          <p:nvPr/>
        </p:nvSpPr>
        <p:spPr>
          <a:xfrm>
            <a:off x="6145137" y="1615739"/>
            <a:ext cx="2208885" cy="725214"/>
          </a:xfrm>
          <a:prstGeom prst="wedgeRoundRectCallout">
            <a:avLst>
              <a:gd name="adj1" fmla="val 59244"/>
              <a:gd name="adj2" fmla="val 68298"/>
              <a:gd name="adj3" fmla="val 16667"/>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72% of all Closings over the past 12 months occurred in the MHS zone</a:t>
            </a:r>
          </a:p>
        </p:txBody>
      </p:sp>
    </p:spTree>
    <p:extLst>
      <p:ext uri="{BB962C8B-B14F-4D97-AF65-F5344CB8AC3E}">
        <p14:creationId xmlns:p14="http://schemas.microsoft.com/office/powerpoint/2010/main" val="92508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019800"/>
            <a:ext cx="9144000" cy="838200"/>
          </a:xfrm>
          <a:prstGeom prst="rect">
            <a:avLst/>
          </a:prstGeom>
          <a:solidFill>
            <a:srgbClr val="003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156960"/>
            <a:ext cx="1242060" cy="563880"/>
          </a:xfrm>
          <a:prstGeom prst="rect">
            <a:avLst/>
          </a:prstGeom>
        </p:spPr>
      </p:pic>
      <p:sp>
        <p:nvSpPr>
          <p:cNvPr id="4" name="Regular Pentagon 3"/>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3" name="TextBox 12"/>
          <p:cNvSpPr txBox="1"/>
          <p:nvPr/>
        </p:nvSpPr>
        <p:spPr>
          <a:xfrm>
            <a:off x="193343" y="4911135"/>
            <a:ext cx="8493457" cy="117724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750" kern="0" dirty="0">
                <a:latin typeface="Trebuchet MS" pitchFamily="34" charset="0"/>
              </a:rPr>
              <a:t>Start activity over $500K surges in early 2022</a:t>
            </a:r>
            <a:endParaRPr kumimoji="0" lang="en-US" sz="1750" b="0" i="0" u="none" strike="noStrike" kern="0" cap="none" spc="0" normalizeH="0" baseline="0" noProof="0" dirty="0">
              <a:ln>
                <a:noFill/>
              </a:ln>
              <a:effectLst/>
              <a:uLnTx/>
              <a:uFillTx/>
              <a:latin typeface="Trebuchet MS"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50" b="0" i="0" u="none" strike="noStrike" kern="0" cap="none" spc="0" normalizeH="0" baseline="0" noProof="0" dirty="0">
                <a:ln>
                  <a:noFill/>
                </a:ln>
                <a:effectLst/>
                <a:uLnTx/>
                <a:uFillTx/>
                <a:latin typeface="Trebuchet MS" pitchFamily="34" charset="0"/>
              </a:rPr>
              <a:t>District’s median new home price now stands at a record </a:t>
            </a:r>
            <a:r>
              <a:rPr kumimoji="0" lang="en-US" sz="1750" b="0" i="0" u="sng" strike="noStrike" kern="0" cap="none" spc="0" normalizeH="0" baseline="0" noProof="0" dirty="0">
                <a:ln>
                  <a:noFill/>
                </a:ln>
                <a:effectLst/>
                <a:uLnTx/>
                <a:uFillTx/>
                <a:latin typeface="Trebuchet MS" pitchFamily="34" charset="0"/>
              </a:rPr>
              <a:t>$</a:t>
            </a:r>
            <a:r>
              <a:rPr lang="en-US" sz="1750" u="sng" kern="0" dirty="0">
                <a:latin typeface="Trebuchet MS" pitchFamily="34" charset="0"/>
              </a:rPr>
              <a:t>540,415</a:t>
            </a:r>
            <a:r>
              <a:rPr lang="en-US" sz="1750" kern="0" dirty="0">
                <a:latin typeface="Trebuchet MS" pitchFamily="34" charset="0"/>
              </a:rPr>
              <a:t> </a:t>
            </a:r>
            <a:r>
              <a:rPr kumimoji="0" lang="en-US" sz="1750" b="0" i="1" u="none" strike="noStrike" kern="0" cap="none" spc="0" normalizeH="0" baseline="0" noProof="0" dirty="0">
                <a:ln>
                  <a:noFill/>
                </a:ln>
                <a:effectLst/>
                <a:uLnTx/>
                <a:uFillTx/>
                <a:latin typeface="Trebuchet MS" pitchFamily="34" charset="0"/>
              </a:rPr>
              <a:t>(+</a:t>
            </a:r>
            <a:r>
              <a:rPr lang="en-US" sz="1750" i="1" kern="0" dirty="0">
                <a:latin typeface="Trebuchet MS" pitchFamily="34" charset="0"/>
              </a:rPr>
              <a:t>41</a:t>
            </a:r>
            <a:r>
              <a:rPr kumimoji="0" lang="en-US" sz="1750" b="0" i="1" u="none" strike="noStrike" kern="0" cap="none" spc="0" normalizeH="0" baseline="0" noProof="0" dirty="0">
                <a:ln>
                  <a:noFill/>
                </a:ln>
                <a:effectLst/>
                <a:uLnTx/>
                <a:uFillTx/>
                <a:latin typeface="Trebuchet MS" pitchFamily="34" charset="0"/>
              </a:rPr>
              <a:t>% YoY)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750" b="0" i="0" u="none" strike="noStrike" kern="1200" cap="none" spc="0" normalizeH="0" baseline="0" noProof="0" dirty="0">
                <a:ln>
                  <a:noFill/>
                </a:ln>
                <a:effectLst/>
                <a:uLnTx/>
                <a:uFillTx/>
                <a:latin typeface="Trebuchet MS" pitchFamily="34" charset="0"/>
                <a:ea typeface="+mn-ea"/>
                <a:cs typeface="+mn-cs"/>
              </a:rPr>
              <a:t>DFW Median New Home Price </a:t>
            </a:r>
            <a:r>
              <a:rPr lang="en-US" sz="1750" dirty="0">
                <a:latin typeface="Trebuchet MS" pitchFamily="34" charset="0"/>
              </a:rPr>
              <a:t>as of March 2022</a:t>
            </a:r>
            <a:r>
              <a:rPr kumimoji="0" lang="en-US" sz="1750" b="0" i="0" u="none" strike="noStrike" kern="1200" cap="none" spc="0" normalizeH="0" baseline="0" noProof="0" dirty="0">
                <a:ln>
                  <a:noFill/>
                </a:ln>
                <a:effectLst/>
                <a:uLnTx/>
                <a:uFillTx/>
                <a:latin typeface="Trebuchet MS" pitchFamily="34" charset="0"/>
                <a:ea typeface="+mn-ea"/>
                <a:cs typeface="+mn-cs"/>
              </a:rPr>
              <a:t> </a:t>
            </a:r>
            <a:r>
              <a:rPr lang="en-US" sz="1750" dirty="0">
                <a:latin typeface="Trebuchet MS" pitchFamily="34" charset="0"/>
              </a:rPr>
              <a:t>is a record</a:t>
            </a:r>
            <a:r>
              <a:rPr kumimoji="0" lang="en-US" sz="1750" b="0" i="0" u="none" strike="noStrike" kern="1200" cap="none" spc="0" normalizeH="0" baseline="0" noProof="0" dirty="0">
                <a:ln>
                  <a:noFill/>
                </a:ln>
                <a:effectLst/>
                <a:uLnTx/>
                <a:uFillTx/>
                <a:latin typeface="Trebuchet MS" pitchFamily="34" charset="0"/>
                <a:ea typeface="+mn-ea"/>
                <a:cs typeface="+mn-cs"/>
              </a:rPr>
              <a:t> $</a:t>
            </a:r>
            <a:r>
              <a:rPr lang="en-US" sz="1750" dirty="0">
                <a:latin typeface="Trebuchet MS" pitchFamily="34" charset="0"/>
              </a:rPr>
              <a:t>406,203</a:t>
            </a:r>
            <a:r>
              <a:rPr kumimoji="0" lang="en-US" sz="1750" b="0" i="0" u="none" strike="noStrike" kern="1200" cap="none" spc="0" normalizeH="0" baseline="0" noProof="0" dirty="0">
                <a:ln>
                  <a:noFill/>
                </a:ln>
                <a:effectLst/>
                <a:uLnTx/>
                <a:uFillTx/>
                <a:latin typeface="Trebuchet MS" pitchFamily="34" charset="0"/>
                <a:ea typeface="+mn-ea"/>
                <a:cs typeface="+mn-cs"/>
              </a:rPr>
              <a:t> </a:t>
            </a:r>
            <a:r>
              <a:rPr kumimoji="0" lang="en-US" sz="1600" b="0" i="1" u="none" strike="noStrike" kern="1200" cap="none" spc="0" normalizeH="0" baseline="0" noProof="0" dirty="0">
                <a:ln>
                  <a:noFill/>
                </a:ln>
                <a:effectLst/>
                <a:uLnTx/>
                <a:uFillTx/>
                <a:latin typeface="Trebuchet MS" pitchFamily="34" charset="0"/>
                <a:ea typeface="+mn-ea"/>
                <a:cs typeface="+mn-cs"/>
              </a:rPr>
              <a:t>(+17.4% YoY)</a:t>
            </a:r>
            <a:endParaRPr kumimoji="0" lang="en-US" sz="2000" b="0" i="1" u="none" strike="noStrike" kern="1200" cap="none" spc="0" normalizeH="0" baseline="0" noProof="0" dirty="0">
              <a:ln>
                <a:noFill/>
              </a:ln>
              <a:effectLst/>
              <a:uLnTx/>
              <a:uFillTx/>
              <a:latin typeface="Trebuchet MS"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0" cap="none" spc="0" normalizeH="0" baseline="0" noProof="0" dirty="0">
              <a:ln>
                <a:noFill/>
              </a:ln>
              <a:solidFill>
                <a:sysClr val="windowText" lastClr="000000"/>
              </a:solidFill>
              <a:effectLst/>
              <a:uLnTx/>
              <a:uFillTx/>
              <a:latin typeface="Trebuchet MS" pitchFamily="34" charset="0"/>
            </a:endParaRPr>
          </a:p>
        </p:txBody>
      </p:sp>
      <p:sp>
        <p:nvSpPr>
          <p:cNvPr id="3" name="Slide Number Placeholder 2">
            <a:extLst>
              <a:ext uri="{FF2B5EF4-FFF2-40B4-BE49-F238E27FC236}">
                <a16:creationId xmlns:a16="http://schemas.microsoft.com/office/drawing/2014/main" id="{DFC260D5-914C-4F14-853B-3C860F73E215}"/>
              </a:ext>
            </a:extLst>
          </p:cNvPr>
          <p:cNvSpPr>
            <a:spLocks noGrp="1"/>
          </p:cNvSpPr>
          <p:nvPr>
            <p:ph type="sldNum" sz="quarter" idx="12"/>
          </p:nvPr>
        </p:nvSpPr>
        <p:spPr/>
        <p:txBody>
          <a:bodyPr/>
          <a:lstStyle/>
          <a:p>
            <a:fld id="{7D3698FF-ACDF-42D7-8406-98F313FB360E}" type="slidenum">
              <a:rPr lang="en-US" smtClean="0"/>
              <a:pPr/>
              <a:t>24</a:t>
            </a:fld>
            <a:endParaRPr lang="en-US" dirty="0"/>
          </a:p>
        </p:txBody>
      </p:sp>
      <p:sp>
        <p:nvSpPr>
          <p:cNvPr id="5" name="TextBox 4">
            <a:extLst>
              <a:ext uri="{FF2B5EF4-FFF2-40B4-BE49-F238E27FC236}">
                <a16:creationId xmlns:a16="http://schemas.microsoft.com/office/drawing/2014/main" id="{28A5190A-D194-4FB8-8B0A-1407B80B062C}"/>
              </a:ext>
            </a:extLst>
          </p:cNvPr>
          <p:cNvSpPr txBox="1"/>
          <p:nvPr/>
        </p:nvSpPr>
        <p:spPr>
          <a:xfrm>
            <a:off x="1036582" y="235072"/>
            <a:ext cx="817843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rPr>
              <a:t>DISTRICT MEDIAN NEW HOME PRICE HISTORY</a:t>
            </a:r>
          </a:p>
        </p:txBody>
      </p:sp>
      <p:pic>
        <p:nvPicPr>
          <p:cNvPr id="7" name="Picture 6">
            <a:extLst>
              <a:ext uri="{FF2B5EF4-FFF2-40B4-BE49-F238E27FC236}">
                <a16:creationId xmlns:a16="http://schemas.microsoft.com/office/drawing/2014/main" id="{4EC9BDA1-D844-9470-5688-48105B764858}"/>
              </a:ext>
            </a:extLst>
          </p:cNvPr>
          <p:cNvPicPr>
            <a:picLocks noChangeAspect="1"/>
          </p:cNvPicPr>
          <p:nvPr/>
        </p:nvPicPr>
        <p:blipFill>
          <a:blip r:embed="rId4"/>
          <a:stretch>
            <a:fillRect/>
          </a:stretch>
        </p:blipFill>
        <p:spPr>
          <a:xfrm>
            <a:off x="237949" y="942017"/>
            <a:ext cx="8668101" cy="3857069"/>
          </a:xfrm>
          <a:prstGeom prst="rect">
            <a:avLst/>
          </a:prstGeom>
        </p:spPr>
      </p:pic>
    </p:spTree>
    <p:extLst>
      <p:ext uri="{BB962C8B-B14F-4D97-AF65-F5344CB8AC3E}">
        <p14:creationId xmlns:p14="http://schemas.microsoft.com/office/powerpoint/2010/main" val="178329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CE3CBE1D-8FD6-0526-6A07-B5D1882DF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525"/>
            <a:ext cx="9144000" cy="6096000"/>
          </a:xfrm>
          <a:prstGeom prst="rect">
            <a:avLst/>
          </a:prstGeom>
        </p:spPr>
      </p:pic>
      <p:sp>
        <p:nvSpPr>
          <p:cNvPr id="3" name="Rectangle 2"/>
          <p:cNvSpPr/>
          <p:nvPr/>
        </p:nvSpPr>
        <p:spPr>
          <a:xfrm>
            <a:off x="274446" y="3575913"/>
            <a:ext cx="8587614"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Trebuchet MS"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F0000"/>
              </a:solidFill>
              <a:effectLst/>
              <a:uLnTx/>
              <a:uFillTx/>
              <a:latin typeface="Trebuchet MS" pitchFamily="34" charset="0"/>
              <a:ea typeface="+mn-ea"/>
              <a:cs typeface="Calibri" pitchFamily="34" charset="0"/>
            </a:endParaRPr>
          </a:p>
        </p:txBody>
      </p:sp>
      <p:sp>
        <p:nvSpPr>
          <p:cNvPr id="2" name="Slide Number Placeholder 1">
            <a:extLst>
              <a:ext uri="{FF2B5EF4-FFF2-40B4-BE49-F238E27FC236}">
                <a16:creationId xmlns:a16="http://schemas.microsoft.com/office/drawing/2014/main" id="{30D14A11-1FFC-4C93-941D-E30B6D031E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schemeClr val="tx1"/>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chemeClr val="tx1"/>
              </a:solidFill>
              <a:effectLst/>
              <a:uLnTx/>
              <a:uFillTx/>
              <a:latin typeface="Trebuchet MS" pitchFamily="34" charset="0"/>
              <a:ea typeface="+mn-ea"/>
              <a:cs typeface="+mn-cs"/>
            </a:endParaRPr>
          </a:p>
        </p:txBody>
      </p:sp>
      <p:sp>
        <p:nvSpPr>
          <p:cNvPr id="9" name="Speech Bubble: Rectangle with Corners Rounded 8">
            <a:extLst>
              <a:ext uri="{FF2B5EF4-FFF2-40B4-BE49-F238E27FC236}">
                <a16:creationId xmlns:a16="http://schemas.microsoft.com/office/drawing/2014/main" id="{8F2390CE-0F6A-4451-B42D-2AFF09F09D68}"/>
              </a:ext>
            </a:extLst>
          </p:cNvPr>
          <p:cNvSpPr/>
          <p:nvPr/>
        </p:nvSpPr>
        <p:spPr>
          <a:xfrm>
            <a:off x="5634127" y="5120927"/>
            <a:ext cx="1860331" cy="1111598"/>
          </a:xfrm>
          <a:prstGeom prst="wedgeRoundRectCallout">
            <a:avLst>
              <a:gd name="adj1" fmla="val 25568"/>
              <a:gd name="adj2" fmla="val 430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0000FF"/>
                </a:solidFill>
              </a:rPr>
              <a:t>76 New lots delivered in the 1st Quarter of 2022</a:t>
            </a:r>
          </a:p>
        </p:txBody>
      </p:sp>
      <p:sp>
        <p:nvSpPr>
          <p:cNvPr id="13" name="Speech Bubble: Rectangle with Corners Rounded 12">
            <a:extLst>
              <a:ext uri="{FF2B5EF4-FFF2-40B4-BE49-F238E27FC236}">
                <a16:creationId xmlns:a16="http://schemas.microsoft.com/office/drawing/2014/main" id="{C0E2344C-DC6D-4800-9B53-80715447C68C}"/>
              </a:ext>
            </a:extLst>
          </p:cNvPr>
          <p:cNvSpPr/>
          <p:nvPr/>
        </p:nvSpPr>
        <p:spPr>
          <a:xfrm>
            <a:off x="4385233" y="1816661"/>
            <a:ext cx="1248894" cy="434461"/>
          </a:xfrm>
          <a:prstGeom prst="wedgeRoundRectCallout">
            <a:avLst>
              <a:gd name="adj1" fmla="val -39131"/>
              <a:gd name="adj2" fmla="val 23461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Midtowne Ph. 8 – 9 lots</a:t>
            </a:r>
          </a:p>
        </p:txBody>
      </p:sp>
      <p:sp>
        <p:nvSpPr>
          <p:cNvPr id="14" name="Speech Bubble: Rectangle with Corners Rounded 13">
            <a:extLst>
              <a:ext uri="{FF2B5EF4-FFF2-40B4-BE49-F238E27FC236}">
                <a16:creationId xmlns:a16="http://schemas.microsoft.com/office/drawing/2014/main" id="{E28DB9FA-4172-4A3D-8A97-040DC31204FB}"/>
              </a:ext>
            </a:extLst>
          </p:cNvPr>
          <p:cNvSpPr/>
          <p:nvPr/>
        </p:nvSpPr>
        <p:spPr>
          <a:xfrm>
            <a:off x="7893267" y="1997753"/>
            <a:ext cx="1145629" cy="434461"/>
          </a:xfrm>
          <a:prstGeom prst="wedgeRoundRectCallout">
            <a:avLst>
              <a:gd name="adj1" fmla="val -115716"/>
              <a:gd name="adj2" fmla="val 1599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Sagebrush – 67 lots</a:t>
            </a:r>
          </a:p>
        </p:txBody>
      </p:sp>
      <p:sp>
        <p:nvSpPr>
          <p:cNvPr id="11" name="Speech Bubble: Rectangle with Corners Rounded 10">
            <a:extLst>
              <a:ext uri="{FF2B5EF4-FFF2-40B4-BE49-F238E27FC236}">
                <a16:creationId xmlns:a16="http://schemas.microsoft.com/office/drawing/2014/main" id="{CC7BC69B-71CA-78BC-FB6F-DF92981FFE3C}"/>
              </a:ext>
            </a:extLst>
          </p:cNvPr>
          <p:cNvSpPr/>
          <p:nvPr/>
        </p:nvSpPr>
        <p:spPr>
          <a:xfrm>
            <a:off x="105104" y="778109"/>
            <a:ext cx="1248894" cy="1513490"/>
          </a:xfrm>
          <a:prstGeom prst="wedgeRoundRectCallout">
            <a:avLst>
              <a:gd name="adj1" fmla="val 156956"/>
              <a:gd name="adj2" fmla="val 73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Windsor Hills sold to Huffines Development and renamed Padera: 2,968 total lots planned</a:t>
            </a:r>
          </a:p>
        </p:txBody>
      </p:sp>
      <p:sp>
        <p:nvSpPr>
          <p:cNvPr id="15" name="Speech Bubble: Rectangle with Corners Rounded 14">
            <a:extLst>
              <a:ext uri="{FF2B5EF4-FFF2-40B4-BE49-F238E27FC236}">
                <a16:creationId xmlns:a16="http://schemas.microsoft.com/office/drawing/2014/main" id="{C626182C-4384-E055-EE28-892504B585F3}"/>
              </a:ext>
            </a:extLst>
          </p:cNvPr>
          <p:cNvSpPr/>
          <p:nvPr/>
        </p:nvSpPr>
        <p:spPr>
          <a:xfrm>
            <a:off x="1649542" y="4359886"/>
            <a:ext cx="1248894" cy="1143699"/>
          </a:xfrm>
          <a:prstGeom prst="wedgeRoundRectCallout">
            <a:avLst>
              <a:gd name="adj1" fmla="val 199876"/>
              <a:gd name="adj2" fmla="val 349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First preliminary plat received for Highland Lakes: 602 lots in Phase 1</a:t>
            </a:r>
          </a:p>
        </p:txBody>
      </p:sp>
    </p:spTree>
    <p:extLst>
      <p:ext uri="{BB962C8B-B14F-4D97-AF65-F5344CB8AC3E}">
        <p14:creationId xmlns:p14="http://schemas.microsoft.com/office/powerpoint/2010/main" val="40656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A80F1-44B0-8C43-D2C9-B8F4BF7F688F}"/>
              </a:ext>
            </a:extLst>
          </p:cNvPr>
          <p:cNvPicPr>
            <a:picLocks noChangeAspect="1"/>
          </p:cNvPicPr>
          <p:nvPr/>
        </p:nvPicPr>
        <p:blipFill>
          <a:blip r:embed="rId3"/>
          <a:stretch>
            <a:fillRect/>
          </a:stretch>
        </p:blipFill>
        <p:spPr>
          <a:xfrm>
            <a:off x="4313873" y="920167"/>
            <a:ext cx="4446079" cy="3703660"/>
          </a:xfrm>
          <a:prstGeom prst="rect">
            <a:avLst/>
          </a:prstGeom>
        </p:spPr>
      </p:pic>
      <p:sp>
        <p:nvSpPr>
          <p:cNvPr id="4" name="Regular Pentagon 3"/>
          <p:cNvSpPr/>
          <p:nvPr/>
        </p:nvSpPr>
        <p:spPr>
          <a:xfrm>
            <a:off x="428535" y="124704"/>
            <a:ext cx="571077"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DAB33D9-D1E6-4BA2-B34E-9B7D6EF7021E}"/>
              </a:ext>
            </a:extLst>
          </p:cNvPr>
          <p:cNvSpPr/>
          <p:nvPr/>
        </p:nvSpPr>
        <p:spPr>
          <a:xfrm>
            <a:off x="148288" y="5006992"/>
            <a:ext cx="8495514" cy="129266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Trebuchet MS" pitchFamily="34" charset="0"/>
                <a:cs typeface="Calibri" pitchFamily="34" charset="0"/>
              </a:rPr>
              <a:t>1,160</a:t>
            </a:r>
            <a:r>
              <a:rPr kumimoji="0" lang="en-US" sz="160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rPr>
              <a:t> total homes currently in production (started not occupied)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rPr>
              <a:t>1,292 vacant developed lots remaining as of March 2022</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Trebuchet MS" pitchFamily="34" charset="0"/>
                <a:cs typeface="Calibri" pitchFamily="34" charset="0"/>
              </a:rPr>
              <a:t>2,871</a:t>
            </a:r>
            <a:r>
              <a:rPr kumimoji="0" lang="en-US" sz="160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rPr>
              <a:t> lots under development at the end of </a:t>
            </a:r>
            <a:r>
              <a:rPr lang="en-US" sz="1600" dirty="0">
                <a:solidFill>
                  <a:prstClr val="black"/>
                </a:solidFill>
                <a:latin typeface="Trebuchet MS" pitchFamily="34" charset="0"/>
                <a:cs typeface="Calibri" pitchFamily="34" charset="0"/>
              </a:rPr>
              <a:t>1Q22</a:t>
            </a:r>
            <a:r>
              <a:rPr kumimoji="0" lang="en-US" sz="160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rPr>
              <a:t> (</a:t>
            </a:r>
            <a:r>
              <a:rPr kumimoji="0" lang="en-US" sz="1600" i="0" u="sng" strike="noStrike" kern="1200" cap="none" spc="0" normalizeH="0" baseline="0" noProof="0" dirty="0">
                <a:ln>
                  <a:noFill/>
                </a:ln>
                <a:solidFill>
                  <a:prstClr val="black"/>
                </a:solidFill>
                <a:effectLst/>
                <a:uLnTx/>
                <a:uFillTx/>
                <a:latin typeface="Trebuchet MS" pitchFamily="34" charset="0"/>
                <a:ea typeface="+mn-ea"/>
                <a:cs typeface="Calibri" pitchFamily="34" charset="0"/>
              </a:rPr>
              <a:t>record high</a:t>
            </a:r>
            <a:r>
              <a:rPr kumimoji="0" lang="en-US" sz="160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rPr>
              <a:t>)</a:t>
            </a:r>
          </a:p>
          <a:p>
            <a:pPr marL="342900" indent="-342900">
              <a:buFont typeface="Wingdings" panose="05000000000000000000" pitchFamily="2" charset="2"/>
              <a:buChar char="Ø"/>
              <a:defRPr/>
            </a:pPr>
            <a:r>
              <a:rPr lang="en-US" sz="1600" dirty="0">
                <a:latin typeface="Trebuchet MS" panose="020B0603020202020204" pitchFamily="34" charset="0"/>
              </a:rPr>
              <a:t>20,100+ additional single-family lots are planned in MISD</a:t>
            </a:r>
            <a:endParaRPr kumimoji="0" lang="en-US" sz="1200" i="0" u="sng" strike="noStrike" kern="1200" cap="none" spc="0" normalizeH="0" baseline="0" noProof="0" dirty="0">
              <a:ln>
                <a:noFill/>
              </a:ln>
              <a:effectLst/>
              <a:uLnTx/>
              <a:uFillTx/>
              <a:latin typeface="Trebuchet MS"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Calibri" pitchFamily="34" charset="0"/>
            </a:endParaRPr>
          </a:p>
        </p:txBody>
      </p:sp>
      <p:sp>
        <p:nvSpPr>
          <p:cNvPr id="5" name="Slide Number Placeholder 4">
            <a:extLst>
              <a:ext uri="{FF2B5EF4-FFF2-40B4-BE49-F238E27FC236}">
                <a16:creationId xmlns:a16="http://schemas.microsoft.com/office/drawing/2014/main" id="{958237A8-66B9-4F50-947D-644AC2476ACB}"/>
              </a:ext>
            </a:extLst>
          </p:cNvPr>
          <p:cNvSpPr>
            <a:spLocks noGrp="1"/>
          </p:cNvSpPr>
          <p:nvPr>
            <p:ph type="sldNum" sz="quarter" idx="12"/>
          </p:nvPr>
        </p:nvSpPr>
        <p:spPr>
          <a:xfrm>
            <a:off x="6711268" y="6377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14" name="TextBox 13">
            <a:extLst>
              <a:ext uri="{FF2B5EF4-FFF2-40B4-BE49-F238E27FC236}">
                <a16:creationId xmlns:a16="http://schemas.microsoft.com/office/drawing/2014/main" id="{F46A05C3-8D49-48E6-BBB9-6198DD7700A0}"/>
              </a:ext>
            </a:extLst>
          </p:cNvPr>
          <p:cNvSpPr txBox="1"/>
          <p:nvPr/>
        </p:nvSpPr>
        <p:spPr>
          <a:xfrm>
            <a:off x="1118440" y="126521"/>
            <a:ext cx="77264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rebuchet MS" pitchFamily="34" charset="0"/>
                <a:ea typeface="+mn-ea"/>
                <a:cs typeface="+mn-cs"/>
              </a:rPr>
              <a:t>MIDLOTHIAN ISD RESIDENTIAL LOT INVENTORY </a:t>
            </a:r>
          </a:p>
        </p:txBody>
      </p:sp>
      <p:pic>
        <p:nvPicPr>
          <p:cNvPr id="13" name="Picture 12">
            <a:extLst>
              <a:ext uri="{FF2B5EF4-FFF2-40B4-BE49-F238E27FC236}">
                <a16:creationId xmlns:a16="http://schemas.microsoft.com/office/drawing/2014/main" id="{5C414686-6C54-4CE4-A0D5-3B660333B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0857" y="228600"/>
            <a:ext cx="379095" cy="498809"/>
          </a:xfrm>
          <a:prstGeom prst="rect">
            <a:avLst/>
          </a:prstGeom>
        </p:spPr>
      </p:pic>
      <p:sp>
        <p:nvSpPr>
          <p:cNvPr id="11" name="TextBox 10">
            <a:extLst>
              <a:ext uri="{FF2B5EF4-FFF2-40B4-BE49-F238E27FC236}">
                <a16:creationId xmlns:a16="http://schemas.microsoft.com/office/drawing/2014/main" id="{517D6C3F-8082-4F5A-8BA9-76C41EC8C08A}"/>
              </a:ext>
            </a:extLst>
          </p:cNvPr>
          <p:cNvSpPr txBox="1"/>
          <p:nvPr/>
        </p:nvSpPr>
        <p:spPr>
          <a:xfrm>
            <a:off x="8260886" y="819057"/>
            <a:ext cx="556563" cy="369332"/>
          </a:xfrm>
          <a:prstGeom prst="rect">
            <a:avLst/>
          </a:prstGeom>
          <a:solidFill>
            <a:srgbClr val="66FF66"/>
          </a:solidFill>
        </p:spPr>
        <p:txBody>
          <a:bodyPr wrap="none" rtlCol="0">
            <a:spAutoFit/>
          </a:bodyPr>
          <a:lstStyle/>
          <a:p>
            <a:r>
              <a:rPr lang="en-US" dirty="0">
                <a:effectLst>
                  <a:outerShdw blurRad="38100" dist="38100" dir="2700000" algn="tl">
                    <a:srgbClr val="000000">
                      <a:alpha val="43137"/>
                    </a:srgbClr>
                  </a:outerShdw>
                </a:effectLst>
              </a:rPr>
              <a:t>VDL</a:t>
            </a:r>
          </a:p>
        </p:txBody>
      </p:sp>
      <p:sp>
        <p:nvSpPr>
          <p:cNvPr id="16" name="TextBox 15">
            <a:extLst>
              <a:ext uri="{FF2B5EF4-FFF2-40B4-BE49-F238E27FC236}">
                <a16:creationId xmlns:a16="http://schemas.microsoft.com/office/drawing/2014/main" id="{0E62411F-F883-4F02-A86A-96060F09B175}"/>
              </a:ext>
            </a:extLst>
          </p:cNvPr>
          <p:cNvSpPr txBox="1"/>
          <p:nvPr/>
        </p:nvSpPr>
        <p:spPr>
          <a:xfrm>
            <a:off x="8068503" y="1202222"/>
            <a:ext cx="1003801" cy="369332"/>
          </a:xfrm>
          <a:prstGeom prst="rect">
            <a:avLst/>
          </a:prstGeom>
          <a:solidFill>
            <a:schemeClr val="tx2">
              <a:lumMod val="60000"/>
              <a:lumOff val="40000"/>
              <a:alpha val="77647"/>
            </a:schemeClr>
          </a:solidFill>
        </p:spPr>
        <p:txBody>
          <a:bodyPr wrap="none" rtlCol="0">
            <a:spAutoFit/>
          </a:bodyPr>
          <a:lstStyle/>
          <a:p>
            <a:r>
              <a:rPr lang="en-US" dirty="0">
                <a:effectLst>
                  <a:outerShdw blurRad="38100" dist="38100" dir="2700000" algn="tl">
                    <a:srgbClr val="000000">
                      <a:alpha val="43137"/>
                    </a:srgbClr>
                  </a:outerShdw>
                </a:effectLst>
              </a:rPr>
              <a:t>Lots U/D</a:t>
            </a:r>
          </a:p>
        </p:txBody>
      </p:sp>
      <p:sp>
        <p:nvSpPr>
          <p:cNvPr id="2" name="Speech Bubble: Rectangle with Corners Rounded 1">
            <a:extLst>
              <a:ext uri="{FF2B5EF4-FFF2-40B4-BE49-F238E27FC236}">
                <a16:creationId xmlns:a16="http://schemas.microsoft.com/office/drawing/2014/main" id="{939D333C-C4C0-4F3E-8F87-2064F0ADBC5A}"/>
              </a:ext>
            </a:extLst>
          </p:cNvPr>
          <p:cNvSpPr/>
          <p:nvPr/>
        </p:nvSpPr>
        <p:spPr>
          <a:xfrm>
            <a:off x="6649803" y="4156022"/>
            <a:ext cx="2395215" cy="2122609"/>
          </a:xfrm>
          <a:prstGeom prst="wedgeRoundRectCallout">
            <a:avLst>
              <a:gd name="adj1" fmla="val -52921"/>
              <a:gd name="adj2" fmla="val -79061"/>
              <a:gd name="adj3" fmla="val 1666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285750" indent="-285750">
              <a:buFont typeface="Wingdings" panose="05000000000000000000" pitchFamily="2" charset="2"/>
              <a:buChar char="Ø"/>
            </a:pPr>
            <a:r>
              <a:rPr lang="en-US" sz="1400" b="1" i="1" dirty="0">
                <a:solidFill>
                  <a:schemeClr val="bg1"/>
                </a:solidFill>
                <a:latin typeface="Trebuchet MS" panose="020B0603020202020204" pitchFamily="34" charset="0"/>
              </a:rPr>
              <a:t>Combined there are over </a:t>
            </a:r>
            <a:r>
              <a:rPr lang="en-US" sz="1400" b="1" i="1" u="sng" dirty="0">
                <a:solidFill>
                  <a:schemeClr val="bg1"/>
                </a:solidFill>
                <a:latin typeface="Trebuchet MS" panose="020B0603020202020204" pitchFamily="34" charset="0"/>
              </a:rPr>
              <a:t>26,000</a:t>
            </a:r>
            <a:r>
              <a:rPr lang="en-US" sz="1400" b="1" i="1" dirty="0">
                <a:solidFill>
                  <a:schemeClr val="bg1"/>
                </a:solidFill>
                <a:latin typeface="Trebuchet MS" panose="020B0603020202020204" pitchFamily="34" charset="0"/>
              </a:rPr>
              <a:t> lots in-process/planned as of 1Q22 in MISD (total of homes U/C, VDL, lots U/D, and future lots)</a:t>
            </a:r>
          </a:p>
        </p:txBody>
      </p:sp>
      <p:pic>
        <p:nvPicPr>
          <p:cNvPr id="7" name="Picture 6">
            <a:extLst>
              <a:ext uri="{FF2B5EF4-FFF2-40B4-BE49-F238E27FC236}">
                <a16:creationId xmlns:a16="http://schemas.microsoft.com/office/drawing/2014/main" id="{67A7153E-D6D0-112A-6884-22E6477B3553}"/>
              </a:ext>
            </a:extLst>
          </p:cNvPr>
          <p:cNvPicPr>
            <a:picLocks noChangeAspect="1"/>
          </p:cNvPicPr>
          <p:nvPr/>
        </p:nvPicPr>
        <p:blipFill>
          <a:blip r:embed="rId5"/>
          <a:stretch>
            <a:fillRect/>
          </a:stretch>
        </p:blipFill>
        <p:spPr>
          <a:xfrm>
            <a:off x="148288" y="902248"/>
            <a:ext cx="4256997" cy="3850111"/>
          </a:xfrm>
          <a:prstGeom prst="rect">
            <a:avLst/>
          </a:prstGeom>
        </p:spPr>
      </p:pic>
    </p:spTree>
    <p:extLst>
      <p:ext uri="{BB962C8B-B14F-4D97-AF65-F5344CB8AC3E}">
        <p14:creationId xmlns:p14="http://schemas.microsoft.com/office/powerpoint/2010/main" val="295857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6E2B2-8891-6517-F04F-BCF2AFB2E210}"/>
              </a:ext>
            </a:extLst>
          </p:cNvPr>
          <p:cNvPicPr>
            <a:picLocks noChangeAspect="1"/>
          </p:cNvPicPr>
          <p:nvPr/>
        </p:nvPicPr>
        <p:blipFill>
          <a:blip r:embed="rId3"/>
          <a:stretch>
            <a:fillRect/>
          </a:stretch>
        </p:blipFill>
        <p:spPr>
          <a:xfrm>
            <a:off x="0" y="1158322"/>
            <a:ext cx="9144000" cy="3520080"/>
          </a:xfrm>
          <a:prstGeom prst="rect">
            <a:avLst/>
          </a:prstGeom>
        </p:spPr>
      </p:pic>
      <p:grpSp>
        <p:nvGrpSpPr>
          <p:cNvPr id="10" name="Group 9"/>
          <p:cNvGrpSpPr/>
          <p:nvPr/>
        </p:nvGrpSpPr>
        <p:grpSpPr>
          <a:xfrm>
            <a:off x="384048" y="113422"/>
            <a:ext cx="8180581" cy="1015663"/>
            <a:chOff x="384048" y="113422"/>
            <a:chExt cx="7664502" cy="1015663"/>
          </a:xfrm>
        </p:grpSpPr>
        <p:sp>
          <p:nvSpPr>
            <p:cNvPr id="9" name="TextBox 8"/>
            <p:cNvSpPr txBox="1"/>
            <p:nvPr/>
          </p:nvSpPr>
          <p:spPr>
            <a:xfrm>
              <a:off x="1023728" y="113422"/>
              <a:ext cx="70248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rebuchet MS" pitchFamily="34" charset="0"/>
                  <a:ea typeface="+mn-ea"/>
                  <a:cs typeface="+mn-cs"/>
                </a:rPr>
                <a:t>MIDLOTHIAN ISD NEW HOME CONSTRUCTION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rebuchet MS" pitchFamily="34" charset="0"/>
                  <a:ea typeface="+mn-ea"/>
                  <a:cs typeface="+mn-cs"/>
                </a:rPr>
                <a:t>MODERATE GROWTH CLOSINGS FORECAST FALL 2022-2031 </a:t>
              </a:r>
              <a:endParaRPr kumimoji="0" lang="en-US" sz="2000" b="0" i="1" u="none" strike="noStrike" kern="0" cap="none" spc="0" normalizeH="0" baseline="0" noProof="0" dirty="0">
                <a:ln>
                  <a:noFill/>
                </a:ln>
                <a:solidFill>
                  <a:prstClr val="black"/>
                </a:solidFill>
                <a:effectLst/>
                <a:uLnTx/>
                <a:uFillTx/>
                <a:latin typeface="Trebuchet MS"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33CC"/>
                </a:solidFill>
                <a:effectLst/>
                <a:uLnTx/>
                <a:uFillTx/>
                <a:latin typeface="Trebuchet MS" pitchFamily="34" charset="0"/>
                <a:ea typeface="+mn-ea"/>
                <a:cs typeface="+mn-cs"/>
              </a:endParaRPr>
            </a:p>
          </p:txBody>
        </p:sp>
        <p:sp>
          <p:nvSpPr>
            <p:cNvPr id="4" name="Regular Pentagon 3"/>
            <p:cNvSpPr/>
            <p:nvPr/>
          </p:nvSpPr>
          <p:spPr>
            <a:xfrm>
              <a:off x="384048" y="228600"/>
              <a:ext cx="544828"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TextBox 7"/>
          <p:cNvSpPr txBox="1"/>
          <p:nvPr/>
        </p:nvSpPr>
        <p:spPr>
          <a:xfrm>
            <a:off x="374779" y="4874816"/>
            <a:ext cx="8538347" cy="184665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district is poised to see an average of 1,250 closings over the next five years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Under the Moderate Scenario, MISD builders could produce approximately 6,250 total new occupied homes over the next five years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Over the next 10 years, MISD is poised to see over 13,000 new homes completed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0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Apartment developers working to add another 700+ units in MISD</a:t>
            </a:r>
          </a:p>
        </p:txBody>
      </p:sp>
      <p:sp>
        <p:nvSpPr>
          <p:cNvPr id="11" name="TextBox 10"/>
          <p:cNvSpPr txBox="1"/>
          <p:nvPr/>
        </p:nvSpPr>
        <p:spPr>
          <a:xfrm>
            <a:off x="148920" y="4481987"/>
            <a:ext cx="183575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Annual periods represent 4Q-3Q</a:t>
            </a:r>
          </a:p>
        </p:txBody>
      </p:sp>
      <p:cxnSp>
        <p:nvCxnSpPr>
          <p:cNvPr id="13" name="Straight Connector 12"/>
          <p:cNvCxnSpPr>
            <a:cxnSpLocks/>
          </p:cNvCxnSpPr>
          <p:nvPr/>
        </p:nvCxnSpPr>
        <p:spPr>
          <a:xfrm>
            <a:off x="2669628" y="1385087"/>
            <a:ext cx="0" cy="309690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6A777997-696A-4964-86DD-56E640128F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pic>
        <p:nvPicPr>
          <p:cNvPr id="14" name="Picture 13" descr="A picture containing drawing&#10;&#10;Description automatically generated">
            <a:extLst>
              <a:ext uri="{FF2B5EF4-FFF2-40B4-BE49-F238E27FC236}">
                <a16:creationId xmlns:a16="http://schemas.microsoft.com/office/drawing/2014/main" id="{ECA8D817-86C5-4A5B-97AE-29C732E35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902" y="136525"/>
            <a:ext cx="422224" cy="555557"/>
          </a:xfrm>
          <a:prstGeom prst="rect">
            <a:avLst/>
          </a:prstGeom>
          <a:ln>
            <a:noFill/>
          </a:ln>
        </p:spPr>
      </p:pic>
      <p:sp>
        <p:nvSpPr>
          <p:cNvPr id="15" name="TextBox 14">
            <a:extLst>
              <a:ext uri="{FF2B5EF4-FFF2-40B4-BE49-F238E27FC236}">
                <a16:creationId xmlns:a16="http://schemas.microsoft.com/office/drawing/2014/main" id="{24582F50-86F8-4A3D-B540-E270C897E5C9}"/>
              </a:ext>
            </a:extLst>
          </p:cNvPr>
          <p:cNvSpPr txBox="1"/>
          <p:nvPr/>
        </p:nvSpPr>
        <p:spPr>
          <a:xfrm>
            <a:off x="5494477" y="3436924"/>
            <a:ext cx="3207537" cy="646331"/>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ysClr val="windowText" lastClr="000000"/>
                </a:solidFill>
                <a:effectLst/>
                <a:uLnTx/>
                <a:uFillTx/>
                <a:latin typeface="Calibri"/>
                <a:ea typeface="+mn-ea"/>
                <a:cs typeface="+mn-cs"/>
              </a:rPr>
              <a:t>More vacant land is likely to be developed during this timeframe; keeping the rate of home sales from declining</a:t>
            </a:r>
          </a:p>
        </p:txBody>
      </p:sp>
    </p:spTree>
    <p:extLst>
      <p:ext uri="{BB962C8B-B14F-4D97-AF65-F5344CB8AC3E}">
        <p14:creationId xmlns:p14="http://schemas.microsoft.com/office/powerpoint/2010/main" val="44092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B2F53B-5877-194A-2C7B-8AF5DC0B5587}"/>
              </a:ext>
            </a:extLst>
          </p:cNvPr>
          <p:cNvPicPr>
            <a:picLocks noChangeAspect="1"/>
          </p:cNvPicPr>
          <p:nvPr/>
        </p:nvPicPr>
        <p:blipFill>
          <a:blip r:embed="rId3"/>
          <a:stretch>
            <a:fillRect/>
          </a:stretch>
        </p:blipFill>
        <p:spPr>
          <a:xfrm>
            <a:off x="0" y="756845"/>
            <a:ext cx="9144000" cy="5782067"/>
          </a:xfrm>
          <a:prstGeom prst="rect">
            <a:avLst/>
          </a:prstGeom>
        </p:spPr>
      </p:pic>
      <p:cxnSp>
        <p:nvCxnSpPr>
          <p:cNvPr id="4" name="Straight Connector 3"/>
          <p:cNvCxnSpPr>
            <a:cxnSpLocks/>
          </p:cNvCxnSpPr>
          <p:nvPr/>
        </p:nvCxnSpPr>
        <p:spPr>
          <a:xfrm>
            <a:off x="3216165" y="2555913"/>
            <a:ext cx="0" cy="1109495"/>
          </a:xfrm>
          <a:prstGeom prst="line">
            <a:avLst/>
          </a:prstGeom>
          <a:ln w="22225">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3216165" y="4586209"/>
            <a:ext cx="0" cy="876300"/>
          </a:xfrm>
          <a:prstGeom prst="line">
            <a:avLst/>
          </a:prstGeom>
          <a:ln w="22225">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55278" y="3330235"/>
            <a:ext cx="11865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lumMod val="50000"/>
                  </a:prstClr>
                </a:solidFill>
                <a:effectLst/>
                <a:uLnTx/>
                <a:uFillTx/>
                <a:latin typeface="Trebuchet MS" panose="020B0603020202020204" pitchFamily="34" charset="0"/>
                <a:ea typeface="+mn-ea"/>
                <a:cs typeface="+mn-cs"/>
              </a:rPr>
              <a:t>Historical</a:t>
            </a:r>
          </a:p>
        </p:txBody>
      </p:sp>
      <p:sp>
        <p:nvSpPr>
          <p:cNvPr id="12" name="TextBox 11">
            <a:extLst>
              <a:ext uri="{FF2B5EF4-FFF2-40B4-BE49-F238E27FC236}">
                <a16:creationId xmlns:a16="http://schemas.microsoft.com/office/drawing/2014/main" id="{F8202F3B-F74F-4F55-BE86-335B9BD25BE5}"/>
              </a:ext>
            </a:extLst>
          </p:cNvPr>
          <p:cNvSpPr txBox="1"/>
          <p:nvPr/>
        </p:nvSpPr>
        <p:spPr>
          <a:xfrm>
            <a:off x="1056290" y="57399"/>
            <a:ext cx="749782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rebuchet MS" pitchFamily="34" charset="0"/>
                <a:ea typeface="+mn-ea"/>
                <a:cs typeface="+mn-cs"/>
              </a:rPr>
              <a:t>MIDLOTHIAN ISD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rebuchet MS" pitchFamily="34" charset="0"/>
                <a:ea typeface="+mn-ea"/>
                <a:cs typeface="+mn-cs"/>
              </a:rPr>
              <a:t>10-YEAR ENROLLMENT PROJECTIONS </a:t>
            </a:r>
            <a:r>
              <a:rPr kumimoji="0" lang="en-US" sz="2400" b="0" i="0" u="none" strike="noStrike" kern="0" cap="none" spc="0" normalizeH="0" baseline="0" noProof="0" dirty="0">
                <a:ln>
                  <a:noFill/>
                </a:ln>
                <a:solidFill>
                  <a:srgbClr val="FF0000"/>
                </a:solidFill>
                <a:effectLst/>
                <a:uLnTx/>
                <a:uFillTx/>
                <a:latin typeface="Trebuchet MS" pitchFamily="34" charset="0"/>
                <a:ea typeface="+mn-ea"/>
                <a:cs typeface="+mn-cs"/>
              </a:rPr>
              <a:t>(1Q22 DRAFT)  </a:t>
            </a:r>
            <a:r>
              <a:rPr kumimoji="0" lang="en-US" sz="1800" b="0" i="0" u="none" strike="noStrike" kern="0" cap="none" spc="0" normalizeH="0" baseline="0" noProof="0" dirty="0">
                <a:ln>
                  <a:noFill/>
                </a:ln>
                <a:solidFill>
                  <a:srgbClr val="FF0000"/>
                </a:solidFill>
                <a:effectLst/>
                <a:uLnTx/>
                <a:uFillTx/>
                <a:latin typeface="Trebuchet MS" pitchFamily="34" charset="0"/>
                <a:ea typeface="+mn-ea"/>
                <a:cs typeface="+mn-cs"/>
              </a:rPr>
              <a:t> </a:t>
            </a:r>
            <a:endParaRPr kumimoji="0" lang="en-US" sz="2400" b="0" i="0" u="none" strike="noStrike" kern="0" cap="none" spc="0" normalizeH="0" baseline="0" noProof="0" dirty="0">
              <a:ln>
                <a:noFill/>
              </a:ln>
              <a:solidFill>
                <a:srgbClr val="FF0000"/>
              </a:solidFill>
              <a:effectLst/>
              <a:uLnTx/>
              <a:uFillTx/>
              <a:latin typeface="Trebuchet MS"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33CC"/>
              </a:solidFill>
              <a:effectLst/>
              <a:uLnTx/>
              <a:uFillTx/>
              <a:latin typeface="Trebuchet MS" pitchFamily="34" charset="0"/>
              <a:ea typeface="+mn-ea"/>
              <a:cs typeface="+mn-cs"/>
            </a:endParaRPr>
          </a:p>
        </p:txBody>
      </p:sp>
      <p:sp>
        <p:nvSpPr>
          <p:cNvPr id="15" name="Regular Pentagon 3">
            <a:extLst>
              <a:ext uri="{FF2B5EF4-FFF2-40B4-BE49-F238E27FC236}">
                <a16:creationId xmlns:a16="http://schemas.microsoft.com/office/drawing/2014/main" id="{38F8CA85-9BE9-4169-886C-3CFB4F6D5D4F}"/>
              </a:ext>
            </a:extLst>
          </p:cNvPr>
          <p:cNvSpPr/>
          <p:nvPr/>
        </p:nvSpPr>
        <p:spPr>
          <a:xfrm>
            <a:off x="384048" y="228600"/>
            <a:ext cx="581513"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A606530-620C-4D56-BAB6-EC67D725CC96}"/>
              </a:ext>
            </a:extLst>
          </p:cNvPr>
          <p:cNvSpPr/>
          <p:nvPr/>
        </p:nvSpPr>
        <p:spPr>
          <a:xfrm>
            <a:off x="870599" y="1090022"/>
            <a:ext cx="8124094" cy="1396283"/>
          </a:xfrm>
          <a:prstGeom prst="rect">
            <a:avLst/>
          </a:prstGeom>
          <a:solidFill>
            <a:schemeClr val="accent2">
              <a:lumMod val="60000"/>
              <a:lumOff val="40000"/>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9B02B973-D288-4FD3-A54D-145E89E4E2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pic>
        <p:nvPicPr>
          <p:cNvPr id="20" name="Picture 19" descr="A picture containing drawing&#10;&#10;Description automatically generated">
            <a:extLst>
              <a:ext uri="{FF2B5EF4-FFF2-40B4-BE49-F238E27FC236}">
                <a16:creationId xmlns:a16="http://schemas.microsoft.com/office/drawing/2014/main" id="{C5F98449-5011-4DB4-8E06-58952B0E2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136525"/>
            <a:ext cx="454926" cy="598586"/>
          </a:xfrm>
          <a:prstGeom prst="rect">
            <a:avLst/>
          </a:prstGeom>
          <a:ln>
            <a:noFill/>
          </a:ln>
        </p:spPr>
      </p:pic>
      <p:graphicFrame>
        <p:nvGraphicFramePr>
          <p:cNvPr id="16" name="Table 15">
            <a:extLst>
              <a:ext uri="{FF2B5EF4-FFF2-40B4-BE49-F238E27FC236}">
                <a16:creationId xmlns:a16="http://schemas.microsoft.com/office/drawing/2014/main" id="{BA3D0A67-1CCC-44E0-BC31-D6C26E5EF611}"/>
              </a:ext>
            </a:extLst>
          </p:cNvPr>
          <p:cNvGraphicFramePr>
            <a:graphicFrameLocks noGrp="1"/>
          </p:cNvGraphicFramePr>
          <p:nvPr>
            <p:extLst>
              <p:ext uri="{D42A27DB-BD31-4B8C-83A1-F6EECF244321}">
                <p14:modId xmlns:p14="http://schemas.microsoft.com/office/powerpoint/2010/main" val="1760211348"/>
              </p:ext>
            </p:extLst>
          </p:nvPr>
        </p:nvGraphicFramePr>
        <p:xfrm>
          <a:off x="4992414" y="4042689"/>
          <a:ext cx="4002279" cy="1584960"/>
        </p:xfrm>
        <a:graphic>
          <a:graphicData uri="http://schemas.openxmlformats.org/drawingml/2006/table">
            <a:tbl>
              <a:tblPr firstRow="1" bandRow="1">
                <a:tableStyleId>{073A0DAA-6AF3-43AB-8588-CEC1D06C72B9}</a:tableStyleId>
              </a:tblPr>
              <a:tblGrid>
                <a:gridCol w="1317181">
                  <a:extLst>
                    <a:ext uri="{9D8B030D-6E8A-4147-A177-3AD203B41FA5}">
                      <a16:colId xmlns:a16="http://schemas.microsoft.com/office/drawing/2014/main" val="2445269769"/>
                    </a:ext>
                  </a:extLst>
                </a:gridCol>
                <a:gridCol w="752044">
                  <a:extLst>
                    <a:ext uri="{9D8B030D-6E8A-4147-A177-3AD203B41FA5}">
                      <a16:colId xmlns:a16="http://schemas.microsoft.com/office/drawing/2014/main" val="1013882698"/>
                    </a:ext>
                  </a:extLst>
                </a:gridCol>
                <a:gridCol w="912317">
                  <a:extLst>
                    <a:ext uri="{9D8B030D-6E8A-4147-A177-3AD203B41FA5}">
                      <a16:colId xmlns:a16="http://schemas.microsoft.com/office/drawing/2014/main" val="2100834322"/>
                    </a:ext>
                  </a:extLst>
                </a:gridCol>
                <a:gridCol w="1020737">
                  <a:extLst>
                    <a:ext uri="{9D8B030D-6E8A-4147-A177-3AD203B41FA5}">
                      <a16:colId xmlns:a16="http://schemas.microsoft.com/office/drawing/2014/main" val="1607950635"/>
                    </a:ext>
                  </a:extLst>
                </a:gridCol>
              </a:tblGrid>
              <a:tr h="295417">
                <a:tc>
                  <a:txBody>
                    <a:bodyPr/>
                    <a:lstStyle/>
                    <a:p>
                      <a:r>
                        <a:rPr lang="en-US" sz="900" dirty="0"/>
                        <a:t>Projected Net Growth</a:t>
                      </a:r>
                      <a:endParaRPr lang="en-US" sz="900" dirty="0">
                        <a:solidFill>
                          <a:schemeClr val="bg1"/>
                        </a:solidFill>
                      </a:endParaRPr>
                    </a:p>
                  </a:txBody>
                  <a:tcPr/>
                </a:tc>
                <a:tc>
                  <a:txBody>
                    <a:bodyPr/>
                    <a:lstStyle/>
                    <a:p>
                      <a:pPr algn="ctr"/>
                      <a:r>
                        <a:rPr lang="en-US" sz="900" dirty="0"/>
                        <a:t>Low Scenario</a:t>
                      </a:r>
                      <a:endParaRPr lang="en-US" sz="900" dirty="0">
                        <a:solidFill>
                          <a:schemeClr val="bg1"/>
                        </a:solidFill>
                      </a:endParaRPr>
                    </a:p>
                  </a:txBody>
                  <a:tcPr/>
                </a:tc>
                <a:tc>
                  <a:txBody>
                    <a:bodyPr/>
                    <a:lstStyle/>
                    <a:p>
                      <a:pPr algn="ctr"/>
                      <a:r>
                        <a:rPr lang="en-US" sz="900" dirty="0">
                          <a:solidFill>
                            <a:schemeClr val="bg1"/>
                          </a:solidFill>
                        </a:rPr>
                        <a:t>Moderate Scenario</a:t>
                      </a:r>
                    </a:p>
                  </a:txBody>
                  <a:tcPr/>
                </a:tc>
                <a:tc>
                  <a:txBody>
                    <a:bodyPr/>
                    <a:lstStyle/>
                    <a:p>
                      <a:pPr algn="ctr"/>
                      <a:r>
                        <a:rPr lang="en-US" sz="900" dirty="0"/>
                        <a:t>High Scenario</a:t>
                      </a:r>
                      <a:endParaRPr lang="en-US" sz="900" dirty="0">
                        <a:solidFill>
                          <a:schemeClr val="bg1"/>
                        </a:solidFill>
                      </a:endParaRPr>
                    </a:p>
                  </a:txBody>
                  <a:tcPr/>
                </a:tc>
                <a:extLst>
                  <a:ext uri="{0D108BD9-81ED-4DB2-BD59-A6C34878D82A}">
                    <a16:rowId xmlns:a16="http://schemas.microsoft.com/office/drawing/2014/main" val="2899819785"/>
                  </a:ext>
                </a:extLst>
              </a:tr>
              <a:tr h="221563">
                <a:tc>
                  <a:txBody>
                    <a:bodyPr/>
                    <a:lstStyle/>
                    <a:p>
                      <a:r>
                        <a:rPr lang="en-US" sz="1100" dirty="0"/>
                        <a:t>5-Year</a:t>
                      </a:r>
                      <a:endParaRPr lang="en-US" sz="1100" b="1" dirty="0"/>
                    </a:p>
                  </a:txBody>
                  <a:tcPr/>
                </a:tc>
                <a:tc>
                  <a:txBody>
                    <a:bodyPr/>
                    <a:lstStyle/>
                    <a:p>
                      <a:pPr algn="ctr"/>
                      <a:r>
                        <a:rPr lang="en-US" sz="1400" b="1" dirty="0">
                          <a:solidFill>
                            <a:srgbClr val="00391F"/>
                          </a:solidFill>
                        </a:rPr>
                        <a:t>2,042</a:t>
                      </a:r>
                    </a:p>
                  </a:txBody>
                  <a:tcPr/>
                </a:tc>
                <a:tc>
                  <a:txBody>
                    <a:bodyPr/>
                    <a:lstStyle/>
                    <a:p>
                      <a:pPr algn="ctr"/>
                      <a:r>
                        <a:rPr lang="en-US" sz="1400" b="1" dirty="0">
                          <a:solidFill>
                            <a:srgbClr val="0000FF"/>
                          </a:solidFill>
                        </a:rPr>
                        <a:t>2,951</a:t>
                      </a:r>
                    </a:p>
                  </a:txBody>
                  <a:tcPr/>
                </a:tc>
                <a:tc>
                  <a:txBody>
                    <a:bodyPr/>
                    <a:lstStyle/>
                    <a:p>
                      <a:pPr algn="ctr"/>
                      <a:r>
                        <a:rPr lang="en-US" sz="1400" b="1" dirty="0">
                          <a:solidFill>
                            <a:srgbClr val="FF0000"/>
                          </a:solidFill>
                        </a:rPr>
                        <a:t>3,130</a:t>
                      </a:r>
                    </a:p>
                  </a:txBody>
                  <a:tcPr/>
                </a:tc>
                <a:extLst>
                  <a:ext uri="{0D108BD9-81ED-4DB2-BD59-A6C34878D82A}">
                    <a16:rowId xmlns:a16="http://schemas.microsoft.com/office/drawing/2014/main" val="253307625"/>
                  </a:ext>
                </a:extLst>
              </a:tr>
              <a:tr h="221563">
                <a:tc>
                  <a:txBody>
                    <a:bodyPr/>
                    <a:lstStyle/>
                    <a:p>
                      <a:r>
                        <a:rPr lang="en-US" sz="1100" dirty="0"/>
                        <a:t>10-Year</a:t>
                      </a:r>
                      <a:endParaRPr lang="en-US" sz="1100" b="1" dirty="0"/>
                    </a:p>
                  </a:txBody>
                  <a:tcPr/>
                </a:tc>
                <a:tc>
                  <a:txBody>
                    <a:bodyPr/>
                    <a:lstStyle/>
                    <a:p>
                      <a:pPr algn="ctr"/>
                      <a:r>
                        <a:rPr lang="en-US" sz="1400" b="1" dirty="0">
                          <a:solidFill>
                            <a:srgbClr val="00391F"/>
                          </a:solidFill>
                        </a:rPr>
                        <a:t>4,513</a:t>
                      </a:r>
                    </a:p>
                  </a:txBody>
                  <a:tcPr/>
                </a:tc>
                <a:tc>
                  <a:txBody>
                    <a:bodyPr/>
                    <a:lstStyle/>
                    <a:p>
                      <a:pPr algn="ctr"/>
                      <a:r>
                        <a:rPr lang="en-US" sz="1400" b="1" dirty="0">
                          <a:solidFill>
                            <a:srgbClr val="0000FF"/>
                          </a:solidFill>
                        </a:rPr>
                        <a:t>6,433</a:t>
                      </a:r>
                    </a:p>
                  </a:txBody>
                  <a:tcPr/>
                </a:tc>
                <a:tc>
                  <a:txBody>
                    <a:bodyPr/>
                    <a:lstStyle/>
                    <a:p>
                      <a:pPr algn="ctr"/>
                      <a:r>
                        <a:rPr lang="en-US" sz="1400" b="1" dirty="0">
                          <a:solidFill>
                            <a:srgbClr val="FF0000"/>
                          </a:solidFill>
                        </a:rPr>
                        <a:t>6,730</a:t>
                      </a:r>
                    </a:p>
                  </a:txBody>
                  <a:tcPr/>
                </a:tc>
                <a:extLst>
                  <a:ext uri="{0D108BD9-81ED-4DB2-BD59-A6C34878D82A}">
                    <a16:rowId xmlns:a16="http://schemas.microsoft.com/office/drawing/2014/main" val="1304074738"/>
                  </a:ext>
                </a:extLst>
              </a:tr>
              <a:tr h="221563">
                <a:tc>
                  <a:txBody>
                    <a:bodyPr/>
                    <a:lstStyle/>
                    <a:p>
                      <a:r>
                        <a:rPr lang="en-US" sz="1100" b="1" dirty="0"/>
                        <a:t>5-Yr. Ann. Avg.</a:t>
                      </a:r>
                    </a:p>
                  </a:txBody>
                  <a:tcPr/>
                </a:tc>
                <a:tc>
                  <a:txBody>
                    <a:bodyPr/>
                    <a:lstStyle/>
                    <a:p>
                      <a:pPr algn="ctr"/>
                      <a:r>
                        <a:rPr lang="en-US" sz="1400" b="1" dirty="0">
                          <a:solidFill>
                            <a:srgbClr val="00391F"/>
                          </a:solidFill>
                        </a:rPr>
                        <a:t>3.6%</a:t>
                      </a:r>
                    </a:p>
                  </a:txBody>
                  <a:tcPr/>
                </a:tc>
                <a:tc>
                  <a:txBody>
                    <a:bodyPr/>
                    <a:lstStyle/>
                    <a:p>
                      <a:pPr algn="ctr"/>
                      <a:r>
                        <a:rPr lang="en-US" sz="1400" b="1" dirty="0">
                          <a:solidFill>
                            <a:srgbClr val="0000FF"/>
                          </a:solidFill>
                        </a:rPr>
                        <a:t>5.1%</a:t>
                      </a:r>
                    </a:p>
                  </a:txBody>
                  <a:tcPr/>
                </a:tc>
                <a:tc>
                  <a:txBody>
                    <a:bodyPr/>
                    <a:lstStyle/>
                    <a:p>
                      <a:pPr algn="ctr"/>
                      <a:r>
                        <a:rPr lang="en-US" sz="1400" b="1" dirty="0">
                          <a:solidFill>
                            <a:srgbClr val="FF0000"/>
                          </a:solidFill>
                        </a:rPr>
                        <a:t>5.4%</a:t>
                      </a:r>
                    </a:p>
                  </a:txBody>
                  <a:tcPr/>
                </a:tc>
                <a:extLst>
                  <a:ext uri="{0D108BD9-81ED-4DB2-BD59-A6C34878D82A}">
                    <a16:rowId xmlns:a16="http://schemas.microsoft.com/office/drawing/2014/main" val="4044250215"/>
                  </a:ext>
                </a:extLst>
              </a:tr>
              <a:tr h="221563">
                <a:tc>
                  <a:txBody>
                    <a:bodyPr/>
                    <a:lstStyle/>
                    <a:p>
                      <a:r>
                        <a:rPr lang="en-US" sz="1100" b="1" dirty="0"/>
                        <a:t>10- Yr. Ann. Avg.</a:t>
                      </a:r>
                    </a:p>
                  </a:txBody>
                  <a:tcPr/>
                </a:tc>
                <a:tc>
                  <a:txBody>
                    <a:bodyPr/>
                    <a:lstStyle/>
                    <a:p>
                      <a:pPr algn="ctr"/>
                      <a:r>
                        <a:rPr lang="en-US" sz="1400" b="1" dirty="0">
                          <a:solidFill>
                            <a:srgbClr val="00391F"/>
                          </a:solidFill>
                        </a:rPr>
                        <a:t>3.7%</a:t>
                      </a:r>
                    </a:p>
                  </a:txBody>
                  <a:tcPr/>
                </a:tc>
                <a:tc>
                  <a:txBody>
                    <a:bodyPr/>
                    <a:lstStyle/>
                    <a:p>
                      <a:pPr algn="ctr"/>
                      <a:r>
                        <a:rPr lang="en-US" sz="1400" b="1" dirty="0">
                          <a:solidFill>
                            <a:srgbClr val="0000FF"/>
                          </a:solidFill>
                        </a:rPr>
                        <a:t>4.9%</a:t>
                      </a:r>
                    </a:p>
                  </a:txBody>
                  <a:tcPr/>
                </a:tc>
                <a:tc>
                  <a:txBody>
                    <a:bodyPr/>
                    <a:lstStyle/>
                    <a:p>
                      <a:pPr algn="ctr"/>
                      <a:r>
                        <a:rPr lang="en-US" sz="1400" b="1" dirty="0">
                          <a:solidFill>
                            <a:srgbClr val="FF0000"/>
                          </a:solidFill>
                        </a:rPr>
                        <a:t>5.1%</a:t>
                      </a:r>
                    </a:p>
                  </a:txBody>
                  <a:tcPr/>
                </a:tc>
                <a:extLst>
                  <a:ext uri="{0D108BD9-81ED-4DB2-BD59-A6C34878D82A}">
                    <a16:rowId xmlns:a16="http://schemas.microsoft.com/office/drawing/2014/main" val="1343087392"/>
                  </a:ext>
                </a:extLst>
              </a:tr>
            </a:tbl>
          </a:graphicData>
        </a:graphic>
      </p:graphicFrame>
      <p:sp>
        <p:nvSpPr>
          <p:cNvPr id="17" name="TextBox 16"/>
          <p:cNvSpPr txBox="1"/>
          <p:nvPr/>
        </p:nvSpPr>
        <p:spPr>
          <a:xfrm>
            <a:off x="3976324" y="2555913"/>
            <a:ext cx="11913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lumMod val="50000"/>
                  </a:prstClr>
                </a:solidFill>
                <a:effectLst/>
                <a:uLnTx/>
                <a:uFillTx/>
                <a:latin typeface="Trebuchet MS" panose="020B0603020202020204" pitchFamily="34" charset="0"/>
                <a:ea typeface="+mn-ea"/>
                <a:cs typeface="+mn-cs"/>
              </a:rPr>
              <a:t>Projected</a:t>
            </a:r>
          </a:p>
        </p:txBody>
      </p:sp>
      <p:sp>
        <p:nvSpPr>
          <p:cNvPr id="9" name="TextBox 8">
            <a:extLst>
              <a:ext uri="{FF2B5EF4-FFF2-40B4-BE49-F238E27FC236}">
                <a16:creationId xmlns:a16="http://schemas.microsoft.com/office/drawing/2014/main" id="{6C079FAB-85C1-4DAF-9138-9CA5D3ABF53A}"/>
              </a:ext>
            </a:extLst>
          </p:cNvPr>
          <p:cNvSpPr txBox="1"/>
          <p:nvPr/>
        </p:nvSpPr>
        <p:spPr>
          <a:xfrm>
            <a:off x="965561" y="2149938"/>
            <a:ext cx="508068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a:ea typeface="+mn-ea"/>
                <a:cs typeface="+mn-cs"/>
              </a:rPr>
              <a:t>District Capacity: 14,600 w/ MS #3, Heritage Expansion, and ES #8</a:t>
            </a:r>
          </a:p>
        </p:txBody>
      </p:sp>
      <p:sp>
        <p:nvSpPr>
          <p:cNvPr id="21" name="Speech Bubble: Rectangle with Corners Rounded 20">
            <a:extLst>
              <a:ext uri="{FF2B5EF4-FFF2-40B4-BE49-F238E27FC236}">
                <a16:creationId xmlns:a16="http://schemas.microsoft.com/office/drawing/2014/main" id="{2472F369-F4FC-4A5C-9B69-5FC4C784CE98}"/>
              </a:ext>
            </a:extLst>
          </p:cNvPr>
          <p:cNvSpPr/>
          <p:nvPr/>
        </p:nvSpPr>
        <p:spPr>
          <a:xfrm>
            <a:off x="3836277" y="1090022"/>
            <a:ext cx="2806262" cy="894882"/>
          </a:xfrm>
          <a:prstGeom prst="wedgeRoundRectCallout">
            <a:avLst>
              <a:gd name="adj1" fmla="val 32643"/>
              <a:gd name="adj2" fmla="val 68698"/>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Residential growth expected to keep district enrollment growth near 5% per year</a:t>
            </a:r>
          </a:p>
        </p:txBody>
      </p:sp>
      <p:sp>
        <p:nvSpPr>
          <p:cNvPr id="19" name="Speech Bubble: Rectangle with Corners Rounded 18">
            <a:extLst>
              <a:ext uri="{FF2B5EF4-FFF2-40B4-BE49-F238E27FC236}">
                <a16:creationId xmlns:a16="http://schemas.microsoft.com/office/drawing/2014/main" id="{75AD3D90-74EC-BAB8-9299-DC898D90CEFD}"/>
              </a:ext>
            </a:extLst>
          </p:cNvPr>
          <p:cNvSpPr/>
          <p:nvPr/>
        </p:nvSpPr>
        <p:spPr>
          <a:xfrm>
            <a:off x="1137280" y="1196172"/>
            <a:ext cx="2258423" cy="894882"/>
          </a:xfrm>
          <a:prstGeom prst="wedgeRoundRectCallout">
            <a:avLst>
              <a:gd name="adj1" fmla="val 32029"/>
              <a:gd name="adj2" fmla="val 47063"/>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FF0000"/>
                </a:solidFill>
                <a:effectLst/>
                <a:uLnTx/>
                <a:uFillTx/>
                <a:latin typeface="Calibri"/>
                <a:ea typeface="+mn-ea"/>
                <a:cs typeface="+mn-cs"/>
              </a:rPr>
              <a:t>Additional platted lots at Padera (Huffines) </a:t>
            </a:r>
            <a:r>
              <a:rPr lang="en-US" sz="1100" b="1" i="1" dirty="0">
                <a:solidFill>
                  <a:srgbClr val="FF0000"/>
                </a:solidFill>
                <a:latin typeface="Calibri"/>
              </a:rPr>
              <a:t>and Highland Lakes would likely push</a:t>
            </a:r>
            <a:r>
              <a:rPr kumimoji="0" lang="en-US" sz="1100" b="1" i="1" u="none" strike="noStrike" kern="1200" cap="none" spc="0" normalizeH="0" baseline="0" noProof="0" dirty="0">
                <a:ln>
                  <a:noFill/>
                </a:ln>
                <a:solidFill>
                  <a:srgbClr val="FF0000"/>
                </a:solidFill>
                <a:effectLst/>
                <a:uLnTx/>
                <a:uFillTx/>
                <a:latin typeface="Calibri"/>
                <a:ea typeface="+mn-ea"/>
                <a:cs typeface="+mn-cs"/>
              </a:rPr>
              <a:t> the moderate scenario up towards 5% annual growth</a:t>
            </a:r>
          </a:p>
        </p:txBody>
      </p:sp>
    </p:spTree>
    <p:extLst>
      <p:ext uri="{BB962C8B-B14F-4D97-AF65-F5344CB8AC3E}">
        <p14:creationId xmlns:p14="http://schemas.microsoft.com/office/powerpoint/2010/main" val="11074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29A4A-7071-6385-3610-6EE2092E0E49}"/>
              </a:ext>
            </a:extLst>
          </p:cNvPr>
          <p:cNvPicPr>
            <a:picLocks noChangeAspect="1"/>
          </p:cNvPicPr>
          <p:nvPr/>
        </p:nvPicPr>
        <p:blipFill>
          <a:blip r:embed="rId3"/>
          <a:stretch>
            <a:fillRect/>
          </a:stretch>
        </p:blipFill>
        <p:spPr>
          <a:xfrm>
            <a:off x="0" y="1090116"/>
            <a:ext cx="9144000" cy="4258849"/>
          </a:xfrm>
          <a:prstGeom prst="rect">
            <a:avLst/>
          </a:prstGeom>
        </p:spPr>
      </p:pic>
      <p:grpSp>
        <p:nvGrpSpPr>
          <p:cNvPr id="10" name="Group 9"/>
          <p:cNvGrpSpPr/>
          <p:nvPr/>
        </p:nvGrpSpPr>
        <p:grpSpPr>
          <a:xfrm>
            <a:off x="384048" y="228600"/>
            <a:ext cx="8482359" cy="769441"/>
            <a:chOff x="384048" y="228600"/>
            <a:chExt cx="7947242" cy="769441"/>
          </a:xfrm>
        </p:grpSpPr>
        <p:sp>
          <p:nvSpPr>
            <p:cNvPr id="9" name="TextBox 8"/>
            <p:cNvSpPr txBox="1"/>
            <p:nvPr/>
          </p:nvSpPr>
          <p:spPr>
            <a:xfrm>
              <a:off x="1092290" y="228600"/>
              <a:ext cx="7239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rPr>
                <a:t>ATTENDANCE LEVEL CAPACITY UTILIZATION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itchFamily="34" charset="0"/>
                  <a:ea typeface="+mn-ea"/>
                  <a:cs typeface="+mn-cs"/>
                </a:rPr>
                <a:t>(MODERATE GROWTH 1Q22 DRAFT)</a:t>
              </a:r>
              <a:endPar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 name="Regular Pentagon 3"/>
            <p:cNvSpPr/>
            <p:nvPr/>
          </p:nvSpPr>
          <p:spPr>
            <a:xfrm>
              <a:off x="384048" y="228600"/>
              <a:ext cx="544828"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Picture 15">
            <a:extLst>
              <a:ext uri="{FF2B5EF4-FFF2-40B4-BE49-F238E27FC236}">
                <a16:creationId xmlns:a16="http://schemas.microsoft.com/office/drawing/2014/main" id="{737A6D23-2FEA-441A-BF99-03D04534F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251" y="136525"/>
            <a:ext cx="379095" cy="498809"/>
          </a:xfrm>
          <a:prstGeom prst="rect">
            <a:avLst/>
          </a:prstGeom>
        </p:spPr>
      </p:pic>
      <p:sp>
        <p:nvSpPr>
          <p:cNvPr id="2" name="Slide Number Placeholder 1">
            <a:extLst>
              <a:ext uri="{FF2B5EF4-FFF2-40B4-BE49-F238E27FC236}">
                <a16:creationId xmlns:a16="http://schemas.microsoft.com/office/drawing/2014/main" id="{40B02ECB-C997-4D46-AF07-BD3EBFA56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12" name="Straight Connector 11">
            <a:extLst>
              <a:ext uri="{FF2B5EF4-FFF2-40B4-BE49-F238E27FC236}">
                <a16:creationId xmlns:a16="http://schemas.microsoft.com/office/drawing/2014/main" id="{40FDF6C8-51B0-41B1-BF15-0DAD73C9C162}"/>
              </a:ext>
            </a:extLst>
          </p:cNvPr>
          <p:cNvCxnSpPr>
            <a:cxnSpLocks/>
          </p:cNvCxnSpPr>
          <p:nvPr/>
        </p:nvCxnSpPr>
        <p:spPr>
          <a:xfrm>
            <a:off x="674804" y="3026655"/>
            <a:ext cx="8469196"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64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ACBB9D63-FC1D-643D-4AE3-BA55F1FE7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8" name="TextBox 7"/>
          <p:cNvSpPr txBox="1"/>
          <p:nvPr/>
        </p:nvSpPr>
        <p:spPr>
          <a:xfrm>
            <a:off x="220378" y="67380"/>
            <a:ext cx="2456330" cy="120032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DFW PUBLIC SCHOOL DISTRICTS: 3-YEAR ENROLLMENT CHANGE 2018/19 – 2021/22</a:t>
            </a:r>
          </a:p>
        </p:txBody>
      </p:sp>
      <p:pic>
        <p:nvPicPr>
          <p:cNvPr id="6" name="Picture 5">
            <a:extLst>
              <a:ext uri="{FF2B5EF4-FFF2-40B4-BE49-F238E27FC236}">
                <a16:creationId xmlns:a16="http://schemas.microsoft.com/office/drawing/2014/main" id="{39848371-9464-482E-8E00-5626AB658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085" y="112647"/>
            <a:ext cx="487429" cy="641354"/>
          </a:xfrm>
          <a:prstGeom prst="rect">
            <a:avLst/>
          </a:prstGeom>
        </p:spPr>
      </p:pic>
      <p:sp>
        <p:nvSpPr>
          <p:cNvPr id="2" name="Slide Number Placeholder 1">
            <a:extLst>
              <a:ext uri="{FF2B5EF4-FFF2-40B4-BE49-F238E27FC236}">
                <a16:creationId xmlns:a16="http://schemas.microsoft.com/office/drawing/2014/main" id="{FC6956B9-DF1F-444C-9623-433917E6E7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520F2-DDB6-4D09-BB62-52FF5A0FF7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0B997B40-AFC3-B519-F361-54A798F32035}"/>
              </a:ext>
            </a:extLst>
          </p:cNvPr>
          <p:cNvSpPr/>
          <p:nvPr/>
        </p:nvSpPr>
        <p:spPr>
          <a:xfrm>
            <a:off x="6937779" y="6613753"/>
            <a:ext cx="1992735" cy="21544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Texas Education Agency PEIMS</a:t>
            </a:r>
          </a:p>
        </p:txBody>
      </p:sp>
      <p:cxnSp>
        <p:nvCxnSpPr>
          <p:cNvPr id="9" name="Straight Connector 8">
            <a:extLst>
              <a:ext uri="{FF2B5EF4-FFF2-40B4-BE49-F238E27FC236}">
                <a16:creationId xmlns:a16="http://schemas.microsoft.com/office/drawing/2014/main" id="{3758B5BE-C1C8-996C-72EE-E8BE82DEC594}"/>
              </a:ext>
            </a:extLst>
          </p:cNvPr>
          <p:cNvCxnSpPr>
            <a:cxnSpLocks/>
          </p:cNvCxnSpPr>
          <p:nvPr/>
        </p:nvCxnSpPr>
        <p:spPr>
          <a:xfrm>
            <a:off x="4038600" y="6390509"/>
            <a:ext cx="53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596B574-43E8-ADA5-697C-A8AF648B1361}"/>
              </a:ext>
            </a:extLst>
          </p:cNvPr>
          <p:cNvSpPr/>
          <p:nvPr/>
        </p:nvSpPr>
        <p:spPr>
          <a:xfrm>
            <a:off x="53820" y="1335089"/>
            <a:ext cx="2622888" cy="646331"/>
          </a:xfrm>
          <a:prstGeom prst="rect">
            <a:avLst/>
          </a:prstGeom>
          <a:solidFill>
            <a:srgbClr val="FFFF00"/>
          </a:solidFill>
          <a:ln>
            <a:solidFill>
              <a:srgbClr val="0000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Midlothian ISD ranked 26</a:t>
            </a:r>
            <a:r>
              <a:rPr kumimoji="0" lang="en-US" sz="1200" i="1" u="none" strike="noStrike" kern="1200" cap="none" spc="0" normalizeH="0" baseline="30000" noProof="0" dirty="0">
                <a:ln>
                  <a:noFill/>
                </a:ln>
                <a:solidFill>
                  <a:srgbClr val="0000FF"/>
                </a:solidFill>
                <a:effectLst/>
                <a:uLnTx/>
                <a:uFillTx/>
                <a:latin typeface="Trebuchet MS" panose="020B0603020202020204" pitchFamily="34" charset="0"/>
                <a:ea typeface="+mn-ea"/>
                <a:cs typeface="+mn-cs"/>
              </a:rPr>
              <a:t>th</a:t>
            </a: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 in highest percentage growth over the past 3 years</a:t>
            </a:r>
            <a:endParaRPr kumimoji="0" lang="en-US" sz="1400" b="1" i="1" u="sng" strike="noStrike" kern="1200" cap="none" spc="0" normalizeH="0" baseline="0" noProof="0" dirty="0">
              <a:ln>
                <a:noFill/>
              </a:ln>
              <a:solidFill>
                <a:srgbClr val="0000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11765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CDF5C94-5836-493F-B862-DA42A6B603ED}"/>
              </a:ext>
            </a:extLst>
          </p:cNvPr>
          <p:cNvCxnSpPr>
            <a:cxnSpLocks/>
          </p:cNvCxnSpPr>
          <p:nvPr/>
        </p:nvCxnSpPr>
        <p:spPr>
          <a:xfrm>
            <a:off x="674804" y="4329937"/>
            <a:ext cx="8469196" cy="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91488" y="-32752"/>
            <a:ext cx="77264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itchFamily="34" charset="0"/>
                <a:ea typeface="+mn-ea"/>
                <a:cs typeface="+mn-cs"/>
              </a:rPr>
              <a:t>ELEMENTARY CAMPUS CAPACITY UTILIZATION </a:t>
            </a:r>
          </a:p>
        </p:txBody>
      </p:sp>
      <p:pic>
        <p:nvPicPr>
          <p:cNvPr id="16" name="Picture 15">
            <a:extLst>
              <a:ext uri="{FF2B5EF4-FFF2-40B4-BE49-F238E27FC236}">
                <a16:creationId xmlns:a16="http://schemas.microsoft.com/office/drawing/2014/main" id="{737A6D23-2FEA-441A-BF99-03D04534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251" y="136525"/>
            <a:ext cx="379095" cy="498809"/>
          </a:xfrm>
          <a:prstGeom prst="rect">
            <a:avLst/>
          </a:prstGeom>
        </p:spPr>
      </p:pic>
      <p:sp>
        <p:nvSpPr>
          <p:cNvPr id="2" name="Slide Number Placeholder 1">
            <a:extLst>
              <a:ext uri="{FF2B5EF4-FFF2-40B4-BE49-F238E27FC236}">
                <a16:creationId xmlns:a16="http://schemas.microsoft.com/office/drawing/2014/main" id="{40B02ECB-C997-4D46-AF07-BD3EBFA56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pic>
        <p:nvPicPr>
          <p:cNvPr id="3" name="Picture 2">
            <a:extLst>
              <a:ext uri="{FF2B5EF4-FFF2-40B4-BE49-F238E27FC236}">
                <a16:creationId xmlns:a16="http://schemas.microsoft.com/office/drawing/2014/main" id="{FF6F8536-5105-BDC9-A436-CF62B5684037}"/>
              </a:ext>
            </a:extLst>
          </p:cNvPr>
          <p:cNvPicPr>
            <a:picLocks noChangeAspect="1"/>
          </p:cNvPicPr>
          <p:nvPr/>
        </p:nvPicPr>
        <p:blipFill>
          <a:blip r:embed="rId4"/>
          <a:stretch>
            <a:fillRect/>
          </a:stretch>
        </p:blipFill>
        <p:spPr>
          <a:xfrm>
            <a:off x="267654" y="305802"/>
            <a:ext cx="7726428" cy="6527286"/>
          </a:xfrm>
          <a:prstGeom prst="rect">
            <a:avLst/>
          </a:prstGeom>
          <a:ln w="3175">
            <a:solidFill>
              <a:schemeClr val="accent1"/>
            </a:solidFill>
          </a:ln>
        </p:spPr>
      </p:pic>
      <p:sp>
        <p:nvSpPr>
          <p:cNvPr id="14" name="Speech Bubble: Rectangle with Corners Rounded 13">
            <a:extLst>
              <a:ext uri="{FF2B5EF4-FFF2-40B4-BE49-F238E27FC236}">
                <a16:creationId xmlns:a16="http://schemas.microsoft.com/office/drawing/2014/main" id="{745F0CB7-B753-DF07-9D58-EFA731EC801D}"/>
              </a:ext>
            </a:extLst>
          </p:cNvPr>
          <p:cNvSpPr/>
          <p:nvPr/>
        </p:nvSpPr>
        <p:spPr>
          <a:xfrm>
            <a:off x="8059772" y="4494704"/>
            <a:ext cx="1018538" cy="1696879"/>
          </a:xfrm>
          <a:prstGeom prst="wedgeRoundRectCallout">
            <a:avLst>
              <a:gd name="adj1" fmla="val -59321"/>
              <a:gd name="adj2" fmla="val 829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FF"/>
                </a:solidFill>
                <a:effectLst/>
                <a:uLnTx/>
                <a:uFillTx/>
                <a:latin typeface="Calibri"/>
                <a:ea typeface="+mn-ea"/>
                <a:cs typeface="+mn-cs"/>
              </a:rPr>
              <a:t>Additional lots means that the district could need 3 new elementary schools by 2031/32</a:t>
            </a:r>
          </a:p>
        </p:txBody>
      </p:sp>
    </p:spTree>
    <p:extLst>
      <p:ext uri="{BB962C8B-B14F-4D97-AF65-F5344CB8AC3E}">
        <p14:creationId xmlns:p14="http://schemas.microsoft.com/office/powerpoint/2010/main" val="446736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960370" y="136525"/>
            <a:ext cx="77264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rPr>
              <a:t>MIDDLE SCHOOL CAMPUS CAPACITY UTILIZATION </a:t>
            </a:r>
          </a:p>
        </p:txBody>
      </p:sp>
      <p:pic>
        <p:nvPicPr>
          <p:cNvPr id="16" name="Picture 15">
            <a:extLst>
              <a:ext uri="{FF2B5EF4-FFF2-40B4-BE49-F238E27FC236}">
                <a16:creationId xmlns:a16="http://schemas.microsoft.com/office/drawing/2014/main" id="{737A6D23-2FEA-441A-BF99-03D04534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251" y="136525"/>
            <a:ext cx="379095" cy="498809"/>
          </a:xfrm>
          <a:prstGeom prst="rect">
            <a:avLst/>
          </a:prstGeom>
        </p:spPr>
      </p:pic>
      <p:sp>
        <p:nvSpPr>
          <p:cNvPr id="2" name="Slide Number Placeholder 1">
            <a:extLst>
              <a:ext uri="{FF2B5EF4-FFF2-40B4-BE49-F238E27FC236}">
                <a16:creationId xmlns:a16="http://schemas.microsoft.com/office/drawing/2014/main" id="{40B02ECB-C997-4D46-AF07-BD3EBFA56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11" name="Straight Connector 10">
            <a:extLst>
              <a:ext uri="{FF2B5EF4-FFF2-40B4-BE49-F238E27FC236}">
                <a16:creationId xmlns:a16="http://schemas.microsoft.com/office/drawing/2014/main" id="{1CDF5C94-5836-493F-B862-DA42A6B603ED}"/>
              </a:ext>
            </a:extLst>
          </p:cNvPr>
          <p:cNvCxnSpPr>
            <a:cxnSpLocks/>
          </p:cNvCxnSpPr>
          <p:nvPr/>
        </p:nvCxnSpPr>
        <p:spPr>
          <a:xfrm>
            <a:off x="559550" y="2960494"/>
            <a:ext cx="8316796"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468DBB1-C8BF-00CE-9F78-2912E023FBF1}"/>
              </a:ext>
            </a:extLst>
          </p:cNvPr>
          <p:cNvPicPr>
            <a:picLocks noChangeAspect="1"/>
          </p:cNvPicPr>
          <p:nvPr/>
        </p:nvPicPr>
        <p:blipFill>
          <a:blip r:embed="rId4"/>
          <a:stretch>
            <a:fillRect/>
          </a:stretch>
        </p:blipFill>
        <p:spPr>
          <a:xfrm>
            <a:off x="0" y="1068967"/>
            <a:ext cx="9144000" cy="546202"/>
          </a:xfrm>
          <a:prstGeom prst="rect">
            <a:avLst/>
          </a:prstGeom>
          <a:ln w="3175">
            <a:solidFill>
              <a:schemeClr val="tx1"/>
            </a:solidFill>
          </a:ln>
        </p:spPr>
      </p:pic>
      <p:pic>
        <p:nvPicPr>
          <p:cNvPr id="8" name="Picture 7">
            <a:extLst>
              <a:ext uri="{FF2B5EF4-FFF2-40B4-BE49-F238E27FC236}">
                <a16:creationId xmlns:a16="http://schemas.microsoft.com/office/drawing/2014/main" id="{93F4E92E-BD0B-7757-52DF-419C045DFE22}"/>
              </a:ext>
            </a:extLst>
          </p:cNvPr>
          <p:cNvPicPr>
            <a:picLocks noChangeAspect="1"/>
          </p:cNvPicPr>
          <p:nvPr/>
        </p:nvPicPr>
        <p:blipFill>
          <a:blip r:embed="rId5"/>
          <a:stretch>
            <a:fillRect/>
          </a:stretch>
        </p:blipFill>
        <p:spPr>
          <a:xfrm>
            <a:off x="0" y="1615169"/>
            <a:ext cx="9144000" cy="3130906"/>
          </a:xfrm>
          <a:prstGeom prst="rect">
            <a:avLst/>
          </a:prstGeom>
        </p:spPr>
      </p:pic>
      <p:sp>
        <p:nvSpPr>
          <p:cNvPr id="17" name="TextBox 16">
            <a:extLst>
              <a:ext uri="{FF2B5EF4-FFF2-40B4-BE49-F238E27FC236}">
                <a16:creationId xmlns:a16="http://schemas.microsoft.com/office/drawing/2014/main" id="{FD299E69-84A4-BF86-3F09-68526C58733B}"/>
              </a:ext>
            </a:extLst>
          </p:cNvPr>
          <p:cNvSpPr txBox="1"/>
          <p:nvPr/>
        </p:nvSpPr>
        <p:spPr>
          <a:xfrm>
            <a:off x="2816772" y="482819"/>
            <a:ext cx="45825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mn-cs"/>
              </a:rPr>
              <a:t>(MODERATE GROWTH 1Q22)</a:t>
            </a:r>
            <a:endParaRPr kumimoji="0" lang="en-US" sz="20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89155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384048" y="33800"/>
            <a:ext cx="8382530" cy="769441"/>
            <a:chOff x="384048" y="33800"/>
            <a:chExt cx="7853711" cy="769441"/>
          </a:xfrm>
        </p:grpSpPr>
        <p:sp>
          <p:nvSpPr>
            <p:cNvPr id="9" name="TextBox 8"/>
            <p:cNvSpPr txBox="1"/>
            <p:nvPr/>
          </p:nvSpPr>
          <p:spPr>
            <a:xfrm>
              <a:off x="998759" y="33800"/>
              <a:ext cx="7239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rPr>
                <a:t>HIGH SCHOOL CAMPUS CAPACITY UTILIZATION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itchFamily="34" charset="0"/>
                  <a:ea typeface="+mn-ea"/>
                  <a:cs typeface="+mn-cs"/>
                </a:rPr>
                <a:t>(MODERATE GROWTH 1Q22)</a:t>
              </a:r>
              <a:endParaRPr kumimoji="0" lang="en-US" sz="24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
          <p:nvSpPr>
            <p:cNvPr id="4" name="Regular Pentagon 3"/>
            <p:cNvSpPr/>
            <p:nvPr/>
          </p:nvSpPr>
          <p:spPr>
            <a:xfrm>
              <a:off x="384048" y="228600"/>
              <a:ext cx="544828" cy="463482"/>
            </a:xfrm>
            <a:custGeom>
              <a:avLst/>
              <a:gdLst>
                <a:gd name="connsiteX0" fmla="*/ 1 w 609600"/>
                <a:gd name="connsiteY0" fmla="*/ 203740 h 533400"/>
                <a:gd name="connsiteX1" fmla="*/ 304800 w 609600"/>
                <a:gd name="connsiteY1" fmla="*/ 0 h 533400"/>
                <a:gd name="connsiteX2" fmla="*/ 609599 w 609600"/>
                <a:gd name="connsiteY2" fmla="*/ 203740 h 533400"/>
                <a:gd name="connsiteX3" fmla="*/ 493176 w 609600"/>
                <a:gd name="connsiteY3" fmla="*/ 533399 h 533400"/>
                <a:gd name="connsiteX4" fmla="*/ 116424 w 609600"/>
                <a:gd name="connsiteY4" fmla="*/ 533399 h 533400"/>
                <a:gd name="connsiteX5" fmla="*/ 1 w 609600"/>
                <a:gd name="connsiteY5" fmla="*/ 203740 h 533400"/>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116423 w 609598"/>
                <a:gd name="connsiteY4" fmla="*/ 533399 h 533399"/>
                <a:gd name="connsiteX5" fmla="*/ 0 w 609598"/>
                <a:gd name="connsiteY5" fmla="*/ 203740 h 533399"/>
                <a:gd name="connsiteX0" fmla="*/ 0 w 609598"/>
                <a:gd name="connsiteY0" fmla="*/ 203740 h 533399"/>
                <a:gd name="connsiteX1" fmla="*/ 304799 w 609598"/>
                <a:gd name="connsiteY1" fmla="*/ 0 h 533399"/>
                <a:gd name="connsiteX2" fmla="*/ 609598 w 609598"/>
                <a:gd name="connsiteY2" fmla="*/ 203740 h 533399"/>
                <a:gd name="connsiteX3" fmla="*/ 607475 w 609598"/>
                <a:gd name="connsiteY3" fmla="*/ 533399 h 533399"/>
                <a:gd name="connsiteX4" fmla="*/ 2123 w 609598"/>
                <a:gd name="connsiteY4" fmla="*/ 533399 h 533399"/>
                <a:gd name="connsiteX5" fmla="*/ 0 w 609598"/>
                <a:gd name="connsiteY5" fmla="*/ 203740 h 53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98" h="533399">
                  <a:moveTo>
                    <a:pt x="0" y="203740"/>
                  </a:moveTo>
                  <a:lnTo>
                    <a:pt x="304799" y="0"/>
                  </a:lnTo>
                  <a:lnTo>
                    <a:pt x="609598" y="203740"/>
                  </a:lnTo>
                  <a:cubicBezTo>
                    <a:pt x="608890" y="313626"/>
                    <a:pt x="608183" y="423513"/>
                    <a:pt x="607475" y="533399"/>
                  </a:cubicBezTo>
                  <a:lnTo>
                    <a:pt x="2123" y="533399"/>
                  </a:lnTo>
                  <a:cubicBezTo>
                    <a:pt x="1415" y="423513"/>
                    <a:pt x="708" y="313626"/>
                    <a:pt x="0" y="203740"/>
                  </a:cubicBezTo>
                  <a:close/>
                </a:path>
              </a:pathLst>
            </a:custGeom>
            <a:solidFill>
              <a:srgbClr val="D4E2B8"/>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6" name="Picture 15">
            <a:extLst>
              <a:ext uri="{FF2B5EF4-FFF2-40B4-BE49-F238E27FC236}">
                <a16:creationId xmlns:a16="http://schemas.microsoft.com/office/drawing/2014/main" id="{737A6D23-2FEA-441A-BF99-03D04534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251" y="136525"/>
            <a:ext cx="379095" cy="498809"/>
          </a:xfrm>
          <a:prstGeom prst="rect">
            <a:avLst/>
          </a:prstGeom>
        </p:spPr>
      </p:pic>
      <p:sp>
        <p:nvSpPr>
          <p:cNvPr id="2" name="Slide Number Placeholder 1">
            <a:extLst>
              <a:ext uri="{FF2B5EF4-FFF2-40B4-BE49-F238E27FC236}">
                <a16:creationId xmlns:a16="http://schemas.microsoft.com/office/drawing/2014/main" id="{40B02ECB-C997-4D46-AF07-BD3EBFA56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cxnSp>
        <p:nvCxnSpPr>
          <p:cNvPr id="11" name="Straight Connector 10">
            <a:extLst>
              <a:ext uri="{FF2B5EF4-FFF2-40B4-BE49-F238E27FC236}">
                <a16:creationId xmlns:a16="http://schemas.microsoft.com/office/drawing/2014/main" id="{1CDF5C94-5836-493F-B862-DA42A6B603ED}"/>
              </a:ext>
            </a:extLst>
          </p:cNvPr>
          <p:cNvCxnSpPr>
            <a:cxnSpLocks/>
          </p:cNvCxnSpPr>
          <p:nvPr/>
        </p:nvCxnSpPr>
        <p:spPr>
          <a:xfrm>
            <a:off x="559550" y="2255055"/>
            <a:ext cx="8316796" cy="0"/>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26305DE-5896-109E-6E42-F446E91075CF}"/>
              </a:ext>
            </a:extLst>
          </p:cNvPr>
          <p:cNvPicPr>
            <a:picLocks noChangeAspect="1"/>
          </p:cNvPicPr>
          <p:nvPr/>
        </p:nvPicPr>
        <p:blipFill>
          <a:blip r:embed="rId4"/>
          <a:stretch>
            <a:fillRect/>
          </a:stretch>
        </p:blipFill>
        <p:spPr>
          <a:xfrm>
            <a:off x="0" y="1068967"/>
            <a:ext cx="9144000" cy="546202"/>
          </a:xfrm>
          <a:prstGeom prst="rect">
            <a:avLst/>
          </a:prstGeom>
          <a:ln w="3175">
            <a:solidFill>
              <a:schemeClr val="tx1"/>
            </a:solidFill>
          </a:ln>
        </p:spPr>
      </p:pic>
      <p:pic>
        <p:nvPicPr>
          <p:cNvPr id="5" name="Picture 4">
            <a:extLst>
              <a:ext uri="{FF2B5EF4-FFF2-40B4-BE49-F238E27FC236}">
                <a16:creationId xmlns:a16="http://schemas.microsoft.com/office/drawing/2014/main" id="{F7FF93A6-6DE8-F568-DD31-54FD88C91367}"/>
              </a:ext>
            </a:extLst>
          </p:cNvPr>
          <p:cNvPicPr>
            <a:picLocks noChangeAspect="1"/>
          </p:cNvPicPr>
          <p:nvPr/>
        </p:nvPicPr>
        <p:blipFill>
          <a:blip r:embed="rId5"/>
          <a:stretch>
            <a:fillRect/>
          </a:stretch>
        </p:blipFill>
        <p:spPr>
          <a:xfrm>
            <a:off x="0" y="1615169"/>
            <a:ext cx="9144000" cy="2409139"/>
          </a:xfrm>
          <a:prstGeom prst="rect">
            <a:avLst/>
          </a:prstGeom>
        </p:spPr>
      </p:pic>
    </p:spTree>
    <p:extLst>
      <p:ext uri="{BB962C8B-B14F-4D97-AF65-F5344CB8AC3E}">
        <p14:creationId xmlns:p14="http://schemas.microsoft.com/office/powerpoint/2010/main" val="386731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C8A608C-3052-4EBA-A5E9-F47FE123B134}"/>
              </a:ext>
            </a:extLst>
          </p:cNvPr>
          <p:cNvPicPr>
            <a:picLocks noChangeAspect="1"/>
          </p:cNvPicPr>
          <p:nvPr/>
        </p:nvPicPr>
        <p:blipFill rotWithShape="1">
          <a:blip r:embed="rId3">
            <a:duotone>
              <a:schemeClr val="accent3">
                <a:shade val="45000"/>
                <a:satMod val="135000"/>
              </a:schemeClr>
              <a:prstClr val="white"/>
            </a:duotone>
            <a:alphaModFix/>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2000"/>
                    </a14:imgEffect>
                  </a14:imgLayer>
                </a14:imgProps>
              </a:ext>
              <a:ext uri="{28A0092B-C50C-407E-A947-70E740481C1C}">
                <a14:useLocalDpi xmlns:a14="http://schemas.microsoft.com/office/drawing/2010/main" val="0"/>
              </a:ext>
            </a:extLst>
          </a:blip>
          <a:srcRect l="2102" t="16666" r="833" b="28660"/>
          <a:stretch/>
        </p:blipFill>
        <p:spPr>
          <a:xfrm>
            <a:off x="0" y="-3024"/>
            <a:ext cx="9144000" cy="901270"/>
          </a:xfrm>
          <a:prstGeom prst="rect">
            <a:avLst/>
          </a:prstGeom>
          <a:ln>
            <a:solidFill>
              <a:schemeClr val="accent3">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9784" y="164356"/>
            <a:ext cx="1242060" cy="563880"/>
          </a:xfrm>
          <a:prstGeom prst="rect">
            <a:avLst/>
          </a:prstGeom>
        </p:spPr>
      </p:pic>
      <p:sp>
        <p:nvSpPr>
          <p:cNvPr id="28" name="Rectangle 27">
            <a:extLst>
              <a:ext uri="{FF2B5EF4-FFF2-40B4-BE49-F238E27FC236}">
                <a16:creationId xmlns:a16="http://schemas.microsoft.com/office/drawing/2014/main" id="{D640AE65-FEB0-4258-99B6-72712E3BF5CE}"/>
              </a:ext>
            </a:extLst>
          </p:cNvPr>
          <p:cNvSpPr/>
          <p:nvPr/>
        </p:nvSpPr>
        <p:spPr>
          <a:xfrm>
            <a:off x="4685867" y="2888671"/>
            <a:ext cx="2057400" cy="313112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533AC665-3B7D-4392-987E-4D1FF3980E58}"/>
              </a:ext>
            </a:extLst>
          </p:cNvPr>
          <p:cNvSpPr/>
          <p:nvPr/>
        </p:nvSpPr>
        <p:spPr>
          <a:xfrm>
            <a:off x="6954982" y="2888673"/>
            <a:ext cx="2057400" cy="313112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E79F53F3-631C-4B45-BD2C-DCE5863A45B8}"/>
              </a:ext>
            </a:extLst>
          </p:cNvPr>
          <p:cNvSpPr txBox="1"/>
          <p:nvPr/>
        </p:nvSpPr>
        <p:spPr>
          <a:xfrm>
            <a:off x="2452397" y="-80254"/>
            <a:ext cx="41008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Midlothian ISD</a:t>
            </a:r>
          </a:p>
        </p:txBody>
      </p:sp>
      <p:sp>
        <p:nvSpPr>
          <p:cNvPr id="31" name="TextBox 30">
            <a:extLst>
              <a:ext uri="{FF2B5EF4-FFF2-40B4-BE49-F238E27FC236}">
                <a16:creationId xmlns:a16="http://schemas.microsoft.com/office/drawing/2014/main" id="{9B55E7F5-B92F-4393-8046-A47F5DF4BE12}"/>
              </a:ext>
            </a:extLst>
          </p:cNvPr>
          <p:cNvSpPr txBox="1"/>
          <p:nvPr/>
        </p:nvSpPr>
        <p:spPr>
          <a:xfrm>
            <a:off x="2548577" y="528181"/>
            <a:ext cx="390844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Trebuchet MS" panose="020B0603020202020204" pitchFamily="34" charset="0"/>
              </a:rPr>
              <a:t>1Q</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2022 Demographics Summary</a:t>
            </a:r>
          </a:p>
        </p:txBody>
      </p:sp>
      <p:sp>
        <p:nvSpPr>
          <p:cNvPr id="32" name="TextBox 31">
            <a:extLst>
              <a:ext uri="{FF2B5EF4-FFF2-40B4-BE49-F238E27FC236}">
                <a16:creationId xmlns:a16="http://schemas.microsoft.com/office/drawing/2014/main" id="{F7761CA3-33FA-4EB9-8310-E374ED8C4D08}"/>
              </a:ext>
            </a:extLst>
          </p:cNvPr>
          <p:cNvSpPr txBox="1"/>
          <p:nvPr/>
        </p:nvSpPr>
        <p:spPr>
          <a:xfrm>
            <a:off x="131618" y="962566"/>
            <a:ext cx="8898515" cy="50167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As of the 2021/22 SY, MISD </a:t>
            </a:r>
            <a:r>
              <a:rPr lang="en-US" sz="1400" dirty="0">
                <a:latin typeface="Trebuchet MS" panose="020B0603020202020204" pitchFamily="34" charset="0"/>
              </a:rPr>
              <a:t>had the 31</a:t>
            </a:r>
            <a:r>
              <a:rPr lang="en-US" sz="1400" baseline="30000" dirty="0">
                <a:latin typeface="Trebuchet MS" panose="020B0603020202020204" pitchFamily="34" charset="0"/>
              </a:rPr>
              <a:t>st</a:t>
            </a:r>
            <a:r>
              <a:rPr lang="en-US" sz="1400" dirty="0">
                <a:latin typeface="Trebuchet MS" panose="020B0603020202020204" pitchFamily="34" charset="0"/>
              </a:rPr>
              <a:t> largest enrollment among the 90 DFW public school districts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The </a:t>
            </a:r>
            <a:r>
              <a:rPr lang="en-US" sz="1400" dirty="0">
                <a:latin typeface="Trebuchet MS" panose="020B0603020202020204" pitchFamily="34" charset="0"/>
              </a:rPr>
              <a:t>district ranks 26</a:t>
            </a:r>
            <a:r>
              <a:rPr lang="en-US" sz="1400" baseline="30000" dirty="0">
                <a:latin typeface="Trebuchet MS" panose="020B0603020202020204" pitchFamily="34" charset="0"/>
              </a:rPr>
              <a:t>th</a:t>
            </a:r>
            <a:r>
              <a:rPr lang="en-US" sz="1400" dirty="0">
                <a:latin typeface="Trebuchet MS" panose="020B0603020202020204" pitchFamily="34" charset="0"/>
              </a:rPr>
              <a:t> in percentage enrollment growth over the past three years </a:t>
            </a:r>
            <a:r>
              <a:rPr lang="en-US" sz="1200" dirty="0">
                <a:latin typeface="Trebuchet MS" panose="020B0603020202020204" pitchFamily="34" charset="0"/>
              </a:rPr>
              <a:t>(among all DFW districts)</a:t>
            </a:r>
            <a:endParaRPr kumimoji="0" lang="en-US" sz="1400" b="0" i="0" u="none" strike="noStrike" kern="1200" cap="none" spc="0" normalizeH="0" baseline="0" noProof="0" dirty="0">
              <a:ln>
                <a:noFill/>
              </a:ln>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Rapid enrollment growth continues to be driven by record new home construction in </a:t>
            </a:r>
            <a:r>
              <a:rPr lang="en-US" sz="1400" dirty="0">
                <a:latin typeface="Trebuchet MS" panose="020B0603020202020204" pitchFamily="34" charset="0"/>
              </a:rPr>
              <a:t>MISD</a:t>
            </a:r>
            <a:endParaRPr kumimoji="0" lang="en-US" sz="1400" b="0" i="0" u="none" strike="noStrike" kern="1200" cap="none" spc="0" normalizeH="0" baseline="0" noProof="0" dirty="0">
              <a:ln>
                <a:noFill/>
              </a:ln>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Builders produced record activity </a:t>
            </a:r>
            <a:r>
              <a:rPr lang="en-US" sz="1400" dirty="0">
                <a:latin typeface="Trebuchet MS" panose="020B0603020202020204" pitchFamily="34" charset="0"/>
              </a:rPr>
              <a:t>in 1Q22 with 442 starts </a:t>
            </a:r>
            <a:endParaRPr kumimoji="0" lang="en-US" sz="1400" b="0" i="0" u="none" strike="noStrike" kern="1200" cap="none" spc="0" normalizeH="0" baseline="0" noProof="0" dirty="0">
              <a:ln>
                <a:noFill/>
              </a:ln>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Trebuchet MS" panose="020B0603020202020204" pitchFamily="34" charset="0"/>
              </a:rPr>
              <a:t>From 2Q21-1Q22</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homebuilders started 1,371 new homes and a record 994 homes were occupied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Trebuchet MS" pitchFamily="34" charset="0"/>
                <a:ea typeface="+mn-ea"/>
                <a:cs typeface="+mn-cs"/>
              </a:rPr>
              <a:t>District’s median new home price now stands at a record $</a:t>
            </a:r>
            <a:r>
              <a:rPr lang="en-US" sz="1400" kern="0" dirty="0">
                <a:latin typeface="Trebuchet MS" pitchFamily="34" charset="0"/>
              </a:rPr>
              <a:t>540,415</a:t>
            </a:r>
            <a:r>
              <a:rPr kumimoji="0" lang="en-US" sz="1400" b="0" i="0" u="none" strike="noStrike" kern="0" cap="none" spc="0" normalizeH="0" baseline="0" noProof="0" dirty="0">
                <a:ln>
                  <a:noFill/>
                </a:ln>
                <a:effectLst/>
                <a:uLnTx/>
                <a:uFillTx/>
                <a:latin typeface="Trebuchet MS" pitchFamily="34" charset="0"/>
                <a:ea typeface="+mn-ea"/>
                <a:cs typeface="+mn-cs"/>
              </a:rPr>
              <a:t> (+</a:t>
            </a:r>
            <a:r>
              <a:rPr lang="en-US" sz="1400" kern="0" dirty="0">
                <a:latin typeface="Trebuchet MS" pitchFamily="34" charset="0"/>
              </a:rPr>
              <a:t>41</a:t>
            </a:r>
            <a:r>
              <a:rPr kumimoji="0" lang="en-US" sz="1400" b="0" i="0" u="none" strike="noStrike" kern="0" cap="none" spc="0" normalizeH="0" baseline="0" noProof="0" dirty="0">
                <a:ln>
                  <a:noFill/>
                </a:ln>
                <a:effectLst/>
                <a:uLnTx/>
                <a:uFillTx/>
                <a:latin typeface="Trebuchet MS" pitchFamily="34" charset="0"/>
                <a:ea typeface="+mn-ea"/>
                <a:cs typeface="+mn-cs"/>
              </a:rPr>
              <a:t>% YoY) [DFW = $</a:t>
            </a:r>
            <a:r>
              <a:rPr lang="en-US" sz="1400" kern="0" dirty="0">
                <a:latin typeface="Trebuchet MS" pitchFamily="34" charset="0"/>
              </a:rPr>
              <a:t>406</a:t>
            </a:r>
            <a:r>
              <a:rPr kumimoji="0" lang="en-US" sz="1400" b="0" i="0" u="none" strike="noStrike" kern="0" cap="none" spc="0" normalizeH="0" baseline="0" noProof="0" dirty="0">
                <a:ln>
                  <a:noFill/>
                </a:ln>
                <a:effectLst/>
                <a:uLnTx/>
                <a:uFillTx/>
                <a:latin typeface="Trebuchet MS" pitchFamily="34" charset="0"/>
                <a:ea typeface="+mn-ea"/>
                <a:cs typeface="+mn-cs"/>
              </a:rPr>
              <a:t>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0" cap="none" spc="0" normalizeH="0" baseline="0" noProof="0" dirty="0">
                <a:ln>
                  <a:noFill/>
                </a:ln>
                <a:effectLst/>
                <a:uLnTx/>
                <a:uFillTx/>
                <a:latin typeface="Trebuchet MS" pitchFamily="34" charset="0"/>
                <a:ea typeface="+mn-ea"/>
                <a:cs typeface="+mn-cs"/>
              </a:rPr>
              <a:t>The recent housing surge </a:t>
            </a:r>
            <a:r>
              <a:rPr lang="en-US" sz="1400" kern="0" dirty="0">
                <a:latin typeface="Trebuchet MS" pitchFamily="34" charset="0"/>
              </a:rPr>
              <a:t>is mainly the result of a</a:t>
            </a:r>
            <a:r>
              <a:rPr kumimoji="0" lang="en-US" sz="1400" b="0" i="0" u="none" strike="noStrike" kern="0" cap="none" spc="0" normalizeH="0" baseline="0" noProof="0" dirty="0">
                <a:ln>
                  <a:noFill/>
                </a:ln>
                <a:effectLst/>
                <a:uLnTx/>
                <a:uFillTx/>
                <a:latin typeface="Trebuchet MS" pitchFamily="34" charset="0"/>
                <a:ea typeface="+mn-ea"/>
                <a:cs typeface="+mn-cs"/>
              </a:rPr>
              <a:t> 3</a:t>
            </a:r>
            <a:r>
              <a:rPr kumimoji="0" lang="en-US" sz="1400" b="0" i="0" u="none" strike="noStrike" kern="0" cap="none" spc="0" normalizeH="0" baseline="30000" noProof="0" dirty="0">
                <a:ln>
                  <a:noFill/>
                </a:ln>
                <a:effectLst/>
                <a:uLnTx/>
                <a:uFillTx/>
                <a:latin typeface="Trebuchet MS" pitchFamily="34" charset="0"/>
                <a:ea typeface="+mn-ea"/>
                <a:cs typeface="+mn-cs"/>
              </a:rPr>
              <a:t>rd</a:t>
            </a:r>
            <a:r>
              <a:rPr lang="en-US" sz="1400" kern="0" dirty="0">
                <a:latin typeface="Trebuchet MS" pitchFamily="34" charset="0"/>
              </a:rPr>
              <a:t> growth area emerging in the northwest/Grand Prairie portion of the district (Vitovsky ES zone); starts in this area are up 173% since 2020</a:t>
            </a:r>
            <a:endParaRPr kumimoji="0" lang="en-US" sz="1400" b="0" i="0" u="none" strike="noStrike" kern="0" cap="none" spc="0" normalizeH="0" baseline="0" noProof="0" dirty="0">
              <a:ln>
                <a:noFill/>
              </a:ln>
              <a:effectLst/>
              <a:uLnTx/>
              <a:uFillTx/>
              <a:latin typeface="Trebuchet MS"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Developers delivered another 1,087 new single-family (SF) lots in MISD </a:t>
            </a:r>
            <a:r>
              <a:rPr lang="en-US" sz="1400" dirty="0">
                <a:latin typeface="Trebuchet MS" panose="020B0603020202020204" pitchFamily="34" charset="0"/>
              </a:rPr>
              <a:t>from 2Q21-1Q22</a:t>
            </a:r>
            <a:endParaRPr kumimoji="0" lang="en-US" sz="1400" b="0" i="0" u="none" strike="noStrike" kern="1200" cap="none" spc="0" normalizeH="0" baseline="0" noProof="0" dirty="0">
              <a:ln>
                <a:noFill/>
              </a:ln>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latin typeface="Trebuchet MS" pitchFamily="34" charset="0"/>
                <a:cs typeface="Calibri" pitchFamily="34" charset="0"/>
              </a:rPr>
              <a:t>1,160</a:t>
            </a:r>
            <a:r>
              <a:rPr kumimoji="0" lang="en-US" sz="1400" b="0" i="0" u="none" strike="noStrike" kern="1200" cap="none" spc="0" normalizeH="0" baseline="0" noProof="0" dirty="0">
                <a:ln>
                  <a:noFill/>
                </a:ln>
                <a:effectLst/>
                <a:uLnTx/>
                <a:uFillTx/>
                <a:latin typeface="Trebuchet MS" pitchFamily="34" charset="0"/>
                <a:ea typeface="+mn-ea"/>
                <a:cs typeface="Calibri" pitchFamily="34" charset="0"/>
              </a:rPr>
              <a:t> total homes currently in production (started but not complete/occupied)</a:t>
            </a:r>
            <a:endParaRPr kumimoji="0" lang="en-US" sz="1400" b="0" i="0" u="none" strike="noStrike" kern="1200" cap="none" spc="0" normalizeH="0" baseline="0" noProof="0" dirty="0">
              <a:ln>
                <a:noFill/>
              </a:ln>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1,292 vacant SF lots were remaining at </a:t>
            </a:r>
            <a:r>
              <a:rPr lang="en-US" sz="1400" dirty="0">
                <a:latin typeface="Trebuchet MS" panose="020B0603020202020204" pitchFamily="34" charset="0"/>
              </a:rPr>
              <a:t>month-</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end March 2022</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A record 2,871 SF lots are currently under development in the district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Developers are planning </a:t>
            </a:r>
            <a:r>
              <a:rPr lang="en-US" sz="1400" dirty="0">
                <a:latin typeface="Trebuchet MS" panose="020B0603020202020204" pitchFamily="34" charset="0"/>
              </a:rPr>
              <a:t>over</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a:t>
            </a:r>
            <a:r>
              <a:rPr lang="en-US" sz="1400" dirty="0">
                <a:latin typeface="Trebuchet MS" panose="020B0603020202020204" pitchFamily="34" charset="0"/>
              </a:rPr>
              <a:t>20</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,000 additional future SF lots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MISD on pace for 6,200+ new homes occupied by Fall 2026 and 13,000 homes by Fall 2031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New home subdivisions in MISD are currently yielding 0.65 enrolled students per home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Apartments in MISD are currently yielding 0.25 enrolled students per unit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Residential growth is expected to keep annual enrollment growth near 5% per year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If enrollment growth averages </a:t>
            </a:r>
            <a:r>
              <a:rPr lang="en-US" sz="1400" dirty="0">
                <a:latin typeface="Trebuchet MS" panose="020B0603020202020204" pitchFamily="34" charset="0"/>
              </a:rPr>
              <a:t>5.0</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over the next five years (Moderate Scenario), MISD would surpass 13,000 students </a:t>
            </a:r>
            <a:r>
              <a:rPr lang="en-US" sz="1400" dirty="0">
                <a:latin typeface="Trebuchet MS" panose="020B0603020202020204" pitchFamily="34" charset="0"/>
              </a:rPr>
              <a:t>by</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2026/27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Over the next 10 years, the district could add nearly </a:t>
            </a:r>
            <a:r>
              <a:rPr lang="en-US" sz="1400" dirty="0">
                <a:latin typeface="Trebuchet MS" panose="020B0603020202020204" pitchFamily="34" charset="0"/>
              </a:rPr>
              <a:t>6,500</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students if the annual growth rate averages </a:t>
            </a:r>
            <a:r>
              <a:rPr lang="en-US" sz="1400" dirty="0">
                <a:latin typeface="Trebuchet MS" panose="020B0603020202020204" pitchFamily="34" charset="0"/>
              </a:rPr>
              <a:t>5</a:t>
            </a:r>
            <a:r>
              <a:rPr kumimoji="0" lang="en-US" sz="1400" b="0" i="0" u="none" strike="noStrike" kern="1200" cap="none" spc="0" normalizeH="0" baseline="0" noProof="0" dirty="0">
                <a:ln>
                  <a:noFill/>
                </a:ln>
                <a:effectLst/>
                <a:uLnTx/>
                <a:uFillTx/>
                <a:latin typeface="Trebuchet MS" panose="020B0603020202020204" pitchFamily="34" charset="0"/>
                <a:ea typeface="+mn-ea"/>
                <a:cs typeface="+mn-cs"/>
              </a:rPr>
              <a:t>% (Fall 2031 = 16,900)</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A93F56EB-6DC5-432F-A407-3DDC973A38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126337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5817262"/>
            <a:ext cx="9144000" cy="1076587"/>
          </a:xfrm>
          <a:prstGeom prst="rect">
            <a:avLst/>
          </a:prstGeom>
        </p:spPr>
      </p:pic>
      <p:sp>
        <p:nvSpPr>
          <p:cNvPr id="46084" name="Text Box 8"/>
          <p:cNvSpPr txBox="1">
            <a:spLocks noChangeArrowheads="1"/>
          </p:cNvSpPr>
          <p:nvPr/>
        </p:nvSpPr>
        <p:spPr bwMode="auto">
          <a:xfrm>
            <a:off x="3370884" y="5696097"/>
            <a:ext cx="26564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220011"/>
                </a:solidFill>
                <a:effectLst/>
                <a:uLnTx/>
                <a:uFillTx/>
                <a:latin typeface="Trebuchet MS" pitchFamily="34" charset="0"/>
                <a:ea typeface="+mn-ea"/>
                <a:cs typeface="+mn-cs"/>
              </a:rPr>
              <a:t>Copyright 2022 School District Strategies.</a:t>
            </a:r>
          </a:p>
        </p:txBody>
      </p:sp>
      <p:sp>
        <p:nvSpPr>
          <p:cNvPr id="46085" name="Rectangle 9"/>
          <p:cNvSpPr>
            <a:spLocks noChangeArrowheads="1"/>
          </p:cNvSpPr>
          <p:nvPr/>
        </p:nvSpPr>
        <p:spPr bwMode="auto">
          <a:xfrm>
            <a:off x="176212" y="2797363"/>
            <a:ext cx="88915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20011"/>
              </a:solidFill>
              <a:effectLst/>
              <a:uLnTx/>
              <a:uFillTx/>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20011"/>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Although School District Strategies (SDS) has used commercially reasonable efforts to obtain information from sources it believes to be reliable and accurate, SDS does not guarantee the accuracy or completeness of such information.  Information presented in this report represents SDS’s estimates as of the date of the report and is subject to change without notice.  This report is not intended as a recommendation or endorsement of any action taken by you or any third party in regard to the subject matter of this report or any other real estate activity.  SDS WILL HAVE NO LIABILITY FOR INDIRECT, INCIDENTAL, CONSEQUENTIAL, OR SPECIAL DAMAGES, INCLUDING (BUT NOT LIMITED TO) LOST PROFITS, OR DIMINUTION IN VALUE OF YOUR BUSINESS OR PROPERTY, ARISING FROM OR RELATING TO SDS’S SERVICES HEREUNDER, REGARDLESS OF ANY NOTICE OF THE POSSIBILITY OF SUCH DAMAGES AND WHETHER OR NOT SUCH DAMAGES ARE REASONABLE OR FORESEEABLE UNDER THE APPLICABLE CIRCUMSTANCES.  SDS’S LIABILITY ON ANY CLAIM OF ANY KIND, INCLUDING NEGLIGENCE, FOR ANY LOSS OR DAMAGE ARISING OUT OF, CONNECTED WITH, OR RESULTING FROM THIS REPORT OR THE SERVICES PROVIDED BY SDS SHALL IN NO SINGLE CASE, OR IN THE AGGREGATE, EXCEED THE AMOUNTS ACTUALLY PAID TO SDS IN CONNECTION WITH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The following contingencies and limiting conditions are noted as fundamental assumptions that may affect the accuracy or validity of the analysis and conclusions set forth in this report.  Specifically, the parties assume: that the Dallas/Fort Worth metropolitan area, the State of Texas, and the nation as a whole will not suffer any major economic shock during the time period of the forecast contained in this report; that general population levels will continue to increase at or above the rate forecast; that the public and third party sources of statistical data and estimates used in this analysis are accurate and complete in all material respects, and that such information is a reasonable resource for project planning purposes; the proposed real estate development projects described herein, when completed, will be designed, promoted, and managed in a manner that will have an impact on the local market that is reasonably consistent with other similar projects in the past; and that the recommendations set forth in this report will be acted upon within a reasonable period of time to preclude major changes in the factual conditions evaluated.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20011"/>
              </a:solidFill>
              <a:effectLst/>
              <a:uLnTx/>
              <a:uFillTx/>
              <a:latin typeface="Trebuchet MS" pitchFamily="34" charset="0"/>
              <a:ea typeface="+mn-ea"/>
              <a:cs typeface="Calibri" pitchFamily="34" charset="0"/>
            </a:endParaRPr>
          </a:p>
        </p:txBody>
      </p:sp>
      <p:sp>
        <p:nvSpPr>
          <p:cNvPr id="8" name="Rectangle 9"/>
          <p:cNvSpPr>
            <a:spLocks noChangeArrowheads="1"/>
          </p:cNvSpPr>
          <p:nvPr/>
        </p:nvSpPr>
        <p:spPr bwMode="auto">
          <a:xfrm>
            <a:off x="2052722" y="1175900"/>
            <a:ext cx="5292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220011"/>
              </a:solidFill>
              <a:effectLst/>
              <a:uLnTx/>
              <a:uFillTx/>
              <a:latin typeface="Calibri"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20011"/>
              </a:solidFill>
              <a:effectLst/>
              <a:uLnTx/>
              <a:uFillTx/>
              <a:latin typeface="Trebuchet MS"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20011"/>
                </a:solidFill>
                <a:effectLst/>
                <a:uLnTx/>
                <a:uFillTx/>
                <a:latin typeface="Trebuchet MS" pitchFamily="34" charset="0"/>
                <a:ea typeface="+mn-ea"/>
                <a:cs typeface="+mn-cs"/>
              </a:rPr>
              <a:t>16980 Dallas Parkway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20011"/>
                </a:solidFill>
                <a:effectLst/>
                <a:uLnTx/>
                <a:uFillTx/>
                <a:latin typeface="Trebuchet MS" pitchFamily="34" charset="0"/>
                <a:ea typeface="+mn-ea"/>
                <a:cs typeface="+mn-cs"/>
              </a:rPr>
              <a:t>Suite 101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20011"/>
                </a:solidFill>
                <a:effectLst/>
                <a:uLnTx/>
                <a:uFillTx/>
                <a:latin typeface="Trebuchet MS" pitchFamily="34" charset="0"/>
                <a:ea typeface="+mn-ea"/>
                <a:cs typeface="+mn-cs"/>
              </a:rPr>
              <a:t>Dallas, Texas 75248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220011"/>
              </a:solidFill>
              <a:effectLst/>
              <a:uLnTx/>
              <a:uFillTx/>
              <a:latin typeface="Trebuchet MS"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220011"/>
                </a:solidFill>
                <a:effectLst/>
                <a:uLnTx/>
                <a:uFillTx/>
                <a:latin typeface="Trebuchet MS" pitchFamily="34" charset="0"/>
                <a:ea typeface="+mn-ea"/>
                <a:cs typeface="+mn-cs"/>
              </a:rPr>
              <a:t>www.schooldistrictstrategies.com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762" y="304800"/>
            <a:ext cx="2366682" cy="1375442"/>
          </a:xfrm>
          <a:prstGeom prst="rect">
            <a:avLst/>
          </a:prstGeom>
        </p:spPr>
      </p:pic>
      <p:sp>
        <p:nvSpPr>
          <p:cNvPr id="2" name="Slide Number Placeholder 1">
            <a:extLst>
              <a:ext uri="{FF2B5EF4-FFF2-40B4-BE49-F238E27FC236}">
                <a16:creationId xmlns:a16="http://schemas.microsoft.com/office/drawing/2014/main" id="{2AD783AA-30EA-4DB1-8E9F-C564E48259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65485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381000"/>
          </a:xfrm>
        </p:spPr>
        <p:txBody>
          <a:bodyPr>
            <a:noAutofit/>
          </a:bodyPr>
          <a:lstStyle/>
          <a:p>
            <a:pPr algn="l"/>
            <a:r>
              <a:rPr lang="en-US" sz="2600" dirty="0">
                <a:solidFill>
                  <a:schemeClr val="tx1"/>
                </a:solidFill>
                <a:latin typeface="Trebuchet MS" pitchFamily="34" charset="0"/>
              </a:rPr>
              <a:t>DFW: </a:t>
            </a:r>
            <a:r>
              <a:rPr lang="en-US" sz="2600" dirty="0">
                <a:solidFill>
                  <a:schemeClr val="tx1"/>
                </a:solidFill>
              </a:rPr>
              <a:t>NEW HOME </a:t>
            </a:r>
            <a:r>
              <a:rPr lang="en-US" sz="2600" dirty="0">
                <a:solidFill>
                  <a:schemeClr val="tx1"/>
                </a:solidFill>
                <a:latin typeface="Trebuchet MS" pitchFamily="34" charset="0"/>
              </a:rPr>
              <a:t>STARTS, CLOSINGS &amp; LOT DELIVERIES </a:t>
            </a:r>
          </a:p>
        </p:txBody>
      </p:sp>
      <p:graphicFrame>
        <p:nvGraphicFramePr>
          <p:cNvPr id="4" name="Chart 3"/>
          <p:cNvGraphicFramePr>
            <a:graphicFrameLocks/>
          </p:cNvGraphicFramePr>
          <p:nvPr/>
        </p:nvGraphicFramePr>
        <p:xfrm>
          <a:off x="0" y="700223"/>
          <a:ext cx="9144000" cy="516064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A94ED72D-B9B7-41FA-816B-87556FA3D5EE}"/>
              </a:ext>
            </a:extLst>
          </p:cNvPr>
          <p:cNvSpPr>
            <a:spLocks noChangeArrowheads="1"/>
          </p:cNvSpPr>
          <p:nvPr/>
        </p:nvSpPr>
        <p:spPr bwMode="auto">
          <a:xfrm>
            <a:off x="7772400" y="123676"/>
            <a:ext cx="1219170" cy="106247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2075" tIns="46038" rIns="92075" bIns="46038">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Trebuchet MS" pitchFamily="34" charset="0"/>
                <a:ea typeface="+mn-ea"/>
                <a:cs typeface="+mn-cs"/>
              </a:rPr>
              <a:t>Gap between start and closing pace </a:t>
            </a:r>
            <a:r>
              <a:rPr kumimoji="0" lang="en-US" sz="900" b="0" i="0" u="none" strike="noStrike" kern="1200" cap="none" spc="0" normalizeH="0" baseline="0" noProof="0" dirty="0">
                <a:ln>
                  <a:noFill/>
                </a:ln>
                <a:solidFill>
                  <a:prstClr val="black"/>
                </a:solidFill>
                <a:effectLst/>
                <a:uLnTx/>
                <a:uFillTx/>
                <a:latin typeface="Trebuchet MS" pitchFamily="34" charset="0"/>
                <a:ea typeface="+mn-ea"/>
                <a:cs typeface="+mn-cs"/>
              </a:rPr>
              <a:t>provides clear illustration of labor and supply constraints present in market</a:t>
            </a:r>
            <a:endParaRPr kumimoji="0" lang="en-US" sz="900" b="0" i="0" u="none" strike="noStrike" kern="0" cap="none" spc="0" normalizeH="0" baseline="0" noProof="0" dirty="0">
              <a:ln>
                <a:noFill/>
              </a:ln>
              <a:solidFill>
                <a:prstClr val="black"/>
              </a:solidFill>
              <a:effectLst/>
              <a:uLnTx/>
              <a:uFillTx/>
              <a:latin typeface="Trebuchet MS" pitchFamily="34" charset="0"/>
              <a:ea typeface="+mn-ea"/>
              <a:cs typeface="+mn-cs"/>
            </a:endParaRPr>
          </a:p>
        </p:txBody>
      </p:sp>
      <p:sp>
        <p:nvSpPr>
          <p:cNvPr id="3" name="Slide Number Placeholder 2">
            <a:extLst>
              <a:ext uri="{FF2B5EF4-FFF2-40B4-BE49-F238E27FC236}">
                <a16:creationId xmlns:a16="http://schemas.microsoft.com/office/drawing/2014/main" id="{E6368C41-C3CC-43A0-309D-5F64580F1D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6" name="Picture 5">
            <a:extLst>
              <a:ext uri="{FF2B5EF4-FFF2-40B4-BE49-F238E27FC236}">
                <a16:creationId xmlns:a16="http://schemas.microsoft.com/office/drawing/2014/main" id="{69B84D88-54A0-B22C-7B6B-945B1BD90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
        <p:nvSpPr>
          <p:cNvPr id="7" name="Rectangle 6">
            <a:extLst>
              <a:ext uri="{FF2B5EF4-FFF2-40B4-BE49-F238E27FC236}">
                <a16:creationId xmlns:a16="http://schemas.microsoft.com/office/drawing/2014/main" id="{82F51190-A0C4-1F5C-691E-DF7357BFF269}"/>
              </a:ext>
            </a:extLst>
          </p:cNvPr>
          <p:cNvSpPr/>
          <p:nvPr/>
        </p:nvSpPr>
        <p:spPr>
          <a:xfrm>
            <a:off x="5592771" y="3868082"/>
            <a:ext cx="2622888" cy="461665"/>
          </a:xfrm>
          <a:prstGeom prst="rect">
            <a:avLst/>
          </a:prstGeom>
          <a:solidFill>
            <a:srgbClr val="FFFF00"/>
          </a:solidFill>
          <a:ln>
            <a:solidFill>
              <a:srgbClr val="0000FF"/>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1" u="none" strike="noStrike" kern="1200" cap="none" spc="0" normalizeH="0" baseline="0" noProof="0" dirty="0">
                <a:ln>
                  <a:noFill/>
                </a:ln>
                <a:solidFill>
                  <a:srgbClr val="0000FF"/>
                </a:solidFill>
                <a:effectLst/>
                <a:uLnTx/>
                <a:uFillTx/>
                <a:latin typeface="Trebuchet MS" panose="020B0603020202020204" pitchFamily="34" charset="0"/>
                <a:ea typeface="+mn-ea"/>
                <a:cs typeface="+mn-cs"/>
              </a:rPr>
              <a:t>Record new home construction in DFW continues from 2Q21-1Q22</a:t>
            </a:r>
            <a:endParaRPr kumimoji="0" lang="en-US" sz="1400" b="1" i="1" u="sng" strike="noStrike" kern="1200" cap="none" spc="0" normalizeH="0" baseline="0" noProof="0" dirty="0">
              <a:ln>
                <a:noFill/>
              </a:ln>
              <a:solidFill>
                <a:srgbClr val="0000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87151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78" y="396081"/>
            <a:ext cx="8458200" cy="334962"/>
          </a:xfrm>
        </p:spPr>
        <p:txBody>
          <a:bodyPr>
            <a:noAutofit/>
          </a:bodyPr>
          <a:lstStyle/>
          <a:p>
            <a:pPr algn="l"/>
            <a:r>
              <a:rPr lang="en-US" sz="2400" dirty="0">
                <a:solidFill>
                  <a:schemeClr val="tx1"/>
                </a:solidFill>
                <a:latin typeface="Trebuchet MS" pitchFamily="34" charset="0"/>
              </a:rPr>
              <a:t>GROWTH DRIVERS:</a:t>
            </a:r>
            <a:br>
              <a:rPr lang="en-US" sz="2400" dirty="0">
                <a:solidFill>
                  <a:schemeClr val="tx1"/>
                </a:solidFill>
                <a:latin typeface="Trebuchet MS" pitchFamily="34" charset="0"/>
              </a:rPr>
            </a:br>
            <a:r>
              <a:rPr lang="en-US" sz="2400" dirty="0">
                <a:solidFill>
                  <a:schemeClr val="tx1"/>
                </a:solidFill>
                <a:latin typeface="Trebuchet MS" pitchFamily="34" charset="0"/>
              </a:rPr>
              <a:t>1Q22 DFW HOUSING MARKET: A MARKET IN TRANSITION</a:t>
            </a:r>
          </a:p>
        </p:txBody>
      </p:sp>
      <p:sp>
        <p:nvSpPr>
          <p:cNvPr id="4" name="Content Placeholder 3">
            <a:extLst>
              <a:ext uri="{FF2B5EF4-FFF2-40B4-BE49-F238E27FC236}">
                <a16:creationId xmlns:a16="http://schemas.microsoft.com/office/drawing/2014/main" id="{C8669B9B-2FA3-4ED6-9C9F-2952E9B1504A}"/>
              </a:ext>
            </a:extLst>
          </p:cNvPr>
          <p:cNvSpPr>
            <a:spLocks noGrp="1"/>
          </p:cNvSpPr>
          <p:nvPr>
            <p:ph sz="half" idx="2"/>
          </p:nvPr>
        </p:nvSpPr>
        <p:spPr>
          <a:xfrm>
            <a:off x="4065679" y="672505"/>
            <a:ext cx="4648200" cy="5188131"/>
          </a:xfrm>
        </p:spPr>
        <p:txBody>
          <a:bodyPr>
            <a:normAutofit/>
          </a:bodyPr>
          <a:lstStyle/>
          <a:p>
            <a:endParaRPr lang="en-US" sz="2000" dirty="0"/>
          </a:p>
          <a:p>
            <a:pPr marL="0" indent="0">
              <a:buNone/>
            </a:pPr>
            <a:endParaRPr lang="en-US" sz="2000" dirty="0"/>
          </a:p>
        </p:txBody>
      </p:sp>
      <p:sp>
        <p:nvSpPr>
          <p:cNvPr id="6" name="Content Placeholder 5">
            <a:extLst>
              <a:ext uri="{FF2B5EF4-FFF2-40B4-BE49-F238E27FC236}">
                <a16:creationId xmlns:a16="http://schemas.microsoft.com/office/drawing/2014/main" id="{0D33F532-FCC9-4F37-91A4-6244F06C56D6}"/>
              </a:ext>
            </a:extLst>
          </p:cNvPr>
          <p:cNvSpPr>
            <a:spLocks noGrp="1"/>
          </p:cNvSpPr>
          <p:nvPr>
            <p:ph sz="half" idx="1"/>
          </p:nvPr>
        </p:nvSpPr>
        <p:spPr>
          <a:xfrm>
            <a:off x="713439" y="1289670"/>
            <a:ext cx="8162478" cy="5297074"/>
          </a:xfrm>
        </p:spPr>
        <p:txBody>
          <a:bodyPr>
            <a:normAutofit/>
          </a:bodyPr>
          <a:lstStyle/>
          <a:p>
            <a:pPr marL="0" indent="0">
              <a:buNone/>
            </a:pPr>
            <a:r>
              <a:rPr lang="en-US" sz="2400" b="1" i="1" dirty="0">
                <a:solidFill>
                  <a:srgbClr val="00391F"/>
                </a:solidFill>
              </a:rPr>
              <a:t>Two Headline Stories Affecting the Housing Market</a:t>
            </a:r>
          </a:p>
          <a:p>
            <a:pPr marL="0" indent="0">
              <a:buNone/>
            </a:pPr>
            <a:endParaRPr lang="en-US" sz="1050" b="1" i="1" dirty="0">
              <a:solidFill>
                <a:srgbClr val="00391F"/>
              </a:solidFill>
            </a:endParaRPr>
          </a:p>
          <a:p>
            <a:r>
              <a:rPr lang="en-US" sz="2000" b="1" i="1" dirty="0">
                <a:solidFill>
                  <a:schemeClr val="tx1"/>
                </a:solidFill>
              </a:rPr>
              <a:t>30-Yr Mortgage Rate Climbs Over 200 basis points in first 4 months of 2022</a:t>
            </a:r>
          </a:p>
          <a:p>
            <a:pPr lvl="1"/>
            <a:r>
              <a:rPr lang="en-US" sz="1800" dirty="0">
                <a:solidFill>
                  <a:schemeClr val="tx1"/>
                </a:solidFill>
              </a:rPr>
              <a:t>When combined with surging house prices, affordability challenges rapidly emerge</a:t>
            </a:r>
          </a:p>
          <a:p>
            <a:pPr lvl="1"/>
            <a:endParaRPr lang="en-US" sz="1800" dirty="0">
              <a:solidFill>
                <a:schemeClr val="tx1"/>
              </a:solidFill>
            </a:endParaRPr>
          </a:p>
          <a:p>
            <a:r>
              <a:rPr lang="en-US" sz="2000" b="1" i="1" dirty="0">
                <a:solidFill>
                  <a:schemeClr val="tx1"/>
                </a:solidFill>
              </a:rPr>
              <a:t>Builders &amp; Developers deal with 30-40% increases in lot development costs</a:t>
            </a:r>
          </a:p>
          <a:p>
            <a:pPr lvl="1"/>
            <a:r>
              <a:rPr lang="en-US" sz="1800" dirty="0">
                <a:solidFill>
                  <a:schemeClr val="tx1"/>
                </a:solidFill>
              </a:rPr>
              <a:t>Push to resupply market with lots leads to record # of lots U/D, but also massive inflation and protracted cycle times</a:t>
            </a:r>
          </a:p>
          <a:p>
            <a:pPr lvl="1"/>
            <a:endParaRPr lang="en-US" sz="1800" b="1" i="1" dirty="0"/>
          </a:p>
        </p:txBody>
      </p:sp>
      <p:sp>
        <p:nvSpPr>
          <p:cNvPr id="3" name="Slide Number Placeholder 2">
            <a:extLst>
              <a:ext uri="{FF2B5EF4-FFF2-40B4-BE49-F238E27FC236}">
                <a16:creationId xmlns:a16="http://schemas.microsoft.com/office/drawing/2014/main" id="{BAC4BFF4-D4AE-B1D4-2476-603CCC7B07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520F2-DDB6-4D09-BB62-52FF5A0FF7CD}" type="slidenum">
              <a:rPr kumimoji="0" lang="en-US" sz="1200" b="1"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black">
                  <a:tint val="75000"/>
                </a:prstClr>
              </a:solidFill>
              <a:effectLst/>
              <a:uLnTx/>
              <a:uFillTx/>
              <a:latin typeface="Trebuchet MS" pitchFamily="34" charset="0"/>
              <a:ea typeface="+mn-ea"/>
              <a:cs typeface="+mn-cs"/>
            </a:endParaRPr>
          </a:p>
        </p:txBody>
      </p:sp>
      <p:pic>
        <p:nvPicPr>
          <p:cNvPr id="8" name="Picture 7">
            <a:extLst>
              <a:ext uri="{FF2B5EF4-FFF2-40B4-BE49-F238E27FC236}">
                <a16:creationId xmlns:a16="http://schemas.microsoft.com/office/drawing/2014/main" id="{7860E6A0-4A11-58FE-8CDA-164893809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207516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14386" y="604972"/>
          <a:ext cx="8992400" cy="50527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3400" y="152400"/>
            <a:ext cx="8077200" cy="452572"/>
          </a:xfrm>
        </p:spPr>
        <p:txBody>
          <a:bodyPr>
            <a:noAutofit/>
          </a:bodyPr>
          <a:lstStyle/>
          <a:p>
            <a:pPr algn="l"/>
            <a:r>
              <a:rPr lang="en-US" sz="2800" dirty="0">
                <a:solidFill>
                  <a:srgbClr val="003768"/>
                </a:solidFill>
                <a:latin typeface="Trebuchet MS" pitchFamily="34" charset="0"/>
              </a:rPr>
              <a:t> </a:t>
            </a:r>
            <a:r>
              <a:rPr lang="en-US" sz="2600" dirty="0">
                <a:solidFill>
                  <a:schemeClr val="tx1"/>
                </a:solidFill>
                <a:latin typeface="Trebuchet MS" pitchFamily="34" charset="0"/>
              </a:rPr>
              <a:t>30-YEAR MORTGAGE RATE</a:t>
            </a:r>
          </a:p>
        </p:txBody>
      </p:sp>
      <p:sp>
        <p:nvSpPr>
          <p:cNvPr id="5" name="Rectangle 4"/>
          <p:cNvSpPr>
            <a:spLocks noChangeArrowheads="1"/>
          </p:cNvSpPr>
          <p:nvPr/>
        </p:nvSpPr>
        <p:spPr bwMode="auto">
          <a:xfrm>
            <a:off x="114386" y="4835150"/>
            <a:ext cx="3124200" cy="381000"/>
          </a:xfrm>
          <a:prstGeom prst="rect">
            <a:avLst/>
          </a:prstGeom>
          <a:noFill/>
          <a:ln w="9525">
            <a:noFill/>
            <a:miter lim="800000"/>
            <a:headEnd/>
            <a:tailEnd/>
          </a:ln>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Trebuchet MS" pitchFamily="34" charset="0"/>
                <a:ea typeface="+mn-ea"/>
                <a:cs typeface="Arial" charset="0"/>
              </a:rPr>
              <a:t>Source:  Freddie Mac</a:t>
            </a:r>
          </a:p>
        </p:txBody>
      </p:sp>
      <p:sp>
        <p:nvSpPr>
          <p:cNvPr id="6" name="Text Box 5"/>
          <p:cNvSpPr txBox="1">
            <a:spLocks noChangeArrowheads="1"/>
          </p:cNvSpPr>
          <p:nvPr/>
        </p:nvSpPr>
        <p:spPr bwMode="auto">
          <a:xfrm>
            <a:off x="5791199" y="929981"/>
            <a:ext cx="2590800" cy="110799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rebuchet MS" pitchFamily="34" charset="0"/>
                <a:ea typeface="+mn-ea"/>
                <a:cs typeface="+mn-cs"/>
              </a:rPr>
              <a:t>May 5, 2022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FF"/>
                </a:solidFill>
                <a:effectLst/>
                <a:uLnTx/>
                <a:uFillTx/>
                <a:latin typeface="Trebuchet MS" pitchFamily="34" charset="0"/>
                <a:ea typeface="+mn-ea"/>
                <a:cs typeface="+mn-cs"/>
              </a:rPr>
              <a:t>30YR : 5.27%</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rebuchet MS" pitchFamily="34" charset="0"/>
                <a:ea typeface="+mn-ea"/>
                <a:cs typeface="+mn-cs"/>
              </a:rPr>
              <a:t>15YR : 4.52%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Trebuchet MS" pitchFamily="34" charset="0"/>
                <a:ea typeface="+mn-ea"/>
                <a:cs typeface="+mn-cs"/>
              </a:rPr>
              <a:t>1YR ARM : 3.96%</a:t>
            </a:r>
          </a:p>
        </p:txBody>
      </p:sp>
      <p:sp>
        <p:nvSpPr>
          <p:cNvPr id="7" name="Text Box 6"/>
          <p:cNvSpPr txBox="1">
            <a:spLocks noChangeArrowheads="1"/>
          </p:cNvSpPr>
          <p:nvPr/>
        </p:nvSpPr>
        <p:spPr bwMode="auto">
          <a:xfrm>
            <a:off x="394580" y="776751"/>
            <a:ext cx="304800" cy="3667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cxnSp>
        <p:nvCxnSpPr>
          <p:cNvPr id="11" name="Straight Arrow Connector 10">
            <a:extLst>
              <a:ext uri="{FF2B5EF4-FFF2-40B4-BE49-F238E27FC236}">
                <a16:creationId xmlns:a16="http://schemas.microsoft.com/office/drawing/2014/main" id="{428C7A99-6CE1-403F-8A46-8CC7EFADF811}"/>
              </a:ext>
            </a:extLst>
          </p:cNvPr>
          <p:cNvCxnSpPr>
            <a:cxnSpLocks/>
            <a:stCxn id="10" idx="3"/>
          </p:cNvCxnSpPr>
          <p:nvPr/>
        </p:nvCxnSpPr>
        <p:spPr>
          <a:xfrm>
            <a:off x="7222651" y="4960248"/>
            <a:ext cx="520117" cy="130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5">
            <a:extLst>
              <a:ext uri="{FF2B5EF4-FFF2-40B4-BE49-F238E27FC236}">
                <a16:creationId xmlns:a16="http://schemas.microsoft.com/office/drawing/2014/main" id="{399B5F84-748D-47B9-AAC4-05EFEDC4CCC2}"/>
              </a:ext>
            </a:extLst>
          </p:cNvPr>
          <p:cNvSpPr txBox="1">
            <a:spLocks noChangeArrowheads="1"/>
          </p:cNvSpPr>
          <p:nvPr/>
        </p:nvSpPr>
        <p:spPr bwMode="auto">
          <a:xfrm>
            <a:off x="4631851" y="4829443"/>
            <a:ext cx="25908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Trebuchet MS" pitchFamily="34" charset="0"/>
                <a:ea typeface="+mn-ea"/>
                <a:cs typeface="+mn-cs"/>
              </a:rPr>
              <a:t>Record Low on 1/7/21 at 2.65%</a:t>
            </a:r>
          </a:p>
        </p:txBody>
      </p:sp>
      <p:sp>
        <p:nvSpPr>
          <p:cNvPr id="4" name="TextBox 3">
            <a:extLst>
              <a:ext uri="{FF2B5EF4-FFF2-40B4-BE49-F238E27FC236}">
                <a16:creationId xmlns:a16="http://schemas.microsoft.com/office/drawing/2014/main" id="{38E573D4-2BB4-44D1-8381-D097EB2DAA50}"/>
              </a:ext>
            </a:extLst>
          </p:cNvPr>
          <p:cNvSpPr txBox="1"/>
          <p:nvPr/>
        </p:nvSpPr>
        <p:spPr>
          <a:xfrm>
            <a:off x="5699585" y="2186081"/>
            <a:ext cx="2774029"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FF"/>
                </a:solidFill>
                <a:effectLst/>
                <a:uLnTx/>
                <a:uFillTx/>
                <a:latin typeface="Calibri"/>
                <a:ea typeface="+mn-ea"/>
                <a:cs typeface="+mn-cs"/>
              </a:rPr>
              <a:t>Highest Mortgage Rates Since 2009</a:t>
            </a:r>
          </a:p>
        </p:txBody>
      </p:sp>
      <p:sp>
        <p:nvSpPr>
          <p:cNvPr id="8" name="Slide Number Placeholder 7">
            <a:extLst>
              <a:ext uri="{FF2B5EF4-FFF2-40B4-BE49-F238E27FC236}">
                <a16:creationId xmlns:a16="http://schemas.microsoft.com/office/drawing/2014/main" id="{706F86AB-3A3D-BE58-9D8B-4E73941BD5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2" name="Picture 11">
            <a:extLst>
              <a:ext uri="{FF2B5EF4-FFF2-40B4-BE49-F238E27FC236}">
                <a16:creationId xmlns:a16="http://schemas.microsoft.com/office/drawing/2014/main" id="{30490D5C-1E88-163E-FB90-1B3900DB8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63438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0" y="134116"/>
            <a:ext cx="8077200" cy="452572"/>
          </a:xfrm>
        </p:spPr>
        <p:txBody>
          <a:bodyPr>
            <a:noAutofit/>
          </a:bodyPr>
          <a:lstStyle/>
          <a:p>
            <a:pPr algn="l"/>
            <a:r>
              <a:rPr lang="en-US" sz="2800" dirty="0">
                <a:solidFill>
                  <a:srgbClr val="003768"/>
                </a:solidFill>
                <a:latin typeface="Trebuchet MS" pitchFamily="34" charset="0"/>
              </a:rPr>
              <a:t> </a:t>
            </a:r>
            <a:r>
              <a:rPr lang="en-US" sz="2800" dirty="0">
                <a:solidFill>
                  <a:schemeClr val="tx1"/>
                </a:solidFill>
                <a:latin typeface="Trebuchet MS" pitchFamily="34" charset="0"/>
              </a:rPr>
              <a:t>MONTHLY PAYMENT STICKER SHOCK</a:t>
            </a:r>
            <a:endParaRPr lang="en-US" sz="2600" dirty="0">
              <a:solidFill>
                <a:schemeClr val="tx1"/>
              </a:solidFill>
              <a:latin typeface="Trebuchet MS" pitchFamily="34" charset="0"/>
            </a:endParaRPr>
          </a:p>
        </p:txBody>
      </p:sp>
      <p:sp>
        <p:nvSpPr>
          <p:cNvPr id="7" name="Text Box 6"/>
          <p:cNvSpPr txBox="1">
            <a:spLocks noChangeArrowheads="1"/>
          </p:cNvSpPr>
          <p:nvPr/>
        </p:nvSpPr>
        <p:spPr bwMode="auto">
          <a:xfrm>
            <a:off x="394580" y="776751"/>
            <a:ext cx="304800" cy="36671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itchFamily="34" charset="0"/>
              <a:ea typeface="+mn-ea"/>
              <a:cs typeface="Arial" charset="0"/>
            </a:endParaRPr>
          </a:p>
        </p:txBody>
      </p:sp>
      <p:graphicFrame>
        <p:nvGraphicFramePr>
          <p:cNvPr id="12" name="Chart 11">
            <a:extLst>
              <a:ext uri="{FF2B5EF4-FFF2-40B4-BE49-F238E27FC236}">
                <a16:creationId xmlns:a16="http://schemas.microsoft.com/office/drawing/2014/main" id="{E09EB05F-3776-E900-B6DA-9DC0D9815ED8}"/>
              </a:ext>
            </a:extLst>
          </p:cNvPr>
          <p:cNvGraphicFramePr>
            <a:graphicFrameLocks/>
          </p:cNvGraphicFramePr>
          <p:nvPr/>
        </p:nvGraphicFramePr>
        <p:xfrm>
          <a:off x="228600" y="685800"/>
          <a:ext cx="5658952"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214FFA26-62CF-AD4E-2835-BC5B9BFFD191}"/>
              </a:ext>
            </a:extLst>
          </p:cNvPr>
          <p:cNvSpPr/>
          <p:nvPr/>
        </p:nvSpPr>
        <p:spPr>
          <a:xfrm>
            <a:off x="2497247" y="3231918"/>
            <a:ext cx="320461" cy="425682"/>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8652F3AC-C0B3-12FC-5DF6-F343AB80527A}"/>
              </a:ext>
            </a:extLst>
          </p:cNvPr>
          <p:cNvSpPr txBox="1"/>
          <p:nvPr/>
        </p:nvSpPr>
        <p:spPr>
          <a:xfrm>
            <a:off x="6005598" y="960107"/>
            <a:ext cx="313840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391F"/>
                </a:solidFill>
                <a:effectLst/>
                <a:uLnTx/>
                <a:uFillTx/>
                <a:latin typeface="Calibri"/>
                <a:ea typeface="+mn-ea"/>
                <a:cs typeface="+mn-cs"/>
              </a:rPr>
              <a:t>Doing the Math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 increase in the 30-year rate from 3.00% to 5.27% increases the monthly payment on the P+I portion of a loan by 31.3%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When higher housing costs are factored in, the P+I portion of a loan equivalent to the median new home price is </a:t>
            </a:r>
            <a:r>
              <a:rPr kumimoji="0" lang="en-US" sz="1800" b="0" i="0" u="none" strike="noStrike" kern="1200" cap="none" spc="0" normalizeH="0" baseline="0" noProof="0" dirty="0">
                <a:ln>
                  <a:noFill/>
                </a:ln>
                <a:solidFill>
                  <a:prstClr val="black"/>
                </a:solidFill>
                <a:effectLst/>
                <a:highlight>
                  <a:srgbClr val="FFFF00"/>
                </a:highlight>
                <a:uLnTx/>
                <a:uFillTx/>
                <a:latin typeface="Calibri"/>
                <a:ea typeface="+mn-ea"/>
                <a:cs typeface="+mn-cs"/>
              </a:rPr>
              <a:t>up 37.6% since 2021YE –just 4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rrow: Right 2">
            <a:extLst>
              <a:ext uri="{FF2B5EF4-FFF2-40B4-BE49-F238E27FC236}">
                <a16:creationId xmlns:a16="http://schemas.microsoft.com/office/drawing/2014/main" id="{D7D71819-ACD2-784F-858A-6A7151C1AF3A}"/>
              </a:ext>
            </a:extLst>
          </p:cNvPr>
          <p:cNvSpPr/>
          <p:nvPr/>
        </p:nvSpPr>
        <p:spPr>
          <a:xfrm rot="1984625">
            <a:off x="2199721" y="3163396"/>
            <a:ext cx="381000" cy="762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Arrow: Right 17">
            <a:extLst>
              <a:ext uri="{FF2B5EF4-FFF2-40B4-BE49-F238E27FC236}">
                <a16:creationId xmlns:a16="http://schemas.microsoft.com/office/drawing/2014/main" id="{AB39CBEC-ADD3-3F1F-2F8E-C1E70BC565FF}"/>
              </a:ext>
            </a:extLst>
          </p:cNvPr>
          <p:cNvSpPr/>
          <p:nvPr/>
        </p:nvSpPr>
        <p:spPr>
          <a:xfrm rot="19228322">
            <a:off x="4745216" y="2156215"/>
            <a:ext cx="787331" cy="10885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9771FC8-0437-9DDA-1AEF-B56CC6B5C923}"/>
              </a:ext>
            </a:extLst>
          </p:cNvPr>
          <p:cNvSpPr txBox="1"/>
          <p:nvPr/>
        </p:nvSpPr>
        <p:spPr>
          <a:xfrm>
            <a:off x="3886200" y="2291472"/>
            <a:ext cx="1080133" cy="25391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$406K at 5.27%</a:t>
            </a:r>
          </a:p>
        </p:txBody>
      </p:sp>
      <p:sp>
        <p:nvSpPr>
          <p:cNvPr id="17" name="TextBox 16">
            <a:extLst>
              <a:ext uri="{FF2B5EF4-FFF2-40B4-BE49-F238E27FC236}">
                <a16:creationId xmlns:a16="http://schemas.microsoft.com/office/drawing/2014/main" id="{9490285E-46C5-812C-DE17-FE544669A09E}"/>
              </a:ext>
            </a:extLst>
          </p:cNvPr>
          <p:cNvSpPr txBox="1"/>
          <p:nvPr/>
        </p:nvSpPr>
        <p:spPr>
          <a:xfrm>
            <a:off x="1143000" y="2570202"/>
            <a:ext cx="1455124" cy="5539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Market Pushback in 4Q18 as 30-YR rate climbed from 4.5 to 5%</a:t>
            </a:r>
          </a:p>
        </p:txBody>
      </p:sp>
      <p:sp>
        <p:nvSpPr>
          <p:cNvPr id="4" name="Slide Number Placeholder 3">
            <a:extLst>
              <a:ext uri="{FF2B5EF4-FFF2-40B4-BE49-F238E27FC236}">
                <a16:creationId xmlns:a16="http://schemas.microsoft.com/office/drawing/2014/main" id="{F4E04905-BE23-DCF9-CA94-80B8771A01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13" name="Picture 12">
            <a:extLst>
              <a:ext uri="{FF2B5EF4-FFF2-40B4-BE49-F238E27FC236}">
                <a16:creationId xmlns:a16="http://schemas.microsoft.com/office/drawing/2014/main" id="{3A8030CB-A4BE-8C06-E886-9F0A52A88B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30" y="6054391"/>
            <a:ext cx="379095" cy="498809"/>
          </a:xfrm>
          <a:prstGeom prst="rect">
            <a:avLst/>
          </a:prstGeom>
        </p:spPr>
      </p:pic>
    </p:spTree>
    <p:extLst>
      <p:ext uri="{BB962C8B-B14F-4D97-AF65-F5344CB8AC3E}">
        <p14:creationId xmlns:p14="http://schemas.microsoft.com/office/powerpoint/2010/main" val="208934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22" y="224041"/>
            <a:ext cx="8458200" cy="334962"/>
          </a:xfrm>
        </p:spPr>
        <p:txBody>
          <a:bodyPr>
            <a:noAutofit/>
          </a:bodyPr>
          <a:lstStyle/>
          <a:p>
            <a:pPr algn="l"/>
            <a:r>
              <a:rPr lang="en-US" sz="2400" dirty="0">
                <a:solidFill>
                  <a:schemeClr val="tx1"/>
                </a:solidFill>
                <a:latin typeface="Trebuchet MS" pitchFamily="34" charset="0"/>
              </a:rPr>
              <a:t>CONSTRUCTION CAPACITY ISSUES PERSIST</a:t>
            </a:r>
          </a:p>
        </p:txBody>
      </p:sp>
      <p:sp>
        <p:nvSpPr>
          <p:cNvPr id="4" name="Content Placeholder 3">
            <a:extLst>
              <a:ext uri="{FF2B5EF4-FFF2-40B4-BE49-F238E27FC236}">
                <a16:creationId xmlns:a16="http://schemas.microsoft.com/office/drawing/2014/main" id="{C8669B9B-2FA3-4ED6-9C9F-2952E9B1504A}"/>
              </a:ext>
            </a:extLst>
          </p:cNvPr>
          <p:cNvSpPr>
            <a:spLocks noGrp="1"/>
          </p:cNvSpPr>
          <p:nvPr>
            <p:ph sz="half" idx="2"/>
          </p:nvPr>
        </p:nvSpPr>
        <p:spPr>
          <a:xfrm>
            <a:off x="4065679" y="672505"/>
            <a:ext cx="4648200" cy="5188131"/>
          </a:xfrm>
        </p:spPr>
        <p:txBody>
          <a:bodyPr>
            <a:normAutofit lnSpcReduction="10000"/>
          </a:bodyPr>
          <a:lstStyle/>
          <a:p>
            <a:endParaRPr lang="en-US" sz="2000" dirty="0"/>
          </a:p>
          <a:p>
            <a:pPr marL="0" indent="0">
              <a:buNone/>
            </a:pPr>
            <a:endParaRPr lang="en-US" sz="2000" dirty="0"/>
          </a:p>
        </p:txBody>
      </p:sp>
      <p:sp>
        <p:nvSpPr>
          <p:cNvPr id="6" name="Content Placeholder 5">
            <a:extLst>
              <a:ext uri="{FF2B5EF4-FFF2-40B4-BE49-F238E27FC236}">
                <a16:creationId xmlns:a16="http://schemas.microsoft.com/office/drawing/2014/main" id="{0D33F532-FCC9-4F37-91A4-6244F06C56D6}"/>
              </a:ext>
            </a:extLst>
          </p:cNvPr>
          <p:cNvSpPr>
            <a:spLocks noGrp="1"/>
          </p:cNvSpPr>
          <p:nvPr>
            <p:ph sz="half" idx="1"/>
          </p:nvPr>
        </p:nvSpPr>
        <p:spPr>
          <a:xfrm>
            <a:off x="463122" y="681980"/>
            <a:ext cx="8250757" cy="5297074"/>
          </a:xfrm>
        </p:spPr>
        <p:txBody>
          <a:bodyPr>
            <a:normAutofit lnSpcReduction="10000"/>
          </a:bodyPr>
          <a:lstStyle/>
          <a:p>
            <a:pPr marL="0" indent="0">
              <a:buNone/>
            </a:pPr>
            <a:r>
              <a:rPr lang="en-US" sz="2000" b="1" i="1" dirty="0">
                <a:solidFill>
                  <a:srgbClr val="00391F"/>
                </a:solidFill>
              </a:rPr>
              <a:t>Disconnect Between Starts &amp; Completions</a:t>
            </a:r>
          </a:p>
          <a:p>
            <a:r>
              <a:rPr lang="en-US" sz="2000" dirty="0">
                <a:solidFill>
                  <a:schemeClr val="tx1"/>
                </a:solidFill>
              </a:rPr>
              <a:t>Annual starts near 59K while annual closings up only 3.8%--just over 46K</a:t>
            </a:r>
          </a:p>
          <a:p>
            <a:r>
              <a:rPr lang="en-US" sz="2000" dirty="0">
                <a:solidFill>
                  <a:schemeClr val="tx1"/>
                </a:solidFill>
              </a:rPr>
              <a:t>Some builders share that they pushed starts in 1Q22 in order to get closings in calendar year 2022—they expect to now dial back on starts</a:t>
            </a:r>
          </a:p>
          <a:p>
            <a:r>
              <a:rPr lang="en-US" sz="2000" dirty="0">
                <a:solidFill>
                  <a:schemeClr val="tx1"/>
                </a:solidFill>
              </a:rPr>
              <a:t>Shortage of workers, supply chain challenges continue to elongate construction cycle times</a:t>
            </a:r>
          </a:p>
          <a:p>
            <a:r>
              <a:rPr lang="en-US" sz="2000" dirty="0">
                <a:solidFill>
                  <a:schemeClr val="tx1"/>
                </a:solidFill>
              </a:rPr>
              <a:t>Many builders see 220+ days for standard production houses, up from normal 130-140 days</a:t>
            </a:r>
          </a:p>
          <a:p>
            <a:r>
              <a:rPr lang="en-US" sz="2000" dirty="0">
                <a:solidFill>
                  <a:schemeClr val="tx1"/>
                </a:solidFill>
              </a:rPr>
              <a:t>After climbing in January &amp; March, lumber prices settling down</a:t>
            </a:r>
          </a:p>
          <a:p>
            <a:r>
              <a:rPr lang="en-US" sz="2000" dirty="0">
                <a:solidFill>
                  <a:schemeClr val="tx1"/>
                </a:solidFill>
              </a:rPr>
              <a:t>But with gasoline and diesel prices surging, many builders report fuel surcharges</a:t>
            </a:r>
          </a:p>
          <a:p>
            <a:r>
              <a:rPr lang="en-US" sz="2000" dirty="0">
                <a:solidFill>
                  <a:schemeClr val="tx1"/>
                </a:solidFill>
              </a:rPr>
              <a:t>Market braces for further delays with recent China COVID lockdown</a:t>
            </a:r>
          </a:p>
          <a:p>
            <a:r>
              <a:rPr lang="en-US" sz="2000" dirty="0">
                <a:solidFill>
                  <a:schemeClr val="tx1"/>
                </a:solidFill>
              </a:rPr>
              <a:t>Interim lenders closely watching ‘spec &amp; release’ approach to market—will higher rates lead to cancellations and accumulation of F/V inventory this summer?</a:t>
            </a:r>
          </a:p>
        </p:txBody>
      </p:sp>
      <p:sp>
        <p:nvSpPr>
          <p:cNvPr id="3" name="Slide Number Placeholder 2">
            <a:extLst>
              <a:ext uri="{FF2B5EF4-FFF2-40B4-BE49-F238E27FC236}">
                <a16:creationId xmlns:a16="http://schemas.microsoft.com/office/drawing/2014/main" id="{101113E1-ADF7-B425-BEB0-D9A7075117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4520F2-DDB6-4D09-BB62-52FF5A0FF7CD}" type="slidenum">
              <a:rPr kumimoji="0" lang="en-US" sz="1200" b="1" i="0" u="none" strike="noStrike" kern="1200" cap="none" spc="0" normalizeH="0" baseline="0" noProof="0" smtClean="0">
                <a:ln>
                  <a:noFill/>
                </a:ln>
                <a:solidFill>
                  <a:prstClr val="black">
                    <a:tint val="75000"/>
                  </a:prstClr>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tint val="75000"/>
                </a:prstClr>
              </a:solidFill>
              <a:effectLst/>
              <a:uLnTx/>
              <a:uFillTx/>
              <a:latin typeface="Trebuchet MS" pitchFamily="34" charset="0"/>
              <a:ea typeface="+mn-ea"/>
              <a:cs typeface="+mn-cs"/>
            </a:endParaRPr>
          </a:p>
        </p:txBody>
      </p:sp>
      <p:pic>
        <p:nvPicPr>
          <p:cNvPr id="7" name="Picture 6">
            <a:extLst>
              <a:ext uri="{FF2B5EF4-FFF2-40B4-BE49-F238E27FC236}">
                <a16:creationId xmlns:a16="http://schemas.microsoft.com/office/drawing/2014/main" id="{27781829-4232-E179-D9BE-35C8544BE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239757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715962"/>
          </a:xfrm>
        </p:spPr>
        <p:txBody>
          <a:bodyPr>
            <a:noAutofit/>
          </a:bodyPr>
          <a:lstStyle/>
          <a:p>
            <a:pPr algn="l"/>
            <a:r>
              <a:rPr lang="en-US" sz="2800" dirty="0">
                <a:solidFill>
                  <a:schemeClr val="tx1"/>
                </a:solidFill>
                <a:latin typeface="Trebuchet MS" pitchFamily="34" charset="0"/>
              </a:rPr>
              <a:t>DFW HOUSING MARKET—THE GOOD NEWS</a:t>
            </a:r>
          </a:p>
        </p:txBody>
      </p:sp>
      <p:sp>
        <p:nvSpPr>
          <p:cNvPr id="6" name="Content Placeholder 5">
            <a:extLst>
              <a:ext uri="{FF2B5EF4-FFF2-40B4-BE49-F238E27FC236}">
                <a16:creationId xmlns:a16="http://schemas.microsoft.com/office/drawing/2014/main" id="{0D33F532-FCC9-4F37-91A4-6244F06C56D6}"/>
              </a:ext>
            </a:extLst>
          </p:cNvPr>
          <p:cNvSpPr>
            <a:spLocks noGrp="1"/>
          </p:cNvSpPr>
          <p:nvPr>
            <p:ph idx="1"/>
          </p:nvPr>
        </p:nvSpPr>
        <p:spPr>
          <a:xfrm>
            <a:off x="623777" y="914399"/>
            <a:ext cx="3962400" cy="4525963"/>
          </a:xfrm>
        </p:spPr>
        <p:txBody>
          <a:bodyPr>
            <a:normAutofit/>
          </a:bodyPr>
          <a:lstStyle/>
          <a:p>
            <a:pPr marL="0" indent="0">
              <a:buNone/>
            </a:pPr>
            <a:r>
              <a:rPr lang="en-US" sz="2000" b="1" i="1" dirty="0">
                <a:solidFill>
                  <a:srgbClr val="00391F"/>
                </a:solidFill>
              </a:rPr>
              <a:t>Housing Demand Remains Exceptionally Strong</a:t>
            </a:r>
          </a:p>
          <a:p>
            <a:r>
              <a:rPr lang="en-US" sz="2000" dirty="0">
                <a:solidFill>
                  <a:schemeClr val="tx1"/>
                </a:solidFill>
              </a:rPr>
              <a:t>Job formation vibrant</a:t>
            </a:r>
          </a:p>
          <a:p>
            <a:r>
              <a:rPr lang="en-US" sz="2000" dirty="0">
                <a:solidFill>
                  <a:schemeClr val="tx1"/>
                </a:solidFill>
              </a:rPr>
              <a:t>Relocations bringing plenty of buyers with large equities</a:t>
            </a:r>
          </a:p>
          <a:p>
            <a:r>
              <a:rPr lang="en-US" sz="2000" dirty="0">
                <a:solidFill>
                  <a:schemeClr val="tx1"/>
                </a:solidFill>
              </a:rPr>
              <a:t>Existing home inventory at record low levels, prices continue to climb</a:t>
            </a:r>
          </a:p>
          <a:p>
            <a:r>
              <a:rPr lang="en-US" sz="2000" dirty="0">
                <a:solidFill>
                  <a:schemeClr val="tx1"/>
                </a:solidFill>
              </a:rPr>
              <a:t>Millennials eye first time homes—many are able to cope with higher prices</a:t>
            </a:r>
          </a:p>
          <a:p>
            <a:r>
              <a:rPr lang="en-US" sz="2000" dirty="0">
                <a:solidFill>
                  <a:schemeClr val="tx1"/>
                </a:solidFill>
              </a:rPr>
              <a:t>Rental rates are no bargain for many households</a:t>
            </a:r>
            <a:endParaRPr lang="en-US" sz="1600" dirty="0">
              <a:solidFill>
                <a:schemeClr val="tx1"/>
              </a:solidFill>
            </a:endParaRPr>
          </a:p>
        </p:txBody>
      </p:sp>
      <p:sp>
        <p:nvSpPr>
          <p:cNvPr id="8" name="Content Placeholder 5">
            <a:extLst>
              <a:ext uri="{FF2B5EF4-FFF2-40B4-BE49-F238E27FC236}">
                <a16:creationId xmlns:a16="http://schemas.microsoft.com/office/drawing/2014/main" id="{CD07B968-C93D-6EB3-982F-A84F4ABF0938}"/>
              </a:ext>
            </a:extLst>
          </p:cNvPr>
          <p:cNvSpPr txBox="1">
            <a:spLocks/>
          </p:cNvSpPr>
          <p:nvPr/>
        </p:nvSpPr>
        <p:spPr>
          <a:xfrm>
            <a:off x="4754526" y="914398"/>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1" u="none" strike="noStrike" kern="1200" cap="none" spc="0" normalizeH="0" baseline="0" noProof="0" dirty="0">
                <a:ln>
                  <a:noFill/>
                </a:ln>
                <a:solidFill>
                  <a:srgbClr val="00391F"/>
                </a:solidFill>
                <a:effectLst/>
                <a:uLnTx/>
                <a:uFillTx/>
                <a:latin typeface="Trebuchet MS" panose="020B0603020202020204" pitchFamily="34" charset="0"/>
                <a:ea typeface="+mn-ea"/>
                <a:cs typeface="+mn-cs"/>
              </a:rPr>
              <a:t>Corporate Relocations</a:t>
            </a:r>
            <a:endParaRPr kumimoji="0" lang="en-US" sz="2000" b="0" i="0" u="none" strike="noStrike" kern="1200" cap="none" spc="0" normalizeH="0" baseline="0" noProof="0" dirty="0">
              <a:ln>
                <a:noFill/>
              </a:ln>
              <a:solidFill>
                <a:srgbClr val="00391F"/>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DBJ 3/26/22 article reports “There’s a ‘lull’ of corporate relocations to Texas this year, but pipeline ‘as big as it’s ever been’”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As companies figure out their post-pandemic office needs, expect an increasing number of announcements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Ingredients that make Texas a relocation destination remain intact</a:t>
            </a:r>
            <a:endPar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3" name="Slide Number Placeholder 2">
            <a:extLst>
              <a:ext uri="{FF2B5EF4-FFF2-40B4-BE49-F238E27FC236}">
                <a16:creationId xmlns:a16="http://schemas.microsoft.com/office/drawing/2014/main" id="{4DD0D896-DD6A-5F36-D1BC-0D9BC99BC8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698FF-ACDF-42D7-8406-98F313FB360E}" type="slidenum">
              <a:rPr kumimoji="0" lang="en-US" sz="1200" b="1"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pic>
        <p:nvPicPr>
          <p:cNvPr id="7" name="Picture 6">
            <a:extLst>
              <a:ext uri="{FF2B5EF4-FFF2-40B4-BE49-F238E27FC236}">
                <a16:creationId xmlns:a16="http://schemas.microsoft.com/office/drawing/2014/main" id="{997CC8EB-E2E3-6150-FC0C-B7DB8B766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30" y="6040103"/>
            <a:ext cx="379095" cy="498809"/>
          </a:xfrm>
          <a:prstGeom prst="rect">
            <a:avLst/>
          </a:prstGeom>
        </p:spPr>
      </p:pic>
    </p:spTree>
    <p:extLst>
      <p:ext uri="{BB962C8B-B14F-4D97-AF65-F5344CB8AC3E}">
        <p14:creationId xmlns:p14="http://schemas.microsoft.com/office/powerpoint/2010/main" val="334897407"/>
      </p:ext>
    </p:extLst>
  </p:cSld>
  <p:clrMapOvr>
    <a:masterClrMapping/>
  </p:clrMapOvr>
</p:sld>
</file>

<file path=ppt/theme/theme1.xml><?xml version="1.0" encoding="utf-8"?>
<a:theme xmlns:a="http://schemas.openxmlformats.org/drawingml/2006/main" name="SDS_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DS_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DS_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SDS_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DS_PP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10192</TotalTime>
  <Words>2962</Words>
  <Application>Microsoft Office PowerPoint</Application>
  <PresentationFormat>On-screen Show (4:3)</PresentationFormat>
  <Paragraphs>508</Paragraphs>
  <Slides>34</Slides>
  <Notes>32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34</vt:i4>
      </vt:variant>
    </vt:vector>
  </HeadingPairs>
  <TitlesOfParts>
    <vt:vector size="44" baseType="lpstr">
      <vt:lpstr>Arial</vt:lpstr>
      <vt:lpstr>Calibri</vt:lpstr>
      <vt:lpstr>proximanova</vt:lpstr>
      <vt:lpstr>Trebuchet MS</vt:lpstr>
      <vt:lpstr>Wingdings</vt:lpstr>
      <vt:lpstr>SDS_PP_Presentation_Template</vt:lpstr>
      <vt:lpstr>1_SDS_PP_Presentation_Template</vt:lpstr>
      <vt:lpstr>2_SDS_PP_Presentation_Template</vt:lpstr>
      <vt:lpstr>8_SDS_PP_Presentation_Template</vt:lpstr>
      <vt:lpstr>4_SDS_PP_Presentation_Template</vt:lpstr>
      <vt:lpstr>Midlothian ISD</vt:lpstr>
      <vt:lpstr>PowerPoint Presentation</vt:lpstr>
      <vt:lpstr>PowerPoint Presentation</vt:lpstr>
      <vt:lpstr>DFW: NEW HOME STARTS, CLOSINGS &amp; LOT DELIVERIES </vt:lpstr>
      <vt:lpstr>GROWTH DRIVERS: 1Q22 DFW HOUSING MARKET: A MARKET IN TRANSITION</vt:lpstr>
      <vt:lpstr> 30-YEAR MORTGAGE RATE</vt:lpstr>
      <vt:lpstr> MONTHLY PAYMENT STICKER SHOCK</vt:lpstr>
      <vt:lpstr>CONSTRUCTION CAPACITY ISSUES PERSIST</vt:lpstr>
      <vt:lpstr>DFW HOUSING MARKET—THE GOOD NEWS</vt:lpstr>
      <vt:lpstr>POPULATION &amp; MIGRATION</vt:lpstr>
      <vt:lpstr>TEXAS ECONOMY</vt:lpstr>
      <vt:lpstr>DFW EMPLOYMENT GROWTH</vt:lpstr>
      <vt:lpstr>MONTHLY CHANGE IN DFW EMPLOYMENT</vt:lpstr>
      <vt:lpstr>DFW UNEMPLOYMENT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Residential Strategies,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Alexander</dc:creator>
  <cp:lastModifiedBy>Brent Alexander</cp:lastModifiedBy>
  <cp:revision>895</cp:revision>
  <cp:lastPrinted>2022-06-09T00:24:32Z</cp:lastPrinted>
  <dcterms:created xsi:type="dcterms:W3CDTF">2012-02-23T21:56:21Z</dcterms:created>
  <dcterms:modified xsi:type="dcterms:W3CDTF">2022-06-09T00:34:21Z</dcterms:modified>
</cp:coreProperties>
</file>