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99" r:id="rId6"/>
    <p:sldId id="303" r:id="rId7"/>
    <p:sldId id="305" r:id="rId8"/>
    <p:sldId id="264" r:id="rId9"/>
    <p:sldId id="265" r:id="rId10"/>
    <p:sldId id="277" r:id="rId11"/>
    <p:sldId id="278" r:id="rId12"/>
    <p:sldId id="266" r:id="rId13"/>
    <p:sldId id="267" r:id="rId14"/>
    <p:sldId id="272" r:id="rId15"/>
    <p:sldId id="279" r:id="rId16"/>
    <p:sldId id="268" r:id="rId17"/>
    <p:sldId id="276" r:id="rId18"/>
    <p:sldId id="280" r:id="rId19"/>
    <p:sldId id="304" r:id="rId20"/>
    <p:sldId id="306" r:id="rId21"/>
    <p:sldId id="271" r:id="rId22"/>
    <p:sldId id="281" r:id="rId23"/>
    <p:sldId id="270" r:id="rId24"/>
    <p:sldId id="269" r:id="rId25"/>
    <p:sldId id="301" r:id="rId26"/>
    <p:sldId id="302" r:id="rId27"/>
    <p:sldId id="282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1E4B3-6571-4F2C-9CBB-042223E7D695}" type="datetimeFigureOut">
              <a:rPr lang="en-US" smtClean="0"/>
              <a:t>8/10/2014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C6DDF-385A-456F-992D-63108C48E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5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161BDB-59D9-43FF-AA55-831F50FD34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48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CFB3BD-A663-4126-828A-BA811BE0A3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2144FE-D53B-418D-9EEB-D989E186B0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3A656A-4426-45AC-9454-7E00BE4F828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C2462-5C8E-4B1F-BC3D-443F7177BA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CE664-619A-4BFE-8FB8-71F3889404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4F9465-6E04-4EDF-99C0-F60444FE93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FE35D9-EFD1-44BA-B728-4C52AB1D38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FB3981F-163A-4145-A010-7FE9725717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D4BC0-EC9F-4CFC-AB99-A29A8D06A81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67E179-46FB-4E09-A667-2A7AC2B9599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10D9C3-A3A5-4604-9B47-A8398E0DA7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0F5169A-CCBF-4E8D-90D5-6E9C4649533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wmv"/><Relationship Id="rId7" Type="http://schemas.openxmlformats.org/officeDocument/2006/relationships/image" Target="../media/image8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2.wmv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4.wmv"/><Relationship Id="rId7" Type="http://schemas.openxmlformats.org/officeDocument/2006/relationships/image" Target="../media/image11.jpeg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4.wmv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video" Target="../media/media8.wmv"/><Relationship Id="rId13" Type="http://schemas.openxmlformats.org/officeDocument/2006/relationships/image" Target="../media/image18.png"/><Relationship Id="rId3" Type="http://schemas.microsoft.com/office/2007/relationships/media" Target="../media/media6.wmv"/><Relationship Id="rId7" Type="http://schemas.microsoft.com/office/2007/relationships/media" Target="../media/media8.wmv"/><Relationship Id="rId12" Type="http://schemas.openxmlformats.org/officeDocument/2006/relationships/image" Target="../media/image17.png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6" Type="http://schemas.openxmlformats.org/officeDocument/2006/relationships/video" Target="../media/media7.wmv"/><Relationship Id="rId11" Type="http://schemas.openxmlformats.org/officeDocument/2006/relationships/image" Target="../media/image16.png"/><Relationship Id="rId5" Type="http://schemas.microsoft.com/office/2007/relationships/media" Target="../media/media7.wmv"/><Relationship Id="rId10" Type="http://schemas.openxmlformats.org/officeDocument/2006/relationships/image" Target="../media/image15.png"/><Relationship Id="rId4" Type="http://schemas.openxmlformats.org/officeDocument/2006/relationships/video" Target="../media/media6.wmv"/><Relationship Id="rId9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0.wmv"/><Relationship Id="rId7" Type="http://schemas.openxmlformats.org/officeDocument/2006/relationships/image" Target="../media/image20.png"/><Relationship Id="rId2" Type="http://schemas.openxmlformats.org/officeDocument/2006/relationships/video" Target="../media/media9.wmv"/><Relationship Id="rId1" Type="http://schemas.microsoft.com/office/2007/relationships/media" Target="../media/media9.wmv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10.wmv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microsoft.com/office/2007/relationships/media" Target="../media/media12.wmv"/><Relationship Id="rId7" Type="http://schemas.openxmlformats.org/officeDocument/2006/relationships/image" Target="../media/image22.png"/><Relationship Id="rId2" Type="http://schemas.openxmlformats.org/officeDocument/2006/relationships/video" Target="../media/media11.wmv"/><Relationship Id="rId1" Type="http://schemas.microsoft.com/office/2007/relationships/media" Target="../media/media11.wmv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12.wmv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6600" dirty="0" smtClean="0">
                <a:solidFill>
                  <a:srgbClr val="FF3300"/>
                </a:solidFill>
                <a:latin typeface="Bookman Old Style" pitchFamily="18" charset="0"/>
              </a:rPr>
              <a:t>CATS WITH CATTITUDE!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209800"/>
            <a:ext cx="4326242" cy="41345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5760"/>
            <a:ext cx="8458200" cy="85344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 smtClean="0"/>
              <a:t>Cats—what does it stand for?</a:t>
            </a:r>
          </a:p>
        </p:txBody>
      </p:sp>
      <p:pic>
        <p:nvPicPr>
          <p:cNvPr id="4" name="Content Placeholder 8" descr="CATS bottom bann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501" y="2197895"/>
            <a:ext cx="5943397" cy="4062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dirty="0" smtClean="0"/>
              <a:t>What does it look like?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822960" y="1100628"/>
            <a:ext cx="7520940" cy="4919172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sz="3500" dirty="0" smtClean="0"/>
              <a:t>When a PCHS student is demonstrating </a:t>
            </a:r>
            <a:r>
              <a:rPr lang="en-US" sz="3500" dirty="0">
                <a:solidFill>
                  <a:srgbClr val="FF0000"/>
                </a:solidFill>
              </a:rPr>
              <a:t>C</a:t>
            </a:r>
            <a:r>
              <a:rPr lang="en-US" sz="3500" u="sng" dirty="0" smtClean="0">
                <a:solidFill>
                  <a:srgbClr val="FF0000"/>
                </a:solidFill>
              </a:rPr>
              <a:t>ourage</a:t>
            </a:r>
            <a:r>
              <a:rPr lang="en-US" sz="3500" dirty="0" smtClean="0"/>
              <a:t> he/she is choosing to do the right thing at all times.</a:t>
            </a:r>
          </a:p>
          <a:p>
            <a:pPr eaLnBrk="1" hangingPunct="1">
              <a:defRPr/>
            </a:pPr>
            <a:endParaRPr lang="en-US" sz="3500" dirty="0" smtClean="0"/>
          </a:p>
          <a:p>
            <a:pPr eaLnBrk="1" hangingPunct="1">
              <a:defRPr/>
            </a:pPr>
            <a:r>
              <a:rPr lang="en-US" sz="3500" dirty="0" smtClean="0"/>
              <a:t>When a PCHS student is demonstrating a CATS </a:t>
            </a:r>
            <a:r>
              <a:rPr lang="en-US" sz="3500" u="sng" dirty="0">
                <a:solidFill>
                  <a:srgbClr val="FF0000"/>
                </a:solidFill>
              </a:rPr>
              <a:t>A</a:t>
            </a:r>
            <a:r>
              <a:rPr lang="en-US" sz="3500" u="sng" dirty="0" smtClean="0">
                <a:solidFill>
                  <a:srgbClr val="FF0000"/>
                </a:solidFill>
              </a:rPr>
              <a:t>ttitude</a:t>
            </a:r>
            <a:r>
              <a:rPr lang="en-US" sz="3500" dirty="0" smtClean="0">
                <a:solidFill>
                  <a:srgbClr val="FF0000"/>
                </a:solidFill>
              </a:rPr>
              <a:t> </a:t>
            </a:r>
            <a:r>
              <a:rPr lang="en-US" sz="3500" dirty="0" smtClean="0"/>
              <a:t>he/she is overcoming all obstacles to do his/her </a:t>
            </a:r>
            <a:r>
              <a:rPr lang="en-US" sz="3500" dirty="0" smtClean="0"/>
              <a:t>best by having a positive outlook toward growth of self &amp; others.</a:t>
            </a:r>
            <a:endParaRPr lang="en-US" sz="3500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dirty="0" smtClean="0"/>
              <a:t>What does it look like?, cont’d.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 smtClean="0"/>
              <a:t>When a PCHS student is demonstrating </a:t>
            </a:r>
            <a:r>
              <a:rPr lang="en-US" sz="3200" u="sng" dirty="0">
                <a:solidFill>
                  <a:srgbClr val="FF0000"/>
                </a:solidFill>
              </a:rPr>
              <a:t>T</a:t>
            </a:r>
            <a:r>
              <a:rPr lang="en-US" sz="3200" u="sng" dirty="0" smtClean="0">
                <a:solidFill>
                  <a:srgbClr val="FF0000"/>
                </a:solidFill>
              </a:rPr>
              <a:t>eamwork</a:t>
            </a:r>
            <a:r>
              <a:rPr lang="en-US" sz="3200" dirty="0" smtClean="0"/>
              <a:t>, he/she is considerate and helpful to each other. PCHS students realize that all students must be successful, not just a few.</a:t>
            </a:r>
          </a:p>
          <a:p>
            <a:pPr eaLnBrk="1" hangingPunct="1">
              <a:defRPr/>
            </a:pPr>
            <a:endParaRPr lang="en-US" sz="3200" dirty="0" smtClean="0"/>
          </a:p>
          <a:p>
            <a:pPr eaLnBrk="1" hangingPunct="1">
              <a:defRPr/>
            </a:pPr>
            <a:r>
              <a:rPr lang="en-US" sz="3200" dirty="0" smtClean="0"/>
              <a:t>When a PCHS student is demonstrating </a:t>
            </a:r>
            <a:r>
              <a:rPr lang="en-US" sz="3200" u="sng" dirty="0">
                <a:solidFill>
                  <a:srgbClr val="FF0000"/>
                </a:solidFill>
              </a:rPr>
              <a:t>S</a:t>
            </a:r>
            <a:r>
              <a:rPr lang="en-US" sz="3200" u="sng" dirty="0" smtClean="0">
                <a:solidFill>
                  <a:srgbClr val="FF0000"/>
                </a:solidFill>
              </a:rPr>
              <a:t>pirit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/>
              <a:t>he/she is showing his pride in the school and the community in which he/she lives.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858000" cy="4495800"/>
          </a:xfrm>
        </p:spPr>
        <p:txBody>
          <a:bodyPr/>
          <a:lstStyle/>
          <a:p>
            <a:pPr>
              <a:defRPr/>
            </a:pPr>
            <a:r>
              <a:rPr lang="en-US" sz="4000" dirty="0" smtClean="0"/>
              <a:t>Voice Level 0 – Silent</a:t>
            </a:r>
          </a:p>
          <a:p>
            <a:pPr>
              <a:defRPr/>
            </a:pPr>
            <a:r>
              <a:rPr lang="en-US" sz="4000" dirty="0" smtClean="0"/>
              <a:t>Voice Level 1 – Quiet</a:t>
            </a:r>
          </a:p>
          <a:p>
            <a:pPr>
              <a:defRPr/>
            </a:pPr>
            <a:r>
              <a:rPr lang="en-US" sz="4000" dirty="0" smtClean="0"/>
              <a:t>Voice Level 2 – Conversational</a:t>
            </a:r>
          </a:p>
          <a:p>
            <a:pPr>
              <a:defRPr/>
            </a:pPr>
            <a:r>
              <a:rPr lang="en-US" sz="4000" dirty="0" smtClean="0"/>
              <a:t>Voice Level 3 - Loud</a:t>
            </a:r>
            <a:endParaRPr lang="en-US" sz="4000" dirty="0"/>
          </a:p>
        </p:txBody>
      </p:sp>
      <p:pic>
        <p:nvPicPr>
          <p:cNvPr id="10244" name="Picture 2" descr="C:\Documents and Settings\chegge\Local Settings\Temporary Internet Files\Content.IE5\K1WJM3GD\MC900187155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600200"/>
            <a:ext cx="1815084" cy="1227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4400" dirty="0" smtClean="0">
                <a:solidFill>
                  <a:srgbClr val="FF0000"/>
                </a:solidFill>
                <a:latin typeface="Antique Olive Roman" pitchFamily="34" charset="0"/>
              </a:rPr>
              <a:t>Voice Levels</a:t>
            </a:r>
            <a:endParaRPr lang="en-US" sz="4400" dirty="0">
              <a:solidFill>
                <a:srgbClr val="FF0000"/>
              </a:solidFill>
              <a:latin typeface="Antique Olive Rom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Cell Phones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n-US" b="0" dirty="0" smtClean="0"/>
              <a:t>Students can make calls/text, check email, etc., during the following times: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b="0" dirty="0" smtClean="0"/>
              <a:t>Before 1</a:t>
            </a:r>
            <a:r>
              <a:rPr lang="en-US" b="0" baseline="30000" dirty="0" smtClean="0"/>
              <a:t>st</a:t>
            </a:r>
            <a:r>
              <a:rPr lang="en-US" b="0" dirty="0" smtClean="0"/>
              <a:t> Period begins at 8:05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b="0" dirty="0" smtClean="0"/>
              <a:t>In between classes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b="0" dirty="0" smtClean="0"/>
              <a:t>During their designated lunch time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b="0" dirty="0" smtClean="0"/>
              <a:t>All cell phones must be </a:t>
            </a:r>
            <a:r>
              <a:rPr lang="en-US" b="0" u="sng" dirty="0" smtClean="0"/>
              <a:t>TURNED OFF </a:t>
            </a:r>
            <a:r>
              <a:rPr lang="en-US" b="0" dirty="0" smtClean="0"/>
              <a:t>during class time</a:t>
            </a:r>
            <a:r>
              <a:rPr lang="en-US" b="0" dirty="0" smtClean="0"/>
              <a:t>!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b="0" dirty="0" smtClean="0"/>
              <a:t>Must submit your BYOD Form to use during class</a:t>
            </a:r>
            <a:endParaRPr lang="en-US" b="0" dirty="0" smtClean="0"/>
          </a:p>
          <a:p>
            <a:endParaRPr lang="en-US" dirty="0"/>
          </a:p>
        </p:txBody>
      </p:sp>
      <p:pic>
        <p:nvPicPr>
          <p:cNvPr id="1027" name="Picture 3" descr="C:\Program Files\Microsoft Office\Media\CntCD1\ClipArt6\j0295487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990600"/>
            <a:ext cx="3821668" cy="3810000"/>
          </a:xfrm>
          <a:prstGeom prst="rect">
            <a:avLst/>
          </a:prstGeom>
          <a:noFill/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allway 1.wmv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1295400"/>
            <a:ext cx="3606800" cy="27051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HALLWAY BEHAVIOR</a:t>
            </a:r>
            <a:endParaRPr lang="en-US" dirty="0"/>
          </a:p>
        </p:txBody>
      </p:sp>
      <p:pic>
        <p:nvPicPr>
          <p:cNvPr id="8" name="Hallway 4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60004" y="1295400"/>
            <a:ext cx="3474395" cy="283917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07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822960" y="1447800"/>
            <a:ext cx="3200400" cy="3361944"/>
          </a:xfrm>
        </p:spPr>
        <p:txBody>
          <a:bodyPr>
            <a:normAutofit fontScale="77500" lnSpcReduction="2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Walk safely on the right side in the hallways.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Keep hands, feet and objects to yourselves, the lockers, and walls.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Use a level one voice during </a:t>
            </a:r>
            <a:r>
              <a:rPr lang="en-US" b="0" u="sng" dirty="0" smtClean="0"/>
              <a:t>class change</a:t>
            </a:r>
            <a:r>
              <a:rPr lang="en-US" b="0" dirty="0" smtClean="0"/>
              <a:t> and a level zero voice during </a:t>
            </a:r>
            <a:r>
              <a:rPr lang="en-US" b="0" u="sng" dirty="0" smtClean="0"/>
              <a:t>class time</a:t>
            </a:r>
            <a:r>
              <a:rPr lang="en-US" b="0" dirty="0" smtClean="0"/>
              <a:t>.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700016" y="1447800"/>
            <a:ext cx="3200400" cy="3361944"/>
          </a:xfrm>
        </p:spPr>
        <p:txBody>
          <a:bodyPr>
            <a:normAutofit fontScale="77500" lnSpcReduction="2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Stop, look at, listen to and respond if necessary when addressed by an adult.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Correct your behavior when asked.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Have the hall pass during </a:t>
            </a:r>
            <a:r>
              <a:rPr lang="en-US" b="0" u="sng" dirty="0" smtClean="0"/>
              <a:t>class time</a:t>
            </a:r>
            <a:r>
              <a:rPr lang="en-US" b="0" dirty="0" smtClean="0"/>
              <a:t>  and/or during </a:t>
            </a:r>
            <a:r>
              <a:rPr lang="en-US" b="0" u="sng" dirty="0" smtClean="0"/>
              <a:t>lunch.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What does </a:t>
            </a:r>
            <a:r>
              <a:rPr lang="en-US" dirty="0" smtClean="0">
                <a:solidFill>
                  <a:srgbClr val="FF3300"/>
                </a:solidFill>
              </a:rPr>
              <a:t>CATS</a:t>
            </a:r>
            <a:r>
              <a:rPr lang="en-US" dirty="0" smtClean="0"/>
              <a:t> look like</a:t>
            </a:r>
            <a:br>
              <a:rPr lang="en-US" dirty="0" smtClean="0"/>
            </a:br>
            <a:r>
              <a:rPr lang="en-US" dirty="0" smtClean="0"/>
              <a:t>in the hallway?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822960" y="1447800"/>
            <a:ext cx="3200400" cy="3361944"/>
          </a:xfrm>
        </p:spPr>
        <p:txBody>
          <a:bodyPr>
            <a:normAutofit fontScale="85000" lnSpcReduction="2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b="0" dirty="0" smtClean="0"/>
              <a:t>Go directly to designated areas upon arrival to and departure from school and upon leaving the classroom or dismissal from classroom.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b="0" dirty="0" smtClean="0"/>
              <a:t>Use appropriate language at all times.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700016" y="1447800"/>
            <a:ext cx="3200400" cy="3361944"/>
          </a:xfrm>
        </p:spPr>
        <p:txBody>
          <a:bodyPr>
            <a:normAutofit fontScale="85000" lnSpcReduction="2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b="0" dirty="0" smtClean="0"/>
              <a:t>Treat others with respect, dignity and courtesy.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dirty="0" smtClean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520940" cy="54864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What does </a:t>
            </a:r>
            <a:r>
              <a:rPr lang="en-US" dirty="0" smtClean="0">
                <a:solidFill>
                  <a:srgbClr val="FF3300"/>
                </a:solidFill>
              </a:rPr>
              <a:t>CATS</a:t>
            </a:r>
            <a:r>
              <a:rPr lang="en-US" dirty="0" smtClean="0"/>
              <a:t> look like in the hallway?, cont’d.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dirty="0" smtClean="0"/>
              <a:t>Great job. That’s all for today.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15364" name="Picture 4" descr="stopsign4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409700"/>
            <a:ext cx="28575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afeteria 2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05400" y="2971800"/>
            <a:ext cx="3200400" cy="2400300"/>
          </a:xfrm>
        </p:spPr>
      </p:pic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dirty="0" smtClean="0"/>
              <a:t>Cafeteria Behavior</a:t>
            </a:r>
          </a:p>
        </p:txBody>
      </p:sp>
      <p:pic>
        <p:nvPicPr>
          <p:cNvPr id="16388" name="Picture 4" descr="imag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427" y="1143000"/>
            <a:ext cx="20550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afeteria 1.wmv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2000" y="2971800"/>
            <a:ext cx="3200400" cy="24003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1447800"/>
            <a:ext cx="4038600" cy="4495800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Walk to and from the cafeteria using level one (quiet) voice.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When entering proceed to the left or right side and exit via the center aisle.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Wait patiently in a single-file line.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Have money and lunch code ready.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48200" y="1371600"/>
            <a:ext cx="4038600" cy="4495800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Use level two (conversational) voice in the cafeteria area.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Be courteous to staff and other students.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Respect each other’s space by keeping hands to yourself.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What does </a:t>
            </a:r>
            <a:r>
              <a:rPr lang="en-US" dirty="0" smtClean="0">
                <a:solidFill>
                  <a:srgbClr val="FF3300"/>
                </a:solidFill>
              </a:rPr>
              <a:t>CATS</a:t>
            </a:r>
            <a:r>
              <a:rPr lang="en-US" dirty="0" smtClean="0"/>
              <a:t> look like in the cafeteria?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822960" y="1295400"/>
            <a:ext cx="3200400" cy="3514344"/>
          </a:xfrm>
        </p:spPr>
        <p:txBody>
          <a:bodyPr>
            <a:normAutofit fontScale="77500" lnSpcReduction="2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Staff signed agenda must be presented to exit cafeteria for any other reason other than restroom.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Clean your area of food by placing trash in garbage cans.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Food and drink, except water, must remain in the cafeteria at all times.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3175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700016" y="1371600"/>
            <a:ext cx="3200400" cy="3438144"/>
          </a:xfrm>
        </p:spPr>
        <p:txBody>
          <a:bodyPr>
            <a:normAutofit fontScale="77500" lnSpcReduction="2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Remain in cafeteria, seated in assigned area, until dismissed.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Push in chair when exiting.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endParaRPr lang="en-US" dirty="0" smtClean="0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What does </a:t>
            </a:r>
            <a:r>
              <a:rPr lang="en-US" dirty="0" smtClean="0">
                <a:solidFill>
                  <a:srgbClr val="FF3300"/>
                </a:solidFill>
              </a:rPr>
              <a:t>CATS</a:t>
            </a:r>
            <a:r>
              <a:rPr lang="en-US" dirty="0" smtClean="0"/>
              <a:t> look like in the cafeteria?, cont’d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811530" y="381000"/>
            <a:ext cx="7520940" cy="54864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dirty="0" smtClean="0"/>
              <a:t>Great job. That’s all for today.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19460" name="Picture 4" descr="stopsign4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409700"/>
            <a:ext cx="28575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dirty="0" smtClean="0"/>
              <a:t>Restroom Behavior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endParaRPr lang="en-US" dirty="0" smtClean="0"/>
          </a:p>
        </p:txBody>
      </p:sp>
      <p:pic>
        <p:nvPicPr>
          <p:cNvPr id="20484" name="Picture 4" descr="restroo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76400"/>
            <a:ext cx="4953000" cy="305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1295400"/>
            <a:ext cx="4038600" cy="4419600"/>
          </a:xfrm>
          <a:noFill/>
        </p:spPr>
        <p:txBody>
          <a:bodyPr>
            <a:normAutofit fontScale="85000" lnSpcReduction="1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Must have </a:t>
            </a:r>
            <a:r>
              <a:rPr lang="en-US" b="0" dirty="0" smtClean="0"/>
              <a:t>Agenda Book hall pass signed.</a:t>
            </a:r>
            <a:endParaRPr lang="en-US" b="0" dirty="0" smtClean="0"/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Use level two (conversational) voice.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Follow directions of adults.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One person per stall.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Be considerate of other’s privacy.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</p:txBody>
      </p:sp>
      <p:sp>
        <p:nvSpPr>
          <p:cNvPr id="34821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48200" y="1295400"/>
            <a:ext cx="4038600" cy="3657600"/>
          </a:xfrm>
        </p:spPr>
        <p:txBody>
          <a:bodyPr>
            <a:normAutofit fontScale="85000" lnSpcReduction="1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Be patient.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Respect facilities--Keep restroom clean.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Follow good hygiene procedures—always wash hands before exiting.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Return to class promptly.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Use of tobacco products is prohibited.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What does </a:t>
            </a:r>
            <a:r>
              <a:rPr lang="en-US" dirty="0" smtClean="0">
                <a:solidFill>
                  <a:srgbClr val="FF3300"/>
                </a:solidFill>
              </a:rPr>
              <a:t>CATS</a:t>
            </a:r>
            <a:r>
              <a:rPr lang="en-US" dirty="0" smtClean="0"/>
              <a:t> look like</a:t>
            </a:r>
            <a:br>
              <a:rPr lang="en-US" dirty="0" smtClean="0"/>
            </a:br>
            <a:r>
              <a:rPr lang="en-US" dirty="0" smtClean="0"/>
              <a:t>in the restrooms?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dirty="0" smtClean="0"/>
              <a:t>Great job. That’s all for today.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22532" name="Picture 4" descr="stopsign4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409700"/>
            <a:ext cx="28575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dirty="0" smtClean="0"/>
              <a:t>Gym &amp; Assembly Behavior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defRPr/>
            </a:pPr>
            <a:endParaRPr lang="en-US" dirty="0" smtClean="0"/>
          </a:p>
        </p:txBody>
      </p:sp>
      <p:pic>
        <p:nvPicPr>
          <p:cNvPr id="23556" name="Picture 5" descr="WebPepRally__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985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uditorium Correct Entrance.wmv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9600" y="1066800"/>
            <a:ext cx="3200400" cy="2400300"/>
          </a:xfrm>
        </p:spPr>
      </p:pic>
      <p:pic>
        <p:nvPicPr>
          <p:cNvPr id="8" name="Auditorium Incorrect Entrance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00600" y="1066800"/>
            <a:ext cx="3200400" cy="24003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dirty="0" smtClean="0"/>
              <a:t>Auditorium Behavior</a:t>
            </a:r>
          </a:p>
        </p:txBody>
      </p:sp>
      <p:pic>
        <p:nvPicPr>
          <p:cNvPr id="3" name="Auditorium Exiting 1.wmv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9600" y="3886200"/>
            <a:ext cx="3251200" cy="2438400"/>
          </a:xfrm>
          <a:prstGeom prst="rect">
            <a:avLst/>
          </a:prstGeom>
        </p:spPr>
      </p:pic>
      <p:pic>
        <p:nvPicPr>
          <p:cNvPr id="4" name="Auditorium Exiting 2.wmv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800600" y="3879715"/>
            <a:ext cx="32512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6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istening 1.wmv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2325" y="1752600"/>
            <a:ext cx="3200400" cy="2400300"/>
          </a:xfrm>
        </p:spPr>
      </p:pic>
      <p:pic>
        <p:nvPicPr>
          <p:cNvPr id="6" name="Listening 2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00588" y="1752600"/>
            <a:ext cx="3200400" cy="24003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65760"/>
            <a:ext cx="8534400" cy="548640"/>
          </a:xfrm>
        </p:spPr>
        <p:txBody>
          <a:bodyPr/>
          <a:lstStyle/>
          <a:p>
            <a:pPr algn="ctr"/>
            <a:r>
              <a:rPr lang="en-US" dirty="0" smtClean="0"/>
              <a:t>Auditorium behavior (listening/responding)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96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822960" y="1371600"/>
            <a:ext cx="3200400" cy="3438144"/>
          </a:xfrm>
        </p:spPr>
        <p:txBody>
          <a:bodyPr>
            <a:normAutofit fontScale="85000" lnSpcReduction="2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b="0" dirty="0" smtClean="0"/>
              <a:t>Listen and follow adult directions.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b="0" dirty="0" smtClean="0"/>
              <a:t>Enter &amp; exit quietly, reporting to assigned areas.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b="0" dirty="0" smtClean="0"/>
              <a:t>Focus on presentation and give full attention to the speaker(s).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b="0" dirty="0" smtClean="0"/>
              <a:t>Clap/respond </a:t>
            </a:r>
            <a:r>
              <a:rPr lang="en-US" b="0" dirty="0" smtClean="0"/>
              <a:t>when appropriate.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700016" y="1295400"/>
            <a:ext cx="3200400" cy="3514344"/>
          </a:xfrm>
        </p:spPr>
        <p:txBody>
          <a:bodyPr>
            <a:normAutofit fontScale="85000" lnSpcReduction="20000"/>
          </a:bodyPr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b="0" dirty="0" smtClean="0"/>
              <a:t>Sit facing forward in an upright position, keeping hands and feet to yourself</a:t>
            </a:r>
            <a:r>
              <a:rPr lang="en-US" b="0" dirty="0" smtClean="0"/>
              <a:t>.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b="0" dirty="0" smtClean="0"/>
              <a:t>Keep feet on the floor.</a:t>
            </a:r>
            <a:endParaRPr lang="en-US" b="0" dirty="0" smtClean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b="0" dirty="0" smtClean="0"/>
              <a:t>Be supportive of our school in a positive manner.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b="0" dirty="0" smtClean="0"/>
              <a:t>Food and drink are prohibited during assemblies.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What does </a:t>
            </a:r>
            <a:r>
              <a:rPr lang="en-US" dirty="0" smtClean="0">
                <a:solidFill>
                  <a:srgbClr val="FF3300"/>
                </a:solidFill>
              </a:rPr>
              <a:t>CATS</a:t>
            </a:r>
            <a:r>
              <a:rPr lang="en-US" dirty="0" smtClean="0"/>
              <a:t> look like</a:t>
            </a:r>
            <a:br>
              <a:rPr lang="en-US" dirty="0" smtClean="0"/>
            </a:br>
            <a:r>
              <a:rPr lang="en-US" dirty="0" smtClean="0"/>
              <a:t>during assemblies?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00129.wmv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" y="3505200"/>
            <a:ext cx="3200400" cy="2400300"/>
          </a:xfrm>
        </p:spPr>
      </p:pic>
      <p:pic>
        <p:nvPicPr>
          <p:cNvPr id="5" name="VID00130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05400" y="3505200"/>
            <a:ext cx="3200400" cy="2400300"/>
          </a:xfrm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dirty="0" smtClean="0"/>
              <a:t>Bus Behavior</a:t>
            </a:r>
          </a:p>
        </p:txBody>
      </p:sp>
      <p:pic>
        <p:nvPicPr>
          <p:cNvPr id="25604" name="Picture 4" descr="school bu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43000"/>
            <a:ext cx="2725366" cy="1882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822960" y="1295400"/>
            <a:ext cx="3200400" cy="3514344"/>
          </a:xfrm>
        </p:spPr>
        <p:txBody>
          <a:bodyPr>
            <a:normAutofit fontScale="85000" lnSpcReduction="2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Be on time to the bus stop.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Follow directions of bus </a:t>
            </a:r>
            <a:r>
              <a:rPr lang="en-US" b="0" dirty="0" smtClean="0"/>
              <a:t>driver &amp; monitor(s</a:t>
            </a:r>
            <a:r>
              <a:rPr lang="en-US" b="0" dirty="0" smtClean="0"/>
              <a:t>).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Use appropriate language.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Load and unload quietly and in a single-file line.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3891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700016" y="1295400"/>
            <a:ext cx="3200400" cy="3514344"/>
          </a:xfrm>
        </p:spPr>
        <p:txBody>
          <a:bodyPr>
            <a:normAutofit fontScale="85000" lnSpcReduction="2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Use level 2 (conversational) voice.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Keep aisles clear of all objects.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Remain seated with hands and head inside the bus at all times.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What does </a:t>
            </a:r>
            <a:r>
              <a:rPr lang="en-US" dirty="0" smtClean="0">
                <a:solidFill>
                  <a:srgbClr val="FF3300"/>
                </a:solidFill>
              </a:rPr>
              <a:t>CATS</a:t>
            </a:r>
            <a:r>
              <a:rPr lang="en-US" dirty="0" smtClean="0"/>
              <a:t> look like on the bus?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822960" y="1295400"/>
            <a:ext cx="3200400" cy="3514344"/>
          </a:xfrm>
        </p:spPr>
        <p:txBody>
          <a:bodyPr>
            <a:normAutofit fontScale="92500" lnSpcReduction="2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Respect the property of and be courteous to fellow riders, the driver and other travelers.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Report to assigned location upon arrival to school.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36869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700016" y="1295400"/>
            <a:ext cx="3200400" cy="3514344"/>
          </a:xfrm>
        </p:spPr>
        <p:txBody>
          <a:bodyPr>
            <a:normAutofit fontScale="92500" lnSpcReduction="20000"/>
          </a:bodyPr>
          <a:lstStyle/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Keep busses clean and put all trash in garbage cans/bags.</a:t>
            </a:r>
          </a:p>
          <a:p>
            <a:pPr marL="457200" indent="-457200" eaLnBrk="1" hangingPunct="1">
              <a:buFont typeface="Wingdings" pitchFamily="2" charset="2"/>
              <a:buChar char="ü"/>
              <a:defRPr/>
            </a:pPr>
            <a:r>
              <a:rPr lang="en-US" b="0" dirty="0" smtClean="0"/>
              <a:t>Use of tobacco products is prohibited.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buFontTx/>
              <a:buNone/>
              <a:defRPr/>
            </a:pPr>
            <a:endParaRPr lang="en-US" dirty="0" smtClean="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What does </a:t>
            </a:r>
            <a:r>
              <a:rPr lang="en-US" dirty="0" smtClean="0">
                <a:solidFill>
                  <a:srgbClr val="FF3300"/>
                </a:solidFill>
              </a:rPr>
              <a:t>CATS</a:t>
            </a:r>
            <a:r>
              <a:rPr lang="en-US" dirty="0" smtClean="0"/>
              <a:t> look like</a:t>
            </a:r>
            <a:br>
              <a:rPr lang="en-US" dirty="0" smtClean="0"/>
            </a:br>
            <a:r>
              <a:rPr lang="en-US" dirty="0" smtClean="0"/>
              <a:t>on the bus, cont’d.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dirty="0" smtClean="0"/>
              <a:t>Parking Lot</a:t>
            </a:r>
            <a:endParaRPr 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8676" name="Picture 3" descr="C:\Documents and Settings\chegge\Local Settings\Temporary Internet Files\Content.IE5\E9406OSS\MC90005729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98638"/>
            <a:ext cx="6400800" cy="41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2000" y="1066800"/>
            <a:ext cx="3200400" cy="3712464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Wingdings" pitchFamily="2" charset="2"/>
              <a:buChar char="ü"/>
              <a:defRPr/>
            </a:pPr>
            <a:r>
              <a:rPr lang="en-US" b="0" dirty="0" smtClean="0"/>
              <a:t>Enter &amp; Exit building immediately upon arrival &amp; departure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b="0" dirty="0" smtClean="0"/>
              <a:t>If a driver – you must have a Parking Permit displayed in vehicle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b="0" dirty="0" smtClean="0"/>
              <a:t>Park </a:t>
            </a:r>
            <a:r>
              <a:rPr lang="en-US" b="0" dirty="0" smtClean="0"/>
              <a:t>only in your assigned spot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b="0" dirty="0" smtClean="0"/>
              <a:t>Observe all traffic rules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Font typeface="Wingdings" pitchFamily="2" charset="2"/>
              <a:buChar char="ü"/>
              <a:defRPr/>
            </a:pPr>
            <a:r>
              <a:rPr lang="en-US" b="0" dirty="0" smtClean="0"/>
              <a:t>Respect property – Keep lot clean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b="0" dirty="0" smtClean="0"/>
              <a:t>Tobacco products are </a:t>
            </a:r>
            <a:r>
              <a:rPr lang="en-US" b="0" u="sng" dirty="0" smtClean="0"/>
              <a:t>prohibited</a:t>
            </a:r>
            <a:r>
              <a:rPr lang="en-US" b="0" dirty="0" smtClean="0"/>
              <a:t> on school property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b="0" dirty="0" smtClean="0"/>
              <a:t>Be courteous to other drivers &amp; </a:t>
            </a:r>
            <a:r>
              <a:rPr lang="en-US" b="0" dirty="0" smtClean="0"/>
              <a:t>pedestrians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b="0" dirty="0" smtClean="0"/>
              <a:t>Obey all traffic laws</a:t>
            </a:r>
            <a:endParaRPr lang="en-US" b="0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5760"/>
            <a:ext cx="8458200" cy="548640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What does </a:t>
            </a:r>
            <a:r>
              <a:rPr lang="en-US" dirty="0" smtClean="0">
                <a:solidFill>
                  <a:srgbClr val="FF3300"/>
                </a:solidFill>
              </a:rPr>
              <a:t>CATS</a:t>
            </a:r>
            <a:r>
              <a:rPr lang="en-US" dirty="0" smtClean="0"/>
              <a:t> look like in the Parking Lot?</a:t>
            </a:r>
            <a:endParaRPr lang="en-US" dirty="0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04800" y="5181600"/>
            <a:ext cx="8229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>
                <a:solidFill>
                  <a:srgbClr val="FFFF00"/>
                </a:solidFill>
              </a:rPr>
              <a:t>Reminder:  Parking privileges can be revoked at any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dirty="0" smtClean="0"/>
              <a:t>Great job. That’s all for today.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30724" name="Picture 4" descr="stopsign4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409700"/>
            <a:ext cx="28575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945</TotalTime>
  <Words>876</Words>
  <Application>Microsoft Office PowerPoint</Application>
  <PresentationFormat>On-screen Show (4:3)</PresentationFormat>
  <Paragraphs>105</Paragraphs>
  <Slides>27</Slides>
  <Notes>1</Notes>
  <HiddenSlides>0</HiddenSlides>
  <MMClips>12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Antique Olive Roman</vt:lpstr>
      <vt:lpstr>Arial</vt:lpstr>
      <vt:lpstr>Bookman Old Style</vt:lpstr>
      <vt:lpstr>Calibri</vt:lpstr>
      <vt:lpstr>Franklin Gothic Book</vt:lpstr>
      <vt:lpstr>Franklin Gothic Medium</vt:lpstr>
      <vt:lpstr>Garamond</vt:lpstr>
      <vt:lpstr>Tunga</vt:lpstr>
      <vt:lpstr>Wingdings</vt:lpstr>
      <vt:lpstr>Angles</vt:lpstr>
      <vt:lpstr>CATS WITH CATTITUDE!</vt:lpstr>
      <vt:lpstr>Cats—what does it stand for?</vt:lpstr>
      <vt:lpstr>What does it look like?</vt:lpstr>
      <vt:lpstr>What does it look like?, cont’d.</vt:lpstr>
      <vt:lpstr>Voice Levels</vt:lpstr>
      <vt:lpstr>Cell Phones</vt:lpstr>
      <vt:lpstr>HALLWAY BEHAVIOR</vt:lpstr>
      <vt:lpstr>What does CATS look like in the hallway?</vt:lpstr>
      <vt:lpstr>What does CATS look like in the hallway?, cont’d.</vt:lpstr>
      <vt:lpstr>Great job. That’s all for today.</vt:lpstr>
      <vt:lpstr>Cafeteria Behavior</vt:lpstr>
      <vt:lpstr>What does CATS look like in the cafeteria?</vt:lpstr>
      <vt:lpstr>What does CATS look like in the cafeteria?, cont’d</vt:lpstr>
      <vt:lpstr>Great job. That’s all for today.</vt:lpstr>
      <vt:lpstr>Restroom Behavior</vt:lpstr>
      <vt:lpstr>What does CATS look like in the restrooms?</vt:lpstr>
      <vt:lpstr>Great job. That’s all for today.</vt:lpstr>
      <vt:lpstr>Gym &amp; Assembly Behavior</vt:lpstr>
      <vt:lpstr>Auditorium Behavior</vt:lpstr>
      <vt:lpstr>Auditorium behavior (listening/responding)</vt:lpstr>
      <vt:lpstr>What does CATS look like during assemblies?</vt:lpstr>
      <vt:lpstr>Bus Behavior</vt:lpstr>
      <vt:lpstr>What does CATS look like on the bus?</vt:lpstr>
      <vt:lpstr>What does CATS look like on the bus, cont’d.</vt:lpstr>
      <vt:lpstr>Parking Lot</vt:lpstr>
      <vt:lpstr>What does CATS look like in the Parking Lot?</vt:lpstr>
      <vt:lpstr>Great job. That’s all for today.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CATS</dc:title>
  <dc:creator>Bob</dc:creator>
  <cp:lastModifiedBy>Wade, Carrie</cp:lastModifiedBy>
  <cp:revision>50</cp:revision>
  <dcterms:created xsi:type="dcterms:W3CDTF">2008-07-11T16:29:30Z</dcterms:created>
  <dcterms:modified xsi:type="dcterms:W3CDTF">2014-08-11T03:27:05Z</dcterms:modified>
</cp:coreProperties>
</file>