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7" r:id="rId2"/>
    <p:sldId id="258" r:id="rId3"/>
    <p:sldId id="259" r:id="rId4"/>
    <p:sldId id="260" r:id="rId5"/>
    <p:sldId id="263" r:id="rId6"/>
    <p:sldId id="264" r:id="rId7"/>
    <p:sldId id="265" r:id="rId8"/>
    <p:sldId id="266" r:id="rId9"/>
    <p:sldId id="267" r:id="rId10"/>
    <p:sldId id="268" r:id="rId11"/>
    <p:sldId id="269" r:id="rId12"/>
    <p:sldId id="270" r:id="rId13"/>
    <p:sldId id="271" r:id="rId14"/>
    <p:sldId id="282" r:id="rId15"/>
    <p:sldId id="272" r:id="rId16"/>
    <p:sldId id="273" r:id="rId17"/>
    <p:sldId id="279" r:id="rId18"/>
    <p:sldId id="274" r:id="rId19"/>
    <p:sldId id="275" r:id="rId20"/>
    <p:sldId id="276" r:id="rId21"/>
    <p:sldId id="277" r:id="rId22"/>
    <p:sldId id="278" r:id="rId23"/>
    <p:sldId id="280" r:id="rId24"/>
    <p:sldId id="28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857" autoAdjust="0"/>
  </p:normalViewPr>
  <p:slideViewPr>
    <p:cSldViewPr>
      <p:cViewPr>
        <p:scale>
          <a:sx n="70" d="100"/>
          <a:sy n="70" d="100"/>
        </p:scale>
        <p:origin x="-3560" y="-5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493854-06C8-4760-B50E-31F8530874B6}" type="datetimeFigureOut">
              <a:rPr lang="en-US" smtClean="0"/>
              <a:pPr/>
              <a:t>1/13/14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0D73D1-A5A7-414E-99EE-D471B2893759}" type="slidenum">
              <a:rPr lang="en-US" smtClean="0"/>
              <a:pPr/>
              <a:t>‹#›</a:t>
            </a:fld>
            <a:endParaRPr lang="en-US"/>
          </a:p>
        </p:txBody>
      </p:sp>
    </p:spTree>
    <p:extLst>
      <p:ext uri="{BB962C8B-B14F-4D97-AF65-F5344CB8AC3E}">
        <p14:creationId xmlns:p14="http://schemas.microsoft.com/office/powerpoint/2010/main" val="4285388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course will teach you how to use the master schedule and how to modify students’ schedules, including</a:t>
            </a:r>
            <a:r>
              <a:rPr lang="en-US" baseline="0" dirty="0" smtClean="0"/>
              <a:t> enrolling them into special programs and classes, after master scheduling has taken place at the beginning of the school year.  </a:t>
            </a:r>
            <a:endParaRPr lang="en-US" dirty="0"/>
          </a:p>
        </p:txBody>
      </p:sp>
      <p:sp>
        <p:nvSpPr>
          <p:cNvPr id="4" name="Slide Number Placeholder 3"/>
          <p:cNvSpPr>
            <a:spLocks noGrp="1"/>
          </p:cNvSpPr>
          <p:nvPr>
            <p:ph type="sldNum" sz="quarter" idx="10"/>
          </p:nvPr>
        </p:nvSpPr>
        <p:spPr/>
        <p:txBody>
          <a:bodyPr/>
          <a:lstStyle/>
          <a:p>
            <a:fld id="{B024210D-66E7-48A7-BB27-4F3FE2A9BAEC}" type="slidenum">
              <a:rPr lang="en-US" smtClean="0"/>
              <a:pPr/>
              <a:t>2</a:t>
            </a:fld>
            <a:endParaRPr lang="en-US"/>
          </a:p>
        </p:txBody>
      </p:sp>
    </p:spTree>
    <p:extLst>
      <p:ext uri="{BB962C8B-B14F-4D97-AF65-F5344CB8AC3E}">
        <p14:creationId xmlns:p14="http://schemas.microsoft.com/office/powerpoint/2010/main" val="3181505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Run the Absentee report when you need to find out which students have been marked absent.  You can use this report to document contacts you’re made with parents about the student’s  absence.</a:t>
            </a:r>
          </a:p>
          <a:p>
            <a:endParaRPr lang="en-US" dirty="0" smtClean="0"/>
          </a:p>
          <a:p>
            <a:r>
              <a:rPr lang="en-US" dirty="0" smtClean="0"/>
              <a:t>There is</a:t>
            </a:r>
            <a:r>
              <a:rPr lang="en-US" baseline="0" dirty="0" smtClean="0"/>
              <a:t> no need to select a period in Daily mode.</a:t>
            </a:r>
          </a:p>
          <a:p>
            <a:r>
              <a:rPr lang="en-US" dirty="0" smtClean="0"/>
              <a:t>Optionally,</a:t>
            </a:r>
            <a:r>
              <a:rPr lang="en-US" baseline="0" dirty="0" smtClean="0"/>
              <a:t> include the student number, blank lines, and verification line.</a:t>
            </a:r>
          </a:p>
          <a:p>
            <a:endParaRPr lang="en-US" dirty="0" smtClean="0"/>
          </a:p>
          <a:p>
            <a:r>
              <a:rPr lang="en-US" dirty="0" smtClean="0"/>
              <a:t>This</a:t>
            </a:r>
            <a:r>
              <a:rPr lang="en-US" baseline="0" dirty="0" smtClean="0"/>
              <a:t> report is generated in the Report Queue.</a:t>
            </a:r>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10</a:t>
            </a:fld>
            <a:endParaRPr lang="en-US"/>
          </a:p>
        </p:txBody>
      </p:sp>
    </p:spTree>
    <p:extLst>
      <p:ext uri="{BB962C8B-B14F-4D97-AF65-F5344CB8AC3E}">
        <p14:creationId xmlns:p14="http://schemas.microsoft.com/office/powerpoint/2010/main" val="2455164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the Attendance page when you need to change attendance for a student’s upcoming vacation or medical even.  First, search for and select the student.</a:t>
            </a:r>
          </a:p>
          <a:p>
            <a:endParaRPr lang="en-US" baseline="0" dirty="0" smtClean="0"/>
          </a:p>
          <a:p>
            <a:r>
              <a:rPr lang="en-US" baseline="0" dirty="0" smtClean="0"/>
              <a:t>Enter the First date of the absence in the “From this date” field</a:t>
            </a:r>
          </a:p>
          <a:p>
            <a:r>
              <a:rPr lang="en-US" baseline="0" dirty="0" smtClean="0"/>
              <a:t>Enter the last date of the absence in the “To this date” field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12</a:t>
            </a:fld>
            <a:endParaRPr lang="en-US"/>
          </a:p>
        </p:txBody>
      </p:sp>
    </p:spTree>
    <p:extLst>
      <p:ext uri="{BB962C8B-B14F-4D97-AF65-F5344CB8AC3E}">
        <p14:creationId xmlns:p14="http://schemas.microsoft.com/office/powerpoint/2010/main" val="3293845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schools like to have their staff sign off that attendance</a:t>
            </a:r>
            <a:r>
              <a:rPr lang="en-US" baseline="0" dirty="0" smtClean="0"/>
              <a:t> records are correct.  PowerSchool provides a report for this purpose.</a:t>
            </a:r>
          </a:p>
          <a:p>
            <a:endParaRPr lang="en-US" dirty="0" smtClean="0"/>
          </a:p>
          <a:p>
            <a:r>
              <a:rPr lang="en-US" dirty="0" smtClean="0"/>
              <a:t>To verify daily attendance records,</a:t>
            </a:r>
            <a:r>
              <a:rPr lang="en-US" baseline="0" dirty="0" smtClean="0"/>
              <a:t> use the </a:t>
            </a:r>
            <a:r>
              <a:rPr lang="en-US" b="1" baseline="0" dirty="0" smtClean="0"/>
              <a:t>Weekly Attendance Summary Report.</a:t>
            </a:r>
          </a:p>
          <a:p>
            <a:endParaRPr lang="en-US" b="1" baseline="0" dirty="0" smtClean="0"/>
          </a:p>
          <a:p>
            <a:r>
              <a:rPr lang="en-US" b="0" baseline="0" dirty="0" smtClean="0"/>
              <a:t>Notice that the instructions to run this report are listed on the criteria page.</a:t>
            </a:r>
          </a:p>
          <a:p>
            <a:endParaRPr lang="en-US" b="0" baseline="0" dirty="0" smtClean="0"/>
          </a:p>
          <a:p>
            <a:r>
              <a:rPr lang="en-US" b="0" baseline="0" dirty="0" smtClean="0"/>
              <a:t>5. In the Attendance Code section at the bottom of the report setup page, fill in all of the codes in the Absent field that the school uses to indicate a student has an excused absence.</a:t>
            </a:r>
          </a:p>
          <a:p>
            <a:endParaRPr lang="en-US" b="0" baseline="0" dirty="0" smtClean="0"/>
          </a:p>
          <a:p>
            <a:r>
              <a:rPr lang="en-US" b="0" baseline="0" dirty="0" smtClean="0"/>
              <a:t>* If you plan to run this report routinely and want the values you set to be the default – so you don’t have to reset them </a:t>
            </a:r>
            <a:r>
              <a:rPr lang="en-US" b="0" baseline="0" dirty="0" err="1" smtClean="0"/>
              <a:t>everytime</a:t>
            </a:r>
            <a:r>
              <a:rPr lang="en-US" b="0" baseline="0" dirty="0" smtClean="0"/>
              <a:t> – click the boxes on the right side of the page for each value you want to save.</a:t>
            </a:r>
            <a:endParaRPr lang="en-US" b="0"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15</a:t>
            </a:fld>
            <a:endParaRPr lang="en-US"/>
          </a:p>
        </p:txBody>
      </p:sp>
    </p:spTree>
    <p:extLst>
      <p:ext uri="{BB962C8B-B14F-4D97-AF65-F5344CB8AC3E}">
        <p14:creationId xmlns:p14="http://schemas.microsoft.com/office/powerpoint/2010/main" val="1463890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PowerSchool provides three ways to help you identify students with Chronic Attendance Problems.</a:t>
            </a:r>
          </a:p>
          <a:p>
            <a:endParaRPr lang="en-US" dirty="0" smtClean="0"/>
          </a:p>
          <a:p>
            <a:r>
              <a:rPr lang="en-US" dirty="0" smtClean="0"/>
              <a:t>Use this report to identify students with a minimum number of an attendance code you specify within a time frame</a:t>
            </a:r>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16</a:t>
            </a:fld>
            <a:endParaRPr lang="en-US"/>
          </a:p>
        </p:txBody>
      </p:sp>
    </p:spTree>
    <p:extLst>
      <p:ext uri="{BB962C8B-B14F-4D97-AF65-F5344CB8AC3E}">
        <p14:creationId xmlns:p14="http://schemas.microsoft.com/office/powerpoint/2010/main" val="2923199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report to identify students with a minimum number of total occurrences of an</a:t>
            </a:r>
            <a:r>
              <a:rPr lang="en-US" baseline="0" dirty="0" smtClean="0"/>
              <a:t> attendance code you specify within a specific time frame.</a:t>
            </a:r>
          </a:p>
          <a:p>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18</a:t>
            </a:fld>
            <a:endParaRPr lang="en-US"/>
          </a:p>
        </p:txBody>
      </p:sp>
    </p:spTree>
    <p:extLst>
      <p:ext uri="{BB962C8B-B14F-4D97-AF65-F5344CB8AC3E}">
        <p14:creationId xmlns:p14="http://schemas.microsoft.com/office/powerpoint/2010/main" val="1034502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report at the beginning of the year to identify students who have not ever attended.</a:t>
            </a:r>
          </a:p>
          <a:p>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19</a:t>
            </a:fld>
            <a:endParaRPr lang="en-US"/>
          </a:p>
        </p:txBody>
      </p:sp>
    </p:spTree>
    <p:extLst>
      <p:ext uri="{BB962C8B-B14F-4D97-AF65-F5344CB8AC3E}">
        <p14:creationId xmlns:p14="http://schemas.microsoft.com/office/powerpoint/2010/main" val="3142822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report to review data you will be sending to the state.  This report displays converted attendance values.</a:t>
            </a:r>
          </a:p>
          <a:p>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20</a:t>
            </a:fld>
            <a:endParaRPr lang="en-US"/>
          </a:p>
        </p:txBody>
      </p:sp>
    </p:spTree>
    <p:extLst>
      <p:ext uri="{BB962C8B-B14F-4D97-AF65-F5344CB8AC3E}">
        <p14:creationId xmlns:p14="http://schemas.microsoft.com/office/powerpoint/2010/main" val="2826185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report to review attendance records for students enrolled during the date range you specify.  This report shows the number of days a student is absent or present, even if your school uses meeting attendance.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21</a:t>
            </a:fld>
            <a:endParaRPr lang="en-US"/>
          </a:p>
        </p:txBody>
      </p:sp>
    </p:spTree>
    <p:extLst>
      <p:ext uri="{BB962C8B-B14F-4D97-AF65-F5344CB8AC3E}">
        <p14:creationId xmlns:p14="http://schemas.microsoft.com/office/powerpoint/2010/main" val="3458913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report to compare the number of students enrolled</a:t>
            </a:r>
            <a:r>
              <a:rPr lang="en-US" baseline="0" dirty="0" smtClean="0"/>
              <a:t> (membership) to the number of students who actually attended school on a specific day.  Use it to check if the school gained or lost students during a time period.  The total number should match the values displayed in the ADA / ADM by Student Report.</a:t>
            </a:r>
            <a:endParaRPr lang="en-US" dirty="0"/>
          </a:p>
        </p:txBody>
      </p:sp>
      <p:sp>
        <p:nvSpPr>
          <p:cNvPr id="4" name="Slide Number Placeholder 3"/>
          <p:cNvSpPr>
            <a:spLocks noGrp="1"/>
          </p:cNvSpPr>
          <p:nvPr>
            <p:ph type="sldNum" sz="quarter" idx="10"/>
          </p:nvPr>
        </p:nvSpPr>
        <p:spPr/>
        <p:txBody>
          <a:bodyPr/>
          <a:lstStyle/>
          <a:p>
            <a:fld id="{8F0D73D1-A5A7-414E-99EE-D471B2893759}" type="slidenum">
              <a:rPr lang="en-US" smtClean="0"/>
              <a:pPr/>
              <a:t>22</a:t>
            </a:fld>
            <a:endParaRPr lang="en-US"/>
          </a:p>
        </p:txBody>
      </p:sp>
    </p:spTree>
    <p:extLst>
      <p:ext uri="{BB962C8B-B14F-4D97-AF65-F5344CB8AC3E}">
        <p14:creationId xmlns:p14="http://schemas.microsoft.com/office/powerpoint/2010/main" val="1835518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3.jpeg"/><Relationship Id="rId5" Type="http://schemas.openxmlformats.org/officeDocument/2006/relationships/image" Target="../media/image10.jpeg"/><Relationship Id="rId6" Type="http://schemas.openxmlformats.org/officeDocument/2006/relationships/image" Target="../media/image5.jpeg"/><Relationship Id="rId7" Type="http://schemas.openxmlformats.org/officeDocument/2006/relationships/image" Target="../media/image11.jpeg"/><Relationship Id="rId8" Type="http://schemas.openxmlformats.org/officeDocument/2006/relationships/image" Target="../media/image7.jpeg"/><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2"/>
          <p:cNvSpPr/>
          <p:nvPr/>
        </p:nvSpPr>
        <p:spPr>
          <a:xfrm>
            <a:off x="685800" y="0"/>
            <a:ext cx="8458200" cy="68580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5" name="Group 23"/>
          <p:cNvGrpSpPr>
            <a:grpSpLocks/>
          </p:cNvGrpSpPr>
          <p:nvPr/>
        </p:nvGrpSpPr>
        <p:grpSpPr bwMode="auto">
          <a:xfrm>
            <a:off x="381000" y="-7938"/>
            <a:ext cx="8763000" cy="1227138"/>
            <a:chOff x="-76200" y="-76200"/>
            <a:chExt cx="9057555" cy="1303159"/>
          </a:xfrm>
        </p:grpSpPr>
        <p:pic>
          <p:nvPicPr>
            <p:cNvPr id="6" name="Picture 2" descr="C:\Documents and Settings\JBR\Local Settings\Temporary Internet Files\Content.IE5\WHAN8HYR\MPj04394930000[1].jpg"/>
            <p:cNvPicPr>
              <a:picLocks noChangeAspect="1" noChangeArrowheads="1"/>
            </p:cNvPicPr>
            <p:nvPr userDrawn="1"/>
          </p:nvPicPr>
          <p:blipFill>
            <a:blip r:embed="rId2" cstate="print">
              <a:duotone>
                <a:prstClr val="black"/>
                <a:schemeClr val="accent4">
                  <a:tint val="45000"/>
                  <a:satMod val="400000"/>
                </a:schemeClr>
              </a:duotone>
            </a:blip>
            <a:srcRect/>
            <a:stretch>
              <a:fillRect/>
            </a:stretch>
          </p:blipFill>
          <p:spPr bwMode="auto">
            <a:xfrm>
              <a:off x="-76200" y="-73152"/>
              <a:ext cx="1682496" cy="1300111"/>
            </a:xfrm>
            <a:prstGeom prst="rect">
              <a:avLst/>
            </a:prstGeom>
            <a:ln w="38100">
              <a:solidFill>
                <a:schemeClr val="tx1"/>
              </a:solidFill>
            </a:ln>
            <a:effectLst>
              <a:softEdge rad="112500"/>
            </a:effectLst>
          </p:spPr>
        </p:pic>
        <p:pic>
          <p:nvPicPr>
            <p:cNvPr id="7" name="Picture 3" descr="C:\Documents and Settings\JBR\Local Settings\Temporary Internet Files\Content.IE5\K96N41YZ\MPj03628310000[1].jpg"/>
            <p:cNvPicPr>
              <a:picLocks noChangeArrowheads="1"/>
            </p:cNvPicPr>
            <p:nvPr userDrawn="1"/>
          </p:nvPicPr>
          <p:blipFill>
            <a:blip r:embed="rId3" cstate="print">
              <a:duotone>
                <a:prstClr val="black"/>
                <a:schemeClr val="accent4">
                  <a:tint val="45000"/>
                  <a:satMod val="400000"/>
                </a:schemeClr>
              </a:duotone>
            </a:blip>
            <a:srcRect/>
            <a:stretch>
              <a:fillRect/>
            </a:stretch>
          </p:blipFill>
          <p:spPr bwMode="auto">
            <a:xfrm>
              <a:off x="2737104" y="-73152"/>
              <a:ext cx="1682496" cy="1298448"/>
            </a:xfrm>
            <a:prstGeom prst="rect">
              <a:avLst/>
            </a:prstGeom>
            <a:ln w="38100">
              <a:solidFill>
                <a:schemeClr val="tx1"/>
              </a:solidFill>
            </a:ln>
            <a:effectLst>
              <a:softEdge rad="112500"/>
            </a:effectLst>
          </p:spPr>
        </p:pic>
        <p:pic>
          <p:nvPicPr>
            <p:cNvPr id="8" name="Picture 9" descr="sky line.jpg"/>
            <p:cNvPicPr>
              <a:picLocks/>
            </p:cNvPicPr>
            <p:nvPr userDrawn="1"/>
          </p:nvPicPr>
          <p:blipFill>
            <a:blip r:embed="rId4" cstate="print">
              <a:duotone>
                <a:prstClr val="black"/>
                <a:schemeClr val="accent4">
                  <a:tint val="45000"/>
                  <a:satMod val="400000"/>
                </a:schemeClr>
              </a:duotone>
            </a:blip>
            <a:stretch>
              <a:fillRect/>
            </a:stretch>
          </p:blipFill>
          <p:spPr>
            <a:xfrm>
              <a:off x="1295400" y="-73152"/>
              <a:ext cx="1682496" cy="1295400"/>
            </a:xfrm>
            <a:prstGeom prst="rect">
              <a:avLst/>
            </a:prstGeom>
            <a:ln w="38100">
              <a:solidFill>
                <a:schemeClr val="tx1"/>
              </a:solidFill>
            </a:ln>
            <a:effectLst>
              <a:softEdge rad="112500"/>
            </a:effectLst>
          </p:spPr>
        </p:pic>
        <p:pic>
          <p:nvPicPr>
            <p:cNvPr id="9" name="Picture 2" descr="C:\Documents and Settings\JBR\Local Settings\Temporary Internet Files\Content.IE5\CT2VKLYZ\MPj04383690000[1].jpg"/>
            <p:cNvPicPr>
              <a:picLocks noChangeArrowheads="1"/>
            </p:cNvPicPr>
            <p:nvPr userDrawn="1"/>
          </p:nvPicPr>
          <p:blipFill>
            <a:blip r:embed="rId5" cstate="print">
              <a:duotone>
                <a:prstClr val="black"/>
                <a:schemeClr val="accent4">
                  <a:tint val="45000"/>
                  <a:satMod val="400000"/>
                </a:schemeClr>
              </a:duotone>
            </a:blip>
            <a:srcRect/>
            <a:stretch>
              <a:fillRect/>
            </a:stretch>
          </p:blipFill>
          <p:spPr bwMode="auto">
            <a:xfrm>
              <a:off x="5410200" y="-73152"/>
              <a:ext cx="1682496" cy="1298448"/>
            </a:xfrm>
            <a:prstGeom prst="rect">
              <a:avLst/>
            </a:prstGeom>
            <a:ln w="38100">
              <a:solidFill>
                <a:schemeClr val="tx1"/>
              </a:solidFill>
            </a:ln>
            <a:effectLst>
              <a:softEdge rad="112500"/>
            </a:effectLst>
          </p:spPr>
        </p:pic>
        <p:pic>
          <p:nvPicPr>
            <p:cNvPr id="10" name="Picture 19" descr="capital.jpg"/>
            <p:cNvPicPr>
              <a:picLocks/>
            </p:cNvPicPr>
            <p:nvPr userDrawn="1"/>
          </p:nvPicPr>
          <p:blipFill>
            <a:blip r:embed="rId6" cstate="print">
              <a:duotone>
                <a:prstClr val="black"/>
                <a:schemeClr val="accent4">
                  <a:tint val="45000"/>
                  <a:satMod val="400000"/>
                </a:schemeClr>
              </a:duotone>
            </a:blip>
            <a:stretch>
              <a:fillRect/>
            </a:stretch>
          </p:blipFill>
          <p:spPr>
            <a:xfrm>
              <a:off x="6400800" y="-76200"/>
              <a:ext cx="1682496" cy="1298448"/>
            </a:xfrm>
            <a:prstGeom prst="rect">
              <a:avLst/>
            </a:prstGeom>
            <a:ln w="38100">
              <a:solidFill>
                <a:schemeClr val="tx1"/>
              </a:solidFill>
            </a:ln>
            <a:effectLst>
              <a:softEdge rad="112500"/>
            </a:effectLst>
          </p:spPr>
        </p:pic>
        <p:pic>
          <p:nvPicPr>
            <p:cNvPr id="11" name="Picture 3" descr="C:\Documents and Settings\JBR\Local Settings\Temporary Internet Files\Content.IE5\ATWF6565\MPj04225900000[1].jpg"/>
            <p:cNvPicPr>
              <a:picLocks noChangeArrowheads="1"/>
            </p:cNvPicPr>
            <p:nvPr userDrawn="1"/>
          </p:nvPicPr>
          <p:blipFill>
            <a:blip r:embed="rId7" cstate="print">
              <a:duotone>
                <a:prstClr val="black"/>
                <a:schemeClr val="accent4">
                  <a:tint val="45000"/>
                  <a:satMod val="400000"/>
                </a:schemeClr>
              </a:duotone>
            </a:blip>
            <a:srcRect/>
            <a:stretch>
              <a:fillRect/>
            </a:stretch>
          </p:blipFill>
          <p:spPr bwMode="auto">
            <a:xfrm>
              <a:off x="7613904" y="-73152"/>
              <a:ext cx="1367451" cy="1298448"/>
            </a:xfrm>
            <a:prstGeom prst="rect">
              <a:avLst/>
            </a:prstGeom>
            <a:ln w="38100">
              <a:solidFill>
                <a:schemeClr val="tx1"/>
              </a:solidFill>
            </a:ln>
            <a:effectLst>
              <a:softEdge rad="112500"/>
            </a:effectLst>
          </p:spPr>
        </p:pic>
        <p:pic>
          <p:nvPicPr>
            <p:cNvPr id="12" name="Picture 21" descr="rich1.jpg"/>
            <p:cNvPicPr>
              <a:picLocks/>
            </p:cNvPicPr>
            <p:nvPr userDrawn="1"/>
          </p:nvPicPr>
          <p:blipFill>
            <a:blip r:embed="rId8" cstate="print">
              <a:duotone>
                <a:prstClr val="black"/>
                <a:schemeClr val="accent4">
                  <a:tint val="45000"/>
                  <a:satMod val="400000"/>
                </a:schemeClr>
              </a:duotone>
            </a:blip>
            <a:srcRect l="3171" t="11111"/>
            <a:stretch>
              <a:fillRect/>
            </a:stretch>
          </p:blipFill>
          <p:spPr>
            <a:xfrm>
              <a:off x="3962400" y="-76200"/>
              <a:ext cx="1682496" cy="1298448"/>
            </a:xfrm>
            <a:prstGeom prst="rect">
              <a:avLst/>
            </a:prstGeom>
            <a:ln w="38100">
              <a:solidFill>
                <a:schemeClr val="tx1"/>
              </a:solidFill>
            </a:ln>
            <a:effectLst>
              <a:softEdge rad="112500"/>
            </a:effectLst>
          </p:spPr>
        </p:pic>
      </p:grpSp>
      <p:sp>
        <p:nvSpPr>
          <p:cNvPr id="13" name="Rectangle 8"/>
          <p:cNvSpPr/>
          <p:nvPr/>
        </p:nvSpPr>
        <p:spPr>
          <a:xfrm>
            <a:off x="0" y="0"/>
            <a:ext cx="533400" cy="685800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TextBox 17"/>
          <p:cNvSpPr txBox="1"/>
          <p:nvPr/>
        </p:nvSpPr>
        <p:spPr>
          <a:xfrm rot="16200000">
            <a:off x="-3140075" y="3236640"/>
            <a:ext cx="6858000" cy="384721"/>
          </a:xfrm>
          <a:prstGeom prst="rect">
            <a:avLst/>
          </a:prstGeom>
          <a:noFill/>
        </p:spPr>
        <p:txBody>
          <a:bodyPr>
            <a:spAutoFit/>
          </a:bodyPr>
          <a:lstStyle/>
          <a:p>
            <a:pPr fontAlgn="auto">
              <a:spcBef>
                <a:spcPts val="0"/>
              </a:spcBef>
              <a:spcAft>
                <a:spcPts val="0"/>
              </a:spcAft>
              <a:defRPr/>
            </a:pPr>
            <a:r>
              <a:rPr lang="en-US" b="1" dirty="0">
                <a:solidFill>
                  <a:schemeClr val="bg1"/>
                </a:solidFill>
                <a:latin typeface="BankGothic Md BT" pitchFamily="34" charset="0"/>
              </a:rPr>
              <a:t>          </a:t>
            </a:r>
            <a:r>
              <a:rPr lang="en-US" sz="1900" b="1" dirty="0">
                <a:solidFill>
                  <a:schemeClr val="bg1"/>
                </a:solidFill>
                <a:latin typeface="BankGothic Md BT" pitchFamily="34" charset="0"/>
              </a:rPr>
              <a:t>One Vision </a:t>
            </a:r>
            <a:r>
              <a:rPr lang="en-US" sz="1900" b="1" dirty="0">
                <a:solidFill>
                  <a:schemeClr val="bg1"/>
                </a:solidFill>
                <a:latin typeface="Times New Roman"/>
                <a:cs typeface="Times New Roman"/>
              </a:rPr>
              <a:t>•</a:t>
            </a:r>
            <a:r>
              <a:rPr lang="en-US" sz="1900" b="1" dirty="0">
                <a:solidFill>
                  <a:schemeClr val="bg1"/>
                </a:solidFill>
                <a:latin typeface="BankGothic Md BT" pitchFamily="34" charset="0"/>
              </a:rPr>
              <a:t> One Mission </a:t>
            </a:r>
            <a:r>
              <a:rPr lang="en-US" sz="1900" b="1" dirty="0">
                <a:solidFill>
                  <a:schemeClr val="bg1"/>
                </a:solidFill>
                <a:latin typeface="Times New Roman"/>
                <a:cs typeface="Times New Roman"/>
              </a:rPr>
              <a:t>•</a:t>
            </a:r>
            <a:r>
              <a:rPr lang="en-US" sz="1900" b="1" dirty="0">
                <a:solidFill>
                  <a:schemeClr val="bg1"/>
                </a:solidFill>
                <a:latin typeface="BankGothic Md BT" pitchFamily="34" charset="0"/>
              </a:rPr>
              <a:t> One Common Purpose</a:t>
            </a:r>
          </a:p>
        </p:txBody>
      </p:sp>
      <p:cxnSp>
        <p:nvCxnSpPr>
          <p:cNvPr id="15" name="Straight Connector 28"/>
          <p:cNvCxnSpPr/>
          <p:nvPr/>
        </p:nvCxnSpPr>
        <p:spPr>
          <a:xfrm>
            <a:off x="533400" y="1143000"/>
            <a:ext cx="8610600" cy="1588"/>
          </a:xfrm>
          <a:prstGeom prst="line">
            <a:avLst/>
          </a:prstGeom>
          <a:ln w="762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a:off x="533400" y="0"/>
            <a:ext cx="8610600" cy="1588"/>
          </a:xfrm>
          <a:prstGeom prst="line">
            <a:avLst/>
          </a:prstGeom>
          <a:ln w="762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752600" y="2130426"/>
            <a:ext cx="6705600" cy="1470025"/>
          </a:xfrm>
          <a:prstGeom prst="rect">
            <a:avLst/>
          </a:prstGeo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9812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17"/>
          <p:cNvSpPr/>
          <p:nvPr/>
        </p:nvSpPr>
        <p:spPr>
          <a:xfrm>
            <a:off x="0" y="0"/>
            <a:ext cx="9144000" cy="65532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5" name="Group 6"/>
          <p:cNvGrpSpPr>
            <a:grpSpLocks/>
          </p:cNvGrpSpPr>
          <p:nvPr/>
        </p:nvGrpSpPr>
        <p:grpSpPr bwMode="auto">
          <a:xfrm>
            <a:off x="0" y="-7938"/>
            <a:ext cx="9220200" cy="1227138"/>
            <a:chOff x="-76200" y="-76200"/>
            <a:chExt cx="9372600" cy="1303159"/>
          </a:xfrm>
        </p:grpSpPr>
        <p:pic>
          <p:nvPicPr>
            <p:cNvPr id="6" name="Picture 2" descr="C:\Documents and Settings\JBR\Local Settings\Temporary Internet Files\Content.IE5\WHAN8HYR\MPj04394930000[1].jpg"/>
            <p:cNvPicPr>
              <a:picLocks noChangeAspect="1" noChangeArrowheads="1"/>
            </p:cNvPicPr>
            <p:nvPr userDrawn="1"/>
          </p:nvPicPr>
          <p:blipFill>
            <a:blip r:embed="rId2" cstate="print">
              <a:duotone>
                <a:prstClr val="black"/>
                <a:schemeClr val="accent4">
                  <a:tint val="45000"/>
                  <a:satMod val="400000"/>
                </a:schemeClr>
              </a:duotone>
            </a:blip>
            <a:srcRect/>
            <a:stretch>
              <a:fillRect/>
            </a:stretch>
          </p:blipFill>
          <p:spPr bwMode="auto">
            <a:xfrm>
              <a:off x="-76200" y="-73152"/>
              <a:ext cx="1682496" cy="1300111"/>
            </a:xfrm>
            <a:prstGeom prst="roundRect">
              <a:avLst/>
            </a:prstGeom>
            <a:ln w="38100">
              <a:solidFill>
                <a:schemeClr val="tx1"/>
              </a:solidFill>
            </a:ln>
            <a:effectLst>
              <a:softEdge rad="112500"/>
            </a:effectLst>
          </p:spPr>
        </p:pic>
        <p:pic>
          <p:nvPicPr>
            <p:cNvPr id="7" name="Picture 3" descr="C:\Documents and Settings\JBR\Local Settings\Temporary Internet Files\Content.IE5\K96N41YZ\MPj03628310000[1].jpg"/>
            <p:cNvPicPr>
              <a:picLocks noChangeArrowheads="1"/>
            </p:cNvPicPr>
            <p:nvPr userDrawn="1"/>
          </p:nvPicPr>
          <p:blipFill>
            <a:blip r:embed="rId3" cstate="print">
              <a:duotone>
                <a:prstClr val="black"/>
                <a:schemeClr val="accent4">
                  <a:tint val="45000"/>
                  <a:satMod val="400000"/>
                </a:schemeClr>
              </a:duotone>
            </a:blip>
            <a:srcRect/>
            <a:stretch>
              <a:fillRect/>
            </a:stretch>
          </p:blipFill>
          <p:spPr bwMode="auto">
            <a:xfrm>
              <a:off x="2737104" y="-73152"/>
              <a:ext cx="1682496" cy="1298448"/>
            </a:xfrm>
            <a:prstGeom prst="roundRect">
              <a:avLst/>
            </a:prstGeom>
            <a:ln w="38100">
              <a:solidFill>
                <a:schemeClr val="tx1"/>
              </a:solidFill>
            </a:ln>
            <a:effectLst>
              <a:softEdge rad="112500"/>
            </a:effectLst>
          </p:spPr>
        </p:pic>
        <p:pic>
          <p:nvPicPr>
            <p:cNvPr id="8" name="Picture 9" descr="sky line.jpg"/>
            <p:cNvPicPr>
              <a:picLocks/>
            </p:cNvPicPr>
            <p:nvPr userDrawn="1"/>
          </p:nvPicPr>
          <p:blipFill>
            <a:blip r:embed="rId4" cstate="print">
              <a:duotone>
                <a:prstClr val="black"/>
                <a:schemeClr val="accent4">
                  <a:tint val="45000"/>
                  <a:satMod val="400000"/>
                </a:schemeClr>
              </a:duotone>
            </a:blip>
            <a:stretch>
              <a:fillRect/>
            </a:stretch>
          </p:blipFill>
          <p:spPr>
            <a:xfrm>
              <a:off x="1295400" y="-73152"/>
              <a:ext cx="1682496" cy="1295400"/>
            </a:xfrm>
            <a:prstGeom prst="roundRect">
              <a:avLst/>
            </a:prstGeom>
            <a:ln w="38100">
              <a:solidFill>
                <a:schemeClr val="tx1"/>
              </a:solidFill>
            </a:ln>
            <a:effectLst>
              <a:softEdge rad="112500"/>
            </a:effectLst>
          </p:spPr>
        </p:pic>
        <p:pic>
          <p:nvPicPr>
            <p:cNvPr id="9" name="Picture 2" descr="C:\Documents and Settings\JBR\Local Settings\Temporary Internet Files\Content.IE5\CT2VKLYZ\MPj04383690000[1].jpg"/>
            <p:cNvPicPr>
              <a:picLocks noChangeArrowheads="1"/>
            </p:cNvPicPr>
            <p:nvPr userDrawn="1"/>
          </p:nvPicPr>
          <p:blipFill>
            <a:blip r:embed="rId5" cstate="print">
              <a:duotone>
                <a:prstClr val="black"/>
                <a:schemeClr val="accent4">
                  <a:tint val="45000"/>
                  <a:satMod val="400000"/>
                </a:schemeClr>
              </a:duotone>
            </a:blip>
            <a:srcRect/>
            <a:stretch>
              <a:fillRect/>
            </a:stretch>
          </p:blipFill>
          <p:spPr bwMode="auto">
            <a:xfrm>
              <a:off x="5410200" y="-73152"/>
              <a:ext cx="1682496" cy="1298448"/>
            </a:xfrm>
            <a:prstGeom prst="roundRect">
              <a:avLst/>
            </a:prstGeom>
            <a:ln w="38100">
              <a:solidFill>
                <a:schemeClr val="tx1"/>
              </a:solidFill>
            </a:ln>
            <a:effectLst>
              <a:softEdge rad="112500"/>
            </a:effectLst>
          </p:spPr>
        </p:pic>
        <p:pic>
          <p:nvPicPr>
            <p:cNvPr id="10" name="Picture 11" descr="capital.jpg"/>
            <p:cNvPicPr>
              <a:picLocks/>
            </p:cNvPicPr>
            <p:nvPr userDrawn="1"/>
          </p:nvPicPr>
          <p:blipFill>
            <a:blip r:embed="rId6" cstate="print">
              <a:duotone>
                <a:prstClr val="black"/>
                <a:schemeClr val="accent4">
                  <a:tint val="45000"/>
                  <a:satMod val="400000"/>
                </a:schemeClr>
              </a:duotone>
            </a:blip>
            <a:stretch>
              <a:fillRect/>
            </a:stretch>
          </p:blipFill>
          <p:spPr>
            <a:xfrm>
              <a:off x="6400800" y="-71489"/>
              <a:ext cx="1682496" cy="1298448"/>
            </a:xfrm>
            <a:prstGeom prst="roundRect">
              <a:avLst/>
            </a:prstGeom>
            <a:ln w="38100">
              <a:solidFill>
                <a:schemeClr val="tx1"/>
              </a:solidFill>
            </a:ln>
            <a:effectLst>
              <a:softEdge rad="112500"/>
            </a:effectLst>
          </p:spPr>
        </p:pic>
        <p:pic>
          <p:nvPicPr>
            <p:cNvPr id="11" name="Picture 3" descr="C:\Documents and Settings\JBR\Local Settings\Temporary Internet Files\Content.IE5\ATWF6565\MPj04225900000[1].jpg"/>
            <p:cNvPicPr>
              <a:picLocks noChangeArrowheads="1"/>
            </p:cNvPicPr>
            <p:nvPr userDrawn="1"/>
          </p:nvPicPr>
          <p:blipFill>
            <a:blip r:embed="rId7" cstate="print">
              <a:duotone>
                <a:prstClr val="black"/>
                <a:schemeClr val="accent4">
                  <a:tint val="45000"/>
                  <a:satMod val="400000"/>
                </a:schemeClr>
              </a:duotone>
            </a:blip>
            <a:srcRect/>
            <a:stretch>
              <a:fillRect/>
            </a:stretch>
          </p:blipFill>
          <p:spPr bwMode="auto">
            <a:xfrm>
              <a:off x="7613904" y="-73152"/>
              <a:ext cx="1682496" cy="1298448"/>
            </a:xfrm>
            <a:prstGeom prst="roundRect">
              <a:avLst/>
            </a:prstGeom>
            <a:ln w="38100">
              <a:solidFill>
                <a:schemeClr val="tx1"/>
              </a:solidFill>
            </a:ln>
            <a:effectLst>
              <a:softEdge rad="112500"/>
            </a:effectLst>
          </p:spPr>
        </p:pic>
        <p:pic>
          <p:nvPicPr>
            <p:cNvPr id="12" name="Picture 13" descr="rich1.jpg"/>
            <p:cNvPicPr>
              <a:picLocks/>
            </p:cNvPicPr>
            <p:nvPr userDrawn="1"/>
          </p:nvPicPr>
          <p:blipFill>
            <a:blip r:embed="rId8" cstate="print">
              <a:duotone>
                <a:prstClr val="black"/>
                <a:schemeClr val="accent4">
                  <a:tint val="45000"/>
                  <a:satMod val="400000"/>
                </a:schemeClr>
              </a:duotone>
            </a:blip>
            <a:srcRect l="3171" t="11111"/>
            <a:stretch>
              <a:fillRect/>
            </a:stretch>
          </p:blipFill>
          <p:spPr>
            <a:xfrm>
              <a:off x="3962400" y="-76200"/>
              <a:ext cx="1682496" cy="1298448"/>
            </a:xfrm>
            <a:prstGeom prst="roundRect">
              <a:avLst/>
            </a:prstGeom>
            <a:ln w="38100">
              <a:solidFill>
                <a:schemeClr val="tx1"/>
              </a:solidFill>
            </a:ln>
            <a:effectLst>
              <a:softEdge rad="112500"/>
            </a:effectLst>
          </p:spPr>
        </p:pic>
      </p:grpSp>
      <p:grpSp>
        <p:nvGrpSpPr>
          <p:cNvPr id="18" name="Group 17"/>
          <p:cNvGrpSpPr/>
          <p:nvPr/>
        </p:nvGrpSpPr>
        <p:grpSpPr>
          <a:xfrm>
            <a:off x="0" y="6477000"/>
            <a:ext cx="9144000" cy="381000"/>
            <a:chOff x="0" y="6477000"/>
            <a:chExt cx="9144000" cy="381000"/>
          </a:xfrm>
        </p:grpSpPr>
        <p:sp>
          <p:nvSpPr>
            <p:cNvPr id="13" name="Rectangle 18"/>
            <p:cNvSpPr/>
            <p:nvPr/>
          </p:nvSpPr>
          <p:spPr>
            <a:xfrm rot="5400000">
              <a:off x="4419600" y="2133600"/>
              <a:ext cx="304800" cy="914400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TextBox 16"/>
            <p:cNvSpPr txBox="1"/>
            <p:nvPr/>
          </p:nvSpPr>
          <p:spPr>
            <a:xfrm>
              <a:off x="152400" y="6477000"/>
              <a:ext cx="8839200" cy="369332"/>
            </a:xfrm>
            <a:prstGeom prst="rect">
              <a:avLst/>
            </a:prstGeom>
            <a:noFill/>
          </p:spPr>
          <p:txBody>
            <a:bodyPr wrap="square">
              <a:spAutoFit/>
            </a:bodyPr>
            <a:lstStyle/>
            <a:p>
              <a:pPr algn="ctr" fontAlgn="auto">
                <a:spcBef>
                  <a:spcPts val="0"/>
                </a:spcBef>
                <a:spcAft>
                  <a:spcPts val="0"/>
                </a:spcAft>
                <a:defRPr/>
              </a:pPr>
              <a:r>
                <a:rPr lang="en-US" b="1" dirty="0">
                  <a:solidFill>
                    <a:schemeClr val="bg1"/>
                  </a:solidFill>
                  <a:latin typeface="BankGothic Md BT" pitchFamily="34" charset="0"/>
                </a:rPr>
                <a:t>One Vision </a:t>
              </a:r>
              <a:r>
                <a:rPr lang="en-US" b="1" dirty="0">
                  <a:solidFill>
                    <a:schemeClr val="bg1"/>
                  </a:solidFill>
                  <a:latin typeface="Times New Roman"/>
                  <a:cs typeface="Times New Roman"/>
                </a:rPr>
                <a:t>• </a:t>
              </a:r>
              <a:r>
                <a:rPr lang="en-US" b="1" dirty="0">
                  <a:solidFill>
                    <a:schemeClr val="bg1"/>
                  </a:solidFill>
                  <a:latin typeface="BankGothic Md BT" pitchFamily="34" charset="0"/>
                </a:rPr>
                <a:t>One Mission </a:t>
              </a:r>
              <a:r>
                <a:rPr lang="en-US" b="1" dirty="0">
                  <a:solidFill>
                    <a:schemeClr val="bg1"/>
                  </a:solidFill>
                  <a:latin typeface="Times New Roman"/>
                  <a:cs typeface="Times New Roman"/>
                </a:rPr>
                <a:t>• </a:t>
              </a:r>
              <a:r>
                <a:rPr lang="en-US" b="1" dirty="0">
                  <a:solidFill>
                    <a:schemeClr val="bg1"/>
                  </a:solidFill>
                  <a:latin typeface="BankGothic Md BT" pitchFamily="34" charset="0"/>
                </a:rPr>
                <a:t>One Common Purpose</a:t>
              </a:r>
            </a:p>
          </p:txBody>
        </p:sp>
      </p:grpSp>
      <p:sp>
        <p:nvSpPr>
          <p:cNvPr id="3" name="Content Placeholder 2"/>
          <p:cNvSpPr>
            <a:spLocks noGrp="1"/>
          </p:cNvSpPr>
          <p:nvPr>
            <p:ph idx="1"/>
          </p:nvPr>
        </p:nvSpPr>
        <p:spPr/>
        <p:txBody>
          <a:bodyPr/>
          <a:lstStyle>
            <a:lvl1pPr>
              <a:defRPr sz="3000">
                <a:latin typeface="Arial" pitchFamily="34" charset="0"/>
                <a:cs typeface="Arial" pitchFamily="34" charset="0"/>
              </a:defRPr>
            </a:lvl1pPr>
            <a:lvl2pPr>
              <a:buFont typeface="Wingdings" pitchFamily="2" charset="2"/>
              <a:buChar char="Ø"/>
              <a:defRPr sz="2500">
                <a:latin typeface="Arial" pitchFamily="34" charset="0"/>
                <a:cs typeface="Arial" pitchFamily="34" charset="0"/>
              </a:defRPr>
            </a:lvl2pPr>
            <a:lvl3pPr>
              <a:buFont typeface="Wingdings" pitchFamily="2" charset="2"/>
              <a:buChar char="Ø"/>
              <a:defRPr sz="2000">
                <a:latin typeface="Arial" pitchFamily="34" charset="0"/>
                <a:cs typeface="Arial" pitchFamily="34" charset="0"/>
              </a:defRPr>
            </a:lvl3pPr>
            <a:lvl4pPr>
              <a:defRPr sz="1500">
                <a:latin typeface="Arial" pitchFamily="34" charset="0"/>
                <a:cs typeface="Arial" pitchFamily="34" charset="0"/>
              </a:defRPr>
            </a:lvl4pPr>
            <a:lvl5pPr>
              <a:defRPr sz="10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0" y="152400"/>
            <a:ext cx="9144000" cy="838200"/>
          </a:xfrm>
          <a:prstGeom prst="rect">
            <a:avLst/>
          </a:prstGeom>
          <a:solidFill>
            <a:schemeClr val="accent4">
              <a:lumMod val="20000"/>
              <a:lumOff val="80000"/>
              <a:alpha val="87000"/>
            </a:schemeClr>
          </a:solidFill>
          <a:ln w="57150">
            <a:solidFill>
              <a:schemeClr val="accent4">
                <a:lumMod val="20000"/>
                <a:lumOff val="80000"/>
              </a:schemeClr>
            </a:solidFill>
            <a:miter lim="800000"/>
            <a:headEnd/>
            <a:tailEnd/>
          </a:ln>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lang="en-US" sz="3600" b="1" kern="1200" dirty="0">
                <a:solidFill>
                  <a:schemeClr val="tx1"/>
                </a:solidFill>
                <a:latin typeface="+mj-lt"/>
                <a:ea typeface="+mj-ea"/>
                <a:cs typeface="Arial" pitchFamily="34" charset="0"/>
              </a:defRPr>
            </a:lvl1pPr>
          </a:lstStyle>
          <a:p>
            <a:r>
              <a:rPr lang="en-US" smtClean="0"/>
              <a:t>Click to edit Master title style</a:t>
            </a:r>
            <a:endParaRPr lang="en-US" dirty="0"/>
          </a:p>
        </p:txBody>
      </p:sp>
      <p:sp>
        <p:nvSpPr>
          <p:cNvPr id="15"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16" name="Footer Placeholder 4"/>
          <p:cNvSpPr>
            <a:spLocks noGrp="1"/>
          </p:cNvSpPr>
          <p:nvPr>
            <p:ph type="ftr" sz="quarter" idx="11"/>
          </p:nvPr>
        </p:nvSpPr>
        <p:spPr/>
        <p:txBody>
          <a:bodyPr/>
          <a:lstStyle>
            <a:lvl1pPr>
              <a:defRPr/>
            </a:lvl1pPr>
          </a:lstStyle>
          <a:p>
            <a:endParaRPr lang="en-US"/>
          </a:p>
        </p:txBody>
      </p:sp>
      <p:sp>
        <p:nvSpPr>
          <p:cNvPr id="17"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grpSp>
        <p:nvGrpSpPr>
          <p:cNvPr id="7" name="Group 23"/>
          <p:cNvGrpSpPr>
            <a:grpSpLocks/>
          </p:cNvGrpSpPr>
          <p:nvPr/>
        </p:nvGrpSpPr>
        <p:grpSpPr bwMode="auto">
          <a:xfrm>
            <a:off x="381000" y="-7938"/>
            <a:ext cx="8763000" cy="1227138"/>
            <a:chOff x="-76200" y="-76200"/>
            <a:chExt cx="9057555" cy="1303159"/>
          </a:xfrm>
        </p:grpSpPr>
        <p:pic>
          <p:nvPicPr>
            <p:cNvPr id="8" name="Picture 2" descr="C:\Documents and Settings\JBR\Local Settings\Temporary Internet Files\Content.IE5\WHAN8HYR\MPj04394930000[1].jpg"/>
            <p:cNvPicPr>
              <a:picLocks noChangeAspect="1" noChangeArrowheads="1"/>
            </p:cNvPicPr>
            <p:nvPr userDrawn="1"/>
          </p:nvPicPr>
          <p:blipFill>
            <a:blip r:embed="rId2" cstate="print">
              <a:duotone>
                <a:prstClr val="black"/>
                <a:schemeClr val="accent4">
                  <a:tint val="45000"/>
                  <a:satMod val="400000"/>
                </a:schemeClr>
              </a:duotone>
            </a:blip>
            <a:srcRect/>
            <a:stretch>
              <a:fillRect/>
            </a:stretch>
          </p:blipFill>
          <p:spPr bwMode="auto">
            <a:xfrm>
              <a:off x="-76200" y="-73152"/>
              <a:ext cx="1682496" cy="1300111"/>
            </a:xfrm>
            <a:prstGeom prst="rect">
              <a:avLst/>
            </a:prstGeom>
            <a:ln w="38100">
              <a:solidFill>
                <a:schemeClr val="tx1"/>
              </a:solidFill>
            </a:ln>
            <a:effectLst>
              <a:softEdge rad="112500"/>
            </a:effectLst>
          </p:spPr>
        </p:pic>
        <p:pic>
          <p:nvPicPr>
            <p:cNvPr id="9" name="Picture 3" descr="C:\Documents and Settings\JBR\Local Settings\Temporary Internet Files\Content.IE5\K96N41YZ\MPj03628310000[1].jpg"/>
            <p:cNvPicPr>
              <a:picLocks noChangeArrowheads="1"/>
            </p:cNvPicPr>
            <p:nvPr userDrawn="1"/>
          </p:nvPicPr>
          <p:blipFill>
            <a:blip r:embed="rId3" cstate="print">
              <a:duotone>
                <a:prstClr val="black"/>
                <a:schemeClr val="accent4">
                  <a:tint val="45000"/>
                  <a:satMod val="400000"/>
                </a:schemeClr>
              </a:duotone>
            </a:blip>
            <a:srcRect/>
            <a:stretch>
              <a:fillRect/>
            </a:stretch>
          </p:blipFill>
          <p:spPr bwMode="auto">
            <a:xfrm>
              <a:off x="2737104" y="-73152"/>
              <a:ext cx="1682496" cy="1298448"/>
            </a:xfrm>
            <a:prstGeom prst="rect">
              <a:avLst/>
            </a:prstGeom>
            <a:ln w="38100">
              <a:solidFill>
                <a:schemeClr val="tx1"/>
              </a:solidFill>
            </a:ln>
            <a:effectLst>
              <a:softEdge rad="112500"/>
            </a:effectLst>
          </p:spPr>
        </p:pic>
        <p:pic>
          <p:nvPicPr>
            <p:cNvPr id="10" name="Picture 9" descr="sky line.jpg"/>
            <p:cNvPicPr>
              <a:picLocks/>
            </p:cNvPicPr>
            <p:nvPr userDrawn="1"/>
          </p:nvPicPr>
          <p:blipFill>
            <a:blip r:embed="rId4" cstate="print">
              <a:duotone>
                <a:prstClr val="black"/>
                <a:schemeClr val="accent4">
                  <a:tint val="45000"/>
                  <a:satMod val="400000"/>
                </a:schemeClr>
              </a:duotone>
            </a:blip>
            <a:stretch>
              <a:fillRect/>
            </a:stretch>
          </p:blipFill>
          <p:spPr>
            <a:xfrm>
              <a:off x="1295400" y="-73152"/>
              <a:ext cx="1682496" cy="1295400"/>
            </a:xfrm>
            <a:prstGeom prst="rect">
              <a:avLst/>
            </a:prstGeom>
            <a:ln w="38100">
              <a:solidFill>
                <a:schemeClr val="tx1"/>
              </a:solidFill>
            </a:ln>
            <a:effectLst>
              <a:softEdge rad="112500"/>
            </a:effectLst>
          </p:spPr>
        </p:pic>
        <p:pic>
          <p:nvPicPr>
            <p:cNvPr id="11" name="Picture 2" descr="C:\Documents and Settings\JBR\Local Settings\Temporary Internet Files\Content.IE5\CT2VKLYZ\MPj04383690000[1].jpg"/>
            <p:cNvPicPr>
              <a:picLocks noChangeArrowheads="1"/>
            </p:cNvPicPr>
            <p:nvPr userDrawn="1"/>
          </p:nvPicPr>
          <p:blipFill>
            <a:blip r:embed="rId5" cstate="print">
              <a:duotone>
                <a:prstClr val="black"/>
                <a:schemeClr val="accent4">
                  <a:tint val="45000"/>
                  <a:satMod val="400000"/>
                </a:schemeClr>
              </a:duotone>
            </a:blip>
            <a:srcRect/>
            <a:stretch>
              <a:fillRect/>
            </a:stretch>
          </p:blipFill>
          <p:spPr bwMode="auto">
            <a:xfrm>
              <a:off x="5410200" y="-73152"/>
              <a:ext cx="1682496" cy="1298448"/>
            </a:xfrm>
            <a:prstGeom prst="rect">
              <a:avLst/>
            </a:prstGeom>
            <a:ln w="38100">
              <a:solidFill>
                <a:schemeClr val="tx1"/>
              </a:solidFill>
            </a:ln>
            <a:effectLst>
              <a:softEdge rad="112500"/>
            </a:effectLst>
          </p:spPr>
        </p:pic>
        <p:pic>
          <p:nvPicPr>
            <p:cNvPr id="12" name="Picture 19" descr="capital.jpg"/>
            <p:cNvPicPr>
              <a:picLocks/>
            </p:cNvPicPr>
            <p:nvPr userDrawn="1"/>
          </p:nvPicPr>
          <p:blipFill>
            <a:blip r:embed="rId6" cstate="print">
              <a:duotone>
                <a:prstClr val="black"/>
                <a:schemeClr val="accent4">
                  <a:tint val="45000"/>
                  <a:satMod val="400000"/>
                </a:schemeClr>
              </a:duotone>
            </a:blip>
            <a:stretch>
              <a:fillRect/>
            </a:stretch>
          </p:blipFill>
          <p:spPr>
            <a:xfrm>
              <a:off x="6400800" y="-76200"/>
              <a:ext cx="1682496" cy="1298448"/>
            </a:xfrm>
            <a:prstGeom prst="rect">
              <a:avLst/>
            </a:prstGeom>
            <a:ln w="38100">
              <a:solidFill>
                <a:schemeClr val="tx1"/>
              </a:solidFill>
            </a:ln>
            <a:effectLst>
              <a:softEdge rad="112500"/>
            </a:effectLst>
          </p:spPr>
        </p:pic>
        <p:pic>
          <p:nvPicPr>
            <p:cNvPr id="13" name="Picture 3" descr="C:\Documents and Settings\JBR\Local Settings\Temporary Internet Files\Content.IE5\ATWF6565\MPj04225900000[1].jpg"/>
            <p:cNvPicPr>
              <a:picLocks noChangeArrowheads="1"/>
            </p:cNvPicPr>
            <p:nvPr userDrawn="1"/>
          </p:nvPicPr>
          <p:blipFill>
            <a:blip r:embed="rId7" cstate="print">
              <a:duotone>
                <a:prstClr val="black"/>
                <a:schemeClr val="accent4">
                  <a:tint val="45000"/>
                  <a:satMod val="400000"/>
                </a:schemeClr>
              </a:duotone>
            </a:blip>
            <a:srcRect/>
            <a:stretch>
              <a:fillRect/>
            </a:stretch>
          </p:blipFill>
          <p:spPr bwMode="auto">
            <a:xfrm>
              <a:off x="7613904" y="-73152"/>
              <a:ext cx="1367451" cy="1298448"/>
            </a:xfrm>
            <a:prstGeom prst="rect">
              <a:avLst/>
            </a:prstGeom>
            <a:ln w="38100">
              <a:solidFill>
                <a:schemeClr val="tx1"/>
              </a:solidFill>
            </a:ln>
            <a:effectLst>
              <a:softEdge rad="112500"/>
            </a:effectLst>
          </p:spPr>
        </p:pic>
        <p:pic>
          <p:nvPicPr>
            <p:cNvPr id="14" name="Picture 21" descr="rich1.jpg"/>
            <p:cNvPicPr>
              <a:picLocks/>
            </p:cNvPicPr>
            <p:nvPr userDrawn="1"/>
          </p:nvPicPr>
          <p:blipFill>
            <a:blip r:embed="rId8" cstate="print">
              <a:duotone>
                <a:prstClr val="black"/>
                <a:schemeClr val="accent4">
                  <a:tint val="45000"/>
                  <a:satMod val="400000"/>
                </a:schemeClr>
              </a:duotone>
            </a:blip>
            <a:srcRect l="3171" t="11111"/>
            <a:stretch>
              <a:fillRect/>
            </a:stretch>
          </p:blipFill>
          <p:spPr>
            <a:xfrm>
              <a:off x="3962400" y="-76200"/>
              <a:ext cx="1682496" cy="1298448"/>
            </a:xfrm>
            <a:prstGeom prst="rect">
              <a:avLst/>
            </a:prstGeom>
            <a:ln w="38100">
              <a:solidFill>
                <a:schemeClr val="tx1"/>
              </a:solidFill>
            </a:ln>
            <a:effectLst>
              <a:softEdge rad="112500"/>
            </a:effectLst>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95401"/>
            <a:ext cx="4038600" cy="48307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95401"/>
            <a:ext cx="4038600" cy="48307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grpSp>
        <p:nvGrpSpPr>
          <p:cNvPr id="2" name="Group 23"/>
          <p:cNvGrpSpPr>
            <a:grpSpLocks/>
          </p:cNvGrpSpPr>
          <p:nvPr/>
        </p:nvGrpSpPr>
        <p:grpSpPr bwMode="auto">
          <a:xfrm>
            <a:off x="381000" y="-7938"/>
            <a:ext cx="8763000" cy="1227138"/>
            <a:chOff x="-76200" y="-76200"/>
            <a:chExt cx="9057555" cy="1303159"/>
          </a:xfrm>
        </p:grpSpPr>
        <p:pic>
          <p:nvPicPr>
            <p:cNvPr id="9" name="Picture 2" descr="C:\Documents and Settings\JBR\Local Settings\Temporary Internet Files\Content.IE5\WHAN8HYR\MPj04394930000[1].jpg"/>
            <p:cNvPicPr>
              <a:picLocks noChangeAspect="1" noChangeArrowheads="1"/>
            </p:cNvPicPr>
            <p:nvPr userDrawn="1"/>
          </p:nvPicPr>
          <p:blipFill>
            <a:blip r:embed="rId2" cstate="print">
              <a:duotone>
                <a:prstClr val="black"/>
                <a:schemeClr val="accent4">
                  <a:tint val="45000"/>
                  <a:satMod val="400000"/>
                </a:schemeClr>
              </a:duotone>
            </a:blip>
            <a:srcRect/>
            <a:stretch>
              <a:fillRect/>
            </a:stretch>
          </p:blipFill>
          <p:spPr bwMode="auto">
            <a:xfrm>
              <a:off x="-76200" y="-73152"/>
              <a:ext cx="1682496" cy="1300111"/>
            </a:xfrm>
            <a:prstGeom prst="rect">
              <a:avLst/>
            </a:prstGeom>
            <a:ln w="38100">
              <a:solidFill>
                <a:schemeClr val="tx1"/>
              </a:solidFill>
            </a:ln>
            <a:effectLst>
              <a:softEdge rad="112500"/>
            </a:effectLst>
          </p:spPr>
        </p:pic>
        <p:pic>
          <p:nvPicPr>
            <p:cNvPr id="10" name="Picture 3" descr="C:\Documents and Settings\JBR\Local Settings\Temporary Internet Files\Content.IE5\K96N41YZ\MPj03628310000[1].jpg"/>
            <p:cNvPicPr>
              <a:picLocks noChangeArrowheads="1"/>
            </p:cNvPicPr>
            <p:nvPr userDrawn="1"/>
          </p:nvPicPr>
          <p:blipFill>
            <a:blip r:embed="rId3" cstate="print">
              <a:duotone>
                <a:prstClr val="black"/>
                <a:schemeClr val="accent4">
                  <a:tint val="45000"/>
                  <a:satMod val="400000"/>
                </a:schemeClr>
              </a:duotone>
            </a:blip>
            <a:srcRect/>
            <a:stretch>
              <a:fillRect/>
            </a:stretch>
          </p:blipFill>
          <p:spPr bwMode="auto">
            <a:xfrm>
              <a:off x="2737104" y="-73152"/>
              <a:ext cx="1682496" cy="1298448"/>
            </a:xfrm>
            <a:prstGeom prst="rect">
              <a:avLst/>
            </a:prstGeom>
            <a:ln w="38100">
              <a:solidFill>
                <a:schemeClr val="tx1"/>
              </a:solidFill>
            </a:ln>
            <a:effectLst>
              <a:softEdge rad="112500"/>
            </a:effectLst>
          </p:spPr>
        </p:pic>
        <p:pic>
          <p:nvPicPr>
            <p:cNvPr id="11" name="Picture 9" descr="sky line.jpg"/>
            <p:cNvPicPr>
              <a:picLocks/>
            </p:cNvPicPr>
            <p:nvPr userDrawn="1"/>
          </p:nvPicPr>
          <p:blipFill>
            <a:blip r:embed="rId4" cstate="print">
              <a:duotone>
                <a:prstClr val="black"/>
                <a:schemeClr val="accent4">
                  <a:tint val="45000"/>
                  <a:satMod val="400000"/>
                </a:schemeClr>
              </a:duotone>
            </a:blip>
            <a:stretch>
              <a:fillRect/>
            </a:stretch>
          </p:blipFill>
          <p:spPr>
            <a:xfrm>
              <a:off x="1295400" y="-73152"/>
              <a:ext cx="1682496" cy="1295400"/>
            </a:xfrm>
            <a:prstGeom prst="rect">
              <a:avLst/>
            </a:prstGeom>
            <a:ln w="38100">
              <a:solidFill>
                <a:schemeClr val="tx1"/>
              </a:solidFill>
            </a:ln>
            <a:effectLst>
              <a:softEdge rad="112500"/>
            </a:effectLst>
          </p:spPr>
        </p:pic>
        <p:pic>
          <p:nvPicPr>
            <p:cNvPr id="12" name="Picture 2" descr="C:\Documents and Settings\JBR\Local Settings\Temporary Internet Files\Content.IE5\CT2VKLYZ\MPj04383690000[1].jpg"/>
            <p:cNvPicPr>
              <a:picLocks noChangeArrowheads="1"/>
            </p:cNvPicPr>
            <p:nvPr userDrawn="1"/>
          </p:nvPicPr>
          <p:blipFill>
            <a:blip r:embed="rId5" cstate="print">
              <a:duotone>
                <a:prstClr val="black"/>
                <a:schemeClr val="accent4">
                  <a:tint val="45000"/>
                  <a:satMod val="400000"/>
                </a:schemeClr>
              </a:duotone>
            </a:blip>
            <a:srcRect/>
            <a:stretch>
              <a:fillRect/>
            </a:stretch>
          </p:blipFill>
          <p:spPr bwMode="auto">
            <a:xfrm>
              <a:off x="5410200" y="-73152"/>
              <a:ext cx="1682496" cy="1298448"/>
            </a:xfrm>
            <a:prstGeom prst="rect">
              <a:avLst/>
            </a:prstGeom>
            <a:ln w="38100">
              <a:solidFill>
                <a:schemeClr val="tx1"/>
              </a:solidFill>
            </a:ln>
            <a:effectLst>
              <a:softEdge rad="112500"/>
            </a:effectLst>
          </p:spPr>
        </p:pic>
        <p:pic>
          <p:nvPicPr>
            <p:cNvPr id="13" name="Picture 19" descr="capital.jpg"/>
            <p:cNvPicPr>
              <a:picLocks/>
            </p:cNvPicPr>
            <p:nvPr userDrawn="1"/>
          </p:nvPicPr>
          <p:blipFill>
            <a:blip r:embed="rId6" cstate="print">
              <a:duotone>
                <a:prstClr val="black"/>
                <a:schemeClr val="accent4">
                  <a:tint val="45000"/>
                  <a:satMod val="400000"/>
                </a:schemeClr>
              </a:duotone>
            </a:blip>
            <a:stretch>
              <a:fillRect/>
            </a:stretch>
          </p:blipFill>
          <p:spPr>
            <a:xfrm>
              <a:off x="6400800" y="-76200"/>
              <a:ext cx="1682496" cy="1298448"/>
            </a:xfrm>
            <a:prstGeom prst="rect">
              <a:avLst/>
            </a:prstGeom>
            <a:ln w="38100">
              <a:solidFill>
                <a:schemeClr val="tx1"/>
              </a:solidFill>
            </a:ln>
            <a:effectLst>
              <a:softEdge rad="112500"/>
            </a:effectLst>
          </p:spPr>
        </p:pic>
        <p:pic>
          <p:nvPicPr>
            <p:cNvPr id="14" name="Picture 3" descr="C:\Documents and Settings\JBR\Local Settings\Temporary Internet Files\Content.IE5\ATWF6565\MPj04225900000[1].jpg"/>
            <p:cNvPicPr>
              <a:picLocks noChangeArrowheads="1"/>
            </p:cNvPicPr>
            <p:nvPr userDrawn="1"/>
          </p:nvPicPr>
          <p:blipFill>
            <a:blip r:embed="rId7" cstate="print">
              <a:duotone>
                <a:prstClr val="black"/>
                <a:schemeClr val="accent4">
                  <a:tint val="45000"/>
                  <a:satMod val="400000"/>
                </a:schemeClr>
              </a:duotone>
            </a:blip>
            <a:srcRect/>
            <a:stretch>
              <a:fillRect/>
            </a:stretch>
          </p:blipFill>
          <p:spPr bwMode="auto">
            <a:xfrm>
              <a:off x="7613904" y="-73152"/>
              <a:ext cx="1367451" cy="1298448"/>
            </a:xfrm>
            <a:prstGeom prst="rect">
              <a:avLst/>
            </a:prstGeom>
            <a:ln w="38100">
              <a:solidFill>
                <a:schemeClr val="tx1"/>
              </a:solidFill>
            </a:ln>
            <a:effectLst>
              <a:softEdge rad="112500"/>
            </a:effectLst>
          </p:spPr>
        </p:pic>
        <p:pic>
          <p:nvPicPr>
            <p:cNvPr id="15" name="Picture 21" descr="rich1.jpg"/>
            <p:cNvPicPr>
              <a:picLocks/>
            </p:cNvPicPr>
            <p:nvPr userDrawn="1"/>
          </p:nvPicPr>
          <p:blipFill>
            <a:blip r:embed="rId8" cstate="print">
              <a:duotone>
                <a:prstClr val="black"/>
                <a:schemeClr val="accent4">
                  <a:tint val="45000"/>
                  <a:satMod val="400000"/>
                </a:schemeClr>
              </a:duotone>
            </a:blip>
            <a:srcRect l="3171" t="11111"/>
            <a:stretch>
              <a:fillRect/>
            </a:stretch>
          </p:blipFill>
          <p:spPr>
            <a:xfrm>
              <a:off x="3962400" y="-76200"/>
              <a:ext cx="1682496" cy="1298448"/>
            </a:xfrm>
            <a:prstGeom prst="rect">
              <a:avLst/>
            </a:prstGeom>
            <a:ln w="38100">
              <a:solidFill>
                <a:schemeClr val="tx1"/>
              </a:solidFill>
            </a:ln>
            <a:effectLst>
              <a:softEdge rad="112500"/>
            </a:effectLst>
          </p:spPr>
        </p:pic>
      </p:grpSp>
      <p:sp>
        <p:nvSpPr>
          <p:cNvPr id="7"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
        <p:nvSpPr>
          <p:cNvPr id="16" name="Title 1"/>
          <p:cNvSpPr>
            <a:spLocks noGrp="1"/>
          </p:cNvSpPr>
          <p:nvPr>
            <p:ph type="title"/>
          </p:nvPr>
        </p:nvSpPr>
        <p:spPr>
          <a:xfrm>
            <a:off x="0" y="152400"/>
            <a:ext cx="9144000" cy="838200"/>
          </a:xfrm>
          <a:prstGeom prst="rect">
            <a:avLst/>
          </a:prstGeom>
          <a:solidFill>
            <a:schemeClr val="accent4">
              <a:lumMod val="20000"/>
              <a:lumOff val="80000"/>
              <a:alpha val="87000"/>
            </a:schemeClr>
          </a:solidFill>
          <a:ln w="57150">
            <a:solidFill>
              <a:schemeClr val="accent4">
                <a:lumMod val="20000"/>
                <a:lumOff val="80000"/>
              </a:schemeClr>
            </a:solidFill>
            <a:miter lim="800000"/>
            <a:headEnd/>
            <a:tailEnd/>
          </a:ln>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lang="en-US" sz="3600" b="1" kern="1200" dirty="0">
                <a:solidFill>
                  <a:schemeClr val="tx1"/>
                </a:solidFill>
                <a:latin typeface="+mj-lt"/>
                <a:ea typeface="+mj-ea"/>
                <a:cs typeface="Arial" pitchFamily="34" charset="0"/>
              </a:defRPr>
            </a:lvl1pPr>
          </a:lstStyle>
          <a:p>
            <a:r>
              <a:rPr lang="en-US"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
        <p:nvSpPr>
          <p:cNvPr id="18" name="Title 1"/>
          <p:cNvSpPr>
            <a:spLocks noGrp="1"/>
          </p:cNvSpPr>
          <p:nvPr>
            <p:ph type="title"/>
          </p:nvPr>
        </p:nvSpPr>
        <p:spPr>
          <a:xfrm>
            <a:off x="0" y="152400"/>
            <a:ext cx="9144000" cy="838200"/>
          </a:xfrm>
          <a:prstGeom prst="rect">
            <a:avLst/>
          </a:prstGeom>
          <a:noFill/>
          <a:ln w="57150">
            <a:solidFill>
              <a:schemeClr val="accent4">
                <a:lumMod val="20000"/>
                <a:lumOff val="80000"/>
              </a:schemeClr>
            </a:solidFill>
            <a:miter lim="800000"/>
            <a:headEnd/>
            <a:tailEnd/>
          </a:ln>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lang="en-US" sz="3600" b="1" kern="1200" dirty="0">
                <a:solidFill>
                  <a:schemeClr val="tx1"/>
                </a:solidFill>
                <a:latin typeface="+mj-lt"/>
                <a:ea typeface="+mj-ea"/>
                <a:cs typeface="Arial" pitchFamily="34" charset="0"/>
              </a:defRPr>
            </a:lvl1p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3008313" cy="1238250"/>
          </a:xfrm>
          <a:prstGeom prst="rect">
            <a:avLst/>
          </a:prstGeo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5400"/>
            <a:ext cx="5111751" cy="4830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590800"/>
            <a:ext cx="3008313" cy="35353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95399"/>
            <a:ext cx="5486400" cy="34321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457200" y="1295401"/>
            <a:ext cx="8229600" cy="48307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95400"/>
            <a:ext cx="2057400" cy="4830764"/>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295400"/>
            <a:ext cx="6019800" cy="48307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9DA749-8589-4DA7-8915-8AA6B8458E5B}" type="datetimeFigureOut">
              <a:rPr lang="en-US" smtClean="0"/>
              <a:pPr/>
              <a:t>1/13/14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217DE0-981C-466B-8EF3-AFA0F72345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eg"/><Relationship Id="rId13" Type="http://schemas.openxmlformats.org/officeDocument/2006/relationships/image" Target="../media/image2.jpeg"/><Relationship Id="rId14" Type="http://schemas.openxmlformats.org/officeDocument/2006/relationships/image" Target="../media/image3.jpeg"/><Relationship Id="rId15" Type="http://schemas.openxmlformats.org/officeDocument/2006/relationships/image" Target="../media/image4.jpeg"/><Relationship Id="rId16" Type="http://schemas.openxmlformats.org/officeDocument/2006/relationships/image" Target="../media/image5.jpeg"/><Relationship Id="rId17" Type="http://schemas.openxmlformats.org/officeDocument/2006/relationships/image" Target="../media/image6.jpeg"/><Relationship Id="rId18"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Rectangle 17"/>
          <p:cNvSpPr/>
          <p:nvPr/>
        </p:nvSpPr>
        <p:spPr>
          <a:xfrm>
            <a:off x="0" y="0"/>
            <a:ext cx="9144000" cy="6553200"/>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23"/>
          <p:cNvGrpSpPr>
            <a:grpSpLocks/>
          </p:cNvGrpSpPr>
          <p:nvPr/>
        </p:nvGrpSpPr>
        <p:grpSpPr bwMode="auto">
          <a:xfrm>
            <a:off x="381000" y="-7938"/>
            <a:ext cx="8763000" cy="1227138"/>
            <a:chOff x="-76200" y="-76200"/>
            <a:chExt cx="9057555" cy="1303159"/>
          </a:xfrm>
        </p:grpSpPr>
        <p:pic>
          <p:nvPicPr>
            <p:cNvPr id="8" name="Picture 2" descr="C:\Documents and Settings\JBR\Local Settings\Temporary Internet Files\Content.IE5\WHAN8HYR\MPj04394930000[1].jpg"/>
            <p:cNvPicPr>
              <a:picLocks noChangeAspect="1" noChangeArrowheads="1"/>
            </p:cNvPicPr>
            <p:nvPr userDrawn="1"/>
          </p:nvPicPr>
          <p:blipFill>
            <a:blip r:embed="rId12" cstate="print">
              <a:duotone>
                <a:prstClr val="black"/>
                <a:schemeClr val="accent4">
                  <a:tint val="45000"/>
                  <a:satMod val="400000"/>
                </a:schemeClr>
              </a:duotone>
            </a:blip>
            <a:srcRect/>
            <a:stretch>
              <a:fillRect/>
            </a:stretch>
          </p:blipFill>
          <p:spPr bwMode="auto">
            <a:xfrm>
              <a:off x="-76200" y="-73152"/>
              <a:ext cx="1682496" cy="1300111"/>
            </a:xfrm>
            <a:prstGeom prst="rect">
              <a:avLst/>
            </a:prstGeom>
            <a:ln w="38100">
              <a:solidFill>
                <a:schemeClr val="tx1"/>
              </a:solidFill>
            </a:ln>
            <a:effectLst>
              <a:softEdge rad="112500"/>
            </a:effectLst>
          </p:spPr>
        </p:pic>
        <p:pic>
          <p:nvPicPr>
            <p:cNvPr id="9" name="Picture 3" descr="C:\Documents and Settings\JBR\Local Settings\Temporary Internet Files\Content.IE5\K96N41YZ\MPj03628310000[1].jpg"/>
            <p:cNvPicPr>
              <a:picLocks noChangeArrowheads="1"/>
            </p:cNvPicPr>
            <p:nvPr userDrawn="1"/>
          </p:nvPicPr>
          <p:blipFill>
            <a:blip r:embed="rId13" cstate="print">
              <a:duotone>
                <a:prstClr val="black"/>
                <a:schemeClr val="accent4">
                  <a:tint val="45000"/>
                  <a:satMod val="400000"/>
                </a:schemeClr>
              </a:duotone>
            </a:blip>
            <a:srcRect/>
            <a:stretch>
              <a:fillRect/>
            </a:stretch>
          </p:blipFill>
          <p:spPr bwMode="auto">
            <a:xfrm>
              <a:off x="2737104" y="-73152"/>
              <a:ext cx="1682496" cy="1298448"/>
            </a:xfrm>
            <a:prstGeom prst="rect">
              <a:avLst/>
            </a:prstGeom>
            <a:ln w="38100">
              <a:solidFill>
                <a:schemeClr val="tx1"/>
              </a:solidFill>
            </a:ln>
            <a:effectLst>
              <a:softEdge rad="112500"/>
            </a:effectLst>
          </p:spPr>
        </p:pic>
        <p:pic>
          <p:nvPicPr>
            <p:cNvPr id="10" name="Picture 9" descr="sky line.jpg"/>
            <p:cNvPicPr>
              <a:picLocks/>
            </p:cNvPicPr>
            <p:nvPr userDrawn="1"/>
          </p:nvPicPr>
          <p:blipFill>
            <a:blip r:embed="rId14" cstate="print">
              <a:duotone>
                <a:prstClr val="black"/>
                <a:schemeClr val="accent4">
                  <a:tint val="45000"/>
                  <a:satMod val="400000"/>
                </a:schemeClr>
              </a:duotone>
            </a:blip>
            <a:stretch>
              <a:fillRect/>
            </a:stretch>
          </p:blipFill>
          <p:spPr>
            <a:xfrm>
              <a:off x="1295400" y="-73152"/>
              <a:ext cx="1682496" cy="1295400"/>
            </a:xfrm>
            <a:prstGeom prst="rect">
              <a:avLst/>
            </a:prstGeom>
            <a:ln w="38100">
              <a:solidFill>
                <a:schemeClr val="tx1"/>
              </a:solidFill>
            </a:ln>
            <a:effectLst>
              <a:softEdge rad="112500"/>
            </a:effectLst>
          </p:spPr>
        </p:pic>
        <p:pic>
          <p:nvPicPr>
            <p:cNvPr id="11" name="Picture 2" descr="C:\Documents and Settings\JBR\Local Settings\Temporary Internet Files\Content.IE5\CT2VKLYZ\MPj04383690000[1].jpg"/>
            <p:cNvPicPr>
              <a:picLocks noChangeArrowheads="1"/>
            </p:cNvPicPr>
            <p:nvPr userDrawn="1"/>
          </p:nvPicPr>
          <p:blipFill>
            <a:blip r:embed="rId15" cstate="print">
              <a:duotone>
                <a:prstClr val="black"/>
                <a:schemeClr val="accent4">
                  <a:tint val="45000"/>
                  <a:satMod val="400000"/>
                </a:schemeClr>
              </a:duotone>
            </a:blip>
            <a:srcRect/>
            <a:stretch>
              <a:fillRect/>
            </a:stretch>
          </p:blipFill>
          <p:spPr bwMode="auto">
            <a:xfrm>
              <a:off x="5410200" y="-73152"/>
              <a:ext cx="1682496" cy="1298448"/>
            </a:xfrm>
            <a:prstGeom prst="rect">
              <a:avLst/>
            </a:prstGeom>
            <a:ln w="38100">
              <a:solidFill>
                <a:schemeClr val="tx1"/>
              </a:solidFill>
            </a:ln>
            <a:effectLst>
              <a:softEdge rad="112500"/>
            </a:effectLst>
          </p:spPr>
        </p:pic>
        <p:pic>
          <p:nvPicPr>
            <p:cNvPr id="12" name="Picture 19" descr="capital.jpg"/>
            <p:cNvPicPr>
              <a:picLocks/>
            </p:cNvPicPr>
            <p:nvPr userDrawn="1"/>
          </p:nvPicPr>
          <p:blipFill>
            <a:blip r:embed="rId16" cstate="print">
              <a:duotone>
                <a:prstClr val="black"/>
                <a:schemeClr val="accent4">
                  <a:tint val="45000"/>
                  <a:satMod val="400000"/>
                </a:schemeClr>
              </a:duotone>
            </a:blip>
            <a:stretch>
              <a:fillRect/>
            </a:stretch>
          </p:blipFill>
          <p:spPr>
            <a:xfrm>
              <a:off x="6400800" y="-76200"/>
              <a:ext cx="1682496" cy="1298448"/>
            </a:xfrm>
            <a:prstGeom prst="rect">
              <a:avLst/>
            </a:prstGeom>
            <a:ln w="38100">
              <a:solidFill>
                <a:schemeClr val="tx1"/>
              </a:solidFill>
            </a:ln>
            <a:effectLst>
              <a:softEdge rad="112500"/>
            </a:effectLst>
          </p:spPr>
        </p:pic>
        <p:pic>
          <p:nvPicPr>
            <p:cNvPr id="13" name="Picture 3" descr="C:\Documents and Settings\JBR\Local Settings\Temporary Internet Files\Content.IE5\ATWF6565\MPj04225900000[1].jpg"/>
            <p:cNvPicPr>
              <a:picLocks noChangeArrowheads="1"/>
            </p:cNvPicPr>
            <p:nvPr userDrawn="1"/>
          </p:nvPicPr>
          <p:blipFill>
            <a:blip r:embed="rId17" cstate="print">
              <a:duotone>
                <a:prstClr val="black"/>
                <a:schemeClr val="accent4">
                  <a:tint val="45000"/>
                  <a:satMod val="400000"/>
                </a:schemeClr>
              </a:duotone>
            </a:blip>
            <a:srcRect/>
            <a:stretch>
              <a:fillRect/>
            </a:stretch>
          </p:blipFill>
          <p:spPr bwMode="auto">
            <a:xfrm>
              <a:off x="7613904" y="-73152"/>
              <a:ext cx="1367451" cy="1298448"/>
            </a:xfrm>
            <a:prstGeom prst="rect">
              <a:avLst/>
            </a:prstGeom>
            <a:ln w="38100">
              <a:solidFill>
                <a:schemeClr val="tx1"/>
              </a:solidFill>
            </a:ln>
            <a:effectLst>
              <a:softEdge rad="112500"/>
            </a:effectLst>
          </p:spPr>
        </p:pic>
        <p:pic>
          <p:nvPicPr>
            <p:cNvPr id="14" name="Picture 21" descr="rich1.jpg"/>
            <p:cNvPicPr>
              <a:picLocks/>
            </p:cNvPicPr>
            <p:nvPr userDrawn="1"/>
          </p:nvPicPr>
          <p:blipFill>
            <a:blip r:embed="rId18" cstate="print">
              <a:duotone>
                <a:prstClr val="black"/>
                <a:schemeClr val="accent4">
                  <a:tint val="45000"/>
                  <a:satMod val="400000"/>
                </a:schemeClr>
              </a:duotone>
            </a:blip>
            <a:srcRect l="3171" t="11111"/>
            <a:stretch>
              <a:fillRect/>
            </a:stretch>
          </p:blipFill>
          <p:spPr>
            <a:xfrm>
              <a:off x="3962400" y="-76200"/>
              <a:ext cx="1682496" cy="1298448"/>
            </a:xfrm>
            <a:prstGeom prst="rect">
              <a:avLst/>
            </a:prstGeom>
            <a:ln w="38100">
              <a:solidFill>
                <a:schemeClr val="tx1"/>
              </a:solidFill>
            </a:ln>
            <a:effectLst>
              <a:softEdge rad="112500"/>
            </a:effectLst>
          </p:spPr>
        </p:pic>
      </p:grpSp>
      <p:grpSp>
        <p:nvGrpSpPr>
          <p:cNvPr id="3" name="Group 14"/>
          <p:cNvGrpSpPr/>
          <p:nvPr/>
        </p:nvGrpSpPr>
        <p:grpSpPr>
          <a:xfrm>
            <a:off x="0" y="6477000"/>
            <a:ext cx="9144000" cy="381000"/>
            <a:chOff x="0" y="6477000"/>
            <a:chExt cx="9144000" cy="381000"/>
          </a:xfrm>
        </p:grpSpPr>
        <p:sp>
          <p:nvSpPr>
            <p:cNvPr id="16" name="Rectangle 18"/>
            <p:cNvSpPr/>
            <p:nvPr/>
          </p:nvSpPr>
          <p:spPr>
            <a:xfrm rot="5400000">
              <a:off x="4419600" y="2133600"/>
              <a:ext cx="304800" cy="914400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TextBox 16"/>
            <p:cNvSpPr txBox="1"/>
            <p:nvPr/>
          </p:nvSpPr>
          <p:spPr>
            <a:xfrm>
              <a:off x="152400" y="6477000"/>
              <a:ext cx="8839200" cy="369332"/>
            </a:xfrm>
            <a:prstGeom prst="rect">
              <a:avLst/>
            </a:prstGeom>
            <a:noFill/>
          </p:spPr>
          <p:txBody>
            <a:bodyPr wrap="square">
              <a:spAutoFit/>
            </a:bodyPr>
            <a:lstStyle/>
            <a:p>
              <a:pPr algn="ctr" fontAlgn="auto">
                <a:spcBef>
                  <a:spcPts val="0"/>
                </a:spcBef>
                <a:spcAft>
                  <a:spcPts val="0"/>
                </a:spcAft>
                <a:defRPr/>
              </a:pPr>
              <a:r>
                <a:rPr lang="en-US" b="1" dirty="0">
                  <a:solidFill>
                    <a:schemeClr val="bg1"/>
                  </a:solidFill>
                  <a:latin typeface="BankGothic Md BT" pitchFamily="34" charset="0"/>
                </a:rPr>
                <a:t>One Vision </a:t>
              </a:r>
              <a:r>
                <a:rPr lang="en-US" b="1" dirty="0">
                  <a:solidFill>
                    <a:schemeClr val="bg1"/>
                  </a:solidFill>
                  <a:latin typeface="Times New Roman"/>
                  <a:cs typeface="Times New Roman"/>
                </a:rPr>
                <a:t>• </a:t>
              </a:r>
              <a:r>
                <a:rPr lang="en-US" b="1" dirty="0">
                  <a:solidFill>
                    <a:schemeClr val="bg1"/>
                  </a:solidFill>
                  <a:latin typeface="BankGothic Md BT" pitchFamily="34" charset="0"/>
                </a:rPr>
                <a:t>One Mission </a:t>
              </a:r>
              <a:r>
                <a:rPr lang="en-US" b="1" dirty="0">
                  <a:solidFill>
                    <a:schemeClr val="bg1"/>
                  </a:solidFill>
                  <a:latin typeface="Times New Roman"/>
                  <a:cs typeface="Times New Roman"/>
                </a:rPr>
                <a:t>• </a:t>
              </a:r>
              <a:r>
                <a:rPr lang="en-US" b="1" dirty="0">
                  <a:solidFill>
                    <a:schemeClr val="bg1"/>
                  </a:solidFill>
                  <a:latin typeface="BankGothic Md BT" pitchFamily="34" charset="0"/>
                </a:rPr>
                <a:t>One Common Purpose</a:t>
              </a:r>
            </a:p>
          </p:txBody>
        </p:sp>
      </p:grpSp>
      <p:sp>
        <p:nvSpPr>
          <p:cNvPr id="1027" name="Text Placeholder 2"/>
          <p:cNvSpPr>
            <a:spLocks noGrp="1"/>
          </p:cNvSpPr>
          <p:nvPr>
            <p:ph type="body" idx="1"/>
          </p:nvPr>
        </p:nvSpPr>
        <p:spPr bwMode="auto">
          <a:xfrm>
            <a:off x="457200" y="1295401"/>
            <a:ext cx="8229600" cy="48307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169DA749-8589-4DA7-8915-8AA6B8458E5B}" type="datetimeFigureOut">
              <a:rPr lang="en-US" smtClean="0"/>
              <a:pPr/>
              <a:t>1/13/14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fld id="{D3217DE0-981C-466B-8EF3-AFA0F7234580}" type="slidenum">
              <a:rPr lang="en-US" smtClean="0"/>
              <a:pPr/>
              <a:t>‹#›</a:t>
            </a:fld>
            <a:endParaRPr lang="en-US"/>
          </a:p>
        </p:txBody>
      </p:sp>
      <p:sp>
        <p:nvSpPr>
          <p:cNvPr id="19" name="Title 1"/>
          <p:cNvSpPr txBox="1">
            <a:spLocks/>
          </p:cNvSpPr>
          <p:nvPr/>
        </p:nvSpPr>
        <p:spPr>
          <a:xfrm>
            <a:off x="0" y="152400"/>
            <a:ext cx="9144000" cy="838200"/>
          </a:xfrm>
          <a:prstGeom prst="rect">
            <a:avLst/>
          </a:prstGeom>
          <a:solidFill>
            <a:schemeClr val="accent4">
              <a:lumMod val="20000"/>
              <a:lumOff val="80000"/>
              <a:alpha val="87000"/>
            </a:schemeClr>
          </a:solidFill>
          <a:ln w="57150">
            <a:solidFill>
              <a:schemeClr val="accent4">
                <a:lumMod val="20000"/>
                <a:lumOff val="80000"/>
              </a:schemeClr>
            </a:solidFill>
            <a:miter lim="800000"/>
            <a:headEnd/>
            <a:tailEnd/>
          </a:ln>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lang="en-US" sz="3600" b="1" kern="1200" dirty="0">
                <a:solidFill>
                  <a:schemeClr val="tx1"/>
                </a:solidFill>
                <a:latin typeface="+mj-lt"/>
                <a:ea typeface="+mj-ea"/>
                <a:cs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schemeClr val="tx1"/>
              </a:solidFill>
              <a:effectLst/>
              <a:uLnTx/>
              <a:uFillTx/>
              <a:latin typeface="+mj-lt"/>
              <a:ea typeface="+mj-ea"/>
              <a:cs typeface="Arial"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b="1" dirty="0" smtClean="0"/>
              <a:t>PowerSchool Training</a:t>
            </a:r>
            <a:endParaRPr lang="en-US" b="1" dirty="0"/>
          </a:p>
        </p:txBody>
      </p:sp>
      <p:sp>
        <p:nvSpPr>
          <p:cNvPr id="5" name="Subtitle 4"/>
          <p:cNvSpPr>
            <a:spLocks noGrp="1"/>
          </p:cNvSpPr>
          <p:nvPr>
            <p:ph type="subTitle" idx="1"/>
          </p:nvPr>
        </p:nvSpPr>
        <p:spPr>
          <a:xfrm>
            <a:off x="1981200" y="3886200"/>
            <a:ext cx="6400800" cy="2438400"/>
          </a:xfrm>
        </p:spPr>
        <p:txBody>
          <a:bodyPr/>
          <a:lstStyle/>
          <a:p>
            <a:r>
              <a:rPr lang="en-US" b="1" dirty="0" smtClean="0"/>
              <a:t>Instructor</a:t>
            </a:r>
            <a:r>
              <a:rPr lang="en-US" dirty="0" smtClean="0"/>
              <a:t>: Stephen Wilson</a:t>
            </a:r>
          </a:p>
          <a:p>
            <a:r>
              <a:rPr lang="en-US" b="1" dirty="0" smtClean="0"/>
              <a:t>E-mail</a:t>
            </a:r>
            <a:r>
              <a:rPr lang="en-US" dirty="0" smtClean="0"/>
              <a:t>: stewilson@richlandone.org</a:t>
            </a:r>
          </a:p>
          <a:p>
            <a:r>
              <a:rPr lang="en-US" dirty="0" smtClean="0"/>
              <a:t>Application Support</a:t>
            </a:r>
          </a:p>
          <a:p>
            <a:r>
              <a:rPr lang="en-US" dirty="0" smtClean="0"/>
              <a:t>Information Technology Department</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r>
              <a:rPr lang="en-US" sz="2000" b="1" dirty="0" smtClean="0"/>
              <a:t>In this course you will learn how to</a:t>
            </a:r>
            <a:r>
              <a:rPr lang="en-US" sz="2000" dirty="0" smtClean="0"/>
              <a:t>:</a:t>
            </a:r>
          </a:p>
          <a:p>
            <a:pPr lvl="1"/>
            <a:r>
              <a:rPr lang="en-US" sz="1800" dirty="0" smtClean="0"/>
              <a:t>View Student Attendance Pages</a:t>
            </a:r>
          </a:p>
          <a:p>
            <a:pPr lvl="1"/>
            <a:r>
              <a:rPr lang="en-US" sz="1800" dirty="0" smtClean="0"/>
              <a:t>Find Teachers who have not taken Attendance</a:t>
            </a:r>
          </a:p>
          <a:p>
            <a:pPr lvl="1"/>
            <a:r>
              <a:rPr lang="en-US" sz="1800" dirty="0" smtClean="0"/>
              <a:t>Run the PowerTeacher Attendance Report</a:t>
            </a:r>
          </a:p>
          <a:p>
            <a:pPr lvl="1"/>
            <a:r>
              <a:rPr lang="en-US" sz="1800" dirty="0" smtClean="0"/>
              <a:t>View the PowerTeacher Attendance Report</a:t>
            </a:r>
          </a:p>
          <a:p>
            <a:pPr lvl="1"/>
            <a:r>
              <a:rPr lang="en-US" sz="1800" dirty="0" smtClean="0"/>
              <a:t>View the Teacher Attendance Submission Status Page.</a:t>
            </a:r>
          </a:p>
          <a:p>
            <a:pPr lvl="1"/>
            <a:r>
              <a:rPr lang="en-US" sz="1800" dirty="0" smtClean="0"/>
              <a:t>Find which Students are Absent</a:t>
            </a:r>
          </a:p>
          <a:p>
            <a:pPr lvl="1"/>
            <a:r>
              <a:rPr lang="en-US" sz="1800" dirty="0" smtClean="0"/>
              <a:t>Update Attendance</a:t>
            </a:r>
          </a:p>
          <a:p>
            <a:pPr lvl="1"/>
            <a:r>
              <a:rPr lang="en-US" sz="1800" dirty="0" smtClean="0"/>
              <a:t>Update Attendance for Multiple Days</a:t>
            </a:r>
          </a:p>
          <a:p>
            <a:pPr lvl="1"/>
            <a:r>
              <a:rPr lang="en-US" sz="1800" dirty="0" smtClean="0"/>
              <a:t>Change Attendance for a Group</a:t>
            </a:r>
          </a:p>
          <a:p>
            <a:pPr lvl="1"/>
            <a:r>
              <a:rPr lang="en-US" sz="1800" dirty="0" smtClean="0"/>
              <a:t>Verify Daily Attendance Records</a:t>
            </a:r>
          </a:p>
          <a:p>
            <a:pPr lvl="1"/>
            <a:r>
              <a:rPr lang="en-US" sz="1800" dirty="0" smtClean="0"/>
              <a:t>Search for Students with Chronic Attendance Problems.</a:t>
            </a:r>
          </a:p>
          <a:p>
            <a:pPr lvl="1"/>
            <a:r>
              <a:rPr lang="en-US" sz="1800" dirty="0" smtClean="0"/>
              <a:t>Running reports such as Attendance Count Report, Consecutive Absences Report, Student Attendance Audit Report, Average Daily Attendance Report and Average Daily Membership Report.</a:t>
            </a:r>
            <a:endParaRPr lang="en-US" sz="1800" dirty="0"/>
          </a:p>
        </p:txBody>
      </p:sp>
      <p:sp>
        <p:nvSpPr>
          <p:cNvPr id="3" name="Title 2"/>
          <p:cNvSpPr>
            <a:spLocks noGrp="1"/>
          </p:cNvSpPr>
          <p:nvPr>
            <p:ph type="title"/>
          </p:nvPr>
        </p:nvSpPr>
        <p:spPr/>
        <p:txBody>
          <a:bodyPr/>
          <a:lstStyle/>
          <a:p>
            <a:r>
              <a:rPr lang="en-US" dirty="0" smtClean="0"/>
              <a:t>Overview</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err="1" smtClean="0"/>
              <a:t>Username;password</a:t>
            </a:r>
            <a:endParaRPr lang="en-US" dirty="0" smtClean="0"/>
          </a:p>
          <a:p>
            <a:pPr lvl="1"/>
            <a:r>
              <a:rPr lang="en-US" dirty="0" smtClean="0"/>
              <a:t>Example = </a:t>
            </a:r>
            <a:r>
              <a:rPr lang="en-US" b="1" dirty="0" err="1" smtClean="0"/>
              <a:t>stewilson;psadmin</a:t>
            </a:r>
            <a:endParaRPr lang="en-US" b="1" dirty="0" smtClean="0"/>
          </a:p>
          <a:p>
            <a:endParaRPr lang="en-US" dirty="0"/>
          </a:p>
          <a:p>
            <a:r>
              <a:rPr lang="en-US" dirty="0" smtClean="0"/>
              <a:t>Username = Novell Username</a:t>
            </a:r>
          </a:p>
          <a:p>
            <a:pPr lvl="1"/>
            <a:r>
              <a:rPr lang="en-US" dirty="0" smtClean="0"/>
              <a:t>Example = </a:t>
            </a:r>
            <a:r>
              <a:rPr lang="en-US" b="1" dirty="0" smtClean="0"/>
              <a:t>stewilson</a:t>
            </a:r>
            <a:r>
              <a:rPr lang="en-US" dirty="0" smtClean="0"/>
              <a:t>@richlandone.org, use the stewilson of your e-mail address.</a:t>
            </a:r>
          </a:p>
          <a:p>
            <a:pPr algn="ctr">
              <a:buNone/>
            </a:pPr>
            <a:endParaRPr lang="en-US" b="1" dirty="0" smtClean="0"/>
          </a:p>
          <a:p>
            <a:pPr algn="ctr">
              <a:buNone/>
            </a:pPr>
            <a:r>
              <a:rPr lang="en-US" b="1" dirty="0" smtClean="0"/>
              <a:t>REMEMBER DO NOT SAVE YOUR PASSWORD</a:t>
            </a:r>
          </a:p>
          <a:p>
            <a:pPr algn="ctr"/>
            <a:endParaRPr lang="en-US" b="1" dirty="0" smtClean="0"/>
          </a:p>
          <a:p>
            <a:pPr algn="ctr"/>
            <a:r>
              <a:rPr lang="en-US" b="1" dirty="0" smtClean="0"/>
              <a:t>Go To http://pstest.richlandone.org/admin</a:t>
            </a:r>
          </a:p>
        </p:txBody>
      </p:sp>
      <p:sp>
        <p:nvSpPr>
          <p:cNvPr id="2" name="Title 1"/>
          <p:cNvSpPr>
            <a:spLocks noGrp="1"/>
          </p:cNvSpPr>
          <p:nvPr>
            <p:ph type="title"/>
          </p:nvPr>
        </p:nvSpPr>
        <p:spPr/>
        <p:txBody>
          <a:bodyPr>
            <a:normAutofit/>
          </a:bodyPr>
          <a:lstStyle/>
          <a:p>
            <a:r>
              <a:rPr lang="en-US" dirty="0" smtClean="0"/>
              <a:t>Login Procedure - </a:t>
            </a:r>
            <a:r>
              <a:rPr lang="en-US" sz="2700" dirty="0" smtClean="0">
                <a:solidFill>
                  <a:srgbClr val="C00000"/>
                </a:solidFill>
              </a:rPr>
              <a:t> If this is your first time</a:t>
            </a:r>
            <a:endParaRPr lang="en-US" sz="27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Managing Daily Attendance</a:t>
            </a:r>
            <a:endParaRPr lang="en-US" dirty="0"/>
          </a:p>
        </p:txBody>
      </p:sp>
      <p:sp>
        <p:nvSpPr>
          <p:cNvPr id="5" name="Text Placeholder 4"/>
          <p:cNvSpPr>
            <a:spLocks noGrp="1"/>
          </p:cNvSpPr>
          <p:nvPr>
            <p:ph type="body" idx="1"/>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43" t="22006" r="83581" b="41468"/>
          <a:stretch/>
        </p:blipFill>
        <p:spPr bwMode="auto">
          <a:xfrm>
            <a:off x="5295014" y="1279443"/>
            <a:ext cx="2882974" cy="4887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1"/>
          </p:nvPr>
        </p:nvSpPr>
        <p:spPr/>
        <p:txBody>
          <a:bodyPr/>
          <a:lstStyle/>
          <a:p>
            <a:r>
              <a:rPr lang="en-US" dirty="0" smtClean="0"/>
              <a:t>To view the student’s attendance record in PowerSchool, first search for and select the student.  Then, click one of these links on the student pages menu.</a:t>
            </a:r>
          </a:p>
          <a:p>
            <a:pPr marL="914400" lvl="1" indent="-457200">
              <a:buFont typeface="+mj-lt"/>
              <a:buAutoNum type="arabicPeriod"/>
            </a:pPr>
            <a:r>
              <a:rPr lang="en-US" dirty="0" smtClean="0"/>
              <a:t>Quick Lookup</a:t>
            </a:r>
          </a:p>
          <a:p>
            <a:pPr marL="914400" lvl="1" indent="-457200">
              <a:buFont typeface="+mj-lt"/>
              <a:buAutoNum type="arabicPeriod"/>
            </a:pPr>
            <a:r>
              <a:rPr lang="en-US" dirty="0" smtClean="0"/>
              <a:t>Attendance</a:t>
            </a:r>
            <a:endParaRPr lang="en-US" dirty="0"/>
          </a:p>
        </p:txBody>
      </p:sp>
      <p:sp>
        <p:nvSpPr>
          <p:cNvPr id="6" name="Content Placeholder 5"/>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dirty="0" smtClean="0"/>
              <a:t>How to view Student Attendance Pages</a:t>
            </a:r>
            <a:endParaRPr lang="en-US" dirty="0"/>
          </a:p>
        </p:txBody>
      </p:sp>
      <p:sp>
        <p:nvSpPr>
          <p:cNvPr id="7" name="Oval 6"/>
          <p:cNvSpPr/>
          <p:nvPr/>
        </p:nvSpPr>
        <p:spPr>
          <a:xfrm>
            <a:off x="6667500" y="5785884"/>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2" name="Oval 1"/>
          <p:cNvSpPr/>
          <p:nvPr/>
        </p:nvSpPr>
        <p:spPr>
          <a:xfrm>
            <a:off x="6858000" y="14478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r>
              <a:rPr lang="en-US" dirty="0" smtClean="0"/>
              <a:t>Use the PowerTeacher Attendance report or view the Teacher Attendance Submission Status page to find out which teachers have not yet taken attendance. </a:t>
            </a:r>
            <a:endParaRPr lang="en-US" dirty="0"/>
          </a:p>
          <a:p>
            <a:pPr marL="914400" lvl="1" indent="-457200">
              <a:buFont typeface="+mj-lt"/>
              <a:buAutoNum type="arabicPeriod"/>
            </a:pPr>
            <a:r>
              <a:rPr lang="en-US" dirty="0" smtClean="0"/>
              <a:t>Run the PowerTeacher Attendance Report</a:t>
            </a:r>
          </a:p>
          <a:p>
            <a:pPr marL="914400" lvl="1" indent="-457200">
              <a:buFont typeface="+mj-lt"/>
              <a:buAutoNum type="arabicPeriod"/>
            </a:pPr>
            <a:r>
              <a:rPr lang="en-US" dirty="0" smtClean="0"/>
              <a:t>View the PowerTeacher Attendance Report</a:t>
            </a:r>
          </a:p>
        </p:txBody>
      </p:sp>
      <p:sp>
        <p:nvSpPr>
          <p:cNvPr id="4" name="Title 3"/>
          <p:cNvSpPr>
            <a:spLocks noGrp="1"/>
          </p:cNvSpPr>
          <p:nvPr>
            <p:ph type="title"/>
          </p:nvPr>
        </p:nvSpPr>
        <p:spPr/>
        <p:txBody>
          <a:bodyPr>
            <a:normAutofit/>
          </a:bodyPr>
          <a:lstStyle/>
          <a:p>
            <a:r>
              <a:rPr lang="en-US" sz="2800" dirty="0" smtClean="0"/>
              <a:t>How to find Teachers Who Have Not taken Attendance</a:t>
            </a:r>
            <a:endParaRPr lang="en-US" sz="2800"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237" t="35656" r="60792" b="25539"/>
          <a:stretch/>
        </p:blipFill>
        <p:spPr bwMode="auto">
          <a:xfrm>
            <a:off x="381000" y="1371600"/>
            <a:ext cx="3962400" cy="490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2819400" y="45720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2300" dirty="0" smtClean="0"/>
              <a:t>To run the PowerTeacher Attendance Report, use the following steps:</a:t>
            </a:r>
          </a:p>
          <a:p>
            <a:pPr marL="914400" lvl="1" indent="-457200">
              <a:buFont typeface="+mj-lt"/>
              <a:buAutoNum type="arabicPeriod"/>
            </a:pPr>
            <a:r>
              <a:rPr lang="en-US" sz="2300" dirty="0" smtClean="0"/>
              <a:t>From the Start Page click </a:t>
            </a:r>
            <a:r>
              <a:rPr lang="en-US" sz="2300" b="1" dirty="0" smtClean="0"/>
              <a:t>Reports</a:t>
            </a:r>
            <a:r>
              <a:rPr lang="en-US" sz="2300" dirty="0" smtClean="0"/>
              <a:t>.</a:t>
            </a:r>
          </a:p>
          <a:p>
            <a:pPr marL="914400" lvl="1" indent="-457200">
              <a:buFont typeface="+mj-lt"/>
              <a:buAutoNum type="arabicPeriod"/>
            </a:pPr>
            <a:r>
              <a:rPr lang="en-US" sz="2300" dirty="0" smtClean="0"/>
              <a:t>Select the </a:t>
            </a:r>
            <a:r>
              <a:rPr lang="en-US" sz="2300" b="1" dirty="0" smtClean="0"/>
              <a:t>System</a:t>
            </a:r>
            <a:r>
              <a:rPr lang="en-US" sz="2300" dirty="0" smtClean="0"/>
              <a:t> tab.</a:t>
            </a:r>
          </a:p>
          <a:p>
            <a:pPr marL="914400" lvl="1" indent="-457200">
              <a:buFont typeface="+mj-lt"/>
              <a:buAutoNum type="arabicPeriod"/>
            </a:pPr>
            <a:r>
              <a:rPr lang="en-US" sz="2300" dirty="0" smtClean="0"/>
              <a:t>Select </a:t>
            </a:r>
            <a:r>
              <a:rPr lang="en-US" sz="2300" b="1" dirty="0" smtClean="0"/>
              <a:t>PowerTeacher Attendance</a:t>
            </a:r>
          </a:p>
          <a:p>
            <a:pPr marL="914400" lvl="1" indent="-457200">
              <a:buFont typeface="+mj-lt"/>
              <a:buAutoNum type="arabicPeriod"/>
            </a:pPr>
            <a:r>
              <a:rPr lang="en-US" sz="2300" dirty="0" smtClean="0"/>
              <a:t>Select the appropriate period check box, usually period 1.</a:t>
            </a:r>
          </a:p>
          <a:p>
            <a:pPr marL="914400" lvl="1" indent="-457200">
              <a:buFont typeface="+mj-lt"/>
              <a:buAutoNum type="arabicPeriod"/>
            </a:pPr>
            <a:r>
              <a:rPr lang="en-US" sz="2300" dirty="0" smtClean="0"/>
              <a:t>Click </a:t>
            </a:r>
            <a:r>
              <a:rPr lang="en-US" sz="2300" b="1" dirty="0" smtClean="0"/>
              <a:t>Submit</a:t>
            </a:r>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normAutofit fontScale="90000"/>
          </a:bodyPr>
          <a:lstStyle/>
          <a:p>
            <a:r>
              <a:rPr lang="en-US" dirty="0" smtClean="0"/>
              <a:t>How to run the PowerTeacher Attendance Report</a:t>
            </a:r>
            <a:endParaRPr lang="en-US" dirty="0"/>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868" t="31372" r="23429" b="20625"/>
          <a:stretch/>
        </p:blipFill>
        <p:spPr bwMode="auto">
          <a:xfrm>
            <a:off x="4584841" y="2286000"/>
            <a:ext cx="447439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r>
              <a:rPr lang="en-US" dirty="0" smtClean="0"/>
              <a:t>To view the PowerTeacher Attendance Report, use the following steps:</a:t>
            </a:r>
          </a:p>
          <a:p>
            <a:pPr marL="914400" lvl="1" indent="-457200">
              <a:buFont typeface="+mj-lt"/>
              <a:buAutoNum type="arabicPeriod"/>
            </a:pPr>
            <a:r>
              <a:rPr lang="en-US" dirty="0" smtClean="0"/>
              <a:t>On the Report Queue (System).  Select </a:t>
            </a:r>
            <a:r>
              <a:rPr lang="en-US" b="1" dirty="0" smtClean="0"/>
              <a:t>My Jobs </a:t>
            </a:r>
            <a:r>
              <a:rPr lang="en-US" dirty="0" smtClean="0"/>
              <a:t>page.</a:t>
            </a:r>
          </a:p>
          <a:p>
            <a:pPr marL="914400" lvl="1" indent="-457200">
              <a:buFont typeface="+mj-lt"/>
              <a:buAutoNum type="arabicPeriod"/>
            </a:pPr>
            <a:r>
              <a:rPr lang="en-US" dirty="0" smtClean="0"/>
              <a:t>Click </a:t>
            </a:r>
            <a:r>
              <a:rPr lang="en-US" b="1" dirty="0" smtClean="0"/>
              <a:t>Refresh</a:t>
            </a:r>
            <a:r>
              <a:rPr lang="en-US" dirty="0" smtClean="0"/>
              <a:t>.</a:t>
            </a:r>
          </a:p>
          <a:p>
            <a:pPr marL="914400" lvl="1" indent="-457200">
              <a:buFont typeface="+mj-lt"/>
              <a:buAutoNum type="arabicPeriod"/>
            </a:pPr>
            <a:r>
              <a:rPr lang="en-US" dirty="0" smtClean="0"/>
              <a:t>When the </a:t>
            </a:r>
            <a:r>
              <a:rPr lang="en-US" b="1" dirty="0" smtClean="0"/>
              <a:t>Status</a:t>
            </a:r>
            <a:r>
              <a:rPr lang="en-US" dirty="0" smtClean="0"/>
              <a:t> is </a:t>
            </a:r>
            <a:r>
              <a:rPr lang="en-US" b="1" dirty="0" smtClean="0"/>
              <a:t>Completed</a:t>
            </a:r>
            <a:r>
              <a:rPr lang="en-US" dirty="0" smtClean="0"/>
              <a:t>, click </a:t>
            </a:r>
            <a:r>
              <a:rPr lang="en-US" b="1" dirty="0" smtClean="0"/>
              <a:t>View</a:t>
            </a:r>
            <a:r>
              <a:rPr lang="en-US" dirty="0" smtClean="0"/>
              <a:t>.</a:t>
            </a:r>
          </a:p>
        </p:txBody>
      </p:sp>
      <p:sp>
        <p:nvSpPr>
          <p:cNvPr id="4" name="Title 3"/>
          <p:cNvSpPr>
            <a:spLocks noGrp="1"/>
          </p:cNvSpPr>
          <p:nvPr>
            <p:ph type="title"/>
          </p:nvPr>
        </p:nvSpPr>
        <p:spPr/>
        <p:txBody>
          <a:bodyPr>
            <a:normAutofit fontScale="90000"/>
          </a:bodyPr>
          <a:lstStyle/>
          <a:p>
            <a:r>
              <a:rPr lang="en-US" dirty="0" smtClean="0"/>
              <a:t>How to view the PowerTeacher Attendance Report</a:t>
            </a:r>
            <a:endParaRPr lang="en-US" dirty="0"/>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591" t="32506" r="6362" b="11302"/>
          <a:stretch/>
        </p:blipFill>
        <p:spPr bwMode="auto">
          <a:xfrm>
            <a:off x="228600" y="2438400"/>
            <a:ext cx="4625306"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1800" dirty="0" smtClean="0"/>
              <a:t>To view the Teacher Attendance Submission Status page, use the following steps:</a:t>
            </a:r>
          </a:p>
          <a:p>
            <a:pPr marL="800100" lvl="1" indent="-342900">
              <a:buFont typeface="+mj-lt"/>
              <a:buAutoNum type="arabicPeriod"/>
            </a:pPr>
            <a:r>
              <a:rPr lang="en-US" sz="1600" dirty="0" smtClean="0"/>
              <a:t>From the </a:t>
            </a:r>
            <a:r>
              <a:rPr lang="en-US" sz="1600" b="1" dirty="0" smtClean="0"/>
              <a:t>Start Page</a:t>
            </a:r>
            <a:r>
              <a:rPr lang="en-US" sz="1600" dirty="0" smtClean="0"/>
              <a:t>, click </a:t>
            </a:r>
            <a:r>
              <a:rPr lang="en-US" sz="1600" b="1" dirty="0" smtClean="0"/>
              <a:t>Attendance</a:t>
            </a:r>
            <a:r>
              <a:rPr lang="en-US" sz="1600" dirty="0" smtClean="0"/>
              <a:t>.</a:t>
            </a:r>
          </a:p>
          <a:p>
            <a:pPr marL="800100" lvl="1" indent="-342900">
              <a:buFont typeface="+mj-lt"/>
              <a:buAutoNum type="arabicPeriod"/>
            </a:pPr>
            <a:r>
              <a:rPr lang="en-US" sz="1600" dirty="0" smtClean="0"/>
              <a:t>Next to each teacher’s name is a dot, which is the Attendance Indicator.</a:t>
            </a:r>
          </a:p>
          <a:p>
            <a:pPr marL="800100" lvl="1" indent="-342900">
              <a:buFont typeface="+mj-lt"/>
              <a:buAutoNum type="arabicPeriod"/>
            </a:pPr>
            <a:r>
              <a:rPr lang="en-US" sz="1600" dirty="0" smtClean="0"/>
              <a:t>Click the teacher’s name to see a list of the teacher’s classes and the attendance status for each one.</a:t>
            </a:r>
          </a:p>
          <a:p>
            <a:pPr marL="800100" lvl="1" indent="-342900">
              <a:buFont typeface="+mj-lt"/>
              <a:buAutoNum type="arabicPeriod"/>
            </a:pPr>
            <a:r>
              <a:rPr lang="en-US" sz="1600" dirty="0" smtClean="0"/>
              <a:t>A </a:t>
            </a:r>
            <a:r>
              <a:rPr lang="en-US" sz="1600" b="1" dirty="0" smtClean="0">
                <a:solidFill>
                  <a:srgbClr val="00B050"/>
                </a:solidFill>
              </a:rPr>
              <a:t>green</a:t>
            </a:r>
            <a:r>
              <a:rPr lang="en-US" sz="1600" dirty="0" smtClean="0">
                <a:solidFill>
                  <a:srgbClr val="00B050"/>
                </a:solidFill>
              </a:rPr>
              <a:t> </a:t>
            </a:r>
            <a:r>
              <a:rPr lang="en-US" sz="1600" dirty="0" smtClean="0"/>
              <a:t>dot means that the teacher has submitted attendance for all of his /her classes.</a:t>
            </a:r>
          </a:p>
          <a:p>
            <a:pPr marL="800100" lvl="1" indent="-342900">
              <a:buFont typeface="+mj-lt"/>
              <a:buAutoNum type="arabicPeriod"/>
            </a:pPr>
            <a:r>
              <a:rPr lang="en-US" sz="1600" dirty="0" smtClean="0"/>
              <a:t>A </a:t>
            </a:r>
            <a:r>
              <a:rPr lang="en-US" sz="1600" b="1" dirty="0" smtClean="0">
                <a:solidFill>
                  <a:srgbClr val="FFFF00"/>
                </a:solidFill>
              </a:rPr>
              <a:t>yellow</a:t>
            </a:r>
            <a:r>
              <a:rPr lang="en-US" sz="1600" dirty="0" smtClean="0">
                <a:solidFill>
                  <a:srgbClr val="FFFF00"/>
                </a:solidFill>
              </a:rPr>
              <a:t> </a:t>
            </a:r>
            <a:r>
              <a:rPr lang="en-US" sz="1600" dirty="0" smtClean="0"/>
              <a:t>dot indicates that the teachers has submitted attendance for only some of his / her classes.</a:t>
            </a:r>
          </a:p>
          <a:p>
            <a:pPr marL="800100" lvl="1" indent="-342900">
              <a:buFont typeface="+mj-lt"/>
              <a:buAutoNum type="arabicPeriod"/>
            </a:pPr>
            <a:r>
              <a:rPr lang="en-US" sz="1600" dirty="0" smtClean="0"/>
              <a:t>A </a:t>
            </a:r>
            <a:r>
              <a:rPr lang="en-US" sz="1600" b="1" dirty="0" smtClean="0">
                <a:solidFill>
                  <a:srgbClr val="FF0000"/>
                </a:solidFill>
              </a:rPr>
              <a:t>red</a:t>
            </a:r>
            <a:r>
              <a:rPr lang="en-US" sz="1600" dirty="0" smtClean="0">
                <a:solidFill>
                  <a:srgbClr val="FF0000"/>
                </a:solidFill>
              </a:rPr>
              <a:t> </a:t>
            </a:r>
            <a:r>
              <a:rPr lang="en-US" sz="1600" dirty="0" smtClean="0"/>
              <a:t>dot indicates that the teacher has not submitted attendance for any of his / her classes.</a:t>
            </a:r>
          </a:p>
          <a:p>
            <a:pPr lvl="1"/>
            <a:endParaRPr lang="en-US" sz="1600" dirty="0"/>
          </a:p>
        </p:txBody>
      </p:sp>
      <p:sp>
        <p:nvSpPr>
          <p:cNvPr id="3" name="Content Placeholder 2"/>
          <p:cNvSpPr>
            <a:spLocks noGrp="1"/>
          </p:cNvSpPr>
          <p:nvPr>
            <p:ph sz="half" idx="2"/>
          </p:nvPr>
        </p:nvSpPr>
        <p:spPr/>
        <p:txBody>
          <a:bodyPr/>
          <a:lstStyle/>
          <a:p>
            <a:endParaRPr lang="en-US" dirty="0"/>
          </a:p>
        </p:txBody>
      </p:sp>
      <p:sp>
        <p:nvSpPr>
          <p:cNvPr id="4" name="Title 3"/>
          <p:cNvSpPr>
            <a:spLocks noGrp="1"/>
          </p:cNvSpPr>
          <p:nvPr>
            <p:ph type="title"/>
          </p:nvPr>
        </p:nvSpPr>
        <p:spPr/>
        <p:txBody>
          <a:bodyPr>
            <a:normAutofit/>
          </a:bodyPr>
          <a:lstStyle/>
          <a:p>
            <a:r>
              <a:rPr lang="en-US" sz="2800" dirty="0" smtClean="0"/>
              <a:t>How to view Teacher Attendance Submission Status Page</a:t>
            </a:r>
            <a:endParaRPr lang="en-US" sz="2800" dirty="0"/>
          </a:p>
        </p:txBody>
      </p:sp>
      <p:pic>
        <p:nvPicPr>
          <p:cNvPr id="512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591" t="30615" r="9038" b="7648"/>
          <a:stretch/>
        </p:blipFill>
        <p:spPr bwMode="auto">
          <a:xfrm>
            <a:off x="4495800" y="2286000"/>
            <a:ext cx="4560493" cy="2735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8382000" y="4751867"/>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7" name="Oval 6"/>
          <p:cNvSpPr/>
          <p:nvPr/>
        </p:nvSpPr>
        <p:spPr>
          <a:xfrm>
            <a:off x="5181600" y="3581400"/>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8" name="Oval 7"/>
          <p:cNvSpPr/>
          <p:nvPr/>
        </p:nvSpPr>
        <p:spPr>
          <a:xfrm>
            <a:off x="6705600" y="3359002"/>
            <a:ext cx="3810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r>
              <a:rPr lang="en-US" dirty="0" smtClean="0"/>
              <a:t>Use the Absentee Report to find which students are marked absent:</a:t>
            </a:r>
          </a:p>
          <a:p>
            <a:pPr lvl="1"/>
            <a:r>
              <a:rPr lang="en-US" dirty="0" smtClean="0"/>
              <a:t>One the Start Page, click </a:t>
            </a:r>
            <a:r>
              <a:rPr lang="en-US" b="1" dirty="0" smtClean="0"/>
              <a:t>Attendance</a:t>
            </a:r>
          </a:p>
          <a:p>
            <a:pPr lvl="1"/>
            <a:r>
              <a:rPr lang="en-US" dirty="0" smtClean="0"/>
              <a:t>Click </a:t>
            </a:r>
            <a:r>
              <a:rPr lang="en-US" b="1" dirty="0" smtClean="0"/>
              <a:t>Absentee Report</a:t>
            </a:r>
            <a:r>
              <a:rPr lang="en-US" dirty="0" smtClean="0"/>
              <a:t>.</a:t>
            </a:r>
          </a:p>
          <a:p>
            <a:pPr lvl="1"/>
            <a:r>
              <a:rPr lang="en-US" dirty="0" smtClean="0"/>
              <a:t>Select the desired </a:t>
            </a:r>
            <a:r>
              <a:rPr lang="en-US" b="1" dirty="0" smtClean="0"/>
              <a:t>Attendance Code</a:t>
            </a:r>
            <a:r>
              <a:rPr lang="en-US" dirty="0" smtClean="0"/>
              <a:t>.</a:t>
            </a:r>
          </a:p>
          <a:p>
            <a:pPr lvl="1"/>
            <a:r>
              <a:rPr lang="en-US" dirty="0" smtClean="0"/>
              <a:t>Click </a:t>
            </a:r>
            <a:r>
              <a:rPr lang="en-US" b="1" dirty="0" smtClean="0"/>
              <a:t>Submit</a:t>
            </a:r>
            <a:r>
              <a:rPr lang="en-US" dirty="0" smtClean="0"/>
              <a:t>.</a:t>
            </a:r>
          </a:p>
          <a:p>
            <a:pPr lvl="1"/>
            <a:endParaRPr lang="en-US" dirty="0"/>
          </a:p>
        </p:txBody>
      </p:sp>
      <p:sp>
        <p:nvSpPr>
          <p:cNvPr id="4" name="Title 3"/>
          <p:cNvSpPr>
            <a:spLocks noGrp="1"/>
          </p:cNvSpPr>
          <p:nvPr>
            <p:ph type="title"/>
          </p:nvPr>
        </p:nvSpPr>
        <p:spPr/>
        <p:txBody>
          <a:bodyPr/>
          <a:lstStyle/>
          <a:p>
            <a:r>
              <a:rPr lang="en-US" dirty="0" smtClean="0"/>
              <a:t>How to find which Students are Absent</a:t>
            </a:r>
            <a:endParaRPr lang="en-US" dirty="0"/>
          </a:p>
        </p:txBody>
      </p:sp>
      <p:pic>
        <p:nvPicPr>
          <p:cNvPr id="614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749" t="32829" r="13320" b="5717"/>
          <a:stretch/>
        </p:blipFill>
        <p:spPr bwMode="auto">
          <a:xfrm>
            <a:off x="228600" y="2286001"/>
            <a:ext cx="4607887" cy="292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1600" dirty="0" smtClean="0"/>
              <a:t>To change past or future attendance for an individual student:</a:t>
            </a:r>
          </a:p>
          <a:p>
            <a:pPr lvl="1"/>
            <a:r>
              <a:rPr lang="en-US" sz="1600" dirty="0" smtClean="0"/>
              <a:t>One the Student Pages menu, click </a:t>
            </a:r>
            <a:r>
              <a:rPr lang="en-US" sz="1600" b="1" dirty="0" smtClean="0"/>
              <a:t>Attendance</a:t>
            </a:r>
            <a:r>
              <a:rPr lang="en-US" sz="1600" dirty="0" smtClean="0"/>
              <a:t>.</a:t>
            </a:r>
          </a:p>
          <a:p>
            <a:pPr lvl="1"/>
            <a:r>
              <a:rPr lang="en-US" sz="1600" dirty="0" smtClean="0"/>
              <a:t>Navigate to the </a:t>
            </a:r>
            <a:r>
              <a:rPr lang="en-US" sz="1600" b="1" dirty="0" smtClean="0"/>
              <a:t>appropriate</a:t>
            </a:r>
            <a:r>
              <a:rPr lang="en-US" sz="1600" dirty="0" smtClean="0"/>
              <a:t> week.</a:t>
            </a:r>
          </a:p>
          <a:p>
            <a:pPr lvl="1"/>
            <a:r>
              <a:rPr lang="en-US" sz="1600" dirty="0" smtClean="0"/>
              <a:t>Click on the day you want to change.</a:t>
            </a:r>
          </a:p>
          <a:p>
            <a:pPr lvl="1"/>
            <a:r>
              <a:rPr lang="en-US" sz="1600" dirty="0" smtClean="0"/>
              <a:t>On the </a:t>
            </a:r>
            <a:r>
              <a:rPr lang="en-US" sz="1600" b="1" dirty="0" smtClean="0"/>
              <a:t>New Daily Attendance  </a:t>
            </a:r>
            <a:r>
              <a:rPr lang="en-US" sz="1600" dirty="0" smtClean="0"/>
              <a:t>page, choose the desired code from the </a:t>
            </a:r>
            <a:r>
              <a:rPr lang="en-US" sz="1600" b="1" dirty="0" smtClean="0"/>
              <a:t>Attendance code </a:t>
            </a:r>
            <a:r>
              <a:rPr lang="en-US" sz="1600" dirty="0" smtClean="0"/>
              <a:t>menu.</a:t>
            </a:r>
          </a:p>
          <a:p>
            <a:pPr lvl="1"/>
            <a:r>
              <a:rPr lang="en-US" sz="1600" dirty="0" smtClean="0"/>
              <a:t>Enter a comment stating the reason for the change.</a:t>
            </a:r>
          </a:p>
          <a:p>
            <a:pPr lvl="1"/>
            <a:r>
              <a:rPr lang="en-US" sz="1600" dirty="0" smtClean="0"/>
              <a:t>If the student is missing a part of the day, enter the </a:t>
            </a:r>
            <a:r>
              <a:rPr lang="en-US" sz="1600" b="1" dirty="0" smtClean="0"/>
              <a:t>Time In </a:t>
            </a:r>
            <a:r>
              <a:rPr lang="en-US" sz="1600" dirty="0" smtClean="0"/>
              <a:t>and </a:t>
            </a:r>
            <a:r>
              <a:rPr lang="en-US" sz="1600" b="1" dirty="0" smtClean="0"/>
              <a:t>Time Out</a:t>
            </a:r>
            <a:r>
              <a:rPr lang="en-US" sz="1600" dirty="0" smtClean="0"/>
              <a:t>, and click Exclude from Total Time Calculation.</a:t>
            </a:r>
          </a:p>
          <a:p>
            <a:pPr lvl="1"/>
            <a:r>
              <a:rPr lang="en-US" sz="1600" dirty="0" smtClean="0"/>
              <a:t>Add any additional comment regarding the time.</a:t>
            </a:r>
          </a:p>
          <a:p>
            <a:pPr lvl="1"/>
            <a:r>
              <a:rPr lang="en-US" sz="1600" dirty="0" smtClean="0"/>
              <a:t>Click </a:t>
            </a:r>
            <a:r>
              <a:rPr lang="en-US" sz="1600" b="1" dirty="0" smtClean="0"/>
              <a:t>Submit</a:t>
            </a:r>
            <a:endParaRPr lang="en-US" sz="1600" b="1" dirty="0"/>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dirty="0" smtClean="0"/>
              <a:t>How to Update Attendance</a:t>
            </a:r>
            <a:endParaRPr lang="en-US" dirty="0"/>
          </a:p>
        </p:txBody>
      </p:sp>
      <p:pic>
        <p:nvPicPr>
          <p:cNvPr id="717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539" t="29918" r="15214" b="20757"/>
          <a:stretch/>
        </p:blipFill>
        <p:spPr bwMode="auto">
          <a:xfrm>
            <a:off x="4572000" y="2667000"/>
            <a:ext cx="4411274" cy="2441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r>
              <a:rPr lang="en-US" sz="1800" dirty="0" smtClean="0"/>
              <a:t>To update Attendance for Multiple Days, use the following steps:</a:t>
            </a:r>
          </a:p>
          <a:p>
            <a:pPr lvl="1"/>
            <a:r>
              <a:rPr lang="en-US" sz="1600" dirty="0" smtClean="0"/>
              <a:t>On the Student pages menu, click </a:t>
            </a:r>
            <a:r>
              <a:rPr lang="en-US" sz="1600" b="1" dirty="0" smtClean="0"/>
              <a:t>Attendance</a:t>
            </a:r>
            <a:r>
              <a:rPr lang="en-US" sz="1600" dirty="0" smtClean="0"/>
              <a:t>.</a:t>
            </a:r>
          </a:p>
          <a:p>
            <a:pPr lvl="1"/>
            <a:r>
              <a:rPr lang="en-US" sz="1600" dirty="0" smtClean="0"/>
              <a:t>Click </a:t>
            </a:r>
            <a:r>
              <a:rPr lang="en-US" sz="1600" b="1" dirty="0" smtClean="0"/>
              <a:t>Change Multiple Days.</a:t>
            </a:r>
            <a:endParaRPr lang="en-US" sz="1600" dirty="0" smtClean="0"/>
          </a:p>
          <a:p>
            <a:pPr lvl="1"/>
            <a:r>
              <a:rPr lang="en-US" sz="1600" dirty="0" smtClean="0"/>
              <a:t>Populate the From and To date.</a:t>
            </a:r>
          </a:p>
          <a:p>
            <a:pPr lvl="1"/>
            <a:r>
              <a:rPr lang="en-US" sz="1600" dirty="0" smtClean="0"/>
              <a:t>Click </a:t>
            </a:r>
            <a:r>
              <a:rPr lang="en-US" sz="1600" b="1" dirty="0" smtClean="0"/>
              <a:t>All</a:t>
            </a:r>
            <a:r>
              <a:rPr lang="en-US" sz="1600" dirty="0" smtClean="0"/>
              <a:t> to scan for all attendance codes.</a:t>
            </a:r>
          </a:p>
          <a:p>
            <a:pPr lvl="1"/>
            <a:r>
              <a:rPr lang="en-US" sz="1600" dirty="0" smtClean="0"/>
              <a:t>Chose Absent or Parent Excused from the “</a:t>
            </a:r>
            <a:r>
              <a:rPr lang="en-US" sz="1600" b="1" dirty="0" smtClean="0"/>
              <a:t>Attendance Code to set</a:t>
            </a:r>
            <a:r>
              <a:rPr lang="en-US" sz="1600" dirty="0" smtClean="0"/>
              <a:t>” menu.</a:t>
            </a:r>
          </a:p>
          <a:p>
            <a:pPr lvl="1"/>
            <a:r>
              <a:rPr lang="en-US" sz="1600" dirty="0" smtClean="0"/>
              <a:t>Select </a:t>
            </a:r>
            <a:r>
              <a:rPr lang="en-US" sz="1600" b="1" dirty="0" smtClean="0"/>
              <a:t>Overwrite </a:t>
            </a:r>
            <a:r>
              <a:rPr lang="en-US" sz="1600" dirty="0" smtClean="0"/>
              <a:t>so that the code for the known event (vacation, medical leave, or in school suspension) cancels a potential even like a field trip.</a:t>
            </a:r>
          </a:p>
          <a:p>
            <a:pPr lvl="1"/>
            <a:r>
              <a:rPr lang="en-US" sz="1600" dirty="0" smtClean="0"/>
              <a:t>Add a comment to document why the student will be out of school and click </a:t>
            </a:r>
            <a:r>
              <a:rPr lang="en-US" sz="1600" b="1" dirty="0" smtClean="0"/>
              <a:t>Submit.</a:t>
            </a:r>
            <a:endParaRPr lang="en-US" sz="1600" dirty="0"/>
          </a:p>
        </p:txBody>
      </p:sp>
      <p:sp>
        <p:nvSpPr>
          <p:cNvPr id="4" name="Title 3"/>
          <p:cNvSpPr>
            <a:spLocks noGrp="1"/>
          </p:cNvSpPr>
          <p:nvPr>
            <p:ph type="title"/>
          </p:nvPr>
        </p:nvSpPr>
        <p:spPr/>
        <p:txBody>
          <a:bodyPr/>
          <a:lstStyle/>
          <a:p>
            <a:r>
              <a:rPr lang="en-US" dirty="0" smtClean="0"/>
              <a:t>How to Update Attendance for Multiple Days</a:t>
            </a:r>
            <a:endParaRPr lang="en-US" dirty="0"/>
          </a:p>
        </p:txBody>
      </p:sp>
      <p:pic>
        <p:nvPicPr>
          <p:cNvPr id="819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775" t="30727" r="5267" b="5070"/>
          <a:stretch/>
        </p:blipFill>
        <p:spPr bwMode="auto">
          <a:xfrm>
            <a:off x="228600" y="2133600"/>
            <a:ext cx="4684010" cy="2937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2000" dirty="0" smtClean="0"/>
              <a:t>Use this function to update your records when a group of students, like one teacher’s homeroom class, is going on a field trip.</a:t>
            </a:r>
          </a:p>
          <a:p>
            <a:pPr marL="914400" lvl="1" indent="-457200">
              <a:buFont typeface="+mj-lt"/>
              <a:buAutoNum type="arabicPeriod"/>
            </a:pPr>
            <a:r>
              <a:rPr lang="en-US" sz="1800" dirty="0" smtClean="0"/>
              <a:t>On the Start Page, click Teacher Schedules.</a:t>
            </a:r>
          </a:p>
          <a:p>
            <a:pPr marL="914400" lvl="1" indent="-457200">
              <a:buFont typeface="+mj-lt"/>
              <a:buAutoNum type="arabicPeriod"/>
            </a:pPr>
            <a:r>
              <a:rPr lang="en-US" sz="1800" dirty="0" smtClean="0"/>
              <a:t>Select a Teacher.</a:t>
            </a:r>
          </a:p>
          <a:p>
            <a:pPr marL="914400" lvl="1" indent="-457200">
              <a:buFont typeface="+mj-lt"/>
              <a:buAutoNum type="arabicPeriod"/>
            </a:pPr>
            <a:r>
              <a:rPr lang="en-US" sz="1800" dirty="0" smtClean="0"/>
              <a:t>Click the number in the Size column for the teacher’s homeroom section.</a:t>
            </a:r>
          </a:p>
          <a:p>
            <a:pPr marL="914400" lvl="1" indent="-457200">
              <a:buFont typeface="+mj-lt"/>
              <a:buAutoNum type="arabicPeriod"/>
            </a:pPr>
            <a:r>
              <a:rPr lang="en-US" sz="1800" dirty="0" smtClean="0"/>
              <a:t>On the Class Roster page, click </a:t>
            </a:r>
            <a:r>
              <a:rPr lang="en-US" sz="1800" b="1" dirty="0" smtClean="0"/>
              <a:t>Make this the current selection of students</a:t>
            </a:r>
            <a:r>
              <a:rPr lang="en-US" sz="1800" dirty="0" smtClean="0"/>
              <a:t>.</a:t>
            </a:r>
          </a:p>
          <a:p>
            <a:pPr marL="914400" lvl="1" indent="-457200">
              <a:buFont typeface="+mj-lt"/>
              <a:buAutoNum type="arabicPeriod"/>
            </a:pPr>
            <a:r>
              <a:rPr lang="en-US" sz="1800" dirty="0" smtClean="0"/>
              <a:t>One the Group Functions Page, click </a:t>
            </a:r>
            <a:r>
              <a:rPr lang="en-US" sz="1800" b="1" dirty="0" smtClean="0"/>
              <a:t>Attendance Change</a:t>
            </a:r>
            <a:r>
              <a:rPr lang="en-US" sz="1800" dirty="0" smtClean="0"/>
              <a:t>.</a:t>
            </a:r>
            <a:endParaRPr lang="en-US" sz="1800" dirty="0"/>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dirty="0" smtClean="0"/>
              <a:t>How to Change Attendance for a Group</a:t>
            </a:r>
            <a:endParaRPr lang="en-US" dirty="0"/>
          </a:p>
        </p:txBody>
      </p:sp>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686" t="32156" r="17619" b="40854"/>
          <a:stretch/>
        </p:blipFill>
        <p:spPr bwMode="auto">
          <a:xfrm>
            <a:off x="4495800" y="2362200"/>
            <a:ext cx="4600644" cy="2166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sz="1800" dirty="0"/>
          </a:p>
        </p:txBody>
      </p:sp>
      <p:sp>
        <p:nvSpPr>
          <p:cNvPr id="3" name="Content Placeholder 2"/>
          <p:cNvSpPr>
            <a:spLocks noGrp="1"/>
          </p:cNvSpPr>
          <p:nvPr>
            <p:ph sz="half" idx="2"/>
          </p:nvPr>
        </p:nvSpPr>
        <p:spPr/>
        <p:txBody>
          <a:bodyPr/>
          <a:lstStyle/>
          <a:p>
            <a:pPr marL="514350" indent="-514350">
              <a:buFont typeface="+mj-lt"/>
              <a:buAutoNum type="arabicPeriod"/>
            </a:pPr>
            <a:r>
              <a:rPr lang="en-US" sz="2400" dirty="0" smtClean="0"/>
              <a:t>Enter the Date range.</a:t>
            </a:r>
          </a:p>
          <a:p>
            <a:pPr marL="514350" indent="-514350">
              <a:buFont typeface="+mj-lt"/>
              <a:buAutoNum type="arabicPeriod"/>
            </a:pPr>
            <a:r>
              <a:rPr lang="en-US" sz="2400" dirty="0" smtClean="0"/>
              <a:t>Click All to scan for all </a:t>
            </a:r>
            <a:r>
              <a:rPr lang="en-US" sz="2400" b="1" dirty="0" smtClean="0"/>
              <a:t>Attendance Codes</a:t>
            </a:r>
            <a:r>
              <a:rPr lang="en-US" sz="2400" dirty="0" smtClean="0"/>
              <a:t>.</a:t>
            </a:r>
          </a:p>
          <a:p>
            <a:pPr marL="514350" indent="-514350">
              <a:buFont typeface="+mj-lt"/>
              <a:buAutoNum type="arabicPeriod"/>
            </a:pPr>
            <a:r>
              <a:rPr lang="en-US" sz="2400" dirty="0" smtClean="0"/>
              <a:t>Choose the code you want PowerSchool to record, such as </a:t>
            </a:r>
            <a:r>
              <a:rPr lang="en-US" sz="2400" b="1" dirty="0" smtClean="0"/>
              <a:t>School Excused</a:t>
            </a:r>
            <a:r>
              <a:rPr lang="en-US" sz="2400" dirty="0" smtClean="0"/>
              <a:t>.  </a:t>
            </a:r>
          </a:p>
          <a:p>
            <a:pPr marL="514350" indent="-514350">
              <a:buFont typeface="+mj-lt"/>
              <a:buAutoNum type="arabicPeriod"/>
            </a:pPr>
            <a:r>
              <a:rPr lang="en-US" sz="2400" dirty="0" smtClean="0"/>
              <a:t>Select </a:t>
            </a:r>
            <a:r>
              <a:rPr lang="en-US" sz="2400" b="1" dirty="0" smtClean="0"/>
              <a:t>Don’t Overwrite </a:t>
            </a:r>
            <a:r>
              <a:rPr lang="en-US" sz="2400" dirty="0" smtClean="0"/>
              <a:t>to preserve previously-entered future attendance codes for family vacation or medical leave.</a:t>
            </a:r>
          </a:p>
          <a:p>
            <a:pPr marL="514350" indent="-514350">
              <a:buFont typeface="+mj-lt"/>
              <a:buAutoNum type="arabicPeriod"/>
            </a:pPr>
            <a:r>
              <a:rPr lang="en-US" sz="2400" dirty="0" smtClean="0"/>
              <a:t>Enter a comment and click </a:t>
            </a:r>
            <a:r>
              <a:rPr lang="en-US" sz="2400" b="1" dirty="0" smtClean="0"/>
              <a:t>Submit</a:t>
            </a:r>
            <a:r>
              <a:rPr lang="en-US" sz="2400" dirty="0" smtClean="0"/>
              <a:t>.</a:t>
            </a:r>
          </a:p>
        </p:txBody>
      </p:sp>
      <p:sp>
        <p:nvSpPr>
          <p:cNvPr id="4" name="Title 3"/>
          <p:cNvSpPr>
            <a:spLocks noGrp="1"/>
          </p:cNvSpPr>
          <p:nvPr>
            <p:ph type="title"/>
          </p:nvPr>
        </p:nvSpPr>
        <p:spPr/>
        <p:txBody>
          <a:bodyPr>
            <a:normAutofit fontScale="90000"/>
          </a:bodyPr>
          <a:lstStyle/>
          <a:p>
            <a:r>
              <a:rPr lang="en-US" dirty="0" smtClean="0"/>
              <a:t>How to Change Attendance for a Group continued</a:t>
            </a:r>
            <a:endParaRPr lang="en-US" dirty="0"/>
          </a:p>
        </p:txBody>
      </p:sp>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362" t="32155" r="19724" b="4367"/>
          <a:stretch/>
        </p:blipFill>
        <p:spPr bwMode="auto">
          <a:xfrm>
            <a:off x="609600" y="1600200"/>
            <a:ext cx="3771331" cy="4314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6402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457200" indent="-457200">
              <a:buFont typeface="+mj-lt"/>
              <a:buAutoNum type="arabicPeriod"/>
            </a:pPr>
            <a:r>
              <a:rPr lang="en-US" sz="2000" dirty="0" smtClean="0"/>
              <a:t>One the Start Page menu, click Reports, under the Systems tab.</a:t>
            </a:r>
          </a:p>
          <a:p>
            <a:pPr marL="457200" indent="-457200">
              <a:buFont typeface="+mj-lt"/>
              <a:buAutoNum type="arabicPeriod"/>
            </a:pPr>
            <a:r>
              <a:rPr lang="en-US" sz="2000" dirty="0" smtClean="0"/>
              <a:t>Click </a:t>
            </a:r>
            <a:r>
              <a:rPr lang="en-US" sz="2000" b="1" dirty="0" smtClean="0"/>
              <a:t>Weekly Attendance Summary (Daily).</a:t>
            </a:r>
          </a:p>
          <a:p>
            <a:pPr marL="457200" indent="-457200">
              <a:buFont typeface="+mj-lt"/>
              <a:buAutoNum type="arabicPeriod"/>
            </a:pPr>
            <a:r>
              <a:rPr lang="en-US" sz="2000" dirty="0" smtClean="0"/>
              <a:t>Choose the week for which to run the Report.</a:t>
            </a:r>
          </a:p>
          <a:p>
            <a:pPr marL="457200" indent="-457200">
              <a:buFont typeface="+mj-lt"/>
              <a:buAutoNum type="arabicPeriod"/>
            </a:pPr>
            <a:r>
              <a:rPr lang="en-US" sz="2000" dirty="0" smtClean="0"/>
              <a:t>Choose which teacher to run the report for, or select </a:t>
            </a:r>
            <a:r>
              <a:rPr lang="en-US" sz="2000" b="1" dirty="0" smtClean="0"/>
              <a:t>ALL TEACHERS</a:t>
            </a:r>
            <a:r>
              <a:rPr lang="en-US" sz="2000" dirty="0" smtClean="0"/>
              <a:t>.</a:t>
            </a:r>
          </a:p>
          <a:p>
            <a:pPr marL="457200" indent="-457200">
              <a:buFont typeface="+mj-lt"/>
              <a:buAutoNum type="arabicPeriod"/>
            </a:pPr>
            <a:r>
              <a:rPr lang="en-US" sz="2000" dirty="0" smtClean="0"/>
              <a:t>In the Attendance Code section, populate the Absent Codes.</a:t>
            </a:r>
          </a:p>
          <a:p>
            <a:pPr marL="457200" indent="-457200">
              <a:buFont typeface="+mj-lt"/>
              <a:buAutoNum type="arabicPeriod"/>
            </a:pPr>
            <a:r>
              <a:rPr lang="en-US" sz="2000" dirty="0" smtClean="0"/>
              <a:t>Check Include </a:t>
            </a:r>
            <a:r>
              <a:rPr lang="en-US" sz="2000" b="1" dirty="0" smtClean="0"/>
              <a:t>Verification Line</a:t>
            </a:r>
            <a:r>
              <a:rPr lang="en-US" sz="2000" dirty="0" smtClean="0"/>
              <a:t>.</a:t>
            </a:r>
          </a:p>
          <a:p>
            <a:pPr marL="457200" indent="-457200">
              <a:buFont typeface="+mj-lt"/>
              <a:buAutoNum type="arabicPeriod"/>
            </a:pPr>
            <a:r>
              <a:rPr lang="en-US" sz="2000" dirty="0" smtClean="0"/>
              <a:t>Click </a:t>
            </a:r>
            <a:r>
              <a:rPr lang="en-US" sz="2000" b="1" dirty="0" smtClean="0"/>
              <a:t>Submit</a:t>
            </a:r>
            <a:r>
              <a:rPr lang="en-US" sz="2000" dirty="0" smtClean="0"/>
              <a:t>.</a:t>
            </a:r>
          </a:p>
          <a:p>
            <a:endParaRPr lang="en-US" sz="2000" dirty="0" smtClean="0"/>
          </a:p>
          <a:p>
            <a:pPr lvl="1"/>
            <a:endParaRPr lang="en-US" sz="1800" dirty="0"/>
          </a:p>
        </p:txBody>
      </p:sp>
      <p:sp>
        <p:nvSpPr>
          <p:cNvPr id="3" name="Content Placeholder 2"/>
          <p:cNvSpPr>
            <a:spLocks noGrp="1"/>
          </p:cNvSpPr>
          <p:nvPr>
            <p:ph sz="half" idx="2"/>
          </p:nvPr>
        </p:nvSpPr>
        <p:spPr/>
        <p:txBody>
          <a:bodyPr/>
          <a:lstStyle/>
          <a:p>
            <a:endParaRPr lang="en-US" dirty="0"/>
          </a:p>
        </p:txBody>
      </p:sp>
      <p:sp>
        <p:nvSpPr>
          <p:cNvPr id="4" name="Title 3"/>
          <p:cNvSpPr>
            <a:spLocks noGrp="1"/>
          </p:cNvSpPr>
          <p:nvPr>
            <p:ph type="title"/>
          </p:nvPr>
        </p:nvSpPr>
        <p:spPr/>
        <p:txBody>
          <a:bodyPr/>
          <a:lstStyle/>
          <a:p>
            <a:r>
              <a:rPr lang="en-US" dirty="0" smtClean="0"/>
              <a:t>How to Verify Daily Attendance Records</a:t>
            </a:r>
            <a:endParaRPr lang="en-US" dirty="0"/>
          </a:p>
        </p:txBody>
      </p:sp>
      <p:pic>
        <p:nvPicPr>
          <p:cNvPr id="1126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798" t="29696" r="6483" b="13139"/>
          <a:stretch/>
        </p:blipFill>
        <p:spPr bwMode="auto">
          <a:xfrm>
            <a:off x="4495800" y="2286000"/>
            <a:ext cx="4572000" cy="287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dirty="0"/>
          </a:p>
        </p:txBody>
      </p:sp>
      <p:sp>
        <p:nvSpPr>
          <p:cNvPr id="3" name="Content Placeholder 2"/>
          <p:cNvSpPr>
            <a:spLocks noGrp="1"/>
          </p:cNvSpPr>
          <p:nvPr>
            <p:ph sz="half" idx="2"/>
          </p:nvPr>
        </p:nvSpPr>
        <p:spPr/>
        <p:txBody>
          <a:bodyPr/>
          <a:lstStyle/>
          <a:p>
            <a:pPr marL="514350" indent="-514350">
              <a:buFont typeface="+mj-lt"/>
              <a:buAutoNum type="arabicPeriod"/>
            </a:pPr>
            <a:r>
              <a:rPr lang="en-US" sz="1600" dirty="0" smtClean="0"/>
              <a:t>One the Start page, click Attendance or Special Functions.</a:t>
            </a:r>
          </a:p>
          <a:p>
            <a:pPr marL="514350" indent="-514350">
              <a:buFont typeface="+mj-lt"/>
              <a:buAutoNum type="arabicPeriod"/>
            </a:pPr>
            <a:r>
              <a:rPr lang="en-US" sz="1600" dirty="0" smtClean="0"/>
              <a:t>Click </a:t>
            </a:r>
            <a:r>
              <a:rPr lang="en-US" sz="1600" b="1" dirty="0" smtClean="0"/>
              <a:t>Search by Grades / Attendance.</a:t>
            </a:r>
            <a:endParaRPr lang="en-US" sz="1600" dirty="0" smtClean="0"/>
          </a:p>
          <a:p>
            <a:pPr marL="514350" indent="-514350">
              <a:buFont typeface="+mj-lt"/>
              <a:buAutoNum type="arabicPeriod"/>
            </a:pPr>
            <a:r>
              <a:rPr lang="en-US" sz="1600" dirty="0" smtClean="0"/>
              <a:t>Select the students to include in the search.</a:t>
            </a:r>
          </a:p>
          <a:p>
            <a:pPr marL="514350" indent="-514350">
              <a:buFont typeface="+mj-lt"/>
              <a:buAutoNum type="arabicPeriod"/>
            </a:pPr>
            <a:r>
              <a:rPr lang="en-US" sz="1600" dirty="0" smtClean="0"/>
              <a:t>Clear all check boxes pertaining to searching by grades.</a:t>
            </a:r>
          </a:p>
          <a:p>
            <a:pPr marL="514350" indent="-514350">
              <a:buFont typeface="+mj-lt"/>
              <a:buAutoNum type="arabicPeriod"/>
            </a:pPr>
            <a:r>
              <a:rPr lang="en-US" sz="1600" dirty="0" smtClean="0"/>
              <a:t>Check </a:t>
            </a:r>
            <a:r>
              <a:rPr lang="en-US" sz="1600" b="1" dirty="0" smtClean="0"/>
              <a:t>Scan for Attendance. </a:t>
            </a:r>
          </a:p>
          <a:p>
            <a:pPr marL="514350" indent="-514350">
              <a:buFont typeface="+mj-lt"/>
              <a:buAutoNum type="arabicPeriod"/>
            </a:pPr>
            <a:r>
              <a:rPr lang="en-US" sz="1600" dirty="0" smtClean="0"/>
              <a:t>Choose the appropriate attendance code, such as </a:t>
            </a:r>
            <a:r>
              <a:rPr lang="en-US" sz="1600" b="1" dirty="0" smtClean="0"/>
              <a:t>U (Unexcused) </a:t>
            </a:r>
            <a:r>
              <a:rPr lang="en-US" sz="1600" dirty="0" smtClean="0"/>
              <a:t>or </a:t>
            </a:r>
            <a:r>
              <a:rPr lang="en-US" sz="1600" b="1" dirty="0" smtClean="0"/>
              <a:t>All Absent Codes.</a:t>
            </a:r>
            <a:endParaRPr lang="en-US" sz="1600" dirty="0" smtClean="0"/>
          </a:p>
          <a:p>
            <a:pPr marL="514350" indent="-514350">
              <a:buFont typeface="+mj-lt"/>
              <a:buAutoNum type="arabicPeriod"/>
            </a:pPr>
            <a:r>
              <a:rPr lang="en-US" sz="1600" dirty="0" smtClean="0"/>
              <a:t>Choose a </a:t>
            </a:r>
            <a:r>
              <a:rPr lang="en-US" sz="1600" b="1" dirty="0" smtClean="0"/>
              <a:t>comparator</a:t>
            </a:r>
            <a:r>
              <a:rPr lang="en-US" sz="1600" dirty="0" smtClean="0"/>
              <a:t>.</a:t>
            </a:r>
          </a:p>
          <a:p>
            <a:pPr marL="514350" indent="-514350">
              <a:buFont typeface="+mj-lt"/>
              <a:buAutoNum type="arabicPeriod"/>
            </a:pPr>
            <a:r>
              <a:rPr lang="en-US" sz="1600" dirty="0" smtClean="0"/>
              <a:t>Enter the number of days.</a:t>
            </a:r>
          </a:p>
          <a:p>
            <a:pPr marL="514350" indent="-514350">
              <a:buFont typeface="+mj-lt"/>
              <a:buAutoNum type="arabicPeriod"/>
            </a:pPr>
            <a:r>
              <a:rPr lang="en-US" sz="1600" dirty="0" smtClean="0"/>
              <a:t>Either enter a date range or select </a:t>
            </a:r>
            <a:r>
              <a:rPr lang="en-US" sz="1600" b="1" dirty="0" smtClean="0"/>
              <a:t>Scan all attendance records</a:t>
            </a:r>
            <a:r>
              <a:rPr lang="en-US" sz="1600" dirty="0" smtClean="0"/>
              <a:t>.</a:t>
            </a:r>
          </a:p>
          <a:p>
            <a:pPr marL="514350" indent="-514350">
              <a:buFont typeface="+mj-lt"/>
              <a:buAutoNum type="arabicPeriod"/>
            </a:pPr>
            <a:r>
              <a:rPr lang="en-US" sz="1600" dirty="0" smtClean="0"/>
              <a:t>Select </a:t>
            </a:r>
            <a:r>
              <a:rPr lang="en-US" sz="1600" b="1" dirty="0" smtClean="0"/>
              <a:t>Make this the current selection of students.</a:t>
            </a:r>
          </a:p>
          <a:p>
            <a:pPr marL="514350" indent="-514350">
              <a:buFont typeface="+mj-lt"/>
              <a:buAutoNum type="arabicPeriod"/>
            </a:pPr>
            <a:r>
              <a:rPr lang="en-US" sz="1600" dirty="0" smtClean="0"/>
              <a:t>Click </a:t>
            </a:r>
            <a:r>
              <a:rPr lang="en-US" sz="1600" b="1" dirty="0" smtClean="0"/>
              <a:t>Submit</a:t>
            </a:r>
            <a:endParaRPr lang="en-US" sz="1600" b="1" dirty="0"/>
          </a:p>
        </p:txBody>
      </p:sp>
      <p:sp>
        <p:nvSpPr>
          <p:cNvPr id="4" name="Title 3"/>
          <p:cNvSpPr>
            <a:spLocks noGrp="1"/>
          </p:cNvSpPr>
          <p:nvPr>
            <p:ph type="title"/>
          </p:nvPr>
        </p:nvSpPr>
        <p:spPr/>
        <p:txBody>
          <a:bodyPr>
            <a:noAutofit/>
          </a:bodyPr>
          <a:lstStyle/>
          <a:p>
            <a:r>
              <a:rPr lang="en-US" sz="3200" dirty="0" smtClean="0"/>
              <a:t>How to Search for Students with Chronic Attendance Problems</a:t>
            </a:r>
            <a:endParaRPr lang="en-US" sz="3200" dirty="0"/>
          </a:p>
        </p:txBody>
      </p:sp>
      <p:pic>
        <p:nvPicPr>
          <p:cNvPr id="1229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22" t="29696" r="12752" b="6160"/>
          <a:stretch/>
        </p:blipFill>
        <p:spPr bwMode="auto">
          <a:xfrm>
            <a:off x="152400" y="2016457"/>
            <a:ext cx="4404364" cy="3367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Reports</a:t>
            </a:r>
            <a:endParaRPr lang="en-US" dirty="0"/>
          </a:p>
        </p:txBody>
      </p:sp>
      <p:sp>
        <p:nvSpPr>
          <p:cNvPr id="6" name="Text Placeholder 5"/>
          <p:cNvSpPr>
            <a:spLocks noGrp="1"/>
          </p:cNvSpPr>
          <p:nvPr>
            <p:ph type="body" idx="1"/>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a:buFont typeface="+mj-lt"/>
              <a:buAutoNum type="arabicPeriod"/>
            </a:pPr>
            <a:r>
              <a:rPr lang="en-US" sz="1500" dirty="0" smtClean="0"/>
              <a:t>One the Start Page, click </a:t>
            </a:r>
            <a:r>
              <a:rPr lang="en-US" sz="1500" b="1" dirty="0" smtClean="0"/>
              <a:t>Attendance</a:t>
            </a:r>
            <a:r>
              <a:rPr lang="en-US" sz="1500" dirty="0" smtClean="0"/>
              <a:t> &gt; </a:t>
            </a:r>
            <a:r>
              <a:rPr lang="en-US" sz="1500" b="1" dirty="0" smtClean="0"/>
              <a:t>Attendance Count</a:t>
            </a:r>
            <a:r>
              <a:rPr lang="en-US" sz="1500" dirty="0" smtClean="0"/>
              <a:t>.</a:t>
            </a:r>
          </a:p>
          <a:p>
            <a:pPr>
              <a:buFont typeface="+mj-lt"/>
              <a:buAutoNum type="arabicPeriod"/>
            </a:pPr>
            <a:r>
              <a:rPr lang="en-US" sz="1500" dirty="0" smtClean="0"/>
              <a:t>Select the students and grade level(s) to include in the search.</a:t>
            </a:r>
          </a:p>
          <a:p>
            <a:pPr>
              <a:buFont typeface="+mj-lt"/>
              <a:buAutoNum type="arabicPeriod"/>
            </a:pPr>
            <a:r>
              <a:rPr lang="en-US" sz="1500" dirty="0" smtClean="0"/>
              <a:t>Select an attendance code to scan for, for example </a:t>
            </a:r>
            <a:r>
              <a:rPr lang="en-US" sz="1500" b="1" dirty="0" smtClean="0"/>
              <a:t>U</a:t>
            </a:r>
            <a:r>
              <a:rPr lang="en-US" sz="1500" dirty="0" smtClean="0"/>
              <a:t> (</a:t>
            </a:r>
            <a:r>
              <a:rPr lang="en-US" sz="1500" b="1" dirty="0" smtClean="0"/>
              <a:t>Unexcused</a:t>
            </a:r>
            <a:r>
              <a:rPr lang="en-US" sz="1500" dirty="0" smtClean="0"/>
              <a:t>) or </a:t>
            </a:r>
            <a:r>
              <a:rPr lang="en-US" sz="1500" b="1" dirty="0" smtClean="0"/>
              <a:t>A</a:t>
            </a:r>
            <a:r>
              <a:rPr lang="en-US" sz="1500" dirty="0" smtClean="0"/>
              <a:t> (</a:t>
            </a:r>
            <a:r>
              <a:rPr lang="en-US" sz="1500" b="1" dirty="0" smtClean="0"/>
              <a:t>Absent</a:t>
            </a:r>
            <a:r>
              <a:rPr lang="en-US" sz="1500" dirty="0" smtClean="0"/>
              <a:t>).</a:t>
            </a:r>
          </a:p>
          <a:p>
            <a:pPr>
              <a:buFont typeface="+mj-lt"/>
              <a:buAutoNum type="arabicPeriod"/>
            </a:pPr>
            <a:r>
              <a:rPr lang="en-US" sz="1500" dirty="0" smtClean="0"/>
              <a:t>Enter beginning and ending dates.</a:t>
            </a:r>
          </a:p>
          <a:p>
            <a:pPr>
              <a:buFont typeface="+mj-lt"/>
              <a:buAutoNum type="arabicPeriod"/>
            </a:pPr>
            <a:r>
              <a:rPr lang="en-US" sz="1500" dirty="0" smtClean="0"/>
              <a:t>In “Minimum Number of Total Occurrences” enter a number representing the threshold value your school has identified as indicating a chronic attendance problem – 5 or 10, for example.</a:t>
            </a:r>
          </a:p>
          <a:p>
            <a:pPr>
              <a:buFont typeface="+mj-lt"/>
              <a:buAutoNum type="arabicPeriod"/>
            </a:pPr>
            <a:r>
              <a:rPr lang="en-US" sz="1500" dirty="0" smtClean="0"/>
              <a:t>Click </a:t>
            </a:r>
            <a:r>
              <a:rPr lang="en-US" sz="1500" b="1" dirty="0" smtClean="0"/>
              <a:t>Submit</a:t>
            </a:r>
            <a:r>
              <a:rPr lang="en-US" sz="1500" dirty="0" smtClean="0"/>
              <a:t>.</a:t>
            </a:r>
          </a:p>
          <a:p>
            <a:pPr>
              <a:buFont typeface="+mj-lt"/>
              <a:buAutoNum type="arabicPeriod"/>
            </a:pPr>
            <a:r>
              <a:rPr lang="en-US" sz="1500" dirty="0" smtClean="0"/>
              <a:t>When the report has finished processing, click </a:t>
            </a:r>
            <a:r>
              <a:rPr lang="en-US" sz="1500" b="1" dirty="0" smtClean="0"/>
              <a:t>View</a:t>
            </a:r>
            <a:r>
              <a:rPr lang="en-US" sz="1500" dirty="0" smtClean="0"/>
              <a:t> on the Report Queue page.</a:t>
            </a:r>
          </a:p>
          <a:p>
            <a:pPr>
              <a:buFont typeface="+mj-lt"/>
              <a:buAutoNum type="arabicPeriod"/>
            </a:pPr>
            <a:r>
              <a:rPr lang="en-US" sz="1500" dirty="0" smtClean="0"/>
              <a:t>Click </a:t>
            </a:r>
            <a:r>
              <a:rPr lang="en-US" sz="1500" b="1" dirty="0" smtClean="0"/>
              <a:t>Functions </a:t>
            </a:r>
            <a:r>
              <a:rPr lang="en-US" sz="1500" dirty="0" smtClean="0"/>
              <a:t>on the Attendance Count Report to access the Print Reports menu so you can print a Report Card template based Attendance Letter.</a:t>
            </a:r>
          </a:p>
          <a:p>
            <a:pPr>
              <a:buFont typeface="+mj-lt"/>
              <a:buAutoNum type="arabicPeriod"/>
            </a:pPr>
            <a:endParaRPr lang="en-US" sz="1500" dirty="0"/>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How to run the Attendance Count Report</a:t>
            </a:r>
            <a:endParaRPr lang="en-US" dirty="0"/>
          </a:p>
        </p:txBody>
      </p:sp>
      <p:pic>
        <p:nvPicPr>
          <p:cNvPr id="133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923" t="29696" r="7361" b="7051"/>
          <a:stretch/>
        </p:blipFill>
        <p:spPr bwMode="auto">
          <a:xfrm>
            <a:off x="4648200" y="1923197"/>
            <a:ext cx="4370697" cy="349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pPr marL="514350" indent="-514350">
              <a:buFont typeface="+mj-lt"/>
              <a:buAutoNum type="arabicPeriod"/>
            </a:pPr>
            <a:r>
              <a:rPr lang="en-US" sz="2000" dirty="0" smtClean="0"/>
              <a:t>One the Start Page, click </a:t>
            </a:r>
            <a:r>
              <a:rPr lang="en-US" sz="2000" b="1" dirty="0" smtClean="0"/>
              <a:t>Attendance</a:t>
            </a:r>
            <a:r>
              <a:rPr lang="en-US" sz="2000" dirty="0" smtClean="0"/>
              <a:t> &gt; </a:t>
            </a:r>
            <a:r>
              <a:rPr lang="en-US" sz="2000" b="1" dirty="0" smtClean="0"/>
              <a:t>Consecutive Absences</a:t>
            </a:r>
            <a:r>
              <a:rPr lang="en-US" sz="2000" dirty="0" smtClean="0"/>
              <a:t>.</a:t>
            </a:r>
          </a:p>
          <a:p>
            <a:pPr marL="514350" indent="-514350">
              <a:buFont typeface="+mj-lt"/>
              <a:buAutoNum type="arabicPeriod"/>
            </a:pPr>
            <a:r>
              <a:rPr lang="en-US" sz="2000" dirty="0" smtClean="0"/>
              <a:t>Select an attendance code to scan for, for example </a:t>
            </a:r>
            <a:r>
              <a:rPr lang="en-US" sz="2000" b="1" dirty="0" smtClean="0"/>
              <a:t>U (unexcused) </a:t>
            </a:r>
            <a:r>
              <a:rPr lang="en-US" sz="2000" dirty="0" smtClean="0"/>
              <a:t>for “No Show” students.</a:t>
            </a:r>
          </a:p>
          <a:p>
            <a:pPr marL="514350" indent="-514350">
              <a:buFont typeface="+mj-lt"/>
              <a:buAutoNum type="arabicPeriod"/>
            </a:pPr>
            <a:r>
              <a:rPr lang="en-US" sz="2000" dirty="0" smtClean="0"/>
              <a:t>Enter beginning and ending dates, such as the first day of school to the present.</a:t>
            </a:r>
          </a:p>
          <a:p>
            <a:pPr marL="514350" indent="-514350">
              <a:buFont typeface="+mj-lt"/>
              <a:buAutoNum type="arabicPeriod"/>
            </a:pPr>
            <a:r>
              <a:rPr lang="en-US" sz="2000" dirty="0" smtClean="0"/>
              <a:t>Enter a number (such as 3) in Number of Consecutive Days to Scan*</a:t>
            </a:r>
          </a:p>
          <a:p>
            <a:pPr marL="514350" indent="-514350">
              <a:buFont typeface="+mj-lt"/>
              <a:buAutoNum type="arabicPeriod"/>
            </a:pPr>
            <a:r>
              <a:rPr lang="en-US" sz="2000" dirty="0" smtClean="0"/>
              <a:t>Click </a:t>
            </a:r>
            <a:r>
              <a:rPr lang="en-US" sz="2000" b="1" dirty="0" smtClean="0"/>
              <a:t>Submit</a:t>
            </a:r>
            <a:r>
              <a:rPr lang="en-US" sz="2000" dirty="0" smtClean="0"/>
              <a:t>.</a:t>
            </a:r>
            <a:endParaRPr lang="en-US" sz="2000" dirty="0"/>
          </a:p>
        </p:txBody>
      </p:sp>
      <p:sp>
        <p:nvSpPr>
          <p:cNvPr id="4" name="Title 3"/>
          <p:cNvSpPr>
            <a:spLocks noGrp="1"/>
          </p:cNvSpPr>
          <p:nvPr>
            <p:ph type="title"/>
          </p:nvPr>
        </p:nvSpPr>
        <p:spPr/>
        <p:txBody>
          <a:bodyPr/>
          <a:lstStyle/>
          <a:p>
            <a:r>
              <a:rPr lang="en-US" dirty="0" smtClean="0"/>
              <a:t>How to run the Consecutive Absences Report</a:t>
            </a:r>
            <a:endParaRPr lang="en-US" dirty="0"/>
          </a:p>
        </p:txBody>
      </p:sp>
      <p:pic>
        <p:nvPicPr>
          <p:cNvPr id="1433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672" t="29696" r="16011" b="4081"/>
          <a:stretch/>
        </p:blipFill>
        <p:spPr bwMode="auto">
          <a:xfrm>
            <a:off x="228600" y="1905000"/>
            <a:ext cx="4403881"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sz="2200" dirty="0" smtClean="0"/>
              <a:t>One the Start page, click </a:t>
            </a:r>
            <a:r>
              <a:rPr lang="en-US" sz="2200" b="1" dirty="0" smtClean="0"/>
              <a:t>Reports</a:t>
            </a:r>
            <a:r>
              <a:rPr lang="en-US" sz="2200" dirty="0" smtClean="0"/>
              <a:t> &gt; </a:t>
            </a:r>
            <a:r>
              <a:rPr lang="en-US" sz="2200" b="1" dirty="0" smtClean="0"/>
              <a:t>Systems</a:t>
            </a:r>
            <a:r>
              <a:rPr lang="en-US" sz="2200" dirty="0" smtClean="0"/>
              <a:t> tab.</a:t>
            </a:r>
          </a:p>
          <a:p>
            <a:r>
              <a:rPr lang="en-US" sz="2200" dirty="0" smtClean="0"/>
              <a:t>Click </a:t>
            </a:r>
            <a:r>
              <a:rPr lang="en-US" sz="2200" b="1" dirty="0" smtClean="0"/>
              <a:t>Student Attendance Audit Report</a:t>
            </a:r>
            <a:r>
              <a:rPr lang="en-US" sz="2200" dirty="0" smtClean="0"/>
              <a:t>.</a:t>
            </a:r>
          </a:p>
          <a:p>
            <a:r>
              <a:rPr lang="en-US" sz="2200" dirty="0" smtClean="0"/>
              <a:t>Select the students and grade level(s) to run the report on.</a:t>
            </a:r>
          </a:p>
          <a:p>
            <a:r>
              <a:rPr lang="en-US" sz="2200" dirty="0" smtClean="0"/>
              <a:t>Enter beginning and ending dates for the current month, or select a reporting segment.</a:t>
            </a:r>
          </a:p>
          <a:p>
            <a:r>
              <a:rPr lang="en-US" sz="2200" dirty="0" smtClean="0"/>
              <a:t>Check “</a:t>
            </a:r>
            <a:r>
              <a:rPr lang="en-US" sz="2200" b="1" dirty="0" smtClean="0"/>
              <a:t>Include Student Number</a:t>
            </a:r>
            <a:r>
              <a:rPr lang="en-US" sz="2200" dirty="0" smtClean="0"/>
              <a:t>,” if desired.</a:t>
            </a:r>
          </a:p>
          <a:p>
            <a:r>
              <a:rPr lang="en-US" sz="2200" dirty="0" smtClean="0"/>
              <a:t>Click </a:t>
            </a:r>
            <a:r>
              <a:rPr lang="en-US" sz="2200" b="1" dirty="0" smtClean="0"/>
              <a:t>Submit</a:t>
            </a:r>
            <a:r>
              <a:rPr lang="en-US" sz="2200" dirty="0" smtClean="0"/>
              <a:t>.</a:t>
            </a:r>
            <a:endParaRPr lang="en-US" sz="2200" dirty="0"/>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lstStyle/>
          <a:p>
            <a:r>
              <a:rPr lang="en-US" dirty="0" smtClean="0"/>
              <a:t>How to use the Attendance Audit Report</a:t>
            </a:r>
            <a:endParaRPr lang="en-US" dirty="0"/>
          </a:p>
        </p:txBody>
      </p:sp>
      <p:pic>
        <p:nvPicPr>
          <p:cNvPr id="1536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923" t="29696" r="18392" b="12545"/>
          <a:stretch/>
        </p:blipFill>
        <p:spPr bwMode="auto">
          <a:xfrm>
            <a:off x="4481745" y="1600200"/>
            <a:ext cx="4433656" cy="4228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pPr marL="514350" indent="-514350">
              <a:buFont typeface="+mj-lt"/>
              <a:buAutoNum type="arabicPeriod"/>
            </a:pPr>
            <a:r>
              <a:rPr lang="en-US" sz="2000" dirty="0" smtClean="0"/>
              <a:t>One the Start Page, Click </a:t>
            </a:r>
            <a:r>
              <a:rPr lang="en-US" sz="2000" b="1" dirty="0" smtClean="0"/>
              <a:t>Reports</a:t>
            </a:r>
            <a:r>
              <a:rPr lang="en-US" sz="2000" dirty="0" smtClean="0"/>
              <a:t> &gt; </a:t>
            </a:r>
            <a:r>
              <a:rPr lang="en-US" sz="2000" b="1" dirty="0" smtClean="0"/>
              <a:t>System</a:t>
            </a:r>
            <a:r>
              <a:rPr lang="en-US" sz="2000" dirty="0" smtClean="0"/>
              <a:t> tab.</a:t>
            </a:r>
          </a:p>
          <a:p>
            <a:pPr marL="514350" indent="-514350">
              <a:buFont typeface="+mj-lt"/>
              <a:buAutoNum type="arabicPeriod"/>
            </a:pPr>
            <a:r>
              <a:rPr lang="en-US" sz="2000" dirty="0" smtClean="0"/>
              <a:t>Click </a:t>
            </a:r>
            <a:r>
              <a:rPr lang="en-US" sz="2000" b="1" dirty="0" smtClean="0"/>
              <a:t>ADA/ADM by Student Report</a:t>
            </a:r>
            <a:r>
              <a:rPr lang="en-US" sz="2000" dirty="0" smtClean="0"/>
              <a:t>.</a:t>
            </a:r>
          </a:p>
          <a:p>
            <a:pPr marL="514350" indent="-514350">
              <a:buFont typeface="+mj-lt"/>
              <a:buAutoNum type="arabicPeriod"/>
            </a:pPr>
            <a:r>
              <a:rPr lang="en-US" sz="2000" dirty="0" smtClean="0"/>
              <a:t>Select which students and grade level to include.</a:t>
            </a:r>
          </a:p>
          <a:p>
            <a:pPr marL="514350" indent="-514350">
              <a:buFont typeface="+mj-lt"/>
              <a:buAutoNum type="arabicPeriod"/>
            </a:pPr>
            <a:r>
              <a:rPr lang="en-US" sz="2000" dirty="0" smtClean="0"/>
              <a:t>Enter beginning and ending dates.</a:t>
            </a:r>
          </a:p>
          <a:p>
            <a:pPr marL="514350" indent="-514350">
              <a:buFont typeface="+mj-lt"/>
              <a:buAutoNum type="arabicPeriod"/>
            </a:pPr>
            <a:r>
              <a:rPr lang="en-US" sz="2000" dirty="0" smtClean="0"/>
              <a:t>Check </a:t>
            </a:r>
            <a:r>
              <a:rPr lang="en-US" sz="2000" b="1" dirty="0" smtClean="0"/>
              <a:t>Include Absent Column</a:t>
            </a:r>
            <a:r>
              <a:rPr lang="en-US" sz="2000" dirty="0" smtClean="0"/>
              <a:t> if you want PowerSchool to show how many days each student was absent during the time you specify and click </a:t>
            </a:r>
            <a:r>
              <a:rPr lang="en-US" sz="2000" b="1" dirty="0" smtClean="0"/>
              <a:t>Submit</a:t>
            </a:r>
            <a:r>
              <a:rPr lang="en-US" sz="2000" dirty="0" smtClean="0"/>
              <a:t>.</a:t>
            </a:r>
            <a:endParaRPr lang="en-US" sz="2000" dirty="0"/>
          </a:p>
        </p:txBody>
      </p:sp>
      <p:sp>
        <p:nvSpPr>
          <p:cNvPr id="4" name="Title 3"/>
          <p:cNvSpPr>
            <a:spLocks noGrp="1"/>
          </p:cNvSpPr>
          <p:nvPr>
            <p:ph type="title"/>
          </p:nvPr>
        </p:nvSpPr>
        <p:spPr/>
        <p:txBody>
          <a:bodyPr>
            <a:normAutofit/>
          </a:bodyPr>
          <a:lstStyle/>
          <a:p>
            <a:r>
              <a:rPr lang="en-US" sz="3000" dirty="0" smtClean="0"/>
              <a:t>How to run the ADA/ADM by Student Report</a:t>
            </a:r>
            <a:endParaRPr lang="en-US" sz="3000" dirty="0"/>
          </a:p>
        </p:txBody>
      </p:sp>
      <p:pic>
        <p:nvPicPr>
          <p:cNvPr id="174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70" t="28954" r="15133" b="15960"/>
          <a:stretch/>
        </p:blipFill>
        <p:spPr bwMode="auto">
          <a:xfrm>
            <a:off x="0" y="1647967"/>
            <a:ext cx="4544165" cy="3914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514350" indent="-514350">
              <a:buFont typeface="+mj-lt"/>
              <a:buAutoNum type="arabicPeriod"/>
            </a:pPr>
            <a:r>
              <a:rPr lang="en-US" sz="2600" dirty="0" smtClean="0"/>
              <a:t>One the Start Page, click </a:t>
            </a:r>
            <a:r>
              <a:rPr lang="en-US" sz="2600" b="1" dirty="0" smtClean="0"/>
              <a:t>Reports</a:t>
            </a:r>
            <a:r>
              <a:rPr lang="en-US" sz="2600" dirty="0" smtClean="0"/>
              <a:t> &gt; </a:t>
            </a:r>
            <a:r>
              <a:rPr lang="en-US" sz="2600" b="1" dirty="0" smtClean="0"/>
              <a:t>System</a:t>
            </a:r>
            <a:r>
              <a:rPr lang="en-US" sz="2600" dirty="0" smtClean="0"/>
              <a:t> tab.</a:t>
            </a:r>
          </a:p>
          <a:p>
            <a:pPr marL="514350" indent="-514350">
              <a:buFont typeface="+mj-lt"/>
              <a:buAutoNum type="arabicPeriod"/>
            </a:pPr>
            <a:r>
              <a:rPr lang="en-US" sz="2600" dirty="0" smtClean="0"/>
              <a:t>Click </a:t>
            </a:r>
            <a:r>
              <a:rPr lang="en-US" sz="2600" b="1" dirty="0" smtClean="0"/>
              <a:t>ADA/ADM by Date Report</a:t>
            </a:r>
            <a:r>
              <a:rPr lang="en-US" sz="2600" dirty="0" smtClean="0"/>
              <a:t>.</a:t>
            </a:r>
          </a:p>
          <a:p>
            <a:pPr marL="514350" indent="-514350">
              <a:buFont typeface="+mj-lt"/>
              <a:buAutoNum type="arabicPeriod"/>
            </a:pPr>
            <a:r>
              <a:rPr lang="en-US" sz="2600" dirty="0" smtClean="0"/>
              <a:t>Select which students and grade level to include.</a:t>
            </a:r>
          </a:p>
          <a:p>
            <a:pPr marL="514350" indent="-514350">
              <a:buFont typeface="+mj-lt"/>
              <a:buAutoNum type="arabicPeriod"/>
            </a:pPr>
            <a:r>
              <a:rPr lang="en-US" sz="2600" dirty="0" smtClean="0"/>
              <a:t>Enter beginning and ending dates</a:t>
            </a:r>
          </a:p>
          <a:p>
            <a:pPr marL="514350" indent="-514350">
              <a:buFont typeface="+mj-lt"/>
              <a:buAutoNum type="arabicPeriod"/>
            </a:pPr>
            <a:r>
              <a:rPr lang="en-US" sz="2600" dirty="0" smtClean="0"/>
              <a:t>Click </a:t>
            </a:r>
            <a:r>
              <a:rPr lang="en-US" sz="2600" b="1" dirty="0" smtClean="0"/>
              <a:t>Submit</a:t>
            </a:r>
            <a:r>
              <a:rPr lang="en-US" sz="2600" dirty="0" smtClean="0"/>
              <a:t>.</a:t>
            </a:r>
            <a:endParaRPr lang="en-US" sz="2600" dirty="0"/>
          </a:p>
        </p:txBody>
      </p:sp>
      <p:sp>
        <p:nvSpPr>
          <p:cNvPr id="3" name="Content Placeholder 2"/>
          <p:cNvSpPr>
            <a:spLocks noGrp="1"/>
          </p:cNvSpPr>
          <p:nvPr>
            <p:ph sz="half" idx="2"/>
          </p:nvPr>
        </p:nvSpPr>
        <p:spPr/>
        <p:txBody>
          <a:bodyPr/>
          <a:lstStyle/>
          <a:p>
            <a:endParaRPr lang="en-US"/>
          </a:p>
        </p:txBody>
      </p:sp>
      <p:sp>
        <p:nvSpPr>
          <p:cNvPr id="4" name="Title 3"/>
          <p:cNvSpPr>
            <a:spLocks noGrp="1"/>
          </p:cNvSpPr>
          <p:nvPr>
            <p:ph type="title"/>
          </p:nvPr>
        </p:nvSpPr>
        <p:spPr/>
        <p:txBody>
          <a:bodyPr>
            <a:noAutofit/>
          </a:bodyPr>
          <a:lstStyle/>
          <a:p>
            <a:r>
              <a:rPr lang="en-US" sz="2800" dirty="0" smtClean="0"/>
              <a:t>How to run the </a:t>
            </a:r>
            <a:r>
              <a:rPr lang="en-US" sz="2800" dirty="0"/>
              <a:t>ADA/ADM by </a:t>
            </a:r>
            <a:r>
              <a:rPr lang="en-US" sz="2800" dirty="0" smtClean="0"/>
              <a:t>Date Report</a:t>
            </a:r>
            <a:endParaRPr lang="en-US" sz="2800" dirty="0"/>
          </a:p>
        </p:txBody>
      </p:sp>
      <p:pic>
        <p:nvPicPr>
          <p:cNvPr id="1638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672" t="29548" r="15008" b="22048"/>
          <a:stretch/>
        </p:blipFill>
        <p:spPr bwMode="auto">
          <a:xfrm>
            <a:off x="4572000" y="2133600"/>
            <a:ext cx="4515946" cy="365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Power Point Slides and Word Documents generated for PowerSchool classes will be available on:</a:t>
            </a:r>
          </a:p>
          <a:p>
            <a:pPr algn="ctr">
              <a:buNone/>
            </a:pPr>
            <a:r>
              <a:rPr lang="en-US" b="1" dirty="0" smtClean="0"/>
              <a:t>http://data.richlandone.org/</a:t>
            </a:r>
            <a:endParaRPr lang="en-US" b="1" dirty="0"/>
          </a:p>
        </p:txBody>
      </p:sp>
      <p:sp>
        <p:nvSpPr>
          <p:cNvPr id="3" name="Title 2"/>
          <p:cNvSpPr>
            <a:spLocks noGrp="1"/>
          </p:cNvSpPr>
          <p:nvPr>
            <p:ph type="title"/>
          </p:nvPr>
        </p:nvSpPr>
        <p:spPr/>
        <p:txBody>
          <a:bodyPr/>
          <a:lstStyle/>
          <a:p>
            <a:r>
              <a:rPr lang="en-US" dirty="0" smtClean="0"/>
              <a:t>Where Can I locate these Documents</a:t>
            </a:r>
            <a:endParaRPr lang="en-US" dirty="0"/>
          </a:p>
        </p:txBody>
      </p:sp>
    </p:spTree>
    <p:extLst>
      <p:ext uri="{BB962C8B-B14F-4D97-AF65-F5344CB8AC3E}">
        <p14:creationId xmlns:p14="http://schemas.microsoft.com/office/powerpoint/2010/main" val="178877546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a:t>
            </a:r>
            <a:endParaRPr lang="en-US" dirty="0"/>
          </a:p>
        </p:txBody>
      </p:sp>
      <p:sp>
        <p:nvSpPr>
          <p:cNvPr id="2" name="Content Placeholder 1"/>
          <p:cNvSpPr>
            <a:spLocks noGrp="1"/>
          </p:cNvSpPr>
          <p:nvPr>
            <p:ph type="body" idx="1"/>
          </p:nvPr>
        </p:nvSpPr>
        <p:spPr/>
        <p:txBody>
          <a:bodyPr/>
          <a:lstStyle/>
          <a:p>
            <a:r>
              <a:rPr lang="en-US" dirty="0" smtClean="0"/>
              <a:t>Questions, Comments, and/or Concerns?</a:t>
            </a:r>
          </a:p>
          <a:p>
            <a:endParaRPr lang="en-US" dirty="0"/>
          </a:p>
        </p:txBody>
      </p:sp>
    </p:spTree>
    <p:extLst>
      <p:ext uri="{BB962C8B-B14F-4D97-AF65-F5344CB8AC3E}">
        <p14:creationId xmlns:p14="http://schemas.microsoft.com/office/powerpoint/2010/main" val="27078938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CSD1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RCSD1IT</Template>
  <TotalTime>192</TotalTime>
  <Words>1984</Words>
  <Application>Microsoft Macintosh PowerPoint</Application>
  <PresentationFormat>On-screen Show (4:3)</PresentationFormat>
  <Paragraphs>200</Paragraphs>
  <Slides>24</Slides>
  <Notes>10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RCSD1IT</vt:lpstr>
      <vt:lpstr>PowerSchool Training</vt:lpstr>
      <vt:lpstr>Overview</vt:lpstr>
      <vt:lpstr>Login Procedure -  If this is your first time</vt:lpstr>
      <vt:lpstr>Managing Daily Attendance</vt:lpstr>
      <vt:lpstr>How to view Student Attendance Pages</vt:lpstr>
      <vt:lpstr>How to find Teachers Who Have Not taken Attendance</vt:lpstr>
      <vt:lpstr>How to run the PowerTeacher Attendance Report</vt:lpstr>
      <vt:lpstr>How to view the PowerTeacher Attendance Report</vt:lpstr>
      <vt:lpstr>How to view Teacher Attendance Submission Status Page</vt:lpstr>
      <vt:lpstr>How to find which Students are Absent</vt:lpstr>
      <vt:lpstr>How to Update Attendance</vt:lpstr>
      <vt:lpstr>How to Update Attendance for Multiple Days</vt:lpstr>
      <vt:lpstr>How to Change Attendance for a Group</vt:lpstr>
      <vt:lpstr>How to Change Attendance for a Group continued</vt:lpstr>
      <vt:lpstr>How to Verify Daily Attendance Records</vt:lpstr>
      <vt:lpstr>How to Search for Students with Chronic Attendance Problems</vt:lpstr>
      <vt:lpstr>Reports</vt:lpstr>
      <vt:lpstr>How to run the Attendance Count Report</vt:lpstr>
      <vt:lpstr>How to run the Consecutive Absences Report</vt:lpstr>
      <vt:lpstr>How to use the Attendance Audit Report</vt:lpstr>
      <vt:lpstr>How to run the ADA/ADM by Student Report</vt:lpstr>
      <vt:lpstr>How to run the ADA/ADM by Date Report</vt:lpstr>
      <vt:lpstr>Where Can I locate these Documents</vt:lpstr>
      <vt:lpstr>Question?</vt:lpstr>
    </vt:vector>
  </TitlesOfParts>
  <Company>RCSD1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PowerSchool Training</dc:title>
  <dc:creator>Stephen L Wilson</dc:creator>
  <cp:lastModifiedBy>B.C. Swanson</cp:lastModifiedBy>
  <cp:revision>22</cp:revision>
  <dcterms:created xsi:type="dcterms:W3CDTF">2010-07-28T20:28:00Z</dcterms:created>
  <dcterms:modified xsi:type="dcterms:W3CDTF">2014-01-13T15:07:38Z</dcterms:modified>
</cp:coreProperties>
</file>