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4"/>
  </p:sldMasterIdLst>
  <p:notesMasterIdLst>
    <p:notesMasterId r:id="rId35"/>
  </p:notesMasterIdLst>
  <p:sldIdLst>
    <p:sldId id="295" r:id="rId5"/>
    <p:sldId id="256" r:id="rId6"/>
    <p:sldId id="282" r:id="rId7"/>
    <p:sldId id="269" r:id="rId8"/>
    <p:sldId id="270" r:id="rId9"/>
    <p:sldId id="292" r:id="rId10"/>
    <p:sldId id="285" r:id="rId11"/>
    <p:sldId id="271" r:id="rId12"/>
    <p:sldId id="286" r:id="rId13"/>
    <p:sldId id="267" r:id="rId14"/>
    <p:sldId id="259" r:id="rId15"/>
    <p:sldId id="289" r:id="rId16"/>
    <p:sldId id="287" r:id="rId17"/>
    <p:sldId id="288" r:id="rId18"/>
    <p:sldId id="257" r:id="rId19"/>
    <p:sldId id="276" r:id="rId20"/>
    <p:sldId id="293" r:id="rId21"/>
    <p:sldId id="273" r:id="rId22"/>
    <p:sldId id="275" r:id="rId23"/>
    <p:sldId id="291" r:id="rId24"/>
    <p:sldId id="294" r:id="rId25"/>
    <p:sldId id="290" r:id="rId26"/>
    <p:sldId id="281" r:id="rId27"/>
    <p:sldId id="262" r:id="rId28"/>
    <p:sldId id="261" r:id="rId29"/>
    <p:sldId id="268" r:id="rId30"/>
    <p:sldId id="296" r:id="rId31"/>
    <p:sldId id="284" r:id="rId32"/>
    <p:sldId id="283" r:id="rId33"/>
    <p:sldId id="27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2F31D3-4D0B-D193-F9BE-661E1F1FC1CA}" v="175" dt="2022-04-29T22:38:30.293"/>
    <p1510:client id="{0227FFB7-F065-33A9-5B02-C08360E971AE}" v="19" dt="2022-05-17T20:57:55.255"/>
    <p1510:client id="{45D8C016-9311-8AAB-54D9-A83B493C4D5E}" v="601" dt="2022-05-02T19:28:50.970"/>
    <p1510:client id="{FE32B3D3-E95D-2410-C68A-54812E32D4B2}" v="3307" dt="2022-04-29T21:50:08.394"/>
    <p1510:client id="{B17A6BA4-BC14-5183-47A6-2F9BCFA8EC8B}" v="792" dt="2022-05-05T19:27:05.239"/>
    <p1510:client id="{562D1A8E-755D-5F83-7862-5408465E11AF}" v="596" dt="2022-05-02T17:33:33.963"/>
    <p1510:client id="{BD49042E-CC02-7946-9CD1-F132D2741174}" v="555" dt="2022-04-22T22:59:57.410"/>
    <p1510:client id="{D99EB74F-5712-A1C9-E077-F23623D10954}" v="2592" dt="2022-05-04T23:59:21.4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4" autoAdjust="0"/>
    <p:restoredTop sz="77660" autoAdjust="0"/>
  </p:normalViewPr>
  <p:slideViewPr>
    <p:cSldViewPr snapToGrid="0">
      <p:cViewPr varScale="1">
        <p:scale>
          <a:sx n="64" d="100"/>
          <a:sy n="64" d="100"/>
        </p:scale>
        <p:origin x="64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361717-075E-4972-88B4-C95ADBC63550}"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C676DEEC-68BF-4274-BD3E-3D94E246E7E5}">
      <dgm:prSet/>
      <dgm:spPr/>
      <dgm:t>
        <a:bodyPr/>
        <a:lstStyle/>
        <a:p>
          <a:r>
            <a:rPr lang="es-ES" dirty="0">
              <a:latin typeface="Garamond" panose="02020404030301010803"/>
            </a:rPr>
            <a:t>Responsable de identificar y evaluar a su estudiante</a:t>
          </a:r>
          <a:endParaRPr lang="en-US" dirty="0"/>
        </a:p>
      </dgm:t>
    </dgm:pt>
    <dgm:pt modelId="{AB25E48F-6359-48E4-BA3F-F4ED21A5A6D6}" type="parTrans" cxnId="{86CEAB03-761B-40BC-B6B0-FB75AD4F35DA}">
      <dgm:prSet/>
      <dgm:spPr/>
      <dgm:t>
        <a:bodyPr/>
        <a:lstStyle/>
        <a:p>
          <a:endParaRPr lang="en-US"/>
        </a:p>
      </dgm:t>
    </dgm:pt>
    <dgm:pt modelId="{F8FE6B14-7736-4521-A0EF-36F59779AC73}" type="sibTrans" cxnId="{86CEAB03-761B-40BC-B6B0-FB75AD4F35DA}">
      <dgm:prSet/>
      <dgm:spPr/>
      <dgm:t>
        <a:bodyPr/>
        <a:lstStyle/>
        <a:p>
          <a:endParaRPr lang="en-US"/>
        </a:p>
      </dgm:t>
    </dgm:pt>
    <dgm:pt modelId="{169A80EE-D502-4B79-9FC5-DEB4A51AB6B6}">
      <dgm:prSet/>
      <dgm:spPr/>
      <dgm:t>
        <a:bodyPr/>
        <a:lstStyle/>
        <a:p>
          <a:r>
            <a:rPr lang="es-ES" dirty="0">
              <a:latin typeface="Garamond" panose="02020404030301010803"/>
            </a:rPr>
            <a:t>Desarrollar, revisar y/o revisar el IEP de su estudiante</a:t>
          </a:r>
          <a:r>
            <a:rPr lang="en-US" dirty="0"/>
            <a:t>, </a:t>
          </a:r>
        </a:p>
      </dgm:t>
    </dgm:pt>
    <dgm:pt modelId="{21CC4052-282F-4C77-80C0-F58625A86D39}" type="parTrans" cxnId="{D512FEC0-9C0F-4046-9575-9896986D9138}">
      <dgm:prSet/>
      <dgm:spPr/>
      <dgm:t>
        <a:bodyPr/>
        <a:lstStyle/>
        <a:p>
          <a:endParaRPr lang="en-US"/>
        </a:p>
      </dgm:t>
    </dgm:pt>
    <dgm:pt modelId="{CBAB4B20-0684-4B2E-996D-656C09452166}" type="sibTrans" cxnId="{D512FEC0-9C0F-4046-9575-9896986D9138}">
      <dgm:prSet/>
      <dgm:spPr/>
      <dgm:t>
        <a:bodyPr/>
        <a:lstStyle/>
        <a:p>
          <a:endParaRPr lang="en-US"/>
        </a:p>
      </dgm:t>
    </dgm:pt>
    <dgm:pt modelId="{E376A1B8-B240-41AA-BC79-5ACA80804791}">
      <dgm:prSet/>
      <dgm:spPr/>
      <dgm:t>
        <a:bodyPr/>
        <a:lstStyle/>
        <a:p>
          <a:r>
            <a:rPr lang="es-ES" dirty="0">
              <a:latin typeface="Garamond" panose="02020404030301010803"/>
            </a:rPr>
            <a:t>Determina la ubicación o el entorno donde su estudiante recibirá sus servicios de educación especial de acuerdo con el IEP.</a:t>
          </a:r>
          <a:endParaRPr lang="en-US" dirty="0"/>
        </a:p>
      </dgm:t>
    </dgm:pt>
    <dgm:pt modelId="{135ECAEF-4529-4281-B0C0-A00860DA1D10}" type="parTrans" cxnId="{1DF3BC1C-E8E8-4B5A-AE37-616BFBDA05C5}">
      <dgm:prSet/>
      <dgm:spPr/>
      <dgm:t>
        <a:bodyPr/>
        <a:lstStyle/>
        <a:p>
          <a:endParaRPr lang="en-US"/>
        </a:p>
      </dgm:t>
    </dgm:pt>
    <dgm:pt modelId="{F8998262-9949-4DA3-8474-A63F62D54CAB}" type="sibTrans" cxnId="{1DF3BC1C-E8E8-4B5A-AE37-616BFBDA05C5}">
      <dgm:prSet/>
      <dgm:spPr/>
      <dgm:t>
        <a:bodyPr/>
        <a:lstStyle/>
        <a:p>
          <a:endParaRPr lang="en-US"/>
        </a:p>
      </dgm:t>
    </dgm:pt>
    <dgm:pt modelId="{BB65D5BF-569D-4C0B-ADFC-32DF14C2D8AE}" type="pres">
      <dgm:prSet presAssocID="{F5361717-075E-4972-88B4-C95ADBC63550}" presName="diagram" presStyleCnt="0">
        <dgm:presLayoutVars>
          <dgm:dir/>
          <dgm:resizeHandles val="exact"/>
        </dgm:presLayoutVars>
      </dgm:prSet>
      <dgm:spPr/>
    </dgm:pt>
    <dgm:pt modelId="{6D7484E5-610E-4B62-8CAF-DFD372BF5BE6}" type="pres">
      <dgm:prSet presAssocID="{C676DEEC-68BF-4274-BD3E-3D94E246E7E5}" presName="node" presStyleLbl="node1" presStyleIdx="0" presStyleCnt="3">
        <dgm:presLayoutVars>
          <dgm:bulletEnabled val="1"/>
        </dgm:presLayoutVars>
      </dgm:prSet>
      <dgm:spPr/>
    </dgm:pt>
    <dgm:pt modelId="{35E25BA6-C31C-481C-86E2-919AB35A3BCC}" type="pres">
      <dgm:prSet presAssocID="{F8FE6B14-7736-4521-A0EF-36F59779AC73}" presName="sibTrans" presStyleCnt="0"/>
      <dgm:spPr/>
    </dgm:pt>
    <dgm:pt modelId="{C6B483B7-E436-4FD3-9DA5-7FF596B3949E}" type="pres">
      <dgm:prSet presAssocID="{169A80EE-D502-4B79-9FC5-DEB4A51AB6B6}" presName="node" presStyleLbl="node1" presStyleIdx="1" presStyleCnt="3">
        <dgm:presLayoutVars>
          <dgm:bulletEnabled val="1"/>
        </dgm:presLayoutVars>
      </dgm:prSet>
      <dgm:spPr/>
    </dgm:pt>
    <dgm:pt modelId="{A67CFEE7-56BD-4AFA-9B5E-6904B722B96B}" type="pres">
      <dgm:prSet presAssocID="{CBAB4B20-0684-4B2E-996D-656C09452166}" presName="sibTrans" presStyleCnt="0"/>
      <dgm:spPr/>
    </dgm:pt>
    <dgm:pt modelId="{A9C6B36E-455C-4783-819C-031E72F4C422}" type="pres">
      <dgm:prSet presAssocID="{E376A1B8-B240-41AA-BC79-5ACA80804791}" presName="node" presStyleLbl="node1" presStyleIdx="2" presStyleCnt="3">
        <dgm:presLayoutVars>
          <dgm:bulletEnabled val="1"/>
        </dgm:presLayoutVars>
      </dgm:prSet>
      <dgm:spPr/>
    </dgm:pt>
  </dgm:ptLst>
  <dgm:cxnLst>
    <dgm:cxn modelId="{86CEAB03-761B-40BC-B6B0-FB75AD4F35DA}" srcId="{F5361717-075E-4972-88B4-C95ADBC63550}" destId="{C676DEEC-68BF-4274-BD3E-3D94E246E7E5}" srcOrd="0" destOrd="0" parTransId="{AB25E48F-6359-48E4-BA3F-F4ED21A5A6D6}" sibTransId="{F8FE6B14-7736-4521-A0EF-36F59779AC73}"/>
    <dgm:cxn modelId="{A677010A-6C6E-49DC-B838-17C6356389C3}" type="presOf" srcId="{C676DEEC-68BF-4274-BD3E-3D94E246E7E5}" destId="{6D7484E5-610E-4B62-8CAF-DFD372BF5BE6}" srcOrd="0" destOrd="0" presId="urn:microsoft.com/office/officeart/2005/8/layout/default"/>
    <dgm:cxn modelId="{55984217-FDFF-4B53-972F-307097702AA6}" type="presOf" srcId="{E376A1B8-B240-41AA-BC79-5ACA80804791}" destId="{A9C6B36E-455C-4783-819C-031E72F4C422}" srcOrd="0" destOrd="0" presId="urn:microsoft.com/office/officeart/2005/8/layout/default"/>
    <dgm:cxn modelId="{1DF3BC1C-E8E8-4B5A-AE37-616BFBDA05C5}" srcId="{F5361717-075E-4972-88B4-C95ADBC63550}" destId="{E376A1B8-B240-41AA-BC79-5ACA80804791}" srcOrd="2" destOrd="0" parTransId="{135ECAEF-4529-4281-B0C0-A00860DA1D10}" sibTransId="{F8998262-9949-4DA3-8474-A63F62D54CAB}"/>
    <dgm:cxn modelId="{B241D4A9-0483-4634-8AFC-8E49F816639E}" type="presOf" srcId="{F5361717-075E-4972-88B4-C95ADBC63550}" destId="{BB65D5BF-569D-4C0B-ADFC-32DF14C2D8AE}" srcOrd="0" destOrd="0" presId="urn:microsoft.com/office/officeart/2005/8/layout/default"/>
    <dgm:cxn modelId="{D512FEC0-9C0F-4046-9575-9896986D9138}" srcId="{F5361717-075E-4972-88B4-C95ADBC63550}" destId="{169A80EE-D502-4B79-9FC5-DEB4A51AB6B6}" srcOrd="1" destOrd="0" parTransId="{21CC4052-282F-4C77-80C0-F58625A86D39}" sibTransId="{CBAB4B20-0684-4B2E-996D-656C09452166}"/>
    <dgm:cxn modelId="{98D865DF-9552-488A-9992-92BF7B00A34D}" type="presOf" srcId="{169A80EE-D502-4B79-9FC5-DEB4A51AB6B6}" destId="{C6B483B7-E436-4FD3-9DA5-7FF596B3949E}" srcOrd="0" destOrd="0" presId="urn:microsoft.com/office/officeart/2005/8/layout/default"/>
    <dgm:cxn modelId="{0BEC2E6A-B956-40F4-A36D-B090E99A63CE}" type="presParOf" srcId="{BB65D5BF-569D-4C0B-ADFC-32DF14C2D8AE}" destId="{6D7484E5-610E-4B62-8CAF-DFD372BF5BE6}" srcOrd="0" destOrd="0" presId="urn:microsoft.com/office/officeart/2005/8/layout/default"/>
    <dgm:cxn modelId="{9F359342-3B29-4498-BAB0-46146B7CA0AE}" type="presParOf" srcId="{BB65D5BF-569D-4C0B-ADFC-32DF14C2D8AE}" destId="{35E25BA6-C31C-481C-86E2-919AB35A3BCC}" srcOrd="1" destOrd="0" presId="urn:microsoft.com/office/officeart/2005/8/layout/default"/>
    <dgm:cxn modelId="{E88E30D1-4031-4E84-94DE-6B4F391FB042}" type="presParOf" srcId="{BB65D5BF-569D-4C0B-ADFC-32DF14C2D8AE}" destId="{C6B483B7-E436-4FD3-9DA5-7FF596B3949E}" srcOrd="2" destOrd="0" presId="urn:microsoft.com/office/officeart/2005/8/layout/default"/>
    <dgm:cxn modelId="{78A6CD9D-200A-4F3C-8115-2265DF0D2C85}" type="presParOf" srcId="{BB65D5BF-569D-4C0B-ADFC-32DF14C2D8AE}" destId="{A67CFEE7-56BD-4AFA-9B5E-6904B722B96B}" srcOrd="3" destOrd="0" presId="urn:microsoft.com/office/officeart/2005/8/layout/default"/>
    <dgm:cxn modelId="{3D87A804-5F58-4E7A-9D39-32FDFE86FBBF}" type="presParOf" srcId="{BB65D5BF-569D-4C0B-ADFC-32DF14C2D8AE}" destId="{A9C6B36E-455C-4783-819C-031E72F4C422}"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7484E5-610E-4B62-8CAF-DFD372BF5BE6}">
      <dsp:nvSpPr>
        <dsp:cNvPr id="0" name=""/>
        <dsp:cNvSpPr/>
      </dsp:nvSpPr>
      <dsp:spPr>
        <a:xfrm>
          <a:off x="0" y="1050458"/>
          <a:ext cx="3287866" cy="197271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latin typeface="Garamond" panose="02020404030301010803"/>
            </a:rPr>
            <a:t>Responsable de identificar y evaluar a su estudiante</a:t>
          </a:r>
          <a:endParaRPr lang="en-US" sz="2300" kern="1200" dirty="0"/>
        </a:p>
      </dsp:txBody>
      <dsp:txXfrm>
        <a:off x="0" y="1050458"/>
        <a:ext cx="3287866" cy="1972719"/>
      </dsp:txXfrm>
    </dsp:sp>
    <dsp:sp modelId="{C6B483B7-E436-4FD3-9DA5-7FF596B3949E}">
      <dsp:nvSpPr>
        <dsp:cNvPr id="0" name=""/>
        <dsp:cNvSpPr/>
      </dsp:nvSpPr>
      <dsp:spPr>
        <a:xfrm>
          <a:off x="3616652" y="1050458"/>
          <a:ext cx="3287866" cy="1972719"/>
        </a:xfrm>
        <a:prstGeom prst="rect">
          <a:avLst/>
        </a:prstGeom>
        <a:solidFill>
          <a:schemeClr val="accent2">
            <a:hueOff val="1681577"/>
            <a:satOff val="-1786"/>
            <a:lumOff val="137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latin typeface="Garamond" panose="02020404030301010803"/>
            </a:rPr>
            <a:t>Desarrollar, revisar y/o revisar el IEP de su estudiante</a:t>
          </a:r>
          <a:r>
            <a:rPr lang="en-US" sz="2300" kern="1200" dirty="0"/>
            <a:t>, </a:t>
          </a:r>
        </a:p>
      </dsp:txBody>
      <dsp:txXfrm>
        <a:off x="3616652" y="1050458"/>
        <a:ext cx="3287866" cy="1972719"/>
      </dsp:txXfrm>
    </dsp:sp>
    <dsp:sp modelId="{A9C6B36E-455C-4783-819C-031E72F4C422}">
      <dsp:nvSpPr>
        <dsp:cNvPr id="0" name=""/>
        <dsp:cNvSpPr/>
      </dsp:nvSpPr>
      <dsp:spPr>
        <a:xfrm>
          <a:off x="7233305" y="1050458"/>
          <a:ext cx="3287866" cy="1972719"/>
        </a:xfrm>
        <a:prstGeom prst="rect">
          <a:avLst/>
        </a:prstGeom>
        <a:solidFill>
          <a:schemeClr val="accent2">
            <a:hueOff val="3363155"/>
            <a:satOff val="-3572"/>
            <a:lumOff val="27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latin typeface="Garamond" panose="02020404030301010803"/>
            </a:rPr>
            <a:t>Determina la ubicación o el entorno donde su estudiante recibirá sus servicios de educación especial de acuerdo con el IEP.</a:t>
          </a:r>
          <a:endParaRPr lang="en-US" sz="2300" kern="1200" dirty="0"/>
        </a:p>
      </dsp:txBody>
      <dsp:txXfrm>
        <a:off x="7233305" y="1050458"/>
        <a:ext cx="3287866" cy="197271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849D36-52A8-4100-9B3D-203033A605E6}" type="datetimeFigureOut">
              <a:rPr lang="en-US" smtClean="0"/>
              <a:t>5/18/2022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D207E0-3214-4D6A-BD5B-0DAF7C6BA023}" type="slidenum">
              <a:rPr lang="en-US" smtClean="0"/>
              <a:t>‹#›</a:t>
            </a:fld>
            <a:endParaRPr lang="en-US"/>
          </a:p>
        </p:txBody>
      </p:sp>
    </p:spTree>
    <p:extLst>
      <p:ext uri="{BB962C8B-B14F-4D97-AF65-F5344CB8AC3E}">
        <p14:creationId xmlns:p14="http://schemas.microsoft.com/office/powerpoint/2010/main" val="422440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D207E0-3214-4D6A-BD5B-0DAF7C6BA023}" type="slidenum">
              <a:rPr lang="en-US" smtClean="0"/>
              <a:t>5</a:t>
            </a:fld>
            <a:endParaRPr lang="en-US"/>
          </a:p>
        </p:txBody>
      </p:sp>
    </p:spTree>
    <p:extLst>
      <p:ext uri="{BB962C8B-B14F-4D97-AF65-F5344CB8AC3E}">
        <p14:creationId xmlns:p14="http://schemas.microsoft.com/office/powerpoint/2010/main" val="1981240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PARENTS CAN ASK THE PERSON TO REINTRODUCE THEMSELVES,</a:t>
            </a:r>
          </a:p>
          <a:p>
            <a:r>
              <a:rPr lang="en-US" dirty="0"/>
              <a:t>Parents can ask staff to wear name tags - visible</a:t>
            </a:r>
          </a:p>
        </p:txBody>
      </p:sp>
      <p:sp>
        <p:nvSpPr>
          <p:cNvPr id="4" name="Slide Number Placeholder 3"/>
          <p:cNvSpPr>
            <a:spLocks noGrp="1"/>
          </p:cNvSpPr>
          <p:nvPr>
            <p:ph type="sldNum" sz="quarter" idx="5"/>
          </p:nvPr>
        </p:nvSpPr>
        <p:spPr/>
        <p:txBody>
          <a:bodyPr/>
          <a:lstStyle/>
          <a:p>
            <a:fld id="{39D207E0-3214-4D6A-BD5B-0DAF7C6BA023}" type="slidenum">
              <a:rPr lang="en-US" smtClean="0"/>
              <a:t>6</a:t>
            </a:fld>
            <a:endParaRPr lang="en-US"/>
          </a:p>
        </p:txBody>
      </p:sp>
    </p:spTree>
    <p:extLst>
      <p:ext uri="{BB962C8B-B14F-4D97-AF65-F5344CB8AC3E}">
        <p14:creationId xmlns:p14="http://schemas.microsoft.com/office/powerpoint/2010/main" val="1817643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IEP draft document PRIOR to the meeting so you can give your suggestions.</a:t>
            </a:r>
          </a:p>
        </p:txBody>
      </p:sp>
      <p:sp>
        <p:nvSpPr>
          <p:cNvPr id="4" name="Slide Number Placeholder 3"/>
          <p:cNvSpPr>
            <a:spLocks noGrp="1"/>
          </p:cNvSpPr>
          <p:nvPr>
            <p:ph type="sldNum" sz="quarter" idx="5"/>
          </p:nvPr>
        </p:nvSpPr>
        <p:spPr/>
        <p:txBody>
          <a:bodyPr/>
          <a:lstStyle/>
          <a:p>
            <a:fld id="{39D207E0-3214-4D6A-BD5B-0DAF7C6BA023}" type="slidenum">
              <a:rPr lang="en-US" smtClean="0"/>
              <a:t>10</a:t>
            </a:fld>
            <a:endParaRPr lang="en-US"/>
          </a:p>
        </p:txBody>
      </p:sp>
    </p:spTree>
    <p:extLst>
      <p:ext uri="{BB962C8B-B14F-4D97-AF65-F5344CB8AC3E}">
        <p14:creationId xmlns:p14="http://schemas.microsoft.com/office/powerpoint/2010/main" val="4171284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Parents can ask for notification time period – 1 week</a:t>
            </a:r>
          </a:p>
          <a:p>
            <a:r>
              <a:rPr lang="en-US" dirty="0"/>
              <a:t>Ask sent via email or text</a:t>
            </a:r>
          </a:p>
        </p:txBody>
      </p:sp>
      <p:sp>
        <p:nvSpPr>
          <p:cNvPr id="4" name="Slide Number Placeholder 3"/>
          <p:cNvSpPr>
            <a:spLocks noGrp="1"/>
          </p:cNvSpPr>
          <p:nvPr>
            <p:ph type="sldNum" sz="quarter" idx="5"/>
          </p:nvPr>
        </p:nvSpPr>
        <p:spPr/>
        <p:txBody>
          <a:bodyPr/>
          <a:lstStyle/>
          <a:p>
            <a:fld id="{39D207E0-3214-4D6A-BD5B-0DAF7C6BA023}" type="slidenum">
              <a:rPr lang="en-US" smtClean="0"/>
              <a:t>11</a:t>
            </a:fld>
            <a:endParaRPr lang="en-US"/>
          </a:p>
        </p:txBody>
      </p:sp>
    </p:spTree>
    <p:extLst>
      <p:ext uri="{BB962C8B-B14F-4D97-AF65-F5344CB8AC3E}">
        <p14:creationId xmlns:p14="http://schemas.microsoft.com/office/powerpoint/2010/main" val="1462388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ANother</a:t>
            </a:r>
            <a:r>
              <a:rPr lang="en-US" dirty="0">
                <a:cs typeface="Calibri"/>
              </a:rPr>
              <a:t> presentation on details</a:t>
            </a:r>
          </a:p>
        </p:txBody>
      </p:sp>
      <p:sp>
        <p:nvSpPr>
          <p:cNvPr id="4" name="Slide Number Placeholder 3"/>
          <p:cNvSpPr>
            <a:spLocks noGrp="1"/>
          </p:cNvSpPr>
          <p:nvPr>
            <p:ph type="sldNum" sz="quarter" idx="5"/>
          </p:nvPr>
        </p:nvSpPr>
        <p:spPr/>
        <p:txBody>
          <a:bodyPr/>
          <a:lstStyle/>
          <a:p>
            <a:fld id="{39D207E0-3214-4D6A-BD5B-0DAF7C6BA023}" type="slidenum">
              <a:rPr lang="en-US" smtClean="0"/>
              <a:t>16</a:t>
            </a:fld>
            <a:endParaRPr lang="en-US"/>
          </a:p>
        </p:txBody>
      </p:sp>
    </p:spTree>
    <p:extLst>
      <p:ext uri="{BB962C8B-B14F-4D97-AF65-F5344CB8AC3E}">
        <p14:creationId xmlns:p14="http://schemas.microsoft.com/office/powerpoint/2010/main" val="246466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Right Response training – specialized training for staff to first DE-ESCALATE students and then for only safety reasons hold or escort child.</a:t>
            </a:r>
          </a:p>
        </p:txBody>
      </p:sp>
      <p:sp>
        <p:nvSpPr>
          <p:cNvPr id="4" name="Slide Number Placeholder 3"/>
          <p:cNvSpPr>
            <a:spLocks noGrp="1"/>
          </p:cNvSpPr>
          <p:nvPr>
            <p:ph type="sldNum" sz="quarter" idx="5"/>
          </p:nvPr>
        </p:nvSpPr>
        <p:spPr/>
        <p:txBody>
          <a:bodyPr/>
          <a:lstStyle/>
          <a:p>
            <a:fld id="{39D207E0-3214-4D6A-BD5B-0DAF7C6BA023}" type="slidenum">
              <a:rPr lang="en-US" smtClean="0"/>
              <a:t>24</a:t>
            </a:fld>
            <a:endParaRPr lang="en-US"/>
          </a:p>
        </p:txBody>
      </p:sp>
    </p:spTree>
    <p:extLst>
      <p:ext uri="{BB962C8B-B14F-4D97-AF65-F5344CB8AC3E}">
        <p14:creationId xmlns:p14="http://schemas.microsoft.com/office/powerpoint/2010/main" val="409547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D207E0-3214-4D6A-BD5B-0DAF7C6BA023}" type="slidenum">
              <a:rPr lang="en-US" smtClean="0"/>
              <a:t>28</a:t>
            </a:fld>
            <a:endParaRPr lang="en-US"/>
          </a:p>
        </p:txBody>
      </p:sp>
    </p:spTree>
    <p:extLst>
      <p:ext uri="{BB962C8B-B14F-4D97-AF65-F5344CB8AC3E}">
        <p14:creationId xmlns:p14="http://schemas.microsoft.com/office/powerpoint/2010/main" val="28901397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dirty="0"/>
              <a:t>Click to edit Master title style</a:t>
            </a:r>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5/18/2022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5469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2647F38-B617-4D2F-AE0A-013F0C4D2C57}" type="datetimeFigureOut">
              <a:rPr lang="en-US" dirty="0"/>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extLst>
      <p:ext uri="{BB962C8B-B14F-4D97-AF65-F5344CB8AC3E}">
        <p14:creationId xmlns:p14="http://schemas.microsoft.com/office/powerpoint/2010/main" val="1576960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dirty="0"/>
              <a:t>Click to edit Master title style</a:t>
            </a:r>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9669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5BFA754-D5C3-4E66-96A6-867B257F58DC}" type="datetimeFigureOut">
              <a:rPr lang="en-US" dirty="0"/>
              <a:t>5/18/2022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3421353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1930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069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20490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dirty="0"/>
              <a:t>Click to edit Master title style</a:t>
            </a:r>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2279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dirty="0"/>
              <a:t>Click to edit Master title style</a:t>
            </a:r>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65333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dirty="0"/>
              <a:t>Click to edit Master title style</a:t>
            </a:r>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27085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dirty="0"/>
              <a:t>Click to edit Master title style</a:t>
            </a:r>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8054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0173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dirty="0"/>
              <a:t>Click to edit Master title style</a:t>
            </a:r>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8547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32209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0441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7326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5/18/2022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8097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5/18/2022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0674729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k12.wa.us/student-success/special-education/family-engagement-and-guidance/prior-written-notice"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k12.wa.us/sites/default/files/public/specialed/pubdocs/understanding_pwn.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isd411.org/about-us/regulations/3000-series/3246" TargetMode="External"/><Relationship Id="rId4" Type="http://schemas.openxmlformats.org/officeDocument/2006/relationships/hyperlink" Target="https://www.k12.wa.us/sites/default/files/public/specialed/pubdocs/ProceduralSafeguards.pdf"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forms.office.com/r/2d1vy8buyp"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www.isd411.org/programs-services/special-education/special-education-programs" TargetMode="External"/><Relationship Id="rId3" Type="http://schemas.openxmlformats.org/officeDocument/2006/relationships/image" Target="../media/image2.jpeg"/><Relationship Id="rId7" Type="http://schemas.openxmlformats.org/officeDocument/2006/relationships/hyperlink" Target="https://www.isd411.org/programs-services/special-education" TargetMode="External"/><Relationship Id="rId12" Type="http://schemas.openxmlformats.org/officeDocument/2006/relationships/hyperlink" Target="https://linkprotect.cudasvc.com/url?a=https%3a%2f%2fissaquahspecialeducationptsa.memberplanet.com%2f&amp;c=E,1,WqsInKD7Bu3GR9w6uefHhQHrFJUfUjNUbUs0EtwQUf_sftX_95cxG6Q31XkNx13WzbRi5CnA3dn-W2ytMo8MtLVFWJUsajWlvKEmaAWAoI_9-NHa85CG0wOhAmeX&amp;typo=1"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k12.wa.us/sites/default/files/public/specialed/pubdocs/ps_spanish.pdf" TargetMode="External"/><Relationship Id="rId11" Type="http://schemas.openxmlformats.org/officeDocument/2006/relationships/hyperlink" Target="https://www.issaquahptsa.org/programs/special-education" TargetMode="External"/><Relationship Id="rId5" Type="http://schemas.openxmlformats.org/officeDocument/2006/relationships/hyperlink" Target="https://www.k12.wa.us/student-success/special-education/laws-and-procedures/special-education-wac-and-federal-idea" TargetMode="External"/><Relationship Id="rId10" Type="http://schemas.openxmlformats.org/officeDocument/2006/relationships/hyperlink" Target="https://www.isd411.org/programs-services/special-education/iep" TargetMode="External"/><Relationship Id="rId4" Type="http://schemas.openxmlformats.org/officeDocument/2006/relationships/hyperlink" Target="https://www.k12.wa.us/student-success/special-education/family-engagement-and-guidance" TargetMode="External"/><Relationship Id="rId9" Type="http://schemas.openxmlformats.org/officeDocument/2006/relationships/hyperlink" Target="https://www.isd411.org/programs-services/equity/family-liaisons"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isd411.org/programs-services/special-education"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s://www.k12.wa.us/student-success/special-educ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BCF0A-4123-7225-CD84-C63F681CFFD7}"/>
              </a:ext>
            </a:extLst>
          </p:cNvPr>
          <p:cNvSpPr>
            <a:spLocks noGrp="1"/>
          </p:cNvSpPr>
          <p:nvPr>
            <p:ph type="title"/>
          </p:nvPr>
        </p:nvSpPr>
        <p:spPr/>
        <p:txBody>
          <a:bodyPr/>
          <a:lstStyle/>
          <a:p>
            <a:r>
              <a:rPr lang="en-US" dirty="0" err="1"/>
              <a:t>Buenas</a:t>
            </a:r>
            <a:r>
              <a:rPr lang="en-US" dirty="0"/>
              <a:t> Noches </a:t>
            </a:r>
          </a:p>
        </p:txBody>
      </p:sp>
      <p:sp>
        <p:nvSpPr>
          <p:cNvPr id="3" name="Content Placeholder 2">
            <a:extLst>
              <a:ext uri="{FF2B5EF4-FFF2-40B4-BE49-F238E27FC236}">
                <a16:creationId xmlns:a16="http://schemas.microsoft.com/office/drawing/2014/main" id="{1B58D6E3-206F-6383-CCF3-530E96466FF8}"/>
              </a:ext>
            </a:extLst>
          </p:cNvPr>
          <p:cNvSpPr>
            <a:spLocks noGrp="1"/>
          </p:cNvSpPr>
          <p:nvPr>
            <p:ph idx="1"/>
          </p:nvPr>
        </p:nvSpPr>
        <p:spPr/>
        <p:txBody>
          <a:bodyPr>
            <a:normAutofit/>
          </a:bodyPr>
          <a:lstStyle/>
          <a:p>
            <a:pPr>
              <a:buSzPct val="114999"/>
            </a:pPr>
            <a:r>
              <a:rPr lang="en-US" dirty="0" err="1">
                <a:ea typeface="+mn-lt"/>
                <a:cs typeface="+mn-lt"/>
              </a:rPr>
              <a:t>Esta</a:t>
            </a:r>
            <a:r>
              <a:rPr lang="en-US" dirty="0">
                <a:ea typeface="+mn-lt"/>
                <a:cs typeface="+mn-lt"/>
              </a:rPr>
              <a:t> </a:t>
            </a:r>
            <a:r>
              <a:rPr lang="en-US" dirty="0" err="1">
                <a:ea typeface="+mn-lt"/>
                <a:cs typeface="+mn-lt"/>
              </a:rPr>
              <a:t>sesión</a:t>
            </a:r>
            <a:r>
              <a:rPr lang="en-US" dirty="0">
                <a:ea typeface="+mn-lt"/>
                <a:cs typeface="+mn-lt"/>
              </a:rPr>
              <a:t> </a:t>
            </a:r>
            <a:r>
              <a:rPr lang="en-US" dirty="0" err="1">
                <a:ea typeface="+mn-lt"/>
                <a:cs typeface="+mn-lt"/>
              </a:rPr>
              <a:t>será</a:t>
            </a:r>
            <a:r>
              <a:rPr lang="en-US" dirty="0">
                <a:ea typeface="+mn-lt"/>
                <a:cs typeface="+mn-lt"/>
              </a:rPr>
              <a:t> </a:t>
            </a:r>
            <a:r>
              <a:rPr lang="en-US" dirty="0" err="1">
                <a:ea typeface="+mn-lt"/>
                <a:cs typeface="+mn-lt"/>
              </a:rPr>
              <a:t>grabada</a:t>
            </a:r>
            <a:r>
              <a:rPr lang="en-US" dirty="0">
                <a:ea typeface="+mn-lt"/>
                <a:cs typeface="+mn-lt"/>
              </a:rPr>
              <a:t>. </a:t>
            </a:r>
            <a:endParaRPr lang="en-US"/>
          </a:p>
          <a:p>
            <a:pPr marL="0" indent="0">
              <a:buSzPct val="114999"/>
              <a:buNone/>
            </a:pPr>
            <a:endParaRPr lang="en-US" dirty="0"/>
          </a:p>
          <a:p>
            <a:pPr>
              <a:buSzPct val="114999"/>
            </a:pPr>
            <a:r>
              <a:rPr lang="en-US" dirty="0" err="1"/>
              <a:t>Podremos</a:t>
            </a:r>
            <a:r>
              <a:rPr lang="en-US" dirty="0"/>
              <a:t> responder </a:t>
            </a:r>
            <a:r>
              <a:rPr lang="en-US" dirty="0" err="1"/>
              <a:t>preguntas</a:t>
            </a:r>
            <a:r>
              <a:rPr lang="en-US" dirty="0"/>
              <a:t> </a:t>
            </a:r>
            <a:r>
              <a:rPr lang="en-US" dirty="0" err="1"/>
              <a:t>generales</a:t>
            </a:r>
            <a:r>
              <a:rPr lang="en-US" dirty="0"/>
              <a:t> </a:t>
            </a:r>
            <a:r>
              <a:rPr lang="en-US" dirty="0" err="1"/>
              <a:t>sobre</a:t>
            </a:r>
            <a:r>
              <a:rPr lang="en-US" dirty="0"/>
              <a:t> la </a:t>
            </a:r>
            <a:r>
              <a:rPr lang="en-US" dirty="0" err="1"/>
              <a:t>reunión</a:t>
            </a:r>
            <a:r>
              <a:rPr lang="en-US" dirty="0"/>
              <a:t> del IEP. </a:t>
            </a:r>
            <a:endParaRPr lang="en-US">
              <a:ea typeface="+mn-lt"/>
              <a:cs typeface="+mn-lt"/>
            </a:endParaRPr>
          </a:p>
          <a:p>
            <a:pPr>
              <a:buSzPct val="114999"/>
            </a:pPr>
            <a:endParaRPr lang="en-US" dirty="0">
              <a:ea typeface="+mn-lt"/>
              <a:cs typeface="+mn-lt"/>
            </a:endParaRPr>
          </a:p>
          <a:p>
            <a:pPr>
              <a:buSzPct val="114999"/>
            </a:pPr>
            <a:r>
              <a:rPr lang="en-US" dirty="0">
                <a:ea typeface="+mn-lt"/>
                <a:cs typeface="+mn-lt"/>
              </a:rPr>
              <a:t>Por favor, </a:t>
            </a:r>
            <a:r>
              <a:rPr lang="en-US" dirty="0" err="1">
                <a:ea typeface="+mn-lt"/>
                <a:cs typeface="+mn-lt"/>
              </a:rPr>
              <a:t>haga</a:t>
            </a:r>
            <a:r>
              <a:rPr lang="en-US" dirty="0">
                <a:ea typeface="+mn-lt"/>
                <a:cs typeface="+mn-lt"/>
              </a:rPr>
              <a:t> </a:t>
            </a:r>
            <a:r>
              <a:rPr lang="en-US" dirty="0" err="1">
                <a:ea typeface="+mn-lt"/>
                <a:cs typeface="+mn-lt"/>
              </a:rPr>
              <a:t>preguntas</a:t>
            </a:r>
            <a:r>
              <a:rPr lang="en-US" dirty="0">
                <a:ea typeface="+mn-lt"/>
                <a:cs typeface="+mn-lt"/>
              </a:rPr>
              <a:t> </a:t>
            </a:r>
            <a:r>
              <a:rPr lang="en-US" dirty="0" err="1">
                <a:ea typeface="+mn-lt"/>
                <a:cs typeface="+mn-lt"/>
              </a:rPr>
              <a:t>específicas</a:t>
            </a:r>
            <a:r>
              <a:rPr lang="en-US" dirty="0">
                <a:ea typeface="+mn-lt"/>
                <a:cs typeface="+mn-lt"/>
              </a:rPr>
              <a:t> </a:t>
            </a:r>
            <a:r>
              <a:rPr lang="en-US" dirty="0" err="1">
                <a:ea typeface="+mn-lt"/>
                <a:cs typeface="+mn-lt"/>
              </a:rPr>
              <a:t>sobre</a:t>
            </a:r>
            <a:r>
              <a:rPr lang="en-US" dirty="0">
                <a:ea typeface="+mn-lt"/>
                <a:cs typeface="+mn-lt"/>
              </a:rPr>
              <a:t> </a:t>
            </a:r>
            <a:r>
              <a:rPr lang="en-US" dirty="0" err="1">
                <a:ea typeface="+mn-lt"/>
                <a:cs typeface="+mn-lt"/>
              </a:rPr>
              <a:t>el</a:t>
            </a:r>
            <a:r>
              <a:rPr lang="en-US" dirty="0">
                <a:ea typeface="+mn-lt"/>
                <a:cs typeface="+mn-lt"/>
              </a:rPr>
              <a:t> IEP de </a:t>
            </a:r>
            <a:r>
              <a:rPr lang="en-US" dirty="0" err="1">
                <a:ea typeface="+mn-lt"/>
                <a:cs typeface="+mn-lt"/>
              </a:rPr>
              <a:t>su</a:t>
            </a:r>
            <a:r>
              <a:rPr lang="en-US" dirty="0">
                <a:ea typeface="+mn-lt"/>
                <a:cs typeface="+mn-lt"/>
              </a:rPr>
              <a:t> </a:t>
            </a:r>
            <a:r>
              <a:rPr lang="en-US" dirty="0" err="1">
                <a:ea typeface="+mn-lt"/>
                <a:cs typeface="+mn-lt"/>
              </a:rPr>
              <a:t>hijo</a:t>
            </a:r>
            <a:r>
              <a:rPr lang="en-US" dirty="0">
                <a:ea typeface="+mn-lt"/>
                <a:cs typeface="+mn-lt"/>
              </a:rPr>
              <a:t> al </a:t>
            </a:r>
            <a:r>
              <a:rPr lang="en-US" dirty="0" err="1">
                <a:ea typeface="+mn-lt"/>
                <a:cs typeface="+mn-lt"/>
              </a:rPr>
              <a:t>administrador</a:t>
            </a:r>
            <a:r>
              <a:rPr lang="en-US" dirty="0">
                <a:ea typeface="+mn-lt"/>
                <a:cs typeface="+mn-lt"/>
              </a:rPr>
              <a:t> del </a:t>
            </a:r>
            <a:r>
              <a:rPr lang="en-US" dirty="0" err="1">
                <a:ea typeface="+mn-lt"/>
                <a:cs typeface="+mn-lt"/>
              </a:rPr>
              <a:t>caso</a:t>
            </a:r>
            <a:r>
              <a:rPr lang="en-US" dirty="0">
                <a:ea typeface="+mn-lt"/>
                <a:cs typeface="+mn-lt"/>
              </a:rPr>
              <a:t> de </a:t>
            </a:r>
            <a:r>
              <a:rPr lang="en-US" dirty="0" err="1">
                <a:ea typeface="+mn-lt"/>
                <a:cs typeface="+mn-lt"/>
              </a:rPr>
              <a:t>su</a:t>
            </a:r>
            <a:r>
              <a:rPr lang="en-US" dirty="0">
                <a:ea typeface="+mn-lt"/>
                <a:cs typeface="+mn-lt"/>
              </a:rPr>
              <a:t> </a:t>
            </a:r>
            <a:r>
              <a:rPr lang="en-US" dirty="0" err="1">
                <a:ea typeface="+mn-lt"/>
                <a:cs typeface="+mn-lt"/>
              </a:rPr>
              <a:t>hijo</a:t>
            </a:r>
            <a:r>
              <a:rPr lang="en-US" dirty="0">
                <a:ea typeface="+mn-lt"/>
                <a:cs typeface="+mn-lt"/>
              </a:rPr>
              <a:t> o al </a:t>
            </a:r>
            <a:r>
              <a:rPr lang="en-US" dirty="0" err="1">
                <a:ea typeface="+mn-lt"/>
                <a:cs typeface="+mn-lt"/>
              </a:rPr>
              <a:t>equipo</a:t>
            </a:r>
            <a:r>
              <a:rPr lang="en-US" dirty="0">
                <a:ea typeface="+mn-lt"/>
                <a:cs typeface="+mn-lt"/>
              </a:rPr>
              <a:t> del IEP. </a:t>
            </a:r>
            <a:endParaRPr lang="en-US" dirty="0"/>
          </a:p>
          <a:p>
            <a:pPr>
              <a:buSzPct val="114999"/>
            </a:pPr>
            <a:endParaRPr lang="en-US">
              <a:ea typeface="+mn-lt"/>
              <a:cs typeface="+mn-lt"/>
            </a:endParaRPr>
          </a:p>
          <a:p>
            <a:pPr>
              <a:buSzPct val="114999"/>
            </a:pPr>
            <a:endParaRPr lang="en-US" dirty="0" err="1"/>
          </a:p>
        </p:txBody>
      </p:sp>
    </p:spTree>
    <p:extLst>
      <p:ext uri="{BB962C8B-B14F-4D97-AF65-F5344CB8AC3E}">
        <p14:creationId xmlns:p14="http://schemas.microsoft.com/office/powerpoint/2010/main" val="1487188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BABCA7-C1E0-41BA-A822-5F61251A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B15E28">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grpSp>
        <p:nvGrpSpPr>
          <p:cNvPr id="10" name="Group 9">
            <a:extLst>
              <a:ext uri="{FF2B5EF4-FFF2-40B4-BE49-F238E27FC236}">
                <a16:creationId xmlns:a16="http://schemas.microsoft.com/office/drawing/2014/main" id="{2E5D6EB5-6FDB-477A-98F5-7409CD537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72226"/>
            <a:chOff x="0" y="0"/>
            <a:chExt cx="12188825" cy="6872226"/>
          </a:xfrm>
        </p:grpSpPr>
        <p:pic>
          <p:nvPicPr>
            <p:cNvPr id="11" name="Picture 10">
              <a:extLst>
                <a:ext uri="{FF2B5EF4-FFF2-40B4-BE49-F238E27FC236}">
                  <a16:creationId xmlns:a16="http://schemas.microsoft.com/office/drawing/2014/main" id="{5BB75167-5757-4E5F-869B-5A350BF43A8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C8338DAE-FFCB-472B-A9EE-77E42FDBD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52B2E0A0-4D94-4C05-97C1-32B5D88A2E8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4" name="Picture 13">
              <a:extLst>
                <a:ext uri="{FF2B5EF4-FFF2-40B4-BE49-F238E27FC236}">
                  <a16:creationId xmlns:a16="http://schemas.microsoft.com/office/drawing/2014/main" id="{A91E75C9-3350-4F0B-993E-89D3DBD76CC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a:extLst>
              <a:ext uri="{FF2B5EF4-FFF2-40B4-BE49-F238E27FC236}">
                <a16:creationId xmlns:a16="http://schemas.microsoft.com/office/drawing/2014/main" id="{95D689BA-A3C2-4E11-9D15-9DD395753F50}"/>
              </a:ext>
            </a:extLst>
          </p:cNvPr>
          <p:cNvSpPr>
            <a:spLocks noGrp="1"/>
          </p:cNvSpPr>
          <p:nvPr>
            <p:ph type="ctrTitle"/>
          </p:nvPr>
        </p:nvSpPr>
        <p:spPr>
          <a:xfrm>
            <a:off x="2692398" y="1871131"/>
            <a:ext cx="6815669" cy="1515533"/>
          </a:xfrm>
        </p:spPr>
        <p:txBody>
          <a:bodyPr>
            <a:normAutofit/>
          </a:bodyPr>
          <a:lstStyle/>
          <a:p>
            <a:pPr>
              <a:lnSpc>
                <a:spcPct val="90000"/>
              </a:lnSpc>
            </a:pPr>
            <a:r>
              <a:rPr lang="es-ES" sz="3600" b="1" dirty="0"/>
              <a:t>Participación de los padres y familias en las reuniones del IEP</a:t>
            </a:r>
            <a:endParaRPr lang="en-US" sz="3400" b="1" dirty="0">
              <a:cs typeface="Calibri Light"/>
            </a:endParaRPr>
          </a:p>
        </p:txBody>
      </p:sp>
      <p:sp>
        <p:nvSpPr>
          <p:cNvPr id="3" name="Subtitle 2">
            <a:extLst>
              <a:ext uri="{FF2B5EF4-FFF2-40B4-BE49-F238E27FC236}">
                <a16:creationId xmlns:a16="http://schemas.microsoft.com/office/drawing/2014/main" id="{E9B33F22-F360-40B3-99ED-317929554DCA}"/>
              </a:ext>
            </a:extLst>
          </p:cNvPr>
          <p:cNvSpPr>
            <a:spLocks noGrp="1"/>
          </p:cNvSpPr>
          <p:nvPr>
            <p:ph type="subTitle" idx="1"/>
          </p:nvPr>
        </p:nvSpPr>
        <p:spPr>
          <a:xfrm>
            <a:off x="2564869" y="3716862"/>
            <a:ext cx="7188201" cy="1320802"/>
          </a:xfrm>
        </p:spPr>
        <p:txBody>
          <a:bodyPr vert="horz" lIns="91440" tIns="45720" rIns="91440" bIns="45720" rtlCol="0">
            <a:normAutofit lnSpcReduction="10000"/>
          </a:bodyPr>
          <a:lstStyle/>
          <a:p>
            <a:r>
              <a:rPr lang="en-US" sz="2400" b="1" dirty="0" err="1">
                <a:cs typeface="Calibri"/>
              </a:rPr>
              <a:t>Departamento</a:t>
            </a:r>
            <a:r>
              <a:rPr lang="en-US" sz="2400" b="1" dirty="0">
                <a:cs typeface="Calibri"/>
              </a:rPr>
              <a:t> de </a:t>
            </a:r>
            <a:r>
              <a:rPr lang="en-US" sz="2400" b="1" dirty="0" err="1">
                <a:cs typeface="Calibri"/>
              </a:rPr>
              <a:t>servicios</a:t>
            </a:r>
            <a:r>
              <a:rPr lang="en-US" sz="2400" b="1" dirty="0">
                <a:cs typeface="Calibri"/>
              </a:rPr>
              <a:t> </a:t>
            </a:r>
            <a:r>
              <a:rPr lang="en-US" sz="2400" b="1" dirty="0" err="1">
                <a:cs typeface="Calibri"/>
              </a:rPr>
              <a:t>especiales</a:t>
            </a:r>
            <a:r>
              <a:rPr lang="en-US" sz="2400" b="1" dirty="0">
                <a:cs typeface="Calibri"/>
              </a:rPr>
              <a:t> de ISD</a:t>
            </a:r>
          </a:p>
          <a:p>
            <a:r>
              <a:rPr lang="en-US" sz="2400" b="1" dirty="0" err="1">
                <a:cs typeface="Calibri"/>
              </a:rPr>
              <a:t>Departamento</a:t>
            </a:r>
            <a:r>
              <a:rPr lang="en-US" sz="2400" b="1" dirty="0">
                <a:cs typeface="Calibri"/>
              </a:rPr>
              <a:t> de </a:t>
            </a:r>
            <a:r>
              <a:rPr lang="en-US" sz="2400" b="1" dirty="0" err="1">
                <a:cs typeface="Calibri"/>
              </a:rPr>
              <a:t>equidad</a:t>
            </a:r>
            <a:r>
              <a:rPr lang="en-US" sz="2400" b="1" dirty="0">
                <a:cs typeface="Calibri"/>
              </a:rPr>
              <a:t> y </a:t>
            </a:r>
            <a:r>
              <a:rPr lang="en-US" sz="2400" b="1" dirty="0" err="1">
                <a:cs typeface="Calibri"/>
              </a:rPr>
              <a:t>asociaciones</a:t>
            </a:r>
            <a:r>
              <a:rPr lang="en-US" sz="2400" b="1" dirty="0">
                <a:cs typeface="Calibri"/>
              </a:rPr>
              <a:t> </a:t>
            </a:r>
            <a:r>
              <a:rPr lang="en-US" sz="2400" b="1" dirty="0" err="1">
                <a:cs typeface="Calibri"/>
              </a:rPr>
              <a:t>familiares</a:t>
            </a:r>
            <a:r>
              <a:rPr lang="en-US" sz="2400" b="1" dirty="0">
                <a:cs typeface="Calibri"/>
              </a:rPr>
              <a:t> de ISD</a:t>
            </a:r>
          </a:p>
          <a:p>
            <a:endParaRPr lang="en-US" dirty="0">
              <a:cs typeface="Calibri"/>
            </a:endParaRPr>
          </a:p>
        </p:txBody>
      </p:sp>
      <p:cxnSp>
        <p:nvCxnSpPr>
          <p:cNvPr id="16" name="Straight Connector 15">
            <a:extLst>
              <a:ext uri="{FF2B5EF4-FFF2-40B4-BE49-F238E27FC236}">
                <a16:creationId xmlns:a16="http://schemas.microsoft.com/office/drawing/2014/main" id="{889FB2CC-C7A1-4A53-A088-636FB487FE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9788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700"/>
                                        <p:tgtEl>
                                          <p:spTgt spid="3">
                                            <p:txEl>
                                              <p:pRg st="1" end="1"/>
                                            </p:txEl>
                                          </p:spTgt>
                                        </p:tgtEl>
                                      </p:cBhvr>
                                    </p:animEffect>
                                  </p:childTnLst>
                                </p:cTn>
                              </p:par>
                              <p:par>
                                <p:cTn id="11" presetID="10" presetClass="entr" presetSubtype="0" fill="hold" grpId="0" nodeType="withEffect">
                                  <p:stCondLst>
                                    <p:cond delay="500"/>
                                  </p:stCondLst>
                                  <p:iterate>
                                    <p:tmPct val="10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7C4858-FAA3-4226-A856-193A01910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C1B503-0291-4E82-A65E-72D604D9F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F836C5-9601-4982-A121-CCA49BF7B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bg2"/>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21CB7E2-0FA0-99F8-5074-40FFA93FE56D}"/>
              </a:ext>
            </a:extLst>
          </p:cNvPr>
          <p:cNvSpPr>
            <a:spLocks noGrp="1"/>
          </p:cNvSpPr>
          <p:nvPr>
            <p:ph type="title"/>
          </p:nvPr>
        </p:nvSpPr>
        <p:spPr>
          <a:xfrm>
            <a:off x="795888" y="955998"/>
            <a:ext cx="3052552" cy="4946003"/>
          </a:xfrm>
        </p:spPr>
        <p:txBody>
          <a:bodyPr>
            <a:normAutofit/>
          </a:bodyPr>
          <a:lstStyle/>
          <a:p>
            <a:r>
              <a:rPr lang="en-US" sz="4000" b="1" dirty="0">
                <a:solidFill>
                  <a:schemeClr val="bg1"/>
                </a:solidFill>
                <a:cs typeface="Calibri Light"/>
              </a:rPr>
              <a:t>!</a:t>
            </a:r>
            <a:r>
              <a:rPr lang="en-US" sz="4000" b="1" dirty="0" err="1">
                <a:solidFill>
                  <a:schemeClr val="bg1"/>
                </a:solidFill>
                <a:cs typeface="Calibri Light"/>
              </a:rPr>
              <a:t>Bienvenidas</a:t>
            </a:r>
            <a:r>
              <a:rPr lang="en-US" sz="4000" b="1" dirty="0">
                <a:solidFill>
                  <a:schemeClr val="bg1"/>
                </a:solidFill>
                <a:cs typeface="Calibri Light"/>
              </a:rPr>
              <a:t> </a:t>
            </a:r>
            <a:r>
              <a:rPr lang="en-US" sz="4000" b="1" dirty="0" err="1">
                <a:solidFill>
                  <a:schemeClr val="bg1"/>
                </a:solidFill>
                <a:cs typeface="Calibri Light"/>
              </a:rPr>
              <a:t>familias</a:t>
            </a:r>
            <a:r>
              <a:rPr lang="en-US" b="1" dirty="0">
                <a:solidFill>
                  <a:schemeClr val="bg1"/>
                </a:solidFill>
                <a:cs typeface="Calibri Light"/>
              </a:rPr>
              <a:t>!</a:t>
            </a:r>
            <a:endParaRPr lang="en-US" b="1" dirty="0">
              <a:solidFill>
                <a:schemeClr val="bg1"/>
              </a:solidFill>
            </a:endParaRPr>
          </a:p>
        </p:txBody>
      </p:sp>
      <p:sp>
        <p:nvSpPr>
          <p:cNvPr id="14" name="Rectangle 13">
            <a:extLst>
              <a:ext uri="{FF2B5EF4-FFF2-40B4-BE49-F238E27FC236}">
                <a16:creationId xmlns:a16="http://schemas.microsoft.com/office/drawing/2014/main" id="{46CD0D05-FF47-4ABB-841C-0600CADC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25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3C8A68D-E364-4261-A372-8CEF23EEA0C9}"/>
              </a:ext>
            </a:extLst>
          </p:cNvPr>
          <p:cNvSpPr>
            <a:spLocks noGrp="1"/>
          </p:cNvSpPr>
          <p:nvPr>
            <p:ph idx="1"/>
          </p:nvPr>
        </p:nvSpPr>
        <p:spPr>
          <a:xfrm>
            <a:off x="5150360" y="469900"/>
            <a:ext cx="6751354" cy="5405968"/>
          </a:xfrm>
        </p:spPr>
        <p:txBody>
          <a:bodyPr vert="horz" lIns="91440" tIns="45720" rIns="91440" bIns="45720" rtlCol="0" anchor="ctr">
            <a:normAutofit/>
          </a:bodyPr>
          <a:lstStyle/>
          <a:p>
            <a:pPr marL="0" indent="0">
              <a:buNone/>
            </a:pPr>
            <a:r>
              <a:rPr lang="es-ES" sz="3000" dirty="0">
                <a:solidFill>
                  <a:schemeClr val="bg1"/>
                </a:solidFill>
                <a:cs typeface="Calibri"/>
              </a:rPr>
              <a:t>Presentadores </a:t>
            </a:r>
          </a:p>
          <a:p>
            <a:pPr>
              <a:buFont typeface="Wingdings" panose="05000000000000000000" pitchFamily="2" charset="2"/>
              <a:buChar char="Ø"/>
            </a:pPr>
            <a:r>
              <a:rPr lang="es-ES" sz="3000" dirty="0">
                <a:solidFill>
                  <a:schemeClr val="bg1"/>
                </a:solidFill>
                <a:cs typeface="Calibri"/>
              </a:rPr>
              <a:t>Liliana – Enlace de Asociación familiar </a:t>
            </a:r>
          </a:p>
          <a:p>
            <a:pPr>
              <a:buFont typeface="Wingdings" panose="05000000000000000000" pitchFamily="2" charset="2"/>
              <a:buChar char="Ø"/>
            </a:pPr>
            <a:r>
              <a:rPr lang="es-ES" sz="3000" dirty="0">
                <a:solidFill>
                  <a:schemeClr val="bg1"/>
                </a:solidFill>
                <a:cs typeface="Calibri"/>
              </a:rPr>
              <a:t> Marina </a:t>
            </a:r>
            <a:r>
              <a:rPr lang="es-ES" sz="3000" dirty="0" err="1">
                <a:solidFill>
                  <a:schemeClr val="bg1"/>
                </a:solidFill>
                <a:cs typeface="Calibri"/>
              </a:rPr>
              <a:t>Ganotra</a:t>
            </a:r>
            <a:r>
              <a:rPr lang="es-ES" sz="3000" dirty="0">
                <a:solidFill>
                  <a:schemeClr val="bg1"/>
                </a:solidFill>
                <a:cs typeface="Calibri"/>
              </a:rPr>
              <a:t> –School </a:t>
            </a:r>
            <a:r>
              <a:rPr lang="es-ES" sz="3000" dirty="0" err="1">
                <a:solidFill>
                  <a:schemeClr val="bg1"/>
                </a:solidFill>
                <a:cs typeface="Calibri"/>
              </a:rPr>
              <a:t>Psychologist</a:t>
            </a:r>
            <a:endParaRPr lang="es-ES" sz="3000" dirty="0">
              <a:solidFill>
                <a:schemeClr val="bg1"/>
              </a:solidFill>
              <a:cs typeface="Calibri"/>
            </a:endParaRPr>
          </a:p>
          <a:p>
            <a:pPr>
              <a:buFont typeface="Wingdings" panose="05000000000000000000" pitchFamily="2" charset="2"/>
              <a:buChar char="Ø"/>
            </a:pPr>
            <a:r>
              <a:rPr lang="es-ES" sz="3000" dirty="0">
                <a:solidFill>
                  <a:schemeClr val="bg1"/>
                </a:solidFill>
                <a:cs typeface="Calibri"/>
              </a:rPr>
              <a:t>Mikael Olson – School </a:t>
            </a:r>
            <a:r>
              <a:rPr lang="es-ES" sz="3000" dirty="0" err="1">
                <a:solidFill>
                  <a:schemeClr val="bg1"/>
                </a:solidFill>
                <a:cs typeface="Calibri"/>
              </a:rPr>
              <a:t>Psychologist</a:t>
            </a:r>
            <a:endParaRPr lang="en-US" sz="3000" dirty="0">
              <a:solidFill>
                <a:schemeClr val="bg1"/>
              </a:solidFill>
              <a:cs typeface="Calibri"/>
            </a:endParaRPr>
          </a:p>
        </p:txBody>
      </p:sp>
    </p:spTree>
    <p:extLst>
      <p:ext uri="{BB962C8B-B14F-4D97-AF65-F5344CB8AC3E}">
        <p14:creationId xmlns:p14="http://schemas.microsoft.com/office/powerpoint/2010/main" val="1987605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F7F8F26-3BDD-4877-AAAB-02A5E027602A}"/>
              </a:ext>
            </a:extLst>
          </p:cNvPr>
          <p:cNvSpPr>
            <a:spLocks noGrp="1"/>
          </p:cNvSpPr>
          <p:nvPr>
            <p:ph type="title"/>
          </p:nvPr>
        </p:nvSpPr>
        <p:spPr>
          <a:xfrm>
            <a:off x="952108" y="954756"/>
            <a:ext cx="3052552" cy="4946003"/>
          </a:xfrm>
        </p:spPr>
        <p:txBody>
          <a:bodyPr>
            <a:normAutofit/>
          </a:bodyPr>
          <a:lstStyle/>
          <a:p>
            <a:pPr>
              <a:lnSpc>
                <a:spcPct val="90000"/>
              </a:lnSpc>
            </a:pPr>
            <a:r>
              <a:rPr lang="es-ES" sz="3600" b="1" dirty="0">
                <a:solidFill>
                  <a:schemeClr val="bg1"/>
                </a:solidFill>
              </a:rPr>
              <a:t>Revisión de los pasos iniciales antes del IEP: identificación para la elegibilidad</a:t>
            </a:r>
            <a:endParaRPr lang="en-US" sz="3400" b="1" dirty="0">
              <a:solidFill>
                <a:schemeClr val="bg1"/>
              </a:solidFill>
            </a:endParaRP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95AD2E5-D4C0-4045-A2BC-9901A958B68B}"/>
              </a:ext>
            </a:extLst>
          </p:cNvPr>
          <p:cNvSpPr>
            <a:spLocks noGrp="1"/>
          </p:cNvSpPr>
          <p:nvPr>
            <p:ph idx="1"/>
          </p:nvPr>
        </p:nvSpPr>
        <p:spPr>
          <a:xfrm>
            <a:off x="4920271" y="551461"/>
            <a:ext cx="6797066" cy="5752592"/>
          </a:xfrm>
        </p:spPr>
        <p:txBody>
          <a:bodyPr vert="horz" lIns="91440" tIns="45720" rIns="91440" bIns="45720" rtlCol="0" anchor="ctr">
            <a:normAutofit fontScale="85000" lnSpcReduction="10000"/>
          </a:bodyPr>
          <a:lstStyle/>
          <a:p>
            <a:r>
              <a:rPr lang="es-ES" b="1" dirty="0"/>
              <a:t>Referencia: referencia hecha por los padres, el personal de la escuela, el personal del distrito escolar u otra persona con conocimiento del estudiante.</a:t>
            </a:r>
          </a:p>
          <a:p>
            <a:r>
              <a:rPr lang="es-ES" b="1" dirty="0"/>
              <a:t>Consentimiento para evaluar: el distrito decide evaluar y recibe su consentimiento informado</a:t>
            </a:r>
          </a:p>
          <a:p>
            <a:r>
              <a:rPr lang="es-ES" b="1" dirty="0"/>
              <a:t>Evaluación inicial integral: Iniciada por distrito dentro de los 35 días escolares posteriores al consentimiento</a:t>
            </a:r>
          </a:p>
          <a:p>
            <a:r>
              <a:rPr lang="es-ES" b="1" dirty="0"/>
              <a:t>Informe de evaluación inicial: el equipo de padres y el distrito escolar se reúnen para discutir los resultados/datos y luego tomar una determinación sobre la elegibilidad</a:t>
            </a:r>
          </a:p>
          <a:p>
            <a:r>
              <a:rPr lang="es-ES" b="1" dirty="0"/>
              <a:t>Elegibilidad y consentimiento: se determina que el estudiante tiene una discapacidad y califica para educación especial</a:t>
            </a:r>
          </a:p>
          <a:p>
            <a:r>
              <a:rPr lang="es-ES" b="1" dirty="0"/>
              <a:t>Consentimiento: los padres dan su consentimiento a los servicios y la escuela comienza a crear un Plan de educación individualizado (IEP) para apoyar a su hijo.</a:t>
            </a:r>
            <a:endParaRPr lang="en-US" b="1" dirty="0">
              <a:solidFill>
                <a:srgbClr val="FF0000"/>
              </a:solidFill>
              <a:cs typeface="Calibri" panose="020F0502020204030204"/>
            </a:endParaRPr>
          </a:p>
          <a:p>
            <a:pPr marL="0" indent="0">
              <a:lnSpc>
                <a:spcPct val="90000"/>
              </a:lnSpc>
              <a:buNone/>
            </a:pPr>
            <a:endParaRPr lang="en-US" sz="2000" dirty="0">
              <a:cs typeface="Calibri" panose="020F0502020204030204"/>
            </a:endParaRPr>
          </a:p>
        </p:txBody>
      </p:sp>
    </p:spTree>
    <p:extLst>
      <p:ext uri="{BB962C8B-B14F-4D97-AF65-F5344CB8AC3E}">
        <p14:creationId xmlns:p14="http://schemas.microsoft.com/office/powerpoint/2010/main" val="1825679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E386A0-B46B-49A3-B4AE-D7EE6247EE4D}"/>
              </a:ext>
            </a:extLst>
          </p:cNvPr>
          <p:cNvSpPr>
            <a:spLocks noGrp="1"/>
          </p:cNvSpPr>
          <p:nvPr>
            <p:ph type="title"/>
          </p:nvPr>
        </p:nvSpPr>
        <p:spPr>
          <a:xfrm>
            <a:off x="804421" y="796374"/>
            <a:ext cx="10583158" cy="880027"/>
          </a:xfrm>
        </p:spPr>
        <p:txBody>
          <a:bodyPr>
            <a:normAutofit fontScale="90000"/>
          </a:bodyPr>
          <a:lstStyle/>
          <a:p>
            <a:r>
              <a:rPr lang="es-ES" dirty="0">
                <a:solidFill>
                  <a:schemeClr val="bg1"/>
                </a:solidFill>
              </a:rPr>
              <a:t>¿</a:t>
            </a:r>
            <a:r>
              <a:rPr lang="es-ES" sz="5100" b="1" dirty="0">
                <a:solidFill>
                  <a:schemeClr val="bg1"/>
                </a:solidFill>
              </a:rPr>
              <a:t>Qué es un Programa de Educación Individualizada?</a:t>
            </a:r>
            <a:r>
              <a:rPr lang="en-US" sz="5100" b="1" dirty="0">
                <a:solidFill>
                  <a:schemeClr val="bg1"/>
                </a:solidFill>
              </a:rPr>
              <a:t> </a:t>
            </a:r>
            <a:endParaRPr lang="en-US" sz="5100" b="1" dirty="0">
              <a:solidFill>
                <a:schemeClr val="bg1"/>
              </a:solidFill>
              <a:cs typeface="Calibri Light"/>
            </a:endParaRP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49D9D36-8F5F-4CAA-82EF-8F0691F04AC5}"/>
              </a:ext>
            </a:extLst>
          </p:cNvPr>
          <p:cNvSpPr>
            <a:spLocks noGrp="1"/>
          </p:cNvSpPr>
          <p:nvPr>
            <p:ph idx="1"/>
          </p:nvPr>
        </p:nvSpPr>
        <p:spPr>
          <a:xfrm>
            <a:off x="0" y="2063988"/>
            <a:ext cx="12003314" cy="4406612"/>
          </a:xfrm>
        </p:spPr>
        <p:txBody>
          <a:bodyPr vert="horz" lIns="91440" tIns="45720" rIns="91440" bIns="45720" rtlCol="0" anchor="t">
            <a:noAutofit/>
          </a:bodyPr>
          <a:lstStyle/>
          <a:p>
            <a:pPr marL="457200" lvl="1" indent="0">
              <a:lnSpc>
                <a:spcPct val="90000"/>
              </a:lnSpc>
              <a:buNone/>
            </a:pPr>
            <a:endParaRPr lang="en-US" dirty="0"/>
          </a:p>
          <a:p>
            <a:pPr lvl="1">
              <a:buFont typeface="Wingdings" panose="05000000000000000000" pitchFamily="2" charset="2"/>
              <a:buChar char="Ø"/>
            </a:pPr>
            <a:r>
              <a:rPr lang="es-ES" sz="1800" b="1" dirty="0"/>
              <a:t>Plan de educación individualizado: es un "documento vivo" que se crea en función de los aportes del personal. Es importante que el equipo trabaje en colaboración para crearlo. Los cambios se pueden realizar en cualquier momento (de mutuo acuerdo).</a:t>
            </a:r>
          </a:p>
          <a:p>
            <a:pPr lvl="1">
              <a:buFont typeface="Wingdings" panose="05000000000000000000" pitchFamily="2" charset="2"/>
              <a:buChar char="Ø"/>
            </a:pPr>
            <a:r>
              <a:rPr lang="es-ES" sz="1800" b="1" dirty="0"/>
              <a:t>El IEP presentado en la reunión es un borrador. El propósito de la reunión es trabajar y editar el borrador con base en los comentarios de los padres y del personal.</a:t>
            </a:r>
          </a:p>
          <a:p>
            <a:pPr lvl="1">
              <a:buFont typeface="Wingdings" panose="05000000000000000000" pitchFamily="2" charset="2"/>
              <a:buChar char="Ø"/>
            </a:pPr>
            <a:r>
              <a:rPr lang="es-ES" sz="1800" b="1" dirty="0"/>
              <a:t>Crear un IEP</a:t>
            </a:r>
          </a:p>
          <a:p>
            <a:pPr lvl="1">
              <a:buFont typeface="Wingdings" panose="05000000000000000000" pitchFamily="2" charset="2"/>
              <a:buChar char="Ø"/>
            </a:pPr>
            <a:r>
              <a:rPr lang="es-ES" sz="1800" b="1" dirty="0"/>
              <a:t>La primera reunión del IEP tendrá lugar dentro de los 30 días posteriores a la elegibilidad y el consentimiento</a:t>
            </a:r>
          </a:p>
          <a:p>
            <a:pPr lvl="1">
              <a:buFont typeface="Wingdings" panose="05000000000000000000" pitchFamily="2" charset="2"/>
              <a:buChar char="Ø"/>
            </a:pPr>
            <a:r>
              <a:rPr lang="es-ES" sz="1800" b="1" dirty="0"/>
              <a:t>Se usaran los datos de la evaluación inicial para escribir el IEP inicial</a:t>
            </a:r>
          </a:p>
          <a:p>
            <a:pPr lvl="1">
              <a:buFont typeface="Wingdings" panose="05000000000000000000" pitchFamily="2" charset="2"/>
              <a:buChar char="Ø"/>
            </a:pPr>
            <a:r>
              <a:rPr lang="es-ES" sz="1800" b="1" dirty="0"/>
              <a:t>El equipo determinará la ubicación apropiada</a:t>
            </a:r>
          </a:p>
          <a:p>
            <a:pPr lvl="1">
              <a:buFont typeface="Wingdings" panose="05000000000000000000" pitchFamily="2" charset="2"/>
              <a:buChar char="Ø"/>
            </a:pPr>
            <a:r>
              <a:rPr lang="es-ES" sz="1800" b="1" dirty="0"/>
              <a:t>**Empieza la educación especial: los maestros o especialistas de educación general y educación especial implementan el IEP.</a:t>
            </a:r>
            <a:endParaRPr lang="en-US" sz="1800" b="1" dirty="0"/>
          </a:p>
          <a:p>
            <a:pPr marL="457200" lvl="1" indent="0">
              <a:lnSpc>
                <a:spcPct val="90000"/>
              </a:lnSpc>
              <a:buNone/>
            </a:pPr>
            <a:endParaRPr lang="en-US" sz="1100" dirty="0"/>
          </a:p>
          <a:p>
            <a:pPr lvl="1">
              <a:lnSpc>
                <a:spcPct val="90000"/>
              </a:lnSpc>
            </a:pPr>
            <a:endParaRPr lang="en-US" sz="1100" dirty="0"/>
          </a:p>
          <a:p>
            <a:pPr lvl="1">
              <a:lnSpc>
                <a:spcPct val="90000"/>
              </a:lnSpc>
            </a:pPr>
            <a:endParaRPr lang="en-US" sz="1100" dirty="0"/>
          </a:p>
          <a:p>
            <a:pPr lvl="1">
              <a:lnSpc>
                <a:spcPct val="90000"/>
              </a:lnSpc>
            </a:pPr>
            <a:endParaRPr lang="en-US" sz="1100" dirty="0"/>
          </a:p>
          <a:p>
            <a:pPr marL="0" indent="0">
              <a:lnSpc>
                <a:spcPct val="90000"/>
              </a:lnSpc>
              <a:buNone/>
            </a:pPr>
            <a:endParaRPr lang="en-US" sz="1100" dirty="0"/>
          </a:p>
        </p:txBody>
      </p:sp>
    </p:spTree>
    <p:extLst>
      <p:ext uri="{BB962C8B-B14F-4D97-AF65-F5344CB8AC3E}">
        <p14:creationId xmlns:p14="http://schemas.microsoft.com/office/powerpoint/2010/main" val="3813758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42F43-0CE8-4C88-8E74-B0A43D71DDAE}"/>
              </a:ext>
            </a:extLst>
          </p:cNvPr>
          <p:cNvSpPr>
            <a:spLocks noGrp="1"/>
          </p:cNvSpPr>
          <p:nvPr>
            <p:ph type="title"/>
          </p:nvPr>
        </p:nvSpPr>
        <p:spPr>
          <a:xfrm>
            <a:off x="1295402" y="982132"/>
            <a:ext cx="3660056" cy="1325373"/>
          </a:xfrm>
        </p:spPr>
        <p:txBody>
          <a:bodyPr anchor="b">
            <a:normAutofit/>
          </a:bodyPr>
          <a:lstStyle/>
          <a:p>
            <a:r>
              <a:rPr lang="es-ES" sz="2400" b="1" dirty="0">
                <a:solidFill>
                  <a:schemeClr val="tx1"/>
                </a:solidFill>
              </a:rPr>
              <a:t>¿Quién está en el equipo y cuál es su papel?</a:t>
            </a:r>
            <a:br>
              <a:rPr lang="es-ES" sz="2400" b="1" dirty="0">
                <a:solidFill>
                  <a:schemeClr val="tx1"/>
                </a:solidFill>
              </a:rPr>
            </a:br>
            <a:r>
              <a:rPr lang="en-US" sz="1600" b="1" dirty="0">
                <a:solidFill>
                  <a:schemeClr val="tx1"/>
                </a:solidFill>
              </a:rPr>
              <a:t>(</a:t>
            </a:r>
            <a:r>
              <a:rPr lang="en-US" sz="1600" b="1" dirty="0" err="1">
                <a:solidFill>
                  <a:schemeClr val="tx1"/>
                </a:solidFill>
              </a:rPr>
              <a:t>Equipo</a:t>
            </a:r>
            <a:r>
              <a:rPr lang="en-US" sz="1600" b="1" dirty="0">
                <a:solidFill>
                  <a:schemeClr val="tx1"/>
                </a:solidFill>
              </a:rPr>
              <a:t> principal </a:t>
            </a:r>
            <a:r>
              <a:rPr lang="en-US" sz="1600" b="1" dirty="0" err="1">
                <a:solidFill>
                  <a:schemeClr val="tx1"/>
                </a:solidFill>
              </a:rPr>
              <a:t>en</a:t>
            </a:r>
            <a:r>
              <a:rPr lang="en-US" sz="1600" b="1" dirty="0">
                <a:solidFill>
                  <a:schemeClr val="tx1"/>
                </a:solidFill>
              </a:rPr>
              <a:t> los IEPs)</a:t>
            </a:r>
            <a:endParaRPr lang="en-US" sz="2400" dirty="0">
              <a:solidFill>
                <a:schemeClr val="tx1"/>
              </a:solidFill>
            </a:endParaRPr>
          </a:p>
        </p:txBody>
      </p:sp>
      <p:sp>
        <p:nvSpPr>
          <p:cNvPr id="3" name="Content Placeholder 2">
            <a:extLst>
              <a:ext uri="{FF2B5EF4-FFF2-40B4-BE49-F238E27FC236}">
                <a16:creationId xmlns:a16="http://schemas.microsoft.com/office/drawing/2014/main" id="{D2B5A0FA-5C1E-4114-B92B-B2E43A3B300A}"/>
              </a:ext>
            </a:extLst>
          </p:cNvPr>
          <p:cNvSpPr>
            <a:spLocks noGrp="1"/>
          </p:cNvSpPr>
          <p:nvPr>
            <p:ph idx="1"/>
          </p:nvPr>
        </p:nvSpPr>
        <p:spPr>
          <a:xfrm>
            <a:off x="1295401" y="2493774"/>
            <a:ext cx="3660057" cy="3382094"/>
          </a:xfrm>
        </p:spPr>
        <p:txBody>
          <a:bodyPr vert="horz" lIns="91440" tIns="45720" rIns="91440" bIns="45720" rtlCol="0">
            <a:normAutofit lnSpcReduction="10000"/>
          </a:bodyPr>
          <a:lstStyle/>
          <a:p>
            <a:pPr>
              <a:lnSpc>
                <a:spcPct val="90000"/>
              </a:lnSpc>
            </a:pPr>
            <a:r>
              <a:rPr lang="es-ES" sz="1100" b="1" dirty="0"/>
              <a:t>Padre o tutor legal</a:t>
            </a:r>
          </a:p>
          <a:p>
            <a:pPr>
              <a:lnSpc>
                <a:spcPct val="90000"/>
              </a:lnSpc>
            </a:pPr>
            <a:r>
              <a:rPr lang="es-ES" sz="1100" b="1" dirty="0"/>
              <a:t>Maestro de educación especial, generalmente el administrador de casos</a:t>
            </a:r>
          </a:p>
          <a:p>
            <a:pPr>
              <a:lnSpc>
                <a:spcPct val="90000"/>
              </a:lnSpc>
            </a:pPr>
            <a:r>
              <a:rPr lang="es-ES" sz="1100" b="1" dirty="0"/>
              <a:t>Estudiante (si corresponde)</a:t>
            </a:r>
          </a:p>
          <a:p>
            <a:pPr>
              <a:lnSpc>
                <a:spcPct val="90000"/>
              </a:lnSpc>
            </a:pPr>
            <a:r>
              <a:rPr lang="es-ES" sz="1100" b="1" dirty="0"/>
              <a:t>Profesor de educación general (aula en primaria o profesor de clase básica secundaria)</a:t>
            </a:r>
          </a:p>
          <a:p>
            <a:pPr>
              <a:lnSpc>
                <a:spcPct val="90000"/>
              </a:lnSpc>
            </a:pPr>
            <a:r>
              <a:rPr lang="es-ES" sz="1100" b="1" dirty="0"/>
              <a:t>Representante del distrito (LEA – Agencia de Educación Local)–</a:t>
            </a:r>
          </a:p>
          <a:p>
            <a:pPr>
              <a:lnSpc>
                <a:spcPct val="90000"/>
              </a:lnSpc>
            </a:pPr>
            <a:r>
              <a:rPr lang="es-ES" sz="1100" b="1" dirty="0"/>
              <a:t>Por lo general, el director, el subdirector, el decano de estudiantes, el personal administrativo de educación especial de ISD</a:t>
            </a:r>
          </a:p>
          <a:p>
            <a:pPr>
              <a:lnSpc>
                <a:spcPct val="90000"/>
              </a:lnSpc>
            </a:pPr>
            <a:r>
              <a:rPr lang="es-ES" sz="1100" b="1" dirty="0"/>
              <a:t>Quién puede proporcionar o supervisar la provisión de instrucción especialmente diseñada</a:t>
            </a:r>
          </a:p>
          <a:p>
            <a:pPr>
              <a:lnSpc>
                <a:spcPct val="90000"/>
              </a:lnSpc>
            </a:pPr>
            <a:r>
              <a:rPr lang="es-ES" sz="1100" b="1" dirty="0"/>
              <a:t>Quién tiene conocimiento sobre el plan de estudios general y la disponibilidad de recursos dentro del distrito</a:t>
            </a:r>
            <a:endParaRPr lang="en-US" sz="1050" b="1" dirty="0"/>
          </a:p>
          <a:p>
            <a:pPr marL="0" indent="0" algn="ctr">
              <a:lnSpc>
                <a:spcPct val="90000"/>
              </a:lnSpc>
              <a:buNone/>
            </a:pPr>
            <a:r>
              <a:rPr lang="en-US" sz="1100" dirty="0"/>
              <a:t>	</a:t>
            </a:r>
          </a:p>
        </p:txBody>
      </p:sp>
      <p:pic>
        <p:nvPicPr>
          <p:cNvPr id="4" name="Picture 4" descr="Table&#10;&#10;Description automatically generated">
            <a:extLst>
              <a:ext uri="{FF2B5EF4-FFF2-40B4-BE49-F238E27FC236}">
                <a16:creationId xmlns:a16="http://schemas.microsoft.com/office/drawing/2014/main" id="{5225CE78-D219-93D7-425E-6F89D9817149}"/>
              </a:ext>
            </a:extLst>
          </p:cNvPr>
          <p:cNvPicPr>
            <a:picLocks noChangeAspect="1"/>
          </p:cNvPicPr>
          <p:nvPr/>
        </p:nvPicPr>
        <p:blipFill rotWithShape="1">
          <a:blip r:embed="rId3"/>
          <a:srcRect r="11709" b="3"/>
          <a:stretch/>
        </p:blipFill>
        <p:spPr>
          <a:xfrm>
            <a:off x="5418668" y="982131"/>
            <a:ext cx="5469466" cy="4893735"/>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1383955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B4AC6990-0AEE-A309-3048-9947870ED851}"/>
              </a:ext>
            </a:extLst>
          </p:cNvPr>
          <p:cNvSpPr>
            <a:spLocks noGrp="1"/>
          </p:cNvSpPr>
          <p:nvPr>
            <p:ph type="title"/>
          </p:nvPr>
        </p:nvSpPr>
        <p:spPr>
          <a:xfrm>
            <a:off x="952108" y="954756"/>
            <a:ext cx="2730414" cy="4946003"/>
          </a:xfrm>
        </p:spPr>
        <p:txBody>
          <a:bodyPr>
            <a:normAutofit/>
          </a:bodyPr>
          <a:lstStyle/>
          <a:p>
            <a:r>
              <a:rPr lang="es-ES" dirty="0">
                <a:solidFill>
                  <a:srgbClr val="FFFFFF"/>
                </a:solidFill>
              </a:rPr>
              <a:t>Miembros adicionales del equipo del IEP</a:t>
            </a:r>
            <a:endParaRPr lang="en-US" dirty="0">
              <a:solidFill>
                <a:srgbClr val="FFFFFF"/>
              </a:solidFill>
            </a:endParaRP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01D20D0-F758-9E8F-C412-F1E11E190E4B}"/>
              </a:ext>
            </a:extLst>
          </p:cNvPr>
          <p:cNvSpPr>
            <a:spLocks noGrp="1"/>
          </p:cNvSpPr>
          <p:nvPr>
            <p:ph idx="1"/>
          </p:nvPr>
        </p:nvSpPr>
        <p:spPr>
          <a:xfrm>
            <a:off x="4948435" y="675864"/>
            <a:ext cx="6949425" cy="5423286"/>
          </a:xfrm>
        </p:spPr>
        <p:txBody>
          <a:bodyPr vert="horz" lIns="91440" tIns="45720" rIns="91440" bIns="45720" rtlCol="0" anchor="ctr">
            <a:noAutofit/>
          </a:bodyPr>
          <a:lstStyle/>
          <a:p>
            <a:pPr>
              <a:lnSpc>
                <a:spcPct val="90000"/>
              </a:lnSpc>
            </a:pPr>
            <a:r>
              <a:rPr lang="es-ES" sz="2000" b="1" dirty="0">
                <a:solidFill>
                  <a:schemeClr val="tx1"/>
                </a:solidFill>
                <a:ea typeface="+mj-lt"/>
                <a:cs typeface="+mj-lt"/>
              </a:rPr>
              <a:t>Individuo que pueda interpretar los resultados de la evaluación y las implicaciones educativas relacionadas (el estudiante puede tener varios especialistas como equipo de apoyo)</a:t>
            </a:r>
          </a:p>
          <a:p>
            <a:pPr>
              <a:lnSpc>
                <a:spcPct val="90000"/>
              </a:lnSpc>
            </a:pPr>
            <a:r>
              <a:rPr lang="es-ES" sz="2000" b="1" dirty="0">
                <a:solidFill>
                  <a:schemeClr val="tx1"/>
                </a:solidFill>
                <a:ea typeface="+mj-lt"/>
                <a:cs typeface="+mj-lt"/>
              </a:rPr>
              <a:t>Psicólogo de la escuela</a:t>
            </a:r>
          </a:p>
          <a:p>
            <a:pPr>
              <a:lnSpc>
                <a:spcPct val="90000"/>
              </a:lnSpc>
            </a:pPr>
            <a:r>
              <a:rPr lang="es-ES" sz="2000" b="1" dirty="0">
                <a:solidFill>
                  <a:schemeClr val="tx1"/>
                </a:solidFill>
                <a:ea typeface="+mj-lt"/>
                <a:cs typeface="+mj-lt"/>
              </a:rPr>
              <a:t>Terapeuta ocupacional</a:t>
            </a:r>
          </a:p>
          <a:p>
            <a:pPr>
              <a:lnSpc>
                <a:spcPct val="90000"/>
              </a:lnSpc>
            </a:pPr>
            <a:r>
              <a:rPr lang="es-ES" sz="2000" b="1" dirty="0">
                <a:solidFill>
                  <a:schemeClr val="tx1"/>
                </a:solidFill>
                <a:ea typeface="+mj-lt"/>
                <a:cs typeface="+mj-lt"/>
              </a:rPr>
              <a:t>Patólogo del habla y lenguaje</a:t>
            </a:r>
          </a:p>
          <a:p>
            <a:pPr>
              <a:lnSpc>
                <a:spcPct val="90000"/>
              </a:lnSpc>
            </a:pPr>
            <a:r>
              <a:rPr lang="es-ES" sz="2000" b="1" dirty="0">
                <a:solidFill>
                  <a:schemeClr val="tx1"/>
                </a:solidFill>
                <a:ea typeface="+mj-lt"/>
                <a:cs typeface="+mj-lt"/>
              </a:rPr>
              <a:t>Fisioterapeuta</a:t>
            </a:r>
          </a:p>
          <a:p>
            <a:pPr>
              <a:lnSpc>
                <a:spcPct val="90000"/>
              </a:lnSpc>
            </a:pPr>
            <a:r>
              <a:rPr lang="es-ES" sz="2000" b="1" dirty="0">
                <a:solidFill>
                  <a:schemeClr val="tx1"/>
                </a:solidFill>
                <a:ea typeface="+mj-lt"/>
                <a:cs typeface="+mj-lt"/>
              </a:rPr>
              <a:t>Especialista en comportamiento</a:t>
            </a:r>
          </a:p>
          <a:p>
            <a:pPr>
              <a:lnSpc>
                <a:spcPct val="90000"/>
              </a:lnSpc>
            </a:pPr>
            <a:r>
              <a:rPr lang="es-ES" sz="2000" b="1" dirty="0">
                <a:solidFill>
                  <a:schemeClr val="tx1"/>
                </a:solidFill>
                <a:ea typeface="+mj-lt"/>
                <a:cs typeface="+mj-lt"/>
              </a:rPr>
              <a:t>Otras personas, a discreción de los padres o del distrito, que tengan conocimiento o experiencia especial con respecto a su estudiante, incluido el personal de servicios relacionados</a:t>
            </a:r>
          </a:p>
          <a:p>
            <a:pPr>
              <a:lnSpc>
                <a:spcPct val="90000"/>
              </a:lnSpc>
            </a:pPr>
            <a:r>
              <a:rPr lang="es-ES" sz="2000" b="1" dirty="0">
                <a:solidFill>
                  <a:schemeClr val="tx1"/>
                </a:solidFill>
                <a:ea typeface="+mj-lt"/>
                <a:cs typeface="+mj-lt"/>
              </a:rPr>
              <a:t>Los padres pueden traer a alguien (amigo, defensor, persona de ARC o miembro de la familia) a la reunión (infórmele a la escuela si va a traer un abogado).</a:t>
            </a:r>
          </a:p>
          <a:p>
            <a:pPr>
              <a:lnSpc>
                <a:spcPct val="90000"/>
              </a:lnSpc>
            </a:pPr>
            <a:r>
              <a:rPr lang="es-ES" sz="2000" b="1" dirty="0">
                <a:solidFill>
                  <a:schemeClr val="tx1"/>
                </a:solidFill>
                <a:ea typeface="+mj-lt"/>
                <a:cs typeface="+mj-lt"/>
              </a:rPr>
              <a:t>Intérprete según corresponda, sin costo para la familia, intérprete profesional contratado por el ISD. (puede agregar una nota en el IEP de que el padre desea que toda la comunicación se realice en su idioma preferido)</a:t>
            </a:r>
            <a:endParaRPr lang="en-US" sz="2000" b="1" dirty="0"/>
          </a:p>
        </p:txBody>
      </p:sp>
    </p:spTree>
    <p:extLst>
      <p:ext uri="{BB962C8B-B14F-4D97-AF65-F5344CB8AC3E}">
        <p14:creationId xmlns:p14="http://schemas.microsoft.com/office/powerpoint/2010/main" val="2246691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B888AD-A2B8-495F-AF7F-10002044292F}"/>
              </a:ext>
            </a:extLst>
          </p:cNvPr>
          <p:cNvSpPr>
            <a:spLocks noGrp="1"/>
          </p:cNvSpPr>
          <p:nvPr>
            <p:ph type="title"/>
          </p:nvPr>
        </p:nvSpPr>
        <p:spPr>
          <a:xfrm>
            <a:off x="804421" y="796374"/>
            <a:ext cx="10583158" cy="880027"/>
          </a:xfrm>
        </p:spPr>
        <p:txBody>
          <a:bodyPr>
            <a:normAutofit fontScale="90000"/>
          </a:bodyPr>
          <a:lstStyle/>
          <a:p>
            <a:r>
              <a:rPr lang="en-US" sz="5400" b="1" dirty="0" err="1">
                <a:solidFill>
                  <a:srgbClr val="FFFFFF"/>
                </a:solidFill>
              </a:rPr>
              <a:t>Equipo</a:t>
            </a:r>
            <a:r>
              <a:rPr lang="en-US" sz="5400" b="1" dirty="0">
                <a:solidFill>
                  <a:srgbClr val="FFFFFF"/>
                </a:solidFill>
              </a:rPr>
              <a:t> IEP</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AD01CD-F4C9-4115-97CA-80FF5458189D}"/>
              </a:ext>
            </a:extLst>
          </p:cNvPr>
          <p:cNvSpPr>
            <a:spLocks noGrp="1"/>
          </p:cNvSpPr>
          <p:nvPr>
            <p:ph idx="1"/>
          </p:nvPr>
        </p:nvSpPr>
        <p:spPr>
          <a:xfrm>
            <a:off x="1295401" y="2612256"/>
            <a:ext cx="9991488" cy="3960563"/>
          </a:xfrm>
        </p:spPr>
        <p:txBody>
          <a:bodyPr vert="horz" lIns="91440" tIns="45720" rIns="91440" bIns="45720" rtlCol="0">
            <a:normAutofit fontScale="92500"/>
          </a:bodyPr>
          <a:lstStyle/>
          <a:p>
            <a:r>
              <a:rPr lang="es-ES" sz="2800" b="1" dirty="0"/>
              <a:t>Se reúne al menos una vez al año</a:t>
            </a:r>
          </a:p>
          <a:p>
            <a:r>
              <a:rPr lang="es-ES" sz="2800" b="1" dirty="0"/>
              <a:t>Los padres pueden enviar un correo electrónico para solicitar una reunión adicional en cualquier momento. Si el distrito escolar niega la reunión, debe proporcionar un </a:t>
            </a:r>
            <a:r>
              <a:rPr lang="es-ES" sz="2800" b="1" dirty="0">
                <a:solidFill>
                  <a:srgbClr val="92D050"/>
                </a:solidFill>
                <a:hlinkClick r:id="rId3">
                  <a:extLst>
                    <a:ext uri="{A12FA001-AC4F-418D-AE19-62706E023703}">
                      <ahyp:hlinkClr xmlns:ahyp="http://schemas.microsoft.com/office/drawing/2018/hyperlinkcolor" val="tx"/>
                    </a:ext>
                  </a:extLst>
                </a:hlinkClick>
              </a:rPr>
              <a:t>aviso por escrito de rechazo</a:t>
            </a:r>
            <a:r>
              <a:rPr lang="es-ES" sz="2800" b="1" dirty="0"/>
              <a:t>.</a:t>
            </a:r>
          </a:p>
          <a:p>
            <a:r>
              <a:rPr lang="es-ES" sz="2800" b="1" dirty="0"/>
              <a:t>La reunión del equipo del IEP puede ser un grupo grande (más de 10 miembros del personal escolar).</a:t>
            </a:r>
          </a:p>
          <a:p>
            <a:r>
              <a:rPr lang="es-ES" sz="2800" b="1" dirty="0"/>
              <a:t>El IEP se puede actualizar entre las reuniones anuales del IEP según las necesidades actuales de su hijo.</a:t>
            </a:r>
            <a:endParaRPr lang="en-US" sz="2800" b="1" dirty="0"/>
          </a:p>
        </p:txBody>
      </p:sp>
    </p:spTree>
    <p:extLst>
      <p:ext uri="{BB962C8B-B14F-4D97-AF65-F5344CB8AC3E}">
        <p14:creationId xmlns:p14="http://schemas.microsoft.com/office/powerpoint/2010/main" val="2669446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78CE4-8BC1-5EDA-4F73-1FE54AC87946}"/>
              </a:ext>
            </a:extLst>
          </p:cNvPr>
          <p:cNvSpPr>
            <a:spLocks noGrp="1"/>
          </p:cNvSpPr>
          <p:nvPr>
            <p:ph type="title"/>
          </p:nvPr>
        </p:nvSpPr>
        <p:spPr>
          <a:xfrm>
            <a:off x="1295402" y="982132"/>
            <a:ext cx="9601196" cy="1303867"/>
          </a:xfrm>
        </p:spPr>
        <p:txBody>
          <a:bodyPr>
            <a:normAutofit/>
          </a:bodyPr>
          <a:lstStyle/>
          <a:p>
            <a:r>
              <a:rPr lang="es-ES" sz="4800" b="1" dirty="0">
                <a:solidFill>
                  <a:srgbClr val="262626"/>
                </a:solidFill>
              </a:rPr>
              <a:t>¿Qué hace el equipo del IEP?</a:t>
            </a:r>
            <a:endParaRPr lang="en-US" sz="4800" b="1" dirty="0">
              <a:solidFill>
                <a:srgbClr val="262626"/>
              </a:solidFill>
            </a:endParaRPr>
          </a:p>
        </p:txBody>
      </p:sp>
      <p:graphicFrame>
        <p:nvGraphicFramePr>
          <p:cNvPr id="5" name="Content Placeholder 2">
            <a:extLst>
              <a:ext uri="{FF2B5EF4-FFF2-40B4-BE49-F238E27FC236}">
                <a16:creationId xmlns:a16="http://schemas.microsoft.com/office/drawing/2014/main" id="{BA36FD8B-1010-D1F4-7878-F1A01D09FED7}"/>
              </a:ext>
            </a:extLst>
          </p:cNvPr>
          <p:cNvGraphicFramePr>
            <a:graphicFrameLocks noGrp="1"/>
          </p:cNvGraphicFramePr>
          <p:nvPr>
            <p:ph idx="1"/>
            <p:extLst>
              <p:ext uri="{D42A27DB-BD31-4B8C-83A1-F6EECF244321}">
                <p14:modId xmlns:p14="http://schemas.microsoft.com/office/powerpoint/2010/main" val="779637086"/>
              </p:ext>
            </p:extLst>
          </p:nvPr>
        </p:nvGraphicFramePr>
        <p:xfrm>
          <a:off x="914400" y="1796654"/>
          <a:ext cx="10521172" cy="40736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2132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11FACCD-8B95-4879-B20F-26F41E8BC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9B2A7AA-2C45-40F0-B861-4EB9AA9F6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1"/>
          </a:solidFill>
          <a:ln>
            <a:noFill/>
          </a:ln>
          <a:effectLst>
            <a:innerShdw blurRad="63500" dist="508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45A2AF-CEE7-4003-931C-490EED7B0A00}"/>
              </a:ext>
            </a:extLst>
          </p:cNvPr>
          <p:cNvSpPr>
            <a:spLocks noGrp="1"/>
          </p:cNvSpPr>
          <p:nvPr>
            <p:ph type="title"/>
          </p:nvPr>
        </p:nvSpPr>
        <p:spPr>
          <a:xfrm>
            <a:off x="239026" y="685640"/>
            <a:ext cx="4449174" cy="5586984"/>
          </a:xfrm>
        </p:spPr>
        <p:txBody>
          <a:bodyPr>
            <a:normAutofit/>
          </a:bodyPr>
          <a:lstStyle/>
          <a:p>
            <a:r>
              <a:rPr lang="es-ES" sz="4600" b="1" dirty="0">
                <a:solidFill>
                  <a:srgbClr val="FFFFFF"/>
                </a:solidFill>
              </a:rPr>
              <a:t>Papel del padre/guardián en la reunión del IEP</a:t>
            </a:r>
            <a:endParaRPr lang="en-US" sz="4600" b="1" dirty="0">
              <a:solidFill>
                <a:srgbClr val="FFFFFF"/>
              </a:solidFill>
            </a:endParaRPr>
          </a:p>
        </p:txBody>
      </p:sp>
      <p:sp>
        <p:nvSpPr>
          <p:cNvPr id="12" name="Rectangle 11">
            <a:extLst>
              <a:ext uri="{FF2B5EF4-FFF2-40B4-BE49-F238E27FC236}">
                <a16:creationId xmlns:a16="http://schemas.microsoft.com/office/drawing/2014/main" id="{3CE3689C-E8F8-4542-8800-E68B764AF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746" y="0"/>
            <a:ext cx="7537704" cy="68580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56C04F2-113E-4603-865A-297B1D4A6E81}"/>
              </a:ext>
            </a:extLst>
          </p:cNvPr>
          <p:cNvSpPr>
            <a:spLocks noGrp="1"/>
          </p:cNvSpPr>
          <p:nvPr>
            <p:ph idx="1"/>
          </p:nvPr>
        </p:nvSpPr>
        <p:spPr>
          <a:xfrm>
            <a:off x="5010214" y="412889"/>
            <a:ext cx="6734842" cy="6131919"/>
          </a:xfrm>
        </p:spPr>
        <p:txBody>
          <a:bodyPr vert="horz" lIns="91440" tIns="45720" rIns="91440" bIns="45720" rtlCol="0" anchor="ctr">
            <a:normAutofit lnSpcReduction="10000"/>
          </a:bodyPr>
          <a:lstStyle/>
          <a:p>
            <a:pPr>
              <a:lnSpc>
                <a:spcPct val="90000"/>
              </a:lnSpc>
            </a:pPr>
            <a:r>
              <a:rPr lang="es-ES" b="1" dirty="0">
                <a:solidFill>
                  <a:schemeClr val="bg1"/>
                </a:solidFill>
                <a:cs typeface="Calibri"/>
              </a:rPr>
              <a:t>Parte del equipo del IEP que toma decisiones con respecto a su hijo.</a:t>
            </a:r>
          </a:p>
          <a:p>
            <a:pPr>
              <a:lnSpc>
                <a:spcPct val="90000"/>
              </a:lnSpc>
            </a:pPr>
            <a:r>
              <a:rPr lang="es-ES" b="1" dirty="0">
                <a:solidFill>
                  <a:schemeClr val="bg1"/>
                </a:solidFill>
                <a:cs typeface="Calibri"/>
              </a:rPr>
              <a:t>Abogar, compartir, participar en la discusión y toma de decisiones</a:t>
            </a:r>
          </a:p>
          <a:p>
            <a:pPr>
              <a:lnSpc>
                <a:spcPct val="90000"/>
              </a:lnSpc>
            </a:pPr>
            <a:r>
              <a:rPr lang="es-ES" b="1" dirty="0">
                <a:solidFill>
                  <a:schemeClr val="bg1"/>
                </a:solidFill>
                <a:cs typeface="Calibri"/>
              </a:rPr>
              <a:t>Haga preguntas sobre IEP, datos u otros aspectos de la reunión.</a:t>
            </a:r>
          </a:p>
          <a:p>
            <a:pPr>
              <a:lnSpc>
                <a:spcPct val="90000"/>
              </a:lnSpc>
            </a:pPr>
            <a:r>
              <a:rPr lang="es-ES" b="1" dirty="0">
                <a:solidFill>
                  <a:schemeClr val="bg1"/>
                </a:solidFill>
                <a:cs typeface="Calibri"/>
              </a:rPr>
              <a:t>No es un participante pasivo</a:t>
            </a:r>
          </a:p>
          <a:p>
            <a:pPr>
              <a:lnSpc>
                <a:spcPct val="90000"/>
              </a:lnSpc>
            </a:pPr>
            <a:r>
              <a:rPr lang="es-ES" b="1" dirty="0">
                <a:solidFill>
                  <a:schemeClr val="bg1"/>
                </a:solidFill>
                <a:cs typeface="Calibri"/>
              </a:rPr>
              <a:t>Tome notas (o solicite una copia de las notas al final de la reunión) sobre las sugerencias o cambios que se realizaron para que usted (padre) pueda compararlo con el IEP actualizado final</a:t>
            </a:r>
          </a:p>
          <a:p>
            <a:pPr>
              <a:lnSpc>
                <a:spcPct val="90000"/>
              </a:lnSpc>
            </a:pPr>
            <a:r>
              <a:rPr lang="es-ES" b="1" dirty="0">
                <a:solidFill>
                  <a:schemeClr val="bg1"/>
                </a:solidFill>
                <a:cs typeface="Calibri"/>
              </a:rPr>
              <a:t>Venga preparado para compartir lo que está viendo en el progreso de su hijo, sus pensamientos y sugerencias.</a:t>
            </a:r>
          </a:p>
          <a:p>
            <a:pPr>
              <a:lnSpc>
                <a:spcPct val="90000"/>
              </a:lnSpc>
            </a:pPr>
            <a:r>
              <a:rPr lang="es-ES" b="1" dirty="0">
                <a:solidFill>
                  <a:schemeClr val="bg1"/>
                </a:solidFill>
                <a:cs typeface="Calibri"/>
              </a:rPr>
              <a:t>Venga preparado con preguntas para el personal de la escuela.</a:t>
            </a:r>
            <a:endParaRPr lang="en-US" dirty="0">
              <a:solidFill>
                <a:schemeClr val="bg1"/>
              </a:solidFill>
              <a:cs typeface="Calibri"/>
            </a:endParaRPr>
          </a:p>
        </p:txBody>
      </p:sp>
      <p:sp>
        <p:nvSpPr>
          <p:cNvPr id="14" name="Rectangle 13">
            <a:extLst>
              <a:ext uri="{FF2B5EF4-FFF2-40B4-BE49-F238E27FC236}">
                <a16:creationId xmlns:a16="http://schemas.microsoft.com/office/drawing/2014/main" id="{52467CA7-F767-4582-9BB7-0B1AF75DF7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310" y="320040"/>
            <a:ext cx="6894576" cy="6217920"/>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694614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D78F3B-3471-4D34-9EDA-027771283D53}"/>
              </a:ext>
            </a:extLst>
          </p:cNvPr>
          <p:cNvSpPr>
            <a:spLocks noGrp="1"/>
          </p:cNvSpPr>
          <p:nvPr>
            <p:ph type="title"/>
          </p:nvPr>
        </p:nvSpPr>
        <p:spPr>
          <a:xfrm>
            <a:off x="804421" y="796374"/>
            <a:ext cx="10583158" cy="880027"/>
          </a:xfrm>
        </p:spPr>
        <p:txBody>
          <a:bodyPr>
            <a:normAutofit/>
          </a:bodyPr>
          <a:lstStyle/>
          <a:p>
            <a:r>
              <a:rPr lang="es-ES" sz="4800" b="1" dirty="0">
                <a:solidFill>
                  <a:srgbClr val="FFFFFF"/>
                </a:solidFill>
              </a:rPr>
              <a:t>Padre/Guardian en la reunión</a:t>
            </a:r>
            <a:endParaRPr lang="en-US" sz="4800" b="1" dirty="0">
              <a:solidFill>
                <a:srgbClr val="FFFFFF"/>
              </a:solidFill>
            </a:endParaRP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E10A33C-FD8F-4912-BD29-0300E63A8F8D}"/>
              </a:ext>
            </a:extLst>
          </p:cNvPr>
          <p:cNvSpPr>
            <a:spLocks noGrp="1"/>
          </p:cNvSpPr>
          <p:nvPr>
            <p:ph idx="1"/>
          </p:nvPr>
        </p:nvSpPr>
        <p:spPr>
          <a:xfrm>
            <a:off x="683796" y="2451835"/>
            <a:ext cx="10894589" cy="4516901"/>
          </a:xfrm>
        </p:spPr>
        <p:txBody>
          <a:bodyPr vert="horz" lIns="91440" tIns="45720" rIns="91440" bIns="45720" rtlCol="0">
            <a:normAutofit/>
          </a:bodyPr>
          <a:lstStyle/>
          <a:p>
            <a:pPr>
              <a:lnSpc>
                <a:spcPct val="90000"/>
              </a:lnSpc>
            </a:pPr>
            <a:r>
              <a:rPr lang="es-ES" sz="2000" b="1" dirty="0"/>
              <a:t>La escuela trabajará con usted en un horario de reunión acordado mutuamente a partir de al menos 1 mes de anticipación. (nuevo cambio de ISD basado en los comentarios de los padres)</a:t>
            </a:r>
          </a:p>
          <a:p>
            <a:pPr>
              <a:lnSpc>
                <a:spcPct val="90000"/>
              </a:lnSpc>
            </a:pPr>
            <a:r>
              <a:rPr lang="es-ES" sz="2000" b="1" dirty="0"/>
              <a:t>Recibirá una solicitud de aporte de los padres con al menos 5 días de anticipación para garantizar que tenga la oportunidad de proporcionar comentarios.</a:t>
            </a:r>
          </a:p>
          <a:p>
            <a:pPr>
              <a:lnSpc>
                <a:spcPct val="90000"/>
              </a:lnSpc>
            </a:pPr>
            <a:r>
              <a:rPr lang="es-ES" sz="2000" b="1" dirty="0"/>
              <a:t>El borrador del IEP se enviará como mínimo 5 días antes de la reunión del IEP.</a:t>
            </a:r>
          </a:p>
          <a:p>
            <a:pPr>
              <a:lnSpc>
                <a:spcPct val="90000"/>
              </a:lnSpc>
            </a:pPr>
            <a:r>
              <a:rPr lang="es-ES" sz="2000" b="1" dirty="0"/>
              <a:t>La reunión es a una hora y lugar acordados mutuamente dentro del día escolar. El personal colaborará en un día/hora (horario de oficina de la escuela) que funcione dentro del marco de tiempo.</a:t>
            </a:r>
          </a:p>
          <a:p>
            <a:pPr>
              <a:lnSpc>
                <a:spcPct val="90000"/>
              </a:lnSpc>
            </a:pPr>
            <a:r>
              <a:rPr lang="es-ES" sz="2000" b="1" dirty="0"/>
              <a:t>Si los padres no pueden asistir en persona, se acepta una videoconferencia o una conferencia telefónica para garantizar la participación de los padres/tutores.</a:t>
            </a:r>
          </a:p>
          <a:p>
            <a:pPr>
              <a:lnSpc>
                <a:spcPct val="90000"/>
              </a:lnSpc>
            </a:pPr>
            <a:r>
              <a:rPr lang="es-ES" sz="2000" b="1" dirty="0"/>
              <a:t>Si desea un intérprete, informe al personal al menos 3 días antes de la reunión.</a:t>
            </a:r>
            <a:endParaRPr lang="en-US" sz="2000" b="1" dirty="0">
              <a:cs typeface="Calibri" panose="020F0502020204030204"/>
            </a:endParaRPr>
          </a:p>
        </p:txBody>
      </p:sp>
    </p:spTree>
    <p:extLst>
      <p:ext uri="{BB962C8B-B14F-4D97-AF65-F5344CB8AC3E}">
        <p14:creationId xmlns:p14="http://schemas.microsoft.com/office/powerpoint/2010/main" val="4280359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CAF0D2C-6B46-B55B-2CFA-DBC25CDC6DD5}"/>
              </a:ext>
            </a:extLst>
          </p:cNvPr>
          <p:cNvSpPr>
            <a:spLocks noGrp="1"/>
          </p:cNvSpPr>
          <p:nvPr>
            <p:ph type="title"/>
          </p:nvPr>
        </p:nvSpPr>
        <p:spPr>
          <a:xfrm>
            <a:off x="952108" y="954756"/>
            <a:ext cx="2730414" cy="4946003"/>
          </a:xfrm>
        </p:spPr>
        <p:txBody>
          <a:bodyPr>
            <a:normAutofit/>
          </a:bodyPr>
          <a:lstStyle/>
          <a:p>
            <a:r>
              <a:rPr lang="es-ES" b="1" dirty="0">
                <a:solidFill>
                  <a:srgbClr val="FFFFFF"/>
                </a:solidFill>
              </a:rPr>
              <a:t>Al llegar a la reunión del IEP</a:t>
            </a:r>
            <a:endParaRPr lang="en-US" b="1" dirty="0">
              <a:solidFill>
                <a:srgbClr val="FFFFFF"/>
              </a:solidFill>
            </a:endParaRP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C705DAC-B4ED-2232-3031-3F94E1192A98}"/>
              </a:ext>
            </a:extLst>
          </p:cNvPr>
          <p:cNvSpPr>
            <a:spLocks noGrp="1"/>
          </p:cNvSpPr>
          <p:nvPr>
            <p:ph idx="1"/>
          </p:nvPr>
        </p:nvSpPr>
        <p:spPr>
          <a:xfrm>
            <a:off x="4804229" y="640347"/>
            <a:ext cx="6891913" cy="5746862"/>
          </a:xfrm>
        </p:spPr>
        <p:txBody>
          <a:bodyPr vert="horz" lIns="91440" tIns="45720" rIns="91440" bIns="45720" rtlCol="0" anchor="ctr">
            <a:normAutofit fontScale="92500" lnSpcReduction="10000"/>
          </a:bodyPr>
          <a:lstStyle/>
          <a:p>
            <a:pPr>
              <a:lnSpc>
                <a:spcPct val="90000"/>
              </a:lnSpc>
              <a:buClr>
                <a:srgbClr val="8AD0D6"/>
              </a:buClr>
            </a:pPr>
            <a:r>
              <a:rPr lang="es-ES" b="1" dirty="0">
                <a:ea typeface="+mj-lt"/>
                <a:cs typeface="+mj-lt"/>
              </a:rPr>
              <a:t>Considere la hora de la reunión, si es después de la escuela, trate de llegar 15 minutos antes para que pueda evitar el tráfico para recoger a los estudiantes.</a:t>
            </a:r>
          </a:p>
          <a:p>
            <a:pPr>
              <a:lnSpc>
                <a:spcPct val="90000"/>
              </a:lnSpc>
              <a:buClr>
                <a:srgbClr val="8AD0D6"/>
              </a:buClr>
            </a:pPr>
            <a:r>
              <a:rPr lang="es-ES" b="1" dirty="0">
                <a:ea typeface="+mj-lt"/>
                <a:cs typeface="+mj-lt"/>
              </a:rPr>
              <a:t>Regístrese con el personal de la oficina</a:t>
            </a:r>
          </a:p>
          <a:p>
            <a:pPr>
              <a:lnSpc>
                <a:spcPct val="90000"/>
              </a:lnSpc>
              <a:buClr>
                <a:srgbClr val="8AD0D6"/>
              </a:buClr>
            </a:pPr>
            <a:r>
              <a:rPr lang="es-ES" b="1" dirty="0">
                <a:ea typeface="+mj-lt"/>
                <a:cs typeface="+mj-lt"/>
              </a:rPr>
              <a:t>Conozca el nombre del personal que dirige la reunión.</a:t>
            </a:r>
          </a:p>
          <a:p>
            <a:pPr>
              <a:lnSpc>
                <a:spcPct val="90000"/>
              </a:lnSpc>
              <a:buClr>
                <a:srgbClr val="8AD0D6"/>
              </a:buClr>
            </a:pPr>
            <a:r>
              <a:rPr lang="es-ES" b="1" dirty="0">
                <a:ea typeface="+mj-lt"/>
                <a:cs typeface="+mj-lt"/>
              </a:rPr>
              <a:t>Infórmele a la recepcionista el nombre del personal con el que se reunirá (será la persona que le envíe el formulario de aportes de los padres)</a:t>
            </a:r>
          </a:p>
          <a:p>
            <a:pPr>
              <a:lnSpc>
                <a:spcPct val="90000"/>
              </a:lnSpc>
              <a:buClr>
                <a:srgbClr val="8AD0D6"/>
              </a:buClr>
            </a:pPr>
            <a:r>
              <a:rPr lang="es-ES" b="1" dirty="0">
                <a:ea typeface="+mj-lt"/>
                <a:cs typeface="+mj-lt"/>
              </a:rPr>
              <a:t>Tenga algo para tomar notas durante la reunión.</a:t>
            </a:r>
          </a:p>
          <a:p>
            <a:pPr>
              <a:lnSpc>
                <a:spcPct val="90000"/>
              </a:lnSpc>
              <a:buClr>
                <a:srgbClr val="8AD0D6"/>
              </a:buClr>
            </a:pPr>
            <a:r>
              <a:rPr lang="es-ES" b="1" dirty="0">
                <a:ea typeface="+mj-lt"/>
                <a:cs typeface="+mj-lt"/>
              </a:rPr>
              <a:t>Tenga disponible una copia de su documento de entrada de los padres: opcional (Sugerencia: téngalo disponible en su teléfono)</a:t>
            </a:r>
          </a:p>
          <a:p>
            <a:pPr>
              <a:lnSpc>
                <a:spcPct val="90000"/>
              </a:lnSpc>
              <a:buClr>
                <a:srgbClr val="8AD0D6"/>
              </a:buClr>
            </a:pPr>
            <a:r>
              <a:rPr lang="es-ES" b="1" dirty="0">
                <a:ea typeface="+mj-lt"/>
                <a:cs typeface="+mj-lt"/>
              </a:rPr>
              <a:t>Traiga una lista de preguntas para el personal con respecto al borrador del IEP: preguntas que pueda tener, notas que haya tomado o sugerencias que tenga para cambios.</a:t>
            </a:r>
            <a:endParaRPr lang="en-US" b="1" dirty="0"/>
          </a:p>
        </p:txBody>
      </p:sp>
    </p:spTree>
    <p:extLst>
      <p:ext uri="{BB962C8B-B14F-4D97-AF65-F5344CB8AC3E}">
        <p14:creationId xmlns:p14="http://schemas.microsoft.com/office/powerpoint/2010/main" val="1129927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0083F3-7C35-819F-BEA2-857D6456CE92}"/>
              </a:ext>
            </a:extLst>
          </p:cNvPr>
          <p:cNvSpPr>
            <a:spLocks noGrp="1"/>
          </p:cNvSpPr>
          <p:nvPr>
            <p:ph type="title"/>
          </p:nvPr>
        </p:nvSpPr>
        <p:spPr>
          <a:xfrm>
            <a:off x="804421" y="796374"/>
            <a:ext cx="10583158" cy="880027"/>
          </a:xfrm>
        </p:spPr>
        <p:txBody>
          <a:bodyPr>
            <a:normAutofit/>
          </a:bodyPr>
          <a:lstStyle/>
          <a:p>
            <a:r>
              <a:rPr lang="es-ES" b="1" dirty="0">
                <a:solidFill>
                  <a:srgbClr val="FFFFFF"/>
                </a:solidFill>
              </a:rPr>
              <a:t>¿Cómo es la agenda de una reunión?</a:t>
            </a:r>
            <a:endParaRPr lang="en-US" b="1" dirty="0">
              <a:solidFill>
                <a:srgbClr val="FFFFFF"/>
              </a:solidFill>
            </a:endParaRP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C7A4C3F-9D98-8DD7-511A-2268DFD4438D}"/>
              </a:ext>
            </a:extLst>
          </p:cNvPr>
          <p:cNvSpPr>
            <a:spLocks noGrp="1"/>
          </p:cNvSpPr>
          <p:nvPr>
            <p:ph idx="1"/>
          </p:nvPr>
        </p:nvSpPr>
        <p:spPr>
          <a:xfrm>
            <a:off x="1295401" y="2612256"/>
            <a:ext cx="9601196" cy="3263612"/>
          </a:xfrm>
        </p:spPr>
        <p:txBody>
          <a:bodyPr vert="horz" lIns="91440" tIns="45720" rIns="91440" bIns="45720" rtlCol="0" anchor="t">
            <a:noAutofit/>
          </a:bodyPr>
          <a:lstStyle/>
          <a:p>
            <a:pPr>
              <a:lnSpc>
                <a:spcPct val="90000"/>
              </a:lnSpc>
            </a:pPr>
            <a:r>
              <a:rPr lang="es-ES" sz="2800" b="1" dirty="0"/>
              <a:t>Bienvenido</a:t>
            </a:r>
          </a:p>
          <a:p>
            <a:pPr>
              <a:lnSpc>
                <a:spcPct val="90000"/>
              </a:lnSpc>
            </a:pPr>
            <a:r>
              <a:rPr lang="es-ES" sz="2800" b="1" dirty="0"/>
              <a:t>Introducciones</a:t>
            </a:r>
          </a:p>
          <a:p>
            <a:pPr>
              <a:lnSpc>
                <a:spcPct val="90000"/>
              </a:lnSpc>
            </a:pPr>
            <a:r>
              <a:rPr lang="es-ES" sz="2800" b="1" dirty="0"/>
              <a:t>Agenda</a:t>
            </a:r>
          </a:p>
          <a:p>
            <a:pPr>
              <a:lnSpc>
                <a:spcPct val="90000"/>
              </a:lnSpc>
            </a:pPr>
            <a:r>
              <a:rPr lang="es-ES" sz="2800" b="1" dirty="0"/>
              <a:t>Fortalezas y desafíos</a:t>
            </a:r>
          </a:p>
          <a:p>
            <a:pPr>
              <a:lnSpc>
                <a:spcPct val="90000"/>
              </a:lnSpc>
            </a:pPr>
            <a:r>
              <a:rPr lang="es-ES" sz="2800" b="1" dirty="0"/>
              <a:t>Entrada de los padres</a:t>
            </a:r>
          </a:p>
          <a:p>
            <a:pPr>
              <a:lnSpc>
                <a:spcPct val="90000"/>
              </a:lnSpc>
            </a:pPr>
            <a:r>
              <a:rPr lang="es-ES" sz="2800" b="1" dirty="0"/>
              <a:t>Revisión del IEP</a:t>
            </a:r>
          </a:p>
          <a:p>
            <a:pPr>
              <a:lnSpc>
                <a:spcPct val="90000"/>
              </a:lnSpc>
            </a:pPr>
            <a:r>
              <a:rPr lang="es-ES" sz="2800" b="1" dirty="0"/>
              <a:t>Cierre: preguntas, áreas de seguimiento</a:t>
            </a:r>
            <a:endParaRPr lang="en-US" sz="2800" b="1" dirty="0"/>
          </a:p>
        </p:txBody>
      </p:sp>
    </p:spTree>
    <p:extLst>
      <p:ext uri="{BB962C8B-B14F-4D97-AF65-F5344CB8AC3E}">
        <p14:creationId xmlns:p14="http://schemas.microsoft.com/office/powerpoint/2010/main" val="3182532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3A5BCF9-3268-AA72-A526-3751BB202B9A}"/>
              </a:ext>
            </a:extLst>
          </p:cNvPr>
          <p:cNvSpPr>
            <a:spLocks noGrp="1"/>
          </p:cNvSpPr>
          <p:nvPr>
            <p:ph type="title"/>
          </p:nvPr>
        </p:nvSpPr>
        <p:spPr>
          <a:xfrm>
            <a:off x="952108" y="954756"/>
            <a:ext cx="2730414" cy="4946003"/>
          </a:xfrm>
        </p:spPr>
        <p:txBody>
          <a:bodyPr>
            <a:normAutofit/>
          </a:bodyPr>
          <a:lstStyle/>
          <a:p>
            <a:r>
              <a:rPr lang="es-ES" b="1" dirty="0">
                <a:solidFill>
                  <a:srgbClr val="FFFFFF"/>
                </a:solidFill>
              </a:rPr>
              <a:t>El comienzo de la reunión</a:t>
            </a:r>
            <a:endParaRPr lang="en-US" b="1" dirty="0">
              <a:solidFill>
                <a:srgbClr val="FFFFFF"/>
              </a:solidFill>
            </a:endParaRP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9FD494-9683-B883-C8F0-C12E63CD3D5B}"/>
              </a:ext>
            </a:extLst>
          </p:cNvPr>
          <p:cNvSpPr>
            <a:spLocks noGrp="1"/>
          </p:cNvSpPr>
          <p:nvPr>
            <p:ph idx="1"/>
          </p:nvPr>
        </p:nvSpPr>
        <p:spPr>
          <a:xfrm>
            <a:off x="4654296" y="469900"/>
            <a:ext cx="7376066" cy="6298310"/>
          </a:xfrm>
        </p:spPr>
        <p:txBody>
          <a:bodyPr vert="horz" lIns="91440" tIns="45720" rIns="91440" bIns="45720" rtlCol="0" anchor="ctr">
            <a:normAutofit/>
          </a:bodyPr>
          <a:lstStyle/>
          <a:p>
            <a:pPr>
              <a:lnSpc>
                <a:spcPct val="90000"/>
              </a:lnSpc>
            </a:pPr>
            <a:r>
              <a:rPr lang="en-US" sz="2000" b="1" dirty="0" err="1"/>
              <a:t>Bienvenidos</a:t>
            </a:r>
            <a:endParaRPr lang="en-US" b="1" dirty="0"/>
          </a:p>
          <a:p>
            <a:pPr lvl="2">
              <a:lnSpc>
                <a:spcPct val="90000"/>
              </a:lnSpc>
              <a:buSzPct val="114999"/>
              <a:buFont typeface="Wingdings"/>
              <a:buChar char="Ø"/>
            </a:pPr>
            <a:r>
              <a:rPr lang="es-ES" b="1" dirty="0"/>
              <a:t>Cumplir con las expectativas, por ejemplo, cómo hacer preguntas e identificar a alguien que tome notas para la reunión.</a:t>
            </a:r>
          </a:p>
          <a:p>
            <a:pPr marL="914400" lvl="2" indent="0">
              <a:lnSpc>
                <a:spcPct val="90000"/>
              </a:lnSpc>
              <a:buSzPct val="114999"/>
              <a:buNone/>
            </a:pPr>
            <a:r>
              <a:rPr lang="es-ES" b="1" dirty="0"/>
              <a:t>Introducciones</a:t>
            </a:r>
          </a:p>
          <a:p>
            <a:pPr lvl="2">
              <a:lnSpc>
                <a:spcPct val="90000"/>
              </a:lnSpc>
              <a:buSzPct val="114999"/>
              <a:buFont typeface="Wingdings"/>
              <a:buChar char="Ø"/>
            </a:pPr>
            <a:r>
              <a:rPr lang="es-ES" b="1" dirty="0"/>
              <a:t>El equipo se presentará y recordará explicar su función.</a:t>
            </a:r>
          </a:p>
          <a:p>
            <a:pPr lvl="2">
              <a:lnSpc>
                <a:spcPct val="90000"/>
              </a:lnSpc>
              <a:buSzPct val="114999"/>
              <a:buFont typeface="Wingdings"/>
              <a:buChar char="Ø"/>
            </a:pPr>
            <a:r>
              <a:rPr lang="es-ES" b="1" dirty="0"/>
              <a:t>Está bien pedirle al personal que se presente cada vez que hablen si no los conoce a ellos o su función.</a:t>
            </a:r>
          </a:p>
          <a:p>
            <a:pPr marL="914400" lvl="2" indent="0">
              <a:lnSpc>
                <a:spcPct val="90000"/>
              </a:lnSpc>
              <a:buSzPct val="114999"/>
              <a:buNone/>
            </a:pPr>
            <a:r>
              <a:rPr lang="es-ES" b="1" dirty="0"/>
              <a:t>Revisión la Agenda</a:t>
            </a:r>
          </a:p>
          <a:p>
            <a:pPr lvl="2">
              <a:lnSpc>
                <a:spcPct val="90000"/>
              </a:lnSpc>
              <a:buSzPct val="114999"/>
              <a:buFont typeface="Wingdings"/>
              <a:buChar char="Ø"/>
            </a:pPr>
            <a:r>
              <a:rPr lang="es-ES" b="1" dirty="0"/>
              <a:t>Los padres pueden agregar elementos si es necesario a la agenda</a:t>
            </a:r>
          </a:p>
          <a:p>
            <a:pPr marL="914400" lvl="2" indent="0">
              <a:lnSpc>
                <a:spcPct val="90000"/>
              </a:lnSpc>
              <a:buSzPct val="114999"/>
              <a:buNone/>
            </a:pPr>
            <a:r>
              <a:rPr lang="es-ES" b="1" dirty="0"/>
              <a:t>Fortalezas y desafíos del estudiante.</a:t>
            </a:r>
          </a:p>
          <a:p>
            <a:pPr lvl="2">
              <a:lnSpc>
                <a:spcPct val="90000"/>
              </a:lnSpc>
              <a:buSzPct val="114999"/>
              <a:buFont typeface="Wingdings"/>
              <a:buChar char="Ø"/>
            </a:pPr>
            <a:r>
              <a:rPr lang="es-ES" b="1" dirty="0"/>
              <a:t>El personal compartirá</a:t>
            </a:r>
          </a:p>
          <a:p>
            <a:pPr lvl="2">
              <a:lnSpc>
                <a:spcPct val="90000"/>
              </a:lnSpc>
              <a:buSzPct val="114999"/>
              <a:buFont typeface="Wingdings"/>
              <a:buChar char="Ø"/>
            </a:pPr>
            <a:r>
              <a:rPr lang="es-ES" b="1" dirty="0"/>
              <a:t>Los padres son bienvenidos para agregar fortalezas y desafíos.</a:t>
            </a:r>
          </a:p>
          <a:p>
            <a:pPr lvl="2">
              <a:lnSpc>
                <a:spcPct val="90000"/>
              </a:lnSpc>
              <a:buSzPct val="114999"/>
              <a:buFont typeface="Wingdings"/>
              <a:buChar char="Ø"/>
            </a:pPr>
            <a:r>
              <a:rPr lang="es-ES" b="1" dirty="0"/>
              <a:t>Los estudiantes que asisten son bienvenidos para agregar fortalezas y desafíos.</a:t>
            </a:r>
            <a:endParaRPr lang="en-US" sz="2000" b="1" dirty="0"/>
          </a:p>
        </p:txBody>
      </p:sp>
    </p:spTree>
    <p:extLst>
      <p:ext uri="{BB962C8B-B14F-4D97-AF65-F5344CB8AC3E}">
        <p14:creationId xmlns:p14="http://schemas.microsoft.com/office/powerpoint/2010/main" val="3604842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7C4858-FAA3-4226-A856-193A01910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C1B503-0291-4E82-A65E-72D604D9F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F836C5-9601-4982-A121-CCA49BF7B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bg2"/>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0890301-B97A-4563-ACCA-DBA138E17D68}"/>
              </a:ext>
            </a:extLst>
          </p:cNvPr>
          <p:cNvSpPr>
            <a:spLocks noGrp="1"/>
          </p:cNvSpPr>
          <p:nvPr>
            <p:ph type="title"/>
          </p:nvPr>
        </p:nvSpPr>
        <p:spPr>
          <a:xfrm>
            <a:off x="800872" y="955998"/>
            <a:ext cx="3052552" cy="4946003"/>
          </a:xfrm>
        </p:spPr>
        <p:txBody>
          <a:bodyPr>
            <a:normAutofit fontScale="90000"/>
          </a:bodyPr>
          <a:lstStyle/>
          <a:p>
            <a:pPr>
              <a:lnSpc>
                <a:spcPct val="90000"/>
              </a:lnSpc>
            </a:pPr>
            <a:r>
              <a:rPr lang="es-ES" sz="4100" b="1" dirty="0">
                <a:solidFill>
                  <a:srgbClr val="FFFFFF"/>
                </a:solidFill>
                <a:cs typeface="Calibri Light"/>
              </a:rPr>
              <a:t>Siguiente paso: la reunión comenzará con las respuestas del documento de entrada de los padres</a:t>
            </a:r>
            <a:endParaRPr lang="en-US" sz="4100" b="1" dirty="0">
              <a:solidFill>
                <a:srgbClr val="FFFFFF"/>
              </a:solidFill>
              <a:cs typeface="Calibri Light"/>
            </a:endParaRPr>
          </a:p>
        </p:txBody>
      </p:sp>
      <p:sp>
        <p:nvSpPr>
          <p:cNvPr id="14" name="Rectangle 13">
            <a:extLst>
              <a:ext uri="{FF2B5EF4-FFF2-40B4-BE49-F238E27FC236}">
                <a16:creationId xmlns:a16="http://schemas.microsoft.com/office/drawing/2014/main" id="{46CD0D05-FF47-4ABB-841C-0600CADC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25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9F60C96-DFEA-4325-8468-E7C25DFA1107}"/>
              </a:ext>
            </a:extLst>
          </p:cNvPr>
          <p:cNvSpPr>
            <a:spLocks noGrp="1"/>
          </p:cNvSpPr>
          <p:nvPr>
            <p:ph idx="1"/>
          </p:nvPr>
        </p:nvSpPr>
        <p:spPr>
          <a:xfrm>
            <a:off x="4949834" y="870953"/>
            <a:ext cx="7044942" cy="5405968"/>
          </a:xfrm>
        </p:spPr>
        <p:txBody>
          <a:bodyPr vert="horz" lIns="91440" tIns="45720" rIns="91440" bIns="45720" rtlCol="0" anchor="ctr">
            <a:noAutofit/>
          </a:bodyPr>
          <a:lstStyle/>
          <a:p>
            <a:pPr marL="0" indent="0">
              <a:lnSpc>
                <a:spcPct val="90000"/>
              </a:lnSpc>
              <a:buNone/>
            </a:pPr>
            <a:r>
              <a:rPr lang="es-ES" sz="2000" dirty="0">
                <a:solidFill>
                  <a:schemeClr val="bg1"/>
                </a:solidFill>
                <a:ea typeface="+mn-lt"/>
                <a:cs typeface="+mn-lt"/>
              </a:rPr>
              <a:t>Al menos 5 días antes de la reunión, los padres deben completar el documento de aportes de los padres.</a:t>
            </a:r>
          </a:p>
          <a:p>
            <a:pPr marL="0" indent="0">
              <a:lnSpc>
                <a:spcPct val="90000"/>
              </a:lnSpc>
              <a:buNone/>
            </a:pPr>
            <a:r>
              <a:rPr lang="es-ES" sz="2000" dirty="0">
                <a:solidFill>
                  <a:schemeClr val="bg1"/>
                </a:solidFill>
                <a:ea typeface="+mn-lt"/>
                <a:cs typeface="+mn-lt"/>
              </a:rPr>
              <a:t>¿Qué información se puede compartir en el documento de entrada de los padres?</a:t>
            </a:r>
          </a:p>
          <a:p>
            <a:pPr marL="0" indent="0">
              <a:lnSpc>
                <a:spcPct val="90000"/>
              </a:lnSpc>
              <a:buNone/>
            </a:pPr>
            <a:r>
              <a:rPr lang="es-ES" sz="2000" dirty="0">
                <a:solidFill>
                  <a:schemeClr val="bg1"/>
                </a:solidFill>
                <a:ea typeface="+mn-lt"/>
                <a:cs typeface="+mn-lt"/>
              </a:rPr>
              <a:t>Cambios en el hogar (divorcio, pérdida, matrimonio, enfermedad)</a:t>
            </a:r>
          </a:p>
          <a:p>
            <a:pPr marL="0" indent="0">
              <a:lnSpc>
                <a:spcPct val="90000"/>
              </a:lnSpc>
              <a:buNone/>
            </a:pPr>
            <a:r>
              <a:rPr lang="es-ES" sz="2000" dirty="0">
                <a:solidFill>
                  <a:schemeClr val="bg1"/>
                </a:solidFill>
                <a:ea typeface="+mn-lt"/>
                <a:cs typeface="+mn-lt"/>
              </a:rPr>
              <a:t>Interés del niño en casa (lectura, juegos, pasatiempos)</a:t>
            </a:r>
          </a:p>
          <a:p>
            <a:pPr marL="0" indent="0">
              <a:lnSpc>
                <a:spcPct val="90000"/>
              </a:lnSpc>
              <a:buNone/>
            </a:pPr>
            <a:r>
              <a:rPr lang="es-ES" sz="2000" dirty="0">
                <a:solidFill>
                  <a:schemeClr val="bg1"/>
                </a:solidFill>
                <a:ea typeface="+mn-lt"/>
                <a:cs typeface="+mn-lt"/>
              </a:rPr>
              <a:t>Actualizaciones de salud del niño: cambios en la medicación</a:t>
            </a:r>
          </a:p>
          <a:p>
            <a:pPr marL="0" indent="0">
              <a:lnSpc>
                <a:spcPct val="90000"/>
              </a:lnSpc>
              <a:buNone/>
            </a:pPr>
            <a:r>
              <a:rPr lang="es-ES" sz="2000" dirty="0">
                <a:solidFill>
                  <a:schemeClr val="bg1"/>
                </a:solidFill>
                <a:ea typeface="+mn-lt"/>
                <a:cs typeface="+mn-lt"/>
              </a:rPr>
              <a:t>¿Cuáles son tus mayores preocupaciones en casa?</a:t>
            </a:r>
          </a:p>
          <a:p>
            <a:pPr marL="0" indent="0">
              <a:lnSpc>
                <a:spcPct val="90000"/>
              </a:lnSpc>
              <a:buNone/>
            </a:pPr>
            <a:r>
              <a:rPr lang="es-ES" sz="2000" dirty="0">
                <a:solidFill>
                  <a:schemeClr val="bg1"/>
                </a:solidFill>
                <a:ea typeface="+mn-lt"/>
                <a:cs typeface="+mn-lt"/>
              </a:rPr>
              <a:t>¿Qué esta funcionando en la escuela?</a:t>
            </a:r>
          </a:p>
          <a:p>
            <a:pPr marL="0" indent="0">
              <a:lnSpc>
                <a:spcPct val="90000"/>
              </a:lnSpc>
              <a:buNone/>
            </a:pPr>
            <a:r>
              <a:rPr lang="es-ES" sz="2000" dirty="0">
                <a:solidFill>
                  <a:schemeClr val="bg1"/>
                </a:solidFill>
                <a:ea typeface="+mn-lt"/>
                <a:cs typeface="+mn-lt"/>
              </a:rPr>
              <a:t>¿Qué esta funcionando  en casa?</a:t>
            </a:r>
          </a:p>
          <a:p>
            <a:pPr marL="0" indent="0">
              <a:lnSpc>
                <a:spcPct val="90000"/>
              </a:lnSpc>
              <a:buNone/>
            </a:pPr>
            <a:r>
              <a:rPr lang="es-ES" sz="2000" dirty="0">
                <a:solidFill>
                  <a:schemeClr val="bg1"/>
                </a:solidFill>
                <a:ea typeface="+mn-lt"/>
                <a:cs typeface="+mn-lt"/>
              </a:rPr>
              <a:t>¿Qué preocupaciones tienes?</a:t>
            </a:r>
          </a:p>
          <a:p>
            <a:pPr marL="0" indent="0">
              <a:lnSpc>
                <a:spcPct val="90000"/>
              </a:lnSpc>
              <a:buNone/>
            </a:pPr>
            <a:endParaRPr lang="es-ES" sz="2000" dirty="0">
              <a:solidFill>
                <a:schemeClr val="bg1"/>
              </a:solidFill>
              <a:ea typeface="+mn-lt"/>
              <a:cs typeface="+mn-lt"/>
            </a:endParaRPr>
          </a:p>
          <a:p>
            <a:pPr marL="0" indent="0">
              <a:lnSpc>
                <a:spcPct val="90000"/>
              </a:lnSpc>
              <a:buNone/>
            </a:pPr>
            <a:r>
              <a:rPr lang="es-ES" sz="2000" dirty="0">
                <a:solidFill>
                  <a:schemeClr val="bg1"/>
                </a:solidFill>
                <a:ea typeface="+mn-lt"/>
                <a:cs typeface="+mn-lt"/>
              </a:rPr>
              <a:t>Las respuestas de ustedes como padres se compartirán en la reunión.</a:t>
            </a:r>
          </a:p>
          <a:p>
            <a:pPr marL="0" indent="0">
              <a:lnSpc>
                <a:spcPct val="90000"/>
              </a:lnSpc>
              <a:buNone/>
            </a:pPr>
            <a:r>
              <a:rPr lang="es-ES" sz="2000" dirty="0">
                <a:solidFill>
                  <a:schemeClr val="bg1"/>
                </a:solidFill>
                <a:ea typeface="+mn-lt"/>
                <a:cs typeface="+mn-lt"/>
              </a:rPr>
              <a:t>Si no proporciona las respuestas en el documento de entrada de los padres, puede compartirlas en la reunión.</a:t>
            </a:r>
          </a:p>
          <a:p>
            <a:pPr marL="0" indent="0">
              <a:lnSpc>
                <a:spcPct val="90000"/>
              </a:lnSpc>
              <a:buNone/>
            </a:pPr>
            <a:r>
              <a:rPr lang="es-ES" sz="2000" dirty="0">
                <a:solidFill>
                  <a:schemeClr val="bg1"/>
                </a:solidFill>
                <a:ea typeface="+mn-lt"/>
                <a:cs typeface="+mn-lt"/>
              </a:rPr>
              <a:t>También tiene la oportunidad de hacer preguntas antes de la reunión si no tiene claro el plan del IEP.</a:t>
            </a:r>
            <a:endParaRPr lang="en-US" sz="1300" dirty="0">
              <a:solidFill>
                <a:schemeClr val="bg1"/>
              </a:solidFill>
              <a:cs typeface="Calibri"/>
            </a:endParaRPr>
          </a:p>
        </p:txBody>
      </p:sp>
    </p:spTree>
    <p:extLst>
      <p:ext uri="{BB962C8B-B14F-4D97-AF65-F5344CB8AC3E}">
        <p14:creationId xmlns:p14="http://schemas.microsoft.com/office/powerpoint/2010/main" val="3113606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69FBA78-6BA1-89FB-56A8-9487FBB007D7}"/>
              </a:ext>
            </a:extLst>
          </p:cNvPr>
          <p:cNvSpPr>
            <a:spLocks noGrp="1"/>
          </p:cNvSpPr>
          <p:nvPr>
            <p:ph type="title"/>
          </p:nvPr>
        </p:nvSpPr>
        <p:spPr>
          <a:xfrm>
            <a:off x="952108" y="954756"/>
            <a:ext cx="2730414" cy="4946003"/>
          </a:xfrm>
        </p:spPr>
        <p:txBody>
          <a:bodyPr>
            <a:normAutofit/>
          </a:bodyPr>
          <a:lstStyle/>
          <a:p>
            <a:r>
              <a:rPr lang="es-ES" dirty="0">
                <a:solidFill>
                  <a:srgbClr val="FFFFFF"/>
                </a:solidFill>
                <a:cs typeface="Calibri Light"/>
              </a:rPr>
              <a:t>Próximo paso: el personal revisará el IEP</a:t>
            </a:r>
            <a:endParaRPr lang="en-US" dirty="0">
              <a:solidFill>
                <a:srgbClr val="FFFFFF"/>
              </a:solidFill>
            </a:endParaRP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8A1E613-CC9D-0AD6-C83C-0E69907C8AB1}"/>
              </a:ext>
            </a:extLst>
          </p:cNvPr>
          <p:cNvSpPr>
            <a:spLocks noGrp="1"/>
          </p:cNvSpPr>
          <p:nvPr>
            <p:ph idx="1"/>
          </p:nvPr>
        </p:nvSpPr>
        <p:spPr>
          <a:xfrm>
            <a:off x="4975928" y="455577"/>
            <a:ext cx="6576404" cy="5766915"/>
          </a:xfrm>
        </p:spPr>
        <p:txBody>
          <a:bodyPr vert="horz" lIns="91440" tIns="45720" rIns="91440" bIns="45720" rtlCol="0" anchor="ctr">
            <a:normAutofit/>
          </a:bodyPr>
          <a:lstStyle/>
          <a:p>
            <a:pPr>
              <a:lnSpc>
                <a:spcPct val="90000"/>
              </a:lnSpc>
            </a:pPr>
            <a:r>
              <a:rPr lang="es-ES" sz="2000" b="1" dirty="0">
                <a:ea typeface="+mn-lt"/>
                <a:cs typeface="+mn-lt"/>
              </a:rPr>
              <a:t>Revisar cómo se está desempeñando el niño en la escuela actualmente</a:t>
            </a:r>
          </a:p>
          <a:p>
            <a:pPr>
              <a:lnSpc>
                <a:spcPct val="90000"/>
              </a:lnSpc>
            </a:pPr>
            <a:r>
              <a:rPr lang="es-ES" sz="2000" b="1" dirty="0">
                <a:ea typeface="+mn-lt"/>
                <a:cs typeface="+mn-lt"/>
              </a:rPr>
              <a:t>Revisar y discutir nuevas metas de los padres (posiblemente del documento de aportes de los padres) y el personal</a:t>
            </a:r>
          </a:p>
          <a:p>
            <a:pPr>
              <a:lnSpc>
                <a:spcPct val="90000"/>
              </a:lnSpc>
            </a:pPr>
            <a:r>
              <a:rPr lang="es-ES" sz="2000" b="1" dirty="0">
                <a:ea typeface="+mn-lt"/>
                <a:cs typeface="+mn-lt"/>
              </a:rPr>
              <a:t>Acomodaciones</a:t>
            </a:r>
          </a:p>
          <a:p>
            <a:pPr>
              <a:lnSpc>
                <a:spcPct val="90000"/>
              </a:lnSpc>
            </a:pPr>
            <a:r>
              <a:rPr lang="es-ES" sz="2000" b="1" dirty="0">
                <a:ea typeface="+mn-lt"/>
                <a:cs typeface="+mn-lt"/>
              </a:rPr>
              <a:t>En qué áreas se atiende al estudiante</a:t>
            </a:r>
          </a:p>
          <a:p>
            <a:pPr>
              <a:lnSpc>
                <a:spcPct val="90000"/>
              </a:lnSpc>
            </a:pPr>
            <a:r>
              <a:rPr lang="es-ES" sz="2000" b="1" dirty="0">
                <a:ea typeface="+mn-lt"/>
                <a:cs typeface="+mn-lt"/>
              </a:rPr>
              <a:t>Revisión de la semana escolar del niño: qué servicios, cuántos minutos y dónde lo recibirán.</a:t>
            </a:r>
          </a:p>
          <a:p>
            <a:pPr lvl="1">
              <a:lnSpc>
                <a:spcPct val="90000"/>
              </a:lnSpc>
            </a:pPr>
            <a:r>
              <a:rPr lang="es-ES" sz="1600" b="1" dirty="0">
                <a:ea typeface="+mn-lt"/>
                <a:cs typeface="+mn-lt"/>
              </a:rPr>
              <a:t>Esta sección es una matriz que puede ser muy técnica. Haga preguntas de aclaración según sea necesario antes, durante o después de la reunión.</a:t>
            </a:r>
          </a:p>
          <a:p>
            <a:pPr>
              <a:lnSpc>
                <a:spcPct val="90000"/>
              </a:lnSpc>
            </a:pPr>
            <a:r>
              <a:rPr lang="es-ES" sz="2000" b="1" dirty="0">
                <a:ea typeface="+mn-lt"/>
                <a:cs typeface="+mn-lt"/>
              </a:rPr>
              <a:t>Según los aportes de los padres y el personal, el documento final del IEP puede actualizarse.</a:t>
            </a:r>
          </a:p>
          <a:p>
            <a:pPr>
              <a:lnSpc>
                <a:spcPct val="90000"/>
              </a:lnSpc>
            </a:pPr>
            <a:r>
              <a:rPr lang="es-ES" sz="2000" b="1" dirty="0">
                <a:ea typeface="+mn-lt"/>
                <a:cs typeface="+mn-lt"/>
              </a:rPr>
              <a:t>**Los padres tienen la oportunidad de dar su opinión sobre TODAS las partes del documento del IEP.</a:t>
            </a:r>
            <a:endParaRPr lang="en-US" sz="2000" b="1" dirty="0">
              <a:cs typeface="Calibri" panose="020F0502020204030204"/>
            </a:endParaRPr>
          </a:p>
        </p:txBody>
      </p:sp>
    </p:spTree>
    <p:extLst>
      <p:ext uri="{BB962C8B-B14F-4D97-AF65-F5344CB8AC3E}">
        <p14:creationId xmlns:p14="http://schemas.microsoft.com/office/powerpoint/2010/main" val="2567186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DF0D4-81ED-4506-B025-2BB92FB87468}"/>
              </a:ext>
            </a:extLst>
          </p:cNvPr>
          <p:cNvSpPr>
            <a:spLocks noGrp="1"/>
          </p:cNvSpPr>
          <p:nvPr>
            <p:ph type="title"/>
          </p:nvPr>
        </p:nvSpPr>
        <p:spPr>
          <a:xfrm>
            <a:off x="1295402" y="982132"/>
            <a:ext cx="9601196" cy="1303867"/>
          </a:xfrm>
        </p:spPr>
        <p:txBody>
          <a:bodyPr>
            <a:normAutofit fontScale="90000"/>
          </a:bodyPr>
          <a:lstStyle/>
          <a:p>
            <a:pPr>
              <a:lnSpc>
                <a:spcPct val="90000"/>
              </a:lnSpc>
            </a:pPr>
            <a:r>
              <a:rPr lang="es-ES" sz="4000" b="1" dirty="0">
                <a:solidFill>
                  <a:schemeClr val="tx1"/>
                </a:solidFill>
                <a:cs typeface="Calibri Light"/>
              </a:rPr>
              <a:t>Selección de cursos e impacto en las calificaciones (Discusión durante la sección </a:t>
            </a:r>
            <a:br>
              <a:rPr lang="es-ES" sz="4000" b="1" dirty="0">
                <a:solidFill>
                  <a:schemeClr val="tx1"/>
                </a:solidFill>
                <a:cs typeface="Calibri Light"/>
              </a:rPr>
            </a:br>
            <a:r>
              <a:rPr lang="es-ES" sz="4000" b="1" dirty="0">
                <a:solidFill>
                  <a:schemeClr val="tx1"/>
                </a:solidFill>
                <a:cs typeface="Calibri Light"/>
              </a:rPr>
              <a:t>Minutas de la reunión del equipo del IEP)</a:t>
            </a:r>
            <a:endParaRPr lang="en-US" sz="3700" dirty="0">
              <a:solidFill>
                <a:schemeClr val="tx1"/>
              </a:solidFill>
            </a:endParaRPr>
          </a:p>
        </p:txBody>
      </p:sp>
      <p:sp>
        <p:nvSpPr>
          <p:cNvPr id="3" name="Content Placeholder 2">
            <a:extLst>
              <a:ext uri="{FF2B5EF4-FFF2-40B4-BE49-F238E27FC236}">
                <a16:creationId xmlns:a16="http://schemas.microsoft.com/office/drawing/2014/main" id="{E88044D6-EBF8-4B6F-818C-B4BD7434F5AB}"/>
              </a:ext>
            </a:extLst>
          </p:cNvPr>
          <p:cNvSpPr>
            <a:spLocks noGrp="1"/>
          </p:cNvSpPr>
          <p:nvPr>
            <p:ph idx="1"/>
          </p:nvPr>
        </p:nvSpPr>
        <p:spPr>
          <a:xfrm>
            <a:off x="845779" y="2556932"/>
            <a:ext cx="10500442" cy="3318936"/>
          </a:xfrm>
        </p:spPr>
        <p:txBody>
          <a:bodyPr vert="horz" lIns="91440" tIns="45720" rIns="91440" bIns="45720" rtlCol="0" anchor="t">
            <a:noAutofit/>
          </a:bodyPr>
          <a:lstStyle/>
          <a:p>
            <a:pPr>
              <a:lnSpc>
                <a:spcPct val="90000"/>
              </a:lnSpc>
            </a:pPr>
            <a:r>
              <a:rPr lang="es-ES" sz="1400" b="1" dirty="0">
                <a:cs typeface="Calibri"/>
              </a:rPr>
              <a:t>Decisión del equipo del IEP: pregunte qué calificación aparece en la boleta de calificaciones, cómo afecta la selección de cursos en la escuela intermedia/preparatoria, la programación de clases y el tiempo en la clase de educación general</a:t>
            </a:r>
          </a:p>
          <a:p>
            <a:pPr>
              <a:lnSpc>
                <a:spcPct val="90000"/>
              </a:lnSpc>
            </a:pPr>
            <a:r>
              <a:rPr lang="es-ES" sz="1400" b="1" dirty="0">
                <a:cs typeface="Calibri"/>
              </a:rPr>
              <a:t>Primaria – en horario de clase</a:t>
            </a:r>
          </a:p>
          <a:p>
            <a:pPr>
              <a:lnSpc>
                <a:spcPct val="90000"/>
              </a:lnSpc>
            </a:pPr>
            <a:r>
              <a:rPr lang="es-ES" sz="1400" b="1" dirty="0">
                <a:cs typeface="Calibri"/>
              </a:rPr>
              <a:t>Medio - sin clase optativa</a:t>
            </a:r>
          </a:p>
          <a:p>
            <a:pPr>
              <a:lnSpc>
                <a:spcPct val="90000"/>
              </a:lnSpc>
            </a:pPr>
            <a:r>
              <a:rPr lang="es-ES" sz="1400" b="1" dirty="0">
                <a:cs typeface="Calibri"/>
              </a:rPr>
              <a:t>P o NP: ¿es esta una opción para las calificaciones? ¿Aportación de los padres? (¿Eso afectaría la aceptación universitaria?)</a:t>
            </a:r>
          </a:p>
          <a:p>
            <a:pPr>
              <a:lnSpc>
                <a:spcPct val="90000"/>
              </a:lnSpc>
            </a:pPr>
            <a:r>
              <a:rPr lang="es-ES" sz="1400" b="1" dirty="0">
                <a:cs typeface="Calibri"/>
              </a:rPr>
              <a:t>Alto</a:t>
            </a:r>
          </a:p>
          <a:p>
            <a:pPr>
              <a:lnSpc>
                <a:spcPct val="90000"/>
              </a:lnSpc>
            </a:pPr>
            <a:r>
              <a:rPr lang="es-ES" sz="1400" b="1" dirty="0">
                <a:cs typeface="Calibri"/>
              </a:rPr>
              <a:t>¿Ninguna clase electiva? Impacto en las opciones electivas</a:t>
            </a:r>
          </a:p>
          <a:p>
            <a:pPr>
              <a:lnSpc>
                <a:spcPct val="90000"/>
              </a:lnSpc>
            </a:pPr>
            <a:r>
              <a:rPr lang="es-ES" sz="1400" b="1" dirty="0">
                <a:cs typeface="Calibri"/>
              </a:rPr>
              <a:t>¿Cómo se ve en la transcripción? (sin información en la transcripción)</a:t>
            </a:r>
          </a:p>
          <a:p>
            <a:pPr>
              <a:lnSpc>
                <a:spcPct val="90000"/>
              </a:lnSpc>
            </a:pPr>
            <a:r>
              <a:rPr lang="es-ES" sz="1400" b="1" dirty="0">
                <a:cs typeface="Calibri"/>
              </a:rPr>
              <a:t>Diagrama de flujo para opciones de ruta de clase</a:t>
            </a:r>
          </a:p>
          <a:p>
            <a:pPr>
              <a:lnSpc>
                <a:spcPct val="90000"/>
              </a:lnSpc>
            </a:pPr>
            <a:r>
              <a:rPr lang="es-ES" sz="1400" b="1" dirty="0">
                <a:cs typeface="Calibri"/>
              </a:rPr>
              <a:t>PREGUNTE durante la reunión del IEP cómo afectará esto la admisión a la universidad y después de la escuela secundaria y más allá del plan (vía)</a:t>
            </a:r>
          </a:p>
          <a:p>
            <a:pPr>
              <a:lnSpc>
                <a:spcPct val="90000"/>
              </a:lnSpc>
            </a:pPr>
            <a:r>
              <a:rPr lang="es-ES" sz="1400" b="1" dirty="0">
                <a:cs typeface="Calibri"/>
              </a:rPr>
              <a:t>**Privacidad: quién sabe que el niño recibió apoyo de educación especial</a:t>
            </a:r>
            <a:endParaRPr lang="en-US" sz="1400" dirty="0">
              <a:solidFill>
                <a:srgbClr val="262626"/>
              </a:solidFill>
              <a:cs typeface="Calibri"/>
            </a:endParaRPr>
          </a:p>
          <a:p>
            <a:pPr marL="457200" lvl="1" indent="0">
              <a:lnSpc>
                <a:spcPct val="90000"/>
              </a:lnSpc>
              <a:buNone/>
            </a:pPr>
            <a:endParaRPr lang="en-US" sz="900" dirty="0">
              <a:solidFill>
                <a:srgbClr val="262626"/>
              </a:solidFill>
              <a:cs typeface="Calibri"/>
            </a:endParaRPr>
          </a:p>
        </p:txBody>
      </p:sp>
    </p:spTree>
    <p:extLst>
      <p:ext uri="{BB962C8B-B14F-4D97-AF65-F5344CB8AC3E}">
        <p14:creationId xmlns:p14="http://schemas.microsoft.com/office/powerpoint/2010/main" val="2386612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20CF7BE-F34F-C5E1-A6EF-519950918EFE}"/>
              </a:ext>
            </a:extLst>
          </p:cNvPr>
          <p:cNvSpPr>
            <a:spLocks noGrp="1"/>
          </p:cNvSpPr>
          <p:nvPr>
            <p:ph type="title"/>
          </p:nvPr>
        </p:nvSpPr>
        <p:spPr>
          <a:xfrm>
            <a:off x="791687" y="874544"/>
            <a:ext cx="3051255" cy="4915925"/>
          </a:xfrm>
        </p:spPr>
        <p:txBody>
          <a:bodyPr>
            <a:normAutofit/>
          </a:bodyPr>
          <a:lstStyle/>
          <a:p>
            <a:r>
              <a:rPr lang="es-ES" sz="3200" b="1" dirty="0">
                <a:solidFill>
                  <a:srgbClr val="FFFFFF"/>
                </a:solidFill>
                <a:cs typeface="Calibri Light"/>
              </a:rPr>
              <a:t>Los objetivos y adaptaciones son individualizados</a:t>
            </a:r>
            <a:endParaRPr lang="en-US" sz="3200" b="1" dirty="0">
              <a:solidFill>
                <a:srgbClr val="FFFFFF"/>
              </a:solidFill>
              <a:cs typeface="Calibri Light"/>
            </a:endParaRP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3EE998B-82FC-3EE6-08E4-592F888CC948}"/>
              </a:ext>
            </a:extLst>
          </p:cNvPr>
          <p:cNvSpPr>
            <a:spLocks noGrp="1"/>
          </p:cNvSpPr>
          <p:nvPr>
            <p:ph idx="1"/>
          </p:nvPr>
        </p:nvSpPr>
        <p:spPr>
          <a:xfrm>
            <a:off x="5033426" y="469901"/>
            <a:ext cx="6926345" cy="5752592"/>
          </a:xfrm>
        </p:spPr>
        <p:txBody>
          <a:bodyPr vert="horz" lIns="91440" tIns="45720" rIns="91440" bIns="45720" rtlCol="0" anchor="ctr">
            <a:normAutofit fontScale="92500" lnSpcReduction="10000"/>
          </a:bodyPr>
          <a:lstStyle/>
          <a:p>
            <a:r>
              <a:rPr lang="es-ES" sz="3300" b="1" dirty="0">
                <a:cs typeface="Calibri"/>
              </a:rPr>
              <a:t>IEP: plan de educación individualizado, por lo que no es el mismo para todos, depende en gran medida de las necesidades de su hijo para tener éxito.</a:t>
            </a:r>
          </a:p>
          <a:p>
            <a:r>
              <a:rPr lang="es-ES" sz="3300" b="1" dirty="0">
                <a:cs typeface="Calibri"/>
              </a:rPr>
              <a:t>Si tiene ideas adicionales para adaptaciones, se pueden brindar aportes durante todo el año.</a:t>
            </a:r>
          </a:p>
          <a:p>
            <a:r>
              <a:rPr lang="es-ES" sz="3300" b="1">
                <a:cs typeface="Calibri"/>
              </a:rPr>
              <a:t>Otro</a:t>
            </a:r>
            <a:r>
              <a:rPr lang="es-ES" sz="3300" b="1" dirty="0">
                <a:cs typeface="Calibri"/>
              </a:rPr>
              <a:t> especialista: tecnología de asistencia</a:t>
            </a:r>
          </a:p>
          <a:p>
            <a:r>
              <a:rPr lang="es-ES" sz="3300" b="1" dirty="0">
                <a:cs typeface="Calibri"/>
              </a:rPr>
              <a:t>Administrador</a:t>
            </a:r>
            <a:endParaRPr lang="en-US" sz="3300" b="1" dirty="0">
              <a:cs typeface="Calibri"/>
            </a:endParaRPr>
          </a:p>
          <a:p>
            <a:pPr marL="0" indent="0">
              <a:buNone/>
            </a:pPr>
            <a:endParaRPr lang="en-US" dirty="0">
              <a:cs typeface="Calibri"/>
            </a:endParaRPr>
          </a:p>
        </p:txBody>
      </p:sp>
    </p:spTree>
    <p:extLst>
      <p:ext uri="{BB962C8B-B14F-4D97-AF65-F5344CB8AC3E}">
        <p14:creationId xmlns:p14="http://schemas.microsoft.com/office/powerpoint/2010/main" val="2955779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11D3C-24D8-4371-9DA3-F0904BBE9C58}"/>
              </a:ext>
            </a:extLst>
          </p:cNvPr>
          <p:cNvSpPr>
            <a:spLocks noGrp="1"/>
          </p:cNvSpPr>
          <p:nvPr>
            <p:ph type="title"/>
          </p:nvPr>
        </p:nvSpPr>
        <p:spPr/>
        <p:txBody>
          <a:bodyPr/>
          <a:lstStyle/>
          <a:p>
            <a:r>
              <a:rPr lang="en-US" dirty="0" err="1"/>
              <a:t>Documento</a:t>
            </a:r>
            <a:r>
              <a:rPr lang="en-US" dirty="0"/>
              <a:t> IEP</a:t>
            </a:r>
          </a:p>
        </p:txBody>
      </p:sp>
      <p:pic>
        <p:nvPicPr>
          <p:cNvPr id="4" name="Picture 4" descr="Graphical user interface, text, application, email&#10;&#10;Description automatically generated">
            <a:extLst>
              <a:ext uri="{FF2B5EF4-FFF2-40B4-BE49-F238E27FC236}">
                <a16:creationId xmlns:a16="http://schemas.microsoft.com/office/drawing/2014/main" id="{5A713E18-5436-2063-4E86-1B57387E42E9}"/>
              </a:ext>
            </a:extLst>
          </p:cNvPr>
          <p:cNvPicPr>
            <a:picLocks noGrp="1" noChangeAspect="1"/>
          </p:cNvPicPr>
          <p:nvPr>
            <p:ph idx="1"/>
          </p:nvPr>
        </p:nvPicPr>
        <p:blipFill>
          <a:blip r:embed="rId2"/>
          <a:stretch>
            <a:fillRect/>
          </a:stretch>
        </p:blipFill>
        <p:spPr>
          <a:xfrm>
            <a:off x="6401082" y="2556933"/>
            <a:ext cx="5076956" cy="3597716"/>
          </a:xfrm>
        </p:spPr>
      </p:pic>
      <p:pic>
        <p:nvPicPr>
          <p:cNvPr id="5" name="Picture 5" descr="Graphical user interface, text, application, email&#10;&#10;Description automatically generated">
            <a:extLst>
              <a:ext uri="{FF2B5EF4-FFF2-40B4-BE49-F238E27FC236}">
                <a16:creationId xmlns:a16="http://schemas.microsoft.com/office/drawing/2014/main" id="{65D95B51-7034-FC7D-9CD6-88C1A9432B0C}"/>
              </a:ext>
            </a:extLst>
          </p:cNvPr>
          <p:cNvPicPr>
            <a:picLocks noChangeAspect="1"/>
          </p:cNvPicPr>
          <p:nvPr/>
        </p:nvPicPr>
        <p:blipFill>
          <a:blip r:embed="rId3"/>
          <a:stretch>
            <a:fillRect/>
          </a:stretch>
        </p:blipFill>
        <p:spPr>
          <a:xfrm>
            <a:off x="682083" y="2596384"/>
            <a:ext cx="5846955" cy="3514477"/>
          </a:xfrm>
          <a:prstGeom prst="rect">
            <a:avLst/>
          </a:prstGeom>
        </p:spPr>
      </p:pic>
    </p:spTree>
    <p:extLst>
      <p:ext uri="{BB962C8B-B14F-4D97-AF65-F5344CB8AC3E}">
        <p14:creationId xmlns:p14="http://schemas.microsoft.com/office/powerpoint/2010/main" val="59505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2203C-A7CA-CA9C-B3E7-7B98B47128C2}"/>
              </a:ext>
            </a:extLst>
          </p:cNvPr>
          <p:cNvSpPr>
            <a:spLocks noGrp="1"/>
          </p:cNvSpPr>
          <p:nvPr>
            <p:ph type="title"/>
          </p:nvPr>
        </p:nvSpPr>
        <p:spPr/>
        <p:txBody>
          <a:bodyPr/>
          <a:lstStyle/>
          <a:p>
            <a:endParaRPr lang="en-US"/>
          </a:p>
        </p:txBody>
      </p:sp>
      <p:pic>
        <p:nvPicPr>
          <p:cNvPr id="4" name="Picture 4" descr="A picture containing graphical user interface&#10;&#10;Description automatically generated">
            <a:extLst>
              <a:ext uri="{FF2B5EF4-FFF2-40B4-BE49-F238E27FC236}">
                <a16:creationId xmlns:a16="http://schemas.microsoft.com/office/drawing/2014/main" id="{0A4E0076-409A-530A-985A-6DBA22EFD133}"/>
              </a:ext>
            </a:extLst>
          </p:cNvPr>
          <p:cNvPicPr>
            <a:picLocks noGrp="1" noChangeAspect="1"/>
          </p:cNvPicPr>
          <p:nvPr>
            <p:ph idx="1"/>
          </p:nvPr>
        </p:nvPicPr>
        <p:blipFill>
          <a:blip r:embed="rId2"/>
          <a:stretch>
            <a:fillRect/>
          </a:stretch>
        </p:blipFill>
        <p:spPr>
          <a:xfrm>
            <a:off x="133336" y="112956"/>
            <a:ext cx="6247498" cy="6524911"/>
          </a:xfrm>
        </p:spPr>
      </p:pic>
      <p:pic>
        <p:nvPicPr>
          <p:cNvPr id="5" name="Picture 5" descr="Graphical user interface, text, application, email&#10;&#10;Description automatically generated">
            <a:extLst>
              <a:ext uri="{FF2B5EF4-FFF2-40B4-BE49-F238E27FC236}">
                <a16:creationId xmlns:a16="http://schemas.microsoft.com/office/drawing/2014/main" id="{6BD1E11B-DC63-7F93-99A4-9B5E83122C54}"/>
              </a:ext>
            </a:extLst>
          </p:cNvPr>
          <p:cNvPicPr>
            <a:picLocks noChangeAspect="1"/>
          </p:cNvPicPr>
          <p:nvPr/>
        </p:nvPicPr>
        <p:blipFill>
          <a:blip r:embed="rId3"/>
          <a:stretch>
            <a:fillRect/>
          </a:stretch>
        </p:blipFill>
        <p:spPr>
          <a:xfrm>
            <a:off x="6387790" y="753984"/>
            <a:ext cx="6302297" cy="5247811"/>
          </a:xfrm>
          <a:prstGeom prst="rect">
            <a:avLst/>
          </a:prstGeom>
        </p:spPr>
      </p:pic>
    </p:spTree>
    <p:extLst>
      <p:ext uri="{BB962C8B-B14F-4D97-AF65-F5344CB8AC3E}">
        <p14:creationId xmlns:p14="http://schemas.microsoft.com/office/powerpoint/2010/main" val="166474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C714A-6C6B-8493-FB29-ED72E05C87AB}"/>
              </a:ext>
            </a:extLst>
          </p:cNvPr>
          <p:cNvSpPr>
            <a:spLocks noGrp="1"/>
          </p:cNvSpPr>
          <p:nvPr>
            <p:ph type="title"/>
          </p:nvPr>
        </p:nvSpPr>
        <p:spPr>
          <a:xfrm>
            <a:off x="1090963" y="331644"/>
            <a:ext cx="4171153" cy="1771421"/>
          </a:xfrm>
        </p:spPr>
        <p:txBody>
          <a:bodyPr anchor="b">
            <a:normAutofit/>
          </a:bodyPr>
          <a:lstStyle/>
          <a:p>
            <a:r>
              <a:rPr lang="es-ES" sz="3600" dirty="0">
                <a:solidFill>
                  <a:schemeClr val="tx1"/>
                </a:solidFill>
                <a:cs typeface="Calibri Light"/>
              </a:rPr>
              <a:t>¿Qué es? Aviso previo por escrito</a:t>
            </a:r>
            <a:r>
              <a:rPr lang="en-US" sz="3600" dirty="0">
                <a:solidFill>
                  <a:schemeClr val="tx1"/>
                </a:solidFill>
                <a:cs typeface="Calibri Light"/>
              </a:rPr>
              <a:t> </a:t>
            </a:r>
          </a:p>
        </p:txBody>
      </p:sp>
      <p:sp>
        <p:nvSpPr>
          <p:cNvPr id="3" name="Content Placeholder 2">
            <a:extLst>
              <a:ext uri="{FF2B5EF4-FFF2-40B4-BE49-F238E27FC236}">
                <a16:creationId xmlns:a16="http://schemas.microsoft.com/office/drawing/2014/main" id="{5EB4CAB3-931D-0A0E-078E-A950F757A681}"/>
              </a:ext>
            </a:extLst>
          </p:cNvPr>
          <p:cNvSpPr>
            <a:spLocks noGrp="1"/>
          </p:cNvSpPr>
          <p:nvPr>
            <p:ph idx="1"/>
          </p:nvPr>
        </p:nvSpPr>
        <p:spPr>
          <a:xfrm>
            <a:off x="775252" y="2493774"/>
            <a:ext cx="4939748" cy="3753801"/>
          </a:xfrm>
        </p:spPr>
        <p:txBody>
          <a:bodyPr vert="horz" lIns="91440" tIns="45720" rIns="91440" bIns="45720" rtlCol="0" anchor="t">
            <a:noAutofit/>
          </a:bodyPr>
          <a:lstStyle/>
          <a:p>
            <a:r>
              <a:rPr lang="es-ES" sz="1700" b="1" dirty="0">
                <a:ea typeface="+mj-lt"/>
                <a:cs typeface="+mj-lt"/>
              </a:rPr>
              <a:t>Este puede ser un término confuso pero un documento muy importante.</a:t>
            </a:r>
          </a:p>
          <a:p>
            <a:r>
              <a:rPr lang="es-ES" sz="1700" b="1" dirty="0">
                <a:ea typeface="+mj-lt"/>
                <a:cs typeface="+mj-lt"/>
              </a:rPr>
              <a:t>Diseñado para dar a los padres tiempo para revisar las decisiones o propuestas antes de que se implementen para que puedan hacer preguntas o presentar sus inquietudes.</a:t>
            </a:r>
          </a:p>
          <a:p>
            <a:r>
              <a:rPr lang="es-ES" sz="1700" b="1" dirty="0">
                <a:ea typeface="+mj-lt"/>
                <a:cs typeface="+mj-lt"/>
              </a:rPr>
              <a:t>Se requiere que el distrito le envíe un </a:t>
            </a:r>
            <a:r>
              <a:rPr lang="es-ES" sz="1700" b="1" dirty="0">
                <a:solidFill>
                  <a:srgbClr val="00B050"/>
                </a:solidFill>
                <a:ea typeface="+mj-lt"/>
                <a:cs typeface="+mj-lt"/>
                <a:hlinkClick r:id="rId2">
                  <a:extLst>
                    <a:ext uri="{A12FA001-AC4F-418D-AE19-62706E023703}">
                      <ahyp:hlinkClr xmlns:ahyp="http://schemas.microsoft.com/office/drawing/2018/hyperlinkcolor" val="tx"/>
                    </a:ext>
                  </a:extLst>
                </a:hlinkClick>
              </a:rPr>
              <a:t>aviso previo por escrito</a:t>
            </a:r>
            <a:r>
              <a:rPr lang="es-ES" sz="1700" b="1" dirty="0">
                <a:ea typeface="+mj-lt"/>
                <a:cs typeface="+mj-lt"/>
              </a:rPr>
              <a:t> después de que se haya tomado una decisión, pero antes de implementar la decisión.</a:t>
            </a:r>
          </a:p>
          <a:p>
            <a:r>
              <a:rPr lang="es-ES" sz="1700" b="1" dirty="0">
                <a:ea typeface="+mj-lt"/>
                <a:cs typeface="+mj-lt"/>
              </a:rPr>
              <a:t>Por lo general, se envía dentro de uno o dos días (tal vez una semana) junto con el IEP actualizado.</a:t>
            </a:r>
            <a:endParaRPr lang="en-US" sz="1700" b="1" dirty="0">
              <a:cs typeface="Calibri"/>
            </a:endParaRPr>
          </a:p>
        </p:txBody>
      </p:sp>
      <p:pic>
        <p:nvPicPr>
          <p:cNvPr id="4" name="Picture 4">
            <a:extLst>
              <a:ext uri="{FF2B5EF4-FFF2-40B4-BE49-F238E27FC236}">
                <a16:creationId xmlns:a16="http://schemas.microsoft.com/office/drawing/2014/main" id="{BEB3B7CE-9742-9360-D93F-9CBDB0759CDA}"/>
              </a:ext>
            </a:extLst>
          </p:cNvPr>
          <p:cNvPicPr>
            <a:picLocks noChangeAspect="1"/>
          </p:cNvPicPr>
          <p:nvPr/>
        </p:nvPicPr>
        <p:blipFill>
          <a:blip r:embed="rId3"/>
          <a:stretch>
            <a:fillRect/>
          </a:stretch>
        </p:blipFill>
        <p:spPr>
          <a:xfrm>
            <a:off x="5797905" y="397008"/>
            <a:ext cx="6789563" cy="5850567"/>
          </a:xfrm>
          <a:prstGeom prst="rect">
            <a:avLst/>
          </a:prstGeom>
          <a:ln w="57150" cmpd="thickThin">
            <a:solidFill>
              <a:srgbClr val="7F7F7F"/>
            </a:solidFill>
            <a:miter lim="800000"/>
          </a:ln>
        </p:spPr>
      </p:pic>
    </p:spTree>
    <p:extLst>
      <p:ext uri="{BB962C8B-B14F-4D97-AF65-F5344CB8AC3E}">
        <p14:creationId xmlns:p14="http://schemas.microsoft.com/office/powerpoint/2010/main" val="2111053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7C4858-FAA3-4226-A856-193A01910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C1B503-0291-4E82-A65E-72D604D9F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F836C5-9601-4982-A121-CCA49BF7B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bg2"/>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12AF930-40F2-43DE-9A5E-46169D181C51}"/>
              </a:ext>
            </a:extLst>
          </p:cNvPr>
          <p:cNvSpPr>
            <a:spLocks noGrp="1"/>
          </p:cNvSpPr>
          <p:nvPr>
            <p:ph type="title"/>
          </p:nvPr>
        </p:nvSpPr>
        <p:spPr>
          <a:xfrm>
            <a:off x="962134" y="814388"/>
            <a:ext cx="2730414" cy="4946003"/>
          </a:xfrm>
        </p:spPr>
        <p:txBody>
          <a:bodyPr>
            <a:normAutofit/>
          </a:bodyPr>
          <a:lstStyle/>
          <a:p>
            <a:r>
              <a:rPr lang="es-ES" b="1" dirty="0">
                <a:solidFill>
                  <a:srgbClr val="FFFFFF"/>
                </a:solidFill>
              </a:rPr>
              <a:t>¿Qué se incluye en un "aviso previo por escrito"?</a:t>
            </a:r>
            <a:endParaRPr lang="en-US" b="1" dirty="0">
              <a:solidFill>
                <a:srgbClr val="FFFFFF"/>
              </a:solidFill>
            </a:endParaRPr>
          </a:p>
        </p:txBody>
      </p:sp>
      <p:sp>
        <p:nvSpPr>
          <p:cNvPr id="14" name="Rectangle 13">
            <a:extLst>
              <a:ext uri="{FF2B5EF4-FFF2-40B4-BE49-F238E27FC236}">
                <a16:creationId xmlns:a16="http://schemas.microsoft.com/office/drawing/2014/main" id="{46CD0D05-FF47-4ABB-841C-0600CADC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25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5F8F941-AF6E-D7BD-3B08-5BC74826805E}"/>
              </a:ext>
            </a:extLst>
          </p:cNvPr>
          <p:cNvSpPr>
            <a:spLocks noGrp="1"/>
          </p:cNvSpPr>
          <p:nvPr>
            <p:ph idx="1"/>
          </p:nvPr>
        </p:nvSpPr>
        <p:spPr>
          <a:xfrm>
            <a:off x="5092064" y="982132"/>
            <a:ext cx="6662168" cy="5405968"/>
          </a:xfrm>
        </p:spPr>
        <p:txBody>
          <a:bodyPr vert="horz" lIns="91440" tIns="45720" rIns="91440" bIns="45720" rtlCol="0" anchor="ctr">
            <a:noAutofit/>
          </a:bodyPr>
          <a:lstStyle/>
          <a:p>
            <a:r>
              <a:rPr lang="es-ES" dirty="0">
                <a:solidFill>
                  <a:schemeClr val="bg1"/>
                </a:solidFill>
                <a:ea typeface="+mj-lt"/>
                <a:cs typeface="+mj-lt"/>
              </a:rPr>
              <a:t>Se basa en la discusión en la reunión.</a:t>
            </a:r>
          </a:p>
          <a:p>
            <a:r>
              <a:rPr lang="es-ES" dirty="0">
                <a:solidFill>
                  <a:schemeClr val="bg1"/>
                </a:solidFill>
                <a:ea typeface="+mj-lt"/>
                <a:cs typeface="+mj-lt"/>
              </a:rPr>
              <a:t>Las propuestas de los padres (si se acordaron o no) deben estar en este documento (documento legal).</a:t>
            </a:r>
          </a:p>
          <a:p>
            <a:r>
              <a:rPr lang="es-ES" dirty="0">
                <a:solidFill>
                  <a:schemeClr val="bg1"/>
                </a:solidFill>
                <a:ea typeface="+mj-lt"/>
                <a:cs typeface="+mj-lt"/>
              </a:rPr>
              <a:t>Describe los acuerdos o acciones que tomará el equipo.</a:t>
            </a:r>
          </a:p>
          <a:p>
            <a:r>
              <a:rPr lang="es-ES" dirty="0">
                <a:solidFill>
                  <a:schemeClr val="bg1"/>
                </a:solidFill>
                <a:ea typeface="+mj-lt"/>
                <a:cs typeface="+mj-lt"/>
              </a:rPr>
              <a:t>El documento incluye cualquier desacuerdo con usted y debe describir claramente los motivos de este desacuerdo.</a:t>
            </a:r>
          </a:p>
          <a:p>
            <a:r>
              <a:rPr lang="es-ES" dirty="0">
                <a:solidFill>
                  <a:schemeClr val="bg1"/>
                </a:solidFill>
                <a:ea typeface="+mj-lt"/>
                <a:cs typeface="+mj-lt"/>
              </a:rPr>
              <a:t>Incluye decisiones para iniciar o cambiar la identificación, evaluación, ubicación o provisión de una educación pública apropiada y gratuita (FAPE) Free </a:t>
            </a:r>
            <a:r>
              <a:rPr lang="es-ES" dirty="0" err="1">
                <a:solidFill>
                  <a:schemeClr val="bg1"/>
                </a:solidFill>
                <a:ea typeface="+mj-lt"/>
                <a:cs typeface="+mj-lt"/>
              </a:rPr>
              <a:t>Appropiate</a:t>
            </a:r>
            <a:r>
              <a:rPr lang="es-ES" dirty="0">
                <a:solidFill>
                  <a:schemeClr val="bg1"/>
                </a:solidFill>
                <a:ea typeface="+mj-lt"/>
                <a:cs typeface="+mj-lt"/>
              </a:rPr>
              <a:t> </a:t>
            </a:r>
            <a:r>
              <a:rPr lang="es-ES" dirty="0" err="1">
                <a:solidFill>
                  <a:schemeClr val="bg1"/>
                </a:solidFill>
                <a:ea typeface="+mj-lt"/>
                <a:cs typeface="+mj-lt"/>
              </a:rPr>
              <a:t>Public</a:t>
            </a:r>
            <a:r>
              <a:rPr lang="es-ES" dirty="0">
                <a:solidFill>
                  <a:schemeClr val="bg1"/>
                </a:solidFill>
                <a:ea typeface="+mj-lt"/>
                <a:cs typeface="+mj-lt"/>
              </a:rPr>
              <a:t> </a:t>
            </a:r>
            <a:r>
              <a:rPr lang="es-ES" dirty="0" err="1">
                <a:solidFill>
                  <a:schemeClr val="bg1"/>
                </a:solidFill>
                <a:ea typeface="+mj-lt"/>
                <a:cs typeface="+mj-lt"/>
              </a:rPr>
              <a:t>Education</a:t>
            </a:r>
            <a:r>
              <a:rPr lang="es-ES" dirty="0">
                <a:solidFill>
                  <a:schemeClr val="bg1"/>
                </a:solidFill>
                <a:ea typeface="+mj-lt"/>
                <a:cs typeface="+mj-lt"/>
              </a:rPr>
              <a:t>.</a:t>
            </a:r>
          </a:p>
          <a:p>
            <a:r>
              <a:rPr lang="es-ES" dirty="0">
                <a:solidFill>
                  <a:schemeClr val="bg1"/>
                </a:solidFill>
                <a:ea typeface="+mj-lt"/>
                <a:cs typeface="+mj-lt"/>
              </a:rPr>
              <a:t>Enlista todos los miembros del equipo que asistieron</a:t>
            </a:r>
            <a:endParaRPr lang="en-US" sz="2200" dirty="0">
              <a:solidFill>
                <a:schemeClr val="bg1"/>
              </a:solidFill>
              <a:ea typeface="+mj-lt"/>
              <a:cs typeface="+mj-lt"/>
            </a:endParaRPr>
          </a:p>
          <a:p>
            <a:pPr>
              <a:buClr>
                <a:srgbClr val="8AD0D6"/>
              </a:buClr>
            </a:pPr>
            <a:endParaRPr lang="en-US" sz="2200" dirty="0">
              <a:solidFill>
                <a:schemeClr val="bg1"/>
              </a:solidFill>
            </a:endParaRPr>
          </a:p>
        </p:txBody>
      </p:sp>
    </p:spTree>
    <p:extLst>
      <p:ext uri="{BB962C8B-B14F-4D97-AF65-F5344CB8AC3E}">
        <p14:creationId xmlns:p14="http://schemas.microsoft.com/office/powerpoint/2010/main" val="3020205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070704-E576-6258-186E-3BFAF6784FFA}"/>
              </a:ext>
            </a:extLst>
          </p:cNvPr>
          <p:cNvSpPr>
            <a:spLocks noGrp="1"/>
          </p:cNvSpPr>
          <p:nvPr>
            <p:ph type="title"/>
          </p:nvPr>
        </p:nvSpPr>
        <p:spPr>
          <a:xfrm>
            <a:off x="804421" y="796374"/>
            <a:ext cx="10583158" cy="880027"/>
          </a:xfrm>
        </p:spPr>
        <p:txBody>
          <a:bodyPr>
            <a:normAutofit fontScale="90000"/>
          </a:bodyPr>
          <a:lstStyle/>
          <a:p>
            <a:r>
              <a:rPr lang="es-ES" b="1" dirty="0">
                <a:solidFill>
                  <a:srgbClr val="FFFFFF"/>
                </a:solidFill>
                <a:cs typeface="Calibri Light"/>
              </a:rPr>
              <a:t>Si el padre o tutor no se presenta a la reunión</a:t>
            </a:r>
            <a:endParaRPr lang="en-US" b="1" dirty="0">
              <a:solidFill>
                <a:srgbClr val="FFFFFF"/>
              </a:solidFill>
            </a:endParaRP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D6ACBF4-DAEA-C8AE-FF72-6F9F354AAF4E}"/>
              </a:ext>
            </a:extLst>
          </p:cNvPr>
          <p:cNvSpPr>
            <a:spLocks noGrp="1"/>
          </p:cNvSpPr>
          <p:nvPr>
            <p:ph idx="1"/>
          </p:nvPr>
        </p:nvSpPr>
        <p:spPr>
          <a:xfrm>
            <a:off x="653718" y="2463944"/>
            <a:ext cx="11053650" cy="4216112"/>
          </a:xfrm>
        </p:spPr>
        <p:txBody>
          <a:bodyPr vert="horz" lIns="91440" tIns="45720" rIns="91440" bIns="45720" rtlCol="0">
            <a:normAutofit/>
          </a:bodyPr>
          <a:lstStyle/>
          <a:p>
            <a:pPr>
              <a:lnSpc>
                <a:spcPct val="90000"/>
              </a:lnSpc>
            </a:pPr>
            <a:r>
              <a:rPr lang="es-ES" sz="2800" dirty="0">
                <a:cs typeface="Calibri"/>
              </a:rPr>
              <a:t>Si un padre o guardián legal no asiste a la reunión del IEP programada, entonces la reunión del IEP procederá según lo planeado sin la presencia del padre. Las decisiones serán tomadas por los otros miembros del equipo presentes.</a:t>
            </a:r>
          </a:p>
          <a:p>
            <a:pPr>
              <a:lnSpc>
                <a:spcPct val="90000"/>
              </a:lnSpc>
            </a:pPr>
            <a:r>
              <a:rPr lang="es-ES" sz="2800" dirty="0">
                <a:cs typeface="Calibri"/>
              </a:rPr>
              <a:t>Los padres o guardianes recibirán la copia del Aviso previo por escrito y el documento final del IEP.</a:t>
            </a:r>
          </a:p>
          <a:p>
            <a:pPr>
              <a:lnSpc>
                <a:spcPct val="90000"/>
              </a:lnSpc>
            </a:pPr>
            <a:r>
              <a:rPr lang="es-ES" sz="2800" b="1" dirty="0">
                <a:cs typeface="Calibri"/>
              </a:rPr>
              <a:t>Los padres o tutores aún pueden hacer preguntas o realizar solicitudes sobre el IEP.</a:t>
            </a:r>
          </a:p>
          <a:p>
            <a:pPr>
              <a:lnSpc>
                <a:spcPct val="90000"/>
              </a:lnSpc>
            </a:pPr>
            <a:r>
              <a:rPr lang="es-ES" sz="2800" b="1" dirty="0">
                <a:cs typeface="Calibri"/>
              </a:rPr>
              <a:t>Los padres o tutores pueden solicitar otra reunión del IEP.</a:t>
            </a:r>
            <a:endParaRPr lang="en-US" sz="2800" b="1" dirty="0">
              <a:cs typeface="Calibri"/>
            </a:endParaRPr>
          </a:p>
        </p:txBody>
      </p:sp>
    </p:spTree>
    <p:extLst>
      <p:ext uri="{BB962C8B-B14F-4D97-AF65-F5344CB8AC3E}">
        <p14:creationId xmlns:p14="http://schemas.microsoft.com/office/powerpoint/2010/main" val="3479630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4BFAAF0-AECD-4B54-A791-EACB91C6436F}"/>
              </a:ext>
            </a:extLst>
          </p:cNvPr>
          <p:cNvSpPr>
            <a:spLocks noGrp="1"/>
          </p:cNvSpPr>
          <p:nvPr>
            <p:ph type="title"/>
          </p:nvPr>
        </p:nvSpPr>
        <p:spPr>
          <a:xfrm>
            <a:off x="639667" y="955998"/>
            <a:ext cx="3250161" cy="4946003"/>
          </a:xfrm>
        </p:spPr>
        <p:txBody>
          <a:bodyPr>
            <a:normAutofit/>
          </a:bodyPr>
          <a:lstStyle/>
          <a:p>
            <a:r>
              <a:rPr lang="es-ES" b="1" dirty="0">
                <a:solidFill>
                  <a:srgbClr val="FFFFFF"/>
                </a:solidFill>
              </a:rPr>
              <a:t>Documentos importantes que recibirá en la reunión</a:t>
            </a:r>
            <a:r>
              <a:rPr lang="es-ES" dirty="0">
                <a:solidFill>
                  <a:srgbClr val="FFFFFF"/>
                </a:solidFill>
              </a:rPr>
              <a:t>.</a:t>
            </a:r>
            <a:endParaRPr lang="en-US" dirty="0">
              <a:solidFill>
                <a:srgbClr val="FFFFFF"/>
              </a:solidFill>
            </a:endParaRP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ABD6105-CA0D-43B8-B07C-1D61922D9C1E}"/>
              </a:ext>
            </a:extLst>
          </p:cNvPr>
          <p:cNvSpPr>
            <a:spLocks noGrp="1"/>
          </p:cNvSpPr>
          <p:nvPr>
            <p:ph idx="1"/>
          </p:nvPr>
        </p:nvSpPr>
        <p:spPr>
          <a:xfrm>
            <a:off x="5067010" y="982132"/>
            <a:ext cx="6616508" cy="5405968"/>
          </a:xfrm>
        </p:spPr>
        <p:txBody>
          <a:bodyPr vert="horz" lIns="91440" tIns="45720" rIns="91440" bIns="45720" rtlCol="0" anchor="ctr">
            <a:noAutofit/>
          </a:bodyPr>
          <a:lstStyle/>
          <a:p>
            <a:pPr>
              <a:lnSpc>
                <a:spcPct val="90000"/>
              </a:lnSpc>
            </a:pPr>
            <a:r>
              <a:rPr lang="es-ES" b="1" dirty="0">
                <a:solidFill>
                  <a:srgbClr val="00B050"/>
                </a:solidFill>
                <a:cs typeface="Calibri" panose="020F0502020204030204"/>
                <a:hlinkClick r:id="rId4">
                  <a:extLst>
                    <a:ext uri="{A12FA001-AC4F-418D-AE19-62706E023703}">
                      <ahyp:hlinkClr xmlns:ahyp="http://schemas.microsoft.com/office/drawing/2018/hyperlinkcolor" val="tx"/>
                    </a:ext>
                  </a:extLst>
                </a:hlinkClick>
              </a:rPr>
              <a:t>Aviso de garantías procesales de educación especial para estudiantes y sus familias: </a:t>
            </a:r>
            <a:r>
              <a:rPr lang="es-ES" b="1" dirty="0">
                <a:cs typeface="Calibri" panose="020F0502020204030204"/>
              </a:rPr>
              <a:t>librillo morado</a:t>
            </a:r>
          </a:p>
          <a:p>
            <a:pPr>
              <a:lnSpc>
                <a:spcPct val="90000"/>
              </a:lnSpc>
            </a:pPr>
            <a:r>
              <a:rPr lang="es-ES" b="1" dirty="0">
                <a:solidFill>
                  <a:srgbClr val="00B050"/>
                </a:solidFill>
                <a:cs typeface="Calibri" panose="020F0502020204030204"/>
                <a:hlinkClick r:id="rId5">
                  <a:extLst>
                    <a:ext uri="{A12FA001-AC4F-418D-AE19-62706E023703}">
                      <ahyp:hlinkClr xmlns:ahyp="http://schemas.microsoft.com/office/drawing/2018/hyperlinkcolor" val="tx"/>
                    </a:ext>
                  </a:extLst>
                </a:hlinkClick>
              </a:rPr>
              <a:t>Política de aislamiento y restricción de ISD</a:t>
            </a:r>
            <a:endParaRPr lang="es-ES" b="1" dirty="0">
              <a:solidFill>
                <a:srgbClr val="00B050"/>
              </a:solidFill>
              <a:cs typeface="Calibri" panose="020F0502020204030204"/>
            </a:endParaRPr>
          </a:p>
          <a:p>
            <a:pPr>
              <a:lnSpc>
                <a:spcPct val="90000"/>
              </a:lnSpc>
            </a:pPr>
            <a:r>
              <a:rPr lang="es-ES" dirty="0">
                <a:cs typeface="Calibri" panose="020F0502020204030204"/>
              </a:rPr>
              <a:t>Todos los padres de un IEP o de un estudiante 504 reciben una copia de la política de aislamiento y restricción, incluso si su hijo no está en un plan de respuesta a emergencias.</a:t>
            </a:r>
          </a:p>
          <a:p>
            <a:pPr>
              <a:lnSpc>
                <a:spcPct val="90000"/>
              </a:lnSpc>
            </a:pPr>
            <a:r>
              <a:rPr lang="es-ES" dirty="0">
                <a:cs typeface="Calibri" panose="020F0502020204030204"/>
              </a:rPr>
              <a:t>Si el niño está en un Plan de Respuesta a Emergencias, se documentará en el IEP. Está bien preguntar cómo se usa e implementa este plan.</a:t>
            </a:r>
          </a:p>
          <a:p>
            <a:pPr>
              <a:lnSpc>
                <a:spcPct val="90000"/>
              </a:lnSpc>
            </a:pPr>
            <a:r>
              <a:rPr lang="es-ES" b="1" dirty="0">
                <a:cs typeface="Calibri" panose="020F0502020204030204"/>
              </a:rPr>
              <a:t>Si desea obtener más información sobre estas políticas y los derechos de los padres, pregúntele al administrador del caso de su hijo.</a:t>
            </a:r>
            <a:endParaRPr lang="en-US" b="1" dirty="0">
              <a:cs typeface="Calibri" panose="020F0502020204030204"/>
            </a:endParaRPr>
          </a:p>
          <a:p>
            <a:pPr marL="0" indent="0">
              <a:lnSpc>
                <a:spcPct val="90000"/>
              </a:lnSpc>
              <a:buNone/>
            </a:pPr>
            <a:endParaRPr lang="en-US" sz="2000" dirty="0">
              <a:cs typeface="Calibri" panose="020F0502020204030204"/>
            </a:endParaRPr>
          </a:p>
          <a:p>
            <a:pPr>
              <a:lnSpc>
                <a:spcPct val="90000"/>
              </a:lnSpc>
            </a:pPr>
            <a:endParaRPr lang="en-US" sz="2000" dirty="0">
              <a:cs typeface="Calibri" panose="020F0502020204030204"/>
            </a:endParaRPr>
          </a:p>
        </p:txBody>
      </p:sp>
    </p:spTree>
    <p:extLst>
      <p:ext uri="{BB962C8B-B14F-4D97-AF65-F5344CB8AC3E}">
        <p14:creationId xmlns:p14="http://schemas.microsoft.com/office/powerpoint/2010/main" val="505914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C38521-5166-43C5-9F0D-8FEBE980B444}"/>
              </a:ext>
            </a:extLst>
          </p:cNvPr>
          <p:cNvSpPr>
            <a:spLocks noGrp="1"/>
          </p:cNvSpPr>
          <p:nvPr>
            <p:ph type="title"/>
          </p:nvPr>
        </p:nvSpPr>
        <p:spPr>
          <a:xfrm>
            <a:off x="804421" y="796374"/>
            <a:ext cx="10583158" cy="880027"/>
          </a:xfrm>
        </p:spPr>
        <p:txBody>
          <a:bodyPr>
            <a:normAutofit/>
          </a:bodyPr>
          <a:lstStyle/>
          <a:p>
            <a:r>
              <a:rPr lang="es-ES" sz="4800" b="1" dirty="0">
                <a:solidFill>
                  <a:srgbClr val="FFFFFF"/>
                </a:solidFill>
              </a:rPr>
              <a:t>Puntos clave para la presentación:</a:t>
            </a:r>
            <a:endParaRPr lang="en-US" sz="4800" b="1" dirty="0">
              <a:solidFill>
                <a:srgbClr val="FFFFFF"/>
              </a:solidFill>
            </a:endParaRP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9237DE-60B7-44BA-8CB1-FBEB66265122}"/>
              </a:ext>
            </a:extLst>
          </p:cNvPr>
          <p:cNvSpPr>
            <a:spLocks noGrp="1"/>
          </p:cNvSpPr>
          <p:nvPr>
            <p:ph idx="1"/>
          </p:nvPr>
        </p:nvSpPr>
        <p:spPr>
          <a:xfrm>
            <a:off x="484631" y="2612255"/>
            <a:ext cx="10902948" cy="3597367"/>
          </a:xfrm>
        </p:spPr>
        <p:txBody>
          <a:bodyPr vert="horz" lIns="91440" tIns="45720" rIns="91440" bIns="45720" rtlCol="0">
            <a:normAutofit lnSpcReduction="10000"/>
          </a:bodyPr>
          <a:lstStyle/>
          <a:p>
            <a:pPr>
              <a:lnSpc>
                <a:spcPct val="90000"/>
              </a:lnSpc>
            </a:pPr>
            <a:r>
              <a:rPr lang="es-ES" sz="2200" b="1" dirty="0"/>
              <a:t>El borrador del IEP se le enviará por correo electrónico antes de la reunión: revise los puntos destacados</a:t>
            </a:r>
          </a:p>
          <a:p>
            <a:pPr>
              <a:lnSpc>
                <a:spcPct val="90000"/>
              </a:lnSpc>
            </a:pPr>
            <a:r>
              <a:rPr lang="es-ES" sz="2200" b="1" dirty="0"/>
              <a:t>Es importante que los padres den su opinión en el documento de aportes de los padres y/o durante la reunión.</a:t>
            </a:r>
          </a:p>
          <a:p>
            <a:pPr>
              <a:lnSpc>
                <a:spcPct val="90000"/>
              </a:lnSpc>
            </a:pPr>
            <a:r>
              <a:rPr lang="es-ES" sz="2200" b="1" dirty="0"/>
              <a:t>El IEP estará en su idioma preferido de comunicación</a:t>
            </a:r>
          </a:p>
          <a:p>
            <a:pPr>
              <a:lnSpc>
                <a:spcPct val="90000"/>
              </a:lnSpc>
            </a:pPr>
            <a:r>
              <a:rPr lang="es-ES" sz="2200" b="1" dirty="0"/>
              <a:t>Después de la reunión del IEP, revise el Aviso previo por escrito para asegurarse de que lo discutido y acordado esté en el documento.</a:t>
            </a:r>
          </a:p>
          <a:p>
            <a:pPr>
              <a:lnSpc>
                <a:spcPct val="90000"/>
              </a:lnSpc>
            </a:pPr>
            <a:r>
              <a:rPr lang="es-ES" sz="2200" b="1" dirty="0"/>
              <a:t>Cuando reciba el documento final del IEP, revíselo nuevamente para asegurarse de que sea exacto.</a:t>
            </a:r>
          </a:p>
          <a:p>
            <a:pPr>
              <a:lnSpc>
                <a:spcPct val="90000"/>
              </a:lnSpc>
            </a:pPr>
            <a:r>
              <a:rPr lang="es-ES" sz="2200" b="1" dirty="0"/>
              <a:t>Está bien hacer PREGUNTAS si todavía no está claro.</a:t>
            </a:r>
            <a:endParaRPr lang="en-US" sz="2200" b="1" dirty="0">
              <a:cs typeface="Calibri" panose="020F0502020204030204"/>
            </a:endParaRPr>
          </a:p>
        </p:txBody>
      </p:sp>
    </p:spTree>
    <p:extLst>
      <p:ext uri="{BB962C8B-B14F-4D97-AF65-F5344CB8AC3E}">
        <p14:creationId xmlns:p14="http://schemas.microsoft.com/office/powerpoint/2010/main" val="2185394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C36AA-6B74-4EA5-B708-E126E1407865}"/>
              </a:ext>
            </a:extLst>
          </p:cNvPr>
          <p:cNvSpPr>
            <a:spLocks noGrp="1"/>
          </p:cNvSpPr>
          <p:nvPr>
            <p:ph type="title"/>
          </p:nvPr>
        </p:nvSpPr>
        <p:spPr/>
        <p:txBody>
          <a:bodyPr/>
          <a:lstStyle/>
          <a:p>
            <a:r>
              <a:rPr lang="en-US" b="1" dirty="0"/>
              <a:t>Para </a:t>
            </a:r>
            <a:r>
              <a:rPr lang="en-US" b="1" dirty="0" err="1"/>
              <a:t>recordar</a:t>
            </a:r>
            <a:r>
              <a:rPr lang="en-US" b="1" dirty="0"/>
              <a:t>...</a:t>
            </a:r>
          </a:p>
        </p:txBody>
      </p:sp>
      <p:sp>
        <p:nvSpPr>
          <p:cNvPr id="3" name="Content Placeholder 2">
            <a:extLst>
              <a:ext uri="{FF2B5EF4-FFF2-40B4-BE49-F238E27FC236}">
                <a16:creationId xmlns:a16="http://schemas.microsoft.com/office/drawing/2014/main" id="{9CD61699-B650-4F29-8B44-9857443FDB7E}"/>
              </a:ext>
            </a:extLst>
          </p:cNvPr>
          <p:cNvSpPr>
            <a:spLocks noGrp="1"/>
          </p:cNvSpPr>
          <p:nvPr>
            <p:ph idx="1"/>
          </p:nvPr>
        </p:nvSpPr>
        <p:spPr/>
        <p:txBody>
          <a:bodyPr vert="horz" lIns="91440" tIns="45720" rIns="91440" bIns="45720" rtlCol="0" anchor="t">
            <a:normAutofit lnSpcReduction="10000"/>
          </a:bodyPr>
          <a:lstStyle/>
          <a:p>
            <a:r>
              <a:rPr lang="es-ES" sz="4000" b="1" dirty="0">
                <a:cs typeface="Calibri"/>
              </a:rPr>
              <a:t>Los miembros del personal son sus socios en la educación de su hijo.</a:t>
            </a:r>
          </a:p>
          <a:p>
            <a:r>
              <a:rPr lang="es-ES" sz="4000" b="1" dirty="0">
                <a:cs typeface="Calibri"/>
              </a:rPr>
              <a:t>La discusión debe ser de dos maneras: los padres son PARTE del equipo para dar su opinión.</a:t>
            </a:r>
            <a:endParaRPr lang="en-US" b="1" dirty="0">
              <a:cs typeface="Calibri" panose="020F0502020204030204"/>
            </a:endParaRPr>
          </a:p>
        </p:txBody>
      </p:sp>
    </p:spTree>
    <p:extLst>
      <p:ext uri="{BB962C8B-B14F-4D97-AF65-F5344CB8AC3E}">
        <p14:creationId xmlns:p14="http://schemas.microsoft.com/office/powerpoint/2010/main" val="7551122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57F9E-6DF6-1238-EA5E-34C02F3EE6E4}"/>
              </a:ext>
            </a:extLst>
          </p:cNvPr>
          <p:cNvSpPr>
            <a:spLocks noGrp="1"/>
          </p:cNvSpPr>
          <p:nvPr>
            <p:ph type="title"/>
          </p:nvPr>
        </p:nvSpPr>
        <p:spPr/>
        <p:txBody>
          <a:bodyPr/>
          <a:lstStyle/>
          <a:p>
            <a:r>
              <a:rPr lang="en-US"/>
              <a:t>Feedback</a:t>
            </a:r>
          </a:p>
        </p:txBody>
      </p:sp>
      <p:sp>
        <p:nvSpPr>
          <p:cNvPr id="3" name="Content Placeholder 2">
            <a:extLst>
              <a:ext uri="{FF2B5EF4-FFF2-40B4-BE49-F238E27FC236}">
                <a16:creationId xmlns:a16="http://schemas.microsoft.com/office/drawing/2014/main" id="{6A7A58F9-1BCD-EF5E-8EC5-672F86CD9BCC}"/>
              </a:ext>
            </a:extLst>
          </p:cNvPr>
          <p:cNvSpPr>
            <a:spLocks noGrp="1"/>
          </p:cNvSpPr>
          <p:nvPr>
            <p:ph idx="1"/>
          </p:nvPr>
        </p:nvSpPr>
        <p:spPr/>
        <p:txBody>
          <a:bodyPr/>
          <a:lstStyle/>
          <a:p>
            <a:r>
              <a:rPr lang="en-US">
                <a:ea typeface="+mn-lt"/>
                <a:cs typeface="+mn-lt"/>
                <a:hlinkClick r:id="rId2"/>
              </a:rPr>
              <a:t>https://forms.office.com/r/2d1vy8buyp</a:t>
            </a:r>
            <a:endParaRPr lang="en-US">
              <a:ea typeface="+mn-lt"/>
              <a:cs typeface="+mn-lt"/>
            </a:endParaRPr>
          </a:p>
          <a:p>
            <a:pPr>
              <a:buSzPct val="114999"/>
            </a:pPr>
            <a:endParaRPr lang="en-US"/>
          </a:p>
        </p:txBody>
      </p:sp>
    </p:spTree>
    <p:extLst>
      <p:ext uri="{BB962C8B-B14F-4D97-AF65-F5344CB8AC3E}">
        <p14:creationId xmlns:p14="http://schemas.microsoft.com/office/powerpoint/2010/main" val="2924993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EBE4B6C-02B3-454F-3A21-849937A22662}"/>
              </a:ext>
            </a:extLst>
          </p:cNvPr>
          <p:cNvSpPr>
            <a:spLocks noGrp="1"/>
          </p:cNvSpPr>
          <p:nvPr>
            <p:ph type="title"/>
          </p:nvPr>
        </p:nvSpPr>
        <p:spPr>
          <a:xfrm>
            <a:off x="952108" y="954756"/>
            <a:ext cx="2730414" cy="4946003"/>
          </a:xfrm>
        </p:spPr>
        <p:txBody>
          <a:bodyPr>
            <a:normAutofit/>
          </a:bodyPr>
          <a:lstStyle/>
          <a:p>
            <a:r>
              <a:rPr lang="en-US" dirty="0" err="1">
                <a:solidFill>
                  <a:srgbClr val="FFFFFF"/>
                </a:solidFill>
              </a:rPr>
              <a:t>Recursos</a:t>
            </a:r>
            <a:endParaRPr lang="en-US" dirty="0">
              <a:solidFill>
                <a:srgbClr val="FFFFFF"/>
              </a:solidFill>
            </a:endParaRP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11D8F4F-37FE-5CE8-2671-36635DB73AE9}"/>
              </a:ext>
            </a:extLst>
          </p:cNvPr>
          <p:cNvSpPr>
            <a:spLocks noGrp="1"/>
          </p:cNvSpPr>
          <p:nvPr>
            <p:ph idx="1"/>
          </p:nvPr>
        </p:nvSpPr>
        <p:spPr>
          <a:xfrm>
            <a:off x="5150960" y="891005"/>
            <a:ext cx="6936208" cy="5405968"/>
          </a:xfrm>
        </p:spPr>
        <p:txBody>
          <a:bodyPr vert="horz" lIns="91440" tIns="45720" rIns="91440" bIns="45720" rtlCol="0" anchor="ctr">
            <a:noAutofit/>
          </a:bodyPr>
          <a:lstStyle/>
          <a:p>
            <a:pPr marL="0" indent="0">
              <a:lnSpc>
                <a:spcPct val="90000"/>
              </a:lnSpc>
              <a:buNone/>
            </a:pPr>
            <a:r>
              <a:rPr lang="en-US" sz="1800" dirty="0"/>
              <a:t>Informational Resources</a:t>
            </a:r>
          </a:p>
          <a:p>
            <a:pPr>
              <a:lnSpc>
                <a:spcPct val="90000"/>
              </a:lnSpc>
              <a:buClr>
                <a:srgbClr val="8AD0D6"/>
              </a:buClr>
            </a:pPr>
            <a:r>
              <a:rPr lang="en-US" sz="1800" dirty="0">
                <a:hlinkClick r:id="rId4"/>
              </a:rPr>
              <a:t>Washington Family Guidance for Special Education Program</a:t>
            </a:r>
            <a:endParaRPr lang="en-US" sz="1800" dirty="0"/>
          </a:p>
          <a:p>
            <a:pPr>
              <a:lnSpc>
                <a:spcPct val="90000"/>
              </a:lnSpc>
              <a:buClr>
                <a:srgbClr val="8AD0D6"/>
              </a:buClr>
            </a:pPr>
            <a:r>
              <a:rPr lang="en-US" sz="1800" dirty="0">
                <a:hlinkClick r:id="rId5"/>
              </a:rPr>
              <a:t>Special Education laws and procedures</a:t>
            </a:r>
            <a:endParaRPr lang="en-US" sz="1800" dirty="0"/>
          </a:p>
          <a:p>
            <a:pPr>
              <a:buClr>
                <a:srgbClr val="8AD0D6"/>
              </a:buClr>
            </a:pPr>
            <a:r>
              <a:rPr lang="es-ES" sz="1800" b="1" dirty="0">
                <a:solidFill>
                  <a:schemeClr val="accent1">
                    <a:lumMod val="75000"/>
                  </a:schemeClr>
                </a:solidFill>
                <a:hlinkClick r:id="rId6">
                  <a:extLst>
                    <a:ext uri="{A12FA001-AC4F-418D-AE19-62706E023703}">
                      <ahyp:hlinkClr xmlns:ahyp="http://schemas.microsoft.com/office/drawing/2018/hyperlinkcolor" val="tx"/>
                    </a:ext>
                  </a:extLst>
                </a:hlinkClick>
              </a:rPr>
              <a:t>Derechos de los padres y estudiantes (Procedimientos de  Seguridad</a:t>
            </a:r>
            <a:r>
              <a:rPr lang="es-ES" sz="1800" dirty="0">
                <a:solidFill>
                  <a:srgbClr val="FFFF00"/>
                </a:solidFill>
                <a:hlinkClick r:id="rId6">
                  <a:extLst>
                    <a:ext uri="{A12FA001-AC4F-418D-AE19-62706E023703}">
                      <ahyp:hlinkClr xmlns:ahyp="http://schemas.microsoft.com/office/drawing/2018/hyperlinkcolor" val="tx"/>
                    </a:ext>
                  </a:extLst>
                </a:hlinkClick>
              </a:rPr>
              <a:t>)</a:t>
            </a:r>
            <a:endParaRPr lang="es-ES" sz="1800" dirty="0">
              <a:solidFill>
                <a:srgbClr val="FFFF00"/>
              </a:solidFill>
            </a:endParaRPr>
          </a:p>
          <a:p>
            <a:pPr>
              <a:lnSpc>
                <a:spcPct val="90000"/>
              </a:lnSpc>
              <a:buClr>
                <a:srgbClr val="8AD0D6"/>
              </a:buClr>
            </a:pPr>
            <a:r>
              <a:rPr lang="en-US" sz="1800" dirty="0">
                <a:ea typeface="+mj-lt"/>
                <a:cs typeface="+mj-lt"/>
              </a:rPr>
              <a:t>Suggestions of questions parents can ask during the year (Slide 26)</a:t>
            </a:r>
          </a:p>
          <a:p>
            <a:pPr>
              <a:lnSpc>
                <a:spcPct val="90000"/>
              </a:lnSpc>
              <a:buClr>
                <a:srgbClr val="8AD0D6"/>
              </a:buClr>
              <a:buSzPct val="114999"/>
            </a:pPr>
            <a:r>
              <a:rPr lang="en-US" sz="1800" dirty="0">
                <a:ea typeface="+mj-lt"/>
                <a:cs typeface="+mj-lt"/>
              </a:rPr>
              <a:t>List of Acronyms commonly used at IEPs (Slide 27)</a:t>
            </a:r>
            <a:endParaRPr lang="en-US" sz="1800" dirty="0"/>
          </a:p>
          <a:p>
            <a:pPr marL="0" indent="0">
              <a:lnSpc>
                <a:spcPct val="90000"/>
              </a:lnSpc>
              <a:buClr>
                <a:srgbClr val="8AD0D6"/>
              </a:buClr>
              <a:buNone/>
            </a:pPr>
            <a:endParaRPr lang="en-US" sz="1800" dirty="0">
              <a:ea typeface="+mj-lt"/>
              <a:cs typeface="+mj-lt"/>
            </a:endParaRPr>
          </a:p>
          <a:p>
            <a:pPr marL="0" indent="0">
              <a:lnSpc>
                <a:spcPct val="90000"/>
              </a:lnSpc>
              <a:buNone/>
            </a:pPr>
            <a:r>
              <a:rPr lang="en-US" sz="1800" dirty="0">
                <a:ea typeface="+mj-lt"/>
                <a:cs typeface="+mj-lt"/>
                <a:hlinkClick r:id="rId7"/>
              </a:rPr>
              <a:t>ISD Special Education link</a:t>
            </a:r>
            <a:endParaRPr lang="en-US" dirty="0"/>
          </a:p>
          <a:p>
            <a:pPr marL="0" indent="0">
              <a:lnSpc>
                <a:spcPct val="90000"/>
              </a:lnSpc>
              <a:buNone/>
            </a:pPr>
            <a:r>
              <a:rPr lang="en-US" sz="1800" dirty="0">
                <a:ea typeface="+mj-lt"/>
                <a:cs typeface="+mj-lt"/>
                <a:hlinkClick r:id="rId8"/>
              </a:rPr>
              <a:t>Special Education Programs</a:t>
            </a:r>
            <a:endParaRPr lang="en-US" sz="1800" dirty="0">
              <a:ea typeface="+mj-lt"/>
              <a:cs typeface="+mj-lt"/>
            </a:endParaRPr>
          </a:p>
          <a:p>
            <a:pPr marL="0" indent="0">
              <a:lnSpc>
                <a:spcPct val="90000"/>
              </a:lnSpc>
              <a:buNone/>
            </a:pPr>
            <a:r>
              <a:rPr lang="en-US" sz="1800" dirty="0">
                <a:ea typeface="+mj-lt"/>
                <a:cs typeface="+mj-lt"/>
                <a:hlinkClick r:id="rId9"/>
              </a:rPr>
              <a:t>ISD Family Partnership Liaison</a:t>
            </a:r>
            <a:endParaRPr lang="en-US" sz="1800" dirty="0">
              <a:ea typeface="+mj-lt"/>
              <a:cs typeface="+mj-lt"/>
            </a:endParaRPr>
          </a:p>
          <a:p>
            <a:pPr marL="0" indent="0">
              <a:lnSpc>
                <a:spcPct val="90000"/>
              </a:lnSpc>
              <a:buNone/>
            </a:pPr>
            <a:r>
              <a:rPr lang="en-US" sz="1800" dirty="0">
                <a:ea typeface="+mj-lt"/>
                <a:cs typeface="+mj-lt"/>
                <a:hlinkClick r:id="rId10"/>
              </a:rPr>
              <a:t>ISD page with IEP information</a:t>
            </a:r>
            <a:endParaRPr lang="en-US" sz="1800" dirty="0">
              <a:ea typeface="+mj-lt"/>
              <a:cs typeface="+mj-lt"/>
            </a:endParaRPr>
          </a:p>
          <a:p>
            <a:pPr marL="0" indent="0">
              <a:lnSpc>
                <a:spcPct val="90000"/>
              </a:lnSpc>
              <a:buNone/>
            </a:pPr>
            <a:endParaRPr lang="en-US" sz="1800" dirty="0">
              <a:ea typeface="+mj-lt"/>
              <a:cs typeface="+mj-lt"/>
            </a:endParaRPr>
          </a:p>
          <a:p>
            <a:pPr marL="0" indent="0">
              <a:lnSpc>
                <a:spcPct val="90000"/>
              </a:lnSpc>
              <a:buNone/>
            </a:pPr>
            <a:r>
              <a:rPr lang="en-US" sz="1800" dirty="0">
                <a:ea typeface="+mj-lt"/>
                <a:cs typeface="+mj-lt"/>
              </a:rPr>
              <a:t>Community Resources:</a:t>
            </a:r>
          </a:p>
          <a:p>
            <a:pPr>
              <a:lnSpc>
                <a:spcPct val="90000"/>
              </a:lnSpc>
              <a:buClr>
                <a:srgbClr val="8AD0D6"/>
              </a:buClr>
              <a:buFont typeface="'Wingdings 3',Sans-Serif"/>
              <a:buChar char=""/>
            </a:pPr>
            <a:r>
              <a:rPr lang="en-US" sz="1800" dirty="0">
                <a:ea typeface="+mj-lt"/>
                <a:cs typeface="+mj-lt"/>
              </a:rPr>
              <a:t>Issaquah PTSA Council – Special Education Committee</a:t>
            </a:r>
          </a:p>
          <a:p>
            <a:pPr marL="0" indent="0">
              <a:lnSpc>
                <a:spcPct val="90000"/>
              </a:lnSpc>
              <a:buNone/>
            </a:pPr>
            <a:r>
              <a:rPr lang="en-US" sz="1800" dirty="0">
                <a:ea typeface="+mj-lt"/>
                <a:cs typeface="+mj-lt"/>
              </a:rPr>
              <a:t>     </a:t>
            </a:r>
            <a:r>
              <a:rPr lang="en-US" sz="1800" dirty="0">
                <a:ea typeface="+mj-lt"/>
                <a:cs typeface="+mj-lt"/>
                <a:hlinkClick r:id="rId11"/>
              </a:rPr>
              <a:t>Special Education – Issaquah PTSA Council 2.6</a:t>
            </a:r>
            <a:endParaRPr lang="en-US" sz="1800" dirty="0">
              <a:ea typeface="+mj-lt"/>
              <a:cs typeface="+mj-lt"/>
            </a:endParaRPr>
          </a:p>
          <a:p>
            <a:pPr>
              <a:lnSpc>
                <a:spcPct val="90000"/>
              </a:lnSpc>
              <a:buClr>
                <a:srgbClr val="8AD0D6"/>
              </a:buClr>
              <a:buFont typeface="'Wingdings 3',Sans-Serif"/>
              <a:buChar char=""/>
            </a:pPr>
            <a:r>
              <a:rPr lang="en-US" sz="1800" dirty="0">
                <a:ea typeface="+mj-lt"/>
                <a:cs typeface="+mj-lt"/>
              </a:rPr>
              <a:t>Issaquah Special Education PTSA</a:t>
            </a:r>
          </a:p>
          <a:p>
            <a:pPr marL="0" indent="0">
              <a:lnSpc>
                <a:spcPct val="90000"/>
              </a:lnSpc>
              <a:buNone/>
            </a:pPr>
            <a:r>
              <a:rPr lang="en-US" sz="1800" dirty="0">
                <a:ea typeface="+mj-lt"/>
                <a:cs typeface="+mj-lt"/>
              </a:rPr>
              <a:t>     </a:t>
            </a:r>
            <a:r>
              <a:rPr lang="en-US" sz="1800" dirty="0">
                <a:ea typeface="+mj-lt"/>
                <a:cs typeface="+mj-lt"/>
                <a:hlinkClick r:id="rId12"/>
              </a:rPr>
              <a:t>https://issaquahspecialeducationptsa.memberplanet.com/</a:t>
            </a:r>
            <a:r>
              <a:rPr lang="en-US" sz="1800" dirty="0">
                <a:ea typeface="+mj-lt"/>
                <a:cs typeface="+mj-lt"/>
              </a:rPr>
              <a:t> </a:t>
            </a:r>
            <a:endParaRPr lang="en-US" sz="1800" dirty="0"/>
          </a:p>
          <a:p>
            <a:pPr marL="0" indent="0">
              <a:lnSpc>
                <a:spcPct val="90000"/>
              </a:lnSpc>
              <a:buNone/>
            </a:pPr>
            <a:endParaRPr lang="en-US" sz="1800" dirty="0">
              <a:ea typeface="+mj-lt"/>
              <a:cs typeface="+mj-lt"/>
            </a:endParaRPr>
          </a:p>
        </p:txBody>
      </p:sp>
    </p:spTree>
    <p:extLst>
      <p:ext uri="{BB962C8B-B14F-4D97-AF65-F5344CB8AC3E}">
        <p14:creationId xmlns:p14="http://schemas.microsoft.com/office/powerpoint/2010/main" val="3407196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BBEF583-2DCD-E53F-E9E8-E64A8488413E}"/>
              </a:ext>
            </a:extLst>
          </p:cNvPr>
          <p:cNvSpPr>
            <a:spLocks noGrp="1"/>
          </p:cNvSpPr>
          <p:nvPr>
            <p:ph type="title"/>
          </p:nvPr>
        </p:nvSpPr>
        <p:spPr>
          <a:xfrm>
            <a:off x="786809" y="954756"/>
            <a:ext cx="3072809" cy="4946003"/>
          </a:xfrm>
        </p:spPr>
        <p:txBody>
          <a:bodyPr>
            <a:normAutofit fontScale="90000"/>
          </a:bodyPr>
          <a:lstStyle/>
          <a:p>
            <a:r>
              <a:rPr lang="es-ES" b="1" dirty="0">
                <a:solidFill>
                  <a:srgbClr val="FFFFFF"/>
                </a:solidFill>
              </a:rPr>
              <a:t>Preguntas que puede hacerle a su equipo en cualquier momento durante el año</a:t>
            </a:r>
            <a:endParaRPr lang="en-US" b="1" dirty="0">
              <a:solidFill>
                <a:srgbClr val="FFFFFF"/>
              </a:solidFill>
            </a:endParaRP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23D4D82-ECEF-9950-A599-814146CFCE8D}"/>
              </a:ext>
            </a:extLst>
          </p:cNvPr>
          <p:cNvSpPr>
            <a:spLocks noGrp="1"/>
          </p:cNvSpPr>
          <p:nvPr>
            <p:ph idx="1"/>
          </p:nvPr>
        </p:nvSpPr>
        <p:spPr>
          <a:xfrm>
            <a:off x="5286262" y="469900"/>
            <a:ext cx="5953630" cy="5405968"/>
          </a:xfrm>
        </p:spPr>
        <p:txBody>
          <a:bodyPr vert="horz" lIns="91440" tIns="45720" rIns="91440" bIns="45720" rtlCol="0" anchor="ctr">
            <a:normAutofit lnSpcReduction="10000"/>
          </a:bodyPr>
          <a:lstStyle/>
          <a:p>
            <a:pPr>
              <a:lnSpc>
                <a:spcPct val="90000"/>
              </a:lnSpc>
            </a:pPr>
            <a:r>
              <a:rPr lang="es-ES" sz="1900" b="1" dirty="0"/>
              <a:t>¿Quién es la persona principal con la que me comunico si tengo preguntas, comentarios o inquietudes?</a:t>
            </a:r>
          </a:p>
          <a:p>
            <a:pPr>
              <a:lnSpc>
                <a:spcPct val="90000"/>
              </a:lnSpc>
            </a:pPr>
            <a:r>
              <a:rPr lang="es-ES" sz="1900" b="1" dirty="0"/>
              <a:t>¿Cuáles son los miembros del personal que trabajarán con mi hijo este año escolar?</a:t>
            </a:r>
          </a:p>
          <a:p>
            <a:pPr>
              <a:lnSpc>
                <a:spcPct val="90000"/>
              </a:lnSpc>
            </a:pPr>
            <a:r>
              <a:rPr lang="es-ES" sz="1900" b="1" dirty="0"/>
              <a:t>¿Cuándo es un buen momento para tener una conversación informal sobre el progreso de mi hijo?</a:t>
            </a:r>
          </a:p>
          <a:p>
            <a:pPr>
              <a:lnSpc>
                <a:spcPct val="90000"/>
              </a:lnSpc>
            </a:pPr>
            <a:r>
              <a:rPr lang="es-ES" sz="1900" b="1" dirty="0"/>
              <a:t>¿Qué pueden hacer los padres/tutores en el hogar para apoyar las metas?</a:t>
            </a:r>
          </a:p>
          <a:p>
            <a:pPr>
              <a:lnSpc>
                <a:spcPct val="90000"/>
              </a:lnSpc>
            </a:pPr>
            <a:r>
              <a:rPr lang="es-ES" sz="1900" b="1" dirty="0"/>
              <a:t>¿Cómo medirá la escuela/el equipo el progreso y cómo se vería cuando lo vea? ¿Puedo ver un ejemplo?</a:t>
            </a:r>
          </a:p>
          <a:p>
            <a:pPr>
              <a:lnSpc>
                <a:spcPct val="90000"/>
              </a:lnSpc>
            </a:pPr>
            <a:r>
              <a:rPr lang="es-ES" sz="1900" b="1" dirty="0"/>
              <a:t>¿Cómo son los apoyos escolares diarios para mi hijo? ¿Cómo es el día de mi hijo?</a:t>
            </a:r>
          </a:p>
          <a:p>
            <a:pPr>
              <a:lnSpc>
                <a:spcPct val="90000"/>
              </a:lnSpc>
            </a:pPr>
            <a:r>
              <a:rPr lang="es-ES" sz="1900" b="1" dirty="0"/>
              <a:t>¿Cómo puedo compartir el progreso que vemos en casa con el equipo de la escuela?</a:t>
            </a:r>
          </a:p>
          <a:p>
            <a:pPr>
              <a:lnSpc>
                <a:spcPct val="90000"/>
              </a:lnSpc>
            </a:pPr>
            <a:r>
              <a:rPr lang="es-ES" sz="1900" b="1" dirty="0"/>
              <a:t>¿Cómo puedo compartir nuevas inquietudes en casa con el equipo de la escuela?</a:t>
            </a:r>
            <a:endParaRPr lang="en-US" sz="1900" b="1" dirty="0"/>
          </a:p>
        </p:txBody>
      </p:sp>
    </p:spTree>
    <p:extLst>
      <p:ext uri="{BB962C8B-B14F-4D97-AF65-F5344CB8AC3E}">
        <p14:creationId xmlns:p14="http://schemas.microsoft.com/office/powerpoint/2010/main" val="19225522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7C4858-FAA3-4226-A856-193A01910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C1B503-0291-4E82-A65E-72D604D9F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F836C5-9601-4982-A121-CCA49BF7B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bg2"/>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F30DE81-D307-4DC1-B61E-0240BF9ECCB8}"/>
              </a:ext>
            </a:extLst>
          </p:cNvPr>
          <p:cNvSpPr>
            <a:spLocks noGrp="1"/>
          </p:cNvSpPr>
          <p:nvPr>
            <p:ph type="title"/>
          </p:nvPr>
        </p:nvSpPr>
        <p:spPr>
          <a:xfrm>
            <a:off x="952108" y="954756"/>
            <a:ext cx="2730414" cy="4946003"/>
          </a:xfrm>
        </p:spPr>
        <p:txBody>
          <a:bodyPr>
            <a:normAutofit/>
          </a:bodyPr>
          <a:lstStyle/>
          <a:p>
            <a:r>
              <a:rPr lang="es-ES" b="1" dirty="0">
                <a:solidFill>
                  <a:srgbClr val="FFFFFF"/>
                </a:solidFill>
              </a:rPr>
              <a:t>Siglas que se pueden usar en las reuniones del IEP</a:t>
            </a:r>
            <a:endParaRPr lang="en-US" b="1" dirty="0">
              <a:solidFill>
                <a:srgbClr val="FFFFFF"/>
              </a:solidFill>
            </a:endParaRPr>
          </a:p>
        </p:txBody>
      </p:sp>
      <p:sp>
        <p:nvSpPr>
          <p:cNvPr id="14" name="Rectangle 13">
            <a:extLst>
              <a:ext uri="{FF2B5EF4-FFF2-40B4-BE49-F238E27FC236}">
                <a16:creationId xmlns:a16="http://schemas.microsoft.com/office/drawing/2014/main" id="{46CD0D05-FF47-4ABB-841C-0600CADC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25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BB2DE48-4416-4941-8CAB-AC45E49E167B}"/>
              </a:ext>
            </a:extLst>
          </p:cNvPr>
          <p:cNvSpPr>
            <a:spLocks noGrp="1"/>
          </p:cNvSpPr>
          <p:nvPr>
            <p:ph idx="1"/>
          </p:nvPr>
        </p:nvSpPr>
        <p:spPr>
          <a:xfrm>
            <a:off x="5150359" y="469900"/>
            <a:ext cx="6683677" cy="5405968"/>
          </a:xfrm>
        </p:spPr>
        <p:txBody>
          <a:bodyPr vert="horz" lIns="91440" tIns="45720" rIns="91440" bIns="45720" rtlCol="0" anchor="ctr">
            <a:normAutofit lnSpcReduction="10000"/>
          </a:bodyPr>
          <a:lstStyle/>
          <a:p>
            <a:pPr>
              <a:lnSpc>
                <a:spcPct val="90000"/>
              </a:lnSpc>
            </a:pPr>
            <a:r>
              <a:rPr lang="en-US" sz="1500" dirty="0">
                <a:solidFill>
                  <a:schemeClr val="bg1"/>
                </a:solidFill>
              </a:rPr>
              <a:t>IEP – Plan de Educaci0n Individual </a:t>
            </a:r>
          </a:p>
          <a:p>
            <a:pPr>
              <a:lnSpc>
                <a:spcPct val="90000"/>
              </a:lnSpc>
            </a:pPr>
            <a:r>
              <a:rPr lang="en-US" sz="1500" dirty="0">
                <a:solidFill>
                  <a:schemeClr val="bg1"/>
                </a:solidFill>
              </a:rPr>
              <a:t>LRC1 – Learning Resource Center 1/ Centro de </a:t>
            </a:r>
            <a:r>
              <a:rPr lang="en-US" sz="1500" dirty="0" err="1">
                <a:solidFill>
                  <a:schemeClr val="bg1"/>
                </a:solidFill>
              </a:rPr>
              <a:t>Recursos</a:t>
            </a:r>
            <a:r>
              <a:rPr lang="en-US" sz="1500" dirty="0">
                <a:solidFill>
                  <a:schemeClr val="bg1"/>
                </a:solidFill>
              </a:rPr>
              <a:t> de </a:t>
            </a:r>
            <a:r>
              <a:rPr lang="en-US" sz="1500" dirty="0" err="1">
                <a:solidFill>
                  <a:schemeClr val="bg1"/>
                </a:solidFill>
              </a:rPr>
              <a:t>Aprendizaje</a:t>
            </a:r>
            <a:r>
              <a:rPr lang="en-US" sz="1500" dirty="0">
                <a:solidFill>
                  <a:schemeClr val="bg1"/>
                </a:solidFill>
              </a:rPr>
              <a:t> 1</a:t>
            </a:r>
          </a:p>
          <a:p>
            <a:pPr>
              <a:lnSpc>
                <a:spcPct val="90000"/>
              </a:lnSpc>
            </a:pPr>
            <a:r>
              <a:rPr lang="en-US" sz="1500" dirty="0">
                <a:solidFill>
                  <a:schemeClr val="bg1"/>
                </a:solidFill>
              </a:rPr>
              <a:t>LRC2 – Learning Resource Center 2/ Centro de </a:t>
            </a:r>
            <a:r>
              <a:rPr lang="en-US" sz="1500" dirty="0" err="1">
                <a:solidFill>
                  <a:schemeClr val="bg1"/>
                </a:solidFill>
              </a:rPr>
              <a:t>Recursos</a:t>
            </a:r>
            <a:r>
              <a:rPr lang="en-US" sz="1500" dirty="0">
                <a:solidFill>
                  <a:schemeClr val="bg1"/>
                </a:solidFill>
              </a:rPr>
              <a:t> de </a:t>
            </a:r>
            <a:r>
              <a:rPr lang="en-US" sz="1500" dirty="0" err="1">
                <a:solidFill>
                  <a:schemeClr val="bg1"/>
                </a:solidFill>
              </a:rPr>
              <a:t>Aprendizaje</a:t>
            </a:r>
            <a:r>
              <a:rPr lang="en-US" sz="1500" dirty="0">
                <a:solidFill>
                  <a:schemeClr val="bg1"/>
                </a:solidFill>
              </a:rPr>
              <a:t> 2</a:t>
            </a:r>
          </a:p>
          <a:p>
            <a:pPr>
              <a:lnSpc>
                <a:spcPct val="90000"/>
              </a:lnSpc>
            </a:pPr>
            <a:r>
              <a:rPr lang="en-US" sz="1500" dirty="0">
                <a:solidFill>
                  <a:schemeClr val="bg1"/>
                </a:solidFill>
              </a:rPr>
              <a:t>IDEA - Individual with Disabilities Act, Federal law.- Ley Federal para </a:t>
            </a:r>
            <a:r>
              <a:rPr lang="en-US" sz="1500" dirty="0" err="1">
                <a:solidFill>
                  <a:schemeClr val="bg1"/>
                </a:solidFill>
              </a:rPr>
              <a:t>Individuos</a:t>
            </a:r>
            <a:r>
              <a:rPr lang="en-US" sz="1500" dirty="0">
                <a:solidFill>
                  <a:schemeClr val="bg1"/>
                </a:solidFill>
              </a:rPr>
              <a:t> con </a:t>
            </a:r>
            <a:r>
              <a:rPr lang="en-US" sz="1500" dirty="0" err="1">
                <a:solidFill>
                  <a:schemeClr val="bg1"/>
                </a:solidFill>
              </a:rPr>
              <a:t>Discapacidades</a:t>
            </a:r>
            <a:endParaRPr lang="en-US" sz="1500" dirty="0">
              <a:solidFill>
                <a:schemeClr val="bg1"/>
              </a:solidFill>
            </a:endParaRPr>
          </a:p>
          <a:p>
            <a:pPr>
              <a:lnSpc>
                <a:spcPct val="90000"/>
              </a:lnSpc>
            </a:pPr>
            <a:r>
              <a:rPr lang="en-US" sz="1500" dirty="0">
                <a:solidFill>
                  <a:schemeClr val="bg1"/>
                </a:solidFill>
                <a:ea typeface="+mn-lt"/>
                <a:cs typeface="+mn-lt"/>
              </a:rPr>
              <a:t>ACT – Academy for Community Transition (Students 18-21) Academia </a:t>
            </a:r>
            <a:r>
              <a:rPr lang="en-US" sz="1500" dirty="0" err="1">
                <a:solidFill>
                  <a:schemeClr val="bg1"/>
                </a:solidFill>
                <a:ea typeface="+mn-lt"/>
                <a:cs typeface="+mn-lt"/>
              </a:rPr>
              <a:t>Comunitaria</a:t>
            </a:r>
            <a:r>
              <a:rPr lang="en-US" sz="1500" dirty="0">
                <a:solidFill>
                  <a:schemeClr val="bg1"/>
                </a:solidFill>
                <a:ea typeface="+mn-lt"/>
                <a:cs typeface="+mn-lt"/>
              </a:rPr>
              <a:t> de </a:t>
            </a:r>
            <a:r>
              <a:rPr lang="en-US" sz="1500" dirty="0" err="1">
                <a:solidFill>
                  <a:schemeClr val="bg1"/>
                </a:solidFill>
                <a:ea typeface="+mn-lt"/>
                <a:cs typeface="+mn-lt"/>
              </a:rPr>
              <a:t>Transicion</a:t>
            </a:r>
            <a:r>
              <a:rPr lang="en-US" sz="1500" dirty="0">
                <a:solidFill>
                  <a:schemeClr val="bg1"/>
                </a:solidFill>
                <a:ea typeface="+mn-lt"/>
                <a:cs typeface="+mn-lt"/>
              </a:rPr>
              <a:t> .</a:t>
            </a:r>
            <a:endParaRPr lang="en-US" sz="1500" dirty="0">
              <a:solidFill>
                <a:schemeClr val="bg1"/>
              </a:solidFill>
            </a:endParaRPr>
          </a:p>
          <a:p>
            <a:pPr>
              <a:lnSpc>
                <a:spcPct val="90000"/>
              </a:lnSpc>
            </a:pPr>
            <a:r>
              <a:rPr lang="en-US" sz="1500" dirty="0">
                <a:solidFill>
                  <a:schemeClr val="bg1"/>
                </a:solidFill>
              </a:rPr>
              <a:t>LEA – Local Education Agency (usually an administrative member on IEP Team) </a:t>
            </a:r>
            <a:r>
              <a:rPr lang="en-US" sz="1500" dirty="0" err="1">
                <a:solidFill>
                  <a:schemeClr val="bg1"/>
                </a:solidFill>
              </a:rPr>
              <a:t>Agencia</a:t>
            </a:r>
            <a:r>
              <a:rPr lang="en-US" sz="1500" dirty="0">
                <a:solidFill>
                  <a:schemeClr val="bg1"/>
                </a:solidFill>
              </a:rPr>
              <a:t> Local de Educacion  </a:t>
            </a:r>
            <a:endParaRPr lang="en-US" sz="1500" dirty="0">
              <a:solidFill>
                <a:schemeClr val="bg1"/>
              </a:solidFill>
              <a:cs typeface="Calibri"/>
            </a:endParaRPr>
          </a:p>
          <a:p>
            <a:pPr>
              <a:lnSpc>
                <a:spcPct val="90000"/>
              </a:lnSpc>
            </a:pPr>
            <a:r>
              <a:rPr lang="en-US" sz="1500" dirty="0">
                <a:solidFill>
                  <a:schemeClr val="bg1"/>
                </a:solidFill>
              </a:rPr>
              <a:t>ELA – English Language Arts- Artes del </a:t>
            </a:r>
            <a:r>
              <a:rPr lang="en-US" sz="1500" dirty="0" err="1">
                <a:solidFill>
                  <a:schemeClr val="bg1"/>
                </a:solidFill>
              </a:rPr>
              <a:t>Idioma</a:t>
            </a:r>
            <a:r>
              <a:rPr lang="en-US" sz="1500" dirty="0">
                <a:solidFill>
                  <a:schemeClr val="bg1"/>
                </a:solidFill>
              </a:rPr>
              <a:t> Ingles</a:t>
            </a:r>
          </a:p>
          <a:p>
            <a:pPr>
              <a:lnSpc>
                <a:spcPct val="90000"/>
              </a:lnSpc>
              <a:buClr>
                <a:srgbClr val="8AD0D6"/>
              </a:buClr>
            </a:pPr>
            <a:r>
              <a:rPr lang="en-US" sz="1500" dirty="0">
                <a:solidFill>
                  <a:schemeClr val="bg1"/>
                </a:solidFill>
              </a:rPr>
              <a:t>SLP – Speech and Language Pathologist- </a:t>
            </a:r>
            <a:r>
              <a:rPr lang="en-US" sz="1500" dirty="0" err="1">
                <a:solidFill>
                  <a:schemeClr val="bg1"/>
                </a:solidFill>
              </a:rPr>
              <a:t>Terapista</a:t>
            </a:r>
            <a:r>
              <a:rPr lang="en-US" sz="1500" dirty="0">
                <a:solidFill>
                  <a:schemeClr val="bg1"/>
                </a:solidFill>
              </a:rPr>
              <a:t> del </a:t>
            </a:r>
            <a:r>
              <a:rPr lang="en-US" sz="1500" dirty="0" err="1">
                <a:solidFill>
                  <a:schemeClr val="bg1"/>
                </a:solidFill>
              </a:rPr>
              <a:t>lenguage</a:t>
            </a:r>
            <a:endParaRPr lang="en-US" sz="1500" dirty="0">
              <a:solidFill>
                <a:schemeClr val="bg1"/>
              </a:solidFill>
            </a:endParaRPr>
          </a:p>
          <a:p>
            <a:pPr>
              <a:lnSpc>
                <a:spcPct val="90000"/>
              </a:lnSpc>
              <a:buClr>
                <a:srgbClr val="8AD0D6"/>
              </a:buClr>
            </a:pPr>
            <a:r>
              <a:rPr lang="en-US" sz="1500" dirty="0">
                <a:solidFill>
                  <a:schemeClr val="bg1"/>
                </a:solidFill>
              </a:rPr>
              <a:t>OT/COTA - Occupational Therapist or Certified Occupational Therapist- </a:t>
            </a:r>
            <a:r>
              <a:rPr lang="en-US" sz="1500" dirty="0" err="1">
                <a:solidFill>
                  <a:schemeClr val="bg1"/>
                </a:solidFill>
              </a:rPr>
              <a:t>Terapista</a:t>
            </a:r>
            <a:r>
              <a:rPr lang="en-US" sz="1500" dirty="0">
                <a:solidFill>
                  <a:schemeClr val="bg1"/>
                </a:solidFill>
              </a:rPr>
              <a:t> </a:t>
            </a:r>
            <a:r>
              <a:rPr lang="en-US" sz="1500" dirty="0" err="1">
                <a:solidFill>
                  <a:schemeClr val="bg1"/>
                </a:solidFill>
              </a:rPr>
              <a:t>Ocupacional</a:t>
            </a:r>
            <a:endParaRPr lang="en-US" sz="1500" dirty="0">
              <a:solidFill>
                <a:schemeClr val="bg1"/>
              </a:solidFill>
            </a:endParaRPr>
          </a:p>
          <a:p>
            <a:pPr>
              <a:lnSpc>
                <a:spcPct val="90000"/>
              </a:lnSpc>
              <a:buClr>
                <a:srgbClr val="8AD0D6"/>
              </a:buClr>
            </a:pPr>
            <a:r>
              <a:rPr lang="en-US" sz="1500" dirty="0">
                <a:solidFill>
                  <a:schemeClr val="bg1"/>
                </a:solidFill>
              </a:rPr>
              <a:t>FAPE – Schools provide a Free Appropriate Public Education to all qualified students with disabilities, part of IDEA.  Las </a:t>
            </a:r>
            <a:r>
              <a:rPr lang="en-US" sz="1500" dirty="0" err="1">
                <a:solidFill>
                  <a:schemeClr val="bg1"/>
                </a:solidFill>
              </a:rPr>
              <a:t>escuelas</a:t>
            </a:r>
            <a:r>
              <a:rPr lang="en-US" sz="1500" dirty="0">
                <a:solidFill>
                  <a:schemeClr val="bg1"/>
                </a:solidFill>
              </a:rPr>
              <a:t> </a:t>
            </a:r>
            <a:r>
              <a:rPr lang="en-US" sz="1500" dirty="0" err="1">
                <a:solidFill>
                  <a:schemeClr val="bg1"/>
                </a:solidFill>
              </a:rPr>
              <a:t>deben</a:t>
            </a:r>
            <a:r>
              <a:rPr lang="en-US" sz="1500" dirty="0">
                <a:solidFill>
                  <a:schemeClr val="bg1"/>
                </a:solidFill>
              </a:rPr>
              <a:t> </a:t>
            </a:r>
            <a:r>
              <a:rPr lang="en-US" sz="1500" dirty="0" err="1">
                <a:solidFill>
                  <a:schemeClr val="bg1"/>
                </a:solidFill>
              </a:rPr>
              <a:t>proveer</a:t>
            </a:r>
            <a:r>
              <a:rPr lang="en-US" sz="1500" dirty="0">
                <a:solidFill>
                  <a:schemeClr val="bg1"/>
                </a:solidFill>
              </a:rPr>
              <a:t> Educacion </a:t>
            </a:r>
            <a:r>
              <a:rPr lang="en-US" sz="1500" dirty="0" err="1">
                <a:solidFill>
                  <a:schemeClr val="bg1"/>
                </a:solidFill>
              </a:rPr>
              <a:t>Apropiada</a:t>
            </a:r>
            <a:r>
              <a:rPr lang="en-US" sz="1500" dirty="0">
                <a:solidFill>
                  <a:schemeClr val="bg1"/>
                </a:solidFill>
              </a:rPr>
              <a:t> de </a:t>
            </a:r>
            <a:r>
              <a:rPr lang="en-US" sz="1500" dirty="0" err="1">
                <a:solidFill>
                  <a:schemeClr val="bg1"/>
                </a:solidFill>
              </a:rPr>
              <a:t>manera</a:t>
            </a:r>
            <a:r>
              <a:rPr lang="en-US" sz="1500" dirty="0">
                <a:solidFill>
                  <a:schemeClr val="bg1"/>
                </a:solidFill>
              </a:rPr>
              <a:t> </a:t>
            </a:r>
            <a:r>
              <a:rPr lang="en-US" sz="1500" dirty="0" err="1">
                <a:solidFill>
                  <a:schemeClr val="bg1"/>
                </a:solidFill>
              </a:rPr>
              <a:t>gratuita</a:t>
            </a:r>
            <a:r>
              <a:rPr lang="en-US" sz="1500" dirty="0">
                <a:solidFill>
                  <a:schemeClr val="bg1"/>
                </a:solidFill>
              </a:rPr>
              <a:t> a </a:t>
            </a:r>
            <a:r>
              <a:rPr lang="en-US" sz="1500" dirty="0" err="1">
                <a:solidFill>
                  <a:schemeClr val="bg1"/>
                </a:solidFill>
              </a:rPr>
              <a:t>todos</a:t>
            </a:r>
            <a:r>
              <a:rPr lang="en-US" sz="1500" dirty="0">
                <a:solidFill>
                  <a:schemeClr val="bg1"/>
                </a:solidFill>
              </a:rPr>
              <a:t> los </a:t>
            </a:r>
            <a:r>
              <a:rPr lang="en-US" sz="1500" dirty="0" err="1">
                <a:solidFill>
                  <a:schemeClr val="bg1"/>
                </a:solidFill>
              </a:rPr>
              <a:t>estudiantes</a:t>
            </a:r>
            <a:r>
              <a:rPr lang="en-US" sz="1500" dirty="0">
                <a:solidFill>
                  <a:schemeClr val="bg1"/>
                </a:solidFill>
              </a:rPr>
              <a:t> que </a:t>
            </a:r>
            <a:r>
              <a:rPr lang="en-US" sz="1500" dirty="0" err="1">
                <a:solidFill>
                  <a:schemeClr val="bg1"/>
                </a:solidFill>
              </a:rPr>
              <a:t>califiquen</a:t>
            </a:r>
            <a:r>
              <a:rPr lang="en-US" sz="1500" dirty="0">
                <a:solidFill>
                  <a:schemeClr val="bg1"/>
                </a:solidFill>
              </a:rPr>
              <a:t> con </a:t>
            </a:r>
            <a:r>
              <a:rPr lang="en-US" sz="1500" dirty="0" err="1">
                <a:solidFill>
                  <a:schemeClr val="bg1"/>
                </a:solidFill>
              </a:rPr>
              <a:t>discapacidades</a:t>
            </a:r>
            <a:r>
              <a:rPr lang="en-US" sz="1500" dirty="0">
                <a:solidFill>
                  <a:schemeClr val="bg1"/>
                </a:solidFill>
              </a:rPr>
              <a:t>, </a:t>
            </a:r>
            <a:r>
              <a:rPr lang="en-US" sz="1500" dirty="0" err="1">
                <a:solidFill>
                  <a:schemeClr val="bg1"/>
                </a:solidFill>
              </a:rPr>
              <a:t>como</a:t>
            </a:r>
            <a:r>
              <a:rPr lang="en-US" sz="1500" dirty="0">
                <a:solidFill>
                  <a:schemeClr val="bg1"/>
                </a:solidFill>
              </a:rPr>
              <a:t> </a:t>
            </a:r>
            <a:r>
              <a:rPr lang="en-US" sz="1500" dirty="0" err="1">
                <a:solidFill>
                  <a:schemeClr val="bg1"/>
                </a:solidFill>
              </a:rPr>
              <a:t>parte</a:t>
            </a:r>
            <a:r>
              <a:rPr lang="en-US" sz="1500" dirty="0">
                <a:solidFill>
                  <a:schemeClr val="bg1"/>
                </a:solidFill>
              </a:rPr>
              <a:t> de la ley IDEA.</a:t>
            </a:r>
          </a:p>
          <a:p>
            <a:pPr>
              <a:lnSpc>
                <a:spcPct val="90000"/>
              </a:lnSpc>
            </a:pPr>
            <a:endParaRPr lang="en-US" sz="1500" dirty="0">
              <a:solidFill>
                <a:schemeClr val="bg1"/>
              </a:solidFill>
            </a:endParaRPr>
          </a:p>
          <a:p>
            <a:pPr marL="0" indent="0">
              <a:lnSpc>
                <a:spcPct val="90000"/>
              </a:lnSpc>
              <a:buNone/>
            </a:pPr>
            <a:r>
              <a:rPr lang="es-ES" sz="1500" dirty="0">
                <a:solidFill>
                  <a:schemeClr val="bg1"/>
                </a:solidFill>
              </a:rPr>
              <a:t>Los estudiantes con una discapacidad identificada tienen derecho a una instrucción especialmente diseñada conocida como Educación Especial.</a:t>
            </a:r>
            <a:r>
              <a:rPr lang="en-US" sz="1500" b="1" dirty="0">
                <a:solidFill>
                  <a:schemeClr val="bg1"/>
                </a:solidFill>
              </a:rPr>
              <a:t>(</a:t>
            </a:r>
            <a:r>
              <a:rPr lang="en-US" sz="1500" b="1" dirty="0">
                <a:solidFill>
                  <a:schemeClr val="bg1"/>
                </a:solidFill>
                <a:hlinkClick r:id="rId3"/>
              </a:rPr>
              <a:t>ISD</a:t>
            </a:r>
            <a:r>
              <a:rPr lang="en-US" sz="1500" b="1" dirty="0">
                <a:solidFill>
                  <a:schemeClr val="bg1"/>
                </a:solidFill>
              </a:rPr>
              <a:t> and </a:t>
            </a:r>
            <a:r>
              <a:rPr lang="en-US" sz="1500" b="1" dirty="0">
                <a:solidFill>
                  <a:schemeClr val="bg1"/>
                </a:solidFill>
                <a:hlinkClick r:id="rId4"/>
              </a:rPr>
              <a:t>WA policies</a:t>
            </a:r>
            <a:r>
              <a:rPr lang="en-US" sz="1500" b="1" dirty="0">
                <a:solidFill>
                  <a:schemeClr val="bg1"/>
                </a:solidFill>
              </a:rPr>
              <a:t>)</a:t>
            </a:r>
          </a:p>
          <a:p>
            <a:pPr marL="0" indent="0">
              <a:lnSpc>
                <a:spcPct val="90000"/>
              </a:lnSpc>
              <a:buNone/>
            </a:pPr>
            <a:endParaRPr lang="en-US" sz="1500" dirty="0">
              <a:solidFill>
                <a:schemeClr val="bg1"/>
              </a:solidFill>
            </a:endParaRPr>
          </a:p>
        </p:txBody>
      </p:sp>
    </p:spTree>
    <p:extLst>
      <p:ext uri="{BB962C8B-B14F-4D97-AF65-F5344CB8AC3E}">
        <p14:creationId xmlns:p14="http://schemas.microsoft.com/office/powerpoint/2010/main" val="214336010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1080B50F502CE4295741A26991808E7" ma:contentTypeVersion="14" ma:contentTypeDescription="Create a new document." ma:contentTypeScope="" ma:versionID="20664680b500806404ea2ed7ca4098a2">
  <xsd:schema xmlns:xsd="http://www.w3.org/2001/XMLSchema" xmlns:xs="http://www.w3.org/2001/XMLSchema" xmlns:p="http://schemas.microsoft.com/office/2006/metadata/properties" xmlns:ns3="a993da6b-ecc5-4661-974d-dcf5519ce991" xmlns:ns4="eb5fd477-d12f-4726-9e87-1bab0dac6eba" targetNamespace="http://schemas.microsoft.com/office/2006/metadata/properties" ma:root="true" ma:fieldsID="cf3851dd280057e05468508dbf1bfe9d" ns3:_="" ns4:_="">
    <xsd:import namespace="a993da6b-ecc5-4661-974d-dcf5519ce991"/>
    <xsd:import namespace="eb5fd477-d12f-4726-9e87-1bab0dac6eb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93da6b-ecc5-4661-974d-dcf5519ce99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b5fd477-d12f-4726-9e87-1bab0dac6eba"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318A84-02DC-4B99-9E7D-A02E97D6AF79}">
  <ds:schemaRefs>
    <ds:schemaRef ds:uri="http://purl.org/dc/elements/1.1/"/>
    <ds:schemaRef ds:uri="http://schemas.microsoft.com/office/2006/metadata/properties"/>
    <ds:schemaRef ds:uri="http://schemas.openxmlformats.org/package/2006/metadata/core-properties"/>
    <ds:schemaRef ds:uri="http://purl.org/dc/terms/"/>
    <ds:schemaRef ds:uri="eb5fd477-d12f-4726-9e87-1bab0dac6eba"/>
    <ds:schemaRef ds:uri="http://schemas.microsoft.com/office/2006/documentManagement/types"/>
    <ds:schemaRef ds:uri="http://schemas.microsoft.com/office/infopath/2007/PartnerControls"/>
    <ds:schemaRef ds:uri="a993da6b-ecc5-4661-974d-dcf5519ce991"/>
    <ds:schemaRef ds:uri="http://www.w3.org/XML/1998/namespace"/>
    <ds:schemaRef ds:uri="http://purl.org/dc/dcmitype/"/>
  </ds:schemaRefs>
</ds:datastoreItem>
</file>

<file path=customXml/itemProps2.xml><?xml version="1.0" encoding="utf-8"?>
<ds:datastoreItem xmlns:ds="http://schemas.openxmlformats.org/officeDocument/2006/customXml" ds:itemID="{E80FD3EB-FEBA-4265-AF23-4137D89A88E8}">
  <ds:schemaRefs>
    <ds:schemaRef ds:uri="http://schemas.microsoft.com/sharepoint/v3/contenttype/forms"/>
  </ds:schemaRefs>
</ds:datastoreItem>
</file>

<file path=customXml/itemProps3.xml><?xml version="1.0" encoding="utf-8"?>
<ds:datastoreItem xmlns:ds="http://schemas.openxmlformats.org/officeDocument/2006/customXml" ds:itemID="{0E9CF7AB-4D74-4CBF-9C3B-94E821732F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93da6b-ecc5-4661-974d-dcf5519ce991"/>
    <ds:schemaRef ds:uri="eb5fd477-d12f-4726-9e87-1bab0dac6e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721</TotalTime>
  <Words>3061</Words>
  <Application>Microsoft Office PowerPoint</Application>
  <PresentationFormat>Widescreen</PresentationFormat>
  <Paragraphs>234</Paragraphs>
  <Slides>30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Calibri Light</vt:lpstr>
      <vt:lpstr>Garamond</vt:lpstr>
      <vt:lpstr>Wingdings</vt:lpstr>
      <vt:lpstr>'Wingdings 3',Sans-Serif</vt:lpstr>
      <vt:lpstr>Organic</vt:lpstr>
      <vt:lpstr>Buenas Noches </vt:lpstr>
      <vt:lpstr>Participación de los padres y familias en las reuniones del IEP</vt:lpstr>
      <vt:lpstr>!Bienvenidas familias!</vt:lpstr>
      <vt:lpstr>Revisión de los pasos iniciales antes del IEP: identificación para la elegibilidad</vt:lpstr>
      <vt:lpstr>¿Qué es un Programa de Educación Individualizada? </vt:lpstr>
      <vt:lpstr>¿Quién está en el equipo y cuál es su papel? (Equipo principal en los IEPs)</vt:lpstr>
      <vt:lpstr>Miembros adicionales del equipo del IEP</vt:lpstr>
      <vt:lpstr>Equipo IEP</vt:lpstr>
      <vt:lpstr>¿Qué hace el equipo del IEP?</vt:lpstr>
      <vt:lpstr>Papel del padre/guardián en la reunión del IEP</vt:lpstr>
      <vt:lpstr>Padre/Guardian en la reunión</vt:lpstr>
      <vt:lpstr>Al llegar a la reunión del IEP</vt:lpstr>
      <vt:lpstr>¿Cómo es la agenda de una reunión?</vt:lpstr>
      <vt:lpstr>El comienzo de la reunión</vt:lpstr>
      <vt:lpstr>Siguiente paso: la reunión comenzará con las respuestas del documento de entrada de los padres</vt:lpstr>
      <vt:lpstr>Próximo paso: el personal revisará el IEP</vt:lpstr>
      <vt:lpstr>Selección de cursos e impacto en las calificaciones (Discusión durante la sección  Minutas de la reunión del equipo del IEP)</vt:lpstr>
      <vt:lpstr>Los objetivos y adaptaciones son individualizados</vt:lpstr>
      <vt:lpstr>Documento IEP</vt:lpstr>
      <vt:lpstr>PowerPoint Presentation</vt:lpstr>
      <vt:lpstr>¿Qué es? Aviso previo por escrito </vt:lpstr>
      <vt:lpstr>¿Qué se incluye en un "aviso previo por escrito"?</vt:lpstr>
      <vt:lpstr>Si el padre o tutor no se presenta a la reunión</vt:lpstr>
      <vt:lpstr>Documentos importantes que recibirá en la reunión.</vt:lpstr>
      <vt:lpstr>Puntos clave para la presentación:</vt:lpstr>
      <vt:lpstr>Para recordar...</vt:lpstr>
      <vt:lpstr>Feedback</vt:lpstr>
      <vt:lpstr>Recursos</vt:lpstr>
      <vt:lpstr>Preguntas que puede hacerle a su equipo en cualquier momento durante el año</vt:lpstr>
      <vt:lpstr>Siglas que se pueden usar en las reuniones del IEP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Education and IEPs</dc:title>
  <dc:creator>Gilmour, Lorna    AD - Staff</dc:creator>
  <cp:lastModifiedBy>Medina, Liliana</cp:lastModifiedBy>
  <cp:revision>1893</cp:revision>
  <dcterms:created xsi:type="dcterms:W3CDTF">2022-03-28T17:26:14Z</dcterms:created>
  <dcterms:modified xsi:type="dcterms:W3CDTF">2022-05-18T18:00:03Z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0x01010001080B50F502CE4295741A26991808E7</vt:lpwstr>
  </property>
</Properties>
</file>