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7" r:id="rId1"/>
  </p:sldMasterIdLst>
  <p:notesMasterIdLst>
    <p:notesMasterId r:id="rId29"/>
  </p:notesMasterIdLst>
  <p:handoutMasterIdLst>
    <p:handoutMasterId r:id="rId30"/>
  </p:handoutMasterIdLst>
  <p:sldIdLst>
    <p:sldId id="256" r:id="rId2"/>
    <p:sldId id="292" r:id="rId3"/>
    <p:sldId id="280" r:id="rId4"/>
    <p:sldId id="285" r:id="rId5"/>
    <p:sldId id="310" r:id="rId6"/>
    <p:sldId id="288" r:id="rId7"/>
    <p:sldId id="290" r:id="rId8"/>
    <p:sldId id="289" r:id="rId9"/>
    <p:sldId id="298" r:id="rId10"/>
    <p:sldId id="302" r:id="rId11"/>
    <p:sldId id="303" r:id="rId12"/>
    <p:sldId id="304" r:id="rId13"/>
    <p:sldId id="293" r:id="rId14"/>
    <p:sldId id="295" r:id="rId15"/>
    <p:sldId id="294" r:id="rId16"/>
    <p:sldId id="311" r:id="rId17"/>
    <p:sldId id="315" r:id="rId18"/>
    <p:sldId id="316" r:id="rId19"/>
    <p:sldId id="297" r:id="rId20"/>
    <p:sldId id="313" r:id="rId21"/>
    <p:sldId id="287" r:id="rId22"/>
    <p:sldId id="314" r:id="rId23"/>
    <p:sldId id="305" r:id="rId24"/>
    <p:sldId id="306" r:id="rId25"/>
    <p:sldId id="308" r:id="rId26"/>
    <p:sldId id="283" r:id="rId27"/>
    <p:sldId id="284" r:id="rId2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77" autoAdjust="0"/>
    <p:restoredTop sz="94660"/>
  </p:normalViewPr>
  <p:slideViewPr>
    <p:cSldViewPr>
      <p:cViewPr varScale="1">
        <p:scale>
          <a:sx n="78" d="100"/>
          <a:sy n="78" d="100"/>
        </p:scale>
        <p:origin x="15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FBA2752E-091E-47AA-849C-D5C70D0F57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5116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D682DDE2-2150-4B90-8593-8C27FD793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021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B19B76-FE11-4EC1-B881-CA8CFC0497A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47127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0B31B7-07C7-4877-8A87-34D12A21090C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22950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0A3AF-362B-4380-8CC2-3DE7A3D84369}" type="slidenum">
              <a:rPr lang="en-US" altLang="en-US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6762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18053E-10EA-4F88-BB33-67205085848C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67017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6DE587-74CC-42D1-8974-34B245626013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1872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3C417-6574-40EF-B68E-8CCF00E8001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FF84B-1515-4FA7-8866-8D581CFC749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C86DB2-CE7C-42FF-BDCE-83E9E0B029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C9962-D47C-4237-8595-9DC00737EA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535B5-B53C-4367-A111-5BFCAD1162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1DF0A-A80A-406D-97F2-1142FDAA237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5F35F5-4C72-4A5F-A18D-6C8804B9A2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EDE655-09C4-4BB6-91B7-5F0627B4292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56BF7-5B36-4634-835D-A744FE427EB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DF381-ACF3-4AD4-A9A4-28530F564B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BCCD01-7A8C-474E-AAEE-6A3DE02841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586EC45D-1A03-4BE1-91CD-8131DB2629A1}" type="slidenum">
              <a:rPr lang="en-US" altLang="en-US"/>
              <a:pPr/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49" r:id="rId2"/>
    <p:sldLayoutId id="2147484055" r:id="rId3"/>
    <p:sldLayoutId id="2147484050" r:id="rId4"/>
    <p:sldLayoutId id="2147484051" r:id="rId5"/>
    <p:sldLayoutId id="2147484052" r:id="rId6"/>
    <p:sldLayoutId id="2147484056" r:id="rId7"/>
    <p:sldLayoutId id="2147484057" r:id="rId8"/>
    <p:sldLayoutId id="2147484058" r:id="rId9"/>
    <p:sldLayoutId id="2147484053" r:id="rId10"/>
    <p:sldLayoutId id="2147484059" r:id="rId11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home.cccapply.org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43001"/>
            <a:ext cx="9144000" cy="1447800"/>
          </a:xfrm>
        </p:spPr>
        <p:txBody>
          <a:bodyPr wrap="square" lIns="274320" rIns="2743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800" b="1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十年級家庭資訊夜</a:t>
            </a:r>
            <a:r>
              <a:rPr lang="en-US" altLang="en-US" sz="4000" b="1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:  </a:t>
            </a:r>
            <a:br>
              <a:rPr lang="en-US" altLang="en-US" sz="4000" b="1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</a:br>
            <a:r>
              <a:rPr lang="zh-CN" altLang="en-US" sz="3600" b="1" dirty="0" smtClean="0">
                <a:solidFill>
                  <a:srgbClr val="262626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由</a:t>
            </a:r>
            <a:r>
              <a:rPr lang="en-US" altLang="en-US" sz="3600" b="1" dirty="0" smtClean="0">
                <a:solidFill>
                  <a:srgbClr val="262626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 ASTI </a:t>
            </a:r>
            <a:r>
              <a:rPr lang="zh-CN" altLang="en-US" sz="3600" b="1" dirty="0" smtClean="0">
                <a:solidFill>
                  <a:srgbClr val="262626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過渡到 </a:t>
            </a:r>
            <a:r>
              <a:rPr lang="en-US" altLang="zh-CN" sz="3600" b="1" dirty="0" smtClean="0">
                <a:solidFill>
                  <a:srgbClr val="262626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Alameda/</a:t>
            </a:r>
            <a:r>
              <a:rPr lang="en-US" altLang="en-US" sz="3600" b="1" dirty="0" smtClean="0">
                <a:solidFill>
                  <a:srgbClr val="262626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Peralta </a:t>
            </a:r>
            <a:r>
              <a:rPr lang="zh-CN" altLang="en-US" sz="3600" b="1" dirty="0" smtClean="0">
                <a:solidFill>
                  <a:srgbClr val="262626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社區大學</a:t>
            </a:r>
            <a:endParaRPr lang="en-US" altLang="en-US" sz="3600" b="1" dirty="0" smtClean="0">
              <a:solidFill>
                <a:srgbClr val="262626"/>
              </a:solidFill>
              <a:latin typeface="Microsoft YaHei UI Light" pitchFamily="34" charset="-122"/>
              <a:ea typeface="Microsoft YaHei UI Light" pitchFamily="34" charset="-122"/>
              <a:cs typeface="Microsoft Tai Le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4572000"/>
            <a:ext cx="6400800" cy="1752600"/>
          </a:xfrm>
        </p:spPr>
        <p:txBody>
          <a:bodyPr lIns="274320" rIns="274320" rtlCol="0"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Kristen </a:t>
            </a:r>
            <a:r>
              <a:rPr lang="en-US" sz="3200" dirty="0" err="1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jurkovich</a:t>
            </a:r>
            <a:endParaRPr 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二零一九年，十一月七日</a:t>
            </a:r>
            <a:endParaRPr 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23813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主題涵蓋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: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346575"/>
          </a:xfrm>
        </p:spPr>
        <p:txBody>
          <a:bodyPr lIns="274320" rIns="274320"/>
          <a:lstStyle/>
          <a:p>
            <a:pPr marL="463550" indent="-463550" eaLnBrk="1" hangingPunct="1">
              <a:buFont typeface="Arial" charset="0"/>
              <a:buAutoNum type="arabicPeriod"/>
            </a:pP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檢閱要求</a:t>
            </a:r>
            <a:endParaRPr lang="en-US" altLang="en-US" sz="4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  <a:cs typeface="Microsoft Tai Le" pitchFamily="34" charset="0"/>
            </a:endParaRPr>
          </a:p>
          <a:p>
            <a:pPr marL="463550" indent="-463550" eaLnBrk="1" hangingPunct="1">
              <a:buFont typeface="Arial" charset="0"/>
              <a:buAutoNum type="arabicPeriod"/>
            </a:pP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政策與手續</a:t>
            </a:r>
            <a:endParaRPr lang="en-US" altLang="en-US" sz="4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  <a:cs typeface="Microsoft Tai Le" pitchFamily="34" charset="0"/>
            </a:endParaRPr>
          </a:p>
          <a:p>
            <a:pPr marL="914400" lvl="1" indent="-463550" eaLnBrk="1" hangingPunct="1">
              <a:buFontTx/>
              <a:buChar char="•"/>
            </a:pPr>
            <a:r>
              <a:rPr lang="en-US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ASTI </a:t>
            </a: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與特定於 </a:t>
            </a:r>
            <a:r>
              <a:rPr lang="en-US" altLang="zh-CN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Alameda</a:t>
            </a: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社區大學</a:t>
            </a:r>
            <a:r>
              <a:rPr lang="en-US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COA/PCCD</a:t>
            </a: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社區大學</a:t>
            </a:r>
            <a:endParaRPr lang="en-US" altLang="en-US" sz="4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  <a:cs typeface="Microsoft Tai Le" pitchFamily="34" charset="0"/>
            </a:endParaRPr>
          </a:p>
          <a:p>
            <a:pPr marL="463550" indent="-463550" eaLnBrk="1" hangingPunct="1">
              <a:buFont typeface="Arial" charset="0"/>
              <a:buAutoNum type="arabicPeriod"/>
            </a:pPr>
            <a:r>
              <a:rPr lang="zh-TW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大學錄取計劃</a:t>
            </a:r>
            <a:endParaRPr lang="en-US" altLang="en-US" sz="4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  <a:cs typeface="Microsoft Tai Le" pitchFamily="34" charset="0"/>
            </a:endParaRPr>
          </a:p>
          <a:p>
            <a:pPr marL="463550" indent="-463550" eaLnBrk="1" hangingPunct="1">
              <a:buFont typeface="Arial" charset="0"/>
              <a:buAutoNum type="arabicPeriod"/>
            </a:pP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cs typeface="Microsoft Tai Le" pitchFamily="34" charset="0"/>
              </a:rPr>
              <a:t>下一步</a:t>
            </a:r>
            <a:endParaRPr lang="en-US" altLang="en-US" sz="4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  <a:cs typeface="Microsoft Tai L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 lIns="274320" rIns="27432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需考慮之要求</a:t>
            </a:r>
            <a:endParaRPr lang="en-US" altLang="en-US" dirty="0" smtClean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高中畢業要求</a:t>
            </a:r>
            <a:endParaRPr lang="en-US" altLang="en-US" sz="4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en-US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加州大學</a:t>
            </a:r>
            <a:r>
              <a:rPr lang="en-US" altLang="zh-CN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州立大學</a:t>
            </a:r>
            <a:r>
              <a:rPr lang="en-US" altLang="zh-CN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en-US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UC / CSU </a:t>
            </a: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資格</a:t>
            </a:r>
            <a:endParaRPr lang="en-US" altLang="en-US" sz="4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en-US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IGETC (</a:t>
            </a: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跨部門普教轉學課程</a:t>
            </a:r>
            <a:r>
              <a:rPr lang="en-US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en-US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4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副學士學位</a:t>
            </a:r>
            <a:endParaRPr lang="en-US" altLang="en-US" sz="4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>
              <a:buFont typeface="Arial" charset="0"/>
              <a:buNone/>
            </a:pPr>
            <a:endParaRPr lang="en-US" altLang="en-US" sz="4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algn="ctr" eaLnBrk="1" hangingPunct="1">
              <a:buFont typeface="Arial" charset="0"/>
              <a:buNone/>
            </a:pPr>
            <a:r>
              <a:rPr lang="en-US" altLang="en-US" sz="2400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</a:t>
            </a:r>
            <a:r>
              <a:rPr lang="zh-CN" altLang="en-US" sz="2400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參閱達到高中與大學要求</a:t>
            </a:r>
            <a:r>
              <a:rPr lang="en-US" altLang="en-US" sz="2400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1588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高中畢業要求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63550" indent="-463550" eaLnBrk="1" hangingPunct="1">
              <a:lnSpc>
                <a:spcPct val="80000"/>
              </a:lnSpc>
              <a:buNone/>
            </a:pPr>
            <a:r>
              <a:rPr lang="en-US" altLang="zh-CN" dirty="0" smtClean="0">
                <a:latin typeface="Microsoft YaHei UI Light" pitchFamily="34" charset="-122"/>
                <a:ea typeface="Microsoft YaHei UI Light" pitchFamily="34" charset="-122"/>
              </a:rPr>
              <a:t>	</a:t>
            </a:r>
            <a:r>
              <a:rPr lang="zh-CN" altLang="en-US" dirty="0" smtClean="0">
                <a:latin typeface="Microsoft YaHei UI Light" pitchFamily="34" charset="-122"/>
                <a:ea typeface="Microsoft YaHei UI Light" pitchFamily="34" charset="-122"/>
              </a:rPr>
              <a:t>至少</a:t>
            </a:r>
            <a:r>
              <a:rPr lang="en-US" altLang="en-US" dirty="0" smtClean="0">
                <a:latin typeface="Microsoft YaHei UI Light" pitchFamily="34" charset="-122"/>
                <a:ea typeface="Microsoft YaHei UI Light" pitchFamily="34" charset="-122"/>
              </a:rPr>
              <a:t> 230 </a:t>
            </a:r>
            <a:r>
              <a:rPr lang="zh-CN" altLang="en-US" dirty="0" smtClean="0">
                <a:latin typeface="Microsoft YaHei UI Light" pitchFamily="34" charset="-122"/>
                <a:ea typeface="Microsoft YaHei UI Light" pitchFamily="34" charset="-122"/>
              </a:rPr>
              <a:t>個學分</a:t>
            </a:r>
            <a:r>
              <a:rPr lang="en-US" altLang="en-US" dirty="0" smtClean="0">
                <a:latin typeface="Microsoft YaHei UI Light" pitchFamily="34" charset="-122"/>
                <a:ea typeface="Microsoft YaHei UI Light" pitchFamily="34" charset="-122"/>
              </a:rPr>
              <a:t> (</a:t>
            </a:r>
            <a:r>
              <a:rPr lang="zh-CN" altLang="en-US" dirty="0" smtClean="0">
                <a:latin typeface="Microsoft YaHei UI Light" pitchFamily="34" charset="-122"/>
                <a:ea typeface="Microsoft YaHei UI Light" pitchFamily="34" charset="-122"/>
              </a:rPr>
              <a:t>每年</a:t>
            </a:r>
            <a:r>
              <a:rPr lang="en-US" altLang="zh-CN" dirty="0" smtClean="0"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dirty="0" smtClean="0">
                <a:latin typeface="Microsoft YaHei UI Light" pitchFamily="34" charset="-122"/>
                <a:ea typeface="Microsoft YaHei UI Light" pitchFamily="34" charset="-122"/>
              </a:rPr>
              <a:t>每堂 </a:t>
            </a:r>
            <a:r>
              <a:rPr lang="en-US" altLang="en-US" dirty="0" smtClean="0">
                <a:latin typeface="Microsoft YaHei UI Light" pitchFamily="34" charset="-122"/>
                <a:ea typeface="Microsoft YaHei UI Light" pitchFamily="34" charset="-122"/>
              </a:rPr>
              <a:t>10 </a:t>
            </a:r>
            <a:r>
              <a:rPr lang="zh-CN" altLang="en-US" dirty="0" smtClean="0">
                <a:latin typeface="Microsoft YaHei UI Light" pitchFamily="34" charset="-122"/>
                <a:ea typeface="Microsoft YaHei UI Light" pitchFamily="34" charset="-122"/>
              </a:rPr>
              <a:t>個學分</a:t>
            </a:r>
            <a:r>
              <a:rPr lang="en-US" altLang="en-US" dirty="0" smtClean="0"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914400" lvl="1" indent="-450850" eaLnBrk="1" hangingPunct="1">
              <a:lnSpc>
                <a:spcPct val="8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英語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(40 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個學分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):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英語 </a:t>
            </a:r>
            <a:r>
              <a:rPr lang="en-US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1A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與英語</a:t>
            </a:r>
            <a:r>
              <a:rPr lang="en-US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 5</a:t>
            </a:r>
          </a:p>
          <a:p>
            <a:pPr marL="914400" lvl="1" indent="-450850" eaLnBrk="1" hangingPunct="1">
              <a:lnSpc>
                <a:spcPct val="8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社會科學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(30 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個學分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):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政治學</a:t>
            </a:r>
            <a:r>
              <a:rPr lang="en-US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 1</a:t>
            </a:r>
            <a:endParaRPr lang="en-US" altLang="en-US" sz="2000" dirty="0" smtClean="0">
              <a:solidFill>
                <a:schemeClr val="accent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1377950" lvl="2" indent="-463550" eaLnBrk="1" hangingPunct="1">
              <a:lnSpc>
                <a:spcPct val="80000"/>
              </a:lnSpc>
            </a:pPr>
            <a:r>
              <a:rPr lang="zh-CN" altLang="en-US" sz="1800" i="1" dirty="0" smtClean="0">
                <a:latin typeface="Microsoft YaHei UI Light" pitchFamily="34" charset="-122"/>
                <a:ea typeface="Microsoft YaHei UI Light" pitchFamily="34" charset="-122"/>
              </a:rPr>
              <a:t>現代世界歷史、美國歷史、</a:t>
            </a:r>
            <a:r>
              <a:rPr lang="en-US" altLang="en-US" sz="1800" i="1" dirty="0" smtClean="0"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1800" i="1" dirty="0" smtClean="0">
                <a:latin typeface="Microsoft YaHei UI Light" pitchFamily="34" charset="-122"/>
                <a:ea typeface="Microsoft YaHei UI Light" pitchFamily="34" charset="-122"/>
              </a:rPr>
              <a:t>經濟、</a:t>
            </a:r>
            <a:r>
              <a:rPr lang="en-US" altLang="en-US" sz="1800" i="1" dirty="0" smtClean="0"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1800" i="1" dirty="0" smtClean="0">
                <a:latin typeface="Microsoft YaHei UI Light" pitchFamily="34" charset="-122"/>
                <a:ea typeface="Microsoft YaHei UI Light" pitchFamily="34" charset="-122"/>
              </a:rPr>
              <a:t>美國政府</a:t>
            </a:r>
            <a:endParaRPr lang="en-US" altLang="en-US" sz="1800" i="1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0850" eaLnBrk="1" hangingPunct="1">
              <a:lnSpc>
                <a:spcPct val="8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數學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(20 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個學分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):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已完成</a:t>
            </a:r>
            <a:endParaRPr lang="en-US" altLang="en-US" sz="2000" b="1" dirty="0" smtClean="0">
              <a:solidFill>
                <a:schemeClr val="accent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0850" eaLnBrk="1" hangingPunct="1">
              <a:lnSpc>
                <a:spcPct val="8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科學 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(20 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個學分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):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已完成</a:t>
            </a:r>
            <a:endParaRPr lang="en-US" altLang="en-US" sz="2000" dirty="0" smtClean="0">
              <a:solidFill>
                <a:schemeClr val="accent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1377950" lvl="2" indent="-463550" eaLnBrk="1" hangingPunct="1">
              <a:lnSpc>
                <a:spcPct val="80000"/>
              </a:lnSpc>
            </a:pPr>
            <a:r>
              <a:rPr lang="zh-TW" altLang="en-US" sz="1800" i="1" dirty="0" smtClean="0">
                <a:latin typeface="Microsoft YaHei UI Light" pitchFamily="34" charset="-122"/>
                <a:ea typeface="Microsoft YaHei UI Light" pitchFamily="34" charset="-122"/>
              </a:rPr>
              <a:t>物理</a:t>
            </a:r>
            <a:r>
              <a:rPr lang="zh-CN" altLang="en-US" sz="1800" i="1" dirty="0" smtClean="0">
                <a:latin typeface="Microsoft YaHei UI Light" pitchFamily="34" charset="-122"/>
                <a:ea typeface="Microsoft YaHei UI Light" pitchFamily="34" charset="-122"/>
              </a:rPr>
              <a:t>與</a:t>
            </a:r>
            <a:r>
              <a:rPr lang="zh-TW" altLang="en-US" sz="1800" i="1" dirty="0" smtClean="0">
                <a:latin typeface="Microsoft YaHei UI Light" pitchFamily="34" charset="-122"/>
                <a:ea typeface="Microsoft YaHei UI Light" pitchFamily="34" charset="-122"/>
              </a:rPr>
              <a:t>生物科學</a:t>
            </a:r>
            <a:endParaRPr lang="en-US" altLang="en-US" sz="1800" i="1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0850" eaLnBrk="1" hangingPunct="1">
              <a:lnSpc>
                <a:spcPct val="8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外語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藝術 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(20 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個學分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):</a:t>
            </a:r>
            <a:r>
              <a:rPr lang="en-US" altLang="en-US" sz="2000" dirty="0" smtClean="0"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藝術</a:t>
            </a:r>
            <a:r>
              <a:rPr lang="en-US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 1/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音樂 </a:t>
            </a:r>
            <a:r>
              <a:rPr lang="en-US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15A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或</a:t>
            </a:r>
            <a:r>
              <a:rPr lang="en-US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 15B</a:t>
            </a:r>
          </a:p>
          <a:p>
            <a:pPr marL="1377950" lvl="1" indent="-515938" eaLnBrk="1" hangingPunct="1">
              <a:lnSpc>
                <a:spcPct val="80000"/>
              </a:lnSpc>
            </a:pPr>
            <a:r>
              <a:rPr lang="zh-CN" altLang="en-US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兩個類別中至少</a:t>
            </a:r>
            <a:r>
              <a:rPr lang="en-US" altLang="en-US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10 </a:t>
            </a:r>
            <a:r>
              <a:rPr lang="zh-CN" altLang="en-US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個學分</a:t>
            </a:r>
            <a:r>
              <a:rPr lang="en-US" altLang="en-US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</a:p>
          <a:p>
            <a:pPr marL="914400" lvl="1" indent="-450850" eaLnBrk="1" hangingPunct="1">
              <a:lnSpc>
                <a:spcPct val="8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體育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(20 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個學分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):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已完成</a:t>
            </a:r>
            <a:endParaRPr lang="en-US" altLang="en-US" sz="2000" b="1" dirty="0" smtClean="0">
              <a:solidFill>
                <a:schemeClr val="accent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0850" eaLnBrk="1" hangingPunct="1">
              <a:lnSpc>
                <a:spcPct val="8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當代生活問題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心理學 </a:t>
            </a:r>
            <a:r>
              <a:rPr lang="en-US" altLang="zh-CN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12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或 </a:t>
            </a:r>
            <a:r>
              <a:rPr lang="en-US" altLang="zh-CN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7B</a:t>
            </a:r>
            <a:endParaRPr lang="en-US" altLang="en-US" sz="2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0850" eaLnBrk="1" hangingPunct="1">
              <a:lnSpc>
                <a:spcPct val="8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選修課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剩餘學分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): </a:t>
            </a:r>
            <a:r>
              <a:rPr lang="zh-CN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無需擔心</a:t>
            </a:r>
            <a:r>
              <a:rPr lang="en-US" altLang="en-US" sz="2000" b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!</a:t>
            </a:r>
          </a:p>
          <a:p>
            <a:pPr lvl="1" algn="ctr" eaLnBrk="1" hangingPunct="1">
              <a:lnSpc>
                <a:spcPct val="80000"/>
              </a:lnSpc>
              <a:buNone/>
            </a:pPr>
            <a:r>
              <a:rPr lang="en-US" altLang="en-US" sz="2000" b="1" i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20 </a:t>
            </a:r>
            <a:r>
              <a:rPr lang="zh-CN" altLang="en-US" sz="2000" b="1" i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小時社區義工服務</a:t>
            </a:r>
            <a:endParaRPr lang="en-US" altLang="en-US" sz="2000" b="1" i="1" dirty="0" smtClean="0">
              <a:solidFill>
                <a:schemeClr val="accent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lvl="1"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b="1" i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1.75 </a:t>
            </a:r>
            <a:r>
              <a:rPr lang="zh-CN" altLang="en-US" sz="2000" b="1" i="1" dirty="0" smtClean="0">
                <a:solidFill>
                  <a:schemeClr val="accent1"/>
                </a:solidFill>
                <a:latin typeface="Microsoft YaHei UI Light" pitchFamily="34" charset="-122"/>
                <a:ea typeface="Microsoft YaHei UI Light" pitchFamily="34" charset="-122"/>
              </a:rPr>
              <a:t>或更高的平均分</a:t>
            </a:r>
            <a:endParaRPr lang="en-US" altLang="en-US" sz="2000" b="1" i="1" dirty="0" smtClean="0">
              <a:solidFill>
                <a:schemeClr val="accent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000" b="1" i="1" dirty="0" smtClean="0">
              <a:solidFill>
                <a:schemeClr val="hlink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en-US" sz="2000" b="1" i="1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400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6988"/>
            <a:ext cx="9144000" cy="14493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加大</a:t>
            </a:r>
            <a:r>
              <a:rPr lang="en-US" altLang="zh-CN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州大</a:t>
            </a:r>
            <a:r>
              <a:rPr 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UC/CSU  A-G </a:t>
            </a: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要求</a:t>
            </a:r>
            <a:endParaRPr lang="en-US" dirty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9143999" cy="4495800"/>
          </a:xfrm>
        </p:spPr>
        <p:txBody>
          <a:bodyPr lIns="274320" rIns="274320"/>
          <a:lstStyle/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英語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(4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社會科學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(2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數學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(3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685800" lvl="1" indent="-228600" eaLnBrk="1" hangingPunct="1"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必修課</a:t>
            </a:r>
            <a:r>
              <a:rPr lang="en-US" altLang="zh-CN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代數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1,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幾何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與代數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2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實驗室科學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(2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建議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3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外語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(2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建議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3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692150" lvl="1" indent="-234950" eaLnBrk="1" hangingPunct="1"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第一個 </a:t>
            </a:r>
            <a:r>
              <a:rPr lang="en-US" altLang="zh-CN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Alameda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大學學期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= 2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年外語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第二個 </a:t>
            </a:r>
            <a:r>
              <a:rPr lang="en-US" altLang="zh-CN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Alameda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大學學期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=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第三級外語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zh-TW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視覺</a:t>
            </a:r>
            <a:r>
              <a:rPr lang="en-US" altLang="zh-TW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TW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表演藝術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(1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大學預備選修課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(1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200025" lvl="1" indent="0" algn="ctr" eaLnBrk="1" hangingPunct="1">
              <a:buNone/>
              <a:defRPr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加大 </a:t>
            </a:r>
            <a:r>
              <a:rPr lang="en-US" altLang="zh-CN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UC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最低平均分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 3.0 /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州大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CSU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最低平均分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 2.0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 lIns="274320" rIns="27432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IGETC </a:t>
            </a:r>
            <a:r>
              <a:rPr lang="zh-CN" altLang="en-US" sz="4000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跨部門普教轉學課程</a:t>
            </a:r>
            <a:r>
              <a:rPr lang="en-US" altLang="en-US" sz="4000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4000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實情</a:t>
            </a:r>
            <a:endParaRPr lang="en-US" altLang="en-US" sz="4000" dirty="0" smtClean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905000"/>
            <a:ext cx="9144000" cy="4419600"/>
          </a:xfrm>
        </p:spPr>
        <p:txBody>
          <a:bodyPr lIns="274320" rIns="274320"/>
          <a:lstStyle/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加大</a:t>
            </a:r>
            <a:r>
              <a:rPr lang="en-US" altLang="zh-CN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州大 </a:t>
            </a:r>
            <a:r>
              <a:rPr lang="en-US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UC/CSU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普通教育要求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致力於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四</a:t>
            </a:r>
            <a:r>
              <a:rPr lang="zh-TW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年制學位 </a:t>
            </a:r>
            <a:r>
              <a:rPr lang="en-US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學士</a:t>
            </a:r>
            <a:r>
              <a:rPr lang="en-US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685800" lvl="1" indent="-228600" eaLnBrk="1" hangingPunct="1"/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不需確認主修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應整套完成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未必都為可轉學分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未必都符合所有普通教育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85800" lvl="1" indent="-231775" eaLnBrk="1" hangingPunct="1"/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伯克萊加大 </a:t>
            </a:r>
            <a:r>
              <a:rPr lang="en-US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UC: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美國文化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不保證四年大學提前畢業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/>
            <a:endParaRPr lang="en-US" altLang="en-US" sz="2800" b="1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>
              <a:buFont typeface="Arial" charset="0"/>
              <a:buNone/>
            </a:pPr>
            <a:endParaRPr lang="en-US" altLang="en-US" sz="2800" b="1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副學士學位</a:t>
            </a:r>
            <a:endParaRPr lang="en-US" altLang="en-US" dirty="0" smtClean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1843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752600"/>
            <a:ext cx="9143999" cy="4648200"/>
          </a:xfrm>
        </p:spPr>
        <p:txBody>
          <a:bodyPr lIns="274320" rIns="274320"/>
          <a:lstStyle/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兩年大學學位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文科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=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與 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IGETC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最接近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可助您於大學申請中脫穎而出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/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不能彌補低成績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!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多未必意味更好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與轉學能力無關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/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TAG (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轉學協定保證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非直接促進四年學位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Arial" charset="0"/>
              <a:buChar char="•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應提早計劃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/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學分上限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–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參見文檔示例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/>
            <a:endParaRPr lang="en-US" altLang="en-US" sz="2200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/>
            <a:endParaRPr lang="en-US" altLang="en-US" sz="2200" i="1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lvl="1" eaLnBrk="1" hangingPunct="1"/>
            <a:endParaRPr lang="en-US" altLang="en-US" sz="2200" i="1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 lIns="274320" rIns="27432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修讀 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Peralta </a:t>
            </a: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社區大學課程</a:t>
            </a:r>
            <a:endParaRPr lang="en-US" altLang="en-US" dirty="0" smtClean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57200" indent="-457200" eaLnBrk="1" hangingPunct="1">
              <a:lnSpc>
                <a:spcPct val="80000"/>
              </a:lnSpc>
            </a:pPr>
            <a:r>
              <a:rPr lang="zh-CN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須許可之課程</a:t>
            </a:r>
            <a:r>
              <a:rPr lang="en-US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  <a:p>
            <a:pPr marL="457200" lvl="1" indent="-457200"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春季英語與數學</a:t>
            </a:r>
            <a:r>
              <a:rPr lang="zh-TW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評估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考</a:t>
            </a:r>
            <a:r>
              <a:rPr lang="zh-TW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試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由 </a:t>
            </a:r>
            <a:r>
              <a:rPr lang="en-US" altLang="zh-CN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Alameda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大學數學與英語部門主任決定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lvl="1" indent="-457200"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修讀獲得家長</a:t>
            </a:r>
            <a:r>
              <a:rPr lang="en-US" altLang="zh-CN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監護人與輔導員 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Ms.  </a:t>
            </a:r>
            <a:r>
              <a:rPr lang="en-US" altLang="en-US" sz="2300" dirty="0" err="1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Jurkovich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批准之課程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>
              <a:lnSpc>
                <a:spcPct val="80000"/>
              </a:lnSpc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須許可之課程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英語、數學、某些科學課程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lnSpc>
                <a:spcPct val="80000"/>
              </a:lnSpc>
            </a:pPr>
            <a:r>
              <a:rPr lang="zh-CN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所有課程</a:t>
            </a:r>
            <a:r>
              <a:rPr lang="en-US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  <a:p>
            <a:pPr marL="457200" lvl="1" indent="-457200"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重訪兩年計劃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lvl="1" indent="-457200"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填寫共同註冊表格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lvl="1" indent="-457200"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獲取家長</a:t>
            </a:r>
            <a:r>
              <a:rPr lang="en-US" altLang="zh-CN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監護人簽署的共同註冊表格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lvl="1" indent="-457200"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提交共同註冊表格與課程計劃參考給 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Ms. </a:t>
            </a:r>
            <a:r>
              <a:rPr lang="en-US" altLang="en-US" sz="2300" dirty="0" err="1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Jurkovich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必須符合兩年計劃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lvl="1" indent="-457200"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於 </a:t>
            </a:r>
            <a:r>
              <a:rPr lang="en-US" altLang="zh-CN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ASTI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註冊日將表格提交至招生與記錄部門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lnSpc>
                <a:spcPct val="80000"/>
              </a:lnSpc>
              <a:buFont typeface="Arial" charset="0"/>
              <a:buAutoNum type="arabicPeriod"/>
            </a:pPr>
            <a:endParaRPr lang="en-US" altLang="en-US" sz="2300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marL="457200" lvl="1" indent="-457200" eaLnBrk="1" hangingPunct="1">
              <a:lnSpc>
                <a:spcPct val="80000"/>
              </a:lnSpc>
            </a:pPr>
            <a:endParaRPr lang="en-US" altLang="en-US" sz="2300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檢測進度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57200" indent="-457200" eaLnBrk="1" hangingPunct="1">
              <a:buFont typeface="Wingdings" pitchFamily="2" charset="2"/>
              <a:buChar char="q"/>
            </a:pPr>
            <a:r>
              <a:rPr lang="en-US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ASTI/ Peralta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社區大學排期表格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q"/>
            </a:pPr>
            <a:r>
              <a:rPr lang="en-US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Peralta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社區大學教學與課程大綱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q"/>
            </a:pPr>
            <a:r>
              <a:rPr lang="zh-TW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講師辦公時間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q"/>
            </a:pPr>
            <a:r>
              <a:rPr lang="en-US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ASTI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研討會課程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q"/>
            </a:pPr>
            <a:r>
              <a:rPr lang="zh-CN" altLang="en-US" sz="2800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與 </a:t>
            </a:r>
            <a:r>
              <a:rPr lang="en-US" altLang="en-US" sz="2800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Ms. </a:t>
            </a:r>
            <a:r>
              <a:rPr lang="en-US" altLang="en-US" sz="2800" i="1" dirty="0" err="1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Jurkovich</a:t>
            </a:r>
            <a:r>
              <a:rPr lang="en-US" altLang="en-US" sz="2800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2800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定期會面</a:t>
            </a:r>
            <a:r>
              <a:rPr lang="en-US" altLang="en-US" sz="2800" i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!</a:t>
            </a:r>
          </a:p>
          <a:p>
            <a:pPr marL="914400" lvl="1" indent="-457200" eaLnBrk="1" hangingPunct="1">
              <a:buFont typeface="Wingdings" pitchFamily="2" charset="2"/>
              <a:buChar char="q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安排預約</a:t>
            </a:r>
            <a:endParaRPr lang="en-US" alt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q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通行網頁 </a:t>
            </a:r>
            <a:r>
              <a:rPr lang="en-US" altLang="zh-CN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Passport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帳號</a:t>
            </a:r>
            <a:r>
              <a:rPr lang="en-US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(passport.peralta.edu)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0"/>
            <a:ext cx="7696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657600" y="2819400"/>
            <a:ext cx="3505200" cy="1938992"/>
          </a:xfrm>
          <a:prstGeom prst="rect">
            <a:avLst/>
          </a:prstGeom>
          <a:solidFill>
            <a:schemeClr val="tx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square" lIns="274320" tIns="274320" rIns="274320" bIns="27432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按此進入用戶帳號與密碼。您將須：</a:t>
            </a:r>
            <a:endParaRPr lang="en-US" altLang="en-US" b="1" dirty="0">
              <a:solidFill>
                <a:schemeClr val="bg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342900" indent="-342900">
              <a:buFontTx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工卡號碼或 </a:t>
            </a:r>
            <a:r>
              <a:rPr lang="en-US" altLang="zh-CN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Alameda </a:t>
            </a:r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大學帳號號碼</a:t>
            </a:r>
            <a:endParaRPr lang="en-US" altLang="en-US" b="1" dirty="0">
              <a:solidFill>
                <a:schemeClr val="bg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342900" indent="-342900">
              <a:buFontTx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出生日期</a:t>
            </a:r>
            <a:endParaRPr lang="en-US" altLang="en-US" b="1" dirty="0">
              <a:solidFill>
                <a:schemeClr val="bg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H="1" flipV="1">
            <a:off x="2819400" y="2438400"/>
            <a:ext cx="838200" cy="3810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>
              <a:solidFill>
                <a:srgbClr val="7B9899"/>
              </a:solidFill>
            </a:endParaRP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667000" y="558800"/>
            <a:ext cx="3810000" cy="830997"/>
          </a:xfrm>
          <a:prstGeom prst="rect">
            <a:avLst/>
          </a:prstGeom>
          <a:solidFill>
            <a:schemeClr val="tx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square" lIns="274320" tIns="274320" rIns="274320" bIns="274320">
            <a:spAutoFit/>
          </a:bodyPr>
          <a:lstStyle/>
          <a:p>
            <a:pPr marL="342900" indent="-342900" algn="ctr"/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您將於左側查看通行網頁功能表</a:t>
            </a:r>
            <a:endParaRPr lang="en-US" altLang="en-US" b="1" dirty="0">
              <a:solidFill>
                <a:schemeClr val="bg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 flipH="1" flipV="1">
            <a:off x="1524000" y="762000"/>
            <a:ext cx="1143000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H="1" flipV="1">
            <a:off x="2514600" y="3505200"/>
            <a:ext cx="1066800" cy="76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3581400" y="3352800"/>
            <a:ext cx="5105400" cy="830997"/>
          </a:xfrm>
          <a:prstGeom prst="rect">
            <a:avLst/>
          </a:prstGeom>
          <a:solidFill>
            <a:schemeClr val="tx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square" lIns="274320" tIns="274320" rIns="274320" bIns="274320">
            <a:spAutoFit/>
          </a:bodyPr>
          <a:lstStyle/>
          <a:p>
            <a:pPr marL="342900" indent="-342900" algn="ctr"/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您將可於學生中心查看學生成績與時間表</a:t>
            </a:r>
            <a:endParaRPr lang="en-US" altLang="en-US" b="1" dirty="0">
              <a:solidFill>
                <a:schemeClr val="bg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3809999" y="5486400"/>
            <a:ext cx="3200401" cy="830997"/>
          </a:xfrm>
          <a:prstGeom prst="rect">
            <a:avLst/>
          </a:prstGeom>
          <a:solidFill>
            <a:schemeClr val="tx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square" lIns="274320" tIns="274320" rIns="274320" bIns="274320">
            <a:spAutoFit/>
          </a:bodyPr>
          <a:lstStyle/>
          <a:p>
            <a:pPr marL="342900" indent="-342900" algn="ctr"/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您可於此查看可選課程</a:t>
            </a:r>
            <a:endParaRPr lang="en-US" altLang="en-US" b="1" dirty="0">
              <a:solidFill>
                <a:schemeClr val="bg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>
            <a:off x="3048000" y="5791200"/>
            <a:ext cx="762000" cy="2286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144000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Line 5"/>
          <p:cNvSpPr>
            <a:spLocks noChangeShapeType="1"/>
          </p:cNvSpPr>
          <p:nvPr/>
        </p:nvSpPr>
        <p:spPr bwMode="auto">
          <a:xfrm flipH="1">
            <a:off x="2438400" y="4953000"/>
            <a:ext cx="1219200" cy="3048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505200" y="4572000"/>
            <a:ext cx="5334000" cy="830997"/>
          </a:xfrm>
          <a:prstGeom prst="rect">
            <a:avLst/>
          </a:prstGeom>
          <a:solidFill>
            <a:schemeClr val="tx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lIns="274320" tIns="274320" rIns="274320" bIns="274320">
            <a:spAutoFit/>
          </a:bodyPr>
          <a:lstStyle/>
          <a:p>
            <a:pPr marL="342900" indent="-342900"/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使用此下拉框查看你的非官方成績表</a:t>
            </a:r>
            <a:endParaRPr lang="en-US" altLang="en-US" b="1" dirty="0">
              <a:solidFill>
                <a:schemeClr val="bg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962400" y="1600200"/>
            <a:ext cx="4953000" cy="830997"/>
          </a:xfrm>
          <a:prstGeom prst="rect">
            <a:avLst/>
          </a:prstGeom>
          <a:solidFill>
            <a:schemeClr val="tx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square" lIns="274320" tIns="274320" rIns="274320" bIns="274320">
            <a:spAutoFit/>
          </a:bodyPr>
          <a:lstStyle/>
          <a:p>
            <a:pPr marL="342900" indent="-342900"/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你現修課程時間表將一直顯示於此</a:t>
            </a:r>
            <a:endParaRPr lang="en-US" altLang="en-US" b="1" dirty="0">
              <a:solidFill>
                <a:schemeClr val="bg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5638800" y="2438400"/>
            <a:ext cx="99060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H="1">
            <a:off x="1600200" y="1066800"/>
            <a:ext cx="2819400" cy="21336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3124200" y="228600"/>
            <a:ext cx="4800600" cy="830997"/>
          </a:xfrm>
          <a:prstGeom prst="rect">
            <a:avLst/>
          </a:prstGeom>
          <a:solidFill>
            <a:schemeClr val="tx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square" lIns="274320" tIns="274320" rIns="274320" bIns="274320">
            <a:spAutoFit/>
          </a:bodyPr>
          <a:lstStyle/>
          <a:p>
            <a:pPr marL="342900" indent="-342900"/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退課之前，你必須獲得 </a:t>
            </a:r>
            <a:r>
              <a:rPr lang="en-US" altLang="zh-CN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ASTI </a:t>
            </a:r>
            <a:r>
              <a:rPr lang="zh-CN" altLang="en-US" b="1" dirty="0" smtClean="0">
                <a:solidFill>
                  <a:schemeClr val="bg1"/>
                </a:solidFill>
                <a:latin typeface="Microsoft YaHei UI Light" pitchFamily="34" charset="-122"/>
                <a:ea typeface="Microsoft YaHei UI Light" pitchFamily="34" charset="-122"/>
              </a:rPr>
              <a:t>批准</a:t>
            </a:r>
            <a:endParaRPr lang="en-US" altLang="en-US" b="1" dirty="0">
              <a:solidFill>
                <a:schemeClr val="bg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 lIns="274320" tIns="274320" rIns="274320" bIns="27432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Peralta </a:t>
            </a: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社區大學政策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tIns="91440" rIns="274320" bIns="91440"/>
          <a:lstStyle/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共同註冊表格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優先註冊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TW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候補名單</a:t>
            </a:r>
            <a:r>
              <a:rPr lang="en-US" altLang="zh-TW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TW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加入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已滿的課程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退課類型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無註釋或註銷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缺席導致退課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低分數導致退課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費用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公共汽車</a:t>
            </a:r>
            <a:r>
              <a:rPr lang="en-US" altLang="zh-CN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保健</a:t>
            </a:r>
            <a:r>
              <a:rPr lang="en-US" altLang="zh-CN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校園</a:t>
            </a:r>
            <a:r>
              <a:rPr lang="en-US" altLang="zh-CN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--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若低於 </a:t>
            </a:r>
            <a:r>
              <a:rPr lang="en-US" altLang="zh-CN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15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個學分則零付費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通行網頁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(passport.peralta.edu)</a:t>
            </a: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en-US" altLang="zh-CN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15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個學分上限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9143999" cy="1143000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ASTI </a:t>
            </a: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政策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57200" indent="-45720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共同註冊表格</a:t>
            </a:r>
            <a:r>
              <a:rPr 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墨筆與不可使用塗改液</a:t>
            </a:r>
            <a:endParaRPr 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於其他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Peralta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社區大學修讀課程</a:t>
            </a:r>
            <a:endParaRPr 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暑期課程與學年課程資源對比</a:t>
            </a:r>
            <a:endParaRPr 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成績與時間表</a:t>
            </a:r>
            <a:r>
              <a:rPr 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2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每學期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於通行網頁中打印與</a:t>
            </a:r>
            <a:r>
              <a:rPr lang="zh-CN" altLang="en-US" sz="22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盡快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提交給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/>
            </a:r>
            <a:b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</a:br>
            <a:r>
              <a:rPr 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Ms. </a:t>
            </a:r>
            <a:r>
              <a:rPr lang="en-US" sz="2200" dirty="0" err="1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Jurkovich</a:t>
            </a:r>
            <a:endParaRPr 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超額報名表格</a:t>
            </a:r>
            <a:endParaRPr 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Alameda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社區大學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COA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書店與借閱圖書館對比</a:t>
            </a:r>
            <a:endParaRPr 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退課</a:t>
            </a:r>
            <a:r>
              <a:rPr 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必須獲得</a:t>
            </a:r>
            <a:r>
              <a:rPr 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Ms. </a:t>
            </a:r>
            <a:r>
              <a:rPr lang="en-US" sz="2200" dirty="0" err="1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Jurkovich</a:t>
            </a:r>
            <a:r>
              <a:rPr 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批准</a:t>
            </a:r>
            <a:endParaRPr 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spcAft>
                <a:spcPct val="0"/>
              </a:spcAft>
              <a:buFont typeface="Wingdings 2" pitchFamily="18" charset="2"/>
              <a:buChar char="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研討會</a:t>
            </a:r>
            <a:r>
              <a:rPr 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出席與參與</a:t>
            </a:r>
            <a:endParaRPr 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7200" eaLnBrk="1" hangingPunct="1">
              <a:spcAft>
                <a:spcPct val="0"/>
              </a:spcAft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研討會、諮詢、社會正義、多媒體、經濟、西班牙語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3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、數學</a:t>
            </a:r>
            <a:endParaRPr 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主要差異預料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>
            <a:normAutofit fontScale="92500" lnSpcReduction="10000"/>
          </a:bodyPr>
          <a:lstStyle/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家長與 </a:t>
            </a:r>
            <a:r>
              <a:rPr lang="en-US" altLang="zh-CN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PCCD 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社區大學講師溝通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66725" eaLnBrk="1" hangingPunct="1">
              <a:buFont typeface="Wingdings" pitchFamily="2" charset="2"/>
              <a:buChar char="§"/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成績與出席記錄之未知訊息</a:t>
            </a:r>
            <a:endParaRPr lang="en-US" altLang="en-US" sz="2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學生與 </a:t>
            </a:r>
            <a:r>
              <a:rPr lang="en-US" altLang="zh-CN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ASTI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教職員與 </a:t>
            </a:r>
            <a:r>
              <a:rPr lang="en-US" altLang="zh-CN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PCCD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社區大學教職員溝通對比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建立關係與倡導自我</a:t>
            </a:r>
            <a:endParaRPr lang="en-US" altLang="en-US" sz="2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功課完成與加權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課間時間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平衡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ASTI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與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PCCD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地區大學課程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ASTI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出席記錄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用品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藍色筆記本、答題卡、實驗室手冊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一個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PCCD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大學學年課程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=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一個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ASTI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全年課程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en-US" altLang="zh-CN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Alameda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社區大學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COA/Peralta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官僚體系</a:t>
            </a:r>
            <a:endParaRPr lang="en-US" altLang="en-US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altLang="en-US" sz="2800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>
              <a:buFont typeface="Wingdings" pitchFamily="2" charset="2"/>
              <a:buChar char="§"/>
            </a:pPr>
            <a:endParaRPr lang="en-US" altLang="en-US" sz="2800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春季協助將至</a:t>
            </a:r>
            <a:r>
              <a:rPr 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!</a:t>
            </a:r>
            <a:endParaRPr lang="en-US" dirty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6263"/>
            <a:ext cx="9143999" cy="4478337"/>
          </a:xfrm>
        </p:spPr>
        <p:txBody>
          <a:bodyPr lIns="274320" rIns="274320">
            <a:noAutofit/>
          </a:bodyPr>
          <a:lstStyle/>
          <a:p>
            <a:pPr marL="457200" indent="-457200" eaLnBrk="1" hangingPunct="1"/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兩年課程計劃</a:t>
            </a:r>
            <a:endParaRPr 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 2" pitchFamily="18" charset="2"/>
              <a:buNone/>
            </a:pPr>
            <a:endParaRPr 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/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與學長的兩年計劃問與答</a:t>
            </a:r>
            <a:endParaRPr 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 2" pitchFamily="18" charset="2"/>
              <a:buNone/>
            </a:pPr>
            <a:endParaRPr 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/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十年級輔導</a:t>
            </a:r>
            <a:r>
              <a:rPr 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與</a:t>
            </a:r>
            <a:r>
              <a:rPr 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Ms. </a:t>
            </a:r>
            <a:r>
              <a:rPr lang="en-US" sz="2800" dirty="0" err="1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Jurkovich</a:t>
            </a:r>
            <a:r>
              <a:rPr 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與家長</a:t>
            </a:r>
            <a:r>
              <a:rPr lang="en-US" altLang="zh-CN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監護人的個人計劃會面</a:t>
            </a:r>
            <a:endParaRPr 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Calibri" pitchFamily="34" charset="0"/>
              <a:buNone/>
            </a:pPr>
            <a:endParaRPr 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Calibri" pitchFamily="34" charset="0"/>
              <a:buNone/>
            </a:pPr>
            <a:r>
              <a:rPr 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	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四月底註冊大學課程</a:t>
            </a:r>
            <a:endParaRPr lang="en-US" sz="28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11 </a:t>
            </a: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年級前修讀大學課程</a:t>
            </a:r>
            <a:endParaRPr lang="en-US" dirty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非要求或建議</a:t>
            </a:r>
            <a:endParaRPr lang="en-US" altLang="zh-CN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十年級學生的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ASTI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平均分必須是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3.0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以上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方可允許報名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2020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年春季課程</a:t>
            </a:r>
            <a:endParaRPr lang="en-US" altLang="zh-CN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不建議報讀網上大學課程</a:t>
            </a:r>
            <a:endParaRPr lang="en-US" altLang="zh-CN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衡量優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缺點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-- ASTI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課程與成績極為重要</a:t>
            </a:r>
            <a:endParaRPr lang="en-US" altLang="zh-CN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藝術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1,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音樂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15A,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政治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1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適合為首次報讀課程</a:t>
            </a:r>
            <a:endParaRPr lang="en-US" altLang="zh-CN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十年級以後才報讀數學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科學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或英語課程</a:t>
            </a:r>
            <a:endParaRPr lang="en-US" altLang="zh-CN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2020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年春季共同註冊表格必須於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11/15,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星期五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下午三點前提交至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Ms. </a:t>
            </a:r>
            <a:r>
              <a:rPr lang="en-US" altLang="zh-CN" sz="2200" dirty="0" err="1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Jurkovich</a:t>
            </a:r>
            <a:endParaRPr lang="en-US" altLang="zh-CN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ASTI 2020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年春季報名日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11/22,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星期五</a:t>
            </a:r>
            <a:endParaRPr lang="en-US" altLang="zh-CN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endParaRPr lang="en-US" altLang="zh-TW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報讀 </a:t>
            </a:r>
            <a:r>
              <a:rPr lang="en-US" altLang="zh-CN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2020 </a:t>
            </a: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年春季課程步驟</a:t>
            </a:r>
            <a:endParaRPr lang="en-US" dirty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若你目前無報讀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2019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秋季課程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則必須前往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Alameda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社區大學  提交一份新的 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2020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年春季學期申請表。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/>
            </a:r>
            <a:b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</a:br>
            <a:endParaRPr lang="en-US" altLang="zh-CN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749300" lvl="1" indent="-457200" eaLnBrk="1" hangingPunct="1">
              <a:buFont typeface="Wingdings" pitchFamily="2" charset="2"/>
              <a:buChar char="§"/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網址</a:t>
            </a:r>
            <a:r>
              <a:rPr lang="en-US" altLang="zh-CN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en-US" altLang="zh-CN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  <a:hlinkClick r:id="rId2"/>
              </a:rPr>
              <a:t>home.cccapply.org</a:t>
            </a:r>
            <a:r>
              <a:rPr lang="en-US" altLang="zh-CN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</a:br>
            <a:endParaRPr lang="en-US" altLang="zh-CN" sz="2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749300" lvl="1" indent="-457200" eaLnBrk="1" hangingPunct="1">
              <a:buFont typeface="Wingdings" pitchFamily="2" charset="2"/>
              <a:buChar char="§"/>
            </a:pP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於 </a:t>
            </a:r>
            <a:r>
              <a:rPr lang="en-US" altLang="zh-CN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11/15, 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星期五</a:t>
            </a:r>
            <a:r>
              <a:rPr lang="en-US" altLang="zh-CN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完成此步驟</a:t>
            </a:r>
            <a:endParaRPr lang="en-US" altLang="zh-TW" sz="20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1113"/>
            <a:ext cx="9144000" cy="1449387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大學錄取計劃</a:t>
            </a:r>
            <a:endParaRPr lang="en-US" altLang="en-US" dirty="0" smtClean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第一優先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成績與嚴謹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7575" lvl="1" indent="-460375" eaLnBrk="1" hangingPunct="1">
              <a:buFont typeface="Wingdings" pitchFamily="2" charset="2"/>
              <a:buChar char="§"/>
            </a:pPr>
            <a:r>
              <a:rPr lang="zh-TW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較難課程與優秀成績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對比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7575" lvl="1" indent="-460375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加大 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UC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與州大 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CSU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資格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課外參與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深度與廣度對比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標化考試 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(SAT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或 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ACT)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十二月通過可汗學院 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Khan Academy </a:t>
            </a:r>
            <a:r>
              <a:rPr lang="zh-CN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作免費準備</a:t>
            </a:r>
            <a:r>
              <a:rPr lang="en-US" altLang="en-US" sz="20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PSAT [SAT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練習考試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](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十二月公佈成績</a:t>
            </a:r>
            <a:r>
              <a:rPr lang="en-US" altLang="zh-CN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全國優異於十一年級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SAT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加寫作或 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ACT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加寫作</a:t>
            </a:r>
            <a:endParaRPr lang="en-US" altLang="en-US" sz="2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SAT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科目考試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加大 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UC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為可選性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; </a:t>
            </a:r>
            <a:r>
              <a:rPr lang="zh-CN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某些私立學校要求</a:t>
            </a:r>
            <a:r>
              <a:rPr lang="en-US" altLang="en-US" sz="2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大學錄取平均分要求</a:t>
            </a:r>
            <a:endParaRPr lang="en-US" sz="3600" dirty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6263"/>
            <a:ext cx="9144000" cy="4478337"/>
          </a:xfrm>
        </p:spPr>
        <p:txBody>
          <a:bodyPr lIns="274320" rIns="274320">
            <a:normAutofit/>
          </a:bodyPr>
          <a:lstStyle/>
          <a:p>
            <a:pPr marL="458788" indent="-458788" eaLnBrk="1" hangingPunct="1"/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加大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UC: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最低要求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3.0</a:t>
            </a:r>
          </a:p>
          <a:p>
            <a:pPr marL="458788" indent="-458788" eaLnBrk="1" hangingPunct="1">
              <a:buFont typeface="Arial" charset="0"/>
              <a:buNone/>
            </a:pPr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8788" indent="-458788" eaLnBrk="1" hangingPunct="1"/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州大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CSU: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最低要求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2.0</a:t>
            </a:r>
          </a:p>
          <a:p>
            <a:pPr marL="914400" lvl="1" indent="-457200" eaLnBrk="1" hangingPunct="1"/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3.0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以上的平均分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=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東灣州立大學與三藩市州立大學不需考慮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SAT/ACT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考試</a:t>
            </a:r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lvl="2" eaLnBrk="1" hangingPunct="1"/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8788" indent="-458788" eaLnBrk="1" hangingPunct="1"/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私立學校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看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50%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中間</a:t>
            </a:r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/>
            <a:endParaRPr lang="en-US" altLang="en-US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SAT/ACT </a:t>
            </a: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考試與科目考試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57200" indent="-457200" eaLnBrk="1" hangingPunct="1"/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SAT </a:t>
            </a:r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加寫作</a:t>
            </a:r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($64.50)</a:t>
            </a:r>
          </a:p>
          <a:p>
            <a:pPr marL="914400" lvl="1" indent="-457200" eaLnBrk="1" hangingPunct="1"/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評論性閱讀、數學、寫作</a:t>
            </a:r>
            <a:endParaRPr lang="en-US" altLang="en-US" sz="24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7200" eaLnBrk="1" hangingPunct="1"/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單次考試與超級分數對比</a:t>
            </a:r>
            <a:endParaRPr lang="en-US" altLang="en-US" sz="24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/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ACT </a:t>
            </a:r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加寫作</a:t>
            </a:r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($</a:t>
            </a:r>
            <a:r>
              <a:rPr lang="en-US" altLang="zh-CN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62</a:t>
            </a:r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.50)</a:t>
            </a:r>
          </a:p>
          <a:p>
            <a:pPr marL="914400" lvl="1" indent="-457200" eaLnBrk="1" hangingPunct="1"/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數學、閱讀、英語、科學、作文</a:t>
            </a:r>
            <a:endParaRPr lang="en-US" altLang="en-US" sz="24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/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SAT </a:t>
            </a:r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科目考試</a:t>
            </a:r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($26 + </a:t>
            </a:r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每份考試 </a:t>
            </a:r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$2</a:t>
            </a:r>
            <a:r>
              <a:rPr lang="en-US" altLang="zh-CN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2</a:t>
            </a:r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914400" lvl="1" indent="-457200" eaLnBrk="1" hangingPunct="1"/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通常課後</a:t>
            </a:r>
            <a:r>
              <a:rPr lang="en-US" altLang="zh-CN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兩至三項考試作為選擇</a:t>
            </a:r>
            <a:endParaRPr lang="en-US" altLang="en-US" sz="24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7200" eaLnBrk="1" hangingPunct="1"/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今年</a:t>
            </a:r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美國歷史、生物學</a:t>
            </a:r>
            <a:endParaRPr lang="en-US" altLang="en-US" sz="24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57200" indent="-457200" eaLnBrk="1" hangingPunct="1"/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費用</a:t>
            </a:r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  <a:p>
            <a:pPr marL="914400" lvl="1" indent="-457200" eaLnBrk="1" hangingPunct="1"/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費用可豁免 </a:t>
            </a:r>
            <a:r>
              <a:rPr lang="en-US" altLang="zh-CN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</a:t>
            </a:r>
            <a:r>
              <a:rPr lang="zh-CN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若您符合條件</a:t>
            </a:r>
            <a:r>
              <a:rPr lang="en-US" altLang="zh-CN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  <a:r>
              <a:rPr lang="en-US" altLang="en-US" sz="24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4000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我的平均分如何作為錄取計算</a:t>
            </a:r>
            <a:r>
              <a:rPr lang="en-US" sz="4000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?</a:t>
            </a:r>
            <a:endParaRPr lang="en-US" sz="4000" dirty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9143999" cy="4343400"/>
          </a:xfrm>
        </p:spPr>
        <p:txBody>
          <a:bodyPr lIns="274320" rIns="274320">
            <a:normAutofit/>
          </a:bodyPr>
          <a:lstStyle/>
          <a:p>
            <a:pPr marL="457200" indent="-457200" eaLnBrk="1" hangingPunct="1">
              <a:lnSpc>
                <a:spcPct val="80000"/>
              </a:lnSpc>
            </a:pPr>
            <a:r>
              <a:rPr lang="zh-CN" altLang="en-US" sz="2800" b="1" dirty="0" smtClean="0">
                <a:latin typeface="Microsoft YaHei UI Light" pitchFamily="34" charset="-122"/>
                <a:ea typeface="Microsoft YaHei UI Light" pitchFamily="34" charset="-122"/>
              </a:rPr>
              <a:t>加大</a:t>
            </a:r>
            <a:r>
              <a:rPr lang="en-US" altLang="zh-CN" sz="2800" b="1" dirty="0" smtClean="0">
                <a:latin typeface="Microsoft YaHei UI Light" pitchFamily="34" charset="-122"/>
                <a:ea typeface="Microsoft YaHei UI Light" pitchFamily="34" charset="-122"/>
              </a:rPr>
              <a:t>/</a:t>
            </a:r>
            <a:r>
              <a:rPr lang="zh-CN" altLang="en-US" sz="2800" b="1" dirty="0" smtClean="0">
                <a:latin typeface="Microsoft YaHei UI Light" pitchFamily="34" charset="-122"/>
                <a:ea typeface="Microsoft YaHei UI Light" pitchFamily="34" charset="-122"/>
              </a:rPr>
              <a:t>州大 </a:t>
            </a:r>
            <a:r>
              <a:rPr lang="en-US" altLang="en-US" sz="2800" b="1" dirty="0" smtClean="0">
                <a:latin typeface="Microsoft YaHei UI Light" pitchFamily="34" charset="-122"/>
                <a:ea typeface="Microsoft YaHei UI Light" pitchFamily="34" charset="-122"/>
              </a:rPr>
              <a:t>UC/CSU: </a:t>
            </a:r>
            <a:r>
              <a:rPr lang="zh-CN" altLang="en-US" sz="2800" b="1" dirty="0" smtClean="0">
                <a:latin typeface="Microsoft YaHei UI Light" pitchFamily="34" charset="-122"/>
                <a:ea typeface="Microsoft YaHei UI Light" pitchFamily="34" charset="-122"/>
              </a:rPr>
              <a:t>僅限</a:t>
            </a:r>
            <a:r>
              <a:rPr lang="zh-CN" altLang="en-US" sz="2800" dirty="0" smtClean="0">
                <a:latin typeface="Microsoft YaHei UI Light" pitchFamily="34" charset="-122"/>
                <a:ea typeface="Microsoft YaHei UI Light" pitchFamily="34" charset="-122"/>
              </a:rPr>
              <a:t>十年級與十一年級</a:t>
            </a:r>
            <a:endParaRPr lang="en-US" altLang="en-US" sz="2800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>
              <a:lnSpc>
                <a:spcPct val="80000"/>
              </a:lnSpc>
            </a:pP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他們考慮九年級課程與成績</a:t>
            </a:r>
            <a:endParaRPr lang="en-US" altLang="en-US" sz="2800" dirty="0" smtClean="0">
              <a:solidFill>
                <a:srgbClr val="0D0D0D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>
              <a:lnSpc>
                <a:spcPct val="80000"/>
              </a:lnSpc>
            </a:pP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只考慮 </a:t>
            </a:r>
            <a:r>
              <a:rPr lang="en-US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A-G </a:t>
            </a: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課程</a:t>
            </a:r>
            <a:endParaRPr lang="en-US" altLang="en-US" sz="2800" dirty="0" smtClean="0">
              <a:solidFill>
                <a:srgbClr val="0D0D0D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>
              <a:lnSpc>
                <a:spcPct val="80000"/>
              </a:lnSpc>
            </a:pP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平均分重新計算</a:t>
            </a:r>
            <a:r>
              <a:rPr lang="en-US" altLang="zh-CN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, </a:t>
            </a: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最多可獲得八個榮譽分 </a:t>
            </a:r>
            <a:r>
              <a:rPr lang="en-US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(</a:t>
            </a: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社區大學課程</a:t>
            </a:r>
            <a:r>
              <a:rPr lang="en-US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zh-CN" altLang="en-US" sz="2800" b="1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私立學校</a:t>
            </a:r>
            <a:r>
              <a:rPr lang="en-US" altLang="en-US" sz="2800" b="1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: </a:t>
            </a: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九年級至十二年級</a:t>
            </a:r>
            <a:endParaRPr lang="en-US" altLang="en-US" sz="2800" dirty="0" smtClean="0">
              <a:solidFill>
                <a:srgbClr val="0D0D0D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>
              <a:lnSpc>
                <a:spcPct val="80000"/>
              </a:lnSpc>
            </a:pP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考慮全部課程</a:t>
            </a:r>
            <a:endParaRPr lang="en-US" altLang="en-US" sz="2800" dirty="0" smtClean="0">
              <a:solidFill>
                <a:srgbClr val="0D0D0D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>
              <a:lnSpc>
                <a:spcPct val="80000"/>
              </a:lnSpc>
            </a:pP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平均分不加權</a:t>
            </a:r>
            <a:endParaRPr lang="en-US" altLang="en-US" sz="2800" dirty="0" smtClean="0">
              <a:solidFill>
                <a:srgbClr val="0D0D0D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>
              <a:lnSpc>
                <a:spcPct val="80000"/>
              </a:lnSpc>
            </a:pP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排名不匯報</a:t>
            </a:r>
            <a:endParaRPr lang="en-US" altLang="en-US" sz="2800" dirty="0" smtClean="0">
              <a:solidFill>
                <a:srgbClr val="0D0D0D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692150" lvl="1" indent="-234950" eaLnBrk="1" hangingPunct="1">
              <a:lnSpc>
                <a:spcPct val="80000"/>
              </a:lnSpc>
            </a:pPr>
            <a:r>
              <a:rPr lang="zh-CN" altLang="en-US" sz="2800" dirty="0" smtClean="0">
                <a:solidFill>
                  <a:srgbClr val="0D0D0D"/>
                </a:solidFill>
                <a:latin typeface="Microsoft YaHei UI Light" pitchFamily="34" charset="-122"/>
                <a:ea typeface="Microsoft YaHei UI Light" pitchFamily="34" charset="-122"/>
              </a:rPr>
              <a:t>平均分隨附學校簡介</a:t>
            </a:r>
            <a:endParaRPr lang="en-US" altLang="en-US" sz="2800" dirty="0" smtClean="0">
              <a:solidFill>
                <a:srgbClr val="0D0D0D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eaLnBrk="1" hangingPunct="1">
              <a:lnSpc>
                <a:spcPct val="80000"/>
              </a:lnSpc>
            </a:pPr>
            <a:endParaRPr lang="en-US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7620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大學錄取計劃</a:t>
            </a:r>
            <a:endParaRPr lang="en-US" altLang="en-US" dirty="0" smtClean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905000"/>
            <a:ext cx="9144000" cy="4419600"/>
          </a:xfrm>
        </p:spPr>
        <p:txBody>
          <a:bodyPr lIns="274320" rIns="274320"/>
          <a:lstStyle/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800" b="1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大學調查研究</a:t>
            </a:r>
            <a:r>
              <a:rPr lang="en-US" altLang="en-US" sz="2800" b="1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: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大學網站、大學博覽會、與大學探訪</a:t>
            </a:r>
            <a:endParaRPr lang="en-US" altLang="en-US" sz="2800" dirty="0" smtClean="0">
              <a:solidFill>
                <a:schemeClr val="tx1"/>
              </a:solidFill>
              <a:latin typeface="Microsoft YaHei Light" pitchFamily="34" charset="-122"/>
              <a:ea typeface="Microsoft YaHei Light" pitchFamily="34" charset="-122"/>
            </a:endParaRP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選擇度</a:t>
            </a:r>
            <a:r>
              <a:rPr lang="en-US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: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選考學校 </a:t>
            </a:r>
            <a:r>
              <a:rPr 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[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不以標化考試作考量的學校</a:t>
            </a:r>
            <a:r>
              <a:rPr lang="en-US" altLang="zh-CN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]</a:t>
            </a:r>
            <a:endParaRPr lang="en-US" altLang="en-US" sz="2800" dirty="0" smtClean="0">
              <a:solidFill>
                <a:schemeClr val="tx1"/>
              </a:solidFill>
              <a:latin typeface="Microsoft YaHei Light" pitchFamily="34" charset="-122"/>
              <a:ea typeface="Microsoft YaHei Light" pitchFamily="34" charset="-122"/>
            </a:endParaRP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男女同校與男女分校對比</a:t>
            </a:r>
            <a:endParaRPr lang="en-US" altLang="en-US" sz="2800" dirty="0" smtClean="0">
              <a:solidFill>
                <a:schemeClr val="tx1"/>
              </a:solidFill>
              <a:latin typeface="Microsoft YaHei Light" pitchFamily="34" charset="-122"/>
              <a:ea typeface="Microsoft YaHei Light" pitchFamily="34" charset="-122"/>
            </a:endParaRP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大型大學與小型文科學校對比</a:t>
            </a:r>
            <a:endParaRPr lang="en-US" altLang="en-US" sz="2800" dirty="0" smtClean="0">
              <a:solidFill>
                <a:schemeClr val="tx1"/>
              </a:solidFill>
              <a:latin typeface="Microsoft YaHei Light" pitchFamily="34" charset="-122"/>
              <a:ea typeface="Microsoft YaHe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獎學金與助學金</a:t>
            </a:r>
            <a:endParaRPr lang="en-US" altLang="en-US" sz="2800" dirty="0" smtClean="0">
              <a:solidFill>
                <a:schemeClr val="tx1"/>
              </a:solidFill>
              <a:latin typeface="Microsoft YaHei Light" pitchFamily="34" charset="-122"/>
              <a:ea typeface="Microsoft YaHei Light" pitchFamily="34" charset="-122"/>
            </a:endParaRPr>
          </a:p>
          <a:p>
            <a:pPr marL="457200" indent="-457200" eaLnBrk="1" hangingPunct="1">
              <a:buFont typeface="Wingdings" pitchFamily="2" charset="2"/>
              <a:buChar char="§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與</a:t>
            </a:r>
            <a:r>
              <a:rPr lang="en-US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 Ms. </a:t>
            </a:r>
            <a:r>
              <a:rPr lang="en-US" altLang="en-US" sz="2800" dirty="0" err="1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Jurkovich</a:t>
            </a:r>
            <a:r>
              <a:rPr lang="en-US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 </a:t>
            </a: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會面 </a:t>
            </a:r>
            <a:r>
              <a:rPr lang="en-US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  <a:sym typeface="Wingdings" pitchFamily="2" charset="2"/>
              </a:rPr>
              <a:t></a:t>
            </a:r>
          </a:p>
          <a:p>
            <a:pPr marL="914400" lvl="1" indent="-457200" eaLnBrk="1" hangingPunct="1">
              <a:buFont typeface="Wingdings" pitchFamily="2" charset="2"/>
              <a:buChar char="§"/>
            </a:pPr>
            <a:r>
              <a:rPr lang="zh-CN" altLang="en-US" sz="2800" dirty="0" smtClean="0">
                <a:solidFill>
                  <a:schemeClr val="tx1"/>
                </a:solidFill>
                <a:latin typeface="Microsoft YaHei Light" pitchFamily="34" charset="-122"/>
                <a:ea typeface="Microsoft YaHei Light" pitchFamily="34" charset="-122"/>
              </a:rPr>
              <a:t>至少每學期一次</a:t>
            </a:r>
            <a:endParaRPr lang="en-US" altLang="en-US" sz="2800" dirty="0" smtClean="0">
              <a:solidFill>
                <a:schemeClr val="tx1"/>
              </a:solidFill>
              <a:latin typeface="Microsoft YaHei Light" pitchFamily="34" charset="-122"/>
              <a:ea typeface="Microsoft YaHe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大學錄取計劃</a:t>
            </a:r>
            <a:endParaRPr lang="en-US" altLang="en-US" dirty="0" smtClean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/>
          <a:lstStyle/>
          <a:p>
            <a:pPr marL="463550" indent="0" eaLnBrk="1" hangingPunct="1">
              <a:buFont typeface="Arial" charset="0"/>
              <a:buNone/>
            </a:pPr>
            <a:r>
              <a:rPr lang="zh-TW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當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你</a:t>
            </a:r>
            <a:r>
              <a:rPr lang="zh-TW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開始填寫申請表時，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你</a:t>
            </a:r>
            <a:r>
              <a:rPr lang="zh-TW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的大部分申請</a:t>
            </a:r>
            <a:endParaRPr lang="en-US" altLang="zh-TW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63550" indent="0" eaLnBrk="1" hangingPunct="1">
              <a:buFont typeface="Arial" charset="0"/>
              <a:buNone/>
            </a:pPr>
            <a:r>
              <a:rPr lang="zh-TW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是不可更改的。</a:t>
            </a:r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63550" indent="0" eaLnBrk="1" hangingPunct="1">
              <a:buFont typeface="Arial" charset="0"/>
              <a:buNone/>
            </a:pPr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63550" indent="0" eaLnBrk="1" hangingPunct="1">
              <a:buFont typeface="Arial" charset="0"/>
              <a:buNone/>
            </a:pP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你</a:t>
            </a:r>
            <a:r>
              <a:rPr lang="zh-CN" altLang="en-US" sz="32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此時立刻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構建你的申請表。</a:t>
            </a:r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63550" indent="0" eaLnBrk="1" hangingPunct="1">
              <a:buFont typeface="Arial" charset="0"/>
              <a:buNone/>
            </a:pPr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63550" indent="0" eaLnBrk="1" hangingPunct="1">
              <a:buFont typeface="Arial" charset="0"/>
              <a:buNone/>
            </a:pP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人生履歷可於申請表中闡明。</a:t>
            </a:r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449388"/>
          </a:xfrm>
        </p:spPr>
        <p:txBody>
          <a:bodyPr lIns="274320" rIns="27432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我現需做些什麼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?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" y="1905000"/>
            <a:ext cx="9144000" cy="4419600"/>
          </a:xfrm>
        </p:spPr>
        <p:txBody>
          <a:bodyPr lIns="274320" rIns="274320"/>
          <a:lstStyle/>
          <a:p>
            <a:pPr marL="463550" indent="-463550" eaLnBrk="1" hangingPunct="1">
              <a:buFont typeface="Arial" charset="0"/>
              <a:buAutoNum type="arabicPeriod"/>
            </a:pP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熟悉通行網頁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PASSPORT</a:t>
            </a:r>
          </a:p>
          <a:p>
            <a:pPr marL="463550" indent="-463550" eaLnBrk="1" hangingPunct="1">
              <a:buFont typeface="Arial" charset="0"/>
              <a:buAutoNum type="arabicPeriod"/>
            </a:pP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調查研究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(15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所大學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= 15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項調查研究項目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914400" lvl="1" indent="-450850" eaLnBrk="1" hangingPunct="1"/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College Board Big Future [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一間連接學生與大學之非牟利機構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 https://bigfuture.collegeboard.org/</a:t>
            </a:r>
          </a:p>
          <a:p>
            <a:pPr marL="914400" lvl="1" indent="-450850" eaLnBrk="1" hangingPunct="1"/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探訪本地校園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(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如州大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CSU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、加大 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UC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、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 </a:t>
            </a: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私立大學</a:t>
            </a:r>
            <a:r>
              <a:rPr lang="en-US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)</a:t>
            </a:r>
          </a:p>
          <a:p>
            <a:pPr marL="463550" indent="-463550" eaLnBrk="1" hangingPunct="1">
              <a:buFont typeface="Arial" charset="0"/>
              <a:buAutoNum type="arabicPeriod"/>
            </a:pPr>
            <a:r>
              <a:rPr lang="zh-CN" altLang="en-US" sz="32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用功讀書、參與、與擔任領導人員</a:t>
            </a:r>
            <a:endParaRPr lang="en-US" altLang="en-US" sz="32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514350" eaLnBrk="1" hangingPunct="1"/>
            <a:endParaRPr lang="en-US" altLang="en-US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 lIns="274320" rIns="27432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其他需考慮的事情</a:t>
            </a:r>
            <a:r>
              <a:rPr lang="en-US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1828800"/>
            <a:ext cx="9144000" cy="4495800"/>
          </a:xfrm>
        </p:spPr>
        <p:txBody>
          <a:bodyPr lIns="274320" rIns="274320">
            <a:normAutofit/>
          </a:bodyPr>
          <a:lstStyle/>
          <a:p>
            <a:pPr marL="463550" indent="-463550" eaLnBrk="1" hangingPunct="1"/>
            <a:r>
              <a:rPr lang="zh-CN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為將來籌款</a:t>
            </a:r>
            <a:r>
              <a:rPr lang="en-US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  <a:p>
            <a:pPr marL="914400" lvl="1" indent="-450850" eaLnBrk="1" hangingPunct="1"/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ACT/SAT </a:t>
            </a:r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準備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0850" eaLnBrk="1" hangingPunct="1"/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大學探訪與大學申請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914400" lvl="1" indent="-450850" eaLnBrk="1" hangingPunct="1"/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舞會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marL="463550" lvl="1" indent="-463550" eaLnBrk="1" hangingPunct="1">
              <a:buFont typeface="Wingdings" pitchFamily="2" charset="2"/>
              <a:buNone/>
            </a:pPr>
            <a:r>
              <a:rPr lang="en-US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	</a:t>
            </a:r>
            <a:r>
              <a:rPr lang="zh-CN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建立良好習慣</a:t>
            </a:r>
            <a:r>
              <a:rPr lang="en-US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  <a:p>
            <a:pPr marL="914400" lvl="1" indent="-450850" eaLnBrk="1" hangingPunct="1"/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如何計劃你的工作與學習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?</a:t>
            </a:r>
          </a:p>
          <a:p>
            <a:pPr marL="914400" lvl="1" indent="-450850" eaLnBrk="1" hangingPunct="1"/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如何處理你的時間與壓力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?</a:t>
            </a:r>
          </a:p>
          <a:p>
            <a:pPr marL="914400" lvl="1" indent="-450850" eaLnBrk="1" hangingPunct="1"/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如何尋求協助與渡過艱難時期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?</a:t>
            </a:r>
          </a:p>
          <a:p>
            <a:pPr marL="914400" lvl="1" indent="-450850" eaLnBrk="1" hangingPunct="1"/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如何騰出時間做一個凡人</a:t>
            </a:r>
            <a:r>
              <a:rPr lang="en-US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?</a:t>
            </a:r>
          </a:p>
          <a:p>
            <a:pPr marL="463550" indent="-463550" eaLnBrk="1" hangingPunct="1"/>
            <a:r>
              <a:rPr lang="zh-CN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開始自覺性</a:t>
            </a:r>
            <a:r>
              <a:rPr lang="en-US" altLang="en-US" sz="2300" b="1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:</a:t>
            </a:r>
          </a:p>
          <a:p>
            <a:pPr marL="914400" lvl="1" indent="-450850" eaLnBrk="1" hangingPunct="1"/>
            <a:r>
              <a:rPr lang="zh-CN" altLang="en-US" sz="2300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人不會僅因為進入大學而改變</a:t>
            </a:r>
            <a:endParaRPr lang="en-US" altLang="en-US" sz="23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lvl="1" eaLnBrk="1" hangingPunct="1"/>
            <a:endParaRPr lang="en-US" altLang="en-US" sz="2300" dirty="0" smtClean="0">
              <a:latin typeface="Microsoft YaHei UI Light" pitchFamily="34" charset="-122"/>
              <a:ea typeface="Microsoft YaHei UI Light" pitchFamily="34" charset="-122"/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altLang="en-US" sz="2300" dirty="0" smtClean="0"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0" y="2667000"/>
            <a:ext cx="9144000" cy="3657600"/>
          </a:xfrm>
        </p:spPr>
        <p:txBody>
          <a:bodyPr lIns="274320" rIns="274320"/>
          <a:lstStyle/>
          <a:p>
            <a:pPr algn="ctr" eaLnBrk="1" hangingPunct="1">
              <a:buFont typeface="Arial" charset="0"/>
              <a:buNone/>
            </a:pPr>
            <a:endParaRPr lang="en-US" altLang="en-US" sz="3600" dirty="0" smtClean="0">
              <a:solidFill>
                <a:schemeClr val="tx1"/>
              </a:solidFill>
              <a:latin typeface="Microsoft YaHei UI Light" pitchFamily="34" charset="-122"/>
              <a:ea typeface="Microsoft YaHei UI Light" pitchFamily="34" charset="-122"/>
            </a:endParaRPr>
          </a:p>
          <a:p>
            <a:pPr algn="ctr" eaLnBrk="1" hangingPunct="1">
              <a:buFont typeface="Arial" charset="0"/>
              <a:buNone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電郵地址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kjurkovich@alamedaunified.org</a:t>
            </a:r>
          </a:p>
          <a:p>
            <a:pPr algn="ctr" eaLnBrk="1" hangingPunct="1">
              <a:buFont typeface="Arial" charset="0"/>
              <a:buNone/>
            </a:pP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電話號碼 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(510) 748-4021 </a:t>
            </a:r>
            <a:r>
              <a:rPr lang="zh-CN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內線</a:t>
            </a:r>
            <a:r>
              <a:rPr lang="en-US" altLang="en-US" dirty="0" smtClean="0">
                <a:solidFill>
                  <a:schemeClr val="tx1"/>
                </a:solidFill>
                <a:latin typeface="Microsoft YaHei UI Light" pitchFamily="34" charset="-122"/>
                <a:ea typeface="Microsoft YaHei UI Light" pitchFamily="34" charset="-122"/>
              </a:rPr>
              <a:t>. 21776</a:t>
            </a:r>
          </a:p>
        </p:txBody>
      </p:sp>
      <p:sp>
        <p:nvSpPr>
          <p:cNvPr id="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 lIns="274320" rIns="27432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/>
                </a:solidFill>
                <a:latin typeface="Microsoft YaHei UI Light" pitchFamily="34" charset="-122"/>
                <a:ea typeface="Microsoft YaHei UI Light" pitchFamily="34" charset="-122"/>
              </a:rPr>
              <a:t>校閱訊息與提問</a:t>
            </a:r>
            <a:endParaRPr lang="en-US" altLang="en-US" dirty="0" smtClean="0">
              <a:solidFill>
                <a:schemeClr val="accent2"/>
              </a:solidFill>
              <a:latin typeface="Microsoft YaHei UI Light" pitchFamily="34" charset="-122"/>
              <a:ea typeface="Microsoft YaHei UI Light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3987</TotalTime>
  <Words>2073</Words>
  <Application>Microsoft Office PowerPoint</Application>
  <PresentationFormat>On-screen Show (4:3)</PresentationFormat>
  <Paragraphs>227</Paragraphs>
  <Slides>27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Microsoft YaHei Light</vt:lpstr>
      <vt:lpstr>Microsoft YaHei UI Light</vt:lpstr>
      <vt:lpstr>Arial</vt:lpstr>
      <vt:lpstr>Calibri</vt:lpstr>
      <vt:lpstr>Calibri Light</vt:lpstr>
      <vt:lpstr>Microsoft Tai Le</vt:lpstr>
      <vt:lpstr>Tahoma</vt:lpstr>
      <vt:lpstr>Wingdings</vt:lpstr>
      <vt:lpstr>Wingdings 2</vt:lpstr>
      <vt:lpstr>Retrospect</vt:lpstr>
      <vt:lpstr>十年級家庭資訊夜:   由 ASTI 過渡到 Alameda/Peralta 社區大學</vt:lpstr>
      <vt:lpstr>主題涵蓋:</vt:lpstr>
      <vt:lpstr>需考慮之要求</vt:lpstr>
      <vt:lpstr>高中畢業要求:</vt:lpstr>
      <vt:lpstr>加大/州大UC/CSU  A-G 要求</vt:lpstr>
      <vt:lpstr>IGETC 跨部門普教轉學課程: 實情</vt:lpstr>
      <vt:lpstr>副學士學位</vt:lpstr>
      <vt:lpstr>修讀 Peralta 社區大學課程</vt:lpstr>
      <vt:lpstr>檢測進度:</vt:lpstr>
      <vt:lpstr>PowerPoint Presentation</vt:lpstr>
      <vt:lpstr>PowerPoint Presentation</vt:lpstr>
      <vt:lpstr>PowerPoint Presentation</vt:lpstr>
      <vt:lpstr>Peralta 社區大學政策:</vt:lpstr>
      <vt:lpstr>ASTI 政策:</vt:lpstr>
      <vt:lpstr>主要差異預料:</vt:lpstr>
      <vt:lpstr>春季協助將至!</vt:lpstr>
      <vt:lpstr>11 年級前修讀大學課程</vt:lpstr>
      <vt:lpstr>報讀 2020 年春季課程步驟</vt:lpstr>
      <vt:lpstr>大學錄取計劃</vt:lpstr>
      <vt:lpstr>大學錄取平均分要求</vt:lpstr>
      <vt:lpstr>SAT/ACT 考試與科目考試:</vt:lpstr>
      <vt:lpstr>我的平均分如何作為錄取計算?</vt:lpstr>
      <vt:lpstr>大學錄取計劃</vt:lpstr>
      <vt:lpstr>大學錄取計劃</vt:lpstr>
      <vt:lpstr>我現需做些什麼?</vt:lpstr>
      <vt:lpstr>其他需考慮的事情:</vt:lpstr>
      <vt:lpstr>校閱訊息與提問</vt:lpstr>
    </vt:vector>
  </TitlesOfParts>
  <Company>monkey works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feve song</dc:creator>
  <cp:lastModifiedBy>Jurkovich, Kristen</cp:lastModifiedBy>
  <cp:revision>331</cp:revision>
  <cp:lastPrinted>2019-11-07T16:11:31Z</cp:lastPrinted>
  <dcterms:created xsi:type="dcterms:W3CDTF">2007-06-10T19:49:18Z</dcterms:created>
  <dcterms:modified xsi:type="dcterms:W3CDTF">2019-11-07T16:14:50Z</dcterms:modified>
</cp:coreProperties>
</file>