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4" r:id="rId5"/>
    <p:sldId id="275" r:id="rId6"/>
    <p:sldId id="277" r:id="rId7"/>
    <p:sldId id="278" r:id="rId8"/>
    <p:sldId id="262" r:id="rId9"/>
    <p:sldId id="261" r:id="rId10"/>
    <p:sldId id="273" r:id="rId11"/>
    <p:sldId id="281" r:id="rId12"/>
    <p:sldId id="282" r:id="rId13"/>
    <p:sldId id="279" r:id="rId14"/>
    <p:sldId id="28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D8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34491315136476"/>
          <c:y val="0.14691943127962084"/>
          <c:w val="0.40570719602977667"/>
          <c:h val="0.7748815165876776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A14-490E-A863-3DABC0F0295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A14-490E-A863-3DABC0F0295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A14-490E-A863-3DABC0F0295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A14-490E-A863-3DABC0F0295E}"/>
              </c:ext>
            </c:extLst>
          </c:dPt>
          <c:dLbls>
            <c:dLbl>
              <c:idx val="0"/>
              <c:layout>
                <c:manualLayout>
                  <c:x val="-0.15736291936280242"/>
                  <c:y val="-0.1567637336675644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14-490E-A863-3DABC0F0295E}"/>
                </c:ext>
              </c:extLst>
            </c:dLbl>
            <c:dLbl>
              <c:idx val="1"/>
              <c:layout>
                <c:manualLayout>
                  <c:x val="0.1613654790675918"/>
                  <c:y val="4.998596438615547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14-490E-A863-3DABC0F0295E}"/>
                </c:ext>
              </c:extLst>
            </c:dLbl>
            <c:dLbl>
              <c:idx val="2"/>
              <c:layout>
                <c:manualLayout>
                  <c:x val="-2.2287102726020632E-2"/>
                  <c:y val="6.28725758053914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A14-490E-A863-3DABC0F0295E}"/>
                </c:ext>
              </c:extLst>
            </c:dLbl>
            <c:dLbl>
              <c:idx val="3"/>
              <c:layout>
                <c:manualLayout>
                  <c:x val="3.5946441100802931E-2"/>
                  <c:y val="-2.588207045604162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A14-490E-A863-3DABC0F029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LOCAL - 62.2%</c:v>
                </c:pt>
                <c:pt idx="1">
                  <c:v>STATE - 30.0%</c:v>
                </c:pt>
                <c:pt idx="2">
                  <c:v>FEDERAL - 3.1%</c:v>
                </c:pt>
                <c:pt idx="3">
                  <c:v>FUND BALANCE - 4.7%</c:v>
                </c:pt>
              </c:strCache>
            </c:strRef>
          </c:cat>
          <c:val>
            <c:numRef>
              <c:f>Sheet1!$B$2:$E$2</c:f>
              <c:numCache>
                <c:formatCode>#,##0</c:formatCode>
                <c:ptCount val="4"/>
                <c:pt idx="0">
                  <c:v>45187197</c:v>
                </c:pt>
                <c:pt idx="1">
                  <c:v>21760491</c:v>
                </c:pt>
                <c:pt idx="2">
                  <c:v>2266210</c:v>
                </c:pt>
                <c:pt idx="3">
                  <c:v>3417650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A14-490E-A863-3DABC0F02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34491315136476"/>
          <c:y val="0.14691943127962084"/>
          <c:w val="0.40570719602977667"/>
          <c:h val="0.77488151658767768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3C-4DD4-883E-765D353AA7C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3C-4DD4-883E-765D353AA7C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3C-4DD4-883E-765D353AA7C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B3C-4DD4-883E-765D353AA7C9}"/>
              </c:ext>
            </c:extLst>
          </c:dPt>
          <c:dLbls>
            <c:dLbl>
              <c:idx val="0"/>
              <c:layout>
                <c:manualLayout>
                  <c:x val="-0.12996587147625249"/>
                  <c:y val="-0.1041423250338076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3C-4DD4-883E-765D353AA7C9}"/>
                </c:ext>
              </c:extLst>
            </c:dLbl>
            <c:dLbl>
              <c:idx val="1"/>
              <c:layout>
                <c:manualLayout>
                  <c:x val="0.14094189476198837"/>
                  <c:y val="-8.750888652679058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3C-4DD4-883E-765D353AA7C9}"/>
                </c:ext>
              </c:extLst>
            </c:dLbl>
            <c:dLbl>
              <c:idx val="2"/>
              <c:layout>
                <c:manualLayout>
                  <c:x val="-1.8392056852179463E-2"/>
                  <c:y val="-6.9034080705837938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B3C-4DD4-883E-765D353AA7C9}"/>
                </c:ext>
              </c:extLst>
            </c:dLbl>
            <c:dLbl>
              <c:idx val="3"/>
              <c:layout>
                <c:manualLayout>
                  <c:x val="4.4869939150978595E-2"/>
                  <c:y val="-3.016897837354972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B3C-4DD4-883E-765D353AA7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Sheet1!$B$1:$E$1</c:f>
              <c:strCache>
                <c:ptCount val="4"/>
                <c:pt idx="0">
                  <c:v>Instruction -  58.7%</c:v>
                </c:pt>
                <c:pt idx="1">
                  <c:v>Support Services - 30.3%</c:v>
                </c:pt>
                <c:pt idx="2">
                  <c:v>Operation of Non-Instructional Services - 1.8%</c:v>
                </c:pt>
                <c:pt idx="3">
                  <c:v>Other Financing Services - 9.2%</c:v>
                </c:pt>
              </c:strCache>
            </c:strRef>
          </c:cat>
          <c:val>
            <c:numRef>
              <c:f>Sheet1!$B$2:$E$2</c:f>
              <c:numCache>
                <c:formatCode>#,##0</c:formatCode>
                <c:ptCount val="4"/>
                <c:pt idx="0">
                  <c:v>42666084</c:v>
                </c:pt>
                <c:pt idx="1">
                  <c:v>21993261</c:v>
                </c:pt>
                <c:pt idx="2">
                  <c:v>1311586</c:v>
                </c:pt>
                <c:pt idx="3">
                  <c:v>6660617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B3C-4DD4-883E-765D353AA7C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0.6657</cdr:x>
      <cdr:y>0.4306</cdr:y>
    </cdr:from>
    <cdr:to>
      <cdr:x>0.9439</cdr:x>
      <cdr:y>0.5255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105400" y="1728787"/>
          <a:ext cx="2133600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91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6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639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724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682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08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988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74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0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06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2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A343D2-FF2B-45F3-A4E0-AB7D0B326016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C4B1A-50AC-441C-A8CD-15409662F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518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4143E-4619-40A5-A3DC-ECAB3062B4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latin typeface="Arial Black" panose="020B0A04020102020204" pitchFamily="34" charset="0"/>
              </a:rPr>
              <a:t>Upper Perkiomen</a:t>
            </a:r>
            <a:br>
              <a:rPr lang="en-US" sz="7200" dirty="0">
                <a:latin typeface="Arial Black" panose="020B0A04020102020204" pitchFamily="34" charset="0"/>
              </a:rPr>
            </a:br>
            <a:r>
              <a:rPr lang="en-US" sz="7200" dirty="0">
                <a:latin typeface="Arial Black" panose="020B0A04020102020204" pitchFamily="34" charset="0"/>
              </a:rPr>
              <a:t>School District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689DA7-4086-4F66-91F2-41F89686A1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Black" panose="020B0A04020102020204" pitchFamily="34" charset="0"/>
              </a:rPr>
              <a:t>2022-2023 Proposed Final Budget</a:t>
            </a:r>
            <a:endParaRPr lang="en-US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430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F294A-BBDF-4E98-90A3-2CC2F489B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9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Timeline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958E5E-DF46-4D1C-9195-060AA6E616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0813" y="1556464"/>
            <a:ext cx="10515600" cy="4643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May 9, 2022   - Finance Committee (Proposed Final Budget - Adjustments)</a:t>
            </a:r>
            <a:br>
              <a:rPr lang="en-US" dirty="0"/>
            </a:br>
            <a:br>
              <a:rPr lang="en-US" dirty="0"/>
            </a:br>
            <a:r>
              <a:rPr lang="en-US" dirty="0"/>
              <a:t>May 12, 2022 - Adoption of Proposed Final Budget</a:t>
            </a:r>
            <a:endParaRPr lang="en-US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May 31, 2022 - Deadline for Proposed Final Budget on form PDE 2028 for public</a:t>
            </a:r>
            <a:br>
              <a:rPr lang="en-US" dirty="0"/>
            </a:br>
            <a:r>
              <a:rPr lang="en-US" dirty="0"/>
              <a:t>                            inspection</a:t>
            </a:r>
            <a:endParaRPr lang="en-US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June 13, 2022 - Finance Committee (Proposed Final Budget – Adjustments)</a:t>
            </a:r>
            <a:endParaRPr lang="en-US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June 16, 2022 - Adoption of Final Budget on form PDE 2028 and Adoption of </a:t>
            </a:r>
            <a:br>
              <a:rPr lang="en-US" dirty="0"/>
            </a:br>
            <a:r>
              <a:rPr lang="en-US" dirty="0"/>
              <a:t>    	   </a:t>
            </a:r>
            <a:r>
              <a:rPr lang="en-US" sz="1500" dirty="0"/>
              <a:t>                     </a:t>
            </a:r>
            <a:r>
              <a:rPr lang="en-US" dirty="0"/>
              <a:t>Resolution Implementing Homestead/Farmstead exclusion</a:t>
            </a:r>
            <a:endParaRPr lang="en-US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June 30, 2022 - Deadline to adopt the Final Budget, Homestead and 				 </a:t>
            </a:r>
            <a:r>
              <a:rPr lang="en-US" sz="1900" dirty="0"/>
              <a:t> </a:t>
            </a:r>
            <a:r>
              <a:rPr lang="en-US" dirty="0"/>
              <a:t>Farmstead Exclusion, and Annual Tax Levy Resolution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5725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A0EB-45A6-4299-8740-7E48C169B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39" y="500062"/>
            <a:ext cx="11316748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2022-2023 Proposed Final Budget</a:t>
            </a:r>
            <a:endParaRPr lang="en-US" sz="54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B9648-A8D3-4EB1-8468-EE10E4F08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533" y="2102462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Revenue: $69,213,898</a:t>
            </a:r>
            <a:endParaRPr lang="en-US" sz="4400" b="0" dirty="0">
              <a:effectLst/>
            </a:endParaRPr>
          </a:p>
          <a:p>
            <a:pPr marL="0" indent="0" algn="ctr">
              <a:buNone/>
            </a:pPr>
            <a:r>
              <a:rPr lang="en-US" sz="4400" dirty="0"/>
              <a:t>Expenditures: $72,631,548</a:t>
            </a:r>
            <a:endParaRPr lang="en-US" sz="4400" b="0" dirty="0">
              <a:effectLst/>
            </a:endParaRPr>
          </a:p>
          <a:p>
            <a:pPr marL="0" indent="0" algn="ctr">
              <a:buNone/>
            </a:pPr>
            <a:r>
              <a:rPr lang="en-US" sz="4400" dirty="0"/>
              <a:t>Deficit: </a:t>
            </a:r>
            <a:r>
              <a:rPr lang="en-US" sz="4400" dirty="0">
                <a:solidFill>
                  <a:srgbClr val="C00000"/>
                </a:solidFill>
              </a:rPr>
              <a:t>$3,417,650</a:t>
            </a:r>
          </a:p>
        </p:txBody>
      </p:sp>
    </p:spTree>
    <p:extLst>
      <p:ext uri="{BB962C8B-B14F-4D97-AF65-F5344CB8AC3E}">
        <p14:creationId xmlns:p14="http://schemas.microsoft.com/office/powerpoint/2010/main" val="2257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A0EB-45A6-4299-8740-7E48C169B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09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2022-2023 Proposed Final Budget</a:t>
            </a:r>
            <a:endParaRPr lang="en-US" sz="54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B9648-A8D3-4EB1-8468-EE10E4F08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691769" cy="4299051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2020-2021 Fund Balance: $17,939,494</a:t>
            </a:r>
          </a:p>
          <a:p>
            <a:pPr marL="0" indent="0">
              <a:buNone/>
            </a:pPr>
            <a:r>
              <a:rPr lang="en-US" sz="3600" b="0" dirty="0">
                <a:effectLst/>
              </a:rPr>
              <a:t>2021-2022 Projection: $493,337</a:t>
            </a:r>
          </a:p>
          <a:p>
            <a:pPr marL="0" indent="0">
              <a:buNone/>
            </a:pPr>
            <a:r>
              <a:rPr lang="en-US" sz="3600" dirty="0"/>
              <a:t>2021-2022 Projected Fund Balance: $18,432,831</a:t>
            </a:r>
          </a:p>
          <a:p>
            <a:pPr marL="0" indent="0">
              <a:buNone/>
            </a:pPr>
            <a:r>
              <a:rPr lang="en-US" sz="3600" dirty="0"/>
              <a:t>2022-2023 Budgeted Use of Fund Balance: ($3,417,650)</a:t>
            </a:r>
          </a:p>
          <a:p>
            <a:pPr marL="0" indent="0">
              <a:buNone/>
            </a:pPr>
            <a:r>
              <a:rPr lang="en-US" sz="3600" dirty="0"/>
              <a:t>2022-2023 Projected Fund Balance: $15,015,181</a:t>
            </a:r>
          </a:p>
        </p:txBody>
      </p:sp>
    </p:spTree>
    <p:extLst>
      <p:ext uri="{BB962C8B-B14F-4D97-AF65-F5344CB8AC3E}">
        <p14:creationId xmlns:p14="http://schemas.microsoft.com/office/powerpoint/2010/main" val="268655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67C42-FD54-4F81-990D-F9363B1B2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05734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General Fund Revenue 2022-2023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ABCE8DF-EF9B-4D15-8BD8-9874D6DC66F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483076"/>
              </p:ext>
            </p:extLst>
          </p:nvPr>
        </p:nvGraphicFramePr>
        <p:xfrm>
          <a:off x="1577131" y="1253331"/>
          <a:ext cx="966411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8EBA8FC-EB60-4D15-A469-2583D819CC1B}"/>
              </a:ext>
            </a:extLst>
          </p:cNvPr>
          <p:cNvSpPr txBox="1"/>
          <p:nvPr/>
        </p:nvSpPr>
        <p:spPr>
          <a:xfrm>
            <a:off x="3649211" y="5816237"/>
            <a:ext cx="4941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Millage: 25.8565 (2.50% Millage Increase)</a:t>
            </a:r>
          </a:p>
          <a:p>
            <a:r>
              <a:rPr lang="en-US" dirty="0"/>
              <a:t>			    </a:t>
            </a:r>
            <a:r>
              <a:rPr lang="en-US" sz="800" dirty="0"/>
              <a:t> </a:t>
            </a:r>
            <a:r>
              <a:rPr lang="en-US" dirty="0"/>
              <a:t>(1.21% Tax Increase)</a:t>
            </a:r>
          </a:p>
        </p:txBody>
      </p:sp>
    </p:spTree>
    <p:extLst>
      <p:ext uri="{BB962C8B-B14F-4D97-AF65-F5344CB8AC3E}">
        <p14:creationId xmlns:p14="http://schemas.microsoft.com/office/powerpoint/2010/main" val="92747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793D2-DB68-4BD3-B1E6-005B5F6B2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83" y="365125"/>
            <a:ext cx="11392250" cy="1325563"/>
          </a:xfrm>
        </p:spPr>
        <p:txBody>
          <a:bodyPr>
            <a:normAutofit/>
          </a:bodyPr>
          <a:lstStyle/>
          <a:p>
            <a:pPr algn="ctr"/>
            <a:r>
              <a:rPr lang="en-US" sz="4200" dirty="0">
                <a:latin typeface="Arial Black" panose="020B0A04020102020204" pitchFamily="34" charset="0"/>
              </a:rPr>
              <a:t>General </a:t>
            </a:r>
            <a:r>
              <a:rPr lang="en-US" dirty="0">
                <a:latin typeface="Arial Black" panose="020B0A04020102020204" pitchFamily="34" charset="0"/>
              </a:rPr>
              <a:t>Fund</a:t>
            </a:r>
            <a:r>
              <a:rPr lang="en-US" sz="4200" dirty="0">
                <a:latin typeface="Arial Black" panose="020B0A04020102020204" pitchFamily="34" charset="0"/>
              </a:rPr>
              <a:t> Expenditures 2022-2023</a:t>
            </a:r>
          </a:p>
        </p:txBody>
      </p:sp>
      <p:graphicFrame>
        <p:nvGraphicFramePr>
          <p:cNvPr id="8" name="Object 3">
            <a:extLst>
              <a:ext uri="{FF2B5EF4-FFF2-40B4-BE49-F238E27FC236}">
                <a16:creationId xmlns:a16="http://schemas.microsoft.com/office/drawing/2014/main" id="{22B890BB-F1D0-41FB-B694-5D06201E93EB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206699"/>
              </p:ext>
            </p:extLst>
          </p:nvPr>
        </p:nvGraphicFramePr>
        <p:xfrm>
          <a:off x="1674302" y="1253331"/>
          <a:ext cx="10187731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195077B-1D2C-4F68-BD95-7880071D2584}"/>
              </a:ext>
            </a:extLst>
          </p:cNvPr>
          <p:cNvSpPr/>
          <p:nvPr/>
        </p:nvSpPr>
        <p:spPr>
          <a:xfrm>
            <a:off x="3916959" y="5888652"/>
            <a:ext cx="4153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Total Budgeted Expenditures: $72,631,548</a:t>
            </a:r>
          </a:p>
        </p:txBody>
      </p:sp>
    </p:spTree>
    <p:extLst>
      <p:ext uri="{BB962C8B-B14F-4D97-AF65-F5344CB8AC3E}">
        <p14:creationId xmlns:p14="http://schemas.microsoft.com/office/powerpoint/2010/main" val="1983132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85BA-D075-4AF2-9513-92456662D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2022-2023 Budget Increase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CEE34-A274-4025-B6DE-B6D489060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27312"/>
            <a:ext cx="10515600" cy="1603375"/>
          </a:xfrm>
        </p:spPr>
        <p:txBody>
          <a:bodyPr/>
          <a:lstStyle/>
          <a:p>
            <a:pPr marL="0" indent="0">
              <a:buNone/>
            </a:pPr>
            <a:r>
              <a:rPr lang="en-US" u="sng" dirty="0"/>
              <a:t>2021-2022</a:t>
            </a:r>
            <a:r>
              <a:rPr lang="en-US" dirty="0"/>
              <a:t>			</a:t>
            </a:r>
            <a:r>
              <a:rPr lang="en-US" u="sng" dirty="0"/>
              <a:t>2022-2023</a:t>
            </a:r>
            <a:r>
              <a:rPr lang="en-US" dirty="0"/>
              <a:t>			</a:t>
            </a:r>
            <a:r>
              <a:rPr lang="en-US" u="sng" dirty="0"/>
              <a:t>Increase</a:t>
            </a:r>
          </a:p>
          <a:p>
            <a:pPr marL="0" indent="0">
              <a:buNone/>
            </a:pPr>
            <a:r>
              <a:rPr lang="en-US" dirty="0"/>
              <a:t>$71,276,318			$72,631,548			$1,355,230      1.90%</a:t>
            </a:r>
          </a:p>
        </p:txBody>
      </p:sp>
    </p:spTree>
    <p:extLst>
      <p:ext uri="{BB962C8B-B14F-4D97-AF65-F5344CB8AC3E}">
        <p14:creationId xmlns:p14="http://schemas.microsoft.com/office/powerpoint/2010/main" val="4330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A5C8D-524A-4E5B-8A1C-71502FCF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7345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Additional Personnel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F7C99-8424-4371-868E-413B27E8C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418" y="1624289"/>
            <a:ext cx="5721626" cy="435133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Learning Coach/ Elementary Gifted Teacher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Student Assistance Counselor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Board Certified Behavioral Analyst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HR Administrative Assistant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Other Current Employee Adjustments and staffing additions due to enrollment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6935F-C453-4DC7-A060-1A44EED6070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/>
              <a:t>Salaries: $252,010</a:t>
            </a:r>
          </a:p>
          <a:p>
            <a:pPr marL="0" indent="0" algn="ctr">
              <a:buNone/>
            </a:pPr>
            <a:r>
              <a:rPr lang="en-US" sz="4000" dirty="0"/>
              <a:t>Benefits: $208,138</a:t>
            </a:r>
          </a:p>
          <a:p>
            <a:pPr marL="0" indent="0" algn="ctr">
              <a:buNone/>
            </a:pPr>
            <a:r>
              <a:rPr lang="en-US" sz="4000" dirty="0"/>
              <a:t> Total:      </a:t>
            </a:r>
            <a:r>
              <a:rPr lang="en-US" sz="4000" u="dbl" dirty="0"/>
              <a:t>$460,148</a:t>
            </a:r>
          </a:p>
        </p:txBody>
      </p:sp>
    </p:spTree>
    <p:extLst>
      <p:ext uri="{BB962C8B-B14F-4D97-AF65-F5344CB8AC3E}">
        <p14:creationId xmlns:p14="http://schemas.microsoft.com/office/powerpoint/2010/main" val="1888720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EFA37-386A-47EE-BE26-526503810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57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Facilities Upgrades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F923C-27F0-4B8B-8000-212A611208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4879" y="1535185"/>
            <a:ext cx="5776519" cy="47508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Varsity Softball Field - $203,000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HS Basketball Baskets - $45,000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X-Lab Ductwork - $18,000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Security Upgrades - $165,000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Hereford PA System - $35,000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Total - </a:t>
            </a:r>
            <a:r>
              <a:rPr lang="en-US" u="dbl" dirty="0"/>
              <a:t>$466,000</a:t>
            </a:r>
          </a:p>
        </p:txBody>
      </p:sp>
      <p:pic>
        <p:nvPicPr>
          <p:cNvPr id="1030" name="Picture 6" descr="Eleven softball players who make up a Southland dream team - Los Angeles  Times">
            <a:extLst>
              <a:ext uri="{FF2B5EF4-FFF2-40B4-BE49-F238E27FC236}">
                <a16:creationId xmlns:a16="http://schemas.microsoft.com/office/drawing/2014/main" id="{54D86161-5068-413B-A782-D9055C40C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324" y="2498642"/>
            <a:ext cx="3816696" cy="254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enefits of Using Wireless Security Systems - Minnesota Majority">
            <a:extLst>
              <a:ext uri="{FF2B5EF4-FFF2-40B4-BE49-F238E27FC236}">
                <a16:creationId xmlns:a16="http://schemas.microsoft.com/office/drawing/2014/main" id="{9BDF9B3B-DD7D-420F-B7D1-0BAD3CA81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552" y="4309347"/>
            <a:ext cx="3527623" cy="2177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onaldson Torit Authorized Replacement Parts | Expert Ductwork |  Environmental Solutions | Dust Collection Pros">
            <a:extLst>
              <a:ext uri="{FF2B5EF4-FFF2-40B4-BE49-F238E27FC236}">
                <a16:creationId xmlns:a16="http://schemas.microsoft.com/office/drawing/2014/main" id="{A2B242DA-7F8A-4B8E-BAEB-9EB350E10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472" y="1190771"/>
            <a:ext cx="2656371" cy="199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941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BCA4570-7CE7-498F-A725-56E035C735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1943367"/>
              </p:ext>
            </p:extLst>
          </p:nvPr>
        </p:nvGraphicFramePr>
        <p:xfrm>
          <a:off x="585132" y="626981"/>
          <a:ext cx="11021735" cy="54297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3294">
                  <a:extLst>
                    <a:ext uri="{9D8B030D-6E8A-4147-A177-3AD203B41FA5}">
                      <a16:colId xmlns:a16="http://schemas.microsoft.com/office/drawing/2014/main" val="2983623217"/>
                    </a:ext>
                  </a:extLst>
                </a:gridCol>
                <a:gridCol w="2248249">
                  <a:extLst>
                    <a:ext uri="{9D8B030D-6E8A-4147-A177-3AD203B41FA5}">
                      <a16:colId xmlns:a16="http://schemas.microsoft.com/office/drawing/2014/main" val="346810661"/>
                    </a:ext>
                  </a:extLst>
                </a:gridCol>
                <a:gridCol w="3414319">
                  <a:extLst>
                    <a:ext uri="{9D8B030D-6E8A-4147-A177-3AD203B41FA5}">
                      <a16:colId xmlns:a16="http://schemas.microsoft.com/office/drawing/2014/main" val="2816607978"/>
                    </a:ext>
                  </a:extLst>
                </a:gridCol>
                <a:gridCol w="2915873">
                  <a:extLst>
                    <a:ext uri="{9D8B030D-6E8A-4147-A177-3AD203B41FA5}">
                      <a16:colId xmlns:a16="http://schemas.microsoft.com/office/drawing/2014/main" val="3207701790"/>
                    </a:ext>
                  </a:extLst>
                </a:gridCol>
              </a:tblGrid>
              <a:tr h="9371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Millage Increase/ (Decrease)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Tax Revenue Increase/</a:t>
                      </a:r>
                      <a:br>
                        <a:rPr lang="en-US" sz="18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en-US" sz="18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(Decrease)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Real Estate Tax Revenue Increase/(Decrease)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baseline="0" dirty="0">
                          <a:effectLst/>
                          <a:latin typeface="Arial Black" panose="020B0A04020102020204" pitchFamily="34" charset="0"/>
                        </a:rPr>
                        <a:t>2022-2023 Real Estate Tax Revenue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03250266"/>
                  </a:ext>
                </a:extLst>
              </a:tr>
              <a:tr h="4603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 dirty="0">
                          <a:effectLst/>
                          <a:latin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$38,091,151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baseline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8765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baseline="0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601969"/>
                  </a:ext>
                </a:extLst>
              </a:tr>
              <a:tr h="468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-1.34%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effectLst/>
                          <a:latin typeface="Arial" panose="020B0604020202020204" pitchFamily="34" charset="0"/>
                        </a:rPr>
                        <a:t>                        (511,050)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effectLst/>
                          <a:latin typeface="Arial" panose="020B0604020202020204" pitchFamily="34" charset="0"/>
                        </a:rPr>
                        <a:t>            37,580,101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4068039"/>
                  </a:ext>
                </a:extLst>
              </a:tr>
              <a:tr h="468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1.00%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-0.32%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effectLst/>
                          <a:latin typeface="Arial" panose="020B0604020202020204" pitchFamily="34" charset="0"/>
                        </a:rPr>
                        <a:t>                        (121,300)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effectLst/>
                          <a:latin typeface="Arial" panose="020B0604020202020204" pitchFamily="34" charset="0"/>
                        </a:rPr>
                        <a:t>            37,969,851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54576210"/>
                  </a:ext>
                </a:extLst>
              </a:tr>
              <a:tr h="468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1.31%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                     -  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38,091,151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37997286"/>
                  </a:ext>
                </a:extLst>
              </a:tr>
              <a:tr h="468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 dirty="0">
                          <a:effectLst/>
                          <a:latin typeface="Arial" panose="020B0604020202020204" pitchFamily="34" charset="0"/>
                        </a:rPr>
                        <a:t>2.00%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0.70%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             268,450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38,359,601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4299803"/>
                  </a:ext>
                </a:extLst>
              </a:tr>
              <a:tr h="468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 dirty="0">
                          <a:effectLst/>
                          <a:latin typeface="Arial" panose="020B0604020202020204" pitchFamily="34" charset="0"/>
                        </a:rPr>
                        <a:t>2.50%</a:t>
                      </a:r>
                    </a:p>
                  </a:txBody>
                  <a:tcPr marL="9525" marR="9525" marT="9525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1.21%</a:t>
                      </a:r>
                    </a:p>
                  </a:txBody>
                  <a:tcPr marL="9525" marR="9525" marT="9525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             460,200 </a:t>
                      </a:r>
                    </a:p>
                  </a:txBody>
                  <a:tcPr marL="9525" marR="9525" marT="9525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38,551,351 </a:t>
                      </a:r>
                    </a:p>
                  </a:txBody>
                  <a:tcPr marL="9525" marR="9525" marT="9525" marB="0" anchor="b">
                    <a:solidFill>
                      <a:srgbClr val="E7D8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295266"/>
                  </a:ext>
                </a:extLst>
              </a:tr>
              <a:tr h="468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3.00%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1.73%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             658,050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38,749,201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251554"/>
                  </a:ext>
                </a:extLst>
              </a:tr>
              <a:tr h="468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4.00%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2.75%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          1,047,850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39,139,001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6987989"/>
                  </a:ext>
                </a:extLst>
              </a:tr>
              <a:tr h="4685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4.20%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2.96%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>
                          <a:effectLst/>
                          <a:latin typeface="Arial" panose="020B0604020202020204" pitchFamily="34" charset="0"/>
                        </a:rPr>
                        <a:t>                      1,125,850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baseline="0" dirty="0">
                          <a:effectLst/>
                          <a:latin typeface="Arial" panose="020B0604020202020204" pitchFamily="34" charset="0"/>
                        </a:rPr>
                        <a:t>            39,217,001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5019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003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E88C8BA-E73F-4498-B798-EF3700BF0B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1482156"/>
              </p:ext>
            </p:extLst>
          </p:nvPr>
        </p:nvGraphicFramePr>
        <p:xfrm>
          <a:off x="464192" y="555773"/>
          <a:ext cx="11263616" cy="57464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9178">
                  <a:extLst>
                    <a:ext uri="{9D8B030D-6E8A-4147-A177-3AD203B41FA5}">
                      <a16:colId xmlns:a16="http://schemas.microsoft.com/office/drawing/2014/main" val="3634735292"/>
                    </a:ext>
                  </a:extLst>
                </a:gridCol>
                <a:gridCol w="797826">
                  <a:extLst>
                    <a:ext uri="{9D8B030D-6E8A-4147-A177-3AD203B41FA5}">
                      <a16:colId xmlns:a16="http://schemas.microsoft.com/office/drawing/2014/main" val="2279342049"/>
                    </a:ext>
                  </a:extLst>
                </a:gridCol>
                <a:gridCol w="1179755">
                  <a:extLst>
                    <a:ext uri="{9D8B030D-6E8A-4147-A177-3AD203B41FA5}">
                      <a16:colId xmlns:a16="http://schemas.microsoft.com/office/drawing/2014/main" val="2040189821"/>
                    </a:ext>
                  </a:extLst>
                </a:gridCol>
                <a:gridCol w="1289727">
                  <a:extLst>
                    <a:ext uri="{9D8B030D-6E8A-4147-A177-3AD203B41FA5}">
                      <a16:colId xmlns:a16="http://schemas.microsoft.com/office/drawing/2014/main" val="1779124337"/>
                    </a:ext>
                  </a:extLst>
                </a:gridCol>
                <a:gridCol w="1289727">
                  <a:extLst>
                    <a:ext uri="{9D8B030D-6E8A-4147-A177-3AD203B41FA5}">
                      <a16:colId xmlns:a16="http://schemas.microsoft.com/office/drawing/2014/main" val="1606791650"/>
                    </a:ext>
                  </a:extLst>
                </a:gridCol>
                <a:gridCol w="1621370">
                  <a:extLst>
                    <a:ext uri="{9D8B030D-6E8A-4147-A177-3AD203B41FA5}">
                      <a16:colId xmlns:a16="http://schemas.microsoft.com/office/drawing/2014/main" val="3461629391"/>
                    </a:ext>
                  </a:extLst>
                </a:gridCol>
                <a:gridCol w="1302011">
                  <a:extLst>
                    <a:ext uri="{9D8B030D-6E8A-4147-A177-3AD203B41FA5}">
                      <a16:colId xmlns:a16="http://schemas.microsoft.com/office/drawing/2014/main" val="3804608830"/>
                    </a:ext>
                  </a:extLst>
                </a:gridCol>
                <a:gridCol w="1302011">
                  <a:extLst>
                    <a:ext uri="{9D8B030D-6E8A-4147-A177-3AD203B41FA5}">
                      <a16:colId xmlns:a16="http://schemas.microsoft.com/office/drawing/2014/main" val="2572677772"/>
                    </a:ext>
                  </a:extLst>
                </a:gridCol>
                <a:gridCol w="1302011">
                  <a:extLst>
                    <a:ext uri="{9D8B030D-6E8A-4147-A177-3AD203B41FA5}">
                      <a16:colId xmlns:a16="http://schemas.microsoft.com/office/drawing/2014/main" val="3008004287"/>
                    </a:ext>
                  </a:extLst>
                </a:gridCol>
              </a:tblGrid>
              <a:tr h="375105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 Black" panose="020B0A04020102020204" pitchFamily="34" charset="0"/>
                        </a:rPr>
                        <a:t>Millage Calculations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41561"/>
                  </a:ext>
                </a:extLst>
              </a:tr>
              <a:tr h="332685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effectLst/>
                          <a:latin typeface="Arial Black" panose="020B0A04020102020204" pitchFamily="34" charset="0"/>
                        </a:rPr>
                        <a:t>&amp; effect on Median Assessed Values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45925"/>
                  </a:ext>
                </a:extLst>
              </a:tr>
              <a:tr h="168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519952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Millage %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Tax 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Local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Millage Rate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Fund Balance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Berks (per $99,500 AV)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Montgomery (per $129,730 AV)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769202"/>
                  </a:ext>
                </a:extLst>
              </a:tr>
              <a:tr h="37510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 Black" panose="020B0A04020102020204" pitchFamily="34" charset="0"/>
                        </a:rPr>
                        <a:t>Increase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Increase/Decrease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 Taxes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 Black" panose="020B0A04020102020204" pitchFamily="34" charset="0"/>
                        </a:rPr>
                        <a:t>Needed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Tax Increase </a:t>
                      </a:r>
                      <a:b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on Median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Increase on Median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 Black" panose="020B0A04020102020204" pitchFamily="34" charset="0"/>
                        </a:rPr>
                        <a:t>Tax Increase on Median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Increase on Median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95725192"/>
                  </a:ext>
                </a:extLst>
              </a:tr>
              <a:tr h="168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03595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-1.13%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$37,580,106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25.2278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$4,388,878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-$35.16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-1.13%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-$45.85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-1.13%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2453558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($511,046)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07600357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1.00%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-0.14%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$37,969,864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25.4801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$3,999,120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-$4.29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-0.14%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-$5.59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-0.14%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10339478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($121,288)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11510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1.31%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$38,091,132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25.5586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$3,877,852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$5.32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$6.94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0845604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($19)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6387485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2.00%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0.85%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$38,359,622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25.7324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$3,609,362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$26.59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0.85%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$34.67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0.85%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45958990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$268,470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1380099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2.50%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1.34%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$38,551,334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25.8565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$3,417,650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$41.78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1.34%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$54.47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1.34%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671196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$460,182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30462365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3.00%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1.84%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$38,749,225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25.9846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$3,219,759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$57.46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1.84%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$74.91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1.84%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59810774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$658,074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2248145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4.00%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2.83%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$39,138,983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26.2369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$2,830,001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$88.33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2.83%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$115.17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2.83%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67816046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$1,047,832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9867460"/>
                  </a:ext>
                </a:extLst>
              </a:tr>
              <a:tr h="253751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4.20%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3.03%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$39,216,996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26.2874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$2,751,987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$94.51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3.03%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$123.23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3.03%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08656943"/>
                  </a:ext>
                </a:extLst>
              </a:tr>
              <a:tr h="26643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$1,125,845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1704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8170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E88C8BA-E73F-4498-B798-EF3700BF0B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5407689"/>
              </p:ext>
            </p:extLst>
          </p:nvPr>
        </p:nvGraphicFramePr>
        <p:xfrm>
          <a:off x="466987" y="551572"/>
          <a:ext cx="11258026" cy="57548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8592">
                  <a:extLst>
                    <a:ext uri="{9D8B030D-6E8A-4147-A177-3AD203B41FA5}">
                      <a16:colId xmlns:a16="http://schemas.microsoft.com/office/drawing/2014/main" val="3634735292"/>
                    </a:ext>
                  </a:extLst>
                </a:gridCol>
                <a:gridCol w="893041">
                  <a:extLst>
                    <a:ext uri="{9D8B030D-6E8A-4147-A177-3AD203B41FA5}">
                      <a16:colId xmlns:a16="http://schemas.microsoft.com/office/drawing/2014/main" val="2279342049"/>
                    </a:ext>
                  </a:extLst>
                </a:gridCol>
                <a:gridCol w="1083562">
                  <a:extLst>
                    <a:ext uri="{9D8B030D-6E8A-4147-A177-3AD203B41FA5}">
                      <a16:colId xmlns:a16="http://schemas.microsoft.com/office/drawing/2014/main" val="2040189821"/>
                    </a:ext>
                  </a:extLst>
                </a:gridCol>
                <a:gridCol w="1289085">
                  <a:extLst>
                    <a:ext uri="{9D8B030D-6E8A-4147-A177-3AD203B41FA5}">
                      <a16:colId xmlns:a16="http://schemas.microsoft.com/office/drawing/2014/main" val="1779124337"/>
                    </a:ext>
                  </a:extLst>
                </a:gridCol>
                <a:gridCol w="1289085">
                  <a:extLst>
                    <a:ext uri="{9D8B030D-6E8A-4147-A177-3AD203B41FA5}">
                      <a16:colId xmlns:a16="http://schemas.microsoft.com/office/drawing/2014/main" val="1606791650"/>
                    </a:ext>
                  </a:extLst>
                </a:gridCol>
                <a:gridCol w="1620566">
                  <a:extLst>
                    <a:ext uri="{9D8B030D-6E8A-4147-A177-3AD203B41FA5}">
                      <a16:colId xmlns:a16="http://schemas.microsoft.com/office/drawing/2014/main" val="3461629391"/>
                    </a:ext>
                  </a:extLst>
                </a:gridCol>
                <a:gridCol w="1301365">
                  <a:extLst>
                    <a:ext uri="{9D8B030D-6E8A-4147-A177-3AD203B41FA5}">
                      <a16:colId xmlns:a16="http://schemas.microsoft.com/office/drawing/2014/main" val="3804608830"/>
                    </a:ext>
                  </a:extLst>
                </a:gridCol>
                <a:gridCol w="1301365">
                  <a:extLst>
                    <a:ext uri="{9D8B030D-6E8A-4147-A177-3AD203B41FA5}">
                      <a16:colId xmlns:a16="http://schemas.microsoft.com/office/drawing/2014/main" val="2572677772"/>
                    </a:ext>
                  </a:extLst>
                </a:gridCol>
                <a:gridCol w="1301365">
                  <a:extLst>
                    <a:ext uri="{9D8B030D-6E8A-4147-A177-3AD203B41FA5}">
                      <a16:colId xmlns:a16="http://schemas.microsoft.com/office/drawing/2014/main" val="3008004287"/>
                    </a:ext>
                  </a:extLst>
                </a:gridCol>
              </a:tblGrid>
              <a:tr h="373073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effectLst/>
                          <a:latin typeface="Arial Black" panose="020B0A04020102020204" pitchFamily="34" charset="0"/>
                        </a:rPr>
                        <a:t>Millage Calculations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41561"/>
                  </a:ext>
                </a:extLst>
              </a:tr>
              <a:tr h="351420"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effectLst/>
                          <a:latin typeface="Arial Black" panose="020B0A04020102020204" pitchFamily="34" charset="0"/>
                        </a:rPr>
                        <a:t>&amp; effect on Average Assessed Values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345925"/>
                  </a:ext>
                </a:extLst>
              </a:tr>
              <a:tr h="17099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519952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Millage %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Tax 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Local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Millage Rate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Fund Balance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Berks (per $101,620 AV)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Montgomery (per $138,451 AV)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769202"/>
                  </a:ext>
                </a:extLst>
              </a:tr>
              <a:tr h="3853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 Black" panose="020B0A04020102020204" pitchFamily="34" charset="0"/>
                        </a:rPr>
                        <a:t>Increase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Increase/Decrease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 Taxes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Needed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Tax Increase </a:t>
                      </a:r>
                      <a:b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on Average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Increase on Average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Tax Increase </a:t>
                      </a:r>
                      <a:b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</a:br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on Average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 Black" panose="020B0A04020102020204" pitchFamily="34" charset="0"/>
                        </a:rPr>
                        <a:t>Increase on Average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95725192"/>
                  </a:ext>
                </a:extLst>
              </a:tr>
              <a:tr h="17099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03595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-1.13%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$37,580,106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25.2278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$4,388,878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-$35.91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-1.13%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-$48.92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-1.13%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2453558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($511,046)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07600357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1.00%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-0.14%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$37,969,864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25.4801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$3,999,120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-$4.37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-0.14%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-$5.96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-0.14%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10339478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($121,288)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11510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1.31%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$38,091,132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25.5586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$3,877,852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$5.44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$7.41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0845604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($19)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6387485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2.00%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0.85%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$38,359,622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25.7324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$3,609,362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$27.16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0.85%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$37.01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0.85%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45958990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$268,470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1380099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2.50%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1.34%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$38,551,334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25.8565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$3,417,650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$42.67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1.34%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$58.14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1.34%</a:t>
                      </a:r>
                    </a:p>
                  </a:txBody>
                  <a:tcPr marL="0" marR="0" marT="0" marB="0" anchor="b">
                    <a:solidFill>
                      <a:srgbClr val="E7D81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671196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$460,182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30462365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3.00%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1.84%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$38,749,225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25.9846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$3,219,759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$58.68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1.84%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$79.96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1.84%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59810774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$658,074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2248145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2.83%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$39,138,983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26.2369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$2,830,001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$90.22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2.83%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$122.92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2.83%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67816046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$1,047,832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9867460"/>
                  </a:ext>
                </a:extLst>
              </a:tr>
              <a:tr h="252376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3.03%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$39,216,996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26.2874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$2,751,987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$96.53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3.03%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$131.52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3.03%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08656943"/>
                  </a:ext>
                </a:extLst>
              </a:tr>
              <a:tr h="26499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$1,125</a:t>
                      </a:r>
                      <a:r>
                        <a:rPr lang="en-US" sz="900" b="0" i="0" u="none" strike="noStrike" dirty="0">
                          <a:effectLst/>
                          <a:latin typeface="Arial" panose="020B0604020202020204" pitchFamily="34" charset="0"/>
                        </a:rPr>
                        <a:t>,</a:t>
                      </a:r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845</a:t>
                      </a:r>
                      <a:r>
                        <a:rPr lang="en-US" sz="900" b="0" i="0" u="none" strike="noStrike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1704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833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21360E-4EA6-49DC-BFD3-DA4F2A6F4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May 12, 2022 Action Item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36528-E3DF-403C-8134-B74F1238B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849"/>
            <a:ext cx="10515600" cy="4080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Motion to approve the Upper Perkiomen School District 2022-2023 Proposed Final Budget in the amount of $72,631,548, with a millage increase of 2.50%, resulting in a </a:t>
            </a:r>
            <a:r>
              <a:rPr lang="en-US" u="sng" dirty="0"/>
              <a:t>tax increase of 1.21%</a:t>
            </a:r>
            <a:r>
              <a:rPr lang="en-US" dirty="0"/>
              <a:t> and to allow for discussion over the next month, and authorization for official advertisement of its availability for public inspection at the following areas until June 16, 2022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	</a:t>
            </a:r>
            <a:r>
              <a:rPr lang="en-US" sz="2400" dirty="0"/>
              <a:t>i)	UPSD Education Center, 2229 E. Buck Road, Pennsburg, PA 18073</a:t>
            </a:r>
          </a:p>
          <a:p>
            <a:pPr marL="0" indent="0">
              <a:buNone/>
            </a:pPr>
            <a:r>
              <a:rPr lang="en-US" sz="2400" dirty="0"/>
              <a:t>	ii)	UPSD Website – www.UPSD.org</a:t>
            </a:r>
          </a:p>
        </p:txBody>
      </p:sp>
    </p:spTree>
    <p:extLst>
      <p:ext uri="{BB962C8B-B14F-4D97-AF65-F5344CB8AC3E}">
        <p14:creationId xmlns:p14="http://schemas.microsoft.com/office/powerpoint/2010/main" val="1491584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2FB7D-42E8-4EC4-A1C5-FDCCB35BE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921" y="71725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Arial Black" panose="020B0A04020102020204" pitchFamily="34" charset="0"/>
              </a:rPr>
              <a:t>Capital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465CE-E1E0-444C-A939-404ED8E48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312" y="2158476"/>
            <a:ext cx="10515600" cy="355171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2020-2021 Fund Balance: $12,830,232</a:t>
            </a:r>
          </a:p>
          <a:p>
            <a:pPr marL="0" indent="0">
              <a:buNone/>
            </a:pPr>
            <a:r>
              <a:rPr lang="en-US" dirty="0"/>
              <a:t>2021-2022 Estimated Fiscal Year Activity: ($4,134,937)</a:t>
            </a:r>
          </a:p>
          <a:p>
            <a:pPr marL="0" indent="0">
              <a:buNone/>
            </a:pPr>
            <a:r>
              <a:rPr lang="en-US" dirty="0"/>
              <a:t>2021-2022 Estimated Ending Fund Balance: $8,695,295</a:t>
            </a:r>
          </a:p>
          <a:p>
            <a:pPr marL="0" indent="0">
              <a:buNone/>
            </a:pPr>
            <a:r>
              <a:rPr lang="en-US" dirty="0"/>
              <a:t>2022-2023 Estimated Activity: ($4,390,000)</a:t>
            </a:r>
          </a:p>
          <a:p>
            <a:pPr marL="0" indent="0">
              <a:buNone/>
            </a:pPr>
            <a:r>
              <a:rPr lang="en-US" dirty="0"/>
              <a:t>2022-2023 Estimated Ending Fund Balance: $4,305,295</a:t>
            </a:r>
          </a:p>
        </p:txBody>
      </p:sp>
    </p:spTree>
    <p:extLst>
      <p:ext uri="{BB962C8B-B14F-4D97-AF65-F5344CB8AC3E}">
        <p14:creationId xmlns:p14="http://schemas.microsoft.com/office/powerpoint/2010/main" val="1393536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1084</TotalTime>
  <Words>1160</Words>
  <Application>Microsoft Office PowerPoint</Application>
  <PresentationFormat>Widescreen</PresentationFormat>
  <Paragraphs>473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Calibri Light</vt:lpstr>
      <vt:lpstr>Office Theme</vt:lpstr>
      <vt:lpstr>Upper Perkiomen School District</vt:lpstr>
      <vt:lpstr>Timeline 2022</vt:lpstr>
      <vt:lpstr>2022-2023 Proposed Final Budget</vt:lpstr>
      <vt:lpstr>2022-2023 Proposed Final Budget</vt:lpstr>
      <vt:lpstr>General Fund Revenue 2022-2023</vt:lpstr>
      <vt:lpstr>General Fund Expenditures 2022-2023</vt:lpstr>
      <vt:lpstr>2022-2023 Budget Increase</vt:lpstr>
      <vt:lpstr>Additional Personnel</vt:lpstr>
      <vt:lpstr>Facilities Upgrades</vt:lpstr>
      <vt:lpstr>PowerPoint Presentation</vt:lpstr>
      <vt:lpstr>PowerPoint Presentation</vt:lpstr>
      <vt:lpstr>PowerPoint Presentation</vt:lpstr>
      <vt:lpstr>May 12, 2022 Action Item</vt:lpstr>
      <vt:lpstr>Capital Funds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Perkiomen School District</dc:title>
  <dc:creator>Direso, Daniel</dc:creator>
  <cp:lastModifiedBy>Direso, Daniel</cp:lastModifiedBy>
  <cp:revision>65</cp:revision>
  <dcterms:created xsi:type="dcterms:W3CDTF">2022-03-24T17:46:45Z</dcterms:created>
  <dcterms:modified xsi:type="dcterms:W3CDTF">2022-05-12T20:59:36Z</dcterms:modified>
</cp:coreProperties>
</file>